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18"/>
  </p:notesMasterIdLst>
  <p:handoutMasterIdLst>
    <p:handoutMasterId r:id="rId19"/>
  </p:handoutMasterIdLst>
  <p:sldIdLst>
    <p:sldId id="310" r:id="rId2"/>
    <p:sldId id="817" r:id="rId3"/>
    <p:sldId id="927" r:id="rId4"/>
    <p:sldId id="989" r:id="rId5"/>
    <p:sldId id="866" r:id="rId6"/>
    <p:sldId id="964" r:id="rId7"/>
    <p:sldId id="862" r:id="rId8"/>
    <p:sldId id="988" r:id="rId9"/>
    <p:sldId id="968" r:id="rId10"/>
    <p:sldId id="976" r:id="rId11"/>
    <p:sldId id="967" r:id="rId12"/>
    <p:sldId id="972" r:id="rId13"/>
    <p:sldId id="974" r:id="rId14"/>
    <p:sldId id="975" r:id="rId15"/>
    <p:sldId id="979" r:id="rId16"/>
    <p:sldId id="984" r:id="rId17"/>
  </p:sldIdLst>
  <p:sldSz cx="9906000" cy="6858000" type="A4"/>
  <p:notesSz cx="6807200" cy="9939338"/>
  <p:defaultTextStyle>
    <a:defPPr>
      <a:defRPr lang="ja-JP"/>
    </a:defPPr>
    <a:lvl1pPr algn="l" rtl="0" eaLnBrk="0" fontAlgn="base" hangingPunct="0">
      <a:spcBef>
        <a:spcPct val="0"/>
      </a:spcBef>
      <a:spcAft>
        <a:spcPct val="0"/>
      </a:spcAft>
      <a:defRPr kumimoji="1" sz="1900" kern="1200">
        <a:solidFill>
          <a:schemeClr val="tx1"/>
        </a:solidFill>
        <a:latin typeface="Arial" panose="020B0604020202020204" pitchFamily="34" charset="0"/>
        <a:ea typeface="ＭＳ Ｐゴシック" panose="020B0600070205080204" pitchFamily="50" charset="-128"/>
        <a:cs typeface="+mn-cs"/>
      </a:defRPr>
    </a:lvl1pPr>
    <a:lvl2pPr marL="341313" indent="115888" algn="l" rtl="0" eaLnBrk="0" fontAlgn="base" hangingPunct="0">
      <a:spcBef>
        <a:spcPct val="0"/>
      </a:spcBef>
      <a:spcAft>
        <a:spcPct val="0"/>
      </a:spcAft>
      <a:defRPr kumimoji="1" sz="1900" kern="1200">
        <a:solidFill>
          <a:schemeClr val="tx1"/>
        </a:solidFill>
        <a:latin typeface="Arial" panose="020B0604020202020204" pitchFamily="34" charset="0"/>
        <a:ea typeface="ＭＳ Ｐゴシック" panose="020B0600070205080204" pitchFamily="50" charset="-128"/>
        <a:cs typeface="+mn-cs"/>
      </a:defRPr>
    </a:lvl2pPr>
    <a:lvl3pPr marL="682625" indent="231775" algn="l" rtl="0" eaLnBrk="0" fontAlgn="base" hangingPunct="0">
      <a:spcBef>
        <a:spcPct val="0"/>
      </a:spcBef>
      <a:spcAft>
        <a:spcPct val="0"/>
      </a:spcAft>
      <a:defRPr kumimoji="1" sz="1900" kern="1200">
        <a:solidFill>
          <a:schemeClr val="tx1"/>
        </a:solidFill>
        <a:latin typeface="Arial" panose="020B0604020202020204" pitchFamily="34" charset="0"/>
        <a:ea typeface="ＭＳ Ｐゴシック" panose="020B0600070205080204" pitchFamily="50" charset="-128"/>
        <a:cs typeface="+mn-cs"/>
      </a:defRPr>
    </a:lvl3pPr>
    <a:lvl4pPr marL="1025525" indent="346075" algn="l" rtl="0" eaLnBrk="0" fontAlgn="base" hangingPunct="0">
      <a:spcBef>
        <a:spcPct val="0"/>
      </a:spcBef>
      <a:spcAft>
        <a:spcPct val="0"/>
      </a:spcAft>
      <a:defRPr kumimoji="1" sz="1900" kern="1200">
        <a:solidFill>
          <a:schemeClr val="tx1"/>
        </a:solidFill>
        <a:latin typeface="Arial" panose="020B0604020202020204" pitchFamily="34" charset="0"/>
        <a:ea typeface="ＭＳ Ｐゴシック" panose="020B0600070205080204" pitchFamily="50" charset="-128"/>
        <a:cs typeface="+mn-cs"/>
      </a:defRPr>
    </a:lvl4pPr>
    <a:lvl5pPr marL="1366838" indent="461963" algn="l" rtl="0" eaLnBrk="0" fontAlgn="base" hangingPunct="0">
      <a:spcBef>
        <a:spcPct val="0"/>
      </a:spcBef>
      <a:spcAft>
        <a:spcPct val="0"/>
      </a:spcAft>
      <a:defRPr kumimoji="1" sz="19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19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19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19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19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83" userDrawn="1">
          <p15:clr>
            <a:srgbClr val="A4A3A4"/>
          </p15:clr>
        </p15:guide>
        <p15:guide id="2" pos="312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CC33"/>
    <a:srgbClr val="FF00FF"/>
    <a:srgbClr val="FF0000"/>
    <a:srgbClr val="0000FF"/>
    <a:srgbClr val="F29000"/>
    <a:srgbClr val="FF9900"/>
    <a:srgbClr val="BBE0E3"/>
    <a:srgbClr val="F9F39E"/>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2405" autoAdjust="0"/>
  </p:normalViewPr>
  <p:slideViewPr>
    <p:cSldViewPr snapToGrid="0">
      <p:cViewPr varScale="1">
        <p:scale>
          <a:sx n="98" d="100"/>
          <a:sy n="98" d="100"/>
        </p:scale>
        <p:origin x="1968" y="90"/>
      </p:cViewPr>
      <p:guideLst>
        <p:guide orient="horz" pos="2183"/>
        <p:guide pos="3120"/>
      </p:guideLst>
    </p:cSldViewPr>
  </p:slideViewPr>
  <p:outlineViewPr>
    <p:cViewPr>
      <p:scale>
        <a:sx n="33" d="100"/>
        <a:sy n="33" d="100"/>
      </p:scale>
      <p:origin x="0" y="0"/>
    </p:cViewPr>
  </p:outlineViewPr>
  <p:notesTextViewPr>
    <p:cViewPr>
      <p:scale>
        <a:sx n="33" d="100"/>
        <a:sy n="33" d="100"/>
      </p:scale>
      <p:origin x="0" y="0"/>
    </p:cViewPr>
  </p:notesTextViewPr>
  <p:sorterViewPr>
    <p:cViewPr varScale="1">
      <p:scale>
        <a:sx n="1" d="1"/>
        <a:sy n="1" d="1"/>
      </p:scale>
      <p:origin x="0" y="0"/>
    </p:cViewPr>
  </p:sorterViewPr>
  <p:notesViewPr>
    <p:cSldViewPr snapToGrid="0">
      <p:cViewPr varScale="1">
        <p:scale>
          <a:sx n="63" d="100"/>
          <a:sy n="63" d="100"/>
        </p:scale>
        <p:origin x="-2790" y="-102"/>
      </p:cViewPr>
      <p:guideLst>
        <p:guide orient="horz" pos="3131"/>
        <p:guide pos="2146"/>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3F68B361-0E65-4557-8B81-33BC4C4F970B}"/>
              </a:ext>
            </a:extLst>
          </p:cNvPr>
          <p:cNvSpPr>
            <a:spLocks noGrp="1" noChangeArrowheads="1"/>
          </p:cNvSpPr>
          <p:nvPr>
            <p:ph type="hdr" sz="quarter"/>
          </p:nvPr>
        </p:nvSpPr>
        <p:spPr bwMode="auto">
          <a:xfrm>
            <a:off x="3" y="3"/>
            <a:ext cx="2951163" cy="496887"/>
          </a:xfrm>
          <a:prstGeom prst="rect">
            <a:avLst/>
          </a:prstGeom>
          <a:noFill/>
          <a:ln>
            <a:noFill/>
          </a:ln>
        </p:spPr>
        <p:txBody>
          <a:bodyPr vert="horz" wrap="square" lIns="92114" tIns="46057" rIns="92114" bIns="46057" numCol="1" anchor="t" anchorCtr="0" compatLnSpc="1">
            <a:prstTxWarp prst="textNoShape">
              <a:avLst/>
            </a:prstTxWarp>
          </a:bodyPr>
          <a:lstStyle>
            <a:lvl1pPr algn="l" defTabSz="913376" eaLnBrk="0" hangingPunct="0">
              <a:defRPr sz="1200">
                <a:latin typeface="Arial" panose="020B0604020202020204" pitchFamily="34" charset="0"/>
              </a:defRPr>
            </a:lvl1pPr>
          </a:lstStyle>
          <a:p>
            <a:pPr>
              <a:defRPr/>
            </a:pPr>
            <a:endParaRPr lang="en-US" altLang="ja-JP"/>
          </a:p>
        </p:txBody>
      </p:sp>
      <p:sp>
        <p:nvSpPr>
          <p:cNvPr id="153603" name="Rectangle 3">
            <a:extLst>
              <a:ext uri="{FF2B5EF4-FFF2-40B4-BE49-F238E27FC236}">
                <a16:creationId xmlns:a16="http://schemas.microsoft.com/office/drawing/2014/main" id="{B93CAE91-8372-4366-AAFA-1A478E25289B}"/>
              </a:ext>
            </a:extLst>
          </p:cNvPr>
          <p:cNvSpPr>
            <a:spLocks noGrp="1" noChangeArrowheads="1"/>
          </p:cNvSpPr>
          <p:nvPr>
            <p:ph type="dt" sz="quarter" idx="1"/>
          </p:nvPr>
        </p:nvSpPr>
        <p:spPr bwMode="auto">
          <a:xfrm>
            <a:off x="3854454" y="3"/>
            <a:ext cx="2951163" cy="496887"/>
          </a:xfrm>
          <a:prstGeom prst="rect">
            <a:avLst/>
          </a:prstGeom>
          <a:noFill/>
          <a:ln>
            <a:noFill/>
          </a:ln>
        </p:spPr>
        <p:txBody>
          <a:bodyPr vert="horz" wrap="square" lIns="92114" tIns="46057" rIns="92114" bIns="46057" numCol="1" anchor="t" anchorCtr="0" compatLnSpc="1">
            <a:prstTxWarp prst="textNoShape">
              <a:avLst/>
            </a:prstTxWarp>
          </a:bodyPr>
          <a:lstStyle>
            <a:lvl1pPr algn="r" defTabSz="913376" eaLnBrk="0" hangingPunct="0">
              <a:defRPr sz="1200">
                <a:latin typeface="Arial" panose="020B0604020202020204" pitchFamily="34" charset="0"/>
              </a:defRPr>
            </a:lvl1pPr>
          </a:lstStyle>
          <a:p>
            <a:pPr>
              <a:defRPr/>
            </a:pPr>
            <a:fld id="{37A156F3-B151-4A10-B239-171A0C5C5D90}" type="datetimeFigureOut">
              <a:rPr lang="ja-JP" altLang="en-US"/>
              <a:pPr>
                <a:defRPr/>
              </a:pPr>
              <a:t>2026/7/21</a:t>
            </a:fld>
            <a:endParaRPr lang="en-US" altLang="ja-JP"/>
          </a:p>
        </p:txBody>
      </p:sp>
      <p:sp>
        <p:nvSpPr>
          <p:cNvPr id="153604" name="Rectangle 4">
            <a:extLst>
              <a:ext uri="{FF2B5EF4-FFF2-40B4-BE49-F238E27FC236}">
                <a16:creationId xmlns:a16="http://schemas.microsoft.com/office/drawing/2014/main" id="{1F87B21E-1E0C-4B76-A861-C950E3A3C674}"/>
              </a:ext>
            </a:extLst>
          </p:cNvPr>
          <p:cNvSpPr>
            <a:spLocks noGrp="1" noChangeArrowheads="1"/>
          </p:cNvSpPr>
          <p:nvPr>
            <p:ph type="ftr" sz="quarter" idx="2"/>
          </p:nvPr>
        </p:nvSpPr>
        <p:spPr bwMode="auto">
          <a:xfrm>
            <a:off x="3" y="9440867"/>
            <a:ext cx="2951163" cy="496886"/>
          </a:xfrm>
          <a:prstGeom prst="rect">
            <a:avLst/>
          </a:prstGeom>
          <a:noFill/>
          <a:ln>
            <a:noFill/>
          </a:ln>
        </p:spPr>
        <p:txBody>
          <a:bodyPr vert="horz" wrap="square" lIns="92114" tIns="46057" rIns="92114" bIns="46057" numCol="1" anchor="b" anchorCtr="0" compatLnSpc="1">
            <a:prstTxWarp prst="textNoShape">
              <a:avLst/>
            </a:prstTxWarp>
          </a:bodyPr>
          <a:lstStyle>
            <a:lvl1pPr algn="l" defTabSz="913376" eaLnBrk="0" hangingPunct="0">
              <a:defRPr sz="1200">
                <a:latin typeface="Arial" panose="020B0604020202020204" pitchFamily="34" charset="0"/>
              </a:defRPr>
            </a:lvl1pPr>
          </a:lstStyle>
          <a:p>
            <a:pPr>
              <a:defRPr/>
            </a:pPr>
            <a:endParaRPr lang="en-US" altLang="ja-JP"/>
          </a:p>
        </p:txBody>
      </p:sp>
      <p:sp>
        <p:nvSpPr>
          <p:cNvPr id="153605" name="Rectangle 5">
            <a:extLst>
              <a:ext uri="{FF2B5EF4-FFF2-40B4-BE49-F238E27FC236}">
                <a16:creationId xmlns:a16="http://schemas.microsoft.com/office/drawing/2014/main" id="{CAC0726D-321D-4096-A726-FB442912C8D6}"/>
              </a:ext>
            </a:extLst>
          </p:cNvPr>
          <p:cNvSpPr>
            <a:spLocks noGrp="1" noChangeArrowheads="1"/>
          </p:cNvSpPr>
          <p:nvPr>
            <p:ph type="sldNum" sz="quarter" idx="3"/>
          </p:nvPr>
        </p:nvSpPr>
        <p:spPr bwMode="auto">
          <a:xfrm>
            <a:off x="3854454" y="9440867"/>
            <a:ext cx="2951163" cy="496886"/>
          </a:xfrm>
          <a:prstGeom prst="rect">
            <a:avLst/>
          </a:prstGeom>
          <a:noFill/>
          <a:ln>
            <a:noFill/>
          </a:ln>
        </p:spPr>
        <p:txBody>
          <a:bodyPr vert="horz" wrap="square" lIns="92114" tIns="46057" rIns="92114" bIns="46057" numCol="1" anchor="b" anchorCtr="0" compatLnSpc="1">
            <a:prstTxWarp prst="textNoShape">
              <a:avLst/>
            </a:prstTxWarp>
          </a:bodyPr>
          <a:lstStyle>
            <a:lvl1pPr algn="r" defTabSz="908828">
              <a:defRPr sz="1200"/>
            </a:lvl1pPr>
          </a:lstStyle>
          <a:p>
            <a:pPr>
              <a:defRPr/>
            </a:pPr>
            <a:fld id="{D7FE4A93-F7AA-41E0-8F39-8A376EAE8ACA}" type="slidenum">
              <a:rPr lang="ja-JP" altLang="en-US"/>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9442DD69-A34B-49E4-9772-50B092A7F026}"/>
              </a:ext>
            </a:extLst>
          </p:cNvPr>
          <p:cNvSpPr>
            <a:spLocks noGrp="1" noChangeArrowheads="1"/>
          </p:cNvSpPr>
          <p:nvPr>
            <p:ph type="hdr" sz="quarter"/>
          </p:nvPr>
        </p:nvSpPr>
        <p:spPr bwMode="auto">
          <a:xfrm>
            <a:off x="3" y="3"/>
            <a:ext cx="2951163" cy="496887"/>
          </a:xfrm>
          <a:prstGeom prst="rect">
            <a:avLst/>
          </a:prstGeom>
          <a:noFill/>
          <a:ln>
            <a:noFill/>
          </a:ln>
        </p:spPr>
        <p:txBody>
          <a:bodyPr vert="horz" wrap="square" lIns="91651" tIns="45823" rIns="91651" bIns="45823" numCol="1" anchor="t" anchorCtr="0" compatLnSpc="1">
            <a:prstTxWarp prst="textNoShape">
              <a:avLst/>
            </a:prstTxWarp>
          </a:bodyPr>
          <a:lstStyle>
            <a:lvl1pPr algn="l" defTabSz="911774" eaLnBrk="1" hangingPunct="1">
              <a:defRPr sz="1100">
                <a:latin typeface="Arial" panose="020B0604020202020204" pitchFamily="34" charset="0"/>
              </a:defRPr>
            </a:lvl1pPr>
          </a:lstStyle>
          <a:p>
            <a:pPr>
              <a:defRPr/>
            </a:pPr>
            <a:endParaRPr lang="en-US" altLang="ja-JP"/>
          </a:p>
        </p:txBody>
      </p:sp>
      <p:sp>
        <p:nvSpPr>
          <p:cNvPr id="49155" name="Rectangle 3">
            <a:extLst>
              <a:ext uri="{FF2B5EF4-FFF2-40B4-BE49-F238E27FC236}">
                <a16:creationId xmlns:a16="http://schemas.microsoft.com/office/drawing/2014/main" id="{464C7058-7D00-497B-A258-9977677C7A2B}"/>
              </a:ext>
            </a:extLst>
          </p:cNvPr>
          <p:cNvSpPr>
            <a:spLocks noGrp="1" noChangeArrowheads="1"/>
          </p:cNvSpPr>
          <p:nvPr>
            <p:ph type="dt" idx="1"/>
          </p:nvPr>
        </p:nvSpPr>
        <p:spPr bwMode="auto">
          <a:xfrm>
            <a:off x="3854454" y="3"/>
            <a:ext cx="2951163" cy="496887"/>
          </a:xfrm>
          <a:prstGeom prst="rect">
            <a:avLst/>
          </a:prstGeom>
          <a:noFill/>
          <a:ln>
            <a:noFill/>
          </a:ln>
        </p:spPr>
        <p:txBody>
          <a:bodyPr vert="horz" wrap="square" lIns="91651" tIns="45823" rIns="91651" bIns="45823" numCol="1" anchor="t" anchorCtr="0" compatLnSpc="1">
            <a:prstTxWarp prst="textNoShape">
              <a:avLst/>
            </a:prstTxWarp>
          </a:bodyPr>
          <a:lstStyle>
            <a:lvl1pPr algn="r" defTabSz="911774" eaLnBrk="1" hangingPunct="1">
              <a:defRPr sz="1100">
                <a:latin typeface="Arial" panose="020B0604020202020204" pitchFamily="34" charset="0"/>
              </a:defRPr>
            </a:lvl1pPr>
          </a:lstStyle>
          <a:p>
            <a:pPr>
              <a:defRPr/>
            </a:pPr>
            <a:endParaRPr lang="en-US" altLang="ja-JP"/>
          </a:p>
        </p:txBody>
      </p:sp>
      <p:sp>
        <p:nvSpPr>
          <p:cNvPr id="15364" name="Rectangle 4">
            <a:extLst>
              <a:ext uri="{FF2B5EF4-FFF2-40B4-BE49-F238E27FC236}">
                <a16:creationId xmlns:a16="http://schemas.microsoft.com/office/drawing/2014/main" id="{87944175-80BF-4947-8CF9-1A01680DC5C4}"/>
              </a:ext>
            </a:extLst>
          </p:cNvPr>
          <p:cNvSpPr>
            <a:spLocks noGrp="1" noRot="1" noChangeAspect="1" noChangeArrowheads="1" noTextEdit="1"/>
          </p:cNvSpPr>
          <p:nvPr>
            <p:ph type="sldImg" idx="2"/>
          </p:nvPr>
        </p:nvSpPr>
        <p:spPr bwMode="auto">
          <a:xfrm>
            <a:off x="711200" y="744538"/>
            <a:ext cx="5387975"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7" name="Rectangle 5">
            <a:extLst>
              <a:ext uri="{FF2B5EF4-FFF2-40B4-BE49-F238E27FC236}">
                <a16:creationId xmlns:a16="http://schemas.microsoft.com/office/drawing/2014/main" id="{FDC9C86D-AA5B-48CB-8186-746ACEC8A319}"/>
              </a:ext>
            </a:extLst>
          </p:cNvPr>
          <p:cNvSpPr>
            <a:spLocks noGrp="1" noChangeArrowheads="1"/>
          </p:cNvSpPr>
          <p:nvPr>
            <p:ph type="body" sz="quarter" idx="3"/>
          </p:nvPr>
        </p:nvSpPr>
        <p:spPr bwMode="auto">
          <a:xfrm>
            <a:off x="679453" y="4721229"/>
            <a:ext cx="5448300" cy="4473575"/>
          </a:xfrm>
          <a:prstGeom prst="rect">
            <a:avLst/>
          </a:prstGeom>
          <a:noFill/>
          <a:ln>
            <a:noFill/>
          </a:ln>
        </p:spPr>
        <p:txBody>
          <a:bodyPr vert="horz" wrap="square" lIns="91651" tIns="45823" rIns="91651" bIns="45823"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9158" name="Rectangle 6">
            <a:extLst>
              <a:ext uri="{FF2B5EF4-FFF2-40B4-BE49-F238E27FC236}">
                <a16:creationId xmlns:a16="http://schemas.microsoft.com/office/drawing/2014/main" id="{4BED1A96-B3C0-4E7C-8EC4-1BBD5EFFA101}"/>
              </a:ext>
            </a:extLst>
          </p:cNvPr>
          <p:cNvSpPr>
            <a:spLocks noGrp="1" noChangeArrowheads="1"/>
          </p:cNvSpPr>
          <p:nvPr>
            <p:ph type="ftr" sz="quarter" idx="4"/>
          </p:nvPr>
        </p:nvSpPr>
        <p:spPr bwMode="auto">
          <a:xfrm>
            <a:off x="3" y="9440867"/>
            <a:ext cx="2951163" cy="496886"/>
          </a:xfrm>
          <a:prstGeom prst="rect">
            <a:avLst/>
          </a:prstGeom>
          <a:noFill/>
          <a:ln>
            <a:noFill/>
          </a:ln>
        </p:spPr>
        <p:txBody>
          <a:bodyPr vert="horz" wrap="square" lIns="91651" tIns="45823" rIns="91651" bIns="45823" numCol="1" anchor="b" anchorCtr="0" compatLnSpc="1">
            <a:prstTxWarp prst="textNoShape">
              <a:avLst/>
            </a:prstTxWarp>
          </a:bodyPr>
          <a:lstStyle>
            <a:lvl1pPr algn="l" defTabSz="911774" eaLnBrk="1" hangingPunct="1">
              <a:defRPr sz="1100">
                <a:latin typeface="Arial" panose="020B0604020202020204" pitchFamily="34" charset="0"/>
              </a:defRPr>
            </a:lvl1pPr>
          </a:lstStyle>
          <a:p>
            <a:pPr>
              <a:defRPr/>
            </a:pPr>
            <a:endParaRPr lang="en-US" altLang="ja-JP"/>
          </a:p>
        </p:txBody>
      </p:sp>
      <p:sp>
        <p:nvSpPr>
          <p:cNvPr id="49159" name="Rectangle 7">
            <a:extLst>
              <a:ext uri="{FF2B5EF4-FFF2-40B4-BE49-F238E27FC236}">
                <a16:creationId xmlns:a16="http://schemas.microsoft.com/office/drawing/2014/main" id="{A389EE43-6066-4C8E-815A-C22639C3CC4A}"/>
              </a:ext>
            </a:extLst>
          </p:cNvPr>
          <p:cNvSpPr>
            <a:spLocks noGrp="1" noChangeArrowheads="1"/>
          </p:cNvSpPr>
          <p:nvPr>
            <p:ph type="sldNum" sz="quarter" idx="5"/>
          </p:nvPr>
        </p:nvSpPr>
        <p:spPr bwMode="auto">
          <a:xfrm>
            <a:off x="3854454" y="9440867"/>
            <a:ext cx="2951163" cy="496886"/>
          </a:xfrm>
          <a:prstGeom prst="rect">
            <a:avLst/>
          </a:prstGeom>
          <a:noFill/>
          <a:ln>
            <a:noFill/>
          </a:ln>
        </p:spPr>
        <p:txBody>
          <a:bodyPr vert="horz" wrap="square" lIns="91651" tIns="45823" rIns="91651" bIns="45823" numCol="1" anchor="b" anchorCtr="0" compatLnSpc="1">
            <a:prstTxWarp prst="textNoShape">
              <a:avLst/>
            </a:prstTxWarp>
          </a:bodyPr>
          <a:lstStyle>
            <a:lvl1pPr algn="r" defTabSz="907241" eaLnBrk="1" hangingPunct="1">
              <a:defRPr sz="1100"/>
            </a:lvl1pPr>
          </a:lstStyle>
          <a:p>
            <a:pPr>
              <a:defRPr/>
            </a:pPr>
            <a:fld id="{2854FE45-C1FA-4751-A1B6-3DEE663DACED}"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900" kern="1200">
        <a:solidFill>
          <a:schemeClr val="tx1"/>
        </a:solidFill>
        <a:latin typeface="Arial" charset="0"/>
        <a:ea typeface="ＭＳ Ｐ明朝" pitchFamily="18" charset="-128"/>
        <a:cs typeface="+mn-cs"/>
      </a:defRPr>
    </a:lvl1pPr>
    <a:lvl2pPr marL="341313" algn="l" rtl="0" eaLnBrk="0" fontAlgn="base" hangingPunct="0">
      <a:spcBef>
        <a:spcPct val="30000"/>
      </a:spcBef>
      <a:spcAft>
        <a:spcPct val="0"/>
      </a:spcAft>
      <a:defRPr kumimoji="1" sz="900" kern="1200">
        <a:solidFill>
          <a:schemeClr val="tx1"/>
        </a:solidFill>
        <a:latin typeface="Arial" charset="0"/>
        <a:ea typeface="ＭＳ Ｐ明朝" pitchFamily="18" charset="-128"/>
        <a:cs typeface="+mn-cs"/>
      </a:defRPr>
    </a:lvl2pPr>
    <a:lvl3pPr marL="682625" algn="l" rtl="0" eaLnBrk="0" fontAlgn="base" hangingPunct="0">
      <a:spcBef>
        <a:spcPct val="30000"/>
      </a:spcBef>
      <a:spcAft>
        <a:spcPct val="0"/>
      </a:spcAft>
      <a:defRPr kumimoji="1" sz="900" kern="1200">
        <a:solidFill>
          <a:schemeClr val="tx1"/>
        </a:solidFill>
        <a:latin typeface="Arial" charset="0"/>
        <a:ea typeface="ＭＳ Ｐ明朝" pitchFamily="18" charset="-128"/>
        <a:cs typeface="+mn-cs"/>
      </a:defRPr>
    </a:lvl3pPr>
    <a:lvl4pPr marL="1025525" algn="l" rtl="0" eaLnBrk="0" fontAlgn="base" hangingPunct="0">
      <a:spcBef>
        <a:spcPct val="30000"/>
      </a:spcBef>
      <a:spcAft>
        <a:spcPct val="0"/>
      </a:spcAft>
      <a:defRPr kumimoji="1" sz="900" kern="1200">
        <a:solidFill>
          <a:schemeClr val="tx1"/>
        </a:solidFill>
        <a:latin typeface="Arial" charset="0"/>
        <a:ea typeface="ＭＳ Ｐ明朝" pitchFamily="18" charset="-128"/>
        <a:cs typeface="+mn-cs"/>
      </a:defRPr>
    </a:lvl4pPr>
    <a:lvl5pPr marL="1366838" algn="l" rtl="0" eaLnBrk="0" fontAlgn="base" hangingPunct="0">
      <a:spcBef>
        <a:spcPct val="30000"/>
      </a:spcBef>
      <a:spcAft>
        <a:spcPct val="0"/>
      </a:spcAft>
      <a:defRPr kumimoji="1" sz="900" kern="1200">
        <a:solidFill>
          <a:schemeClr val="tx1"/>
        </a:solidFill>
        <a:latin typeface="Arial" charset="0"/>
        <a:ea typeface="ＭＳ Ｐ明朝" pitchFamily="18" charset="-128"/>
        <a:cs typeface="+mn-cs"/>
      </a:defRPr>
    </a:lvl5pPr>
    <a:lvl6pPr marL="1710385" algn="l" defTabSz="684154" rtl="0" eaLnBrk="1" latinLnBrk="0" hangingPunct="1">
      <a:defRPr kumimoji="1" sz="900" kern="1200">
        <a:solidFill>
          <a:schemeClr val="tx1"/>
        </a:solidFill>
        <a:latin typeface="+mn-lt"/>
        <a:ea typeface="+mn-ea"/>
        <a:cs typeface="+mn-cs"/>
      </a:defRPr>
    </a:lvl6pPr>
    <a:lvl7pPr marL="2052462" algn="l" defTabSz="684154" rtl="0" eaLnBrk="1" latinLnBrk="0" hangingPunct="1">
      <a:defRPr kumimoji="1" sz="900" kern="1200">
        <a:solidFill>
          <a:schemeClr val="tx1"/>
        </a:solidFill>
        <a:latin typeface="+mn-lt"/>
        <a:ea typeface="+mn-ea"/>
        <a:cs typeface="+mn-cs"/>
      </a:defRPr>
    </a:lvl7pPr>
    <a:lvl8pPr marL="2394539" algn="l" defTabSz="684154" rtl="0" eaLnBrk="1" latinLnBrk="0" hangingPunct="1">
      <a:defRPr kumimoji="1" sz="900" kern="1200">
        <a:solidFill>
          <a:schemeClr val="tx1"/>
        </a:solidFill>
        <a:latin typeface="+mn-lt"/>
        <a:ea typeface="+mn-ea"/>
        <a:cs typeface="+mn-cs"/>
      </a:defRPr>
    </a:lvl8pPr>
    <a:lvl9pPr marL="2736616" algn="l" defTabSz="684154" rtl="0" eaLnBrk="1" latinLnBrk="0" hangingPunct="1">
      <a:defRPr kumimoji="1"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2</a:t>
            </a:fld>
            <a:endParaRPr lang="en-US" altLang="ja-JP"/>
          </a:p>
        </p:txBody>
      </p:sp>
    </p:spTree>
    <p:extLst>
      <p:ext uri="{BB962C8B-B14F-4D97-AF65-F5344CB8AC3E}">
        <p14:creationId xmlns:p14="http://schemas.microsoft.com/office/powerpoint/2010/main" val="337836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・神崎川下流ブロックおよび神崎川ブロックの整備計画を基に整備概要の表を更新（</a:t>
            </a:r>
            <a:r>
              <a:rPr kumimoji="1" lang="en-US" altLang="ja-JP" dirty="0"/>
              <a:t>7/16</a:t>
            </a:r>
            <a:r>
              <a:rPr kumimoji="1" lang="ja-JP" altLang="en-US" dirty="0"/>
              <a:t>）</a:t>
            </a:r>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3</a:t>
            </a:fld>
            <a:endParaRPr lang="en-US" altLang="ja-JP"/>
          </a:p>
        </p:txBody>
      </p:sp>
    </p:spTree>
    <p:extLst>
      <p:ext uri="{BB962C8B-B14F-4D97-AF65-F5344CB8AC3E}">
        <p14:creationId xmlns:p14="http://schemas.microsoft.com/office/powerpoint/2010/main" val="1690046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4</a:t>
            </a:fld>
            <a:endParaRPr lang="en-US" altLang="ja-JP"/>
          </a:p>
        </p:txBody>
      </p:sp>
    </p:spTree>
    <p:extLst>
      <p:ext uri="{BB962C8B-B14F-4D97-AF65-F5344CB8AC3E}">
        <p14:creationId xmlns:p14="http://schemas.microsoft.com/office/powerpoint/2010/main" val="2750254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7</a:t>
            </a:r>
            <a:r>
              <a:rPr kumimoji="1" lang="ja-JP" altLang="en-US" dirty="0"/>
              <a:t>市</a:t>
            </a:r>
            <a:r>
              <a:rPr kumimoji="1" lang="en-US" altLang="ja-JP" dirty="0"/>
              <a:t>1</a:t>
            </a:r>
            <a:r>
              <a:rPr kumimoji="1" lang="ja-JP" altLang="en-US" dirty="0"/>
              <a:t>町を更新</a:t>
            </a:r>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5</a:t>
            </a:fld>
            <a:endParaRPr lang="en-US" altLang="ja-JP"/>
          </a:p>
        </p:txBody>
      </p:sp>
    </p:spTree>
    <p:extLst>
      <p:ext uri="{BB962C8B-B14F-4D97-AF65-F5344CB8AC3E}">
        <p14:creationId xmlns:p14="http://schemas.microsoft.com/office/powerpoint/2010/main" val="297164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19613-DE59-60CF-4853-162FC240F4A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B2E19D-02EF-C9F2-E8AA-54B2BCE0214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3CF33C7-6496-63DA-A83B-91C6CF6056AC}"/>
              </a:ext>
            </a:extLst>
          </p:cNvPr>
          <p:cNvSpPr>
            <a:spLocks noGrp="1"/>
          </p:cNvSpPr>
          <p:nvPr>
            <p:ph type="body" idx="1"/>
          </p:nvPr>
        </p:nvSpPr>
        <p:spPr/>
        <p:txBody>
          <a:bodyPr/>
          <a:lstStyle/>
          <a:p>
            <a:r>
              <a:rPr kumimoji="1" lang="ja-JP" altLang="en-US" dirty="0"/>
              <a:t>・神崎川下流ブロックおよび神崎川ブロックの整備計画を基に整備概要の表を更新（</a:t>
            </a:r>
            <a:r>
              <a:rPr kumimoji="1" lang="en-US" altLang="ja-JP" dirty="0"/>
              <a:t>7/16</a:t>
            </a:r>
            <a:r>
              <a:rPr kumimoji="1" lang="ja-JP" altLang="en-US" dirty="0"/>
              <a:t>）</a:t>
            </a:r>
          </a:p>
        </p:txBody>
      </p:sp>
      <p:sp>
        <p:nvSpPr>
          <p:cNvPr id="4" name="スライド番号プレースホルダー 3">
            <a:extLst>
              <a:ext uri="{FF2B5EF4-FFF2-40B4-BE49-F238E27FC236}">
                <a16:creationId xmlns:a16="http://schemas.microsoft.com/office/drawing/2014/main" id="{F6A76286-DA80-39E6-E65B-5D0C6157A7BB}"/>
              </a:ext>
            </a:extLst>
          </p:cNvPr>
          <p:cNvSpPr>
            <a:spLocks noGrp="1"/>
          </p:cNvSpPr>
          <p:nvPr>
            <p:ph type="sldNum" sz="quarter" idx="5"/>
          </p:nvPr>
        </p:nvSpPr>
        <p:spPr/>
        <p:txBody>
          <a:bodyPr/>
          <a:lstStyle/>
          <a:p>
            <a:pPr>
              <a:defRPr/>
            </a:pPr>
            <a:fld id="{2854FE45-C1FA-4751-A1B6-3DEE663DACED}" type="slidenum">
              <a:rPr lang="en-US" altLang="ja-JP" smtClean="0"/>
              <a:pPr>
                <a:defRPr/>
              </a:pPr>
              <a:t>7</a:t>
            </a:fld>
            <a:endParaRPr lang="en-US" altLang="ja-JP"/>
          </a:p>
        </p:txBody>
      </p:sp>
    </p:spTree>
    <p:extLst>
      <p:ext uri="{BB962C8B-B14F-4D97-AF65-F5344CB8AC3E}">
        <p14:creationId xmlns:p14="http://schemas.microsoft.com/office/powerpoint/2010/main" val="2185934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・大阪市</a:t>
            </a:r>
            <a:r>
              <a:rPr kumimoji="1" lang="en-US" altLang="ja-JP" dirty="0"/>
              <a:t>HP</a:t>
            </a:r>
            <a:r>
              <a:rPr kumimoji="1" lang="ja-JP" altLang="en-US" dirty="0"/>
              <a:t>から神崎川の内容に更新</a:t>
            </a:r>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10</a:t>
            </a:fld>
            <a:endParaRPr lang="en-US" altLang="ja-JP"/>
          </a:p>
        </p:txBody>
      </p:sp>
    </p:spTree>
    <p:extLst>
      <p:ext uri="{BB962C8B-B14F-4D97-AF65-F5344CB8AC3E}">
        <p14:creationId xmlns:p14="http://schemas.microsoft.com/office/powerpoint/2010/main" val="437255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12</a:t>
            </a:fld>
            <a:endParaRPr lang="en-US" altLang="ja-JP"/>
          </a:p>
        </p:txBody>
      </p:sp>
    </p:spTree>
    <p:extLst>
      <p:ext uri="{BB962C8B-B14F-4D97-AF65-F5344CB8AC3E}">
        <p14:creationId xmlns:p14="http://schemas.microsoft.com/office/powerpoint/2010/main" val="3636269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3966">
              <a:defRPr/>
            </a:pPr>
            <a:r>
              <a:rPr lang="ja-JP" altLang="en-US" dirty="0">
                <a:latin typeface="HG丸ｺﾞｼｯｸM-PRO" pitchFamily="50" charset="-128"/>
                <a:ea typeface="HG丸ｺﾞｼｯｸM-PRO" pitchFamily="50" charset="-128"/>
              </a:rPr>
              <a:t>神崎川畔企業連絡会：マロニー</a:t>
            </a:r>
            <a:r>
              <a:rPr lang="en-US" altLang="ja-JP" dirty="0">
                <a:latin typeface="HG丸ｺﾞｼｯｸM-PRO" pitchFamily="50" charset="-128"/>
                <a:ea typeface="HG丸ｺﾞｼｯｸM-PRO" pitchFamily="50" charset="-128"/>
              </a:rPr>
              <a:t>HP</a:t>
            </a:r>
            <a:r>
              <a:rPr lang="ja-JP" altLang="en-US" dirty="0">
                <a:latin typeface="HG丸ｺﾞｼｯｸM-PRO" pitchFamily="50" charset="-128"/>
                <a:ea typeface="HG丸ｺﾞｼｯｸM-PRO" pitchFamily="50" charset="-128"/>
              </a:rPr>
              <a:t>より引用</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854FE45-C1FA-4751-A1B6-3DEE663DACED}" type="slidenum">
              <a:rPr lang="en-US" altLang="ja-JP" smtClean="0"/>
              <a:pPr>
                <a:defRPr/>
              </a:pPr>
              <a:t>13</a:t>
            </a:fld>
            <a:endParaRPr lang="en-US" altLang="ja-JP"/>
          </a:p>
        </p:txBody>
      </p:sp>
    </p:spTree>
    <p:extLst>
      <p:ext uri="{BB962C8B-B14F-4D97-AF65-F5344CB8AC3E}">
        <p14:creationId xmlns:p14="http://schemas.microsoft.com/office/powerpoint/2010/main" val="2262598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3196" y="2130652"/>
            <a:ext cx="8419609" cy="1469571"/>
          </a:xfrm>
        </p:spPr>
        <p:txBody>
          <a:bodyPr/>
          <a:lstStyle/>
          <a:p>
            <a:r>
              <a:rPr lang="ja-JP" altLang="en-US"/>
              <a:t>マスター タイトルの書式設定</a:t>
            </a:r>
          </a:p>
        </p:txBody>
      </p:sp>
      <p:sp>
        <p:nvSpPr>
          <p:cNvPr id="3" name="サブタイトル 2"/>
          <p:cNvSpPr>
            <a:spLocks noGrp="1"/>
          </p:cNvSpPr>
          <p:nvPr>
            <p:ph type="subTitle" idx="1"/>
          </p:nvPr>
        </p:nvSpPr>
        <p:spPr>
          <a:xfrm>
            <a:off x="1486392" y="3885974"/>
            <a:ext cx="6933217" cy="1753054"/>
          </a:xfrm>
        </p:spPr>
        <p:txBody>
          <a:bodyPr/>
          <a:lstStyle>
            <a:lvl1pPr marL="0" indent="0" algn="ctr">
              <a:buNone/>
              <a:defRPr/>
            </a:lvl1pPr>
            <a:lvl2pPr marL="342077" indent="0" algn="ctr">
              <a:buNone/>
              <a:defRPr/>
            </a:lvl2pPr>
            <a:lvl3pPr marL="684154" indent="0" algn="ctr">
              <a:buNone/>
              <a:defRPr/>
            </a:lvl3pPr>
            <a:lvl4pPr marL="1026231" indent="0" algn="ctr">
              <a:buNone/>
              <a:defRPr/>
            </a:lvl4pPr>
            <a:lvl5pPr marL="1368308" indent="0" algn="ctr">
              <a:buNone/>
              <a:defRPr/>
            </a:lvl5pPr>
            <a:lvl6pPr marL="1710385" indent="0" algn="ctr">
              <a:buNone/>
              <a:defRPr/>
            </a:lvl6pPr>
            <a:lvl7pPr marL="2052462" indent="0" algn="ctr">
              <a:buNone/>
              <a:defRPr/>
            </a:lvl7pPr>
            <a:lvl8pPr marL="2394539" indent="0" algn="ctr">
              <a:buNone/>
              <a:defRPr/>
            </a:lvl8pPr>
            <a:lvl9pPr marL="2736616" indent="0" algn="ctr">
              <a:buNone/>
              <a:defRPr/>
            </a:lvl9pPr>
          </a:lstStyle>
          <a:p>
            <a:r>
              <a:rPr lang="ja-JP" altLang="en-US"/>
              <a:t>マスター サブタイトルの書式設定</a:t>
            </a:r>
          </a:p>
        </p:txBody>
      </p:sp>
      <p:sp>
        <p:nvSpPr>
          <p:cNvPr id="4" name="Rectangle 4">
            <a:extLst>
              <a:ext uri="{FF2B5EF4-FFF2-40B4-BE49-F238E27FC236}">
                <a16:creationId xmlns:a16="http://schemas.microsoft.com/office/drawing/2014/main" id="{F92B9F6B-4951-4685-92F1-A389C313D804}"/>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24B9E351-91F4-4487-9A54-311E6B0FBA2E}"/>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4C9E9973-5FAE-4D60-904F-600336359890}" type="slidenum">
              <a:rPr lang="en-US" altLang="ja-JP"/>
              <a:pPr>
                <a:defRPr/>
              </a:pPr>
              <a:t>‹#›</a:t>
            </a:fld>
            <a:endParaRPr lang="en-US" altLang="ja-JP"/>
          </a:p>
        </p:txBody>
      </p:sp>
      <p:sp>
        <p:nvSpPr>
          <p:cNvPr id="6" name="Rectangle 6">
            <a:extLst>
              <a:ext uri="{FF2B5EF4-FFF2-40B4-BE49-F238E27FC236}">
                <a16:creationId xmlns:a16="http://schemas.microsoft.com/office/drawing/2014/main" id="{1162BEAF-C976-48B3-8B8F-D150071DB37E}"/>
              </a:ext>
            </a:extLst>
          </p:cNvPr>
          <p:cNvSpPr>
            <a:spLocks noGrp="1" noChangeArrowheads="1"/>
          </p:cNvSpPr>
          <p:nvPr>
            <p:ph type="sldNum" sz="quarter" idx="12"/>
          </p:nvPr>
        </p:nvSpPr>
        <p:spPr/>
        <p:txBody>
          <a:bodyPr/>
          <a:lstStyle>
            <a:lvl1pPr>
              <a:defRPr/>
            </a:lvl1pPr>
          </a:lstStyle>
          <a:p>
            <a:pPr>
              <a:defRPr/>
            </a:pPr>
            <a:fld id="{8D95AB8D-343A-4CB8-B82B-9EC0A6E2D117}" type="slidenum">
              <a:rPr lang="en-US" altLang="ja-JP"/>
              <a:pPr>
                <a:defRPr/>
              </a:pPr>
              <a:t>‹#›</a:t>
            </a:fld>
            <a:endParaRPr lang="en-US" altLang="ja-JP"/>
          </a:p>
        </p:txBody>
      </p:sp>
    </p:spTree>
    <p:extLst>
      <p:ext uri="{BB962C8B-B14F-4D97-AF65-F5344CB8AC3E}">
        <p14:creationId xmlns:p14="http://schemas.microsoft.com/office/powerpoint/2010/main" val="285253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6510B517-493B-4FB5-A8BF-57643269493B}"/>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20CA0B1E-0168-49D1-9DB0-8D170FE08FF4}"/>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A1D0E601-6B4A-4F8B-BF46-562D79F4360D}" type="slidenum">
              <a:rPr lang="en-US" altLang="ja-JP"/>
              <a:pPr>
                <a:defRPr/>
              </a:pPr>
              <a:t>‹#›</a:t>
            </a:fld>
            <a:endParaRPr lang="en-US" altLang="ja-JP"/>
          </a:p>
        </p:txBody>
      </p:sp>
      <p:sp>
        <p:nvSpPr>
          <p:cNvPr id="6" name="Rectangle 6">
            <a:extLst>
              <a:ext uri="{FF2B5EF4-FFF2-40B4-BE49-F238E27FC236}">
                <a16:creationId xmlns:a16="http://schemas.microsoft.com/office/drawing/2014/main" id="{EF82FB94-437A-41C2-A417-B59D6713F2B9}"/>
              </a:ext>
            </a:extLst>
          </p:cNvPr>
          <p:cNvSpPr>
            <a:spLocks noGrp="1" noChangeArrowheads="1"/>
          </p:cNvSpPr>
          <p:nvPr>
            <p:ph type="sldNum" sz="quarter" idx="12"/>
          </p:nvPr>
        </p:nvSpPr>
        <p:spPr/>
        <p:txBody>
          <a:bodyPr/>
          <a:lstStyle>
            <a:lvl1pPr>
              <a:defRPr/>
            </a:lvl1pPr>
          </a:lstStyle>
          <a:p>
            <a:pPr>
              <a:defRPr/>
            </a:pPr>
            <a:fld id="{6EB8A5AA-09B4-4A1E-8D03-0E54D7911635}" type="slidenum">
              <a:rPr lang="en-US" altLang="ja-JP"/>
              <a:pPr>
                <a:defRPr/>
              </a:pPr>
              <a:t>‹#›</a:t>
            </a:fld>
            <a:endParaRPr lang="en-US" altLang="ja-JP"/>
          </a:p>
        </p:txBody>
      </p:sp>
    </p:spTree>
    <p:extLst>
      <p:ext uri="{BB962C8B-B14F-4D97-AF65-F5344CB8AC3E}">
        <p14:creationId xmlns:p14="http://schemas.microsoft.com/office/powerpoint/2010/main" val="347030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2588" y="274411"/>
            <a:ext cx="2228359" cy="5852206"/>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95055" y="274411"/>
            <a:ext cx="6569604" cy="585220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981EA3D8-68D6-41A7-BE1E-70C36AC1AB63}"/>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CA472DEB-C6ED-4340-9011-7B2F2C1D7E6A}"/>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96AC51A7-E6BD-408B-A78D-E732CED1FBA3}" type="slidenum">
              <a:rPr lang="en-US" altLang="ja-JP"/>
              <a:pPr>
                <a:defRPr/>
              </a:pPr>
              <a:t>‹#›</a:t>
            </a:fld>
            <a:endParaRPr lang="en-US" altLang="ja-JP"/>
          </a:p>
        </p:txBody>
      </p:sp>
      <p:sp>
        <p:nvSpPr>
          <p:cNvPr id="6" name="Rectangle 6">
            <a:extLst>
              <a:ext uri="{FF2B5EF4-FFF2-40B4-BE49-F238E27FC236}">
                <a16:creationId xmlns:a16="http://schemas.microsoft.com/office/drawing/2014/main" id="{6320A0C7-2AC7-4802-86D8-91A86AAE5472}"/>
              </a:ext>
            </a:extLst>
          </p:cNvPr>
          <p:cNvSpPr>
            <a:spLocks noGrp="1" noChangeArrowheads="1"/>
          </p:cNvSpPr>
          <p:nvPr>
            <p:ph type="sldNum" sz="quarter" idx="12"/>
          </p:nvPr>
        </p:nvSpPr>
        <p:spPr/>
        <p:txBody>
          <a:bodyPr/>
          <a:lstStyle>
            <a:lvl1pPr>
              <a:defRPr/>
            </a:lvl1pPr>
          </a:lstStyle>
          <a:p>
            <a:pPr>
              <a:defRPr/>
            </a:pPr>
            <a:fld id="{992E7768-62EB-4434-84F5-649B11BDD120}" type="slidenum">
              <a:rPr lang="en-US" altLang="ja-JP"/>
              <a:pPr>
                <a:defRPr/>
              </a:pPr>
              <a:t>‹#›</a:t>
            </a:fld>
            <a:endParaRPr lang="en-US" altLang="ja-JP"/>
          </a:p>
        </p:txBody>
      </p:sp>
    </p:spTree>
    <p:extLst>
      <p:ext uri="{BB962C8B-B14F-4D97-AF65-F5344CB8AC3E}">
        <p14:creationId xmlns:p14="http://schemas.microsoft.com/office/powerpoint/2010/main" val="970727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95055" y="274411"/>
            <a:ext cx="8915891" cy="58522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a:extLst>
              <a:ext uri="{FF2B5EF4-FFF2-40B4-BE49-F238E27FC236}">
                <a16:creationId xmlns:a16="http://schemas.microsoft.com/office/drawing/2014/main" id="{5C7CBCB1-1007-4E70-8B24-417814A047F3}"/>
              </a:ext>
            </a:extLst>
          </p:cNvPr>
          <p:cNvSpPr>
            <a:spLocks noGrp="1" noChangeArrowheads="1"/>
          </p:cNvSpPr>
          <p:nvPr>
            <p:ph type="dt" sz="half" idx="10"/>
          </p:nvPr>
        </p:nvSpPr>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ADCA6852-A756-47DA-8BC8-E8FF2D1F3B4F}"/>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3715A3F1-784D-4CDF-ADFA-ABEC1718ACCF}" type="slidenum">
              <a:rPr lang="en-US" altLang="ja-JP"/>
              <a:pPr>
                <a:defRPr/>
              </a:pPr>
              <a:t>‹#›</a:t>
            </a:fld>
            <a:endParaRPr lang="en-US" altLang="ja-JP"/>
          </a:p>
        </p:txBody>
      </p:sp>
      <p:sp>
        <p:nvSpPr>
          <p:cNvPr id="5" name="Rectangle 6">
            <a:extLst>
              <a:ext uri="{FF2B5EF4-FFF2-40B4-BE49-F238E27FC236}">
                <a16:creationId xmlns:a16="http://schemas.microsoft.com/office/drawing/2014/main" id="{A823A29A-8EE5-4AE9-9BF4-FEEA1C1F1D97}"/>
              </a:ext>
            </a:extLst>
          </p:cNvPr>
          <p:cNvSpPr>
            <a:spLocks noGrp="1" noChangeArrowheads="1"/>
          </p:cNvSpPr>
          <p:nvPr>
            <p:ph type="sldNum" sz="quarter" idx="12"/>
          </p:nvPr>
        </p:nvSpPr>
        <p:spPr/>
        <p:txBody>
          <a:bodyPr/>
          <a:lstStyle>
            <a:lvl1pPr>
              <a:defRPr/>
            </a:lvl1pPr>
          </a:lstStyle>
          <a:p>
            <a:pPr>
              <a:defRPr/>
            </a:pPr>
            <a:fld id="{614B434E-85FB-4599-917C-850A14B10D31}" type="slidenum">
              <a:rPr lang="en-US" altLang="ja-JP"/>
              <a:pPr>
                <a:defRPr/>
              </a:pPr>
              <a:t>‹#›</a:t>
            </a:fld>
            <a:endParaRPr lang="en-US" altLang="ja-JP"/>
          </a:p>
        </p:txBody>
      </p:sp>
    </p:spTree>
    <p:extLst>
      <p:ext uri="{BB962C8B-B14F-4D97-AF65-F5344CB8AC3E}">
        <p14:creationId xmlns:p14="http://schemas.microsoft.com/office/powerpoint/2010/main" val="2516068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95055" y="274411"/>
            <a:ext cx="8915891" cy="1143000"/>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495055" y="1599974"/>
            <a:ext cx="8915891" cy="4526643"/>
          </a:xfrm>
        </p:spPr>
        <p:txBody>
          <a:bodyPr/>
          <a:lstStyle/>
          <a:p>
            <a:pPr lvl="0"/>
            <a:endParaRPr lang="ja-JP" altLang="en-US" noProof="0"/>
          </a:p>
        </p:txBody>
      </p:sp>
      <p:sp>
        <p:nvSpPr>
          <p:cNvPr id="4" name="Rectangle 4">
            <a:extLst>
              <a:ext uri="{FF2B5EF4-FFF2-40B4-BE49-F238E27FC236}">
                <a16:creationId xmlns:a16="http://schemas.microsoft.com/office/drawing/2014/main" id="{482BDD61-6D11-449F-80DB-AC175EB0295D}"/>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9EFC1F3C-BC7C-402A-B85D-E50BCA471EF0}"/>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029B9D3C-740E-4816-B051-5185700CA7F9}" type="slidenum">
              <a:rPr lang="en-US" altLang="ja-JP"/>
              <a:pPr>
                <a:defRPr/>
              </a:pPr>
              <a:t>‹#›</a:t>
            </a:fld>
            <a:endParaRPr lang="en-US" altLang="ja-JP"/>
          </a:p>
        </p:txBody>
      </p:sp>
      <p:sp>
        <p:nvSpPr>
          <p:cNvPr id="6" name="Rectangle 6">
            <a:extLst>
              <a:ext uri="{FF2B5EF4-FFF2-40B4-BE49-F238E27FC236}">
                <a16:creationId xmlns:a16="http://schemas.microsoft.com/office/drawing/2014/main" id="{6051278C-81AB-437C-936D-B4B75C682AE4}"/>
              </a:ext>
            </a:extLst>
          </p:cNvPr>
          <p:cNvSpPr>
            <a:spLocks noGrp="1" noChangeArrowheads="1"/>
          </p:cNvSpPr>
          <p:nvPr>
            <p:ph type="sldNum" sz="quarter" idx="12"/>
          </p:nvPr>
        </p:nvSpPr>
        <p:spPr/>
        <p:txBody>
          <a:bodyPr/>
          <a:lstStyle>
            <a:lvl1pPr>
              <a:defRPr/>
            </a:lvl1pPr>
          </a:lstStyle>
          <a:p>
            <a:pPr>
              <a:defRPr/>
            </a:pPr>
            <a:fld id="{85F98332-D3C9-43D3-8B1C-5CEA3069FCF3}" type="slidenum">
              <a:rPr lang="en-US" altLang="ja-JP"/>
              <a:pPr>
                <a:defRPr/>
              </a:pPr>
              <a:t>‹#›</a:t>
            </a:fld>
            <a:endParaRPr lang="en-US" altLang="ja-JP"/>
          </a:p>
        </p:txBody>
      </p:sp>
    </p:spTree>
    <p:extLst>
      <p:ext uri="{BB962C8B-B14F-4D97-AF65-F5344CB8AC3E}">
        <p14:creationId xmlns:p14="http://schemas.microsoft.com/office/powerpoint/2010/main" val="284219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EB23A95B-D181-4C86-AE92-F5315798CBB5}"/>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469D4BC1-EEED-4F0A-914A-B3A8384CA0E5}"/>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0D0D3225-9220-454E-8C5A-246266612F61}" type="slidenum">
              <a:rPr lang="en-US" altLang="ja-JP"/>
              <a:pPr>
                <a:defRPr/>
              </a:pPr>
              <a:t>‹#›</a:t>
            </a:fld>
            <a:endParaRPr lang="en-US" altLang="ja-JP"/>
          </a:p>
        </p:txBody>
      </p:sp>
      <p:sp>
        <p:nvSpPr>
          <p:cNvPr id="6" name="Rectangle 6">
            <a:extLst>
              <a:ext uri="{FF2B5EF4-FFF2-40B4-BE49-F238E27FC236}">
                <a16:creationId xmlns:a16="http://schemas.microsoft.com/office/drawing/2014/main" id="{884808CB-7FC9-4491-9D79-8B821C9424AA}"/>
              </a:ext>
            </a:extLst>
          </p:cNvPr>
          <p:cNvSpPr>
            <a:spLocks noGrp="1" noChangeArrowheads="1"/>
          </p:cNvSpPr>
          <p:nvPr>
            <p:ph type="sldNum" sz="quarter" idx="12"/>
          </p:nvPr>
        </p:nvSpPr>
        <p:spPr/>
        <p:txBody>
          <a:bodyPr/>
          <a:lstStyle>
            <a:lvl1pPr>
              <a:defRPr/>
            </a:lvl1pPr>
          </a:lstStyle>
          <a:p>
            <a:pPr>
              <a:defRPr/>
            </a:pPr>
            <a:fld id="{9A8FF71B-356B-4608-9A22-64A455D2288E}" type="slidenum">
              <a:rPr lang="en-US" altLang="ja-JP"/>
              <a:pPr>
                <a:defRPr/>
              </a:pPr>
              <a:t>‹#›</a:t>
            </a:fld>
            <a:endParaRPr lang="en-US" altLang="ja-JP"/>
          </a:p>
        </p:txBody>
      </p:sp>
    </p:spTree>
    <p:extLst>
      <p:ext uri="{BB962C8B-B14F-4D97-AF65-F5344CB8AC3E}">
        <p14:creationId xmlns:p14="http://schemas.microsoft.com/office/powerpoint/2010/main" val="2065622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447"/>
            <a:ext cx="8419609" cy="1362982"/>
          </a:xfrm>
        </p:spPr>
        <p:txBody>
          <a:bodyPr anchor="t"/>
          <a:lstStyle>
            <a:lvl1pPr algn="l">
              <a:defRPr sz="3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506" y="2906259"/>
            <a:ext cx="8419609" cy="1500187"/>
          </a:xfrm>
        </p:spPr>
        <p:txBody>
          <a:bodyPr anchor="b"/>
          <a:lstStyle>
            <a:lvl1pPr marL="0" indent="0">
              <a:buNone/>
              <a:defRPr sz="1500"/>
            </a:lvl1pPr>
            <a:lvl2pPr marL="342077" indent="0">
              <a:buNone/>
              <a:defRPr sz="1300"/>
            </a:lvl2pPr>
            <a:lvl3pPr marL="684154" indent="0">
              <a:buNone/>
              <a:defRPr sz="1200"/>
            </a:lvl3pPr>
            <a:lvl4pPr marL="1026231" indent="0">
              <a:buNone/>
              <a:defRPr sz="1000"/>
            </a:lvl4pPr>
            <a:lvl5pPr marL="1368308" indent="0">
              <a:buNone/>
              <a:defRPr sz="1000"/>
            </a:lvl5pPr>
            <a:lvl6pPr marL="1710385" indent="0">
              <a:buNone/>
              <a:defRPr sz="1000"/>
            </a:lvl6pPr>
            <a:lvl7pPr marL="2052462" indent="0">
              <a:buNone/>
              <a:defRPr sz="1000"/>
            </a:lvl7pPr>
            <a:lvl8pPr marL="2394539" indent="0">
              <a:buNone/>
              <a:defRPr sz="1000"/>
            </a:lvl8pPr>
            <a:lvl9pPr marL="2736616" indent="0">
              <a:buNone/>
              <a:defRPr sz="1000"/>
            </a:lvl9pPr>
          </a:lstStyle>
          <a:p>
            <a:pPr lvl="0"/>
            <a:r>
              <a:rPr lang="ja-JP" altLang="en-US"/>
              <a:t>マスター テキストの書式設定</a:t>
            </a:r>
          </a:p>
        </p:txBody>
      </p:sp>
      <p:sp>
        <p:nvSpPr>
          <p:cNvPr id="4" name="Rectangle 4">
            <a:extLst>
              <a:ext uri="{FF2B5EF4-FFF2-40B4-BE49-F238E27FC236}">
                <a16:creationId xmlns:a16="http://schemas.microsoft.com/office/drawing/2014/main" id="{498D4285-0273-4445-88EA-DA0889A28997}"/>
              </a:ext>
            </a:extLst>
          </p:cNvPr>
          <p:cNvSpPr>
            <a:spLocks noGrp="1" noChangeArrowheads="1"/>
          </p:cNvSpPr>
          <p:nvPr>
            <p:ph type="dt" sz="half" idx="10"/>
          </p:nvPr>
        </p:nvSpPr>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D913B0AC-C7EE-4837-A043-661B3E60925B}"/>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061BB0ED-85AF-4321-A162-B797C1F3566B}" type="slidenum">
              <a:rPr lang="en-US" altLang="ja-JP"/>
              <a:pPr>
                <a:defRPr/>
              </a:pPr>
              <a:t>‹#›</a:t>
            </a:fld>
            <a:endParaRPr lang="en-US" altLang="ja-JP"/>
          </a:p>
        </p:txBody>
      </p:sp>
      <p:sp>
        <p:nvSpPr>
          <p:cNvPr id="6" name="Rectangle 6">
            <a:extLst>
              <a:ext uri="{FF2B5EF4-FFF2-40B4-BE49-F238E27FC236}">
                <a16:creationId xmlns:a16="http://schemas.microsoft.com/office/drawing/2014/main" id="{A111276B-6482-46AF-A477-CF24B87AF9C3}"/>
              </a:ext>
            </a:extLst>
          </p:cNvPr>
          <p:cNvSpPr>
            <a:spLocks noGrp="1" noChangeArrowheads="1"/>
          </p:cNvSpPr>
          <p:nvPr>
            <p:ph type="sldNum" sz="quarter" idx="12"/>
          </p:nvPr>
        </p:nvSpPr>
        <p:spPr/>
        <p:txBody>
          <a:bodyPr/>
          <a:lstStyle>
            <a:lvl1pPr>
              <a:defRPr/>
            </a:lvl1pPr>
          </a:lstStyle>
          <a:p>
            <a:pPr>
              <a:defRPr/>
            </a:pPr>
            <a:fld id="{0F7A9FE1-C272-44F7-97F3-FEA2176AB48E}" type="slidenum">
              <a:rPr lang="en-US" altLang="ja-JP"/>
              <a:pPr>
                <a:defRPr/>
              </a:pPr>
              <a:t>‹#›</a:t>
            </a:fld>
            <a:endParaRPr lang="en-US" altLang="ja-JP"/>
          </a:p>
        </p:txBody>
      </p:sp>
    </p:spTree>
    <p:extLst>
      <p:ext uri="{BB962C8B-B14F-4D97-AF65-F5344CB8AC3E}">
        <p14:creationId xmlns:p14="http://schemas.microsoft.com/office/powerpoint/2010/main" val="2452168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95055" y="1599974"/>
            <a:ext cx="4398981" cy="4526643"/>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11964" y="1599974"/>
            <a:ext cx="4398982" cy="4526643"/>
          </a:xfrm>
        </p:spPr>
        <p:txBody>
          <a:bodyPr/>
          <a:lstStyle>
            <a:lvl1pPr>
              <a:defRPr sz="2100"/>
            </a:lvl1pPr>
            <a:lvl2pPr>
              <a:defRPr sz="1800"/>
            </a:lvl2pPr>
            <a:lvl3pPr>
              <a:defRPr sz="1500"/>
            </a:lvl3pPr>
            <a:lvl4pPr>
              <a:defRPr sz="1300"/>
            </a:lvl4pPr>
            <a:lvl5pPr>
              <a:defRPr sz="1300"/>
            </a:lvl5pPr>
            <a:lvl6pPr>
              <a:defRPr sz="1300"/>
            </a:lvl6pPr>
            <a:lvl7pPr>
              <a:defRPr sz="1300"/>
            </a:lvl7pPr>
            <a:lvl8pPr>
              <a:defRPr sz="1300"/>
            </a:lvl8pPr>
            <a:lvl9pPr>
              <a:defRPr sz="13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860A048B-2A3D-4DB2-A18C-37FEB5EC20D4}"/>
              </a:ext>
            </a:extLst>
          </p:cNvPr>
          <p:cNvSpPr>
            <a:spLocks noGrp="1" noChangeArrowheads="1"/>
          </p:cNvSpPr>
          <p:nvPr>
            <p:ph type="dt" sz="half" idx="10"/>
          </p:nvPr>
        </p:nvSpPr>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FA66C03C-9A1B-4567-9A38-F04F41A9A422}"/>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ADA516B1-1C0F-4424-9B9D-56A6E77A56A8}" type="slidenum">
              <a:rPr lang="en-US" altLang="ja-JP"/>
              <a:pPr>
                <a:defRPr/>
              </a:pPr>
              <a:t>‹#›</a:t>
            </a:fld>
            <a:endParaRPr lang="en-US" altLang="ja-JP"/>
          </a:p>
        </p:txBody>
      </p:sp>
      <p:sp>
        <p:nvSpPr>
          <p:cNvPr id="7" name="Rectangle 6">
            <a:extLst>
              <a:ext uri="{FF2B5EF4-FFF2-40B4-BE49-F238E27FC236}">
                <a16:creationId xmlns:a16="http://schemas.microsoft.com/office/drawing/2014/main" id="{87F371D0-6C9D-4800-AC74-8A7464941535}"/>
              </a:ext>
            </a:extLst>
          </p:cNvPr>
          <p:cNvSpPr>
            <a:spLocks noGrp="1" noChangeArrowheads="1"/>
          </p:cNvSpPr>
          <p:nvPr>
            <p:ph type="sldNum" sz="quarter" idx="12"/>
          </p:nvPr>
        </p:nvSpPr>
        <p:spPr/>
        <p:txBody>
          <a:bodyPr/>
          <a:lstStyle>
            <a:lvl1pPr>
              <a:defRPr/>
            </a:lvl1pPr>
          </a:lstStyle>
          <a:p>
            <a:pPr>
              <a:defRPr/>
            </a:pPr>
            <a:fld id="{897516FD-4908-4CF7-9A71-DADE66D002D1}" type="slidenum">
              <a:rPr lang="en-US" altLang="ja-JP"/>
              <a:pPr>
                <a:defRPr/>
              </a:pPr>
              <a:t>‹#›</a:t>
            </a:fld>
            <a:endParaRPr lang="en-US" altLang="ja-JP"/>
          </a:p>
        </p:txBody>
      </p:sp>
    </p:spTree>
    <p:extLst>
      <p:ext uri="{BB962C8B-B14F-4D97-AF65-F5344CB8AC3E}">
        <p14:creationId xmlns:p14="http://schemas.microsoft.com/office/powerpoint/2010/main" val="314875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055" y="1535339"/>
            <a:ext cx="4376869" cy="639536"/>
          </a:xfrm>
        </p:spPr>
        <p:txBody>
          <a:bodyPr anchor="b"/>
          <a:lstStyle>
            <a:lvl1pPr marL="0" indent="0">
              <a:buNone/>
              <a:defRPr sz="1800" b="1"/>
            </a:lvl1pPr>
            <a:lvl2pPr marL="342077" indent="0">
              <a:buNone/>
              <a:defRPr sz="1500" b="1"/>
            </a:lvl2pPr>
            <a:lvl3pPr marL="684154" indent="0">
              <a:buNone/>
              <a:defRPr sz="1300" b="1"/>
            </a:lvl3pPr>
            <a:lvl4pPr marL="1026231" indent="0">
              <a:buNone/>
              <a:defRPr sz="1200" b="1"/>
            </a:lvl4pPr>
            <a:lvl5pPr marL="1368308" indent="0">
              <a:buNone/>
              <a:defRPr sz="1200" b="1"/>
            </a:lvl5pPr>
            <a:lvl6pPr marL="1710385" indent="0">
              <a:buNone/>
              <a:defRPr sz="1200" b="1"/>
            </a:lvl6pPr>
            <a:lvl7pPr marL="2052462" indent="0">
              <a:buNone/>
              <a:defRPr sz="1200" b="1"/>
            </a:lvl7pPr>
            <a:lvl8pPr marL="2394539" indent="0">
              <a:buNone/>
              <a:defRPr sz="1200" b="1"/>
            </a:lvl8pPr>
            <a:lvl9pPr marL="2736616" indent="0">
              <a:buNone/>
              <a:defRPr sz="12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055" y="2174875"/>
            <a:ext cx="4376869" cy="3951741"/>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1619" y="1535339"/>
            <a:ext cx="4379327" cy="639536"/>
          </a:xfrm>
        </p:spPr>
        <p:txBody>
          <a:bodyPr anchor="b"/>
          <a:lstStyle>
            <a:lvl1pPr marL="0" indent="0">
              <a:buNone/>
              <a:defRPr sz="1800" b="1"/>
            </a:lvl1pPr>
            <a:lvl2pPr marL="342077" indent="0">
              <a:buNone/>
              <a:defRPr sz="1500" b="1"/>
            </a:lvl2pPr>
            <a:lvl3pPr marL="684154" indent="0">
              <a:buNone/>
              <a:defRPr sz="1300" b="1"/>
            </a:lvl3pPr>
            <a:lvl4pPr marL="1026231" indent="0">
              <a:buNone/>
              <a:defRPr sz="1200" b="1"/>
            </a:lvl4pPr>
            <a:lvl5pPr marL="1368308" indent="0">
              <a:buNone/>
              <a:defRPr sz="1200" b="1"/>
            </a:lvl5pPr>
            <a:lvl6pPr marL="1710385" indent="0">
              <a:buNone/>
              <a:defRPr sz="1200" b="1"/>
            </a:lvl6pPr>
            <a:lvl7pPr marL="2052462" indent="0">
              <a:buNone/>
              <a:defRPr sz="1200" b="1"/>
            </a:lvl7pPr>
            <a:lvl8pPr marL="2394539" indent="0">
              <a:buNone/>
              <a:defRPr sz="1200" b="1"/>
            </a:lvl8pPr>
            <a:lvl9pPr marL="2736616" indent="0">
              <a:buNone/>
              <a:defRPr sz="12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1619" y="2174875"/>
            <a:ext cx="4379327" cy="3951741"/>
          </a:xfrm>
        </p:spPr>
        <p:txBody>
          <a:bodyPr/>
          <a:lstStyle>
            <a:lvl1pPr>
              <a:defRPr sz="1800"/>
            </a:lvl1pPr>
            <a:lvl2pPr>
              <a:defRPr sz="1500"/>
            </a:lvl2pPr>
            <a:lvl3pPr>
              <a:defRPr sz="13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F20F4866-2F06-4CE6-9E01-B481EFCDAAD2}"/>
              </a:ext>
            </a:extLst>
          </p:cNvPr>
          <p:cNvSpPr>
            <a:spLocks noGrp="1" noChangeArrowheads="1"/>
          </p:cNvSpPr>
          <p:nvPr>
            <p:ph type="dt" sz="half" idx="10"/>
          </p:nvPr>
        </p:nvSpPr>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F5DE3D97-F7E4-43E8-824C-E3AA40BF558E}"/>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46BE58A5-7550-4AA7-8579-E5C57A668EB7}" type="slidenum">
              <a:rPr lang="en-US" altLang="ja-JP"/>
              <a:pPr>
                <a:defRPr/>
              </a:pPr>
              <a:t>‹#›</a:t>
            </a:fld>
            <a:endParaRPr lang="en-US" altLang="ja-JP"/>
          </a:p>
        </p:txBody>
      </p:sp>
      <p:sp>
        <p:nvSpPr>
          <p:cNvPr id="9" name="Rectangle 6">
            <a:extLst>
              <a:ext uri="{FF2B5EF4-FFF2-40B4-BE49-F238E27FC236}">
                <a16:creationId xmlns:a16="http://schemas.microsoft.com/office/drawing/2014/main" id="{83A9C24E-520C-4A9F-8F57-24DF1EDA9E81}"/>
              </a:ext>
            </a:extLst>
          </p:cNvPr>
          <p:cNvSpPr>
            <a:spLocks noGrp="1" noChangeArrowheads="1"/>
          </p:cNvSpPr>
          <p:nvPr>
            <p:ph type="sldNum" sz="quarter" idx="12"/>
          </p:nvPr>
        </p:nvSpPr>
        <p:spPr/>
        <p:txBody>
          <a:bodyPr/>
          <a:lstStyle>
            <a:lvl1pPr>
              <a:defRPr/>
            </a:lvl1pPr>
          </a:lstStyle>
          <a:p>
            <a:pPr>
              <a:defRPr/>
            </a:pPr>
            <a:fld id="{941957C7-7301-4C77-91F7-F9EB9D2F328D}" type="slidenum">
              <a:rPr lang="en-US" altLang="ja-JP"/>
              <a:pPr>
                <a:defRPr/>
              </a:pPr>
              <a:t>‹#›</a:t>
            </a:fld>
            <a:endParaRPr lang="en-US" altLang="ja-JP"/>
          </a:p>
        </p:txBody>
      </p:sp>
    </p:spTree>
    <p:extLst>
      <p:ext uri="{BB962C8B-B14F-4D97-AF65-F5344CB8AC3E}">
        <p14:creationId xmlns:p14="http://schemas.microsoft.com/office/powerpoint/2010/main" val="2424953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a:extLst>
              <a:ext uri="{FF2B5EF4-FFF2-40B4-BE49-F238E27FC236}">
                <a16:creationId xmlns:a16="http://schemas.microsoft.com/office/drawing/2014/main" id="{EF064966-9F16-49D8-B322-E281F97682C5}"/>
              </a:ext>
            </a:extLst>
          </p:cNvPr>
          <p:cNvSpPr>
            <a:spLocks noGrp="1" noChangeArrowheads="1"/>
          </p:cNvSpPr>
          <p:nvPr>
            <p:ph type="dt" sz="half" idx="10"/>
          </p:nvPr>
        </p:nvSpPr>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653E2614-BF5F-4276-97CA-0DD110FA5F60}"/>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9DF0411E-AA08-4AF4-80E6-78B4635AA361}" type="slidenum">
              <a:rPr lang="en-US" altLang="ja-JP"/>
              <a:pPr>
                <a:defRPr/>
              </a:pPr>
              <a:t>‹#›</a:t>
            </a:fld>
            <a:endParaRPr lang="en-US" altLang="ja-JP"/>
          </a:p>
        </p:txBody>
      </p:sp>
      <p:sp>
        <p:nvSpPr>
          <p:cNvPr id="5" name="Rectangle 6">
            <a:extLst>
              <a:ext uri="{FF2B5EF4-FFF2-40B4-BE49-F238E27FC236}">
                <a16:creationId xmlns:a16="http://schemas.microsoft.com/office/drawing/2014/main" id="{708F0BF3-0E24-45EE-AA2C-BC43EFF7F1FF}"/>
              </a:ext>
            </a:extLst>
          </p:cNvPr>
          <p:cNvSpPr>
            <a:spLocks noGrp="1" noChangeArrowheads="1"/>
          </p:cNvSpPr>
          <p:nvPr>
            <p:ph type="sldNum" sz="quarter" idx="12"/>
          </p:nvPr>
        </p:nvSpPr>
        <p:spPr/>
        <p:txBody>
          <a:bodyPr/>
          <a:lstStyle>
            <a:lvl1pPr>
              <a:defRPr/>
            </a:lvl1pPr>
          </a:lstStyle>
          <a:p>
            <a:pPr>
              <a:defRPr/>
            </a:pPr>
            <a:fld id="{9EA30282-15F5-4ECE-BDE2-5ECD38EBBC33}" type="slidenum">
              <a:rPr lang="en-US" altLang="ja-JP"/>
              <a:pPr>
                <a:defRPr/>
              </a:pPr>
              <a:t>‹#›</a:t>
            </a:fld>
            <a:endParaRPr lang="en-US" altLang="ja-JP"/>
          </a:p>
        </p:txBody>
      </p:sp>
    </p:spTree>
    <p:extLst>
      <p:ext uri="{BB962C8B-B14F-4D97-AF65-F5344CB8AC3E}">
        <p14:creationId xmlns:p14="http://schemas.microsoft.com/office/powerpoint/2010/main" val="2587061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C3D5876-137E-4D5A-8799-10B0CA162990}"/>
              </a:ext>
            </a:extLst>
          </p:cNvPr>
          <p:cNvSpPr>
            <a:spLocks noGrp="1" noChangeArrowheads="1"/>
          </p:cNvSpPr>
          <p:nvPr>
            <p:ph type="dt" sz="half" idx="10"/>
          </p:nvPr>
        </p:nvSpPr>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B2510E52-1313-46BB-B0E5-F28352BD25AE}"/>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980F559A-74F7-4110-B110-510A1BD7DE80}" type="slidenum">
              <a:rPr lang="en-US" altLang="ja-JP"/>
              <a:pPr>
                <a:defRPr/>
              </a:pPr>
              <a:t>‹#›</a:t>
            </a:fld>
            <a:endParaRPr lang="en-US" altLang="ja-JP"/>
          </a:p>
        </p:txBody>
      </p:sp>
      <p:sp>
        <p:nvSpPr>
          <p:cNvPr id="4" name="Rectangle 6">
            <a:extLst>
              <a:ext uri="{FF2B5EF4-FFF2-40B4-BE49-F238E27FC236}">
                <a16:creationId xmlns:a16="http://schemas.microsoft.com/office/drawing/2014/main" id="{1A1DDD1C-7097-4C9C-A35D-C5FBA17360A5}"/>
              </a:ext>
            </a:extLst>
          </p:cNvPr>
          <p:cNvSpPr>
            <a:spLocks noGrp="1" noChangeArrowheads="1"/>
          </p:cNvSpPr>
          <p:nvPr>
            <p:ph type="sldNum" sz="quarter" idx="12"/>
          </p:nvPr>
        </p:nvSpPr>
        <p:spPr/>
        <p:txBody>
          <a:bodyPr/>
          <a:lstStyle>
            <a:lvl1pPr>
              <a:defRPr/>
            </a:lvl1pPr>
          </a:lstStyle>
          <a:p>
            <a:pPr>
              <a:defRPr/>
            </a:pPr>
            <a:fld id="{7F45CF49-9F28-4F71-9140-0CB36D9B98C2}" type="slidenum">
              <a:rPr lang="en-US" altLang="ja-JP"/>
              <a:pPr>
                <a:defRPr/>
              </a:pPr>
              <a:t>‹#›</a:t>
            </a:fld>
            <a:endParaRPr lang="en-US" altLang="ja-JP"/>
          </a:p>
        </p:txBody>
      </p:sp>
    </p:spTree>
    <p:extLst>
      <p:ext uri="{BB962C8B-B14F-4D97-AF65-F5344CB8AC3E}">
        <p14:creationId xmlns:p14="http://schemas.microsoft.com/office/powerpoint/2010/main" val="3769979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055" y="273278"/>
            <a:ext cx="3259005" cy="1162276"/>
          </a:xfrm>
        </p:spPr>
        <p:txBody>
          <a:bodyPr anchor="b"/>
          <a:lstStyle>
            <a:lvl1pPr algn="l">
              <a:defRPr sz="1500" b="1"/>
            </a:lvl1pPr>
          </a:lstStyle>
          <a:p>
            <a:r>
              <a:rPr lang="ja-JP" altLang="en-US"/>
              <a:t>マスター タイトルの書式設定</a:t>
            </a:r>
          </a:p>
        </p:txBody>
      </p:sp>
      <p:sp>
        <p:nvSpPr>
          <p:cNvPr id="3" name="コンテンツ プレースホルダー 2"/>
          <p:cNvSpPr>
            <a:spLocks noGrp="1"/>
          </p:cNvSpPr>
          <p:nvPr>
            <p:ph idx="1"/>
          </p:nvPr>
        </p:nvSpPr>
        <p:spPr>
          <a:xfrm>
            <a:off x="3873217" y="273278"/>
            <a:ext cx="5537729" cy="585333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055" y="1435554"/>
            <a:ext cx="3259005" cy="4691063"/>
          </a:xfrm>
        </p:spPr>
        <p:txBody>
          <a:bodyPr/>
          <a:lstStyle>
            <a:lvl1pPr marL="0" indent="0">
              <a:buNone/>
              <a:defRPr sz="1000"/>
            </a:lvl1pPr>
            <a:lvl2pPr marL="342077" indent="0">
              <a:buNone/>
              <a:defRPr sz="900"/>
            </a:lvl2pPr>
            <a:lvl3pPr marL="684154" indent="0">
              <a:buNone/>
              <a:defRPr sz="700"/>
            </a:lvl3pPr>
            <a:lvl4pPr marL="1026231" indent="0">
              <a:buNone/>
              <a:defRPr sz="700"/>
            </a:lvl4pPr>
            <a:lvl5pPr marL="1368308" indent="0">
              <a:buNone/>
              <a:defRPr sz="700"/>
            </a:lvl5pPr>
            <a:lvl6pPr marL="1710385" indent="0">
              <a:buNone/>
              <a:defRPr sz="700"/>
            </a:lvl6pPr>
            <a:lvl7pPr marL="2052462" indent="0">
              <a:buNone/>
              <a:defRPr sz="700"/>
            </a:lvl7pPr>
            <a:lvl8pPr marL="2394539" indent="0">
              <a:buNone/>
              <a:defRPr sz="700"/>
            </a:lvl8pPr>
            <a:lvl9pPr marL="2736616" indent="0">
              <a:buNone/>
              <a:defRPr sz="7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D35AE000-833E-4F96-8793-079E4FB1F4CD}"/>
              </a:ext>
            </a:extLst>
          </p:cNvPr>
          <p:cNvSpPr>
            <a:spLocks noGrp="1" noChangeArrowheads="1"/>
          </p:cNvSpPr>
          <p:nvPr>
            <p:ph type="dt" sz="half" idx="10"/>
          </p:nvPr>
        </p:nvSpPr>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2160393D-BEBE-4DF4-AF2E-31ED9096BC03}"/>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35F7948A-36F8-4685-83D6-432584535A8B}" type="slidenum">
              <a:rPr lang="en-US" altLang="ja-JP"/>
              <a:pPr>
                <a:defRPr/>
              </a:pPr>
              <a:t>‹#›</a:t>
            </a:fld>
            <a:endParaRPr lang="en-US" altLang="ja-JP"/>
          </a:p>
        </p:txBody>
      </p:sp>
      <p:sp>
        <p:nvSpPr>
          <p:cNvPr id="7" name="Rectangle 6">
            <a:extLst>
              <a:ext uri="{FF2B5EF4-FFF2-40B4-BE49-F238E27FC236}">
                <a16:creationId xmlns:a16="http://schemas.microsoft.com/office/drawing/2014/main" id="{972F21E2-C747-4755-9CAF-F14CF89ABDE8}"/>
              </a:ext>
            </a:extLst>
          </p:cNvPr>
          <p:cNvSpPr>
            <a:spLocks noGrp="1" noChangeArrowheads="1"/>
          </p:cNvSpPr>
          <p:nvPr>
            <p:ph type="sldNum" sz="quarter" idx="12"/>
          </p:nvPr>
        </p:nvSpPr>
        <p:spPr/>
        <p:txBody>
          <a:bodyPr/>
          <a:lstStyle>
            <a:lvl1pPr>
              <a:defRPr/>
            </a:lvl1pPr>
          </a:lstStyle>
          <a:p>
            <a:pPr>
              <a:defRPr/>
            </a:pPr>
            <a:fld id="{D142C55F-D6B9-4BE8-A072-63998321CE8C}" type="slidenum">
              <a:rPr lang="en-US" altLang="ja-JP"/>
              <a:pPr>
                <a:defRPr/>
              </a:pPr>
              <a:t>‹#›</a:t>
            </a:fld>
            <a:endParaRPr lang="en-US" altLang="ja-JP"/>
          </a:p>
        </p:txBody>
      </p:sp>
    </p:spTree>
    <p:extLst>
      <p:ext uri="{BB962C8B-B14F-4D97-AF65-F5344CB8AC3E}">
        <p14:creationId xmlns:p14="http://schemas.microsoft.com/office/powerpoint/2010/main" val="852023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2137" y="4801054"/>
            <a:ext cx="5943109" cy="565831"/>
          </a:xfrm>
        </p:spPr>
        <p:txBody>
          <a:bodyPr anchor="b"/>
          <a:lstStyle>
            <a:lvl1pPr algn="l">
              <a:defRPr sz="1500" b="1"/>
            </a:lvl1pPr>
          </a:lstStyle>
          <a:p>
            <a:r>
              <a:rPr lang="ja-JP" altLang="en-US"/>
              <a:t>マスター タイトルの書式設定</a:t>
            </a:r>
          </a:p>
        </p:txBody>
      </p:sp>
      <p:sp>
        <p:nvSpPr>
          <p:cNvPr id="3" name="図プレースホルダー 2"/>
          <p:cNvSpPr>
            <a:spLocks noGrp="1"/>
          </p:cNvSpPr>
          <p:nvPr>
            <p:ph type="pic" idx="1"/>
          </p:nvPr>
        </p:nvSpPr>
        <p:spPr>
          <a:xfrm>
            <a:off x="1942137" y="612322"/>
            <a:ext cx="5943109" cy="4115027"/>
          </a:xfrm>
        </p:spPr>
        <p:txBody>
          <a:bodyPr/>
          <a:lstStyle>
            <a:lvl1pPr marL="0" indent="0">
              <a:buNone/>
              <a:defRPr sz="2400"/>
            </a:lvl1pPr>
            <a:lvl2pPr marL="342077" indent="0">
              <a:buNone/>
              <a:defRPr sz="2100"/>
            </a:lvl2pPr>
            <a:lvl3pPr marL="684154" indent="0">
              <a:buNone/>
              <a:defRPr sz="1800"/>
            </a:lvl3pPr>
            <a:lvl4pPr marL="1026231" indent="0">
              <a:buNone/>
              <a:defRPr sz="1500"/>
            </a:lvl4pPr>
            <a:lvl5pPr marL="1368308" indent="0">
              <a:buNone/>
              <a:defRPr sz="1500"/>
            </a:lvl5pPr>
            <a:lvl6pPr marL="1710385" indent="0">
              <a:buNone/>
              <a:defRPr sz="1500"/>
            </a:lvl6pPr>
            <a:lvl7pPr marL="2052462" indent="0">
              <a:buNone/>
              <a:defRPr sz="1500"/>
            </a:lvl7pPr>
            <a:lvl8pPr marL="2394539" indent="0">
              <a:buNone/>
              <a:defRPr sz="1500"/>
            </a:lvl8pPr>
            <a:lvl9pPr marL="2736616" indent="0">
              <a:buNone/>
              <a:defRPr sz="1500"/>
            </a:lvl9pPr>
          </a:lstStyle>
          <a:p>
            <a:pPr lvl="0"/>
            <a:endParaRPr lang="ja-JP" altLang="en-US" noProof="0"/>
          </a:p>
        </p:txBody>
      </p:sp>
      <p:sp>
        <p:nvSpPr>
          <p:cNvPr id="4" name="テキスト プレースホルダー 3"/>
          <p:cNvSpPr>
            <a:spLocks noGrp="1"/>
          </p:cNvSpPr>
          <p:nvPr>
            <p:ph type="body" sz="half" idx="2"/>
          </p:nvPr>
        </p:nvSpPr>
        <p:spPr>
          <a:xfrm>
            <a:off x="1942137" y="5366885"/>
            <a:ext cx="5943109" cy="805089"/>
          </a:xfrm>
        </p:spPr>
        <p:txBody>
          <a:bodyPr/>
          <a:lstStyle>
            <a:lvl1pPr marL="0" indent="0">
              <a:buNone/>
              <a:defRPr sz="1000"/>
            </a:lvl1pPr>
            <a:lvl2pPr marL="342077" indent="0">
              <a:buNone/>
              <a:defRPr sz="900"/>
            </a:lvl2pPr>
            <a:lvl3pPr marL="684154" indent="0">
              <a:buNone/>
              <a:defRPr sz="700"/>
            </a:lvl3pPr>
            <a:lvl4pPr marL="1026231" indent="0">
              <a:buNone/>
              <a:defRPr sz="700"/>
            </a:lvl4pPr>
            <a:lvl5pPr marL="1368308" indent="0">
              <a:buNone/>
              <a:defRPr sz="700"/>
            </a:lvl5pPr>
            <a:lvl6pPr marL="1710385" indent="0">
              <a:buNone/>
              <a:defRPr sz="700"/>
            </a:lvl6pPr>
            <a:lvl7pPr marL="2052462" indent="0">
              <a:buNone/>
              <a:defRPr sz="700"/>
            </a:lvl7pPr>
            <a:lvl8pPr marL="2394539" indent="0">
              <a:buNone/>
              <a:defRPr sz="700"/>
            </a:lvl8pPr>
            <a:lvl9pPr marL="2736616" indent="0">
              <a:buNone/>
              <a:defRPr sz="700"/>
            </a:lvl9pPr>
          </a:lstStyle>
          <a:p>
            <a:pPr lvl="0"/>
            <a:r>
              <a:rPr lang="ja-JP" altLang="en-US"/>
              <a:t>マスター テキストの書式設定</a:t>
            </a:r>
          </a:p>
        </p:txBody>
      </p:sp>
      <p:sp>
        <p:nvSpPr>
          <p:cNvPr id="5" name="Rectangle 4">
            <a:extLst>
              <a:ext uri="{FF2B5EF4-FFF2-40B4-BE49-F238E27FC236}">
                <a16:creationId xmlns:a16="http://schemas.microsoft.com/office/drawing/2014/main" id="{31910C9F-2AAE-4366-983F-0C97765F91AC}"/>
              </a:ext>
            </a:extLst>
          </p:cNvPr>
          <p:cNvSpPr>
            <a:spLocks noGrp="1" noChangeArrowheads="1"/>
          </p:cNvSpPr>
          <p:nvPr>
            <p:ph type="dt" sz="half" idx="10"/>
          </p:nvPr>
        </p:nvSpPr>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A8ACB7FD-43E8-43DB-B1F9-287B5753ABC0}"/>
              </a:ext>
            </a:extLst>
          </p:cNvPr>
          <p:cNvSpPr>
            <a:spLocks noGrp="1" noChangeArrowheads="1"/>
          </p:cNvSpPr>
          <p:nvPr>
            <p:ph type="ftr" sz="quarter" idx="11"/>
          </p:nvPr>
        </p:nvSpPr>
        <p:spPr/>
        <p:txBody>
          <a:bodyPr/>
          <a:lstStyle>
            <a:lvl1pPr>
              <a:defRPr sz="1300">
                <a:latin typeface="ＭＳ Ｐゴシック" panose="020B0600070205080204" pitchFamily="50" charset="-128"/>
              </a:defRPr>
            </a:lvl1pPr>
          </a:lstStyle>
          <a:p>
            <a:pPr>
              <a:defRPr/>
            </a:pPr>
            <a:endParaRPr lang="en-US" altLang="ja-JP"/>
          </a:p>
          <a:p>
            <a:pPr>
              <a:defRPr/>
            </a:pPr>
            <a:fld id="{DC43C109-F51E-4524-A12D-9AA981365E5B}" type="slidenum">
              <a:rPr lang="en-US" altLang="ja-JP"/>
              <a:pPr>
                <a:defRPr/>
              </a:pPr>
              <a:t>‹#›</a:t>
            </a:fld>
            <a:endParaRPr lang="en-US" altLang="ja-JP"/>
          </a:p>
        </p:txBody>
      </p:sp>
      <p:sp>
        <p:nvSpPr>
          <p:cNvPr id="7" name="Rectangle 6">
            <a:extLst>
              <a:ext uri="{FF2B5EF4-FFF2-40B4-BE49-F238E27FC236}">
                <a16:creationId xmlns:a16="http://schemas.microsoft.com/office/drawing/2014/main" id="{5455F03D-D4A1-4E45-A52D-82BA13A7AE21}"/>
              </a:ext>
            </a:extLst>
          </p:cNvPr>
          <p:cNvSpPr>
            <a:spLocks noGrp="1" noChangeArrowheads="1"/>
          </p:cNvSpPr>
          <p:nvPr>
            <p:ph type="sldNum" sz="quarter" idx="12"/>
          </p:nvPr>
        </p:nvSpPr>
        <p:spPr/>
        <p:txBody>
          <a:bodyPr/>
          <a:lstStyle>
            <a:lvl1pPr>
              <a:defRPr/>
            </a:lvl1pPr>
          </a:lstStyle>
          <a:p>
            <a:pPr>
              <a:defRPr/>
            </a:pPr>
            <a:fld id="{40A983D8-C8BA-4892-B5DF-AB25B6F19A74}" type="slidenum">
              <a:rPr lang="en-US" altLang="ja-JP"/>
              <a:pPr>
                <a:defRPr/>
              </a:pPr>
              <a:t>‹#›</a:t>
            </a:fld>
            <a:endParaRPr lang="en-US" altLang="ja-JP"/>
          </a:p>
        </p:txBody>
      </p:sp>
    </p:spTree>
    <p:extLst>
      <p:ext uri="{BB962C8B-B14F-4D97-AF65-F5344CB8AC3E}">
        <p14:creationId xmlns:p14="http://schemas.microsoft.com/office/powerpoint/2010/main" val="1451388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5157508-8585-4236-894B-80093C46F390}"/>
              </a:ext>
            </a:extLst>
          </p:cNvPr>
          <p:cNvSpPr>
            <a:spLocks noGrp="1" noChangeArrowheads="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70" tIns="47886" rIns="95770" bIns="47886"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2D107D3B-DBD7-410F-9A60-63AC1F8E2C73}"/>
              </a:ext>
            </a:extLst>
          </p:cNvPr>
          <p:cNvSpPr>
            <a:spLocks noGrp="1" noChangeArrowheads="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70" tIns="47886" rIns="95770" bIns="47886"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a:extLst>
              <a:ext uri="{FF2B5EF4-FFF2-40B4-BE49-F238E27FC236}">
                <a16:creationId xmlns:a16="http://schemas.microsoft.com/office/drawing/2014/main" id="{11DD938D-AC63-4C65-8D27-2A17AB46675D}"/>
              </a:ext>
            </a:extLst>
          </p:cNvPr>
          <p:cNvSpPr>
            <a:spLocks noGrp="1" noChangeArrowheads="1"/>
          </p:cNvSpPr>
          <p:nvPr>
            <p:ph type="dt" sz="half" idx="2"/>
          </p:nvPr>
        </p:nvSpPr>
        <p:spPr bwMode="auto">
          <a:xfrm>
            <a:off x="495300" y="6245225"/>
            <a:ext cx="2311400" cy="476250"/>
          </a:xfrm>
          <a:prstGeom prst="rect">
            <a:avLst/>
          </a:prstGeom>
          <a:noFill/>
          <a:ln>
            <a:noFill/>
          </a:ln>
          <a:effectLst/>
        </p:spPr>
        <p:txBody>
          <a:bodyPr vert="horz" wrap="square" lIns="95770" tIns="47886" rIns="95770" bIns="47886" numCol="1" anchor="t" anchorCtr="0" compatLnSpc="1">
            <a:prstTxWarp prst="textNoShape">
              <a:avLst/>
            </a:prstTxWarp>
          </a:bodyPr>
          <a:lstStyle>
            <a:lvl1pPr algn="l" eaLnBrk="1" hangingPunct="1">
              <a:defRPr kumimoji="0" sz="1500">
                <a:latin typeface="Arial" charset="0"/>
                <a:ea typeface="ＭＳ Ｐゴシック" charset="-128"/>
              </a:defRPr>
            </a:lvl1pPr>
          </a:lstStyle>
          <a:p>
            <a:pPr>
              <a:defRPr/>
            </a:pPr>
            <a:endParaRPr lang="en-US" altLang="ja-JP"/>
          </a:p>
        </p:txBody>
      </p:sp>
      <p:sp>
        <p:nvSpPr>
          <p:cNvPr id="1029" name="Rectangle 5">
            <a:extLst>
              <a:ext uri="{FF2B5EF4-FFF2-40B4-BE49-F238E27FC236}">
                <a16:creationId xmlns:a16="http://schemas.microsoft.com/office/drawing/2014/main" id="{05193CD3-5020-4037-A4C1-2C14FEC1F7DD}"/>
              </a:ext>
            </a:extLst>
          </p:cNvPr>
          <p:cNvSpPr>
            <a:spLocks noGrp="1" noChangeArrowheads="1"/>
          </p:cNvSpPr>
          <p:nvPr>
            <p:ph type="ftr" sz="quarter" idx="3"/>
          </p:nvPr>
        </p:nvSpPr>
        <p:spPr bwMode="auto">
          <a:xfrm>
            <a:off x="3384550" y="6245225"/>
            <a:ext cx="3136900" cy="476250"/>
          </a:xfrm>
          <a:prstGeom prst="rect">
            <a:avLst/>
          </a:prstGeom>
          <a:noFill/>
          <a:ln>
            <a:noFill/>
          </a:ln>
          <a:effectLst/>
        </p:spPr>
        <p:txBody>
          <a:bodyPr vert="horz" wrap="square" lIns="95770" tIns="47886" rIns="95770" bIns="47886" numCol="1" anchor="t" anchorCtr="0" compatLnSpc="1">
            <a:prstTxWarp prst="textNoShape">
              <a:avLst/>
            </a:prstTxWarp>
          </a:bodyPr>
          <a:lstStyle>
            <a:lvl1pPr algn="ctr" eaLnBrk="1" hangingPunct="1">
              <a:defRPr kumimoji="0" sz="1500"/>
            </a:lvl1pPr>
          </a:lstStyle>
          <a:p>
            <a:pPr>
              <a:defRPr/>
            </a:pPr>
            <a:endParaRPr lang="en-US" altLang="ja-JP"/>
          </a:p>
          <a:p>
            <a:pPr>
              <a:defRPr/>
            </a:pPr>
            <a:fld id="{CC22FF8C-EE27-43CC-9D43-6400D6D30986}" type="slidenum">
              <a:rPr lang="en-US" altLang="ja-JP"/>
              <a:pPr>
                <a:defRPr/>
              </a:pPr>
              <a:t>‹#›</a:t>
            </a:fld>
            <a:endParaRPr lang="en-US" altLang="ja-JP"/>
          </a:p>
        </p:txBody>
      </p:sp>
      <p:sp>
        <p:nvSpPr>
          <p:cNvPr id="1030" name="Rectangle 6">
            <a:extLst>
              <a:ext uri="{FF2B5EF4-FFF2-40B4-BE49-F238E27FC236}">
                <a16:creationId xmlns:a16="http://schemas.microsoft.com/office/drawing/2014/main" id="{619B07E0-1908-40F1-A919-95FF3ABA1C0E}"/>
              </a:ext>
            </a:extLst>
          </p:cNvPr>
          <p:cNvSpPr>
            <a:spLocks noGrp="1" noChangeArrowheads="1"/>
          </p:cNvSpPr>
          <p:nvPr>
            <p:ph type="sldNum" sz="quarter" idx="4"/>
          </p:nvPr>
        </p:nvSpPr>
        <p:spPr bwMode="auto">
          <a:xfrm>
            <a:off x="7099300" y="6245225"/>
            <a:ext cx="2311400" cy="476250"/>
          </a:xfrm>
          <a:prstGeom prst="rect">
            <a:avLst/>
          </a:prstGeom>
          <a:noFill/>
          <a:ln>
            <a:noFill/>
          </a:ln>
          <a:effectLst/>
        </p:spPr>
        <p:txBody>
          <a:bodyPr vert="horz" wrap="square" lIns="95770" tIns="47886" rIns="95770" bIns="47886" numCol="1" anchor="t" anchorCtr="0" compatLnSpc="1">
            <a:prstTxWarp prst="textNoShape">
              <a:avLst/>
            </a:prstTxWarp>
          </a:bodyPr>
          <a:lstStyle>
            <a:lvl1pPr algn="r" eaLnBrk="1" hangingPunct="1">
              <a:defRPr kumimoji="0" sz="1500"/>
            </a:lvl1pPr>
          </a:lstStyle>
          <a:p>
            <a:pPr>
              <a:defRPr/>
            </a:pPr>
            <a:fld id="{5BDF75AA-3621-4B3C-8B0C-24A2BB8AD8FF}"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7757" r:id="rId1"/>
    <p:sldLayoutId id="2147487758" r:id="rId2"/>
    <p:sldLayoutId id="2147487759" r:id="rId3"/>
    <p:sldLayoutId id="2147487760" r:id="rId4"/>
    <p:sldLayoutId id="2147487761" r:id="rId5"/>
    <p:sldLayoutId id="2147487762" r:id="rId6"/>
    <p:sldLayoutId id="2147487763" r:id="rId7"/>
    <p:sldLayoutId id="2147487764" r:id="rId8"/>
    <p:sldLayoutId id="2147487765" r:id="rId9"/>
    <p:sldLayoutId id="2147487766" r:id="rId10"/>
    <p:sldLayoutId id="2147487767" r:id="rId11"/>
    <p:sldLayoutId id="2147487768" r:id="rId12"/>
    <p:sldLayoutId id="2147487769" r:id="rId13"/>
  </p:sldLayoutIdLst>
  <p:txStyles>
    <p:titleStyle>
      <a:lvl1pPr algn="ctr" defTabSz="957263" rtl="0" eaLnBrk="0" fontAlgn="base" hangingPunct="0">
        <a:spcBef>
          <a:spcPct val="0"/>
        </a:spcBef>
        <a:spcAft>
          <a:spcPct val="0"/>
        </a:spcAft>
        <a:defRPr kumimoji="1" sz="4600">
          <a:solidFill>
            <a:schemeClr val="tx2"/>
          </a:solidFill>
          <a:latin typeface="+mj-lt"/>
          <a:ea typeface="+mj-ea"/>
          <a:cs typeface="+mj-cs"/>
        </a:defRPr>
      </a:lvl1pPr>
      <a:lvl2pPr algn="ctr" defTabSz="957263" rtl="0" eaLnBrk="0" fontAlgn="base" hangingPunct="0">
        <a:spcBef>
          <a:spcPct val="0"/>
        </a:spcBef>
        <a:spcAft>
          <a:spcPct val="0"/>
        </a:spcAft>
        <a:defRPr kumimoji="1" sz="4600">
          <a:solidFill>
            <a:schemeClr val="tx2"/>
          </a:solidFill>
          <a:latin typeface="Arial" charset="0"/>
          <a:ea typeface="ＭＳ Ｐゴシック" pitchFamily="50" charset="-128"/>
        </a:defRPr>
      </a:lvl2pPr>
      <a:lvl3pPr algn="ctr" defTabSz="957263" rtl="0" eaLnBrk="0" fontAlgn="base" hangingPunct="0">
        <a:spcBef>
          <a:spcPct val="0"/>
        </a:spcBef>
        <a:spcAft>
          <a:spcPct val="0"/>
        </a:spcAft>
        <a:defRPr kumimoji="1" sz="4600">
          <a:solidFill>
            <a:schemeClr val="tx2"/>
          </a:solidFill>
          <a:latin typeface="Arial" charset="0"/>
          <a:ea typeface="ＭＳ Ｐゴシック" pitchFamily="50" charset="-128"/>
        </a:defRPr>
      </a:lvl3pPr>
      <a:lvl4pPr algn="ctr" defTabSz="957263" rtl="0" eaLnBrk="0" fontAlgn="base" hangingPunct="0">
        <a:spcBef>
          <a:spcPct val="0"/>
        </a:spcBef>
        <a:spcAft>
          <a:spcPct val="0"/>
        </a:spcAft>
        <a:defRPr kumimoji="1" sz="4600">
          <a:solidFill>
            <a:schemeClr val="tx2"/>
          </a:solidFill>
          <a:latin typeface="Arial" charset="0"/>
          <a:ea typeface="ＭＳ Ｐゴシック" pitchFamily="50" charset="-128"/>
        </a:defRPr>
      </a:lvl4pPr>
      <a:lvl5pPr algn="ctr" defTabSz="957263" rtl="0" eaLnBrk="0" fontAlgn="base" hangingPunct="0">
        <a:spcBef>
          <a:spcPct val="0"/>
        </a:spcBef>
        <a:spcAft>
          <a:spcPct val="0"/>
        </a:spcAft>
        <a:defRPr kumimoji="1" sz="4600">
          <a:solidFill>
            <a:schemeClr val="tx2"/>
          </a:solidFill>
          <a:latin typeface="Arial" charset="0"/>
          <a:ea typeface="ＭＳ Ｐゴシック" pitchFamily="50" charset="-128"/>
        </a:defRPr>
      </a:lvl5pPr>
      <a:lvl6pPr marL="342077" algn="ctr" defTabSz="957341" rtl="0" fontAlgn="base">
        <a:spcBef>
          <a:spcPct val="0"/>
        </a:spcBef>
        <a:spcAft>
          <a:spcPct val="0"/>
        </a:spcAft>
        <a:defRPr kumimoji="1" sz="4600">
          <a:solidFill>
            <a:schemeClr val="tx2"/>
          </a:solidFill>
          <a:latin typeface="Arial" charset="0"/>
          <a:ea typeface="ＭＳ Ｐゴシック" pitchFamily="50" charset="-128"/>
        </a:defRPr>
      </a:lvl6pPr>
      <a:lvl7pPr marL="684154" algn="ctr" defTabSz="957341" rtl="0" fontAlgn="base">
        <a:spcBef>
          <a:spcPct val="0"/>
        </a:spcBef>
        <a:spcAft>
          <a:spcPct val="0"/>
        </a:spcAft>
        <a:defRPr kumimoji="1" sz="4600">
          <a:solidFill>
            <a:schemeClr val="tx2"/>
          </a:solidFill>
          <a:latin typeface="Arial" charset="0"/>
          <a:ea typeface="ＭＳ Ｐゴシック" pitchFamily="50" charset="-128"/>
        </a:defRPr>
      </a:lvl7pPr>
      <a:lvl8pPr marL="1026231" algn="ctr" defTabSz="957341" rtl="0" fontAlgn="base">
        <a:spcBef>
          <a:spcPct val="0"/>
        </a:spcBef>
        <a:spcAft>
          <a:spcPct val="0"/>
        </a:spcAft>
        <a:defRPr kumimoji="1" sz="4600">
          <a:solidFill>
            <a:schemeClr val="tx2"/>
          </a:solidFill>
          <a:latin typeface="Arial" charset="0"/>
          <a:ea typeface="ＭＳ Ｐゴシック" pitchFamily="50" charset="-128"/>
        </a:defRPr>
      </a:lvl8pPr>
      <a:lvl9pPr marL="1368308" algn="ctr" defTabSz="957341" rtl="0" fontAlgn="base">
        <a:spcBef>
          <a:spcPct val="0"/>
        </a:spcBef>
        <a:spcAft>
          <a:spcPct val="0"/>
        </a:spcAft>
        <a:defRPr kumimoji="1" sz="4600">
          <a:solidFill>
            <a:schemeClr val="tx2"/>
          </a:solidFill>
          <a:latin typeface="Arial" charset="0"/>
          <a:ea typeface="ＭＳ Ｐゴシック" pitchFamily="50" charset="-128"/>
        </a:defRPr>
      </a:lvl9pPr>
    </p:titleStyle>
    <p:bodyStyle>
      <a:lvl1pPr marL="357188" indent="-357188" algn="l" defTabSz="957263" rtl="0" eaLnBrk="0" fontAlgn="base" hangingPunct="0">
        <a:spcBef>
          <a:spcPct val="20000"/>
        </a:spcBef>
        <a:spcAft>
          <a:spcPct val="0"/>
        </a:spcAft>
        <a:buChar char="•"/>
        <a:defRPr kumimoji="1" sz="3400">
          <a:solidFill>
            <a:schemeClr val="tx1"/>
          </a:solidFill>
          <a:latin typeface="+mn-lt"/>
          <a:ea typeface="+mn-ea"/>
          <a:cs typeface="+mn-cs"/>
        </a:defRPr>
      </a:lvl1pPr>
      <a:lvl2pPr marL="777875" indent="-298450" algn="l" defTabSz="957263" rtl="0" eaLnBrk="0" fontAlgn="base" hangingPunct="0">
        <a:spcBef>
          <a:spcPct val="20000"/>
        </a:spcBef>
        <a:spcAft>
          <a:spcPct val="0"/>
        </a:spcAft>
        <a:buChar char="–"/>
        <a:defRPr kumimoji="1" sz="2900">
          <a:solidFill>
            <a:schemeClr val="tx1"/>
          </a:solidFill>
          <a:latin typeface="+mn-lt"/>
          <a:ea typeface="+mn-ea"/>
        </a:defRPr>
      </a:lvl2pPr>
      <a:lvl3pPr marL="1196975" indent="-239713" algn="l" defTabSz="957263" rtl="0" eaLnBrk="0" fontAlgn="base" hangingPunct="0">
        <a:spcBef>
          <a:spcPct val="20000"/>
        </a:spcBef>
        <a:spcAft>
          <a:spcPct val="0"/>
        </a:spcAft>
        <a:buChar char="•"/>
        <a:defRPr kumimoji="1" sz="2500">
          <a:solidFill>
            <a:schemeClr val="tx1"/>
          </a:solidFill>
          <a:latin typeface="+mn-lt"/>
          <a:ea typeface="+mn-ea"/>
        </a:defRPr>
      </a:lvl3pPr>
      <a:lvl4pPr marL="1674813" indent="-238125" algn="l" defTabSz="957263" rtl="0" eaLnBrk="0" fontAlgn="base" hangingPunct="0">
        <a:spcBef>
          <a:spcPct val="20000"/>
        </a:spcBef>
        <a:spcAft>
          <a:spcPct val="0"/>
        </a:spcAft>
        <a:buChar char="–"/>
        <a:defRPr kumimoji="1" sz="2100">
          <a:solidFill>
            <a:schemeClr val="tx1"/>
          </a:solidFill>
          <a:latin typeface="+mn-lt"/>
          <a:ea typeface="+mn-ea"/>
        </a:defRPr>
      </a:lvl4pPr>
      <a:lvl5pPr marL="2154238" indent="-238125" algn="l" defTabSz="957263" rtl="0" eaLnBrk="0" fontAlgn="base" hangingPunct="0">
        <a:spcBef>
          <a:spcPct val="20000"/>
        </a:spcBef>
        <a:spcAft>
          <a:spcPct val="0"/>
        </a:spcAft>
        <a:buChar char="»"/>
        <a:defRPr kumimoji="1" sz="2100">
          <a:solidFill>
            <a:schemeClr val="tx1"/>
          </a:solidFill>
          <a:latin typeface="+mn-lt"/>
          <a:ea typeface="+mn-ea"/>
        </a:defRPr>
      </a:lvl5pPr>
      <a:lvl6pPr marL="2496687" indent="-238742" algn="l" defTabSz="957341" rtl="0" fontAlgn="base">
        <a:spcBef>
          <a:spcPct val="20000"/>
        </a:spcBef>
        <a:spcAft>
          <a:spcPct val="0"/>
        </a:spcAft>
        <a:buChar char="»"/>
        <a:defRPr kumimoji="1" sz="2100">
          <a:solidFill>
            <a:schemeClr val="tx1"/>
          </a:solidFill>
          <a:latin typeface="+mn-lt"/>
          <a:ea typeface="+mn-ea"/>
        </a:defRPr>
      </a:lvl6pPr>
      <a:lvl7pPr marL="2838764" indent="-238742" algn="l" defTabSz="957341" rtl="0" fontAlgn="base">
        <a:spcBef>
          <a:spcPct val="20000"/>
        </a:spcBef>
        <a:spcAft>
          <a:spcPct val="0"/>
        </a:spcAft>
        <a:buChar char="»"/>
        <a:defRPr kumimoji="1" sz="2100">
          <a:solidFill>
            <a:schemeClr val="tx1"/>
          </a:solidFill>
          <a:latin typeface="+mn-lt"/>
          <a:ea typeface="+mn-ea"/>
        </a:defRPr>
      </a:lvl7pPr>
      <a:lvl8pPr marL="3180841" indent="-238742" algn="l" defTabSz="957341" rtl="0" fontAlgn="base">
        <a:spcBef>
          <a:spcPct val="20000"/>
        </a:spcBef>
        <a:spcAft>
          <a:spcPct val="0"/>
        </a:spcAft>
        <a:buChar char="»"/>
        <a:defRPr kumimoji="1" sz="2100">
          <a:solidFill>
            <a:schemeClr val="tx1"/>
          </a:solidFill>
          <a:latin typeface="+mn-lt"/>
          <a:ea typeface="+mn-ea"/>
        </a:defRPr>
      </a:lvl8pPr>
      <a:lvl9pPr marL="3522918" indent="-238742" algn="l" defTabSz="957341" rtl="0" fontAlgn="base">
        <a:spcBef>
          <a:spcPct val="20000"/>
        </a:spcBef>
        <a:spcAft>
          <a:spcPct val="0"/>
        </a:spcAft>
        <a:buChar char="»"/>
        <a:defRPr kumimoji="1" sz="2100">
          <a:solidFill>
            <a:schemeClr val="tx1"/>
          </a:solidFill>
          <a:latin typeface="+mn-lt"/>
          <a:ea typeface="+mn-ea"/>
        </a:defRPr>
      </a:lvl9pPr>
    </p:bodyStyle>
    <p:otherStyle>
      <a:defPPr>
        <a:defRPr lang="ja-JP"/>
      </a:defPPr>
      <a:lvl1pPr marL="0" algn="l" defTabSz="684154" rtl="0" eaLnBrk="1" latinLnBrk="0" hangingPunct="1">
        <a:defRPr kumimoji="1" sz="1300" kern="1200">
          <a:solidFill>
            <a:schemeClr val="tx1"/>
          </a:solidFill>
          <a:latin typeface="+mn-lt"/>
          <a:ea typeface="+mn-ea"/>
          <a:cs typeface="+mn-cs"/>
        </a:defRPr>
      </a:lvl1pPr>
      <a:lvl2pPr marL="342077" algn="l" defTabSz="684154" rtl="0" eaLnBrk="1" latinLnBrk="0" hangingPunct="1">
        <a:defRPr kumimoji="1" sz="1300" kern="1200">
          <a:solidFill>
            <a:schemeClr val="tx1"/>
          </a:solidFill>
          <a:latin typeface="+mn-lt"/>
          <a:ea typeface="+mn-ea"/>
          <a:cs typeface="+mn-cs"/>
        </a:defRPr>
      </a:lvl2pPr>
      <a:lvl3pPr marL="684154" algn="l" defTabSz="684154" rtl="0" eaLnBrk="1" latinLnBrk="0" hangingPunct="1">
        <a:defRPr kumimoji="1" sz="1300" kern="1200">
          <a:solidFill>
            <a:schemeClr val="tx1"/>
          </a:solidFill>
          <a:latin typeface="+mn-lt"/>
          <a:ea typeface="+mn-ea"/>
          <a:cs typeface="+mn-cs"/>
        </a:defRPr>
      </a:lvl3pPr>
      <a:lvl4pPr marL="1026231" algn="l" defTabSz="684154" rtl="0" eaLnBrk="1" latinLnBrk="0" hangingPunct="1">
        <a:defRPr kumimoji="1" sz="1300" kern="1200">
          <a:solidFill>
            <a:schemeClr val="tx1"/>
          </a:solidFill>
          <a:latin typeface="+mn-lt"/>
          <a:ea typeface="+mn-ea"/>
          <a:cs typeface="+mn-cs"/>
        </a:defRPr>
      </a:lvl4pPr>
      <a:lvl5pPr marL="1368308" algn="l" defTabSz="684154" rtl="0" eaLnBrk="1" latinLnBrk="0" hangingPunct="1">
        <a:defRPr kumimoji="1" sz="1300" kern="1200">
          <a:solidFill>
            <a:schemeClr val="tx1"/>
          </a:solidFill>
          <a:latin typeface="+mn-lt"/>
          <a:ea typeface="+mn-ea"/>
          <a:cs typeface="+mn-cs"/>
        </a:defRPr>
      </a:lvl5pPr>
      <a:lvl6pPr marL="1710385" algn="l" defTabSz="684154" rtl="0" eaLnBrk="1" latinLnBrk="0" hangingPunct="1">
        <a:defRPr kumimoji="1" sz="1300" kern="1200">
          <a:solidFill>
            <a:schemeClr val="tx1"/>
          </a:solidFill>
          <a:latin typeface="+mn-lt"/>
          <a:ea typeface="+mn-ea"/>
          <a:cs typeface="+mn-cs"/>
        </a:defRPr>
      </a:lvl6pPr>
      <a:lvl7pPr marL="2052462" algn="l" defTabSz="684154" rtl="0" eaLnBrk="1" latinLnBrk="0" hangingPunct="1">
        <a:defRPr kumimoji="1" sz="1300" kern="1200">
          <a:solidFill>
            <a:schemeClr val="tx1"/>
          </a:solidFill>
          <a:latin typeface="+mn-lt"/>
          <a:ea typeface="+mn-ea"/>
          <a:cs typeface="+mn-cs"/>
        </a:defRPr>
      </a:lvl7pPr>
      <a:lvl8pPr marL="2394539" algn="l" defTabSz="684154" rtl="0" eaLnBrk="1" latinLnBrk="0" hangingPunct="1">
        <a:defRPr kumimoji="1" sz="1300" kern="1200">
          <a:solidFill>
            <a:schemeClr val="tx1"/>
          </a:solidFill>
          <a:latin typeface="+mn-lt"/>
          <a:ea typeface="+mn-ea"/>
          <a:cs typeface="+mn-cs"/>
        </a:defRPr>
      </a:lvl8pPr>
      <a:lvl9pPr marL="2736616" algn="l" defTabSz="684154" rtl="0" eaLnBrk="1" latinLnBrk="0" hangingPunct="1">
        <a:defRPr kumimoji="1"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emf"/></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jpeg"/><Relationship Id="rId10" Type="http://schemas.openxmlformats.org/officeDocument/2006/relationships/image" Target="../media/image52.emf"/><Relationship Id="rId4" Type="http://schemas.openxmlformats.org/officeDocument/2006/relationships/image" Target="../media/image46.jpe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emf"/><Relationship Id="rId3" Type="http://schemas.openxmlformats.org/officeDocument/2006/relationships/image" Target="../media/image2.jpeg"/><Relationship Id="rId7" Type="http://schemas.openxmlformats.org/officeDocument/2006/relationships/image" Target="../media/image6.emf"/><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emf"/></Relationships>
</file>

<file path=ppt/slides/_rels/slide5.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jpeg"/><Relationship Id="rId7" Type="http://schemas.openxmlformats.org/officeDocument/2006/relationships/image" Target="../media/image17.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10" Type="http://schemas.openxmlformats.org/officeDocument/2006/relationships/image" Target="../media/image20.emf"/><Relationship Id="rId4" Type="http://schemas.openxmlformats.org/officeDocument/2006/relationships/image" Target="../media/image14.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2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941155B-3721-46A3-A75B-37917114BC02}"/>
              </a:ext>
            </a:extLst>
          </p:cNvPr>
          <p:cNvSpPr>
            <a:spLocks noGrp="1" noChangeArrowheads="1"/>
          </p:cNvSpPr>
          <p:nvPr>
            <p:ph type="ctrTitle"/>
          </p:nvPr>
        </p:nvSpPr>
        <p:spPr>
          <a:xfrm>
            <a:off x="638175" y="1579112"/>
            <a:ext cx="8723313" cy="466039"/>
          </a:xfrm>
        </p:spPr>
        <p:txBody>
          <a:bodyPr lIns="0" rIns="0">
            <a:spAutoFit/>
          </a:bodyPr>
          <a:lstStyle/>
          <a:p>
            <a:pPr eaLnBrk="1" hangingPunct="1"/>
            <a:r>
              <a:rPr lang="ja-JP" altLang="en-US" sz="2400" dirty="0"/>
              <a:t>淀川水系神崎川の河川整備の事業評価について</a:t>
            </a:r>
          </a:p>
        </p:txBody>
      </p:sp>
      <p:sp>
        <p:nvSpPr>
          <p:cNvPr id="17411" name="Rectangle 3">
            <a:extLst>
              <a:ext uri="{FF2B5EF4-FFF2-40B4-BE49-F238E27FC236}">
                <a16:creationId xmlns:a16="http://schemas.microsoft.com/office/drawing/2014/main" id="{9F222234-FADB-46A5-8720-4467BC427BD9}"/>
              </a:ext>
            </a:extLst>
          </p:cNvPr>
          <p:cNvSpPr>
            <a:spLocks noGrp="1" noChangeArrowheads="1"/>
          </p:cNvSpPr>
          <p:nvPr>
            <p:ph type="subTitle" idx="1"/>
          </p:nvPr>
        </p:nvSpPr>
        <p:spPr>
          <a:xfrm>
            <a:off x="1673225" y="2700338"/>
            <a:ext cx="6559550" cy="3728471"/>
          </a:xfrm>
        </p:spPr>
        <p:txBody>
          <a:bodyPr>
            <a:spAutoFit/>
          </a:bodyPr>
          <a:lstStyle/>
          <a:p>
            <a:pPr algn="l" eaLnBrk="1" hangingPunct="1"/>
            <a:r>
              <a:rPr lang="ja-JP" altLang="en-US" sz="2000" b="1" dirty="0">
                <a:latin typeface="ＭＳ Ｐゴシック" panose="020B0600070205080204" pitchFamily="50" charset="-128"/>
              </a:rPr>
              <a:t>◎　今回の事業評価について</a:t>
            </a:r>
            <a:endParaRPr lang="en-US" altLang="ja-JP" sz="2000" b="1" dirty="0">
              <a:latin typeface="ＭＳ Ｐゴシック" panose="020B0600070205080204" pitchFamily="50" charset="-128"/>
            </a:endParaRPr>
          </a:p>
          <a:p>
            <a:pPr algn="l" eaLnBrk="1" hangingPunct="1"/>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1.</a:t>
            </a:r>
            <a:r>
              <a:rPr lang="ja-JP" altLang="en-US" sz="2000" b="1" dirty="0">
                <a:latin typeface="ＭＳ Ｐゴシック" panose="020B0600070205080204" pitchFamily="50" charset="-128"/>
              </a:rPr>
              <a:t>　事業概要</a:t>
            </a:r>
          </a:p>
          <a:p>
            <a:pPr algn="l" eaLnBrk="1" hangingPunct="1"/>
            <a:r>
              <a:rPr lang="en-US" altLang="ja-JP" sz="2000" b="1" dirty="0">
                <a:latin typeface="ＭＳ Ｐゴシック" panose="020B0600070205080204" pitchFamily="50" charset="-128"/>
              </a:rPr>
              <a:t>2.</a:t>
            </a:r>
            <a:r>
              <a:rPr lang="ja-JP" altLang="en-US" sz="2000" b="1" dirty="0">
                <a:latin typeface="ＭＳ Ｐゴシック" panose="020B0600070205080204" pitchFamily="50" charset="-128"/>
              </a:rPr>
              <a:t>　事業の必要性等に関する視点</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3.</a:t>
            </a:r>
            <a:r>
              <a:rPr lang="ja-JP" altLang="en-US" sz="2000" b="1" dirty="0">
                <a:latin typeface="ＭＳ Ｐゴシック" panose="020B0600070205080204" pitchFamily="50" charset="-128"/>
              </a:rPr>
              <a:t>　事業費の変動要因</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4.</a:t>
            </a:r>
            <a:r>
              <a:rPr lang="ja-JP" altLang="en-US" sz="2000" b="1" dirty="0">
                <a:latin typeface="ＭＳ Ｐゴシック" panose="020B0600070205080204" pitchFamily="50" charset="-128"/>
              </a:rPr>
              <a:t>　事業の投資効果と進捗状況</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5.</a:t>
            </a:r>
            <a:r>
              <a:rPr lang="ja-JP" altLang="en-US" sz="2000" b="1" dirty="0">
                <a:latin typeface="ＭＳ Ｐゴシック" panose="020B0600070205080204" pitchFamily="50" charset="-128"/>
              </a:rPr>
              <a:t>　コスト縮減や代替案立案等の可能性の視点</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6.</a:t>
            </a:r>
            <a:r>
              <a:rPr lang="ja-JP" altLang="en-US" sz="2000" b="1" dirty="0">
                <a:latin typeface="ＭＳ Ｐゴシック" panose="020B0600070205080204" pitchFamily="50" charset="-128"/>
              </a:rPr>
              <a:t>　事業効果の定性的分析</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7.</a:t>
            </a:r>
            <a:r>
              <a:rPr lang="ja-JP" altLang="en-US" sz="2000" b="1" dirty="0">
                <a:latin typeface="ＭＳ Ｐゴシック" panose="020B0600070205080204" pitchFamily="50" charset="-128"/>
              </a:rPr>
              <a:t>　特記事項</a:t>
            </a:r>
            <a:endParaRPr lang="en-US" altLang="ja-JP" sz="2000" b="1" dirty="0">
              <a:latin typeface="ＭＳ Ｐゴシック" panose="020B0600070205080204" pitchFamily="50" charset="-128"/>
            </a:endParaRPr>
          </a:p>
          <a:p>
            <a:pPr algn="l" eaLnBrk="1" hangingPunct="1"/>
            <a:r>
              <a:rPr lang="en-US" altLang="ja-JP" sz="2000" b="1" dirty="0">
                <a:latin typeface="ＭＳ Ｐゴシック" panose="020B0600070205080204" pitchFamily="50" charset="-128"/>
              </a:rPr>
              <a:t>8.</a:t>
            </a:r>
            <a:r>
              <a:rPr lang="ja-JP" altLang="en-US" sz="2000" b="1" dirty="0">
                <a:latin typeface="ＭＳ Ｐゴシック" panose="020B0600070205080204" pitchFamily="50" charset="-128"/>
              </a:rPr>
              <a:t>　対応方針（案）</a:t>
            </a:r>
            <a:endParaRPr lang="en-US" altLang="ja-JP" sz="2000" b="1" dirty="0">
              <a:latin typeface="ＭＳ Ｐゴシック" panose="020B0600070205080204" pitchFamily="50" charset="-128"/>
            </a:endParaRPr>
          </a:p>
        </p:txBody>
      </p:sp>
      <p:sp>
        <p:nvSpPr>
          <p:cNvPr id="17412" name="Line 4">
            <a:extLst>
              <a:ext uri="{FF2B5EF4-FFF2-40B4-BE49-F238E27FC236}">
                <a16:creationId xmlns:a16="http://schemas.microsoft.com/office/drawing/2014/main" id="{773DA4C3-EB5A-42B9-A578-AEA855A7CDE8}"/>
              </a:ext>
            </a:extLst>
          </p:cNvPr>
          <p:cNvSpPr>
            <a:spLocks noChangeShapeType="1"/>
          </p:cNvSpPr>
          <p:nvPr/>
        </p:nvSpPr>
        <p:spPr bwMode="auto">
          <a:xfrm>
            <a:off x="825500" y="2341563"/>
            <a:ext cx="8337550" cy="0"/>
          </a:xfrm>
          <a:prstGeom prst="line">
            <a:avLst/>
          </a:prstGeom>
          <a:noFill/>
          <a:ln w="57150" cmpd="thinThick">
            <a:solidFill>
              <a:schemeClr val="tx1"/>
            </a:solidFill>
            <a:round/>
            <a:headEnd/>
            <a:tailEnd/>
          </a:ln>
          <a:extLst>
            <a:ext uri="{909E8E84-426E-40DD-AFC4-6F175D3DCCD1}">
              <a14:hiddenFill xmlns:a14="http://schemas.microsoft.com/office/drawing/2010/main">
                <a:noFill/>
              </a14:hiddenFill>
            </a:ext>
          </a:extLst>
        </p:spPr>
        <p:txBody>
          <a:bodyPr lIns="68415" tIns="34208" rIns="68415" bIns="34208"/>
          <a:lstStyle/>
          <a:p>
            <a:endParaRPr lang="ja-JP" altLang="en-US"/>
          </a:p>
        </p:txBody>
      </p:sp>
      <p:sp>
        <p:nvSpPr>
          <p:cNvPr id="17413" name="Line 5">
            <a:extLst>
              <a:ext uri="{FF2B5EF4-FFF2-40B4-BE49-F238E27FC236}">
                <a16:creationId xmlns:a16="http://schemas.microsoft.com/office/drawing/2014/main" id="{A2C230EB-410F-4694-B031-F8C7EF5594CC}"/>
              </a:ext>
            </a:extLst>
          </p:cNvPr>
          <p:cNvSpPr>
            <a:spLocks noChangeShapeType="1"/>
          </p:cNvSpPr>
          <p:nvPr/>
        </p:nvSpPr>
        <p:spPr bwMode="auto">
          <a:xfrm>
            <a:off x="825500" y="1287463"/>
            <a:ext cx="8337550" cy="0"/>
          </a:xfrm>
          <a:prstGeom prst="line">
            <a:avLst/>
          </a:prstGeom>
          <a:noFill/>
          <a:ln w="57150" cmpd="thickThin">
            <a:solidFill>
              <a:schemeClr val="tx1"/>
            </a:solidFill>
            <a:round/>
            <a:headEnd/>
            <a:tailEnd/>
          </a:ln>
          <a:extLst>
            <a:ext uri="{909E8E84-426E-40DD-AFC4-6F175D3DCCD1}">
              <a14:hiddenFill xmlns:a14="http://schemas.microsoft.com/office/drawing/2010/main">
                <a:noFill/>
              </a14:hiddenFill>
            </a:ext>
          </a:extLst>
        </p:spPr>
        <p:txBody>
          <a:bodyPr lIns="68415" tIns="34208" rIns="68415" bIns="34208"/>
          <a:lstStyle/>
          <a:p>
            <a:endParaRPr lang="ja-JP" altLang="en-US"/>
          </a:p>
        </p:txBody>
      </p:sp>
      <p:graphicFrame>
        <p:nvGraphicFramePr>
          <p:cNvPr id="2065" name="Group 17">
            <a:extLst>
              <a:ext uri="{FF2B5EF4-FFF2-40B4-BE49-F238E27FC236}">
                <a16:creationId xmlns:a16="http://schemas.microsoft.com/office/drawing/2014/main" id="{9BF4E37B-0577-4638-A3D0-0A4E73677C78}"/>
              </a:ext>
            </a:extLst>
          </p:cNvPr>
          <p:cNvGraphicFramePr>
            <a:graphicFrameLocks noGrp="1"/>
          </p:cNvGraphicFramePr>
          <p:nvPr>
            <p:extLst>
              <p:ext uri="{D42A27DB-BD31-4B8C-83A1-F6EECF244321}">
                <p14:modId xmlns:p14="http://schemas.microsoft.com/office/powerpoint/2010/main" val="2464645835"/>
              </p:ext>
            </p:extLst>
          </p:nvPr>
        </p:nvGraphicFramePr>
        <p:xfrm>
          <a:off x="6510338" y="385763"/>
          <a:ext cx="3136900" cy="715962"/>
        </p:xfrm>
        <a:graphic>
          <a:graphicData uri="http://schemas.openxmlformats.org/drawingml/2006/table">
            <a:tbl>
              <a:tblPr/>
              <a:tblGrid>
                <a:gridCol w="2122487">
                  <a:extLst>
                    <a:ext uri="{9D8B030D-6E8A-4147-A177-3AD203B41FA5}">
                      <a16:colId xmlns:a16="http://schemas.microsoft.com/office/drawing/2014/main" val="20000"/>
                    </a:ext>
                  </a:extLst>
                </a:gridCol>
                <a:gridCol w="1014413">
                  <a:extLst>
                    <a:ext uri="{9D8B030D-6E8A-4147-A177-3AD203B41FA5}">
                      <a16:colId xmlns:a16="http://schemas.microsoft.com/office/drawing/2014/main" val="20001"/>
                    </a:ext>
                  </a:extLst>
                </a:gridCol>
              </a:tblGrid>
              <a:tr h="715962">
                <a:tc>
                  <a:txBody>
                    <a:bodyPr/>
                    <a:lstStyle>
                      <a:lvl1pPr algn="l" eaLnBrk="0" hangingPunct="0">
                        <a:spcBef>
                          <a:spcPct val="20000"/>
                        </a:spcBef>
                        <a:defRPr kumimoji="1" sz="3000">
                          <a:solidFill>
                            <a:schemeClr val="tx1"/>
                          </a:solidFill>
                          <a:latin typeface="Arial" panose="020B0604020202020204" pitchFamily="34" charset="0"/>
                          <a:ea typeface="ＭＳ Ｐゴシック" panose="020B0600070205080204" pitchFamily="50" charset="-128"/>
                        </a:defRPr>
                      </a:lvl1pPr>
                      <a:lvl2pPr marL="742950" indent="-285750" algn="l" eaLnBrk="0" hangingPunct="0">
                        <a:spcBef>
                          <a:spcPct val="20000"/>
                        </a:spcBef>
                        <a:defRPr kumimoji="1" sz="2500">
                          <a:solidFill>
                            <a:schemeClr val="tx1"/>
                          </a:solidFill>
                          <a:latin typeface="Arial" panose="020B0604020202020204" pitchFamily="34" charset="0"/>
                          <a:ea typeface="ＭＳ Ｐゴシック" panose="020B0600070205080204" pitchFamily="50" charset="-128"/>
                        </a:defRPr>
                      </a:lvl2pPr>
                      <a:lvl3pPr marL="1143000" indent="-228600" algn="l" eaLnBrk="0" hangingPunct="0">
                        <a:spcBef>
                          <a:spcPct val="20000"/>
                        </a:spcBef>
                        <a:defRPr kumimoji="1" sz="2100">
                          <a:solidFill>
                            <a:schemeClr val="tx1"/>
                          </a:solidFill>
                          <a:latin typeface="Arial" panose="020B0604020202020204" pitchFamily="34" charset="0"/>
                          <a:ea typeface="ＭＳ Ｐゴシック" panose="020B0600070205080204" pitchFamily="50" charset="-128"/>
                        </a:defRPr>
                      </a:lvl3pPr>
                      <a:lvl4pPr marL="1600200" indent="-228600" algn="l" eaLnBrk="0" hangingPunct="0">
                        <a:spcBef>
                          <a:spcPct val="20000"/>
                        </a:spcBef>
                        <a:defRPr kumimoji="1" sz="1900">
                          <a:solidFill>
                            <a:schemeClr val="tx1"/>
                          </a:solidFill>
                          <a:latin typeface="Arial" panose="020B0604020202020204" pitchFamily="34" charset="0"/>
                          <a:ea typeface="ＭＳ Ｐゴシック" panose="020B0600070205080204" pitchFamily="50" charset="-128"/>
                        </a:defRPr>
                      </a:lvl4pPr>
                      <a:lvl5pPr marL="2057400" indent="-228600" algn="l" eaLnBrk="0" hangingPunct="0">
                        <a:spcBef>
                          <a:spcPct val="20000"/>
                        </a:spcBef>
                        <a:defRPr kumimoji="1" sz="19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lgn="ctr"/>
                      <a:r>
                        <a:rPr kumimoji="1" lang="ja-JP" altLang="en-US" sz="1200" kern="1200" dirty="0">
                          <a:solidFill>
                            <a:schemeClr val="tx1"/>
                          </a:solidFill>
                          <a:latin typeface="+mj-ea"/>
                          <a:ea typeface="ＭＳ Ｐゴシック" panose="020B0600070205080204" pitchFamily="50" charset="-128"/>
                          <a:cs typeface="+mn-cs"/>
                        </a:rPr>
                        <a:t>令和８年７月１７日（金）</a:t>
                      </a:r>
                      <a:endParaRPr kumimoji="1" lang="en-US" altLang="ja-JP" sz="1200" kern="1200" dirty="0">
                        <a:solidFill>
                          <a:schemeClr val="tx1"/>
                        </a:solidFill>
                        <a:latin typeface="+mj-ea"/>
                        <a:ea typeface="ＭＳ Ｐゴシック" panose="020B0600070205080204" pitchFamily="50" charset="-128"/>
                        <a:cs typeface="+mn-cs"/>
                      </a:endParaRPr>
                    </a:p>
                    <a:p>
                      <a:pPr algn="ctr"/>
                      <a:r>
                        <a:rPr kumimoji="1" lang="ja-JP" altLang="en-US" sz="1200" kern="1200" dirty="0">
                          <a:solidFill>
                            <a:schemeClr val="tx1"/>
                          </a:solidFill>
                          <a:latin typeface="+mj-ea"/>
                          <a:ea typeface="ＭＳ Ｐゴシック" panose="020B0600070205080204" pitchFamily="50" charset="-128"/>
                          <a:cs typeface="+mn-cs"/>
                        </a:rPr>
                        <a:t>令和８年度　第１回</a:t>
                      </a:r>
                      <a:endParaRPr kumimoji="1" lang="en-US" altLang="ja-JP" sz="1200" kern="1200" dirty="0">
                        <a:solidFill>
                          <a:schemeClr val="tx1"/>
                        </a:solidFill>
                        <a:latin typeface="+mj-ea"/>
                        <a:ea typeface="ＭＳ Ｐゴシック" panose="020B0600070205080204" pitchFamily="50" charset="-128"/>
                        <a:cs typeface="+mn-cs"/>
                      </a:endParaRPr>
                    </a:p>
                    <a:p>
                      <a:pPr algn="ctr"/>
                      <a:r>
                        <a:rPr kumimoji="1" lang="ja-JP" altLang="en-US" sz="1200" kern="1200" dirty="0">
                          <a:solidFill>
                            <a:schemeClr val="tx1"/>
                          </a:solidFill>
                          <a:latin typeface="+mj-ea"/>
                          <a:ea typeface="ＭＳ Ｐゴシック" panose="020B0600070205080204" pitchFamily="50" charset="-128"/>
                          <a:cs typeface="+mn-cs"/>
                        </a:rPr>
                        <a:t>大阪府河川整備審議会</a:t>
                      </a:r>
                    </a:p>
                  </a:txBody>
                  <a:tcPr marL="91417" marR="91417" marT="46831" marB="468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eaLnBrk="0" hangingPunct="0">
                        <a:spcBef>
                          <a:spcPct val="20000"/>
                        </a:spcBef>
                        <a:defRPr kumimoji="1" sz="3000">
                          <a:solidFill>
                            <a:schemeClr val="tx1"/>
                          </a:solidFill>
                          <a:latin typeface="Arial" panose="020B0604020202020204" pitchFamily="34" charset="0"/>
                          <a:ea typeface="ＭＳ Ｐゴシック" panose="020B0600070205080204" pitchFamily="50" charset="-128"/>
                        </a:defRPr>
                      </a:lvl1pPr>
                      <a:lvl2pPr marL="742950" indent="-285750" algn="l" eaLnBrk="0" hangingPunct="0">
                        <a:spcBef>
                          <a:spcPct val="20000"/>
                        </a:spcBef>
                        <a:defRPr kumimoji="1" sz="2500">
                          <a:solidFill>
                            <a:schemeClr val="tx1"/>
                          </a:solidFill>
                          <a:latin typeface="Arial" panose="020B0604020202020204" pitchFamily="34" charset="0"/>
                          <a:ea typeface="ＭＳ Ｐゴシック" panose="020B0600070205080204" pitchFamily="50" charset="-128"/>
                        </a:defRPr>
                      </a:lvl2pPr>
                      <a:lvl3pPr marL="1143000" indent="-228600" algn="l" eaLnBrk="0" hangingPunct="0">
                        <a:spcBef>
                          <a:spcPct val="20000"/>
                        </a:spcBef>
                        <a:defRPr kumimoji="1" sz="2100">
                          <a:solidFill>
                            <a:schemeClr val="tx1"/>
                          </a:solidFill>
                          <a:latin typeface="Arial" panose="020B0604020202020204" pitchFamily="34" charset="0"/>
                          <a:ea typeface="ＭＳ Ｐゴシック" panose="020B0600070205080204" pitchFamily="50" charset="-128"/>
                        </a:defRPr>
                      </a:lvl3pPr>
                      <a:lvl4pPr marL="1600200" indent="-228600" algn="l" eaLnBrk="0" hangingPunct="0">
                        <a:spcBef>
                          <a:spcPct val="20000"/>
                        </a:spcBef>
                        <a:defRPr kumimoji="1" sz="1900">
                          <a:solidFill>
                            <a:schemeClr val="tx1"/>
                          </a:solidFill>
                          <a:latin typeface="Arial" panose="020B0604020202020204" pitchFamily="34" charset="0"/>
                          <a:ea typeface="ＭＳ Ｐゴシック" panose="020B0600070205080204" pitchFamily="50" charset="-128"/>
                        </a:defRPr>
                      </a:lvl4pPr>
                      <a:lvl5pPr marL="2057400" indent="-228600" algn="l" eaLnBrk="0" hangingPunct="0">
                        <a:spcBef>
                          <a:spcPct val="20000"/>
                        </a:spcBef>
                        <a:defRPr kumimoji="1" sz="19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ctr"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資料</a:t>
                      </a:r>
                      <a:r>
                        <a:rPr kumimoji="1"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1</a:t>
                      </a:r>
                      <a:r>
                        <a:rPr kumimoji="1" lang="ja-JP" altLang="en-US"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a:t>
                      </a:r>
                      <a:r>
                        <a:rPr kumimoji="1" lang="en-US" altLang="ja-JP" sz="12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rPr>
                        <a:t>2</a:t>
                      </a:r>
                    </a:p>
                  </a:txBody>
                  <a:tcPr marL="91417" marR="91417" marT="46831" marB="468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スライド番号プレースホルダ 5">
            <a:extLst>
              <a:ext uri="{FF2B5EF4-FFF2-40B4-BE49-F238E27FC236}">
                <a16:creationId xmlns:a16="http://schemas.microsoft.com/office/drawing/2014/main" id="{6A61DC64-9346-4078-B318-993E2E6804C7}"/>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2F8C0C2C-BF34-433B-86AE-4A76E5120A28}"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9</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35844" name="Text Box 15">
            <a:extLst>
              <a:ext uri="{FF2B5EF4-FFF2-40B4-BE49-F238E27FC236}">
                <a16:creationId xmlns:a16="http://schemas.microsoft.com/office/drawing/2014/main" id="{1AC3E7BA-B8E4-41FE-8651-BCFFC97D8380}"/>
              </a:ext>
            </a:extLst>
          </p:cNvPr>
          <p:cNvSpPr txBox="1">
            <a:spLocks noChangeArrowheads="1"/>
          </p:cNvSpPr>
          <p:nvPr/>
        </p:nvSpPr>
        <p:spPr bwMode="auto">
          <a:xfrm>
            <a:off x="184558" y="940587"/>
            <a:ext cx="9585325" cy="5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lgDash"/>
                <a:miter lim="800000"/>
                <a:headEnd/>
                <a:tailEnd/>
              </a14:hiddenLine>
            </a:ext>
          </a:extLst>
        </p:spPr>
        <p:txBody>
          <a:bodyPr lIns="95770" tIns="47886" rIns="95770" bIns="47886">
            <a:spAutoFit/>
          </a:bodyPr>
          <a:lstStyle>
            <a:lvl1pPr marL="266700" indent="-266700"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dirty="0">
                <a:latin typeface="ＭＳ ゴシック" panose="020B0609070205080204" pitchFamily="49" charset="-128"/>
                <a:ea typeface="ＭＳ ゴシック" panose="020B0609070205080204" pitchFamily="49" charset="-128"/>
              </a:rPr>
              <a:t>○淀川水系神崎川下流ブロック河川整備計画（</a:t>
            </a:r>
            <a:r>
              <a:rPr lang="en-US" altLang="ja-JP" sz="1600" dirty="0">
                <a:latin typeface="ＭＳ ゴシック" panose="020B0609070205080204" pitchFamily="49" charset="-128"/>
                <a:ea typeface="ＭＳ ゴシック" panose="020B0609070205080204" pitchFamily="49" charset="-128"/>
              </a:rPr>
              <a:t>H27.2</a:t>
            </a:r>
            <a:r>
              <a:rPr lang="ja-JP" altLang="en-US" sz="1600" dirty="0">
                <a:latin typeface="ＭＳ ゴシック" panose="020B0609070205080204" pitchFamily="49" charset="-128"/>
                <a:ea typeface="ＭＳ ゴシック" panose="020B0609070205080204" pitchFamily="49" charset="-128"/>
              </a:rPr>
              <a:t>策定）及び、淀川水系神崎川ブロック河川整備計画（</a:t>
            </a:r>
            <a:r>
              <a:rPr lang="en-US" altLang="ja-JP" sz="1600" dirty="0">
                <a:latin typeface="ＭＳ ゴシック" panose="020B0609070205080204" pitchFamily="49" charset="-128"/>
                <a:ea typeface="ＭＳ ゴシック" panose="020B0609070205080204" pitchFamily="49" charset="-128"/>
              </a:rPr>
              <a:t>H30.7</a:t>
            </a:r>
            <a:r>
              <a:rPr lang="ja-JP" altLang="en-US" sz="1600" dirty="0">
                <a:latin typeface="ＭＳ ゴシック" panose="020B0609070205080204" pitchFamily="49" charset="-128"/>
                <a:ea typeface="ＭＳ ゴシック" panose="020B0609070205080204" pitchFamily="49" charset="-128"/>
              </a:rPr>
              <a:t>改定）に位置付けて事業を進めており、令和</a:t>
            </a:r>
            <a:r>
              <a:rPr lang="en-US" altLang="ja-JP" sz="1600" dirty="0">
                <a:latin typeface="ＭＳ ゴシック" panose="020B0609070205080204" pitchFamily="49" charset="-128"/>
                <a:ea typeface="ＭＳ ゴシック" panose="020B0609070205080204" pitchFamily="49" charset="-128"/>
              </a:rPr>
              <a:t>7</a:t>
            </a:r>
            <a:r>
              <a:rPr lang="ja-JP" altLang="en-US" sz="1600" dirty="0">
                <a:latin typeface="ＭＳ ゴシック" panose="020B0609070205080204" pitchFamily="49" charset="-128"/>
                <a:ea typeface="ＭＳ ゴシック" panose="020B0609070205080204" pitchFamily="49" charset="-128"/>
              </a:rPr>
              <a:t>年度末における事業の進捗率は</a:t>
            </a:r>
            <a:r>
              <a:rPr lang="en-US" altLang="ja-JP" sz="1600" dirty="0">
                <a:latin typeface="ＭＳ ゴシック" panose="020B0609070205080204" pitchFamily="49" charset="-128"/>
                <a:ea typeface="ＭＳ ゴシック" panose="020B0609070205080204" pitchFamily="49" charset="-128"/>
              </a:rPr>
              <a:t>61</a:t>
            </a:r>
            <a:r>
              <a:rPr lang="ja-JP" altLang="en-US" sz="1600" dirty="0">
                <a:latin typeface="ＭＳ ゴシック" panose="020B0609070205080204" pitchFamily="49" charset="-128"/>
                <a:ea typeface="ＭＳ ゴシック" panose="020B0609070205080204" pitchFamily="49" charset="-128"/>
              </a:rPr>
              <a:t>％である。</a:t>
            </a:r>
            <a:endParaRPr lang="en-US" altLang="ja-JP" sz="1600" dirty="0">
              <a:latin typeface="ＭＳ ゴシック" panose="020B0609070205080204" pitchFamily="49" charset="-128"/>
              <a:ea typeface="ＭＳ ゴシック" panose="020B0609070205080204" pitchFamily="49" charset="-128"/>
            </a:endParaRPr>
          </a:p>
        </p:txBody>
      </p:sp>
      <p:graphicFrame>
        <p:nvGraphicFramePr>
          <p:cNvPr id="9" name="表 8">
            <a:extLst>
              <a:ext uri="{FF2B5EF4-FFF2-40B4-BE49-F238E27FC236}">
                <a16:creationId xmlns:a16="http://schemas.microsoft.com/office/drawing/2014/main" id="{A94F0159-F2E4-451A-9F7D-EE0147E5A6F0}"/>
              </a:ext>
            </a:extLst>
          </p:cNvPr>
          <p:cNvGraphicFramePr>
            <a:graphicFrameLocks noGrp="1"/>
          </p:cNvGraphicFramePr>
          <p:nvPr>
            <p:extLst>
              <p:ext uri="{D42A27DB-BD31-4B8C-83A1-F6EECF244321}">
                <p14:modId xmlns:p14="http://schemas.microsoft.com/office/powerpoint/2010/main" val="3284458680"/>
              </p:ext>
            </p:extLst>
          </p:nvPr>
        </p:nvGraphicFramePr>
        <p:xfrm>
          <a:off x="1917313" y="1593732"/>
          <a:ext cx="6119814" cy="2749648"/>
        </p:xfrm>
        <a:graphic>
          <a:graphicData uri="http://schemas.openxmlformats.org/drawingml/2006/table">
            <a:tbl>
              <a:tblPr firstRow="1" bandRow="1">
                <a:tableStyleId>{00A15C55-8517-42AA-B614-E9B94910E393}</a:tableStyleId>
              </a:tblPr>
              <a:tblGrid>
                <a:gridCol w="1128463">
                  <a:extLst>
                    <a:ext uri="{9D8B030D-6E8A-4147-A177-3AD203B41FA5}">
                      <a16:colId xmlns:a16="http://schemas.microsoft.com/office/drawing/2014/main" val="20000"/>
                    </a:ext>
                  </a:extLst>
                </a:gridCol>
                <a:gridCol w="2173258">
                  <a:extLst>
                    <a:ext uri="{9D8B030D-6E8A-4147-A177-3AD203B41FA5}">
                      <a16:colId xmlns:a16="http://schemas.microsoft.com/office/drawing/2014/main" val="20001"/>
                    </a:ext>
                  </a:extLst>
                </a:gridCol>
                <a:gridCol w="1492077">
                  <a:extLst>
                    <a:ext uri="{9D8B030D-6E8A-4147-A177-3AD203B41FA5}">
                      <a16:colId xmlns:a16="http://schemas.microsoft.com/office/drawing/2014/main" val="20002"/>
                    </a:ext>
                  </a:extLst>
                </a:gridCol>
                <a:gridCol w="1326016">
                  <a:extLst>
                    <a:ext uri="{9D8B030D-6E8A-4147-A177-3AD203B41FA5}">
                      <a16:colId xmlns:a16="http://schemas.microsoft.com/office/drawing/2014/main" val="20003"/>
                    </a:ext>
                  </a:extLst>
                </a:gridCol>
              </a:tblGrid>
              <a:tr h="446040">
                <a:tc>
                  <a:txBody>
                    <a:bodyPr/>
                    <a:lstStyle/>
                    <a:p>
                      <a:pPr algn="ctr"/>
                      <a:r>
                        <a:rPr kumimoji="1" lang="ja-JP" altLang="en-US" sz="1600" dirty="0">
                          <a:solidFill>
                            <a:schemeClr val="bg1"/>
                          </a:solidFill>
                        </a:rPr>
                        <a:t>河川</a:t>
                      </a:r>
                    </a:p>
                  </a:txBody>
                  <a:tcPr marL="86956" marR="86956" marT="43405" marB="43405" anchor="ctr"/>
                </a:tc>
                <a:tc>
                  <a:txBody>
                    <a:bodyPr/>
                    <a:lstStyle/>
                    <a:p>
                      <a:pPr algn="ctr"/>
                      <a:r>
                        <a:rPr kumimoji="1" lang="ja-JP" altLang="en-US" sz="1600" dirty="0"/>
                        <a:t>項目</a:t>
                      </a:r>
                      <a:endParaRPr kumimoji="1" lang="ja-JP" altLang="en-US" sz="1600" dirty="0">
                        <a:solidFill>
                          <a:schemeClr val="tx1"/>
                        </a:solidFill>
                      </a:endParaRPr>
                    </a:p>
                  </a:txBody>
                  <a:tcPr marL="86956" marR="86956" marT="43405" marB="43405" anchor="ct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600" dirty="0"/>
                        <a:t>前回評価時</a:t>
                      </a:r>
                      <a:endParaRPr kumimoji="1" lang="ja-JP" altLang="en-US" sz="1600" dirty="0">
                        <a:solidFill>
                          <a:schemeClr val="tx1"/>
                        </a:solidFill>
                      </a:endParaRPr>
                    </a:p>
                  </a:txBody>
                  <a:tcPr marL="86956" marR="86956" marT="43405" marB="43405" anchor="ct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600" dirty="0"/>
                        <a:t>今回評価</a:t>
                      </a:r>
                      <a:endParaRPr kumimoji="1" lang="ja-JP" altLang="en-US" sz="1600" dirty="0">
                        <a:solidFill>
                          <a:schemeClr val="tx1"/>
                        </a:solidFill>
                      </a:endParaRPr>
                    </a:p>
                  </a:txBody>
                  <a:tcPr marL="86956" marR="86956" marT="43405" marB="43405" anchor="ctr"/>
                </a:tc>
                <a:extLst>
                  <a:ext uri="{0D108BD9-81ED-4DB2-BD59-A6C34878D82A}">
                    <a16:rowId xmlns:a16="http://schemas.microsoft.com/office/drawing/2014/main" val="10000"/>
                  </a:ext>
                </a:extLst>
              </a:tr>
              <a:tr h="1573516">
                <a:tc rowSpan="2">
                  <a:txBody>
                    <a:bodyPr/>
                    <a:lstStyle/>
                    <a:p>
                      <a:pPr algn="ctr"/>
                      <a:r>
                        <a:rPr kumimoji="1" lang="ja-JP" altLang="en-US" sz="1600" dirty="0">
                          <a:solidFill>
                            <a:schemeClr val="tx1"/>
                          </a:solidFill>
                        </a:rPr>
                        <a:t>神崎川</a:t>
                      </a:r>
                      <a:endParaRPr kumimoji="1" lang="en-US" altLang="ja-JP" sz="1600" dirty="0">
                        <a:solidFill>
                          <a:schemeClr val="tx1"/>
                        </a:solidFill>
                      </a:endParaRPr>
                    </a:p>
                  </a:txBody>
                  <a:tcPr marL="86956" marR="86956" marT="43405" marB="43405" anchor="ctr"/>
                </a:tc>
                <a:tc>
                  <a:txBody>
                    <a:bodyPr/>
                    <a:lstStyle/>
                    <a:p>
                      <a:pPr algn="ctr">
                        <a:lnSpc>
                          <a:spcPct val="200000"/>
                        </a:lnSpc>
                      </a:pPr>
                      <a:r>
                        <a:rPr kumimoji="1" lang="ja-JP" altLang="en-US" sz="1600" dirty="0"/>
                        <a:t>①事業採択年度</a:t>
                      </a:r>
                      <a:endParaRPr kumimoji="1" lang="en-US" altLang="ja-JP" sz="1600" dirty="0"/>
                    </a:p>
                    <a:p>
                      <a:pPr algn="ctr">
                        <a:lnSpc>
                          <a:spcPct val="200000"/>
                        </a:lnSpc>
                      </a:pPr>
                      <a:r>
                        <a:rPr kumimoji="1" lang="ja-JP" altLang="en-US" sz="1600" dirty="0"/>
                        <a:t>②事業着工年度</a:t>
                      </a:r>
                      <a:endParaRPr kumimoji="1" lang="en-US" altLang="ja-JP" sz="1600" dirty="0"/>
                    </a:p>
                    <a:p>
                      <a:pPr algn="ctr">
                        <a:lnSpc>
                          <a:spcPct val="200000"/>
                        </a:lnSpc>
                      </a:pPr>
                      <a:r>
                        <a:rPr kumimoji="1" lang="ja-JP" altLang="en-US" sz="1600" dirty="0"/>
                        <a:t>③完成予定年度</a:t>
                      </a:r>
                      <a:endParaRPr kumimoji="1" lang="en-US" altLang="ja-JP" sz="1600" dirty="0">
                        <a:solidFill>
                          <a:schemeClr val="tx1"/>
                        </a:solidFill>
                      </a:endParaRPr>
                    </a:p>
                  </a:txBody>
                  <a:tcPr marL="86956" marR="86956" marT="43405" marB="43405" anchor="ctr"/>
                </a:tc>
                <a:tc>
                  <a:txBody>
                    <a:bodyPr/>
                    <a:lstStyle/>
                    <a:p>
                      <a:pPr algn="ctr">
                        <a:lnSpc>
                          <a:spcPct val="200000"/>
                        </a:lnSpc>
                      </a:pPr>
                      <a:r>
                        <a:rPr kumimoji="1" lang="ja-JP" altLang="en-US" sz="1600" dirty="0">
                          <a:solidFill>
                            <a:schemeClr val="tx1"/>
                          </a:solidFill>
                        </a:rPr>
                        <a:t>①</a:t>
                      </a:r>
                      <a:r>
                        <a:rPr kumimoji="1" lang="en-US" altLang="ja-JP" sz="1600" dirty="0">
                          <a:solidFill>
                            <a:schemeClr val="tx1"/>
                          </a:solidFill>
                        </a:rPr>
                        <a:t>H18</a:t>
                      </a:r>
                      <a:r>
                        <a:rPr kumimoji="1" lang="ja-JP" altLang="en-US" sz="1600" dirty="0">
                          <a:solidFill>
                            <a:schemeClr val="tx1"/>
                          </a:solidFill>
                        </a:rPr>
                        <a:t>年</a:t>
                      </a:r>
                      <a:endParaRPr kumimoji="1" lang="en-US" altLang="ja-JP" sz="1600" dirty="0">
                        <a:solidFill>
                          <a:schemeClr val="tx1"/>
                        </a:solidFill>
                      </a:endParaRPr>
                    </a:p>
                    <a:p>
                      <a:pPr algn="ctr">
                        <a:lnSpc>
                          <a:spcPct val="200000"/>
                        </a:lnSpc>
                      </a:pPr>
                      <a:r>
                        <a:rPr kumimoji="1" lang="ja-JP" altLang="en-US" sz="1600" dirty="0">
                          <a:solidFill>
                            <a:schemeClr val="tx1"/>
                          </a:solidFill>
                        </a:rPr>
                        <a:t>②</a:t>
                      </a:r>
                      <a:r>
                        <a:rPr kumimoji="1" lang="en-US" altLang="ja-JP" sz="1600" dirty="0">
                          <a:solidFill>
                            <a:schemeClr val="tx1"/>
                          </a:solidFill>
                        </a:rPr>
                        <a:t>H25</a:t>
                      </a:r>
                      <a:r>
                        <a:rPr kumimoji="1" lang="ja-JP" altLang="en-US" sz="1600" dirty="0">
                          <a:solidFill>
                            <a:schemeClr val="tx1"/>
                          </a:solidFill>
                        </a:rPr>
                        <a:t>年</a:t>
                      </a:r>
                      <a:endParaRPr kumimoji="1" lang="en-US" altLang="ja-JP" sz="1600" dirty="0">
                        <a:solidFill>
                          <a:schemeClr val="tx1"/>
                        </a:solidFill>
                      </a:endParaRPr>
                    </a:p>
                    <a:p>
                      <a:pPr algn="ctr">
                        <a:lnSpc>
                          <a:spcPct val="200000"/>
                        </a:lnSpc>
                      </a:pPr>
                      <a:r>
                        <a:rPr kumimoji="1" lang="ja-JP" altLang="en-US" sz="1600" dirty="0">
                          <a:solidFill>
                            <a:schemeClr val="tx1"/>
                          </a:solidFill>
                        </a:rPr>
                        <a:t>③</a:t>
                      </a:r>
                      <a:r>
                        <a:rPr kumimoji="1" lang="en-US" altLang="ja-JP" sz="1600" dirty="0">
                          <a:solidFill>
                            <a:schemeClr val="tx1"/>
                          </a:solidFill>
                        </a:rPr>
                        <a:t>R24</a:t>
                      </a:r>
                      <a:r>
                        <a:rPr kumimoji="1" lang="ja-JP" altLang="en-US" sz="1600" dirty="0">
                          <a:solidFill>
                            <a:schemeClr val="tx1"/>
                          </a:solidFill>
                        </a:rPr>
                        <a:t>年</a:t>
                      </a:r>
                    </a:p>
                  </a:txBody>
                  <a:tcPr marL="86956" marR="86956" marT="43405" marB="43405" anchor="ctr"/>
                </a:tc>
                <a:tc>
                  <a:txBody>
                    <a:bodyPr/>
                    <a:lstStyle/>
                    <a:p>
                      <a:pPr algn="ctr">
                        <a:lnSpc>
                          <a:spcPct val="200000"/>
                        </a:lnSpc>
                      </a:pPr>
                      <a:r>
                        <a:rPr kumimoji="1" lang="ja-JP" altLang="en-US" sz="1600" dirty="0">
                          <a:solidFill>
                            <a:schemeClr val="tx1"/>
                          </a:solidFill>
                        </a:rPr>
                        <a:t>①</a:t>
                      </a:r>
                      <a:r>
                        <a:rPr kumimoji="1" lang="en-US" altLang="ja-JP" sz="1600" dirty="0">
                          <a:solidFill>
                            <a:schemeClr val="tx1"/>
                          </a:solidFill>
                        </a:rPr>
                        <a:t>H18</a:t>
                      </a:r>
                      <a:r>
                        <a:rPr kumimoji="1" lang="ja-JP" altLang="en-US" sz="1600" dirty="0">
                          <a:solidFill>
                            <a:schemeClr val="tx1"/>
                          </a:solidFill>
                        </a:rPr>
                        <a:t>年</a:t>
                      </a:r>
                      <a:endParaRPr kumimoji="1" lang="en-US" altLang="ja-JP" sz="1600" dirty="0">
                        <a:solidFill>
                          <a:schemeClr val="tx1"/>
                        </a:solidFill>
                      </a:endParaRPr>
                    </a:p>
                    <a:p>
                      <a:pPr algn="ctr">
                        <a:lnSpc>
                          <a:spcPct val="200000"/>
                        </a:lnSpc>
                      </a:pPr>
                      <a:r>
                        <a:rPr kumimoji="1" lang="ja-JP" altLang="en-US" sz="1600" dirty="0">
                          <a:solidFill>
                            <a:schemeClr val="tx1"/>
                          </a:solidFill>
                        </a:rPr>
                        <a:t>②</a:t>
                      </a:r>
                      <a:r>
                        <a:rPr kumimoji="1" lang="en-US" altLang="ja-JP" sz="1600" dirty="0">
                          <a:solidFill>
                            <a:schemeClr val="tx1"/>
                          </a:solidFill>
                        </a:rPr>
                        <a:t>H25</a:t>
                      </a:r>
                      <a:r>
                        <a:rPr kumimoji="1" lang="ja-JP" altLang="en-US" sz="1600" dirty="0">
                          <a:solidFill>
                            <a:schemeClr val="tx1"/>
                          </a:solidFill>
                        </a:rPr>
                        <a:t>年</a:t>
                      </a:r>
                      <a:endParaRPr kumimoji="1" lang="en-US" altLang="ja-JP" sz="1600" dirty="0">
                        <a:solidFill>
                          <a:schemeClr val="tx1"/>
                        </a:solidFill>
                      </a:endParaRPr>
                    </a:p>
                    <a:p>
                      <a:pPr marL="0" marR="0" lvl="0" indent="0" algn="ctr" defTabSz="684154" rtl="0" eaLnBrk="1" fontAlgn="auto" latinLnBrk="0" hangingPunct="1">
                        <a:lnSpc>
                          <a:spcPct val="200000"/>
                        </a:lnSpc>
                        <a:spcBef>
                          <a:spcPts val="0"/>
                        </a:spcBef>
                        <a:spcAft>
                          <a:spcPts val="0"/>
                        </a:spcAft>
                        <a:buClrTx/>
                        <a:buSzTx/>
                        <a:buFontTx/>
                        <a:buNone/>
                        <a:tabLst/>
                        <a:defRPr/>
                      </a:pPr>
                      <a:r>
                        <a:rPr kumimoji="1" lang="ja-JP" altLang="en-US" sz="1600" dirty="0">
                          <a:solidFill>
                            <a:schemeClr val="tx1"/>
                          </a:solidFill>
                        </a:rPr>
                        <a:t>③</a:t>
                      </a:r>
                      <a:r>
                        <a:rPr kumimoji="1" lang="en-US" altLang="ja-JP" sz="1600" dirty="0">
                          <a:solidFill>
                            <a:schemeClr val="tx1"/>
                          </a:solidFill>
                        </a:rPr>
                        <a:t>R24</a:t>
                      </a:r>
                      <a:r>
                        <a:rPr kumimoji="1" lang="ja-JP" altLang="en-US" sz="1600" dirty="0">
                          <a:solidFill>
                            <a:schemeClr val="tx1"/>
                          </a:solidFill>
                        </a:rPr>
                        <a:t>年</a:t>
                      </a:r>
                    </a:p>
                  </a:txBody>
                  <a:tcPr marL="86956" marR="86956" marT="43405" marB="43405" anchor="ctr"/>
                </a:tc>
                <a:extLst>
                  <a:ext uri="{0D108BD9-81ED-4DB2-BD59-A6C34878D82A}">
                    <a16:rowId xmlns:a16="http://schemas.microsoft.com/office/drawing/2014/main" val="10001"/>
                  </a:ext>
                </a:extLst>
              </a:tr>
              <a:tr h="730092">
                <a:tc vMerge="1">
                  <a:txBody>
                    <a:bodyPr/>
                    <a:lstStyle/>
                    <a:p>
                      <a:endParaRPr kumimoji="1" lang="ja-JP" altLang="en-US" sz="1300" baseline="30000" dirty="0">
                        <a:solidFill>
                          <a:schemeClr val="tx1"/>
                        </a:solidFill>
                      </a:endParaRPr>
                    </a:p>
                  </a:txBody>
                  <a:tcPr marL="91432" marR="91432" marT="45698" marB="45698" anchor="ctr"/>
                </a:tc>
                <a:tc>
                  <a:txBody>
                    <a:bodyPr/>
                    <a:lstStyle/>
                    <a:p>
                      <a:r>
                        <a:rPr kumimoji="1" lang="ja-JP" altLang="en-US" sz="1600" dirty="0"/>
                        <a:t>進捗率（全体）</a:t>
                      </a:r>
                      <a:r>
                        <a:rPr kumimoji="1" lang="en-US" altLang="ja-JP" sz="1600" baseline="30000" dirty="0"/>
                        <a:t>※</a:t>
                      </a:r>
                      <a:endParaRPr kumimoji="1" lang="ja-JP" altLang="en-US" sz="1600" baseline="30000" dirty="0">
                        <a:solidFill>
                          <a:schemeClr val="tx1"/>
                        </a:solidFill>
                      </a:endParaRPr>
                    </a:p>
                  </a:txBody>
                  <a:tcPr marL="86956" marR="86956" marT="43405" marB="43405" anchor="ctr"/>
                </a:tc>
                <a:tc>
                  <a:txBody>
                    <a:bodyPr/>
                    <a:lstStyle/>
                    <a:p>
                      <a:pPr algn="ctr"/>
                      <a:r>
                        <a:rPr kumimoji="1" lang="en-US" altLang="ja-JP" sz="1600" dirty="0">
                          <a:solidFill>
                            <a:schemeClr val="tx1"/>
                          </a:solidFill>
                        </a:rPr>
                        <a:t>41</a:t>
                      </a:r>
                      <a:r>
                        <a:rPr kumimoji="1" lang="ja-JP" altLang="en-US" sz="1600" dirty="0">
                          <a:solidFill>
                            <a:schemeClr val="tx1"/>
                          </a:solidFill>
                        </a:rPr>
                        <a:t>％</a:t>
                      </a:r>
                    </a:p>
                  </a:txBody>
                  <a:tcPr marL="86956" marR="86956" marT="43405" marB="43405" anchor="ctr"/>
                </a:tc>
                <a:tc>
                  <a:txBody>
                    <a:bodyPr/>
                    <a:lstStyle/>
                    <a:p>
                      <a:pPr algn="ctr"/>
                      <a:r>
                        <a:rPr kumimoji="1" lang="en-US" altLang="ja-JP" sz="1600" dirty="0">
                          <a:solidFill>
                            <a:schemeClr val="tx1"/>
                          </a:solidFill>
                        </a:rPr>
                        <a:t>61%</a:t>
                      </a:r>
                      <a:endParaRPr kumimoji="1" lang="ja-JP" altLang="en-US" sz="1600" dirty="0">
                        <a:solidFill>
                          <a:schemeClr val="tx1"/>
                        </a:solidFill>
                      </a:endParaRPr>
                    </a:p>
                  </a:txBody>
                  <a:tcPr marL="86956" marR="86956" marT="43405" marB="43405" anchor="ctr"/>
                </a:tc>
                <a:extLst>
                  <a:ext uri="{0D108BD9-81ED-4DB2-BD59-A6C34878D82A}">
                    <a16:rowId xmlns:a16="http://schemas.microsoft.com/office/drawing/2014/main" val="10002"/>
                  </a:ext>
                </a:extLst>
              </a:tr>
            </a:tbl>
          </a:graphicData>
        </a:graphic>
      </p:graphicFrame>
      <p:sp>
        <p:nvSpPr>
          <p:cNvPr id="35866" name="テキスト ボックス 2">
            <a:extLst>
              <a:ext uri="{FF2B5EF4-FFF2-40B4-BE49-F238E27FC236}">
                <a16:creationId xmlns:a16="http://schemas.microsoft.com/office/drawing/2014/main" id="{A488C786-38B5-4C45-860F-687AB63733A4}"/>
              </a:ext>
            </a:extLst>
          </p:cNvPr>
          <p:cNvSpPr txBox="1">
            <a:spLocks noChangeArrowheads="1"/>
          </p:cNvSpPr>
          <p:nvPr/>
        </p:nvSpPr>
        <p:spPr bwMode="auto">
          <a:xfrm>
            <a:off x="5505254" y="4355534"/>
            <a:ext cx="253187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400" dirty="0"/>
              <a:t>※1</a:t>
            </a:r>
            <a:r>
              <a:rPr lang="ja-JP" altLang="en-US" sz="1400" dirty="0"/>
              <a:t>）事業費ベースでの進捗率</a:t>
            </a:r>
          </a:p>
        </p:txBody>
      </p:sp>
      <p:sp>
        <p:nvSpPr>
          <p:cNvPr id="10" name="AutoShape 6">
            <a:extLst>
              <a:ext uri="{FF2B5EF4-FFF2-40B4-BE49-F238E27FC236}">
                <a16:creationId xmlns:a16="http://schemas.microsoft.com/office/drawing/2014/main" id="{27CAE630-93B1-4545-9DFA-9AC5F13FCD36}"/>
              </a:ext>
            </a:extLst>
          </p:cNvPr>
          <p:cNvSpPr>
            <a:spLocks noChangeArrowheads="1"/>
          </p:cNvSpPr>
          <p:nvPr/>
        </p:nvSpPr>
        <p:spPr bwMode="auto">
          <a:xfrm>
            <a:off x="308162" y="563958"/>
            <a:ext cx="2483090" cy="312634"/>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non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dirty="0">
                <a:latin typeface="HG丸ｺﾞｼｯｸM-PRO" panose="020F0600000000000000" pitchFamily="50" charset="-128"/>
                <a:ea typeface="HG丸ｺﾞｼｯｸM-PRO" panose="020F0600000000000000" pitchFamily="50" charset="-128"/>
              </a:rPr>
              <a:t>事業の進捗状況、進捗率</a:t>
            </a:r>
            <a:endParaRPr lang="ja-JP" altLang="en-US" sz="1200" dirty="0">
              <a:latin typeface="HG丸ｺﾞｼｯｸM-PRO" panose="020F0600000000000000" pitchFamily="50" charset="-128"/>
              <a:ea typeface="HG丸ｺﾞｼｯｸM-PRO" panose="020F0600000000000000" pitchFamily="50" charset="-128"/>
            </a:endParaRPr>
          </a:p>
        </p:txBody>
      </p:sp>
      <p:sp>
        <p:nvSpPr>
          <p:cNvPr id="11" name="Rectangle 2">
            <a:extLst>
              <a:ext uri="{FF2B5EF4-FFF2-40B4-BE49-F238E27FC236}">
                <a16:creationId xmlns:a16="http://schemas.microsoft.com/office/drawing/2014/main" id="{4BF56F08-7B18-47D1-82EB-950481D4A4E1}"/>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４．事業の投資効果と進捗状況</a:t>
            </a:r>
          </a:p>
        </p:txBody>
      </p:sp>
      <p:sp>
        <p:nvSpPr>
          <p:cNvPr id="2" name="Rectangle 2">
            <a:extLst>
              <a:ext uri="{FF2B5EF4-FFF2-40B4-BE49-F238E27FC236}">
                <a16:creationId xmlns:a16="http://schemas.microsoft.com/office/drawing/2014/main" id="{4E55CD72-0959-F81A-7B1E-8F56EC4C7FC7}"/>
              </a:ext>
            </a:extLst>
          </p:cNvPr>
          <p:cNvSpPr>
            <a:spLocks noChangeArrowheads="1"/>
          </p:cNvSpPr>
          <p:nvPr/>
        </p:nvSpPr>
        <p:spPr bwMode="auto">
          <a:xfrm>
            <a:off x="0" y="5162933"/>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５．コスト縮減や代替案立案等の可能性の視点</a:t>
            </a:r>
          </a:p>
        </p:txBody>
      </p:sp>
      <p:sp>
        <p:nvSpPr>
          <p:cNvPr id="3" name="Text Box 15">
            <a:extLst>
              <a:ext uri="{FF2B5EF4-FFF2-40B4-BE49-F238E27FC236}">
                <a16:creationId xmlns:a16="http://schemas.microsoft.com/office/drawing/2014/main" id="{1B35F83B-003F-365D-F6DC-2121045016A6}"/>
              </a:ext>
            </a:extLst>
          </p:cNvPr>
          <p:cNvSpPr txBox="1">
            <a:spLocks noChangeArrowheads="1"/>
          </p:cNvSpPr>
          <p:nvPr/>
        </p:nvSpPr>
        <p:spPr bwMode="auto">
          <a:xfrm>
            <a:off x="0" y="5648708"/>
            <a:ext cx="9566275" cy="65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lgDash"/>
                <a:miter lim="800000"/>
                <a:headEnd/>
                <a:tailEnd/>
              </a14:hiddenLine>
            </a:ext>
          </a:extLst>
        </p:spPr>
        <p:txBody>
          <a:bodyPr lIns="95770" tIns="47886" rIns="95770" bIns="47886">
            <a:spAutoFit/>
          </a:bodyPr>
          <a:lstStyle>
            <a:lvl1pPr marL="266700" indent="-266700"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800" dirty="0">
                <a:latin typeface="ＭＳ ゴシック" panose="020B0609070205080204" pitchFamily="49" charset="-128"/>
                <a:ea typeface="ＭＳ ゴシック" panose="020B0609070205080204" pitchFamily="49" charset="-128"/>
              </a:rPr>
              <a:t>○河川整備計画に基づく整備を進めるにあたって、残土の処分方法や護岸補強の工法選定等において十分な経済比較を行い、コスト縮減・効率的な手法で事業を実施している。</a:t>
            </a:r>
            <a:endParaRPr lang="en-US" altLang="ja-JP" sz="1800" dirty="0">
              <a:latin typeface="ＭＳ ゴシック" panose="020B0609070205080204" pitchFamily="49" charset="-128"/>
              <a:ea typeface="ＭＳ ゴシック" panose="020B0609070205080204" pitchFamily="49" charset="-128"/>
            </a:endParaRPr>
          </a:p>
        </p:txBody>
      </p:sp>
      <p:sp>
        <p:nvSpPr>
          <p:cNvPr id="4" name="テキスト ボックス 2">
            <a:extLst>
              <a:ext uri="{FF2B5EF4-FFF2-40B4-BE49-F238E27FC236}">
                <a16:creationId xmlns:a16="http://schemas.microsoft.com/office/drawing/2014/main" id="{2C709801-6D9C-5A38-5B09-2ADD04CA1F59}"/>
              </a:ext>
            </a:extLst>
          </p:cNvPr>
          <p:cNvSpPr txBox="1">
            <a:spLocks noChangeArrowheads="1"/>
          </p:cNvSpPr>
          <p:nvPr/>
        </p:nvSpPr>
        <p:spPr bwMode="auto">
          <a:xfrm>
            <a:off x="3007151" y="4599268"/>
            <a:ext cx="502997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400" dirty="0"/>
              <a:t>※2</a:t>
            </a:r>
            <a:r>
              <a:rPr lang="ja-JP" altLang="en-US" sz="1400" dirty="0"/>
              <a:t>）河床掘削だけでなく、護岸補強（地盤改良等）を含む進捗率</a:t>
            </a:r>
          </a:p>
        </p:txBody>
      </p:sp>
    </p:spTree>
    <p:extLst>
      <p:ext uri="{BB962C8B-B14F-4D97-AF65-F5344CB8AC3E}">
        <p14:creationId xmlns:p14="http://schemas.microsoft.com/office/powerpoint/2010/main" val="3541645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80" name="Rectangle 2">
            <a:extLst>
              <a:ext uri="{FF2B5EF4-FFF2-40B4-BE49-F238E27FC236}">
                <a16:creationId xmlns:a16="http://schemas.microsoft.com/office/drawing/2014/main" id="{2302A838-EF98-45AB-9FF7-E73E530321C3}"/>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６．事業効果の定性的分析</a:t>
            </a:r>
          </a:p>
        </p:txBody>
      </p:sp>
      <p:sp>
        <p:nvSpPr>
          <p:cNvPr id="27682" name="テキスト ボックス 14">
            <a:extLst>
              <a:ext uri="{FF2B5EF4-FFF2-40B4-BE49-F238E27FC236}">
                <a16:creationId xmlns:a16="http://schemas.microsoft.com/office/drawing/2014/main" id="{026D2191-47BD-42FF-823B-DF5A23F4A73B}"/>
              </a:ext>
            </a:extLst>
          </p:cNvPr>
          <p:cNvSpPr txBox="1">
            <a:spLocks noChangeArrowheads="1"/>
          </p:cNvSpPr>
          <p:nvPr/>
        </p:nvSpPr>
        <p:spPr bwMode="auto">
          <a:xfrm>
            <a:off x="398463" y="947893"/>
            <a:ext cx="9128125" cy="523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pPr>
            <a:r>
              <a:rPr lang="ja-JP" altLang="en-US" sz="1400" dirty="0"/>
              <a:t>地域住民が中心となった「アドプト・リバー・プログラム」を実施。</a:t>
            </a:r>
            <a:endParaRPr lang="en-US" altLang="ja-JP" sz="1400" dirty="0"/>
          </a:p>
          <a:p>
            <a:pPr>
              <a:buFont typeface="Wingdings" panose="05000000000000000000" pitchFamily="2" charset="2"/>
              <a:buChar char="Ø"/>
            </a:pPr>
            <a:r>
              <a:rPr lang="ja-JP" altLang="en-US" sz="1400" dirty="0"/>
              <a:t>神崎川で、様々な主体（地域住民、団体等）との連携・協力により、美化活動を実施。</a:t>
            </a:r>
            <a:endParaRPr lang="en-US" altLang="ja-JP" sz="1400" dirty="0"/>
          </a:p>
        </p:txBody>
      </p:sp>
      <p:sp>
        <p:nvSpPr>
          <p:cNvPr id="14" name="スライド番号プレースホルダ 5">
            <a:extLst>
              <a:ext uri="{FF2B5EF4-FFF2-40B4-BE49-F238E27FC236}">
                <a16:creationId xmlns:a16="http://schemas.microsoft.com/office/drawing/2014/main" id="{AD5569EB-FAE4-4DF3-AEEE-7344373A42B2}"/>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DAEB1DB2-E785-447D-BAF7-5F5B6EA5EBE4}"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10</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13" name="AutoShape 6">
            <a:extLst>
              <a:ext uri="{FF2B5EF4-FFF2-40B4-BE49-F238E27FC236}">
                <a16:creationId xmlns:a16="http://schemas.microsoft.com/office/drawing/2014/main" id="{0CDB3003-077F-4C69-B725-BA33296C93CC}"/>
              </a:ext>
            </a:extLst>
          </p:cNvPr>
          <p:cNvSpPr>
            <a:spLocks noChangeArrowheads="1"/>
          </p:cNvSpPr>
          <p:nvPr/>
        </p:nvSpPr>
        <p:spPr bwMode="auto">
          <a:xfrm>
            <a:off x="182563" y="555145"/>
            <a:ext cx="1840790"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地元等の協力体制等</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p:txBody>
      </p:sp>
      <p:pic>
        <p:nvPicPr>
          <p:cNvPr id="1059" name="図 1058">
            <a:extLst>
              <a:ext uri="{FF2B5EF4-FFF2-40B4-BE49-F238E27FC236}">
                <a16:creationId xmlns:a16="http://schemas.microsoft.com/office/drawing/2014/main" id="{589F4125-4BED-3E93-DE73-A220E27C6C2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4093" y="1678603"/>
            <a:ext cx="2063396" cy="1517505"/>
          </a:xfrm>
          <a:prstGeom prst="rect">
            <a:avLst/>
          </a:prstGeom>
        </p:spPr>
      </p:pic>
      <p:pic>
        <p:nvPicPr>
          <p:cNvPr id="7" name="図 6">
            <a:extLst>
              <a:ext uri="{FF2B5EF4-FFF2-40B4-BE49-F238E27FC236}">
                <a16:creationId xmlns:a16="http://schemas.microsoft.com/office/drawing/2014/main" id="{D1623C00-A516-9D16-919D-84C5360AE724}"/>
              </a:ext>
            </a:extLst>
          </p:cNvPr>
          <p:cNvPicPr>
            <a:picLocks noChangeAspect="1"/>
          </p:cNvPicPr>
          <p:nvPr/>
        </p:nvPicPr>
        <p:blipFill>
          <a:blip r:embed="rId4"/>
          <a:srcRect b="7514"/>
          <a:stretch>
            <a:fillRect/>
          </a:stretch>
        </p:blipFill>
        <p:spPr>
          <a:xfrm>
            <a:off x="2868025" y="1633389"/>
            <a:ext cx="6747941" cy="2563123"/>
          </a:xfrm>
          <a:prstGeom prst="rect">
            <a:avLst/>
          </a:prstGeom>
        </p:spPr>
      </p:pic>
      <p:sp>
        <p:nvSpPr>
          <p:cNvPr id="27684" name="テキスト ボックス 11">
            <a:extLst>
              <a:ext uri="{FF2B5EF4-FFF2-40B4-BE49-F238E27FC236}">
                <a16:creationId xmlns:a16="http://schemas.microsoft.com/office/drawing/2014/main" id="{40E37022-0022-4B43-86F6-3C4FA0616109}"/>
              </a:ext>
            </a:extLst>
          </p:cNvPr>
          <p:cNvSpPr txBox="1">
            <a:spLocks noChangeArrowheads="1"/>
          </p:cNvSpPr>
          <p:nvPr/>
        </p:nvSpPr>
        <p:spPr bwMode="auto">
          <a:xfrm>
            <a:off x="104093" y="3488626"/>
            <a:ext cx="4848907" cy="707886"/>
          </a:xfrm>
          <a:prstGeom prst="rect">
            <a:avLst/>
          </a:prstGeom>
          <a:solidFill>
            <a:schemeClr val="bg1"/>
          </a:solidFill>
          <a:ln w="9525">
            <a:solidFill>
              <a:srgbClr val="000000"/>
            </a:solidFill>
            <a:prstDash val="dashDot"/>
            <a:miter lim="800000"/>
            <a:headEnd/>
            <a:tailEnd/>
          </a:ln>
        </p:spPr>
        <p:txBody>
          <a:bodyPr wrap="square">
            <a:spAutoFit/>
          </a:bodyPr>
          <a:lstStyle/>
          <a:p>
            <a:r>
              <a:rPr lang="en-US" altLang="ja-JP" sz="1000" dirty="0"/>
              <a:t>※</a:t>
            </a:r>
            <a:r>
              <a:rPr lang="ja-JP" altLang="en-US" sz="1000" dirty="0"/>
              <a:t>アドプト・リバー・プログラム：</a:t>
            </a:r>
            <a:endParaRPr lang="en-US" altLang="ja-JP" sz="1000" dirty="0"/>
          </a:p>
          <a:p>
            <a:r>
              <a:rPr lang="ja-JP" altLang="en-US" sz="1000" dirty="0"/>
              <a:t>地元自治会や企業、市民グループ、学校などに河川の一定区間の清掃や美化活動などを継続的に実施していただき、河川愛護に対する啓発や、河川美化による地域環境の改善、不法破棄の防止などに役立てることをねらいとした取り組み。</a:t>
            </a:r>
            <a:endParaRPr lang="en-US" altLang="ja-JP" sz="1000" dirty="0"/>
          </a:p>
        </p:txBody>
      </p:sp>
      <p:pic>
        <p:nvPicPr>
          <p:cNvPr id="1060" name="図 1059">
            <a:extLst>
              <a:ext uri="{FF2B5EF4-FFF2-40B4-BE49-F238E27FC236}">
                <a16:creationId xmlns:a16="http://schemas.microsoft.com/office/drawing/2014/main" id="{90FC9302-D600-E4A1-2DD9-D28B4FE5023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
          <a:stretch/>
        </p:blipFill>
        <p:spPr>
          <a:xfrm>
            <a:off x="2277176" y="1678603"/>
            <a:ext cx="2010665" cy="1512238"/>
          </a:xfrm>
          <a:prstGeom prst="rect">
            <a:avLst/>
          </a:prstGeom>
        </p:spPr>
      </p:pic>
      <p:sp>
        <p:nvSpPr>
          <p:cNvPr id="29" name="テキスト ボックス 55">
            <a:extLst>
              <a:ext uri="{FF2B5EF4-FFF2-40B4-BE49-F238E27FC236}">
                <a16:creationId xmlns:a16="http://schemas.microsoft.com/office/drawing/2014/main" id="{4DC7B2AB-B1BA-407E-9C66-B3176C72EB26}"/>
              </a:ext>
            </a:extLst>
          </p:cNvPr>
          <p:cNvSpPr txBox="1"/>
          <p:nvPr/>
        </p:nvSpPr>
        <p:spPr>
          <a:xfrm>
            <a:off x="470482" y="3201234"/>
            <a:ext cx="3665813"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アドプト・リバー・プログラムの様子</a:t>
            </a:r>
          </a:p>
        </p:txBody>
      </p:sp>
      <p:sp>
        <p:nvSpPr>
          <p:cNvPr id="4" name="AutoShape 6">
            <a:extLst>
              <a:ext uri="{FF2B5EF4-FFF2-40B4-BE49-F238E27FC236}">
                <a16:creationId xmlns:a16="http://schemas.microsoft.com/office/drawing/2014/main" id="{55E6AD02-CCA3-D44E-C05E-8AB9FC693FC3}"/>
              </a:ext>
            </a:extLst>
          </p:cNvPr>
          <p:cNvSpPr>
            <a:spLocks noChangeArrowheads="1"/>
          </p:cNvSpPr>
          <p:nvPr/>
        </p:nvSpPr>
        <p:spPr bwMode="auto">
          <a:xfrm>
            <a:off x="149184" y="4249775"/>
            <a:ext cx="2620662"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non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ja-JP" sz="1400" b="1" dirty="0">
                <a:latin typeface="HG丸ｺﾞｼｯｸM-PRO" panose="020F0600000000000000" pitchFamily="50" charset="-128"/>
                <a:ea typeface="HG丸ｺﾞｼｯｸM-PRO" panose="020F0600000000000000" pitchFamily="50" charset="-128"/>
              </a:rPr>
              <a:t>事業効果の定性的分析</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solidFill>
                  <a:srgbClr val="FF00FF"/>
                </a:solidFill>
                <a:latin typeface="HG丸ｺﾞｼｯｸM-PRO" panose="020F0600000000000000" pitchFamily="50" charset="-128"/>
                <a:ea typeface="HG丸ｺﾞｼｯｸM-PRO" panose="020F0600000000000000" pitchFamily="50" charset="-128"/>
              </a:rPr>
              <a:t>活力</a:t>
            </a:r>
            <a:r>
              <a:rPr lang="en-US" altLang="ja-JP" sz="1200" dirty="0">
                <a:latin typeface="HG丸ｺﾞｼｯｸM-PRO" panose="020F0600000000000000" pitchFamily="50" charset="-128"/>
                <a:ea typeface="HG丸ｺﾞｼｯｸM-PRO" panose="020F0600000000000000" pitchFamily="50" charset="-128"/>
              </a:rPr>
              <a:t>】</a:t>
            </a:r>
            <a:endParaRPr lang="ja-JP" altLang="en-US" sz="12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9" name="テキスト ボックス 14">
            <a:extLst>
              <a:ext uri="{FF2B5EF4-FFF2-40B4-BE49-F238E27FC236}">
                <a16:creationId xmlns:a16="http://schemas.microsoft.com/office/drawing/2014/main" id="{C23E754D-DF99-F421-6FDD-CF45CDE49173}"/>
              </a:ext>
            </a:extLst>
          </p:cNvPr>
          <p:cNvSpPr txBox="1">
            <a:spLocks noChangeArrowheads="1"/>
          </p:cNvSpPr>
          <p:nvPr/>
        </p:nvSpPr>
        <p:spPr bwMode="auto">
          <a:xfrm>
            <a:off x="292100" y="4583829"/>
            <a:ext cx="9128125" cy="523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pPr>
            <a:r>
              <a:rPr lang="ja-JP" altLang="en-US" sz="1400" dirty="0"/>
              <a:t>神崎川沿川の企業は、神崎川の環境改善、地域活性化や交流促進のため神崎川畔企業連絡会を発足。</a:t>
            </a:r>
          </a:p>
          <a:p>
            <a:pPr>
              <a:buFont typeface="Wingdings" panose="05000000000000000000" pitchFamily="2" charset="2"/>
              <a:buChar char="Ø"/>
            </a:pPr>
            <a:r>
              <a:rPr lang="ja-JP" altLang="en-US" sz="1400" dirty="0"/>
              <a:t>神崎川畔企業連絡会を中心に、地元住民や企業体によるクリーンアップ作戦などの河川愛護活動を実施している。</a:t>
            </a:r>
          </a:p>
        </p:txBody>
      </p:sp>
      <p:sp>
        <p:nvSpPr>
          <p:cNvPr id="11" name="テキスト ボックス 131">
            <a:extLst>
              <a:ext uri="{FF2B5EF4-FFF2-40B4-BE49-F238E27FC236}">
                <a16:creationId xmlns:a16="http://schemas.microsoft.com/office/drawing/2014/main" id="{A293FE97-2537-A5A8-80CB-B926BD9C55E4}"/>
              </a:ext>
            </a:extLst>
          </p:cNvPr>
          <p:cNvSpPr txBox="1"/>
          <p:nvPr/>
        </p:nvSpPr>
        <p:spPr bwMode="auto">
          <a:xfrm>
            <a:off x="4056781" y="5086111"/>
            <a:ext cx="2185214"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b="1" dirty="0">
                <a:solidFill>
                  <a:srgbClr val="0000FF"/>
                </a:solidFill>
                <a:latin typeface="HG丸ｺﾞｼｯｸM-PRO" pitchFamily="50" charset="-128"/>
                <a:ea typeface="HG丸ｺﾞｼｯｸM-PRO" pitchFamily="50" charset="-128"/>
              </a:rPr>
              <a:t>○神崎川クリーンアップ作戦</a:t>
            </a:r>
          </a:p>
        </p:txBody>
      </p:sp>
      <p:pic>
        <p:nvPicPr>
          <p:cNvPr id="12" name="Picture 2">
            <a:extLst>
              <a:ext uri="{FF2B5EF4-FFF2-40B4-BE49-F238E27FC236}">
                <a16:creationId xmlns:a16="http://schemas.microsoft.com/office/drawing/2014/main" id="{E7104B49-2221-DA90-597E-DC57295E84E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74947" y="5429033"/>
            <a:ext cx="1776274" cy="13339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 name="テキスト ボックス 131">
            <a:extLst>
              <a:ext uri="{FF2B5EF4-FFF2-40B4-BE49-F238E27FC236}">
                <a16:creationId xmlns:a16="http://schemas.microsoft.com/office/drawing/2014/main" id="{22F6E02B-BF87-BB20-4B35-BA05B1B82E76}"/>
              </a:ext>
            </a:extLst>
          </p:cNvPr>
          <p:cNvSpPr txBox="1"/>
          <p:nvPr/>
        </p:nvSpPr>
        <p:spPr bwMode="auto">
          <a:xfrm>
            <a:off x="337640" y="5162521"/>
            <a:ext cx="3557674" cy="156966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b="1" dirty="0">
                <a:latin typeface="HG丸ｺﾞｼｯｸM-PRO" pitchFamily="50" charset="-128"/>
                <a:ea typeface="HG丸ｺﾞｼｯｸM-PRO" pitchFamily="50" charset="-128"/>
              </a:rPr>
              <a:t>神崎川畔企業連絡会</a:t>
            </a:r>
            <a:endParaRPr lang="en-US" altLang="ja-JP" sz="1200" b="1" dirty="0">
              <a:latin typeface="HG丸ｺﾞｼｯｸM-PRO" pitchFamily="50" charset="-128"/>
              <a:ea typeface="HG丸ｺﾞｼｯｸM-PRO" pitchFamily="50" charset="-128"/>
            </a:endParaRPr>
          </a:p>
          <a:p>
            <a:pPr algn="ctr" eaLnBrk="1" hangingPunct="1">
              <a:defRPr/>
            </a:pPr>
            <a:endParaRPr lang="en-US" altLang="ja-JP" sz="1200" dirty="0">
              <a:latin typeface="HG丸ｺﾞｼｯｸM-PRO" pitchFamily="50" charset="-128"/>
              <a:ea typeface="HG丸ｺﾞｼｯｸM-PRO" pitchFamily="50" charset="-128"/>
            </a:endParaRPr>
          </a:p>
          <a:p>
            <a:pPr algn="just" eaLnBrk="1" hangingPunct="1">
              <a:defRPr/>
            </a:pPr>
            <a:r>
              <a:rPr lang="ja-JP" altLang="en-US" sz="1200" dirty="0">
                <a:latin typeface="HG丸ｺﾞｼｯｸM-PRO" pitchFamily="50" charset="-128"/>
                <a:ea typeface="HG丸ｺﾞｼｯｸM-PRO" pitchFamily="50" charset="-128"/>
              </a:rPr>
              <a:t>神崎川の環境改善や地域活性化、そして吹田市内の神崎川沿いに立地する企業間の情報交換・交流促進を目標とし、平成</a:t>
            </a:r>
            <a:r>
              <a:rPr lang="en-US" altLang="ja-JP" sz="1200" dirty="0">
                <a:latin typeface="HG丸ｺﾞｼｯｸM-PRO" pitchFamily="50" charset="-128"/>
                <a:ea typeface="HG丸ｺﾞｼｯｸM-PRO" pitchFamily="50" charset="-128"/>
              </a:rPr>
              <a:t>14</a:t>
            </a:r>
            <a:r>
              <a:rPr lang="ja-JP" altLang="en-US" sz="1200" dirty="0">
                <a:latin typeface="HG丸ｺﾞｼｯｸM-PRO" pitchFamily="50" charset="-128"/>
                <a:ea typeface="HG丸ｺﾞｼｯｸM-PRO" pitchFamily="50" charset="-128"/>
              </a:rPr>
              <a:t>年</a:t>
            </a:r>
            <a:r>
              <a:rPr lang="en-US" altLang="ja-JP" sz="1200" dirty="0">
                <a:latin typeface="HG丸ｺﾞｼｯｸM-PRO" pitchFamily="50" charset="-128"/>
                <a:ea typeface="HG丸ｺﾞｼｯｸM-PRO" pitchFamily="50" charset="-128"/>
              </a:rPr>
              <a:t>10</a:t>
            </a:r>
            <a:r>
              <a:rPr lang="ja-JP" altLang="en-US" sz="1200" dirty="0">
                <a:latin typeface="HG丸ｺﾞｼｯｸM-PRO" pitchFamily="50" charset="-128"/>
                <a:ea typeface="HG丸ｺﾞｼｯｸM-PRO" pitchFamily="50" charset="-128"/>
              </a:rPr>
              <a:t>月に発足。</a:t>
            </a:r>
            <a:endParaRPr lang="en-US" altLang="ja-JP" sz="1200" dirty="0">
              <a:latin typeface="HG丸ｺﾞｼｯｸM-PRO" pitchFamily="50" charset="-128"/>
              <a:ea typeface="HG丸ｺﾞｼｯｸM-PRO" pitchFamily="50" charset="-128"/>
            </a:endParaRPr>
          </a:p>
          <a:p>
            <a:pPr algn="just" eaLnBrk="1" hangingPunct="1">
              <a:defRPr/>
            </a:pPr>
            <a:endParaRPr lang="en-US" altLang="ja-JP" sz="1200" dirty="0">
              <a:latin typeface="HG丸ｺﾞｼｯｸM-PRO" pitchFamily="50" charset="-128"/>
              <a:ea typeface="HG丸ｺﾞｼｯｸM-PRO" pitchFamily="50" charset="-128"/>
            </a:endParaRPr>
          </a:p>
          <a:p>
            <a:pPr algn="just" eaLnBrk="1" hangingPunct="1">
              <a:defRPr/>
            </a:pPr>
            <a:r>
              <a:rPr lang="ja-JP" altLang="en-US" sz="1200" dirty="0">
                <a:latin typeface="HG丸ｺﾞｼｯｸM-PRO" pitchFamily="50" charset="-128"/>
                <a:ea typeface="HG丸ｺﾞｼｯｸM-PRO" pitchFamily="50" charset="-128"/>
              </a:rPr>
              <a:t>河川の一斉清掃である「神崎川クリーンアップ作戦」等、積極的な河川愛護活動を行っている。</a:t>
            </a:r>
          </a:p>
        </p:txBody>
      </p:sp>
      <p:sp>
        <p:nvSpPr>
          <p:cNvPr id="16" name="正方形/長方形 15">
            <a:extLst>
              <a:ext uri="{FF2B5EF4-FFF2-40B4-BE49-F238E27FC236}">
                <a16:creationId xmlns:a16="http://schemas.microsoft.com/office/drawing/2014/main" id="{250066B2-87CE-5892-87DD-0982BACFDAE4}"/>
              </a:ext>
            </a:extLst>
          </p:cNvPr>
          <p:cNvSpPr/>
          <p:nvPr/>
        </p:nvSpPr>
        <p:spPr bwMode="auto">
          <a:xfrm>
            <a:off x="302489" y="5167791"/>
            <a:ext cx="3718660" cy="1655745"/>
          </a:xfrm>
          <a:prstGeom prst="rect">
            <a:avLst/>
          </a:prstGeom>
          <a:noFill/>
          <a:ln w="28575">
            <a:solidFill>
              <a:srgbClr val="0000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dirty="0"/>
          </a:p>
        </p:txBody>
      </p:sp>
      <p:pic>
        <p:nvPicPr>
          <p:cNvPr id="17" name="Picture 2">
            <a:extLst>
              <a:ext uri="{FF2B5EF4-FFF2-40B4-BE49-F238E27FC236}">
                <a16:creationId xmlns:a16="http://schemas.microsoft.com/office/drawing/2014/main" id="{CD523F5A-10AA-A3F1-4878-AC7481D74FFB}"/>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57647" y="5429033"/>
            <a:ext cx="1776274" cy="13328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テキスト ボックス 17">
            <a:extLst>
              <a:ext uri="{FF2B5EF4-FFF2-40B4-BE49-F238E27FC236}">
                <a16:creationId xmlns:a16="http://schemas.microsoft.com/office/drawing/2014/main" id="{0FB0F95D-768A-E51A-85DF-A0D93FF19D0D}"/>
              </a:ext>
            </a:extLst>
          </p:cNvPr>
          <p:cNvSpPr txBox="1"/>
          <p:nvPr/>
        </p:nvSpPr>
        <p:spPr>
          <a:xfrm>
            <a:off x="6991487" y="5172972"/>
            <a:ext cx="2591122" cy="461665"/>
          </a:xfrm>
          <a:prstGeom prst="rect">
            <a:avLst/>
          </a:prstGeom>
          <a:solidFill>
            <a:schemeClr val="bg1"/>
          </a:solidFill>
          <a:ln>
            <a:solidFill>
              <a:schemeClr val="tx1"/>
            </a:solidFill>
          </a:ln>
        </p:spPr>
        <p:txBody>
          <a:bodyPr wrap="square" rtlCol="0">
            <a:spAutoFit/>
          </a:bodyPr>
          <a:lstStyle/>
          <a:p>
            <a:r>
              <a:rPr kumimoji="1" lang="en-US" altLang="ja-JP" sz="1200" dirty="0"/>
              <a:t>R7</a:t>
            </a:r>
            <a:r>
              <a:rPr kumimoji="1" lang="ja-JP" altLang="en-US" sz="1200" dirty="0"/>
              <a:t>年度には、連絡会企業、自治会、行政など約</a:t>
            </a:r>
            <a:r>
              <a:rPr kumimoji="1" lang="en-US" altLang="ja-JP" sz="1200" dirty="0"/>
              <a:t>330</a:t>
            </a:r>
            <a:r>
              <a:rPr kumimoji="1" lang="ja-JP" altLang="en-US" sz="1200" dirty="0"/>
              <a:t>名が参加</a:t>
            </a:r>
          </a:p>
        </p:txBody>
      </p:sp>
    </p:spTree>
    <p:extLst>
      <p:ext uri="{BB962C8B-B14F-4D97-AF65-F5344CB8AC3E}">
        <p14:creationId xmlns:p14="http://schemas.microsoft.com/office/powerpoint/2010/main" val="206151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テキスト ボックス 9">
            <a:extLst>
              <a:ext uri="{FF2B5EF4-FFF2-40B4-BE49-F238E27FC236}">
                <a16:creationId xmlns:a16="http://schemas.microsoft.com/office/drawing/2014/main" id="{0E8831DE-E5B1-4A84-8CE6-64570B338ACD}"/>
              </a:ext>
            </a:extLst>
          </p:cNvPr>
          <p:cNvSpPr txBox="1">
            <a:spLocks noChangeArrowheads="1"/>
          </p:cNvSpPr>
          <p:nvPr/>
        </p:nvSpPr>
        <p:spPr bwMode="auto">
          <a:xfrm>
            <a:off x="184149" y="951515"/>
            <a:ext cx="9478963" cy="830997"/>
          </a:xfrm>
          <a:prstGeom prst="rect">
            <a:avLst/>
          </a:prstGeom>
          <a:noFill/>
          <a:ln w="9525">
            <a:solidFill>
              <a:schemeClr val="tx1"/>
            </a:solidFill>
            <a:miter lim="800000"/>
            <a:headEnd/>
            <a:tailEnd/>
          </a:ln>
        </p:spPr>
        <p:txBody>
          <a:bodyPr>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defRPr/>
            </a:pPr>
            <a:r>
              <a:rPr lang="ja-JP" altLang="en-US" sz="1600" dirty="0"/>
              <a:t>自助・共助・公助が一体となったコミュニティを形成し、市民、事業者、行政の連携による洪水等の災害リスク低減対策の推進と災害時の円滑な避難、防災基盤の強化やハザードマップの整備等により、流域住民にとって安全な暮らしを実現し、活力あるまちづくりをめざす。</a:t>
            </a:r>
          </a:p>
        </p:txBody>
      </p:sp>
      <p:sp>
        <p:nvSpPr>
          <p:cNvPr id="65" name="スライド番号プレースホルダ 5">
            <a:extLst>
              <a:ext uri="{FF2B5EF4-FFF2-40B4-BE49-F238E27FC236}">
                <a16:creationId xmlns:a16="http://schemas.microsoft.com/office/drawing/2014/main" id="{B8C0B95C-07DB-4E15-ABAA-F982541CFEC4}"/>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A63E6018-1299-483B-9F1F-AB1FBAC42C94}"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11</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31749" name="Rectangle 2">
            <a:extLst>
              <a:ext uri="{FF2B5EF4-FFF2-40B4-BE49-F238E27FC236}">
                <a16:creationId xmlns:a16="http://schemas.microsoft.com/office/drawing/2014/main" id="{892CAAF7-FE82-45CB-9551-2BB402793047}"/>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６．事業効果の定性的分析</a:t>
            </a:r>
          </a:p>
        </p:txBody>
      </p:sp>
      <p:sp>
        <p:nvSpPr>
          <p:cNvPr id="19" name="テキスト ボックス 131">
            <a:extLst>
              <a:ext uri="{FF2B5EF4-FFF2-40B4-BE49-F238E27FC236}">
                <a16:creationId xmlns:a16="http://schemas.microsoft.com/office/drawing/2014/main" id="{389F6C5F-61A0-424F-95BA-FD7F6047180B}"/>
              </a:ext>
            </a:extLst>
          </p:cNvPr>
          <p:cNvSpPr txBox="1"/>
          <p:nvPr/>
        </p:nvSpPr>
        <p:spPr bwMode="auto">
          <a:xfrm>
            <a:off x="1058852" y="4109002"/>
            <a:ext cx="1107996"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河川出前講座</a:t>
            </a:r>
          </a:p>
        </p:txBody>
      </p:sp>
      <p:pic>
        <p:nvPicPr>
          <p:cNvPr id="5" name="図 4">
            <a:extLst>
              <a:ext uri="{FF2B5EF4-FFF2-40B4-BE49-F238E27FC236}">
                <a16:creationId xmlns:a16="http://schemas.microsoft.com/office/drawing/2014/main" id="{6DD0FCFA-572A-41D0-BC57-C02561521A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3250" y="2160698"/>
            <a:ext cx="2745279" cy="2018389"/>
          </a:xfrm>
          <a:prstGeom prst="rect">
            <a:avLst/>
          </a:prstGeom>
        </p:spPr>
      </p:pic>
      <p:pic>
        <p:nvPicPr>
          <p:cNvPr id="7" name="図 6">
            <a:extLst>
              <a:ext uri="{FF2B5EF4-FFF2-40B4-BE49-F238E27FC236}">
                <a16:creationId xmlns:a16="http://schemas.microsoft.com/office/drawing/2014/main" id="{37F184D9-A6CE-4D5D-8642-F958B3D414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0359" y="2151257"/>
            <a:ext cx="2673573" cy="2010205"/>
          </a:xfrm>
          <a:prstGeom prst="rect">
            <a:avLst/>
          </a:prstGeom>
        </p:spPr>
      </p:pic>
      <p:sp>
        <p:nvSpPr>
          <p:cNvPr id="25" name="テキスト ボックス 131">
            <a:extLst>
              <a:ext uri="{FF2B5EF4-FFF2-40B4-BE49-F238E27FC236}">
                <a16:creationId xmlns:a16="http://schemas.microsoft.com/office/drawing/2014/main" id="{6C37477C-E60F-45BE-9862-028C33D2810A}"/>
              </a:ext>
            </a:extLst>
          </p:cNvPr>
          <p:cNvSpPr txBox="1"/>
          <p:nvPr/>
        </p:nvSpPr>
        <p:spPr bwMode="auto">
          <a:xfrm>
            <a:off x="3692315" y="4109002"/>
            <a:ext cx="1569660"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高齢者への情報提供</a:t>
            </a:r>
          </a:p>
        </p:txBody>
      </p:sp>
      <p:sp>
        <p:nvSpPr>
          <p:cNvPr id="28" name="テキスト ボックス 131">
            <a:extLst>
              <a:ext uri="{FF2B5EF4-FFF2-40B4-BE49-F238E27FC236}">
                <a16:creationId xmlns:a16="http://schemas.microsoft.com/office/drawing/2014/main" id="{77D3E53C-4784-4FD3-9746-CF102B506502}"/>
              </a:ext>
            </a:extLst>
          </p:cNvPr>
          <p:cNvSpPr txBox="1"/>
          <p:nvPr/>
        </p:nvSpPr>
        <p:spPr bwMode="auto">
          <a:xfrm>
            <a:off x="7154584" y="6427809"/>
            <a:ext cx="2368496"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洪水ハザードマップ（吹田市）</a:t>
            </a:r>
          </a:p>
        </p:txBody>
      </p:sp>
      <p:sp>
        <p:nvSpPr>
          <p:cNvPr id="23" name="テキスト ボックス 11">
            <a:extLst>
              <a:ext uri="{FF2B5EF4-FFF2-40B4-BE49-F238E27FC236}">
                <a16:creationId xmlns:a16="http://schemas.microsoft.com/office/drawing/2014/main" id="{F0744BE3-ED0C-487A-8699-8D7F92439952}"/>
              </a:ext>
            </a:extLst>
          </p:cNvPr>
          <p:cNvSpPr txBox="1">
            <a:spLocks noChangeArrowheads="1"/>
          </p:cNvSpPr>
          <p:nvPr/>
        </p:nvSpPr>
        <p:spPr bwMode="auto">
          <a:xfrm>
            <a:off x="3960443" y="4655718"/>
            <a:ext cx="2523685" cy="1938992"/>
          </a:xfrm>
          <a:prstGeom prst="rect">
            <a:avLst/>
          </a:prstGeom>
          <a:noFill/>
          <a:ln w="9525">
            <a:solidFill>
              <a:schemeClr val="tx1"/>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US" altLang="ja-JP" sz="1000" b="1" dirty="0"/>
              <a:t>※</a:t>
            </a:r>
            <a:r>
              <a:rPr lang="ja-JP" altLang="en-US" sz="1000" b="1" dirty="0"/>
              <a:t>災害支援協定の締結（豊中市）</a:t>
            </a:r>
            <a:endParaRPr lang="en-US" altLang="ja-JP" sz="1000" b="1" dirty="0"/>
          </a:p>
          <a:p>
            <a:r>
              <a:rPr lang="ja-JP" altLang="en-US" sz="1000" dirty="0"/>
              <a:t>豊中市では、市内に地震、風水害その他の大規模災害が発生し、または発生のおそれがある場合に、災害支援協定に基づき相互協力や、物資の供給など、応急対策を迅速かつ的確に実施できる体制を整えている。締結先については令和</a:t>
            </a:r>
            <a:r>
              <a:rPr lang="en-US" altLang="ja-JP" sz="1000" dirty="0"/>
              <a:t>7</a:t>
            </a:r>
            <a:r>
              <a:rPr lang="ja-JP" altLang="en-US" sz="1000" dirty="0"/>
              <a:t>年</a:t>
            </a:r>
            <a:r>
              <a:rPr lang="en-US" altLang="ja-JP" sz="1000" dirty="0"/>
              <a:t>12</a:t>
            </a:r>
            <a:r>
              <a:rPr lang="ja-JP" altLang="en-US" sz="1000" dirty="0"/>
              <a:t>月</a:t>
            </a:r>
            <a:r>
              <a:rPr lang="en-US" altLang="ja-JP" sz="1000" dirty="0"/>
              <a:t>1</a:t>
            </a:r>
            <a:r>
              <a:rPr lang="ja-JP" altLang="en-US" sz="1000" dirty="0"/>
              <a:t>日時点で</a:t>
            </a:r>
            <a:r>
              <a:rPr lang="en-US" altLang="ja-JP" sz="1000" dirty="0"/>
              <a:t>118</a:t>
            </a:r>
            <a:r>
              <a:rPr lang="ja-JP" altLang="en-US" sz="1000" dirty="0"/>
              <a:t>の相手と協定等を結んでいる。今年度も協定先は増えており、写真は令和</a:t>
            </a:r>
            <a:r>
              <a:rPr lang="en-US" altLang="ja-JP" sz="1000" dirty="0"/>
              <a:t>7</a:t>
            </a:r>
            <a:r>
              <a:rPr lang="ja-JP" altLang="en-US" sz="1000" dirty="0"/>
              <a:t>年</a:t>
            </a:r>
            <a:r>
              <a:rPr lang="en-US" altLang="ja-JP" sz="1000" dirty="0"/>
              <a:t>12</a:t>
            </a:r>
            <a:r>
              <a:rPr lang="ja-JP" altLang="en-US" sz="1000" dirty="0"/>
              <a:t>月</a:t>
            </a:r>
            <a:r>
              <a:rPr lang="en-US" altLang="ja-JP" sz="1000" dirty="0"/>
              <a:t>1</a:t>
            </a:r>
            <a:r>
              <a:rPr lang="ja-JP" altLang="en-US" sz="1000" dirty="0"/>
              <a:t>日に三栄源エフ・エフ・アイ株式会社と「災害時における救援物資供給に関する協定」を締結したときのもの。</a:t>
            </a:r>
            <a:endParaRPr lang="en-US" altLang="ja-JP" sz="1000" dirty="0"/>
          </a:p>
        </p:txBody>
      </p:sp>
      <p:pic>
        <p:nvPicPr>
          <p:cNvPr id="1026" name="Picture 2">
            <a:extLst>
              <a:ext uri="{FF2B5EF4-FFF2-40B4-BE49-F238E27FC236}">
                <a16:creationId xmlns:a16="http://schemas.microsoft.com/office/drawing/2014/main" id="{010D2C23-9EBB-8A43-AE6D-B141CF55013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3250" y="4611813"/>
            <a:ext cx="3667125" cy="1876425"/>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31">
            <a:extLst>
              <a:ext uri="{FF2B5EF4-FFF2-40B4-BE49-F238E27FC236}">
                <a16:creationId xmlns:a16="http://schemas.microsoft.com/office/drawing/2014/main" id="{CBDB67FB-C5D6-361A-9CEC-8402D79BC255}"/>
              </a:ext>
            </a:extLst>
          </p:cNvPr>
          <p:cNvSpPr txBox="1"/>
          <p:nvPr/>
        </p:nvSpPr>
        <p:spPr bwMode="auto">
          <a:xfrm>
            <a:off x="262951" y="6468782"/>
            <a:ext cx="3647152" cy="246221"/>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000" dirty="0">
                <a:latin typeface="HG丸ｺﾞｼｯｸM-PRO" pitchFamily="50" charset="-128"/>
                <a:ea typeface="HG丸ｺﾞｼｯｸM-PRO" pitchFamily="50" charset="-128"/>
              </a:rPr>
              <a:t>災害時における救援物資供給に関する協定の締結（豊中市）</a:t>
            </a:r>
          </a:p>
        </p:txBody>
      </p:sp>
      <p:sp>
        <p:nvSpPr>
          <p:cNvPr id="9" name="AutoShape 6">
            <a:extLst>
              <a:ext uri="{FF2B5EF4-FFF2-40B4-BE49-F238E27FC236}">
                <a16:creationId xmlns:a16="http://schemas.microsoft.com/office/drawing/2014/main" id="{79335EF6-E724-FA54-86EB-D859041FEF75}"/>
              </a:ext>
            </a:extLst>
          </p:cNvPr>
          <p:cNvSpPr>
            <a:spLocks noChangeArrowheads="1"/>
          </p:cNvSpPr>
          <p:nvPr/>
        </p:nvSpPr>
        <p:spPr bwMode="auto">
          <a:xfrm>
            <a:off x="85983" y="553904"/>
            <a:ext cx="2620662"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non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ja-JP" sz="1400" b="1" dirty="0">
                <a:latin typeface="HG丸ｺﾞｼｯｸM-PRO" panose="020F0600000000000000" pitchFamily="50" charset="-128"/>
                <a:ea typeface="HG丸ｺﾞｼｯｸM-PRO" panose="020F0600000000000000" pitchFamily="50" charset="-128"/>
              </a:rPr>
              <a:t>事業効果の定性的分析</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solidFill>
                  <a:srgbClr val="FF00FF"/>
                </a:solidFill>
                <a:latin typeface="HG丸ｺﾞｼｯｸM-PRO" panose="020F0600000000000000" pitchFamily="50" charset="-128"/>
                <a:ea typeface="HG丸ｺﾞｼｯｸM-PRO" panose="020F0600000000000000" pitchFamily="50" charset="-128"/>
              </a:rPr>
              <a:t>活力</a:t>
            </a:r>
            <a:r>
              <a:rPr lang="en-US" altLang="ja-JP" sz="1200" dirty="0">
                <a:latin typeface="HG丸ｺﾞｼｯｸM-PRO" panose="020F0600000000000000" pitchFamily="50" charset="-128"/>
                <a:ea typeface="HG丸ｺﾞｼｯｸM-PRO" panose="020F0600000000000000" pitchFamily="50" charset="-128"/>
              </a:rPr>
              <a:t>】</a:t>
            </a:r>
            <a:endParaRPr lang="ja-JP" altLang="en-US" sz="1200" dirty="0">
              <a:solidFill>
                <a:srgbClr val="000000"/>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F0EA42C1-9ABF-BBAE-F576-AA3097EAB6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5883257" y="2649554"/>
            <a:ext cx="4477988" cy="3160468"/>
          </a:xfrm>
          <a:prstGeom prst="rect">
            <a:avLst/>
          </a:prstGeom>
        </p:spPr>
      </p:pic>
    </p:spTree>
    <p:extLst>
      <p:ext uri="{BB962C8B-B14F-4D97-AF65-F5344CB8AC3E}">
        <p14:creationId xmlns:p14="http://schemas.microsoft.com/office/powerpoint/2010/main" val="3720700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p:cNvGrpSpPr/>
          <p:nvPr/>
        </p:nvGrpSpPr>
        <p:grpSpPr>
          <a:xfrm>
            <a:off x="895434" y="2536970"/>
            <a:ext cx="8115131" cy="2246417"/>
            <a:chOff x="182563" y="2530852"/>
            <a:chExt cx="8115131" cy="2246417"/>
          </a:xfrm>
        </p:grpSpPr>
        <p:grpSp>
          <p:nvGrpSpPr>
            <p:cNvPr id="12" name="グループ化 11"/>
            <p:cNvGrpSpPr/>
            <p:nvPr/>
          </p:nvGrpSpPr>
          <p:grpSpPr>
            <a:xfrm>
              <a:off x="182563" y="2530852"/>
              <a:ext cx="8115131" cy="2174395"/>
              <a:chOff x="182563" y="2530852"/>
              <a:chExt cx="8115131" cy="2174395"/>
            </a:xfrm>
          </p:grpSpPr>
          <p:pic>
            <p:nvPicPr>
              <p:cNvPr id="2" name="図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563" y="2530852"/>
                <a:ext cx="8115131" cy="2174395"/>
              </a:xfrm>
              <a:prstGeom prst="rect">
                <a:avLst/>
              </a:prstGeom>
            </p:spPr>
          </p:pic>
          <p:sp>
            <p:nvSpPr>
              <p:cNvPr id="11" name="正方形/長方形 10"/>
              <p:cNvSpPr/>
              <p:nvPr/>
            </p:nvSpPr>
            <p:spPr bwMode="auto">
              <a:xfrm>
                <a:off x="4742123" y="2623134"/>
                <a:ext cx="181508" cy="657664"/>
              </a:xfrm>
              <a:prstGeom prst="rect">
                <a:avLst/>
              </a:prstGeom>
              <a:solidFill>
                <a:schemeClr val="bg1"/>
              </a:solidFill>
              <a:ln w="6350">
                <a:solidFill>
                  <a:schemeClr val="bg1"/>
                </a:solidFill>
              </a:ln>
              <a:effectLst/>
            </p:spPr>
            <p:txBody>
              <a:bodyPr rtlCol="0" anchor="ctr"/>
              <a:lstStyle/>
              <a:p>
                <a:pPr algn="ctr"/>
                <a:endParaRPr kumimoji="1" lang="ja-JP" altLang="en-US"/>
              </a:p>
            </p:txBody>
          </p:sp>
        </p:grpSp>
        <p:sp>
          <p:nvSpPr>
            <p:cNvPr id="28" name="テキスト ボックス 131">
              <a:extLst>
                <a:ext uri="{FF2B5EF4-FFF2-40B4-BE49-F238E27FC236}">
                  <a16:creationId xmlns:a16="http://schemas.microsoft.com/office/drawing/2014/main" id="{77D3E53C-4784-4FD3-9746-CF102B506502}"/>
                </a:ext>
              </a:extLst>
            </p:cNvPr>
            <p:cNvSpPr txBox="1"/>
            <p:nvPr/>
          </p:nvSpPr>
          <p:spPr bwMode="auto">
            <a:xfrm>
              <a:off x="182563" y="2534642"/>
              <a:ext cx="2007431" cy="307777"/>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400" b="1" dirty="0">
                  <a:latin typeface="HG丸ｺﾞｼｯｸM-PRO" pitchFamily="50" charset="-128"/>
                  <a:ea typeface="HG丸ｺﾞｼｯｸM-PRO" pitchFamily="50" charset="-128"/>
                </a:rPr>
                <a:t>防災船着場（位置図）</a:t>
              </a:r>
            </a:p>
          </p:txBody>
        </p:sp>
        <p:sp>
          <p:nvSpPr>
            <p:cNvPr id="8" name="テキスト ボックス 7"/>
            <p:cNvSpPr txBox="1"/>
            <p:nvPr/>
          </p:nvSpPr>
          <p:spPr>
            <a:xfrm>
              <a:off x="684939" y="4515659"/>
              <a:ext cx="1172116" cy="261610"/>
            </a:xfrm>
            <a:prstGeom prst="rect">
              <a:avLst/>
            </a:prstGeom>
            <a:solidFill>
              <a:schemeClr val="bg1"/>
            </a:solidFill>
            <a:ln>
              <a:solidFill>
                <a:schemeClr val="tx1"/>
              </a:solidFill>
            </a:ln>
          </p:spPr>
          <p:txBody>
            <a:bodyPr wrap="none" rtlCol="0">
              <a:spAutoFit/>
            </a:bodyPr>
            <a:lstStyle/>
            <a:p>
              <a:r>
                <a:rPr kumimoji="1" lang="ja-JP" altLang="en-US" sz="1100" dirty="0"/>
                <a:t>西島防災船着場</a:t>
              </a:r>
            </a:p>
          </p:txBody>
        </p:sp>
        <p:sp>
          <p:nvSpPr>
            <p:cNvPr id="10" name="楕円 9"/>
            <p:cNvSpPr/>
            <p:nvPr/>
          </p:nvSpPr>
          <p:spPr bwMode="auto">
            <a:xfrm>
              <a:off x="843032" y="4423814"/>
              <a:ext cx="124893" cy="124893"/>
            </a:xfrm>
            <a:prstGeom prst="ellipse">
              <a:avLst/>
            </a:prstGeom>
            <a:solidFill>
              <a:srgbClr val="FF0000"/>
            </a:solidFill>
            <a:ln w="6350">
              <a:solidFill>
                <a:srgbClr val="FF0000"/>
              </a:solidFill>
            </a:ln>
            <a:effectLst/>
          </p:spPr>
          <p:txBody>
            <a:bodyPr rtlCol="0" anchor="ctr"/>
            <a:lstStyle/>
            <a:p>
              <a:pPr algn="ctr"/>
              <a:endParaRPr kumimoji="1" lang="ja-JP" altLang="en-US"/>
            </a:p>
          </p:txBody>
        </p:sp>
        <p:sp>
          <p:nvSpPr>
            <p:cNvPr id="18" name="テキスト ボックス 17"/>
            <p:cNvSpPr txBox="1"/>
            <p:nvPr/>
          </p:nvSpPr>
          <p:spPr>
            <a:xfrm>
              <a:off x="2418981" y="2676276"/>
              <a:ext cx="369203" cy="1107996"/>
            </a:xfrm>
            <a:prstGeom prst="rect">
              <a:avLst/>
            </a:prstGeom>
            <a:solidFill>
              <a:schemeClr val="bg1"/>
            </a:solidFill>
            <a:ln>
              <a:solidFill>
                <a:schemeClr val="tx1"/>
              </a:solidFill>
            </a:ln>
          </p:spPr>
          <p:txBody>
            <a:bodyPr wrap="square" rtlCol="0">
              <a:spAutoFit/>
            </a:bodyPr>
            <a:lstStyle/>
            <a:p>
              <a:r>
                <a:rPr lang="ja-JP" altLang="en-US" sz="1100" dirty="0"/>
                <a:t>佃</a:t>
              </a:r>
              <a:r>
                <a:rPr kumimoji="1" lang="ja-JP" altLang="en-US" sz="1100" dirty="0"/>
                <a:t>防災船着場</a:t>
              </a:r>
            </a:p>
          </p:txBody>
        </p:sp>
        <p:sp>
          <p:nvSpPr>
            <p:cNvPr id="17" name="楕円 16"/>
            <p:cNvSpPr/>
            <p:nvPr/>
          </p:nvSpPr>
          <p:spPr bwMode="auto">
            <a:xfrm>
              <a:off x="2663291" y="3871457"/>
              <a:ext cx="124893" cy="124893"/>
            </a:xfrm>
            <a:prstGeom prst="ellipse">
              <a:avLst/>
            </a:prstGeom>
            <a:solidFill>
              <a:srgbClr val="FF0000"/>
            </a:solidFill>
            <a:ln w="6350">
              <a:solidFill>
                <a:srgbClr val="FF0000"/>
              </a:solidFill>
            </a:ln>
            <a:effectLst/>
          </p:spPr>
          <p:txBody>
            <a:bodyPr rtlCol="0" anchor="ctr"/>
            <a:lstStyle/>
            <a:p>
              <a:pPr algn="ctr"/>
              <a:endParaRPr kumimoji="1" lang="ja-JP" altLang="en-US"/>
            </a:p>
          </p:txBody>
        </p:sp>
        <p:sp>
          <p:nvSpPr>
            <p:cNvPr id="19" name="テキスト ボックス 18"/>
            <p:cNvSpPr txBox="1"/>
            <p:nvPr/>
          </p:nvSpPr>
          <p:spPr>
            <a:xfrm>
              <a:off x="4953000" y="3398015"/>
              <a:ext cx="369203" cy="1277273"/>
            </a:xfrm>
            <a:prstGeom prst="rect">
              <a:avLst/>
            </a:prstGeom>
            <a:solidFill>
              <a:schemeClr val="bg1"/>
            </a:solidFill>
            <a:ln>
              <a:solidFill>
                <a:schemeClr val="tx1"/>
              </a:solidFill>
            </a:ln>
          </p:spPr>
          <p:txBody>
            <a:bodyPr wrap="square" rtlCol="0">
              <a:spAutoFit/>
            </a:bodyPr>
            <a:lstStyle/>
            <a:p>
              <a:r>
                <a:rPr kumimoji="1" lang="ja-JP" altLang="en-US" sz="1100" dirty="0"/>
                <a:t>三国防災船着場</a:t>
              </a:r>
            </a:p>
          </p:txBody>
        </p:sp>
        <p:sp>
          <p:nvSpPr>
            <p:cNvPr id="20" name="楕円 19"/>
            <p:cNvSpPr/>
            <p:nvPr/>
          </p:nvSpPr>
          <p:spPr bwMode="auto">
            <a:xfrm>
              <a:off x="4742123" y="3317997"/>
              <a:ext cx="124893" cy="124893"/>
            </a:xfrm>
            <a:prstGeom prst="ellipse">
              <a:avLst/>
            </a:prstGeom>
            <a:solidFill>
              <a:srgbClr val="FF0000"/>
            </a:solidFill>
            <a:ln w="6350">
              <a:solidFill>
                <a:srgbClr val="FF0000"/>
              </a:solidFill>
            </a:ln>
            <a:effectLst/>
          </p:spPr>
          <p:txBody>
            <a:bodyPr rtlCol="0" anchor="ctr"/>
            <a:lstStyle/>
            <a:p>
              <a:pPr algn="ctr"/>
              <a:endParaRPr kumimoji="1" lang="ja-JP" altLang="en-US"/>
            </a:p>
          </p:txBody>
        </p:sp>
        <p:sp>
          <p:nvSpPr>
            <p:cNvPr id="21" name="テキスト ボックス 20"/>
            <p:cNvSpPr txBox="1"/>
            <p:nvPr/>
          </p:nvSpPr>
          <p:spPr>
            <a:xfrm>
              <a:off x="6008150" y="2688531"/>
              <a:ext cx="1172116" cy="261610"/>
            </a:xfrm>
            <a:prstGeom prst="rect">
              <a:avLst/>
            </a:prstGeom>
            <a:solidFill>
              <a:schemeClr val="bg1"/>
            </a:solidFill>
            <a:ln>
              <a:solidFill>
                <a:schemeClr val="tx1"/>
              </a:solidFill>
            </a:ln>
          </p:spPr>
          <p:txBody>
            <a:bodyPr wrap="none" rtlCol="0">
              <a:spAutoFit/>
            </a:bodyPr>
            <a:lstStyle/>
            <a:p>
              <a:r>
                <a:rPr lang="ja-JP" altLang="en-US" sz="1100" dirty="0"/>
                <a:t>榎木</a:t>
              </a:r>
              <a:r>
                <a:rPr kumimoji="1" lang="ja-JP" altLang="en-US" sz="1100" dirty="0"/>
                <a:t>防災船着場</a:t>
              </a:r>
            </a:p>
          </p:txBody>
        </p:sp>
        <p:sp>
          <p:nvSpPr>
            <p:cNvPr id="22" name="テキスト ボックス 21"/>
            <p:cNvSpPr txBox="1"/>
            <p:nvPr/>
          </p:nvSpPr>
          <p:spPr>
            <a:xfrm>
              <a:off x="6690289" y="3312085"/>
              <a:ext cx="1172116" cy="261610"/>
            </a:xfrm>
            <a:prstGeom prst="rect">
              <a:avLst/>
            </a:prstGeom>
            <a:solidFill>
              <a:schemeClr val="bg1"/>
            </a:solidFill>
            <a:ln>
              <a:solidFill>
                <a:schemeClr val="tx1"/>
              </a:solidFill>
            </a:ln>
          </p:spPr>
          <p:txBody>
            <a:bodyPr wrap="none" rtlCol="0">
              <a:spAutoFit/>
            </a:bodyPr>
            <a:lstStyle/>
            <a:p>
              <a:r>
                <a:rPr lang="ja-JP" altLang="en-US" sz="1100" dirty="0"/>
                <a:t>高浜</a:t>
              </a:r>
              <a:r>
                <a:rPr kumimoji="1" lang="ja-JP" altLang="en-US" sz="1100" dirty="0"/>
                <a:t>防災船着場</a:t>
              </a:r>
            </a:p>
          </p:txBody>
        </p:sp>
        <p:sp>
          <p:nvSpPr>
            <p:cNvPr id="23" name="楕円 22"/>
            <p:cNvSpPr/>
            <p:nvPr/>
          </p:nvSpPr>
          <p:spPr bwMode="auto">
            <a:xfrm>
              <a:off x="5883257" y="2756889"/>
              <a:ext cx="124893" cy="124893"/>
            </a:xfrm>
            <a:prstGeom prst="ellipse">
              <a:avLst/>
            </a:prstGeom>
            <a:solidFill>
              <a:srgbClr val="FF0000"/>
            </a:solidFill>
            <a:ln w="6350">
              <a:solidFill>
                <a:srgbClr val="FF0000"/>
              </a:solidFill>
            </a:ln>
            <a:effectLst/>
          </p:spPr>
          <p:txBody>
            <a:bodyPr rtlCol="0" anchor="ctr"/>
            <a:lstStyle/>
            <a:p>
              <a:pPr algn="ctr"/>
              <a:endParaRPr kumimoji="1" lang="ja-JP" altLang="en-US"/>
            </a:p>
          </p:txBody>
        </p:sp>
        <p:sp>
          <p:nvSpPr>
            <p:cNvPr id="24" name="楕円 23"/>
            <p:cNvSpPr/>
            <p:nvPr/>
          </p:nvSpPr>
          <p:spPr bwMode="auto">
            <a:xfrm>
              <a:off x="7613558" y="3536212"/>
              <a:ext cx="124893" cy="124893"/>
            </a:xfrm>
            <a:prstGeom prst="ellipse">
              <a:avLst/>
            </a:prstGeom>
            <a:solidFill>
              <a:srgbClr val="FF0000"/>
            </a:solidFill>
            <a:ln w="6350">
              <a:solidFill>
                <a:srgbClr val="FF0000"/>
              </a:solidFill>
            </a:ln>
            <a:effectLst/>
          </p:spPr>
          <p:txBody>
            <a:bodyPr rtlCol="0" anchor="ctr"/>
            <a:lstStyle/>
            <a:p>
              <a:pPr algn="ctr"/>
              <a:endParaRPr kumimoji="1" lang="ja-JP" altLang="en-US"/>
            </a:p>
          </p:txBody>
        </p:sp>
      </p:grpSp>
      <p:sp>
        <p:nvSpPr>
          <p:cNvPr id="15" name="正方形/長方形 14"/>
          <p:cNvSpPr/>
          <p:nvPr/>
        </p:nvSpPr>
        <p:spPr bwMode="auto">
          <a:xfrm>
            <a:off x="6336513" y="4645000"/>
            <a:ext cx="2258024" cy="2174394"/>
          </a:xfrm>
          <a:prstGeom prst="rect">
            <a:avLst/>
          </a:prstGeom>
          <a:solidFill>
            <a:schemeClr val="bg1"/>
          </a:solidFill>
          <a:ln w="19050">
            <a:solidFill>
              <a:srgbClr val="0000FF"/>
            </a:solidFill>
          </a:ln>
          <a:effectLst/>
        </p:spPr>
        <p:txBody>
          <a:bodyPr rtlCol="0" anchor="ctr"/>
          <a:lstStyle/>
          <a:p>
            <a:pPr algn="ctr"/>
            <a:endParaRPr kumimoji="1" lang="ja-JP" altLang="en-US"/>
          </a:p>
        </p:txBody>
      </p:sp>
      <p:sp>
        <p:nvSpPr>
          <p:cNvPr id="33795" name="テキスト ボックス 9">
            <a:extLst>
              <a:ext uri="{FF2B5EF4-FFF2-40B4-BE49-F238E27FC236}">
                <a16:creationId xmlns:a16="http://schemas.microsoft.com/office/drawing/2014/main" id="{0E8831DE-E5B1-4A84-8CE6-64570B338ACD}"/>
              </a:ext>
            </a:extLst>
          </p:cNvPr>
          <p:cNvSpPr txBox="1">
            <a:spLocks noChangeArrowheads="1"/>
          </p:cNvSpPr>
          <p:nvPr/>
        </p:nvSpPr>
        <p:spPr bwMode="auto">
          <a:xfrm>
            <a:off x="184150" y="1010073"/>
            <a:ext cx="9478963" cy="1323439"/>
          </a:xfrm>
          <a:prstGeom prst="rect">
            <a:avLst/>
          </a:prstGeom>
          <a:noFill/>
          <a:ln w="9525">
            <a:solidFill>
              <a:schemeClr val="tx1"/>
            </a:solidFill>
            <a:miter lim="800000"/>
            <a:headEnd/>
            <a:tailEnd/>
          </a:ln>
        </p:spPr>
        <p:txBody>
          <a:bodyPr>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defRPr/>
            </a:pPr>
            <a:r>
              <a:rPr lang="ja-JP" altLang="en-US" sz="1600" dirty="0"/>
              <a:t>平常時には、地域住民にとって身近な河川空間として水辺に親しむことができ、災害時に備えた防災教育、防災訓練の場としても利用している。</a:t>
            </a:r>
            <a:endParaRPr lang="en-US" altLang="ja-JP" sz="1600" dirty="0"/>
          </a:p>
          <a:p>
            <a:pPr>
              <a:buFont typeface="Wingdings" panose="05000000000000000000" pitchFamily="2" charset="2"/>
              <a:buChar char="Ø"/>
              <a:defRPr/>
            </a:pPr>
            <a:r>
              <a:rPr lang="ja-JP" altLang="en-US" sz="1600" dirty="0"/>
              <a:t>地震などの災害時には河川空間を人員や物資を輸送するためのネットワークとして防災船着場を利用する。</a:t>
            </a:r>
            <a:endParaRPr lang="en-US" altLang="ja-JP" sz="1600" dirty="0"/>
          </a:p>
          <a:p>
            <a:pPr>
              <a:buFont typeface="Wingdings" panose="05000000000000000000" pitchFamily="2" charset="2"/>
              <a:buChar char="Ø"/>
              <a:defRPr/>
            </a:pPr>
            <a:r>
              <a:rPr lang="ja-JP" altLang="en-US" sz="1600" dirty="0"/>
              <a:t>鉄道会社でも、鉄道橋の桁下に水位計を設置して水位を監視するなどの防災対策を実施している。</a:t>
            </a:r>
            <a:endParaRPr lang="en-US" altLang="ja-JP" sz="1600" dirty="0"/>
          </a:p>
        </p:txBody>
      </p:sp>
      <p:sp>
        <p:nvSpPr>
          <p:cNvPr id="65" name="スライド番号プレースホルダ 5">
            <a:extLst>
              <a:ext uri="{FF2B5EF4-FFF2-40B4-BE49-F238E27FC236}">
                <a16:creationId xmlns:a16="http://schemas.microsoft.com/office/drawing/2014/main" id="{B8C0B95C-07DB-4E15-ABAA-F982541CFEC4}"/>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A63E6018-1299-483B-9F1F-AB1FBAC42C94}"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12</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31749" name="Rectangle 2">
            <a:extLst>
              <a:ext uri="{FF2B5EF4-FFF2-40B4-BE49-F238E27FC236}">
                <a16:creationId xmlns:a16="http://schemas.microsoft.com/office/drawing/2014/main" id="{892CAAF7-FE82-45CB-9551-2BB402793047}"/>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６．事業効果の定性的分析</a:t>
            </a:r>
          </a:p>
        </p:txBody>
      </p:sp>
      <p:grpSp>
        <p:nvGrpSpPr>
          <p:cNvPr id="3" name="グループ化 2"/>
          <p:cNvGrpSpPr/>
          <p:nvPr/>
        </p:nvGrpSpPr>
        <p:grpSpPr>
          <a:xfrm>
            <a:off x="6391838" y="4723419"/>
            <a:ext cx="2181637" cy="2103529"/>
            <a:chOff x="6148874" y="4796416"/>
            <a:chExt cx="2181637" cy="2103529"/>
          </a:xfrm>
        </p:grpSpPr>
        <p:sp>
          <p:nvSpPr>
            <p:cNvPr id="25" name="テキスト ボックス 131">
              <a:extLst>
                <a:ext uri="{FF2B5EF4-FFF2-40B4-BE49-F238E27FC236}">
                  <a16:creationId xmlns:a16="http://schemas.microsoft.com/office/drawing/2014/main" id="{6C37477C-E60F-45BE-9862-028C33D2810A}"/>
                </a:ext>
              </a:extLst>
            </p:cNvPr>
            <p:cNvSpPr txBox="1"/>
            <p:nvPr/>
          </p:nvSpPr>
          <p:spPr bwMode="auto">
            <a:xfrm>
              <a:off x="6212071" y="6438280"/>
              <a:ext cx="2031325" cy="46166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鉄道会社が実施している</a:t>
              </a:r>
              <a:endParaRPr lang="en-US" altLang="ja-JP" sz="1200" dirty="0">
                <a:latin typeface="HG丸ｺﾞｼｯｸM-PRO" pitchFamily="50" charset="-128"/>
                <a:ea typeface="HG丸ｺﾞｼｯｸM-PRO" pitchFamily="50" charset="-128"/>
              </a:endParaRPr>
            </a:p>
            <a:p>
              <a:pPr algn="ctr" eaLnBrk="1" hangingPunct="1">
                <a:defRPr/>
              </a:pPr>
              <a:r>
                <a:rPr lang="ja-JP" altLang="en-US" sz="1200" dirty="0">
                  <a:latin typeface="HG丸ｺﾞｼｯｸM-PRO" pitchFamily="50" charset="-128"/>
                  <a:ea typeface="HG丸ｺﾞｼｯｸM-PRO" pitchFamily="50" charset="-128"/>
                </a:rPr>
                <a:t>水害への対応（阪急電鉄）</a:t>
              </a:r>
            </a:p>
          </p:txBody>
        </p:sp>
        <p:pic>
          <p:nvPicPr>
            <p:cNvPr id="6" name="図 5" descr="水, 建物, 座る, 電車 が含まれている画像&#10;&#10;自動的に生成された説明">
              <a:extLst>
                <a:ext uri="{FF2B5EF4-FFF2-40B4-BE49-F238E27FC236}">
                  <a16:creationId xmlns:a16="http://schemas.microsoft.com/office/drawing/2014/main" id="{1DA5C713-97EC-45E6-BE31-8D9A3CAC82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62881" y="4796416"/>
              <a:ext cx="2167630" cy="1714896"/>
            </a:xfrm>
            <a:prstGeom prst="rect">
              <a:avLst/>
            </a:prstGeom>
          </p:spPr>
        </p:pic>
        <p:sp>
          <p:nvSpPr>
            <p:cNvPr id="7" name="テキスト ボックス 6">
              <a:extLst>
                <a:ext uri="{FF2B5EF4-FFF2-40B4-BE49-F238E27FC236}">
                  <a16:creationId xmlns:a16="http://schemas.microsoft.com/office/drawing/2014/main" id="{28BFED99-695C-4B33-A575-78803E34A55C}"/>
                </a:ext>
              </a:extLst>
            </p:cNvPr>
            <p:cNvSpPr txBox="1"/>
            <p:nvPr/>
          </p:nvSpPr>
          <p:spPr>
            <a:xfrm>
              <a:off x="6148874" y="6028812"/>
              <a:ext cx="1261884" cy="461665"/>
            </a:xfrm>
            <a:prstGeom prst="rect">
              <a:avLst/>
            </a:prstGeom>
            <a:noFill/>
          </p:spPr>
          <p:txBody>
            <a:bodyPr wrap="none" rtlCol="0">
              <a:spAutoFit/>
            </a:bodyPr>
            <a:lstStyle/>
            <a:p>
              <a:pPr algn="ctr" eaLnBrk="1" hangingPunct="1">
                <a:defRPr/>
              </a:pPr>
              <a:r>
                <a:rPr lang="ja-JP" altLang="en-US" sz="1200" b="1" dirty="0">
                  <a:solidFill>
                    <a:srgbClr val="FFFF00"/>
                  </a:solidFill>
                  <a:latin typeface="HG丸ｺﾞｼｯｸM-PRO" pitchFamily="50" charset="-128"/>
                  <a:ea typeface="HG丸ｺﾞｼｯｸM-PRO" pitchFamily="50" charset="-128"/>
                </a:rPr>
                <a:t>水位計による</a:t>
              </a:r>
              <a:endParaRPr lang="en-US" altLang="ja-JP" sz="1200" b="1" dirty="0">
                <a:solidFill>
                  <a:srgbClr val="FFFF00"/>
                </a:solidFill>
                <a:latin typeface="HG丸ｺﾞｼｯｸM-PRO" pitchFamily="50" charset="-128"/>
                <a:ea typeface="HG丸ｺﾞｼｯｸM-PRO" pitchFamily="50" charset="-128"/>
              </a:endParaRPr>
            </a:p>
            <a:p>
              <a:pPr algn="ctr" eaLnBrk="1" hangingPunct="1">
                <a:defRPr/>
              </a:pPr>
              <a:r>
                <a:rPr lang="ja-JP" altLang="en-US" sz="1200" b="1" dirty="0">
                  <a:solidFill>
                    <a:srgbClr val="FFFF00"/>
                  </a:solidFill>
                  <a:latin typeface="HG丸ｺﾞｼｯｸM-PRO" pitchFamily="50" charset="-128"/>
                  <a:ea typeface="HG丸ｺﾞｼｯｸM-PRO" pitchFamily="50" charset="-128"/>
                </a:rPr>
                <a:t>桁下水位の監視</a:t>
              </a:r>
            </a:p>
          </p:txBody>
        </p:sp>
      </p:grpSp>
      <p:pic>
        <p:nvPicPr>
          <p:cNvPr id="13" name="図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04611" y="5009356"/>
            <a:ext cx="2258023" cy="1693517"/>
          </a:xfrm>
          <a:prstGeom prst="rect">
            <a:avLst/>
          </a:prstGeom>
        </p:spPr>
      </p:pic>
      <p:pic>
        <p:nvPicPr>
          <p:cNvPr id="29" name="図 2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94560" y="4962707"/>
            <a:ext cx="2409360" cy="1767361"/>
          </a:xfrm>
          <a:prstGeom prst="rect">
            <a:avLst/>
          </a:prstGeom>
        </p:spPr>
      </p:pic>
      <p:sp>
        <p:nvSpPr>
          <p:cNvPr id="9" name="テキスト ボックス 131">
            <a:extLst>
              <a:ext uri="{FF2B5EF4-FFF2-40B4-BE49-F238E27FC236}">
                <a16:creationId xmlns:a16="http://schemas.microsoft.com/office/drawing/2014/main" id="{6889D8AA-2949-4E57-95AE-6478FD3E7638}"/>
              </a:ext>
            </a:extLst>
          </p:cNvPr>
          <p:cNvSpPr txBox="1"/>
          <p:nvPr/>
        </p:nvSpPr>
        <p:spPr bwMode="auto">
          <a:xfrm>
            <a:off x="1451969" y="5009842"/>
            <a:ext cx="1261884"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b="1" dirty="0">
                <a:solidFill>
                  <a:schemeClr val="tx1"/>
                </a:solidFill>
                <a:latin typeface="HG丸ｺﾞｼｯｸM-PRO" pitchFamily="50" charset="-128"/>
                <a:ea typeface="HG丸ｺﾞｼｯｸM-PRO" pitchFamily="50" charset="-128"/>
              </a:rPr>
              <a:t>榎木防災船着場</a:t>
            </a:r>
          </a:p>
        </p:txBody>
      </p:sp>
      <p:sp>
        <p:nvSpPr>
          <p:cNvPr id="32" name="テキスト ボックス 131">
            <a:extLst>
              <a:ext uri="{FF2B5EF4-FFF2-40B4-BE49-F238E27FC236}">
                <a16:creationId xmlns:a16="http://schemas.microsoft.com/office/drawing/2014/main" id="{6889D8AA-2949-4E57-95AE-6478FD3E7638}"/>
              </a:ext>
            </a:extLst>
          </p:cNvPr>
          <p:cNvSpPr txBox="1"/>
          <p:nvPr/>
        </p:nvSpPr>
        <p:spPr bwMode="auto">
          <a:xfrm>
            <a:off x="4004611" y="5013664"/>
            <a:ext cx="1877437" cy="276999"/>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none" anchor="b">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b="1" dirty="0">
                <a:solidFill>
                  <a:schemeClr val="tx1"/>
                </a:solidFill>
                <a:latin typeface="HG丸ｺﾞｼｯｸM-PRO" pitchFamily="50" charset="-128"/>
                <a:ea typeface="HG丸ｺﾞｼｯｸM-PRO" pitchFamily="50" charset="-128"/>
              </a:rPr>
              <a:t>榎木防災船着場（訓練）</a:t>
            </a:r>
          </a:p>
        </p:txBody>
      </p:sp>
      <p:sp>
        <p:nvSpPr>
          <p:cNvPr id="5" name="AutoShape 6">
            <a:extLst>
              <a:ext uri="{FF2B5EF4-FFF2-40B4-BE49-F238E27FC236}">
                <a16:creationId xmlns:a16="http://schemas.microsoft.com/office/drawing/2014/main" id="{D253E586-34B6-6EF0-E8B0-B5A7F42A05F0}"/>
              </a:ext>
            </a:extLst>
          </p:cNvPr>
          <p:cNvSpPr>
            <a:spLocks noChangeArrowheads="1"/>
          </p:cNvSpPr>
          <p:nvPr/>
        </p:nvSpPr>
        <p:spPr bwMode="auto">
          <a:xfrm>
            <a:off x="227495" y="580830"/>
            <a:ext cx="2620662"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non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ja-JP" sz="1400" b="1" dirty="0">
                <a:latin typeface="HG丸ｺﾞｼｯｸM-PRO" panose="020F0600000000000000" pitchFamily="50" charset="-128"/>
                <a:ea typeface="HG丸ｺﾞｼｯｸM-PRO" panose="020F0600000000000000" pitchFamily="50" charset="-128"/>
              </a:rPr>
              <a:t>事業効果の定性的分析</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活力</a:t>
            </a:r>
            <a:r>
              <a:rPr lang="en-US" altLang="ja-JP" sz="1200" dirty="0">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29100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18C6EE50-2DB2-403A-8919-C60277666591}"/>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６．事業効果の定性的分析</a:t>
            </a:r>
          </a:p>
        </p:txBody>
      </p:sp>
      <p:sp>
        <p:nvSpPr>
          <p:cNvPr id="32773" name="テキスト ボックス 9">
            <a:extLst>
              <a:ext uri="{FF2B5EF4-FFF2-40B4-BE49-F238E27FC236}">
                <a16:creationId xmlns:a16="http://schemas.microsoft.com/office/drawing/2014/main" id="{771818A3-1A01-46A1-AE25-AC220F82DCFF}"/>
              </a:ext>
            </a:extLst>
          </p:cNvPr>
          <p:cNvSpPr txBox="1">
            <a:spLocks noChangeArrowheads="1"/>
          </p:cNvSpPr>
          <p:nvPr/>
        </p:nvSpPr>
        <p:spPr bwMode="auto">
          <a:xfrm>
            <a:off x="182563" y="1013896"/>
            <a:ext cx="9618662" cy="12311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spcBef>
                <a:spcPts val="1200"/>
              </a:spcBef>
              <a:buFont typeface="Wingdings" panose="05000000000000000000" pitchFamily="2" charset="2"/>
              <a:buChar char="Ø"/>
            </a:pPr>
            <a:r>
              <a:rPr lang="ja-JP" altLang="en-US" sz="1600" dirty="0"/>
              <a:t>堤防沿いにサイクリングロードが整備されており、多くの人が川に親しみ愛着が持てるだけでなく、沿川での快適な移動が可能になっている。</a:t>
            </a:r>
            <a:endParaRPr lang="en-US" altLang="ja-JP" sz="1600" dirty="0"/>
          </a:p>
          <a:p>
            <a:pPr>
              <a:spcBef>
                <a:spcPts val="1200"/>
              </a:spcBef>
              <a:buFont typeface="Wingdings" panose="05000000000000000000" pitchFamily="2" charset="2"/>
              <a:buChar char="Ø"/>
            </a:pPr>
            <a:r>
              <a:rPr lang="ja-JP" altLang="en-US" sz="1600" dirty="0"/>
              <a:t>自転車道には標識やベンチが多数設置してあり、周辺施設や橋梁への案内や、休憩ができるように整備されている。</a:t>
            </a:r>
            <a:endParaRPr lang="en-US" altLang="ja-JP" sz="1600" dirty="0"/>
          </a:p>
        </p:txBody>
      </p:sp>
      <p:sp>
        <p:nvSpPr>
          <p:cNvPr id="21" name="テキスト ボックス 49">
            <a:extLst>
              <a:ext uri="{FF2B5EF4-FFF2-40B4-BE49-F238E27FC236}">
                <a16:creationId xmlns:a16="http://schemas.microsoft.com/office/drawing/2014/main" id="{A6957D82-59A4-4F94-A44A-E109BDE9D8F4}"/>
              </a:ext>
            </a:extLst>
          </p:cNvPr>
          <p:cNvSpPr txBox="1"/>
          <p:nvPr/>
        </p:nvSpPr>
        <p:spPr>
          <a:xfrm>
            <a:off x="8027058" y="6596282"/>
            <a:ext cx="1261884"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1200" dirty="0">
                <a:latin typeface="HG丸ｺﾞｼｯｸM-PRO" pitchFamily="50" charset="-128"/>
                <a:ea typeface="HG丸ｺﾞｼｯｸM-PRO" pitchFamily="50" charset="-128"/>
              </a:rPr>
              <a:t>なにわ自転車道</a:t>
            </a:r>
          </a:p>
        </p:txBody>
      </p:sp>
      <p:pic>
        <p:nvPicPr>
          <p:cNvPr id="3" name="図 2">
            <a:extLst>
              <a:ext uri="{FF2B5EF4-FFF2-40B4-BE49-F238E27FC236}">
                <a16:creationId xmlns:a16="http://schemas.microsoft.com/office/drawing/2014/main" id="{7EF44C43-BB87-4114-8667-0B88DF87D4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8881" y="2405065"/>
            <a:ext cx="5208357" cy="4345107"/>
          </a:xfrm>
          <a:prstGeom prst="rect">
            <a:avLst/>
          </a:prstGeom>
          <a:ln>
            <a:solidFill>
              <a:schemeClr val="tx1"/>
            </a:solidFill>
          </a:ln>
        </p:spPr>
      </p:pic>
      <p:pic>
        <p:nvPicPr>
          <p:cNvPr id="9" name="図 8">
            <a:extLst>
              <a:ext uri="{FF2B5EF4-FFF2-40B4-BE49-F238E27FC236}">
                <a16:creationId xmlns:a16="http://schemas.microsoft.com/office/drawing/2014/main" id="{87D6C095-257F-48BA-8C23-CA2437FD6F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2432" y="2351346"/>
            <a:ext cx="3135097" cy="3973899"/>
          </a:xfrm>
          <a:prstGeom prst="rect">
            <a:avLst/>
          </a:prstGeom>
          <a:ln>
            <a:solidFill>
              <a:schemeClr val="tx1"/>
            </a:solidFill>
          </a:ln>
        </p:spPr>
      </p:pic>
      <p:sp>
        <p:nvSpPr>
          <p:cNvPr id="65" name="スライド番号プレースホルダ 5">
            <a:extLst>
              <a:ext uri="{FF2B5EF4-FFF2-40B4-BE49-F238E27FC236}">
                <a16:creationId xmlns:a16="http://schemas.microsoft.com/office/drawing/2014/main" id="{A9860C9F-1F87-48B0-9342-66140A01838C}"/>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E5193639-9BDD-410B-AD54-42DD098B06B4}"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13</a:t>
            </a:fld>
            <a:endParaRPr kumimoji="0" lang="en-US" altLang="ja-JP" sz="1600" b="1" dirty="0">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5" name="AutoShape 6">
            <a:extLst>
              <a:ext uri="{FF2B5EF4-FFF2-40B4-BE49-F238E27FC236}">
                <a16:creationId xmlns:a16="http://schemas.microsoft.com/office/drawing/2014/main" id="{6A91732D-8C93-C560-4FB5-52FAE543A4A8}"/>
              </a:ext>
            </a:extLst>
          </p:cNvPr>
          <p:cNvSpPr>
            <a:spLocks noChangeArrowheads="1"/>
          </p:cNvSpPr>
          <p:nvPr/>
        </p:nvSpPr>
        <p:spPr bwMode="auto">
          <a:xfrm>
            <a:off x="227495" y="580830"/>
            <a:ext cx="2776039"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non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ja-JP" sz="1400" b="1" dirty="0">
                <a:latin typeface="HG丸ｺﾞｼｯｸM-PRO" panose="020F0600000000000000" pitchFamily="50" charset="-128"/>
                <a:ea typeface="HG丸ｺﾞｼｯｸM-PRO" panose="020F0600000000000000" pitchFamily="50" charset="-128"/>
              </a:rPr>
              <a:t>事業効果の定性的分析</a:t>
            </a:r>
            <a:r>
              <a:rPr lang="en-US" altLang="ja-JP" sz="1200" dirty="0">
                <a:latin typeface="HG丸ｺﾞｼｯｸM-PRO" panose="020F0600000000000000" pitchFamily="50" charset="-128"/>
                <a:ea typeface="HG丸ｺﾞｼｯｸM-PRO" panose="020F0600000000000000" pitchFamily="50" charset="-128"/>
              </a:rPr>
              <a:t>【</a:t>
            </a:r>
            <a:r>
              <a:rPr lang="ja-JP" altLang="en-US" sz="1200" dirty="0">
                <a:latin typeface="HG丸ｺﾞｼｯｸM-PRO" panose="020F0600000000000000" pitchFamily="50" charset="-128"/>
                <a:ea typeface="HG丸ｺﾞｼｯｸM-PRO" panose="020F0600000000000000" pitchFamily="50" charset="-128"/>
              </a:rPr>
              <a:t>快適性</a:t>
            </a:r>
            <a:r>
              <a:rPr lang="en-US" altLang="ja-JP" sz="1200" dirty="0">
                <a:latin typeface="HG丸ｺﾞｼｯｸM-PRO" panose="020F0600000000000000" pitchFamily="50" charset="-128"/>
                <a:ea typeface="HG丸ｺﾞｼｯｸM-PRO" panose="020F0600000000000000" pitchFamily="50" charset="-128"/>
              </a:rPr>
              <a:t>】</a:t>
            </a:r>
            <a:endParaRPr lang="ja-JP" altLang="en-US" sz="1200" dirty="0">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0A035377-3B3D-71B5-4E47-1B0055E2EE0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42494" y="4779905"/>
            <a:ext cx="2358731" cy="1769049"/>
          </a:xfrm>
          <a:prstGeom prst="rect">
            <a:avLst/>
          </a:prstGeom>
          <a:ln>
            <a:solidFill>
              <a:schemeClr val="tx1"/>
            </a:solidFill>
          </a:ln>
        </p:spPr>
      </p:pic>
    </p:spTree>
    <p:extLst>
      <p:ext uri="{BB962C8B-B14F-4D97-AF65-F5344CB8AC3E}">
        <p14:creationId xmlns:p14="http://schemas.microsoft.com/office/powerpoint/2010/main" val="2461904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スライド番号プレースホルダ 5">
            <a:extLst>
              <a:ext uri="{FF2B5EF4-FFF2-40B4-BE49-F238E27FC236}">
                <a16:creationId xmlns:a16="http://schemas.microsoft.com/office/drawing/2014/main" id="{1111485D-AC1F-4B11-865C-7F2FA341CFE3}"/>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3B579DE5-D5CA-44B7-90E6-2A9EE2437790}"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14</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33795" name="Rectangle 2">
            <a:extLst>
              <a:ext uri="{FF2B5EF4-FFF2-40B4-BE49-F238E27FC236}">
                <a16:creationId xmlns:a16="http://schemas.microsoft.com/office/drawing/2014/main" id="{72320090-5D6E-4A21-8BB9-37E87D89C1C0}"/>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７．特記事項</a:t>
            </a:r>
          </a:p>
        </p:txBody>
      </p:sp>
      <p:sp>
        <p:nvSpPr>
          <p:cNvPr id="33797" name="テキスト ボックス 9">
            <a:extLst>
              <a:ext uri="{FF2B5EF4-FFF2-40B4-BE49-F238E27FC236}">
                <a16:creationId xmlns:a16="http://schemas.microsoft.com/office/drawing/2014/main" id="{3EC23EFF-F96F-4868-976D-EA301535A491}"/>
              </a:ext>
            </a:extLst>
          </p:cNvPr>
          <p:cNvSpPr txBox="1">
            <a:spLocks noChangeArrowheads="1"/>
          </p:cNvSpPr>
          <p:nvPr/>
        </p:nvSpPr>
        <p:spPr bwMode="auto">
          <a:xfrm>
            <a:off x="164099" y="937883"/>
            <a:ext cx="9499013" cy="11541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spcBef>
                <a:spcPts val="600"/>
              </a:spcBef>
              <a:buFont typeface="Wingdings" panose="05000000000000000000" pitchFamily="2" charset="2"/>
              <a:buChar char="Ø"/>
            </a:pPr>
            <a:r>
              <a:rPr lang="ja-JP" altLang="en-US" sz="1600" dirty="0"/>
              <a:t>神崎川の安威川合流点上流付近ではコウライモロコやニゴイ属、オイカワなどの淡水魚が、猪名川合流点の上流付近では、汽水性海水魚が多く確認されている（</a:t>
            </a:r>
            <a:r>
              <a:rPr lang="en-US" altLang="ja-JP" sz="1600" dirty="0"/>
              <a:t>R4</a:t>
            </a:r>
            <a:r>
              <a:rPr lang="ja-JP" altLang="en-US" sz="1600" dirty="0"/>
              <a:t>年度</a:t>
            </a:r>
            <a:r>
              <a:rPr lang="zh-TW" altLang="en-US" sz="1600" dirty="0"/>
              <a:t>大阪市内河川魚類生息状況調査</a:t>
            </a:r>
            <a:r>
              <a:rPr lang="ja-JP" altLang="en-US" sz="1600" dirty="0"/>
              <a:t>）。</a:t>
            </a:r>
            <a:endParaRPr lang="en-US" altLang="ja-JP" sz="1600" dirty="0"/>
          </a:p>
          <a:p>
            <a:pPr>
              <a:spcBef>
                <a:spcPts val="600"/>
              </a:spcBef>
              <a:buFont typeface="Wingdings" panose="05000000000000000000" pitchFamily="2" charset="2"/>
              <a:buChar char="Ø"/>
            </a:pPr>
            <a:r>
              <a:rPr lang="ja-JP" altLang="en-US" sz="1600" dirty="0"/>
              <a:t>河口部は多様な河川環境がみられる汽水域であり、これまでにハクセンシオマネキやウネナシトマヤガイなどの貴重種も確認されており、これらの貴重な自然環境を保全していく。</a:t>
            </a:r>
            <a:endParaRPr lang="en-US" altLang="ja-JP" sz="1600" dirty="0"/>
          </a:p>
        </p:txBody>
      </p:sp>
      <p:sp>
        <p:nvSpPr>
          <p:cNvPr id="33798" name="フリーフォーム: 図形 30719">
            <a:extLst>
              <a:ext uri="{FF2B5EF4-FFF2-40B4-BE49-F238E27FC236}">
                <a16:creationId xmlns:a16="http://schemas.microsoft.com/office/drawing/2014/main" id="{5086CC3B-5C84-434E-8CF9-77D52F88BD3D}"/>
              </a:ext>
            </a:extLst>
          </p:cNvPr>
          <p:cNvSpPr>
            <a:spLocks/>
          </p:cNvSpPr>
          <p:nvPr/>
        </p:nvSpPr>
        <p:spPr bwMode="auto">
          <a:xfrm>
            <a:off x="4495291" y="1676900"/>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lnTo>
                  <a:pt x="0" y="0"/>
                </a:lnTo>
                <a:close/>
              </a:path>
            </a:pathLst>
          </a:custGeom>
          <a:noFill/>
          <a:ln w="9525">
            <a:solidFill>
              <a:srgbClr val="0000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ja-JP" altLang="en-US"/>
          </a:p>
        </p:txBody>
      </p:sp>
      <p:pic>
        <p:nvPicPr>
          <p:cNvPr id="3" name="図 2" descr="動物, 岩, 魚, 石 が含まれている画像&#10;&#10;自動的に生成された説明">
            <a:extLst>
              <a:ext uri="{FF2B5EF4-FFF2-40B4-BE49-F238E27FC236}">
                <a16:creationId xmlns:a16="http://schemas.microsoft.com/office/drawing/2014/main" id="{34499FBE-1A0C-4C8B-8EBB-1D47D81E105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91769" y="2628983"/>
            <a:ext cx="1697416" cy="1080000"/>
          </a:xfrm>
          <a:prstGeom prst="rect">
            <a:avLst/>
          </a:prstGeom>
        </p:spPr>
      </p:pic>
      <p:pic>
        <p:nvPicPr>
          <p:cNvPr id="5" name="図 4" descr="魚, 動物, 食品, 鳥 が含まれている画像&#10;&#10;自動的に生成された説明">
            <a:extLst>
              <a:ext uri="{FF2B5EF4-FFF2-40B4-BE49-F238E27FC236}">
                <a16:creationId xmlns:a16="http://schemas.microsoft.com/office/drawing/2014/main" id="{61299C99-EB68-4D41-9E46-5550524E98F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91769" y="3889561"/>
            <a:ext cx="1697416" cy="1080000"/>
          </a:xfrm>
          <a:prstGeom prst="rect">
            <a:avLst/>
          </a:prstGeom>
        </p:spPr>
      </p:pic>
      <p:sp>
        <p:nvSpPr>
          <p:cNvPr id="6" name="テキスト ボックス 5">
            <a:extLst>
              <a:ext uri="{FF2B5EF4-FFF2-40B4-BE49-F238E27FC236}">
                <a16:creationId xmlns:a16="http://schemas.microsoft.com/office/drawing/2014/main" id="{8A3DFEA4-4ACB-41C5-99A7-A9F845E96B7D}"/>
              </a:ext>
            </a:extLst>
          </p:cNvPr>
          <p:cNvSpPr txBox="1"/>
          <p:nvPr/>
        </p:nvSpPr>
        <p:spPr>
          <a:xfrm>
            <a:off x="2530328" y="3642357"/>
            <a:ext cx="901700" cy="307777"/>
          </a:xfrm>
          <a:prstGeom prst="rect">
            <a:avLst/>
          </a:prstGeom>
          <a:noFill/>
        </p:spPr>
        <p:txBody>
          <a:bodyPr wrap="square" rtlCol="0">
            <a:spAutoFit/>
          </a:bodyPr>
          <a:lstStyle/>
          <a:p>
            <a:r>
              <a:rPr kumimoji="1" lang="ja-JP" altLang="en-US" sz="1400" dirty="0"/>
              <a:t>マハゼ</a:t>
            </a:r>
          </a:p>
        </p:txBody>
      </p:sp>
      <p:sp>
        <p:nvSpPr>
          <p:cNvPr id="20" name="テキスト ボックス 19">
            <a:extLst>
              <a:ext uri="{FF2B5EF4-FFF2-40B4-BE49-F238E27FC236}">
                <a16:creationId xmlns:a16="http://schemas.microsoft.com/office/drawing/2014/main" id="{98EB6DC2-4DB7-40B7-A960-329A76E507A3}"/>
              </a:ext>
            </a:extLst>
          </p:cNvPr>
          <p:cNvSpPr txBox="1"/>
          <p:nvPr/>
        </p:nvSpPr>
        <p:spPr>
          <a:xfrm>
            <a:off x="2613399" y="4934087"/>
            <a:ext cx="592722" cy="307777"/>
          </a:xfrm>
          <a:prstGeom prst="rect">
            <a:avLst/>
          </a:prstGeom>
          <a:noFill/>
        </p:spPr>
        <p:txBody>
          <a:bodyPr wrap="square" rtlCol="0">
            <a:spAutoFit/>
          </a:bodyPr>
          <a:lstStyle/>
          <a:p>
            <a:r>
              <a:rPr kumimoji="1" lang="ja-JP" altLang="en-US" sz="1400" dirty="0"/>
              <a:t>ボラ</a:t>
            </a:r>
          </a:p>
        </p:txBody>
      </p:sp>
      <p:pic>
        <p:nvPicPr>
          <p:cNvPr id="9" name="図 8" descr="魚, 食品, 鳥, 大きい が含まれている画像&#10;&#10;自動的に生成された説明">
            <a:extLst>
              <a:ext uri="{FF2B5EF4-FFF2-40B4-BE49-F238E27FC236}">
                <a16:creationId xmlns:a16="http://schemas.microsoft.com/office/drawing/2014/main" id="{5F4B4304-7880-499D-B2CE-AC842E0E24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6732" y="2651172"/>
            <a:ext cx="1659605" cy="1057811"/>
          </a:xfrm>
          <a:prstGeom prst="rect">
            <a:avLst/>
          </a:prstGeom>
        </p:spPr>
      </p:pic>
      <p:sp>
        <p:nvSpPr>
          <p:cNvPr id="23" name="テキスト ボックス 22">
            <a:extLst>
              <a:ext uri="{FF2B5EF4-FFF2-40B4-BE49-F238E27FC236}">
                <a16:creationId xmlns:a16="http://schemas.microsoft.com/office/drawing/2014/main" id="{F83BAF64-78D4-4CE7-B150-60600EAD6886}"/>
              </a:ext>
            </a:extLst>
          </p:cNvPr>
          <p:cNvSpPr txBox="1"/>
          <p:nvPr/>
        </p:nvSpPr>
        <p:spPr>
          <a:xfrm>
            <a:off x="620898" y="3642357"/>
            <a:ext cx="998521" cy="307777"/>
          </a:xfrm>
          <a:prstGeom prst="rect">
            <a:avLst/>
          </a:prstGeom>
          <a:noFill/>
        </p:spPr>
        <p:txBody>
          <a:bodyPr wrap="square" rtlCol="0">
            <a:spAutoFit/>
          </a:bodyPr>
          <a:lstStyle/>
          <a:p>
            <a:r>
              <a:rPr kumimoji="1" lang="ja-JP" altLang="en-US" sz="1400" dirty="0"/>
              <a:t>オイカワ</a:t>
            </a:r>
          </a:p>
        </p:txBody>
      </p:sp>
      <p:pic>
        <p:nvPicPr>
          <p:cNvPr id="13" name="図 12" descr="岩の上に置いてある魚&#10;&#10;低い精度で自動的に生成された説明">
            <a:extLst>
              <a:ext uri="{FF2B5EF4-FFF2-40B4-BE49-F238E27FC236}">
                <a16:creationId xmlns:a16="http://schemas.microsoft.com/office/drawing/2014/main" id="{EECD5511-C93C-4801-A2A3-B6AAAC839D6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4803" y="3895718"/>
            <a:ext cx="1694417" cy="1080000"/>
          </a:xfrm>
          <a:prstGeom prst="rect">
            <a:avLst/>
          </a:prstGeom>
        </p:spPr>
      </p:pic>
      <p:sp>
        <p:nvSpPr>
          <p:cNvPr id="26" name="テキスト ボックス 25">
            <a:extLst>
              <a:ext uri="{FF2B5EF4-FFF2-40B4-BE49-F238E27FC236}">
                <a16:creationId xmlns:a16="http://schemas.microsoft.com/office/drawing/2014/main" id="{659F9AFA-831C-4A52-9480-AEF4682E01CC}"/>
              </a:ext>
            </a:extLst>
          </p:cNvPr>
          <p:cNvSpPr txBox="1"/>
          <p:nvPr/>
        </p:nvSpPr>
        <p:spPr>
          <a:xfrm>
            <a:off x="370499" y="4934087"/>
            <a:ext cx="1439854" cy="307777"/>
          </a:xfrm>
          <a:prstGeom prst="rect">
            <a:avLst/>
          </a:prstGeom>
          <a:noFill/>
        </p:spPr>
        <p:txBody>
          <a:bodyPr wrap="square" rtlCol="0">
            <a:spAutoFit/>
          </a:bodyPr>
          <a:lstStyle/>
          <a:p>
            <a:r>
              <a:rPr kumimoji="1" lang="ja-JP" altLang="en-US" sz="1400" dirty="0"/>
              <a:t>コウライモロコ</a:t>
            </a:r>
          </a:p>
        </p:txBody>
      </p:sp>
      <p:sp>
        <p:nvSpPr>
          <p:cNvPr id="29" name="テキスト ボックス 49">
            <a:extLst>
              <a:ext uri="{FF2B5EF4-FFF2-40B4-BE49-F238E27FC236}">
                <a16:creationId xmlns:a16="http://schemas.microsoft.com/office/drawing/2014/main" id="{8DB28C93-FBB9-4544-BB2A-EBAA91FC8B70}"/>
              </a:ext>
            </a:extLst>
          </p:cNvPr>
          <p:cNvSpPr txBox="1"/>
          <p:nvPr/>
        </p:nvSpPr>
        <p:spPr>
          <a:xfrm>
            <a:off x="78489" y="2388702"/>
            <a:ext cx="1877438"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en-US" altLang="ja-JP" sz="1200" dirty="0">
                <a:latin typeface="HG丸ｺﾞｼｯｸM-PRO" pitchFamily="50" charset="-128"/>
                <a:ea typeface="HG丸ｺﾞｼｯｸM-PRO" pitchFamily="50" charset="-128"/>
              </a:rPr>
              <a:t>【</a:t>
            </a:r>
            <a:r>
              <a:rPr lang="ja-JP" altLang="en-US" sz="1200" dirty="0">
                <a:latin typeface="HG丸ｺﾞｼｯｸM-PRO" pitchFamily="50" charset="-128"/>
                <a:ea typeface="HG丸ｺﾞｼｯｸM-PRO" pitchFamily="50" charset="-128"/>
              </a:rPr>
              <a:t>上流に生息する魚類</a:t>
            </a:r>
            <a:r>
              <a:rPr lang="en-US" altLang="ja-JP" sz="1200" dirty="0">
                <a:latin typeface="HG丸ｺﾞｼｯｸM-PRO" pitchFamily="50" charset="-128"/>
                <a:ea typeface="HG丸ｺﾞｼｯｸM-PRO" pitchFamily="50" charset="-128"/>
              </a:rPr>
              <a:t>】</a:t>
            </a:r>
            <a:endParaRPr lang="ja-JP" altLang="en-US" sz="1200" dirty="0">
              <a:latin typeface="HG丸ｺﾞｼｯｸM-PRO" pitchFamily="50" charset="-128"/>
              <a:ea typeface="HG丸ｺﾞｼｯｸM-PRO" pitchFamily="50" charset="-128"/>
            </a:endParaRPr>
          </a:p>
        </p:txBody>
      </p:sp>
      <p:sp>
        <p:nvSpPr>
          <p:cNvPr id="30" name="テキスト ボックス 49">
            <a:extLst>
              <a:ext uri="{FF2B5EF4-FFF2-40B4-BE49-F238E27FC236}">
                <a16:creationId xmlns:a16="http://schemas.microsoft.com/office/drawing/2014/main" id="{34F37428-04F0-4F1F-910E-36A1B524E7B7}"/>
              </a:ext>
            </a:extLst>
          </p:cNvPr>
          <p:cNvSpPr txBox="1"/>
          <p:nvPr/>
        </p:nvSpPr>
        <p:spPr>
          <a:xfrm>
            <a:off x="1912964" y="2398227"/>
            <a:ext cx="1877437"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en-US" altLang="ja-JP" sz="1200" dirty="0">
                <a:latin typeface="HG丸ｺﾞｼｯｸM-PRO" pitchFamily="50" charset="-128"/>
                <a:ea typeface="HG丸ｺﾞｼｯｸM-PRO" pitchFamily="50" charset="-128"/>
              </a:rPr>
              <a:t>【</a:t>
            </a:r>
            <a:r>
              <a:rPr lang="ja-JP" altLang="en-US" sz="1200" dirty="0">
                <a:latin typeface="HG丸ｺﾞｼｯｸM-PRO" pitchFamily="50" charset="-128"/>
                <a:ea typeface="HG丸ｺﾞｼｯｸM-PRO" pitchFamily="50" charset="-128"/>
              </a:rPr>
              <a:t>下流に生息する魚類</a:t>
            </a:r>
            <a:r>
              <a:rPr lang="en-US" altLang="ja-JP" sz="1200" dirty="0">
                <a:latin typeface="HG丸ｺﾞｼｯｸM-PRO" pitchFamily="50" charset="-128"/>
                <a:ea typeface="HG丸ｺﾞｼｯｸM-PRO" pitchFamily="50" charset="-128"/>
              </a:rPr>
              <a:t>】</a:t>
            </a:r>
            <a:endParaRPr lang="ja-JP" altLang="en-US" sz="1200" dirty="0">
              <a:latin typeface="HG丸ｺﾞｼｯｸM-PRO" pitchFamily="50" charset="-128"/>
              <a:ea typeface="HG丸ｺﾞｼｯｸM-PRO" pitchFamily="50" charset="-128"/>
            </a:endParaRPr>
          </a:p>
        </p:txBody>
      </p:sp>
      <p:sp>
        <p:nvSpPr>
          <p:cNvPr id="31" name="テキスト ボックス 49">
            <a:extLst>
              <a:ext uri="{FF2B5EF4-FFF2-40B4-BE49-F238E27FC236}">
                <a16:creationId xmlns:a16="http://schemas.microsoft.com/office/drawing/2014/main" id="{2F178702-FE9C-48B6-8A4B-0DE81C60C3EE}"/>
              </a:ext>
            </a:extLst>
          </p:cNvPr>
          <p:cNvSpPr txBox="1"/>
          <p:nvPr/>
        </p:nvSpPr>
        <p:spPr>
          <a:xfrm>
            <a:off x="36932" y="5142051"/>
            <a:ext cx="1053494" cy="230832"/>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ja-JP" altLang="en-US" sz="900" dirty="0">
                <a:latin typeface="HG丸ｺﾞｼｯｸM-PRO" pitchFamily="50" charset="-128"/>
                <a:ea typeface="HG丸ｺﾞｼｯｸM-PRO" pitchFamily="50" charset="-128"/>
              </a:rPr>
              <a:t>出典：大阪市</a:t>
            </a:r>
            <a:r>
              <a:rPr lang="en-US" altLang="ja-JP" sz="900" dirty="0">
                <a:latin typeface="HG丸ｺﾞｼｯｸM-PRO" pitchFamily="50" charset="-128"/>
                <a:ea typeface="HG丸ｺﾞｼｯｸM-PRO" pitchFamily="50" charset="-128"/>
              </a:rPr>
              <a:t>HP</a:t>
            </a:r>
            <a:endParaRPr lang="ja-JP" altLang="en-US" sz="900" dirty="0">
              <a:latin typeface="HG丸ｺﾞｼｯｸM-PRO" pitchFamily="50" charset="-128"/>
              <a:ea typeface="HG丸ｺﾞｼｯｸM-PRO" pitchFamily="50" charset="-128"/>
            </a:endParaRPr>
          </a:p>
        </p:txBody>
      </p:sp>
      <p:sp>
        <p:nvSpPr>
          <p:cNvPr id="25" name="AutoShape 6">
            <a:extLst>
              <a:ext uri="{FF2B5EF4-FFF2-40B4-BE49-F238E27FC236}">
                <a16:creationId xmlns:a16="http://schemas.microsoft.com/office/drawing/2014/main" id="{5143D147-0460-4194-94BF-D461D50F4BD8}"/>
              </a:ext>
            </a:extLst>
          </p:cNvPr>
          <p:cNvSpPr>
            <a:spLocks noChangeArrowheads="1"/>
          </p:cNvSpPr>
          <p:nvPr/>
        </p:nvSpPr>
        <p:spPr bwMode="auto">
          <a:xfrm>
            <a:off x="308162" y="572284"/>
            <a:ext cx="2532315"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latin typeface="HG丸ｺﾞｼｯｸM-PRO" panose="020F0600000000000000" pitchFamily="50" charset="-128"/>
                <a:ea typeface="HG丸ｺﾞｼｯｸM-PRO" panose="020F0600000000000000" pitchFamily="50" charset="-128"/>
              </a:rPr>
              <a:t>自然環境への影響とその対策</a:t>
            </a:r>
          </a:p>
        </p:txBody>
      </p:sp>
      <p:pic>
        <p:nvPicPr>
          <p:cNvPr id="19" name="図 18">
            <a:extLst>
              <a:ext uri="{FF2B5EF4-FFF2-40B4-BE49-F238E27FC236}">
                <a16:creationId xmlns:a16="http://schemas.microsoft.com/office/drawing/2014/main" id="{8F346B9E-5BC1-443F-A201-4DEEB8587683}"/>
              </a:ext>
            </a:extLst>
          </p:cNvPr>
          <p:cNvPicPr>
            <a:picLocks noChangeAspect="1"/>
          </p:cNvPicPr>
          <p:nvPr/>
        </p:nvPicPr>
        <p:blipFill>
          <a:blip r:embed="rId6"/>
          <a:stretch>
            <a:fillRect/>
          </a:stretch>
        </p:blipFill>
        <p:spPr>
          <a:xfrm>
            <a:off x="1417189" y="5506270"/>
            <a:ext cx="7479161" cy="1279949"/>
          </a:xfrm>
          <a:prstGeom prst="rect">
            <a:avLst/>
          </a:prstGeom>
        </p:spPr>
      </p:pic>
      <p:pic>
        <p:nvPicPr>
          <p:cNvPr id="21" name="図 20">
            <a:extLst>
              <a:ext uri="{FF2B5EF4-FFF2-40B4-BE49-F238E27FC236}">
                <a16:creationId xmlns:a16="http://schemas.microsoft.com/office/drawing/2014/main" id="{3AF2BD61-5C90-4EA6-BCC8-F0EED6626D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00134" y="2670714"/>
            <a:ext cx="1385554" cy="1044000"/>
          </a:xfrm>
          <a:prstGeom prst="rect">
            <a:avLst/>
          </a:prstGeom>
        </p:spPr>
      </p:pic>
      <p:sp>
        <p:nvSpPr>
          <p:cNvPr id="24" name="テキスト ボックス 49">
            <a:extLst>
              <a:ext uri="{FF2B5EF4-FFF2-40B4-BE49-F238E27FC236}">
                <a16:creationId xmlns:a16="http://schemas.microsoft.com/office/drawing/2014/main" id="{AF919AC5-9D66-44CB-9786-08BF3D45805D}"/>
              </a:ext>
            </a:extLst>
          </p:cNvPr>
          <p:cNvSpPr txBox="1"/>
          <p:nvPr/>
        </p:nvSpPr>
        <p:spPr>
          <a:xfrm>
            <a:off x="4014423" y="2402750"/>
            <a:ext cx="1107996" cy="27699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none">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eaLnBrk="1" hangingPunct="1">
              <a:defRPr/>
            </a:pPr>
            <a:r>
              <a:rPr lang="en-US" altLang="ja-JP" sz="1200" dirty="0">
                <a:latin typeface="HG丸ｺﾞｼｯｸM-PRO" pitchFamily="50" charset="-128"/>
                <a:ea typeface="HG丸ｺﾞｼｯｸM-PRO" pitchFamily="50" charset="-128"/>
              </a:rPr>
              <a:t>【</a:t>
            </a:r>
            <a:r>
              <a:rPr lang="ja-JP" altLang="en-US" sz="1200" dirty="0">
                <a:latin typeface="HG丸ｺﾞｼｯｸM-PRO" pitchFamily="50" charset="-128"/>
                <a:ea typeface="HG丸ｺﾞｼｯｸM-PRO" pitchFamily="50" charset="-128"/>
              </a:rPr>
              <a:t>底生生物</a:t>
            </a:r>
            <a:r>
              <a:rPr lang="en-US" altLang="ja-JP" sz="1200" dirty="0">
                <a:latin typeface="HG丸ｺﾞｼｯｸM-PRO" pitchFamily="50" charset="-128"/>
                <a:ea typeface="HG丸ｺﾞｼｯｸM-PRO" pitchFamily="50" charset="-128"/>
              </a:rPr>
              <a:t>】</a:t>
            </a:r>
            <a:endParaRPr lang="ja-JP" altLang="en-US" sz="1200" dirty="0">
              <a:latin typeface="HG丸ｺﾞｼｯｸM-PRO" pitchFamily="50" charset="-128"/>
              <a:ea typeface="HG丸ｺﾞｼｯｸM-PRO" pitchFamily="50" charset="-128"/>
            </a:endParaRPr>
          </a:p>
        </p:txBody>
      </p:sp>
      <p:sp>
        <p:nvSpPr>
          <p:cNvPr id="27" name="テキスト ボックス 26">
            <a:extLst>
              <a:ext uri="{FF2B5EF4-FFF2-40B4-BE49-F238E27FC236}">
                <a16:creationId xmlns:a16="http://schemas.microsoft.com/office/drawing/2014/main" id="{4398F18F-C15A-4436-955C-22C3A147520F}"/>
              </a:ext>
            </a:extLst>
          </p:cNvPr>
          <p:cNvSpPr txBox="1"/>
          <p:nvPr/>
        </p:nvSpPr>
        <p:spPr>
          <a:xfrm>
            <a:off x="3771231" y="3629657"/>
            <a:ext cx="1879667" cy="307777"/>
          </a:xfrm>
          <a:prstGeom prst="rect">
            <a:avLst/>
          </a:prstGeom>
          <a:noFill/>
        </p:spPr>
        <p:txBody>
          <a:bodyPr wrap="square" rtlCol="0">
            <a:spAutoFit/>
          </a:bodyPr>
          <a:lstStyle/>
          <a:p>
            <a:r>
              <a:rPr kumimoji="1" lang="ja-JP" altLang="en-US" sz="1400" dirty="0"/>
              <a:t>ハクセンシオマネキ</a:t>
            </a:r>
          </a:p>
        </p:txBody>
      </p:sp>
      <p:sp>
        <p:nvSpPr>
          <p:cNvPr id="2" name="正方形/長方形 1"/>
          <p:cNvSpPr/>
          <p:nvPr/>
        </p:nvSpPr>
        <p:spPr bwMode="auto">
          <a:xfrm>
            <a:off x="5874725" y="2500799"/>
            <a:ext cx="627930" cy="468112"/>
          </a:xfrm>
          <a:prstGeom prst="rect">
            <a:avLst/>
          </a:prstGeom>
          <a:solidFill>
            <a:schemeClr val="bg1"/>
          </a:solidFill>
          <a:ln w="6350">
            <a:solidFill>
              <a:schemeClr val="tx1"/>
            </a:solidFill>
          </a:ln>
          <a:effectLst/>
        </p:spPr>
        <p:txBody>
          <a:bodyPr rtlCol="0" anchor="ctr"/>
          <a:lstStyle/>
          <a:p>
            <a:pPr algn="ctr"/>
            <a:r>
              <a:rPr kumimoji="1" lang="ja-JP" altLang="en-US" sz="1200" dirty="0"/>
              <a:t>魚類</a:t>
            </a:r>
            <a:endParaRPr kumimoji="1" lang="en-US" altLang="ja-JP" sz="1200" dirty="0"/>
          </a:p>
          <a:p>
            <a:pPr algn="ctr"/>
            <a:r>
              <a:rPr kumimoji="1" lang="ja-JP" altLang="en-US" sz="1200" dirty="0"/>
              <a:t>調査</a:t>
            </a:r>
          </a:p>
        </p:txBody>
      </p:sp>
      <p:sp>
        <p:nvSpPr>
          <p:cNvPr id="32" name="正方形/長方形 31"/>
          <p:cNvSpPr/>
          <p:nvPr/>
        </p:nvSpPr>
        <p:spPr bwMode="auto">
          <a:xfrm>
            <a:off x="504365" y="5517172"/>
            <a:ext cx="854448" cy="510485"/>
          </a:xfrm>
          <a:prstGeom prst="rect">
            <a:avLst/>
          </a:prstGeom>
          <a:solidFill>
            <a:schemeClr val="bg1"/>
          </a:solidFill>
          <a:ln w="6350">
            <a:solidFill>
              <a:schemeClr val="tx1"/>
            </a:solidFill>
          </a:ln>
          <a:effectLst/>
        </p:spPr>
        <p:txBody>
          <a:bodyPr rtlCol="0" anchor="ctr"/>
          <a:lstStyle/>
          <a:p>
            <a:pPr algn="ctr"/>
            <a:r>
              <a:rPr kumimoji="1" lang="ja-JP" altLang="en-US" sz="1200" dirty="0"/>
              <a:t>底生生物調査</a:t>
            </a:r>
          </a:p>
        </p:txBody>
      </p:sp>
      <p:pic>
        <p:nvPicPr>
          <p:cNvPr id="7" name="図 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81084" y="3915665"/>
            <a:ext cx="1723303" cy="1423210"/>
          </a:xfrm>
          <a:prstGeom prst="rect">
            <a:avLst/>
          </a:prstGeom>
        </p:spPr>
      </p:pic>
      <p:pic>
        <p:nvPicPr>
          <p:cNvPr id="15" name="図 1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702567" y="4064680"/>
            <a:ext cx="1680491" cy="1261495"/>
          </a:xfrm>
          <a:prstGeom prst="rect">
            <a:avLst/>
          </a:prstGeom>
        </p:spPr>
      </p:pic>
      <p:sp>
        <p:nvSpPr>
          <p:cNvPr id="36" name="テキスト ボックス 35">
            <a:extLst>
              <a:ext uri="{FF2B5EF4-FFF2-40B4-BE49-F238E27FC236}">
                <a16:creationId xmlns:a16="http://schemas.microsoft.com/office/drawing/2014/main" id="{4398F18F-C15A-4436-955C-22C3A147520F}"/>
              </a:ext>
            </a:extLst>
          </p:cNvPr>
          <p:cNvSpPr txBox="1"/>
          <p:nvPr/>
        </p:nvSpPr>
        <p:spPr>
          <a:xfrm>
            <a:off x="7342708" y="4884586"/>
            <a:ext cx="1879667" cy="461665"/>
          </a:xfrm>
          <a:prstGeom prst="rect">
            <a:avLst/>
          </a:prstGeom>
          <a:noFill/>
        </p:spPr>
        <p:txBody>
          <a:bodyPr wrap="square" rtlCol="0">
            <a:spAutoFit/>
          </a:bodyPr>
          <a:lstStyle/>
          <a:p>
            <a:r>
              <a:rPr lang="ja-JP" altLang="en-US" sz="1200" dirty="0"/>
              <a:t>ﾊｸｾﾝｼｵﾏﾈｷ生息場所</a:t>
            </a:r>
            <a:endParaRPr lang="en-US" altLang="ja-JP" sz="1200" dirty="0"/>
          </a:p>
          <a:p>
            <a:r>
              <a:rPr kumimoji="1" lang="ja-JP" altLang="en-US" sz="1200" dirty="0"/>
              <a:t>（矢倉緑地）</a:t>
            </a:r>
          </a:p>
        </p:txBody>
      </p:sp>
      <p:cxnSp>
        <p:nvCxnSpPr>
          <p:cNvPr id="10" name="直線矢印コネクタ 9"/>
          <p:cNvCxnSpPr/>
          <p:nvPr/>
        </p:nvCxnSpPr>
        <p:spPr bwMode="auto">
          <a:xfrm>
            <a:off x="5076825" y="4784725"/>
            <a:ext cx="824952" cy="52069"/>
          </a:xfrm>
          <a:prstGeom prst="straightConnector1">
            <a:avLst/>
          </a:prstGeom>
          <a:solidFill>
            <a:schemeClr val="bg1"/>
          </a:solidFill>
          <a:ln>
            <a:solidFill>
              <a:srgbClr val="FF0000"/>
            </a:solidFill>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7" name="図 36">
            <a:extLst>
              <a:ext uri="{FF2B5EF4-FFF2-40B4-BE49-F238E27FC236}">
                <a16:creationId xmlns:a16="http://schemas.microsoft.com/office/drawing/2014/main" id="{1C479E3C-C960-3E01-BF49-365B33748BC3}"/>
              </a:ext>
            </a:extLst>
          </p:cNvPr>
          <p:cNvPicPr>
            <a:picLocks noChangeAspect="1"/>
          </p:cNvPicPr>
          <p:nvPr/>
        </p:nvPicPr>
        <p:blipFill>
          <a:blip r:embed="rId10"/>
          <a:stretch>
            <a:fillRect/>
          </a:stretch>
        </p:blipFill>
        <p:spPr>
          <a:xfrm>
            <a:off x="6581059" y="2500799"/>
            <a:ext cx="3200138" cy="1719477"/>
          </a:xfrm>
          <a:prstGeom prst="rect">
            <a:avLst/>
          </a:prstGeom>
        </p:spPr>
      </p:pic>
    </p:spTree>
    <p:extLst>
      <p:ext uri="{BB962C8B-B14F-4D97-AF65-F5344CB8AC3E}">
        <p14:creationId xmlns:p14="http://schemas.microsoft.com/office/powerpoint/2010/main" val="110666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7087570-9D2D-4E85-8444-A8D946E59BA1}"/>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８</a:t>
            </a:r>
            <a:r>
              <a:rPr kumimoji="0" lang="zh-TW" altLang="en-US" sz="2400" dirty="0">
                <a:solidFill>
                  <a:srgbClr val="FFFFFF"/>
                </a:solidFill>
                <a:latin typeface="HGｺﾞｼｯｸE" panose="020B0909000000000000" pitchFamily="49" charset="-128"/>
                <a:ea typeface="HGｺﾞｼｯｸE" panose="020B0909000000000000" pitchFamily="49" charset="-128"/>
              </a:rPr>
              <a:t>．対応方針（案）</a:t>
            </a:r>
          </a:p>
        </p:txBody>
      </p:sp>
      <p:sp>
        <p:nvSpPr>
          <p:cNvPr id="4" name="角丸四角形 3">
            <a:extLst>
              <a:ext uri="{FF2B5EF4-FFF2-40B4-BE49-F238E27FC236}">
                <a16:creationId xmlns:a16="http://schemas.microsoft.com/office/drawing/2014/main" id="{C514E8D9-883E-41DB-8655-BC59F76B719B}"/>
              </a:ext>
            </a:extLst>
          </p:cNvPr>
          <p:cNvSpPr/>
          <p:nvPr/>
        </p:nvSpPr>
        <p:spPr>
          <a:xfrm>
            <a:off x="496888" y="471488"/>
            <a:ext cx="1979612" cy="360362"/>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600" dirty="0">
                <a:latin typeface="HGｺﾞｼｯｸE" pitchFamily="49" charset="-128"/>
                <a:ea typeface="HGｺﾞｼｯｸE" pitchFamily="49" charset="-128"/>
              </a:rPr>
              <a:t>対応方針</a:t>
            </a:r>
            <a:r>
              <a:rPr lang="en-US" altLang="ja-JP" sz="1600" dirty="0">
                <a:latin typeface="HGｺﾞｼｯｸE" pitchFamily="49" charset="-128"/>
                <a:ea typeface="HGｺﾞｼｯｸE" pitchFamily="49" charset="-128"/>
              </a:rPr>
              <a:t>(</a:t>
            </a:r>
            <a:r>
              <a:rPr lang="ja-JP" altLang="en-US" sz="1600" dirty="0">
                <a:latin typeface="HGｺﾞｼｯｸE" pitchFamily="49" charset="-128"/>
                <a:ea typeface="HGｺﾞｼｯｸE" pitchFamily="49" charset="-128"/>
              </a:rPr>
              <a:t>案</a:t>
            </a:r>
            <a:r>
              <a:rPr lang="en-US" altLang="ja-JP" sz="1600" dirty="0">
                <a:latin typeface="HGｺﾞｼｯｸE" pitchFamily="49" charset="-128"/>
                <a:ea typeface="HGｺﾞｼｯｸE" pitchFamily="49" charset="-128"/>
              </a:rPr>
              <a:t>)</a:t>
            </a:r>
            <a:endParaRPr lang="ja-JP" altLang="en-US" sz="1600" dirty="0">
              <a:latin typeface="HGｺﾞｼｯｸE" pitchFamily="49" charset="-128"/>
              <a:ea typeface="HGｺﾞｼｯｸE" pitchFamily="49" charset="-128"/>
            </a:endParaRPr>
          </a:p>
        </p:txBody>
      </p:sp>
      <p:sp>
        <p:nvSpPr>
          <p:cNvPr id="39940" name="Text Box 2">
            <a:extLst>
              <a:ext uri="{FF2B5EF4-FFF2-40B4-BE49-F238E27FC236}">
                <a16:creationId xmlns:a16="http://schemas.microsoft.com/office/drawing/2014/main" id="{7E29C65F-14F9-46B1-BBE4-3083861DC3A1}"/>
              </a:ext>
            </a:extLst>
          </p:cNvPr>
          <p:cNvSpPr>
            <a:spLocks noChangeArrowheads="1"/>
          </p:cNvSpPr>
          <p:nvPr/>
        </p:nvSpPr>
        <p:spPr bwMode="auto">
          <a:xfrm>
            <a:off x="215900" y="869950"/>
            <a:ext cx="9267825" cy="5144484"/>
          </a:xfrm>
          <a:prstGeom prst="roundRect">
            <a:avLst>
              <a:gd name="adj" fmla="val 3657"/>
            </a:avLst>
          </a:prstGeom>
          <a:solidFill>
            <a:schemeClr val="bg1"/>
          </a:solidFill>
          <a:ln w="9525" algn="ctr">
            <a:solidFill>
              <a:srgbClr val="00B050"/>
            </a:solidFill>
            <a:round/>
            <a:headEnd/>
            <a:tailEnd/>
          </a:ln>
        </p:spPr>
        <p:txBody>
          <a:bodyPr lIns="125985" tIns="0" rIns="72000" bIns="0" anchor="ctr"/>
          <a:lstStyle/>
          <a:p>
            <a:pPr eaLnBrk="1" hangingPunct="1">
              <a:spcBef>
                <a:spcPct val="15000"/>
              </a:spcBef>
            </a:pPr>
            <a:endParaRPr lang="en-US" altLang="ja-JP" sz="1400" dirty="0">
              <a:solidFill>
                <a:srgbClr val="000000"/>
              </a:solidFill>
              <a:latin typeface="HG丸ｺﾞｼｯｸM-PRO" panose="020F0600000000000000" pitchFamily="50" charset="-128"/>
              <a:ea typeface="HG丸ｺﾞｼｯｸM-PRO" panose="020F0600000000000000" pitchFamily="50" charset="-128"/>
            </a:endParaRPr>
          </a:p>
          <a:p>
            <a:pPr algn="ctr" eaLnBrk="1" hangingPunct="1">
              <a:spcBef>
                <a:spcPct val="15000"/>
              </a:spcBef>
            </a:pPr>
            <a:endParaRPr lang="en-US" altLang="ja-JP" sz="8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39941" name="テキスト ボックス 1">
            <a:extLst>
              <a:ext uri="{FF2B5EF4-FFF2-40B4-BE49-F238E27FC236}">
                <a16:creationId xmlns:a16="http://schemas.microsoft.com/office/drawing/2014/main" id="{A96657CD-B935-4A06-AFB2-2E9D859ADF8E}"/>
              </a:ext>
            </a:extLst>
          </p:cNvPr>
          <p:cNvSpPr txBox="1">
            <a:spLocks noChangeArrowheads="1"/>
          </p:cNvSpPr>
          <p:nvPr/>
        </p:nvSpPr>
        <p:spPr bwMode="auto">
          <a:xfrm>
            <a:off x="496888" y="944563"/>
            <a:ext cx="1620837" cy="338137"/>
          </a:xfrm>
          <a:prstGeom prst="rect">
            <a:avLst/>
          </a:prstGeom>
          <a:solidFill>
            <a:srgbClr val="92D050"/>
          </a:solidFill>
          <a:ln w="9525">
            <a:solidFill>
              <a:srgbClr val="92D050"/>
            </a:solidFill>
            <a:miter lim="800000"/>
            <a:headEnd/>
            <a:tailEnd/>
          </a:ln>
        </p:spPr>
        <p:txBody>
          <a:bodyPr wrap="none">
            <a:spAutoFit/>
          </a:bodyPr>
          <a:lstStyle/>
          <a:p>
            <a:r>
              <a:rPr lang="ja-JP" altLang="en-US" sz="1600"/>
              <a:t>事業の必要性等</a:t>
            </a:r>
          </a:p>
        </p:txBody>
      </p:sp>
      <p:sp>
        <p:nvSpPr>
          <p:cNvPr id="39942" name="Text Box 2">
            <a:extLst>
              <a:ext uri="{FF2B5EF4-FFF2-40B4-BE49-F238E27FC236}">
                <a16:creationId xmlns:a16="http://schemas.microsoft.com/office/drawing/2014/main" id="{B9B7929E-2173-4D65-9683-4B66374A6116}"/>
              </a:ext>
            </a:extLst>
          </p:cNvPr>
          <p:cNvSpPr>
            <a:spLocks noChangeArrowheads="1"/>
          </p:cNvSpPr>
          <p:nvPr/>
        </p:nvSpPr>
        <p:spPr bwMode="auto">
          <a:xfrm>
            <a:off x="327818" y="1207484"/>
            <a:ext cx="9250362" cy="2221516"/>
          </a:xfrm>
          <a:prstGeom prst="roundRect">
            <a:avLst>
              <a:gd name="adj" fmla="val 1399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square" lIns="125985" tIns="0" rIns="72000" bIns="0">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spcBef>
                <a:spcPct val="15000"/>
              </a:spcBef>
              <a:buFont typeface="Wingdings" panose="05000000000000000000" pitchFamily="2" charset="2"/>
              <a:buChar char="l"/>
            </a:pPr>
            <a:r>
              <a:rPr lang="ja-JP" altLang="en-US" sz="1600" dirty="0">
                <a:latin typeface="HG丸ｺﾞｼｯｸM-PRO" panose="020F0600000000000000" pitchFamily="50" charset="-128"/>
                <a:ea typeface="HG丸ｺﾞｼｯｸM-PRO" panose="020F0600000000000000" pitchFamily="50" charset="-128"/>
              </a:rPr>
              <a:t>神崎川では時間雨量</a:t>
            </a:r>
            <a:r>
              <a:rPr lang="en-US" altLang="ja-JP" sz="1600" dirty="0">
                <a:latin typeface="HG丸ｺﾞｼｯｸM-PRO" panose="020F0600000000000000" pitchFamily="50" charset="-128"/>
                <a:ea typeface="HG丸ｺﾞｼｯｸM-PRO" panose="020F0600000000000000" pitchFamily="50" charset="-128"/>
              </a:rPr>
              <a:t>65 </a:t>
            </a:r>
            <a:r>
              <a:rPr lang="ja-JP" altLang="en-US" sz="1600" dirty="0">
                <a:latin typeface="HG丸ｺﾞｼｯｸM-PRO" panose="020F0600000000000000" pitchFamily="50" charset="-128"/>
                <a:ea typeface="HG丸ｺﾞｼｯｸM-PRO" panose="020F0600000000000000" pitchFamily="50" charset="-128"/>
              </a:rPr>
              <a:t>ﾐﾘ程度の降雨が発生した場合に床上浸水発生のリスクがあり、</a:t>
            </a:r>
            <a:r>
              <a:rPr lang="ja-JP" altLang="en-US" sz="1600" b="1" u="sng" dirty="0">
                <a:latin typeface="HG丸ｺﾞｼｯｸM-PRO" panose="020F0600000000000000" pitchFamily="50" charset="-128"/>
                <a:ea typeface="HG丸ｺﾞｼｯｸM-PRO" panose="020F0600000000000000" pitchFamily="50" charset="-128"/>
              </a:rPr>
              <a:t>人命や資産に甚大な被害が生じるおそれ</a:t>
            </a:r>
            <a:r>
              <a:rPr lang="ja-JP" altLang="en-US" sz="1600" dirty="0">
                <a:latin typeface="HG丸ｺﾞｼｯｸM-PRO" panose="020F0600000000000000" pitchFamily="50" charset="-128"/>
                <a:ea typeface="HG丸ｺﾞｼｯｸM-PRO" panose="020F0600000000000000" pitchFamily="50" charset="-128"/>
              </a:rPr>
              <a:t>がある。また、浸水想定区域内に位置する阪急線や</a:t>
            </a:r>
            <a:r>
              <a:rPr lang="en-US" altLang="ja-JP" sz="1600" dirty="0">
                <a:latin typeface="HG丸ｺﾞｼｯｸM-PRO" panose="020F0600000000000000" pitchFamily="50" charset="-128"/>
                <a:ea typeface="HG丸ｺﾞｼｯｸM-PRO" panose="020F0600000000000000" pitchFamily="50" charset="-128"/>
              </a:rPr>
              <a:t>JR</a:t>
            </a:r>
            <a:r>
              <a:rPr lang="ja-JP" altLang="en-US" sz="1600" dirty="0">
                <a:latin typeface="HG丸ｺﾞｼｯｸM-PRO" panose="020F0600000000000000" pitchFamily="50" charset="-128"/>
                <a:ea typeface="HG丸ｺﾞｼｯｸM-PRO" panose="020F0600000000000000" pitchFamily="50" charset="-128"/>
              </a:rPr>
              <a:t>線、御堂筋線、大企業の本社や多数の工場等の浸水により</a:t>
            </a:r>
            <a:r>
              <a:rPr lang="ja-JP" altLang="en-US" sz="1600" b="1" u="sng" dirty="0">
                <a:latin typeface="HG丸ｺﾞｼｯｸM-PRO" panose="020F0600000000000000" pitchFamily="50" charset="-128"/>
                <a:ea typeface="HG丸ｺﾞｼｯｸM-PRO" panose="020F0600000000000000" pitchFamily="50" charset="-128"/>
              </a:rPr>
              <a:t>地域や全国の社会経済活動にも影響が波及</a:t>
            </a:r>
            <a:r>
              <a:rPr lang="ja-JP" altLang="en-US" sz="1600" dirty="0">
                <a:latin typeface="HG丸ｺﾞｼｯｸM-PRO" panose="020F0600000000000000" pitchFamily="50" charset="-128"/>
                <a:ea typeface="HG丸ｺﾞｼｯｸM-PRO" panose="020F0600000000000000" pitchFamily="50" charset="-128"/>
              </a:rPr>
              <a:t>することから、河川整備が必要不可欠である。</a:t>
            </a:r>
            <a:endParaRPr lang="en-US" altLang="ja-JP" sz="1600" dirty="0">
              <a:latin typeface="HG丸ｺﾞｼｯｸM-PRO" panose="020F0600000000000000" pitchFamily="50" charset="-128"/>
              <a:ea typeface="HG丸ｺﾞｼｯｸM-PRO" panose="020F0600000000000000" pitchFamily="50" charset="-128"/>
            </a:endParaRPr>
          </a:p>
          <a:p>
            <a:pPr eaLnBrk="1" hangingPunct="1">
              <a:spcBef>
                <a:spcPct val="15000"/>
              </a:spcBef>
              <a:buFont typeface="Wingdings" panose="05000000000000000000" pitchFamily="2" charset="2"/>
              <a:buChar char="l"/>
            </a:pPr>
            <a:r>
              <a:rPr lang="ja-JP" altLang="en-US" sz="1600" dirty="0">
                <a:latin typeface="HG丸ｺﾞｼｯｸM-PRO" panose="020F0600000000000000" pitchFamily="50" charset="-128"/>
                <a:ea typeface="HG丸ｺﾞｼｯｸM-PRO" panose="020F0600000000000000" pitchFamily="50" charset="-128"/>
              </a:rPr>
              <a:t>加えて、気候変動の影響により降雨量の増大が予測されており、府民の安全・安心の確保に向けた本事業の必要性がさらに高まっている。</a:t>
            </a:r>
          </a:p>
          <a:p>
            <a:pPr eaLnBrk="1" hangingPunct="1">
              <a:spcBef>
                <a:spcPct val="15000"/>
              </a:spcBef>
              <a:buFont typeface="Wingdings" panose="05000000000000000000" pitchFamily="2" charset="2"/>
              <a:buChar char="l"/>
            </a:pPr>
            <a:r>
              <a:rPr lang="ja-JP" altLang="en-US" sz="1600" dirty="0">
                <a:latin typeface="HG丸ｺﾞｼｯｸM-PRO" panose="020F0600000000000000" pitchFamily="50" charset="-128"/>
                <a:ea typeface="HG丸ｺﾞｼｯｸM-PRO" panose="020F0600000000000000" pitchFamily="50" charset="-128"/>
              </a:rPr>
              <a:t>現時点で再度、神崎川の費用対効果を算出したところ、</a:t>
            </a:r>
            <a:r>
              <a:rPr lang="ja-JP" altLang="en-US" sz="1600" b="1" u="sng" dirty="0">
                <a:latin typeface="HG丸ｺﾞｼｯｸM-PRO" panose="020F0600000000000000" pitchFamily="50" charset="-128"/>
                <a:ea typeface="HG丸ｺﾞｼｯｸM-PRO" panose="020F0600000000000000" pitchFamily="50" charset="-128"/>
              </a:rPr>
              <a:t>Ｂ</a:t>
            </a:r>
            <a:r>
              <a:rPr lang="en-US" altLang="ja-JP" sz="1600" b="1" u="sng" dirty="0">
                <a:latin typeface="HG丸ｺﾞｼｯｸM-PRO" panose="020F0600000000000000" pitchFamily="50" charset="-128"/>
                <a:ea typeface="HG丸ｺﾞｼｯｸM-PRO" panose="020F0600000000000000" pitchFamily="50" charset="-128"/>
              </a:rPr>
              <a:t>/</a:t>
            </a:r>
            <a:r>
              <a:rPr lang="ja-JP" altLang="en-US" sz="1600" b="1" u="sng" dirty="0">
                <a:latin typeface="HG丸ｺﾞｼｯｸM-PRO" panose="020F0600000000000000" pitchFamily="50" charset="-128"/>
                <a:ea typeface="HG丸ｺﾞｼｯｸM-PRO" panose="020F0600000000000000" pitchFamily="50" charset="-128"/>
              </a:rPr>
              <a:t>Ｃは</a:t>
            </a:r>
            <a:r>
              <a:rPr lang="en-US" altLang="ja-JP" sz="1600" b="1" u="sng" dirty="0">
                <a:latin typeface="HG丸ｺﾞｼｯｸM-PRO" panose="020F0600000000000000" pitchFamily="50" charset="-128"/>
                <a:ea typeface="HG丸ｺﾞｼｯｸM-PRO" panose="020F0600000000000000" pitchFamily="50" charset="-128"/>
              </a:rPr>
              <a:t>8.0</a:t>
            </a:r>
            <a:r>
              <a:rPr lang="ja-JP" altLang="en-US" sz="1600" dirty="0">
                <a:latin typeface="HG丸ｺﾞｼｯｸM-PRO" panose="020F0600000000000000" pitchFamily="50" charset="-128"/>
                <a:ea typeface="HG丸ｺﾞｼｯｸM-PRO" panose="020F0600000000000000" pitchFamily="50" charset="-128"/>
              </a:rPr>
              <a:t>であり、事業実施の妥当性を有する投資効果が確認できる。</a:t>
            </a:r>
            <a:endParaRPr lang="en-US" altLang="ja-JP" sz="1600" dirty="0">
              <a:latin typeface="HG丸ｺﾞｼｯｸM-PRO" panose="020F0600000000000000" pitchFamily="50" charset="-128"/>
              <a:ea typeface="HG丸ｺﾞｼｯｸM-PRO" panose="020F0600000000000000" pitchFamily="50" charset="-128"/>
            </a:endParaRPr>
          </a:p>
        </p:txBody>
      </p:sp>
      <p:sp>
        <p:nvSpPr>
          <p:cNvPr id="39943" name="Text Box 2">
            <a:extLst>
              <a:ext uri="{FF2B5EF4-FFF2-40B4-BE49-F238E27FC236}">
                <a16:creationId xmlns:a16="http://schemas.microsoft.com/office/drawing/2014/main" id="{DDE4EBF7-CAE0-43B8-B566-E592BB61EAF6}"/>
              </a:ext>
            </a:extLst>
          </p:cNvPr>
          <p:cNvSpPr>
            <a:spLocks noChangeArrowheads="1"/>
          </p:cNvSpPr>
          <p:nvPr/>
        </p:nvSpPr>
        <p:spPr bwMode="auto">
          <a:xfrm>
            <a:off x="327818" y="3700243"/>
            <a:ext cx="9267825" cy="1338263"/>
          </a:xfrm>
          <a:prstGeom prst="roundRect">
            <a:avLst>
              <a:gd name="adj" fmla="val 1399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125985" tIns="0" rIns="72000" bIns="0">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spcBef>
                <a:spcPct val="15000"/>
              </a:spcBef>
              <a:buFont typeface="Wingdings" panose="05000000000000000000" pitchFamily="2" charset="2"/>
              <a:buChar char="l"/>
            </a:pPr>
            <a:r>
              <a:rPr lang="ja-JP" altLang="en-US" sz="1600" dirty="0">
                <a:latin typeface="HG丸ｺﾞｼｯｸM-PRO" panose="020F0600000000000000" pitchFamily="50" charset="-128"/>
                <a:ea typeface="HG丸ｺﾞｼｯｸM-PRO" panose="020F0600000000000000" pitchFamily="50" charset="-128"/>
              </a:rPr>
              <a:t>淀川水系神崎川下流ブロック河川整備計画（</a:t>
            </a:r>
            <a:r>
              <a:rPr lang="en-US" altLang="ja-JP" sz="1600" dirty="0">
                <a:latin typeface="HG丸ｺﾞｼｯｸM-PRO" panose="020F0600000000000000" pitchFamily="50" charset="-128"/>
                <a:ea typeface="HG丸ｺﾞｼｯｸM-PRO" panose="020F0600000000000000" pitchFamily="50" charset="-128"/>
              </a:rPr>
              <a:t>H27</a:t>
            </a:r>
            <a:r>
              <a:rPr lang="ja-JP" altLang="en-US" sz="1600" dirty="0">
                <a:latin typeface="HG丸ｺﾞｼｯｸM-PRO" panose="020F0600000000000000" pitchFamily="50" charset="-128"/>
                <a:ea typeface="HG丸ｺﾞｼｯｸM-PRO" panose="020F0600000000000000" pitchFamily="50" charset="-128"/>
              </a:rPr>
              <a:t>年</a:t>
            </a:r>
            <a:r>
              <a:rPr lang="en-US" altLang="ja-JP" sz="1600" dirty="0">
                <a:latin typeface="HG丸ｺﾞｼｯｸM-PRO" panose="020F0600000000000000" pitchFamily="50" charset="-128"/>
                <a:ea typeface="HG丸ｺﾞｼｯｸM-PRO" panose="020F0600000000000000" pitchFamily="50" charset="-128"/>
              </a:rPr>
              <a:t>2</a:t>
            </a:r>
            <a:r>
              <a:rPr lang="ja-JP" altLang="en-US" sz="1600" dirty="0">
                <a:latin typeface="HG丸ｺﾞｼｯｸM-PRO" panose="020F0600000000000000" pitchFamily="50" charset="-128"/>
                <a:ea typeface="HG丸ｺﾞｼｯｸM-PRO" panose="020F0600000000000000" pitchFamily="50" charset="-128"/>
              </a:rPr>
              <a:t>月策定）及び淀川水系神崎川ブロック河川整備計画（</a:t>
            </a:r>
            <a:r>
              <a:rPr lang="en-US" altLang="ja-JP" sz="1600" dirty="0">
                <a:latin typeface="HG丸ｺﾞｼｯｸM-PRO" panose="020F0600000000000000" pitchFamily="50" charset="-128"/>
                <a:ea typeface="HG丸ｺﾞｼｯｸM-PRO" panose="020F0600000000000000" pitchFamily="50" charset="-128"/>
              </a:rPr>
              <a:t>H30</a:t>
            </a:r>
            <a:r>
              <a:rPr lang="ja-JP" altLang="en-US" sz="1600" dirty="0">
                <a:latin typeface="HG丸ｺﾞｼｯｸM-PRO" panose="020F0600000000000000" pitchFamily="50" charset="-128"/>
                <a:ea typeface="HG丸ｺﾞｼｯｸM-PRO" panose="020F0600000000000000" pitchFamily="50" charset="-128"/>
              </a:rPr>
              <a:t>年</a:t>
            </a:r>
            <a:r>
              <a:rPr lang="en-US" altLang="ja-JP" sz="1600" dirty="0">
                <a:latin typeface="HG丸ｺﾞｼｯｸM-PRO" panose="020F0600000000000000" pitchFamily="50" charset="-128"/>
                <a:ea typeface="HG丸ｺﾞｼｯｸM-PRO" panose="020F0600000000000000" pitchFamily="50" charset="-128"/>
              </a:rPr>
              <a:t>7</a:t>
            </a:r>
            <a:r>
              <a:rPr lang="ja-JP" altLang="en-US" sz="1600" dirty="0">
                <a:latin typeface="HG丸ｺﾞｼｯｸM-PRO" panose="020F0600000000000000" pitchFamily="50" charset="-128"/>
                <a:ea typeface="HG丸ｺﾞｼｯｸM-PRO" panose="020F0600000000000000" pitchFamily="50" charset="-128"/>
              </a:rPr>
              <a:t>月改定）、大阪府都市整備中期計画（</a:t>
            </a:r>
            <a:r>
              <a:rPr lang="en-US" altLang="ja-JP" sz="1600" dirty="0">
                <a:latin typeface="HG丸ｺﾞｼｯｸM-PRO" panose="020F0600000000000000" pitchFamily="50" charset="-128"/>
                <a:ea typeface="HG丸ｺﾞｼｯｸM-PRO" panose="020F0600000000000000" pitchFamily="50" charset="-128"/>
              </a:rPr>
              <a:t>R3</a:t>
            </a:r>
            <a:r>
              <a:rPr lang="ja-JP" altLang="en-US" sz="1600" dirty="0">
                <a:latin typeface="HG丸ｺﾞｼｯｸM-PRO" panose="020F0600000000000000" pitchFamily="50" charset="-128"/>
                <a:ea typeface="HG丸ｺﾞｼｯｸM-PRO" panose="020F0600000000000000" pitchFamily="50" charset="-128"/>
              </a:rPr>
              <a:t>年</a:t>
            </a:r>
            <a:r>
              <a:rPr lang="en-US" altLang="ja-JP" sz="1600" dirty="0">
                <a:latin typeface="HG丸ｺﾞｼｯｸM-PRO" panose="020F0600000000000000" pitchFamily="50" charset="-128"/>
                <a:ea typeface="HG丸ｺﾞｼｯｸM-PRO" panose="020F0600000000000000" pitchFamily="50" charset="-128"/>
              </a:rPr>
              <a:t>3</a:t>
            </a:r>
            <a:r>
              <a:rPr lang="ja-JP" altLang="en-US" sz="1600" dirty="0">
                <a:latin typeface="HG丸ｺﾞｼｯｸM-PRO" panose="020F0600000000000000" pitchFamily="50" charset="-128"/>
                <a:ea typeface="HG丸ｺﾞｼｯｸM-PRO" panose="020F0600000000000000" pitchFamily="50" charset="-128"/>
              </a:rPr>
              <a:t>月策定）に位置付けて、事業を進めており、令和</a:t>
            </a:r>
            <a:r>
              <a:rPr lang="en-US" altLang="ja-JP" sz="1600" dirty="0">
                <a:latin typeface="HG丸ｺﾞｼｯｸM-PRO" panose="020F0600000000000000" pitchFamily="50" charset="-128"/>
                <a:ea typeface="HG丸ｺﾞｼｯｸM-PRO" panose="020F0600000000000000" pitchFamily="50" charset="-128"/>
              </a:rPr>
              <a:t>7</a:t>
            </a:r>
            <a:r>
              <a:rPr lang="ja-JP" altLang="en-US" sz="1600" dirty="0">
                <a:latin typeface="HG丸ｺﾞｼｯｸM-PRO" panose="020F0600000000000000" pitchFamily="50" charset="-128"/>
                <a:ea typeface="HG丸ｺﾞｼｯｸM-PRO" panose="020F0600000000000000" pitchFamily="50" charset="-128"/>
              </a:rPr>
              <a:t>年度末で、事業の進捗率は</a:t>
            </a:r>
            <a:r>
              <a:rPr lang="en-US" altLang="ja-JP" sz="1600" dirty="0">
                <a:latin typeface="HG丸ｺﾞｼｯｸM-PRO" panose="020F0600000000000000" pitchFamily="50" charset="-128"/>
                <a:ea typeface="HG丸ｺﾞｼｯｸM-PRO" panose="020F0600000000000000" pitchFamily="50" charset="-128"/>
              </a:rPr>
              <a:t>61</a:t>
            </a:r>
            <a:r>
              <a:rPr lang="ja-JP" altLang="en-US" sz="1600" dirty="0">
                <a:latin typeface="HG丸ｺﾞｼｯｸM-PRO" panose="020F0600000000000000" pitchFamily="50" charset="-128"/>
                <a:ea typeface="HG丸ｺﾞｼｯｸM-PRO" panose="020F0600000000000000" pitchFamily="50" charset="-128"/>
              </a:rPr>
              <a:t>％である。これまでも、河床掘削を推進し治水安全度の向上に努めるなど、着実に成果を上げており、早期完成を目指し引き続き事業を継続することが妥当である。</a:t>
            </a:r>
          </a:p>
        </p:txBody>
      </p:sp>
      <p:sp>
        <p:nvSpPr>
          <p:cNvPr id="39944" name="テキスト ボックス 9">
            <a:extLst>
              <a:ext uri="{FF2B5EF4-FFF2-40B4-BE49-F238E27FC236}">
                <a16:creationId xmlns:a16="http://schemas.microsoft.com/office/drawing/2014/main" id="{C2AE59D2-60E0-425D-ADC7-5DDD769F13EA}"/>
              </a:ext>
            </a:extLst>
          </p:cNvPr>
          <p:cNvSpPr txBox="1">
            <a:spLocks noChangeArrowheads="1"/>
          </p:cNvSpPr>
          <p:nvPr/>
        </p:nvSpPr>
        <p:spPr bwMode="auto">
          <a:xfrm>
            <a:off x="496888" y="5038506"/>
            <a:ext cx="2924175" cy="338137"/>
          </a:xfrm>
          <a:prstGeom prst="rect">
            <a:avLst/>
          </a:prstGeom>
          <a:solidFill>
            <a:srgbClr val="92D050"/>
          </a:solidFill>
          <a:ln w="9525">
            <a:solidFill>
              <a:srgbClr val="92D050"/>
            </a:solidFill>
            <a:miter lim="800000"/>
            <a:headEnd/>
            <a:tailEnd/>
          </a:ln>
        </p:spPr>
        <p:txBody>
          <a:bodyPr wrap="none">
            <a:spAutoFit/>
          </a:bodyPr>
          <a:lstStyle/>
          <a:p>
            <a:r>
              <a:rPr lang="ja-JP" altLang="en-US" sz="1600" dirty="0"/>
              <a:t>コスト縮減や代替案等の可能性</a:t>
            </a:r>
          </a:p>
        </p:txBody>
      </p:sp>
      <p:sp>
        <p:nvSpPr>
          <p:cNvPr id="39945" name="Text Box 2">
            <a:extLst>
              <a:ext uri="{FF2B5EF4-FFF2-40B4-BE49-F238E27FC236}">
                <a16:creationId xmlns:a16="http://schemas.microsoft.com/office/drawing/2014/main" id="{D52153F5-0891-48D7-B72F-F54DAD9B976E}"/>
              </a:ext>
            </a:extLst>
          </p:cNvPr>
          <p:cNvSpPr>
            <a:spLocks noChangeArrowheads="1"/>
          </p:cNvSpPr>
          <p:nvPr/>
        </p:nvSpPr>
        <p:spPr bwMode="auto">
          <a:xfrm>
            <a:off x="336550" y="5414360"/>
            <a:ext cx="9250362" cy="534987"/>
          </a:xfrm>
          <a:prstGeom prst="roundRect">
            <a:avLst>
              <a:gd name="adj" fmla="val 1399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125985" tIns="0" rIns="72000" bIns="0">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eaLnBrk="1" hangingPunct="1">
              <a:spcBef>
                <a:spcPct val="15000"/>
              </a:spcBef>
              <a:buFont typeface="Wingdings" panose="05000000000000000000" pitchFamily="2" charset="2"/>
              <a:buChar char="l"/>
            </a:pPr>
            <a:r>
              <a:rPr lang="ja-JP" altLang="en-US" sz="1600" dirty="0">
                <a:solidFill>
                  <a:srgbClr val="000000"/>
                </a:solidFill>
                <a:latin typeface="HG丸ｺﾞｼｯｸM-PRO" panose="020F0600000000000000" pitchFamily="50" charset="-128"/>
                <a:ea typeface="HG丸ｺﾞｼｯｸM-PRO" panose="020F0600000000000000" pitchFamily="50" charset="-128"/>
              </a:rPr>
              <a:t>河川整備計画に基づく整備を進めるにあたって、残土の処分方法や護岸補強の工法選定等において十分な経済比較を行い、コスト縮減可能・効率的な手法で事業を実施している。</a:t>
            </a:r>
            <a:endParaRPr lang="en-US" altLang="ja-JP" sz="1600" dirty="0">
              <a:solidFill>
                <a:srgbClr val="000000"/>
              </a:solidFill>
              <a:latin typeface="HG丸ｺﾞｼｯｸM-PRO" panose="020F0600000000000000" pitchFamily="50" charset="-128"/>
              <a:ea typeface="HG丸ｺﾞｼｯｸM-PRO" panose="020F0600000000000000" pitchFamily="50" charset="-128"/>
            </a:endParaRPr>
          </a:p>
        </p:txBody>
      </p:sp>
      <p:sp>
        <p:nvSpPr>
          <p:cNvPr id="39946" name="下矢印 2">
            <a:extLst>
              <a:ext uri="{FF2B5EF4-FFF2-40B4-BE49-F238E27FC236}">
                <a16:creationId xmlns:a16="http://schemas.microsoft.com/office/drawing/2014/main" id="{00F4FDD5-A360-4F22-8E77-87DE7348360E}"/>
              </a:ext>
            </a:extLst>
          </p:cNvPr>
          <p:cNvSpPr>
            <a:spLocks noChangeArrowheads="1"/>
          </p:cNvSpPr>
          <p:nvPr/>
        </p:nvSpPr>
        <p:spPr bwMode="auto">
          <a:xfrm>
            <a:off x="4699794" y="6014434"/>
            <a:ext cx="342900" cy="319088"/>
          </a:xfrm>
          <a:prstGeom prst="downArrow">
            <a:avLst>
              <a:gd name="adj1" fmla="val 50000"/>
              <a:gd name="adj2" fmla="val 50042"/>
            </a:avLst>
          </a:prstGeom>
          <a:solidFill>
            <a:srgbClr val="FF0000"/>
          </a:solidFill>
          <a:ln w="9525">
            <a:solidFill>
              <a:srgbClr val="FF0000"/>
            </a:solidFill>
            <a:miter lim="800000"/>
            <a:headEnd/>
            <a:tailEnd/>
          </a:ln>
        </p:spPr>
        <p:txBody>
          <a:bodyPr anchor="ctr"/>
          <a:lstStyle/>
          <a:p>
            <a:pPr algn="ctr"/>
            <a:endParaRPr lang="ja-JP" altLang="en-US"/>
          </a:p>
        </p:txBody>
      </p:sp>
      <p:sp>
        <p:nvSpPr>
          <p:cNvPr id="13" name="Text Box 2">
            <a:extLst>
              <a:ext uri="{FF2B5EF4-FFF2-40B4-BE49-F238E27FC236}">
                <a16:creationId xmlns:a16="http://schemas.microsoft.com/office/drawing/2014/main" id="{6615040D-110F-4382-B9FC-C7173A745DA2}"/>
              </a:ext>
            </a:extLst>
          </p:cNvPr>
          <p:cNvSpPr>
            <a:spLocks noChangeArrowheads="1"/>
          </p:cNvSpPr>
          <p:nvPr/>
        </p:nvSpPr>
        <p:spPr bwMode="auto">
          <a:xfrm>
            <a:off x="230980" y="6333522"/>
            <a:ext cx="9237663" cy="404813"/>
          </a:xfrm>
          <a:prstGeom prst="roundRect">
            <a:avLst>
              <a:gd name="adj" fmla="val 13995"/>
            </a:avLst>
          </a:prstGeom>
          <a:solidFill>
            <a:schemeClr val="bg1"/>
          </a:solidFill>
          <a:ln w="9525" algn="ctr">
            <a:solidFill>
              <a:srgbClr val="FF0000"/>
            </a:solidFill>
            <a:round/>
            <a:headEnd/>
            <a:tailEnd/>
          </a:ln>
        </p:spPr>
        <p:txBody>
          <a:bodyPr lIns="125985" tIns="0" rIns="72000" bIns="0" anchor="ctr"/>
          <a:lstStyle/>
          <a:p>
            <a:pPr algn="ctr" eaLnBrk="1" hangingPunct="1">
              <a:spcBef>
                <a:spcPct val="15000"/>
              </a:spcBef>
              <a:defRPr/>
            </a:pPr>
            <a:r>
              <a:rPr lang="ja-JP" altLang="en-US" sz="2000" dirty="0">
                <a:solidFill>
                  <a:srgbClr val="FF0000"/>
                </a:solidFill>
                <a:latin typeface="HG丸ｺﾞｼｯｸM-PRO" pitchFamily="50" charset="-128"/>
                <a:ea typeface="HG丸ｺﾞｼｯｸM-PRO" pitchFamily="50" charset="-128"/>
              </a:rPr>
              <a:t>事業の継続</a:t>
            </a:r>
            <a:endParaRPr lang="en-US" altLang="ja-JP" sz="1050" dirty="0">
              <a:solidFill>
                <a:srgbClr val="FF0000"/>
              </a:solidFill>
              <a:latin typeface="HG丸ｺﾞｼｯｸM-PRO" pitchFamily="50" charset="-128"/>
              <a:ea typeface="HG丸ｺﾞｼｯｸM-PRO" pitchFamily="50" charset="-128"/>
            </a:endParaRPr>
          </a:p>
        </p:txBody>
      </p:sp>
      <p:sp>
        <p:nvSpPr>
          <p:cNvPr id="14" name="スライド番号プレースホルダ 5">
            <a:extLst>
              <a:ext uri="{FF2B5EF4-FFF2-40B4-BE49-F238E27FC236}">
                <a16:creationId xmlns:a16="http://schemas.microsoft.com/office/drawing/2014/main" id="{7E8A4079-567B-42B3-88DC-8E7E2A26A080}"/>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C51AE5F1-4551-408C-BB45-35F85AA46C79}"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15</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39949" name="テキスト ボックス 9">
            <a:extLst>
              <a:ext uri="{FF2B5EF4-FFF2-40B4-BE49-F238E27FC236}">
                <a16:creationId xmlns:a16="http://schemas.microsoft.com/office/drawing/2014/main" id="{FF9B0440-CF79-4D3D-9197-78D5C37C82B6}"/>
              </a:ext>
            </a:extLst>
          </p:cNvPr>
          <p:cNvSpPr txBox="1">
            <a:spLocks noChangeArrowheads="1"/>
          </p:cNvSpPr>
          <p:nvPr/>
        </p:nvSpPr>
        <p:spPr bwMode="auto">
          <a:xfrm>
            <a:off x="496888" y="3362106"/>
            <a:ext cx="2032000" cy="338137"/>
          </a:xfrm>
          <a:prstGeom prst="rect">
            <a:avLst/>
          </a:prstGeom>
          <a:solidFill>
            <a:srgbClr val="92D050"/>
          </a:solidFill>
          <a:ln w="9525">
            <a:solidFill>
              <a:srgbClr val="92D050"/>
            </a:solidFill>
            <a:miter lim="800000"/>
            <a:headEnd/>
            <a:tailEnd/>
          </a:ln>
        </p:spPr>
        <p:txBody>
          <a:bodyPr wrap="none">
            <a:spAutoFit/>
          </a:bodyPr>
          <a:lstStyle/>
          <a:p>
            <a:r>
              <a:rPr lang="ja-JP" altLang="en-US" sz="1600" dirty="0"/>
              <a:t>事業の進捗の見込み</a:t>
            </a:r>
          </a:p>
        </p:txBody>
      </p:sp>
    </p:spTree>
    <p:extLst>
      <p:ext uri="{BB962C8B-B14F-4D97-AF65-F5344CB8AC3E}">
        <p14:creationId xmlns:p14="http://schemas.microsoft.com/office/powerpoint/2010/main" val="1636596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DEDE52A-3444-485D-839D-1384E92DCFB8}"/>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a:solidFill>
                  <a:srgbClr val="FFFFFF"/>
                </a:solidFill>
                <a:latin typeface="HGｺﾞｼｯｸE" panose="020B0909000000000000" pitchFamily="49" charset="-128"/>
                <a:ea typeface="HGｺﾞｼｯｸE" panose="020B0909000000000000" pitchFamily="49" charset="-128"/>
              </a:rPr>
              <a:t>今回の事業評価について</a:t>
            </a:r>
          </a:p>
        </p:txBody>
      </p:sp>
      <p:sp>
        <p:nvSpPr>
          <p:cNvPr id="30" name="スライド番号プレースホルダ 5">
            <a:extLst>
              <a:ext uri="{FF2B5EF4-FFF2-40B4-BE49-F238E27FC236}">
                <a16:creationId xmlns:a16="http://schemas.microsoft.com/office/drawing/2014/main" id="{6476057C-7C87-48CA-B49B-A7AFA72C6827}"/>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7E1E5CE8-B8DC-4957-A1E1-CCCB6AE5A60B}"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1</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18437" name="テキスト ボックス 9">
            <a:extLst>
              <a:ext uri="{FF2B5EF4-FFF2-40B4-BE49-F238E27FC236}">
                <a16:creationId xmlns:a16="http://schemas.microsoft.com/office/drawing/2014/main" id="{2AA1B816-4F7A-4D64-8B48-3AD06C1D9EB5}"/>
              </a:ext>
            </a:extLst>
          </p:cNvPr>
          <p:cNvSpPr txBox="1">
            <a:spLocks noChangeArrowheads="1"/>
          </p:cNvSpPr>
          <p:nvPr/>
        </p:nvSpPr>
        <p:spPr bwMode="auto">
          <a:xfrm>
            <a:off x="182563" y="506713"/>
            <a:ext cx="9228137" cy="1815882"/>
          </a:xfrm>
          <a:prstGeom prst="rect">
            <a:avLst/>
          </a:prstGeom>
          <a:noFill/>
          <a:ln w="9525">
            <a:solidFill>
              <a:schemeClr val="tx1"/>
            </a:solidFill>
            <a:miter lim="800000"/>
            <a:headEnd/>
            <a:tailEnd/>
          </a:ln>
        </p:spPr>
        <p:txBody>
          <a:bodyPr>
            <a:spAutoFit/>
          </a:bodyPr>
          <a:lstStyle>
            <a:lvl1pPr marL="342900" indent="-342900">
              <a:defRPr kumimoji="1" sz="1900">
                <a:solidFill>
                  <a:schemeClr val="tx1"/>
                </a:solidFill>
                <a:latin typeface="Arial" charset="0"/>
                <a:ea typeface="ＭＳ Ｐゴシック" pitchFamily="50" charset="-128"/>
              </a:defRPr>
            </a:lvl1pPr>
            <a:lvl2pPr>
              <a:defRPr kumimoji="1" sz="1900">
                <a:solidFill>
                  <a:schemeClr val="tx1"/>
                </a:solidFill>
                <a:latin typeface="Arial" charset="0"/>
                <a:ea typeface="ＭＳ Ｐゴシック" pitchFamily="50" charset="-128"/>
              </a:defRPr>
            </a:lvl2pPr>
            <a:lvl3pPr>
              <a:defRPr kumimoji="1" sz="1900">
                <a:solidFill>
                  <a:schemeClr val="tx1"/>
                </a:solidFill>
                <a:latin typeface="Arial" charset="0"/>
                <a:ea typeface="ＭＳ Ｐゴシック" pitchFamily="50" charset="-128"/>
              </a:defRPr>
            </a:lvl3pPr>
            <a:lvl4pPr>
              <a:defRPr kumimoji="1" sz="1900">
                <a:solidFill>
                  <a:schemeClr val="tx1"/>
                </a:solidFill>
                <a:latin typeface="Arial" charset="0"/>
                <a:ea typeface="ＭＳ Ｐゴシック" pitchFamily="50" charset="-128"/>
              </a:defRPr>
            </a:lvl4pPr>
            <a:lvl5pPr>
              <a:defRPr kumimoji="1" sz="1900">
                <a:solidFill>
                  <a:schemeClr val="tx1"/>
                </a:solidFill>
                <a:latin typeface="Arial" charset="0"/>
                <a:ea typeface="ＭＳ Ｐゴシック" pitchFamily="50" charset="-128"/>
              </a:defRPr>
            </a:lvl5pPr>
            <a:lvl6pPr marL="1824038" indent="461963" eaLnBrk="0" fontAlgn="base" hangingPunct="0">
              <a:spcBef>
                <a:spcPct val="0"/>
              </a:spcBef>
              <a:spcAft>
                <a:spcPct val="0"/>
              </a:spcAft>
              <a:defRPr kumimoji="1" sz="1900">
                <a:solidFill>
                  <a:schemeClr val="tx1"/>
                </a:solidFill>
                <a:latin typeface="Arial" charset="0"/>
                <a:ea typeface="ＭＳ Ｐゴシック" pitchFamily="50" charset="-128"/>
              </a:defRPr>
            </a:lvl6pPr>
            <a:lvl7pPr marL="2281238" indent="461963" eaLnBrk="0" fontAlgn="base" hangingPunct="0">
              <a:spcBef>
                <a:spcPct val="0"/>
              </a:spcBef>
              <a:spcAft>
                <a:spcPct val="0"/>
              </a:spcAft>
              <a:defRPr kumimoji="1" sz="1900">
                <a:solidFill>
                  <a:schemeClr val="tx1"/>
                </a:solidFill>
                <a:latin typeface="Arial" charset="0"/>
                <a:ea typeface="ＭＳ Ｐゴシック" pitchFamily="50" charset="-128"/>
              </a:defRPr>
            </a:lvl7pPr>
            <a:lvl8pPr marL="2738438" indent="461963" eaLnBrk="0" fontAlgn="base" hangingPunct="0">
              <a:spcBef>
                <a:spcPct val="0"/>
              </a:spcBef>
              <a:spcAft>
                <a:spcPct val="0"/>
              </a:spcAft>
              <a:defRPr kumimoji="1" sz="1900">
                <a:solidFill>
                  <a:schemeClr val="tx1"/>
                </a:solidFill>
                <a:latin typeface="Arial" charset="0"/>
                <a:ea typeface="ＭＳ Ｐゴシック" pitchFamily="50" charset="-128"/>
              </a:defRPr>
            </a:lvl8pPr>
            <a:lvl9pPr marL="3195638" indent="461963" eaLnBrk="0" fontAlgn="base" hangingPunct="0">
              <a:spcBef>
                <a:spcPct val="0"/>
              </a:spcBef>
              <a:spcAft>
                <a:spcPct val="0"/>
              </a:spcAft>
              <a:defRPr kumimoji="1" sz="1900">
                <a:solidFill>
                  <a:schemeClr val="tx1"/>
                </a:solidFill>
                <a:latin typeface="Arial" charset="0"/>
                <a:ea typeface="ＭＳ Ｐゴシック" pitchFamily="50" charset="-128"/>
              </a:defRPr>
            </a:lvl9pPr>
          </a:lstStyle>
          <a:p>
            <a:pPr marL="285750" indent="-285750">
              <a:buFont typeface="Wingdings" panose="05000000000000000000" pitchFamily="2" charset="2"/>
              <a:buChar char="Ø"/>
              <a:defRPr/>
            </a:pPr>
            <a:r>
              <a:rPr lang="ja-JP" altLang="en-US" sz="1600" dirty="0"/>
              <a:t>大阪府では、建設事業の効率性及び実施過程の透明性の一層の向上を図るため、建設事業評価を実施している。</a:t>
            </a:r>
            <a:endParaRPr lang="en-US" altLang="ja-JP" sz="1600" dirty="0"/>
          </a:p>
          <a:p>
            <a:pPr marL="285750" indent="-285750">
              <a:buFont typeface="Wingdings" panose="05000000000000000000" pitchFamily="2" charset="2"/>
              <a:buChar char="Ø"/>
              <a:defRPr/>
            </a:pPr>
            <a:r>
              <a:rPr lang="ja-JP" altLang="en-US" sz="1600" u="sng" dirty="0"/>
              <a:t>河川事業・ダム事業については、大阪府河川整備審議会で事業評価を実施している。</a:t>
            </a:r>
            <a:endParaRPr lang="en-US" altLang="ja-JP" sz="1600" u="sng" dirty="0"/>
          </a:p>
          <a:p>
            <a:pPr>
              <a:defRPr/>
            </a:pPr>
            <a:r>
              <a:rPr lang="ja-JP" altLang="en-US" sz="1600" dirty="0"/>
              <a:t>　　（「大阪府河川事業・ダム事業の事業評価（平成</a:t>
            </a:r>
            <a:r>
              <a:rPr lang="en-US" altLang="ja-JP" sz="1600" dirty="0"/>
              <a:t>28</a:t>
            </a:r>
            <a:r>
              <a:rPr lang="ja-JP" altLang="en-US" sz="1600" dirty="0"/>
              <a:t>年</a:t>
            </a:r>
            <a:r>
              <a:rPr lang="en-US" altLang="ja-JP" sz="1600" dirty="0"/>
              <a:t>7</a:t>
            </a:r>
            <a:r>
              <a:rPr lang="ja-JP" altLang="en-US" sz="1600" dirty="0"/>
              <a:t>月 大阪府都市整備部河川室）」）</a:t>
            </a:r>
            <a:endParaRPr lang="en-US" altLang="ja-JP" sz="1600" dirty="0"/>
          </a:p>
          <a:p>
            <a:pPr marL="285750" indent="-285750">
              <a:buFont typeface="Wingdings" panose="05000000000000000000" pitchFamily="2" charset="2"/>
              <a:buChar char="Ø"/>
              <a:defRPr/>
            </a:pPr>
            <a:r>
              <a:rPr lang="ja-JP" altLang="en-US" sz="1600" dirty="0"/>
              <a:t>淀川水系神崎川の事業については、</a:t>
            </a:r>
            <a:r>
              <a:rPr lang="en-US" altLang="ja-JP" sz="1600" dirty="0"/>
              <a:t>R3</a:t>
            </a:r>
            <a:r>
              <a:rPr lang="ja-JP" altLang="en-US" sz="1600" dirty="0"/>
              <a:t>年度に実施された「淀川水系神崎川河川改修事業の事業評価について」の審議をもって事業再評価としており、再評価後</a:t>
            </a:r>
            <a:r>
              <a:rPr lang="en-US" altLang="ja-JP" sz="1600" dirty="0"/>
              <a:t>5</a:t>
            </a:r>
            <a:r>
              <a:rPr lang="ja-JP" altLang="en-US" sz="1600" dirty="0"/>
              <a:t>年を経過するため、</a:t>
            </a:r>
            <a:r>
              <a:rPr lang="en-US" altLang="ja-JP" sz="1600" u="sng" dirty="0"/>
              <a:t>R8</a:t>
            </a:r>
            <a:r>
              <a:rPr lang="ja-JP" altLang="en-US" sz="1600" u="sng" dirty="0"/>
              <a:t>年度に事業評価を実施するもの。</a:t>
            </a:r>
          </a:p>
        </p:txBody>
      </p:sp>
      <p:sp>
        <p:nvSpPr>
          <p:cNvPr id="3" name="AutoShape 6">
            <a:extLst>
              <a:ext uri="{FF2B5EF4-FFF2-40B4-BE49-F238E27FC236}">
                <a16:creationId xmlns:a16="http://schemas.microsoft.com/office/drawing/2014/main" id="{50B43B6F-DAD0-4609-83A6-5B08203CCBEB}"/>
              </a:ext>
            </a:extLst>
          </p:cNvPr>
          <p:cNvSpPr>
            <a:spLocks noChangeArrowheads="1"/>
          </p:cNvSpPr>
          <p:nvPr/>
        </p:nvSpPr>
        <p:spPr bwMode="auto">
          <a:xfrm>
            <a:off x="182563" y="2304804"/>
            <a:ext cx="3014662" cy="400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600" dirty="0">
                <a:solidFill>
                  <a:srgbClr val="000000"/>
                </a:solidFill>
                <a:latin typeface="HG丸ｺﾞｼｯｸM-PRO" panose="020F0600000000000000" pitchFamily="50" charset="-128"/>
                <a:ea typeface="HG丸ｺﾞｼｯｸM-PRO" panose="020F0600000000000000" pitchFamily="50" charset="-128"/>
              </a:rPr>
              <a:t>≪事業評価について≫</a:t>
            </a:r>
          </a:p>
        </p:txBody>
      </p:sp>
      <p:graphicFrame>
        <p:nvGraphicFramePr>
          <p:cNvPr id="2" name="表 1">
            <a:extLst>
              <a:ext uri="{FF2B5EF4-FFF2-40B4-BE49-F238E27FC236}">
                <a16:creationId xmlns:a16="http://schemas.microsoft.com/office/drawing/2014/main" id="{28FAEF51-69E7-4A28-ABBE-A811CB52CF9E}"/>
              </a:ext>
            </a:extLst>
          </p:cNvPr>
          <p:cNvGraphicFramePr>
            <a:graphicFrameLocks noGrp="1"/>
          </p:cNvGraphicFramePr>
          <p:nvPr>
            <p:extLst>
              <p:ext uri="{D42A27DB-BD31-4B8C-83A1-F6EECF244321}">
                <p14:modId xmlns:p14="http://schemas.microsoft.com/office/powerpoint/2010/main" val="2311217320"/>
              </p:ext>
            </p:extLst>
          </p:nvPr>
        </p:nvGraphicFramePr>
        <p:xfrm>
          <a:off x="1076325" y="2675180"/>
          <a:ext cx="7759700" cy="3914779"/>
        </p:xfrm>
        <a:graphic>
          <a:graphicData uri="http://schemas.openxmlformats.org/drawingml/2006/table">
            <a:tbl>
              <a:tblPr firstRow="1" bandRow="1">
                <a:tableStyleId>{F5AB1C69-6EDB-4FF4-983F-18BD219EF322}</a:tableStyleId>
              </a:tblPr>
              <a:tblGrid>
                <a:gridCol w="1097567">
                  <a:extLst>
                    <a:ext uri="{9D8B030D-6E8A-4147-A177-3AD203B41FA5}">
                      <a16:colId xmlns:a16="http://schemas.microsoft.com/office/drawing/2014/main" val="20000"/>
                    </a:ext>
                  </a:extLst>
                </a:gridCol>
                <a:gridCol w="6662133">
                  <a:extLst>
                    <a:ext uri="{9D8B030D-6E8A-4147-A177-3AD203B41FA5}">
                      <a16:colId xmlns:a16="http://schemas.microsoft.com/office/drawing/2014/main" val="20001"/>
                    </a:ext>
                  </a:extLst>
                </a:gridCol>
              </a:tblGrid>
              <a:tr h="396062">
                <a:tc>
                  <a:txBody>
                    <a:bodyPr/>
                    <a:lstStyle/>
                    <a:p>
                      <a:pPr algn="ctr"/>
                      <a:endParaRPr kumimoji="1" lang="ja-JP" altLang="en-US" sz="1400" b="0" dirty="0">
                        <a:solidFill>
                          <a:schemeClr val="tx1"/>
                        </a:solidFill>
                      </a:endParaRP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kumimoji="1" lang="ja-JP" altLang="en-US" sz="1400" b="0" dirty="0">
                          <a:solidFill>
                            <a:schemeClr val="tx1"/>
                          </a:solidFill>
                        </a:rPr>
                        <a:t>再評価（再々評価）</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354397">
                <a:tc>
                  <a:txBody>
                    <a:bodyPr/>
                    <a:lstStyle/>
                    <a:p>
                      <a:pPr algn="ctr"/>
                      <a:r>
                        <a:rPr kumimoji="1" lang="ja-JP" altLang="en-US" sz="1400" b="0" dirty="0">
                          <a:solidFill>
                            <a:schemeClr val="tx1"/>
                          </a:solidFill>
                        </a:rPr>
                        <a:t>目的</a:t>
                      </a:r>
                      <a:endParaRPr kumimoji="1" lang="en-US" altLang="ja-JP" sz="1400" b="0" dirty="0">
                        <a:solidFill>
                          <a:schemeClr val="tx1"/>
                        </a:solidFill>
                      </a:endParaRP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b="0" dirty="0">
                          <a:solidFill>
                            <a:schemeClr val="tx1"/>
                          </a:solidFill>
                        </a:rPr>
                        <a:t>事業継続の妥当性を判断するとともに、より効率的な実施方法等を検討する。</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11020">
                <a:tc>
                  <a:txBody>
                    <a:bodyPr/>
                    <a:lstStyle/>
                    <a:p>
                      <a:pPr algn="ctr"/>
                      <a:r>
                        <a:rPr kumimoji="1" lang="ja-JP" altLang="en-US" sz="1400" b="0" dirty="0">
                          <a:solidFill>
                            <a:schemeClr val="tx1"/>
                          </a:solidFill>
                        </a:rPr>
                        <a:t>対象</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b="0" dirty="0">
                          <a:solidFill>
                            <a:schemeClr val="tx1"/>
                          </a:solidFill>
                        </a:rPr>
                        <a:t>総事業費</a:t>
                      </a:r>
                      <a:r>
                        <a:rPr kumimoji="1" lang="en-US" altLang="ja-JP" sz="1400" b="0" dirty="0">
                          <a:solidFill>
                            <a:schemeClr val="tx1"/>
                          </a:solidFill>
                        </a:rPr>
                        <a:t>10</a:t>
                      </a:r>
                      <a:r>
                        <a:rPr kumimoji="1" lang="ja-JP" altLang="en-US" sz="1400" b="0" dirty="0">
                          <a:solidFill>
                            <a:schemeClr val="tx1"/>
                          </a:solidFill>
                        </a:rPr>
                        <a:t>億円以上の事業</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164459">
                <a:tc>
                  <a:txBody>
                    <a:bodyPr/>
                    <a:lstStyle/>
                    <a:p>
                      <a:pPr algn="ctr"/>
                      <a:r>
                        <a:rPr kumimoji="1" lang="ja-JP" altLang="en-US" sz="1400" b="0" dirty="0">
                          <a:solidFill>
                            <a:schemeClr val="tx1"/>
                          </a:solidFill>
                        </a:rPr>
                        <a:t>評価時期</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kumimoji="1" lang="ja-JP" altLang="en-US" sz="1400" b="0" dirty="0">
                          <a:solidFill>
                            <a:schemeClr val="tx1"/>
                          </a:solidFill>
                        </a:rPr>
                        <a:t>・事業計画の大幅な変更・・・・・・・・・・・・・・・・・・・・・・・・・・・・・・❶</a:t>
                      </a:r>
                      <a:endParaRPr kumimoji="1" lang="en-US" altLang="ja-JP" sz="1400" b="0" dirty="0">
                        <a:solidFill>
                          <a:schemeClr val="tx1"/>
                        </a:solidFill>
                      </a:endParaRPr>
                    </a:p>
                    <a:p>
                      <a:pPr marL="0" indent="0" algn="l">
                        <a:buFont typeface="Arial" panose="020B0604020202020204" pitchFamily="34" charset="0"/>
                        <a:buNone/>
                      </a:pPr>
                      <a:r>
                        <a:rPr kumimoji="1" lang="ja-JP" altLang="en-US" sz="1400" b="0" dirty="0">
                          <a:solidFill>
                            <a:schemeClr val="tx1"/>
                          </a:solidFill>
                        </a:rPr>
                        <a:t>・事業採択後</a:t>
                      </a:r>
                      <a:r>
                        <a:rPr kumimoji="1" lang="en-US" altLang="ja-JP" sz="1400" b="0" dirty="0">
                          <a:solidFill>
                            <a:schemeClr val="tx1"/>
                          </a:solidFill>
                        </a:rPr>
                        <a:t>5</a:t>
                      </a:r>
                      <a:r>
                        <a:rPr kumimoji="1" lang="ja-JP" altLang="en-US" sz="1400" b="0" dirty="0">
                          <a:solidFill>
                            <a:schemeClr val="tx1"/>
                          </a:solidFill>
                        </a:rPr>
                        <a:t>年未着工、事業採択後</a:t>
                      </a:r>
                      <a:r>
                        <a:rPr kumimoji="1" lang="en-US" altLang="ja-JP" sz="1400" b="0" dirty="0">
                          <a:solidFill>
                            <a:schemeClr val="tx1"/>
                          </a:solidFill>
                        </a:rPr>
                        <a:t>10</a:t>
                      </a:r>
                      <a:r>
                        <a:rPr kumimoji="1" lang="ja-JP" altLang="en-US" sz="1400" b="0" dirty="0">
                          <a:solidFill>
                            <a:schemeClr val="tx1"/>
                          </a:solidFill>
                        </a:rPr>
                        <a:t>年継続</a:t>
                      </a:r>
                      <a:endParaRPr kumimoji="1" lang="en-US" altLang="ja-JP" sz="1400" b="0" dirty="0">
                        <a:solidFill>
                          <a:schemeClr val="tx1"/>
                        </a:solidFill>
                      </a:endParaRPr>
                    </a:p>
                    <a:p>
                      <a:pPr marL="0" indent="0" algn="l">
                        <a:buFont typeface="Arial" panose="020B0604020202020204" pitchFamily="34" charset="0"/>
                        <a:buNone/>
                      </a:pPr>
                      <a:r>
                        <a:rPr kumimoji="1" lang="ja-JP" altLang="en-US" sz="1400" b="0" dirty="0">
                          <a:solidFill>
                            <a:srgbClr val="FF0000"/>
                          </a:solidFill>
                        </a:rPr>
                        <a:t>・再評価後</a:t>
                      </a:r>
                      <a:r>
                        <a:rPr kumimoji="1" lang="en-US" altLang="ja-JP" sz="1400" b="0" dirty="0">
                          <a:solidFill>
                            <a:srgbClr val="FF0000"/>
                          </a:solidFill>
                        </a:rPr>
                        <a:t>5</a:t>
                      </a:r>
                      <a:r>
                        <a:rPr kumimoji="1" lang="ja-JP" altLang="en-US" sz="1400" b="0" dirty="0">
                          <a:solidFill>
                            <a:srgbClr val="FF0000"/>
                          </a:solidFill>
                        </a:rPr>
                        <a:t>年継続毎（事業未着工のものは除く）</a:t>
                      </a:r>
                      <a:endParaRPr kumimoji="1" lang="en-US" altLang="ja-JP" sz="1400" b="0" dirty="0">
                        <a:solidFill>
                          <a:srgbClr val="FF0000"/>
                        </a:solidFill>
                      </a:endParaRPr>
                    </a:p>
                    <a:p>
                      <a:pPr marL="0" indent="0" algn="l">
                        <a:buFont typeface="Arial" panose="020B0604020202020204" pitchFamily="34" charset="0"/>
                        <a:buNone/>
                      </a:pPr>
                      <a:r>
                        <a:rPr kumimoji="1" lang="ja-JP" altLang="en-US" sz="1400" b="0" dirty="0">
                          <a:solidFill>
                            <a:schemeClr val="tx1"/>
                          </a:solidFill>
                        </a:rPr>
                        <a:t>・総事業費の大幅な変更</a:t>
                      </a:r>
                      <a:endParaRPr kumimoji="1" lang="en-US" altLang="ja-JP" sz="1400" b="0" dirty="0">
                        <a:solidFill>
                          <a:schemeClr val="tx1"/>
                        </a:solidFill>
                      </a:endParaRPr>
                    </a:p>
                    <a:p>
                      <a:pPr marL="0" indent="0" algn="l">
                        <a:buFont typeface="Arial" panose="020B0604020202020204" pitchFamily="34" charset="0"/>
                        <a:buNone/>
                      </a:pPr>
                      <a:r>
                        <a:rPr kumimoji="1" lang="ja-JP" altLang="en-US" sz="1400" b="0" dirty="0">
                          <a:solidFill>
                            <a:schemeClr val="tx1"/>
                          </a:solidFill>
                        </a:rPr>
                        <a:t>・その他評価の必要が生じた事業</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64459">
                <a:tc>
                  <a:txBody>
                    <a:bodyPr/>
                    <a:lstStyle/>
                    <a:p>
                      <a:pPr algn="ctr"/>
                      <a:r>
                        <a:rPr kumimoji="1" lang="ja-JP" altLang="en-US" sz="1400" b="0" dirty="0">
                          <a:solidFill>
                            <a:schemeClr val="tx1"/>
                          </a:solidFill>
                        </a:rPr>
                        <a:t>評価の視点</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b="0" dirty="0">
                          <a:solidFill>
                            <a:schemeClr val="tx1"/>
                          </a:solidFill>
                        </a:rPr>
                        <a:t>・事業状況（事業計画等の変更及び今後の進捗見通しを含む）</a:t>
                      </a:r>
                      <a:endParaRPr kumimoji="1" lang="en-US" altLang="ja-JP" sz="1400" b="0" dirty="0">
                        <a:solidFill>
                          <a:schemeClr val="tx1"/>
                        </a:solidFill>
                      </a:endParaRPr>
                    </a:p>
                    <a:p>
                      <a:pPr algn="l"/>
                      <a:r>
                        <a:rPr kumimoji="1" lang="ja-JP" altLang="en-US" sz="1400" b="0" dirty="0">
                          <a:solidFill>
                            <a:schemeClr val="tx1"/>
                          </a:solidFill>
                        </a:rPr>
                        <a:t>・事業を巡る社会経済情勢の変化</a:t>
                      </a:r>
                      <a:endParaRPr kumimoji="1" lang="en-US" altLang="ja-JP" sz="1400" b="0" dirty="0">
                        <a:solidFill>
                          <a:schemeClr val="tx1"/>
                        </a:solidFill>
                      </a:endParaRPr>
                    </a:p>
                    <a:p>
                      <a:pPr algn="l"/>
                      <a:r>
                        <a:rPr kumimoji="1" lang="ja-JP" altLang="en-US" sz="1400" b="0" dirty="0">
                          <a:solidFill>
                            <a:schemeClr val="tx1"/>
                          </a:solidFill>
                        </a:rPr>
                        <a:t>・費用便益分析等の効率性</a:t>
                      </a:r>
                      <a:endParaRPr kumimoji="1" lang="en-US" altLang="ja-JP" sz="1400" b="0" dirty="0">
                        <a:solidFill>
                          <a:schemeClr val="tx1"/>
                        </a:solidFill>
                      </a:endParaRPr>
                    </a:p>
                    <a:p>
                      <a:pPr algn="l"/>
                      <a:r>
                        <a:rPr kumimoji="1" lang="ja-JP" altLang="en-US" sz="1400" b="0" dirty="0">
                          <a:solidFill>
                            <a:schemeClr val="tx1"/>
                          </a:solidFill>
                        </a:rPr>
                        <a:t>・安全・安心、活力、快適性等の有効性</a:t>
                      </a:r>
                      <a:endParaRPr kumimoji="1" lang="en-US" altLang="ja-JP" sz="1400" b="0" dirty="0">
                        <a:solidFill>
                          <a:schemeClr val="tx1"/>
                        </a:solidFill>
                      </a:endParaRPr>
                    </a:p>
                    <a:p>
                      <a:pPr algn="l"/>
                      <a:r>
                        <a:rPr kumimoji="1" lang="ja-JP" altLang="en-US" sz="1400" b="0" dirty="0">
                          <a:solidFill>
                            <a:schemeClr val="tx1"/>
                          </a:solidFill>
                        </a:rPr>
                        <a:t>・自然環境への影響と対策</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24379">
                <a:tc>
                  <a:txBody>
                    <a:bodyPr/>
                    <a:lstStyle/>
                    <a:p>
                      <a:pPr algn="ctr"/>
                      <a:r>
                        <a:rPr kumimoji="1" lang="ja-JP" altLang="en-US" sz="1400" b="0" dirty="0">
                          <a:solidFill>
                            <a:schemeClr val="tx1"/>
                          </a:solidFill>
                        </a:rPr>
                        <a:t>審議方法</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kumimoji="1" lang="ja-JP" altLang="en-US" sz="1400" b="0" dirty="0">
                          <a:solidFill>
                            <a:schemeClr val="tx1"/>
                          </a:solidFill>
                        </a:rPr>
                        <a:t>❶の場合は、河川整備計画（案・変更案）の審議・了承</a:t>
                      </a:r>
                      <a:endParaRPr kumimoji="1" lang="en-US" altLang="ja-JP" sz="1400" b="0" dirty="0">
                        <a:solidFill>
                          <a:schemeClr val="tx1"/>
                        </a:solidFill>
                      </a:endParaRPr>
                    </a:p>
                    <a:p>
                      <a:pPr algn="l"/>
                      <a:r>
                        <a:rPr kumimoji="1" lang="ja-JP" altLang="en-US" sz="1400" b="0" dirty="0">
                          <a:solidFill>
                            <a:srgbClr val="FF0000"/>
                          </a:solidFill>
                        </a:rPr>
                        <a:t>❷の場合は、再評価（再々評価）調書により審議</a:t>
                      </a:r>
                    </a:p>
                  </a:txBody>
                  <a:tcPr marL="97717" marR="97717" marT="48830" marB="48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461" name="AutoShape 6">
            <a:extLst>
              <a:ext uri="{FF2B5EF4-FFF2-40B4-BE49-F238E27FC236}">
                <a16:creationId xmlns:a16="http://schemas.microsoft.com/office/drawing/2014/main" id="{5BEF1A0C-A78A-4BCA-9F5E-A09FC1A9294C}"/>
              </a:ext>
            </a:extLst>
          </p:cNvPr>
          <p:cNvSpPr>
            <a:spLocks noChangeArrowheads="1"/>
          </p:cNvSpPr>
          <p:nvPr/>
        </p:nvSpPr>
        <p:spPr bwMode="auto">
          <a:xfrm>
            <a:off x="830184" y="6505599"/>
            <a:ext cx="7350702" cy="400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1200" dirty="0">
                <a:solidFill>
                  <a:srgbClr val="000000"/>
                </a:solidFill>
                <a:latin typeface="HG丸ｺﾞｼｯｸM-PRO" panose="020F0600000000000000" pitchFamily="50" charset="-128"/>
                <a:ea typeface="HG丸ｺﾞｼｯｸM-PRO" panose="020F0600000000000000" pitchFamily="50" charset="-128"/>
              </a:rPr>
              <a:t>※</a:t>
            </a:r>
            <a:r>
              <a:rPr lang="ja-JP" altLang="en-US" sz="1200" dirty="0">
                <a:solidFill>
                  <a:srgbClr val="000000"/>
                </a:solidFill>
                <a:latin typeface="HG丸ｺﾞｼｯｸM-PRO" panose="020F0600000000000000" pitchFamily="50" charset="-128"/>
                <a:ea typeface="HG丸ｺﾞｼｯｸM-PRO" panose="020F0600000000000000" pitchFamily="50" charset="-128"/>
              </a:rPr>
              <a:t>「大阪府河川事業・ダム事業の事業評価（平成</a:t>
            </a:r>
            <a:r>
              <a:rPr lang="en-US" altLang="ja-JP" sz="1200" dirty="0">
                <a:solidFill>
                  <a:srgbClr val="000000"/>
                </a:solidFill>
                <a:latin typeface="HG丸ｺﾞｼｯｸM-PRO" panose="020F0600000000000000" pitchFamily="50" charset="-128"/>
                <a:ea typeface="HG丸ｺﾞｼｯｸM-PRO" panose="020F0600000000000000" pitchFamily="50" charset="-128"/>
              </a:rPr>
              <a:t>28</a:t>
            </a:r>
            <a:r>
              <a:rPr lang="ja-JP" altLang="en-US" sz="1200" dirty="0">
                <a:solidFill>
                  <a:srgbClr val="000000"/>
                </a:solidFill>
                <a:latin typeface="HG丸ｺﾞｼｯｸM-PRO" panose="020F0600000000000000" pitchFamily="50" charset="-128"/>
                <a:ea typeface="HG丸ｺﾞｼｯｸM-PRO" panose="020F0600000000000000" pitchFamily="50" charset="-128"/>
              </a:rPr>
              <a:t>年</a:t>
            </a:r>
            <a:r>
              <a:rPr lang="en-US" altLang="ja-JP" sz="1200" dirty="0">
                <a:solidFill>
                  <a:srgbClr val="000000"/>
                </a:solidFill>
                <a:latin typeface="HG丸ｺﾞｼｯｸM-PRO" panose="020F0600000000000000" pitchFamily="50" charset="-128"/>
                <a:ea typeface="HG丸ｺﾞｼｯｸM-PRO" panose="020F0600000000000000" pitchFamily="50" charset="-128"/>
              </a:rPr>
              <a:t>7</a:t>
            </a:r>
            <a:r>
              <a:rPr lang="ja-JP" altLang="en-US" sz="1200" dirty="0">
                <a:solidFill>
                  <a:srgbClr val="000000"/>
                </a:solidFill>
                <a:latin typeface="HG丸ｺﾞｼｯｸM-PRO" panose="020F0600000000000000" pitchFamily="50" charset="-128"/>
                <a:ea typeface="HG丸ｺﾞｼｯｸM-PRO" panose="020F0600000000000000" pitchFamily="50" charset="-128"/>
              </a:rPr>
              <a:t>月 大阪府都市整備部河川室）」より抜粋</a:t>
            </a:r>
          </a:p>
        </p:txBody>
      </p:sp>
      <p:sp>
        <p:nvSpPr>
          <p:cNvPr id="18462" name="右中かっこ 2">
            <a:extLst>
              <a:ext uri="{FF2B5EF4-FFF2-40B4-BE49-F238E27FC236}">
                <a16:creationId xmlns:a16="http://schemas.microsoft.com/office/drawing/2014/main" id="{E88CFEB1-2294-4A2E-A862-823916892224}"/>
              </a:ext>
            </a:extLst>
          </p:cNvPr>
          <p:cNvSpPr>
            <a:spLocks/>
          </p:cNvSpPr>
          <p:nvPr/>
        </p:nvSpPr>
        <p:spPr bwMode="auto">
          <a:xfrm>
            <a:off x="6367463" y="3873500"/>
            <a:ext cx="282575" cy="800100"/>
          </a:xfrm>
          <a:prstGeom prst="rightBrace">
            <a:avLst>
              <a:gd name="adj1" fmla="val 8311"/>
              <a:gd name="adj2" fmla="val 50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ja-JP" altLang="en-US"/>
          </a:p>
        </p:txBody>
      </p:sp>
      <p:sp>
        <p:nvSpPr>
          <p:cNvPr id="18463" name="AutoShape 6">
            <a:extLst>
              <a:ext uri="{FF2B5EF4-FFF2-40B4-BE49-F238E27FC236}">
                <a16:creationId xmlns:a16="http://schemas.microsoft.com/office/drawing/2014/main" id="{F8049CD9-E281-4696-9DBD-F6097B976C02}"/>
              </a:ext>
            </a:extLst>
          </p:cNvPr>
          <p:cNvSpPr>
            <a:spLocks noChangeArrowheads="1"/>
          </p:cNvSpPr>
          <p:nvPr/>
        </p:nvSpPr>
        <p:spPr bwMode="auto">
          <a:xfrm>
            <a:off x="6508750" y="4098925"/>
            <a:ext cx="762000" cy="400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ja-JP" altLang="en-US" sz="1400">
                <a:solidFill>
                  <a:srgbClr val="000000"/>
                </a:solidFill>
                <a:latin typeface="HG丸ｺﾞｼｯｸM-PRO" panose="020F0600000000000000" pitchFamily="50" charset="-128"/>
                <a:ea typeface="HG丸ｺﾞｼｯｸM-PRO" panose="020F0600000000000000" pitchFamily="50" charset="-128"/>
              </a:rPr>
              <a:t>❷</a:t>
            </a:r>
            <a:endParaRPr lang="ja-JP" altLang="en-US" sz="1600">
              <a:solidFill>
                <a:srgbClr val="000000"/>
              </a:solidFill>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7543218-6E9E-4857-B90A-405182FD0BFC}"/>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zh-TW" altLang="en-US" sz="2400">
                <a:solidFill>
                  <a:srgbClr val="FFFFFF"/>
                </a:solidFill>
                <a:latin typeface="HGｺﾞｼｯｸE" panose="020B0909000000000000" pitchFamily="49" charset="-128"/>
                <a:ea typeface="HGｺﾞｼｯｸE" panose="020B0909000000000000" pitchFamily="49" charset="-128"/>
              </a:rPr>
              <a:t>１．事業概要</a:t>
            </a:r>
          </a:p>
        </p:txBody>
      </p:sp>
      <p:sp>
        <p:nvSpPr>
          <p:cNvPr id="17" name="スライド番号プレースホルダ 5">
            <a:extLst>
              <a:ext uri="{FF2B5EF4-FFF2-40B4-BE49-F238E27FC236}">
                <a16:creationId xmlns:a16="http://schemas.microsoft.com/office/drawing/2014/main" id="{703CB947-3765-4C31-955D-B6AD042A470C}"/>
              </a:ext>
            </a:extLst>
          </p:cNvPr>
          <p:cNvSpPr txBox="1">
            <a:spLocks noGrp="1"/>
          </p:cNvSpPr>
          <p:nvPr/>
        </p:nvSpPr>
        <p:spPr bwMode="auto">
          <a:xfrm>
            <a:off x="9430273"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66B21DE1-8D1C-4498-933C-FFE4E3FC72F1}"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2</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2" name="Text Box 2">
            <a:extLst>
              <a:ext uri="{FF2B5EF4-FFF2-40B4-BE49-F238E27FC236}">
                <a16:creationId xmlns:a16="http://schemas.microsoft.com/office/drawing/2014/main" id="{7521BFEE-78F2-41BF-B295-0B0A7E663696}"/>
              </a:ext>
            </a:extLst>
          </p:cNvPr>
          <p:cNvSpPr>
            <a:spLocks noChangeArrowheads="1"/>
          </p:cNvSpPr>
          <p:nvPr/>
        </p:nvSpPr>
        <p:spPr bwMode="auto">
          <a:xfrm>
            <a:off x="77597" y="1019735"/>
            <a:ext cx="4178880" cy="5697625"/>
          </a:xfrm>
          <a:prstGeom prst="roundRect">
            <a:avLst>
              <a:gd name="adj" fmla="val 10259"/>
            </a:avLst>
          </a:prstGeom>
          <a:solidFill>
            <a:schemeClr val="bg1"/>
          </a:solidFill>
          <a:ln w="9525" algn="ctr">
            <a:solidFill>
              <a:srgbClr val="0070C0"/>
            </a:solidFill>
            <a:round/>
            <a:headEnd/>
            <a:tailEnd/>
          </a:ln>
        </p:spPr>
        <p:txBody>
          <a:bodyPr lIns="125985" tIns="0" rIns="72000" bIns="0" anchor="ctr"/>
          <a:lstStyle>
            <a:lvl1pPr marL="171450" indent="-171450">
              <a:spcBef>
                <a:spcPct val="20000"/>
              </a:spcBef>
              <a:buChar char="•"/>
              <a:defRPr kumimoji="1" sz="3200">
                <a:solidFill>
                  <a:schemeClr val="tx1"/>
                </a:solidFill>
                <a:latin typeface="Arial" charset="0"/>
                <a:ea typeface="ＭＳ Ｐゴシック" pitchFamily="50" charset="-128"/>
              </a:defRPr>
            </a:lvl1pPr>
            <a:lvl2pPr marL="742950" indent="-285750">
              <a:spcBef>
                <a:spcPct val="20000"/>
              </a:spcBef>
              <a:buChar char="–"/>
              <a:defRPr kumimoji="1" sz="2800">
                <a:solidFill>
                  <a:schemeClr val="tx1"/>
                </a:solidFill>
                <a:latin typeface="Arial" charset="0"/>
                <a:ea typeface="ＭＳ Ｐゴシック" pitchFamily="50" charset="-128"/>
              </a:defRPr>
            </a:lvl2pPr>
            <a:lvl3pPr marL="1143000" indent="-228600">
              <a:spcBef>
                <a:spcPct val="20000"/>
              </a:spcBef>
              <a:buChar char="•"/>
              <a:defRPr kumimoji="1" sz="2400">
                <a:solidFill>
                  <a:schemeClr val="tx1"/>
                </a:solidFill>
                <a:latin typeface="Arial" charset="0"/>
                <a:ea typeface="ＭＳ Ｐゴシック" pitchFamily="50" charset="-128"/>
              </a:defRPr>
            </a:lvl3pPr>
            <a:lvl4pPr marL="1600200" indent="-228600">
              <a:spcBef>
                <a:spcPct val="20000"/>
              </a:spcBef>
              <a:buChar char="–"/>
              <a:defRPr kumimoji="1" sz="2000">
                <a:solidFill>
                  <a:schemeClr val="tx1"/>
                </a:solidFill>
                <a:latin typeface="Arial" charset="0"/>
                <a:ea typeface="ＭＳ Ｐゴシック" pitchFamily="50" charset="-128"/>
              </a:defRPr>
            </a:lvl4pPr>
            <a:lvl5pPr marL="2057400" indent="-228600">
              <a:spcBef>
                <a:spcPct val="20000"/>
              </a:spcBef>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pitchFamily="50" charset="-128"/>
              </a:defRPr>
            </a:lvl9pPr>
          </a:lstStyle>
          <a:p>
            <a:pPr eaLnBrk="1" hangingPunct="1">
              <a:spcBef>
                <a:spcPct val="15000"/>
              </a:spcBef>
              <a:buFont typeface="Wingdings" pitchFamily="2" charset="2"/>
              <a:buChar char="l"/>
              <a:defRPr/>
            </a:pPr>
            <a:r>
              <a:rPr lang="ja-JP" altLang="en-US" sz="1400" dirty="0">
                <a:latin typeface="HG丸ｺﾞｼｯｸM-PRO" pitchFamily="50" charset="-128"/>
                <a:ea typeface="HG丸ｺﾞｼｯｸM-PRO" pitchFamily="50" charset="-128"/>
              </a:rPr>
              <a:t>流域市町：大阪市、豊中市、</a:t>
            </a:r>
            <a:r>
              <a:rPr lang="zh-TW" altLang="en-US" sz="1400" dirty="0">
                <a:latin typeface="HG丸ｺﾞｼｯｸM-PRO" pitchFamily="50" charset="-128"/>
                <a:ea typeface="HG丸ｺﾞｼｯｸM-PRO" pitchFamily="50" charset="-128"/>
              </a:rPr>
              <a:t>吹田市、</a:t>
            </a:r>
            <a:endParaRPr lang="en-US" altLang="zh-TW"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a:t>
            </a:r>
            <a:r>
              <a:rPr lang="zh-TW" altLang="en-US" sz="1400" dirty="0">
                <a:latin typeface="HG丸ｺﾞｼｯｸM-PRO" pitchFamily="50" charset="-128"/>
                <a:ea typeface="HG丸ｺﾞｼｯｸM-PRO" pitchFamily="50" charset="-128"/>
              </a:rPr>
              <a:t>摂津市、茨木市、高槻市、</a:t>
            </a:r>
            <a:endParaRPr lang="en-US" altLang="zh-TW"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a:t>
            </a:r>
            <a:r>
              <a:rPr lang="zh-TW" altLang="en-US" sz="1400" dirty="0">
                <a:latin typeface="HG丸ｺﾞｼｯｸM-PRO" pitchFamily="50" charset="-128"/>
                <a:ea typeface="HG丸ｺﾞｼｯｸM-PRO" pitchFamily="50" charset="-128"/>
              </a:rPr>
              <a:t>箕面市</a:t>
            </a:r>
            <a:r>
              <a:rPr lang="ja-JP" altLang="en-US" sz="1400" dirty="0">
                <a:latin typeface="HG丸ｺﾞｼｯｸM-PRO" pitchFamily="50" charset="-128"/>
                <a:ea typeface="HG丸ｺﾞｼｯｸM-PRO" pitchFamily="50" charset="-128"/>
              </a:rPr>
              <a:t>、豊能町</a:t>
            </a:r>
            <a:endParaRPr lang="en-US" altLang="ja-JP" sz="1400" dirty="0">
              <a:latin typeface="HG丸ｺﾞｼｯｸM-PRO" pitchFamily="50" charset="-128"/>
              <a:ea typeface="HG丸ｺﾞｼｯｸM-PRO" pitchFamily="50" charset="-128"/>
            </a:endParaRPr>
          </a:p>
          <a:p>
            <a:pPr eaLnBrk="1" hangingPunct="1">
              <a:spcBef>
                <a:spcPct val="15000"/>
              </a:spcBef>
              <a:buFont typeface="Wingdings" panose="05000000000000000000" pitchFamily="2" charset="2"/>
              <a:buChar char="l"/>
              <a:defRPr/>
            </a:pPr>
            <a:r>
              <a:rPr lang="ja-JP" altLang="en-US" sz="1400" dirty="0">
                <a:latin typeface="HG丸ｺﾞｼｯｸM-PRO" pitchFamily="50" charset="-128"/>
                <a:ea typeface="HG丸ｺﾞｼｯｸM-PRO" pitchFamily="50" charset="-128"/>
              </a:rPr>
              <a:t>指定区間延長：神崎川</a:t>
            </a:r>
            <a:r>
              <a:rPr lang="en-US" altLang="ja-JP" sz="1400" dirty="0">
                <a:latin typeface="HG丸ｺﾞｼｯｸM-PRO" pitchFamily="50" charset="-128"/>
                <a:ea typeface="HG丸ｺﾞｼｯｸM-PRO" pitchFamily="50" charset="-128"/>
              </a:rPr>
              <a:t>18.59km</a:t>
            </a:r>
          </a:p>
          <a:p>
            <a:pPr eaLnBrk="1" hangingPunct="1">
              <a:spcBef>
                <a:spcPct val="15000"/>
              </a:spcBef>
              <a:buFont typeface="Wingdings" panose="05000000000000000000" pitchFamily="2" charset="2"/>
              <a:buChar char="l"/>
              <a:defRPr/>
            </a:pPr>
            <a:r>
              <a:rPr lang="ja-JP" altLang="en-US" sz="1400" dirty="0">
                <a:latin typeface="HG丸ｺﾞｼｯｸM-PRO" pitchFamily="50" charset="-128"/>
                <a:ea typeface="HG丸ｺﾞｼｯｸM-PRO" pitchFamily="50" charset="-128"/>
              </a:rPr>
              <a:t>流域面積　　：神崎川</a:t>
            </a:r>
            <a:r>
              <a:rPr lang="en-US" altLang="ja-JP" sz="1400" dirty="0">
                <a:latin typeface="HG丸ｺﾞｼｯｸM-PRO" pitchFamily="50" charset="-128"/>
                <a:ea typeface="HG丸ｺﾞｼｯｸM-PRO" pitchFamily="50" charset="-128"/>
              </a:rPr>
              <a:t>622.2km</a:t>
            </a:r>
            <a:r>
              <a:rPr lang="en-US" altLang="ja-JP" sz="1400" baseline="30000" dirty="0">
                <a:latin typeface="HG丸ｺﾞｼｯｸM-PRO" pitchFamily="50" charset="-128"/>
                <a:ea typeface="HG丸ｺﾞｼｯｸM-PRO" pitchFamily="50" charset="-128"/>
              </a:rPr>
              <a:t>2</a:t>
            </a:r>
            <a:r>
              <a:rPr lang="ja-JP" altLang="en-US" sz="1400" baseline="30000" dirty="0">
                <a:solidFill>
                  <a:srgbClr val="FF0000"/>
                </a:solidFill>
                <a:latin typeface="HG丸ｺﾞｼｯｸM-PRO" pitchFamily="50" charset="-128"/>
                <a:ea typeface="HG丸ｺﾞｼｯｸM-PRO" pitchFamily="50" charset="-128"/>
              </a:rPr>
              <a:t>　</a:t>
            </a:r>
            <a:endParaRPr lang="en-US" altLang="ja-JP" sz="1400" baseline="30000" dirty="0">
              <a:solidFill>
                <a:srgbClr val="FF0000"/>
              </a:solidFill>
              <a:latin typeface="HG丸ｺﾞｼｯｸM-PRO" pitchFamily="50" charset="-128"/>
              <a:ea typeface="HG丸ｺﾞｼｯｸM-PRO" pitchFamily="50" charset="-128"/>
            </a:endParaRPr>
          </a:p>
          <a:p>
            <a:pPr marL="0" indent="0" eaLnBrk="1" hangingPunct="1">
              <a:spcBef>
                <a:spcPct val="15000"/>
              </a:spcBef>
              <a:buNone/>
              <a:defRPr/>
            </a:pPr>
            <a:endParaRPr lang="en-US" altLang="ja-JP" sz="1400" baseline="30000" dirty="0">
              <a:solidFill>
                <a:srgbClr val="FF0000"/>
              </a:solidFill>
              <a:latin typeface="HG丸ｺﾞｼｯｸM-PRO" pitchFamily="50" charset="-128"/>
              <a:ea typeface="HG丸ｺﾞｼｯｸM-PRO" pitchFamily="50" charset="-128"/>
            </a:endParaRPr>
          </a:p>
          <a:p>
            <a:pPr eaLnBrk="1" hangingPunct="1">
              <a:spcBef>
                <a:spcPct val="15000"/>
              </a:spcBef>
              <a:buFont typeface="Wingdings" panose="05000000000000000000" pitchFamily="2" charset="2"/>
              <a:buChar char="l"/>
              <a:defRPr/>
            </a:pPr>
            <a:r>
              <a:rPr lang="ja-JP" altLang="en-US" sz="1400" dirty="0">
                <a:latin typeface="HG丸ｺﾞｼｯｸM-PRO" pitchFamily="50" charset="-128"/>
                <a:ea typeface="HG丸ｺﾞｼｯｸM-PRO" pitchFamily="50" charset="-128"/>
              </a:rPr>
              <a:t>神崎川は猪名川・安威川などの支川があり、広大な流域面積をもつ。流域の低平地では、そのほとんどが宅地化しており、丘陵部は宅地やゴルフ場などの開発が進んでいる。流域北部は山地が広がり、河川沿い等の一部に平地や集落等が分布している。</a:t>
            </a:r>
            <a:endParaRPr lang="en-US" altLang="ja-JP" sz="1400" dirty="0">
              <a:latin typeface="HG丸ｺﾞｼｯｸM-PRO" pitchFamily="50" charset="-128"/>
              <a:ea typeface="HG丸ｺﾞｼｯｸM-PRO" pitchFamily="50" charset="-128"/>
            </a:endParaRPr>
          </a:p>
          <a:p>
            <a:pPr eaLnBrk="1" hangingPunct="1">
              <a:spcBef>
                <a:spcPct val="15000"/>
              </a:spcBef>
              <a:buFont typeface="Wingdings" panose="05000000000000000000" pitchFamily="2" charset="2"/>
              <a:buChar char="l"/>
              <a:defRPr/>
            </a:pPr>
            <a:r>
              <a:rPr lang="ja-JP" altLang="en-US" sz="1400" dirty="0">
                <a:latin typeface="HG丸ｺﾞｼｯｸM-PRO" pitchFamily="50" charset="-128"/>
                <a:ea typeface="HG丸ｺﾞｼｯｸM-PRO" pitchFamily="50" charset="-128"/>
              </a:rPr>
              <a:t>神崎川周辺では、住宅や工場などで高度に市街化が進んでおり、人口・資産が集中している。また、下水道排水区域など雨水を河川に自然放流できない区域があり、洪水が発生すると被害は甚大になると考えられる。</a:t>
            </a:r>
            <a:endParaRPr lang="en-US" altLang="ja-JP" sz="1400" dirty="0">
              <a:latin typeface="HG丸ｺﾞｼｯｸM-PRO" pitchFamily="50" charset="-128"/>
              <a:ea typeface="HG丸ｺﾞｼｯｸM-PRO" pitchFamily="50" charset="-128"/>
            </a:endParaRPr>
          </a:p>
          <a:p>
            <a:pPr eaLnBrk="1" hangingPunct="1">
              <a:spcBef>
                <a:spcPct val="15000"/>
              </a:spcBef>
              <a:buFont typeface="Wingdings" panose="05000000000000000000" pitchFamily="2" charset="2"/>
              <a:buChar char="l"/>
              <a:defRPr/>
            </a:pPr>
            <a:r>
              <a:rPr lang="ja-JP" altLang="en-US" sz="1400" dirty="0">
                <a:latin typeface="HG丸ｺﾞｼｯｸM-PRO" pitchFamily="50" charset="-128"/>
                <a:ea typeface="HG丸ｺﾞｼｯｸM-PRO" pitchFamily="50" charset="-128"/>
              </a:rPr>
              <a:t>流域内には、我が国の国土軸となる重要交通網が集中している。</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広域緊急交通路：名神高速道路、中国自動　　</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車道、近畿自動車道、国</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道</a:t>
            </a:r>
            <a:r>
              <a:rPr lang="en-US" altLang="ja-JP" sz="1400" dirty="0">
                <a:latin typeface="HG丸ｺﾞｼｯｸM-PRO" pitchFamily="50" charset="-128"/>
                <a:ea typeface="HG丸ｺﾞｼｯｸM-PRO" pitchFamily="50" charset="-128"/>
              </a:rPr>
              <a:t>171</a:t>
            </a:r>
            <a:r>
              <a:rPr lang="ja-JP" altLang="en-US" sz="1400" dirty="0">
                <a:latin typeface="HG丸ｺﾞｼｯｸM-PRO" pitchFamily="50" charset="-128"/>
                <a:ea typeface="HG丸ｺﾞｼｯｸM-PRO" pitchFamily="50" charset="-128"/>
              </a:rPr>
              <a:t>号、国道</a:t>
            </a:r>
            <a:r>
              <a:rPr lang="en-US" altLang="ja-JP" sz="1400" dirty="0">
                <a:latin typeface="HG丸ｺﾞｼｯｸM-PRO" pitchFamily="50" charset="-128"/>
                <a:ea typeface="HG丸ｺﾞｼｯｸM-PRO" pitchFamily="50" charset="-128"/>
              </a:rPr>
              <a:t>423</a:t>
            </a:r>
            <a:r>
              <a:rPr lang="ja-JP" altLang="en-US" sz="1400" dirty="0">
                <a:latin typeface="HG丸ｺﾞｼｯｸM-PRO" pitchFamily="50" charset="-128"/>
                <a:ea typeface="HG丸ｺﾞｼｯｸM-PRO" pitchFamily="50" charset="-128"/>
              </a:rPr>
              <a:t>号</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など</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鉄道：東海道・山陽新幹線、</a:t>
            </a:r>
            <a:r>
              <a:rPr lang="en-US" altLang="ja-JP" sz="1400" dirty="0">
                <a:latin typeface="HG丸ｺﾞｼｯｸM-PRO" pitchFamily="50" charset="-128"/>
                <a:ea typeface="HG丸ｺﾞｼｯｸM-PRO" pitchFamily="50" charset="-128"/>
              </a:rPr>
              <a:t>JR</a:t>
            </a:r>
            <a:r>
              <a:rPr lang="ja-JP" altLang="en-US" sz="1400" dirty="0">
                <a:latin typeface="HG丸ｺﾞｼｯｸM-PRO" pitchFamily="50" charset="-128"/>
                <a:ea typeface="HG丸ｺﾞｼｯｸM-PRO" pitchFamily="50" charset="-128"/>
              </a:rPr>
              <a:t>京都線、</a:t>
            </a:r>
            <a:endParaRPr lang="en-US" altLang="ja-JP" sz="1400" dirty="0">
              <a:latin typeface="HG丸ｺﾞｼｯｸM-PRO" pitchFamily="50" charset="-128"/>
              <a:ea typeface="HG丸ｺﾞｼｯｸM-PRO" pitchFamily="50" charset="-128"/>
            </a:endParaRPr>
          </a:p>
          <a:p>
            <a:pPr marL="0" indent="0" eaLnBrk="1" hangingPunct="1">
              <a:spcBef>
                <a:spcPct val="15000"/>
              </a:spcBef>
              <a:buNone/>
              <a:defRPr/>
            </a:pPr>
            <a:r>
              <a:rPr lang="ja-JP" altLang="en-US" sz="1400" dirty="0">
                <a:latin typeface="HG丸ｺﾞｼｯｸM-PRO" pitchFamily="50" charset="-128"/>
                <a:ea typeface="HG丸ｺﾞｼｯｸM-PRO" pitchFamily="50" charset="-128"/>
              </a:rPr>
              <a:t>　　　　阪急線、地下鉄御堂筋線など</a:t>
            </a:r>
          </a:p>
        </p:txBody>
      </p:sp>
      <p:graphicFrame>
        <p:nvGraphicFramePr>
          <p:cNvPr id="7" name="表 7">
            <a:extLst>
              <a:ext uri="{FF2B5EF4-FFF2-40B4-BE49-F238E27FC236}">
                <a16:creationId xmlns:a16="http://schemas.microsoft.com/office/drawing/2014/main" id="{AEE8065D-226F-4D57-89DC-7E601C40F807}"/>
              </a:ext>
            </a:extLst>
          </p:cNvPr>
          <p:cNvGraphicFramePr>
            <a:graphicFrameLocks noGrp="1"/>
          </p:cNvGraphicFramePr>
          <p:nvPr>
            <p:extLst>
              <p:ext uri="{D42A27DB-BD31-4B8C-83A1-F6EECF244321}">
                <p14:modId xmlns:p14="http://schemas.microsoft.com/office/powerpoint/2010/main" val="4280004053"/>
              </p:ext>
            </p:extLst>
          </p:nvPr>
        </p:nvGraphicFramePr>
        <p:xfrm>
          <a:off x="4291956" y="5929066"/>
          <a:ext cx="3750665" cy="838534"/>
        </p:xfrm>
        <a:graphic>
          <a:graphicData uri="http://schemas.openxmlformats.org/drawingml/2006/table">
            <a:tbl>
              <a:tblPr firstRow="1" bandRow="1">
                <a:tableStyleId>{21E4AEA4-8DFA-4A89-87EB-49C32662AFE0}</a:tableStyleId>
              </a:tblPr>
              <a:tblGrid>
                <a:gridCol w="1093190">
                  <a:extLst>
                    <a:ext uri="{9D8B030D-6E8A-4147-A177-3AD203B41FA5}">
                      <a16:colId xmlns:a16="http://schemas.microsoft.com/office/drawing/2014/main" val="20000"/>
                    </a:ext>
                  </a:extLst>
                </a:gridCol>
                <a:gridCol w="1266825">
                  <a:extLst>
                    <a:ext uri="{9D8B030D-6E8A-4147-A177-3AD203B41FA5}">
                      <a16:colId xmlns:a16="http://schemas.microsoft.com/office/drawing/2014/main" val="20001"/>
                    </a:ext>
                  </a:extLst>
                </a:gridCol>
                <a:gridCol w="1390650">
                  <a:extLst>
                    <a:ext uri="{9D8B030D-6E8A-4147-A177-3AD203B41FA5}">
                      <a16:colId xmlns:a16="http://schemas.microsoft.com/office/drawing/2014/main" val="20002"/>
                    </a:ext>
                  </a:extLst>
                </a:gridCol>
              </a:tblGrid>
              <a:tr h="518192">
                <a:tc>
                  <a:txBody>
                    <a:bodyPr/>
                    <a:lstStyle/>
                    <a:p>
                      <a:pPr algn="ctr"/>
                      <a:r>
                        <a:rPr kumimoji="1" lang="ja-JP" altLang="en-US" sz="1400" dirty="0"/>
                        <a:t>流域名</a:t>
                      </a:r>
                    </a:p>
                  </a:txBody>
                  <a:tcPr marT="45723" marB="45723" anchor="ctr"/>
                </a:tc>
                <a:tc>
                  <a:txBody>
                    <a:bodyPr/>
                    <a:lstStyle/>
                    <a:p>
                      <a:pPr algn="ctr"/>
                      <a:r>
                        <a:rPr kumimoji="1" lang="ja-JP" altLang="en-US" sz="1400" dirty="0"/>
                        <a:t>指定区間延長</a:t>
                      </a:r>
                      <a:endParaRPr kumimoji="1" lang="en-US" altLang="ja-JP" sz="1400" dirty="0"/>
                    </a:p>
                    <a:p>
                      <a:pPr algn="ctr"/>
                      <a:r>
                        <a:rPr kumimoji="1" lang="ja-JP" altLang="en-US" sz="1400" dirty="0"/>
                        <a:t>（</a:t>
                      </a:r>
                      <a:r>
                        <a:rPr kumimoji="1" lang="en-US" altLang="ja-JP" sz="1400" dirty="0"/>
                        <a:t>km</a:t>
                      </a:r>
                      <a:r>
                        <a:rPr kumimoji="1" lang="ja-JP" altLang="en-US" sz="1400" dirty="0"/>
                        <a:t>）</a:t>
                      </a:r>
                    </a:p>
                  </a:txBody>
                  <a:tcPr marT="45723" marB="45723" anchor="ctr"/>
                </a:tc>
                <a:tc>
                  <a:txBody>
                    <a:bodyPr/>
                    <a:lstStyle/>
                    <a:p>
                      <a:pPr algn="ctr"/>
                      <a:r>
                        <a:rPr kumimoji="1" lang="ja-JP" altLang="en-US" sz="1400" dirty="0"/>
                        <a:t>流域面積</a:t>
                      </a:r>
                      <a:endParaRPr kumimoji="1" lang="en-US" altLang="ja-JP" sz="1400" dirty="0"/>
                    </a:p>
                    <a:p>
                      <a:pPr algn="ctr"/>
                      <a:r>
                        <a:rPr kumimoji="1" lang="ja-JP" altLang="en-US" sz="1400" dirty="0"/>
                        <a:t>（</a:t>
                      </a:r>
                      <a:r>
                        <a:rPr kumimoji="1" lang="en-US" altLang="ja-JP" sz="1400" dirty="0"/>
                        <a:t>km</a:t>
                      </a:r>
                      <a:r>
                        <a:rPr kumimoji="1" lang="en-US" altLang="ja-JP" sz="1400" baseline="30000" dirty="0"/>
                        <a:t>2</a:t>
                      </a:r>
                      <a:r>
                        <a:rPr kumimoji="1" lang="ja-JP" altLang="en-US" sz="1400" dirty="0"/>
                        <a:t>）</a:t>
                      </a:r>
                    </a:p>
                  </a:txBody>
                  <a:tcPr marT="45723" marB="45723" anchor="ctr"/>
                </a:tc>
                <a:extLst>
                  <a:ext uri="{0D108BD9-81ED-4DB2-BD59-A6C34878D82A}">
                    <a16:rowId xmlns:a16="http://schemas.microsoft.com/office/drawing/2014/main" val="10000"/>
                  </a:ext>
                </a:extLst>
              </a:tr>
              <a:tr h="320342">
                <a:tc>
                  <a:txBody>
                    <a:bodyPr/>
                    <a:lstStyle/>
                    <a:p>
                      <a:pPr algn="ctr"/>
                      <a:r>
                        <a:rPr kumimoji="1" lang="ja-JP" altLang="en-US" sz="1400" dirty="0"/>
                        <a:t>神崎川</a:t>
                      </a:r>
                    </a:p>
                  </a:txBody>
                  <a:tcPr marT="45723" marB="45723" anchor="ctr"/>
                </a:tc>
                <a:tc>
                  <a:txBody>
                    <a:bodyPr/>
                    <a:lstStyle/>
                    <a:p>
                      <a:pPr algn="ctr"/>
                      <a:r>
                        <a:rPr kumimoji="1" lang="en-US" altLang="ja-JP" sz="1400" dirty="0"/>
                        <a:t>18.59km</a:t>
                      </a:r>
                      <a:endParaRPr kumimoji="1" lang="ja-JP" altLang="en-US" sz="1400" dirty="0"/>
                    </a:p>
                  </a:txBody>
                  <a:tcPr marT="45723" marB="45723" anchor="ctr"/>
                </a:tc>
                <a:tc>
                  <a:txBody>
                    <a:bodyPr/>
                    <a:lstStyle/>
                    <a:p>
                      <a:pPr algn="ctr"/>
                      <a:r>
                        <a:rPr kumimoji="1" lang="en-US" altLang="ja-JP" sz="1400" dirty="0"/>
                        <a:t>622.2km</a:t>
                      </a:r>
                      <a:r>
                        <a:rPr kumimoji="1" lang="en-US" altLang="ja-JP" sz="1400" baseline="30000" dirty="0"/>
                        <a:t>2</a:t>
                      </a:r>
                      <a:endParaRPr kumimoji="1" lang="ja-JP" altLang="en-US" sz="1400" baseline="30000" dirty="0"/>
                    </a:p>
                  </a:txBody>
                  <a:tcPr marT="45723" marB="45723" anchor="ctr"/>
                </a:tc>
                <a:extLst>
                  <a:ext uri="{0D108BD9-81ED-4DB2-BD59-A6C34878D82A}">
                    <a16:rowId xmlns:a16="http://schemas.microsoft.com/office/drawing/2014/main" val="10001"/>
                  </a:ext>
                </a:extLst>
              </a:tr>
            </a:tbl>
          </a:graphicData>
        </a:graphic>
      </p:graphicFrame>
      <p:grpSp>
        <p:nvGrpSpPr>
          <p:cNvPr id="14" name="グループ化 13">
            <a:extLst>
              <a:ext uri="{FF2B5EF4-FFF2-40B4-BE49-F238E27FC236}">
                <a16:creationId xmlns:a16="http://schemas.microsoft.com/office/drawing/2014/main" id="{F065C8DE-A026-43DF-BFE3-8907493CCBB8}"/>
              </a:ext>
            </a:extLst>
          </p:cNvPr>
          <p:cNvGrpSpPr/>
          <p:nvPr/>
        </p:nvGrpSpPr>
        <p:grpSpPr>
          <a:xfrm>
            <a:off x="4304226" y="446563"/>
            <a:ext cx="5389540" cy="5493408"/>
            <a:chOff x="4304226" y="446563"/>
            <a:chExt cx="5389540" cy="5493408"/>
          </a:xfrm>
        </p:grpSpPr>
        <p:pic>
          <p:nvPicPr>
            <p:cNvPr id="11" name="図 10" descr="マップ&#10;&#10;自動的に生成された説明">
              <a:extLst>
                <a:ext uri="{FF2B5EF4-FFF2-40B4-BE49-F238E27FC236}">
                  <a16:creationId xmlns:a16="http://schemas.microsoft.com/office/drawing/2014/main" id="{CD92AD6E-AAF8-42C7-9AD4-63FAE8C3207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04226" y="446563"/>
              <a:ext cx="4285344" cy="5479096"/>
            </a:xfrm>
            <a:prstGeom prst="rect">
              <a:avLst/>
            </a:prstGeom>
          </p:spPr>
        </p:pic>
        <p:sp>
          <p:nvSpPr>
            <p:cNvPr id="34" name="テキスト ボックス 33">
              <a:extLst>
                <a:ext uri="{FF2B5EF4-FFF2-40B4-BE49-F238E27FC236}">
                  <a16:creationId xmlns:a16="http://schemas.microsoft.com/office/drawing/2014/main" id="{866F1D22-E770-43BE-83BD-859A06FB9268}"/>
                </a:ext>
              </a:extLst>
            </p:cNvPr>
            <p:cNvSpPr txBox="1"/>
            <p:nvPr/>
          </p:nvSpPr>
          <p:spPr>
            <a:xfrm rot="3504925">
              <a:off x="7770554" y="4459546"/>
              <a:ext cx="577081"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近畿自動車道</a:t>
              </a:r>
            </a:p>
          </p:txBody>
        </p:sp>
        <p:cxnSp>
          <p:nvCxnSpPr>
            <p:cNvPr id="26" name="直線コネクタ 25">
              <a:extLst>
                <a:ext uri="{FF2B5EF4-FFF2-40B4-BE49-F238E27FC236}">
                  <a16:creationId xmlns:a16="http://schemas.microsoft.com/office/drawing/2014/main" id="{D008BAF6-8EEF-4922-B199-AD83468D42DD}"/>
                </a:ext>
              </a:extLst>
            </p:cNvPr>
            <p:cNvCxnSpPr/>
            <p:nvPr/>
          </p:nvCxnSpPr>
          <p:spPr bwMode="auto">
            <a:xfrm flipH="1">
              <a:off x="5863398" y="4828019"/>
              <a:ext cx="553680" cy="593692"/>
            </a:xfrm>
            <a:prstGeom prst="line">
              <a:avLst/>
            </a:prstGeom>
            <a:solidFill>
              <a:schemeClr val="bg1"/>
            </a:solidFill>
            <a:ln w="12700">
              <a:solidFill>
                <a:schemeClr val="tx1"/>
              </a:solidFill>
              <a:headEnd type="triangle" w="med" len="sm"/>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直線コネクタ 39">
              <a:extLst>
                <a:ext uri="{FF2B5EF4-FFF2-40B4-BE49-F238E27FC236}">
                  <a16:creationId xmlns:a16="http://schemas.microsoft.com/office/drawing/2014/main" id="{BD36309A-A726-465C-83FC-1398A6F82974}"/>
                </a:ext>
              </a:extLst>
            </p:cNvPr>
            <p:cNvCxnSpPr/>
            <p:nvPr/>
          </p:nvCxnSpPr>
          <p:spPr bwMode="auto">
            <a:xfrm flipH="1">
              <a:off x="6448558" y="4481930"/>
              <a:ext cx="1332180" cy="346089"/>
            </a:xfrm>
            <a:prstGeom prst="line">
              <a:avLst/>
            </a:prstGeom>
            <a:solidFill>
              <a:schemeClr val="bg1"/>
            </a:solidFill>
            <a:ln w="12700">
              <a:solidFill>
                <a:schemeClr val="tx1"/>
              </a:solidFill>
              <a:headEnd type="triangle" w="med" len="sm"/>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直線コネクタ 36">
              <a:extLst>
                <a:ext uri="{FF2B5EF4-FFF2-40B4-BE49-F238E27FC236}">
                  <a16:creationId xmlns:a16="http://schemas.microsoft.com/office/drawing/2014/main" id="{D0262EA7-51D3-4C79-9F5C-7E5C4621405B}"/>
                </a:ext>
              </a:extLst>
            </p:cNvPr>
            <p:cNvCxnSpPr/>
            <p:nvPr/>
          </p:nvCxnSpPr>
          <p:spPr bwMode="auto">
            <a:xfrm>
              <a:off x="6362966" y="4651347"/>
              <a:ext cx="108223" cy="286917"/>
            </a:xfrm>
            <a:prstGeom prst="line">
              <a:avLst/>
            </a:prstGeom>
            <a:solidFill>
              <a:schemeClr val="bg1"/>
            </a:solidFill>
            <a:ln w="12700">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直線コネクタ 50">
              <a:extLst>
                <a:ext uri="{FF2B5EF4-FFF2-40B4-BE49-F238E27FC236}">
                  <a16:creationId xmlns:a16="http://schemas.microsoft.com/office/drawing/2014/main" id="{32659737-E7C9-465D-92F9-5648DD2068CA}"/>
                </a:ext>
              </a:extLst>
            </p:cNvPr>
            <p:cNvCxnSpPr/>
            <p:nvPr/>
          </p:nvCxnSpPr>
          <p:spPr bwMode="auto">
            <a:xfrm>
              <a:off x="7722273" y="4298225"/>
              <a:ext cx="60833" cy="199890"/>
            </a:xfrm>
            <a:prstGeom prst="line">
              <a:avLst/>
            </a:prstGeom>
            <a:solidFill>
              <a:schemeClr val="bg1"/>
            </a:solidFill>
            <a:ln w="12700">
              <a:solidFill>
                <a:schemeClr val="tx1"/>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テキスト ボックス 43">
              <a:extLst>
                <a:ext uri="{FF2B5EF4-FFF2-40B4-BE49-F238E27FC236}">
                  <a16:creationId xmlns:a16="http://schemas.microsoft.com/office/drawing/2014/main" id="{9815E25F-433B-4E68-8A3F-7C408D0B71CE}"/>
                </a:ext>
              </a:extLst>
            </p:cNvPr>
            <p:cNvSpPr txBox="1"/>
            <p:nvPr/>
          </p:nvSpPr>
          <p:spPr>
            <a:xfrm rot="20840022">
              <a:off x="6702558" y="4525120"/>
              <a:ext cx="726161" cy="138499"/>
            </a:xfrm>
            <a:prstGeom prst="rect">
              <a:avLst/>
            </a:prstGeom>
            <a:noFill/>
          </p:spPr>
          <p:txBody>
            <a:bodyPr wrap="none" lIns="0" tIns="0" rIns="0" bIns="0" rtlCol="0" anchor="ctr" anchorCtr="0">
              <a:spAutoFit/>
            </a:bodyPr>
            <a:lstStyle/>
            <a:p>
              <a:r>
                <a:rPr kumimoji="1" lang="ja-JP" altLang="en-US" sz="900" b="1" dirty="0">
                  <a:latin typeface="HG丸ｺﾞｼｯｸM-PROHG丸ｺﾞｼｯｸM-PRO"/>
                </a:rPr>
                <a:t>神崎川ブロック</a:t>
              </a:r>
            </a:p>
          </p:txBody>
        </p:sp>
        <p:sp>
          <p:nvSpPr>
            <p:cNvPr id="54" name="テキスト ボックス 53">
              <a:extLst>
                <a:ext uri="{FF2B5EF4-FFF2-40B4-BE49-F238E27FC236}">
                  <a16:creationId xmlns:a16="http://schemas.microsoft.com/office/drawing/2014/main" id="{8F8BC047-EC7D-407C-BFD4-A2CA189F0151}"/>
                </a:ext>
              </a:extLst>
            </p:cNvPr>
            <p:cNvSpPr txBox="1"/>
            <p:nvPr/>
          </p:nvSpPr>
          <p:spPr>
            <a:xfrm rot="18845962">
              <a:off x="5700250" y="4958372"/>
              <a:ext cx="577081" cy="276999"/>
            </a:xfrm>
            <a:prstGeom prst="rect">
              <a:avLst/>
            </a:prstGeom>
            <a:noFill/>
          </p:spPr>
          <p:txBody>
            <a:bodyPr wrap="none" lIns="0" tIns="0" rIns="0" bIns="0" rtlCol="0" anchor="ctr" anchorCtr="0">
              <a:spAutoFit/>
            </a:bodyPr>
            <a:lstStyle/>
            <a:p>
              <a:r>
                <a:rPr kumimoji="1" lang="ja-JP" altLang="en-US" sz="900" b="1" dirty="0">
                  <a:latin typeface="HG丸ｺﾞｼｯｸM-PROHG丸ｺﾞｼｯｸM-PRO"/>
                </a:rPr>
                <a:t>神崎川下流</a:t>
              </a:r>
              <a:endParaRPr kumimoji="1" lang="en-US" altLang="ja-JP" sz="900" b="1" dirty="0">
                <a:latin typeface="HG丸ｺﾞｼｯｸM-PROHG丸ｺﾞｼｯｸM-PRO"/>
              </a:endParaRPr>
            </a:p>
            <a:p>
              <a:pPr algn="ctr"/>
              <a:r>
                <a:rPr kumimoji="1" lang="ja-JP" altLang="en-US" sz="900" b="1" dirty="0">
                  <a:latin typeface="HG丸ｺﾞｼｯｸM-PROHG丸ｺﾞｼｯｸM-PRO"/>
                </a:rPr>
                <a:t>ブロック</a:t>
              </a:r>
            </a:p>
          </p:txBody>
        </p:sp>
        <p:sp>
          <p:nvSpPr>
            <p:cNvPr id="27" name="フリーフォーム: 図形 26">
              <a:extLst>
                <a:ext uri="{FF2B5EF4-FFF2-40B4-BE49-F238E27FC236}">
                  <a16:creationId xmlns:a16="http://schemas.microsoft.com/office/drawing/2014/main" id="{5D503EBC-ABD1-4A61-A751-7299A592E01C}"/>
                </a:ext>
              </a:extLst>
            </p:cNvPr>
            <p:cNvSpPr/>
            <p:nvPr/>
          </p:nvSpPr>
          <p:spPr bwMode="auto">
            <a:xfrm rot="15023398">
              <a:off x="7693502" y="4612670"/>
              <a:ext cx="194205" cy="85554"/>
            </a:xfrm>
            <a:custGeom>
              <a:avLst/>
              <a:gdLst>
                <a:gd name="connsiteX0" fmla="*/ 0 w 361950"/>
                <a:gd name="connsiteY0" fmla="*/ 0 h 147638"/>
                <a:gd name="connsiteX1" fmla="*/ 0 w 361950"/>
                <a:gd name="connsiteY1" fmla="*/ 147638 h 147638"/>
                <a:gd name="connsiteX2" fmla="*/ 361950 w 361950"/>
                <a:gd name="connsiteY2" fmla="*/ 147638 h 147638"/>
                <a:gd name="connsiteX3" fmla="*/ 361950 w 361950"/>
                <a:gd name="connsiteY3" fmla="*/ 4763 h 147638"/>
              </a:gdLst>
              <a:ahLst/>
              <a:cxnLst>
                <a:cxn ang="0">
                  <a:pos x="connsiteX0" y="connsiteY0"/>
                </a:cxn>
                <a:cxn ang="0">
                  <a:pos x="connsiteX1" y="connsiteY1"/>
                </a:cxn>
                <a:cxn ang="0">
                  <a:pos x="connsiteX2" y="connsiteY2"/>
                </a:cxn>
                <a:cxn ang="0">
                  <a:pos x="connsiteX3" y="connsiteY3"/>
                </a:cxn>
              </a:cxnLst>
              <a:rect l="l" t="t" r="r" b="b"/>
              <a:pathLst>
                <a:path w="361950" h="147638">
                  <a:moveTo>
                    <a:pt x="0" y="0"/>
                  </a:moveTo>
                  <a:lnTo>
                    <a:pt x="0" y="147638"/>
                  </a:lnTo>
                  <a:lnTo>
                    <a:pt x="361950" y="147638"/>
                  </a:lnTo>
                  <a:lnTo>
                    <a:pt x="361950" y="4763"/>
                  </a:lnTo>
                </a:path>
              </a:pathLst>
            </a:custGeom>
            <a:noFill/>
            <a:ln w="12700">
              <a:solidFill>
                <a:srgbClr val="FF00FF"/>
              </a:solidFill>
              <a:headEnd type="stealth"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BA1DCEC5-A969-495E-84FB-E8933E956C8B}"/>
                </a:ext>
              </a:extLst>
            </p:cNvPr>
            <p:cNvSpPr txBox="1"/>
            <p:nvPr/>
          </p:nvSpPr>
          <p:spPr>
            <a:xfrm rot="18136606">
              <a:off x="7014619" y="1332940"/>
              <a:ext cx="452047"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国道</a:t>
              </a:r>
              <a:r>
                <a:rPr kumimoji="1" lang="en-US" altLang="ja-JP" sz="750" b="1" dirty="0">
                  <a:solidFill>
                    <a:srgbClr val="996633"/>
                  </a:solidFill>
                  <a:latin typeface="HG丸ｺﾞｼｯｸM-PROHG丸ｺﾞｼｯｸM-PRO"/>
                </a:rPr>
                <a:t>423</a:t>
              </a:r>
              <a:r>
                <a:rPr kumimoji="1" lang="ja-JP" altLang="en-US" sz="750" b="1" dirty="0">
                  <a:solidFill>
                    <a:srgbClr val="996633"/>
                  </a:solidFill>
                  <a:latin typeface="HG丸ｺﾞｼｯｸM-PROHG丸ｺﾞｼｯｸM-PRO"/>
                </a:rPr>
                <a:t>号</a:t>
              </a:r>
            </a:p>
          </p:txBody>
        </p:sp>
        <p:sp>
          <p:nvSpPr>
            <p:cNvPr id="31" name="テキスト ボックス 30">
              <a:extLst>
                <a:ext uri="{FF2B5EF4-FFF2-40B4-BE49-F238E27FC236}">
                  <a16:creationId xmlns:a16="http://schemas.microsoft.com/office/drawing/2014/main" id="{3749C0D3-270C-452B-8729-1D8643826069}"/>
                </a:ext>
              </a:extLst>
            </p:cNvPr>
            <p:cNvSpPr txBox="1"/>
            <p:nvPr/>
          </p:nvSpPr>
          <p:spPr>
            <a:xfrm rot="16049032">
              <a:off x="6632857" y="3218995"/>
              <a:ext cx="452047"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国道</a:t>
              </a:r>
              <a:r>
                <a:rPr kumimoji="1" lang="en-US" altLang="ja-JP" sz="750" b="1" dirty="0">
                  <a:solidFill>
                    <a:srgbClr val="996633"/>
                  </a:solidFill>
                  <a:latin typeface="HG丸ｺﾞｼｯｸM-PROHG丸ｺﾞｼｯｸM-PRO"/>
                </a:rPr>
                <a:t>423</a:t>
              </a:r>
              <a:r>
                <a:rPr kumimoji="1" lang="ja-JP" altLang="en-US" sz="750" b="1" dirty="0">
                  <a:solidFill>
                    <a:srgbClr val="996633"/>
                  </a:solidFill>
                  <a:latin typeface="HG丸ｺﾞｼｯｸM-PROHG丸ｺﾞｼｯｸM-PRO"/>
                </a:rPr>
                <a:t>号</a:t>
              </a:r>
            </a:p>
          </p:txBody>
        </p:sp>
        <p:sp>
          <p:nvSpPr>
            <p:cNvPr id="32" name="テキスト ボックス 31">
              <a:extLst>
                <a:ext uri="{FF2B5EF4-FFF2-40B4-BE49-F238E27FC236}">
                  <a16:creationId xmlns:a16="http://schemas.microsoft.com/office/drawing/2014/main" id="{2883FE5E-B841-4094-A840-2A7573C6DCD3}"/>
                </a:ext>
              </a:extLst>
            </p:cNvPr>
            <p:cNvSpPr txBox="1"/>
            <p:nvPr/>
          </p:nvSpPr>
          <p:spPr>
            <a:xfrm rot="19647789">
              <a:off x="8052896" y="3190400"/>
              <a:ext cx="452047"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国道</a:t>
              </a:r>
              <a:r>
                <a:rPr lang="en-US" altLang="ja-JP" sz="750" b="1" dirty="0">
                  <a:solidFill>
                    <a:srgbClr val="996633"/>
                  </a:solidFill>
                  <a:latin typeface="HG丸ｺﾞｼｯｸM-PROHG丸ｺﾞｼｯｸM-PRO"/>
                </a:rPr>
                <a:t>171</a:t>
              </a:r>
              <a:r>
                <a:rPr kumimoji="1" lang="ja-JP" altLang="en-US" sz="750" b="1" dirty="0">
                  <a:solidFill>
                    <a:srgbClr val="996633"/>
                  </a:solidFill>
                  <a:latin typeface="HG丸ｺﾞｼｯｸM-PROHG丸ｺﾞｼｯｸM-PRO"/>
                </a:rPr>
                <a:t>号</a:t>
              </a:r>
            </a:p>
          </p:txBody>
        </p:sp>
        <p:sp>
          <p:nvSpPr>
            <p:cNvPr id="33" name="テキスト ボックス 32">
              <a:extLst>
                <a:ext uri="{FF2B5EF4-FFF2-40B4-BE49-F238E27FC236}">
                  <a16:creationId xmlns:a16="http://schemas.microsoft.com/office/drawing/2014/main" id="{BCB84B49-C34A-4577-9B53-FC89E259FBFC}"/>
                </a:ext>
              </a:extLst>
            </p:cNvPr>
            <p:cNvSpPr txBox="1"/>
            <p:nvPr/>
          </p:nvSpPr>
          <p:spPr>
            <a:xfrm rot="19861787">
              <a:off x="8069709" y="2936424"/>
              <a:ext cx="57708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996633"/>
                  </a:solidFill>
                  <a:latin typeface="HG丸ｺﾞｼｯｸM-PROHG丸ｺﾞｼｯｸM-PRO"/>
                </a:rPr>
                <a:t>名神高速道路</a:t>
              </a:r>
              <a:endParaRPr kumimoji="1" lang="ja-JP" altLang="en-US" sz="750" b="1" dirty="0">
                <a:solidFill>
                  <a:srgbClr val="996633"/>
                </a:solidFill>
                <a:latin typeface="HG丸ｺﾞｼｯｸM-PROHG丸ｺﾞｼｯｸM-PRO"/>
              </a:endParaRPr>
            </a:p>
          </p:txBody>
        </p:sp>
        <p:sp>
          <p:nvSpPr>
            <p:cNvPr id="35" name="テキスト ボックス 34">
              <a:extLst>
                <a:ext uri="{FF2B5EF4-FFF2-40B4-BE49-F238E27FC236}">
                  <a16:creationId xmlns:a16="http://schemas.microsoft.com/office/drawing/2014/main" id="{D2148100-85C4-479B-BE98-D443E6AF7BA8}"/>
                </a:ext>
              </a:extLst>
            </p:cNvPr>
            <p:cNvSpPr txBox="1"/>
            <p:nvPr/>
          </p:nvSpPr>
          <p:spPr>
            <a:xfrm rot="1216027">
              <a:off x="4735160" y="3511301"/>
              <a:ext cx="577081"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中国自動車道</a:t>
              </a:r>
            </a:p>
          </p:txBody>
        </p:sp>
        <p:sp>
          <p:nvSpPr>
            <p:cNvPr id="38" name="テキスト ボックス 37">
              <a:extLst>
                <a:ext uri="{FF2B5EF4-FFF2-40B4-BE49-F238E27FC236}">
                  <a16:creationId xmlns:a16="http://schemas.microsoft.com/office/drawing/2014/main" id="{DDC44BEB-DC85-4BE7-B074-2CED8E525ACD}"/>
                </a:ext>
              </a:extLst>
            </p:cNvPr>
            <p:cNvSpPr txBox="1"/>
            <p:nvPr/>
          </p:nvSpPr>
          <p:spPr>
            <a:xfrm rot="20349515">
              <a:off x="4393423" y="4429953"/>
              <a:ext cx="480901"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chemeClr val="accent1">
                      <a:lumMod val="50000"/>
                    </a:schemeClr>
                  </a:solidFill>
                  <a:latin typeface="HG丸ｺﾞｼｯｸM-PROHG丸ｺﾞｼｯｸM-PRO"/>
                </a:rPr>
                <a:t>山陽新幹線</a:t>
              </a:r>
            </a:p>
          </p:txBody>
        </p:sp>
        <p:sp>
          <p:nvSpPr>
            <p:cNvPr id="39" name="テキスト ボックス 38">
              <a:extLst>
                <a:ext uri="{FF2B5EF4-FFF2-40B4-BE49-F238E27FC236}">
                  <a16:creationId xmlns:a16="http://schemas.microsoft.com/office/drawing/2014/main" id="{10A4563C-8583-47B5-9C9F-6A378DF2DEB2}"/>
                </a:ext>
              </a:extLst>
            </p:cNvPr>
            <p:cNvSpPr txBox="1"/>
            <p:nvPr/>
          </p:nvSpPr>
          <p:spPr>
            <a:xfrm rot="18283103">
              <a:off x="7150655" y="3306742"/>
              <a:ext cx="57708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chemeClr val="accent1">
                      <a:lumMod val="50000"/>
                    </a:schemeClr>
                  </a:solidFill>
                  <a:latin typeface="HG丸ｺﾞｼｯｸM-PROHG丸ｺﾞｼｯｸM-PRO"/>
                </a:rPr>
                <a:t>東海道</a:t>
              </a:r>
              <a:r>
                <a:rPr kumimoji="1" lang="ja-JP" altLang="en-US" sz="750" b="1" dirty="0">
                  <a:solidFill>
                    <a:schemeClr val="accent1">
                      <a:lumMod val="50000"/>
                    </a:schemeClr>
                  </a:solidFill>
                  <a:latin typeface="HG丸ｺﾞｼｯｸM-PROHG丸ｺﾞｼｯｸM-PRO"/>
                </a:rPr>
                <a:t>新幹線</a:t>
              </a:r>
            </a:p>
          </p:txBody>
        </p:sp>
        <p:sp>
          <p:nvSpPr>
            <p:cNvPr id="41" name="テキスト ボックス 40">
              <a:extLst>
                <a:ext uri="{FF2B5EF4-FFF2-40B4-BE49-F238E27FC236}">
                  <a16:creationId xmlns:a16="http://schemas.microsoft.com/office/drawing/2014/main" id="{380024BC-36A8-435F-8209-D616F9A3B8ED}"/>
                </a:ext>
              </a:extLst>
            </p:cNvPr>
            <p:cNvSpPr txBox="1"/>
            <p:nvPr/>
          </p:nvSpPr>
          <p:spPr>
            <a:xfrm rot="19613172">
              <a:off x="8154100" y="3362023"/>
              <a:ext cx="402354" cy="115416"/>
            </a:xfrm>
            <a:prstGeom prst="rect">
              <a:avLst/>
            </a:prstGeom>
            <a:solidFill>
              <a:schemeClr val="bg1">
                <a:alpha val="50000"/>
              </a:schemeClr>
            </a:solidFill>
          </p:spPr>
          <p:txBody>
            <a:bodyPr wrap="none" lIns="0" tIns="0" rIns="0" bIns="0" rtlCol="0" anchor="ctr" anchorCtr="0">
              <a:spAutoFit/>
            </a:bodyPr>
            <a:lstStyle/>
            <a:p>
              <a:r>
                <a:rPr kumimoji="1" lang="en-US" altLang="ja-JP" sz="750" b="1" dirty="0">
                  <a:solidFill>
                    <a:srgbClr val="5F5F5F"/>
                  </a:solidFill>
                  <a:latin typeface="HG丸ｺﾞｼｯｸM-PROHG丸ｺﾞｼｯｸM-PRO"/>
                </a:rPr>
                <a:t>JR</a:t>
              </a:r>
              <a:r>
                <a:rPr kumimoji="1" lang="ja-JP" altLang="en-US" sz="750" b="1" dirty="0">
                  <a:solidFill>
                    <a:srgbClr val="5F5F5F"/>
                  </a:solidFill>
                  <a:latin typeface="HG丸ｺﾞｼｯｸM-PROHG丸ｺﾞｼｯｸM-PRO"/>
                </a:rPr>
                <a:t>京都線</a:t>
              </a:r>
            </a:p>
          </p:txBody>
        </p:sp>
        <p:sp>
          <p:nvSpPr>
            <p:cNvPr id="42" name="テキスト ボックス 41">
              <a:extLst>
                <a:ext uri="{FF2B5EF4-FFF2-40B4-BE49-F238E27FC236}">
                  <a16:creationId xmlns:a16="http://schemas.microsoft.com/office/drawing/2014/main" id="{0B31569F-1591-46AB-96FE-FFB8D0C2F511}"/>
                </a:ext>
              </a:extLst>
            </p:cNvPr>
            <p:cNvSpPr txBox="1"/>
            <p:nvPr/>
          </p:nvSpPr>
          <p:spPr>
            <a:xfrm rot="16200000">
              <a:off x="6764358" y="5628353"/>
              <a:ext cx="38472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5F5F5F"/>
                  </a:solidFill>
                  <a:latin typeface="HG丸ｺﾞｼｯｸM-PROHG丸ｺﾞｼｯｸM-PRO"/>
                </a:rPr>
                <a:t>御堂筋線</a:t>
              </a:r>
              <a:endParaRPr kumimoji="1" lang="ja-JP" altLang="en-US" sz="750" b="1" dirty="0">
                <a:solidFill>
                  <a:srgbClr val="5F5F5F"/>
                </a:solidFill>
                <a:latin typeface="HG丸ｺﾞｼｯｸM-PROHG丸ｺﾞｼｯｸM-PRO"/>
              </a:endParaRPr>
            </a:p>
          </p:txBody>
        </p:sp>
        <p:sp>
          <p:nvSpPr>
            <p:cNvPr id="43" name="テキスト ボックス 42">
              <a:extLst>
                <a:ext uri="{FF2B5EF4-FFF2-40B4-BE49-F238E27FC236}">
                  <a16:creationId xmlns:a16="http://schemas.microsoft.com/office/drawing/2014/main" id="{57CC2187-46EF-4926-B0CD-381088D247E6}"/>
                </a:ext>
              </a:extLst>
            </p:cNvPr>
            <p:cNvSpPr txBox="1"/>
            <p:nvPr/>
          </p:nvSpPr>
          <p:spPr>
            <a:xfrm rot="18595818">
              <a:off x="6339475" y="5641813"/>
              <a:ext cx="48090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5F5F5F"/>
                  </a:solidFill>
                  <a:latin typeface="HG丸ｺﾞｼｯｸM-PROHG丸ｺﾞｼｯｸM-PRO"/>
                </a:rPr>
                <a:t>大阪環状線</a:t>
              </a:r>
              <a:endParaRPr kumimoji="1" lang="ja-JP" altLang="en-US" sz="750" b="1" dirty="0">
                <a:solidFill>
                  <a:srgbClr val="5F5F5F"/>
                </a:solidFill>
                <a:latin typeface="HG丸ｺﾞｼｯｸM-PROHG丸ｺﾞｼｯｸM-PRO"/>
              </a:endParaRPr>
            </a:p>
          </p:txBody>
        </p:sp>
        <p:sp>
          <p:nvSpPr>
            <p:cNvPr id="45" name="テキスト ボックス 44">
              <a:extLst>
                <a:ext uri="{FF2B5EF4-FFF2-40B4-BE49-F238E27FC236}">
                  <a16:creationId xmlns:a16="http://schemas.microsoft.com/office/drawing/2014/main" id="{DF94ECE7-AEDF-44FC-9AB9-B6CBBABB3F50}"/>
                </a:ext>
              </a:extLst>
            </p:cNvPr>
            <p:cNvSpPr txBox="1"/>
            <p:nvPr/>
          </p:nvSpPr>
          <p:spPr>
            <a:xfrm rot="18456012">
              <a:off x="6847194" y="3375599"/>
              <a:ext cx="480901"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5F5F5F"/>
                  </a:solidFill>
                  <a:latin typeface="HG丸ｺﾞｼｯｸM-PROHG丸ｺﾞｼｯｸM-PRO"/>
                </a:rPr>
                <a:t>阪急京都線</a:t>
              </a:r>
            </a:p>
          </p:txBody>
        </p:sp>
        <p:sp>
          <p:nvSpPr>
            <p:cNvPr id="46" name="テキスト ボックス 45">
              <a:extLst>
                <a:ext uri="{FF2B5EF4-FFF2-40B4-BE49-F238E27FC236}">
                  <a16:creationId xmlns:a16="http://schemas.microsoft.com/office/drawing/2014/main" id="{64962614-F593-4A67-BB40-C91438DD6CED}"/>
                </a:ext>
              </a:extLst>
            </p:cNvPr>
            <p:cNvSpPr txBox="1"/>
            <p:nvPr/>
          </p:nvSpPr>
          <p:spPr>
            <a:xfrm rot="16200000">
              <a:off x="7119992" y="5680367"/>
              <a:ext cx="28854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5F5F5F"/>
                  </a:solidFill>
                  <a:latin typeface="HG丸ｺﾞｼｯｸM-PROHG丸ｺﾞｼｯｸM-PRO"/>
                </a:rPr>
                <a:t>堺筋線</a:t>
              </a:r>
              <a:endParaRPr kumimoji="1" lang="ja-JP" altLang="en-US" sz="750" b="1" dirty="0">
                <a:solidFill>
                  <a:srgbClr val="5F5F5F"/>
                </a:solidFill>
                <a:latin typeface="HG丸ｺﾞｼｯｸM-PROHG丸ｺﾞｼｯｸM-PRO"/>
              </a:endParaRPr>
            </a:p>
          </p:txBody>
        </p:sp>
        <p:sp>
          <p:nvSpPr>
            <p:cNvPr id="47" name="テキスト ボックス 46">
              <a:extLst>
                <a:ext uri="{FF2B5EF4-FFF2-40B4-BE49-F238E27FC236}">
                  <a16:creationId xmlns:a16="http://schemas.microsoft.com/office/drawing/2014/main" id="{604FA079-BAA6-48A6-9012-B029BA2565A9}"/>
                </a:ext>
              </a:extLst>
            </p:cNvPr>
            <p:cNvSpPr txBox="1"/>
            <p:nvPr/>
          </p:nvSpPr>
          <p:spPr>
            <a:xfrm rot="20579224">
              <a:off x="4502484" y="4732964"/>
              <a:ext cx="480901"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5F5F5F"/>
                  </a:solidFill>
                  <a:latin typeface="HG丸ｺﾞｼｯｸM-PROHG丸ｺﾞｼｯｸM-PRO"/>
                </a:rPr>
                <a:t>阪急神戸線</a:t>
              </a:r>
            </a:p>
          </p:txBody>
        </p:sp>
        <p:sp>
          <p:nvSpPr>
            <p:cNvPr id="72" name="テキスト ボックス 71">
              <a:extLst>
                <a:ext uri="{FF2B5EF4-FFF2-40B4-BE49-F238E27FC236}">
                  <a16:creationId xmlns:a16="http://schemas.microsoft.com/office/drawing/2014/main" id="{12B6324B-9EB5-46A5-BF51-E1FE62CAC645}"/>
                </a:ext>
              </a:extLst>
            </p:cNvPr>
            <p:cNvSpPr txBox="1"/>
            <p:nvPr/>
          </p:nvSpPr>
          <p:spPr>
            <a:xfrm rot="723716">
              <a:off x="4368835" y="2916566"/>
              <a:ext cx="395942" cy="115416"/>
            </a:xfrm>
            <a:prstGeom prst="rect">
              <a:avLst/>
            </a:prstGeom>
            <a:solidFill>
              <a:schemeClr val="bg1">
                <a:alpha val="50000"/>
              </a:schemeClr>
            </a:solidFill>
          </p:spPr>
          <p:txBody>
            <a:bodyPr wrap="none" lIns="0" tIns="0" rIns="0" bIns="0" rtlCol="0" anchor="ctr" anchorCtr="0">
              <a:spAutoFit/>
            </a:bodyPr>
            <a:lstStyle/>
            <a:p>
              <a:r>
                <a:rPr kumimoji="1" lang="en-US" altLang="ja-JP" sz="750" b="1" dirty="0">
                  <a:solidFill>
                    <a:srgbClr val="5F5F5F"/>
                  </a:solidFill>
                  <a:latin typeface="HG丸ｺﾞｼｯｸM-PROHG丸ｺﾞｼｯｸM-PRO"/>
                </a:rPr>
                <a:t>JR</a:t>
              </a:r>
              <a:r>
                <a:rPr kumimoji="1" lang="ja-JP" altLang="en-US" sz="750" b="1" dirty="0">
                  <a:solidFill>
                    <a:srgbClr val="5F5F5F"/>
                  </a:solidFill>
                  <a:latin typeface="HG丸ｺﾞｼｯｸM-PROHG丸ｺﾞｼｯｸM-PRO"/>
                </a:rPr>
                <a:t>宝塚線</a:t>
              </a:r>
            </a:p>
          </p:txBody>
        </p:sp>
        <p:sp>
          <p:nvSpPr>
            <p:cNvPr id="73" name="テキスト ボックス 72">
              <a:extLst>
                <a:ext uri="{FF2B5EF4-FFF2-40B4-BE49-F238E27FC236}">
                  <a16:creationId xmlns:a16="http://schemas.microsoft.com/office/drawing/2014/main" id="{A81F8933-09B7-4470-8E57-FF9D68E49337}"/>
                </a:ext>
              </a:extLst>
            </p:cNvPr>
            <p:cNvSpPr txBox="1"/>
            <p:nvPr/>
          </p:nvSpPr>
          <p:spPr>
            <a:xfrm rot="1330678">
              <a:off x="5384155" y="5033957"/>
              <a:ext cx="384721" cy="115416"/>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5F5F5F"/>
                  </a:solidFill>
                  <a:latin typeface="HG丸ｺﾞｼｯｸM-PROHG丸ｺﾞｼｯｸM-PRO"/>
                </a:rPr>
                <a:t>阪神本線</a:t>
              </a:r>
              <a:endParaRPr kumimoji="1" lang="ja-JP" altLang="en-US" sz="750" b="1" dirty="0">
                <a:solidFill>
                  <a:srgbClr val="5F5F5F"/>
                </a:solidFill>
                <a:latin typeface="HG丸ｺﾞｼｯｸM-PROHG丸ｺﾞｼｯｸM-PRO"/>
              </a:endParaRPr>
            </a:p>
          </p:txBody>
        </p:sp>
        <p:sp>
          <p:nvSpPr>
            <p:cNvPr id="74" name="テキスト ボックス 73">
              <a:extLst>
                <a:ext uri="{FF2B5EF4-FFF2-40B4-BE49-F238E27FC236}">
                  <a16:creationId xmlns:a16="http://schemas.microsoft.com/office/drawing/2014/main" id="{B748ADB8-EC72-4B18-914C-76C655134B98}"/>
                </a:ext>
              </a:extLst>
            </p:cNvPr>
            <p:cNvSpPr txBox="1"/>
            <p:nvPr/>
          </p:nvSpPr>
          <p:spPr>
            <a:xfrm rot="1328081">
              <a:off x="5127000" y="5153062"/>
              <a:ext cx="535403" cy="230832"/>
            </a:xfrm>
            <a:prstGeom prst="rect">
              <a:avLst/>
            </a:prstGeom>
            <a:solidFill>
              <a:schemeClr val="bg1">
                <a:alpha val="50000"/>
              </a:schemeClr>
            </a:solidFill>
          </p:spPr>
          <p:txBody>
            <a:bodyPr wrap="none" lIns="0" tIns="0" rIns="0" bIns="0" rtlCol="0" anchor="ctr" anchorCtr="0">
              <a:spAutoFit/>
            </a:bodyPr>
            <a:lstStyle/>
            <a:p>
              <a:r>
                <a:rPr lang="ja-JP" altLang="en-US" sz="750" b="1" dirty="0">
                  <a:solidFill>
                    <a:srgbClr val="996633"/>
                  </a:solidFill>
                  <a:latin typeface="HG丸ｺﾞｼｯｸM-PROHG丸ｺﾞｼｯｸM-PRO"/>
                </a:rPr>
                <a:t>阪神高速</a:t>
              </a:r>
              <a:r>
                <a:rPr lang="en-US" altLang="ja-JP" sz="750" b="1" dirty="0">
                  <a:solidFill>
                    <a:srgbClr val="996633"/>
                  </a:solidFill>
                  <a:latin typeface="HG丸ｺﾞｼｯｸM-PROHG丸ｺﾞｼｯｸM-PRO"/>
                </a:rPr>
                <a:t>3</a:t>
              </a:r>
              <a:r>
                <a:rPr lang="ja-JP" altLang="en-US" sz="750" b="1" dirty="0">
                  <a:solidFill>
                    <a:srgbClr val="996633"/>
                  </a:solidFill>
                  <a:latin typeface="HG丸ｺﾞｼｯｸM-PROHG丸ｺﾞｼｯｸM-PRO"/>
                </a:rPr>
                <a:t>号</a:t>
              </a:r>
              <a:endParaRPr lang="en-US" altLang="ja-JP" sz="750" b="1" dirty="0">
                <a:solidFill>
                  <a:srgbClr val="996633"/>
                </a:solidFill>
                <a:latin typeface="HG丸ｺﾞｼｯｸM-PROHG丸ｺﾞｼｯｸM-PRO"/>
              </a:endParaRPr>
            </a:p>
            <a:p>
              <a:r>
                <a:rPr lang="ja-JP" altLang="en-US" sz="750" b="1" dirty="0">
                  <a:solidFill>
                    <a:srgbClr val="996633"/>
                  </a:solidFill>
                  <a:latin typeface="HG丸ｺﾞｼｯｸM-PROHG丸ｺﾞｼｯｸM-PRO"/>
                </a:rPr>
                <a:t>神戸線</a:t>
              </a:r>
              <a:endParaRPr kumimoji="1" lang="ja-JP" altLang="en-US" sz="750" b="1" dirty="0">
                <a:solidFill>
                  <a:srgbClr val="996633"/>
                </a:solidFill>
                <a:latin typeface="HG丸ｺﾞｼｯｸM-PROHG丸ｺﾞｼｯｸM-PRO"/>
              </a:endParaRPr>
            </a:p>
          </p:txBody>
        </p:sp>
        <p:sp>
          <p:nvSpPr>
            <p:cNvPr id="75" name="テキスト ボックス 74">
              <a:extLst>
                <a:ext uri="{FF2B5EF4-FFF2-40B4-BE49-F238E27FC236}">
                  <a16:creationId xmlns:a16="http://schemas.microsoft.com/office/drawing/2014/main" id="{15496E0D-9C88-4CA2-BAA1-F6AC63B84698}"/>
                </a:ext>
              </a:extLst>
            </p:cNvPr>
            <p:cNvSpPr txBox="1"/>
            <p:nvPr/>
          </p:nvSpPr>
          <p:spPr>
            <a:xfrm rot="19133901">
              <a:off x="5436292" y="4239972"/>
              <a:ext cx="452047"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国道</a:t>
              </a:r>
              <a:r>
                <a:rPr lang="en-US" altLang="ja-JP" sz="750" b="1" dirty="0">
                  <a:solidFill>
                    <a:srgbClr val="996633"/>
                  </a:solidFill>
                  <a:latin typeface="HG丸ｺﾞｼｯｸM-PROHG丸ｺﾞｼｯｸM-PRO"/>
                </a:rPr>
                <a:t>171</a:t>
              </a:r>
              <a:r>
                <a:rPr kumimoji="1" lang="ja-JP" altLang="en-US" sz="750" b="1" dirty="0">
                  <a:solidFill>
                    <a:srgbClr val="996633"/>
                  </a:solidFill>
                  <a:latin typeface="HG丸ｺﾞｼｯｸM-PROHG丸ｺﾞｼｯｸM-PRO"/>
                </a:rPr>
                <a:t>号</a:t>
              </a:r>
            </a:p>
          </p:txBody>
        </p:sp>
        <p:sp>
          <p:nvSpPr>
            <p:cNvPr id="76" name="テキスト ボックス 75">
              <a:extLst>
                <a:ext uri="{FF2B5EF4-FFF2-40B4-BE49-F238E27FC236}">
                  <a16:creationId xmlns:a16="http://schemas.microsoft.com/office/drawing/2014/main" id="{97F744D6-094E-4EE3-AE88-7FDE78A16094}"/>
                </a:ext>
              </a:extLst>
            </p:cNvPr>
            <p:cNvSpPr txBox="1"/>
            <p:nvPr/>
          </p:nvSpPr>
          <p:spPr>
            <a:xfrm rot="3714365">
              <a:off x="5550406" y="1002907"/>
              <a:ext cx="452047" cy="115416"/>
            </a:xfrm>
            <a:prstGeom prst="rect">
              <a:avLst/>
            </a:prstGeom>
            <a:solidFill>
              <a:schemeClr val="bg1">
                <a:alpha val="50000"/>
              </a:schemeClr>
            </a:solidFill>
          </p:spPr>
          <p:txBody>
            <a:bodyPr wrap="none" lIns="0" tIns="0" rIns="0" bIns="0" rtlCol="0" anchor="ctr" anchorCtr="0">
              <a:spAutoFit/>
            </a:bodyPr>
            <a:lstStyle/>
            <a:p>
              <a:r>
                <a:rPr kumimoji="1" lang="ja-JP" altLang="en-US" sz="750" b="1" dirty="0">
                  <a:solidFill>
                    <a:srgbClr val="996633"/>
                  </a:solidFill>
                  <a:latin typeface="HG丸ｺﾞｼｯｸM-PROHG丸ｺﾞｼｯｸM-PRO"/>
                </a:rPr>
                <a:t>国道</a:t>
              </a:r>
              <a:r>
                <a:rPr lang="en-US" altLang="ja-JP" sz="750" b="1" dirty="0">
                  <a:solidFill>
                    <a:srgbClr val="996633"/>
                  </a:solidFill>
                  <a:latin typeface="HG丸ｺﾞｼｯｸM-PROHG丸ｺﾞｼｯｸM-PRO"/>
                </a:rPr>
                <a:t>173</a:t>
              </a:r>
              <a:r>
                <a:rPr kumimoji="1" lang="ja-JP" altLang="en-US" sz="750" b="1" dirty="0">
                  <a:solidFill>
                    <a:srgbClr val="996633"/>
                  </a:solidFill>
                  <a:latin typeface="HG丸ｺﾞｼｯｸM-PROHG丸ｺﾞｼｯｸM-PRO"/>
                </a:rPr>
                <a:t>号</a:t>
              </a:r>
            </a:p>
          </p:txBody>
        </p:sp>
        <p:sp>
          <p:nvSpPr>
            <p:cNvPr id="77" name="テキスト ボックス 76">
              <a:extLst>
                <a:ext uri="{FF2B5EF4-FFF2-40B4-BE49-F238E27FC236}">
                  <a16:creationId xmlns:a16="http://schemas.microsoft.com/office/drawing/2014/main" id="{4D70A0C3-BD42-4DBF-90AB-77D2B8258572}"/>
                </a:ext>
              </a:extLst>
            </p:cNvPr>
            <p:cNvSpPr txBox="1"/>
            <p:nvPr/>
          </p:nvSpPr>
          <p:spPr>
            <a:xfrm rot="18906271">
              <a:off x="6204679" y="2489101"/>
              <a:ext cx="424796" cy="230832"/>
            </a:xfrm>
            <a:prstGeom prst="rect">
              <a:avLst/>
            </a:prstGeom>
            <a:solidFill>
              <a:schemeClr val="bg1">
                <a:alpha val="50000"/>
              </a:schemeClr>
            </a:solidFill>
          </p:spPr>
          <p:txBody>
            <a:bodyPr wrap="none" lIns="0" tIns="0" rIns="0" bIns="0" rtlCol="0" anchor="ctr" anchorCtr="0">
              <a:spAutoFit/>
            </a:bodyPr>
            <a:lstStyle/>
            <a:p>
              <a:r>
                <a:rPr kumimoji="1" lang="en-US" altLang="ja-JP" sz="750" b="1" dirty="0">
                  <a:solidFill>
                    <a:srgbClr val="5F5F5F"/>
                  </a:solidFill>
                  <a:latin typeface="HG丸ｺﾞｼｯｸM-PROHG丸ｺﾞｼｯｸM-PRO"/>
                </a:rPr>
                <a:t>J</a:t>
              </a:r>
              <a:r>
                <a:rPr kumimoji="1" lang="ja-JP" altLang="en-US" sz="750" b="1" dirty="0">
                  <a:solidFill>
                    <a:srgbClr val="5F5F5F"/>
                  </a:solidFill>
                  <a:latin typeface="HG丸ｺﾞｼｯｸM-PROHG丸ｺﾞｼｯｸM-PRO"/>
                </a:rPr>
                <a:t>能勢電鉄</a:t>
              </a:r>
              <a:endParaRPr kumimoji="1" lang="en-US" altLang="ja-JP" sz="750" b="1" dirty="0">
                <a:solidFill>
                  <a:srgbClr val="5F5F5F"/>
                </a:solidFill>
                <a:latin typeface="HG丸ｺﾞｼｯｸM-PROHG丸ｺﾞｼｯｸM-PRO"/>
              </a:endParaRPr>
            </a:p>
            <a:p>
              <a:r>
                <a:rPr kumimoji="1" lang="ja-JP" altLang="en-US" sz="750" b="1" dirty="0">
                  <a:solidFill>
                    <a:srgbClr val="5F5F5F"/>
                  </a:solidFill>
                  <a:latin typeface="HG丸ｺﾞｼｯｸM-PROHG丸ｺﾞｼｯｸM-PRO"/>
                </a:rPr>
                <a:t>妙見線</a:t>
              </a:r>
            </a:p>
          </p:txBody>
        </p:sp>
        <p:sp>
          <p:nvSpPr>
            <p:cNvPr id="5" name="フリーフォーム: 図形 4">
              <a:extLst>
                <a:ext uri="{FF2B5EF4-FFF2-40B4-BE49-F238E27FC236}">
                  <a16:creationId xmlns:a16="http://schemas.microsoft.com/office/drawing/2014/main" id="{E47D52A7-FD37-4EB5-93FA-3CF1506FF314}"/>
                </a:ext>
              </a:extLst>
            </p:cNvPr>
            <p:cNvSpPr/>
            <p:nvPr/>
          </p:nvSpPr>
          <p:spPr bwMode="auto">
            <a:xfrm>
              <a:off x="6053605" y="4633913"/>
              <a:ext cx="1740694" cy="1002506"/>
            </a:xfrm>
            <a:custGeom>
              <a:avLst/>
              <a:gdLst>
                <a:gd name="connsiteX0" fmla="*/ 0 w 1740694"/>
                <a:gd name="connsiteY0" fmla="*/ 1002506 h 1002506"/>
                <a:gd name="connsiteX1" fmla="*/ 59531 w 1740694"/>
                <a:gd name="connsiteY1" fmla="*/ 938212 h 1002506"/>
                <a:gd name="connsiteX2" fmla="*/ 135731 w 1740694"/>
                <a:gd name="connsiteY2" fmla="*/ 881062 h 1002506"/>
                <a:gd name="connsiteX3" fmla="*/ 157163 w 1740694"/>
                <a:gd name="connsiteY3" fmla="*/ 812006 h 1002506"/>
                <a:gd name="connsiteX4" fmla="*/ 207169 w 1740694"/>
                <a:gd name="connsiteY4" fmla="*/ 752475 h 1002506"/>
                <a:gd name="connsiteX5" fmla="*/ 240506 w 1740694"/>
                <a:gd name="connsiteY5" fmla="*/ 707231 h 1002506"/>
                <a:gd name="connsiteX6" fmla="*/ 295275 w 1740694"/>
                <a:gd name="connsiteY6" fmla="*/ 681037 h 1002506"/>
                <a:gd name="connsiteX7" fmla="*/ 335756 w 1740694"/>
                <a:gd name="connsiteY7" fmla="*/ 676275 h 1002506"/>
                <a:gd name="connsiteX8" fmla="*/ 366713 w 1740694"/>
                <a:gd name="connsiteY8" fmla="*/ 676275 h 1002506"/>
                <a:gd name="connsiteX9" fmla="*/ 392906 w 1740694"/>
                <a:gd name="connsiteY9" fmla="*/ 657225 h 1002506"/>
                <a:gd name="connsiteX10" fmla="*/ 423863 w 1740694"/>
                <a:gd name="connsiteY10" fmla="*/ 619125 h 1002506"/>
                <a:gd name="connsiteX11" fmla="*/ 423863 w 1740694"/>
                <a:gd name="connsiteY11" fmla="*/ 573881 h 1002506"/>
                <a:gd name="connsiteX12" fmla="*/ 419100 w 1740694"/>
                <a:gd name="connsiteY12" fmla="*/ 526256 h 1002506"/>
                <a:gd name="connsiteX13" fmla="*/ 385763 w 1740694"/>
                <a:gd name="connsiteY13" fmla="*/ 473868 h 1002506"/>
                <a:gd name="connsiteX14" fmla="*/ 369094 w 1740694"/>
                <a:gd name="connsiteY14" fmla="*/ 426243 h 1002506"/>
                <a:gd name="connsiteX15" fmla="*/ 364331 w 1740694"/>
                <a:gd name="connsiteY15" fmla="*/ 390525 h 1002506"/>
                <a:gd name="connsiteX16" fmla="*/ 383381 w 1740694"/>
                <a:gd name="connsiteY16" fmla="*/ 347662 h 1002506"/>
                <a:gd name="connsiteX17" fmla="*/ 435769 w 1740694"/>
                <a:gd name="connsiteY17" fmla="*/ 330993 h 1002506"/>
                <a:gd name="connsiteX18" fmla="*/ 497681 w 1740694"/>
                <a:gd name="connsiteY18" fmla="*/ 338137 h 1002506"/>
                <a:gd name="connsiteX19" fmla="*/ 569119 w 1740694"/>
                <a:gd name="connsiteY19" fmla="*/ 364331 h 1002506"/>
                <a:gd name="connsiteX20" fmla="*/ 611981 w 1740694"/>
                <a:gd name="connsiteY20" fmla="*/ 378618 h 1002506"/>
                <a:gd name="connsiteX21" fmla="*/ 652463 w 1740694"/>
                <a:gd name="connsiteY21" fmla="*/ 376237 h 1002506"/>
                <a:gd name="connsiteX22" fmla="*/ 700088 w 1740694"/>
                <a:gd name="connsiteY22" fmla="*/ 347662 h 1002506"/>
                <a:gd name="connsiteX23" fmla="*/ 731044 w 1740694"/>
                <a:gd name="connsiteY23" fmla="*/ 314325 h 1002506"/>
                <a:gd name="connsiteX24" fmla="*/ 776288 w 1740694"/>
                <a:gd name="connsiteY24" fmla="*/ 297656 h 1002506"/>
                <a:gd name="connsiteX25" fmla="*/ 809625 w 1740694"/>
                <a:gd name="connsiteY25" fmla="*/ 269081 h 1002506"/>
                <a:gd name="connsiteX26" fmla="*/ 854869 w 1740694"/>
                <a:gd name="connsiteY26" fmla="*/ 169068 h 1002506"/>
                <a:gd name="connsiteX27" fmla="*/ 883444 w 1740694"/>
                <a:gd name="connsiteY27" fmla="*/ 121443 h 1002506"/>
                <a:gd name="connsiteX28" fmla="*/ 923925 w 1740694"/>
                <a:gd name="connsiteY28" fmla="*/ 78581 h 1002506"/>
                <a:gd name="connsiteX29" fmla="*/ 985838 w 1740694"/>
                <a:gd name="connsiteY29" fmla="*/ 107156 h 1002506"/>
                <a:gd name="connsiteX30" fmla="*/ 1071563 w 1740694"/>
                <a:gd name="connsiteY30" fmla="*/ 164306 h 1002506"/>
                <a:gd name="connsiteX31" fmla="*/ 1116806 w 1740694"/>
                <a:gd name="connsiteY31" fmla="*/ 185737 h 1002506"/>
                <a:gd name="connsiteX32" fmla="*/ 1140619 w 1740694"/>
                <a:gd name="connsiteY32" fmla="*/ 180975 h 1002506"/>
                <a:gd name="connsiteX33" fmla="*/ 1190625 w 1740694"/>
                <a:gd name="connsiteY33" fmla="*/ 140493 h 1002506"/>
                <a:gd name="connsiteX34" fmla="*/ 1223963 w 1740694"/>
                <a:gd name="connsiteY34" fmla="*/ 107156 h 1002506"/>
                <a:gd name="connsiteX35" fmla="*/ 1259681 w 1740694"/>
                <a:gd name="connsiteY35" fmla="*/ 104775 h 1002506"/>
                <a:gd name="connsiteX36" fmla="*/ 1297781 w 1740694"/>
                <a:gd name="connsiteY36" fmla="*/ 107156 h 1002506"/>
                <a:gd name="connsiteX37" fmla="*/ 1345406 w 1740694"/>
                <a:gd name="connsiteY37" fmla="*/ 76200 h 1002506"/>
                <a:gd name="connsiteX38" fmla="*/ 1428750 w 1740694"/>
                <a:gd name="connsiteY38" fmla="*/ 35718 h 1002506"/>
                <a:gd name="connsiteX39" fmla="*/ 1483519 w 1740694"/>
                <a:gd name="connsiteY39" fmla="*/ 9525 h 1002506"/>
                <a:gd name="connsiteX40" fmla="*/ 1566863 w 1740694"/>
                <a:gd name="connsiteY40" fmla="*/ 0 h 1002506"/>
                <a:gd name="connsiteX41" fmla="*/ 1624013 w 1740694"/>
                <a:gd name="connsiteY41" fmla="*/ 2381 h 1002506"/>
                <a:gd name="connsiteX42" fmla="*/ 1678781 w 1740694"/>
                <a:gd name="connsiteY42" fmla="*/ 9525 h 1002506"/>
                <a:gd name="connsiteX43" fmla="*/ 1740694 w 1740694"/>
                <a:gd name="connsiteY43" fmla="*/ 28575 h 1002506"/>
                <a:gd name="connsiteX0" fmla="*/ 0 w 1740694"/>
                <a:gd name="connsiteY0" fmla="*/ 1002506 h 1002506"/>
                <a:gd name="connsiteX1" fmla="*/ 59531 w 1740694"/>
                <a:gd name="connsiteY1" fmla="*/ 938212 h 1002506"/>
                <a:gd name="connsiteX2" fmla="*/ 135731 w 1740694"/>
                <a:gd name="connsiteY2" fmla="*/ 881062 h 1002506"/>
                <a:gd name="connsiteX3" fmla="*/ 157163 w 1740694"/>
                <a:gd name="connsiteY3" fmla="*/ 812006 h 1002506"/>
                <a:gd name="connsiteX4" fmla="*/ 207169 w 1740694"/>
                <a:gd name="connsiteY4" fmla="*/ 752475 h 1002506"/>
                <a:gd name="connsiteX5" fmla="*/ 240506 w 1740694"/>
                <a:gd name="connsiteY5" fmla="*/ 707231 h 1002506"/>
                <a:gd name="connsiteX6" fmla="*/ 295275 w 1740694"/>
                <a:gd name="connsiteY6" fmla="*/ 681037 h 1002506"/>
                <a:gd name="connsiteX7" fmla="*/ 335756 w 1740694"/>
                <a:gd name="connsiteY7" fmla="*/ 676275 h 1002506"/>
                <a:gd name="connsiteX8" fmla="*/ 366713 w 1740694"/>
                <a:gd name="connsiteY8" fmla="*/ 676275 h 1002506"/>
                <a:gd name="connsiteX9" fmla="*/ 392906 w 1740694"/>
                <a:gd name="connsiteY9" fmla="*/ 657225 h 1002506"/>
                <a:gd name="connsiteX10" fmla="*/ 423863 w 1740694"/>
                <a:gd name="connsiteY10" fmla="*/ 619125 h 1002506"/>
                <a:gd name="connsiteX11" fmla="*/ 423863 w 1740694"/>
                <a:gd name="connsiteY11" fmla="*/ 573881 h 1002506"/>
                <a:gd name="connsiteX12" fmla="*/ 419100 w 1740694"/>
                <a:gd name="connsiteY12" fmla="*/ 526256 h 1002506"/>
                <a:gd name="connsiteX13" fmla="*/ 385763 w 1740694"/>
                <a:gd name="connsiteY13" fmla="*/ 473868 h 1002506"/>
                <a:gd name="connsiteX14" fmla="*/ 369094 w 1740694"/>
                <a:gd name="connsiteY14" fmla="*/ 426243 h 1002506"/>
                <a:gd name="connsiteX15" fmla="*/ 364331 w 1740694"/>
                <a:gd name="connsiteY15" fmla="*/ 390525 h 1002506"/>
                <a:gd name="connsiteX16" fmla="*/ 383381 w 1740694"/>
                <a:gd name="connsiteY16" fmla="*/ 347662 h 1002506"/>
                <a:gd name="connsiteX17" fmla="*/ 435769 w 1740694"/>
                <a:gd name="connsiteY17" fmla="*/ 330993 h 1002506"/>
                <a:gd name="connsiteX18" fmla="*/ 497681 w 1740694"/>
                <a:gd name="connsiteY18" fmla="*/ 338137 h 1002506"/>
                <a:gd name="connsiteX19" fmla="*/ 569119 w 1740694"/>
                <a:gd name="connsiteY19" fmla="*/ 364331 h 1002506"/>
                <a:gd name="connsiteX20" fmla="*/ 611981 w 1740694"/>
                <a:gd name="connsiteY20" fmla="*/ 378618 h 1002506"/>
                <a:gd name="connsiteX21" fmla="*/ 652463 w 1740694"/>
                <a:gd name="connsiteY21" fmla="*/ 376237 h 1002506"/>
                <a:gd name="connsiteX22" fmla="*/ 700088 w 1740694"/>
                <a:gd name="connsiteY22" fmla="*/ 347662 h 1002506"/>
                <a:gd name="connsiteX23" fmla="*/ 731044 w 1740694"/>
                <a:gd name="connsiteY23" fmla="*/ 314325 h 1002506"/>
                <a:gd name="connsiteX24" fmla="*/ 776288 w 1740694"/>
                <a:gd name="connsiteY24" fmla="*/ 297656 h 1002506"/>
                <a:gd name="connsiteX25" fmla="*/ 809625 w 1740694"/>
                <a:gd name="connsiteY25" fmla="*/ 269081 h 1002506"/>
                <a:gd name="connsiteX26" fmla="*/ 854869 w 1740694"/>
                <a:gd name="connsiteY26" fmla="*/ 169068 h 1002506"/>
                <a:gd name="connsiteX27" fmla="*/ 883444 w 1740694"/>
                <a:gd name="connsiteY27" fmla="*/ 121443 h 1002506"/>
                <a:gd name="connsiteX28" fmla="*/ 916782 w 1740694"/>
                <a:gd name="connsiteY28" fmla="*/ 88106 h 1002506"/>
                <a:gd name="connsiteX29" fmla="*/ 985838 w 1740694"/>
                <a:gd name="connsiteY29" fmla="*/ 107156 h 1002506"/>
                <a:gd name="connsiteX30" fmla="*/ 1071563 w 1740694"/>
                <a:gd name="connsiteY30" fmla="*/ 164306 h 1002506"/>
                <a:gd name="connsiteX31" fmla="*/ 1116806 w 1740694"/>
                <a:gd name="connsiteY31" fmla="*/ 185737 h 1002506"/>
                <a:gd name="connsiteX32" fmla="*/ 1140619 w 1740694"/>
                <a:gd name="connsiteY32" fmla="*/ 180975 h 1002506"/>
                <a:gd name="connsiteX33" fmla="*/ 1190625 w 1740694"/>
                <a:gd name="connsiteY33" fmla="*/ 140493 h 1002506"/>
                <a:gd name="connsiteX34" fmla="*/ 1223963 w 1740694"/>
                <a:gd name="connsiteY34" fmla="*/ 107156 h 1002506"/>
                <a:gd name="connsiteX35" fmla="*/ 1259681 w 1740694"/>
                <a:gd name="connsiteY35" fmla="*/ 104775 h 1002506"/>
                <a:gd name="connsiteX36" fmla="*/ 1297781 w 1740694"/>
                <a:gd name="connsiteY36" fmla="*/ 107156 h 1002506"/>
                <a:gd name="connsiteX37" fmla="*/ 1345406 w 1740694"/>
                <a:gd name="connsiteY37" fmla="*/ 76200 h 1002506"/>
                <a:gd name="connsiteX38" fmla="*/ 1428750 w 1740694"/>
                <a:gd name="connsiteY38" fmla="*/ 35718 h 1002506"/>
                <a:gd name="connsiteX39" fmla="*/ 1483519 w 1740694"/>
                <a:gd name="connsiteY39" fmla="*/ 9525 h 1002506"/>
                <a:gd name="connsiteX40" fmla="*/ 1566863 w 1740694"/>
                <a:gd name="connsiteY40" fmla="*/ 0 h 1002506"/>
                <a:gd name="connsiteX41" fmla="*/ 1624013 w 1740694"/>
                <a:gd name="connsiteY41" fmla="*/ 2381 h 1002506"/>
                <a:gd name="connsiteX42" fmla="*/ 1678781 w 1740694"/>
                <a:gd name="connsiteY42" fmla="*/ 9525 h 1002506"/>
                <a:gd name="connsiteX43" fmla="*/ 1740694 w 1740694"/>
                <a:gd name="connsiteY43" fmla="*/ 28575 h 1002506"/>
                <a:gd name="connsiteX0" fmla="*/ 0 w 1740694"/>
                <a:gd name="connsiteY0" fmla="*/ 1002506 h 1002506"/>
                <a:gd name="connsiteX1" fmla="*/ 59531 w 1740694"/>
                <a:gd name="connsiteY1" fmla="*/ 938212 h 1002506"/>
                <a:gd name="connsiteX2" fmla="*/ 135731 w 1740694"/>
                <a:gd name="connsiteY2" fmla="*/ 881062 h 1002506"/>
                <a:gd name="connsiteX3" fmla="*/ 157163 w 1740694"/>
                <a:gd name="connsiteY3" fmla="*/ 812006 h 1002506"/>
                <a:gd name="connsiteX4" fmla="*/ 207169 w 1740694"/>
                <a:gd name="connsiteY4" fmla="*/ 752475 h 1002506"/>
                <a:gd name="connsiteX5" fmla="*/ 240506 w 1740694"/>
                <a:gd name="connsiteY5" fmla="*/ 707231 h 1002506"/>
                <a:gd name="connsiteX6" fmla="*/ 295275 w 1740694"/>
                <a:gd name="connsiteY6" fmla="*/ 681037 h 1002506"/>
                <a:gd name="connsiteX7" fmla="*/ 335756 w 1740694"/>
                <a:gd name="connsiteY7" fmla="*/ 676275 h 1002506"/>
                <a:gd name="connsiteX8" fmla="*/ 366713 w 1740694"/>
                <a:gd name="connsiteY8" fmla="*/ 676275 h 1002506"/>
                <a:gd name="connsiteX9" fmla="*/ 392906 w 1740694"/>
                <a:gd name="connsiteY9" fmla="*/ 657225 h 1002506"/>
                <a:gd name="connsiteX10" fmla="*/ 423863 w 1740694"/>
                <a:gd name="connsiteY10" fmla="*/ 619125 h 1002506"/>
                <a:gd name="connsiteX11" fmla="*/ 423863 w 1740694"/>
                <a:gd name="connsiteY11" fmla="*/ 573881 h 1002506"/>
                <a:gd name="connsiteX12" fmla="*/ 419100 w 1740694"/>
                <a:gd name="connsiteY12" fmla="*/ 526256 h 1002506"/>
                <a:gd name="connsiteX13" fmla="*/ 385763 w 1740694"/>
                <a:gd name="connsiteY13" fmla="*/ 473868 h 1002506"/>
                <a:gd name="connsiteX14" fmla="*/ 369094 w 1740694"/>
                <a:gd name="connsiteY14" fmla="*/ 426243 h 1002506"/>
                <a:gd name="connsiteX15" fmla="*/ 364331 w 1740694"/>
                <a:gd name="connsiteY15" fmla="*/ 390525 h 1002506"/>
                <a:gd name="connsiteX16" fmla="*/ 383381 w 1740694"/>
                <a:gd name="connsiteY16" fmla="*/ 347662 h 1002506"/>
                <a:gd name="connsiteX17" fmla="*/ 435769 w 1740694"/>
                <a:gd name="connsiteY17" fmla="*/ 330993 h 1002506"/>
                <a:gd name="connsiteX18" fmla="*/ 497681 w 1740694"/>
                <a:gd name="connsiteY18" fmla="*/ 338137 h 1002506"/>
                <a:gd name="connsiteX19" fmla="*/ 569119 w 1740694"/>
                <a:gd name="connsiteY19" fmla="*/ 364331 h 1002506"/>
                <a:gd name="connsiteX20" fmla="*/ 611981 w 1740694"/>
                <a:gd name="connsiteY20" fmla="*/ 378618 h 1002506"/>
                <a:gd name="connsiteX21" fmla="*/ 652463 w 1740694"/>
                <a:gd name="connsiteY21" fmla="*/ 376237 h 1002506"/>
                <a:gd name="connsiteX22" fmla="*/ 700088 w 1740694"/>
                <a:gd name="connsiteY22" fmla="*/ 347662 h 1002506"/>
                <a:gd name="connsiteX23" fmla="*/ 731044 w 1740694"/>
                <a:gd name="connsiteY23" fmla="*/ 314325 h 1002506"/>
                <a:gd name="connsiteX24" fmla="*/ 776288 w 1740694"/>
                <a:gd name="connsiteY24" fmla="*/ 297656 h 1002506"/>
                <a:gd name="connsiteX25" fmla="*/ 809625 w 1740694"/>
                <a:gd name="connsiteY25" fmla="*/ 269081 h 1002506"/>
                <a:gd name="connsiteX26" fmla="*/ 854869 w 1740694"/>
                <a:gd name="connsiteY26" fmla="*/ 169068 h 1002506"/>
                <a:gd name="connsiteX27" fmla="*/ 883444 w 1740694"/>
                <a:gd name="connsiteY27" fmla="*/ 121443 h 1002506"/>
                <a:gd name="connsiteX28" fmla="*/ 916782 w 1740694"/>
                <a:gd name="connsiteY28" fmla="*/ 88106 h 1002506"/>
                <a:gd name="connsiteX29" fmla="*/ 985838 w 1740694"/>
                <a:gd name="connsiteY29" fmla="*/ 111918 h 1002506"/>
                <a:gd name="connsiteX30" fmla="*/ 1071563 w 1740694"/>
                <a:gd name="connsiteY30" fmla="*/ 164306 h 1002506"/>
                <a:gd name="connsiteX31" fmla="*/ 1116806 w 1740694"/>
                <a:gd name="connsiteY31" fmla="*/ 185737 h 1002506"/>
                <a:gd name="connsiteX32" fmla="*/ 1140619 w 1740694"/>
                <a:gd name="connsiteY32" fmla="*/ 180975 h 1002506"/>
                <a:gd name="connsiteX33" fmla="*/ 1190625 w 1740694"/>
                <a:gd name="connsiteY33" fmla="*/ 140493 h 1002506"/>
                <a:gd name="connsiteX34" fmla="*/ 1223963 w 1740694"/>
                <a:gd name="connsiteY34" fmla="*/ 107156 h 1002506"/>
                <a:gd name="connsiteX35" fmla="*/ 1259681 w 1740694"/>
                <a:gd name="connsiteY35" fmla="*/ 104775 h 1002506"/>
                <a:gd name="connsiteX36" fmla="*/ 1297781 w 1740694"/>
                <a:gd name="connsiteY36" fmla="*/ 107156 h 1002506"/>
                <a:gd name="connsiteX37" fmla="*/ 1345406 w 1740694"/>
                <a:gd name="connsiteY37" fmla="*/ 76200 h 1002506"/>
                <a:gd name="connsiteX38" fmla="*/ 1428750 w 1740694"/>
                <a:gd name="connsiteY38" fmla="*/ 35718 h 1002506"/>
                <a:gd name="connsiteX39" fmla="*/ 1483519 w 1740694"/>
                <a:gd name="connsiteY39" fmla="*/ 9525 h 1002506"/>
                <a:gd name="connsiteX40" fmla="*/ 1566863 w 1740694"/>
                <a:gd name="connsiteY40" fmla="*/ 0 h 1002506"/>
                <a:gd name="connsiteX41" fmla="*/ 1624013 w 1740694"/>
                <a:gd name="connsiteY41" fmla="*/ 2381 h 1002506"/>
                <a:gd name="connsiteX42" fmla="*/ 1678781 w 1740694"/>
                <a:gd name="connsiteY42" fmla="*/ 9525 h 1002506"/>
                <a:gd name="connsiteX43" fmla="*/ 1740694 w 1740694"/>
                <a:gd name="connsiteY43" fmla="*/ 28575 h 100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40694" h="1002506">
                  <a:moveTo>
                    <a:pt x="0" y="1002506"/>
                  </a:moveTo>
                  <a:lnTo>
                    <a:pt x="59531" y="938212"/>
                  </a:lnTo>
                  <a:lnTo>
                    <a:pt x="135731" y="881062"/>
                  </a:lnTo>
                  <a:lnTo>
                    <a:pt x="157163" y="812006"/>
                  </a:lnTo>
                  <a:lnTo>
                    <a:pt x="207169" y="752475"/>
                  </a:lnTo>
                  <a:lnTo>
                    <a:pt x="240506" y="707231"/>
                  </a:lnTo>
                  <a:lnTo>
                    <a:pt x="295275" y="681037"/>
                  </a:lnTo>
                  <a:lnTo>
                    <a:pt x="335756" y="676275"/>
                  </a:lnTo>
                  <a:lnTo>
                    <a:pt x="366713" y="676275"/>
                  </a:lnTo>
                  <a:lnTo>
                    <a:pt x="392906" y="657225"/>
                  </a:lnTo>
                  <a:lnTo>
                    <a:pt x="423863" y="619125"/>
                  </a:lnTo>
                  <a:lnTo>
                    <a:pt x="423863" y="573881"/>
                  </a:lnTo>
                  <a:lnTo>
                    <a:pt x="419100" y="526256"/>
                  </a:lnTo>
                  <a:lnTo>
                    <a:pt x="385763" y="473868"/>
                  </a:lnTo>
                  <a:lnTo>
                    <a:pt x="369094" y="426243"/>
                  </a:lnTo>
                  <a:lnTo>
                    <a:pt x="364331" y="390525"/>
                  </a:lnTo>
                  <a:lnTo>
                    <a:pt x="383381" y="347662"/>
                  </a:lnTo>
                  <a:lnTo>
                    <a:pt x="435769" y="330993"/>
                  </a:lnTo>
                  <a:lnTo>
                    <a:pt x="497681" y="338137"/>
                  </a:lnTo>
                  <a:lnTo>
                    <a:pt x="569119" y="364331"/>
                  </a:lnTo>
                  <a:lnTo>
                    <a:pt x="611981" y="378618"/>
                  </a:lnTo>
                  <a:lnTo>
                    <a:pt x="652463" y="376237"/>
                  </a:lnTo>
                  <a:lnTo>
                    <a:pt x="700088" y="347662"/>
                  </a:lnTo>
                  <a:lnTo>
                    <a:pt x="731044" y="314325"/>
                  </a:lnTo>
                  <a:lnTo>
                    <a:pt x="776288" y="297656"/>
                  </a:lnTo>
                  <a:lnTo>
                    <a:pt x="809625" y="269081"/>
                  </a:lnTo>
                  <a:lnTo>
                    <a:pt x="854869" y="169068"/>
                  </a:lnTo>
                  <a:lnTo>
                    <a:pt x="883444" y="121443"/>
                  </a:lnTo>
                  <a:lnTo>
                    <a:pt x="916782" y="88106"/>
                  </a:lnTo>
                  <a:lnTo>
                    <a:pt x="985838" y="111918"/>
                  </a:lnTo>
                  <a:lnTo>
                    <a:pt x="1071563" y="164306"/>
                  </a:lnTo>
                  <a:lnTo>
                    <a:pt x="1116806" y="185737"/>
                  </a:lnTo>
                  <a:lnTo>
                    <a:pt x="1140619" y="180975"/>
                  </a:lnTo>
                  <a:lnTo>
                    <a:pt x="1190625" y="140493"/>
                  </a:lnTo>
                  <a:lnTo>
                    <a:pt x="1223963" y="107156"/>
                  </a:lnTo>
                  <a:lnTo>
                    <a:pt x="1259681" y="104775"/>
                  </a:lnTo>
                  <a:lnTo>
                    <a:pt x="1297781" y="107156"/>
                  </a:lnTo>
                  <a:lnTo>
                    <a:pt x="1345406" y="76200"/>
                  </a:lnTo>
                  <a:lnTo>
                    <a:pt x="1428750" y="35718"/>
                  </a:lnTo>
                  <a:lnTo>
                    <a:pt x="1483519" y="9525"/>
                  </a:lnTo>
                  <a:lnTo>
                    <a:pt x="1566863" y="0"/>
                  </a:lnTo>
                  <a:lnTo>
                    <a:pt x="1624013" y="2381"/>
                  </a:lnTo>
                  <a:lnTo>
                    <a:pt x="1678781" y="9525"/>
                  </a:lnTo>
                  <a:lnTo>
                    <a:pt x="1740694" y="28575"/>
                  </a:lnTo>
                </a:path>
              </a:pathLst>
            </a:custGeom>
            <a:noFill/>
            <a:ln w="31750">
              <a:solidFill>
                <a:srgbClr val="00FF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7B2E7C30-8FCC-48EF-A83E-9B5F185F93D8}"/>
                </a:ext>
              </a:extLst>
            </p:cNvPr>
            <p:cNvSpPr/>
            <p:nvPr/>
          </p:nvSpPr>
          <p:spPr bwMode="auto">
            <a:xfrm>
              <a:off x="5936924" y="5336381"/>
              <a:ext cx="369094" cy="195263"/>
            </a:xfrm>
            <a:custGeom>
              <a:avLst/>
              <a:gdLst>
                <a:gd name="connsiteX0" fmla="*/ 0 w 369094"/>
                <a:gd name="connsiteY0" fmla="*/ 195263 h 195263"/>
                <a:gd name="connsiteX1" fmla="*/ 61912 w 369094"/>
                <a:gd name="connsiteY1" fmla="*/ 107157 h 195263"/>
                <a:gd name="connsiteX2" fmla="*/ 78581 w 369094"/>
                <a:gd name="connsiteY2" fmla="*/ 90488 h 195263"/>
                <a:gd name="connsiteX3" fmla="*/ 154781 w 369094"/>
                <a:gd name="connsiteY3" fmla="*/ 64294 h 195263"/>
                <a:gd name="connsiteX4" fmla="*/ 254794 w 369094"/>
                <a:gd name="connsiteY4" fmla="*/ 26194 h 195263"/>
                <a:gd name="connsiteX5" fmla="*/ 369094 w 369094"/>
                <a:gd name="connsiteY5" fmla="*/ 0 h 19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094" h="195263">
                  <a:moveTo>
                    <a:pt x="0" y="195263"/>
                  </a:moveTo>
                  <a:lnTo>
                    <a:pt x="61912" y="107157"/>
                  </a:lnTo>
                  <a:lnTo>
                    <a:pt x="78581" y="90488"/>
                  </a:lnTo>
                  <a:lnTo>
                    <a:pt x="154781" y="64294"/>
                  </a:lnTo>
                  <a:lnTo>
                    <a:pt x="254794" y="26194"/>
                  </a:lnTo>
                  <a:lnTo>
                    <a:pt x="369094" y="0"/>
                  </a:lnTo>
                </a:path>
              </a:pathLst>
            </a:custGeom>
            <a:noFill/>
            <a:ln w="19050">
              <a:solidFill>
                <a:srgbClr val="00FF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AF4E8235-ACF2-40E2-ABE9-0E2F9B5BB5F7}"/>
                </a:ext>
              </a:extLst>
            </p:cNvPr>
            <p:cNvSpPr txBox="1"/>
            <p:nvPr/>
          </p:nvSpPr>
          <p:spPr>
            <a:xfrm>
              <a:off x="5736709" y="1410247"/>
              <a:ext cx="856324" cy="400110"/>
            </a:xfrm>
            <a:prstGeom prst="rect">
              <a:avLst/>
            </a:prstGeom>
            <a:solidFill>
              <a:srgbClr val="FFFFFF"/>
            </a:solidFill>
            <a:ln w="12700">
              <a:solidFill>
                <a:srgbClr val="00B050"/>
              </a:solidFill>
            </a:ln>
            <a:effectLst>
              <a:outerShdw blurRad="50800" dist="38100" dir="2700000" algn="tl" rotWithShape="0">
                <a:prstClr val="black">
                  <a:alpha val="40000"/>
                </a:prstClr>
              </a:outerShdw>
            </a:effectLst>
          </p:spPr>
          <p:txBody>
            <a:bodyPr wrap="none" rtlCol="0">
              <a:spAutoFit/>
            </a:bodyPr>
            <a:lstStyle/>
            <a:p>
              <a:pPr algn="ctr" eaLnBrk="1" hangingPunct="1">
                <a:defRPr/>
              </a:pPr>
              <a:r>
                <a:rPr lang="ja-JP" altLang="en-US" sz="1000" b="1" dirty="0">
                  <a:solidFill>
                    <a:srgbClr val="008000"/>
                  </a:solidFill>
                  <a:latin typeface="HG丸ｺﾞｼｯｸM-PRO" pitchFamily="50" charset="-128"/>
                  <a:ea typeface="HG丸ｺﾞｼｯｸM-PRO" pitchFamily="50" charset="-128"/>
                </a:rPr>
                <a:t>猪名川流域</a:t>
              </a:r>
              <a:endParaRPr lang="en-US" altLang="ja-JP" sz="1000" b="1" dirty="0">
                <a:solidFill>
                  <a:srgbClr val="008000"/>
                </a:solidFill>
                <a:latin typeface="HG丸ｺﾞｼｯｸM-PRO" pitchFamily="50" charset="-128"/>
                <a:ea typeface="HG丸ｺﾞｼｯｸM-PRO" pitchFamily="50" charset="-128"/>
              </a:endParaRPr>
            </a:p>
            <a:p>
              <a:pPr algn="ctr" eaLnBrk="1" hangingPunct="1">
                <a:defRPr/>
              </a:pPr>
              <a:r>
                <a:rPr lang="en-US" altLang="ja-JP" sz="1000" b="1" dirty="0">
                  <a:solidFill>
                    <a:srgbClr val="008000"/>
                  </a:solidFill>
                  <a:latin typeface="HG丸ｺﾞｼｯｸM-PRO" pitchFamily="50" charset="-128"/>
                  <a:ea typeface="HG丸ｺﾞｼｯｸM-PRO" pitchFamily="50" charset="-128"/>
                </a:rPr>
                <a:t>383.0km</a:t>
              </a:r>
              <a:r>
                <a:rPr lang="en-US" altLang="ja-JP" sz="1000" b="1" baseline="30000" dirty="0">
                  <a:solidFill>
                    <a:srgbClr val="008000"/>
                  </a:solidFill>
                  <a:latin typeface="HG丸ｺﾞｼｯｸM-PRO" pitchFamily="50" charset="-128"/>
                  <a:ea typeface="HG丸ｺﾞｼｯｸM-PRO" pitchFamily="50" charset="-128"/>
                </a:rPr>
                <a:t>2</a:t>
              </a:r>
              <a:endParaRPr lang="ja-JP" altLang="en-US" sz="1000" b="1" baseline="30000" dirty="0">
                <a:solidFill>
                  <a:srgbClr val="008000"/>
                </a:solidFill>
                <a:latin typeface="HG丸ｺﾞｼｯｸM-PRO" pitchFamily="50" charset="-128"/>
                <a:ea typeface="HG丸ｺﾞｼｯｸM-PRO" pitchFamily="50" charset="-128"/>
              </a:endParaRPr>
            </a:p>
          </p:txBody>
        </p:sp>
        <p:sp>
          <p:nvSpPr>
            <p:cNvPr id="81" name="テキスト ボックス 80">
              <a:extLst>
                <a:ext uri="{FF2B5EF4-FFF2-40B4-BE49-F238E27FC236}">
                  <a16:creationId xmlns:a16="http://schemas.microsoft.com/office/drawing/2014/main" id="{E8EE5F54-2203-4C7F-AB38-BE596192ADBD}"/>
                </a:ext>
              </a:extLst>
            </p:cNvPr>
            <p:cNvSpPr txBox="1"/>
            <p:nvPr/>
          </p:nvSpPr>
          <p:spPr>
            <a:xfrm>
              <a:off x="6924903" y="5250332"/>
              <a:ext cx="1082348" cy="400110"/>
            </a:xfrm>
            <a:prstGeom prst="rect">
              <a:avLst/>
            </a:prstGeom>
            <a:solidFill>
              <a:srgbClr val="FFFFFF"/>
            </a:solidFill>
            <a:ln w="19050">
              <a:solidFill>
                <a:srgbClr val="FF0000"/>
              </a:solidFill>
            </a:ln>
            <a:effectLst>
              <a:outerShdw blurRad="50800" dist="38100" dir="2700000" algn="tl" rotWithShape="0">
                <a:prstClr val="black">
                  <a:alpha val="40000"/>
                </a:prstClr>
              </a:outerShdw>
            </a:effectLst>
          </p:spPr>
          <p:txBody>
            <a:bodyPr wrap="none" rtlCol="0">
              <a:spAutoFit/>
            </a:bodyPr>
            <a:lstStyle/>
            <a:p>
              <a:pPr algn="ctr" eaLnBrk="1" hangingPunct="1">
                <a:defRPr/>
              </a:pPr>
              <a:r>
                <a:rPr lang="ja-JP" altLang="en-US" sz="1000" b="1" dirty="0">
                  <a:solidFill>
                    <a:srgbClr val="FF0000"/>
                  </a:solidFill>
                  <a:latin typeface="HG丸ｺﾞｼｯｸM-PRO" pitchFamily="50" charset="-128"/>
                  <a:ea typeface="HG丸ｺﾞｼｯｸM-PRO" pitchFamily="50" charset="-128"/>
                </a:rPr>
                <a:t>下水道排水区域</a:t>
              </a:r>
              <a:endParaRPr lang="en-US" altLang="ja-JP" sz="1000" b="1" dirty="0">
                <a:solidFill>
                  <a:srgbClr val="FF0000"/>
                </a:solidFill>
                <a:latin typeface="HG丸ｺﾞｼｯｸM-PRO" pitchFamily="50" charset="-128"/>
                <a:ea typeface="HG丸ｺﾞｼｯｸM-PRO" pitchFamily="50" charset="-128"/>
              </a:endParaRPr>
            </a:p>
            <a:p>
              <a:pPr algn="ctr" eaLnBrk="1" hangingPunct="1">
                <a:defRPr/>
              </a:pPr>
              <a:r>
                <a:rPr lang="en-US" altLang="ja-JP" sz="1000" b="1" dirty="0">
                  <a:solidFill>
                    <a:srgbClr val="FF0000"/>
                  </a:solidFill>
                  <a:latin typeface="HG丸ｺﾞｼｯｸM-PRO" pitchFamily="50" charset="-128"/>
                  <a:ea typeface="HG丸ｺﾞｼｯｸM-PRO" pitchFamily="50" charset="-128"/>
                </a:rPr>
                <a:t>31.1km</a:t>
              </a:r>
              <a:r>
                <a:rPr lang="en-US" altLang="ja-JP" sz="1000" b="1" baseline="30000" dirty="0">
                  <a:solidFill>
                    <a:srgbClr val="FF0000"/>
                  </a:solidFill>
                  <a:latin typeface="HG丸ｺﾞｼｯｸM-PRO" pitchFamily="50" charset="-128"/>
                  <a:ea typeface="HG丸ｺﾞｼｯｸM-PRO" pitchFamily="50" charset="-128"/>
                </a:rPr>
                <a:t>2</a:t>
              </a:r>
              <a:endParaRPr lang="ja-JP" altLang="en-US" sz="1000" b="1" baseline="30000" dirty="0">
                <a:solidFill>
                  <a:srgbClr val="FF0000"/>
                </a:solidFill>
                <a:latin typeface="HG丸ｺﾞｼｯｸM-PRO" pitchFamily="50" charset="-128"/>
                <a:ea typeface="HG丸ｺﾞｼｯｸM-PRO" pitchFamily="50" charset="-128"/>
              </a:endParaRPr>
            </a:p>
          </p:txBody>
        </p:sp>
        <p:sp>
          <p:nvSpPr>
            <p:cNvPr id="80" name="テキスト ボックス 79">
              <a:extLst>
                <a:ext uri="{FF2B5EF4-FFF2-40B4-BE49-F238E27FC236}">
                  <a16:creationId xmlns:a16="http://schemas.microsoft.com/office/drawing/2014/main" id="{254833CD-D9DC-4FC8-96D2-EC8EF78A7796}"/>
                </a:ext>
              </a:extLst>
            </p:cNvPr>
            <p:cNvSpPr txBox="1"/>
            <p:nvPr/>
          </p:nvSpPr>
          <p:spPr>
            <a:xfrm>
              <a:off x="8252312" y="1284923"/>
              <a:ext cx="1441454" cy="553998"/>
            </a:xfrm>
            <a:prstGeom prst="rect">
              <a:avLst/>
            </a:prstGeom>
            <a:solidFill>
              <a:srgbClr val="FFFFFF"/>
            </a:solidFill>
            <a:ln w="19050">
              <a:solidFill>
                <a:srgbClr val="00CCFF"/>
              </a:solidFill>
            </a:ln>
            <a:effectLst>
              <a:outerShdw blurRad="50800" dist="38100" dir="2700000" algn="tl" rotWithShape="0">
                <a:prstClr val="black">
                  <a:alpha val="40000"/>
                </a:prstClr>
              </a:outerShdw>
            </a:effectLst>
          </p:spPr>
          <p:txBody>
            <a:bodyPr wrap="square" rtlCol="0">
              <a:spAutoFit/>
            </a:bodyPr>
            <a:lstStyle/>
            <a:p>
              <a:pPr algn="ctr" eaLnBrk="1" hangingPunct="1">
                <a:defRPr/>
              </a:pPr>
              <a:r>
                <a:rPr lang="ja-JP" altLang="en-US" sz="1000" b="1" dirty="0">
                  <a:solidFill>
                    <a:srgbClr val="0000FF"/>
                  </a:solidFill>
                  <a:latin typeface="HG丸ｺﾞｼｯｸM-PRO" pitchFamily="50" charset="-128"/>
                  <a:ea typeface="HG丸ｺﾞｼｯｸM-PRO" pitchFamily="50" charset="-128"/>
                </a:rPr>
                <a:t>加島流域</a:t>
              </a:r>
              <a:endParaRPr lang="en-US" altLang="ja-JP" sz="1000" b="1" dirty="0">
                <a:solidFill>
                  <a:srgbClr val="0000FF"/>
                </a:solidFill>
                <a:latin typeface="HG丸ｺﾞｼｯｸM-PRO" pitchFamily="50" charset="-128"/>
                <a:ea typeface="HG丸ｺﾞｼｯｸM-PRO" pitchFamily="50" charset="-128"/>
              </a:endParaRPr>
            </a:p>
            <a:p>
              <a:pPr algn="ctr" eaLnBrk="1" hangingPunct="1">
                <a:defRPr/>
              </a:pPr>
              <a:r>
                <a:rPr lang="ja-JP" altLang="en-US" sz="1000" b="1" dirty="0">
                  <a:solidFill>
                    <a:srgbClr val="0000FF"/>
                  </a:solidFill>
                  <a:latin typeface="HG丸ｺﾞｼｯｸM-PRO" pitchFamily="50" charset="-128"/>
                  <a:ea typeface="HG丸ｺﾞｼｯｸM-PRO" pitchFamily="50" charset="-128"/>
                </a:rPr>
                <a:t>（神崎川・安威川）</a:t>
              </a:r>
              <a:endParaRPr lang="en-US" altLang="ja-JP" sz="1000" b="1" dirty="0">
                <a:solidFill>
                  <a:srgbClr val="0000FF"/>
                </a:solidFill>
                <a:latin typeface="HG丸ｺﾞｼｯｸM-PRO" pitchFamily="50" charset="-128"/>
                <a:ea typeface="HG丸ｺﾞｼｯｸM-PRO" pitchFamily="50" charset="-128"/>
              </a:endParaRPr>
            </a:p>
            <a:p>
              <a:pPr algn="ctr" eaLnBrk="1" hangingPunct="1">
                <a:defRPr/>
              </a:pPr>
              <a:r>
                <a:rPr lang="en-US" altLang="ja-JP" sz="1000" b="1" dirty="0">
                  <a:solidFill>
                    <a:srgbClr val="0000FF"/>
                  </a:solidFill>
                  <a:latin typeface="HG丸ｺﾞｼｯｸM-PRO" pitchFamily="50" charset="-128"/>
                  <a:ea typeface="HG丸ｺﾞｼｯｸM-PRO" pitchFamily="50" charset="-128"/>
                </a:rPr>
                <a:t>208.1km</a:t>
              </a:r>
              <a:r>
                <a:rPr lang="en-US" altLang="ja-JP" sz="1000" b="1" baseline="30000" dirty="0">
                  <a:solidFill>
                    <a:srgbClr val="0000FF"/>
                  </a:solidFill>
                  <a:latin typeface="HG丸ｺﾞｼｯｸM-PRO" pitchFamily="50" charset="-128"/>
                  <a:ea typeface="HG丸ｺﾞｼｯｸM-PRO" pitchFamily="50" charset="-128"/>
                </a:rPr>
                <a:t>2</a:t>
              </a:r>
              <a:endParaRPr lang="ja-JP" altLang="en-US" sz="1000" b="1" baseline="30000" dirty="0">
                <a:solidFill>
                  <a:srgbClr val="0000FF"/>
                </a:solidFill>
                <a:latin typeface="HG丸ｺﾞｼｯｸM-PRO" pitchFamily="50" charset="-128"/>
                <a:ea typeface="HG丸ｺﾞｼｯｸM-PRO" pitchFamily="50" charset="-128"/>
              </a:endParaRPr>
            </a:p>
          </p:txBody>
        </p:sp>
      </p:grpSp>
      <p:graphicFrame>
        <p:nvGraphicFramePr>
          <p:cNvPr id="8" name="表 8">
            <a:extLst>
              <a:ext uri="{FF2B5EF4-FFF2-40B4-BE49-F238E27FC236}">
                <a16:creationId xmlns:a16="http://schemas.microsoft.com/office/drawing/2014/main" id="{05B666CC-2A2A-4205-A000-BC0E222A1FAC}"/>
              </a:ext>
            </a:extLst>
          </p:cNvPr>
          <p:cNvGraphicFramePr>
            <a:graphicFrameLocks noGrp="1"/>
          </p:cNvGraphicFramePr>
          <p:nvPr>
            <p:extLst>
              <p:ext uri="{D42A27DB-BD31-4B8C-83A1-F6EECF244321}">
                <p14:modId xmlns:p14="http://schemas.microsoft.com/office/powerpoint/2010/main" val="1497566548"/>
              </p:ext>
            </p:extLst>
          </p:nvPr>
        </p:nvGraphicFramePr>
        <p:xfrm>
          <a:off x="8073265" y="4745255"/>
          <a:ext cx="1786449" cy="1844040"/>
        </p:xfrm>
        <a:graphic>
          <a:graphicData uri="http://schemas.openxmlformats.org/drawingml/2006/table">
            <a:tbl>
              <a:tblPr firstRow="1" bandRow="1">
                <a:tableStyleId>{5C22544A-7EE6-4342-B048-85BDC9FD1C3A}</a:tableStyleId>
              </a:tblPr>
              <a:tblGrid>
                <a:gridCol w="625727">
                  <a:extLst>
                    <a:ext uri="{9D8B030D-6E8A-4147-A177-3AD203B41FA5}">
                      <a16:colId xmlns:a16="http://schemas.microsoft.com/office/drawing/2014/main" val="3309486651"/>
                    </a:ext>
                  </a:extLst>
                </a:gridCol>
                <a:gridCol w="1160722">
                  <a:extLst>
                    <a:ext uri="{9D8B030D-6E8A-4147-A177-3AD203B41FA5}">
                      <a16:colId xmlns:a16="http://schemas.microsoft.com/office/drawing/2014/main" val="3529420538"/>
                    </a:ext>
                  </a:extLst>
                </a:gridCol>
              </a:tblGrid>
              <a:tr h="288000">
                <a:tc gridSpan="2">
                  <a:txBody>
                    <a:bodyPr/>
                    <a:lstStyle/>
                    <a:p>
                      <a:pPr algn="ctr"/>
                      <a:r>
                        <a:rPr kumimoji="1" lang="ja-JP" altLang="en-US" dirty="0">
                          <a:solidFill>
                            <a:schemeClr val="tx1"/>
                          </a:solidFill>
                        </a:rPr>
                        <a:t>凡例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71580031"/>
                  </a:ext>
                </a:extLst>
              </a:tr>
              <a:tr h="25200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a:latin typeface="HG丸ｺﾞｼｯｸM-PROHG丸ｺﾞｼｯｸM-PRO"/>
                        </a:rPr>
                        <a:t>河川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6848399"/>
                  </a:ext>
                </a:extLst>
              </a:tr>
              <a:tr h="12954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a:latin typeface="HG丸ｺﾞｼｯｸM-PROHG丸ｺﾞｼｯｸM-PRO"/>
                        </a:rPr>
                        <a:t>流域（加島流域）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3703851"/>
                  </a:ext>
                </a:extLst>
              </a:tr>
              <a:tr h="12954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4154" rtl="0" eaLnBrk="1" fontAlgn="auto" latinLnBrk="0" hangingPunct="1">
                        <a:lnSpc>
                          <a:spcPct val="100000"/>
                        </a:lnSpc>
                        <a:spcBef>
                          <a:spcPts val="0"/>
                        </a:spcBef>
                        <a:spcAft>
                          <a:spcPts val="0"/>
                        </a:spcAft>
                        <a:buClrTx/>
                        <a:buSzTx/>
                        <a:buFontTx/>
                        <a:buNone/>
                        <a:tabLst/>
                        <a:defRPr/>
                      </a:pPr>
                      <a:r>
                        <a:rPr kumimoji="1" lang="ja-JP" altLang="en-US" sz="1050" dirty="0">
                          <a:latin typeface="HG丸ｺﾞｼｯｸM-PROHG丸ｺﾞｼｯｸM-PRO"/>
                        </a:rPr>
                        <a:t>流域（猪名川）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4701482"/>
                  </a:ext>
                </a:extLst>
              </a:tr>
              <a:tr h="25200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a:latin typeface="HG丸ｺﾞｼｯｸM-PROHG丸ｺﾞｼｯｸM-PRO"/>
                        </a:rPr>
                        <a:t>下水道排水区域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0937544"/>
                  </a:ext>
                </a:extLst>
              </a:tr>
              <a:tr h="25200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a:latin typeface="HG丸ｺﾞｼｯｸM-PROHG丸ｺﾞｼｯｸM-PRO"/>
                        </a:rPr>
                        <a:t>行政界</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8908647"/>
                  </a:ext>
                </a:extLst>
              </a:tr>
              <a:tr h="252000">
                <a:tc>
                  <a:txBody>
                    <a:bodyPr/>
                    <a:lstStyle/>
                    <a:p>
                      <a:pPr algn="ctr"/>
                      <a:endParaRPr kumimoji="1" lang="ja-JP" altLang="en-US"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a:latin typeface="HG丸ｺﾞｼｯｸM-PROHG丸ｺﾞｼｯｸM-PRO"/>
                        </a:rPr>
                        <a:t>神崎川上流端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3959553"/>
                  </a:ext>
                </a:extLst>
              </a:tr>
            </a:tbl>
          </a:graphicData>
        </a:graphic>
      </p:graphicFrame>
      <p:cxnSp>
        <p:nvCxnSpPr>
          <p:cNvPr id="10" name="直線コネクタ 9">
            <a:extLst>
              <a:ext uri="{FF2B5EF4-FFF2-40B4-BE49-F238E27FC236}">
                <a16:creationId xmlns:a16="http://schemas.microsoft.com/office/drawing/2014/main" id="{9DA0CA42-AC1A-4484-9E2F-B678886F2161}"/>
              </a:ext>
            </a:extLst>
          </p:cNvPr>
          <p:cNvCxnSpPr>
            <a:cxnSpLocks/>
          </p:cNvCxnSpPr>
          <p:nvPr/>
        </p:nvCxnSpPr>
        <p:spPr bwMode="auto">
          <a:xfrm>
            <a:off x="8177946" y="5126963"/>
            <a:ext cx="360000" cy="0"/>
          </a:xfrm>
          <a:prstGeom prst="line">
            <a:avLst/>
          </a:prstGeom>
          <a:solidFill>
            <a:schemeClr val="bg1"/>
          </a:solidFill>
          <a:ln w="28575">
            <a:solidFill>
              <a:srgbClr val="0000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線コネクタ 21">
            <a:extLst>
              <a:ext uri="{FF2B5EF4-FFF2-40B4-BE49-F238E27FC236}">
                <a16:creationId xmlns:a16="http://schemas.microsoft.com/office/drawing/2014/main" id="{CA1130A9-BD7E-4D4F-A51E-2CC2701311BB}"/>
              </a:ext>
            </a:extLst>
          </p:cNvPr>
          <p:cNvCxnSpPr>
            <a:cxnSpLocks/>
          </p:cNvCxnSpPr>
          <p:nvPr/>
        </p:nvCxnSpPr>
        <p:spPr bwMode="auto">
          <a:xfrm>
            <a:off x="8159946" y="6161378"/>
            <a:ext cx="396000" cy="0"/>
          </a:xfrm>
          <a:prstGeom prst="line">
            <a:avLst/>
          </a:prstGeom>
          <a:solidFill>
            <a:schemeClr val="bg1"/>
          </a:solidFill>
          <a:ln w="28575">
            <a:solidFill>
              <a:schemeClr val="tx1"/>
            </a:solidFill>
            <a:prstDash val="dashDot"/>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正方形/長方形 11">
            <a:extLst>
              <a:ext uri="{FF2B5EF4-FFF2-40B4-BE49-F238E27FC236}">
                <a16:creationId xmlns:a16="http://schemas.microsoft.com/office/drawing/2014/main" id="{C58DFBB6-FE0A-4154-B51F-12DD73B1BC52}"/>
              </a:ext>
            </a:extLst>
          </p:cNvPr>
          <p:cNvSpPr/>
          <p:nvPr/>
        </p:nvSpPr>
        <p:spPr bwMode="auto">
          <a:xfrm>
            <a:off x="8177946" y="5333142"/>
            <a:ext cx="360000" cy="108000"/>
          </a:xfrm>
          <a:prstGeom prst="rect">
            <a:avLst/>
          </a:prstGeom>
          <a:solidFill>
            <a:srgbClr val="99CCFF"/>
          </a:solidFill>
          <a:ln w="19050">
            <a:solidFill>
              <a:srgbClr val="0099FF"/>
            </a:solidFill>
          </a:ln>
          <a:effectLst/>
        </p:spPr>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E419E4D2-E630-43C7-A634-3372432A7A16}"/>
              </a:ext>
            </a:extLst>
          </p:cNvPr>
          <p:cNvSpPr/>
          <p:nvPr/>
        </p:nvSpPr>
        <p:spPr bwMode="auto">
          <a:xfrm>
            <a:off x="8177946" y="5856725"/>
            <a:ext cx="360000" cy="108000"/>
          </a:xfrm>
          <a:prstGeom prst="rect">
            <a:avLst/>
          </a:prstGeom>
          <a:solidFill>
            <a:srgbClr val="FFA7A7"/>
          </a:solidFill>
          <a:ln w="19050">
            <a:solidFill>
              <a:srgbClr val="FF0000"/>
            </a:solidFill>
          </a:ln>
          <a:effectLst/>
        </p:spPr>
        <p:txBody>
          <a:bodyPr rtlCol="0" anchor="ctr"/>
          <a:lstStyle/>
          <a:p>
            <a:pPr algn="ctr"/>
            <a:endParaRPr kumimoji="1" lang="ja-JP" altLang="en-US"/>
          </a:p>
        </p:txBody>
      </p:sp>
      <p:sp>
        <p:nvSpPr>
          <p:cNvPr id="3" name="フリーフォーム: 図形 2">
            <a:extLst>
              <a:ext uri="{FF2B5EF4-FFF2-40B4-BE49-F238E27FC236}">
                <a16:creationId xmlns:a16="http://schemas.microsoft.com/office/drawing/2014/main" id="{D82C712B-527F-4F85-BBEB-C94603B880B7}"/>
              </a:ext>
            </a:extLst>
          </p:cNvPr>
          <p:cNvSpPr/>
          <p:nvPr/>
        </p:nvSpPr>
        <p:spPr bwMode="auto">
          <a:xfrm>
            <a:off x="8176971" y="6331448"/>
            <a:ext cx="361950" cy="147638"/>
          </a:xfrm>
          <a:custGeom>
            <a:avLst/>
            <a:gdLst>
              <a:gd name="connsiteX0" fmla="*/ 0 w 361950"/>
              <a:gd name="connsiteY0" fmla="*/ 0 h 147638"/>
              <a:gd name="connsiteX1" fmla="*/ 0 w 361950"/>
              <a:gd name="connsiteY1" fmla="*/ 147638 h 147638"/>
              <a:gd name="connsiteX2" fmla="*/ 361950 w 361950"/>
              <a:gd name="connsiteY2" fmla="*/ 147638 h 147638"/>
              <a:gd name="connsiteX3" fmla="*/ 361950 w 361950"/>
              <a:gd name="connsiteY3" fmla="*/ 4763 h 147638"/>
            </a:gdLst>
            <a:ahLst/>
            <a:cxnLst>
              <a:cxn ang="0">
                <a:pos x="connsiteX0" y="connsiteY0"/>
              </a:cxn>
              <a:cxn ang="0">
                <a:pos x="connsiteX1" y="connsiteY1"/>
              </a:cxn>
              <a:cxn ang="0">
                <a:pos x="connsiteX2" y="connsiteY2"/>
              </a:cxn>
              <a:cxn ang="0">
                <a:pos x="connsiteX3" y="connsiteY3"/>
              </a:cxn>
            </a:cxnLst>
            <a:rect l="l" t="t" r="r" b="b"/>
            <a:pathLst>
              <a:path w="361950" h="147638">
                <a:moveTo>
                  <a:pt x="0" y="0"/>
                </a:moveTo>
                <a:lnTo>
                  <a:pt x="0" y="147638"/>
                </a:lnTo>
                <a:lnTo>
                  <a:pt x="361950" y="147638"/>
                </a:lnTo>
                <a:lnTo>
                  <a:pt x="361950" y="4763"/>
                </a:lnTo>
              </a:path>
            </a:pathLst>
          </a:custGeom>
          <a:noFill/>
          <a:ln w="25400">
            <a:solidFill>
              <a:srgbClr val="FF00FF"/>
            </a:solidFill>
            <a:headEnd type="stealth"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78" name="正方形/長方形 77">
            <a:extLst>
              <a:ext uri="{FF2B5EF4-FFF2-40B4-BE49-F238E27FC236}">
                <a16:creationId xmlns:a16="http://schemas.microsoft.com/office/drawing/2014/main" id="{2F46FACC-5C85-4969-A26A-2AEF64A249E7}"/>
              </a:ext>
            </a:extLst>
          </p:cNvPr>
          <p:cNvSpPr/>
          <p:nvPr/>
        </p:nvSpPr>
        <p:spPr bwMode="auto">
          <a:xfrm>
            <a:off x="8177946" y="5599696"/>
            <a:ext cx="360000" cy="108000"/>
          </a:xfrm>
          <a:prstGeom prst="rect">
            <a:avLst/>
          </a:prstGeom>
          <a:solidFill>
            <a:srgbClr val="00B050">
              <a:alpha val="50000"/>
            </a:srgbClr>
          </a:solidFill>
          <a:ln w="19050">
            <a:solidFill>
              <a:srgbClr val="00B050"/>
            </a:solidFill>
          </a:ln>
          <a:effectLst/>
        </p:spPr>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728FF91-951D-4215-B86F-9AE2C34631AD}"/>
              </a:ext>
            </a:extLst>
          </p:cNvPr>
          <p:cNvSpPr txBox="1"/>
          <p:nvPr/>
        </p:nvSpPr>
        <p:spPr>
          <a:xfrm>
            <a:off x="5238311" y="1929608"/>
            <a:ext cx="600517" cy="253916"/>
          </a:xfrm>
          <a:prstGeom prst="rect">
            <a:avLst/>
          </a:prstGeom>
          <a:noFill/>
        </p:spPr>
        <p:txBody>
          <a:bodyPr wrap="square" rtlCol="0">
            <a:spAutoFit/>
          </a:bodyPr>
          <a:lstStyle/>
          <a:p>
            <a:pPr algn="ctr"/>
            <a:r>
              <a:rPr kumimoji="1" lang="ja-JP" altLang="en-US" sz="1050" b="1" dirty="0">
                <a:solidFill>
                  <a:srgbClr val="0000FF"/>
                </a:solidFill>
              </a:rPr>
              <a:t>猪名川</a:t>
            </a:r>
          </a:p>
        </p:txBody>
      </p:sp>
      <p:sp>
        <p:nvSpPr>
          <p:cNvPr id="97" name="テキスト ボックス 96">
            <a:extLst>
              <a:ext uri="{FF2B5EF4-FFF2-40B4-BE49-F238E27FC236}">
                <a16:creationId xmlns:a16="http://schemas.microsoft.com/office/drawing/2014/main" id="{3A4B0C85-39AC-410C-B7E8-165C7BFB4334}"/>
              </a:ext>
            </a:extLst>
          </p:cNvPr>
          <p:cNvSpPr txBox="1"/>
          <p:nvPr/>
        </p:nvSpPr>
        <p:spPr>
          <a:xfrm>
            <a:off x="7320686" y="1838921"/>
            <a:ext cx="600517" cy="253916"/>
          </a:xfrm>
          <a:prstGeom prst="rect">
            <a:avLst/>
          </a:prstGeom>
          <a:noFill/>
        </p:spPr>
        <p:txBody>
          <a:bodyPr wrap="square" rtlCol="0">
            <a:spAutoFit/>
          </a:bodyPr>
          <a:lstStyle/>
          <a:p>
            <a:pPr algn="ctr"/>
            <a:r>
              <a:rPr kumimoji="1" lang="ja-JP" altLang="en-US" sz="1050" b="1" dirty="0">
                <a:solidFill>
                  <a:srgbClr val="0000FF"/>
                </a:solidFill>
              </a:rPr>
              <a:t>安威川</a:t>
            </a:r>
          </a:p>
        </p:txBody>
      </p:sp>
      <p:sp>
        <p:nvSpPr>
          <p:cNvPr id="98" name="テキスト ボックス 97">
            <a:extLst>
              <a:ext uri="{FF2B5EF4-FFF2-40B4-BE49-F238E27FC236}">
                <a16:creationId xmlns:a16="http://schemas.microsoft.com/office/drawing/2014/main" id="{73D998B4-6E2C-4C5D-AE5B-C5F3A7499E1C}"/>
              </a:ext>
            </a:extLst>
          </p:cNvPr>
          <p:cNvSpPr txBox="1"/>
          <p:nvPr/>
        </p:nvSpPr>
        <p:spPr>
          <a:xfrm>
            <a:off x="6434372" y="4994713"/>
            <a:ext cx="600517" cy="253916"/>
          </a:xfrm>
          <a:prstGeom prst="rect">
            <a:avLst/>
          </a:prstGeom>
          <a:noFill/>
        </p:spPr>
        <p:txBody>
          <a:bodyPr wrap="square" rtlCol="0">
            <a:spAutoFit/>
          </a:bodyPr>
          <a:lstStyle/>
          <a:p>
            <a:pPr algn="ctr"/>
            <a:r>
              <a:rPr kumimoji="1" lang="ja-JP" altLang="en-US" sz="1050" b="1" dirty="0">
                <a:solidFill>
                  <a:srgbClr val="0000FF"/>
                </a:solidFill>
              </a:rPr>
              <a:t>神崎川</a:t>
            </a:r>
          </a:p>
        </p:txBody>
      </p:sp>
      <p:sp>
        <p:nvSpPr>
          <p:cNvPr id="4" name="AutoShape 6">
            <a:extLst>
              <a:ext uri="{FF2B5EF4-FFF2-40B4-BE49-F238E27FC236}">
                <a16:creationId xmlns:a16="http://schemas.microsoft.com/office/drawing/2014/main" id="{E2FBB4C1-DD99-2B1D-A985-AE0276A3F631}"/>
              </a:ext>
            </a:extLst>
          </p:cNvPr>
          <p:cNvSpPr>
            <a:spLocks noChangeArrowheads="1"/>
          </p:cNvSpPr>
          <p:nvPr/>
        </p:nvSpPr>
        <p:spPr bwMode="auto">
          <a:xfrm>
            <a:off x="182564" y="571735"/>
            <a:ext cx="1133866"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流域の概要</a:t>
            </a:r>
          </a:p>
        </p:txBody>
      </p:sp>
    </p:spTree>
    <p:extLst>
      <p:ext uri="{BB962C8B-B14F-4D97-AF65-F5344CB8AC3E}">
        <p14:creationId xmlns:p14="http://schemas.microsoft.com/office/powerpoint/2010/main" val="3135862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図 123">
            <a:extLst>
              <a:ext uri="{FF2B5EF4-FFF2-40B4-BE49-F238E27FC236}">
                <a16:creationId xmlns:a16="http://schemas.microsoft.com/office/drawing/2014/main" id="{8BDA9404-A3CF-4858-956F-3DE15A12F9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5950" y="3720181"/>
            <a:ext cx="5430923" cy="3115040"/>
          </a:xfrm>
          <a:prstGeom prst="rect">
            <a:avLst/>
          </a:prstGeom>
          <a:ln>
            <a:solidFill>
              <a:schemeClr val="tx1"/>
            </a:solidFill>
          </a:ln>
        </p:spPr>
      </p:pic>
      <p:pic>
        <p:nvPicPr>
          <p:cNvPr id="21543" name="図 21542">
            <a:extLst>
              <a:ext uri="{FF2B5EF4-FFF2-40B4-BE49-F238E27FC236}">
                <a16:creationId xmlns:a16="http://schemas.microsoft.com/office/drawing/2014/main" id="{E893E835-04F1-A49B-37AE-B3F9F4BFC889}"/>
              </a:ext>
            </a:extLst>
          </p:cNvPr>
          <p:cNvPicPr>
            <a:picLocks noChangeAspect="1"/>
          </p:cNvPicPr>
          <p:nvPr/>
        </p:nvPicPr>
        <p:blipFill>
          <a:blip r:embed="rId4"/>
          <a:stretch>
            <a:fillRect/>
          </a:stretch>
        </p:blipFill>
        <p:spPr>
          <a:xfrm>
            <a:off x="6007030" y="2369631"/>
            <a:ext cx="3788982" cy="1512000"/>
          </a:xfrm>
          <a:prstGeom prst="rect">
            <a:avLst/>
          </a:prstGeom>
        </p:spPr>
      </p:pic>
      <p:sp>
        <p:nvSpPr>
          <p:cNvPr id="21508" name="Rectangle 2">
            <a:extLst>
              <a:ext uri="{FF2B5EF4-FFF2-40B4-BE49-F238E27FC236}">
                <a16:creationId xmlns:a16="http://schemas.microsoft.com/office/drawing/2014/main" id="{40FA48F7-4AFE-44AB-B1B4-F45F4CE8BCB5}"/>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zh-TW" altLang="en-US" sz="2400">
                <a:solidFill>
                  <a:srgbClr val="FFFFFF"/>
                </a:solidFill>
                <a:latin typeface="HGｺﾞｼｯｸE" panose="020B0909000000000000" pitchFamily="49" charset="-128"/>
                <a:ea typeface="HGｺﾞｼｯｸE" panose="020B0909000000000000" pitchFamily="49" charset="-128"/>
              </a:rPr>
              <a:t>１．事業概要</a:t>
            </a:r>
          </a:p>
        </p:txBody>
      </p:sp>
      <p:sp>
        <p:nvSpPr>
          <p:cNvPr id="48" name="AutoShape 6">
            <a:extLst>
              <a:ext uri="{FF2B5EF4-FFF2-40B4-BE49-F238E27FC236}">
                <a16:creationId xmlns:a16="http://schemas.microsoft.com/office/drawing/2014/main" id="{C1CF8844-9A8A-4838-B893-A70DD07FCFB5}"/>
              </a:ext>
            </a:extLst>
          </p:cNvPr>
          <p:cNvSpPr>
            <a:spLocks noChangeArrowheads="1"/>
          </p:cNvSpPr>
          <p:nvPr/>
        </p:nvSpPr>
        <p:spPr bwMode="auto">
          <a:xfrm>
            <a:off x="182564" y="571734"/>
            <a:ext cx="926389"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事業内容　</a:t>
            </a:r>
          </a:p>
        </p:txBody>
      </p:sp>
      <p:sp>
        <p:nvSpPr>
          <p:cNvPr id="7" name="テキスト ボックス 9">
            <a:extLst>
              <a:ext uri="{FF2B5EF4-FFF2-40B4-BE49-F238E27FC236}">
                <a16:creationId xmlns:a16="http://schemas.microsoft.com/office/drawing/2014/main" id="{B433D7A4-0F70-AA2F-D3F1-CE78292213FA}"/>
              </a:ext>
            </a:extLst>
          </p:cNvPr>
          <p:cNvSpPr txBox="1">
            <a:spLocks noChangeArrowheads="1"/>
          </p:cNvSpPr>
          <p:nvPr/>
        </p:nvSpPr>
        <p:spPr bwMode="auto">
          <a:xfrm>
            <a:off x="182560" y="1030473"/>
            <a:ext cx="9228137" cy="738664"/>
          </a:xfrm>
          <a:prstGeom prst="rect">
            <a:avLst/>
          </a:prstGeom>
          <a:noFill/>
          <a:ln w="9525">
            <a:solidFill>
              <a:schemeClr val="tx1"/>
            </a:solidFill>
            <a:miter lim="800000"/>
            <a:headEnd/>
            <a:tailEnd/>
          </a:ln>
        </p:spPr>
        <p:txBody>
          <a:bodyPr>
            <a:spAutoFit/>
          </a:bodyPr>
          <a:lstStyle>
            <a:lvl1pPr marL="342900" indent="-342900">
              <a:defRPr kumimoji="1" sz="1900">
                <a:solidFill>
                  <a:schemeClr val="tx1"/>
                </a:solidFill>
                <a:latin typeface="Arial" charset="0"/>
                <a:ea typeface="ＭＳ Ｐゴシック" pitchFamily="50" charset="-128"/>
              </a:defRPr>
            </a:lvl1pPr>
            <a:lvl2pPr>
              <a:defRPr kumimoji="1" sz="1900">
                <a:solidFill>
                  <a:schemeClr val="tx1"/>
                </a:solidFill>
                <a:latin typeface="Arial" charset="0"/>
                <a:ea typeface="ＭＳ Ｐゴシック" pitchFamily="50" charset="-128"/>
              </a:defRPr>
            </a:lvl2pPr>
            <a:lvl3pPr>
              <a:defRPr kumimoji="1" sz="1900">
                <a:solidFill>
                  <a:schemeClr val="tx1"/>
                </a:solidFill>
                <a:latin typeface="Arial" charset="0"/>
                <a:ea typeface="ＭＳ Ｐゴシック" pitchFamily="50" charset="-128"/>
              </a:defRPr>
            </a:lvl3pPr>
            <a:lvl4pPr>
              <a:defRPr kumimoji="1" sz="1900">
                <a:solidFill>
                  <a:schemeClr val="tx1"/>
                </a:solidFill>
                <a:latin typeface="Arial" charset="0"/>
                <a:ea typeface="ＭＳ Ｐゴシック" pitchFamily="50" charset="-128"/>
              </a:defRPr>
            </a:lvl4pPr>
            <a:lvl5pPr>
              <a:defRPr kumimoji="1" sz="1900">
                <a:solidFill>
                  <a:schemeClr val="tx1"/>
                </a:solidFill>
                <a:latin typeface="Arial" charset="0"/>
                <a:ea typeface="ＭＳ Ｐゴシック" pitchFamily="50" charset="-128"/>
              </a:defRPr>
            </a:lvl5pPr>
            <a:lvl6pPr marL="1824038" indent="461963" eaLnBrk="0" fontAlgn="base" hangingPunct="0">
              <a:spcBef>
                <a:spcPct val="0"/>
              </a:spcBef>
              <a:spcAft>
                <a:spcPct val="0"/>
              </a:spcAft>
              <a:defRPr kumimoji="1" sz="1900">
                <a:solidFill>
                  <a:schemeClr val="tx1"/>
                </a:solidFill>
                <a:latin typeface="Arial" charset="0"/>
                <a:ea typeface="ＭＳ Ｐゴシック" pitchFamily="50" charset="-128"/>
              </a:defRPr>
            </a:lvl6pPr>
            <a:lvl7pPr marL="2281238" indent="461963" eaLnBrk="0" fontAlgn="base" hangingPunct="0">
              <a:spcBef>
                <a:spcPct val="0"/>
              </a:spcBef>
              <a:spcAft>
                <a:spcPct val="0"/>
              </a:spcAft>
              <a:defRPr kumimoji="1" sz="1900">
                <a:solidFill>
                  <a:schemeClr val="tx1"/>
                </a:solidFill>
                <a:latin typeface="Arial" charset="0"/>
                <a:ea typeface="ＭＳ Ｐゴシック" pitchFamily="50" charset="-128"/>
              </a:defRPr>
            </a:lvl7pPr>
            <a:lvl8pPr marL="2738438" indent="461963" eaLnBrk="0" fontAlgn="base" hangingPunct="0">
              <a:spcBef>
                <a:spcPct val="0"/>
              </a:spcBef>
              <a:spcAft>
                <a:spcPct val="0"/>
              </a:spcAft>
              <a:defRPr kumimoji="1" sz="1900">
                <a:solidFill>
                  <a:schemeClr val="tx1"/>
                </a:solidFill>
                <a:latin typeface="Arial" charset="0"/>
                <a:ea typeface="ＭＳ Ｐゴシック" pitchFamily="50" charset="-128"/>
              </a:defRPr>
            </a:lvl8pPr>
            <a:lvl9pPr marL="3195638" indent="461963" eaLnBrk="0" fontAlgn="base" hangingPunct="0">
              <a:spcBef>
                <a:spcPct val="0"/>
              </a:spcBef>
              <a:spcAft>
                <a:spcPct val="0"/>
              </a:spcAft>
              <a:defRPr kumimoji="1" sz="1900">
                <a:solidFill>
                  <a:schemeClr val="tx1"/>
                </a:solidFill>
                <a:latin typeface="Arial" charset="0"/>
                <a:ea typeface="ＭＳ Ｐゴシック" pitchFamily="50" charset="-128"/>
              </a:defRPr>
            </a:lvl9pPr>
          </a:lstStyle>
          <a:p>
            <a:pPr marL="285750" indent="-285750">
              <a:buFont typeface="Wingdings" panose="05000000000000000000" pitchFamily="2" charset="2"/>
              <a:buChar char="Ø"/>
              <a:defRPr/>
            </a:pPr>
            <a:r>
              <a:rPr lang="ja-JP" altLang="en-US" sz="1400" dirty="0"/>
              <a:t>神崎川では、事業効果等を考慮して、時間雨量</a:t>
            </a:r>
            <a:r>
              <a:rPr lang="en-US" altLang="ja-JP" sz="1400" dirty="0"/>
              <a:t>65 </a:t>
            </a:r>
            <a:r>
              <a:rPr lang="ja-JP" altLang="en-US" sz="1400" dirty="0"/>
              <a:t>ﾐﾘ程度の降雨（</a:t>
            </a:r>
            <a:r>
              <a:rPr lang="en-US" altLang="ja-JP" sz="1400" dirty="0"/>
              <a:t> 40 </a:t>
            </a:r>
            <a:r>
              <a:rPr lang="ja-JP" altLang="en-US" sz="1400" dirty="0"/>
              <a:t>年に</a:t>
            </a:r>
            <a:r>
              <a:rPr lang="en-US" altLang="ja-JP" sz="1400" dirty="0"/>
              <a:t>1 </a:t>
            </a:r>
            <a:r>
              <a:rPr lang="ja-JP" altLang="en-US" sz="1400" dirty="0"/>
              <a:t>度程度発生する恐れのある降雨）による洪水で床上浸水を防ぐことを当面の目標として整備を行います。</a:t>
            </a:r>
            <a:endParaRPr lang="en-US" altLang="ja-JP" sz="1400" dirty="0"/>
          </a:p>
          <a:p>
            <a:pPr marL="285750" indent="-285750">
              <a:buFont typeface="Wingdings" panose="05000000000000000000" pitchFamily="2" charset="2"/>
              <a:buChar char="Ø"/>
              <a:defRPr/>
            </a:pPr>
            <a:r>
              <a:rPr lang="ja-JP" altLang="en-US" sz="1400" dirty="0"/>
              <a:t>整備対象区間において、河床掘削等の洪水対策を実施します。</a:t>
            </a:r>
            <a:endParaRPr lang="ja-JP" altLang="en-US" sz="1400" u="sng" dirty="0"/>
          </a:p>
        </p:txBody>
      </p:sp>
      <p:pic>
        <p:nvPicPr>
          <p:cNvPr id="37" name="図 36">
            <a:extLst>
              <a:ext uri="{FF2B5EF4-FFF2-40B4-BE49-F238E27FC236}">
                <a16:creationId xmlns:a16="http://schemas.microsoft.com/office/drawing/2014/main" id="{8F7AACE2-BD03-B0FC-6E31-BAD05B93A622}"/>
              </a:ext>
            </a:extLst>
          </p:cNvPr>
          <p:cNvPicPr>
            <a:picLocks noChangeAspect="1"/>
          </p:cNvPicPr>
          <p:nvPr/>
        </p:nvPicPr>
        <p:blipFill>
          <a:blip r:embed="rId5"/>
          <a:stretch>
            <a:fillRect/>
          </a:stretch>
        </p:blipFill>
        <p:spPr>
          <a:xfrm>
            <a:off x="205486" y="2229231"/>
            <a:ext cx="5709731" cy="1275969"/>
          </a:xfrm>
          <a:prstGeom prst="rect">
            <a:avLst/>
          </a:prstGeom>
        </p:spPr>
      </p:pic>
      <p:sp>
        <p:nvSpPr>
          <p:cNvPr id="40" name="AutoShape 6">
            <a:extLst>
              <a:ext uri="{FF2B5EF4-FFF2-40B4-BE49-F238E27FC236}">
                <a16:creationId xmlns:a16="http://schemas.microsoft.com/office/drawing/2014/main" id="{418D3001-2C60-3454-048A-B4706F6F9EA1}"/>
              </a:ext>
            </a:extLst>
          </p:cNvPr>
          <p:cNvSpPr>
            <a:spLocks noChangeArrowheads="1"/>
          </p:cNvSpPr>
          <p:nvPr/>
        </p:nvSpPr>
        <p:spPr bwMode="auto">
          <a:xfrm>
            <a:off x="0" y="3418086"/>
            <a:ext cx="5343525" cy="40005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429" tIns="45715" rIns="91429" bIns="45715"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dirty="0">
                <a:solidFill>
                  <a:srgbClr val="000000"/>
                </a:solidFill>
                <a:latin typeface="HG丸ｺﾞｼｯｸM-PRO" panose="020F0600000000000000" pitchFamily="50" charset="-128"/>
                <a:ea typeface="HG丸ｺﾞｼｯｸM-PRO" panose="020F0600000000000000" pitchFamily="50" charset="-128"/>
              </a:rPr>
              <a:t>◇想定される浸水リスク（</a:t>
            </a:r>
            <a:r>
              <a:rPr lang="en-US" altLang="ja-JP" sz="1200" b="1" dirty="0">
                <a:solidFill>
                  <a:srgbClr val="000000"/>
                </a:solidFill>
                <a:latin typeface="HG丸ｺﾞｼｯｸM-PRO" panose="020F0600000000000000" pitchFamily="50" charset="-128"/>
                <a:ea typeface="HG丸ｺﾞｼｯｸM-PRO" panose="020F0600000000000000" pitchFamily="50" charset="-128"/>
              </a:rPr>
              <a:t>1/40</a:t>
            </a:r>
            <a:r>
              <a:rPr lang="ja-JP" altLang="en-US" sz="1200" b="1" dirty="0">
                <a:solidFill>
                  <a:srgbClr val="000000"/>
                </a:solidFill>
                <a:latin typeface="HG丸ｺﾞｼｯｸM-PRO" panose="020F0600000000000000" pitchFamily="50" charset="-128"/>
                <a:ea typeface="HG丸ｺﾞｼｯｸM-PRO" panose="020F0600000000000000" pitchFamily="50" charset="-128"/>
              </a:rPr>
              <a:t>年確率降雨）</a:t>
            </a:r>
          </a:p>
        </p:txBody>
      </p:sp>
      <p:sp>
        <p:nvSpPr>
          <p:cNvPr id="21539" name="フリーフォーム: 図形 21538">
            <a:extLst>
              <a:ext uri="{FF2B5EF4-FFF2-40B4-BE49-F238E27FC236}">
                <a16:creationId xmlns:a16="http://schemas.microsoft.com/office/drawing/2014/main" id="{FF9F4443-1B35-3235-D099-B882B7959B89}"/>
              </a:ext>
            </a:extLst>
          </p:cNvPr>
          <p:cNvSpPr/>
          <p:nvPr/>
        </p:nvSpPr>
        <p:spPr bwMode="auto">
          <a:xfrm>
            <a:off x="8401526" y="2235080"/>
            <a:ext cx="0" cy="304800"/>
          </a:xfrm>
          <a:custGeom>
            <a:avLst/>
            <a:gdLst>
              <a:gd name="csX0" fmla="*/ 0 w 0"/>
              <a:gd name="csY0" fmla="*/ 304800 h 304800"/>
              <a:gd name="csX1" fmla="*/ 0 w 0"/>
              <a:gd name="csY1" fmla="*/ 0 h 304800"/>
            </a:gdLst>
            <a:ahLst/>
            <a:cxnLst>
              <a:cxn ang="0">
                <a:pos x="csX0" y="csY0"/>
              </a:cxn>
              <a:cxn ang="0">
                <a:pos x="csX1" y="csY1"/>
              </a:cxn>
            </a:cxnLst>
            <a:rect l="l" t="t" r="r" b="b"/>
            <a:pathLst>
              <a:path h="304800">
                <a:moveTo>
                  <a:pt x="0" y="304800"/>
                </a:moveTo>
                <a:lnTo>
                  <a:pt x="0" y="0"/>
                </a:lnTo>
              </a:path>
            </a:pathLst>
          </a:custGeom>
          <a:noFill/>
          <a:ln w="12700">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1540" name="フリーフォーム: 図形 21539">
            <a:extLst>
              <a:ext uri="{FF2B5EF4-FFF2-40B4-BE49-F238E27FC236}">
                <a16:creationId xmlns:a16="http://schemas.microsoft.com/office/drawing/2014/main" id="{0D44C729-AAAE-35AF-7A28-A8D5B1FFDA02}"/>
              </a:ext>
            </a:extLst>
          </p:cNvPr>
          <p:cNvSpPr/>
          <p:nvPr/>
        </p:nvSpPr>
        <p:spPr bwMode="auto">
          <a:xfrm>
            <a:off x="9420224" y="2214374"/>
            <a:ext cx="45719" cy="630306"/>
          </a:xfrm>
          <a:custGeom>
            <a:avLst/>
            <a:gdLst>
              <a:gd name="csX0" fmla="*/ 0 w 0"/>
              <a:gd name="csY0" fmla="*/ 304800 h 304800"/>
              <a:gd name="csX1" fmla="*/ 0 w 0"/>
              <a:gd name="csY1" fmla="*/ 0 h 304800"/>
            </a:gdLst>
            <a:ahLst/>
            <a:cxnLst>
              <a:cxn ang="0">
                <a:pos x="csX0" y="csY0"/>
              </a:cxn>
              <a:cxn ang="0">
                <a:pos x="csX1" y="csY1"/>
              </a:cxn>
            </a:cxnLst>
            <a:rect l="l" t="t" r="r" b="b"/>
            <a:pathLst>
              <a:path h="304800">
                <a:moveTo>
                  <a:pt x="0" y="304800"/>
                </a:moveTo>
                <a:lnTo>
                  <a:pt x="0" y="0"/>
                </a:lnTo>
              </a:path>
            </a:pathLst>
          </a:custGeom>
          <a:noFill/>
          <a:ln w="12700">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1541" name="フリーフォーム: 図形 21540">
            <a:extLst>
              <a:ext uri="{FF2B5EF4-FFF2-40B4-BE49-F238E27FC236}">
                <a16:creationId xmlns:a16="http://schemas.microsoft.com/office/drawing/2014/main" id="{6BACF982-F08A-C325-2F8D-6151C9D713C7}"/>
              </a:ext>
            </a:extLst>
          </p:cNvPr>
          <p:cNvSpPr/>
          <p:nvPr/>
        </p:nvSpPr>
        <p:spPr bwMode="auto">
          <a:xfrm>
            <a:off x="6188995" y="2235080"/>
            <a:ext cx="45719" cy="1334818"/>
          </a:xfrm>
          <a:custGeom>
            <a:avLst/>
            <a:gdLst>
              <a:gd name="csX0" fmla="*/ 0 w 0"/>
              <a:gd name="csY0" fmla="*/ 304800 h 304800"/>
              <a:gd name="csX1" fmla="*/ 0 w 0"/>
              <a:gd name="csY1" fmla="*/ 0 h 304800"/>
            </a:gdLst>
            <a:ahLst/>
            <a:cxnLst>
              <a:cxn ang="0">
                <a:pos x="csX0" y="csY0"/>
              </a:cxn>
              <a:cxn ang="0">
                <a:pos x="csX1" y="csY1"/>
              </a:cxn>
            </a:cxnLst>
            <a:rect l="l" t="t" r="r" b="b"/>
            <a:pathLst>
              <a:path h="304800">
                <a:moveTo>
                  <a:pt x="0" y="304800"/>
                </a:moveTo>
                <a:lnTo>
                  <a:pt x="0" y="0"/>
                </a:lnTo>
              </a:path>
            </a:pathLst>
          </a:custGeom>
          <a:noFill/>
          <a:ln w="12700">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pic>
        <p:nvPicPr>
          <p:cNvPr id="21546" name="図 21545">
            <a:extLst>
              <a:ext uri="{FF2B5EF4-FFF2-40B4-BE49-F238E27FC236}">
                <a16:creationId xmlns:a16="http://schemas.microsoft.com/office/drawing/2014/main" id="{6E02FCE2-E9E5-84D3-0C39-1757D168F06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91912" y="2418297"/>
            <a:ext cx="244889" cy="122445"/>
          </a:xfrm>
          <a:prstGeom prst="rect">
            <a:avLst/>
          </a:prstGeom>
        </p:spPr>
      </p:pic>
      <p:sp>
        <p:nvSpPr>
          <p:cNvPr id="21547" name="テキスト ボックス 21546">
            <a:extLst>
              <a:ext uri="{FF2B5EF4-FFF2-40B4-BE49-F238E27FC236}">
                <a16:creationId xmlns:a16="http://schemas.microsoft.com/office/drawing/2014/main" id="{BCB3FAE2-7A7A-FFE3-3F3D-135714BC5D33}"/>
              </a:ext>
            </a:extLst>
          </p:cNvPr>
          <p:cNvSpPr txBox="1"/>
          <p:nvPr/>
        </p:nvSpPr>
        <p:spPr>
          <a:xfrm>
            <a:off x="8472902" y="2412288"/>
            <a:ext cx="415498" cy="184666"/>
          </a:xfrm>
          <a:prstGeom prst="rect">
            <a:avLst/>
          </a:prstGeom>
          <a:noFill/>
          <a:ln>
            <a:noFill/>
          </a:ln>
        </p:spPr>
        <p:txBody>
          <a:bodyPr wrap="none" rtlCol="0">
            <a:spAutoFit/>
          </a:bodyPr>
          <a:lstStyle/>
          <a:p>
            <a:r>
              <a:rPr lang="ja-JP" altLang="en-US" sz="600" dirty="0">
                <a:latin typeface="ＭＳ Ｐ明朝" panose="02020600040205080304" pitchFamily="18" charset="-128"/>
                <a:ea typeface="ＭＳ Ｐ明朝" panose="02020600040205080304" pitchFamily="18" charset="-128"/>
              </a:rPr>
              <a:t>猪名川</a:t>
            </a:r>
            <a:endParaRPr kumimoji="1" lang="ja-JP" altLang="en-US" sz="600" dirty="0">
              <a:latin typeface="ＭＳ Ｐ明朝" panose="02020600040205080304" pitchFamily="18" charset="-128"/>
              <a:ea typeface="ＭＳ Ｐ明朝" panose="02020600040205080304" pitchFamily="18" charset="-128"/>
            </a:endParaRPr>
          </a:p>
        </p:txBody>
      </p:sp>
      <p:sp>
        <p:nvSpPr>
          <p:cNvPr id="21548" name="フリーフォーム: 図形 21547">
            <a:extLst>
              <a:ext uri="{FF2B5EF4-FFF2-40B4-BE49-F238E27FC236}">
                <a16:creationId xmlns:a16="http://schemas.microsoft.com/office/drawing/2014/main" id="{51F88273-A325-4BC6-72F2-679BBB1F7335}"/>
              </a:ext>
            </a:extLst>
          </p:cNvPr>
          <p:cNvSpPr/>
          <p:nvPr/>
        </p:nvSpPr>
        <p:spPr bwMode="auto">
          <a:xfrm>
            <a:off x="6248400" y="2282825"/>
            <a:ext cx="2105025" cy="0"/>
          </a:xfrm>
          <a:custGeom>
            <a:avLst/>
            <a:gdLst>
              <a:gd name="csX0" fmla="*/ 0 w 2105025"/>
              <a:gd name="csY0" fmla="*/ 0 h 0"/>
              <a:gd name="csX1" fmla="*/ 2105025 w 2105025"/>
              <a:gd name="csY1" fmla="*/ 0 h 0"/>
            </a:gdLst>
            <a:ahLst/>
            <a:cxnLst>
              <a:cxn ang="0">
                <a:pos x="csX0" y="csY0"/>
              </a:cxn>
              <a:cxn ang="0">
                <a:pos x="csX1" y="csY1"/>
              </a:cxn>
            </a:cxnLst>
            <a:rect l="l" t="t" r="r" b="b"/>
            <a:pathLst>
              <a:path w="2105025">
                <a:moveTo>
                  <a:pt x="0" y="0"/>
                </a:moveTo>
                <a:lnTo>
                  <a:pt x="2105025" y="0"/>
                </a:lnTo>
              </a:path>
            </a:pathLst>
          </a:custGeom>
          <a:noFill/>
          <a:ln w="12700">
            <a:solidFill>
              <a:srgbClr val="FF0000"/>
            </a:solidFill>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1549" name="フリーフォーム: 図形 21548">
            <a:extLst>
              <a:ext uri="{FF2B5EF4-FFF2-40B4-BE49-F238E27FC236}">
                <a16:creationId xmlns:a16="http://schemas.microsoft.com/office/drawing/2014/main" id="{11010E66-90FF-B116-E79F-336D5F989D2B}"/>
              </a:ext>
            </a:extLst>
          </p:cNvPr>
          <p:cNvSpPr/>
          <p:nvPr/>
        </p:nvSpPr>
        <p:spPr bwMode="auto">
          <a:xfrm flipV="1">
            <a:off x="8429626" y="2285205"/>
            <a:ext cx="990598" cy="0"/>
          </a:xfrm>
          <a:custGeom>
            <a:avLst/>
            <a:gdLst>
              <a:gd name="csX0" fmla="*/ 0 w 2105025"/>
              <a:gd name="csY0" fmla="*/ 0 h 0"/>
              <a:gd name="csX1" fmla="*/ 2105025 w 2105025"/>
              <a:gd name="csY1" fmla="*/ 0 h 0"/>
            </a:gdLst>
            <a:ahLst/>
            <a:cxnLst>
              <a:cxn ang="0">
                <a:pos x="csX0" y="csY0"/>
              </a:cxn>
              <a:cxn ang="0">
                <a:pos x="csX1" y="csY1"/>
              </a:cxn>
            </a:cxnLst>
            <a:rect l="l" t="t" r="r" b="b"/>
            <a:pathLst>
              <a:path w="2105025">
                <a:moveTo>
                  <a:pt x="0" y="0"/>
                </a:moveTo>
                <a:lnTo>
                  <a:pt x="2105025" y="0"/>
                </a:lnTo>
              </a:path>
            </a:pathLst>
          </a:custGeom>
          <a:noFill/>
          <a:ln w="12700">
            <a:solidFill>
              <a:srgbClr val="FF0000"/>
            </a:solidFill>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1550" name="テキスト ボックス 21549">
            <a:extLst>
              <a:ext uri="{FF2B5EF4-FFF2-40B4-BE49-F238E27FC236}">
                <a16:creationId xmlns:a16="http://schemas.microsoft.com/office/drawing/2014/main" id="{0BD4A9FB-BB82-B3D2-C63D-1EA9E6C28FED}"/>
              </a:ext>
            </a:extLst>
          </p:cNvPr>
          <p:cNvSpPr txBox="1"/>
          <p:nvPr/>
        </p:nvSpPr>
        <p:spPr>
          <a:xfrm>
            <a:off x="6616485" y="2031860"/>
            <a:ext cx="1497526" cy="246221"/>
          </a:xfrm>
          <a:prstGeom prst="rect">
            <a:avLst/>
          </a:prstGeom>
          <a:noFill/>
          <a:ln>
            <a:noFill/>
          </a:ln>
        </p:spPr>
        <p:txBody>
          <a:bodyPr wrap="none" rtlCol="0">
            <a:spAutoFit/>
          </a:bodyPr>
          <a:lstStyle/>
          <a:p>
            <a:r>
              <a:rPr lang="ja-JP" altLang="en-US" sz="1000" dirty="0">
                <a:solidFill>
                  <a:srgbClr val="FF0000"/>
                </a:solidFill>
                <a:latin typeface="ＭＳ Ｐ明朝" panose="02020600040205080304" pitchFamily="18" charset="-128"/>
                <a:ea typeface="ＭＳ Ｐ明朝" panose="02020600040205080304" pitchFamily="18" charset="-128"/>
              </a:rPr>
              <a:t>整備対象区間　</a:t>
            </a:r>
            <a:r>
              <a:rPr lang="en-US" altLang="ja-JP" sz="1000" dirty="0">
                <a:solidFill>
                  <a:srgbClr val="FF0000"/>
                </a:solidFill>
                <a:latin typeface="ＭＳ Ｐ明朝" panose="02020600040205080304" pitchFamily="18" charset="-128"/>
                <a:ea typeface="ＭＳ Ｐ明朝" panose="02020600040205080304" pitchFamily="18" charset="-128"/>
              </a:rPr>
              <a:t>L=7.1km</a:t>
            </a:r>
            <a:endParaRPr kumimoji="1" lang="ja-JP" altLang="en-US" sz="1000" dirty="0">
              <a:solidFill>
                <a:srgbClr val="FF0000"/>
              </a:solidFill>
              <a:latin typeface="ＭＳ Ｐ明朝" panose="02020600040205080304" pitchFamily="18" charset="-128"/>
              <a:ea typeface="ＭＳ Ｐ明朝" panose="02020600040205080304" pitchFamily="18" charset="-128"/>
            </a:endParaRPr>
          </a:p>
        </p:txBody>
      </p:sp>
      <p:sp>
        <p:nvSpPr>
          <p:cNvPr id="21551" name="テキスト ボックス 21550">
            <a:extLst>
              <a:ext uri="{FF2B5EF4-FFF2-40B4-BE49-F238E27FC236}">
                <a16:creationId xmlns:a16="http://schemas.microsoft.com/office/drawing/2014/main" id="{DFEB149C-911C-5786-11AC-493AF12E82E8}"/>
              </a:ext>
            </a:extLst>
          </p:cNvPr>
          <p:cNvSpPr txBox="1"/>
          <p:nvPr/>
        </p:nvSpPr>
        <p:spPr>
          <a:xfrm>
            <a:off x="8238761" y="2031860"/>
            <a:ext cx="1497526" cy="246221"/>
          </a:xfrm>
          <a:prstGeom prst="rect">
            <a:avLst/>
          </a:prstGeom>
          <a:noFill/>
          <a:ln>
            <a:noFill/>
          </a:ln>
        </p:spPr>
        <p:txBody>
          <a:bodyPr wrap="none" rtlCol="0">
            <a:spAutoFit/>
          </a:bodyPr>
          <a:lstStyle/>
          <a:p>
            <a:r>
              <a:rPr lang="ja-JP" altLang="en-US" sz="1000" dirty="0">
                <a:solidFill>
                  <a:srgbClr val="FF0000"/>
                </a:solidFill>
                <a:latin typeface="ＭＳ Ｐ明朝" panose="02020600040205080304" pitchFamily="18" charset="-128"/>
                <a:ea typeface="ＭＳ Ｐ明朝" panose="02020600040205080304" pitchFamily="18" charset="-128"/>
              </a:rPr>
              <a:t>整備対象区間　</a:t>
            </a:r>
            <a:r>
              <a:rPr lang="en-US" altLang="ja-JP" sz="1000" dirty="0">
                <a:solidFill>
                  <a:srgbClr val="FF0000"/>
                </a:solidFill>
                <a:latin typeface="ＭＳ Ｐ明朝" panose="02020600040205080304" pitchFamily="18" charset="-128"/>
                <a:ea typeface="ＭＳ Ｐ明朝" panose="02020600040205080304" pitchFamily="18" charset="-128"/>
              </a:rPr>
              <a:t>L=2.7km</a:t>
            </a:r>
            <a:endParaRPr kumimoji="1" lang="ja-JP" altLang="en-US" sz="1000" dirty="0">
              <a:solidFill>
                <a:srgbClr val="FF0000"/>
              </a:solidFill>
              <a:latin typeface="ＭＳ Ｐ明朝" panose="02020600040205080304" pitchFamily="18" charset="-128"/>
              <a:ea typeface="ＭＳ Ｐ明朝" panose="02020600040205080304" pitchFamily="18" charset="-128"/>
            </a:endParaRPr>
          </a:p>
        </p:txBody>
      </p:sp>
      <p:sp>
        <p:nvSpPr>
          <p:cNvPr id="21553" name="テキスト ボックス 34">
            <a:extLst>
              <a:ext uri="{FF2B5EF4-FFF2-40B4-BE49-F238E27FC236}">
                <a16:creationId xmlns:a16="http://schemas.microsoft.com/office/drawing/2014/main" id="{C64E4B0B-09F1-75DA-CC5D-60E0DDDFEC8A}"/>
              </a:ext>
            </a:extLst>
          </p:cNvPr>
          <p:cNvSpPr txBox="1">
            <a:spLocks noChangeArrowheads="1"/>
          </p:cNvSpPr>
          <p:nvPr/>
        </p:nvSpPr>
        <p:spPr bwMode="auto">
          <a:xfrm>
            <a:off x="5871845" y="3833501"/>
            <a:ext cx="28865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zh-TW" altLang="en-US" sz="1000" dirty="0">
                <a:latin typeface="ＭＳ Ｐゴシック" panose="020B0600070205080204" pitchFamily="50" charset="-128"/>
              </a:rPr>
              <a:t>整備断面（</a:t>
            </a:r>
            <a:r>
              <a:rPr lang="en-US" altLang="zh-TW" sz="1000" dirty="0">
                <a:latin typeface="ＭＳ Ｐゴシック" panose="020B0600070205080204" pitchFamily="50" charset="-128"/>
              </a:rPr>
              <a:t>1.4km</a:t>
            </a:r>
            <a:r>
              <a:rPr lang="zh-TW" altLang="en-US" sz="1000" dirty="0">
                <a:latin typeface="ＭＳ Ｐゴシック" panose="020B0600070205080204" pitchFamily="50" charset="-128"/>
              </a:rPr>
              <a:t>付近）</a:t>
            </a:r>
            <a:endParaRPr lang="ja-JP" altLang="ja-JP" sz="1000" dirty="0">
              <a:latin typeface="ＭＳ Ｐゴシック" panose="020B0600070205080204" pitchFamily="50" charset="-128"/>
              <a:cs typeface="Times New Roman" panose="02020603050405020304" pitchFamily="18" charset="0"/>
            </a:endParaRPr>
          </a:p>
        </p:txBody>
      </p:sp>
      <p:pic>
        <p:nvPicPr>
          <p:cNvPr id="21555" name="図 21554">
            <a:extLst>
              <a:ext uri="{FF2B5EF4-FFF2-40B4-BE49-F238E27FC236}">
                <a16:creationId xmlns:a16="http://schemas.microsoft.com/office/drawing/2014/main" id="{0A2DC280-815B-0286-8440-B78D11EEE6D5}"/>
              </a:ext>
            </a:extLst>
          </p:cNvPr>
          <p:cNvPicPr>
            <a:picLocks noChangeAspect="1"/>
          </p:cNvPicPr>
          <p:nvPr/>
        </p:nvPicPr>
        <p:blipFill>
          <a:blip r:embed="rId7"/>
          <a:stretch>
            <a:fillRect/>
          </a:stretch>
        </p:blipFill>
        <p:spPr>
          <a:xfrm>
            <a:off x="5949534" y="4163800"/>
            <a:ext cx="3832870" cy="1196340"/>
          </a:xfrm>
          <a:prstGeom prst="rect">
            <a:avLst/>
          </a:prstGeom>
        </p:spPr>
      </p:pic>
      <p:pic>
        <p:nvPicPr>
          <p:cNvPr id="21556" name="図 21555">
            <a:extLst>
              <a:ext uri="{FF2B5EF4-FFF2-40B4-BE49-F238E27FC236}">
                <a16:creationId xmlns:a16="http://schemas.microsoft.com/office/drawing/2014/main" id="{181928CA-73D5-B7B3-E14C-A9D137960BE0}"/>
              </a:ext>
            </a:extLst>
          </p:cNvPr>
          <p:cNvPicPr>
            <a:picLocks noChangeAspect="1"/>
          </p:cNvPicPr>
          <p:nvPr/>
        </p:nvPicPr>
        <p:blipFill>
          <a:blip r:embed="rId8"/>
          <a:stretch>
            <a:fillRect/>
          </a:stretch>
        </p:blipFill>
        <p:spPr>
          <a:xfrm>
            <a:off x="5971403" y="5628985"/>
            <a:ext cx="3786753" cy="1070795"/>
          </a:xfrm>
          <a:prstGeom prst="rect">
            <a:avLst/>
          </a:prstGeom>
        </p:spPr>
      </p:pic>
      <p:sp>
        <p:nvSpPr>
          <p:cNvPr id="21557" name="テキスト ボックス 21556">
            <a:extLst>
              <a:ext uri="{FF2B5EF4-FFF2-40B4-BE49-F238E27FC236}">
                <a16:creationId xmlns:a16="http://schemas.microsoft.com/office/drawing/2014/main" id="{201CD912-AC41-D29F-0D0F-8D5199A251F7}"/>
              </a:ext>
            </a:extLst>
          </p:cNvPr>
          <p:cNvSpPr txBox="1"/>
          <p:nvPr/>
        </p:nvSpPr>
        <p:spPr>
          <a:xfrm>
            <a:off x="7622486" y="3982371"/>
            <a:ext cx="408769" cy="202407"/>
          </a:xfrm>
          <a:prstGeom prst="rect">
            <a:avLst/>
          </a:prstGeom>
          <a:noFill/>
        </p:spPr>
        <p:txBody>
          <a:bodyPr wrap="none" rtlCol="0">
            <a:spAutoFit/>
          </a:bodyPr>
          <a:lstStyle/>
          <a:p>
            <a:r>
              <a:rPr kumimoji="1" lang="en-US" altLang="ja-JP" sz="1000" dirty="0">
                <a:latin typeface="ＭＳ Ｐゴシック" panose="020B0600070205080204" pitchFamily="50" charset="-128"/>
              </a:rPr>
              <a:t>57.5m</a:t>
            </a:r>
            <a:endParaRPr kumimoji="1" lang="ja-JP" altLang="en-US" sz="1000" dirty="0">
              <a:latin typeface="ＭＳ Ｐゴシック" panose="020B0600070205080204" pitchFamily="50" charset="-128"/>
            </a:endParaRPr>
          </a:p>
        </p:txBody>
      </p:sp>
      <p:sp>
        <p:nvSpPr>
          <p:cNvPr id="21558" name="テキスト ボックス 21557">
            <a:extLst>
              <a:ext uri="{FF2B5EF4-FFF2-40B4-BE49-F238E27FC236}">
                <a16:creationId xmlns:a16="http://schemas.microsoft.com/office/drawing/2014/main" id="{DC4FC143-E3ED-4F21-7888-E77F4521E821}"/>
              </a:ext>
            </a:extLst>
          </p:cNvPr>
          <p:cNvSpPr txBox="1"/>
          <p:nvPr/>
        </p:nvSpPr>
        <p:spPr>
          <a:xfrm>
            <a:off x="6508021" y="3982371"/>
            <a:ext cx="497252" cy="246221"/>
          </a:xfrm>
          <a:prstGeom prst="rect">
            <a:avLst/>
          </a:prstGeom>
          <a:noFill/>
        </p:spPr>
        <p:txBody>
          <a:bodyPr wrap="none" rtlCol="0">
            <a:spAutoFit/>
          </a:bodyPr>
          <a:lstStyle/>
          <a:p>
            <a:r>
              <a:rPr lang="en-US" altLang="ja-JP" sz="1000" dirty="0">
                <a:latin typeface="ＭＳ Ｐゴシック" panose="020B0600070205080204" pitchFamily="50" charset="-128"/>
              </a:rPr>
              <a:t>10.4</a:t>
            </a:r>
            <a:r>
              <a:rPr kumimoji="1" lang="en-US" altLang="ja-JP" sz="1000" dirty="0">
                <a:latin typeface="ＭＳ Ｐゴシック" panose="020B0600070205080204" pitchFamily="50" charset="-128"/>
              </a:rPr>
              <a:t>m</a:t>
            </a:r>
            <a:endParaRPr kumimoji="1" lang="ja-JP" altLang="en-US" sz="1000" dirty="0">
              <a:latin typeface="ＭＳ Ｐゴシック" panose="020B0600070205080204" pitchFamily="50" charset="-128"/>
            </a:endParaRPr>
          </a:p>
        </p:txBody>
      </p:sp>
      <p:sp>
        <p:nvSpPr>
          <p:cNvPr id="21559" name="テキスト ボックス 21558">
            <a:extLst>
              <a:ext uri="{FF2B5EF4-FFF2-40B4-BE49-F238E27FC236}">
                <a16:creationId xmlns:a16="http://schemas.microsoft.com/office/drawing/2014/main" id="{FB01427A-0557-84BD-C7F8-B52F3118D347}"/>
              </a:ext>
            </a:extLst>
          </p:cNvPr>
          <p:cNvSpPr txBox="1"/>
          <p:nvPr/>
        </p:nvSpPr>
        <p:spPr>
          <a:xfrm>
            <a:off x="8809372" y="3982371"/>
            <a:ext cx="433132" cy="246221"/>
          </a:xfrm>
          <a:prstGeom prst="rect">
            <a:avLst/>
          </a:prstGeom>
          <a:noFill/>
        </p:spPr>
        <p:txBody>
          <a:bodyPr wrap="none" rtlCol="0">
            <a:spAutoFit/>
          </a:bodyPr>
          <a:lstStyle/>
          <a:p>
            <a:r>
              <a:rPr lang="en-US" altLang="ja-JP" sz="1000" dirty="0">
                <a:latin typeface="ＭＳ Ｐゴシック" panose="020B0600070205080204" pitchFamily="50" charset="-128"/>
              </a:rPr>
              <a:t>9.0</a:t>
            </a:r>
            <a:r>
              <a:rPr kumimoji="1" lang="en-US" altLang="ja-JP" sz="1000" dirty="0">
                <a:latin typeface="ＭＳ Ｐゴシック" panose="020B0600070205080204" pitchFamily="50" charset="-128"/>
              </a:rPr>
              <a:t>m</a:t>
            </a:r>
            <a:endParaRPr kumimoji="1" lang="ja-JP" altLang="en-US" sz="1000" dirty="0">
              <a:latin typeface="ＭＳ Ｐゴシック" panose="020B0600070205080204" pitchFamily="50" charset="-128"/>
            </a:endParaRPr>
          </a:p>
        </p:txBody>
      </p:sp>
      <p:sp>
        <p:nvSpPr>
          <p:cNvPr id="21560" name="テキスト ボックス 21559">
            <a:extLst>
              <a:ext uri="{FF2B5EF4-FFF2-40B4-BE49-F238E27FC236}">
                <a16:creationId xmlns:a16="http://schemas.microsoft.com/office/drawing/2014/main" id="{DCABFDBC-7354-EC84-BA8F-BEA8B172D4E7}"/>
              </a:ext>
            </a:extLst>
          </p:cNvPr>
          <p:cNvSpPr txBox="1"/>
          <p:nvPr/>
        </p:nvSpPr>
        <p:spPr>
          <a:xfrm>
            <a:off x="7617143" y="5452635"/>
            <a:ext cx="561372" cy="246221"/>
          </a:xfrm>
          <a:prstGeom prst="rect">
            <a:avLst/>
          </a:prstGeom>
          <a:noFill/>
        </p:spPr>
        <p:txBody>
          <a:bodyPr wrap="none" rtlCol="0">
            <a:spAutoFit/>
          </a:bodyPr>
          <a:lstStyle/>
          <a:p>
            <a:r>
              <a:rPr lang="en-US" altLang="ja-JP" sz="1000" dirty="0">
                <a:latin typeface="ＭＳ Ｐゴシック" panose="020B0600070205080204" pitchFamily="50" charset="-128"/>
              </a:rPr>
              <a:t>130</a:t>
            </a:r>
            <a:r>
              <a:rPr kumimoji="1" lang="en-US" altLang="ja-JP" sz="1000" dirty="0">
                <a:latin typeface="ＭＳ Ｐゴシック" panose="020B0600070205080204" pitchFamily="50" charset="-128"/>
              </a:rPr>
              <a:t>.2m</a:t>
            </a:r>
            <a:endParaRPr kumimoji="1" lang="ja-JP" altLang="en-US" sz="1000" dirty="0">
              <a:latin typeface="ＭＳ Ｐゴシック" panose="020B0600070205080204" pitchFamily="50" charset="-128"/>
            </a:endParaRPr>
          </a:p>
        </p:txBody>
      </p:sp>
      <p:sp>
        <p:nvSpPr>
          <p:cNvPr id="21561" name="テキスト ボックス 21560">
            <a:extLst>
              <a:ext uri="{FF2B5EF4-FFF2-40B4-BE49-F238E27FC236}">
                <a16:creationId xmlns:a16="http://schemas.microsoft.com/office/drawing/2014/main" id="{5755F733-64AC-8835-4663-46E7B33ED6B5}"/>
              </a:ext>
            </a:extLst>
          </p:cNvPr>
          <p:cNvSpPr txBox="1"/>
          <p:nvPr/>
        </p:nvSpPr>
        <p:spPr>
          <a:xfrm>
            <a:off x="9060863" y="5452635"/>
            <a:ext cx="497252" cy="246221"/>
          </a:xfrm>
          <a:prstGeom prst="rect">
            <a:avLst/>
          </a:prstGeom>
          <a:noFill/>
        </p:spPr>
        <p:txBody>
          <a:bodyPr wrap="none" rtlCol="0">
            <a:spAutoFit/>
          </a:bodyPr>
          <a:lstStyle/>
          <a:p>
            <a:r>
              <a:rPr lang="en-US" altLang="ja-JP" sz="1000" dirty="0">
                <a:latin typeface="ＭＳ Ｐゴシック" panose="020B0600070205080204" pitchFamily="50" charset="-128"/>
              </a:rPr>
              <a:t>13</a:t>
            </a:r>
            <a:r>
              <a:rPr kumimoji="1" lang="en-US" altLang="ja-JP" sz="1000" dirty="0">
                <a:latin typeface="ＭＳ Ｐゴシック" panose="020B0600070205080204" pitchFamily="50" charset="-128"/>
              </a:rPr>
              <a:t>.3m</a:t>
            </a:r>
            <a:endParaRPr kumimoji="1" lang="ja-JP" altLang="en-US" sz="1000" dirty="0">
              <a:latin typeface="ＭＳ Ｐゴシック" panose="020B0600070205080204" pitchFamily="50" charset="-128"/>
            </a:endParaRPr>
          </a:p>
        </p:txBody>
      </p:sp>
      <p:sp>
        <p:nvSpPr>
          <p:cNvPr id="21562" name="テキスト ボックス 21561">
            <a:extLst>
              <a:ext uri="{FF2B5EF4-FFF2-40B4-BE49-F238E27FC236}">
                <a16:creationId xmlns:a16="http://schemas.microsoft.com/office/drawing/2014/main" id="{F4CEC5AE-7E79-C0DA-23AD-9550DB124C6F}"/>
              </a:ext>
            </a:extLst>
          </p:cNvPr>
          <p:cNvSpPr txBox="1"/>
          <p:nvPr/>
        </p:nvSpPr>
        <p:spPr>
          <a:xfrm>
            <a:off x="6150976" y="5452635"/>
            <a:ext cx="497252" cy="246221"/>
          </a:xfrm>
          <a:prstGeom prst="rect">
            <a:avLst/>
          </a:prstGeom>
          <a:noFill/>
        </p:spPr>
        <p:txBody>
          <a:bodyPr wrap="none" rtlCol="0">
            <a:spAutoFit/>
          </a:bodyPr>
          <a:lstStyle/>
          <a:p>
            <a:r>
              <a:rPr lang="en-US" altLang="ja-JP" sz="1000" dirty="0">
                <a:latin typeface="ＭＳ Ｐゴシック" panose="020B0600070205080204" pitchFamily="50" charset="-128"/>
              </a:rPr>
              <a:t>15.2</a:t>
            </a:r>
            <a:r>
              <a:rPr kumimoji="1" lang="en-US" altLang="ja-JP" sz="1000" dirty="0">
                <a:latin typeface="ＭＳ Ｐゴシック" panose="020B0600070205080204" pitchFamily="50" charset="-128"/>
              </a:rPr>
              <a:t>m</a:t>
            </a:r>
            <a:endParaRPr kumimoji="1" lang="ja-JP" altLang="en-US" sz="1000" dirty="0">
              <a:latin typeface="ＭＳ Ｐゴシック" panose="020B0600070205080204" pitchFamily="50" charset="-128"/>
            </a:endParaRPr>
          </a:p>
        </p:txBody>
      </p:sp>
      <p:sp>
        <p:nvSpPr>
          <p:cNvPr id="21563" name="テキスト ボックス 21562">
            <a:extLst>
              <a:ext uri="{FF2B5EF4-FFF2-40B4-BE49-F238E27FC236}">
                <a16:creationId xmlns:a16="http://schemas.microsoft.com/office/drawing/2014/main" id="{5257FBE0-9F78-9069-0D04-99FDAF4B87B8}"/>
              </a:ext>
            </a:extLst>
          </p:cNvPr>
          <p:cNvSpPr txBox="1"/>
          <p:nvPr/>
        </p:nvSpPr>
        <p:spPr>
          <a:xfrm>
            <a:off x="7392854" y="5628985"/>
            <a:ext cx="529312" cy="261610"/>
          </a:xfrm>
          <a:prstGeom prst="rect">
            <a:avLst/>
          </a:prstGeom>
          <a:noFill/>
        </p:spPr>
        <p:txBody>
          <a:bodyPr wrap="none" rtlCol="0">
            <a:spAutoFit/>
          </a:bodyPr>
          <a:lstStyle/>
          <a:p>
            <a:r>
              <a:rPr lang="en-US" altLang="ja-JP" sz="1050" dirty="0">
                <a:latin typeface="HG丸ｺﾞｼｯｸM-PRO" panose="020F0600000000000000" pitchFamily="50" charset="-128"/>
                <a:ea typeface="HG丸ｺﾞｼｯｸM-PRO" panose="020F0600000000000000" pitchFamily="50" charset="-128"/>
                <a:cs typeface="Times New Roman" panose="02020603050405020304" pitchFamily="18" charset="0"/>
              </a:rPr>
              <a:t>HWL</a:t>
            </a:r>
            <a:endParaRPr lang="ja-JP" altLang="en-US" sz="105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21564" name="テキスト ボックス 21563">
            <a:extLst>
              <a:ext uri="{FF2B5EF4-FFF2-40B4-BE49-F238E27FC236}">
                <a16:creationId xmlns:a16="http://schemas.microsoft.com/office/drawing/2014/main" id="{748D3B52-42A4-8E68-9A86-3E08F1F1A08A}"/>
              </a:ext>
            </a:extLst>
          </p:cNvPr>
          <p:cNvSpPr txBox="1"/>
          <p:nvPr/>
        </p:nvSpPr>
        <p:spPr>
          <a:xfrm>
            <a:off x="7439455" y="4501975"/>
            <a:ext cx="529312" cy="261610"/>
          </a:xfrm>
          <a:prstGeom prst="rect">
            <a:avLst/>
          </a:prstGeom>
          <a:noFill/>
        </p:spPr>
        <p:txBody>
          <a:bodyPr wrap="none" rtlCol="0">
            <a:spAutoFit/>
          </a:bodyPr>
          <a:lstStyle/>
          <a:p>
            <a:r>
              <a:rPr lang="en-US" altLang="ja-JP" sz="1050" dirty="0">
                <a:latin typeface="HG丸ｺﾞｼｯｸM-PRO" panose="020F0600000000000000" pitchFamily="50" charset="-128"/>
                <a:ea typeface="HG丸ｺﾞｼｯｸM-PRO" panose="020F0600000000000000" pitchFamily="50" charset="-128"/>
                <a:cs typeface="Times New Roman" panose="02020603050405020304" pitchFamily="18" charset="0"/>
              </a:rPr>
              <a:t>HWL</a:t>
            </a:r>
            <a:endParaRPr lang="ja-JP" altLang="en-US" sz="105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2" name="スライド番号プレースホルダ 5">
            <a:extLst>
              <a:ext uri="{FF2B5EF4-FFF2-40B4-BE49-F238E27FC236}">
                <a16:creationId xmlns:a16="http://schemas.microsoft.com/office/drawing/2014/main" id="{ADB804B2-EDEE-401B-92C2-7C57C732B791}"/>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918537EB-7A7C-438A-8308-F987DC2E006E}"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3</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21565" name="テキスト ボックス 34">
            <a:extLst>
              <a:ext uri="{FF2B5EF4-FFF2-40B4-BE49-F238E27FC236}">
                <a16:creationId xmlns:a16="http://schemas.microsoft.com/office/drawing/2014/main" id="{0D87D68C-FBF7-1CCE-F43F-F53392CF753F}"/>
              </a:ext>
            </a:extLst>
          </p:cNvPr>
          <p:cNvSpPr txBox="1">
            <a:spLocks noChangeArrowheads="1"/>
          </p:cNvSpPr>
          <p:nvPr/>
        </p:nvSpPr>
        <p:spPr bwMode="auto">
          <a:xfrm>
            <a:off x="5857627" y="5329524"/>
            <a:ext cx="28865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zh-TW" altLang="en-US" sz="1000" dirty="0">
                <a:latin typeface="ＭＳ Ｐゴシック" panose="020B0600070205080204" pitchFamily="50" charset="-128"/>
              </a:rPr>
              <a:t>整備断面（</a:t>
            </a:r>
            <a:r>
              <a:rPr lang="en-US" altLang="zh-TW" sz="1000" dirty="0">
                <a:latin typeface="ＭＳ Ｐゴシック" panose="020B0600070205080204" pitchFamily="50" charset="-128"/>
              </a:rPr>
              <a:t>9.6km</a:t>
            </a:r>
            <a:r>
              <a:rPr lang="zh-TW" altLang="en-US" sz="1000" dirty="0">
                <a:latin typeface="ＭＳ Ｐゴシック" panose="020B0600070205080204" pitchFamily="50" charset="-128"/>
              </a:rPr>
              <a:t>付近）</a:t>
            </a:r>
            <a:endParaRPr lang="ja-JP" altLang="ja-JP" sz="1000" dirty="0">
              <a:latin typeface="ＭＳ Ｐゴシック" panose="020B0600070205080204" pitchFamily="50" charset="-128"/>
              <a:cs typeface="Times New Roman" panose="02020603050405020304" pitchFamily="18" charset="0"/>
            </a:endParaRPr>
          </a:p>
        </p:txBody>
      </p:sp>
      <p:pic>
        <p:nvPicPr>
          <p:cNvPr id="21567" name="図 21566">
            <a:extLst>
              <a:ext uri="{FF2B5EF4-FFF2-40B4-BE49-F238E27FC236}">
                <a16:creationId xmlns:a16="http://schemas.microsoft.com/office/drawing/2014/main" id="{7BCF259A-56A2-C832-D0FB-3989E28BB574}"/>
              </a:ext>
            </a:extLst>
          </p:cNvPr>
          <p:cNvPicPr>
            <a:picLocks noChangeAspect="1"/>
          </p:cNvPicPr>
          <p:nvPr/>
        </p:nvPicPr>
        <p:blipFill>
          <a:blip r:embed="rId9"/>
          <a:stretch>
            <a:fillRect/>
          </a:stretch>
        </p:blipFill>
        <p:spPr>
          <a:xfrm>
            <a:off x="9010448" y="4778843"/>
            <a:ext cx="852693" cy="715719"/>
          </a:xfrm>
          <a:prstGeom prst="rect">
            <a:avLst/>
          </a:prstGeom>
        </p:spPr>
      </p:pic>
      <p:pic>
        <p:nvPicPr>
          <p:cNvPr id="53" name="図 52">
            <a:extLst>
              <a:ext uri="{FF2B5EF4-FFF2-40B4-BE49-F238E27FC236}">
                <a16:creationId xmlns:a16="http://schemas.microsoft.com/office/drawing/2014/main" id="{CDD72C85-B334-79C0-49BF-632758A869F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558177" y="5496207"/>
            <a:ext cx="1052344" cy="1332097"/>
          </a:xfrm>
          <a:prstGeom prst="rect">
            <a:avLst/>
          </a:prstGeom>
          <a:ln>
            <a:solidFill>
              <a:schemeClr val="tx1"/>
            </a:solidFill>
          </a:ln>
        </p:spPr>
      </p:pic>
      <p:pic>
        <p:nvPicPr>
          <p:cNvPr id="21515" name="図 21514">
            <a:extLst>
              <a:ext uri="{FF2B5EF4-FFF2-40B4-BE49-F238E27FC236}">
                <a16:creationId xmlns:a16="http://schemas.microsoft.com/office/drawing/2014/main" id="{680D6DB0-DE9F-5BF9-06C5-7ABF30CECDB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05946" y="3726431"/>
            <a:ext cx="511579" cy="720000"/>
          </a:xfrm>
          <a:prstGeom prst="rect">
            <a:avLst/>
          </a:prstGeom>
          <a:ln>
            <a:solidFill>
              <a:schemeClr val="tx1"/>
            </a:solidFill>
          </a:ln>
        </p:spPr>
      </p:pic>
      <p:pic>
        <p:nvPicPr>
          <p:cNvPr id="21581" name="図 21580">
            <a:extLst>
              <a:ext uri="{FF2B5EF4-FFF2-40B4-BE49-F238E27FC236}">
                <a16:creationId xmlns:a16="http://schemas.microsoft.com/office/drawing/2014/main" id="{15434192-7D74-0F4E-76D3-657E505311DA}"/>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a:xfrm>
            <a:off x="1171426" y="6544981"/>
            <a:ext cx="3336335" cy="293968"/>
          </a:xfrm>
          <a:prstGeom prst="rect">
            <a:avLst/>
          </a:prstGeom>
          <a:ln>
            <a:solidFill>
              <a:schemeClr val="tx1"/>
            </a:solidFill>
          </a:ln>
        </p:spPr>
      </p:pic>
      <p:cxnSp>
        <p:nvCxnSpPr>
          <p:cNvPr id="51" name="直線矢印コネクタ 50">
            <a:extLst>
              <a:ext uri="{FF2B5EF4-FFF2-40B4-BE49-F238E27FC236}">
                <a16:creationId xmlns:a16="http://schemas.microsoft.com/office/drawing/2014/main" id="{73C8E445-2A19-1445-7A1F-664972292CAA}"/>
              </a:ext>
            </a:extLst>
          </p:cNvPr>
          <p:cNvCxnSpPr>
            <a:cxnSpLocks/>
          </p:cNvCxnSpPr>
          <p:nvPr/>
        </p:nvCxnSpPr>
        <p:spPr bwMode="auto">
          <a:xfrm>
            <a:off x="6688553" y="3244257"/>
            <a:ext cx="68094" cy="327722"/>
          </a:xfrm>
          <a:prstGeom prst="straightConnector1">
            <a:avLst/>
          </a:prstGeom>
          <a:solidFill>
            <a:schemeClr val="bg1"/>
          </a:solidFill>
          <a:ln w="9525">
            <a:solidFill>
              <a:schemeClr val="tx1"/>
            </a:solidFill>
            <a:prstDash val="sysDot"/>
            <a:headEnd type="none" w="med" len="med"/>
            <a:tailEnd type="arrow"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06" name="テキスト ボックス 21505">
            <a:extLst>
              <a:ext uri="{FF2B5EF4-FFF2-40B4-BE49-F238E27FC236}">
                <a16:creationId xmlns:a16="http://schemas.microsoft.com/office/drawing/2014/main" id="{68CC0A96-3190-92B4-32CB-7128C84D7576}"/>
              </a:ext>
            </a:extLst>
          </p:cNvPr>
          <p:cNvSpPr txBox="1"/>
          <p:nvPr/>
        </p:nvSpPr>
        <p:spPr>
          <a:xfrm>
            <a:off x="9329586" y="2465006"/>
            <a:ext cx="432000" cy="180000"/>
          </a:xfrm>
          <a:prstGeom prst="rect">
            <a:avLst/>
          </a:prstGeom>
          <a:solidFill>
            <a:schemeClr val="bg1"/>
          </a:solidFill>
          <a:ln>
            <a:solidFill>
              <a:schemeClr val="tx1"/>
            </a:solidFill>
            <a:prstDash val="sysDot"/>
          </a:ln>
        </p:spPr>
        <p:txBody>
          <a:bodyPr wrap="square" lIns="36000" tIns="54000" rIns="36000" bIns="36000" rtlCol="0">
            <a:spAutoFit/>
          </a:bodyPr>
          <a:lstStyle/>
          <a:p>
            <a:pPr algn="ctr"/>
            <a:r>
              <a:rPr kumimoji="1" lang="en-US" altLang="ja-JP" sz="500" dirty="0"/>
              <a:t>9.6km</a:t>
            </a:r>
            <a:r>
              <a:rPr kumimoji="1" lang="ja-JP" altLang="en-US" sz="500" dirty="0"/>
              <a:t>付近</a:t>
            </a:r>
          </a:p>
        </p:txBody>
      </p:sp>
      <p:sp>
        <p:nvSpPr>
          <p:cNvPr id="21509" name="テキスト ボックス 21508">
            <a:extLst>
              <a:ext uri="{FF2B5EF4-FFF2-40B4-BE49-F238E27FC236}">
                <a16:creationId xmlns:a16="http://schemas.microsoft.com/office/drawing/2014/main" id="{0B64A896-27EB-1D86-A2AC-8FE9525013DF}"/>
              </a:ext>
            </a:extLst>
          </p:cNvPr>
          <p:cNvSpPr txBox="1"/>
          <p:nvPr/>
        </p:nvSpPr>
        <p:spPr>
          <a:xfrm>
            <a:off x="6369899" y="3109836"/>
            <a:ext cx="520249" cy="167823"/>
          </a:xfrm>
          <a:prstGeom prst="rect">
            <a:avLst/>
          </a:prstGeom>
          <a:solidFill>
            <a:schemeClr val="bg1"/>
          </a:solidFill>
          <a:ln>
            <a:solidFill>
              <a:schemeClr val="tx1"/>
            </a:solidFill>
            <a:prstDash val="sysDot"/>
          </a:ln>
        </p:spPr>
        <p:txBody>
          <a:bodyPr wrap="square" lIns="36000" tIns="54000" rIns="36000" bIns="36000" rtlCol="0">
            <a:spAutoFit/>
          </a:bodyPr>
          <a:lstStyle/>
          <a:p>
            <a:pPr algn="ctr"/>
            <a:r>
              <a:rPr kumimoji="1" lang="en-US" altLang="ja-JP" sz="500" dirty="0"/>
              <a:t>1.4km</a:t>
            </a:r>
            <a:r>
              <a:rPr kumimoji="1" lang="ja-JP" altLang="en-US" sz="500" dirty="0"/>
              <a:t>付近</a:t>
            </a:r>
          </a:p>
        </p:txBody>
      </p:sp>
      <p:pic>
        <p:nvPicPr>
          <p:cNvPr id="21536" name="図 21535">
            <a:extLst>
              <a:ext uri="{FF2B5EF4-FFF2-40B4-BE49-F238E27FC236}">
                <a16:creationId xmlns:a16="http://schemas.microsoft.com/office/drawing/2014/main" id="{E44F3B8F-CF80-9986-3AC5-0140D86CCF3B}"/>
              </a:ext>
            </a:extLst>
          </p:cNvPr>
          <p:cNvPicPr>
            <a:picLocks noChangeAspect="1"/>
          </p:cNvPicPr>
          <p:nvPr/>
        </p:nvPicPr>
        <p:blipFill>
          <a:blip r:embed="rId13"/>
          <a:stretch>
            <a:fillRect/>
          </a:stretch>
        </p:blipFill>
        <p:spPr>
          <a:xfrm>
            <a:off x="7931468" y="3457041"/>
            <a:ext cx="1942498" cy="5253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387CC9E-9371-3B4C-1A87-57FBD7C0A65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59198" y="5326192"/>
            <a:ext cx="2054477" cy="1399034"/>
          </a:xfrm>
          <a:prstGeom prst="rect">
            <a:avLst/>
          </a:prstGeom>
          <a:ln>
            <a:solidFill>
              <a:srgbClr val="0000FF"/>
            </a:solidFill>
          </a:ln>
        </p:spPr>
      </p:pic>
      <p:pic>
        <p:nvPicPr>
          <p:cNvPr id="4" name="図 3">
            <a:extLst>
              <a:ext uri="{FF2B5EF4-FFF2-40B4-BE49-F238E27FC236}">
                <a16:creationId xmlns:a16="http://schemas.microsoft.com/office/drawing/2014/main" id="{4B649B97-8B6C-0817-8DAB-4FEB90153B0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61632" y="5321670"/>
            <a:ext cx="1877437" cy="1408078"/>
          </a:xfrm>
          <a:prstGeom prst="rect">
            <a:avLst/>
          </a:prstGeom>
          <a:ln>
            <a:solidFill>
              <a:srgbClr val="0000FF"/>
            </a:solidFill>
          </a:ln>
        </p:spPr>
      </p:pic>
      <p:sp>
        <p:nvSpPr>
          <p:cNvPr id="22551" name="テキスト ボックス 36">
            <a:extLst>
              <a:ext uri="{FF2B5EF4-FFF2-40B4-BE49-F238E27FC236}">
                <a16:creationId xmlns:a16="http://schemas.microsoft.com/office/drawing/2014/main" id="{DF5CF6FE-42C9-4250-8BFB-7AFFC4D4C125}"/>
              </a:ext>
            </a:extLst>
          </p:cNvPr>
          <p:cNvSpPr txBox="1">
            <a:spLocks noChangeArrowheads="1"/>
          </p:cNvSpPr>
          <p:nvPr/>
        </p:nvSpPr>
        <p:spPr bwMode="auto">
          <a:xfrm>
            <a:off x="459198" y="5311772"/>
            <a:ext cx="2054477" cy="276999"/>
          </a:xfrm>
          <a:prstGeom prst="rect">
            <a:avLst/>
          </a:prstGeom>
          <a:solidFill>
            <a:schemeClr val="bg1"/>
          </a:solidFill>
          <a:ln w="9525">
            <a:solidFill>
              <a:srgbClr val="0000FF"/>
            </a:solidFill>
            <a:miter lim="800000"/>
            <a:headEnd/>
            <a:tailEnd/>
          </a:ln>
        </p:spPr>
        <p:txBody>
          <a:bodyPr wrap="square" lIns="108000" tIns="0" rIns="108000" bIns="0" anchor="ctr">
            <a:spAutoFit/>
          </a:bodyPr>
          <a:lstStyle/>
          <a:p>
            <a:pPr algn="ctr"/>
            <a:r>
              <a:rPr lang="ja-JP" altLang="en-US" sz="1800" dirty="0"/>
              <a:t>改修済み箇所</a:t>
            </a:r>
          </a:p>
        </p:txBody>
      </p:sp>
      <p:sp>
        <p:nvSpPr>
          <p:cNvPr id="44" name="テキスト ボックス 43">
            <a:extLst>
              <a:ext uri="{FF2B5EF4-FFF2-40B4-BE49-F238E27FC236}">
                <a16:creationId xmlns:a16="http://schemas.microsoft.com/office/drawing/2014/main" id="{A9007306-1848-4248-B809-53F82545F719}"/>
              </a:ext>
            </a:extLst>
          </p:cNvPr>
          <p:cNvSpPr txBox="1">
            <a:spLocks noChangeArrowheads="1"/>
          </p:cNvSpPr>
          <p:nvPr/>
        </p:nvSpPr>
        <p:spPr bwMode="auto">
          <a:xfrm>
            <a:off x="1190709" y="6477262"/>
            <a:ext cx="14157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TW" altLang="en-US" sz="1200" b="1" dirty="0">
                <a:solidFill>
                  <a:schemeClr val="bg1"/>
                </a:solidFill>
              </a:rPr>
              <a:t>神崎川（</a:t>
            </a:r>
            <a:r>
              <a:rPr lang="ja-JP" altLang="en-US" sz="1200" b="1" dirty="0">
                <a:solidFill>
                  <a:schemeClr val="bg1"/>
                </a:solidFill>
              </a:rPr>
              <a:t>河口</a:t>
            </a:r>
            <a:r>
              <a:rPr lang="zh-TW" altLang="en-US" sz="1200" b="1" dirty="0">
                <a:solidFill>
                  <a:schemeClr val="bg1"/>
                </a:solidFill>
              </a:rPr>
              <a:t>付近）</a:t>
            </a:r>
          </a:p>
        </p:txBody>
      </p:sp>
      <p:cxnSp>
        <p:nvCxnSpPr>
          <p:cNvPr id="61" name="直線矢印コネクタ 60"/>
          <p:cNvCxnSpPr/>
          <p:nvPr/>
        </p:nvCxnSpPr>
        <p:spPr bwMode="auto">
          <a:xfrm flipH="1" flipV="1">
            <a:off x="1678308" y="6231602"/>
            <a:ext cx="220287" cy="216625"/>
          </a:xfrm>
          <a:prstGeom prst="straightConnector1">
            <a:avLst/>
          </a:prstGeom>
          <a:solidFill>
            <a:schemeClr val="bg1"/>
          </a:solidFill>
          <a:ln w="38100">
            <a:solidFill>
              <a:schemeClr val="bg1"/>
            </a:solidFill>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62" name="表 61">
            <a:extLst>
              <a:ext uri="{FF2B5EF4-FFF2-40B4-BE49-F238E27FC236}">
                <a16:creationId xmlns:a16="http://schemas.microsoft.com/office/drawing/2014/main" id="{27C3E371-E485-4C32-A32A-D013E6E9DD71}"/>
              </a:ext>
            </a:extLst>
          </p:cNvPr>
          <p:cNvGraphicFramePr>
            <a:graphicFrameLocks noGrp="1"/>
          </p:cNvGraphicFramePr>
          <p:nvPr>
            <p:extLst>
              <p:ext uri="{D42A27DB-BD31-4B8C-83A1-F6EECF244321}">
                <p14:modId xmlns:p14="http://schemas.microsoft.com/office/powerpoint/2010/main" val="3828480735"/>
              </p:ext>
            </p:extLst>
          </p:nvPr>
        </p:nvGraphicFramePr>
        <p:xfrm>
          <a:off x="144037" y="1951790"/>
          <a:ext cx="4744613" cy="612000"/>
        </p:xfrm>
        <a:graphic>
          <a:graphicData uri="http://schemas.openxmlformats.org/drawingml/2006/table">
            <a:tbl>
              <a:tblPr/>
              <a:tblGrid>
                <a:gridCol w="732166">
                  <a:extLst>
                    <a:ext uri="{9D8B030D-6E8A-4147-A177-3AD203B41FA5}">
                      <a16:colId xmlns:a16="http://schemas.microsoft.com/office/drawing/2014/main" val="20000"/>
                    </a:ext>
                  </a:extLst>
                </a:gridCol>
                <a:gridCol w="1446117">
                  <a:extLst>
                    <a:ext uri="{9D8B030D-6E8A-4147-A177-3AD203B41FA5}">
                      <a16:colId xmlns:a16="http://schemas.microsoft.com/office/drawing/2014/main" val="20001"/>
                    </a:ext>
                  </a:extLst>
                </a:gridCol>
                <a:gridCol w="906439">
                  <a:extLst>
                    <a:ext uri="{9D8B030D-6E8A-4147-A177-3AD203B41FA5}">
                      <a16:colId xmlns:a16="http://schemas.microsoft.com/office/drawing/2014/main" val="20002"/>
                    </a:ext>
                  </a:extLst>
                </a:gridCol>
                <a:gridCol w="1659891">
                  <a:extLst>
                    <a:ext uri="{9D8B030D-6E8A-4147-A177-3AD203B41FA5}">
                      <a16:colId xmlns:a16="http://schemas.microsoft.com/office/drawing/2014/main" val="20003"/>
                    </a:ext>
                  </a:extLst>
                </a:gridCol>
              </a:tblGrid>
              <a:tr h="161270">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河川名</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整備対象区間</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整備延長</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altLang="en-US" sz="1000" dirty="0">
                          <a:solidFill>
                            <a:srgbClr val="000000"/>
                          </a:solidFill>
                          <a:latin typeface="HG丸ｺﾞｼｯｸM-PRO" panose="020F0600000000000000" pitchFamily="50" charset="-128"/>
                          <a:ea typeface="HG丸ｺﾞｼｯｸM-PRO" panose="020F0600000000000000" pitchFamily="50" charset="-128"/>
                        </a:rPr>
                        <a:t>進捗状況</a:t>
                      </a:r>
                      <a:endParaRPr 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50730">
                <a:tc>
                  <a:txBody>
                    <a:bodyPr/>
                    <a:lstStyle/>
                    <a:p>
                      <a:pPr marL="0" indent="0" algn="ctr">
                        <a:spcAft>
                          <a:spcPts val="0"/>
                        </a:spcAft>
                      </a:pPr>
                      <a:r>
                        <a:rPr lang="ja-JP" altLang="en-US" sz="1000" kern="100" dirty="0">
                          <a:latin typeface="HG丸ｺﾞｼｯｸM-PRO" pitchFamily="50" charset="-128"/>
                          <a:ea typeface="HG丸ｺﾞｼｯｸM-PRO" pitchFamily="50" charset="-128"/>
                          <a:cs typeface="Times New Roman"/>
                        </a:rPr>
                        <a:t>神崎川</a:t>
                      </a:r>
                      <a:endParaRPr lang="en-US" alt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algn="l" defTabSz="684154" rtl="0" eaLnBrk="1" latinLnBrk="0" hangingPunct="1">
                        <a:lnSpc>
                          <a:spcPct val="100000"/>
                        </a:lnSpc>
                        <a:tabLst>
                          <a:tab pos="2700020" algn="ctr"/>
                          <a:tab pos="5400040" algn="r"/>
                          <a:tab pos="533400" algn="l"/>
                        </a:tabLst>
                      </a:pPr>
                      <a:r>
                        <a:rPr kumimoji="1" lang="ja-JP" altLang="en-US" sz="1000" kern="100" dirty="0">
                          <a:solidFill>
                            <a:schemeClr val="tx1"/>
                          </a:solidFill>
                          <a:latin typeface="HG丸ｺﾞｼｯｸM-PRO" pitchFamily="50" charset="-128"/>
                          <a:ea typeface="HG丸ｺﾞｼｯｸM-PRO" pitchFamily="50" charset="-128"/>
                          <a:cs typeface="Times New Roman"/>
                        </a:rPr>
                        <a:t>河口～新三国橋下流</a:t>
                      </a:r>
                      <a:endParaRPr kumimoji="1" lang="zh-TW" altLang="en-US" sz="1000" kern="100" dirty="0">
                        <a:solidFill>
                          <a:schemeClr val="tx1"/>
                        </a:solidFill>
                        <a:latin typeface="HG丸ｺﾞｼｯｸM-PRO" pitchFamily="50" charset="-128"/>
                        <a:ea typeface="HG丸ｺﾞｼｯｸM-PRO" pitchFamily="50" charset="-128"/>
                        <a:cs typeface="Times New Roman"/>
                      </a:endParaRPr>
                    </a:p>
                  </a:txBody>
                  <a:tcPr marL="68583" marR="68583"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約</a:t>
                      </a:r>
                      <a:r>
                        <a:rPr lang="en-US" altLang="ja-JP" sz="1000" kern="100" dirty="0">
                          <a:latin typeface="HG丸ｺﾞｼｯｸM-PRO" pitchFamily="50" charset="-128"/>
                          <a:ea typeface="HG丸ｺﾞｼｯｸM-PRO" pitchFamily="50" charset="-128"/>
                          <a:cs typeface="Times New Roman"/>
                        </a:rPr>
                        <a:t>9.8</a:t>
                      </a:r>
                      <a:r>
                        <a:rPr lang="en-US" sz="1000" kern="100" dirty="0">
                          <a:latin typeface="HG丸ｺﾞｼｯｸM-PRO" pitchFamily="50" charset="-128"/>
                          <a:ea typeface="HG丸ｺﾞｼｯｸM-PRO" pitchFamily="50" charset="-128"/>
                          <a:cs typeface="Times New Roman"/>
                        </a:rPr>
                        <a:t>km</a:t>
                      </a:r>
                      <a:endParaRPr 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altLang="en-US" sz="1000" kern="100" dirty="0">
                          <a:solidFill>
                            <a:schemeClr val="tx1"/>
                          </a:solidFill>
                          <a:latin typeface="HG丸ｺﾞｼｯｸM-PRO" pitchFamily="50" charset="-128"/>
                          <a:ea typeface="HG丸ｺﾞｼｯｸM-PRO" pitchFamily="50" charset="-128"/>
                          <a:cs typeface="Times New Roman"/>
                        </a:rPr>
                        <a:t>掘削済み：約</a:t>
                      </a:r>
                      <a:r>
                        <a:rPr lang="en-US" altLang="ja-JP" sz="1000" kern="100" dirty="0">
                          <a:solidFill>
                            <a:schemeClr val="tx1"/>
                          </a:solidFill>
                          <a:latin typeface="HG丸ｺﾞｼｯｸM-PRO" pitchFamily="50" charset="-128"/>
                          <a:ea typeface="HG丸ｺﾞｼｯｸM-PRO" pitchFamily="50" charset="-128"/>
                          <a:cs typeface="Times New Roman"/>
                        </a:rPr>
                        <a:t>77</a:t>
                      </a:r>
                      <a:r>
                        <a:rPr lang="ja-JP" altLang="en-US" sz="1000" kern="100" dirty="0">
                          <a:solidFill>
                            <a:schemeClr val="tx1"/>
                          </a:solidFill>
                          <a:latin typeface="HG丸ｺﾞｼｯｸM-PRO" pitchFamily="50" charset="-128"/>
                          <a:ea typeface="HG丸ｺﾞｼｯｸM-PRO" pitchFamily="50" charset="-128"/>
                          <a:cs typeface="Times New Roman"/>
                        </a:rPr>
                        <a:t>万</a:t>
                      </a:r>
                      <a:r>
                        <a:rPr lang="en-US" altLang="ja-JP" sz="1000" kern="100" dirty="0">
                          <a:solidFill>
                            <a:schemeClr val="tx1"/>
                          </a:solidFill>
                          <a:latin typeface="HG丸ｺﾞｼｯｸM-PRO" pitchFamily="50" charset="-128"/>
                          <a:ea typeface="HG丸ｺﾞｼｯｸM-PRO" pitchFamily="50" charset="-128"/>
                          <a:cs typeface="Times New Roman"/>
                        </a:rPr>
                        <a:t>m</a:t>
                      </a:r>
                      <a:r>
                        <a:rPr lang="en-US" altLang="ja-JP" sz="1000" kern="100" baseline="30000" dirty="0">
                          <a:solidFill>
                            <a:schemeClr val="tx1"/>
                          </a:solidFill>
                          <a:latin typeface="HG丸ｺﾞｼｯｸM-PRO" pitchFamily="50" charset="-128"/>
                          <a:ea typeface="HG丸ｺﾞｼｯｸM-PRO" pitchFamily="50" charset="-128"/>
                          <a:cs typeface="Times New Roman"/>
                        </a:rPr>
                        <a:t>3</a:t>
                      </a:r>
                      <a:endParaRPr lang="en-US" altLang="ja-JP" sz="1000" kern="100" baseline="0" dirty="0">
                        <a:solidFill>
                          <a:schemeClr val="tx1"/>
                        </a:solidFill>
                        <a:latin typeface="HG丸ｺﾞｼｯｸM-PRO" pitchFamily="50" charset="-128"/>
                        <a:ea typeface="HG丸ｺﾞｼｯｸM-PRO" pitchFamily="50" charset="-128"/>
                        <a:cs typeface="Times New Roman"/>
                      </a:endParaRPr>
                    </a:p>
                    <a:p>
                      <a:pPr marL="0" indent="0" algn="ctr">
                        <a:spcAft>
                          <a:spcPts val="0"/>
                        </a:spcAft>
                      </a:pPr>
                      <a:r>
                        <a:rPr lang="ja-JP" altLang="en-US" sz="1000" kern="100" baseline="0" dirty="0">
                          <a:solidFill>
                            <a:schemeClr val="tx1"/>
                          </a:solidFill>
                          <a:latin typeface="HG丸ｺﾞｼｯｸM-PRO" pitchFamily="50" charset="-128"/>
                          <a:ea typeface="HG丸ｺﾞｼｯｸM-PRO" pitchFamily="50" charset="-128"/>
                          <a:cs typeface="Times New Roman"/>
                        </a:rPr>
                        <a:t>残掘削　：約</a:t>
                      </a:r>
                      <a:r>
                        <a:rPr lang="en-US" altLang="ja-JP" sz="1000" kern="100" baseline="0" dirty="0">
                          <a:solidFill>
                            <a:schemeClr val="tx1"/>
                          </a:solidFill>
                          <a:latin typeface="HG丸ｺﾞｼｯｸM-PRO" pitchFamily="50" charset="-128"/>
                          <a:ea typeface="HG丸ｺﾞｼｯｸM-PRO" pitchFamily="50" charset="-128"/>
                          <a:cs typeface="Times New Roman"/>
                        </a:rPr>
                        <a:t>19</a:t>
                      </a:r>
                      <a:r>
                        <a:rPr lang="ja-JP" altLang="en-US" sz="1000" kern="100" baseline="0" dirty="0">
                          <a:solidFill>
                            <a:schemeClr val="tx1"/>
                          </a:solidFill>
                          <a:latin typeface="HG丸ｺﾞｼｯｸM-PRO" pitchFamily="50" charset="-128"/>
                          <a:ea typeface="HG丸ｺﾞｼｯｸM-PRO" pitchFamily="50" charset="-128"/>
                          <a:cs typeface="Times New Roman"/>
                        </a:rPr>
                        <a:t>万</a:t>
                      </a:r>
                      <a:r>
                        <a:rPr lang="en-US" altLang="ja-JP" sz="1000" kern="100" baseline="0" dirty="0">
                          <a:solidFill>
                            <a:schemeClr val="tx1"/>
                          </a:solidFill>
                          <a:latin typeface="HG丸ｺﾞｼｯｸM-PRO" pitchFamily="50" charset="-128"/>
                          <a:ea typeface="HG丸ｺﾞｼｯｸM-PRO" pitchFamily="50" charset="-128"/>
                          <a:cs typeface="Times New Roman"/>
                        </a:rPr>
                        <a:t>m</a:t>
                      </a:r>
                      <a:r>
                        <a:rPr lang="en-US" altLang="ja-JP" sz="1000" kern="100" baseline="30000" dirty="0">
                          <a:solidFill>
                            <a:schemeClr val="tx1"/>
                          </a:solidFill>
                          <a:latin typeface="HG丸ｺﾞｼｯｸM-PRO" pitchFamily="50" charset="-128"/>
                          <a:ea typeface="HG丸ｺﾞｼｯｸM-PRO" pitchFamily="50" charset="-128"/>
                          <a:cs typeface="Times New Roman"/>
                        </a:rPr>
                        <a:t>3</a:t>
                      </a:r>
                      <a:endParaRPr lang="en-US" altLang="ja-JP" sz="1000" kern="100" baseline="0" dirty="0">
                        <a:solidFill>
                          <a:schemeClr val="tx1"/>
                        </a:solidFill>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22550" name="テキスト ボックス 9">
            <a:extLst>
              <a:ext uri="{FF2B5EF4-FFF2-40B4-BE49-F238E27FC236}">
                <a16:creationId xmlns:a16="http://schemas.microsoft.com/office/drawing/2014/main" id="{9255E576-5226-4CC4-A405-DFEF7999D473}"/>
              </a:ext>
            </a:extLst>
          </p:cNvPr>
          <p:cNvSpPr txBox="1">
            <a:spLocks noChangeArrowheads="1"/>
          </p:cNvSpPr>
          <p:nvPr/>
        </p:nvSpPr>
        <p:spPr bwMode="auto">
          <a:xfrm>
            <a:off x="138078" y="906867"/>
            <a:ext cx="4740009" cy="9848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marL="0" indent="0"/>
            <a:r>
              <a:rPr lang="en-US" altLang="ja-JP" sz="1600" dirty="0"/>
              <a:t>【</a:t>
            </a:r>
            <a:r>
              <a:rPr lang="ja-JP" altLang="en-US" sz="1600" dirty="0"/>
              <a:t>河床掘削</a:t>
            </a:r>
            <a:r>
              <a:rPr lang="en-US" altLang="ja-JP" sz="1600" dirty="0"/>
              <a:t>】</a:t>
            </a:r>
          </a:p>
          <a:p>
            <a:pPr>
              <a:buFont typeface="Wingdings" panose="05000000000000000000" pitchFamily="2" charset="2"/>
              <a:buChar char="Ø"/>
            </a:pPr>
            <a:r>
              <a:rPr lang="ja-JP" altLang="en-US" sz="1400" dirty="0"/>
              <a:t>河口～猪名川合流点までの区間で掘削を実施。</a:t>
            </a:r>
            <a:endParaRPr lang="en-US" altLang="ja-JP" sz="1400" dirty="0"/>
          </a:p>
          <a:p>
            <a:pPr>
              <a:buFont typeface="Wingdings" panose="05000000000000000000" pitchFamily="2" charset="2"/>
              <a:buChar char="Ø"/>
            </a:pPr>
            <a:r>
              <a:rPr lang="ja-JP" altLang="en-US" sz="1400" dirty="0"/>
              <a:t>整備対象区間全体で約</a:t>
            </a:r>
            <a:r>
              <a:rPr lang="en-US" altLang="ja-JP" sz="1400" dirty="0"/>
              <a:t>96</a:t>
            </a:r>
            <a:r>
              <a:rPr lang="ja-JP" altLang="en-US" sz="1400" dirty="0"/>
              <a:t>万</a:t>
            </a:r>
            <a:r>
              <a:rPr lang="en-US" altLang="ja-JP" sz="1400" dirty="0"/>
              <a:t>m</a:t>
            </a:r>
            <a:r>
              <a:rPr lang="en-US" altLang="ja-JP" sz="1400" baseline="30000" dirty="0"/>
              <a:t>3</a:t>
            </a:r>
            <a:r>
              <a:rPr lang="ja-JP" altLang="en-US" sz="1400" dirty="0"/>
              <a:t>を掘削するうち、約</a:t>
            </a:r>
            <a:r>
              <a:rPr lang="en-US" altLang="ja-JP" sz="1400" dirty="0"/>
              <a:t>77</a:t>
            </a:r>
            <a:r>
              <a:rPr lang="ja-JP" altLang="en-US" sz="1400" dirty="0"/>
              <a:t>万</a:t>
            </a:r>
            <a:r>
              <a:rPr lang="en-US" altLang="ja-JP" sz="1400" dirty="0"/>
              <a:t>m</a:t>
            </a:r>
            <a:r>
              <a:rPr lang="en-US" altLang="ja-JP" sz="1400" baseline="30000" dirty="0"/>
              <a:t>3</a:t>
            </a:r>
            <a:r>
              <a:rPr lang="ja-JP" altLang="en-US" sz="1400" dirty="0"/>
              <a:t>を掘削済み。残掘削土量は約</a:t>
            </a:r>
            <a:r>
              <a:rPr lang="en-US" altLang="ja-JP" sz="1400" dirty="0"/>
              <a:t>19</a:t>
            </a:r>
            <a:r>
              <a:rPr lang="ja-JP" altLang="en-US" sz="1400" dirty="0"/>
              <a:t>万</a:t>
            </a:r>
            <a:r>
              <a:rPr lang="en-US" altLang="ja-JP" sz="1400" dirty="0"/>
              <a:t>m</a:t>
            </a:r>
            <a:r>
              <a:rPr lang="en-US" altLang="ja-JP" sz="1400" baseline="30000" dirty="0"/>
              <a:t>3</a:t>
            </a:r>
            <a:r>
              <a:rPr lang="ja-JP" altLang="en-US" sz="1400" dirty="0"/>
              <a:t>となっている。</a:t>
            </a:r>
            <a:endParaRPr lang="en-US" altLang="ja-JP" sz="1400" dirty="0"/>
          </a:p>
        </p:txBody>
      </p:sp>
      <p:sp>
        <p:nvSpPr>
          <p:cNvPr id="22554" name="テキスト ボックス 43">
            <a:extLst>
              <a:ext uri="{FF2B5EF4-FFF2-40B4-BE49-F238E27FC236}">
                <a16:creationId xmlns:a16="http://schemas.microsoft.com/office/drawing/2014/main" id="{EA41D46B-1D00-4E96-99EB-8BCE7776917C}"/>
              </a:ext>
            </a:extLst>
          </p:cNvPr>
          <p:cNvSpPr txBox="1">
            <a:spLocks noChangeArrowheads="1"/>
          </p:cNvSpPr>
          <p:nvPr/>
        </p:nvSpPr>
        <p:spPr bwMode="auto">
          <a:xfrm>
            <a:off x="2750151" y="6471691"/>
            <a:ext cx="18774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ja-JP" altLang="en-US" sz="1200" b="1" dirty="0">
                <a:solidFill>
                  <a:schemeClr val="bg1"/>
                </a:solidFill>
              </a:rPr>
              <a:t>神崎川（大豊橋上流付近）</a:t>
            </a:r>
          </a:p>
        </p:txBody>
      </p:sp>
      <p:sp>
        <p:nvSpPr>
          <p:cNvPr id="22563" name="Rectangle 2">
            <a:extLst>
              <a:ext uri="{FF2B5EF4-FFF2-40B4-BE49-F238E27FC236}">
                <a16:creationId xmlns:a16="http://schemas.microsoft.com/office/drawing/2014/main" id="{04CCB91F-B9EA-432C-B8A0-669E3A63DF0A}"/>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zh-TW" altLang="en-US" sz="2400">
                <a:solidFill>
                  <a:srgbClr val="FFFFFF"/>
                </a:solidFill>
                <a:latin typeface="HGｺﾞｼｯｸE" panose="020B0909000000000000" pitchFamily="49" charset="-128"/>
                <a:ea typeface="HGｺﾞｼｯｸE" panose="020B0909000000000000" pitchFamily="49" charset="-128"/>
              </a:rPr>
              <a:t>１．事業概要</a:t>
            </a:r>
          </a:p>
        </p:txBody>
      </p:sp>
      <p:sp>
        <p:nvSpPr>
          <p:cNvPr id="22556" name="テキスト ボックス 36">
            <a:extLst>
              <a:ext uri="{FF2B5EF4-FFF2-40B4-BE49-F238E27FC236}">
                <a16:creationId xmlns:a16="http://schemas.microsoft.com/office/drawing/2014/main" id="{95BC088C-5AB6-45C0-AE61-6C90E98BEFE5}"/>
              </a:ext>
            </a:extLst>
          </p:cNvPr>
          <p:cNvSpPr txBox="1">
            <a:spLocks noChangeArrowheads="1"/>
          </p:cNvSpPr>
          <p:nvPr/>
        </p:nvSpPr>
        <p:spPr bwMode="auto">
          <a:xfrm>
            <a:off x="2661632" y="5304086"/>
            <a:ext cx="1877437" cy="276999"/>
          </a:xfrm>
          <a:prstGeom prst="rect">
            <a:avLst/>
          </a:prstGeom>
          <a:solidFill>
            <a:schemeClr val="bg1"/>
          </a:solidFill>
          <a:ln w="9525">
            <a:solidFill>
              <a:srgbClr val="0000FF"/>
            </a:solidFill>
            <a:miter lim="800000"/>
            <a:headEnd/>
            <a:tailEnd/>
          </a:ln>
        </p:spPr>
        <p:txBody>
          <a:bodyPr wrap="square" lIns="108000" tIns="0" rIns="108000" bIns="0" anchor="ctr">
            <a:spAutoFit/>
          </a:bodyPr>
          <a:lstStyle/>
          <a:p>
            <a:pPr algn="ctr"/>
            <a:r>
              <a:rPr lang="ja-JP" altLang="en-US" sz="1800" b="1" dirty="0">
                <a:solidFill>
                  <a:srgbClr val="00B050"/>
                </a:solidFill>
              </a:rPr>
              <a:t>改修予定箇所</a:t>
            </a:r>
          </a:p>
        </p:txBody>
      </p:sp>
      <p:cxnSp>
        <p:nvCxnSpPr>
          <p:cNvPr id="60" name="直線矢印コネクタ 59"/>
          <p:cNvCxnSpPr/>
          <p:nvPr/>
        </p:nvCxnSpPr>
        <p:spPr bwMode="auto">
          <a:xfrm flipH="1" flipV="1">
            <a:off x="3979200" y="6260696"/>
            <a:ext cx="181862" cy="187531"/>
          </a:xfrm>
          <a:prstGeom prst="straightConnector1">
            <a:avLst/>
          </a:prstGeom>
          <a:solidFill>
            <a:schemeClr val="bg1"/>
          </a:solidFill>
          <a:ln w="38100">
            <a:solidFill>
              <a:schemeClr val="bg1"/>
            </a:solidFill>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0" name="AutoShape 6">
            <a:extLst>
              <a:ext uri="{FF2B5EF4-FFF2-40B4-BE49-F238E27FC236}">
                <a16:creationId xmlns:a16="http://schemas.microsoft.com/office/drawing/2014/main" id="{F75E70AB-4AC7-4BBF-8817-B247BC0131C4}"/>
              </a:ext>
            </a:extLst>
          </p:cNvPr>
          <p:cNvSpPr>
            <a:spLocks noChangeArrowheads="1"/>
          </p:cNvSpPr>
          <p:nvPr/>
        </p:nvSpPr>
        <p:spPr bwMode="auto">
          <a:xfrm>
            <a:off x="139700" y="500404"/>
            <a:ext cx="3565249"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en-US" altLang="ja-JP" sz="1400" b="1" dirty="0">
                <a:latin typeface="HG丸ｺﾞｼｯｸM-PRO" panose="020F0600000000000000" pitchFamily="50" charset="-128"/>
                <a:ea typeface="HG丸ｺﾞｼｯｸM-PRO" panose="020F0600000000000000" pitchFamily="50" charset="-128"/>
              </a:rPr>
              <a:t>R</a:t>
            </a:r>
            <a:r>
              <a:rPr lang="ja-JP" altLang="en-US" sz="1400" b="1" dirty="0">
                <a:latin typeface="HG丸ｺﾞｼｯｸM-PRO" panose="020F0600000000000000" pitchFamily="50" charset="-128"/>
                <a:ea typeface="HG丸ｺﾞｼｯｸM-PRO" panose="020F0600000000000000" pitchFamily="50" charset="-128"/>
              </a:rPr>
              <a:t>３年度～</a:t>
            </a:r>
            <a:r>
              <a:rPr lang="en-US" altLang="ja-JP" sz="1400" b="1" dirty="0">
                <a:latin typeface="HG丸ｺﾞｼｯｸM-PRO" panose="020F0600000000000000" pitchFamily="50" charset="-128"/>
                <a:ea typeface="HG丸ｺﾞｼｯｸM-PRO" panose="020F0600000000000000" pitchFamily="50" charset="-128"/>
              </a:rPr>
              <a:t>R</a:t>
            </a:r>
            <a:r>
              <a:rPr lang="ja-JP" altLang="en-US" sz="1400" b="1" dirty="0">
                <a:latin typeface="HG丸ｺﾞｼｯｸM-PRO" panose="020F0600000000000000" pitchFamily="50" charset="-128"/>
                <a:ea typeface="HG丸ｺﾞｼｯｸM-PRO" panose="020F0600000000000000" pitchFamily="50" charset="-128"/>
              </a:rPr>
              <a:t>７年度末までの工事実施状況</a:t>
            </a:r>
            <a:endParaRPr lang="en-US" altLang="ja-JP" sz="1400" b="1" dirty="0">
              <a:latin typeface="HG丸ｺﾞｼｯｸM-PRO" panose="020F0600000000000000" pitchFamily="50" charset="-128"/>
              <a:ea typeface="HG丸ｺﾞｼｯｸM-PRO" panose="020F0600000000000000" pitchFamily="50" charset="-128"/>
            </a:endParaRPr>
          </a:p>
        </p:txBody>
      </p:sp>
      <p:sp>
        <p:nvSpPr>
          <p:cNvPr id="7" name="テキスト ボックス 43">
            <a:extLst>
              <a:ext uri="{FF2B5EF4-FFF2-40B4-BE49-F238E27FC236}">
                <a16:creationId xmlns:a16="http://schemas.microsoft.com/office/drawing/2014/main" id="{3AE83675-0F08-F7FC-0175-2707E855F14D}"/>
              </a:ext>
            </a:extLst>
          </p:cNvPr>
          <p:cNvSpPr txBox="1">
            <a:spLocks noChangeArrowheads="1"/>
          </p:cNvSpPr>
          <p:nvPr/>
        </p:nvSpPr>
        <p:spPr bwMode="auto">
          <a:xfrm>
            <a:off x="2606481" y="5566087"/>
            <a:ext cx="110799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ja-JP" altLang="en-US" sz="1200" b="1" dirty="0">
                <a:solidFill>
                  <a:schemeClr val="bg1"/>
                </a:solidFill>
              </a:rPr>
              <a:t>掘削時の状況</a:t>
            </a:r>
          </a:p>
        </p:txBody>
      </p:sp>
      <p:pic>
        <p:nvPicPr>
          <p:cNvPr id="48" name="図 47">
            <a:extLst>
              <a:ext uri="{FF2B5EF4-FFF2-40B4-BE49-F238E27FC236}">
                <a16:creationId xmlns:a16="http://schemas.microsoft.com/office/drawing/2014/main" id="{2AFA57E2-FCB3-DCA6-6251-8061A923E1E1}"/>
              </a:ext>
            </a:extLst>
          </p:cNvPr>
          <p:cNvPicPr>
            <a:picLocks noChangeAspect="1"/>
          </p:cNvPicPr>
          <p:nvPr/>
        </p:nvPicPr>
        <p:blipFill>
          <a:blip r:embed="rId5"/>
          <a:stretch>
            <a:fillRect/>
          </a:stretch>
        </p:blipFill>
        <p:spPr>
          <a:xfrm>
            <a:off x="2677205" y="4545374"/>
            <a:ext cx="2169354" cy="661986"/>
          </a:xfrm>
          <a:prstGeom prst="rect">
            <a:avLst/>
          </a:prstGeom>
        </p:spPr>
      </p:pic>
      <p:sp>
        <p:nvSpPr>
          <p:cNvPr id="113" name="テキスト ボックス 9">
            <a:extLst>
              <a:ext uri="{FF2B5EF4-FFF2-40B4-BE49-F238E27FC236}">
                <a16:creationId xmlns:a16="http://schemas.microsoft.com/office/drawing/2014/main" id="{7581887E-4634-DB42-ABBF-CE25901332D1}"/>
              </a:ext>
            </a:extLst>
          </p:cNvPr>
          <p:cNvSpPr txBox="1">
            <a:spLocks noChangeArrowheads="1"/>
          </p:cNvSpPr>
          <p:nvPr/>
        </p:nvSpPr>
        <p:spPr bwMode="auto">
          <a:xfrm>
            <a:off x="5053521" y="473114"/>
            <a:ext cx="4787692" cy="14157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marL="0" indent="0"/>
            <a:r>
              <a:rPr lang="en-US" altLang="ja-JP" sz="1600" dirty="0"/>
              <a:t>【</a:t>
            </a:r>
            <a:r>
              <a:rPr lang="ja-JP" altLang="en-US" sz="1600" dirty="0"/>
              <a:t>護岸補強</a:t>
            </a:r>
            <a:r>
              <a:rPr lang="en-US" altLang="ja-JP" sz="1600" dirty="0"/>
              <a:t>】</a:t>
            </a:r>
          </a:p>
          <a:p>
            <a:pPr>
              <a:buFont typeface="Wingdings" panose="05000000000000000000" pitchFamily="2" charset="2"/>
              <a:buChar char="Ø"/>
            </a:pPr>
            <a:r>
              <a:rPr lang="ja-JP" altLang="en-US" sz="1400" dirty="0"/>
              <a:t>護岸全面を計画河床高まで掘削した際、護岸の安定性が不足する区間があるため、護岸背面を地盤改良する。</a:t>
            </a:r>
            <a:endParaRPr lang="en-US" altLang="zh-TW" sz="1400" dirty="0"/>
          </a:p>
          <a:p>
            <a:pPr>
              <a:buFont typeface="Wingdings" panose="05000000000000000000" pitchFamily="2" charset="2"/>
              <a:buChar char="Ø"/>
            </a:pPr>
            <a:r>
              <a:rPr lang="zh-TW" altLang="en-US" sz="1400" dirty="0"/>
              <a:t>ＪＲ東海道本線神崎川橋梁（下流）～新三国橋</a:t>
            </a:r>
            <a:r>
              <a:rPr lang="ja-JP" altLang="en-US" sz="1400" dirty="0"/>
              <a:t>までの区間において地盤改良工事を実施。</a:t>
            </a:r>
            <a:endParaRPr lang="en-US" altLang="ja-JP" sz="1400" dirty="0"/>
          </a:p>
          <a:p>
            <a:pPr>
              <a:buFont typeface="Wingdings" panose="05000000000000000000" pitchFamily="2" charset="2"/>
              <a:buChar char="Ø"/>
            </a:pPr>
            <a:r>
              <a:rPr lang="ja-JP" altLang="en-US" sz="1400" dirty="0"/>
              <a:t>整備対象区間（</a:t>
            </a:r>
            <a:r>
              <a:rPr lang="en-US" altLang="ja-JP" sz="1400" dirty="0"/>
              <a:t>5.2km</a:t>
            </a:r>
            <a:r>
              <a:rPr lang="ja-JP" altLang="en-US" sz="1400" dirty="0"/>
              <a:t>）のうち、約</a:t>
            </a:r>
            <a:r>
              <a:rPr lang="en-US" altLang="ja-JP" sz="1400" dirty="0"/>
              <a:t>1.1km</a:t>
            </a:r>
            <a:r>
              <a:rPr lang="ja-JP" altLang="en-US" sz="1400" dirty="0"/>
              <a:t>補強済。</a:t>
            </a:r>
            <a:endParaRPr lang="en-US" altLang="ja-JP" sz="1400" dirty="0"/>
          </a:p>
        </p:txBody>
      </p:sp>
      <p:graphicFrame>
        <p:nvGraphicFramePr>
          <p:cNvPr id="22534" name="表 22533">
            <a:extLst>
              <a:ext uri="{FF2B5EF4-FFF2-40B4-BE49-F238E27FC236}">
                <a16:creationId xmlns:a16="http://schemas.microsoft.com/office/drawing/2014/main" id="{C5DC4AAA-B871-92D2-B4AC-152A85BA2D3A}"/>
              </a:ext>
            </a:extLst>
          </p:cNvPr>
          <p:cNvGraphicFramePr>
            <a:graphicFrameLocks noGrp="1"/>
          </p:cNvGraphicFramePr>
          <p:nvPr>
            <p:extLst>
              <p:ext uri="{D42A27DB-BD31-4B8C-83A1-F6EECF244321}">
                <p14:modId xmlns:p14="http://schemas.microsoft.com/office/powerpoint/2010/main" val="2608610598"/>
              </p:ext>
            </p:extLst>
          </p:nvPr>
        </p:nvGraphicFramePr>
        <p:xfrm>
          <a:off x="5053521" y="1951137"/>
          <a:ext cx="4708442" cy="615777"/>
        </p:xfrm>
        <a:graphic>
          <a:graphicData uri="http://schemas.openxmlformats.org/drawingml/2006/table">
            <a:tbl>
              <a:tblPr/>
              <a:tblGrid>
                <a:gridCol w="726584">
                  <a:extLst>
                    <a:ext uri="{9D8B030D-6E8A-4147-A177-3AD203B41FA5}">
                      <a16:colId xmlns:a16="http://schemas.microsoft.com/office/drawing/2014/main" val="20000"/>
                    </a:ext>
                  </a:extLst>
                </a:gridCol>
                <a:gridCol w="1435093">
                  <a:extLst>
                    <a:ext uri="{9D8B030D-6E8A-4147-A177-3AD203B41FA5}">
                      <a16:colId xmlns:a16="http://schemas.microsoft.com/office/drawing/2014/main" val="20001"/>
                    </a:ext>
                  </a:extLst>
                </a:gridCol>
                <a:gridCol w="1112075">
                  <a:extLst>
                    <a:ext uri="{9D8B030D-6E8A-4147-A177-3AD203B41FA5}">
                      <a16:colId xmlns:a16="http://schemas.microsoft.com/office/drawing/2014/main" val="20002"/>
                    </a:ext>
                  </a:extLst>
                </a:gridCol>
                <a:gridCol w="1434690">
                  <a:extLst>
                    <a:ext uri="{9D8B030D-6E8A-4147-A177-3AD203B41FA5}">
                      <a16:colId xmlns:a16="http://schemas.microsoft.com/office/drawing/2014/main" val="20003"/>
                    </a:ext>
                  </a:extLst>
                </a:gridCol>
              </a:tblGrid>
              <a:tr h="148623">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河川名</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整備対象区間</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sz="1000" kern="100" dirty="0">
                          <a:latin typeface="HG丸ｺﾞｼｯｸM-PRO" pitchFamily="50" charset="-128"/>
                          <a:ea typeface="HG丸ｺﾞｼｯｸM-PRO" pitchFamily="50" charset="-128"/>
                          <a:cs typeface="Times New Roman"/>
                        </a:rPr>
                        <a:t>整備延長</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altLang="en-US" sz="1000" dirty="0">
                          <a:solidFill>
                            <a:srgbClr val="000000"/>
                          </a:solidFill>
                          <a:latin typeface="HG丸ｺﾞｼｯｸM-PRO" panose="020F0600000000000000" pitchFamily="50" charset="-128"/>
                          <a:ea typeface="HG丸ｺﾞｼｯｸM-PRO" panose="020F0600000000000000" pitchFamily="50" charset="-128"/>
                        </a:rPr>
                        <a:t>進捗状況</a:t>
                      </a:r>
                      <a:endParaRPr 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63377">
                <a:tc>
                  <a:txBody>
                    <a:bodyPr/>
                    <a:lstStyle/>
                    <a:p>
                      <a:pPr marL="0" indent="0" algn="ctr">
                        <a:spcAft>
                          <a:spcPts val="0"/>
                        </a:spcAft>
                      </a:pPr>
                      <a:r>
                        <a:rPr lang="ja-JP" altLang="en-US" sz="1000" kern="100" dirty="0">
                          <a:latin typeface="HG丸ｺﾞｼｯｸM-PRO" pitchFamily="50" charset="-128"/>
                          <a:ea typeface="HG丸ｺﾞｼｯｸM-PRO" pitchFamily="50" charset="-128"/>
                          <a:cs typeface="Times New Roman"/>
                        </a:rPr>
                        <a:t>神崎川</a:t>
                      </a:r>
                      <a:endParaRPr lang="en-US" alt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algn="l" defTabSz="684154" rtl="0" eaLnBrk="1" latinLnBrk="0" hangingPunct="1">
                        <a:lnSpc>
                          <a:spcPct val="100000"/>
                        </a:lnSpc>
                        <a:tabLst>
                          <a:tab pos="2700020" algn="ctr"/>
                          <a:tab pos="5400040" algn="r"/>
                          <a:tab pos="533400" algn="l"/>
                        </a:tabLst>
                      </a:pPr>
                      <a:r>
                        <a:rPr kumimoji="1" lang="zh-TW" altLang="en-US" sz="900" kern="100" dirty="0">
                          <a:solidFill>
                            <a:schemeClr val="tx1"/>
                          </a:solidFill>
                          <a:latin typeface="HG丸ｺﾞｼｯｸM-PRO" pitchFamily="50" charset="-128"/>
                          <a:ea typeface="HG丸ｺﾞｼｯｸM-PRO" pitchFamily="50" charset="-128"/>
                          <a:cs typeface="Times New Roman"/>
                        </a:rPr>
                        <a:t>ＪＲ東海道本線神崎川橋梁（下流）～新三国橋</a:t>
                      </a:r>
                    </a:p>
                  </a:txBody>
                  <a:tcPr marL="68583" marR="68583" marT="35983" marB="35983"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en-US" altLang="ja-JP" sz="1000" kern="100" dirty="0">
                          <a:latin typeface="HG丸ｺﾞｼｯｸM-PRO" pitchFamily="50" charset="-128"/>
                          <a:ea typeface="HG丸ｺﾞｼｯｸM-PRO" pitchFamily="50" charset="-128"/>
                          <a:cs typeface="Times New Roman"/>
                        </a:rPr>
                        <a:t>5.2</a:t>
                      </a:r>
                      <a:r>
                        <a:rPr lang="en-US" sz="1000" kern="100" dirty="0">
                          <a:latin typeface="HG丸ｺﾞｼｯｸM-PRO" pitchFamily="50" charset="-128"/>
                          <a:ea typeface="HG丸ｺﾞｼｯｸM-PRO" pitchFamily="50" charset="-128"/>
                          <a:cs typeface="Times New Roman"/>
                        </a:rPr>
                        <a:t>km</a:t>
                      </a:r>
                    </a:p>
                    <a:p>
                      <a:pPr marL="0" indent="0" algn="ctr">
                        <a:spcAft>
                          <a:spcPts val="0"/>
                        </a:spcAft>
                      </a:pPr>
                      <a:r>
                        <a:rPr lang="ja-JP" altLang="en-US" sz="1000" kern="100" dirty="0">
                          <a:latin typeface="HG丸ｺﾞｼｯｸM-PRO" pitchFamily="50" charset="-128"/>
                          <a:ea typeface="HG丸ｺﾞｼｯｸM-PRO" pitchFamily="50" charset="-128"/>
                          <a:cs typeface="Times New Roman"/>
                        </a:rPr>
                        <a:t>（左右岸合計）</a:t>
                      </a:r>
                      <a:endParaRPr lang="ja-JP" sz="1000" kern="100" dirty="0">
                        <a:latin typeface="HG丸ｺﾞｼｯｸM-PRO" pitchFamily="50" charset="-128"/>
                        <a:ea typeface="HG丸ｺﾞｼｯｸM-PRO" pitchFamily="50" charset="-128"/>
                        <a:cs typeface="Times New Roman"/>
                      </a:endParaRP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indent="0" algn="ctr">
                        <a:spcAft>
                          <a:spcPts val="0"/>
                        </a:spcAft>
                      </a:pPr>
                      <a:r>
                        <a:rPr lang="ja-JP" altLang="en-US" sz="1000" kern="100" dirty="0">
                          <a:solidFill>
                            <a:schemeClr val="tx1"/>
                          </a:solidFill>
                          <a:latin typeface="HG丸ｺﾞｼｯｸM-PRO" pitchFamily="50" charset="-128"/>
                          <a:ea typeface="HG丸ｺﾞｼｯｸM-PRO" pitchFamily="50" charset="-128"/>
                          <a:cs typeface="Times New Roman"/>
                        </a:rPr>
                        <a:t>工事済み：約</a:t>
                      </a:r>
                      <a:r>
                        <a:rPr lang="en-US" altLang="ja-JP" sz="1000" kern="100" dirty="0">
                          <a:solidFill>
                            <a:schemeClr val="tx1"/>
                          </a:solidFill>
                          <a:latin typeface="HG丸ｺﾞｼｯｸM-PRO" pitchFamily="50" charset="-128"/>
                          <a:ea typeface="HG丸ｺﾞｼｯｸM-PRO" pitchFamily="50" charset="-128"/>
                          <a:cs typeface="Times New Roman"/>
                        </a:rPr>
                        <a:t>1.1km</a:t>
                      </a:r>
                      <a:endParaRPr lang="en-US" altLang="ja-JP" sz="1000" kern="100" baseline="0" dirty="0">
                        <a:solidFill>
                          <a:schemeClr val="tx1"/>
                        </a:solidFill>
                        <a:latin typeface="HG丸ｺﾞｼｯｸM-PRO" pitchFamily="50" charset="-128"/>
                        <a:ea typeface="HG丸ｺﾞｼｯｸM-PRO" pitchFamily="50" charset="-128"/>
                        <a:cs typeface="Times New Roman"/>
                      </a:endParaRPr>
                    </a:p>
                    <a:p>
                      <a:pPr marL="0" indent="0" algn="ctr">
                        <a:spcAft>
                          <a:spcPts val="0"/>
                        </a:spcAft>
                      </a:pPr>
                      <a:r>
                        <a:rPr lang="ja-JP" altLang="en-US" sz="1000" kern="100" baseline="0" dirty="0">
                          <a:solidFill>
                            <a:schemeClr val="tx1"/>
                          </a:solidFill>
                          <a:latin typeface="HG丸ｺﾞｼｯｸM-PRO" pitchFamily="50" charset="-128"/>
                          <a:ea typeface="HG丸ｺﾞｼｯｸM-PRO" pitchFamily="50" charset="-128"/>
                          <a:cs typeface="Times New Roman"/>
                        </a:rPr>
                        <a:t>残工事　：約</a:t>
                      </a:r>
                      <a:r>
                        <a:rPr lang="en-US" altLang="ja-JP" sz="1000" kern="100" baseline="0" dirty="0">
                          <a:solidFill>
                            <a:schemeClr val="tx1"/>
                          </a:solidFill>
                          <a:latin typeface="HG丸ｺﾞｼｯｸM-PRO" pitchFamily="50" charset="-128"/>
                          <a:ea typeface="HG丸ｺﾞｼｯｸM-PRO" pitchFamily="50" charset="-128"/>
                          <a:cs typeface="Times New Roman"/>
                        </a:rPr>
                        <a:t>4.1km</a:t>
                      </a:r>
                    </a:p>
                  </a:txBody>
                  <a:tcPr marL="61763" marR="61763"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22575" name="図 22574">
            <a:extLst>
              <a:ext uri="{FF2B5EF4-FFF2-40B4-BE49-F238E27FC236}">
                <a16:creationId xmlns:a16="http://schemas.microsoft.com/office/drawing/2014/main" id="{ECB985D7-848C-5C3C-7082-A4F08F9B7696}"/>
              </a:ext>
            </a:extLst>
          </p:cNvPr>
          <p:cNvPicPr>
            <a:picLocks noChangeAspect="1"/>
          </p:cNvPicPr>
          <p:nvPr/>
        </p:nvPicPr>
        <p:blipFill>
          <a:blip r:embed="rId6"/>
          <a:stretch>
            <a:fillRect/>
          </a:stretch>
        </p:blipFill>
        <p:spPr>
          <a:xfrm>
            <a:off x="5050259" y="2687911"/>
            <a:ext cx="4790954" cy="2565734"/>
          </a:xfrm>
          <a:prstGeom prst="rect">
            <a:avLst/>
          </a:prstGeom>
        </p:spPr>
      </p:pic>
      <p:pic>
        <p:nvPicPr>
          <p:cNvPr id="22577" name="図 22576">
            <a:extLst>
              <a:ext uri="{FF2B5EF4-FFF2-40B4-BE49-F238E27FC236}">
                <a16:creationId xmlns:a16="http://schemas.microsoft.com/office/drawing/2014/main" id="{251616F7-7029-ECDB-8763-5E44FC4BEE14}"/>
              </a:ext>
            </a:extLst>
          </p:cNvPr>
          <p:cNvPicPr>
            <a:picLocks noChangeAspect="1"/>
          </p:cNvPicPr>
          <p:nvPr/>
        </p:nvPicPr>
        <p:blipFill rotWithShape="1">
          <a:blip r:embed="rId7"/>
          <a:srcRect r="7580" b="1811"/>
          <a:stretch/>
        </p:blipFill>
        <p:spPr>
          <a:xfrm>
            <a:off x="5068739" y="4437933"/>
            <a:ext cx="2811968" cy="2223880"/>
          </a:xfrm>
          <a:prstGeom prst="rect">
            <a:avLst/>
          </a:prstGeom>
          <a:ln>
            <a:solidFill>
              <a:schemeClr val="tx1"/>
            </a:solidFill>
          </a:ln>
        </p:spPr>
      </p:pic>
      <p:sp>
        <p:nvSpPr>
          <p:cNvPr id="22578" name="正方形/長方形 22577">
            <a:extLst>
              <a:ext uri="{FF2B5EF4-FFF2-40B4-BE49-F238E27FC236}">
                <a16:creationId xmlns:a16="http://schemas.microsoft.com/office/drawing/2014/main" id="{4C564FC5-4CAC-8437-6877-0F56110D86A1}"/>
              </a:ext>
            </a:extLst>
          </p:cNvPr>
          <p:cNvSpPr/>
          <p:nvPr/>
        </p:nvSpPr>
        <p:spPr bwMode="auto">
          <a:xfrm>
            <a:off x="6555945" y="5180464"/>
            <a:ext cx="438979" cy="556154"/>
          </a:xfrm>
          <a:prstGeom prst="rect">
            <a:avLst/>
          </a:prstGeom>
          <a:noFill/>
          <a:ln w="19050">
            <a:solidFill>
              <a:srgbClr val="0000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2579" name="テキスト ボックス 9">
            <a:extLst>
              <a:ext uri="{FF2B5EF4-FFF2-40B4-BE49-F238E27FC236}">
                <a16:creationId xmlns:a16="http://schemas.microsoft.com/office/drawing/2014/main" id="{6C87A522-98B3-AC42-07A0-8A33F566CF02}"/>
              </a:ext>
            </a:extLst>
          </p:cNvPr>
          <p:cNvSpPr txBox="1">
            <a:spLocks noChangeArrowheads="1"/>
          </p:cNvSpPr>
          <p:nvPr/>
        </p:nvSpPr>
        <p:spPr bwMode="auto">
          <a:xfrm>
            <a:off x="6402641" y="5257235"/>
            <a:ext cx="728210" cy="369332"/>
          </a:xfrm>
          <a:prstGeom prst="rect">
            <a:avLst/>
          </a:prstGeom>
          <a:noFill/>
          <a:ln w="9525">
            <a:noFill/>
            <a:miter lim="800000"/>
            <a:headEnd/>
            <a:tailEnd/>
          </a:ln>
        </p:spPr>
        <p:txBody>
          <a:bodyPr wrap="square">
            <a:spAutoFit/>
          </a:bodyPr>
          <a:lstStyle/>
          <a:p>
            <a:pPr algn="ctr"/>
            <a:r>
              <a:rPr lang="ja-JP" altLang="en-US" sz="900" b="1" dirty="0">
                <a:solidFill>
                  <a:srgbClr val="0000FF"/>
                </a:solidFill>
              </a:rPr>
              <a:t>地盤</a:t>
            </a:r>
            <a:endParaRPr lang="en-US" altLang="ja-JP" sz="900" b="1" dirty="0">
              <a:solidFill>
                <a:srgbClr val="0000FF"/>
              </a:solidFill>
            </a:endParaRPr>
          </a:p>
          <a:p>
            <a:pPr algn="ctr"/>
            <a:r>
              <a:rPr lang="ja-JP" altLang="en-US" sz="900" b="1" dirty="0">
                <a:solidFill>
                  <a:srgbClr val="0000FF"/>
                </a:solidFill>
              </a:rPr>
              <a:t>改良</a:t>
            </a:r>
          </a:p>
        </p:txBody>
      </p:sp>
      <p:sp>
        <p:nvSpPr>
          <p:cNvPr id="22580" name="テキスト ボックス 22579">
            <a:extLst>
              <a:ext uri="{FF2B5EF4-FFF2-40B4-BE49-F238E27FC236}">
                <a16:creationId xmlns:a16="http://schemas.microsoft.com/office/drawing/2014/main" id="{90B30A38-8A86-8594-4455-C0969AA0CEE4}"/>
              </a:ext>
            </a:extLst>
          </p:cNvPr>
          <p:cNvSpPr txBox="1"/>
          <p:nvPr/>
        </p:nvSpPr>
        <p:spPr>
          <a:xfrm>
            <a:off x="5012339" y="5354038"/>
            <a:ext cx="1127062" cy="261610"/>
          </a:xfrm>
          <a:prstGeom prst="rect">
            <a:avLst/>
          </a:prstGeom>
          <a:noFill/>
        </p:spPr>
        <p:txBody>
          <a:bodyPr wrap="square" rtlCol="0">
            <a:spAutoFit/>
          </a:bodyPr>
          <a:lstStyle/>
          <a:p>
            <a:r>
              <a:rPr kumimoji="1" lang="ja-JP" altLang="en-US" sz="1050" b="1" dirty="0">
                <a:solidFill>
                  <a:srgbClr val="0000FF"/>
                </a:solidFill>
              </a:rPr>
              <a:t>軟弱層</a:t>
            </a:r>
            <a:r>
              <a:rPr kumimoji="1" lang="en-US" altLang="ja-JP" sz="1050" b="1" dirty="0">
                <a:solidFill>
                  <a:srgbClr val="0000FF"/>
                </a:solidFill>
              </a:rPr>
              <a:t>(As</a:t>
            </a:r>
            <a:r>
              <a:rPr kumimoji="1" lang="ja-JP" altLang="en-US" sz="1050" b="1" dirty="0">
                <a:solidFill>
                  <a:srgbClr val="0000FF"/>
                </a:solidFill>
              </a:rPr>
              <a:t>層）</a:t>
            </a:r>
          </a:p>
        </p:txBody>
      </p:sp>
      <p:sp>
        <p:nvSpPr>
          <p:cNvPr id="22581" name="テキスト ボックス 9">
            <a:extLst>
              <a:ext uri="{FF2B5EF4-FFF2-40B4-BE49-F238E27FC236}">
                <a16:creationId xmlns:a16="http://schemas.microsoft.com/office/drawing/2014/main" id="{83618089-5C7A-D345-1233-EF0137678C4F}"/>
              </a:ext>
            </a:extLst>
          </p:cNvPr>
          <p:cNvSpPr txBox="1">
            <a:spLocks noChangeArrowheads="1"/>
          </p:cNvSpPr>
          <p:nvPr/>
        </p:nvSpPr>
        <p:spPr bwMode="auto">
          <a:xfrm>
            <a:off x="7234229" y="5210818"/>
            <a:ext cx="525391" cy="261610"/>
          </a:xfrm>
          <a:prstGeom prst="rect">
            <a:avLst/>
          </a:prstGeom>
          <a:noFill/>
          <a:ln w="9525">
            <a:noFill/>
            <a:miter lim="800000"/>
            <a:headEnd/>
            <a:tailEnd/>
          </a:ln>
        </p:spPr>
        <p:txBody>
          <a:bodyPr wrap="square">
            <a:spAutoFit/>
          </a:bodyPr>
          <a:lstStyle/>
          <a:p>
            <a:r>
              <a:rPr lang="ja-JP" altLang="en-US" sz="1050" b="1" dirty="0">
                <a:solidFill>
                  <a:srgbClr val="FF0000"/>
                </a:solidFill>
              </a:rPr>
              <a:t>掘削</a:t>
            </a:r>
          </a:p>
        </p:txBody>
      </p:sp>
      <p:sp>
        <p:nvSpPr>
          <p:cNvPr id="22582" name="矢印: 下 22581">
            <a:extLst>
              <a:ext uri="{FF2B5EF4-FFF2-40B4-BE49-F238E27FC236}">
                <a16:creationId xmlns:a16="http://schemas.microsoft.com/office/drawing/2014/main" id="{D897B673-0233-7B18-CB7B-FAC0B20AAE76}"/>
              </a:ext>
            </a:extLst>
          </p:cNvPr>
          <p:cNvSpPr/>
          <p:nvPr/>
        </p:nvSpPr>
        <p:spPr bwMode="auto">
          <a:xfrm>
            <a:off x="7121743" y="5277295"/>
            <a:ext cx="186289" cy="146581"/>
          </a:xfrm>
          <a:prstGeom prst="downArrow">
            <a:avLst/>
          </a:prstGeom>
          <a:solidFill>
            <a:srgbClr val="C00000"/>
          </a:solidFill>
          <a:ln w="6350">
            <a:solidFill>
              <a:schemeClr val="tx1"/>
            </a:solidFill>
          </a:ln>
          <a:effectLst/>
        </p:spPr>
        <p:txBody>
          <a:bodyPr rtlCol="0" anchor="ctr"/>
          <a:lstStyle/>
          <a:p>
            <a:pPr algn="ctr"/>
            <a:endParaRPr kumimoji="1" lang="ja-JP" altLang="en-US"/>
          </a:p>
        </p:txBody>
      </p:sp>
      <p:cxnSp>
        <p:nvCxnSpPr>
          <p:cNvPr id="22584" name="直線コネクタ 22583">
            <a:extLst>
              <a:ext uri="{FF2B5EF4-FFF2-40B4-BE49-F238E27FC236}">
                <a16:creationId xmlns:a16="http://schemas.microsoft.com/office/drawing/2014/main" id="{3D54CEC7-0A74-578C-D929-C52DFD1759DA}"/>
              </a:ext>
            </a:extLst>
          </p:cNvPr>
          <p:cNvCxnSpPr/>
          <p:nvPr/>
        </p:nvCxnSpPr>
        <p:spPr bwMode="auto">
          <a:xfrm>
            <a:off x="6994924" y="5479908"/>
            <a:ext cx="731519" cy="0"/>
          </a:xfrm>
          <a:prstGeom prst="line">
            <a:avLst/>
          </a:prstGeom>
          <a:solidFill>
            <a:schemeClr val="bg1"/>
          </a:solidFill>
          <a:ln w="38100">
            <a:solidFill>
              <a:srgbClr val="0000FF"/>
            </a:solidFill>
            <a:prstDash val="sysDas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85" name="テキスト ボックス 9">
            <a:extLst>
              <a:ext uri="{FF2B5EF4-FFF2-40B4-BE49-F238E27FC236}">
                <a16:creationId xmlns:a16="http://schemas.microsoft.com/office/drawing/2014/main" id="{4E083325-E5F3-10E7-11B9-6937AFE8727A}"/>
              </a:ext>
            </a:extLst>
          </p:cNvPr>
          <p:cNvSpPr txBox="1">
            <a:spLocks noChangeArrowheads="1"/>
          </p:cNvSpPr>
          <p:nvPr/>
        </p:nvSpPr>
        <p:spPr bwMode="auto">
          <a:xfrm>
            <a:off x="6982847" y="5479908"/>
            <a:ext cx="1301795" cy="261610"/>
          </a:xfrm>
          <a:prstGeom prst="rect">
            <a:avLst/>
          </a:prstGeom>
          <a:noFill/>
          <a:ln w="9525">
            <a:noFill/>
            <a:miter lim="800000"/>
            <a:headEnd/>
            <a:tailEnd/>
          </a:ln>
        </p:spPr>
        <p:txBody>
          <a:bodyPr wrap="square">
            <a:spAutoFit/>
          </a:bodyPr>
          <a:lstStyle/>
          <a:p>
            <a:r>
              <a:rPr lang="ja-JP" altLang="en-US" sz="1050" b="1" dirty="0">
                <a:solidFill>
                  <a:srgbClr val="0000FF"/>
                </a:solidFill>
              </a:rPr>
              <a:t>計画河床高</a:t>
            </a:r>
          </a:p>
        </p:txBody>
      </p:sp>
      <p:sp>
        <p:nvSpPr>
          <p:cNvPr id="22587" name="テキスト ボックス 9">
            <a:extLst>
              <a:ext uri="{FF2B5EF4-FFF2-40B4-BE49-F238E27FC236}">
                <a16:creationId xmlns:a16="http://schemas.microsoft.com/office/drawing/2014/main" id="{B6C873FA-77EF-41DB-2A4C-A735AA3CF2C6}"/>
              </a:ext>
            </a:extLst>
          </p:cNvPr>
          <p:cNvSpPr txBox="1">
            <a:spLocks noChangeArrowheads="1"/>
          </p:cNvSpPr>
          <p:nvPr/>
        </p:nvSpPr>
        <p:spPr bwMode="auto">
          <a:xfrm>
            <a:off x="5228272" y="4023832"/>
            <a:ext cx="1818759" cy="461665"/>
          </a:xfrm>
          <a:prstGeom prst="rect">
            <a:avLst/>
          </a:prstGeom>
          <a:solidFill>
            <a:schemeClr val="bg1"/>
          </a:solidFill>
          <a:ln w="9525">
            <a:solidFill>
              <a:schemeClr val="tx1"/>
            </a:solidFill>
            <a:miter lim="800000"/>
            <a:headEnd/>
            <a:tailEnd/>
          </a:ln>
        </p:spPr>
        <p:txBody>
          <a:bodyPr wrap="square">
            <a:spAutoFit/>
          </a:bodyPr>
          <a:lstStyle/>
          <a:p>
            <a:r>
              <a:rPr lang="ja-JP" altLang="en-US" sz="1200" b="1" dirty="0">
                <a:solidFill>
                  <a:srgbClr val="FF0000"/>
                </a:solidFill>
              </a:rPr>
              <a:t>護岸の安定性を確保するため地盤改良を実施</a:t>
            </a:r>
          </a:p>
        </p:txBody>
      </p:sp>
      <p:pic>
        <p:nvPicPr>
          <p:cNvPr id="22589" name="図 22588">
            <a:extLst>
              <a:ext uri="{FF2B5EF4-FFF2-40B4-BE49-F238E27FC236}">
                <a16:creationId xmlns:a16="http://schemas.microsoft.com/office/drawing/2014/main" id="{1F7B1B7A-C9DE-0B06-F31E-98FA404F654E}"/>
              </a:ext>
            </a:extLst>
          </p:cNvPr>
          <p:cNvPicPr>
            <a:picLocks noChangeAspect="1"/>
          </p:cNvPicPr>
          <p:nvPr/>
        </p:nvPicPr>
        <p:blipFill>
          <a:blip r:embed="rId8"/>
          <a:stretch>
            <a:fillRect/>
          </a:stretch>
        </p:blipFill>
        <p:spPr>
          <a:xfrm>
            <a:off x="7917311" y="5429760"/>
            <a:ext cx="1924046" cy="1340975"/>
          </a:xfrm>
          <a:prstGeom prst="rect">
            <a:avLst/>
          </a:prstGeom>
        </p:spPr>
      </p:pic>
      <p:pic>
        <p:nvPicPr>
          <p:cNvPr id="9" name="図 8">
            <a:extLst>
              <a:ext uri="{FF2B5EF4-FFF2-40B4-BE49-F238E27FC236}">
                <a16:creationId xmlns:a16="http://schemas.microsoft.com/office/drawing/2014/main" id="{51DF655F-735A-43EA-81BB-333E378AB86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204500" y="2755096"/>
            <a:ext cx="1665263" cy="421750"/>
          </a:xfrm>
          <a:prstGeom prst="rect">
            <a:avLst/>
          </a:prstGeom>
        </p:spPr>
      </p:pic>
      <p:grpSp>
        <p:nvGrpSpPr>
          <p:cNvPr id="2" name="グループ化 1">
            <a:extLst>
              <a:ext uri="{FF2B5EF4-FFF2-40B4-BE49-F238E27FC236}">
                <a16:creationId xmlns:a16="http://schemas.microsoft.com/office/drawing/2014/main" id="{851D0FAE-F80C-4B3B-A47A-F913372BEB2A}"/>
              </a:ext>
            </a:extLst>
          </p:cNvPr>
          <p:cNvGrpSpPr/>
          <p:nvPr/>
        </p:nvGrpSpPr>
        <p:grpSpPr>
          <a:xfrm>
            <a:off x="130741" y="2693297"/>
            <a:ext cx="4757909" cy="2560348"/>
            <a:chOff x="130741" y="2693297"/>
            <a:chExt cx="4757909" cy="2560348"/>
          </a:xfrm>
          <a:solidFill>
            <a:schemeClr val="tx1"/>
          </a:solidFill>
        </p:grpSpPr>
        <p:pic>
          <p:nvPicPr>
            <p:cNvPr id="16" name="図 15">
              <a:extLst>
                <a:ext uri="{FF2B5EF4-FFF2-40B4-BE49-F238E27FC236}">
                  <a16:creationId xmlns:a16="http://schemas.microsoft.com/office/drawing/2014/main" id="{33DD2543-3D0D-5869-2272-21B4C1FE2D91}"/>
                </a:ext>
              </a:extLst>
            </p:cNvPr>
            <p:cNvPicPr>
              <a:picLocks noChangeAspect="1"/>
            </p:cNvPicPr>
            <p:nvPr/>
          </p:nvPicPr>
          <p:blipFill>
            <a:blip r:embed="rId10"/>
            <a:stretch>
              <a:fillRect/>
            </a:stretch>
          </p:blipFill>
          <p:spPr>
            <a:xfrm>
              <a:off x="130741" y="2693297"/>
              <a:ext cx="4757909" cy="2560348"/>
            </a:xfrm>
            <a:prstGeom prst="rect">
              <a:avLst/>
            </a:prstGeom>
          </p:spPr>
        </p:pic>
        <p:sp>
          <p:nvSpPr>
            <p:cNvPr id="128" name="フリーフォーム: 図形 127">
              <a:extLst>
                <a:ext uri="{FF2B5EF4-FFF2-40B4-BE49-F238E27FC236}">
                  <a16:creationId xmlns:a16="http://schemas.microsoft.com/office/drawing/2014/main" id="{DEB46400-B0DC-4B2F-BC34-E856CCC6B537}"/>
                </a:ext>
              </a:extLst>
            </p:cNvPr>
            <p:cNvSpPr/>
            <p:nvPr/>
          </p:nvSpPr>
          <p:spPr bwMode="auto">
            <a:xfrm>
              <a:off x="1965226" y="4269961"/>
              <a:ext cx="0" cy="90000"/>
            </a:xfrm>
            <a:custGeom>
              <a:avLst/>
              <a:gdLst>
                <a:gd name="connsiteX0" fmla="*/ 0 w 5508"/>
                <a:gd name="connsiteY0" fmla="*/ 0 h 121186"/>
                <a:gd name="connsiteX1" fmla="*/ 5508 w 5508"/>
                <a:gd name="connsiteY1" fmla="*/ 121186 h 121186"/>
              </a:gdLst>
              <a:ahLst/>
              <a:cxnLst>
                <a:cxn ang="0">
                  <a:pos x="connsiteX0" y="connsiteY0"/>
                </a:cxn>
                <a:cxn ang="0">
                  <a:pos x="connsiteX1" y="connsiteY1"/>
                </a:cxn>
              </a:cxnLst>
              <a:rect l="l" t="t" r="r" b="b"/>
              <a:pathLst>
                <a:path w="5508" h="121186">
                  <a:moveTo>
                    <a:pt x="0" y="0"/>
                  </a:moveTo>
                  <a:lnTo>
                    <a:pt x="5508" y="121186"/>
                  </a:lnTo>
                </a:path>
              </a:pathLst>
            </a:custGeom>
            <a:grpFill/>
            <a:ln w="41275">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cxnSp>
        <p:nvCxnSpPr>
          <p:cNvPr id="59" name="直線矢印コネクタ 58"/>
          <p:cNvCxnSpPr>
            <a:cxnSpLocks/>
            <a:stCxn id="22551" idx="0"/>
          </p:cNvCxnSpPr>
          <p:nvPr/>
        </p:nvCxnSpPr>
        <p:spPr bwMode="auto">
          <a:xfrm flipH="1" flipV="1">
            <a:off x="1159497" y="4930219"/>
            <a:ext cx="326940" cy="381553"/>
          </a:xfrm>
          <a:prstGeom prst="straightConnector1">
            <a:avLst/>
          </a:prstGeom>
          <a:solidFill>
            <a:schemeClr val="bg1"/>
          </a:solidFill>
          <a:ln>
            <a:solidFill>
              <a:srgbClr val="0000FF"/>
            </a:solidFill>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 name="直線矢印コネクタ 94">
            <a:extLst>
              <a:ext uri="{FF2B5EF4-FFF2-40B4-BE49-F238E27FC236}">
                <a16:creationId xmlns:a16="http://schemas.microsoft.com/office/drawing/2014/main" id="{79713B3C-4ADA-181E-8267-3F7250162452}"/>
              </a:ext>
            </a:extLst>
          </p:cNvPr>
          <p:cNvCxnSpPr>
            <a:cxnSpLocks/>
            <a:stCxn id="22556" idx="0"/>
          </p:cNvCxnSpPr>
          <p:nvPr/>
        </p:nvCxnSpPr>
        <p:spPr bwMode="auto">
          <a:xfrm flipV="1">
            <a:off x="3600351" y="3816741"/>
            <a:ext cx="160734" cy="1487345"/>
          </a:xfrm>
          <a:prstGeom prst="straightConnector1">
            <a:avLst/>
          </a:prstGeom>
          <a:solidFill>
            <a:schemeClr val="bg1"/>
          </a:solidFill>
          <a:ln>
            <a:solidFill>
              <a:srgbClr val="0000FF"/>
            </a:solidFill>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正方形/長方形 2">
            <a:extLst>
              <a:ext uri="{FF2B5EF4-FFF2-40B4-BE49-F238E27FC236}">
                <a16:creationId xmlns:a16="http://schemas.microsoft.com/office/drawing/2014/main" id="{49DAC80D-C024-430F-946C-B2CBD7E82FE1}"/>
              </a:ext>
            </a:extLst>
          </p:cNvPr>
          <p:cNvSpPr/>
          <p:nvPr/>
        </p:nvSpPr>
        <p:spPr bwMode="auto">
          <a:xfrm>
            <a:off x="2163047" y="3928268"/>
            <a:ext cx="45719" cy="45719"/>
          </a:xfrm>
          <a:prstGeom prst="rect">
            <a:avLst/>
          </a:prstGeom>
          <a:solidFill>
            <a:schemeClr val="tx1"/>
          </a:solidFill>
          <a:ln w="6350">
            <a:noFill/>
          </a:ln>
          <a:effectLst/>
        </p:spPr>
        <p:txBody>
          <a:bodyPr rtlCol="0" anchor="ctr"/>
          <a:lstStyle/>
          <a:p>
            <a:pPr algn="ctr"/>
            <a:endParaRPr kumimoji="1" lang="ja-JP"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B2DD8468-2F2F-4090-9629-FE0A5BD07E38}"/>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a:solidFill>
                  <a:srgbClr val="FFFFFF"/>
                </a:solidFill>
                <a:latin typeface="HGｺﾞｼｯｸE" panose="020B0909000000000000" pitchFamily="49" charset="-128"/>
                <a:ea typeface="HGｺﾞｼｯｸE" panose="020B0909000000000000" pitchFamily="49" charset="-128"/>
              </a:rPr>
              <a:t>２．事業の必要性等に関する視点</a:t>
            </a:r>
          </a:p>
        </p:txBody>
      </p:sp>
      <p:sp>
        <p:nvSpPr>
          <p:cNvPr id="8" name="スライド番号プレースホルダ 5">
            <a:extLst>
              <a:ext uri="{FF2B5EF4-FFF2-40B4-BE49-F238E27FC236}">
                <a16:creationId xmlns:a16="http://schemas.microsoft.com/office/drawing/2014/main" id="{E280BE4E-318D-45FE-8A7D-F348DBE43D91}"/>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770DC846-01B0-41D7-BD69-7F76840EA1B9}"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5</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12" name="AutoShape 6">
            <a:extLst>
              <a:ext uri="{FF2B5EF4-FFF2-40B4-BE49-F238E27FC236}">
                <a16:creationId xmlns:a16="http://schemas.microsoft.com/office/drawing/2014/main" id="{D7E5C037-1DE1-46BC-AA87-A5ABD08E573C}"/>
              </a:ext>
            </a:extLst>
          </p:cNvPr>
          <p:cNvSpPr>
            <a:spLocks noChangeArrowheads="1"/>
          </p:cNvSpPr>
          <p:nvPr/>
        </p:nvSpPr>
        <p:spPr bwMode="auto">
          <a:xfrm>
            <a:off x="25167" y="574765"/>
            <a:ext cx="2969703" cy="550997"/>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事業を巡る社会経済情勢等の変化</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600" b="1" dirty="0">
                <a:solidFill>
                  <a:srgbClr val="000000"/>
                </a:solidFill>
                <a:latin typeface="HG丸ｺﾞｼｯｸM-PRO" panose="020F0600000000000000" pitchFamily="50" charset="-128"/>
                <a:ea typeface="HG丸ｺﾞｼｯｸM-PRO" panose="020F0600000000000000" pitchFamily="50" charset="-128"/>
              </a:rPr>
              <a:t>　</a:t>
            </a:r>
            <a:r>
              <a:rPr lang="ja-JP" altLang="en-US" sz="1200" dirty="0">
                <a:solidFill>
                  <a:srgbClr val="000000"/>
                </a:solidFill>
                <a:latin typeface="HG丸ｺﾞｼｯｸM-PRO" panose="020F0600000000000000" pitchFamily="50" charset="-128"/>
                <a:ea typeface="HG丸ｺﾞｼｯｸM-PRO" panose="020F0600000000000000" pitchFamily="50" charset="-128"/>
              </a:rPr>
              <a:t>洪水発生時の影響</a:t>
            </a:r>
          </a:p>
        </p:txBody>
      </p:sp>
      <p:sp>
        <p:nvSpPr>
          <p:cNvPr id="4" name="テキスト ボックス 3">
            <a:extLst>
              <a:ext uri="{FF2B5EF4-FFF2-40B4-BE49-F238E27FC236}">
                <a16:creationId xmlns:a16="http://schemas.microsoft.com/office/drawing/2014/main" id="{97376814-32FD-310A-1644-645C56F8E57B}"/>
              </a:ext>
            </a:extLst>
          </p:cNvPr>
          <p:cNvSpPr txBox="1">
            <a:spLocks noChangeArrowheads="1"/>
          </p:cNvSpPr>
          <p:nvPr/>
        </p:nvSpPr>
        <p:spPr bwMode="auto">
          <a:xfrm>
            <a:off x="216099" y="1265209"/>
            <a:ext cx="2978285" cy="26776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pPr>
            <a:r>
              <a:rPr lang="ja-JP" altLang="en-US" sz="1200" dirty="0"/>
              <a:t>浸水想定範囲は、大阪市中心部に近く、住宅や商店等が密集している地域である。</a:t>
            </a:r>
          </a:p>
          <a:p>
            <a:pPr>
              <a:buFont typeface="Wingdings" panose="05000000000000000000" pitchFamily="2" charset="2"/>
              <a:buChar char="Ø"/>
            </a:pPr>
            <a:r>
              <a:rPr lang="ja-JP" altLang="en-US" sz="1200" dirty="0"/>
              <a:t>浸水想定範囲内に位置する阪急線や</a:t>
            </a:r>
            <a:r>
              <a:rPr lang="en-US" altLang="ja-JP" sz="1200" dirty="0"/>
              <a:t>JR</a:t>
            </a:r>
            <a:r>
              <a:rPr lang="ja-JP" altLang="en-US" sz="1200" dirty="0"/>
              <a:t>線、御堂筋線の浸水による運行支障・停止は、周辺地域への影響が非常に大きい。</a:t>
            </a:r>
            <a:endParaRPr lang="en-US" altLang="ja-JP" sz="1200" dirty="0"/>
          </a:p>
          <a:p>
            <a:pPr>
              <a:buFont typeface="Wingdings" panose="05000000000000000000" pitchFamily="2" charset="2"/>
              <a:buChar char="Ø"/>
            </a:pPr>
            <a:r>
              <a:rPr lang="ja-JP" altLang="en-US" sz="1200" dirty="0"/>
              <a:t>浸水想定範囲内には、大企業の本社や工場等が多数位置し、浸水により地域や全国の社会経済活動にも影響が波及する。</a:t>
            </a:r>
            <a:endParaRPr lang="en-US" altLang="ja-JP" sz="1200" dirty="0"/>
          </a:p>
          <a:p>
            <a:pPr>
              <a:buFont typeface="Wingdings" panose="05000000000000000000" pitchFamily="2" charset="2"/>
              <a:buChar char="Ø"/>
            </a:pPr>
            <a:r>
              <a:rPr lang="ja-JP" altLang="en-US" sz="1200" dirty="0"/>
              <a:t>近傍の小・中学校は、大阪市淀川区の指定避難所であり、安全な避難経路の確保が必要な地域である。</a:t>
            </a:r>
          </a:p>
        </p:txBody>
      </p:sp>
      <p:sp>
        <p:nvSpPr>
          <p:cNvPr id="24" name="AutoShape 6">
            <a:extLst>
              <a:ext uri="{FF2B5EF4-FFF2-40B4-BE49-F238E27FC236}">
                <a16:creationId xmlns:a16="http://schemas.microsoft.com/office/drawing/2014/main" id="{72589C45-C48F-3543-216C-7C290B64551F}"/>
              </a:ext>
            </a:extLst>
          </p:cNvPr>
          <p:cNvSpPr>
            <a:spLocks noChangeArrowheads="1"/>
          </p:cNvSpPr>
          <p:nvPr/>
        </p:nvSpPr>
        <p:spPr bwMode="auto">
          <a:xfrm>
            <a:off x="86340" y="4720349"/>
            <a:ext cx="3028425" cy="482893"/>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事業を巡る社会経済情勢等の変化</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200" dirty="0">
                <a:solidFill>
                  <a:srgbClr val="000000"/>
                </a:solidFill>
                <a:latin typeface="HG丸ｺﾞｼｯｸM-PRO" panose="020F0600000000000000" pitchFamily="50" charset="-128"/>
                <a:ea typeface="HG丸ｺﾞｼｯｸM-PRO" panose="020F0600000000000000" pitchFamily="50" charset="-128"/>
              </a:rPr>
              <a:t>　洪水発生時の影響</a:t>
            </a:r>
          </a:p>
        </p:txBody>
      </p:sp>
      <p:graphicFrame>
        <p:nvGraphicFramePr>
          <p:cNvPr id="25" name="表 24">
            <a:extLst>
              <a:ext uri="{FF2B5EF4-FFF2-40B4-BE49-F238E27FC236}">
                <a16:creationId xmlns:a16="http://schemas.microsoft.com/office/drawing/2014/main" id="{7EC6DF73-7FAC-512E-C7B5-340C3B1ECE38}"/>
              </a:ext>
            </a:extLst>
          </p:cNvPr>
          <p:cNvGraphicFramePr>
            <a:graphicFrameLocks noGrp="1"/>
          </p:cNvGraphicFramePr>
          <p:nvPr>
            <p:extLst>
              <p:ext uri="{D42A27DB-BD31-4B8C-83A1-F6EECF244321}">
                <p14:modId xmlns:p14="http://schemas.microsoft.com/office/powerpoint/2010/main" val="4050110671"/>
              </p:ext>
            </p:extLst>
          </p:nvPr>
        </p:nvGraphicFramePr>
        <p:xfrm>
          <a:off x="237387" y="5358175"/>
          <a:ext cx="9244011" cy="1208232"/>
        </p:xfrm>
        <a:graphic>
          <a:graphicData uri="http://schemas.openxmlformats.org/drawingml/2006/table">
            <a:tbl>
              <a:tblPr>
                <a:tableStyleId>{5C22544A-7EE6-4342-B048-85BDC9FD1C3A}</a:tableStyleId>
              </a:tblPr>
              <a:tblGrid>
                <a:gridCol w="1623227">
                  <a:extLst>
                    <a:ext uri="{9D8B030D-6E8A-4147-A177-3AD203B41FA5}">
                      <a16:colId xmlns:a16="http://schemas.microsoft.com/office/drawing/2014/main" val="20000"/>
                    </a:ext>
                  </a:extLst>
                </a:gridCol>
                <a:gridCol w="3810392">
                  <a:extLst>
                    <a:ext uri="{9D8B030D-6E8A-4147-A177-3AD203B41FA5}">
                      <a16:colId xmlns:a16="http://schemas.microsoft.com/office/drawing/2014/main" val="20001"/>
                    </a:ext>
                  </a:extLst>
                </a:gridCol>
                <a:gridCol w="3810392">
                  <a:extLst>
                    <a:ext uri="{9D8B030D-6E8A-4147-A177-3AD203B41FA5}">
                      <a16:colId xmlns:a16="http://schemas.microsoft.com/office/drawing/2014/main" val="20002"/>
                    </a:ext>
                  </a:extLst>
                </a:gridCol>
              </a:tblGrid>
              <a:tr h="355010">
                <a:tc>
                  <a:txBody>
                    <a:bodyPr/>
                    <a:lstStyle/>
                    <a:p>
                      <a:pPr marL="24765" algn="ctr">
                        <a:spcAft>
                          <a:spcPts val="0"/>
                        </a:spcAft>
                      </a:pPr>
                      <a:r>
                        <a:rPr lang="ja-JP" altLang="en-US" sz="1600" kern="100" dirty="0">
                          <a:effectLst/>
                          <a:latin typeface="HG丸ｺﾞｼｯｸM-PRO"/>
                          <a:cs typeface="Times New Roman"/>
                        </a:rPr>
                        <a:t>河川名</a:t>
                      </a:r>
                      <a:endParaRPr lang="ja-JP" sz="1600" kern="100" dirty="0">
                        <a:effectLst/>
                        <a:latin typeface="HG丸ｺﾞｼｯｸM-PRO"/>
                        <a:cs typeface="Times New Roman"/>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24765" algn="ctr">
                        <a:spcAft>
                          <a:spcPts val="0"/>
                        </a:spcAft>
                      </a:pPr>
                      <a:r>
                        <a:rPr lang="ja-JP" sz="1400" kern="100" dirty="0">
                          <a:effectLst/>
                        </a:rPr>
                        <a:t>【</a:t>
                      </a:r>
                      <a:r>
                        <a:rPr lang="ja-JP" altLang="en-US" sz="1400" kern="100" dirty="0">
                          <a:effectLst/>
                        </a:rPr>
                        <a:t>再評価 </a:t>
                      </a:r>
                      <a:r>
                        <a:rPr lang="en-US" altLang="ja-JP" sz="1400" kern="100" dirty="0">
                          <a:effectLst/>
                        </a:rPr>
                        <a:t>R03</a:t>
                      </a:r>
                      <a:r>
                        <a:rPr lang="ja-JP" sz="1400" kern="100" dirty="0">
                          <a:effectLst/>
                        </a:rPr>
                        <a:t>】</a:t>
                      </a:r>
                      <a:endParaRPr lang="ja-JP" sz="1600" kern="100" dirty="0">
                        <a:effectLst/>
                        <a:latin typeface="HG丸ｺﾞｼｯｸM-PRO"/>
                        <a:cs typeface="Times New Roman"/>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24765" algn="ctr">
                        <a:spcAft>
                          <a:spcPts val="0"/>
                        </a:spcAft>
                      </a:pPr>
                      <a:r>
                        <a:rPr lang="ja-JP" sz="1400" kern="100" dirty="0">
                          <a:effectLst/>
                        </a:rPr>
                        <a:t>【</a:t>
                      </a:r>
                      <a:r>
                        <a:rPr lang="ja-JP" altLang="en-US" sz="1400" kern="100" dirty="0">
                          <a:effectLst/>
                        </a:rPr>
                        <a:t>再々評価 </a:t>
                      </a:r>
                      <a:r>
                        <a:rPr lang="en-US" altLang="ja-JP" sz="1400" kern="100" dirty="0">
                          <a:effectLst/>
                        </a:rPr>
                        <a:t>R08</a:t>
                      </a:r>
                      <a:r>
                        <a:rPr lang="ja-JP" sz="1400" kern="100" dirty="0">
                          <a:effectLst/>
                        </a:rPr>
                        <a:t>】</a:t>
                      </a:r>
                      <a:endParaRPr lang="ja-JP" sz="1600" kern="100" dirty="0">
                        <a:effectLst/>
                        <a:latin typeface="HG丸ｺﾞｼｯｸM-PRO"/>
                        <a:cs typeface="Times New Roman"/>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853222">
                <a:tc>
                  <a:txBody>
                    <a:bodyPr/>
                    <a:lstStyle/>
                    <a:p>
                      <a:pPr marL="24765" algn="ctr">
                        <a:lnSpc>
                          <a:spcPts val="1800"/>
                        </a:lnSpc>
                        <a:spcAft>
                          <a:spcPts val="0"/>
                        </a:spcAft>
                      </a:pPr>
                      <a:r>
                        <a:rPr lang="ja-JP" altLang="en-US" sz="1600" kern="100" dirty="0">
                          <a:effectLst/>
                          <a:latin typeface="HG丸ｺﾞｼｯｸM-PRO"/>
                          <a:cs typeface="Times New Roman"/>
                        </a:rPr>
                        <a:t>神崎川</a:t>
                      </a:r>
                      <a:endParaRPr lang="ja-JP" altLang="ja-JP" sz="1600" kern="100" dirty="0">
                        <a:effectLst/>
                        <a:latin typeface="HG丸ｺﾞｼｯｸM-PRO"/>
                        <a:cs typeface="Times New Roman"/>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800"/>
                        </a:lnSpc>
                        <a:spcAft>
                          <a:spcPts val="0"/>
                        </a:spcAft>
                      </a:pPr>
                      <a:r>
                        <a:rPr lang="ja-JP" altLang="ja-JP" sz="1400" kern="0" dirty="0">
                          <a:solidFill>
                            <a:schemeClr val="tx1"/>
                          </a:solidFill>
                          <a:effectLst/>
                        </a:rPr>
                        <a:t>浸水想定面積：約</a:t>
                      </a:r>
                      <a:r>
                        <a:rPr lang="en-US" altLang="ja-JP" sz="1400" kern="0" dirty="0">
                          <a:solidFill>
                            <a:schemeClr val="tx1"/>
                          </a:solidFill>
                          <a:effectLst/>
                        </a:rPr>
                        <a:t>2,390ha</a:t>
                      </a:r>
                    </a:p>
                    <a:p>
                      <a:pPr algn="l">
                        <a:lnSpc>
                          <a:spcPts val="1800"/>
                        </a:lnSpc>
                        <a:spcAft>
                          <a:spcPts val="0"/>
                        </a:spcAft>
                      </a:pPr>
                      <a:r>
                        <a:rPr lang="ja-JP" altLang="ja-JP" sz="1400" kern="0" dirty="0">
                          <a:solidFill>
                            <a:schemeClr val="tx1"/>
                          </a:solidFill>
                          <a:effectLst/>
                        </a:rPr>
                        <a:t>浸水</a:t>
                      </a:r>
                      <a:r>
                        <a:rPr lang="ja-JP" altLang="en-US" sz="1400" kern="0" dirty="0">
                          <a:solidFill>
                            <a:schemeClr val="tx1"/>
                          </a:solidFill>
                          <a:effectLst/>
                        </a:rPr>
                        <a:t>区域内人口</a:t>
                      </a:r>
                      <a:r>
                        <a:rPr lang="ja-JP" altLang="ja-JP" sz="1400" kern="0" dirty="0">
                          <a:solidFill>
                            <a:schemeClr val="tx1"/>
                          </a:solidFill>
                          <a:effectLst/>
                        </a:rPr>
                        <a:t>：約</a:t>
                      </a:r>
                      <a:r>
                        <a:rPr lang="en-US" altLang="ja-JP" sz="1400" kern="0" dirty="0">
                          <a:solidFill>
                            <a:schemeClr val="tx1"/>
                          </a:solidFill>
                          <a:effectLst/>
                        </a:rPr>
                        <a:t>39.6</a:t>
                      </a:r>
                      <a:r>
                        <a:rPr lang="ja-JP" altLang="en-US" sz="1400" kern="0" dirty="0">
                          <a:solidFill>
                            <a:schemeClr val="tx1"/>
                          </a:solidFill>
                          <a:effectLst/>
                        </a:rPr>
                        <a:t>万人</a:t>
                      </a:r>
                      <a:endParaRPr lang="en-US" altLang="ja-JP" sz="1400" kern="0" dirty="0">
                        <a:solidFill>
                          <a:schemeClr val="tx1"/>
                        </a:solidFill>
                        <a:effectLst/>
                      </a:endParaRPr>
                    </a:p>
                    <a:p>
                      <a:pPr marL="0" marR="0" lvl="0" indent="0" algn="l" defTabSz="684154" rtl="0" eaLnBrk="1" fontAlgn="auto" latinLnBrk="0" hangingPunct="1">
                        <a:lnSpc>
                          <a:spcPts val="1800"/>
                        </a:lnSpc>
                        <a:spcBef>
                          <a:spcPts val="0"/>
                        </a:spcBef>
                        <a:spcAft>
                          <a:spcPts val="0"/>
                        </a:spcAft>
                        <a:buClrTx/>
                        <a:buSzTx/>
                        <a:buFontTx/>
                        <a:buNone/>
                        <a:tabLst/>
                        <a:defRPr/>
                      </a:pPr>
                      <a:r>
                        <a:rPr lang="ja-JP" altLang="ja-JP" sz="1400" kern="0" dirty="0">
                          <a:solidFill>
                            <a:schemeClr val="tx1"/>
                          </a:solidFill>
                          <a:effectLst/>
                        </a:rPr>
                        <a:t>浸水</a:t>
                      </a:r>
                      <a:r>
                        <a:rPr lang="ja-JP" altLang="en-US" sz="1400" kern="0" dirty="0">
                          <a:solidFill>
                            <a:schemeClr val="tx1"/>
                          </a:solidFill>
                          <a:effectLst/>
                        </a:rPr>
                        <a:t>区域内世帯</a:t>
                      </a:r>
                      <a:r>
                        <a:rPr lang="ja-JP" altLang="ja-JP" sz="1400" kern="0" dirty="0">
                          <a:solidFill>
                            <a:schemeClr val="tx1"/>
                          </a:solidFill>
                          <a:effectLst/>
                        </a:rPr>
                        <a:t>：約</a:t>
                      </a:r>
                      <a:r>
                        <a:rPr lang="en-US" altLang="ja-JP" sz="1400" kern="0" dirty="0">
                          <a:solidFill>
                            <a:schemeClr val="tx1"/>
                          </a:solidFill>
                          <a:effectLst/>
                        </a:rPr>
                        <a:t>21.1</a:t>
                      </a:r>
                      <a:r>
                        <a:rPr lang="ja-JP" altLang="en-US" sz="1400" kern="0" dirty="0">
                          <a:solidFill>
                            <a:schemeClr val="tx1"/>
                          </a:solidFill>
                          <a:effectLst/>
                        </a:rPr>
                        <a:t>万世帯</a:t>
                      </a:r>
                      <a:endParaRPr lang="en-US" altLang="ja-JP" sz="1400" kern="0" dirty="0">
                        <a:solidFill>
                          <a:schemeClr val="tx1"/>
                        </a:solidFill>
                        <a:effectLst/>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ts val="1800"/>
                        </a:lnSpc>
                        <a:spcAft>
                          <a:spcPts val="0"/>
                        </a:spcAft>
                      </a:pPr>
                      <a:r>
                        <a:rPr lang="ja-JP" altLang="ja-JP" sz="1400" kern="0" dirty="0">
                          <a:solidFill>
                            <a:schemeClr val="tx1"/>
                          </a:solidFill>
                          <a:effectLst/>
                        </a:rPr>
                        <a:t>浸水想定面積：約</a:t>
                      </a:r>
                      <a:r>
                        <a:rPr lang="en-US" altLang="ja-JP" sz="1400" kern="0" dirty="0">
                          <a:solidFill>
                            <a:schemeClr val="tx1"/>
                          </a:solidFill>
                          <a:effectLst/>
                        </a:rPr>
                        <a:t>2,390ha</a:t>
                      </a:r>
                    </a:p>
                    <a:p>
                      <a:pPr algn="l">
                        <a:lnSpc>
                          <a:spcPts val="1800"/>
                        </a:lnSpc>
                        <a:spcAft>
                          <a:spcPts val="0"/>
                        </a:spcAft>
                      </a:pPr>
                      <a:r>
                        <a:rPr lang="ja-JP" altLang="ja-JP" sz="1400" kern="0" dirty="0">
                          <a:solidFill>
                            <a:schemeClr val="tx1"/>
                          </a:solidFill>
                          <a:effectLst/>
                        </a:rPr>
                        <a:t>浸水</a:t>
                      </a:r>
                      <a:r>
                        <a:rPr lang="ja-JP" altLang="en-US" sz="1400" kern="0" dirty="0">
                          <a:solidFill>
                            <a:schemeClr val="tx1"/>
                          </a:solidFill>
                          <a:effectLst/>
                        </a:rPr>
                        <a:t>区域内人口</a:t>
                      </a:r>
                      <a:r>
                        <a:rPr lang="ja-JP" altLang="ja-JP" sz="1400" kern="0" dirty="0">
                          <a:solidFill>
                            <a:schemeClr val="tx1"/>
                          </a:solidFill>
                          <a:effectLst/>
                        </a:rPr>
                        <a:t>：約</a:t>
                      </a:r>
                      <a:r>
                        <a:rPr lang="en-US" altLang="ja-JP" sz="1400" kern="0" dirty="0">
                          <a:solidFill>
                            <a:schemeClr val="tx1"/>
                          </a:solidFill>
                          <a:effectLst/>
                        </a:rPr>
                        <a:t>41.2</a:t>
                      </a:r>
                      <a:r>
                        <a:rPr lang="ja-JP" altLang="en-US" sz="1400" kern="0" dirty="0">
                          <a:solidFill>
                            <a:schemeClr val="tx1"/>
                          </a:solidFill>
                          <a:effectLst/>
                        </a:rPr>
                        <a:t>万人</a:t>
                      </a:r>
                      <a:endParaRPr lang="en-US" altLang="ja-JP" sz="1400" kern="0" dirty="0">
                        <a:solidFill>
                          <a:schemeClr val="tx1"/>
                        </a:solidFill>
                        <a:effectLst/>
                      </a:endParaRPr>
                    </a:p>
                    <a:p>
                      <a:pPr marL="0" marR="0" lvl="0" indent="0" algn="l" defTabSz="684154" rtl="0" eaLnBrk="1" fontAlgn="auto" latinLnBrk="0" hangingPunct="1">
                        <a:lnSpc>
                          <a:spcPts val="1800"/>
                        </a:lnSpc>
                        <a:spcBef>
                          <a:spcPts val="0"/>
                        </a:spcBef>
                        <a:spcAft>
                          <a:spcPts val="0"/>
                        </a:spcAft>
                        <a:buClrTx/>
                        <a:buSzTx/>
                        <a:buFontTx/>
                        <a:buNone/>
                        <a:tabLst/>
                        <a:defRPr/>
                      </a:pPr>
                      <a:r>
                        <a:rPr lang="ja-JP" altLang="ja-JP" sz="1400" kern="0" dirty="0">
                          <a:solidFill>
                            <a:schemeClr val="tx1"/>
                          </a:solidFill>
                          <a:effectLst/>
                        </a:rPr>
                        <a:t>浸水</a:t>
                      </a:r>
                      <a:r>
                        <a:rPr lang="ja-JP" altLang="en-US" sz="1400" kern="0" dirty="0">
                          <a:solidFill>
                            <a:schemeClr val="tx1"/>
                          </a:solidFill>
                          <a:effectLst/>
                        </a:rPr>
                        <a:t>区域内世帯</a:t>
                      </a:r>
                      <a:r>
                        <a:rPr lang="ja-JP" altLang="ja-JP" sz="1400" kern="0" dirty="0">
                          <a:solidFill>
                            <a:schemeClr val="tx1"/>
                          </a:solidFill>
                          <a:effectLst/>
                        </a:rPr>
                        <a:t>：約</a:t>
                      </a:r>
                      <a:r>
                        <a:rPr lang="en-US" altLang="ja-JP" sz="1400" kern="0" dirty="0">
                          <a:solidFill>
                            <a:schemeClr val="tx1"/>
                          </a:solidFill>
                          <a:effectLst/>
                        </a:rPr>
                        <a:t>23.3</a:t>
                      </a:r>
                      <a:r>
                        <a:rPr lang="ja-JP" altLang="en-US" sz="1400" kern="0" dirty="0">
                          <a:solidFill>
                            <a:schemeClr val="tx1"/>
                          </a:solidFill>
                          <a:effectLst/>
                        </a:rPr>
                        <a:t>万世帯</a:t>
                      </a:r>
                      <a:endParaRPr lang="en-US" altLang="ja-JP" sz="1400" kern="0" dirty="0">
                        <a:solidFill>
                          <a:schemeClr val="tx1"/>
                        </a:solidFill>
                        <a:effectLst/>
                      </a:endParaRPr>
                    </a:p>
                  </a:txBody>
                  <a:tcPr marL="62859" marR="6285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27" name="テキスト ボックス 11">
            <a:extLst>
              <a:ext uri="{FF2B5EF4-FFF2-40B4-BE49-F238E27FC236}">
                <a16:creationId xmlns:a16="http://schemas.microsoft.com/office/drawing/2014/main" id="{DB2FCD3F-E7B4-B7F9-94E5-8D96C6DCDEEC}"/>
              </a:ext>
            </a:extLst>
          </p:cNvPr>
          <p:cNvSpPr txBox="1">
            <a:spLocks noChangeArrowheads="1"/>
          </p:cNvSpPr>
          <p:nvPr/>
        </p:nvSpPr>
        <p:spPr bwMode="auto">
          <a:xfrm>
            <a:off x="137341" y="6527898"/>
            <a:ext cx="91582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200" dirty="0"/>
              <a:t>※</a:t>
            </a:r>
            <a:r>
              <a:rPr lang="ja-JP" altLang="en-US" sz="1200" dirty="0"/>
              <a:t>整備計画で目標とする時間雨量</a:t>
            </a:r>
            <a:r>
              <a:rPr lang="en-US" altLang="ja-JP" sz="1200" dirty="0"/>
              <a:t>65</a:t>
            </a:r>
            <a:r>
              <a:rPr lang="ja-JP" altLang="en-US" sz="1200" dirty="0"/>
              <a:t>ミリ程度（</a:t>
            </a:r>
            <a:r>
              <a:rPr lang="en-US" altLang="ja-JP" sz="1200" dirty="0"/>
              <a:t>1/40</a:t>
            </a:r>
            <a:r>
              <a:rPr lang="ja-JP" altLang="en-US" sz="1200" dirty="0"/>
              <a:t>年確率降雨）の降雨が発生した場合。</a:t>
            </a:r>
          </a:p>
        </p:txBody>
      </p:sp>
      <p:pic>
        <p:nvPicPr>
          <p:cNvPr id="26" name="図 25">
            <a:extLst>
              <a:ext uri="{FF2B5EF4-FFF2-40B4-BE49-F238E27FC236}">
                <a16:creationId xmlns:a16="http://schemas.microsoft.com/office/drawing/2014/main" id="{8D12320C-C72F-7FF4-CA4F-0A4E5AC1CC32}"/>
              </a:ext>
            </a:extLst>
          </p:cNvPr>
          <p:cNvPicPr>
            <a:picLocks noChangeAspect="1"/>
          </p:cNvPicPr>
          <p:nvPr/>
        </p:nvPicPr>
        <p:blipFill>
          <a:blip r:embed="rId3"/>
          <a:stretch>
            <a:fillRect/>
          </a:stretch>
        </p:blipFill>
        <p:spPr>
          <a:xfrm>
            <a:off x="3311299" y="580356"/>
            <a:ext cx="6469921" cy="4212000"/>
          </a:xfrm>
          <a:prstGeom prst="rect">
            <a:avLst/>
          </a:prstGeom>
        </p:spPr>
      </p:pic>
      <p:grpSp>
        <p:nvGrpSpPr>
          <p:cNvPr id="30" name="グループ化 29">
            <a:extLst>
              <a:ext uri="{FF2B5EF4-FFF2-40B4-BE49-F238E27FC236}">
                <a16:creationId xmlns:a16="http://schemas.microsoft.com/office/drawing/2014/main" id="{7E8EE25B-6199-4292-991A-9FB410913305}"/>
              </a:ext>
            </a:extLst>
          </p:cNvPr>
          <p:cNvGrpSpPr/>
          <p:nvPr/>
        </p:nvGrpSpPr>
        <p:grpSpPr>
          <a:xfrm>
            <a:off x="8127042" y="2473580"/>
            <a:ext cx="1601234" cy="2239852"/>
            <a:chOff x="-3002386" y="1348739"/>
            <a:chExt cx="1783186" cy="2617495"/>
          </a:xfrm>
        </p:grpSpPr>
        <p:sp>
          <p:nvSpPr>
            <p:cNvPr id="31" name="正方形/長方形 30">
              <a:extLst>
                <a:ext uri="{FF2B5EF4-FFF2-40B4-BE49-F238E27FC236}">
                  <a16:creationId xmlns:a16="http://schemas.microsoft.com/office/drawing/2014/main" id="{6EA91109-4E59-3AEC-5249-3EA3F4073235}"/>
                </a:ext>
              </a:extLst>
            </p:cNvPr>
            <p:cNvSpPr/>
            <p:nvPr/>
          </p:nvSpPr>
          <p:spPr bwMode="auto">
            <a:xfrm>
              <a:off x="-3002386" y="1348739"/>
              <a:ext cx="1783186" cy="2617495"/>
            </a:xfrm>
            <a:prstGeom prst="rect">
              <a:avLst/>
            </a:prstGeom>
            <a:solidFill>
              <a:schemeClr val="bg1"/>
            </a:solidFill>
            <a:ln w="6350">
              <a:solidFill>
                <a:schemeClr val="tx1"/>
              </a:solidFill>
            </a:ln>
            <a:effectLst/>
          </p:spPr>
          <p:txBody>
            <a:bodyPr rtlCol="0" anchor="ctr"/>
            <a:lstStyle/>
            <a:p>
              <a:pPr algn="ctr"/>
              <a:endParaRPr kumimoji="1" lang="ja-JP" altLang="en-US"/>
            </a:p>
          </p:txBody>
        </p:sp>
        <p:pic>
          <p:nvPicPr>
            <p:cNvPr id="32" name="図 31">
              <a:extLst>
                <a:ext uri="{FF2B5EF4-FFF2-40B4-BE49-F238E27FC236}">
                  <a16:creationId xmlns:a16="http://schemas.microsoft.com/office/drawing/2014/main" id="{7AFE3C59-C599-E025-635C-4934220D2E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53225" y="1380490"/>
              <a:ext cx="1645920" cy="1996440"/>
            </a:xfrm>
            <a:prstGeom prst="rect">
              <a:avLst/>
            </a:prstGeom>
          </p:spPr>
        </p:pic>
        <p:pic>
          <p:nvPicPr>
            <p:cNvPr id="33" name="図 32">
              <a:extLst>
                <a:ext uri="{FF2B5EF4-FFF2-40B4-BE49-F238E27FC236}">
                  <a16:creationId xmlns:a16="http://schemas.microsoft.com/office/drawing/2014/main" id="{EBCE25F2-62DB-4566-B2CC-A10AF8931AA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913881" y="3322162"/>
              <a:ext cx="1132697" cy="358752"/>
            </a:xfrm>
            <a:prstGeom prst="rect">
              <a:avLst/>
            </a:prstGeom>
          </p:spPr>
        </p:pic>
        <p:pic>
          <p:nvPicPr>
            <p:cNvPr id="34" name="図 33">
              <a:extLst>
                <a:ext uri="{FF2B5EF4-FFF2-40B4-BE49-F238E27FC236}">
                  <a16:creationId xmlns:a16="http://schemas.microsoft.com/office/drawing/2014/main" id="{B48A401D-CBCE-8847-2BE5-E3F0210FF63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874802" y="3633790"/>
              <a:ext cx="757237" cy="315254"/>
            </a:xfrm>
            <a:prstGeom prst="rect">
              <a:avLst/>
            </a:prstGeom>
          </p:spPr>
        </p:pic>
      </p:grpSp>
      <p:sp>
        <p:nvSpPr>
          <p:cNvPr id="36" name="テキスト ボックス 35">
            <a:extLst>
              <a:ext uri="{FF2B5EF4-FFF2-40B4-BE49-F238E27FC236}">
                <a16:creationId xmlns:a16="http://schemas.microsoft.com/office/drawing/2014/main" id="{B9599E4B-8358-0029-F045-F83C79E68422}"/>
              </a:ext>
            </a:extLst>
          </p:cNvPr>
          <p:cNvSpPr txBox="1"/>
          <p:nvPr/>
        </p:nvSpPr>
        <p:spPr>
          <a:xfrm>
            <a:off x="3393706" y="635334"/>
            <a:ext cx="2563492" cy="415498"/>
          </a:xfrm>
          <a:prstGeom prst="rect">
            <a:avLst/>
          </a:prstGeom>
          <a:solidFill>
            <a:schemeClr val="bg1"/>
          </a:solidFill>
          <a:ln>
            <a:solidFill>
              <a:srgbClr val="FF0000"/>
            </a:solidFill>
          </a:ln>
        </p:spPr>
        <p:txBody>
          <a:bodyPr wrap="square" rtlCol="0">
            <a:spAutoFit/>
          </a:bodyPr>
          <a:lstStyle/>
          <a:p>
            <a:r>
              <a:rPr kumimoji="1" lang="ja-JP" altLang="en-US" sz="1050" dirty="0"/>
              <a:t>浸水想定範囲内の大部分は住居地域で、住宅等が密集している</a:t>
            </a:r>
          </a:p>
        </p:txBody>
      </p:sp>
      <p:sp>
        <p:nvSpPr>
          <p:cNvPr id="38" name="吹き出し: 四角形 37">
            <a:extLst>
              <a:ext uri="{FF2B5EF4-FFF2-40B4-BE49-F238E27FC236}">
                <a16:creationId xmlns:a16="http://schemas.microsoft.com/office/drawing/2014/main" id="{927D4DF9-303F-AB6F-44A4-F76A05D00686}"/>
              </a:ext>
            </a:extLst>
          </p:cNvPr>
          <p:cNvSpPr/>
          <p:nvPr/>
        </p:nvSpPr>
        <p:spPr bwMode="auto">
          <a:xfrm>
            <a:off x="7637780" y="631307"/>
            <a:ext cx="2007596" cy="440490"/>
          </a:xfrm>
          <a:prstGeom prst="wedgeRectCallout">
            <a:avLst>
              <a:gd name="adj1" fmla="val -61845"/>
              <a:gd name="adj2" fmla="val 246127"/>
            </a:avLst>
          </a:prstGeom>
          <a:solidFill>
            <a:schemeClr val="bg1"/>
          </a:solidFill>
          <a:ln w="6350">
            <a:solidFill>
              <a:srgbClr val="FFFF00"/>
            </a:solidFill>
          </a:ln>
          <a:effectLst/>
        </p:spPr>
        <p:txBody>
          <a:bodyPr rtlCol="0" anchor="ctr"/>
          <a:lstStyle/>
          <a:p>
            <a:pPr algn="ctr"/>
            <a:r>
              <a:rPr kumimoji="1" lang="ja-JP" altLang="en-US" sz="1050" dirty="0"/>
              <a:t>神崎川沿川に工業地域があり、</a:t>
            </a:r>
            <a:endParaRPr kumimoji="1" lang="en-US" altLang="ja-JP" sz="1050" dirty="0"/>
          </a:p>
          <a:p>
            <a:pPr algn="ctr"/>
            <a:r>
              <a:rPr kumimoji="1" lang="ja-JP" altLang="en-US" sz="1050" dirty="0"/>
              <a:t>工場等が多数位置する</a:t>
            </a:r>
          </a:p>
        </p:txBody>
      </p:sp>
      <p:sp>
        <p:nvSpPr>
          <p:cNvPr id="40" name="吹き出し: 四角形 39">
            <a:extLst>
              <a:ext uri="{FF2B5EF4-FFF2-40B4-BE49-F238E27FC236}">
                <a16:creationId xmlns:a16="http://schemas.microsoft.com/office/drawing/2014/main" id="{863BAB62-22C2-24FF-F7A8-B81A10165291}"/>
              </a:ext>
            </a:extLst>
          </p:cNvPr>
          <p:cNvSpPr/>
          <p:nvPr/>
        </p:nvSpPr>
        <p:spPr bwMode="auto">
          <a:xfrm>
            <a:off x="5280596" y="4095535"/>
            <a:ext cx="2802798" cy="440490"/>
          </a:xfrm>
          <a:prstGeom prst="wedgeRectCallout">
            <a:avLst>
              <a:gd name="adj1" fmla="val -15560"/>
              <a:gd name="adj2" fmla="val -319779"/>
            </a:avLst>
          </a:prstGeom>
          <a:solidFill>
            <a:schemeClr val="bg1"/>
          </a:solidFill>
          <a:ln w="6350">
            <a:solidFill>
              <a:srgbClr val="00B050"/>
            </a:solidFill>
          </a:ln>
          <a:effectLst/>
        </p:spPr>
        <p:txBody>
          <a:bodyPr rtlCol="0" anchor="ctr"/>
          <a:lstStyle/>
          <a:p>
            <a:pPr algn="ctr"/>
            <a:r>
              <a:rPr kumimoji="1" lang="ja-JP" altLang="en-US" sz="1050" dirty="0"/>
              <a:t>新大阪駅周辺は商業地域であり、</a:t>
            </a:r>
            <a:endParaRPr kumimoji="1" lang="en-US" altLang="ja-JP" sz="1050" dirty="0"/>
          </a:p>
          <a:p>
            <a:pPr algn="ctr"/>
            <a:r>
              <a:rPr kumimoji="1" lang="ja-JP" altLang="en-US" sz="1050" dirty="0"/>
              <a:t>企業の本社等の多数の商業施設が存在する</a:t>
            </a:r>
          </a:p>
        </p:txBody>
      </p:sp>
      <p:sp>
        <p:nvSpPr>
          <p:cNvPr id="42" name="テキスト ボックス 41">
            <a:extLst>
              <a:ext uri="{FF2B5EF4-FFF2-40B4-BE49-F238E27FC236}">
                <a16:creationId xmlns:a16="http://schemas.microsoft.com/office/drawing/2014/main" id="{09F6878A-A448-B885-B022-FE6DD5CB4353}"/>
              </a:ext>
            </a:extLst>
          </p:cNvPr>
          <p:cNvSpPr txBox="1"/>
          <p:nvPr/>
        </p:nvSpPr>
        <p:spPr>
          <a:xfrm>
            <a:off x="3387314" y="1101038"/>
            <a:ext cx="2569884" cy="577081"/>
          </a:xfrm>
          <a:prstGeom prst="rect">
            <a:avLst/>
          </a:prstGeom>
          <a:solidFill>
            <a:schemeClr val="bg1"/>
          </a:solidFill>
          <a:ln>
            <a:solidFill>
              <a:srgbClr val="FF0000"/>
            </a:solidFill>
          </a:ln>
        </p:spPr>
        <p:txBody>
          <a:bodyPr wrap="square" rtlCol="0">
            <a:spAutoFit/>
          </a:bodyPr>
          <a:lstStyle/>
          <a:p>
            <a:r>
              <a:rPr kumimoji="1" lang="ja-JP" altLang="en-US" sz="1050" dirty="0"/>
              <a:t>浸水想定範囲内に位置する学校の多くは、大阪市指定の避難所であり、安全な避難経路の確保が必要である。</a:t>
            </a:r>
            <a:endParaRPr kumimoji="1" lang="ja-JP" altLang="en-US" dirty="0"/>
          </a:p>
        </p:txBody>
      </p:sp>
    </p:spTree>
    <p:extLst>
      <p:ext uri="{BB962C8B-B14F-4D97-AF65-F5344CB8AC3E}">
        <p14:creationId xmlns:p14="http://schemas.microsoft.com/office/powerpoint/2010/main" val="202669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1A1BE64-958B-4F68-9033-D15EF6664181}"/>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３</a:t>
            </a:r>
            <a:r>
              <a:rPr kumimoji="0" lang="zh-TW" altLang="en-US" sz="2400" dirty="0">
                <a:solidFill>
                  <a:srgbClr val="FFFFFF"/>
                </a:solidFill>
                <a:latin typeface="HGｺﾞｼｯｸE" panose="020B0909000000000000" pitchFamily="49" charset="-128"/>
                <a:ea typeface="HGｺﾞｼｯｸE" panose="020B0909000000000000" pitchFamily="49" charset="-128"/>
              </a:rPr>
              <a:t>．</a:t>
            </a:r>
            <a:r>
              <a:rPr kumimoji="0" lang="ja-JP" altLang="en-US" sz="2400" dirty="0">
                <a:solidFill>
                  <a:srgbClr val="FFFFFF"/>
                </a:solidFill>
                <a:latin typeface="HGｺﾞｼｯｸE" panose="020B0909000000000000" pitchFamily="49" charset="-128"/>
                <a:ea typeface="HGｺﾞｼｯｸE" panose="020B0909000000000000" pitchFamily="49" charset="-128"/>
              </a:rPr>
              <a:t>事業費の変動要因</a:t>
            </a:r>
            <a:endParaRPr kumimoji="0" lang="zh-TW" altLang="en-US" sz="2400" dirty="0">
              <a:solidFill>
                <a:srgbClr val="FFFFFF"/>
              </a:solidFill>
              <a:latin typeface="HGｺﾞｼｯｸE" panose="020B0909000000000000" pitchFamily="49" charset="-128"/>
              <a:ea typeface="HGｺﾞｼｯｸE" panose="020B0909000000000000" pitchFamily="49" charset="-128"/>
            </a:endParaRPr>
          </a:p>
        </p:txBody>
      </p:sp>
      <p:graphicFrame>
        <p:nvGraphicFramePr>
          <p:cNvPr id="5" name="表 4">
            <a:extLst>
              <a:ext uri="{FF2B5EF4-FFF2-40B4-BE49-F238E27FC236}">
                <a16:creationId xmlns:a16="http://schemas.microsoft.com/office/drawing/2014/main" id="{60DBF1ED-6E9C-4E05-8351-E8DDE0051300}"/>
              </a:ext>
            </a:extLst>
          </p:cNvPr>
          <p:cNvGraphicFramePr>
            <a:graphicFrameLocks noGrp="1"/>
          </p:cNvGraphicFramePr>
          <p:nvPr>
            <p:extLst>
              <p:ext uri="{D42A27DB-BD31-4B8C-83A1-F6EECF244321}">
                <p14:modId xmlns:p14="http://schemas.microsoft.com/office/powerpoint/2010/main" val="1706902330"/>
              </p:ext>
            </p:extLst>
          </p:nvPr>
        </p:nvGraphicFramePr>
        <p:xfrm>
          <a:off x="180975" y="3267212"/>
          <a:ext cx="9544050" cy="1137171"/>
        </p:xfrm>
        <a:graphic>
          <a:graphicData uri="http://schemas.openxmlformats.org/drawingml/2006/table">
            <a:tbl>
              <a:tblPr firstRow="1" bandRow="1">
                <a:tableStyleId>{F5AB1C69-6EDB-4FF4-983F-18BD219EF322}</a:tableStyleId>
              </a:tblPr>
              <a:tblGrid>
                <a:gridCol w="741755">
                  <a:extLst>
                    <a:ext uri="{9D8B030D-6E8A-4147-A177-3AD203B41FA5}">
                      <a16:colId xmlns:a16="http://schemas.microsoft.com/office/drawing/2014/main" val="20000"/>
                    </a:ext>
                  </a:extLst>
                </a:gridCol>
                <a:gridCol w="762632">
                  <a:extLst>
                    <a:ext uri="{9D8B030D-6E8A-4147-A177-3AD203B41FA5}">
                      <a16:colId xmlns:a16="http://schemas.microsoft.com/office/drawing/2014/main" val="20001"/>
                    </a:ext>
                  </a:extLst>
                </a:gridCol>
                <a:gridCol w="1901753">
                  <a:extLst>
                    <a:ext uri="{9D8B030D-6E8A-4147-A177-3AD203B41FA5}">
                      <a16:colId xmlns:a16="http://schemas.microsoft.com/office/drawing/2014/main" val="20002"/>
                    </a:ext>
                  </a:extLst>
                </a:gridCol>
                <a:gridCol w="1013460">
                  <a:extLst>
                    <a:ext uri="{9D8B030D-6E8A-4147-A177-3AD203B41FA5}">
                      <a16:colId xmlns:a16="http://schemas.microsoft.com/office/drawing/2014/main" val="20003"/>
                    </a:ext>
                  </a:extLst>
                </a:gridCol>
                <a:gridCol w="1967424">
                  <a:extLst>
                    <a:ext uri="{9D8B030D-6E8A-4147-A177-3AD203B41FA5}">
                      <a16:colId xmlns:a16="http://schemas.microsoft.com/office/drawing/2014/main" val="20004"/>
                    </a:ext>
                  </a:extLst>
                </a:gridCol>
                <a:gridCol w="1052342">
                  <a:extLst>
                    <a:ext uri="{9D8B030D-6E8A-4147-A177-3AD203B41FA5}">
                      <a16:colId xmlns:a16="http://schemas.microsoft.com/office/drawing/2014/main" val="20005"/>
                    </a:ext>
                  </a:extLst>
                </a:gridCol>
                <a:gridCol w="1052342">
                  <a:extLst>
                    <a:ext uri="{9D8B030D-6E8A-4147-A177-3AD203B41FA5}">
                      <a16:colId xmlns:a16="http://schemas.microsoft.com/office/drawing/2014/main" val="20006"/>
                    </a:ext>
                  </a:extLst>
                </a:gridCol>
                <a:gridCol w="1052342">
                  <a:extLst>
                    <a:ext uri="{9D8B030D-6E8A-4147-A177-3AD203B41FA5}">
                      <a16:colId xmlns:a16="http://schemas.microsoft.com/office/drawing/2014/main" val="20007"/>
                    </a:ext>
                  </a:extLst>
                </a:gridCol>
              </a:tblGrid>
              <a:tr h="377102">
                <a:tc gridSpan="2">
                  <a:txBody>
                    <a:bodyPr/>
                    <a:lstStyle/>
                    <a:p>
                      <a:endParaRPr kumimoji="1" lang="ja-JP" altLang="en-US" sz="1100" b="0" dirty="0">
                        <a:solidFill>
                          <a:schemeClr val="tx1"/>
                        </a:solidFill>
                        <a:latin typeface="HG丸ｺﾞｼｯｸM-PRO" panose="020F0600000000000000" pitchFamily="50" charset="-128"/>
                        <a:ea typeface="HG丸ｺﾞｼｯｸM-PRO" panose="020F0600000000000000" pitchFamily="50" charset="-128"/>
                      </a:endParaRP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hMerge="1">
                  <a:txBody>
                    <a:bodyPr/>
                    <a:lstStyle/>
                    <a:p>
                      <a:endParaRPr kumimoji="1" lang="ja-JP" altLang="en-US" sz="1100" b="0" dirty="0">
                        <a:solidFill>
                          <a:schemeClr val="tx1"/>
                        </a:solidFill>
                      </a:endParaRPr>
                    </a:p>
                  </a:txBody>
                  <a:tcPr marL="91447" marR="91447" marT="45737" marB="45737"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spcAft>
                          <a:spcPts val="0"/>
                        </a:spcAft>
                      </a:pPr>
                      <a:r>
                        <a:rPr lang="ja-JP" altLang="en-US" sz="1100" b="0" kern="100" dirty="0">
                          <a:solidFill>
                            <a:schemeClr val="tx1"/>
                          </a:solidFill>
                          <a:latin typeface="HG丸ｺﾞｼｯｸM-PRO" pitchFamily="50" charset="-128"/>
                          <a:ea typeface="HG丸ｺﾞｼｯｸM-PRO" pitchFamily="50" charset="-128"/>
                          <a:cs typeface="Times New Roman"/>
                        </a:rPr>
                        <a:t>区間</a:t>
                      </a:r>
                      <a:endParaRPr lang="ja-JP" sz="1100" b="0" kern="100" dirty="0">
                        <a:solidFill>
                          <a:schemeClr val="tx1"/>
                        </a:solidFill>
                        <a:latin typeface="HG丸ｺﾞｼｯｸM-PRO" pitchFamily="50" charset="-128"/>
                        <a:ea typeface="HG丸ｺﾞｼｯｸM-PRO" pitchFamily="50" charset="-128"/>
                        <a:cs typeface="Times New Roman"/>
                      </a:endParaRPr>
                    </a:p>
                  </a:txBody>
                  <a:tcPr marL="61778" marR="617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lang="ja-JP" altLang="en-US" sz="1100" b="0" kern="100" dirty="0">
                          <a:solidFill>
                            <a:schemeClr val="tx1"/>
                          </a:solidFill>
                          <a:latin typeface="HG丸ｺﾞｼｯｸM-PRO" pitchFamily="50" charset="-128"/>
                          <a:ea typeface="HG丸ｺﾞｼｯｸM-PRO" pitchFamily="50" charset="-128"/>
                          <a:cs typeface="Times New Roman"/>
                        </a:rPr>
                        <a:t>延長</a:t>
                      </a:r>
                      <a:endParaRPr lang="ja-JP" altLang="ja-JP" sz="1100" b="0" kern="100" dirty="0">
                        <a:solidFill>
                          <a:schemeClr val="tx1"/>
                        </a:solidFill>
                        <a:latin typeface="HG丸ｺﾞｼｯｸM-PRO" pitchFamily="50" charset="-128"/>
                        <a:ea typeface="HG丸ｺﾞｼｯｸM-PRO" pitchFamily="50" charset="-128"/>
                        <a:cs typeface="Times New Roman"/>
                      </a:endParaRPr>
                    </a:p>
                  </a:txBody>
                  <a:tcPr marL="91453" marR="91453" marT="45713" marB="45713"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内容</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indent="0" algn="ctr">
                        <a:spcAft>
                          <a:spcPts val="0"/>
                        </a:spcAft>
                      </a:pPr>
                      <a:r>
                        <a:rPr lang="ja-JP" altLang="en-US" sz="1100" b="0" kern="100" dirty="0">
                          <a:solidFill>
                            <a:schemeClr val="tx1"/>
                          </a:solidFill>
                          <a:latin typeface="HG丸ｺﾞｼｯｸM-PRO" pitchFamily="50" charset="-128"/>
                          <a:ea typeface="HG丸ｺﾞｼｯｸM-PRO" pitchFamily="50" charset="-128"/>
                          <a:cs typeface="Times New Roman"/>
                        </a:rPr>
                        <a:t>再評価時</a:t>
                      </a:r>
                      <a:endParaRPr lang="en-US" altLang="ja-JP" sz="1100" b="0" kern="100" dirty="0">
                        <a:solidFill>
                          <a:schemeClr val="tx1"/>
                        </a:solidFill>
                        <a:latin typeface="HG丸ｺﾞｼｯｸM-PRO" pitchFamily="50" charset="-128"/>
                        <a:ea typeface="HG丸ｺﾞｼｯｸM-PRO" pitchFamily="50" charset="-128"/>
                        <a:cs typeface="Times New Roman"/>
                      </a:endParaRPr>
                    </a:p>
                    <a:p>
                      <a:pPr marL="0" indent="0" algn="ctr">
                        <a:spcAft>
                          <a:spcPts val="0"/>
                        </a:spcAft>
                      </a:pPr>
                      <a:r>
                        <a:rPr lang="ja-JP" altLang="en-US" sz="1100" b="0" kern="100" dirty="0">
                          <a:solidFill>
                            <a:schemeClr val="tx1"/>
                          </a:solidFill>
                          <a:latin typeface="HG丸ｺﾞｼｯｸM-PRO" pitchFamily="50" charset="-128"/>
                          <a:ea typeface="HG丸ｺﾞｼｯｸM-PRO" pitchFamily="50" charset="-128"/>
                          <a:cs typeface="Times New Roman"/>
                        </a:rPr>
                        <a:t>（</a:t>
                      </a:r>
                      <a:r>
                        <a:rPr lang="en-US" altLang="ja-JP" sz="1100" b="0" kern="100" dirty="0">
                          <a:solidFill>
                            <a:schemeClr val="tx1"/>
                          </a:solidFill>
                          <a:latin typeface="HG丸ｺﾞｼｯｸM-PRO" pitchFamily="50" charset="-128"/>
                          <a:ea typeface="HG丸ｺﾞｼｯｸM-PRO" pitchFamily="50" charset="-128"/>
                          <a:cs typeface="Times New Roman"/>
                        </a:rPr>
                        <a:t>R3</a:t>
                      </a:r>
                      <a:r>
                        <a:rPr lang="ja-JP" altLang="en-US" sz="1100" b="0" kern="100" dirty="0">
                          <a:solidFill>
                            <a:schemeClr val="tx1"/>
                          </a:solidFill>
                          <a:latin typeface="HG丸ｺﾞｼｯｸM-PRO" pitchFamily="50" charset="-128"/>
                          <a:ea typeface="HG丸ｺﾞｼｯｸM-PRO" pitchFamily="50" charset="-128"/>
                          <a:cs typeface="Times New Roman"/>
                        </a:rPr>
                        <a:t>年）</a:t>
                      </a:r>
                      <a:endParaRPr lang="ja-JP" sz="1100" b="0" kern="100" dirty="0">
                        <a:solidFill>
                          <a:schemeClr val="tx1"/>
                        </a:solidFill>
                        <a:latin typeface="HG丸ｺﾞｼｯｸM-PRO" pitchFamily="50" charset="-128"/>
                        <a:ea typeface="HG丸ｺﾞｼｯｸM-PRO" pitchFamily="50" charset="-128"/>
                        <a:cs typeface="Times New Roman"/>
                      </a:endParaRPr>
                    </a:p>
                  </a:txBody>
                  <a:tcPr marL="61778" marR="617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lang="ja-JP" altLang="en-US" sz="1100" b="0" kern="100" dirty="0">
                          <a:solidFill>
                            <a:schemeClr val="tx1"/>
                          </a:solidFill>
                          <a:latin typeface="HG丸ｺﾞｼｯｸM-PRO" pitchFamily="50" charset="-128"/>
                          <a:ea typeface="HG丸ｺﾞｼｯｸM-PRO" pitchFamily="50" charset="-128"/>
                          <a:cs typeface="Times New Roman"/>
                        </a:rPr>
                        <a:t>再々評価</a:t>
                      </a:r>
                      <a:endParaRPr lang="en-US" altLang="ja-JP" sz="1100" b="0" kern="100" dirty="0">
                        <a:solidFill>
                          <a:schemeClr val="tx1"/>
                        </a:solidFill>
                        <a:latin typeface="HG丸ｺﾞｼｯｸM-PRO" pitchFamily="50" charset="-128"/>
                        <a:ea typeface="HG丸ｺﾞｼｯｸM-PRO" pitchFamily="50" charset="-128"/>
                        <a:cs typeface="Times New Roman"/>
                      </a:endParaRPr>
                    </a:p>
                    <a:p>
                      <a:pPr marL="0" marR="0" lvl="0" indent="0" algn="ctr" defTabSz="684154" rtl="0" eaLnBrk="1" fontAlgn="auto" latinLnBrk="0" hangingPunct="1">
                        <a:lnSpc>
                          <a:spcPct val="100000"/>
                        </a:lnSpc>
                        <a:spcBef>
                          <a:spcPts val="0"/>
                        </a:spcBef>
                        <a:spcAft>
                          <a:spcPts val="0"/>
                        </a:spcAft>
                        <a:buClrTx/>
                        <a:buSzTx/>
                        <a:buFontTx/>
                        <a:buNone/>
                        <a:tabLst/>
                        <a:defRPr/>
                      </a:pPr>
                      <a:r>
                        <a:rPr lang="ja-JP" altLang="en-US" sz="1100" b="0" kern="100" dirty="0">
                          <a:solidFill>
                            <a:schemeClr val="tx1"/>
                          </a:solidFill>
                          <a:latin typeface="HG丸ｺﾞｼｯｸM-PRO" pitchFamily="50" charset="-128"/>
                          <a:ea typeface="HG丸ｺﾞｼｯｸM-PRO" pitchFamily="50" charset="-128"/>
                          <a:cs typeface="Times New Roman"/>
                        </a:rPr>
                        <a:t>（</a:t>
                      </a:r>
                      <a:r>
                        <a:rPr lang="en-US" altLang="ja-JP" sz="1100" b="0" kern="100" dirty="0">
                          <a:solidFill>
                            <a:schemeClr val="tx1"/>
                          </a:solidFill>
                          <a:latin typeface="HG丸ｺﾞｼｯｸM-PRO" pitchFamily="50" charset="-128"/>
                          <a:ea typeface="HG丸ｺﾞｼｯｸM-PRO" pitchFamily="50" charset="-128"/>
                          <a:cs typeface="Times New Roman"/>
                        </a:rPr>
                        <a:t>R8</a:t>
                      </a:r>
                      <a:r>
                        <a:rPr lang="ja-JP" altLang="en-US" sz="1100" b="0" kern="100" dirty="0">
                          <a:solidFill>
                            <a:schemeClr val="tx1"/>
                          </a:solidFill>
                          <a:latin typeface="HG丸ｺﾞｼｯｸM-PRO" pitchFamily="50" charset="-128"/>
                          <a:ea typeface="HG丸ｺﾞｼｯｸM-PRO" pitchFamily="50" charset="-128"/>
                          <a:cs typeface="Times New Roman"/>
                        </a:rPr>
                        <a:t>年）</a:t>
                      </a:r>
                      <a:endParaRPr lang="ja-JP" altLang="ja-JP" sz="1100" b="0" kern="100" dirty="0">
                        <a:solidFill>
                          <a:schemeClr val="tx1"/>
                        </a:solidFill>
                        <a:latin typeface="HG丸ｺﾞｼｯｸM-PRO" pitchFamily="50" charset="-128"/>
                        <a:ea typeface="HG丸ｺﾞｼｯｸM-PRO" pitchFamily="50" charset="-128"/>
                        <a:cs typeface="Times New Roman"/>
                      </a:endParaRP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1" dirty="0">
                          <a:solidFill>
                            <a:schemeClr val="tx1"/>
                          </a:solidFill>
                          <a:latin typeface="HG丸ｺﾞｼｯｸM-PRO" panose="020F0600000000000000" pitchFamily="50" charset="-128"/>
                          <a:ea typeface="HG丸ｺﾞｼｯｸM-PRO" panose="020F0600000000000000" pitchFamily="50" charset="-128"/>
                        </a:rPr>
                        <a:t>増減</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extLst>
                  <a:ext uri="{0D108BD9-81ED-4DB2-BD59-A6C34878D82A}">
                    <a16:rowId xmlns:a16="http://schemas.microsoft.com/office/drawing/2014/main" val="10000"/>
                  </a:ext>
                </a:extLst>
              </a:tr>
              <a:tr h="710465">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淀川水系</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神崎川</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spcAft>
                          <a:spcPts val="0"/>
                        </a:spcAft>
                      </a:pPr>
                      <a:r>
                        <a:rPr lang="zh-CN" altLang="en-US" sz="1100" b="0" kern="100" dirty="0">
                          <a:solidFill>
                            <a:schemeClr val="tx1"/>
                          </a:solidFill>
                          <a:latin typeface="HG丸ｺﾞｼｯｸM-PRO" panose="020F0600000000000000" pitchFamily="50" charset="-128"/>
                          <a:ea typeface="HG丸ｺﾞｼｯｸM-PRO" panose="020F0600000000000000" pitchFamily="50" charset="-128"/>
                          <a:cs typeface="Times New Roman"/>
                        </a:rPr>
                        <a:t>河口～新三国橋下流</a:t>
                      </a:r>
                    </a:p>
                  </a:txBody>
                  <a:tcPr marL="61778" marR="6177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spcAft>
                          <a:spcPts val="0"/>
                        </a:spcAft>
                      </a:pPr>
                      <a:r>
                        <a:rPr lang="en-US" altLang="ja-JP" sz="1100" b="0" kern="100" dirty="0">
                          <a:solidFill>
                            <a:schemeClr val="tx1"/>
                          </a:solidFill>
                          <a:latin typeface="HG丸ｺﾞｼｯｸM-PRO" panose="020F0600000000000000" pitchFamily="50" charset="-128"/>
                          <a:ea typeface="HG丸ｺﾞｼｯｸM-PRO" panose="020F0600000000000000" pitchFamily="50" charset="-128"/>
                          <a:cs typeface="Times New Roman"/>
                        </a:rPr>
                        <a:t>L=</a:t>
                      </a:r>
                      <a:r>
                        <a:rPr lang="ja-JP" altLang="en-US" sz="1100" b="0" kern="100" dirty="0">
                          <a:solidFill>
                            <a:schemeClr val="tx1"/>
                          </a:solidFill>
                          <a:latin typeface="HG丸ｺﾞｼｯｸM-PRO" panose="020F0600000000000000" pitchFamily="50" charset="-128"/>
                          <a:ea typeface="HG丸ｺﾞｼｯｸM-PRO" panose="020F0600000000000000" pitchFamily="50" charset="-128"/>
                          <a:cs typeface="Times New Roman"/>
                        </a:rPr>
                        <a:t>約</a:t>
                      </a:r>
                      <a:r>
                        <a:rPr lang="en-US" altLang="ja-JP" sz="1100" b="0" kern="100" dirty="0">
                          <a:solidFill>
                            <a:schemeClr val="tx1"/>
                          </a:solidFill>
                          <a:latin typeface="HG丸ｺﾞｼｯｸM-PRO" panose="020F0600000000000000" pitchFamily="50" charset="-128"/>
                          <a:ea typeface="HG丸ｺﾞｼｯｸM-PRO" panose="020F0600000000000000" pitchFamily="50" charset="-128"/>
                          <a:cs typeface="Times New Roman"/>
                        </a:rPr>
                        <a:t>9.8km</a:t>
                      </a:r>
                      <a:endParaRPr lang="ja-JP" altLang="ja-JP" sz="1100" b="0" kern="100" dirty="0">
                        <a:solidFill>
                          <a:schemeClr val="tx1"/>
                        </a:solidFill>
                        <a:latin typeface="HG丸ｺﾞｼｯｸM-PRO" panose="020F0600000000000000" pitchFamily="50" charset="-128"/>
                        <a:ea typeface="HG丸ｺﾞｼｯｸM-PRO" panose="020F0600000000000000" pitchFamily="50" charset="-128"/>
                        <a:cs typeface="Times New Roman"/>
                      </a:endParaRPr>
                    </a:p>
                  </a:txBody>
                  <a:tcPr marL="91453" marR="91453" marT="45713" marB="45713"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時間雨量</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65</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ミリ程度の降雨</a:t>
                      </a:r>
                      <a:r>
                        <a:rPr kumimoji="1" lang="zh-TW" altLang="en-US" sz="1100" b="0" dirty="0">
                          <a:solidFill>
                            <a:schemeClr val="tx1"/>
                          </a:solidFill>
                          <a:latin typeface="HG丸ｺﾞｼｯｸM-PRO" panose="020F0600000000000000" pitchFamily="50" charset="-128"/>
                          <a:ea typeface="HG丸ｺﾞｼｯｸM-PRO" panose="020F0600000000000000" pitchFamily="50" charset="-128"/>
                        </a:rPr>
                        <a:t>（</a:t>
                      </a:r>
                      <a:r>
                        <a:rPr kumimoji="1" lang="en-US" altLang="zh-TW" sz="1100" b="0" dirty="0">
                          <a:solidFill>
                            <a:schemeClr val="tx1"/>
                          </a:solidFill>
                          <a:latin typeface="HG丸ｺﾞｼｯｸM-PRO" panose="020F0600000000000000" pitchFamily="50" charset="-128"/>
                          <a:ea typeface="HG丸ｺﾞｼｯｸM-PRO" panose="020F0600000000000000" pitchFamily="50" charset="-128"/>
                        </a:rPr>
                        <a:t>1/40</a:t>
                      </a:r>
                      <a:r>
                        <a:rPr kumimoji="1" lang="zh-TW" altLang="en-US" sz="1100" b="0" dirty="0">
                          <a:solidFill>
                            <a:schemeClr val="tx1"/>
                          </a:solidFill>
                          <a:latin typeface="HG丸ｺﾞｼｯｸM-PRO" panose="020F0600000000000000" pitchFamily="50" charset="-128"/>
                          <a:ea typeface="HG丸ｺﾞｼｯｸM-PRO" panose="020F0600000000000000" pitchFamily="50" charset="-128"/>
                        </a:rPr>
                        <a:t>年確率降雨）</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による洪水を対象に整備する</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350</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378</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28</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txBody>
                  <a:tcPr marL="91453" marR="91453"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1" name="スライド番号プレースホルダ 5">
            <a:extLst>
              <a:ext uri="{FF2B5EF4-FFF2-40B4-BE49-F238E27FC236}">
                <a16:creationId xmlns:a16="http://schemas.microsoft.com/office/drawing/2014/main" id="{E54745B7-23B0-4FDE-8698-61864C2D9A7B}"/>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08B6A9EA-9AC6-4D3F-8610-585E2972B1B8}"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6</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23586" name="テキスト ボックス 2">
            <a:extLst>
              <a:ext uri="{FF2B5EF4-FFF2-40B4-BE49-F238E27FC236}">
                <a16:creationId xmlns:a16="http://schemas.microsoft.com/office/drawing/2014/main" id="{215DC5DF-5DB4-4D4B-A412-906CD26C1B79}"/>
              </a:ext>
            </a:extLst>
          </p:cNvPr>
          <p:cNvSpPr txBox="1">
            <a:spLocks noChangeArrowheads="1"/>
          </p:cNvSpPr>
          <p:nvPr/>
        </p:nvSpPr>
        <p:spPr bwMode="auto">
          <a:xfrm>
            <a:off x="242888" y="4789890"/>
            <a:ext cx="94821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spcAft>
                <a:spcPts val="1200"/>
              </a:spcAft>
              <a:buFont typeface="Wingdings" panose="05000000000000000000" pitchFamily="2" charset="2"/>
              <a:buChar char="Ø"/>
            </a:pPr>
            <a:r>
              <a:rPr lang="ja-JP" altLang="en-US" sz="2000" dirty="0"/>
              <a:t>社会的要因（物価、人件費等の上昇）による事業費の増加（工事費 約</a:t>
            </a:r>
            <a:r>
              <a:rPr lang="en-US" altLang="ja-JP" sz="2000" dirty="0"/>
              <a:t>28</a:t>
            </a:r>
            <a:r>
              <a:rPr lang="ja-JP" altLang="en-US" sz="2000" dirty="0"/>
              <a:t>億円増）</a:t>
            </a:r>
          </a:p>
        </p:txBody>
      </p:sp>
      <p:sp>
        <p:nvSpPr>
          <p:cNvPr id="8" name="AutoShape 6">
            <a:extLst>
              <a:ext uri="{FF2B5EF4-FFF2-40B4-BE49-F238E27FC236}">
                <a16:creationId xmlns:a16="http://schemas.microsoft.com/office/drawing/2014/main" id="{8CA3FA58-514F-482A-A4BD-6F7035CFF640}"/>
              </a:ext>
            </a:extLst>
          </p:cNvPr>
          <p:cNvSpPr>
            <a:spLocks noChangeArrowheads="1"/>
          </p:cNvSpPr>
          <p:nvPr/>
        </p:nvSpPr>
        <p:spPr bwMode="auto">
          <a:xfrm>
            <a:off x="180974" y="499666"/>
            <a:ext cx="3418259"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事業費（前回評価と今回評価の比較）</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p:txBody>
      </p:sp>
      <p:sp>
        <p:nvSpPr>
          <p:cNvPr id="9" name="AutoShape 6">
            <a:extLst>
              <a:ext uri="{FF2B5EF4-FFF2-40B4-BE49-F238E27FC236}">
                <a16:creationId xmlns:a16="http://schemas.microsoft.com/office/drawing/2014/main" id="{3AB54873-9F83-44B5-9213-DBC5D867EBC8}"/>
              </a:ext>
            </a:extLst>
          </p:cNvPr>
          <p:cNvSpPr>
            <a:spLocks noChangeArrowheads="1"/>
          </p:cNvSpPr>
          <p:nvPr/>
        </p:nvSpPr>
        <p:spPr bwMode="auto">
          <a:xfrm>
            <a:off x="180975" y="2884223"/>
            <a:ext cx="4264565" cy="278582"/>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事業費の変更理由（前回評価と今回評価の比較）</a:t>
            </a:r>
          </a:p>
        </p:txBody>
      </p:sp>
      <p:graphicFrame>
        <p:nvGraphicFramePr>
          <p:cNvPr id="10" name="表 9">
            <a:extLst>
              <a:ext uri="{FF2B5EF4-FFF2-40B4-BE49-F238E27FC236}">
                <a16:creationId xmlns:a16="http://schemas.microsoft.com/office/drawing/2014/main" id="{55802FC5-9D88-447A-A6C4-910A4DF7FE3B}"/>
              </a:ext>
            </a:extLst>
          </p:cNvPr>
          <p:cNvGraphicFramePr>
            <a:graphicFrameLocks noGrp="1"/>
          </p:cNvGraphicFramePr>
          <p:nvPr>
            <p:extLst>
              <p:ext uri="{D42A27DB-BD31-4B8C-83A1-F6EECF244321}">
                <p14:modId xmlns:p14="http://schemas.microsoft.com/office/powerpoint/2010/main" val="225335879"/>
              </p:ext>
            </p:extLst>
          </p:nvPr>
        </p:nvGraphicFramePr>
        <p:xfrm>
          <a:off x="1009459" y="1010302"/>
          <a:ext cx="8033385" cy="1233188"/>
        </p:xfrm>
        <a:graphic>
          <a:graphicData uri="http://schemas.openxmlformats.org/drawingml/2006/table">
            <a:tbl>
              <a:tblPr firstRow="1" bandRow="1">
                <a:tableStyleId>{5C22544A-7EE6-4342-B048-85BDC9FD1C3A}</a:tableStyleId>
              </a:tblPr>
              <a:tblGrid>
                <a:gridCol w="1606677">
                  <a:extLst>
                    <a:ext uri="{9D8B030D-6E8A-4147-A177-3AD203B41FA5}">
                      <a16:colId xmlns:a16="http://schemas.microsoft.com/office/drawing/2014/main" val="1076635651"/>
                    </a:ext>
                  </a:extLst>
                </a:gridCol>
                <a:gridCol w="1606677">
                  <a:extLst>
                    <a:ext uri="{9D8B030D-6E8A-4147-A177-3AD203B41FA5}">
                      <a16:colId xmlns:a16="http://schemas.microsoft.com/office/drawing/2014/main" val="20000"/>
                    </a:ext>
                  </a:extLst>
                </a:gridCol>
                <a:gridCol w="1606677">
                  <a:extLst>
                    <a:ext uri="{9D8B030D-6E8A-4147-A177-3AD203B41FA5}">
                      <a16:colId xmlns:a16="http://schemas.microsoft.com/office/drawing/2014/main" val="20001"/>
                    </a:ext>
                  </a:extLst>
                </a:gridCol>
                <a:gridCol w="1606677">
                  <a:extLst>
                    <a:ext uri="{9D8B030D-6E8A-4147-A177-3AD203B41FA5}">
                      <a16:colId xmlns:a16="http://schemas.microsoft.com/office/drawing/2014/main" val="20002"/>
                    </a:ext>
                  </a:extLst>
                </a:gridCol>
                <a:gridCol w="1606677">
                  <a:extLst>
                    <a:ext uri="{9D8B030D-6E8A-4147-A177-3AD203B41FA5}">
                      <a16:colId xmlns:a16="http://schemas.microsoft.com/office/drawing/2014/main" val="1754138780"/>
                    </a:ext>
                  </a:extLst>
                </a:gridCol>
              </a:tblGrid>
              <a:tr h="301519">
                <a:tc>
                  <a:txBody>
                    <a:bodyPr/>
                    <a:lstStyle/>
                    <a:p>
                      <a:pPr algn="ctr"/>
                      <a:endParaRPr kumimoji="1" lang="ja-JP" altLang="en-US" sz="1100" b="0" dirty="0">
                        <a:solidFill>
                          <a:schemeClr val="tx1"/>
                        </a:solidFill>
                        <a:latin typeface="HG丸ｺﾞｼｯｸM-PRO" panose="020F0600000000000000" pitchFamily="50" charset="-128"/>
                        <a:ea typeface="HG丸ｺﾞｼｯｸM-PRO" panose="020F0600000000000000" pitchFamily="50" charset="-128"/>
                      </a:endParaRP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全体事業費</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工事費</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用地費</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調査費</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BE0E3"/>
                    </a:solidFill>
                  </a:tcPr>
                </a:tc>
                <a:extLst>
                  <a:ext uri="{0D108BD9-81ED-4DB2-BD59-A6C34878D82A}">
                    <a16:rowId xmlns:a16="http://schemas.microsoft.com/office/drawing/2014/main" val="10000"/>
                  </a:ext>
                </a:extLst>
              </a:tr>
              <a:tr h="504989">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前回評価時</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rtl="0" eaLnBrk="1" fontAlgn="ctr" latinLnBrk="0" hangingPunct="1">
                        <a:spcBef>
                          <a:spcPts val="0"/>
                        </a:spcBef>
                        <a:spcAft>
                          <a:spcPts val="0"/>
                        </a:spcAft>
                      </a:pP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約</a:t>
                      </a:r>
                      <a:r>
                        <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350</a:t>
                      </a: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億円</a:t>
                      </a:r>
                      <a:endPar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endParaRPr>
                    </a:p>
                    <a:p>
                      <a:pPr marL="0" algn="ctr" rtl="0" eaLnBrk="1" fontAlgn="ctr" latinLnBrk="0" hangingPunct="1">
                        <a:spcBef>
                          <a:spcPts val="0"/>
                        </a:spcBef>
                        <a:spcAft>
                          <a:spcPts val="0"/>
                        </a:spcAft>
                      </a:pP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（約</a:t>
                      </a:r>
                      <a:r>
                        <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144</a:t>
                      </a: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億円）</a:t>
                      </a:r>
                      <a:endParaRPr lang="ja-JP" altLang="en-US" sz="1100" b="0" i="0" u="none" strike="noStrike" dirty="0">
                        <a:solidFill>
                          <a:schemeClr val="tx1"/>
                        </a:solidFill>
                        <a:effectLst/>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rtl="0" eaLnBrk="1" fontAlgn="ctr" latinLnBrk="0" hangingPunct="1">
                        <a:spcBef>
                          <a:spcPts val="0"/>
                        </a:spcBef>
                        <a:spcAft>
                          <a:spcPts val="0"/>
                        </a:spcAft>
                      </a:pP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約</a:t>
                      </a:r>
                      <a:r>
                        <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332</a:t>
                      </a: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億円</a:t>
                      </a:r>
                      <a:endPar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ctr" defTabSz="684154" rtl="0" eaLnBrk="1" fontAlgn="ctr"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138</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rtl="0" eaLnBrk="1" fontAlgn="ctr" latinLnBrk="0" hangingPunct="1">
                        <a:spcBef>
                          <a:spcPts val="0"/>
                        </a:spcBef>
                        <a:spcAft>
                          <a:spcPts val="0"/>
                        </a:spcAft>
                      </a:pPr>
                      <a:r>
                        <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0</a:t>
                      </a: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億円</a:t>
                      </a:r>
                      <a:endParaRPr lang="ja-JP" altLang="en-US" sz="1100" b="0" i="0" u="none" strike="noStrike" dirty="0">
                        <a:solidFill>
                          <a:schemeClr val="tx1"/>
                        </a:solidFill>
                        <a:effectLst/>
                        <a:latin typeface="HG丸ｺﾞｼｯｸM-PRO" panose="020F0600000000000000" pitchFamily="50" charset="-128"/>
                        <a:ea typeface="HG丸ｺﾞｼｯｸM-PRO" panose="020F06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rtl="0" eaLnBrk="1" fontAlgn="auto" latinLnBrk="0" hangingPunct="1">
                        <a:spcBef>
                          <a:spcPts val="0"/>
                        </a:spcBef>
                        <a:spcAft>
                          <a:spcPts val="0"/>
                        </a:spcAft>
                      </a:pP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約</a:t>
                      </a:r>
                      <a:r>
                        <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18</a:t>
                      </a:r>
                      <a:r>
                        <a:rPr kumimoji="1" lang="ja-JP" altLang="en-US"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rPr>
                        <a:t>億円</a:t>
                      </a:r>
                      <a:endParaRPr kumimoji="1" lang="en-US" altLang="ja-JP" sz="1100" b="0" i="0" u="none" strike="noStrike" kern="1200" dirty="0">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（約６億円）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37922">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今回評価</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378</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230</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360</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221</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0</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a:t>
                      </a:r>
                      <a:r>
                        <a:rPr kumimoji="1" lang="en-US" altLang="ja-JP" sz="1100" b="0" dirty="0">
                          <a:solidFill>
                            <a:schemeClr val="tx1"/>
                          </a:solidFill>
                          <a:latin typeface="HG丸ｺﾞｼｯｸM-PRO" panose="020F0600000000000000" pitchFamily="50" charset="-128"/>
                          <a:ea typeface="HG丸ｺﾞｼｯｸM-PRO" panose="020F0600000000000000" pitchFamily="50" charset="-128"/>
                        </a:rPr>
                        <a:t>18</a:t>
                      </a: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億円</a:t>
                      </a:r>
                      <a:endParaRPr kumimoji="1" lang="en-US" altLang="ja-JP" sz="1100" b="0" dirty="0">
                        <a:solidFill>
                          <a:schemeClr val="tx1"/>
                        </a:solidFill>
                        <a:latin typeface="HG丸ｺﾞｼｯｸM-PRO" panose="020F0600000000000000" pitchFamily="50" charset="-128"/>
                        <a:ea typeface="HG丸ｺﾞｼｯｸM-PRO" panose="020F0600000000000000" pitchFamily="50" charset="-128"/>
                      </a:endParaRPr>
                    </a:p>
                    <a:p>
                      <a:pPr marL="0" marR="0" lvl="0" indent="0" algn="ctr" defTabSz="684154"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latin typeface="HG丸ｺﾞｼｯｸM-PRO" panose="020F0600000000000000" pitchFamily="50" charset="-128"/>
                          <a:ea typeface="HG丸ｺﾞｼｯｸM-PRO" panose="020F0600000000000000" pitchFamily="50" charset="-128"/>
                        </a:rPr>
                        <a:t>（約９億円）</a:t>
                      </a:r>
                    </a:p>
                  </a:txBody>
                  <a:tcPr marL="91443" marR="91443" marT="45700" marB="45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1265693"/>
                  </a:ext>
                </a:extLst>
              </a:tr>
            </a:tbl>
          </a:graphicData>
        </a:graphic>
      </p:graphicFrame>
      <p:sp>
        <p:nvSpPr>
          <p:cNvPr id="13" name="テキスト ボックス 11">
            <a:extLst>
              <a:ext uri="{FF2B5EF4-FFF2-40B4-BE49-F238E27FC236}">
                <a16:creationId xmlns:a16="http://schemas.microsoft.com/office/drawing/2014/main" id="{7A1C08AF-3BA0-4DB8-A5A5-8C069762320B}"/>
              </a:ext>
            </a:extLst>
          </p:cNvPr>
          <p:cNvSpPr txBox="1">
            <a:spLocks noChangeArrowheads="1"/>
          </p:cNvSpPr>
          <p:nvPr/>
        </p:nvSpPr>
        <p:spPr bwMode="auto">
          <a:xfrm>
            <a:off x="7190914" y="2305438"/>
            <a:ext cx="18339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ja-JP" sz="1100" dirty="0">
                <a:latin typeface="HG丸ｺﾞｼｯｸM-PRO" panose="020F0600000000000000" pitchFamily="50" charset="-128"/>
                <a:ea typeface="HG丸ｺﾞｼｯｸM-PRO" panose="020F0600000000000000" pitchFamily="50" charset="-128"/>
              </a:rPr>
              <a:t>※</a:t>
            </a:r>
            <a:r>
              <a:rPr lang="ja-JP" altLang="en-US" sz="1100" dirty="0">
                <a:latin typeface="HG丸ｺﾞｼｯｸM-PRO" panose="020F0600000000000000" pitchFamily="50" charset="-128"/>
                <a:ea typeface="HG丸ｺﾞｼｯｸM-PRO" panose="020F0600000000000000" pitchFamily="50" charset="-128"/>
              </a:rPr>
              <a:t>（　）は投資済み額</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E571D-5FEE-EC8E-CFA9-344C4989AE41}"/>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34234D9A-6605-5A65-23E9-6ADCCE922B42}"/>
              </a:ext>
            </a:extLst>
          </p:cNvPr>
          <p:cNvPicPr>
            <a:picLocks noChangeAspect="1"/>
          </p:cNvPicPr>
          <p:nvPr/>
        </p:nvPicPr>
        <p:blipFill>
          <a:blip r:embed="rId3"/>
          <a:stretch>
            <a:fillRect/>
          </a:stretch>
        </p:blipFill>
        <p:spPr>
          <a:xfrm>
            <a:off x="148455" y="3422710"/>
            <a:ext cx="4878000" cy="3271901"/>
          </a:xfrm>
          <a:prstGeom prst="rect">
            <a:avLst/>
          </a:prstGeom>
        </p:spPr>
      </p:pic>
      <p:sp>
        <p:nvSpPr>
          <p:cNvPr id="11" name="正方形/長方形 10">
            <a:extLst>
              <a:ext uri="{FF2B5EF4-FFF2-40B4-BE49-F238E27FC236}">
                <a16:creationId xmlns:a16="http://schemas.microsoft.com/office/drawing/2014/main" id="{686B09CD-257A-1266-9EE5-69D2BDFE23E9}"/>
              </a:ext>
            </a:extLst>
          </p:cNvPr>
          <p:cNvSpPr/>
          <p:nvPr/>
        </p:nvSpPr>
        <p:spPr>
          <a:xfrm>
            <a:off x="61495" y="2156715"/>
            <a:ext cx="9699650" cy="4644750"/>
          </a:xfrm>
          <a:prstGeom prst="rect">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21508" name="Rectangle 2">
            <a:extLst>
              <a:ext uri="{FF2B5EF4-FFF2-40B4-BE49-F238E27FC236}">
                <a16:creationId xmlns:a16="http://schemas.microsoft.com/office/drawing/2014/main" id="{9064C206-5734-9F94-37C7-61346929A370}"/>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３</a:t>
            </a:r>
            <a:r>
              <a:rPr kumimoji="0" lang="zh-TW" altLang="en-US" sz="2400" dirty="0">
                <a:solidFill>
                  <a:srgbClr val="FFFFFF"/>
                </a:solidFill>
                <a:latin typeface="HGｺﾞｼｯｸE" panose="020B0909000000000000" pitchFamily="49" charset="-128"/>
                <a:ea typeface="HGｺﾞｼｯｸE" panose="020B0909000000000000" pitchFamily="49" charset="-128"/>
              </a:rPr>
              <a:t>．事業</a:t>
            </a:r>
            <a:r>
              <a:rPr kumimoji="0" lang="ja-JP" altLang="en-US" sz="2400" dirty="0">
                <a:solidFill>
                  <a:srgbClr val="FFFFFF"/>
                </a:solidFill>
                <a:latin typeface="HGｺﾞｼｯｸE" panose="020B0909000000000000" pitchFamily="49" charset="-128"/>
                <a:ea typeface="HGｺﾞｼｯｸE" panose="020B0909000000000000" pitchFamily="49" charset="-128"/>
              </a:rPr>
              <a:t>費の変動要因</a:t>
            </a:r>
            <a:endParaRPr kumimoji="0" lang="zh-TW" altLang="en-US" sz="2400" dirty="0">
              <a:solidFill>
                <a:srgbClr val="FFFFFF"/>
              </a:solidFill>
              <a:latin typeface="HGｺﾞｼｯｸE" panose="020B0909000000000000" pitchFamily="49" charset="-128"/>
              <a:ea typeface="HGｺﾞｼｯｸE" panose="020B0909000000000000" pitchFamily="49" charset="-128"/>
            </a:endParaRPr>
          </a:p>
        </p:txBody>
      </p:sp>
      <p:sp>
        <p:nvSpPr>
          <p:cNvPr id="12" name="スライド番号プレースホルダ 5">
            <a:extLst>
              <a:ext uri="{FF2B5EF4-FFF2-40B4-BE49-F238E27FC236}">
                <a16:creationId xmlns:a16="http://schemas.microsoft.com/office/drawing/2014/main" id="{15DDC2EF-BAC3-B106-668B-BCF706837F6B}"/>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918537EB-7A7C-438A-8308-F987DC2E006E}"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7</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8" name="テキスト ボックス 14">
            <a:extLst>
              <a:ext uri="{FF2B5EF4-FFF2-40B4-BE49-F238E27FC236}">
                <a16:creationId xmlns:a16="http://schemas.microsoft.com/office/drawing/2014/main" id="{5FCE4080-8C1A-7E03-836D-2EC65A526520}"/>
              </a:ext>
            </a:extLst>
          </p:cNvPr>
          <p:cNvSpPr txBox="1">
            <a:spLocks noChangeArrowheads="1"/>
          </p:cNvSpPr>
          <p:nvPr/>
        </p:nvSpPr>
        <p:spPr bwMode="auto">
          <a:xfrm>
            <a:off x="142109" y="992188"/>
            <a:ext cx="9621781" cy="95410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85750" indent="-285750">
              <a:defRPr kumimoji="1" sz="1900">
                <a:solidFill>
                  <a:schemeClr val="tx1"/>
                </a:solidFill>
                <a:latin typeface="Arial" panose="020B0604020202020204" pitchFamily="34" charset="0"/>
                <a:ea typeface="ＭＳ Ｐゴシック" panose="020B0600070205080204" pitchFamily="50" charset="-128"/>
              </a:defRPr>
            </a:lvl1pPr>
            <a:lvl2pPr>
              <a:defRPr kumimoji="1" sz="1900">
                <a:solidFill>
                  <a:schemeClr val="tx1"/>
                </a:solidFill>
                <a:latin typeface="Arial" panose="020B0604020202020204" pitchFamily="34" charset="0"/>
                <a:ea typeface="ＭＳ Ｐゴシック" panose="020B0600070205080204" pitchFamily="50" charset="-128"/>
              </a:defRPr>
            </a:lvl2pPr>
            <a:lvl3pPr>
              <a:defRPr kumimoji="1" sz="1900">
                <a:solidFill>
                  <a:schemeClr val="tx1"/>
                </a:solidFill>
                <a:latin typeface="Arial" panose="020B0604020202020204" pitchFamily="34" charset="0"/>
                <a:ea typeface="ＭＳ Ｐゴシック" panose="020B0600070205080204" pitchFamily="50" charset="-128"/>
              </a:defRPr>
            </a:lvl3pPr>
            <a:lvl4pPr>
              <a:defRPr kumimoji="1" sz="1900">
                <a:solidFill>
                  <a:schemeClr val="tx1"/>
                </a:solidFill>
                <a:latin typeface="Arial" panose="020B0604020202020204" pitchFamily="34" charset="0"/>
                <a:ea typeface="ＭＳ Ｐゴシック" panose="020B0600070205080204" pitchFamily="50" charset="-128"/>
              </a:defRPr>
            </a:lvl4pPr>
            <a:lvl5pPr>
              <a:defRPr kumimoji="1" sz="1900">
                <a:solidFill>
                  <a:schemeClr val="tx1"/>
                </a:solidFill>
                <a:latin typeface="Arial" panose="020B0604020202020204" pitchFamily="34" charset="0"/>
                <a:ea typeface="ＭＳ Ｐゴシック" panose="020B0600070205080204" pitchFamily="50" charset="-128"/>
              </a:defRPr>
            </a:lvl5pPr>
            <a:lvl6pPr marL="18240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6pPr>
            <a:lvl7pPr marL="22812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7pPr>
            <a:lvl8pPr marL="27384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8pPr>
            <a:lvl9pPr marL="3195638" indent="461963" eaLnBrk="0" fontAlgn="base" hangingPunct="0">
              <a:spcBef>
                <a:spcPct val="0"/>
              </a:spcBef>
              <a:spcAft>
                <a:spcPct val="0"/>
              </a:spcAft>
              <a:defRPr kumimoji="1" sz="1900">
                <a:solidFill>
                  <a:schemeClr val="tx1"/>
                </a:solidFill>
                <a:latin typeface="Arial" panose="020B0604020202020204" pitchFamily="34" charset="0"/>
                <a:ea typeface="ＭＳ Ｐゴシック" panose="020B0600070205080204" pitchFamily="50" charset="-128"/>
              </a:defRPr>
            </a:lvl9pPr>
          </a:lstStyle>
          <a:p>
            <a:pPr>
              <a:buFont typeface="Wingdings" panose="05000000000000000000" pitchFamily="2" charset="2"/>
              <a:buChar char="Ø"/>
            </a:pPr>
            <a:r>
              <a:rPr lang="ja-JP" altLang="en-US" sz="1400" dirty="0"/>
              <a:t>前回評価時（</a:t>
            </a:r>
            <a:r>
              <a:rPr lang="en-US" altLang="ja-JP" sz="1400" dirty="0"/>
              <a:t>R3</a:t>
            </a:r>
            <a:r>
              <a:rPr lang="ja-JP" altLang="en-US" sz="1400" dirty="0"/>
              <a:t>年度）以降、建設業界では急激な建設資材の高騰・労務費の上昇が続いており、想定していた以上の事業費が必要になることが予想される。</a:t>
            </a:r>
            <a:endParaRPr lang="en-US" altLang="ja-JP" sz="1400" dirty="0"/>
          </a:p>
          <a:p>
            <a:pPr>
              <a:buFont typeface="Wingdings" panose="05000000000000000000" pitchFamily="2" charset="2"/>
              <a:buChar char="Ø"/>
            </a:pPr>
            <a:r>
              <a:rPr lang="ja-JP" altLang="en-US" sz="1400" dirty="0"/>
              <a:t>よって、社会的要因（物価、人件費等の上昇）を考慮し、約</a:t>
            </a:r>
            <a:r>
              <a:rPr lang="en-US" altLang="ja-JP" sz="1400" dirty="0"/>
              <a:t>28</a:t>
            </a:r>
            <a:r>
              <a:rPr lang="ja-JP" altLang="en-US" sz="1400" dirty="0"/>
              <a:t>億円の増額となった。（残事業費が約</a:t>
            </a:r>
            <a:r>
              <a:rPr lang="en-US" altLang="ja-JP" sz="1400" dirty="0"/>
              <a:t>120</a:t>
            </a:r>
            <a:r>
              <a:rPr lang="ja-JP" altLang="en-US" sz="1400" dirty="0"/>
              <a:t>億円→</a:t>
            </a:r>
            <a:r>
              <a:rPr lang="en-US" altLang="ja-JP" sz="1400" dirty="0"/>
              <a:t>148</a:t>
            </a:r>
            <a:r>
              <a:rPr lang="ja-JP" altLang="en-US" sz="1400" dirty="0"/>
              <a:t>億円と約</a:t>
            </a:r>
            <a:r>
              <a:rPr lang="en-US" altLang="ja-JP" sz="1400" dirty="0"/>
              <a:t>1.23</a:t>
            </a:r>
            <a:r>
              <a:rPr lang="ja-JP" altLang="en-US" sz="1400" dirty="0"/>
              <a:t>倍）</a:t>
            </a:r>
            <a:endParaRPr lang="en-US" altLang="ja-JP" sz="1400" dirty="0"/>
          </a:p>
        </p:txBody>
      </p:sp>
      <p:sp>
        <p:nvSpPr>
          <p:cNvPr id="6" name="正方形/長方形 5">
            <a:extLst>
              <a:ext uri="{FF2B5EF4-FFF2-40B4-BE49-F238E27FC236}">
                <a16:creationId xmlns:a16="http://schemas.microsoft.com/office/drawing/2014/main" id="{6C791BFA-01DB-97B2-A421-6C62F9D18F70}"/>
              </a:ext>
            </a:extLst>
          </p:cNvPr>
          <p:cNvSpPr/>
          <p:nvPr/>
        </p:nvSpPr>
        <p:spPr>
          <a:xfrm>
            <a:off x="182563" y="2008827"/>
            <a:ext cx="3475037" cy="276999"/>
          </a:xfrm>
          <a:prstGeom prst="rect">
            <a:avLst/>
          </a:prstGeom>
          <a:solidFill>
            <a:schemeClr val="accent3">
              <a:lumMod val="40000"/>
              <a:lumOff val="60000"/>
            </a:schemeClr>
          </a:solidFill>
          <a:ln w="12700" cmpd="sng">
            <a:noFill/>
          </a:ln>
        </p:spPr>
        <p:txBody>
          <a:bodyPr wrap="square">
            <a:spAutoFit/>
          </a:bodyPr>
          <a:lstStyle/>
          <a:p>
            <a:pPr marL="85725">
              <a:defRPr/>
            </a:pPr>
            <a:r>
              <a:rPr lang="ja-JP" altLang="en-US" sz="1200" dirty="0">
                <a:latin typeface="ＭＳ Ｐゴシック" pitchFamily="50" charset="-128"/>
              </a:rPr>
              <a:t>＜参考＞建設物価・人件費単価の状況について</a:t>
            </a:r>
            <a:endParaRPr lang="en-US" altLang="ja-JP" sz="1200" dirty="0">
              <a:latin typeface="ＭＳ Ｐゴシック" pitchFamily="50" charset="-128"/>
            </a:endParaRPr>
          </a:p>
        </p:txBody>
      </p:sp>
      <p:sp>
        <p:nvSpPr>
          <p:cNvPr id="14" name="Text Box 9">
            <a:extLst>
              <a:ext uri="{FF2B5EF4-FFF2-40B4-BE49-F238E27FC236}">
                <a16:creationId xmlns:a16="http://schemas.microsoft.com/office/drawing/2014/main" id="{E9AE23D3-E6C1-CB2D-E205-1F1FE560B8F6}"/>
              </a:ext>
            </a:extLst>
          </p:cNvPr>
          <p:cNvSpPr txBox="1">
            <a:spLocks noChangeArrowheads="1"/>
          </p:cNvSpPr>
          <p:nvPr/>
        </p:nvSpPr>
        <p:spPr bwMode="auto">
          <a:xfrm>
            <a:off x="4763674" y="2350804"/>
            <a:ext cx="4948794" cy="738664"/>
          </a:xfrm>
          <a:prstGeom prst="rect">
            <a:avLst/>
          </a:prstGeom>
          <a:noFill/>
          <a:ln w="9525">
            <a:solidFill>
              <a:schemeClr val="tx1">
                <a:alpha val="0"/>
              </a:schemeClr>
            </a:solidFill>
            <a:miter lim="800000"/>
            <a:headEnd/>
            <a:tailEnd/>
          </a:ln>
        </p:spPr>
        <p:txBody>
          <a:bodyPr wrap="square">
            <a:spAutoFit/>
          </a:bodyPr>
          <a:lstStyle>
            <a:lvl1pPr marL="261938" indent="-174625">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46120" indent="-171450" defTabSz="390997">
              <a:spcBef>
                <a:spcPct val="0"/>
              </a:spcBef>
              <a:buFont typeface="Arial" panose="020B0604020202020204" pitchFamily="34" charset="0"/>
              <a:buChar char="•"/>
            </a:pPr>
            <a:r>
              <a:rPr lang="ja-JP" altLang="en-US" sz="1400" b="1" dirty="0"/>
              <a:t>建設物価は、土木全体で前回評価時（</a:t>
            </a:r>
            <a:r>
              <a:rPr lang="en-US" altLang="ja-JP" sz="1400" b="1" dirty="0"/>
              <a:t>R3</a:t>
            </a:r>
            <a:r>
              <a:rPr lang="ja-JP" altLang="en-US" sz="1400" b="1" dirty="0"/>
              <a:t>年度）より</a:t>
            </a:r>
            <a:r>
              <a:rPr lang="ja-JP" altLang="en-US" sz="1400" b="1" u="sng" dirty="0"/>
              <a:t>約</a:t>
            </a:r>
            <a:r>
              <a:rPr lang="en-US" altLang="ja-JP" sz="1400" b="1" u="sng" dirty="0"/>
              <a:t>1.33</a:t>
            </a:r>
            <a:r>
              <a:rPr lang="ja-JP" altLang="en-US" sz="1400" b="1" u="sng" dirty="0"/>
              <a:t>倍</a:t>
            </a:r>
            <a:endParaRPr lang="en-US" altLang="ja-JP" sz="1400" b="1" u="sng" dirty="0"/>
          </a:p>
          <a:p>
            <a:pPr marL="246120" indent="-171450" defTabSz="390997">
              <a:spcBef>
                <a:spcPct val="0"/>
              </a:spcBef>
              <a:buFont typeface="Arial" panose="020B0604020202020204" pitchFamily="34" charset="0"/>
              <a:buChar char="•"/>
            </a:pPr>
            <a:endParaRPr lang="en-US" altLang="ja-JP" sz="1400" b="1" u="sng" dirty="0"/>
          </a:p>
          <a:p>
            <a:pPr marL="246120" indent="-171450" defTabSz="390997">
              <a:spcBef>
                <a:spcPct val="0"/>
              </a:spcBef>
              <a:buFont typeface="Arial" panose="020B0604020202020204" pitchFamily="34" charset="0"/>
              <a:buChar char="•"/>
            </a:pPr>
            <a:r>
              <a:rPr lang="ja-JP" altLang="en-US" sz="1400" b="1" dirty="0"/>
              <a:t>人件費単価は、前回評価時（</a:t>
            </a:r>
            <a:r>
              <a:rPr lang="en-US" altLang="ja-JP" sz="1400" b="1" dirty="0"/>
              <a:t>R3</a:t>
            </a:r>
            <a:r>
              <a:rPr lang="ja-JP" altLang="en-US" sz="1400" b="1" dirty="0"/>
              <a:t>年度）より</a:t>
            </a:r>
            <a:r>
              <a:rPr lang="ja-JP" altLang="en-US" sz="1400" b="1" u="sng" dirty="0"/>
              <a:t>約</a:t>
            </a:r>
            <a:r>
              <a:rPr lang="en-US" altLang="ja-JP" sz="1400" b="1" u="sng" dirty="0"/>
              <a:t>1.27</a:t>
            </a:r>
            <a:r>
              <a:rPr lang="ja-JP" altLang="en-US" sz="1400" b="1" u="sng" dirty="0"/>
              <a:t>倍</a:t>
            </a:r>
            <a:endParaRPr lang="en-US" altLang="ja-JP" sz="1400" b="1" u="sng" dirty="0"/>
          </a:p>
        </p:txBody>
      </p:sp>
      <p:sp>
        <p:nvSpPr>
          <p:cNvPr id="13" name="AutoShape 6">
            <a:extLst>
              <a:ext uri="{FF2B5EF4-FFF2-40B4-BE49-F238E27FC236}">
                <a16:creationId xmlns:a16="http://schemas.microsoft.com/office/drawing/2014/main" id="{F9365E5D-3B65-0486-FD19-80E91D63619C}"/>
              </a:ext>
            </a:extLst>
          </p:cNvPr>
          <p:cNvSpPr>
            <a:spLocks noChangeArrowheads="1"/>
          </p:cNvSpPr>
          <p:nvPr/>
        </p:nvSpPr>
        <p:spPr bwMode="auto">
          <a:xfrm>
            <a:off x="182563" y="530677"/>
            <a:ext cx="7919608" cy="312634"/>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600" b="1" dirty="0">
                <a:solidFill>
                  <a:srgbClr val="000000"/>
                </a:solidFill>
                <a:latin typeface="HG丸ｺﾞｼｯｸM-PRO" panose="020F0600000000000000" pitchFamily="50" charset="-128"/>
                <a:ea typeface="HG丸ｺﾞｼｯｸM-PRO" panose="020F0600000000000000" pitchFamily="50" charset="-128"/>
              </a:rPr>
              <a:t>事業費の変更理由（社会的要因（物価、人件費等の上昇）による事業費の増加）</a:t>
            </a:r>
          </a:p>
        </p:txBody>
      </p:sp>
      <p:pic>
        <p:nvPicPr>
          <p:cNvPr id="2" name="図 1">
            <a:extLst>
              <a:ext uri="{FF2B5EF4-FFF2-40B4-BE49-F238E27FC236}">
                <a16:creationId xmlns:a16="http://schemas.microsoft.com/office/drawing/2014/main" id="{3CAB9F63-C4B5-B879-F388-088A7C806271}"/>
              </a:ext>
            </a:extLst>
          </p:cNvPr>
          <p:cNvPicPr>
            <a:picLocks noChangeAspect="1"/>
          </p:cNvPicPr>
          <p:nvPr/>
        </p:nvPicPr>
        <p:blipFill>
          <a:blip r:embed="rId4"/>
          <a:stretch>
            <a:fillRect/>
          </a:stretch>
        </p:blipFill>
        <p:spPr>
          <a:xfrm>
            <a:off x="5100025" y="3422710"/>
            <a:ext cx="4564420" cy="2628000"/>
          </a:xfrm>
          <a:prstGeom prst="rect">
            <a:avLst/>
          </a:prstGeom>
        </p:spPr>
      </p:pic>
      <p:sp>
        <p:nvSpPr>
          <p:cNvPr id="5" name="テキスト ボックス 1">
            <a:extLst>
              <a:ext uri="{FF2B5EF4-FFF2-40B4-BE49-F238E27FC236}">
                <a16:creationId xmlns:a16="http://schemas.microsoft.com/office/drawing/2014/main" id="{221019F8-3134-5E65-4005-D6E12A103727}"/>
              </a:ext>
            </a:extLst>
          </p:cNvPr>
          <p:cNvSpPr txBox="1"/>
          <p:nvPr/>
        </p:nvSpPr>
        <p:spPr>
          <a:xfrm>
            <a:off x="345251" y="3737634"/>
            <a:ext cx="4810892" cy="532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900" kern="1200" dirty="0">
                <a:latin typeface="ＭＳ Ｐ明朝" panose="02020600040205080304" pitchFamily="18" charset="-128"/>
                <a:ea typeface="ＭＳ Ｐ明朝" panose="02020600040205080304" pitchFamily="18" charset="-128"/>
              </a:rPr>
              <a:t>※</a:t>
            </a:r>
            <a:r>
              <a:rPr lang="ja-JP" altLang="en-US" sz="900" kern="1200" dirty="0">
                <a:latin typeface="ＭＳ Ｐ明朝" panose="02020600040205080304" pitchFamily="18" charset="-128"/>
                <a:ea typeface="ＭＳ Ｐ明朝" panose="02020600040205080304" pitchFamily="18" charset="-128"/>
              </a:rPr>
              <a:t>１）一般社団法人　建設物価調査会「</a:t>
            </a:r>
            <a:r>
              <a:rPr lang="zh-TW" altLang="en-US" sz="900" kern="1200" dirty="0">
                <a:latin typeface="ＭＳ Ｐ明朝" panose="02020600040205080304" pitchFamily="18" charset="-128"/>
                <a:ea typeface="ＭＳ Ｐ明朝" panose="02020600040205080304" pitchFamily="18" charset="-128"/>
              </a:rPr>
              <a:t>建設資材物価指数（</a:t>
            </a:r>
            <a:r>
              <a:rPr lang="en-US" altLang="zh-TW" sz="900" kern="1200" dirty="0">
                <a:latin typeface="ＭＳ Ｐ明朝" panose="02020600040205080304" pitchFamily="18" charset="-128"/>
                <a:ea typeface="ＭＳ Ｐ明朝" panose="02020600040205080304" pitchFamily="18" charset="-128"/>
              </a:rPr>
              <a:t>2015</a:t>
            </a:r>
            <a:r>
              <a:rPr lang="zh-TW" altLang="en-US" sz="900" kern="1200" dirty="0">
                <a:latin typeface="ＭＳ Ｐ明朝" panose="02020600040205080304" pitchFamily="18" charset="-128"/>
                <a:ea typeface="ＭＳ Ｐ明朝" panose="02020600040205080304" pitchFamily="18" charset="-128"/>
              </a:rPr>
              <a:t>年基準）</a:t>
            </a:r>
            <a:r>
              <a:rPr lang="ja-JP" altLang="en-US" sz="900" kern="1200" dirty="0">
                <a:latin typeface="ＭＳ Ｐ明朝" panose="02020600040205080304" pitchFamily="18" charset="-128"/>
                <a:ea typeface="ＭＳ Ｐ明朝" panose="02020600040205080304" pitchFamily="18" charset="-128"/>
              </a:rPr>
              <a:t>」より引用</a:t>
            </a:r>
            <a:endParaRPr lang="en-US" altLang="ja-JP" sz="900" kern="1200" dirty="0">
              <a:latin typeface="ＭＳ Ｐ明朝" panose="02020600040205080304" pitchFamily="18" charset="-128"/>
              <a:ea typeface="ＭＳ Ｐ明朝" panose="02020600040205080304" pitchFamily="18" charset="-128"/>
            </a:endParaRPr>
          </a:p>
          <a:p>
            <a:r>
              <a:rPr lang="en-US" altLang="ja-JP" sz="900" dirty="0">
                <a:latin typeface="ＭＳ Ｐ明朝" panose="02020600040205080304" pitchFamily="18" charset="-128"/>
                <a:ea typeface="ＭＳ Ｐ明朝" panose="02020600040205080304" pitchFamily="18" charset="-128"/>
              </a:rPr>
              <a:t>※2</a:t>
            </a:r>
            <a:r>
              <a:rPr lang="ja-JP" altLang="en-US" sz="900" dirty="0">
                <a:latin typeface="ＭＳ Ｐ明朝" panose="02020600040205080304" pitchFamily="18" charset="-128"/>
                <a:ea typeface="ＭＳ Ｐ明朝" panose="02020600040205080304" pitchFamily="18" charset="-128"/>
              </a:rPr>
              <a:t>）上記データを</a:t>
            </a:r>
            <a:r>
              <a:rPr lang="en-US" altLang="ja-JP" sz="900" dirty="0">
                <a:latin typeface="ＭＳ Ｐ明朝" panose="02020600040205080304" pitchFamily="18" charset="-128"/>
                <a:ea typeface="ＭＳ Ｐ明朝" panose="02020600040205080304" pitchFamily="18" charset="-128"/>
              </a:rPr>
              <a:t>2021</a:t>
            </a:r>
            <a:r>
              <a:rPr lang="ja-JP" altLang="en-US" sz="900" dirty="0">
                <a:latin typeface="ＭＳ Ｐ明朝" panose="02020600040205080304" pitchFamily="18" charset="-128"/>
                <a:ea typeface="ＭＳ Ｐ明朝" panose="02020600040205080304" pitchFamily="18" charset="-128"/>
              </a:rPr>
              <a:t>年基準に加工</a:t>
            </a:r>
            <a:endParaRPr lang="en-US" altLang="ja-JP" sz="900" kern="1200" dirty="0">
              <a:latin typeface="ＭＳ Ｐ明朝" panose="02020600040205080304" pitchFamily="18" charset="-128"/>
              <a:ea typeface="ＭＳ Ｐ明朝" panose="02020600040205080304" pitchFamily="18" charset="-128"/>
            </a:endParaRPr>
          </a:p>
        </p:txBody>
      </p:sp>
      <p:pic>
        <p:nvPicPr>
          <p:cNvPr id="4" name="図 3">
            <a:extLst>
              <a:ext uri="{FF2B5EF4-FFF2-40B4-BE49-F238E27FC236}">
                <a16:creationId xmlns:a16="http://schemas.microsoft.com/office/drawing/2014/main" id="{2AE01F29-7035-1A15-1DFE-83EFA49E0937}"/>
              </a:ext>
            </a:extLst>
          </p:cNvPr>
          <p:cNvPicPr>
            <a:picLocks noChangeAspect="1"/>
          </p:cNvPicPr>
          <p:nvPr/>
        </p:nvPicPr>
        <p:blipFill>
          <a:blip r:embed="rId5"/>
          <a:stretch>
            <a:fillRect/>
          </a:stretch>
        </p:blipFill>
        <p:spPr>
          <a:xfrm>
            <a:off x="142110" y="2302881"/>
            <a:ext cx="2355807" cy="1064401"/>
          </a:xfrm>
          <a:prstGeom prst="rect">
            <a:avLst/>
          </a:prstGeom>
        </p:spPr>
      </p:pic>
      <p:sp>
        <p:nvSpPr>
          <p:cNvPr id="25" name="テキスト ボックス 1">
            <a:extLst>
              <a:ext uri="{FF2B5EF4-FFF2-40B4-BE49-F238E27FC236}">
                <a16:creationId xmlns:a16="http://schemas.microsoft.com/office/drawing/2014/main" id="{9F8471C6-A056-736F-1F6A-A529ED87A90E}"/>
              </a:ext>
            </a:extLst>
          </p:cNvPr>
          <p:cNvSpPr txBox="1"/>
          <p:nvPr/>
        </p:nvSpPr>
        <p:spPr>
          <a:xfrm>
            <a:off x="2422766" y="2873349"/>
            <a:ext cx="2454034" cy="532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ja-JP" altLang="en-US" sz="900" kern="1200" dirty="0">
                <a:latin typeface="ＭＳ Ｐ明朝" panose="02020600040205080304" pitchFamily="18" charset="-128"/>
                <a:ea typeface="ＭＳ Ｐ明朝" panose="02020600040205080304" pitchFamily="18" charset="-128"/>
              </a:rPr>
              <a:t>窯業 ・土石製品：生コンクリート、セメントなど</a:t>
            </a:r>
            <a:endParaRPr lang="en-US" altLang="ja-JP" sz="900" kern="1200" dirty="0">
              <a:latin typeface="ＭＳ Ｐ明朝" panose="02020600040205080304" pitchFamily="18" charset="-128"/>
              <a:ea typeface="ＭＳ Ｐ明朝" panose="02020600040205080304" pitchFamily="18" charset="-128"/>
            </a:endParaRPr>
          </a:p>
          <a:p>
            <a:r>
              <a:rPr lang="ja-JP" altLang="en-US" sz="900" kern="1200" dirty="0">
                <a:latin typeface="ＭＳ Ｐ明朝" panose="02020600040205080304" pitchFamily="18" charset="-128"/>
                <a:ea typeface="ＭＳ Ｐ明朝" panose="02020600040205080304" pitchFamily="18" charset="-128"/>
              </a:rPr>
              <a:t>鉄鋼：鋼管など</a:t>
            </a:r>
            <a:endParaRPr lang="en-US" altLang="ja-JP" sz="900" kern="1200" dirty="0">
              <a:latin typeface="ＭＳ Ｐ明朝" panose="02020600040205080304" pitchFamily="18" charset="-128"/>
              <a:ea typeface="ＭＳ Ｐ明朝" panose="02020600040205080304" pitchFamily="18" charset="-128"/>
            </a:endParaRPr>
          </a:p>
          <a:p>
            <a:r>
              <a:rPr lang="ja-JP" altLang="en-US" sz="900" kern="1200" dirty="0">
                <a:latin typeface="ＭＳ Ｐ明朝" panose="02020600040205080304" pitchFamily="18" charset="-128"/>
                <a:ea typeface="ＭＳ Ｐ明朝" panose="02020600040205080304" pitchFamily="18" charset="-128"/>
              </a:rPr>
              <a:t>金属製品：</a:t>
            </a:r>
            <a:r>
              <a:rPr lang="zh-TW" altLang="en-US" sz="900" kern="1200" dirty="0">
                <a:latin typeface="ＭＳ Ｐ明朝" panose="02020600040205080304" pitchFamily="18" charset="-128"/>
                <a:ea typeface="ＭＳ Ｐ明朝" panose="02020600040205080304" pitchFamily="18" charset="-128"/>
              </a:rPr>
              <a:t>建設用金属製品 </a:t>
            </a:r>
            <a:endParaRPr lang="en-US" altLang="ja-JP" sz="900" kern="12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41837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 5">
            <a:extLst>
              <a:ext uri="{FF2B5EF4-FFF2-40B4-BE49-F238E27FC236}">
                <a16:creationId xmlns:a16="http://schemas.microsoft.com/office/drawing/2014/main" id="{58ACB54A-F60E-4DAC-BD3F-529A81C917DB}"/>
              </a:ext>
            </a:extLst>
          </p:cNvPr>
          <p:cNvSpPr txBox="1">
            <a:spLocks noGrp="1"/>
          </p:cNvSpPr>
          <p:nvPr/>
        </p:nvSpPr>
        <p:spPr bwMode="auto">
          <a:xfrm>
            <a:off x="9420225" y="6400800"/>
            <a:ext cx="485775" cy="457200"/>
          </a:xfrm>
          <a:prstGeom prst="rect">
            <a:avLst/>
          </a:prstGeom>
          <a:noFill/>
          <a:ln>
            <a:noFill/>
          </a:ln>
        </p:spPr>
        <p:txBody>
          <a:bodyPr lIns="95770" tIns="47886" rIns="95770" bIns="47886" anchor="b"/>
          <a:lstStyle>
            <a:lvl1pPr defTabSz="1279525">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defTabSz="1279525">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defTabSz="1279525">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defTabSz="1279525">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defTabSz="1279525"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algn="r" eaLnBrk="1" hangingPunct="1">
              <a:spcBef>
                <a:spcPct val="0"/>
              </a:spcBef>
              <a:buFontTx/>
              <a:buNone/>
              <a:defRPr/>
            </a:pPr>
            <a:fld id="{FABFBC4E-BB1A-4022-AB95-8B883A0B5EC2}" type="slidenum">
              <a:rPr kumimoji="0" lang="en-US" altLang="ja-JP" sz="1600" b="1" smtClean="0">
                <a:effectLst>
                  <a:outerShdw blurRad="38100" dist="38100" dir="2700000" algn="tl">
                    <a:srgbClr val="C0C0C0"/>
                  </a:outerShdw>
                </a:effectLst>
                <a:latin typeface="ＭＳ ゴシック" panose="020B0609070205080204" pitchFamily="49" charset="-128"/>
                <a:ea typeface="ＭＳ ゴシック" panose="020B0609070205080204" pitchFamily="49" charset="-128"/>
              </a:rPr>
              <a:pPr algn="r" eaLnBrk="1" hangingPunct="1">
                <a:spcBef>
                  <a:spcPct val="0"/>
                </a:spcBef>
                <a:buFontTx/>
                <a:buNone/>
                <a:defRPr/>
              </a:pPr>
              <a:t>8</a:t>
            </a:fld>
            <a:endParaRPr kumimoji="0" lang="en-US" altLang="ja-JP" sz="1600" b="1">
              <a:effectLst>
                <a:outerShdw blurRad="38100" dist="38100" dir="2700000" algn="tl">
                  <a:srgbClr val="C0C0C0"/>
                </a:outerShdw>
              </a:effectLst>
              <a:latin typeface="ＭＳ ゴシック" panose="020B0609070205080204" pitchFamily="49" charset="-128"/>
              <a:ea typeface="ＭＳ ゴシック" panose="020B0609070205080204" pitchFamily="49" charset="-128"/>
            </a:endParaRPr>
          </a:p>
        </p:txBody>
      </p:sp>
      <p:sp>
        <p:nvSpPr>
          <p:cNvPr id="28675" name="Rectangle 2">
            <a:extLst>
              <a:ext uri="{FF2B5EF4-FFF2-40B4-BE49-F238E27FC236}">
                <a16:creationId xmlns:a16="http://schemas.microsoft.com/office/drawing/2014/main" id="{C9CE40A0-FA81-4CFF-B067-0200A28EB050}"/>
              </a:ext>
            </a:extLst>
          </p:cNvPr>
          <p:cNvSpPr>
            <a:spLocks noChangeArrowheads="1"/>
          </p:cNvSpPr>
          <p:nvPr/>
        </p:nvSpPr>
        <p:spPr bwMode="auto">
          <a:xfrm>
            <a:off x="0" y="-3175"/>
            <a:ext cx="9912350" cy="431800"/>
          </a:xfrm>
          <a:prstGeom prst="rect">
            <a:avLst/>
          </a:prstGeom>
          <a:gradFill rotWithShape="1">
            <a:gsLst>
              <a:gs pos="0">
                <a:srgbClr val="03D4A8"/>
              </a:gs>
              <a:gs pos="25000">
                <a:srgbClr val="21D6E0"/>
              </a:gs>
              <a:gs pos="75000">
                <a:srgbClr val="0087E6"/>
              </a:gs>
              <a:gs pos="100000">
                <a:srgbClr val="005CBF"/>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kumimoji="0" lang="ja-JP" altLang="en-US" sz="2400" dirty="0">
                <a:solidFill>
                  <a:srgbClr val="FFFFFF"/>
                </a:solidFill>
                <a:latin typeface="HGｺﾞｼｯｸE" panose="020B0909000000000000" pitchFamily="49" charset="-128"/>
                <a:ea typeface="HGｺﾞｼｯｸE" panose="020B0909000000000000" pitchFamily="49" charset="-128"/>
              </a:rPr>
              <a:t>４．事業の投資効果と進捗状況</a:t>
            </a:r>
          </a:p>
        </p:txBody>
      </p:sp>
      <p:sp>
        <p:nvSpPr>
          <p:cNvPr id="10" name="正方形/長方形 9">
            <a:extLst>
              <a:ext uri="{FF2B5EF4-FFF2-40B4-BE49-F238E27FC236}">
                <a16:creationId xmlns:a16="http://schemas.microsoft.com/office/drawing/2014/main" id="{1EE753A6-5868-416C-B3E2-1E5EDA2B2269}"/>
              </a:ext>
            </a:extLst>
          </p:cNvPr>
          <p:cNvSpPr/>
          <p:nvPr/>
        </p:nvSpPr>
        <p:spPr>
          <a:xfrm>
            <a:off x="290513" y="1101725"/>
            <a:ext cx="9318625" cy="1985159"/>
          </a:xfrm>
          <a:prstGeom prst="rect">
            <a:avLst/>
          </a:prstGeom>
          <a:solidFill>
            <a:schemeClr val="accent3">
              <a:lumMod val="40000"/>
              <a:lumOff val="60000"/>
            </a:schemeClr>
          </a:solidFill>
          <a:ln w="12700" cmpd="sng">
            <a:solidFill>
              <a:schemeClr val="tx1"/>
            </a:solidFill>
          </a:ln>
        </p:spPr>
        <p:txBody>
          <a:bodyPr>
            <a:spAutoFit/>
          </a:bodyPr>
          <a:lstStyle/>
          <a:p>
            <a:pPr marL="285750" indent="-285750">
              <a:spcAft>
                <a:spcPts val="600"/>
              </a:spcAft>
              <a:buFont typeface="Wingdings" panose="05000000000000000000" pitchFamily="2" charset="2"/>
              <a:buChar char="Ø"/>
              <a:defRPr/>
            </a:pPr>
            <a:r>
              <a:rPr lang="ja-JP" altLang="en-US" sz="1800" dirty="0">
                <a:latin typeface="ＭＳ Ｐゴシック" pitchFamily="50" charset="-128"/>
              </a:rPr>
              <a:t>「治水経済調査マニュアル（案）」（国土交通省水管理・国土保全局、令和７年７月）に　　　　　基づいて、被害軽減効果を総合治水事業の効果（便益）として算出を行った。</a:t>
            </a:r>
          </a:p>
          <a:p>
            <a:pPr marL="285750" indent="-285750">
              <a:spcAft>
                <a:spcPts val="600"/>
              </a:spcAft>
              <a:buFont typeface="Wingdings" panose="05000000000000000000" pitchFamily="2" charset="2"/>
              <a:buChar char="Ø"/>
              <a:defRPr/>
            </a:pPr>
            <a:r>
              <a:rPr lang="ja-JP" altLang="en-US" sz="1800" dirty="0">
                <a:latin typeface="ＭＳ Ｐゴシック" pitchFamily="50" charset="-128"/>
              </a:rPr>
              <a:t>被害軽減効果の算定にあたっては、最新の資産、デフレータに更新を行った。</a:t>
            </a:r>
          </a:p>
          <a:p>
            <a:pPr marL="285750" indent="-285750">
              <a:spcAft>
                <a:spcPts val="600"/>
              </a:spcAft>
              <a:buFont typeface="Wingdings" panose="05000000000000000000" pitchFamily="2" charset="2"/>
              <a:buChar char="Ø"/>
              <a:defRPr/>
            </a:pPr>
            <a:r>
              <a:rPr lang="ja-JP" altLang="en-US" sz="1800" dirty="0">
                <a:latin typeface="ＭＳ Ｐゴシック" pitchFamily="50" charset="-128"/>
              </a:rPr>
              <a:t>被害軽減効果に治水施設の残存価値を加算し、便益とした。</a:t>
            </a:r>
          </a:p>
          <a:p>
            <a:pPr marL="285750" indent="-285750">
              <a:spcAft>
                <a:spcPts val="600"/>
              </a:spcAft>
              <a:buFont typeface="Wingdings" panose="05000000000000000000" pitchFamily="2" charset="2"/>
              <a:buChar char="Ø"/>
              <a:defRPr/>
            </a:pPr>
            <a:r>
              <a:rPr lang="ja-JP" altLang="en-US" sz="1800" dirty="0">
                <a:latin typeface="ＭＳ Ｐゴシック" pitchFamily="50" charset="-128"/>
              </a:rPr>
              <a:t>事業費の増加を考慮して費用対効果を算出したところ、前回評価時より下がったものの、　　算定の結果、今回評価におけるＢ</a:t>
            </a:r>
            <a:r>
              <a:rPr lang="en-US" altLang="ja-JP" sz="1800" dirty="0">
                <a:latin typeface="ＭＳ Ｐゴシック" pitchFamily="50" charset="-128"/>
              </a:rPr>
              <a:t>/</a:t>
            </a:r>
            <a:r>
              <a:rPr lang="ja-JP" altLang="en-US" sz="1800" dirty="0">
                <a:latin typeface="ＭＳ Ｐゴシック" pitchFamily="50" charset="-128"/>
              </a:rPr>
              <a:t>Ｃは</a:t>
            </a:r>
            <a:r>
              <a:rPr lang="en-US" altLang="ja-JP" sz="1800" dirty="0">
                <a:latin typeface="ＭＳ Ｐゴシック" pitchFamily="50" charset="-128"/>
              </a:rPr>
              <a:t>8.0</a:t>
            </a:r>
            <a:r>
              <a:rPr lang="ja-JP" altLang="en-US" sz="1800" dirty="0">
                <a:latin typeface="ＭＳ Ｐゴシック" pitchFamily="50" charset="-128"/>
              </a:rPr>
              <a:t>となった。</a:t>
            </a:r>
            <a:endParaRPr lang="en-US" altLang="ja-JP" sz="1800" dirty="0">
              <a:latin typeface="ＭＳ Ｐゴシック" pitchFamily="50" charset="-128"/>
            </a:endParaRPr>
          </a:p>
        </p:txBody>
      </p:sp>
      <p:graphicFrame>
        <p:nvGraphicFramePr>
          <p:cNvPr id="11" name="表 10">
            <a:extLst>
              <a:ext uri="{FF2B5EF4-FFF2-40B4-BE49-F238E27FC236}">
                <a16:creationId xmlns:a16="http://schemas.microsoft.com/office/drawing/2014/main" id="{89C825E8-8233-4812-8579-8627C57B2FE5}"/>
              </a:ext>
            </a:extLst>
          </p:cNvPr>
          <p:cNvGraphicFramePr>
            <a:graphicFrameLocks noGrp="1"/>
          </p:cNvGraphicFramePr>
          <p:nvPr>
            <p:extLst>
              <p:ext uri="{D42A27DB-BD31-4B8C-83A1-F6EECF244321}">
                <p14:modId xmlns:p14="http://schemas.microsoft.com/office/powerpoint/2010/main" val="2122858259"/>
              </p:ext>
            </p:extLst>
          </p:nvPr>
        </p:nvGraphicFramePr>
        <p:xfrm>
          <a:off x="534063" y="3429000"/>
          <a:ext cx="8907723" cy="2647950"/>
        </p:xfrm>
        <a:graphic>
          <a:graphicData uri="http://schemas.openxmlformats.org/drawingml/2006/table">
            <a:tbl>
              <a:tblPr firstRow="1" bandRow="1">
                <a:tableStyleId>{21E4AEA4-8DFA-4A89-87EB-49C32662AFE0}</a:tableStyleId>
              </a:tblPr>
              <a:tblGrid>
                <a:gridCol w="1035415">
                  <a:extLst>
                    <a:ext uri="{9D8B030D-6E8A-4147-A177-3AD203B41FA5}">
                      <a16:colId xmlns:a16="http://schemas.microsoft.com/office/drawing/2014/main" val="20000"/>
                    </a:ext>
                  </a:extLst>
                </a:gridCol>
                <a:gridCol w="874314">
                  <a:extLst>
                    <a:ext uri="{9D8B030D-6E8A-4147-A177-3AD203B41FA5}">
                      <a16:colId xmlns:a16="http://schemas.microsoft.com/office/drawing/2014/main" val="20001"/>
                    </a:ext>
                  </a:extLst>
                </a:gridCol>
                <a:gridCol w="3397594">
                  <a:extLst>
                    <a:ext uri="{9D8B030D-6E8A-4147-A177-3AD203B41FA5}">
                      <a16:colId xmlns:a16="http://schemas.microsoft.com/office/drawing/2014/main" val="20002"/>
                    </a:ext>
                  </a:extLst>
                </a:gridCol>
                <a:gridCol w="3600400">
                  <a:extLst>
                    <a:ext uri="{9D8B030D-6E8A-4147-A177-3AD203B41FA5}">
                      <a16:colId xmlns:a16="http://schemas.microsoft.com/office/drawing/2014/main" val="20003"/>
                    </a:ext>
                  </a:extLst>
                </a:gridCol>
              </a:tblGrid>
              <a:tr h="794266">
                <a:tc>
                  <a:txBody>
                    <a:bodyPr/>
                    <a:lstStyle/>
                    <a:p>
                      <a:pPr algn="ctr">
                        <a:lnSpc>
                          <a:spcPct val="150000"/>
                        </a:lnSpc>
                      </a:pPr>
                      <a:r>
                        <a:rPr kumimoji="1" lang="ja-JP" altLang="en-US" sz="1500" dirty="0"/>
                        <a:t>河川名</a:t>
                      </a:r>
                    </a:p>
                  </a:txBody>
                  <a:tcPr marL="91446" marR="91446" marT="43994" marB="43994" anchor="ctr"/>
                </a:tc>
                <a:tc>
                  <a:txBody>
                    <a:bodyPr/>
                    <a:lstStyle/>
                    <a:p>
                      <a:pPr algn="ctr">
                        <a:lnSpc>
                          <a:spcPct val="150000"/>
                        </a:lnSpc>
                      </a:pPr>
                      <a:r>
                        <a:rPr kumimoji="1" lang="ja-JP" altLang="en-US" sz="1500" dirty="0"/>
                        <a:t>項目</a:t>
                      </a:r>
                    </a:p>
                  </a:txBody>
                  <a:tcPr marL="91446" marR="91446" marT="43994" marB="43994" anchor="ctr"/>
                </a:tc>
                <a:tc>
                  <a:txBody>
                    <a:bodyPr/>
                    <a:lstStyle/>
                    <a:p>
                      <a:pPr algn="ctr">
                        <a:lnSpc>
                          <a:spcPct val="150000"/>
                        </a:lnSpc>
                      </a:pPr>
                      <a:r>
                        <a:rPr kumimoji="1" lang="ja-JP" altLang="en-US" sz="1500" dirty="0"/>
                        <a:t>前回評価時</a:t>
                      </a:r>
                      <a:endParaRPr kumimoji="1" lang="en-US" altLang="ja-JP" sz="1500" dirty="0"/>
                    </a:p>
                    <a:p>
                      <a:pPr algn="ctr">
                        <a:lnSpc>
                          <a:spcPct val="150000"/>
                        </a:lnSpc>
                      </a:pPr>
                      <a:r>
                        <a:rPr kumimoji="1" lang="ja-JP" altLang="en-US" sz="1500" dirty="0"/>
                        <a:t>（</a:t>
                      </a:r>
                      <a:r>
                        <a:rPr kumimoji="1" lang="en-US" altLang="ja-JP" sz="1500" dirty="0"/>
                        <a:t>R3</a:t>
                      </a:r>
                      <a:r>
                        <a:rPr kumimoji="1" lang="ja-JP" altLang="en-US" sz="1500" dirty="0"/>
                        <a:t>）</a:t>
                      </a:r>
                    </a:p>
                  </a:txBody>
                  <a:tcPr marL="91446" marR="91446" marT="43994" marB="43994" anchor="ctr"/>
                </a:tc>
                <a:tc>
                  <a:txBody>
                    <a:bodyPr/>
                    <a:lstStyle/>
                    <a:p>
                      <a:pPr algn="ctr">
                        <a:lnSpc>
                          <a:spcPct val="150000"/>
                        </a:lnSpc>
                      </a:pPr>
                      <a:r>
                        <a:rPr kumimoji="1" lang="ja-JP" altLang="en-US" sz="1500" dirty="0"/>
                        <a:t>今回評価</a:t>
                      </a:r>
                      <a:endParaRPr kumimoji="1" lang="en-US" altLang="ja-JP" sz="1500" dirty="0"/>
                    </a:p>
                    <a:p>
                      <a:pPr marL="0" marR="0" lvl="0" indent="0" algn="ctr" defTabSz="684154" rtl="0" eaLnBrk="1" fontAlgn="auto" latinLnBrk="0" hangingPunct="1">
                        <a:lnSpc>
                          <a:spcPct val="150000"/>
                        </a:lnSpc>
                        <a:spcBef>
                          <a:spcPts val="0"/>
                        </a:spcBef>
                        <a:spcAft>
                          <a:spcPts val="0"/>
                        </a:spcAft>
                        <a:buClrTx/>
                        <a:buSzTx/>
                        <a:buFontTx/>
                        <a:buNone/>
                        <a:tabLst/>
                        <a:defRPr/>
                      </a:pPr>
                      <a:r>
                        <a:rPr kumimoji="1" lang="ja-JP" altLang="en-US" sz="1500" dirty="0"/>
                        <a:t>（</a:t>
                      </a:r>
                      <a:r>
                        <a:rPr kumimoji="1" lang="en-US" altLang="ja-JP" sz="1500" dirty="0"/>
                        <a:t>R8</a:t>
                      </a:r>
                      <a:r>
                        <a:rPr kumimoji="1" lang="ja-JP" altLang="en-US" sz="1500" dirty="0"/>
                        <a:t>）</a:t>
                      </a:r>
                    </a:p>
                  </a:txBody>
                  <a:tcPr marL="91446" marR="91446" marT="43994" marB="43994" anchor="ctr"/>
                </a:tc>
                <a:extLst>
                  <a:ext uri="{0D108BD9-81ED-4DB2-BD59-A6C34878D82A}">
                    <a16:rowId xmlns:a16="http://schemas.microsoft.com/office/drawing/2014/main" val="10000"/>
                  </a:ext>
                </a:extLst>
              </a:tr>
              <a:tr h="1853684">
                <a:tc>
                  <a:txBody>
                    <a:bodyPr/>
                    <a:lstStyle/>
                    <a:p>
                      <a:pPr marL="0" marR="0" lvl="0" indent="0" algn="ctr" defTabSz="684154" rtl="0" eaLnBrk="1" fontAlgn="auto" latinLnBrk="0" hangingPunct="1">
                        <a:lnSpc>
                          <a:spcPct val="150000"/>
                        </a:lnSpc>
                        <a:spcBef>
                          <a:spcPts val="0"/>
                        </a:spcBef>
                        <a:spcAft>
                          <a:spcPts val="0"/>
                        </a:spcAft>
                        <a:buClrTx/>
                        <a:buSzTx/>
                        <a:buFontTx/>
                        <a:buNone/>
                        <a:tabLst/>
                        <a:defRPr/>
                      </a:pPr>
                      <a:r>
                        <a:rPr kumimoji="1" lang="ja-JP" altLang="en-US" sz="1500" dirty="0"/>
                        <a:t>神崎川</a:t>
                      </a:r>
                    </a:p>
                  </a:txBody>
                  <a:tcPr marL="91446" marR="91446" marT="43994" marB="43994" anchor="ctr"/>
                </a:tc>
                <a:tc>
                  <a:txBody>
                    <a:bodyPr/>
                    <a:lstStyle/>
                    <a:p>
                      <a:pPr marL="0" marR="0" lvl="0" indent="0" algn="ctr" defTabSz="684154" rtl="0" eaLnBrk="1" fontAlgn="auto" latinLnBrk="0" hangingPunct="1">
                        <a:lnSpc>
                          <a:spcPct val="150000"/>
                        </a:lnSpc>
                        <a:spcBef>
                          <a:spcPts val="0"/>
                        </a:spcBef>
                        <a:spcAft>
                          <a:spcPts val="0"/>
                        </a:spcAft>
                        <a:buClrTx/>
                        <a:buSzTx/>
                        <a:buFontTx/>
                        <a:buNone/>
                        <a:tabLst/>
                        <a:defRPr/>
                      </a:pPr>
                      <a:r>
                        <a:rPr kumimoji="1" lang="en-US" altLang="ja-JP" sz="1500" dirty="0"/>
                        <a:t>B/C</a:t>
                      </a:r>
                      <a:endParaRPr kumimoji="1" lang="ja-JP" altLang="en-US" sz="1500" dirty="0"/>
                    </a:p>
                  </a:txBody>
                  <a:tcPr marL="91446" marR="91446" marT="43994" marB="43994" anchor="ctr"/>
                </a:tc>
                <a:tc>
                  <a:txBody>
                    <a:bodyPr/>
                    <a:lstStyle/>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a:t>
                      </a:r>
                      <a:r>
                        <a:rPr kumimoji="1" lang="en-US" altLang="ja-JP" sz="1500" dirty="0">
                          <a:solidFill>
                            <a:schemeClr val="tx1"/>
                          </a:solidFill>
                        </a:rPr>
                        <a:t>B/C=8.6</a:t>
                      </a: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  </a:t>
                      </a:r>
                      <a:r>
                        <a:rPr kumimoji="1" lang="en-US" altLang="ja-JP" sz="1500" dirty="0">
                          <a:solidFill>
                            <a:schemeClr val="tx1"/>
                          </a:solidFill>
                        </a:rPr>
                        <a:t>B=</a:t>
                      </a:r>
                      <a:r>
                        <a:rPr kumimoji="1" lang="ja-JP" altLang="en-US" sz="1500" dirty="0">
                          <a:solidFill>
                            <a:schemeClr val="tx1"/>
                          </a:solidFill>
                        </a:rPr>
                        <a:t>　</a:t>
                      </a:r>
                      <a:r>
                        <a:rPr kumimoji="1" lang="en-US" altLang="ja-JP" sz="1500" dirty="0">
                          <a:solidFill>
                            <a:schemeClr val="tx1"/>
                          </a:solidFill>
                        </a:rPr>
                        <a:t>2,791</a:t>
                      </a:r>
                      <a:r>
                        <a:rPr kumimoji="1" lang="ja-JP" altLang="en-US" sz="1500" dirty="0">
                          <a:solidFill>
                            <a:schemeClr val="tx1"/>
                          </a:solidFill>
                        </a:rPr>
                        <a:t>億円</a:t>
                      </a:r>
                      <a:endParaRPr kumimoji="1" lang="en-US" altLang="ja-JP" sz="15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en-US" altLang="ja-JP" sz="1500" dirty="0">
                          <a:solidFill>
                            <a:schemeClr val="tx1"/>
                          </a:solidFill>
                        </a:rPr>
                        <a:t>  C=</a:t>
                      </a:r>
                      <a:r>
                        <a:rPr kumimoji="1" lang="ja-JP" altLang="en-US" sz="1500" dirty="0">
                          <a:solidFill>
                            <a:schemeClr val="tx1"/>
                          </a:solidFill>
                        </a:rPr>
                        <a:t>　</a:t>
                      </a:r>
                      <a:r>
                        <a:rPr kumimoji="1" lang="en-US" altLang="ja-JP" sz="1500" dirty="0">
                          <a:solidFill>
                            <a:schemeClr val="tx1"/>
                          </a:solidFill>
                        </a:rPr>
                        <a:t>325</a:t>
                      </a:r>
                      <a:r>
                        <a:rPr kumimoji="1" lang="ja-JP" altLang="en-US" sz="1500" dirty="0">
                          <a:solidFill>
                            <a:schemeClr val="tx1"/>
                          </a:solidFill>
                        </a:rPr>
                        <a:t>億円</a:t>
                      </a:r>
                      <a:endParaRPr kumimoji="1" lang="en-US" altLang="ja-JP" sz="15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建設費　</a:t>
                      </a:r>
                      <a:r>
                        <a:rPr kumimoji="1" lang="en-US" altLang="ja-JP" sz="1500" dirty="0">
                          <a:solidFill>
                            <a:schemeClr val="tx1"/>
                          </a:solidFill>
                        </a:rPr>
                        <a:t>291</a:t>
                      </a:r>
                      <a:r>
                        <a:rPr kumimoji="1" lang="ja-JP" altLang="en-US" sz="1500" dirty="0">
                          <a:solidFill>
                            <a:schemeClr val="tx1"/>
                          </a:solidFill>
                        </a:rPr>
                        <a:t>億円</a:t>
                      </a:r>
                      <a:endParaRPr kumimoji="1" lang="en-US" altLang="ja-JP" sz="15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維持管理費　</a:t>
                      </a:r>
                      <a:r>
                        <a:rPr kumimoji="1" lang="en-US" altLang="ja-JP" sz="1500" dirty="0">
                          <a:solidFill>
                            <a:schemeClr val="tx1"/>
                          </a:solidFill>
                        </a:rPr>
                        <a:t>35</a:t>
                      </a:r>
                      <a:r>
                        <a:rPr kumimoji="1" lang="ja-JP" altLang="en-US" sz="1500" dirty="0">
                          <a:solidFill>
                            <a:schemeClr val="tx1"/>
                          </a:solidFill>
                        </a:rPr>
                        <a:t>億円</a:t>
                      </a:r>
                    </a:p>
                  </a:txBody>
                  <a:tcPr marL="91446" marR="91446" marT="43994" marB="43994"/>
                </a:tc>
                <a:tc>
                  <a:txBody>
                    <a:bodyPr/>
                    <a:lstStyle/>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a:t>
                      </a:r>
                      <a:r>
                        <a:rPr kumimoji="1" lang="en-US" altLang="ja-JP" sz="1500" dirty="0">
                          <a:solidFill>
                            <a:schemeClr val="tx1"/>
                          </a:solidFill>
                        </a:rPr>
                        <a:t>B/C=8.0</a:t>
                      </a: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  </a:t>
                      </a:r>
                      <a:r>
                        <a:rPr kumimoji="1" lang="en-US" altLang="ja-JP" sz="1500" dirty="0">
                          <a:solidFill>
                            <a:schemeClr val="tx1"/>
                          </a:solidFill>
                        </a:rPr>
                        <a:t>B=</a:t>
                      </a:r>
                      <a:r>
                        <a:rPr kumimoji="1" lang="ja-JP" altLang="en-US" sz="1500" dirty="0">
                          <a:solidFill>
                            <a:schemeClr val="tx1"/>
                          </a:solidFill>
                        </a:rPr>
                        <a:t>　</a:t>
                      </a:r>
                      <a:r>
                        <a:rPr kumimoji="1" lang="en-US" altLang="ja-JP" sz="1500" dirty="0">
                          <a:solidFill>
                            <a:schemeClr val="tx1"/>
                          </a:solidFill>
                        </a:rPr>
                        <a:t>3,646</a:t>
                      </a:r>
                      <a:r>
                        <a:rPr kumimoji="1" lang="ja-JP" altLang="en-US" sz="1500" dirty="0">
                          <a:solidFill>
                            <a:schemeClr val="tx1"/>
                          </a:solidFill>
                        </a:rPr>
                        <a:t>億円</a:t>
                      </a:r>
                      <a:endParaRPr kumimoji="1" lang="en-US" altLang="ja-JP" sz="15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en-US" altLang="ja-JP" sz="1500" dirty="0">
                          <a:solidFill>
                            <a:schemeClr val="tx1"/>
                          </a:solidFill>
                        </a:rPr>
                        <a:t>  C=</a:t>
                      </a:r>
                      <a:r>
                        <a:rPr kumimoji="1" lang="ja-JP" altLang="en-US" sz="1500" dirty="0">
                          <a:solidFill>
                            <a:schemeClr val="tx1"/>
                          </a:solidFill>
                        </a:rPr>
                        <a:t>　</a:t>
                      </a:r>
                      <a:r>
                        <a:rPr kumimoji="1" lang="en-US" altLang="ja-JP" sz="1500" dirty="0">
                          <a:solidFill>
                            <a:schemeClr val="tx1"/>
                          </a:solidFill>
                        </a:rPr>
                        <a:t>457</a:t>
                      </a:r>
                      <a:r>
                        <a:rPr kumimoji="1" lang="ja-JP" altLang="en-US" sz="1500" dirty="0">
                          <a:solidFill>
                            <a:schemeClr val="tx1"/>
                          </a:solidFill>
                        </a:rPr>
                        <a:t>億円</a:t>
                      </a:r>
                      <a:endParaRPr kumimoji="1" lang="en-US" altLang="ja-JP" sz="15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建設費　</a:t>
                      </a:r>
                      <a:r>
                        <a:rPr kumimoji="1" lang="en-US" altLang="ja-JP" sz="1500" dirty="0">
                          <a:solidFill>
                            <a:schemeClr val="tx1"/>
                          </a:solidFill>
                        </a:rPr>
                        <a:t>411</a:t>
                      </a:r>
                      <a:r>
                        <a:rPr kumimoji="1" lang="ja-JP" altLang="en-US" sz="1500" dirty="0">
                          <a:solidFill>
                            <a:schemeClr val="tx1"/>
                          </a:solidFill>
                        </a:rPr>
                        <a:t>億円</a:t>
                      </a:r>
                      <a:endParaRPr kumimoji="1" lang="en-US" altLang="ja-JP" sz="1200" dirty="0">
                        <a:solidFill>
                          <a:schemeClr val="tx1"/>
                        </a:solidFill>
                      </a:endParaRPr>
                    </a:p>
                    <a:p>
                      <a:pPr marL="0" marR="0" lvl="0" indent="0" algn="l" defTabSz="684154" rtl="0" eaLnBrk="1" fontAlgn="auto" latinLnBrk="0" hangingPunct="1">
                        <a:lnSpc>
                          <a:spcPct val="150000"/>
                        </a:lnSpc>
                        <a:spcBef>
                          <a:spcPts val="0"/>
                        </a:spcBef>
                        <a:spcAft>
                          <a:spcPts val="0"/>
                        </a:spcAft>
                        <a:buClrTx/>
                        <a:buSzTx/>
                        <a:buFontTx/>
                        <a:buNone/>
                        <a:tabLst/>
                        <a:defRPr/>
                      </a:pPr>
                      <a:r>
                        <a:rPr kumimoji="1" lang="ja-JP" altLang="en-US" sz="1500" dirty="0">
                          <a:solidFill>
                            <a:schemeClr val="tx1"/>
                          </a:solidFill>
                        </a:rPr>
                        <a:t>維持管理費 </a:t>
                      </a:r>
                      <a:r>
                        <a:rPr kumimoji="1" lang="en-US" altLang="ja-JP" sz="1500" dirty="0">
                          <a:solidFill>
                            <a:schemeClr val="tx1"/>
                          </a:solidFill>
                        </a:rPr>
                        <a:t>46</a:t>
                      </a:r>
                      <a:r>
                        <a:rPr kumimoji="1" lang="ja-JP" altLang="en-US" sz="1500" dirty="0">
                          <a:solidFill>
                            <a:schemeClr val="tx1"/>
                          </a:solidFill>
                        </a:rPr>
                        <a:t>億円</a:t>
                      </a:r>
                      <a:endParaRPr kumimoji="1" lang="en-US" altLang="ja-JP" sz="1200" dirty="0">
                        <a:solidFill>
                          <a:schemeClr val="tx1"/>
                        </a:solidFill>
                      </a:endParaRPr>
                    </a:p>
                  </a:txBody>
                  <a:tcPr marL="91446" marR="91446" marT="43994" marB="43994"/>
                </a:tc>
                <a:extLst>
                  <a:ext uri="{0D108BD9-81ED-4DB2-BD59-A6C34878D82A}">
                    <a16:rowId xmlns:a16="http://schemas.microsoft.com/office/drawing/2014/main" val="10001"/>
                  </a:ext>
                </a:extLst>
              </a:tr>
            </a:tbl>
          </a:graphicData>
        </a:graphic>
      </p:graphicFrame>
      <p:sp>
        <p:nvSpPr>
          <p:cNvPr id="2" name="テキスト ボックス 1">
            <a:extLst>
              <a:ext uri="{FF2B5EF4-FFF2-40B4-BE49-F238E27FC236}">
                <a16:creationId xmlns:a16="http://schemas.microsoft.com/office/drawing/2014/main" id="{661236FA-459B-4C8C-A0FA-E9DDAA4A319C}"/>
              </a:ext>
            </a:extLst>
          </p:cNvPr>
          <p:cNvSpPr txBox="1"/>
          <p:nvPr/>
        </p:nvSpPr>
        <p:spPr>
          <a:xfrm>
            <a:off x="534063" y="6107023"/>
            <a:ext cx="5287897" cy="276999"/>
          </a:xfrm>
          <a:prstGeom prst="rect">
            <a:avLst/>
          </a:prstGeom>
          <a:noFill/>
        </p:spPr>
        <p:txBody>
          <a:bodyPr wrap="square" rtlCol="0">
            <a:spAutoFit/>
          </a:bodyPr>
          <a:lstStyle/>
          <a:p>
            <a:r>
              <a:rPr lang="en-US" altLang="ja-JP" sz="1200" dirty="0"/>
              <a:t>※</a:t>
            </a:r>
            <a:r>
              <a:rPr lang="ja-JP" altLang="en-US" sz="1200" dirty="0"/>
              <a:t>Ｂ（便益）およびＣ（費用）は、基準年（評価年）に現在価値化した金額である。</a:t>
            </a:r>
            <a:endParaRPr kumimoji="1" lang="ja-JP" altLang="en-US" sz="1200" dirty="0"/>
          </a:p>
        </p:txBody>
      </p:sp>
      <p:sp>
        <p:nvSpPr>
          <p:cNvPr id="9" name="AutoShape 6">
            <a:extLst>
              <a:ext uri="{FF2B5EF4-FFF2-40B4-BE49-F238E27FC236}">
                <a16:creationId xmlns:a16="http://schemas.microsoft.com/office/drawing/2014/main" id="{D8DE607B-540E-4F96-A840-5D53C60473DA}"/>
              </a:ext>
            </a:extLst>
          </p:cNvPr>
          <p:cNvSpPr>
            <a:spLocks noChangeArrowheads="1"/>
          </p:cNvSpPr>
          <p:nvPr/>
        </p:nvSpPr>
        <p:spPr bwMode="auto">
          <a:xfrm>
            <a:off x="173771" y="486374"/>
            <a:ext cx="1982407" cy="482893"/>
          </a:xfrm>
          <a:prstGeom prst="roundRect">
            <a:avLst>
              <a:gd name="adj" fmla="val 16667"/>
            </a:avLst>
          </a:prstGeom>
          <a:gradFill rotWithShape="0">
            <a:gsLst>
              <a:gs pos="0">
                <a:srgbClr val="93CDDD"/>
              </a:gs>
              <a:gs pos="39999">
                <a:srgbClr val="DBEEF4"/>
              </a:gs>
              <a:gs pos="70000">
                <a:srgbClr val="DBEEF4"/>
              </a:gs>
              <a:gs pos="100000">
                <a:srgbClr val="93CDDD"/>
              </a:gs>
            </a:gsLst>
            <a:lin ang="5400000"/>
          </a:gradFill>
          <a:ln w="9525">
            <a:solidFill>
              <a:srgbClr val="0070C0"/>
            </a:solidFill>
            <a:round/>
            <a:headEnd/>
            <a:tailEnd/>
          </a:ln>
        </p:spPr>
        <p:txBody>
          <a:bodyPr wrap="square" lIns="91429" tIns="18000" rIns="91429" bIns="18000" anchor="ctr">
            <a:spAutoFit/>
          </a:bodyPr>
          <a:lstStyle>
            <a:lvl1pPr>
              <a:spcBef>
                <a:spcPct val="20000"/>
              </a:spcBef>
              <a:buChar char="•"/>
              <a:defRPr kumimoji="1" sz="34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9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5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1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1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latin typeface="HG丸ｺﾞｼｯｸM-PRO" panose="020F0600000000000000" pitchFamily="50" charset="-128"/>
                <a:ea typeface="HG丸ｺﾞｼｯｸM-PRO" panose="020F0600000000000000" pitchFamily="50" charset="-128"/>
              </a:rPr>
              <a:t>事業の投資効果</a:t>
            </a:r>
            <a:endParaRPr lang="en-US" altLang="ja-JP" sz="1400" b="1" dirty="0">
              <a:solidFill>
                <a:srgbClr val="000000"/>
              </a:solidFill>
              <a:latin typeface="HG丸ｺﾞｼｯｸM-PRO" panose="020F0600000000000000" pitchFamily="50" charset="-128"/>
              <a:ea typeface="HG丸ｺﾞｼｯｸM-PRO" panose="020F0600000000000000" pitchFamily="50" charset="-128"/>
            </a:endParaRPr>
          </a:p>
          <a:p>
            <a:pPr eaLnBrk="1" hangingPunct="1">
              <a:spcBef>
                <a:spcPct val="0"/>
              </a:spcBef>
              <a:buFontTx/>
              <a:buNone/>
            </a:pPr>
            <a:r>
              <a:rPr lang="ja-JP" altLang="en-US" sz="1200" dirty="0">
                <a:solidFill>
                  <a:srgbClr val="000000"/>
                </a:solidFill>
                <a:latin typeface="HG丸ｺﾞｼｯｸM-PRO" panose="020F0600000000000000" pitchFamily="50" charset="-128"/>
                <a:ea typeface="HG丸ｺﾞｼｯｸM-PRO" panose="020F0600000000000000" pitchFamily="50" charset="-128"/>
              </a:rPr>
              <a:t>　費用便益分析（</a:t>
            </a:r>
            <a:r>
              <a:rPr lang="en-US" altLang="ja-JP" sz="1200" dirty="0">
                <a:solidFill>
                  <a:srgbClr val="000000"/>
                </a:solidFill>
                <a:latin typeface="HG丸ｺﾞｼｯｸM-PRO" panose="020F0600000000000000" pitchFamily="50" charset="-128"/>
                <a:ea typeface="HG丸ｺﾞｼｯｸM-PRO" panose="020F0600000000000000" pitchFamily="50" charset="-128"/>
              </a:rPr>
              <a:t>B/C</a:t>
            </a:r>
            <a:r>
              <a:rPr lang="ja-JP" altLang="en-US" sz="1200" dirty="0">
                <a:solidFill>
                  <a:srgbClr val="000000"/>
                </a:solidFill>
                <a:latin typeface="HG丸ｺﾞｼｯｸM-PRO" panose="020F0600000000000000" pitchFamily="50" charset="-128"/>
                <a:ea typeface="HG丸ｺﾞｼｯｸM-PRO" panose="020F0600000000000000" pitchFamily="50" charset="-128"/>
              </a:rPr>
              <a:t>）</a:t>
            </a:r>
          </a:p>
        </p:txBody>
      </p:sp>
    </p:spTree>
    <p:extLst>
      <p:ext uri="{BB962C8B-B14F-4D97-AF65-F5344CB8AC3E}">
        <p14:creationId xmlns:p14="http://schemas.microsoft.com/office/powerpoint/2010/main" val="156908129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6350">
          <a:solidFill>
            <a:srgbClr val="FF0000"/>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rtlCol="0" anchor="ctr"/>
      <a:lstStyle>
        <a:defPPr algn="ctr">
          <a:defRPr kumimoji="1"/>
        </a:defPPr>
      </a:lstStyle>
    </a:spDef>
    <a:lnDef>
      <a:spPr bwMode="auto">
        <a:solidFill>
          <a:schemeClr val="bg1"/>
        </a:solidFill>
        <a:ln>
          <a:solidFill>
            <a:srgbClr val="0000FF"/>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3682</Words>
  <Application>Microsoft Office PowerPoint</Application>
  <PresentationFormat>A4 210 x 297 mm</PresentationFormat>
  <Paragraphs>403</Paragraphs>
  <Slides>16</Slides>
  <Notes>8</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16</vt:i4>
      </vt:variant>
    </vt:vector>
  </HeadingPairs>
  <TitlesOfParts>
    <vt:vector size="25" baseType="lpstr">
      <vt:lpstr>HGｺﾞｼｯｸE</vt:lpstr>
      <vt:lpstr>HG丸ｺﾞｼｯｸM-PRO</vt:lpstr>
      <vt:lpstr>HG丸ｺﾞｼｯｸM-PROHG丸ｺﾞｼｯｸM-PRO</vt:lpstr>
      <vt:lpstr>ＭＳ Ｐゴシック</vt:lpstr>
      <vt:lpstr>ＭＳ Ｐ明朝</vt:lpstr>
      <vt:lpstr>ＭＳ ゴシック</vt:lpstr>
      <vt:lpstr>Arial</vt:lpstr>
      <vt:lpstr>Wingdings</vt:lpstr>
      <vt:lpstr>標準デザイン</vt:lpstr>
      <vt:lpstr>淀川水系神崎川の河川整備の事業評価について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2026-07-21T04:42:57Z</dcterms:created>
  <dcterms:modified xsi:type="dcterms:W3CDTF">2026-07-21T04:47:19Z</dcterms:modified>
</cp:coreProperties>
</file>