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68"/>
  </p:notesMasterIdLst>
  <p:handoutMasterIdLst>
    <p:handoutMasterId r:id="rId69"/>
  </p:handoutMasterIdLst>
  <p:sldIdLst>
    <p:sldId id="141169098" r:id="rId2"/>
    <p:sldId id="141169322" r:id="rId3"/>
    <p:sldId id="141169323" r:id="rId4"/>
    <p:sldId id="141169303" r:id="rId5"/>
    <p:sldId id="141169304" r:id="rId6"/>
    <p:sldId id="141169305" r:id="rId7"/>
    <p:sldId id="141169324" r:id="rId8"/>
    <p:sldId id="141169306" r:id="rId9"/>
    <p:sldId id="141169307" r:id="rId10"/>
    <p:sldId id="141169308" r:id="rId11"/>
    <p:sldId id="141169309" r:id="rId12"/>
    <p:sldId id="141169310" r:id="rId13"/>
    <p:sldId id="141169325" r:id="rId14"/>
    <p:sldId id="141169311" r:id="rId15"/>
    <p:sldId id="141169312" r:id="rId16"/>
    <p:sldId id="141169313" r:id="rId17"/>
    <p:sldId id="141169314" r:id="rId18"/>
    <p:sldId id="141169315" r:id="rId19"/>
    <p:sldId id="141169316" r:id="rId20"/>
    <p:sldId id="141169317" r:id="rId21"/>
    <p:sldId id="141169318" r:id="rId22"/>
    <p:sldId id="141169333" r:id="rId23"/>
    <p:sldId id="141169326" r:id="rId24"/>
    <p:sldId id="141169327" r:id="rId25"/>
    <p:sldId id="141169319" r:id="rId26"/>
    <p:sldId id="141169320" r:id="rId27"/>
    <p:sldId id="141169321" r:id="rId28"/>
    <p:sldId id="141169272" r:id="rId29"/>
    <p:sldId id="141169273" r:id="rId30"/>
    <p:sldId id="141169274" r:id="rId31"/>
    <p:sldId id="141169275" r:id="rId32"/>
    <p:sldId id="141169276" r:id="rId33"/>
    <p:sldId id="141169277" r:id="rId34"/>
    <p:sldId id="141169278" r:id="rId35"/>
    <p:sldId id="141169279" r:id="rId36"/>
    <p:sldId id="141169280" r:id="rId37"/>
    <p:sldId id="141169281" r:id="rId38"/>
    <p:sldId id="141169282" r:id="rId39"/>
    <p:sldId id="141169283" r:id="rId40"/>
    <p:sldId id="141169284" r:id="rId41"/>
    <p:sldId id="141169285" r:id="rId42"/>
    <p:sldId id="141169286" r:id="rId43"/>
    <p:sldId id="141169287" r:id="rId44"/>
    <p:sldId id="141169334" r:id="rId45"/>
    <p:sldId id="141169328" r:id="rId46"/>
    <p:sldId id="141169288" r:id="rId47"/>
    <p:sldId id="141169289" r:id="rId48"/>
    <p:sldId id="141169290" r:id="rId49"/>
    <p:sldId id="141169291" r:id="rId50"/>
    <p:sldId id="141169335" r:id="rId51"/>
    <p:sldId id="141169329" r:id="rId52"/>
    <p:sldId id="141169292" r:id="rId53"/>
    <p:sldId id="141169293" r:id="rId54"/>
    <p:sldId id="141169294" r:id="rId55"/>
    <p:sldId id="141169330" r:id="rId56"/>
    <p:sldId id="141169295" r:id="rId57"/>
    <p:sldId id="141169331" r:id="rId58"/>
    <p:sldId id="141169296" r:id="rId59"/>
    <p:sldId id="141169297" r:id="rId60"/>
    <p:sldId id="141169298" r:id="rId61"/>
    <p:sldId id="141169299" r:id="rId62"/>
    <p:sldId id="141169300" r:id="rId63"/>
    <p:sldId id="141169301" r:id="rId64"/>
    <p:sldId id="141169336" r:id="rId65"/>
    <p:sldId id="141169332" r:id="rId66"/>
    <p:sldId id="141169302" r:id="rId6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F528F"/>
    <a:srgbClr val="DAE3F3"/>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varScale="1">
        <p:scale>
          <a:sx n="71" d="100"/>
          <a:sy n="71" d="100"/>
        </p:scale>
        <p:origin x="1530" y="60"/>
      </p:cViewPr>
      <p:guideLst>
        <p:guide orient="horz" pos="263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2022/2/17</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2022/2/17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4ACDB-9FC5-4370-9163-9FCD736D72F6}" type="datetime1">
              <a:rPr kumimoji="1" lang="ja-JP" altLang="en-US" smtClean="0"/>
              <a:t>2022/2/17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C4C3D-FAEB-4CEC-9C07-CE4405AA9CEF}" type="datetime1">
              <a:rPr kumimoji="1" lang="ja-JP" altLang="en-US" smtClean="0"/>
              <a:t>2022/2/17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509889-3C4F-447E-B8C8-ECBB47AC87F3}" type="datetime1">
              <a:rPr kumimoji="1" lang="ja-JP" altLang="en-US" smtClean="0"/>
              <a:t>2022/2/17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91F0F6-0DCB-4253-A73E-E05EE3ED5A2E}" type="datetime1">
              <a:rPr kumimoji="1" lang="ja-JP" altLang="en-US" smtClean="0"/>
              <a:t>2022/2/17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57D78F-394C-434B-A6E7-FF19C8C4B4F6}" type="datetime1">
              <a:rPr kumimoji="1" lang="ja-JP" altLang="en-US" smtClean="0"/>
              <a:t>2022/2/17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441BFA-4EF2-4C1E-B248-54213F171008}" type="datetime1">
              <a:rPr kumimoji="1" lang="ja-JP" altLang="en-US" smtClean="0"/>
              <a:t>2022/2/17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2A92EC-5B26-43A1-9459-60D96FC8C9CB}" type="datetime1">
              <a:rPr kumimoji="1" lang="ja-JP" altLang="en-US" smtClean="0"/>
              <a:t>2022/2/17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600A15-3421-441F-A443-520E42093384}" type="datetime1">
              <a:rPr kumimoji="1" lang="ja-JP" altLang="en-US" smtClean="0"/>
              <a:t>2022/2/17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91F37-659C-4FE3-8FC4-7ACD7E6F4BD0}" type="datetime1">
              <a:rPr kumimoji="1" lang="ja-JP" altLang="en-US" smtClean="0"/>
              <a:t>2022/2/17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AE939F-D5DF-412E-9584-374A3A05EEBF}" type="datetime1">
              <a:rPr kumimoji="1" lang="ja-JP" altLang="en-US" smtClean="0"/>
              <a:t>2022/2/17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1D203C-A885-4900-AF6B-1AAA0E5556D4}" type="datetime1">
              <a:rPr kumimoji="1" lang="ja-JP" altLang="en-US" smtClean="0"/>
              <a:t>2022/2/17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BE573-8FD0-48B1-B721-8707402F7BAB}" type="datetime1">
              <a:rPr kumimoji="1" lang="ja-JP" altLang="en-US" smtClean="0"/>
              <a:t>2022/2/17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世界・日本経済に関連する統計データ（資料集）</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359069" y="4221088"/>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4355977" y="404083"/>
            <a:ext cx="4680520" cy="523220"/>
          </a:xfrm>
          <a:prstGeom prst="rect">
            <a:avLst/>
          </a:prstGeom>
          <a:noFill/>
        </p:spPr>
        <p:txBody>
          <a:bodyPr wrap="square" rtlCol="0">
            <a:spAutoFit/>
          </a:bodyPr>
          <a:lstStyle/>
          <a:p>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.2.18</a:t>
            </a:r>
          </a:p>
          <a:p>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回「副首都ビジョン」のバージョンアップに向けた意見交換会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449671" y="949388"/>
            <a:ext cx="1310420"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705888" y="2057775"/>
            <a:ext cx="7011008" cy="4267570"/>
          </a:xfrm>
          <a:prstGeom prst="rect">
            <a:avLst/>
          </a:prstGeom>
        </p:spPr>
      </p:pic>
      <p:sp>
        <p:nvSpPr>
          <p:cNvPr id="2" name="スライド番号プレースホルダー 1"/>
          <p:cNvSpPr>
            <a:spLocks noGrp="1"/>
          </p:cNvSpPr>
          <p:nvPr>
            <p:ph type="sldNum" sz="quarter" idx="12"/>
          </p:nvPr>
        </p:nvSpPr>
        <p:spPr>
          <a:xfrm>
            <a:off x="7037761" y="6450619"/>
            <a:ext cx="2057400" cy="365125"/>
          </a:xfrm>
        </p:spPr>
        <p:txBody>
          <a:bodyPr/>
          <a:lstStyle/>
          <a:p>
            <a:fld id="{E1D027E3-62E2-4B97-AB12-56BECFBE21C1}" type="slidenum">
              <a:rPr kumimoji="1" lang="ja-JP" altLang="en-US" smtClean="0"/>
              <a:pPr/>
              <a:t>9</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貿易・サービス収支の推移をみると、アメリカは一貫して赤字が続き、中国は一貫して黒字が続く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年にマイナスに転じて以降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年までマイナスが続き、それ以降も大きなプラスとなっていない。</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63334" y="6362364"/>
            <a:ext cx="652079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Balance of Payments Analytic </a:t>
            </a:r>
            <a:r>
              <a:rPr lang="en-US" altLang="ja-JP" sz="1100" dirty="0" smtClean="0">
                <a:latin typeface="Meiryo UI" panose="020B0604030504040204" pitchFamily="50" charset="-128"/>
                <a:ea typeface="Meiryo UI" panose="020B0604030504040204" pitchFamily="50" charset="-128"/>
              </a:rPr>
              <a:t>Presentation</a:t>
            </a:r>
            <a:r>
              <a:rPr lang="ja-JP" altLang="en-US" sz="1100" dirty="0" smtClean="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主要国の貿易・サービス収支</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世界経済の動き（２</a:t>
            </a:r>
            <a:r>
              <a:rPr kumimoji="0" lang="ja-JP" altLang="en-US" sz="2000" kern="0" dirty="0" smtClean="0">
                <a:solidFill>
                  <a:srgbClr val="000000"/>
                </a:solidFill>
                <a:ea typeface="Meiryo UI" pitchFamily="50" charset="-128"/>
                <a:cs typeface="Meiryo UI" pitchFamily="50" charset="-128"/>
              </a:rPr>
              <a:t>．輸出入）</a:t>
            </a:r>
            <a:endParaRPr kumimoji="0" lang="ja-JP" altLang="en-US" sz="2000" kern="0" dirty="0">
              <a:solidFill>
                <a:srgbClr val="000000"/>
              </a:solidFill>
              <a:ea typeface="Meiryo UI" pitchFamily="50" charset="-128"/>
              <a:cs typeface="Meiryo UI" pitchFamily="50" charset="-128"/>
            </a:endParaRPr>
          </a:p>
        </p:txBody>
      </p:sp>
      <p:sp>
        <p:nvSpPr>
          <p:cNvPr id="21" name="角丸四角形 8">
            <a:extLst>
              <a:ext uri="{FF2B5EF4-FFF2-40B4-BE49-F238E27FC236}">
                <a16:creationId xmlns:a16="http://schemas.microsoft.com/office/drawing/2014/main" id="{88E375BC-FE62-43E6-84F7-2B30DF661624}"/>
              </a:ext>
            </a:extLst>
          </p:cNvPr>
          <p:cNvSpPr/>
          <p:nvPr/>
        </p:nvSpPr>
        <p:spPr>
          <a:xfrm>
            <a:off x="363334" y="1779939"/>
            <a:ext cx="1236696" cy="2408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a:t>
            </a:r>
            <a:r>
              <a:rPr kumimoji="1" lang="en-US" altLang="ja-JP" sz="1100" dirty="0">
                <a:solidFill>
                  <a:schemeClr val="tx1"/>
                </a:solidFill>
              </a:rPr>
              <a:t>100</a:t>
            </a:r>
            <a:r>
              <a:rPr kumimoji="1" lang="ja-JP" altLang="en-US" sz="1100" dirty="0">
                <a:solidFill>
                  <a:schemeClr val="tx1"/>
                </a:solidFill>
              </a:rPr>
              <a:t>万ドル</a:t>
            </a:r>
          </a:p>
        </p:txBody>
      </p:sp>
      <p:cxnSp>
        <p:nvCxnSpPr>
          <p:cNvPr id="13" name="直線コネクタ 12"/>
          <p:cNvCxnSpPr/>
          <p:nvPr/>
        </p:nvCxnSpPr>
        <p:spPr>
          <a:xfrm flipH="1">
            <a:off x="6057900" y="2484639"/>
            <a:ext cx="141505" cy="233498"/>
          </a:xfrm>
          <a:prstGeom prst="line">
            <a:avLst/>
          </a:prstGeom>
        </p:spPr>
        <p:style>
          <a:lnRef idx="1">
            <a:schemeClr val="dk1"/>
          </a:lnRef>
          <a:fillRef idx="0">
            <a:schemeClr val="dk1"/>
          </a:fillRef>
          <a:effectRef idx="0">
            <a:schemeClr val="dk1"/>
          </a:effectRef>
          <a:fontRef idx="minor">
            <a:schemeClr val="tx1"/>
          </a:fontRef>
        </p:style>
      </p:cxnSp>
      <p:sp>
        <p:nvSpPr>
          <p:cNvPr id="20" name="角丸四角形 8">
            <a:extLst>
              <a:ext uri="{FF2B5EF4-FFF2-40B4-BE49-F238E27FC236}">
                <a16:creationId xmlns:a16="http://schemas.microsoft.com/office/drawing/2014/main" id="{B834687D-47E7-48E3-B018-37BC9652CBB8}"/>
              </a:ext>
            </a:extLst>
          </p:cNvPr>
          <p:cNvSpPr/>
          <p:nvPr/>
        </p:nvSpPr>
        <p:spPr>
          <a:xfrm>
            <a:off x="6030324" y="2350413"/>
            <a:ext cx="50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中国</a:t>
            </a:r>
          </a:p>
        </p:txBody>
      </p:sp>
      <p:cxnSp>
        <p:nvCxnSpPr>
          <p:cNvPr id="22" name="直線コネクタ 21"/>
          <p:cNvCxnSpPr>
            <a:endCxn id="23" idx="0"/>
          </p:cNvCxnSpPr>
          <p:nvPr/>
        </p:nvCxnSpPr>
        <p:spPr>
          <a:xfrm>
            <a:off x="2664823" y="3762103"/>
            <a:ext cx="46268" cy="221337"/>
          </a:xfrm>
          <a:prstGeom prst="line">
            <a:avLst/>
          </a:prstGeom>
        </p:spPr>
        <p:style>
          <a:lnRef idx="1">
            <a:schemeClr val="dk1"/>
          </a:lnRef>
          <a:fillRef idx="0">
            <a:schemeClr val="dk1"/>
          </a:fillRef>
          <a:effectRef idx="0">
            <a:schemeClr val="dk1"/>
          </a:effectRef>
          <a:fontRef idx="minor">
            <a:schemeClr val="tx1"/>
          </a:fontRef>
        </p:style>
      </p:cxnSp>
      <p:sp>
        <p:nvSpPr>
          <p:cNvPr id="23" name="角丸四角形 8">
            <a:extLst>
              <a:ext uri="{FF2B5EF4-FFF2-40B4-BE49-F238E27FC236}">
                <a16:creationId xmlns:a16="http://schemas.microsoft.com/office/drawing/2014/main" id="{B834687D-47E7-48E3-B018-37BC9652CBB8}"/>
              </a:ext>
            </a:extLst>
          </p:cNvPr>
          <p:cNvSpPr/>
          <p:nvPr/>
        </p:nvSpPr>
        <p:spPr>
          <a:xfrm>
            <a:off x="2346879" y="3983440"/>
            <a:ext cx="728424" cy="236562"/>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ユーロ圏</a:t>
            </a:r>
          </a:p>
        </p:txBody>
      </p:sp>
      <p:cxnSp>
        <p:nvCxnSpPr>
          <p:cNvPr id="24" name="直線コネクタ 23"/>
          <p:cNvCxnSpPr/>
          <p:nvPr/>
        </p:nvCxnSpPr>
        <p:spPr>
          <a:xfrm flipV="1">
            <a:off x="6801208" y="3632545"/>
            <a:ext cx="82918" cy="446175"/>
          </a:xfrm>
          <a:prstGeom prst="line">
            <a:avLst/>
          </a:prstGeom>
        </p:spPr>
        <p:style>
          <a:lnRef idx="1">
            <a:schemeClr val="dk1"/>
          </a:lnRef>
          <a:fillRef idx="0">
            <a:schemeClr val="dk1"/>
          </a:fillRef>
          <a:effectRef idx="0">
            <a:schemeClr val="dk1"/>
          </a:effectRef>
          <a:fontRef idx="minor">
            <a:schemeClr val="tx1"/>
          </a:fontRef>
        </p:style>
      </p:cxnSp>
      <p:sp>
        <p:nvSpPr>
          <p:cNvPr id="25" name="角丸四角形 8">
            <a:extLst>
              <a:ext uri="{FF2B5EF4-FFF2-40B4-BE49-F238E27FC236}">
                <a16:creationId xmlns:a16="http://schemas.microsoft.com/office/drawing/2014/main" id="{B834687D-47E7-48E3-B018-37BC9652CBB8}"/>
              </a:ext>
            </a:extLst>
          </p:cNvPr>
          <p:cNvSpPr/>
          <p:nvPr/>
        </p:nvSpPr>
        <p:spPr>
          <a:xfrm>
            <a:off x="6632126" y="3944494"/>
            <a:ext cx="50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日本</a:t>
            </a:r>
          </a:p>
        </p:txBody>
      </p:sp>
      <p:cxnSp>
        <p:nvCxnSpPr>
          <p:cNvPr id="26" name="直線コネクタ 25"/>
          <p:cNvCxnSpPr/>
          <p:nvPr/>
        </p:nvCxnSpPr>
        <p:spPr>
          <a:xfrm flipH="1">
            <a:off x="6921806" y="4636058"/>
            <a:ext cx="141505" cy="233498"/>
          </a:xfrm>
          <a:prstGeom prst="line">
            <a:avLst/>
          </a:prstGeom>
        </p:spPr>
        <p:style>
          <a:lnRef idx="1">
            <a:schemeClr val="dk1"/>
          </a:lnRef>
          <a:fillRef idx="0">
            <a:schemeClr val="dk1"/>
          </a:fillRef>
          <a:effectRef idx="0">
            <a:schemeClr val="dk1"/>
          </a:effectRef>
          <a:fontRef idx="minor">
            <a:schemeClr val="tx1"/>
          </a:fontRef>
        </p:style>
      </p:cxnSp>
      <p:sp>
        <p:nvSpPr>
          <p:cNvPr id="27" name="角丸四角形 8">
            <a:extLst>
              <a:ext uri="{FF2B5EF4-FFF2-40B4-BE49-F238E27FC236}">
                <a16:creationId xmlns:a16="http://schemas.microsoft.com/office/drawing/2014/main" id="{B834687D-47E7-48E3-B018-37BC9652CBB8}"/>
              </a:ext>
            </a:extLst>
          </p:cNvPr>
          <p:cNvSpPr/>
          <p:nvPr/>
        </p:nvSpPr>
        <p:spPr>
          <a:xfrm>
            <a:off x="6894229" y="4501831"/>
            <a:ext cx="717093" cy="195167"/>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spTree>
    <p:extLst>
      <p:ext uri="{BB962C8B-B14F-4D97-AF65-F5344CB8AC3E}">
        <p14:creationId xmlns:p14="http://schemas.microsoft.com/office/powerpoint/2010/main" val="204448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37761" y="6450619"/>
            <a:ext cx="2057400" cy="365125"/>
          </a:xfrm>
        </p:spPr>
        <p:txBody>
          <a:bodyPr/>
          <a:lstStyle/>
          <a:p>
            <a:fld id="{E1D027E3-62E2-4B97-AB12-56BECFBE21C1}" type="slidenum">
              <a:rPr kumimoji="1" lang="ja-JP" altLang="en-US" smtClean="0"/>
              <a:pPr/>
              <a:t>10</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一次所得収支の推移をみると、中国がマイナス傾向にあるなか、アメリカ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長期にわたりプラスで上昇傾向にある。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205" y="6448187"/>
            <a:ext cx="6996686" cy="26793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Balance of Payments Analytic </a:t>
            </a:r>
            <a:r>
              <a:rPr lang="en-US" altLang="ja-JP" sz="1100" dirty="0" smtClean="0">
                <a:latin typeface="Meiryo UI" panose="020B0604030504040204" pitchFamily="50" charset="-128"/>
                <a:ea typeface="Meiryo UI" panose="020B0604030504040204" pitchFamily="50" charset="-128"/>
              </a:rPr>
              <a:t>Presentation</a:t>
            </a:r>
            <a:r>
              <a:rPr lang="ja-JP" altLang="en-US" sz="1100" dirty="0" smtClean="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主要国の一次所得収支</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世界経済の動き（２</a:t>
            </a:r>
            <a:r>
              <a:rPr kumimoji="0" lang="ja-JP" altLang="en-US" sz="2000" kern="0" dirty="0" smtClean="0">
                <a:solidFill>
                  <a:srgbClr val="000000"/>
                </a:solidFill>
                <a:ea typeface="Meiryo UI" pitchFamily="50" charset="-128"/>
                <a:cs typeface="Meiryo UI" pitchFamily="50" charset="-128"/>
              </a:rPr>
              <a:t>．輸出入）</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632111" y="1895296"/>
            <a:ext cx="7340220" cy="4554107"/>
          </a:xfrm>
          <a:prstGeom prst="rect">
            <a:avLst/>
          </a:prstGeom>
        </p:spPr>
      </p:pic>
    </p:spTree>
    <p:extLst>
      <p:ext uri="{BB962C8B-B14F-4D97-AF65-F5344CB8AC3E}">
        <p14:creationId xmlns:p14="http://schemas.microsoft.com/office/powerpoint/2010/main" val="121587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82553" y="2020756"/>
            <a:ext cx="7645047" cy="4328535"/>
          </a:xfrm>
          <a:prstGeom prst="rect">
            <a:avLst/>
          </a:prstGeom>
        </p:spPr>
      </p:pic>
      <p:sp>
        <p:nvSpPr>
          <p:cNvPr id="2" name="スライド番号プレースホルダー 1"/>
          <p:cNvSpPr>
            <a:spLocks noGrp="1"/>
          </p:cNvSpPr>
          <p:nvPr>
            <p:ph type="sldNum" sz="quarter" idx="12"/>
          </p:nvPr>
        </p:nvSpPr>
        <p:spPr>
          <a:xfrm>
            <a:off x="7037761" y="6450619"/>
            <a:ext cx="2057400" cy="365125"/>
          </a:xfrm>
        </p:spPr>
        <p:txBody>
          <a:bodyPr/>
          <a:lstStyle/>
          <a:p>
            <a:fld id="{E1D027E3-62E2-4B97-AB12-56BECFBE21C1}" type="slidenum">
              <a:rPr kumimoji="1" lang="ja-JP" altLang="en-US" smtClean="0"/>
              <a:pPr/>
              <a:t>11</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我が国の貿易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・サービス収支及び一次所得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収支の内訳の推移を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みると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年度以降貿易収支や旅行収支が低調に推移するなか、直接投資収益や証券投資収益が上昇傾向にある。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205" y="6448187"/>
            <a:ext cx="410979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：財務省「国際収支状況」をもとに副首都推進局で作成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3" y="505773"/>
            <a:ext cx="6051499" cy="307777"/>
          </a:xfrm>
          <a:prstGeom prst="rect">
            <a:avLst/>
          </a:prstGeom>
          <a:noFill/>
        </p:spPr>
        <p:txBody>
          <a:bodyPr wrap="square" rtlCol="0">
            <a:spAutoFit/>
          </a:bodyPr>
          <a:lstStyle/>
          <a:p>
            <a:r>
              <a:rPr kumimoji="1" lang="ja-JP" altLang="en-US" sz="1400" b="1" dirty="0"/>
              <a:t>■</a:t>
            </a:r>
            <a:r>
              <a:rPr lang="ja-JP" altLang="en-US" sz="1400" b="1" dirty="0"/>
              <a:t>　我が国の貿易・サービス</a:t>
            </a:r>
            <a:r>
              <a:rPr lang="ja-JP" altLang="en-US" sz="1400" b="1" dirty="0" smtClean="0"/>
              <a:t>収支及び一次</a:t>
            </a:r>
            <a:r>
              <a:rPr lang="ja-JP" altLang="en-US" sz="1400" b="1" dirty="0"/>
              <a:t>所得</a:t>
            </a:r>
            <a:r>
              <a:rPr lang="ja-JP" altLang="en-US" sz="1400" b="1" dirty="0" smtClean="0"/>
              <a:t>収支の推移（内訳）</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世界経済の動き（２</a:t>
            </a:r>
            <a:r>
              <a:rPr kumimoji="0" lang="ja-JP" altLang="en-US" sz="2000" kern="0" dirty="0" smtClean="0">
                <a:solidFill>
                  <a:srgbClr val="000000"/>
                </a:solidFill>
                <a:ea typeface="Meiryo UI" pitchFamily="50" charset="-128"/>
                <a:cs typeface="Meiryo UI" pitchFamily="50" charset="-128"/>
              </a:rPr>
              <a:t>．輸出入）</a:t>
            </a:r>
            <a:endParaRPr kumimoji="0" lang="ja-JP" altLang="en-US" sz="2000" kern="0" dirty="0">
              <a:solidFill>
                <a:srgbClr val="000000"/>
              </a:solidFill>
              <a:ea typeface="Meiryo UI" pitchFamily="50" charset="-128"/>
              <a:cs typeface="Meiryo UI" pitchFamily="50" charset="-128"/>
            </a:endParaRPr>
          </a:p>
        </p:txBody>
      </p:sp>
      <p:sp>
        <p:nvSpPr>
          <p:cNvPr id="21" name="角丸四角形 8">
            <a:extLst>
              <a:ext uri="{FF2B5EF4-FFF2-40B4-BE49-F238E27FC236}">
                <a16:creationId xmlns:a16="http://schemas.microsoft.com/office/drawing/2014/main" id="{88E375BC-FE62-43E6-84F7-2B30DF661624}"/>
              </a:ext>
            </a:extLst>
          </p:cNvPr>
          <p:cNvSpPr/>
          <p:nvPr/>
        </p:nvSpPr>
        <p:spPr>
          <a:xfrm>
            <a:off x="363334" y="1779939"/>
            <a:ext cx="1236696" cy="2408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a:t>
            </a:r>
            <a:r>
              <a:rPr kumimoji="1" lang="ja-JP" altLang="en-US" sz="1100" dirty="0" smtClean="0">
                <a:solidFill>
                  <a:schemeClr val="tx1"/>
                </a:solidFill>
              </a:rPr>
              <a:t>：兆円</a:t>
            </a:r>
            <a:endParaRPr kumimoji="1" lang="ja-JP" altLang="en-US" sz="1100" dirty="0">
              <a:solidFill>
                <a:schemeClr val="tx1"/>
              </a:solidFill>
            </a:endParaRPr>
          </a:p>
        </p:txBody>
      </p:sp>
      <p:sp>
        <p:nvSpPr>
          <p:cNvPr id="16" name="角丸四角形 8">
            <a:extLst>
              <a:ext uri="{FF2B5EF4-FFF2-40B4-BE49-F238E27FC236}">
                <a16:creationId xmlns:a16="http://schemas.microsoft.com/office/drawing/2014/main" id="{4255F0FF-A2BE-4950-9DF9-4672CEBE9EEC}"/>
              </a:ext>
            </a:extLst>
          </p:cNvPr>
          <p:cNvSpPr/>
          <p:nvPr/>
        </p:nvSpPr>
        <p:spPr>
          <a:xfrm>
            <a:off x="7899665" y="3600912"/>
            <a:ext cx="1123406" cy="3763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直接投資収益</a:t>
            </a:r>
            <a:endParaRPr kumimoji="1" lang="ja-JP" altLang="en-US" sz="1100" dirty="0">
              <a:solidFill>
                <a:schemeClr val="tx1"/>
              </a:solidFill>
            </a:endParaRPr>
          </a:p>
        </p:txBody>
      </p:sp>
      <p:sp>
        <p:nvSpPr>
          <p:cNvPr id="19" name="角丸四角形 8">
            <a:extLst>
              <a:ext uri="{FF2B5EF4-FFF2-40B4-BE49-F238E27FC236}">
                <a16:creationId xmlns:a16="http://schemas.microsoft.com/office/drawing/2014/main" id="{405ECF11-2024-43A0-912C-D1D1966A17D0}"/>
              </a:ext>
            </a:extLst>
          </p:cNvPr>
          <p:cNvSpPr/>
          <p:nvPr/>
        </p:nvSpPr>
        <p:spPr>
          <a:xfrm>
            <a:off x="7958595" y="3856060"/>
            <a:ext cx="1028700" cy="24684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証券投資収益</a:t>
            </a:r>
            <a:endParaRPr kumimoji="1" lang="ja-JP" altLang="en-US" sz="1100" dirty="0">
              <a:solidFill>
                <a:schemeClr val="tx1"/>
              </a:solidFill>
            </a:endParaRPr>
          </a:p>
        </p:txBody>
      </p:sp>
      <p:sp>
        <p:nvSpPr>
          <p:cNvPr id="17" name="角丸四角形 8">
            <a:extLst>
              <a:ext uri="{FF2B5EF4-FFF2-40B4-BE49-F238E27FC236}">
                <a16:creationId xmlns:a16="http://schemas.microsoft.com/office/drawing/2014/main" id="{B834687D-47E7-48E3-B018-37BC9652CBB8}"/>
              </a:ext>
            </a:extLst>
          </p:cNvPr>
          <p:cNvSpPr/>
          <p:nvPr/>
        </p:nvSpPr>
        <p:spPr>
          <a:xfrm>
            <a:off x="8027238" y="441535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貿易収支</a:t>
            </a:r>
            <a:endParaRPr kumimoji="1" lang="ja-JP" altLang="en-US" sz="1100" dirty="0">
              <a:solidFill>
                <a:schemeClr val="tx1"/>
              </a:solidFill>
            </a:endParaRPr>
          </a:p>
        </p:txBody>
      </p:sp>
      <p:sp>
        <p:nvSpPr>
          <p:cNvPr id="18" name="角丸四角形 8">
            <a:extLst>
              <a:ext uri="{FF2B5EF4-FFF2-40B4-BE49-F238E27FC236}">
                <a16:creationId xmlns:a16="http://schemas.microsoft.com/office/drawing/2014/main" id="{B765B83C-76FE-475F-9072-9E1E6815D4AC}"/>
              </a:ext>
            </a:extLst>
          </p:cNvPr>
          <p:cNvSpPr/>
          <p:nvPr/>
        </p:nvSpPr>
        <p:spPr>
          <a:xfrm>
            <a:off x="8025752" y="462898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旅行収支</a:t>
            </a:r>
          </a:p>
        </p:txBody>
      </p:sp>
      <p:sp>
        <p:nvSpPr>
          <p:cNvPr id="23" name="角丸四角形 8">
            <a:extLst>
              <a:ext uri="{FF2B5EF4-FFF2-40B4-BE49-F238E27FC236}">
                <a16:creationId xmlns:a16="http://schemas.microsoft.com/office/drawing/2014/main" id="{4255F0FF-A2BE-4950-9DF9-4672CEBE9EEC}"/>
              </a:ext>
            </a:extLst>
          </p:cNvPr>
          <p:cNvSpPr/>
          <p:nvPr/>
        </p:nvSpPr>
        <p:spPr>
          <a:xfrm>
            <a:off x="7914297" y="3184770"/>
            <a:ext cx="1123406" cy="3763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経常収支</a:t>
            </a:r>
            <a:endParaRPr kumimoji="1" lang="ja-JP" altLang="en-US" sz="1100" dirty="0">
              <a:solidFill>
                <a:schemeClr val="tx1"/>
              </a:solidFill>
            </a:endParaRPr>
          </a:p>
        </p:txBody>
      </p:sp>
    </p:spTree>
    <p:extLst>
      <p:ext uri="{BB962C8B-B14F-4D97-AF65-F5344CB8AC3E}">
        <p14:creationId xmlns:p14="http://schemas.microsoft.com/office/powerpoint/2010/main" val="297088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88993"/>
            <a:ext cx="7886700" cy="898898"/>
          </a:xfrm>
        </p:spPr>
        <p:txBody>
          <a:bodyPr>
            <a:normAutofit/>
          </a:bodyPr>
          <a:lstStyle/>
          <a:p>
            <a:r>
              <a:rPr lang="ja-JP" altLang="en-US" sz="2400" dirty="0"/>
              <a:t>３</a:t>
            </a:r>
            <a:r>
              <a:rPr kumimoji="1" lang="en-US" altLang="ja-JP" sz="2400" dirty="0" smtClean="0"/>
              <a:t>.</a:t>
            </a:r>
            <a:r>
              <a:rPr kumimoji="1" lang="ja-JP" altLang="en-US" sz="2400" dirty="0" smtClean="0"/>
              <a:t>生産性</a:t>
            </a:r>
            <a:endParaRPr kumimoji="1" lang="ja-JP" altLang="en-US" sz="2400" dirty="0"/>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12</a:t>
            </a:fld>
            <a:endParaRPr kumimoji="1" lang="ja-JP" altLang="en-US" dirty="0"/>
          </a:p>
        </p:txBody>
      </p:sp>
      <p:sp>
        <p:nvSpPr>
          <p:cNvPr id="6" name="コンテンツ プレースホルダー 2"/>
          <p:cNvSpPr txBox="1">
            <a:spLocks/>
          </p:cNvSpPr>
          <p:nvPr/>
        </p:nvSpPr>
        <p:spPr>
          <a:xfrm>
            <a:off x="628650" y="1087892"/>
            <a:ext cx="7886700" cy="545419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tabLst>
                <a:tab pos="7086600" algn="l"/>
              </a:tabLst>
            </a:pPr>
            <a:r>
              <a:rPr lang="ja-JP" altLang="en-US" sz="1800" dirty="0"/>
              <a:t>　主要国の労働生産性推移</a:t>
            </a:r>
            <a:r>
              <a:rPr lang="ja-JP" altLang="en-US" sz="1800" dirty="0" smtClean="0"/>
              <a:t>　・・・・・・・・・・・・・・・・・・・・・・・・・・・・・・・・・・・</a:t>
            </a:r>
            <a:r>
              <a:rPr lang="en-US" altLang="ja-JP" sz="1800" dirty="0" smtClean="0"/>
              <a:t>		13</a:t>
            </a:r>
          </a:p>
          <a:p>
            <a:pPr>
              <a:tabLst>
                <a:tab pos="7086600" algn="l"/>
              </a:tabLst>
            </a:pPr>
            <a:endParaRPr lang="ja-JP" altLang="en-US" sz="1800" dirty="0" smtClean="0"/>
          </a:p>
          <a:p>
            <a:pPr>
              <a:tabLst>
                <a:tab pos="7086600" algn="l"/>
              </a:tabLst>
            </a:pPr>
            <a:r>
              <a:rPr lang="ja-JP" altLang="en-US" sz="1800" dirty="0"/>
              <a:t>　労働市場の流動性と生産性</a:t>
            </a:r>
            <a:r>
              <a:rPr lang="ja-JP" altLang="en-US" sz="1800" dirty="0" smtClean="0"/>
              <a:t>　・・・・・・・・・・・・・・・・・・・・・・・・・・・・・・・・・・</a:t>
            </a:r>
            <a:r>
              <a:rPr lang="en-US" altLang="ja-JP" sz="1800" dirty="0" smtClean="0"/>
              <a:t>		14</a:t>
            </a:r>
          </a:p>
          <a:p>
            <a:pPr>
              <a:tabLst>
                <a:tab pos="7086600" algn="l"/>
              </a:tabLst>
            </a:pPr>
            <a:endParaRPr lang="ja-JP" altLang="en-US" sz="1800" dirty="0" smtClean="0"/>
          </a:p>
          <a:p>
            <a:pPr>
              <a:tabLst>
                <a:tab pos="7086600" algn="l"/>
              </a:tabLst>
            </a:pPr>
            <a:r>
              <a:rPr lang="ja-JP" altLang="en-US" sz="1800" dirty="0"/>
              <a:t>　多様性（男女の労働参加率）と成長率</a:t>
            </a:r>
            <a:r>
              <a:rPr lang="ja-JP" altLang="en-US" sz="1800" dirty="0" smtClean="0"/>
              <a:t>予測　・・・・・・・・・・・・・・・・・・・・</a:t>
            </a:r>
            <a:r>
              <a:rPr lang="en-US" altLang="ja-JP" sz="1800" dirty="0" smtClean="0"/>
              <a:t>		15</a:t>
            </a:r>
          </a:p>
          <a:p>
            <a:pPr>
              <a:tabLst>
                <a:tab pos="7086600" algn="l"/>
              </a:tabLst>
            </a:pPr>
            <a:endParaRPr lang="en-US" altLang="ja-JP" sz="1800" dirty="0" smtClean="0"/>
          </a:p>
          <a:p>
            <a:pPr>
              <a:tabLst>
                <a:tab pos="7086600" algn="l"/>
              </a:tabLst>
            </a:pPr>
            <a:r>
              <a:rPr lang="ja-JP" altLang="en-US" sz="1800" dirty="0"/>
              <a:t>　女性と男性の就業率と賃金格差</a:t>
            </a:r>
            <a:r>
              <a:rPr lang="en-US" altLang="ja-JP" sz="1800" dirty="0"/>
              <a:t>(</a:t>
            </a:r>
            <a:r>
              <a:rPr lang="en-US" altLang="ja-JP" sz="1800" dirty="0" smtClean="0"/>
              <a:t>2019</a:t>
            </a:r>
            <a:r>
              <a:rPr lang="ja-JP" altLang="en-US" sz="1800" dirty="0" smtClean="0"/>
              <a:t>年</a:t>
            </a:r>
            <a:r>
              <a:rPr lang="en-US" altLang="ja-JP" sz="1800" dirty="0" smtClean="0"/>
              <a:t>)</a:t>
            </a:r>
            <a:r>
              <a:rPr lang="ja-JP" altLang="en-US" sz="1800" dirty="0" smtClean="0"/>
              <a:t>　・・・・・・・・・・・・・・・・・・・・・・</a:t>
            </a:r>
            <a:r>
              <a:rPr lang="en-US" altLang="ja-JP" sz="1800" dirty="0" smtClean="0"/>
              <a:t>		16</a:t>
            </a:r>
          </a:p>
          <a:p>
            <a:pPr>
              <a:tabLst>
                <a:tab pos="7086600" algn="l"/>
              </a:tabLst>
            </a:pPr>
            <a:endParaRPr lang="en-US" altLang="ja-JP" sz="1800" dirty="0"/>
          </a:p>
          <a:p>
            <a:pPr>
              <a:tabLst>
                <a:tab pos="7086600" algn="l"/>
              </a:tabLst>
            </a:pPr>
            <a:r>
              <a:rPr lang="ja-JP" altLang="en-US" sz="1800" dirty="0"/>
              <a:t>　</a:t>
            </a:r>
            <a:r>
              <a:rPr lang="ja-JP" altLang="en-US" sz="1800" dirty="0" smtClean="0"/>
              <a:t>オープンイノベーションによる生産性</a:t>
            </a:r>
            <a:r>
              <a:rPr lang="ja-JP" altLang="en-US" sz="1800" dirty="0"/>
              <a:t>　・</a:t>
            </a:r>
            <a:r>
              <a:rPr lang="ja-JP" altLang="en-US" sz="1800" dirty="0" smtClean="0"/>
              <a:t>・・</a:t>
            </a:r>
            <a:r>
              <a:rPr lang="ja-JP" altLang="en-US" sz="1800" dirty="0"/>
              <a:t>・・・・・・・・・・・・・・・・・・・・・・・・・・・</a:t>
            </a:r>
            <a:r>
              <a:rPr lang="en-US" altLang="ja-JP" sz="1800" dirty="0"/>
              <a:t>		</a:t>
            </a:r>
            <a:r>
              <a:rPr lang="en-US" altLang="ja-JP" sz="1800" dirty="0" smtClean="0"/>
              <a:t>17</a:t>
            </a:r>
          </a:p>
          <a:p>
            <a:pPr>
              <a:tabLst>
                <a:tab pos="7086600" algn="l"/>
              </a:tabLst>
            </a:pPr>
            <a:endParaRPr lang="ja-JP" altLang="en-US" sz="1800" dirty="0" smtClean="0"/>
          </a:p>
          <a:p>
            <a:pPr>
              <a:tabLst>
                <a:tab pos="7086600" algn="l"/>
              </a:tabLst>
            </a:pPr>
            <a:r>
              <a:rPr lang="ja-JP" altLang="en-US" sz="1800" dirty="0"/>
              <a:t>　オープンイノベーションの実施率</a:t>
            </a:r>
            <a:r>
              <a:rPr lang="ja-JP" altLang="en-US" sz="1800" dirty="0" smtClean="0"/>
              <a:t>　・・・・・・・・・・・・・・・・・・・・・・・・・・・・・・・・・</a:t>
            </a:r>
            <a:r>
              <a:rPr lang="en-US" altLang="ja-JP" sz="1800" dirty="0" smtClean="0"/>
              <a:t>		18</a:t>
            </a:r>
            <a:endParaRPr lang="ja-JP" altLang="en-US" sz="1800" dirty="0" smtClean="0"/>
          </a:p>
          <a:p>
            <a:pPr marL="0" indent="0">
              <a:buNone/>
              <a:tabLst>
                <a:tab pos="7086600" algn="l"/>
              </a:tabLst>
            </a:pPr>
            <a:endParaRPr lang="en-US" altLang="ja-JP" sz="1800" dirty="0" smtClean="0"/>
          </a:p>
          <a:p>
            <a:pPr>
              <a:tabLst>
                <a:tab pos="7086600" algn="l"/>
              </a:tabLst>
            </a:pPr>
            <a:r>
              <a:rPr lang="ja-JP" altLang="en-US" sz="1800" dirty="0"/>
              <a:t>　開廃業率と経済成長　・・・・・・・・・・・・・・・・・・・・・・・・・・・・・・・・・・</a:t>
            </a:r>
            <a:r>
              <a:rPr lang="ja-JP" altLang="en-US" sz="1800" dirty="0" smtClean="0"/>
              <a:t>・・・・・</a:t>
            </a:r>
            <a:r>
              <a:rPr lang="ja-JP" altLang="en-US" sz="1800" dirty="0"/>
              <a:t>・</a:t>
            </a:r>
            <a:r>
              <a:rPr lang="en-US" altLang="ja-JP" sz="1800" dirty="0"/>
              <a:t>		</a:t>
            </a:r>
            <a:r>
              <a:rPr lang="en-US" altLang="ja-JP" sz="1800" dirty="0" smtClean="0"/>
              <a:t>19</a:t>
            </a:r>
            <a:endParaRPr lang="en-US" altLang="ja-JP" sz="1800" dirty="0"/>
          </a:p>
          <a:p>
            <a:pPr>
              <a:tabLst>
                <a:tab pos="7086600" algn="l"/>
              </a:tabLst>
            </a:pPr>
            <a:endParaRPr lang="ja-JP" altLang="en-US" sz="1800" dirty="0"/>
          </a:p>
          <a:p>
            <a:pPr>
              <a:tabLst>
                <a:tab pos="7086600" algn="l"/>
              </a:tabLst>
            </a:pPr>
            <a:r>
              <a:rPr lang="ja-JP" altLang="en-US" sz="1800" dirty="0"/>
              <a:t>　開廃業率の各国比較　・・・</a:t>
            </a:r>
            <a:r>
              <a:rPr lang="ja-JP" altLang="en-US" sz="1800" dirty="0" smtClean="0"/>
              <a:t>・・・・・・・・・・・・・・・・・・・・・・・・・・・・・・・・・・・・</a:t>
            </a:r>
            <a:r>
              <a:rPr lang="en-US" altLang="ja-JP" sz="1800" dirty="0"/>
              <a:t>		</a:t>
            </a:r>
            <a:r>
              <a:rPr lang="en-US" altLang="ja-JP" sz="1800" dirty="0" smtClean="0"/>
              <a:t>20</a:t>
            </a:r>
            <a:endParaRPr lang="ja-JP" altLang="en-US" sz="1800" dirty="0"/>
          </a:p>
          <a:p>
            <a:pPr marL="0" indent="0">
              <a:buNone/>
              <a:tabLst>
                <a:tab pos="7086600" algn="l"/>
              </a:tabLst>
            </a:pPr>
            <a:endParaRPr lang="ja-JP" altLang="en-US" sz="1800" dirty="0"/>
          </a:p>
        </p:txBody>
      </p:sp>
    </p:spTree>
    <p:extLst>
      <p:ext uri="{BB962C8B-B14F-4D97-AF65-F5344CB8AC3E}">
        <p14:creationId xmlns:p14="http://schemas.microsoft.com/office/powerpoint/2010/main" val="56627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96931" y="6381842"/>
            <a:ext cx="2057400" cy="365125"/>
          </a:xfrm>
        </p:spPr>
        <p:txBody>
          <a:bodyPr/>
          <a:lstStyle/>
          <a:p>
            <a:fld id="{E1D027E3-62E2-4B97-AB12-56BECFBE21C1}" type="slidenum">
              <a:rPr kumimoji="1" lang="ja-JP" altLang="en-US" smtClean="0"/>
              <a:pPr/>
              <a:t>13</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労働生産性の推移をみると、全体として増加傾向であるが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欧米に比べ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低水準となっていいる。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57265" y="6417545"/>
            <a:ext cx="715080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出典：公益財団法人　日本生産性本部「労働生産性の国際比較</a:t>
            </a:r>
            <a:r>
              <a:rPr lang="en-US" altLang="ja-JP" sz="1100" dirty="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主要国の労働生産性推移</a:t>
            </a:r>
            <a:endParaRPr kumimoji="1" lang="ja-JP" altLang="en-US" sz="1400" b="1" dirty="0"/>
          </a:p>
        </p:txBody>
      </p:sp>
      <p:sp>
        <p:nvSpPr>
          <p:cNvPr id="16" name="角丸四角形 8">
            <a:extLst>
              <a:ext uri="{FF2B5EF4-FFF2-40B4-BE49-F238E27FC236}">
                <a16:creationId xmlns:a16="http://schemas.microsoft.com/office/drawing/2014/main" id="{4255F0FF-A2BE-4950-9DF9-4672CEBE9EEC}"/>
              </a:ext>
            </a:extLst>
          </p:cNvPr>
          <p:cNvSpPr/>
          <p:nvPr/>
        </p:nvSpPr>
        <p:spPr>
          <a:xfrm>
            <a:off x="7559349" y="1972890"/>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511724" y="310706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ドイツ</a:t>
            </a:r>
          </a:p>
        </p:txBody>
      </p:sp>
      <p:sp>
        <p:nvSpPr>
          <p:cNvPr id="18" name="角丸四角形 8">
            <a:extLst>
              <a:ext uri="{FF2B5EF4-FFF2-40B4-BE49-F238E27FC236}">
                <a16:creationId xmlns:a16="http://schemas.microsoft.com/office/drawing/2014/main" id="{B765B83C-76FE-475F-9072-9E1E6815D4AC}"/>
              </a:ext>
            </a:extLst>
          </p:cNvPr>
          <p:cNvSpPr/>
          <p:nvPr/>
        </p:nvSpPr>
        <p:spPr>
          <a:xfrm>
            <a:off x="7508069" y="513045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508069" y="387907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角丸四角形 8">
            <a:extLst>
              <a:ext uri="{FF2B5EF4-FFF2-40B4-BE49-F238E27FC236}">
                <a16:creationId xmlns:a16="http://schemas.microsoft.com/office/drawing/2014/main" id="{4255F0FF-A2BE-4950-9DF9-4672CEBE9EEC}"/>
              </a:ext>
            </a:extLst>
          </p:cNvPr>
          <p:cNvSpPr/>
          <p:nvPr/>
        </p:nvSpPr>
        <p:spPr>
          <a:xfrm>
            <a:off x="7559348" y="3348707"/>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21" name="角丸四角形 8">
            <a:extLst>
              <a:ext uri="{FF2B5EF4-FFF2-40B4-BE49-F238E27FC236}">
                <a16:creationId xmlns:a16="http://schemas.microsoft.com/office/drawing/2014/main" id="{4255F0FF-A2BE-4950-9DF9-4672CEBE9EEC}"/>
              </a:ext>
            </a:extLst>
          </p:cNvPr>
          <p:cNvSpPr/>
          <p:nvPr/>
        </p:nvSpPr>
        <p:spPr>
          <a:xfrm>
            <a:off x="7559349" y="2779895"/>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23" name="角丸四角形 8">
            <a:extLst>
              <a:ext uri="{FF2B5EF4-FFF2-40B4-BE49-F238E27FC236}">
                <a16:creationId xmlns:a16="http://schemas.microsoft.com/office/drawing/2014/main" id="{88E375BC-FE62-43E6-84F7-2B30DF661624}"/>
              </a:ext>
            </a:extLst>
          </p:cNvPr>
          <p:cNvSpPr/>
          <p:nvPr/>
        </p:nvSpPr>
        <p:spPr>
          <a:xfrm>
            <a:off x="0" y="1851707"/>
            <a:ext cx="2171830" cy="25479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単位：購買力平価換算</a:t>
            </a:r>
            <a:r>
              <a:rPr kumimoji="1" lang="en-US" altLang="ja-JP" sz="1100" dirty="0">
                <a:solidFill>
                  <a:schemeClr val="tx1"/>
                </a:solidFill>
              </a:rPr>
              <a:t>US</a:t>
            </a:r>
            <a:r>
              <a:rPr kumimoji="1" lang="ja-JP" altLang="en-US" sz="1100" dirty="0">
                <a:solidFill>
                  <a:schemeClr val="tx1"/>
                </a:solidFill>
              </a:rPr>
              <a:t>ドル</a:t>
            </a:r>
            <a:endParaRPr kumimoji="1" lang="en-US" altLang="ja-JP" sz="1100" dirty="0">
              <a:solidFill>
                <a:schemeClr val="tx1"/>
              </a:solidFill>
            </a:endParaRPr>
          </a:p>
          <a:p>
            <a:r>
              <a:rPr kumimoji="1" lang="ja-JP" altLang="en-US" sz="1100" dirty="0">
                <a:solidFill>
                  <a:schemeClr val="tx1"/>
                </a:solidFill>
              </a:rPr>
              <a:t>　　　　　（世界</a:t>
            </a:r>
            <a:r>
              <a:rPr kumimoji="1" lang="ja-JP" altLang="en-US" sz="1100" dirty="0" smtClean="0">
                <a:solidFill>
                  <a:schemeClr val="tx1"/>
                </a:solidFill>
              </a:rPr>
              <a:t>銀行換算レート</a:t>
            </a:r>
            <a:r>
              <a:rPr kumimoji="1" lang="ja-JP" altLang="en-US" sz="1100" dirty="0">
                <a:solidFill>
                  <a:schemeClr val="tx1"/>
                </a:solidFill>
              </a:rPr>
              <a:t>）　</a:t>
            </a:r>
          </a:p>
        </p:txBody>
      </p:sp>
      <p:sp>
        <p:nvSpPr>
          <p:cNvPr id="15" name="正方形/長方形 14"/>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kumimoji="0" lang="ja-JP" altLang="en-US" sz="2000" kern="0" dirty="0" smtClean="0">
                <a:solidFill>
                  <a:srgbClr val="000000"/>
                </a:solidFill>
                <a:ea typeface="Meiryo UI" pitchFamily="50" charset="-128"/>
                <a:cs typeface="Meiryo UI" pitchFamily="50" charset="-128"/>
              </a:rPr>
              <a:t>生産性）</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482368" y="2033741"/>
            <a:ext cx="8029128" cy="4456562"/>
          </a:xfrm>
          <a:prstGeom prst="rect">
            <a:avLst/>
          </a:prstGeom>
        </p:spPr>
      </p:pic>
    </p:spTree>
    <p:extLst>
      <p:ext uri="{BB962C8B-B14F-4D97-AF65-F5344CB8AC3E}">
        <p14:creationId xmlns:p14="http://schemas.microsoft.com/office/powerpoint/2010/main" val="299250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14</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労働市場の流動性と労働生産性は、正の相関関係がみられる。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の労働市場の硬直性が、労働生産性の低迷を引き起こしている可能性がある。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a:t>
            </a:r>
            <a:r>
              <a:rPr kumimoji="1" lang="ja-JP" altLang="en-US" sz="1400" b="1" dirty="0" smtClean="0"/>
              <a:t>労働</a:t>
            </a:r>
            <a:r>
              <a:rPr kumimoji="1" lang="ja-JP" altLang="en-US" sz="1400" b="1" dirty="0"/>
              <a:t>市場</a:t>
            </a:r>
            <a:r>
              <a:rPr kumimoji="1" lang="ja-JP" altLang="en-US" sz="1400" b="1" dirty="0" smtClean="0"/>
              <a:t>の</a:t>
            </a:r>
            <a:r>
              <a:rPr kumimoji="1" lang="ja-JP" altLang="en-US" sz="1400" b="1" dirty="0"/>
              <a:t>流動性と生産性</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生産性</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485239" y="6124435"/>
            <a:ext cx="3007386" cy="26942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：経済産業省「第１回未来人材会議資料」</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728870" y="1903964"/>
            <a:ext cx="7253282" cy="4209338"/>
          </a:xfrm>
          <a:prstGeom prst="rect">
            <a:avLst/>
          </a:prstGeom>
        </p:spPr>
      </p:pic>
      <p:sp>
        <p:nvSpPr>
          <p:cNvPr id="5" name="楕円 4"/>
          <p:cNvSpPr/>
          <p:nvPr/>
        </p:nvSpPr>
        <p:spPr>
          <a:xfrm>
            <a:off x="2926080" y="4937760"/>
            <a:ext cx="352230" cy="57476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大かっこ 12"/>
          <p:cNvSpPr/>
          <p:nvPr/>
        </p:nvSpPr>
        <p:spPr>
          <a:xfrm>
            <a:off x="934219" y="6393862"/>
            <a:ext cx="2558406" cy="252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36000" bIns="36000" rtlCol="0" anchor="t" anchorCtr="0"/>
          <a:lstStyle/>
          <a:p>
            <a:r>
              <a:rPr kumimoji="1" lang="en-US" altLang="ja-JP" sz="1100" dirty="0">
                <a:latin typeface="+mn-ea"/>
              </a:rPr>
              <a:t>OECD stat</a:t>
            </a:r>
            <a:r>
              <a:rPr kumimoji="1" lang="ja-JP" altLang="en-US" sz="1100" dirty="0" smtClean="0">
                <a:latin typeface="+mn-ea"/>
              </a:rPr>
              <a:t>をもとに</a:t>
            </a:r>
            <a:r>
              <a:rPr kumimoji="1" lang="ja-JP" altLang="en-US" sz="1100" dirty="0">
                <a:latin typeface="+mn-ea"/>
              </a:rPr>
              <a:t>経済産業省が作成</a:t>
            </a:r>
            <a:r>
              <a:rPr kumimoji="1" lang="ja-JP" altLang="en-US" sz="1100" dirty="0" smtClean="0">
                <a:latin typeface="+mn-ea"/>
              </a:rPr>
              <a:t>。</a:t>
            </a:r>
            <a:endParaRPr kumimoji="1" lang="en-US" altLang="ja-JP" sz="1100" dirty="0" smtClean="0">
              <a:latin typeface="+mn-ea"/>
            </a:endParaRPr>
          </a:p>
        </p:txBody>
      </p:sp>
    </p:spTree>
    <p:extLst>
      <p:ext uri="{BB962C8B-B14F-4D97-AF65-F5344CB8AC3E}">
        <p14:creationId xmlns:p14="http://schemas.microsoft.com/office/powerpoint/2010/main" val="236609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15</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OECD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による男女の労働参加率と成長率予測では、労働参加率の男女差が解消する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ほど、各国の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成長率予測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は高まる傾向にある。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多様性（男女の労働参加率）</a:t>
            </a:r>
            <a:r>
              <a:rPr kumimoji="1" lang="ja-JP" altLang="en-US" sz="1400" b="1" dirty="0" smtClean="0"/>
              <a:t>と成長率予測</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生産性</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945561C3-A990-42AB-892D-8EC90C721061}"/>
              </a:ext>
            </a:extLst>
          </p:cNvPr>
          <p:cNvSpPr/>
          <p:nvPr/>
        </p:nvSpPr>
        <p:spPr>
          <a:xfrm>
            <a:off x="454376" y="1971942"/>
            <a:ext cx="7298240" cy="276999"/>
          </a:xfrm>
          <a:prstGeom prst="rect">
            <a:avLst/>
          </a:prstGeom>
        </p:spPr>
        <p:txBody>
          <a:bodyPr wrap="square">
            <a:spAutoFit/>
          </a:bodyPr>
          <a:lstStyle/>
          <a:p>
            <a:r>
              <a:rPr kumimoji="1" lang="ja-JP" altLang="en-US" sz="1200" b="1" dirty="0" smtClean="0"/>
              <a:t>○　</a:t>
            </a:r>
            <a:r>
              <a:rPr kumimoji="1" lang="en-US" altLang="ja-JP" sz="1200" b="1" dirty="0" smtClean="0"/>
              <a:t>GDP</a:t>
            </a:r>
            <a:r>
              <a:rPr kumimoji="1" lang="ja-JP" altLang="en-US" sz="1200" b="1" dirty="0"/>
              <a:t>総額及び一人当たり</a:t>
            </a:r>
            <a:r>
              <a:rPr kumimoji="1" lang="en-US" altLang="ja-JP" sz="1200" b="1" dirty="0"/>
              <a:t>GDP</a:t>
            </a:r>
            <a:r>
              <a:rPr kumimoji="1" lang="ja-JP" altLang="en-US" sz="1200" b="1" dirty="0"/>
              <a:t>の平均成長率</a:t>
            </a:r>
            <a:r>
              <a:rPr kumimoji="1" lang="ja-JP" altLang="en-US" sz="1200" b="1" dirty="0" smtClean="0"/>
              <a:t>予測（</a:t>
            </a:r>
            <a:r>
              <a:rPr kumimoji="1" lang="ja-JP" altLang="en-US" sz="1200" b="1" dirty="0"/>
              <a:t>男女の労働参加率との関係</a:t>
            </a:r>
            <a:r>
              <a:rPr kumimoji="1" lang="ja-JP" altLang="en-US" sz="1200" b="1" dirty="0" smtClean="0"/>
              <a:t>）</a:t>
            </a:r>
            <a:endParaRPr kumimoji="1" lang="ja-JP" altLang="en-US" sz="800" dirty="0"/>
          </a:p>
        </p:txBody>
      </p:sp>
      <p:graphicFrame>
        <p:nvGraphicFramePr>
          <p:cNvPr id="15" name="表 14">
            <a:extLst>
              <a:ext uri="{FF2B5EF4-FFF2-40B4-BE49-F238E27FC236}">
                <a16:creationId xmlns:a16="http://schemas.microsoft.com/office/drawing/2014/main" id="{C40F6914-E076-4B33-BC22-A3415655D9DE}"/>
              </a:ext>
            </a:extLst>
          </p:cNvPr>
          <p:cNvGraphicFramePr>
            <a:graphicFrameLocks noGrp="1"/>
          </p:cNvGraphicFramePr>
          <p:nvPr>
            <p:extLst/>
          </p:nvPr>
        </p:nvGraphicFramePr>
        <p:xfrm>
          <a:off x="1157534" y="2284899"/>
          <a:ext cx="6730196" cy="3898373"/>
        </p:xfrm>
        <a:graphic>
          <a:graphicData uri="http://schemas.openxmlformats.org/drawingml/2006/table">
            <a:tbl>
              <a:tblPr firstRow="1" bandRow="1">
                <a:tableStyleId>{5C22544A-7EE6-4342-B048-85BDC9FD1C3A}</a:tableStyleId>
              </a:tblPr>
              <a:tblGrid>
                <a:gridCol w="746094">
                  <a:extLst>
                    <a:ext uri="{9D8B030D-6E8A-4147-A177-3AD203B41FA5}">
                      <a16:colId xmlns:a16="http://schemas.microsoft.com/office/drawing/2014/main" val="2821443039"/>
                    </a:ext>
                  </a:extLst>
                </a:gridCol>
                <a:gridCol w="729408">
                  <a:extLst>
                    <a:ext uri="{9D8B030D-6E8A-4147-A177-3AD203B41FA5}">
                      <a16:colId xmlns:a16="http://schemas.microsoft.com/office/drawing/2014/main" val="947808577"/>
                    </a:ext>
                  </a:extLst>
                </a:gridCol>
                <a:gridCol w="758493">
                  <a:extLst>
                    <a:ext uri="{9D8B030D-6E8A-4147-A177-3AD203B41FA5}">
                      <a16:colId xmlns:a16="http://schemas.microsoft.com/office/drawing/2014/main" val="2005449136"/>
                    </a:ext>
                  </a:extLst>
                </a:gridCol>
                <a:gridCol w="713908">
                  <a:extLst>
                    <a:ext uri="{9D8B030D-6E8A-4147-A177-3AD203B41FA5}">
                      <a16:colId xmlns:a16="http://schemas.microsoft.com/office/drawing/2014/main" val="507958131"/>
                    </a:ext>
                  </a:extLst>
                </a:gridCol>
                <a:gridCol w="767452">
                  <a:extLst>
                    <a:ext uri="{9D8B030D-6E8A-4147-A177-3AD203B41FA5}">
                      <a16:colId xmlns:a16="http://schemas.microsoft.com/office/drawing/2014/main" val="2636248813"/>
                    </a:ext>
                  </a:extLst>
                </a:gridCol>
                <a:gridCol w="749605">
                  <a:extLst>
                    <a:ext uri="{9D8B030D-6E8A-4147-A177-3AD203B41FA5}">
                      <a16:colId xmlns:a16="http://schemas.microsoft.com/office/drawing/2014/main" val="3661095522"/>
                    </a:ext>
                  </a:extLst>
                </a:gridCol>
                <a:gridCol w="767452">
                  <a:extLst>
                    <a:ext uri="{9D8B030D-6E8A-4147-A177-3AD203B41FA5}">
                      <a16:colId xmlns:a16="http://schemas.microsoft.com/office/drawing/2014/main" val="731107930"/>
                    </a:ext>
                  </a:extLst>
                </a:gridCol>
                <a:gridCol w="749605">
                  <a:extLst>
                    <a:ext uri="{9D8B030D-6E8A-4147-A177-3AD203B41FA5}">
                      <a16:colId xmlns:a16="http://schemas.microsoft.com/office/drawing/2014/main" val="1427121944"/>
                    </a:ext>
                  </a:extLst>
                </a:gridCol>
                <a:gridCol w="748179">
                  <a:extLst>
                    <a:ext uri="{9D8B030D-6E8A-4147-A177-3AD203B41FA5}">
                      <a16:colId xmlns:a16="http://schemas.microsoft.com/office/drawing/2014/main" val="3613784091"/>
                    </a:ext>
                  </a:extLst>
                </a:gridCol>
              </a:tblGrid>
              <a:tr h="642588">
                <a:tc>
                  <a:txBody>
                    <a:bodyPr/>
                    <a:lstStyle/>
                    <a:p>
                      <a:endParaRPr kumimoji="1" lang="ja-JP" altLang="en-US" sz="800" b="0" dirty="0"/>
                    </a:p>
                  </a:txBody>
                  <a:tcPr anchor="ctr"/>
                </a:tc>
                <a:tc gridSpan="2">
                  <a:txBody>
                    <a:bodyPr/>
                    <a:lstStyle/>
                    <a:p>
                      <a:r>
                        <a:rPr kumimoji="1" lang="ja-JP" altLang="en-US" sz="1050" b="0" dirty="0"/>
                        <a:t>男女の労働参加率が変化しない場合</a:t>
                      </a:r>
                    </a:p>
                  </a:txBody>
                  <a:tcPr anchor="ctr"/>
                </a:tc>
                <a:tc hMerge="1">
                  <a:txBody>
                    <a:bodyPr/>
                    <a:lstStyle/>
                    <a:p>
                      <a:endParaRPr kumimoji="1" lang="ja-JP" altLang="en-US" sz="800" dirty="0"/>
                    </a:p>
                  </a:txBody>
                  <a:tcPr anchor="ctr"/>
                </a:tc>
                <a:tc gridSpan="2">
                  <a:txBody>
                    <a:bodyPr/>
                    <a:lstStyle/>
                    <a:p>
                      <a:r>
                        <a:rPr kumimoji="1" lang="en-US" altLang="ja-JP" sz="1050" b="0" dirty="0"/>
                        <a:t>2030</a:t>
                      </a:r>
                      <a:r>
                        <a:rPr kumimoji="1" lang="ja-JP" altLang="en-US" sz="1050" b="0" dirty="0"/>
                        <a:t>年までに労働参加率の男女差が</a:t>
                      </a:r>
                      <a:r>
                        <a:rPr kumimoji="1" lang="en-US" altLang="ja-JP" sz="1050" b="0" dirty="0"/>
                        <a:t>50</a:t>
                      </a:r>
                      <a:r>
                        <a:rPr kumimoji="1" lang="ja-JP" altLang="en-US" sz="1050" b="0" dirty="0"/>
                        <a:t>％解消した場合</a:t>
                      </a:r>
                    </a:p>
                  </a:txBody>
                  <a:tcPr anchor="ctr"/>
                </a:tc>
                <a:tc hMerge="1">
                  <a:txBody>
                    <a:bodyPr/>
                    <a:lstStyle/>
                    <a:p>
                      <a:endParaRPr kumimoji="1" lang="ja-JP" altLang="en-US" sz="8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t>2030</a:t>
                      </a:r>
                      <a:r>
                        <a:rPr kumimoji="1" lang="ja-JP" altLang="en-US" sz="1050" b="0" dirty="0"/>
                        <a:t>年までに労働参加率の男女差が</a:t>
                      </a:r>
                      <a:r>
                        <a:rPr kumimoji="1" lang="en-US" altLang="ja-JP" sz="1050" b="0" dirty="0"/>
                        <a:t>75</a:t>
                      </a:r>
                      <a:r>
                        <a:rPr kumimoji="1" lang="ja-JP" altLang="en-US" sz="1050" b="0" dirty="0"/>
                        <a:t>％解消した場合</a:t>
                      </a:r>
                    </a:p>
                  </a:txBody>
                  <a:tcPr anchor="ctr"/>
                </a:tc>
                <a:tc hMerge="1">
                  <a:txBody>
                    <a:bodyPr/>
                    <a:lstStyle/>
                    <a:p>
                      <a:endParaRPr kumimoji="1" lang="ja-JP" altLang="en-US" sz="8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t>2030</a:t>
                      </a:r>
                      <a:r>
                        <a:rPr kumimoji="1" lang="ja-JP" altLang="en-US" sz="1050" b="0" dirty="0"/>
                        <a:t>年までに労働参加率の男女差が</a:t>
                      </a:r>
                      <a:r>
                        <a:rPr kumimoji="1" lang="en-US" altLang="ja-JP" sz="1050" b="0" dirty="0"/>
                        <a:t>100</a:t>
                      </a:r>
                      <a:r>
                        <a:rPr kumimoji="1" lang="ja-JP" altLang="en-US" sz="1050" b="0" dirty="0"/>
                        <a:t>％解消した場合</a:t>
                      </a:r>
                    </a:p>
                  </a:txBody>
                  <a:tcPr anchor="ctr"/>
                </a:tc>
                <a:tc hMerge="1">
                  <a:txBody>
                    <a:bodyPr/>
                    <a:lstStyle/>
                    <a:p>
                      <a:endParaRPr kumimoji="1" lang="ja-JP" altLang="en-US" sz="800" dirty="0"/>
                    </a:p>
                  </a:txBody>
                  <a:tcPr anchor="ctr"/>
                </a:tc>
                <a:extLst>
                  <a:ext uri="{0D108BD9-81ED-4DB2-BD59-A6C34878D82A}">
                    <a16:rowId xmlns:a16="http://schemas.microsoft.com/office/drawing/2014/main" val="2242038628"/>
                  </a:ext>
                </a:extLst>
              </a:tr>
              <a:tr h="376985">
                <a:tc>
                  <a:txBody>
                    <a:bodyPr/>
                    <a:lstStyle/>
                    <a:p>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extLst>
                  <a:ext uri="{0D108BD9-81ED-4DB2-BD59-A6C34878D82A}">
                    <a16:rowId xmlns:a16="http://schemas.microsoft.com/office/drawing/2014/main" val="3778817517"/>
                  </a:ext>
                </a:extLst>
              </a:tr>
              <a:tr h="239900">
                <a:tc>
                  <a:txBody>
                    <a:bodyPr/>
                    <a:lstStyle/>
                    <a:p>
                      <a:r>
                        <a:rPr kumimoji="1" lang="en-US" altLang="ja-JP" sz="800" b="1" dirty="0"/>
                        <a:t>OECD</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2.7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extLst>
                  <a:ext uri="{0D108BD9-81ED-4DB2-BD59-A6C34878D82A}">
                    <a16:rowId xmlns:a16="http://schemas.microsoft.com/office/drawing/2014/main" val="3155478952"/>
                  </a:ext>
                </a:extLst>
              </a:tr>
              <a:tr h="239900">
                <a:tc>
                  <a:txBody>
                    <a:bodyPr/>
                    <a:lstStyle/>
                    <a:p>
                      <a:r>
                        <a:rPr kumimoji="1" lang="ja-JP" altLang="en-US" sz="800" b="1" dirty="0"/>
                        <a:t>ｵｰｽﾄﾗﾘｱ</a:t>
                      </a:r>
                    </a:p>
                  </a:txBody>
                  <a:tcPr anchor="ctr"/>
                </a:tc>
                <a:tc>
                  <a:txBody>
                    <a:bodyPr/>
                    <a:lstStyle/>
                    <a:p>
                      <a:r>
                        <a:rPr kumimoji="1" lang="en-US" altLang="ja-JP" sz="800" b="1" dirty="0"/>
                        <a:t>3.3</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3.5</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tc>
                  <a:txBody>
                    <a:bodyPr/>
                    <a:lstStyle/>
                    <a:p>
                      <a:r>
                        <a:rPr kumimoji="1" lang="en-US" altLang="ja-JP" sz="800" b="1" dirty="0"/>
                        <a:t>3.7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tc>
                  <a:txBody>
                    <a:bodyPr/>
                    <a:lstStyle/>
                    <a:p>
                      <a:r>
                        <a:rPr kumimoji="1" lang="en-US" altLang="ja-JP" sz="800" b="1" dirty="0"/>
                        <a:t>3.8</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extLst>
                  <a:ext uri="{0D108BD9-81ED-4DB2-BD59-A6C34878D82A}">
                    <a16:rowId xmlns:a16="http://schemas.microsoft.com/office/drawing/2014/main" val="695871716"/>
                  </a:ext>
                </a:extLst>
              </a:tr>
              <a:tr h="239900">
                <a:tc>
                  <a:txBody>
                    <a:bodyPr/>
                    <a:lstStyle/>
                    <a:p>
                      <a:r>
                        <a:rPr kumimoji="1" lang="ja-JP" altLang="en-US" sz="800" b="1" dirty="0"/>
                        <a:t>ﾍﾞﾙｷﾞｰ</a:t>
                      </a:r>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2.8</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2.9</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3.1</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extLst>
                  <a:ext uri="{0D108BD9-81ED-4DB2-BD59-A6C34878D82A}">
                    <a16:rowId xmlns:a16="http://schemas.microsoft.com/office/drawing/2014/main" val="4056229842"/>
                  </a:ext>
                </a:extLst>
              </a:tr>
              <a:tr h="239900">
                <a:tc>
                  <a:txBody>
                    <a:bodyPr/>
                    <a:lstStyle/>
                    <a:p>
                      <a:r>
                        <a:rPr kumimoji="1" lang="ja-JP" altLang="en-US" sz="800" b="1" dirty="0"/>
                        <a:t>ｶﾅﾀﾞ</a:t>
                      </a:r>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tc>
                  <a:txBody>
                    <a:bodyPr/>
                    <a:lstStyle/>
                    <a:p>
                      <a:r>
                        <a:rPr kumimoji="1" lang="en-US" altLang="ja-JP" sz="800" b="1" dirty="0"/>
                        <a:t>1.6</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extLst>
                  <a:ext uri="{0D108BD9-81ED-4DB2-BD59-A6C34878D82A}">
                    <a16:rowId xmlns:a16="http://schemas.microsoft.com/office/drawing/2014/main" val="3450714021"/>
                  </a:ext>
                </a:extLst>
              </a:tr>
              <a:tr h="239900">
                <a:tc>
                  <a:txBody>
                    <a:bodyPr/>
                    <a:lstStyle/>
                    <a:p>
                      <a:r>
                        <a:rPr kumimoji="1" lang="ja-JP" altLang="en-US" sz="800" b="1" dirty="0"/>
                        <a:t>ﾃﾞﾝﾏｰｸ</a:t>
                      </a:r>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1.2</a:t>
                      </a:r>
                      <a:endParaRPr kumimoji="1" lang="ja-JP" altLang="en-US" sz="800" b="1" dirty="0"/>
                    </a:p>
                  </a:txBody>
                  <a:tcPr anchor="ctr"/>
                </a:tc>
                <a:tc>
                  <a:txBody>
                    <a:bodyPr/>
                    <a:lstStyle/>
                    <a:p>
                      <a:r>
                        <a:rPr kumimoji="1" lang="en-US" altLang="ja-JP" sz="800" b="1" dirty="0"/>
                        <a:t>1.6</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extLst>
                  <a:ext uri="{0D108BD9-81ED-4DB2-BD59-A6C34878D82A}">
                    <a16:rowId xmlns:a16="http://schemas.microsoft.com/office/drawing/2014/main" val="2177349031"/>
                  </a:ext>
                </a:extLst>
              </a:tr>
              <a:tr h="239900">
                <a:tc>
                  <a:txBody>
                    <a:bodyPr/>
                    <a:lstStyle/>
                    <a:p>
                      <a:r>
                        <a:rPr kumimoji="1" lang="ja-JP" altLang="en-US" sz="800" b="1" dirty="0"/>
                        <a:t>ﾌﾗﾝｽ</a:t>
                      </a:r>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extLst>
                  <a:ext uri="{0D108BD9-81ED-4DB2-BD59-A6C34878D82A}">
                    <a16:rowId xmlns:a16="http://schemas.microsoft.com/office/drawing/2014/main" val="1559565143"/>
                  </a:ext>
                </a:extLst>
              </a:tr>
              <a:tr h="239900">
                <a:tc>
                  <a:txBody>
                    <a:bodyPr/>
                    <a:lstStyle/>
                    <a:p>
                      <a:r>
                        <a:rPr kumimoji="1" lang="ja-JP" altLang="en-US" sz="800" b="1" dirty="0"/>
                        <a:t>ﾄﾞｲﾂ</a:t>
                      </a:r>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1.6</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extLst>
                  <a:ext uri="{0D108BD9-81ED-4DB2-BD59-A6C34878D82A}">
                    <a16:rowId xmlns:a16="http://schemas.microsoft.com/office/drawing/2014/main" val="817674734"/>
                  </a:ext>
                </a:extLst>
              </a:tr>
              <a:tr h="239900">
                <a:tc>
                  <a:txBody>
                    <a:bodyPr/>
                    <a:lstStyle/>
                    <a:p>
                      <a:r>
                        <a:rPr kumimoji="1" lang="ja-JP" altLang="en-US" sz="800" b="1" dirty="0"/>
                        <a:t>日本</a:t>
                      </a:r>
                    </a:p>
                  </a:txBody>
                  <a:tcPr anchor="ctr"/>
                </a:tc>
                <a:tc>
                  <a:txBody>
                    <a:bodyPr/>
                    <a:lstStyle/>
                    <a:p>
                      <a:r>
                        <a:rPr kumimoji="1" lang="en-US" altLang="ja-JP" sz="800" b="1" dirty="0"/>
                        <a:t>1.0</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extLst>
                  <a:ext uri="{0D108BD9-81ED-4DB2-BD59-A6C34878D82A}">
                    <a16:rowId xmlns:a16="http://schemas.microsoft.com/office/drawing/2014/main" val="739951937"/>
                  </a:ext>
                </a:extLst>
              </a:tr>
              <a:tr h="239900">
                <a:tc>
                  <a:txBody>
                    <a:bodyPr/>
                    <a:lstStyle/>
                    <a:p>
                      <a:r>
                        <a:rPr kumimoji="1" lang="ja-JP" altLang="en-US" sz="800" b="1" dirty="0"/>
                        <a:t>韓国</a:t>
                      </a:r>
                    </a:p>
                  </a:txBody>
                  <a:tcPr anchor="ctr"/>
                </a:tc>
                <a:tc>
                  <a:txBody>
                    <a:bodyPr/>
                    <a:lstStyle/>
                    <a:p>
                      <a:r>
                        <a:rPr kumimoji="1" lang="en-US" altLang="ja-JP" sz="800" b="1" dirty="0"/>
                        <a:t>2.8</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3.3</a:t>
                      </a:r>
                      <a:endParaRPr kumimoji="1" lang="ja-JP" altLang="en-US" sz="800" b="1" dirty="0"/>
                    </a:p>
                  </a:txBody>
                  <a:tcPr anchor="ctr"/>
                </a:tc>
                <a:tc>
                  <a:txBody>
                    <a:bodyPr/>
                    <a:lstStyle/>
                    <a:p>
                      <a:r>
                        <a:rPr kumimoji="1" lang="en-US" altLang="ja-JP" sz="800" b="1" dirty="0"/>
                        <a:t>3.0</a:t>
                      </a:r>
                      <a:endParaRPr kumimoji="1" lang="ja-JP" altLang="en-US" sz="800" b="1" dirty="0"/>
                    </a:p>
                  </a:txBody>
                  <a:tcPr anchor="ctr"/>
                </a:tc>
                <a:tc>
                  <a:txBody>
                    <a:bodyPr/>
                    <a:lstStyle/>
                    <a:p>
                      <a:r>
                        <a:rPr kumimoji="1" lang="en-US" altLang="ja-JP" sz="800" b="1" dirty="0"/>
                        <a:t>3.5</a:t>
                      </a:r>
                      <a:endParaRPr kumimoji="1" lang="ja-JP" altLang="en-US" sz="800" b="1" dirty="0"/>
                    </a:p>
                  </a:txBody>
                  <a:tcPr anchor="ctr"/>
                </a:tc>
                <a:tc>
                  <a:txBody>
                    <a:bodyPr/>
                    <a:lstStyle/>
                    <a:p>
                      <a:r>
                        <a:rPr kumimoji="1" lang="en-US" altLang="ja-JP" sz="800" b="1" dirty="0"/>
                        <a:t>3.2</a:t>
                      </a:r>
                      <a:endParaRPr kumimoji="1" lang="ja-JP" altLang="en-US" sz="800" b="1" dirty="0"/>
                    </a:p>
                  </a:txBody>
                  <a:tcPr anchor="ctr"/>
                </a:tc>
                <a:tc>
                  <a:txBody>
                    <a:bodyPr/>
                    <a:lstStyle/>
                    <a:p>
                      <a:r>
                        <a:rPr kumimoji="1" lang="en-US" altLang="ja-JP" sz="800" b="1" dirty="0"/>
                        <a:t>3.7</a:t>
                      </a:r>
                      <a:endParaRPr kumimoji="1" lang="ja-JP" altLang="en-US" sz="800" b="1" dirty="0"/>
                    </a:p>
                  </a:txBody>
                  <a:tcPr anchor="ctr"/>
                </a:tc>
                <a:tc>
                  <a:txBody>
                    <a:bodyPr/>
                    <a:lstStyle/>
                    <a:p>
                      <a:r>
                        <a:rPr kumimoji="1" lang="en-US" altLang="ja-JP" sz="800" b="1" dirty="0"/>
                        <a:t>3.4</a:t>
                      </a:r>
                      <a:endParaRPr kumimoji="1" lang="ja-JP" altLang="en-US" sz="800" b="1" dirty="0"/>
                    </a:p>
                  </a:txBody>
                  <a:tcPr anchor="ctr"/>
                </a:tc>
                <a:extLst>
                  <a:ext uri="{0D108BD9-81ED-4DB2-BD59-A6C34878D82A}">
                    <a16:rowId xmlns:a16="http://schemas.microsoft.com/office/drawing/2014/main" val="1141720378"/>
                  </a:ext>
                </a:extLst>
              </a:tr>
              <a:tr h="239900">
                <a:tc>
                  <a:txBody>
                    <a:bodyPr/>
                    <a:lstStyle/>
                    <a:p>
                      <a:r>
                        <a:rPr kumimoji="1" lang="ja-JP" altLang="en-US" sz="800" b="1" dirty="0"/>
                        <a:t>ﾙｸｾﾝﾌﾞﾙｸ</a:t>
                      </a:r>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0.8</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1.1</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1.3</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extLst>
                  <a:ext uri="{0D108BD9-81ED-4DB2-BD59-A6C34878D82A}">
                    <a16:rowId xmlns:a16="http://schemas.microsoft.com/office/drawing/2014/main" val="3104128797"/>
                  </a:ext>
                </a:extLst>
              </a:tr>
              <a:tr h="239900">
                <a:tc>
                  <a:txBody>
                    <a:bodyPr/>
                    <a:lstStyle/>
                    <a:p>
                      <a:r>
                        <a:rPr kumimoji="1" lang="ja-JP" altLang="en-US" sz="800" b="1" dirty="0"/>
                        <a:t>英国</a:t>
                      </a:r>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extLst>
                  <a:ext uri="{0D108BD9-81ED-4DB2-BD59-A6C34878D82A}">
                    <a16:rowId xmlns:a16="http://schemas.microsoft.com/office/drawing/2014/main" val="2120598266"/>
                  </a:ext>
                </a:extLst>
              </a:tr>
              <a:tr h="239900">
                <a:tc>
                  <a:txBody>
                    <a:bodyPr/>
                    <a:lstStyle/>
                    <a:p>
                      <a:r>
                        <a:rPr kumimoji="1" lang="ja-JP" altLang="en-US" sz="800" b="1" dirty="0"/>
                        <a:t>米国</a:t>
                      </a:r>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2.9</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3.0</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3.1</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extLst>
                  <a:ext uri="{0D108BD9-81ED-4DB2-BD59-A6C34878D82A}">
                    <a16:rowId xmlns:a16="http://schemas.microsoft.com/office/drawing/2014/main" val="2726902332"/>
                  </a:ext>
                </a:extLst>
              </a:tr>
            </a:tbl>
          </a:graphicData>
        </a:graphic>
      </p:graphicFrame>
      <p:sp>
        <p:nvSpPr>
          <p:cNvPr id="13" name="テキスト ボックス 12">
            <a:extLst>
              <a:ext uri="{FF2B5EF4-FFF2-40B4-BE49-F238E27FC236}">
                <a16:creationId xmlns:a16="http://schemas.microsoft.com/office/drawing/2014/main" id="{9390EDC8-C089-417A-9742-2F5EBD9DAA17}"/>
              </a:ext>
            </a:extLst>
          </p:cNvPr>
          <p:cNvSpPr txBox="1"/>
          <p:nvPr/>
        </p:nvSpPr>
        <p:spPr>
          <a:xfrm>
            <a:off x="728870" y="6285140"/>
            <a:ext cx="568537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：村上由美子著「武器としての人口減社会－国際比較統計でわかる日本の強さ」</a:t>
            </a:r>
            <a:endParaRPr lang="en-US" altLang="ja-JP" sz="11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1228304" y="6545513"/>
            <a:ext cx="5004000" cy="252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36000" rtlCol="0" anchor="t" anchorCtr="0"/>
          <a:lstStyle/>
          <a:p>
            <a:r>
              <a:rPr kumimoji="1" lang="en-US" altLang="ja-JP" sz="1100" dirty="0" smtClean="0">
                <a:latin typeface="+mn-ea"/>
              </a:rPr>
              <a:t>OECD(2012),Closing the Gender </a:t>
            </a:r>
            <a:r>
              <a:rPr kumimoji="1" lang="en-US" altLang="ja-JP" sz="1100" dirty="0" err="1" smtClean="0">
                <a:latin typeface="+mn-ea"/>
              </a:rPr>
              <a:t>Gap:Act</a:t>
            </a:r>
            <a:r>
              <a:rPr kumimoji="1" lang="en-US" altLang="ja-JP" sz="1100" dirty="0" smtClean="0">
                <a:latin typeface="+mn-ea"/>
              </a:rPr>
              <a:t> </a:t>
            </a:r>
            <a:r>
              <a:rPr kumimoji="1" lang="en-US" altLang="ja-JP" sz="1100" dirty="0" err="1" smtClean="0">
                <a:latin typeface="+mn-ea"/>
              </a:rPr>
              <a:t>Now,OECD</a:t>
            </a:r>
            <a:r>
              <a:rPr kumimoji="1" lang="en-US" altLang="ja-JP" sz="1100" dirty="0" smtClean="0">
                <a:latin typeface="+mn-ea"/>
              </a:rPr>
              <a:t> </a:t>
            </a:r>
            <a:r>
              <a:rPr kumimoji="1" lang="en-US" altLang="ja-JP" sz="1100" dirty="0" err="1" smtClean="0">
                <a:latin typeface="+mn-ea"/>
              </a:rPr>
              <a:t>Publishing,Paris</a:t>
            </a:r>
            <a:r>
              <a:rPr kumimoji="1" lang="en-US" altLang="ja-JP" sz="1100" dirty="0" smtClean="0">
                <a:latin typeface="+mn-ea"/>
              </a:rPr>
              <a:t>. </a:t>
            </a:r>
          </a:p>
        </p:txBody>
      </p:sp>
    </p:spTree>
    <p:extLst>
      <p:ext uri="{BB962C8B-B14F-4D97-AF65-F5344CB8AC3E}">
        <p14:creationId xmlns:p14="http://schemas.microsoft.com/office/powerpoint/2010/main" val="73710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16</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4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は、他</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の主要国と比較し、男女の就業率の差が大きい。また、男女間の賃金格差も大きい。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女性と男性の就業率と賃金格差</a:t>
            </a:r>
            <a:r>
              <a:rPr kumimoji="1" lang="en-US" altLang="ja-JP" sz="1400" b="1" dirty="0"/>
              <a:t>(</a:t>
            </a:r>
            <a:r>
              <a:rPr kumimoji="1" lang="en-US" altLang="ja-JP" sz="1400" b="1" dirty="0" smtClean="0"/>
              <a:t>2019</a:t>
            </a:r>
            <a:r>
              <a:rPr kumimoji="1" lang="ja-JP" altLang="en-US" sz="1400" b="1" dirty="0" smtClean="0"/>
              <a:t>年</a:t>
            </a:r>
            <a:r>
              <a:rPr kumimoji="1" lang="en-US" altLang="ja-JP" sz="1400" b="1" dirty="0" smtClean="0"/>
              <a:t>)</a:t>
            </a:r>
            <a:endParaRPr kumimoji="1" lang="en-US" altLang="ja-JP"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生産性</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4EB441E-E5FD-4BB3-8FAF-60DB106D80A0}"/>
              </a:ext>
            </a:extLst>
          </p:cNvPr>
          <p:cNvSpPr txBox="1"/>
          <p:nvPr/>
        </p:nvSpPr>
        <p:spPr>
          <a:xfrm>
            <a:off x="270924" y="6548398"/>
            <a:ext cx="584433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a:t>
            </a:r>
            <a:r>
              <a:rPr lang="ja-JP" altLang="en-US" sz="1100" dirty="0" smtClean="0">
                <a:latin typeface="Meiryo UI" panose="020B0604030504040204" pitchFamily="50" charset="-128"/>
                <a:ea typeface="Meiryo UI" panose="020B0604030504040204" pitchFamily="50" charset="-128"/>
              </a:rPr>
              <a:t>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814010" y="6277081"/>
            <a:ext cx="2736000" cy="261610"/>
          </a:xfrm>
          <a:prstGeom prst="rect">
            <a:avLst/>
          </a:prstGeom>
          <a:noFill/>
        </p:spPr>
        <p:txBody>
          <a:bodyPr wrap="square" rtlCol="0">
            <a:spAutoFit/>
          </a:bodyPr>
          <a:lstStyle/>
          <a:p>
            <a:r>
              <a:rPr kumimoji="1" lang="en-US" altLang="ja-JP" sz="1100" dirty="0" smtClean="0"/>
              <a:t>※</a:t>
            </a:r>
            <a:r>
              <a:rPr kumimoji="1" lang="ja-JP" altLang="en-US" sz="1100" dirty="0"/>
              <a:t> </a:t>
            </a:r>
            <a:r>
              <a:rPr kumimoji="1" lang="ja-JP" altLang="en-US" sz="1100" dirty="0" smtClean="0"/>
              <a:t>フランスの賃金格差のデータのみ</a:t>
            </a:r>
            <a:r>
              <a:rPr kumimoji="1" lang="en-US" altLang="ja-JP" sz="1100" dirty="0" smtClean="0"/>
              <a:t>2018</a:t>
            </a:r>
            <a:r>
              <a:rPr kumimoji="1" lang="ja-JP" altLang="en-US" sz="1100" dirty="0" smtClean="0"/>
              <a:t>年</a:t>
            </a:r>
            <a:endParaRPr kumimoji="1" lang="ja-JP" altLang="en-US" sz="1100" dirty="0"/>
          </a:p>
        </p:txBody>
      </p:sp>
      <p:pic>
        <p:nvPicPr>
          <p:cNvPr id="6" name="図 5"/>
          <p:cNvPicPr>
            <a:picLocks noChangeAspect="1"/>
          </p:cNvPicPr>
          <p:nvPr/>
        </p:nvPicPr>
        <p:blipFill>
          <a:blip r:embed="rId2"/>
          <a:stretch>
            <a:fillRect/>
          </a:stretch>
        </p:blipFill>
        <p:spPr>
          <a:xfrm>
            <a:off x="481780" y="1989667"/>
            <a:ext cx="8279086" cy="4322439"/>
          </a:xfrm>
          <a:prstGeom prst="rect">
            <a:avLst/>
          </a:prstGeom>
        </p:spPr>
      </p:pic>
    </p:spTree>
    <p:extLst>
      <p:ext uri="{BB962C8B-B14F-4D97-AF65-F5344CB8AC3E}">
        <p14:creationId xmlns:p14="http://schemas.microsoft.com/office/powerpoint/2010/main" val="197106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17</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製造業を対象にした実証研究では、研究開発を実施する企業のほうが生産性が高い。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特に、社内研究開発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と社外研究開発（オープンイノベーション）を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同時に行う企業では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、輸出企業・非輸出企業ともに、研究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開発を行わない企業の７倍以上の生産性となっている。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オープンイノベーションによる生産性</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生産性</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410060" y="6132662"/>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4CB10D78-E5B4-47C4-923F-1E9F5B69D452}"/>
              </a:ext>
            </a:extLst>
          </p:cNvPr>
          <p:cNvPicPr>
            <a:picLocks noChangeAspect="1"/>
          </p:cNvPicPr>
          <p:nvPr/>
        </p:nvPicPr>
        <p:blipFill>
          <a:blip r:embed="rId2"/>
          <a:stretch>
            <a:fillRect/>
          </a:stretch>
        </p:blipFill>
        <p:spPr>
          <a:xfrm>
            <a:off x="200025" y="2022716"/>
            <a:ext cx="8743950" cy="3821493"/>
          </a:xfrm>
          <a:prstGeom prst="rect">
            <a:avLst/>
          </a:prstGeom>
        </p:spPr>
      </p:pic>
      <p:sp>
        <p:nvSpPr>
          <p:cNvPr id="9" name="大かっこ 8"/>
          <p:cNvSpPr/>
          <p:nvPr/>
        </p:nvSpPr>
        <p:spPr>
          <a:xfrm>
            <a:off x="410060" y="6394272"/>
            <a:ext cx="8197662" cy="24525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smtClean="0">
                <a:latin typeface="+mn-ea"/>
              </a:rPr>
              <a:t>内閣府「平成</a:t>
            </a:r>
            <a:r>
              <a:rPr kumimoji="1" lang="en-US" altLang="ja-JP" sz="1100" dirty="0" smtClean="0">
                <a:latin typeface="+mn-ea"/>
              </a:rPr>
              <a:t>29</a:t>
            </a:r>
            <a:r>
              <a:rPr kumimoji="1" lang="ja-JP" altLang="en-US" sz="1100" dirty="0" smtClean="0">
                <a:latin typeface="+mn-ea"/>
              </a:rPr>
              <a:t>年度 </a:t>
            </a:r>
            <a:r>
              <a:rPr kumimoji="1" lang="ja-JP" altLang="en-US" sz="1100" dirty="0">
                <a:latin typeface="+mn-ea"/>
              </a:rPr>
              <a:t>年次経済財政報告 年次経済財政</a:t>
            </a:r>
            <a:r>
              <a:rPr kumimoji="1" lang="ja-JP" altLang="en-US" sz="1100" dirty="0" smtClean="0">
                <a:latin typeface="+mn-ea"/>
              </a:rPr>
              <a:t>報告」</a:t>
            </a:r>
            <a:r>
              <a:rPr kumimoji="1" lang="ja-JP" altLang="en-US" sz="1100" dirty="0">
                <a:latin typeface="+mn-ea"/>
              </a:rPr>
              <a:t>における</a:t>
            </a:r>
            <a:r>
              <a:rPr kumimoji="1" lang="ja-JP" altLang="en-US" sz="1100" dirty="0" smtClean="0">
                <a:latin typeface="+mn-ea"/>
              </a:rPr>
              <a:t>分析（</a:t>
            </a:r>
            <a:r>
              <a:rPr kumimoji="1" lang="ja-JP" altLang="en-US" sz="1100" dirty="0">
                <a:latin typeface="+mn-ea"/>
              </a:rPr>
              <a:t>経済産業省「企活動基本</a:t>
            </a:r>
            <a:r>
              <a:rPr kumimoji="1" lang="ja-JP" altLang="en-US" sz="1100" dirty="0" smtClean="0">
                <a:latin typeface="+mn-ea"/>
              </a:rPr>
              <a:t>調査」を</a:t>
            </a:r>
            <a:r>
              <a:rPr kumimoji="1" lang="ja-JP" altLang="en-US" sz="1100" dirty="0">
                <a:latin typeface="+mn-ea"/>
              </a:rPr>
              <a:t>用いたもの</a:t>
            </a:r>
            <a:r>
              <a:rPr kumimoji="1" lang="ja-JP" altLang="en-US" sz="1100" dirty="0" smtClean="0">
                <a:latin typeface="+mn-ea"/>
              </a:rPr>
              <a:t>）をもとに作成</a:t>
            </a:r>
            <a:endParaRPr kumimoji="1" lang="en-US" altLang="ja-JP" sz="1100" dirty="0" smtClean="0">
              <a:latin typeface="+mn-ea"/>
            </a:endParaRPr>
          </a:p>
        </p:txBody>
      </p:sp>
      <p:pic>
        <p:nvPicPr>
          <p:cNvPr id="3" name="図 2"/>
          <p:cNvPicPr>
            <a:picLocks noChangeAspect="1"/>
          </p:cNvPicPr>
          <p:nvPr/>
        </p:nvPicPr>
        <p:blipFill rotWithShape="1">
          <a:blip r:embed="rId3"/>
          <a:srcRect t="1" b="11940"/>
          <a:stretch/>
        </p:blipFill>
        <p:spPr>
          <a:xfrm>
            <a:off x="757645" y="5823601"/>
            <a:ext cx="4498945" cy="206623"/>
          </a:xfrm>
          <a:prstGeom prst="rect">
            <a:avLst/>
          </a:prstGeom>
        </p:spPr>
      </p:pic>
    </p:spTree>
    <p:extLst>
      <p:ext uri="{BB962C8B-B14F-4D97-AF65-F5344CB8AC3E}">
        <p14:creationId xmlns:p14="http://schemas.microsoft.com/office/powerpoint/2010/main" val="101524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18</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日本企業・欧米</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とのオープンイノベーションの実施率をみると、欧米企業に比べ、日本企業のオープンイノベーション実施率は低い状況。また、その内訳では、大学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・公的機関との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オープンイノベーション</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には大きな開き</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はないが、日本企業は、起業家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・スタートアップ企業や競合企業とのオープンイノベーションでは遅れている。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オープンイノベーションの実施率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生産性</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423801" y="6211854"/>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08FACDE-7BFE-46F1-88BA-9E051AB001AA}"/>
              </a:ext>
            </a:extLst>
          </p:cNvPr>
          <p:cNvPicPr>
            <a:picLocks noChangeAspect="1"/>
          </p:cNvPicPr>
          <p:nvPr/>
        </p:nvPicPr>
        <p:blipFill>
          <a:blip r:embed="rId2"/>
          <a:stretch>
            <a:fillRect/>
          </a:stretch>
        </p:blipFill>
        <p:spPr>
          <a:xfrm>
            <a:off x="413758" y="1993168"/>
            <a:ext cx="8415130" cy="4019550"/>
          </a:xfrm>
          <a:prstGeom prst="rect">
            <a:avLst/>
          </a:prstGeom>
        </p:spPr>
      </p:pic>
      <p:sp>
        <p:nvSpPr>
          <p:cNvPr id="9" name="テキスト ボックス 8">
            <a:extLst>
              <a:ext uri="{FF2B5EF4-FFF2-40B4-BE49-F238E27FC236}">
                <a16:creationId xmlns:a16="http://schemas.microsoft.com/office/drawing/2014/main" id="{601C690B-74E4-45BA-BD7A-9CC279A8D07B}"/>
              </a:ext>
            </a:extLst>
          </p:cNvPr>
          <p:cNvSpPr txBox="1"/>
          <p:nvPr/>
        </p:nvSpPr>
        <p:spPr>
          <a:xfrm>
            <a:off x="413758" y="5871104"/>
            <a:ext cx="8415130"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右図：横軸の点数は、企業に「オープン・イノベーションに費やした時間と、パートナー別の時間を質問し、その割合を点数化した上で、回答者の平均値を算定したもの。（</a:t>
            </a:r>
            <a:r>
              <a:rPr lang="en-US" altLang="ja-JP" sz="900" dirty="0" smtClean="0">
                <a:latin typeface="Meiryo UI" panose="020B0604030504040204" pitchFamily="50" charset="-128"/>
                <a:ea typeface="Meiryo UI" panose="020B0604030504040204" pitchFamily="50" charset="-128"/>
              </a:rPr>
              <a:t>0=0%,1=0</a:t>
            </a:r>
            <a:r>
              <a:rPr lang="ja-JP" altLang="en-US" sz="900" dirty="0" smtClean="0">
                <a:latin typeface="Meiryo UI" panose="020B0604030504040204" pitchFamily="50" charset="-128"/>
                <a:ea typeface="Meiryo UI" panose="020B0604030504040204" pitchFamily="50" charset="-128"/>
              </a:rPr>
              <a:t>超～</a:t>
            </a:r>
            <a:r>
              <a:rPr lang="en-US" altLang="ja-JP" sz="900" dirty="0" smtClean="0">
                <a:latin typeface="Meiryo UI" panose="020B0604030504040204" pitchFamily="50" charset="-128"/>
                <a:ea typeface="Meiryo UI" panose="020B0604030504040204" pitchFamily="50" charset="-128"/>
              </a:rPr>
              <a:t>25</a:t>
            </a:r>
            <a:r>
              <a:rPr lang="ja-JP" altLang="en-US" sz="900" dirty="0" smtClean="0">
                <a:latin typeface="Meiryo UI" panose="020B0604030504040204" pitchFamily="50" charset="-128"/>
                <a:ea typeface="Meiryo UI" panose="020B0604030504040204" pitchFamily="50" charset="-128"/>
              </a:rPr>
              <a:t>％未満、２＝</a:t>
            </a:r>
            <a:r>
              <a:rPr lang="en-US" altLang="ja-JP" sz="900" dirty="0" smtClean="0">
                <a:latin typeface="Meiryo UI" panose="020B0604030504040204" pitchFamily="50" charset="-128"/>
                <a:ea typeface="Meiryo UI" panose="020B0604030504040204" pitchFamily="50" charset="-128"/>
              </a:rPr>
              <a:t>25</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％未満、</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75</a:t>
            </a:r>
            <a:r>
              <a:rPr lang="ja-JP" altLang="en-US" sz="900" dirty="0" smtClean="0">
                <a:latin typeface="Meiryo UI" panose="020B0604030504040204" pitchFamily="50" charset="-128"/>
                <a:ea typeface="Meiryo UI" panose="020B0604030504040204" pitchFamily="50" charset="-128"/>
              </a:rPr>
              <a:t>％未満、</a:t>
            </a:r>
            <a:r>
              <a:rPr lang="en-US" altLang="ja-JP" sz="900" dirty="0" smtClean="0">
                <a:latin typeface="Meiryo UI" panose="020B0604030504040204" pitchFamily="50" charset="-128"/>
                <a:ea typeface="Meiryo UI" panose="020B0604030504040204" pitchFamily="50" charset="-128"/>
              </a:rPr>
              <a:t>4=75%</a:t>
            </a:r>
            <a:r>
              <a:rPr lang="ja-JP" altLang="en-US" sz="900" dirty="0" smtClean="0">
                <a:latin typeface="Meiryo UI" panose="020B0604030504040204" pitchFamily="50" charset="-128"/>
                <a:ea typeface="Meiryo UI" panose="020B0604030504040204" pitchFamily="50" charset="-128"/>
              </a:rPr>
              <a:t>以上）</a:t>
            </a:r>
            <a:endParaRPr lang="en-US" altLang="ja-JP" sz="900" dirty="0">
              <a:latin typeface="Meiryo UI" panose="020B0604030504040204" pitchFamily="50" charset="-128"/>
              <a:ea typeface="Meiryo UI" panose="020B0604030504040204" pitchFamily="50" charset="-128"/>
            </a:endParaRPr>
          </a:p>
        </p:txBody>
      </p:sp>
      <p:sp>
        <p:nvSpPr>
          <p:cNvPr id="13" name="大かっこ 12"/>
          <p:cNvSpPr/>
          <p:nvPr/>
        </p:nvSpPr>
        <p:spPr>
          <a:xfrm>
            <a:off x="423801" y="6444883"/>
            <a:ext cx="6995902" cy="19913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smtClean="0">
                <a:latin typeface="+mn-ea"/>
              </a:rPr>
              <a:t>米山、渡部、山内、真鍋、岩田（</a:t>
            </a:r>
            <a:r>
              <a:rPr kumimoji="1" lang="en-US" altLang="ja-JP" sz="1100" dirty="0" smtClean="0">
                <a:latin typeface="+mn-ea"/>
              </a:rPr>
              <a:t>2017</a:t>
            </a:r>
            <a:r>
              <a:rPr kumimoji="1" lang="ja-JP" altLang="en-US" sz="1100" dirty="0" smtClean="0">
                <a:latin typeface="+mn-ea"/>
              </a:rPr>
              <a:t>）「日米欧企業におけるオープン・イノベーション活動の比較研究」をもとに作成。</a:t>
            </a:r>
            <a:endParaRPr kumimoji="1" lang="en-US" altLang="ja-JP" sz="1100" dirty="0" smtClean="0">
              <a:latin typeface="+mn-ea"/>
            </a:endParaRPr>
          </a:p>
        </p:txBody>
      </p:sp>
    </p:spTree>
    <p:extLst>
      <p:ext uri="{BB962C8B-B14F-4D97-AF65-F5344CB8AC3E}">
        <p14:creationId xmlns:p14="http://schemas.microsoft.com/office/powerpoint/2010/main" val="105127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96108" y="6416"/>
            <a:ext cx="8229600" cy="648072"/>
          </a:xfrm>
        </p:spPr>
        <p:txBody>
          <a:bodyPr>
            <a:normAutofit/>
          </a:bodyPr>
          <a:lstStyle/>
          <a:p>
            <a:r>
              <a:rPr kumimoji="1" lang="ja-JP" altLang="en-US" sz="2400" b="1" dirty="0" smtClean="0">
                <a:latin typeface="Meiryo UI" panose="020B0604030504040204" pitchFamily="50" charset="-128"/>
                <a:ea typeface="Meiryo UI" panose="020B0604030504040204" pitchFamily="50" charset="-128"/>
              </a:rPr>
              <a:t>目　次</a:t>
            </a:r>
            <a:endParaRPr kumimoji="1" lang="ja-JP" altLang="en-US" sz="2400" b="1"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995160" y="6411225"/>
            <a:ext cx="2057400" cy="365125"/>
          </a:xfrm>
        </p:spPr>
        <p:txBody>
          <a:bodyPr/>
          <a:lstStyle/>
          <a:p>
            <a:fld id="{893290AE-011E-403C-A3C9-B3B44B5CA60C}" type="slidenum">
              <a:rPr kumimoji="1" lang="ja-JP" altLang="en-US" smtClean="0"/>
              <a:t>1</a:t>
            </a:fld>
            <a:endParaRPr kumimoji="1" lang="ja-JP" altLang="en-US" dirty="0"/>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671551" y="560079"/>
            <a:ext cx="8472449" cy="603919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１</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国内総生産 ・・・・・・・・・・・・・・・・・・・・・・・・・・・・・・・・・・・・・・・・・・・・・・・・・・・・・・・・</a:t>
            </a:r>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２</a:t>
            </a:r>
            <a:endParaRPr lang="en-US" altLang="ja-JP" sz="1600" dirty="0">
              <a:latin typeface="Meiryo UI" panose="020B0604030504040204" pitchFamily="50" charset="-128"/>
              <a:ea typeface="Meiryo UI" panose="020B0604030504040204" pitchFamily="50" charset="-128"/>
            </a:endParaRPr>
          </a:p>
          <a:p>
            <a:pPr marL="7086600" indent="-7086600" algn="l">
              <a:lnSpc>
                <a:spcPct val="150000"/>
              </a:lnSpc>
              <a:tabLst>
                <a:tab pos="2782888" algn="l"/>
                <a:tab pos="7531100" algn="l"/>
              </a:tabLst>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２</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輸出入 ・・・・・・・・・・・・・・・・・・・・・・・・・・・・・・・・・・・・・・・・・・・・・・・・・・・・・・・・・・・・</a:t>
            </a:r>
            <a:r>
              <a:rPr lang="en-US" altLang="ja-JP" sz="1600" dirty="0" smtClean="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6</a:t>
            </a: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tabLst>
                <a:tab pos="2689225" algn="l"/>
                <a:tab pos="7531100" algn="l"/>
              </a:tabLst>
            </a:pP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３</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生産性 </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		12</a:t>
            </a:r>
          </a:p>
          <a:p>
            <a:pPr marL="7086600" indent="-7086600" algn="l">
              <a:lnSpc>
                <a:spcPct val="150000"/>
              </a:lnSpc>
              <a:tabLst>
                <a:tab pos="2689225" algn="l"/>
                <a:tab pos="7531100" algn="l"/>
              </a:tabLst>
            </a:pP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４</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投資　・・・・・・・・・・・・・・・・・・・・・・・・・・・・・・・・・・・・・・・・・・・・・・・・・・・・・・・・・・・・・</a:t>
            </a:r>
            <a:r>
              <a:rPr lang="en-US" altLang="ja-JP" sz="1600" dirty="0" smtClean="0">
                <a:latin typeface="Meiryo UI" panose="020B0604030504040204" pitchFamily="50" charset="-128"/>
                <a:ea typeface="Meiryo UI" panose="020B0604030504040204" pitchFamily="50" charset="-128"/>
              </a:rPr>
              <a:t>		22</a:t>
            </a:r>
          </a:p>
          <a:p>
            <a:pPr marL="7086600" indent="-7086600" algn="l">
              <a:lnSpc>
                <a:spcPct val="150000"/>
              </a:lnSpc>
              <a:tabLst>
                <a:tab pos="2689225" algn="l"/>
                <a:tab pos="7531100" algn="l"/>
              </a:tabLst>
            </a:pP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５</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金融　・・・・・・・・・・・・・・・・・・・・・・・・・・・・・・・・・・・・・・・・・・・・・・・・・・・・・・・・・・・・・</a:t>
            </a:r>
            <a:r>
              <a:rPr lang="en-US" altLang="ja-JP" sz="1600" dirty="0" smtClean="0">
                <a:latin typeface="Meiryo UI" panose="020B0604030504040204" pitchFamily="50" charset="-128"/>
                <a:ea typeface="Meiryo UI" panose="020B0604030504040204" pitchFamily="50" charset="-128"/>
              </a:rPr>
              <a:t>		44</a:t>
            </a:r>
          </a:p>
          <a:p>
            <a:pPr marL="7086600" indent="-7086600" algn="l">
              <a:lnSpc>
                <a:spcPct val="150000"/>
              </a:lnSpc>
              <a:tabLst>
                <a:tab pos="2689225" algn="l"/>
                <a:tab pos="7531100" algn="l"/>
              </a:tabLst>
            </a:pP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６</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物価　・・・・・・・・・・・・・・・・・・・・・・・・・・・・・・・・・・・・・・・・・・・・・・・・・・・・・・・・・・・・・</a:t>
            </a:r>
            <a:r>
              <a:rPr lang="en-US" altLang="ja-JP" sz="1600" dirty="0" smtClean="0">
                <a:latin typeface="Meiryo UI" panose="020B0604030504040204" pitchFamily="50" charset="-128"/>
                <a:ea typeface="Meiryo UI" panose="020B0604030504040204" pitchFamily="50" charset="-128"/>
              </a:rPr>
              <a:t>		50</a:t>
            </a:r>
          </a:p>
          <a:p>
            <a:pPr marL="7086600" indent="-7086600" algn="l">
              <a:lnSpc>
                <a:spcPct val="150000"/>
              </a:lnSpc>
              <a:tabLst>
                <a:tab pos="2689225" algn="l"/>
                <a:tab pos="7531100" algn="l"/>
              </a:tabLst>
            </a:pP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７</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家計　・・・・・・・・・・・・・・・・・・・・・・・・・・・・・・・・・・・・・・・・・・・・・・・・・・・・・・・・・・・・・</a:t>
            </a:r>
            <a:r>
              <a:rPr lang="en-US" altLang="ja-JP" sz="1600" dirty="0" smtClean="0">
                <a:latin typeface="Meiryo UI" panose="020B0604030504040204" pitchFamily="50" charset="-128"/>
                <a:ea typeface="Meiryo UI" panose="020B0604030504040204" pitchFamily="50" charset="-128"/>
              </a:rPr>
              <a:t>		54</a:t>
            </a:r>
          </a:p>
          <a:p>
            <a:pPr marL="7086600" indent="-7086600" algn="l">
              <a:lnSpc>
                <a:spcPct val="150000"/>
              </a:lnSpc>
              <a:tabLst>
                <a:tab pos="2689225" algn="l"/>
                <a:tab pos="7531100" algn="l"/>
              </a:tabLst>
            </a:pP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８</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雇用　・・・・・・・・・・・・・・・・・・・・・・・・・・・・・・・・・・・・・・・・・・・・・・・・・・・・・・・・・・・・・</a:t>
            </a:r>
            <a:r>
              <a:rPr lang="en-US" altLang="ja-JP" sz="1600" dirty="0" smtClean="0">
                <a:latin typeface="Meiryo UI" panose="020B0604030504040204" pitchFamily="50" charset="-128"/>
                <a:ea typeface="Meiryo UI" panose="020B0604030504040204" pitchFamily="50" charset="-128"/>
              </a:rPr>
              <a:t>		56</a:t>
            </a:r>
          </a:p>
          <a:p>
            <a:pPr marL="7086600" indent="-7086600" algn="l">
              <a:lnSpc>
                <a:spcPct val="150000"/>
              </a:lnSpc>
              <a:tabLst>
                <a:tab pos="2689225" algn="l"/>
                <a:tab pos="7531100" algn="l"/>
              </a:tabLst>
            </a:pPr>
            <a:endParaRPr lang="en-US" altLang="ja-JP" sz="1600" dirty="0" smtClean="0">
              <a:latin typeface="Meiryo UI" panose="020B0604030504040204" pitchFamily="50" charset="-128"/>
              <a:ea typeface="Meiryo UI" panose="020B0604030504040204" pitchFamily="50" charset="-128"/>
            </a:endParaRPr>
          </a:p>
          <a:p>
            <a:pPr marL="7086600" indent="-7086600" algn="l">
              <a:lnSpc>
                <a:spcPct val="150000"/>
              </a:lnSpc>
            </a:pPr>
            <a:r>
              <a:rPr lang="ja-JP" altLang="en-US" sz="1600" dirty="0" smtClean="0">
                <a:latin typeface="Meiryo UI" panose="020B0604030504040204" pitchFamily="50" charset="-128"/>
                <a:ea typeface="Meiryo UI" panose="020B0604030504040204" pitchFamily="50" charset="-128"/>
              </a:rPr>
              <a:t>９</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相対的貧困率　・・・・・・・・・・・・・・・・・・・・・・・・・・・・・・・・・・・・・・・・・・・・・・・・・・・・・</a:t>
            </a:r>
            <a:r>
              <a:rPr lang="en-US" altLang="ja-JP" sz="1600" dirty="0" smtClean="0">
                <a:latin typeface="Meiryo UI" panose="020B0604030504040204" pitchFamily="50" charset="-128"/>
                <a:ea typeface="Meiryo UI" panose="020B0604030504040204" pitchFamily="50" charset="-128"/>
              </a:rPr>
              <a:t>		64</a:t>
            </a:r>
          </a:p>
        </p:txBody>
      </p:sp>
      <p:sp>
        <p:nvSpPr>
          <p:cNvPr id="6" name="テキスト ボックス 5"/>
          <p:cNvSpPr txBox="1"/>
          <p:nvPr/>
        </p:nvSpPr>
        <p:spPr>
          <a:xfrm>
            <a:off x="8464165" y="6476540"/>
            <a:ext cx="634115" cy="30963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1002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19</a:t>
            </a:fld>
            <a:endParaRPr kumimoji="1" lang="ja-JP" altLang="en-US" dirty="0"/>
          </a:p>
        </p:txBody>
      </p:sp>
      <p:sp>
        <p:nvSpPr>
          <p:cNvPr id="4" name="正方形/長方形 3"/>
          <p:cNvSpPr/>
          <p:nvPr/>
        </p:nvSpPr>
        <p:spPr>
          <a:xfrm>
            <a:off x="270924" y="845282"/>
            <a:ext cx="8503417" cy="9082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主要国における開業率、廃業率、代謝率、実質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成長率の関係をみると、開業率が高い国は、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成長率が高い傾向にある。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a:t>
            </a:r>
            <a:r>
              <a:rPr kumimoji="1" lang="ja-JP" altLang="en-US" sz="1400" b="1" dirty="0" smtClean="0"/>
              <a:t>開廃業率と経済成長</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生産性</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270924" y="6485901"/>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：内閣府政策統括官（経済財政分析担当）「日本経済</a:t>
            </a:r>
            <a:r>
              <a:rPr lang="en-US" altLang="ja-JP" sz="1100" dirty="0" smtClean="0">
                <a:latin typeface="Meiryo UI" panose="020B0604030504040204" pitchFamily="50" charset="-128"/>
                <a:ea typeface="Meiryo UI" panose="020B0604030504040204" pitchFamily="50" charset="-128"/>
              </a:rPr>
              <a:t>2020-2021</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1384661" y="1774223"/>
            <a:ext cx="5969727" cy="4756184"/>
          </a:xfrm>
          <a:prstGeom prst="rect">
            <a:avLst/>
          </a:prstGeom>
        </p:spPr>
      </p:pic>
      <p:cxnSp>
        <p:nvCxnSpPr>
          <p:cNvPr id="5" name="直線コネクタ 4"/>
          <p:cNvCxnSpPr/>
          <p:nvPr/>
        </p:nvCxnSpPr>
        <p:spPr>
          <a:xfrm>
            <a:off x="5298757" y="5668228"/>
            <a:ext cx="19243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660582" y="5849203"/>
            <a:ext cx="165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13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20</a:t>
            </a:fld>
            <a:endParaRPr kumimoji="1" lang="ja-JP" altLang="en-US" dirty="0"/>
          </a:p>
        </p:txBody>
      </p:sp>
      <p:sp>
        <p:nvSpPr>
          <p:cNvPr id="4" name="正方形/長方形 3"/>
          <p:cNvSpPr/>
          <p:nvPr/>
        </p:nvSpPr>
        <p:spPr>
          <a:xfrm>
            <a:off x="270924" y="845282"/>
            <a:ext cx="8503417" cy="9082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我が国の開廃業率は、主要国よりも低い。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a:t>
            </a:r>
            <a:r>
              <a:rPr kumimoji="1" lang="ja-JP" altLang="en-US" sz="1400" b="1" dirty="0" smtClean="0"/>
              <a:t>開廃業率の各国比較</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世界経済の動き（３</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生産性</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204750" y="2064482"/>
            <a:ext cx="4371229" cy="3784950"/>
          </a:xfrm>
          <a:prstGeom prst="rect">
            <a:avLst/>
          </a:prstGeom>
        </p:spPr>
      </p:pic>
      <p:pic>
        <p:nvPicPr>
          <p:cNvPr id="6" name="図 5"/>
          <p:cNvPicPr>
            <a:picLocks noChangeAspect="1"/>
          </p:cNvPicPr>
          <p:nvPr/>
        </p:nvPicPr>
        <p:blipFill>
          <a:blip r:embed="rId3"/>
          <a:stretch>
            <a:fillRect/>
          </a:stretch>
        </p:blipFill>
        <p:spPr>
          <a:xfrm>
            <a:off x="4471948" y="2103175"/>
            <a:ext cx="4605050" cy="2712444"/>
          </a:xfrm>
          <a:prstGeom prst="rect">
            <a:avLst/>
          </a:prstGeom>
        </p:spPr>
      </p:pic>
      <p:sp>
        <p:nvSpPr>
          <p:cNvPr id="13" name="テキスト ボックス 12">
            <a:extLst>
              <a:ext uri="{FF2B5EF4-FFF2-40B4-BE49-F238E27FC236}">
                <a16:creationId xmlns:a16="http://schemas.microsoft.com/office/drawing/2014/main" id="{9390EDC8-C089-417A-9742-2F5EBD9DAA17}"/>
              </a:ext>
            </a:extLst>
          </p:cNvPr>
          <p:cNvSpPr txBox="1"/>
          <p:nvPr/>
        </p:nvSpPr>
        <p:spPr>
          <a:xfrm>
            <a:off x="270924" y="6314077"/>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：内閣府政策統括官（経済財政分析担当）「日本経済</a:t>
            </a:r>
            <a:r>
              <a:rPr lang="en-US" altLang="ja-JP" sz="1100" dirty="0" smtClean="0">
                <a:latin typeface="Meiryo UI" panose="020B0604030504040204" pitchFamily="50" charset="-128"/>
                <a:ea typeface="Meiryo UI" panose="020B0604030504040204" pitchFamily="50" charset="-128"/>
              </a:rPr>
              <a:t>2020-2021</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3447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31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738" y="15032"/>
            <a:ext cx="7886700" cy="898898"/>
          </a:xfrm>
        </p:spPr>
        <p:txBody>
          <a:bodyPr>
            <a:normAutofit/>
          </a:bodyPr>
          <a:lstStyle/>
          <a:p>
            <a:r>
              <a:rPr kumimoji="1" lang="ja-JP" altLang="en-US" sz="2400" dirty="0" smtClean="0"/>
              <a:t>４</a:t>
            </a:r>
            <a:r>
              <a:rPr kumimoji="1" lang="en-US" altLang="ja-JP" sz="2400" dirty="0" smtClean="0"/>
              <a:t>.</a:t>
            </a:r>
            <a:r>
              <a:rPr kumimoji="1" lang="ja-JP" altLang="en-US" sz="2400" dirty="0" smtClean="0"/>
              <a:t>投資</a:t>
            </a:r>
            <a:endParaRPr kumimoji="1" lang="ja-JP" altLang="en-US" sz="2400" dirty="0"/>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22</a:t>
            </a:fld>
            <a:endParaRPr kumimoji="1" lang="ja-JP" altLang="en-US" dirty="0"/>
          </a:p>
        </p:txBody>
      </p:sp>
      <p:sp>
        <p:nvSpPr>
          <p:cNvPr id="6" name="コンテンツ プレースホルダー 2"/>
          <p:cNvSpPr txBox="1">
            <a:spLocks/>
          </p:cNvSpPr>
          <p:nvPr/>
        </p:nvSpPr>
        <p:spPr>
          <a:xfrm>
            <a:off x="628650" y="779018"/>
            <a:ext cx="7886700" cy="594407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500"/>
              </a:lnSpc>
              <a:tabLst>
                <a:tab pos="7086600" algn="l"/>
              </a:tabLst>
            </a:pPr>
            <a:r>
              <a:rPr lang="ja-JP" altLang="en-US" sz="1800" dirty="0"/>
              <a:t>　世界</a:t>
            </a:r>
            <a:r>
              <a:rPr lang="en-US" altLang="ja-JP" sz="1800" dirty="0"/>
              <a:t>GDP</a:t>
            </a:r>
            <a:r>
              <a:rPr lang="ja-JP" altLang="en-US" sz="1800" dirty="0"/>
              <a:t>に占める投資の</a:t>
            </a:r>
            <a:r>
              <a:rPr lang="ja-JP" altLang="en-US" sz="1800" dirty="0" smtClean="0"/>
              <a:t>割合　・</a:t>
            </a:r>
            <a:r>
              <a:rPr lang="ja-JP" altLang="en-US" sz="1800" dirty="0"/>
              <a:t>・・・・・・</a:t>
            </a:r>
            <a:r>
              <a:rPr lang="ja-JP" altLang="en-US" sz="1800" dirty="0" smtClean="0"/>
              <a:t>・・・・・・・・・・・・・・・・・・・・・・・・・</a:t>
            </a:r>
            <a:r>
              <a:rPr lang="en-US" altLang="ja-JP" sz="1800" dirty="0" smtClean="0"/>
              <a:t>		24</a:t>
            </a:r>
          </a:p>
          <a:p>
            <a:pPr>
              <a:lnSpc>
                <a:spcPts val="1500"/>
              </a:lnSpc>
              <a:tabLst>
                <a:tab pos="7086600" algn="l"/>
              </a:tabLst>
            </a:pPr>
            <a:endParaRPr lang="ja-JP" altLang="en-US" sz="1800" dirty="0" smtClean="0"/>
          </a:p>
          <a:p>
            <a:pPr>
              <a:lnSpc>
                <a:spcPts val="1500"/>
              </a:lnSpc>
              <a:tabLst>
                <a:tab pos="7086600" algn="l"/>
              </a:tabLst>
            </a:pPr>
            <a:r>
              <a:rPr lang="ja-JP" altLang="en-US" sz="1800" dirty="0"/>
              <a:t>　企業の資金余剰の国際比較</a:t>
            </a:r>
            <a:r>
              <a:rPr lang="ja-JP" altLang="en-US" sz="1800" dirty="0" smtClean="0"/>
              <a:t>　・・・・・・・・・・・・・・・・・・・・・・・・・・・・・・・・・・</a:t>
            </a:r>
            <a:r>
              <a:rPr lang="en-US" altLang="ja-JP" sz="1800" dirty="0" smtClean="0"/>
              <a:t>		25</a:t>
            </a:r>
          </a:p>
          <a:p>
            <a:pPr>
              <a:lnSpc>
                <a:spcPts val="1500"/>
              </a:lnSpc>
              <a:tabLst>
                <a:tab pos="7086600" algn="l"/>
              </a:tabLst>
            </a:pPr>
            <a:endParaRPr lang="ja-JP" altLang="en-US" sz="1800" dirty="0" smtClean="0"/>
          </a:p>
          <a:p>
            <a:pPr>
              <a:lnSpc>
                <a:spcPts val="1500"/>
              </a:lnSpc>
              <a:tabLst>
                <a:tab pos="7086600" algn="l"/>
              </a:tabLst>
            </a:pPr>
            <a:r>
              <a:rPr lang="ja-JP" altLang="en-US" sz="1800" dirty="0"/>
              <a:t>　企業の内部留保の国際比較</a:t>
            </a:r>
            <a:r>
              <a:rPr lang="ja-JP" altLang="en-US" sz="1800" dirty="0" smtClean="0"/>
              <a:t>　・・・・・・・・・・・・・・・・・・・・・・・・・・・・・・・・・・</a:t>
            </a:r>
            <a:r>
              <a:rPr lang="en-US" altLang="ja-JP" sz="1800" dirty="0" smtClean="0"/>
              <a:t>		26</a:t>
            </a:r>
          </a:p>
          <a:p>
            <a:pPr>
              <a:lnSpc>
                <a:spcPts val="1500"/>
              </a:lnSpc>
              <a:tabLst>
                <a:tab pos="7086600" algn="l"/>
              </a:tabLst>
            </a:pPr>
            <a:endParaRPr lang="en-US" altLang="ja-JP" sz="1800" dirty="0" smtClean="0"/>
          </a:p>
          <a:p>
            <a:pPr>
              <a:lnSpc>
                <a:spcPts val="1500"/>
              </a:lnSpc>
              <a:tabLst>
                <a:tab pos="7086600" algn="l"/>
              </a:tabLst>
            </a:pPr>
            <a:r>
              <a:rPr lang="ja-JP" altLang="en-US" sz="1800" dirty="0"/>
              <a:t>　グローバル企業の動き</a:t>
            </a:r>
            <a:r>
              <a:rPr lang="ja-JP" altLang="en-US" sz="1800" dirty="0" smtClean="0"/>
              <a:t>　・・・・・・・・・・・・・・・・・・・・・・・・・・・・・・・・・・・・・・・・</a:t>
            </a:r>
            <a:r>
              <a:rPr lang="en-US" altLang="ja-JP" sz="1800" dirty="0" smtClean="0"/>
              <a:t>		27</a:t>
            </a:r>
          </a:p>
          <a:p>
            <a:pPr>
              <a:lnSpc>
                <a:spcPts val="1500"/>
              </a:lnSpc>
              <a:tabLst>
                <a:tab pos="7086600" algn="l"/>
              </a:tabLst>
            </a:pPr>
            <a:endParaRPr lang="ja-JP" altLang="en-US" sz="1800" dirty="0" smtClean="0"/>
          </a:p>
          <a:p>
            <a:pPr>
              <a:lnSpc>
                <a:spcPts val="1500"/>
              </a:lnSpc>
              <a:tabLst>
                <a:tab pos="7086600" algn="l"/>
              </a:tabLst>
            </a:pPr>
            <a:r>
              <a:rPr lang="ja-JP" altLang="en-US" sz="1800" dirty="0"/>
              <a:t>　ユニコーン企業</a:t>
            </a:r>
            <a:r>
              <a:rPr lang="ja-JP" altLang="en-US" sz="1800" dirty="0" smtClean="0"/>
              <a:t>　・・・・・・・・・・・・・・・・・・・・・・・・・・・・・・・・・・・・・・・・・・・・・</a:t>
            </a:r>
            <a:r>
              <a:rPr lang="en-US" altLang="ja-JP" sz="1800" dirty="0" smtClean="0"/>
              <a:t>		28</a:t>
            </a:r>
            <a:endParaRPr lang="ja-JP" altLang="en-US" sz="1800" dirty="0" smtClean="0"/>
          </a:p>
          <a:p>
            <a:pPr marL="0" indent="0">
              <a:lnSpc>
                <a:spcPts val="1500"/>
              </a:lnSpc>
              <a:buNone/>
              <a:tabLst>
                <a:tab pos="7086600" algn="l"/>
              </a:tabLst>
            </a:pPr>
            <a:endParaRPr lang="en-US" altLang="ja-JP" sz="1800" dirty="0" smtClean="0"/>
          </a:p>
          <a:p>
            <a:pPr>
              <a:lnSpc>
                <a:spcPts val="1500"/>
              </a:lnSpc>
              <a:tabLst>
                <a:tab pos="7086600" algn="l"/>
              </a:tabLst>
            </a:pPr>
            <a:r>
              <a:rPr lang="ja-JP" altLang="en-US" sz="1800" dirty="0"/>
              <a:t>　ファンドや債券への投資の規模及び国民総貯蓄の</a:t>
            </a:r>
            <a:r>
              <a:rPr lang="en-US" altLang="ja-JP" sz="1800" dirty="0"/>
              <a:t>GDP</a:t>
            </a:r>
            <a:r>
              <a:rPr lang="ja-JP" altLang="en-US" sz="1800" dirty="0"/>
              <a:t>比　・・・・・・</a:t>
            </a:r>
            <a:r>
              <a:rPr lang="ja-JP" altLang="en-US" sz="1800" dirty="0" smtClean="0"/>
              <a:t>・・</a:t>
            </a:r>
            <a:r>
              <a:rPr lang="ja-JP" altLang="en-US" sz="1800" dirty="0"/>
              <a:t>・</a:t>
            </a:r>
            <a:r>
              <a:rPr lang="ja-JP" altLang="en-US" sz="1800" dirty="0" smtClean="0"/>
              <a:t>・・</a:t>
            </a:r>
            <a:r>
              <a:rPr lang="en-US" altLang="ja-JP" sz="1800" dirty="0"/>
              <a:t>		</a:t>
            </a:r>
            <a:r>
              <a:rPr lang="en-US" altLang="ja-JP" sz="1800" dirty="0" smtClean="0"/>
              <a:t>29</a:t>
            </a:r>
          </a:p>
          <a:p>
            <a:pPr>
              <a:lnSpc>
                <a:spcPts val="1500"/>
              </a:lnSpc>
              <a:tabLst>
                <a:tab pos="7086600" algn="l"/>
              </a:tabLst>
            </a:pPr>
            <a:endParaRPr lang="ja-JP" altLang="en-US" sz="1800" dirty="0"/>
          </a:p>
          <a:p>
            <a:pPr>
              <a:lnSpc>
                <a:spcPts val="1500"/>
              </a:lnSpc>
              <a:tabLst>
                <a:tab pos="7086600" algn="l"/>
              </a:tabLst>
            </a:pPr>
            <a:r>
              <a:rPr lang="ja-JP" altLang="en-US" sz="1800" dirty="0"/>
              <a:t>　</a:t>
            </a:r>
            <a:r>
              <a:rPr lang="zh-TW" altLang="en-US" sz="1800" dirty="0"/>
              <a:t>家計金融資産構成比</a:t>
            </a:r>
            <a:r>
              <a:rPr lang="ja-JP" altLang="en-US" sz="1800" dirty="0"/>
              <a:t>　・・・</a:t>
            </a:r>
            <a:r>
              <a:rPr lang="ja-JP" altLang="en-US" sz="1800" dirty="0" smtClean="0"/>
              <a:t>・・・・・・・・・・・・・・・・・・・・・・・・・・・・・・・・・・・・</a:t>
            </a:r>
            <a:r>
              <a:rPr lang="en-US" altLang="ja-JP" sz="1800" dirty="0"/>
              <a:t>		</a:t>
            </a:r>
            <a:r>
              <a:rPr lang="en-US" altLang="ja-JP" sz="1800" dirty="0" smtClean="0"/>
              <a:t>30</a:t>
            </a:r>
          </a:p>
          <a:p>
            <a:pPr>
              <a:lnSpc>
                <a:spcPts val="1500"/>
              </a:lnSpc>
              <a:tabLst>
                <a:tab pos="7086600" algn="l"/>
              </a:tabLst>
            </a:pPr>
            <a:endParaRPr lang="en-US" altLang="ja-JP" sz="1800" dirty="0"/>
          </a:p>
          <a:p>
            <a:pPr>
              <a:lnSpc>
                <a:spcPts val="1500"/>
              </a:lnSpc>
              <a:tabLst>
                <a:tab pos="7086600" algn="l"/>
              </a:tabLst>
            </a:pPr>
            <a:r>
              <a:rPr lang="ja-JP" altLang="en-US" sz="1800" dirty="0"/>
              <a:t>　ベンチャーキャピタル投資の動向　・・・・・・・・・・・・・・・・・・・・・・・・・・</a:t>
            </a:r>
            <a:r>
              <a:rPr lang="ja-JP" altLang="en-US" sz="1800" dirty="0" smtClean="0"/>
              <a:t>・・・・・・</a:t>
            </a:r>
            <a:r>
              <a:rPr lang="en-US" altLang="ja-JP" sz="1800" dirty="0"/>
              <a:t>		</a:t>
            </a:r>
            <a:r>
              <a:rPr lang="en-US" altLang="ja-JP" sz="1800" dirty="0" smtClean="0"/>
              <a:t>31</a:t>
            </a:r>
            <a:endParaRPr lang="ja-JP" altLang="en-US" sz="1800" dirty="0"/>
          </a:p>
          <a:p>
            <a:pPr marL="0" indent="0">
              <a:lnSpc>
                <a:spcPts val="1500"/>
              </a:lnSpc>
              <a:buNone/>
              <a:tabLst>
                <a:tab pos="7086600" algn="l"/>
              </a:tabLst>
            </a:pPr>
            <a:endParaRPr lang="en-US" altLang="ja-JP" sz="1800" dirty="0"/>
          </a:p>
          <a:p>
            <a:pPr>
              <a:lnSpc>
                <a:spcPts val="1500"/>
              </a:lnSpc>
              <a:tabLst>
                <a:tab pos="7086600" algn="l"/>
              </a:tabLst>
            </a:pPr>
            <a:r>
              <a:rPr lang="ja-JP" altLang="en-US" sz="1800" dirty="0"/>
              <a:t>　中国における政府出資ファンドの動向　・・・・・・・・・・・・・・・・・・・・・・・・・</a:t>
            </a:r>
            <a:r>
              <a:rPr lang="ja-JP" altLang="en-US" sz="1800" dirty="0" smtClean="0"/>
              <a:t>・・</a:t>
            </a:r>
            <a:r>
              <a:rPr lang="en-US" altLang="ja-JP" sz="1800" dirty="0"/>
              <a:t>		</a:t>
            </a:r>
            <a:r>
              <a:rPr lang="en-US" altLang="ja-JP" sz="1800" dirty="0" smtClean="0"/>
              <a:t>33</a:t>
            </a:r>
            <a:endParaRPr lang="ja-JP" altLang="en-US" sz="1800" dirty="0"/>
          </a:p>
        </p:txBody>
      </p:sp>
    </p:spTree>
    <p:extLst>
      <p:ext uri="{BB962C8B-B14F-4D97-AF65-F5344CB8AC3E}">
        <p14:creationId xmlns:p14="http://schemas.microsoft.com/office/powerpoint/2010/main" val="258733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23</a:t>
            </a:fld>
            <a:endParaRPr kumimoji="1" lang="ja-JP" altLang="en-US" dirty="0"/>
          </a:p>
        </p:txBody>
      </p:sp>
      <p:sp>
        <p:nvSpPr>
          <p:cNvPr id="6" name="コンテンツ プレースホルダー 2"/>
          <p:cNvSpPr txBox="1">
            <a:spLocks/>
          </p:cNvSpPr>
          <p:nvPr/>
        </p:nvSpPr>
        <p:spPr>
          <a:xfrm>
            <a:off x="628650" y="763711"/>
            <a:ext cx="7886700" cy="54541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500"/>
              </a:lnSpc>
              <a:tabLst>
                <a:tab pos="7086600" algn="l"/>
              </a:tabLst>
            </a:pPr>
            <a:r>
              <a:rPr lang="ja-JP" altLang="en-US" sz="1800" dirty="0"/>
              <a:t>　世界の</a:t>
            </a:r>
            <a:r>
              <a:rPr lang="en-US" altLang="ja-JP" sz="1800" dirty="0"/>
              <a:t>PE</a:t>
            </a:r>
            <a:r>
              <a:rPr lang="ja-JP" altLang="en-US" sz="1800" dirty="0"/>
              <a:t>（プライベート・エクイティ）</a:t>
            </a:r>
            <a:r>
              <a:rPr lang="ja-JP" altLang="en-US" sz="1800" dirty="0" smtClean="0"/>
              <a:t>投資　・・・・・・・・・・・・・・・・・・・・・・・・</a:t>
            </a:r>
            <a:r>
              <a:rPr lang="en-US" altLang="ja-JP" sz="1800" dirty="0" smtClean="0"/>
              <a:t>		34</a:t>
            </a:r>
          </a:p>
          <a:p>
            <a:pPr>
              <a:lnSpc>
                <a:spcPts val="1500"/>
              </a:lnSpc>
              <a:tabLst>
                <a:tab pos="7086600" algn="l"/>
              </a:tabLst>
            </a:pPr>
            <a:endParaRPr lang="ja-JP" altLang="en-US" sz="1800" dirty="0" smtClean="0"/>
          </a:p>
          <a:p>
            <a:pPr>
              <a:lnSpc>
                <a:spcPts val="1500"/>
              </a:lnSpc>
              <a:tabLst>
                <a:tab pos="7086600" algn="l"/>
              </a:tabLst>
            </a:pPr>
            <a:r>
              <a:rPr lang="ja-JP" altLang="en-US" sz="1800" dirty="0"/>
              <a:t>　</a:t>
            </a:r>
            <a:r>
              <a:rPr lang="en-US" altLang="ja-JP" sz="1800" dirty="0"/>
              <a:t>PE</a:t>
            </a:r>
            <a:r>
              <a:rPr lang="ja-JP" altLang="en-US" sz="1800" dirty="0"/>
              <a:t>（プライベート・エクイティ）投資案件金額</a:t>
            </a:r>
            <a:r>
              <a:rPr lang="ja-JP" altLang="en-US" sz="1800" dirty="0" smtClean="0"/>
              <a:t>　・・・・・・・・・・・・・・・・・・・・・</a:t>
            </a:r>
            <a:r>
              <a:rPr lang="en-US" altLang="ja-JP" sz="1800" dirty="0" smtClean="0"/>
              <a:t>		35</a:t>
            </a:r>
          </a:p>
          <a:p>
            <a:pPr>
              <a:lnSpc>
                <a:spcPts val="1500"/>
              </a:lnSpc>
              <a:tabLst>
                <a:tab pos="7086600" algn="l"/>
              </a:tabLst>
            </a:pPr>
            <a:endParaRPr lang="ja-JP" altLang="en-US" sz="1800" dirty="0" smtClean="0"/>
          </a:p>
          <a:p>
            <a:pPr>
              <a:lnSpc>
                <a:spcPts val="2400"/>
              </a:lnSpc>
              <a:tabLst>
                <a:tab pos="7086600" algn="l"/>
              </a:tabLst>
            </a:pPr>
            <a:r>
              <a:rPr lang="ja-JP" altLang="en-US" sz="1800" dirty="0"/>
              <a:t>　ベンチャー投資先の</a:t>
            </a:r>
            <a:r>
              <a:rPr lang="en-US" altLang="ja-JP" sz="1800" dirty="0"/>
              <a:t>IPO</a:t>
            </a:r>
            <a:r>
              <a:rPr lang="ja-JP" altLang="en-US" sz="1800" dirty="0"/>
              <a:t>（新規上場）・</a:t>
            </a:r>
            <a:r>
              <a:rPr lang="en-US" altLang="ja-JP" sz="1800" dirty="0"/>
              <a:t>M</a:t>
            </a:r>
            <a:r>
              <a:rPr lang="ja-JP" altLang="en-US" sz="1800" dirty="0"/>
              <a:t>＆</a:t>
            </a:r>
            <a:r>
              <a:rPr lang="en-US" altLang="ja-JP" sz="1800" dirty="0"/>
              <a:t>A</a:t>
            </a:r>
            <a:r>
              <a:rPr lang="ja-JP" altLang="en-US" sz="1800" dirty="0"/>
              <a:t>件数　</a:t>
            </a:r>
            <a:r>
              <a:rPr lang="ja-JP" altLang="en-US" sz="1800" dirty="0" smtClean="0"/>
              <a:t>および</a:t>
            </a:r>
            <a:r>
              <a:rPr lang="en-US" altLang="ja-JP" sz="1800" dirty="0" smtClean="0"/>
              <a:t/>
            </a:r>
            <a:br>
              <a:rPr lang="en-US" altLang="ja-JP" sz="1800" dirty="0" smtClean="0"/>
            </a:br>
            <a:r>
              <a:rPr lang="ja-JP" altLang="en-US" sz="1800" dirty="0" smtClean="0"/>
              <a:t>　アメリカ</a:t>
            </a:r>
            <a:r>
              <a:rPr lang="ja-JP" altLang="en-US" sz="1800" dirty="0"/>
              <a:t>のベンチャー市場</a:t>
            </a:r>
            <a:r>
              <a:rPr lang="ja-JP" altLang="en-US" sz="1800" dirty="0" smtClean="0"/>
              <a:t>の赤字</a:t>
            </a:r>
            <a:r>
              <a:rPr lang="ja-JP" altLang="en-US" sz="1800" dirty="0"/>
              <a:t>上場の割合</a:t>
            </a:r>
            <a:r>
              <a:rPr lang="ja-JP" altLang="en-US" sz="1800" dirty="0" smtClean="0"/>
              <a:t>　・</a:t>
            </a:r>
            <a:r>
              <a:rPr lang="ja-JP" altLang="en-US" sz="1800" dirty="0"/>
              <a:t>・</a:t>
            </a:r>
            <a:r>
              <a:rPr lang="ja-JP" altLang="en-US" sz="1800" dirty="0" smtClean="0"/>
              <a:t>・・・・・・・・・・・・</a:t>
            </a:r>
            <a:r>
              <a:rPr lang="ja-JP" altLang="en-US" sz="1800" dirty="0"/>
              <a:t>・・・・・・・</a:t>
            </a:r>
            <a:r>
              <a:rPr lang="ja-JP" altLang="en-US" sz="1800" dirty="0" smtClean="0"/>
              <a:t>・・</a:t>
            </a:r>
            <a:r>
              <a:rPr lang="en-US" altLang="ja-JP" sz="1800" dirty="0" smtClean="0"/>
              <a:t>		36</a:t>
            </a:r>
          </a:p>
          <a:p>
            <a:pPr>
              <a:lnSpc>
                <a:spcPts val="1500"/>
              </a:lnSpc>
              <a:tabLst>
                <a:tab pos="7086600" algn="l"/>
              </a:tabLst>
            </a:pPr>
            <a:endParaRPr lang="en-US" altLang="ja-JP" sz="1800" dirty="0" smtClean="0"/>
          </a:p>
          <a:p>
            <a:pPr>
              <a:lnSpc>
                <a:spcPts val="1500"/>
              </a:lnSpc>
              <a:tabLst>
                <a:tab pos="7086600" algn="l"/>
              </a:tabLst>
            </a:pPr>
            <a:r>
              <a:rPr lang="ja-JP" altLang="en-US" sz="1800" dirty="0"/>
              <a:t>　企業の時価総額</a:t>
            </a:r>
            <a:r>
              <a:rPr lang="ja-JP" altLang="en-US" sz="1800" dirty="0" smtClean="0"/>
              <a:t>　・・・・・・・・・・・・・・・・・・・・・・・・・・・・・・・・・・・・・・・・・・・</a:t>
            </a:r>
            <a:r>
              <a:rPr lang="en-US" altLang="ja-JP" sz="1800" dirty="0" smtClean="0"/>
              <a:t>		37</a:t>
            </a:r>
          </a:p>
          <a:p>
            <a:pPr>
              <a:lnSpc>
                <a:spcPts val="1500"/>
              </a:lnSpc>
              <a:tabLst>
                <a:tab pos="7086600" algn="l"/>
              </a:tabLst>
            </a:pPr>
            <a:endParaRPr lang="ja-JP" altLang="en-US" sz="1800" dirty="0" smtClean="0"/>
          </a:p>
          <a:p>
            <a:pPr>
              <a:lnSpc>
                <a:spcPts val="1500"/>
              </a:lnSpc>
              <a:tabLst>
                <a:tab pos="7086600" algn="l"/>
              </a:tabLst>
            </a:pPr>
            <a:r>
              <a:rPr lang="ja-JP" altLang="en-US" sz="1800" dirty="0"/>
              <a:t>　デジタル投資</a:t>
            </a:r>
            <a:r>
              <a:rPr lang="ja-JP" altLang="en-US" sz="1800" dirty="0" smtClean="0"/>
              <a:t>　・・・・・・・・・・・・・・・・・・・・・・・・・・・・・・・・・・・・・・・・・・・・・・</a:t>
            </a:r>
            <a:r>
              <a:rPr lang="en-US" altLang="ja-JP" sz="1800" dirty="0" smtClean="0"/>
              <a:t>		38</a:t>
            </a:r>
            <a:endParaRPr lang="ja-JP" altLang="en-US" sz="1800" dirty="0" smtClean="0"/>
          </a:p>
          <a:p>
            <a:pPr marL="0" indent="0">
              <a:lnSpc>
                <a:spcPts val="1500"/>
              </a:lnSpc>
              <a:buNone/>
              <a:tabLst>
                <a:tab pos="7086600" algn="l"/>
              </a:tabLst>
            </a:pPr>
            <a:endParaRPr lang="en-US" altLang="ja-JP" sz="1800" dirty="0" smtClean="0"/>
          </a:p>
          <a:p>
            <a:pPr>
              <a:lnSpc>
                <a:spcPts val="1500"/>
              </a:lnSpc>
              <a:tabLst>
                <a:tab pos="7086600" algn="l"/>
              </a:tabLst>
            </a:pPr>
            <a:r>
              <a:rPr lang="ja-JP" altLang="en-US" sz="1800" dirty="0"/>
              <a:t>　我が国のキャッシュフロー比率及び現預金比率に対する投資の反応　・・</a:t>
            </a:r>
            <a:r>
              <a:rPr lang="ja-JP" altLang="en-US" sz="1800" dirty="0" smtClean="0"/>
              <a:t>・・</a:t>
            </a:r>
            <a:r>
              <a:rPr lang="en-US" altLang="ja-JP" sz="1800" dirty="0"/>
              <a:t>		</a:t>
            </a:r>
            <a:r>
              <a:rPr lang="en-US" altLang="ja-JP" sz="1800" dirty="0" smtClean="0"/>
              <a:t>39</a:t>
            </a:r>
            <a:endParaRPr lang="en-US" altLang="ja-JP" sz="1800" dirty="0"/>
          </a:p>
          <a:p>
            <a:pPr>
              <a:lnSpc>
                <a:spcPts val="1500"/>
              </a:lnSpc>
              <a:tabLst>
                <a:tab pos="7086600" algn="l"/>
              </a:tabLst>
            </a:pPr>
            <a:endParaRPr lang="ja-JP" altLang="en-US" sz="1800" dirty="0"/>
          </a:p>
          <a:p>
            <a:pPr>
              <a:lnSpc>
                <a:spcPts val="1500"/>
              </a:lnSpc>
              <a:tabLst>
                <a:tab pos="7086600" algn="l"/>
              </a:tabLst>
            </a:pPr>
            <a:r>
              <a:rPr lang="ja-JP" altLang="en-US" sz="1800" dirty="0"/>
              <a:t>　我が国の性質別の投資の動向　・・・</a:t>
            </a:r>
            <a:r>
              <a:rPr lang="ja-JP" altLang="en-US" sz="1800" dirty="0" smtClean="0"/>
              <a:t>・・・・・・・・・・・・・・・・・・・・・・・・・・・・・</a:t>
            </a:r>
            <a:r>
              <a:rPr lang="en-US" altLang="ja-JP" sz="1800" dirty="0"/>
              <a:t>		</a:t>
            </a:r>
            <a:r>
              <a:rPr lang="en-US" altLang="ja-JP" sz="1800" dirty="0" smtClean="0"/>
              <a:t>40</a:t>
            </a:r>
          </a:p>
          <a:p>
            <a:pPr>
              <a:lnSpc>
                <a:spcPts val="1500"/>
              </a:lnSpc>
              <a:tabLst>
                <a:tab pos="7086600" algn="l"/>
              </a:tabLst>
            </a:pPr>
            <a:endParaRPr lang="en-US" altLang="ja-JP" sz="1800" dirty="0" smtClean="0"/>
          </a:p>
          <a:p>
            <a:pPr>
              <a:lnSpc>
                <a:spcPts val="1500"/>
              </a:lnSpc>
              <a:tabLst>
                <a:tab pos="7086600" algn="l"/>
              </a:tabLst>
            </a:pPr>
            <a:r>
              <a:rPr lang="ja-JP" altLang="en-US" sz="1800" dirty="0"/>
              <a:t>　我が国の対外直接投資収益の国内還元　・・・・・・・・・・・・・・・・・・・・・・</a:t>
            </a:r>
            <a:r>
              <a:rPr lang="ja-JP" altLang="en-US" sz="1800" dirty="0" smtClean="0"/>
              <a:t>・・</a:t>
            </a:r>
            <a:r>
              <a:rPr lang="en-US" altLang="ja-JP" sz="1800" dirty="0"/>
              <a:t>		</a:t>
            </a:r>
            <a:r>
              <a:rPr lang="en-US" altLang="ja-JP" sz="1800" dirty="0" smtClean="0"/>
              <a:t>41</a:t>
            </a:r>
            <a:endParaRPr lang="en-US" altLang="ja-JP" sz="1800" dirty="0"/>
          </a:p>
          <a:p>
            <a:pPr>
              <a:lnSpc>
                <a:spcPts val="1500"/>
              </a:lnSpc>
              <a:tabLst>
                <a:tab pos="7086600" algn="l"/>
              </a:tabLst>
            </a:pPr>
            <a:endParaRPr lang="ja-JP" altLang="en-US" sz="1800" dirty="0"/>
          </a:p>
          <a:p>
            <a:pPr>
              <a:lnSpc>
                <a:spcPts val="1500"/>
              </a:lnSpc>
              <a:tabLst>
                <a:tab pos="7086600" algn="l"/>
              </a:tabLst>
            </a:pPr>
            <a:r>
              <a:rPr lang="ja-JP" altLang="en-US" sz="1800" dirty="0"/>
              <a:t>　人材投資　・・・・・・・・・・・・・・・・・・・・・・・・・・・・</a:t>
            </a:r>
            <a:r>
              <a:rPr lang="ja-JP" altLang="en-US" sz="1800" dirty="0" smtClean="0"/>
              <a:t>・</a:t>
            </a:r>
            <a:r>
              <a:rPr lang="ja-JP" altLang="en-US" sz="1800" dirty="0"/>
              <a:t>・・・・・・・・・・・・・・・・・・</a:t>
            </a:r>
            <a:r>
              <a:rPr lang="ja-JP" altLang="en-US" sz="1800" dirty="0" smtClean="0"/>
              <a:t>・</a:t>
            </a:r>
            <a:r>
              <a:rPr lang="ja-JP" altLang="en-US" sz="1800" dirty="0"/>
              <a:t>・</a:t>
            </a:r>
            <a:r>
              <a:rPr lang="en-US" altLang="ja-JP" sz="1800" dirty="0"/>
              <a:t>		</a:t>
            </a:r>
            <a:r>
              <a:rPr lang="en-US" altLang="ja-JP" sz="1800" dirty="0" smtClean="0"/>
              <a:t>42</a:t>
            </a:r>
            <a:endParaRPr lang="ja-JP" altLang="en-US" sz="1800" dirty="0"/>
          </a:p>
        </p:txBody>
      </p:sp>
    </p:spTree>
    <p:extLst>
      <p:ext uri="{BB962C8B-B14F-4D97-AF65-F5344CB8AC3E}">
        <p14:creationId xmlns:p14="http://schemas.microsoft.com/office/powerpoint/2010/main" val="62892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B76EED5-C091-4D6F-901D-596D066F54BE}"/>
              </a:ext>
            </a:extLst>
          </p:cNvPr>
          <p:cNvPicPr>
            <a:picLocks noChangeAspect="1"/>
          </p:cNvPicPr>
          <p:nvPr/>
        </p:nvPicPr>
        <p:blipFill>
          <a:blip r:embed="rId2"/>
          <a:stretch>
            <a:fillRect/>
          </a:stretch>
        </p:blipFill>
        <p:spPr>
          <a:xfrm>
            <a:off x="1737359" y="2030907"/>
            <a:ext cx="4255383" cy="3953735"/>
          </a:xfrm>
          <a:prstGeom prst="rect">
            <a:avLst/>
          </a:prstGeom>
        </p:spPr>
      </p:pic>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24</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中長期的には、世界的な投資需要は拡大が見込まれる。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世界</a:t>
            </a:r>
            <a:r>
              <a:rPr kumimoji="1" lang="en-US" altLang="ja-JP" sz="1400" b="1" dirty="0"/>
              <a:t>GDP</a:t>
            </a:r>
            <a:r>
              <a:rPr kumimoji="1" lang="ja-JP" altLang="en-US" sz="1400" b="1" dirty="0"/>
              <a:t>に占める投資の</a:t>
            </a:r>
            <a:r>
              <a:rPr kumimoji="1" lang="ja-JP" altLang="en-US" sz="1400" b="1" dirty="0" smtClean="0"/>
              <a:t>割合</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26" name="テキスト ボックス 25">
            <a:extLst>
              <a:ext uri="{FF2B5EF4-FFF2-40B4-BE49-F238E27FC236}">
                <a16:creationId xmlns:a16="http://schemas.microsoft.com/office/drawing/2014/main" id="{37DE554C-38D5-4017-9DA3-52B2F6A4F5D0}"/>
              </a:ext>
            </a:extLst>
          </p:cNvPr>
          <p:cNvSpPr txBox="1"/>
          <p:nvPr/>
        </p:nvSpPr>
        <p:spPr>
          <a:xfrm>
            <a:off x="423800" y="6086940"/>
            <a:ext cx="624300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a:t>
            </a:r>
            <a:r>
              <a:rPr lang="ja-JP" altLang="en-US" sz="1100" dirty="0" smtClean="0">
                <a:latin typeface="Meiryo UI" panose="020B0604030504040204" pitchFamily="50" charset="-128"/>
                <a:ea typeface="Meiryo UI" panose="020B0604030504040204" pitchFamily="50" charset="-128"/>
              </a:rPr>
              <a:t>産業省「第四次</a:t>
            </a:r>
            <a:r>
              <a:rPr lang="ja-JP" altLang="en-US" sz="1100" dirty="0">
                <a:latin typeface="Meiryo UI" panose="020B0604030504040204" pitchFamily="50" charset="-128"/>
                <a:ea typeface="Meiryo UI" panose="020B0604030504040204" pitchFamily="50" charset="-128"/>
              </a:rPr>
              <a:t>産業革命に向けたリスクマネー</a:t>
            </a:r>
            <a:r>
              <a:rPr lang="ja-JP" altLang="en-US" sz="1100" dirty="0" smtClean="0">
                <a:latin typeface="Meiryo UI" panose="020B0604030504040204" pitchFamily="50" charset="-128"/>
                <a:ea typeface="Meiryo UI" panose="020B0604030504040204" pitchFamily="50" charset="-128"/>
              </a:rPr>
              <a:t>供給に関する研究会　取りまとめ参考資料」　</a:t>
            </a:r>
            <a:endParaRPr lang="en-US" altLang="ja-JP" sz="1100" dirty="0">
              <a:latin typeface="Meiryo UI" panose="020B0604030504040204" pitchFamily="50" charset="-128"/>
              <a:ea typeface="Meiryo UI" panose="020B0604030504040204" pitchFamily="50" charset="-128"/>
            </a:endParaRPr>
          </a:p>
        </p:txBody>
      </p:sp>
      <p:sp>
        <p:nvSpPr>
          <p:cNvPr id="8" name="大かっこ 7"/>
          <p:cNvSpPr/>
          <p:nvPr/>
        </p:nvSpPr>
        <p:spPr>
          <a:xfrm>
            <a:off x="423800" y="6348550"/>
            <a:ext cx="8197662" cy="40887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a:latin typeface="+mn-ea"/>
              </a:rPr>
              <a:t>※Dobbs et al.,(2010) ”Farewell to cheap capital? The implication of long-term shifts in global investment and saving”. </a:t>
            </a:r>
            <a:r>
              <a:rPr kumimoji="1" lang="en-US" altLang="ja-JP" sz="1100" dirty="0" err="1">
                <a:latin typeface="+mn-ea"/>
              </a:rPr>
              <a:t>MckinseyGlobal</a:t>
            </a:r>
            <a:r>
              <a:rPr kumimoji="1" lang="en-US" altLang="ja-JP" sz="1100" dirty="0">
                <a:latin typeface="+mn-ea"/>
              </a:rPr>
              <a:t> Institute </a:t>
            </a:r>
            <a:r>
              <a:rPr kumimoji="1" lang="ja-JP" altLang="en-US" sz="1100" dirty="0">
                <a:latin typeface="+mn-ea"/>
              </a:rPr>
              <a:t>より転用</a:t>
            </a:r>
            <a:endParaRPr kumimoji="1" lang="en-US" altLang="ja-JP" sz="1100" dirty="0" smtClean="0">
              <a:latin typeface="+mn-ea"/>
            </a:endParaRPr>
          </a:p>
        </p:txBody>
      </p:sp>
      <p:pic>
        <p:nvPicPr>
          <p:cNvPr id="3" name="図 2"/>
          <p:cNvPicPr>
            <a:picLocks noChangeAspect="1"/>
          </p:cNvPicPr>
          <p:nvPr/>
        </p:nvPicPr>
        <p:blipFill>
          <a:blip r:embed="rId3"/>
          <a:stretch>
            <a:fillRect/>
          </a:stretch>
        </p:blipFill>
        <p:spPr>
          <a:xfrm>
            <a:off x="4992916" y="5539094"/>
            <a:ext cx="3781425" cy="504825"/>
          </a:xfrm>
          <a:prstGeom prst="rect">
            <a:avLst/>
          </a:prstGeom>
        </p:spPr>
      </p:pic>
      <p:sp>
        <p:nvSpPr>
          <p:cNvPr id="10" name="角丸四角形 8">
            <a:extLst>
              <a:ext uri="{FF2B5EF4-FFF2-40B4-BE49-F238E27FC236}">
                <a16:creationId xmlns:a16="http://schemas.microsoft.com/office/drawing/2014/main" id="{88E375BC-FE62-43E6-84F7-2B30DF661624}"/>
              </a:ext>
            </a:extLst>
          </p:cNvPr>
          <p:cNvSpPr/>
          <p:nvPr/>
        </p:nvSpPr>
        <p:spPr>
          <a:xfrm>
            <a:off x="1619793" y="1801213"/>
            <a:ext cx="627017" cy="25479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a:t>
            </a:r>
          </a:p>
        </p:txBody>
      </p:sp>
    </p:spTree>
    <p:extLst>
      <p:ext uri="{BB962C8B-B14F-4D97-AF65-F5344CB8AC3E}">
        <p14:creationId xmlns:p14="http://schemas.microsoft.com/office/powerpoint/2010/main" val="462959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25</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企業の資金余剰の推移をみると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主要国に比べ資金余剰が高水準。一方で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、企業の営業利益に対する設備投資の比率をみると、我が国は停滞</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企業</a:t>
            </a:r>
            <a:r>
              <a:rPr kumimoji="1" lang="ja-JP" altLang="en-US" sz="1400" b="1" dirty="0" smtClean="0"/>
              <a:t>の資金余剰の国際比較</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pic>
        <p:nvPicPr>
          <p:cNvPr id="5" name="図 4">
            <a:extLst>
              <a:ext uri="{FF2B5EF4-FFF2-40B4-BE49-F238E27FC236}">
                <a16:creationId xmlns:a16="http://schemas.microsoft.com/office/drawing/2014/main" id="{CDCF90BB-0FBF-42F0-B38F-363E5014277B}"/>
              </a:ext>
            </a:extLst>
          </p:cNvPr>
          <p:cNvPicPr>
            <a:picLocks noChangeAspect="1"/>
          </p:cNvPicPr>
          <p:nvPr/>
        </p:nvPicPr>
        <p:blipFill>
          <a:blip r:embed="rId2"/>
          <a:stretch>
            <a:fillRect/>
          </a:stretch>
        </p:blipFill>
        <p:spPr>
          <a:xfrm>
            <a:off x="371060" y="2312934"/>
            <a:ext cx="8560905" cy="3438525"/>
          </a:xfrm>
          <a:prstGeom prst="rect">
            <a:avLst/>
          </a:prstGeom>
        </p:spPr>
      </p:pic>
      <p:sp>
        <p:nvSpPr>
          <p:cNvPr id="13" name="テキスト ボックス 12">
            <a:extLst>
              <a:ext uri="{FF2B5EF4-FFF2-40B4-BE49-F238E27FC236}">
                <a16:creationId xmlns:a16="http://schemas.microsoft.com/office/drawing/2014/main" id="{B8384E0B-E22B-40AD-834C-CD6B5BDCC18D}"/>
              </a:ext>
            </a:extLst>
          </p:cNvPr>
          <p:cNvSpPr txBox="1"/>
          <p:nvPr/>
        </p:nvSpPr>
        <p:spPr>
          <a:xfrm>
            <a:off x="270924" y="1786632"/>
            <a:ext cx="5040560" cy="307777"/>
          </a:xfrm>
          <a:prstGeom prst="rect">
            <a:avLst/>
          </a:prstGeom>
          <a:noFill/>
        </p:spPr>
        <p:txBody>
          <a:bodyPr wrap="square" rtlCol="0">
            <a:spAutoFit/>
          </a:bodyPr>
          <a:lstStyle/>
          <a:p>
            <a:r>
              <a:rPr kumimoji="1" lang="ja-JP" altLang="en-US" sz="1400" dirty="0" smtClean="0"/>
              <a:t>○　企業</a:t>
            </a:r>
            <a:r>
              <a:rPr kumimoji="1" lang="ja-JP" altLang="en-US" sz="1400" dirty="0"/>
              <a:t>の資金余剰の国際比較</a:t>
            </a:r>
          </a:p>
        </p:txBody>
      </p:sp>
      <p:sp>
        <p:nvSpPr>
          <p:cNvPr id="15" name="テキスト ボックス 14">
            <a:extLst>
              <a:ext uri="{FF2B5EF4-FFF2-40B4-BE49-F238E27FC236}">
                <a16:creationId xmlns:a16="http://schemas.microsoft.com/office/drawing/2014/main" id="{46ED87A5-3BA6-483B-BDFA-A085968AB8F0}"/>
              </a:ext>
            </a:extLst>
          </p:cNvPr>
          <p:cNvSpPr txBox="1"/>
          <p:nvPr/>
        </p:nvSpPr>
        <p:spPr>
          <a:xfrm>
            <a:off x="5107967" y="1786631"/>
            <a:ext cx="3765109" cy="523220"/>
          </a:xfrm>
          <a:prstGeom prst="rect">
            <a:avLst/>
          </a:prstGeom>
          <a:noFill/>
        </p:spPr>
        <p:txBody>
          <a:bodyPr wrap="square" rtlCol="0">
            <a:spAutoFit/>
          </a:bodyPr>
          <a:lstStyle/>
          <a:p>
            <a:r>
              <a:rPr kumimoji="1" lang="ja-JP" altLang="en-US" sz="1400" dirty="0" smtClean="0"/>
              <a:t>○　企業</a:t>
            </a:r>
            <a:r>
              <a:rPr kumimoji="1" lang="ja-JP" altLang="en-US" sz="1400" dirty="0"/>
              <a:t>の営業利益に対する設備投資の比率</a:t>
            </a:r>
            <a:endParaRPr kumimoji="1" lang="en-US" altLang="ja-JP" sz="1400" dirty="0"/>
          </a:p>
          <a:p>
            <a:r>
              <a:rPr kumimoji="1" lang="ja-JP" altLang="en-US" sz="1400" dirty="0"/>
              <a:t>　（日米比較、</a:t>
            </a:r>
            <a:r>
              <a:rPr kumimoji="1" lang="en-US" altLang="ja-JP" sz="1400" dirty="0"/>
              <a:t>2011</a:t>
            </a:r>
            <a:r>
              <a:rPr kumimoji="1" lang="ja-JP" altLang="en-US" sz="1400" dirty="0"/>
              <a:t>年＝</a:t>
            </a:r>
            <a:r>
              <a:rPr kumimoji="1" lang="en-US" altLang="ja-JP" sz="1400" dirty="0"/>
              <a:t>100</a:t>
            </a:r>
            <a:r>
              <a:rPr kumimoji="1" lang="ja-JP" altLang="en-US" sz="1400" dirty="0"/>
              <a:t>で指数化）</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357997" y="5961815"/>
            <a:ext cx="54027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a:t>
            </a:r>
            <a:r>
              <a:rPr lang="ja-JP" altLang="en-US" sz="1100" dirty="0" smtClean="0">
                <a:latin typeface="Meiryo UI" panose="020B0604030504040204" pitchFamily="50" charset="-128"/>
                <a:ea typeface="Meiryo UI" panose="020B0604030504040204" pitchFamily="50" charset="-128"/>
              </a:rPr>
              <a:t>産業省「第１回　産業</a:t>
            </a:r>
            <a:r>
              <a:rPr lang="ja-JP" altLang="en-US" sz="1100" dirty="0">
                <a:latin typeface="Meiryo UI" panose="020B0604030504040204" pitchFamily="50" charset="-128"/>
                <a:ea typeface="Meiryo UI" panose="020B0604030504040204" pitchFamily="50" charset="-128"/>
              </a:rPr>
              <a:t>構造審議会　経済産業政策新機軸部会　</a:t>
            </a:r>
            <a:r>
              <a:rPr lang="ja-JP" altLang="en-US" sz="1100" dirty="0" smtClean="0">
                <a:latin typeface="Meiryo UI" panose="020B0604030504040204" pitchFamily="50" charset="-128"/>
                <a:ea typeface="Meiryo UI" panose="020B0604030504040204" pitchFamily="50" charset="-128"/>
              </a:rPr>
              <a:t>論点資料」</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574902" y="5719755"/>
            <a:ext cx="3552825" cy="200025"/>
          </a:xfrm>
          <a:prstGeom prst="rect">
            <a:avLst/>
          </a:prstGeom>
        </p:spPr>
      </p:pic>
      <p:pic>
        <p:nvPicPr>
          <p:cNvPr id="6" name="図 5"/>
          <p:cNvPicPr>
            <a:picLocks noChangeAspect="1"/>
          </p:cNvPicPr>
          <p:nvPr/>
        </p:nvPicPr>
        <p:blipFill>
          <a:blip r:embed="rId4"/>
          <a:stretch>
            <a:fillRect/>
          </a:stretch>
        </p:blipFill>
        <p:spPr>
          <a:xfrm>
            <a:off x="5249895" y="5713632"/>
            <a:ext cx="1714500" cy="171450"/>
          </a:xfrm>
          <a:prstGeom prst="rect">
            <a:avLst/>
          </a:prstGeom>
        </p:spPr>
      </p:pic>
      <p:sp>
        <p:nvSpPr>
          <p:cNvPr id="17" name="大かっこ 16"/>
          <p:cNvSpPr/>
          <p:nvPr/>
        </p:nvSpPr>
        <p:spPr>
          <a:xfrm>
            <a:off x="257861" y="6149130"/>
            <a:ext cx="8516480" cy="66087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左</a:t>
            </a:r>
            <a:r>
              <a:rPr kumimoji="1" lang="ja-JP" altLang="en-US" sz="1100" dirty="0" smtClean="0">
                <a:latin typeface="+mn-ea"/>
              </a:rPr>
              <a:t>：</a:t>
            </a:r>
            <a:r>
              <a:rPr kumimoji="1" lang="en-US" altLang="ja-JP" sz="1100" dirty="0" smtClean="0">
                <a:latin typeface="+mn-ea"/>
              </a:rPr>
              <a:t>OECD </a:t>
            </a:r>
            <a:r>
              <a:rPr kumimoji="1" lang="en-US" altLang="ja-JP" sz="1100" dirty="0">
                <a:latin typeface="+mn-ea"/>
              </a:rPr>
              <a:t>(2021), Net lending/borrowing by sector</a:t>
            </a:r>
            <a:r>
              <a:rPr kumimoji="1" lang="ja-JP" altLang="en-US" sz="1100" dirty="0">
                <a:latin typeface="+mn-ea"/>
              </a:rPr>
              <a:t>に基づき</a:t>
            </a:r>
            <a:r>
              <a:rPr kumimoji="1" lang="ja-JP" altLang="en-US" sz="1100" dirty="0" smtClean="0">
                <a:latin typeface="+mn-ea"/>
              </a:rPr>
              <a:t>作成</a:t>
            </a:r>
            <a:endParaRPr kumimoji="1" lang="en-US" altLang="ja-JP" sz="1100" dirty="0" smtClean="0">
              <a:latin typeface="+mn-ea"/>
            </a:endParaRPr>
          </a:p>
          <a:p>
            <a:r>
              <a:rPr kumimoji="1" lang="ja-JP" altLang="en-US" sz="1100" dirty="0">
                <a:latin typeface="+mn-ea"/>
              </a:rPr>
              <a:t>右：財務省「法人企業統計」、経済産業省「企業活動基本調査」、</a:t>
            </a:r>
            <a:r>
              <a:rPr kumimoji="1" lang="en-US" altLang="ja-JP" sz="1100" dirty="0">
                <a:latin typeface="+mn-ea"/>
              </a:rPr>
              <a:t>U.S </a:t>
            </a:r>
            <a:r>
              <a:rPr kumimoji="1" lang="en-US" altLang="ja-JP" sz="1100" dirty="0" smtClean="0">
                <a:latin typeface="+mn-ea"/>
              </a:rPr>
              <a:t>Census Bureau</a:t>
            </a:r>
            <a:r>
              <a:rPr kumimoji="1" lang="ja-JP" altLang="en-US" sz="1100" dirty="0">
                <a:latin typeface="+mn-ea"/>
              </a:rPr>
              <a:t>「</a:t>
            </a:r>
            <a:r>
              <a:rPr kumimoji="1" lang="en-US" altLang="ja-JP" sz="1100" dirty="0">
                <a:latin typeface="+mn-ea"/>
              </a:rPr>
              <a:t>Quarterly Financial Report</a:t>
            </a:r>
            <a:r>
              <a:rPr kumimoji="1" lang="ja-JP" altLang="en-US" sz="1100" dirty="0">
                <a:latin typeface="+mn-ea"/>
              </a:rPr>
              <a:t>」、</a:t>
            </a:r>
            <a:r>
              <a:rPr kumimoji="1" lang="en-US" altLang="ja-JP" sz="1100" dirty="0">
                <a:latin typeface="+mn-ea"/>
              </a:rPr>
              <a:t>National Science </a:t>
            </a:r>
            <a:r>
              <a:rPr kumimoji="1" lang="en-US" altLang="ja-JP" sz="1100" dirty="0" smtClean="0">
                <a:latin typeface="+mn-ea"/>
              </a:rPr>
              <a:t>Foundation</a:t>
            </a:r>
            <a:r>
              <a:rPr kumimoji="1" lang="ja-JP" altLang="en-US" sz="1100" dirty="0" smtClean="0">
                <a:latin typeface="+mn-ea"/>
              </a:rPr>
              <a:t>「</a:t>
            </a:r>
            <a:r>
              <a:rPr kumimoji="1" lang="en-US" altLang="ja-JP" sz="1100" dirty="0">
                <a:latin typeface="+mn-ea"/>
              </a:rPr>
              <a:t>Annual Capital Expenditures Survey</a:t>
            </a:r>
            <a:r>
              <a:rPr kumimoji="1" lang="ja-JP" altLang="en-US" sz="1100" dirty="0">
                <a:latin typeface="+mn-ea"/>
              </a:rPr>
              <a:t>」、「</a:t>
            </a:r>
            <a:r>
              <a:rPr kumimoji="1" lang="en-US" altLang="ja-JP" sz="1100" dirty="0">
                <a:latin typeface="+mn-ea"/>
              </a:rPr>
              <a:t>Business Research </a:t>
            </a:r>
            <a:r>
              <a:rPr kumimoji="1" lang="en-US" altLang="ja-JP" sz="1100" dirty="0" smtClean="0">
                <a:latin typeface="+mn-ea"/>
              </a:rPr>
              <a:t>and Development </a:t>
            </a:r>
            <a:r>
              <a:rPr kumimoji="1" lang="en-US" altLang="ja-JP" sz="1100" dirty="0">
                <a:latin typeface="+mn-ea"/>
              </a:rPr>
              <a:t>and Innovation</a:t>
            </a:r>
            <a:r>
              <a:rPr kumimoji="1" lang="ja-JP" altLang="en-US" sz="1100" dirty="0">
                <a:latin typeface="+mn-ea"/>
              </a:rPr>
              <a:t>」を基に作成</a:t>
            </a:r>
            <a:r>
              <a:rPr kumimoji="1" lang="ja-JP" altLang="en-US" sz="1100" dirty="0" smtClean="0">
                <a:latin typeface="+mn-ea"/>
              </a:rPr>
              <a:t>。</a:t>
            </a:r>
            <a:endParaRPr kumimoji="1" lang="en-US" altLang="ja-JP" sz="1100" dirty="0" smtClean="0">
              <a:latin typeface="+mn-ea"/>
            </a:endParaRPr>
          </a:p>
        </p:txBody>
      </p:sp>
    </p:spTree>
    <p:extLst>
      <p:ext uri="{BB962C8B-B14F-4D97-AF65-F5344CB8AC3E}">
        <p14:creationId xmlns:p14="http://schemas.microsoft.com/office/powerpoint/2010/main" val="347318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26</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を超える内部留保がある。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ja-JP" altLang="en-US" sz="1400" b="1" dirty="0" smtClean="0"/>
              <a:t>企業の内部留保の国際比較</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pic>
        <p:nvPicPr>
          <p:cNvPr id="18" name="図 17"/>
          <p:cNvPicPr>
            <a:picLocks noChangeAspect="1"/>
          </p:cNvPicPr>
          <p:nvPr/>
        </p:nvPicPr>
        <p:blipFill>
          <a:blip r:embed="rId2"/>
          <a:stretch>
            <a:fillRect/>
          </a:stretch>
        </p:blipFill>
        <p:spPr>
          <a:xfrm>
            <a:off x="2085764" y="2041375"/>
            <a:ext cx="4275847" cy="4119764"/>
          </a:xfrm>
          <a:prstGeom prst="rect">
            <a:avLst/>
          </a:prstGeom>
        </p:spPr>
      </p:pic>
      <p:sp>
        <p:nvSpPr>
          <p:cNvPr id="19" name="角丸四角形 8">
            <a:extLst>
              <a:ext uri="{FF2B5EF4-FFF2-40B4-BE49-F238E27FC236}">
                <a16:creationId xmlns:a16="http://schemas.microsoft.com/office/drawing/2014/main" id="{47949D05-0509-4CC2-A134-D4C3120E0FAE}"/>
              </a:ext>
            </a:extLst>
          </p:cNvPr>
          <p:cNvSpPr/>
          <p:nvPr/>
        </p:nvSpPr>
        <p:spPr>
          <a:xfrm>
            <a:off x="2468879" y="6142660"/>
            <a:ext cx="3970021" cy="28099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日本　　ﾌﾗﾝｽ　　中国　　英国  　韓国　　米国　 ﾌﾞﾗｼﾞﾙ　 ﾄﾞｲﾂ</a:t>
            </a:r>
            <a:endParaRPr kumimoji="1" lang="ja-JP" altLang="en-US" sz="1100" dirty="0">
              <a:solidFill>
                <a:schemeClr val="tx1"/>
              </a:solidFill>
            </a:endParaRPr>
          </a:p>
        </p:txBody>
      </p:sp>
      <p:sp>
        <p:nvSpPr>
          <p:cNvPr id="21" name="テキスト ボックス 20">
            <a:extLst>
              <a:ext uri="{FF2B5EF4-FFF2-40B4-BE49-F238E27FC236}">
                <a16:creationId xmlns:a16="http://schemas.microsoft.com/office/drawing/2014/main" id="{F15A1C21-4043-4B4F-B4CC-C9EDBEC51072}"/>
              </a:ext>
            </a:extLst>
          </p:cNvPr>
          <p:cNvSpPr txBox="1"/>
          <p:nvPr/>
        </p:nvSpPr>
        <p:spPr>
          <a:xfrm>
            <a:off x="3245330" y="3271911"/>
            <a:ext cx="2841961" cy="430887"/>
          </a:xfrm>
          <a:prstGeom prst="rect">
            <a:avLst/>
          </a:prstGeom>
          <a:noFill/>
        </p:spPr>
        <p:txBody>
          <a:bodyPr wrap="square" rtlCol="0">
            <a:spAutoFit/>
          </a:bodyPr>
          <a:lstStyle/>
          <a:p>
            <a:r>
              <a:rPr kumimoji="1" lang="ja-JP" altLang="en-US" sz="1100" dirty="0" smtClean="0">
                <a:latin typeface="+mn-ea"/>
              </a:rPr>
              <a:t>左：</a:t>
            </a:r>
            <a:r>
              <a:rPr kumimoji="1" lang="en-US" altLang="ja-JP" sz="1100" dirty="0" smtClean="0">
                <a:latin typeface="+mn-ea"/>
              </a:rPr>
              <a:t>2005</a:t>
            </a:r>
            <a:r>
              <a:rPr kumimoji="1" lang="ja-JP" altLang="en-US" sz="1100" dirty="0" smtClean="0">
                <a:latin typeface="+mn-ea"/>
              </a:rPr>
              <a:t>年内部留保／</a:t>
            </a:r>
            <a:r>
              <a:rPr kumimoji="1" lang="en-US" altLang="ja-JP" sz="1100" dirty="0" smtClean="0">
                <a:latin typeface="+mn-ea"/>
              </a:rPr>
              <a:t>2005</a:t>
            </a:r>
            <a:r>
              <a:rPr kumimoji="1" lang="ja-JP" altLang="en-US" sz="1100" dirty="0" smtClean="0">
                <a:latin typeface="+mn-ea"/>
              </a:rPr>
              <a:t>年</a:t>
            </a:r>
            <a:r>
              <a:rPr kumimoji="1" lang="en-US" altLang="ja-JP" sz="1100" dirty="0" smtClean="0">
                <a:latin typeface="+mn-ea"/>
              </a:rPr>
              <a:t>GDP</a:t>
            </a:r>
          </a:p>
          <a:p>
            <a:r>
              <a:rPr kumimoji="1" lang="ja-JP" altLang="en-US" sz="1100" dirty="0" smtClean="0">
                <a:latin typeface="+mn-ea"/>
              </a:rPr>
              <a:t>右：</a:t>
            </a:r>
            <a:r>
              <a:rPr kumimoji="1" lang="en-US" altLang="ja-JP" sz="1100" dirty="0" smtClean="0">
                <a:latin typeface="+mn-ea"/>
              </a:rPr>
              <a:t>2016</a:t>
            </a:r>
            <a:r>
              <a:rPr kumimoji="1" lang="ja-JP" altLang="en-US" sz="1100" dirty="0" smtClean="0">
                <a:latin typeface="+mn-ea"/>
              </a:rPr>
              <a:t>年内部留保／</a:t>
            </a:r>
            <a:r>
              <a:rPr kumimoji="1" lang="en-US" altLang="ja-JP" sz="1100" dirty="0" smtClean="0">
                <a:latin typeface="+mn-ea"/>
              </a:rPr>
              <a:t>2005</a:t>
            </a:r>
            <a:r>
              <a:rPr kumimoji="1" lang="ja-JP" altLang="en-US" sz="1100" dirty="0" smtClean="0">
                <a:latin typeface="+mn-ea"/>
              </a:rPr>
              <a:t>年</a:t>
            </a:r>
            <a:r>
              <a:rPr kumimoji="1" lang="en-US" altLang="ja-JP" sz="1100" dirty="0" smtClean="0">
                <a:latin typeface="+mn-ea"/>
              </a:rPr>
              <a:t>GDP</a:t>
            </a:r>
          </a:p>
        </p:txBody>
      </p:sp>
      <p:sp>
        <p:nvSpPr>
          <p:cNvPr id="22" name="四角形吹き出し 21"/>
          <p:cNvSpPr/>
          <p:nvPr/>
        </p:nvSpPr>
        <p:spPr>
          <a:xfrm>
            <a:off x="3190224" y="2435678"/>
            <a:ext cx="2596622" cy="547232"/>
          </a:xfrm>
          <a:prstGeom prst="wedgeRectCallout">
            <a:avLst>
              <a:gd name="adj1" fmla="val -57239"/>
              <a:gd name="adj2" fmla="val 90705"/>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latin typeface="+mn-ea"/>
              </a:rPr>
              <a:t>日本は、</a:t>
            </a:r>
            <a:r>
              <a:rPr kumimoji="1" lang="en-US" altLang="ja-JP" sz="1100" dirty="0" smtClean="0">
                <a:latin typeface="+mn-ea"/>
              </a:rPr>
              <a:t>2016</a:t>
            </a:r>
            <a:r>
              <a:rPr kumimoji="1" lang="ja-JP" altLang="en-US" sz="1100" dirty="0" smtClean="0">
                <a:latin typeface="+mn-ea"/>
              </a:rPr>
              <a:t>年には、</a:t>
            </a:r>
            <a:r>
              <a:rPr kumimoji="1" lang="en-US" altLang="ja-JP" sz="1100" dirty="0" smtClean="0">
                <a:latin typeface="+mn-ea"/>
              </a:rPr>
              <a:t>2005</a:t>
            </a:r>
            <a:r>
              <a:rPr kumimoji="1" lang="ja-JP" altLang="en-US" sz="1100" dirty="0" smtClean="0">
                <a:latin typeface="+mn-ea"/>
              </a:rPr>
              <a:t>年の</a:t>
            </a:r>
            <a:r>
              <a:rPr kumimoji="1" lang="en-US" altLang="ja-JP" sz="1100" dirty="0" smtClean="0">
                <a:latin typeface="+mn-ea"/>
              </a:rPr>
              <a:t>GDP</a:t>
            </a:r>
            <a:r>
              <a:rPr kumimoji="1" lang="ja-JP" altLang="en-US" sz="1100" dirty="0" smtClean="0">
                <a:latin typeface="+mn-ea"/>
              </a:rPr>
              <a:t>を超える額の内部留保がある</a:t>
            </a:r>
            <a:endParaRPr kumimoji="1" lang="ja-JP" altLang="en-US" sz="1100" dirty="0">
              <a:latin typeface="+mn-ea"/>
            </a:endParaRPr>
          </a:p>
        </p:txBody>
      </p:sp>
      <p:sp>
        <p:nvSpPr>
          <p:cNvPr id="23" name="テキスト ボックス 22">
            <a:extLst>
              <a:ext uri="{FF2B5EF4-FFF2-40B4-BE49-F238E27FC236}">
                <a16:creationId xmlns:a16="http://schemas.microsoft.com/office/drawing/2014/main" id="{B8384E0B-E22B-40AD-834C-CD6B5BDCC18D}"/>
              </a:ext>
            </a:extLst>
          </p:cNvPr>
          <p:cNvSpPr txBox="1"/>
          <p:nvPr/>
        </p:nvSpPr>
        <p:spPr>
          <a:xfrm>
            <a:off x="874758" y="1753524"/>
            <a:ext cx="2746596" cy="307777"/>
          </a:xfrm>
          <a:prstGeom prst="rect">
            <a:avLst/>
          </a:prstGeom>
          <a:noFill/>
        </p:spPr>
        <p:txBody>
          <a:bodyPr wrap="square" rtlCol="0">
            <a:spAutoFit/>
          </a:bodyPr>
          <a:lstStyle/>
          <a:p>
            <a:r>
              <a:rPr kumimoji="1" lang="ja-JP" altLang="en-US" sz="1400" b="1" dirty="0" smtClean="0"/>
              <a:t>○　企業の内部留保の国際比較</a:t>
            </a:r>
            <a:endParaRPr kumimoji="1" lang="ja-JP" altLang="en-US" sz="1400" b="1" dirty="0"/>
          </a:p>
        </p:txBody>
      </p:sp>
      <p:sp>
        <p:nvSpPr>
          <p:cNvPr id="24" name="テキスト ボックス 23">
            <a:extLst>
              <a:ext uri="{FF2B5EF4-FFF2-40B4-BE49-F238E27FC236}">
                <a16:creationId xmlns:a16="http://schemas.microsoft.com/office/drawing/2014/main" id="{135FFE79-8C7D-42C6-96B9-FD172BF67071}"/>
              </a:ext>
            </a:extLst>
          </p:cNvPr>
          <p:cNvSpPr txBox="1"/>
          <p:nvPr/>
        </p:nvSpPr>
        <p:spPr>
          <a:xfrm>
            <a:off x="874758" y="6423652"/>
            <a:ext cx="242201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SBI</a:t>
            </a:r>
            <a:r>
              <a:rPr lang="ja-JP" altLang="en-US" sz="1100" dirty="0" smtClean="0">
                <a:latin typeface="Meiryo UI" panose="020B0604030504040204" pitchFamily="50" charset="-128"/>
                <a:ea typeface="Meiryo UI" panose="020B0604030504040204" pitchFamily="50" charset="-128"/>
              </a:rPr>
              <a:t>証券ウィズダムツリー</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7629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27</a:t>
            </a:fld>
            <a:endParaRPr kumimoji="1" lang="ja-JP" altLang="en-US" dirty="0"/>
          </a:p>
        </p:txBody>
      </p:sp>
      <p:sp>
        <p:nvSpPr>
          <p:cNvPr id="4" name="正方形/長方形 3"/>
          <p:cNvSpPr/>
          <p:nvPr/>
        </p:nvSpPr>
        <p:spPr>
          <a:xfrm>
            <a:off x="270924" y="845282"/>
            <a:ext cx="8746279"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Ins="0"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水平分業のなか、主要国の企業においては、自社の強みに経営資源を集中、大規模投資を敢行した企業が成長。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中国は国家の大規模支援・政策誘導によりグローバル競争力を有する企業を創出。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さらに、データの価値が高まり、プラットフォーマーによる「勝者総取り」構造となり、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GAFAM</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Google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Amazon</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Meta</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Apple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Microsoft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）が急成長</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ja-JP" altLang="en-US" sz="1400" b="1" dirty="0" smtClean="0"/>
              <a:t>グローバル企業の動き</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3" name="テキスト ボックス 12">
            <a:extLst>
              <a:ext uri="{FF2B5EF4-FFF2-40B4-BE49-F238E27FC236}">
                <a16:creationId xmlns:a16="http://schemas.microsoft.com/office/drawing/2014/main" id="{B8384E0B-E22B-40AD-834C-CD6B5BDCC18D}"/>
              </a:ext>
            </a:extLst>
          </p:cNvPr>
          <p:cNvSpPr txBox="1"/>
          <p:nvPr/>
        </p:nvSpPr>
        <p:spPr>
          <a:xfrm>
            <a:off x="270924" y="1939547"/>
            <a:ext cx="5040560" cy="276999"/>
          </a:xfrm>
          <a:prstGeom prst="rect">
            <a:avLst/>
          </a:prstGeom>
          <a:noFill/>
        </p:spPr>
        <p:txBody>
          <a:bodyPr wrap="square" rtlCol="0">
            <a:spAutoFit/>
          </a:bodyPr>
          <a:lstStyle/>
          <a:p>
            <a:r>
              <a:rPr kumimoji="1" lang="ja-JP" altLang="en-US" sz="1200" dirty="0" smtClean="0"/>
              <a:t>○　水平</a:t>
            </a:r>
            <a:r>
              <a:rPr kumimoji="1" lang="ja-JP" altLang="en-US" sz="1200" dirty="0"/>
              <a:t>分業化の中での大規模投資</a:t>
            </a:r>
          </a:p>
        </p:txBody>
      </p:sp>
      <p:sp>
        <p:nvSpPr>
          <p:cNvPr id="15" name="テキスト ボックス 14">
            <a:extLst>
              <a:ext uri="{FF2B5EF4-FFF2-40B4-BE49-F238E27FC236}">
                <a16:creationId xmlns:a16="http://schemas.microsoft.com/office/drawing/2014/main" id="{46ED87A5-3BA6-483B-BDFA-A085968AB8F0}"/>
              </a:ext>
            </a:extLst>
          </p:cNvPr>
          <p:cNvSpPr txBox="1"/>
          <p:nvPr/>
        </p:nvSpPr>
        <p:spPr>
          <a:xfrm>
            <a:off x="4335135" y="1977276"/>
            <a:ext cx="3765109" cy="276999"/>
          </a:xfrm>
          <a:prstGeom prst="rect">
            <a:avLst/>
          </a:prstGeom>
          <a:noFill/>
        </p:spPr>
        <p:txBody>
          <a:bodyPr wrap="square" rtlCol="0">
            <a:spAutoFit/>
          </a:bodyPr>
          <a:lstStyle/>
          <a:p>
            <a:r>
              <a:rPr kumimoji="1" lang="ja-JP" altLang="en-US" sz="1200" dirty="0" smtClean="0">
                <a:latin typeface="+mj-lt"/>
              </a:rPr>
              <a:t>○　東証一部</a:t>
            </a:r>
            <a:r>
              <a:rPr kumimoji="1" lang="ja-JP" altLang="en-US" sz="1200" dirty="0">
                <a:latin typeface="+mj-lt"/>
              </a:rPr>
              <a:t>上場企業と</a:t>
            </a:r>
            <a:r>
              <a:rPr kumimoji="1" lang="en-US" altLang="ja-JP" sz="1200" dirty="0">
                <a:latin typeface="+mj-lt"/>
              </a:rPr>
              <a:t>GAFAM</a:t>
            </a:r>
            <a:r>
              <a:rPr kumimoji="1" lang="ja-JP" altLang="en-US" sz="1200" dirty="0">
                <a:latin typeface="+mj-lt"/>
              </a:rPr>
              <a:t>の時価総額</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308043" y="6509735"/>
            <a:ext cx="549186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a:t>
            </a:r>
            <a:r>
              <a:rPr lang="ja-JP" altLang="en-US" sz="1100" dirty="0" smtClean="0">
                <a:latin typeface="Meiryo UI" panose="020B0604030504040204" pitchFamily="50" charset="-128"/>
                <a:ea typeface="Meiryo UI" panose="020B0604030504040204" pitchFamily="50" charset="-128"/>
              </a:rPr>
              <a:t>産業省</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「第</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回　産業構造審議会　経済産業政策新機軸部会　論点資料」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314EFC-4A04-4E7A-9D7A-A7E9DEFD3B0C}"/>
              </a:ext>
            </a:extLst>
          </p:cNvPr>
          <p:cNvPicPr>
            <a:picLocks noChangeAspect="1"/>
          </p:cNvPicPr>
          <p:nvPr/>
        </p:nvPicPr>
        <p:blipFill>
          <a:blip r:embed="rId2"/>
          <a:stretch>
            <a:fillRect/>
          </a:stretch>
        </p:blipFill>
        <p:spPr>
          <a:xfrm>
            <a:off x="488260" y="2254275"/>
            <a:ext cx="3752850" cy="2171700"/>
          </a:xfrm>
          <a:prstGeom prst="rect">
            <a:avLst/>
          </a:prstGeom>
        </p:spPr>
      </p:pic>
      <p:sp>
        <p:nvSpPr>
          <p:cNvPr id="17" name="テキスト ボックス 16">
            <a:extLst>
              <a:ext uri="{FF2B5EF4-FFF2-40B4-BE49-F238E27FC236}">
                <a16:creationId xmlns:a16="http://schemas.microsoft.com/office/drawing/2014/main" id="{0AF3143D-B4EA-4379-9D17-7BDAD9F5FAC3}"/>
              </a:ext>
            </a:extLst>
          </p:cNvPr>
          <p:cNvSpPr txBox="1"/>
          <p:nvPr/>
        </p:nvSpPr>
        <p:spPr>
          <a:xfrm>
            <a:off x="270924" y="4730408"/>
            <a:ext cx="5040560" cy="276999"/>
          </a:xfrm>
          <a:prstGeom prst="rect">
            <a:avLst/>
          </a:prstGeom>
          <a:noFill/>
        </p:spPr>
        <p:txBody>
          <a:bodyPr wrap="square" rtlCol="0">
            <a:spAutoFit/>
          </a:bodyPr>
          <a:lstStyle/>
          <a:p>
            <a:r>
              <a:rPr kumimoji="1" lang="ja-JP" altLang="en-US" sz="1200" dirty="0" smtClean="0"/>
              <a:t>○　国家</a:t>
            </a:r>
            <a:r>
              <a:rPr kumimoji="1" lang="ja-JP" altLang="en-US" sz="1200" dirty="0"/>
              <a:t>の大規模支援による競争力強化</a:t>
            </a:r>
          </a:p>
        </p:txBody>
      </p:sp>
      <p:pic>
        <p:nvPicPr>
          <p:cNvPr id="8" name="図 7">
            <a:extLst>
              <a:ext uri="{FF2B5EF4-FFF2-40B4-BE49-F238E27FC236}">
                <a16:creationId xmlns:a16="http://schemas.microsoft.com/office/drawing/2014/main" id="{F1FF0CA8-C1AC-47EB-811B-95869B51612B}"/>
              </a:ext>
            </a:extLst>
          </p:cNvPr>
          <p:cNvPicPr>
            <a:picLocks noChangeAspect="1"/>
          </p:cNvPicPr>
          <p:nvPr/>
        </p:nvPicPr>
        <p:blipFill>
          <a:blip r:embed="rId3"/>
          <a:stretch>
            <a:fillRect/>
          </a:stretch>
        </p:blipFill>
        <p:spPr>
          <a:xfrm>
            <a:off x="488260" y="5036974"/>
            <a:ext cx="3733800" cy="1095375"/>
          </a:xfrm>
          <a:prstGeom prst="rect">
            <a:avLst/>
          </a:prstGeom>
        </p:spPr>
      </p:pic>
      <p:pic>
        <p:nvPicPr>
          <p:cNvPr id="10" name="図 9">
            <a:extLst>
              <a:ext uri="{FF2B5EF4-FFF2-40B4-BE49-F238E27FC236}">
                <a16:creationId xmlns:a16="http://schemas.microsoft.com/office/drawing/2014/main" id="{F7EA8F9E-A133-47A7-9421-31E2A7612A29}"/>
              </a:ext>
            </a:extLst>
          </p:cNvPr>
          <p:cNvPicPr>
            <a:picLocks noChangeAspect="1"/>
          </p:cNvPicPr>
          <p:nvPr/>
        </p:nvPicPr>
        <p:blipFill>
          <a:blip r:embed="rId4"/>
          <a:stretch>
            <a:fillRect/>
          </a:stretch>
        </p:blipFill>
        <p:spPr>
          <a:xfrm>
            <a:off x="4444872" y="2254275"/>
            <a:ext cx="4572331" cy="3590925"/>
          </a:xfrm>
          <a:prstGeom prst="rect">
            <a:avLst/>
          </a:prstGeom>
        </p:spPr>
      </p:pic>
    </p:spTree>
    <p:extLst>
      <p:ext uri="{BB962C8B-B14F-4D97-AF65-F5344CB8AC3E}">
        <p14:creationId xmlns:p14="http://schemas.microsoft.com/office/powerpoint/2010/main" val="303605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28</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アメリカの調査会社によると、ユニコーン企業は、アメリカ</a:t>
            </a:r>
            <a:r>
              <a:rPr lang="en-US" altLang="zh-CN"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471</a:t>
            </a:r>
            <a:r>
              <a:rPr lang="zh-CN"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社、中国</a:t>
            </a:r>
            <a:r>
              <a:rPr lang="en-US" altLang="zh-CN"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zh-CN"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社、欧州</a:t>
            </a:r>
            <a:r>
              <a:rPr lang="en-US" altLang="zh-CN"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r>
              <a:rPr lang="zh-CN"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zh-CN"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CN"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、プリファードネットワークス（深層学習）、スマートニュース（ニュースアプリ）、スマート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（人事労務クラウド）、スパイバー（高機能素材）、リキッド（仮想通貨）、プレイコー（モバイルゲーム）の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ユニコーン企業の合計時価総額は、企業数以上に諸外国と大きな差がある。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ja-JP" altLang="en-US" sz="1400" b="1" dirty="0" smtClean="0"/>
              <a:t>ユニコーン企業</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423800" y="6183273"/>
            <a:ext cx="500344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a:t>
            </a:r>
            <a:r>
              <a:rPr lang="ja-JP" altLang="en-US" sz="1100" dirty="0" smtClean="0">
                <a:latin typeface="Meiryo UI" panose="020B0604030504040204" pitchFamily="50" charset="-128"/>
                <a:ea typeface="Meiryo UI" panose="020B0604030504040204" pitchFamily="50" charset="-128"/>
              </a:rPr>
              <a:t>産業省　「</a:t>
            </a:r>
            <a:r>
              <a:rPr lang="zh-TW" altLang="en-US" sz="1100" dirty="0" smtClean="0">
                <a:latin typeface="Meiryo UI" panose="020B0604030504040204" pitchFamily="50" charset="-128"/>
                <a:ea typeface="Meiryo UI" panose="020B0604030504040204" pitchFamily="50" charset="-128"/>
              </a:rPr>
              <a:t>第１回</a:t>
            </a:r>
            <a:r>
              <a:rPr lang="zh-TW" altLang="en-US" sz="1100" dirty="0">
                <a:latin typeface="Meiryo UI" panose="020B0604030504040204" pitchFamily="50" charset="-128"/>
                <a:ea typeface="Meiryo UI" panose="020B0604030504040204" pitchFamily="50" charset="-128"/>
              </a:rPr>
              <a:t>未来人材会議</a:t>
            </a:r>
            <a:r>
              <a:rPr lang="zh-TW" altLang="en-US" sz="1100" dirty="0" smtClean="0">
                <a:latin typeface="Meiryo UI" panose="020B0604030504040204" pitchFamily="50" charset="-128"/>
                <a:ea typeface="Meiryo UI" panose="020B0604030504040204" pitchFamily="50" charset="-128"/>
              </a:rPr>
              <a:t>資料</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02003" y="2361887"/>
            <a:ext cx="8041258" cy="3642851"/>
          </a:xfrm>
          <a:prstGeom prst="rect">
            <a:avLst/>
          </a:prstGeom>
        </p:spPr>
      </p:pic>
      <p:sp>
        <p:nvSpPr>
          <p:cNvPr id="8" name="大かっこ 7"/>
          <p:cNvSpPr/>
          <p:nvPr/>
        </p:nvSpPr>
        <p:spPr>
          <a:xfrm>
            <a:off x="423800" y="6444883"/>
            <a:ext cx="5480612" cy="36512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a:latin typeface="+mn-ea"/>
              </a:rPr>
              <a:t>CB Insights</a:t>
            </a:r>
            <a:r>
              <a:rPr kumimoji="1" lang="ja-JP" altLang="en-US" sz="1100" dirty="0">
                <a:latin typeface="+mn-ea"/>
              </a:rPr>
              <a:t>「</a:t>
            </a:r>
            <a:r>
              <a:rPr kumimoji="1" lang="en-US" altLang="ja-JP" sz="1100" dirty="0">
                <a:latin typeface="+mn-ea"/>
              </a:rPr>
              <a:t>The Complete List Of Unicorn Companies</a:t>
            </a:r>
            <a:r>
              <a:rPr kumimoji="1" lang="ja-JP" altLang="en-US" sz="1100" dirty="0">
                <a:latin typeface="+mn-ea"/>
              </a:rPr>
              <a:t>」を基に経済産業省が作成。</a:t>
            </a:r>
            <a:endParaRPr kumimoji="1" lang="en-US" altLang="ja-JP" sz="1100" dirty="0" smtClean="0">
              <a:latin typeface="+mn-ea"/>
            </a:endParaRPr>
          </a:p>
        </p:txBody>
      </p:sp>
    </p:spTree>
    <p:extLst>
      <p:ext uri="{BB962C8B-B14F-4D97-AF65-F5344CB8AC3E}">
        <p14:creationId xmlns:p14="http://schemas.microsoft.com/office/powerpoint/2010/main" val="9784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kumimoji="1" lang="ja-JP" altLang="en-US" sz="2400" dirty="0" smtClean="0"/>
              <a:t>１</a:t>
            </a:r>
            <a:r>
              <a:rPr kumimoji="1" lang="en-US" altLang="ja-JP" sz="2400" dirty="0" smtClean="0"/>
              <a:t>.</a:t>
            </a:r>
            <a:r>
              <a:rPr kumimoji="1" lang="ja-JP" altLang="en-US" sz="2400" dirty="0" smtClean="0"/>
              <a:t>国内総生産</a:t>
            </a:r>
            <a:endParaRPr kumimoji="1" lang="ja-JP" altLang="en-US" sz="2400" dirty="0"/>
          </a:p>
        </p:txBody>
      </p:sp>
      <p:sp>
        <p:nvSpPr>
          <p:cNvPr id="3" name="コンテンツ プレースホルダー 2"/>
          <p:cNvSpPr>
            <a:spLocks noGrp="1"/>
          </p:cNvSpPr>
          <p:nvPr>
            <p:ph idx="1"/>
          </p:nvPr>
        </p:nvSpPr>
        <p:spPr>
          <a:xfrm>
            <a:off x="628650" y="1825625"/>
            <a:ext cx="7886700" cy="2585010"/>
          </a:xfrm>
        </p:spPr>
        <p:txBody>
          <a:bodyPr anchor="ctr">
            <a:normAutofit/>
          </a:bodyPr>
          <a:lstStyle/>
          <a:p>
            <a:pPr>
              <a:tabLst>
                <a:tab pos="7086600" algn="l"/>
              </a:tabLst>
            </a:pPr>
            <a:r>
              <a:rPr lang="ja-JP" altLang="en-US" sz="1800" dirty="0"/>
              <a:t>　主要国の</a:t>
            </a:r>
            <a:r>
              <a:rPr lang="en-US" altLang="ja-JP" sz="1800" dirty="0"/>
              <a:t>GDP</a:t>
            </a:r>
            <a:r>
              <a:rPr lang="ja-JP" altLang="en-US" sz="1800" dirty="0" smtClean="0"/>
              <a:t>推移　・・・・・・・・・・・・・・・・・・・・・・・・・・・・・・・・・・・・・・・・・</a:t>
            </a:r>
            <a:r>
              <a:rPr lang="en-US" altLang="ja-JP" sz="1800" dirty="0" smtClean="0"/>
              <a:t>		</a:t>
            </a:r>
            <a:r>
              <a:rPr lang="ja-JP" altLang="en-US" sz="1800" dirty="0" smtClean="0"/>
              <a:t>３</a:t>
            </a:r>
            <a:endParaRPr lang="en-US" altLang="ja-JP" sz="1800" dirty="0" smtClean="0"/>
          </a:p>
          <a:p>
            <a:pPr>
              <a:tabLst>
                <a:tab pos="7086600" algn="l"/>
              </a:tabLst>
            </a:pPr>
            <a:endParaRPr lang="ja-JP" altLang="en-US" sz="1800" dirty="0"/>
          </a:p>
          <a:p>
            <a:pPr>
              <a:tabLst>
                <a:tab pos="7086600" algn="l"/>
              </a:tabLst>
            </a:pPr>
            <a:r>
              <a:rPr lang="ja-JP" altLang="en-US" sz="1800" dirty="0"/>
              <a:t>　主要国の産業構造の</a:t>
            </a:r>
            <a:r>
              <a:rPr lang="ja-JP" altLang="en-US" sz="1800" dirty="0" smtClean="0"/>
              <a:t>比較　・・・・・・・・・・・・・・・・・・・・・・・・・・・・・・・・・・・・</a:t>
            </a:r>
            <a:r>
              <a:rPr lang="en-US" altLang="ja-JP" sz="1800" dirty="0" smtClean="0"/>
              <a:t>		</a:t>
            </a:r>
            <a:r>
              <a:rPr lang="ja-JP" altLang="en-US" sz="1800" dirty="0" smtClean="0"/>
              <a:t>４</a:t>
            </a:r>
            <a:endParaRPr lang="en-US" altLang="ja-JP" sz="1800" dirty="0" smtClean="0"/>
          </a:p>
          <a:p>
            <a:pPr>
              <a:tabLst>
                <a:tab pos="7086600" algn="l"/>
              </a:tabLst>
            </a:pPr>
            <a:endParaRPr lang="ja-JP" altLang="en-US" sz="1800" dirty="0"/>
          </a:p>
          <a:p>
            <a:pPr>
              <a:tabLst>
                <a:tab pos="7086600" algn="l"/>
              </a:tabLst>
            </a:pPr>
            <a:r>
              <a:rPr lang="ja-JP" altLang="en-US" sz="1800" dirty="0"/>
              <a:t>　情報通信産業の</a:t>
            </a:r>
            <a:r>
              <a:rPr lang="en-US" altLang="ja-JP" sz="1800" dirty="0"/>
              <a:t>GDP</a:t>
            </a:r>
            <a:r>
              <a:rPr lang="ja-JP" altLang="en-US" sz="1800" dirty="0"/>
              <a:t>に占める</a:t>
            </a:r>
            <a:r>
              <a:rPr lang="ja-JP" altLang="en-US" sz="1800" dirty="0" smtClean="0"/>
              <a:t>シェア　・・・・・・・・・・・・・・・・・・・・・・・・・・・・</a:t>
            </a:r>
            <a:r>
              <a:rPr lang="en-US" altLang="ja-JP" sz="1800" dirty="0" smtClean="0"/>
              <a:t>		</a:t>
            </a:r>
            <a:r>
              <a:rPr lang="ja-JP" altLang="en-US" sz="1800" dirty="0" smtClean="0"/>
              <a:t>５</a:t>
            </a:r>
            <a:endParaRPr kumimoji="1" lang="ja-JP" altLang="en-US" sz="1800" dirty="0"/>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7021285" y="6425158"/>
            <a:ext cx="2057400" cy="365125"/>
          </a:xfrm>
        </p:spPr>
        <p:txBody>
          <a:bodyPr/>
          <a:lstStyle/>
          <a:p>
            <a:fld id="{893290AE-011E-403C-A3C9-B3B44B5CA60C}" type="slidenum">
              <a:rPr kumimoji="1" lang="ja-JP" altLang="en-US" smtClean="0"/>
              <a:t>2</a:t>
            </a:fld>
            <a:endParaRPr kumimoji="1" lang="ja-JP" altLang="en-US" dirty="0"/>
          </a:p>
        </p:txBody>
      </p:sp>
    </p:spTree>
    <p:extLst>
      <p:ext uri="{BB962C8B-B14F-4D97-AF65-F5344CB8AC3E}">
        <p14:creationId xmlns:p14="http://schemas.microsoft.com/office/powerpoint/2010/main" val="1549172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29</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持続可能性を重視するファンドや債券への投資の規模は、世界全体で拡大傾向にある。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一方、国民総貯蓄の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比の推移をみると、中国が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一貫して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最も高く、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はアメリカやユーロ圏より高く推移している。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ja-JP" altLang="en-US" sz="1400" b="1" dirty="0" smtClean="0"/>
              <a:t>ファンドや債券への投資の規模及び国民総貯蓄の</a:t>
            </a:r>
            <a:r>
              <a:rPr kumimoji="1" lang="en-US" altLang="ja-JP" sz="1400" b="1" dirty="0" smtClean="0"/>
              <a:t>GDP</a:t>
            </a:r>
            <a:r>
              <a:rPr kumimoji="1" lang="ja-JP" altLang="en-US" sz="1400" b="1" dirty="0" smtClean="0"/>
              <a:t>比</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270924" y="5627539"/>
            <a:ext cx="500344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zh-TW" altLang="en-US" sz="1100" dirty="0">
                <a:latin typeface="Meiryo UI" panose="020B0604030504040204" pitchFamily="50" charset="-128"/>
                <a:ea typeface="Meiryo UI" panose="020B0604030504040204" pitchFamily="50" charset="-128"/>
              </a:rPr>
              <a:t>令和４年２月１０日　日本経済新聞</a:t>
            </a:r>
          </a:p>
        </p:txBody>
      </p:sp>
      <p:sp>
        <p:nvSpPr>
          <p:cNvPr id="9" name="テキスト ボックス 8">
            <a:extLst>
              <a:ext uri="{FF2B5EF4-FFF2-40B4-BE49-F238E27FC236}">
                <a16:creationId xmlns:a16="http://schemas.microsoft.com/office/drawing/2014/main" id="{F15A1C21-4043-4B4F-B4CC-C9EDBEC51072}"/>
              </a:ext>
            </a:extLst>
          </p:cNvPr>
          <p:cNvSpPr txBox="1"/>
          <p:nvPr/>
        </p:nvSpPr>
        <p:spPr>
          <a:xfrm>
            <a:off x="17665" y="1994265"/>
            <a:ext cx="4890511" cy="276999"/>
          </a:xfrm>
          <a:prstGeom prst="rect">
            <a:avLst/>
          </a:prstGeom>
          <a:noFill/>
        </p:spPr>
        <p:txBody>
          <a:bodyPr wrap="square" rtlCol="0">
            <a:spAutoFit/>
          </a:bodyPr>
          <a:lstStyle/>
          <a:p>
            <a:r>
              <a:rPr kumimoji="1" lang="ja-JP" altLang="en-US" sz="1200" dirty="0" smtClean="0"/>
              <a:t>○　</a:t>
            </a:r>
            <a:r>
              <a:rPr lang="ja-JP" altLang="en-US" sz="1200" dirty="0" smtClean="0"/>
              <a:t>持続可能性を</a:t>
            </a:r>
            <a:r>
              <a:rPr lang="ja-JP" altLang="en-US" sz="1200" dirty="0"/>
              <a:t>重視</a:t>
            </a:r>
            <a:r>
              <a:rPr lang="ja-JP" altLang="en-US" sz="1200" dirty="0" smtClean="0"/>
              <a:t>するファンドや債券への投資の規模（世界全体）</a:t>
            </a:r>
            <a:endParaRPr lang="en-US" altLang="ja-JP" sz="1200" dirty="0" smtClean="0"/>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24" y="2408639"/>
            <a:ext cx="3585150" cy="2945030"/>
          </a:xfrm>
          <a:prstGeom prst="rect">
            <a:avLst/>
          </a:prstGeom>
        </p:spPr>
      </p:pic>
      <p:sp>
        <p:nvSpPr>
          <p:cNvPr id="15" name="テキスト ボックス 14">
            <a:extLst>
              <a:ext uri="{FF2B5EF4-FFF2-40B4-BE49-F238E27FC236}">
                <a16:creationId xmlns:a16="http://schemas.microsoft.com/office/drawing/2014/main" id="{F15A1C21-4043-4B4F-B4CC-C9EDBEC51072}"/>
              </a:ext>
            </a:extLst>
          </p:cNvPr>
          <p:cNvSpPr txBox="1"/>
          <p:nvPr/>
        </p:nvSpPr>
        <p:spPr>
          <a:xfrm>
            <a:off x="4529558" y="1979887"/>
            <a:ext cx="4554335" cy="276999"/>
          </a:xfrm>
          <a:prstGeom prst="rect">
            <a:avLst/>
          </a:prstGeom>
          <a:noFill/>
        </p:spPr>
        <p:txBody>
          <a:bodyPr wrap="square" rtlCol="0">
            <a:spAutoFit/>
          </a:bodyPr>
          <a:lstStyle/>
          <a:p>
            <a:r>
              <a:rPr kumimoji="1" lang="ja-JP" altLang="en-US" sz="1200" dirty="0" smtClean="0"/>
              <a:t>○　</a:t>
            </a:r>
            <a:r>
              <a:rPr lang="ja-JP" altLang="en-US" sz="1200" dirty="0" smtClean="0"/>
              <a:t>国民総貯蓄の</a:t>
            </a:r>
            <a:r>
              <a:rPr lang="en-US" altLang="ja-JP" sz="1200" dirty="0" smtClean="0"/>
              <a:t>GDP</a:t>
            </a:r>
            <a:r>
              <a:rPr lang="ja-JP" altLang="en-US" sz="1200" dirty="0" smtClean="0"/>
              <a:t>比</a:t>
            </a:r>
            <a:endParaRPr lang="en-US" altLang="ja-JP" sz="1200" dirty="0" smtClean="0"/>
          </a:p>
        </p:txBody>
      </p:sp>
      <p:sp>
        <p:nvSpPr>
          <p:cNvPr id="18" name="テキスト ボックス 17">
            <a:extLst>
              <a:ext uri="{FF2B5EF4-FFF2-40B4-BE49-F238E27FC236}">
                <a16:creationId xmlns:a16="http://schemas.microsoft.com/office/drawing/2014/main" id="{09177DB5-61A8-49F9-9F91-37B99067CE4C}"/>
              </a:ext>
            </a:extLst>
          </p:cNvPr>
          <p:cNvSpPr txBox="1"/>
          <p:nvPr/>
        </p:nvSpPr>
        <p:spPr>
          <a:xfrm>
            <a:off x="4522632" y="6254274"/>
            <a:ext cx="4251709"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zh-TW" sz="1100" dirty="0">
                <a:latin typeface="Meiryo UI" panose="020B0604030504040204" pitchFamily="50" charset="-128"/>
                <a:ea typeface="Meiryo UI" panose="020B0604030504040204" pitchFamily="50" charset="-128"/>
              </a:rPr>
              <a:t>IMF</a:t>
            </a:r>
            <a:r>
              <a:rPr lang="zh-TW" altLang="en-US" sz="1100" dirty="0">
                <a:latin typeface="Meiryo UI" panose="020B0604030504040204" pitchFamily="50" charset="-128"/>
                <a:ea typeface="Meiryo UI" panose="020B0604030504040204" pitchFamily="50" charset="-128"/>
              </a:rPr>
              <a:t>　</a:t>
            </a:r>
            <a:r>
              <a:rPr lang="en-US" altLang="zh-TW" sz="1100" dirty="0">
                <a:latin typeface="Meiryo UI" panose="020B0604030504040204" pitchFamily="50" charset="-128"/>
                <a:ea typeface="Meiryo UI" panose="020B0604030504040204" pitchFamily="50" charset="-128"/>
              </a:rPr>
              <a:t>World Economic Outlook</a:t>
            </a:r>
            <a:r>
              <a:rPr lang="ja-JP" altLang="en-US" sz="1100" dirty="0">
                <a:latin typeface="Meiryo UI" panose="020B0604030504040204" pitchFamily="50" charset="-128"/>
                <a:ea typeface="Meiryo UI" panose="020B0604030504040204" pitchFamily="50" charset="-128"/>
              </a:rPr>
              <a:t>をもとに</a:t>
            </a: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副首都推進局</a:t>
            </a:r>
            <a:r>
              <a:rPr lang="ja-JP" altLang="en-US" sz="1100" dirty="0">
                <a:latin typeface="Meiryo UI" panose="020B0604030504040204" pitchFamily="50" charset="-128"/>
                <a:ea typeface="Meiryo UI" panose="020B0604030504040204" pitchFamily="50" charset="-128"/>
              </a:rPr>
              <a:t>で</a:t>
            </a:r>
            <a:r>
              <a:rPr lang="zh-TW" altLang="en-US" sz="1100" dirty="0">
                <a:latin typeface="Meiryo UI" panose="020B0604030504040204" pitchFamily="50" charset="-128"/>
                <a:ea typeface="Meiryo UI" panose="020B0604030504040204" pitchFamily="50" charset="-128"/>
              </a:rPr>
              <a:t>作成</a:t>
            </a:r>
          </a:p>
        </p:txBody>
      </p:sp>
      <p:pic>
        <p:nvPicPr>
          <p:cNvPr id="5" name="図 4"/>
          <p:cNvPicPr>
            <a:picLocks noChangeAspect="1"/>
          </p:cNvPicPr>
          <p:nvPr/>
        </p:nvPicPr>
        <p:blipFill>
          <a:blip r:embed="rId3"/>
          <a:stretch>
            <a:fillRect/>
          </a:stretch>
        </p:blipFill>
        <p:spPr>
          <a:xfrm>
            <a:off x="4461866" y="2223169"/>
            <a:ext cx="4682134" cy="4096867"/>
          </a:xfrm>
          <a:prstGeom prst="rect">
            <a:avLst/>
          </a:prstGeom>
        </p:spPr>
      </p:pic>
    </p:spTree>
    <p:extLst>
      <p:ext uri="{BB962C8B-B14F-4D97-AF65-F5344CB8AC3E}">
        <p14:creationId xmlns:p14="http://schemas.microsoft.com/office/powerpoint/2010/main" val="22662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30</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家計金融資産構成比を比較すると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突出して現金預金比率が高く、アメリカは株式・出資金などへのリスクマネーの供給率が高い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家計金融資産構成比</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8" name="テキスト ボックス 17">
            <a:extLst>
              <a:ext uri="{FF2B5EF4-FFF2-40B4-BE49-F238E27FC236}">
                <a16:creationId xmlns:a16="http://schemas.microsoft.com/office/drawing/2014/main" id="{9390EDC8-C089-417A-9742-2F5EBD9DAA17}"/>
              </a:ext>
            </a:extLst>
          </p:cNvPr>
          <p:cNvSpPr txBox="1"/>
          <p:nvPr/>
        </p:nvSpPr>
        <p:spPr>
          <a:xfrm>
            <a:off x="503613" y="6244960"/>
            <a:ext cx="596250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「第四次</a:t>
            </a:r>
            <a:r>
              <a:rPr lang="ja-JP" altLang="en-US" sz="1100" dirty="0">
                <a:latin typeface="Meiryo UI" panose="020B0604030504040204" pitchFamily="50" charset="-128"/>
                <a:ea typeface="Meiryo UI" panose="020B0604030504040204" pitchFamily="50" charset="-128"/>
              </a:rPr>
              <a:t>産業革命に向けたリスクマネー供給</a:t>
            </a:r>
            <a:r>
              <a:rPr lang="ja-JP" altLang="en-US" sz="1100" dirty="0" smtClean="0">
                <a:latin typeface="Meiryo UI" panose="020B0604030504040204" pitchFamily="50" charset="-128"/>
                <a:ea typeface="Meiryo UI" panose="020B0604030504040204" pitchFamily="50" charset="-128"/>
              </a:rPr>
              <a:t>に関する研究会　取りまとめ参考資料」</a:t>
            </a:r>
            <a:endParaRPr lang="en-US" altLang="ja-JP" sz="11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ED2F8FFD-6677-43DF-9BF2-29BB7BEDE38E}"/>
              </a:ext>
            </a:extLst>
          </p:cNvPr>
          <p:cNvPicPr>
            <a:picLocks noChangeAspect="1"/>
          </p:cNvPicPr>
          <p:nvPr/>
        </p:nvPicPr>
        <p:blipFill rotWithShape="1">
          <a:blip r:embed="rId2"/>
          <a:srcRect t="2942"/>
          <a:stretch/>
        </p:blipFill>
        <p:spPr>
          <a:xfrm>
            <a:off x="95250" y="1983341"/>
            <a:ext cx="4476750" cy="3596215"/>
          </a:xfrm>
          <a:prstGeom prst="rect">
            <a:avLst/>
          </a:prstGeom>
        </p:spPr>
      </p:pic>
      <p:sp>
        <p:nvSpPr>
          <p:cNvPr id="15" name="テキスト ボックス 14">
            <a:extLst>
              <a:ext uri="{FF2B5EF4-FFF2-40B4-BE49-F238E27FC236}">
                <a16:creationId xmlns:a16="http://schemas.microsoft.com/office/drawing/2014/main" id="{BB20F34D-E59B-4B7C-A0BD-7163E8DE8FB8}"/>
              </a:ext>
            </a:extLst>
          </p:cNvPr>
          <p:cNvSpPr txBox="1"/>
          <p:nvPr/>
        </p:nvSpPr>
        <p:spPr>
          <a:xfrm>
            <a:off x="218672" y="1924601"/>
            <a:ext cx="5040560" cy="276999"/>
          </a:xfrm>
          <a:prstGeom prst="rect">
            <a:avLst/>
          </a:prstGeom>
          <a:noFill/>
        </p:spPr>
        <p:txBody>
          <a:bodyPr wrap="square" rtlCol="0">
            <a:spAutoFit/>
          </a:bodyPr>
          <a:lstStyle/>
          <a:p>
            <a:r>
              <a:rPr kumimoji="1" lang="ja-JP" altLang="en-US" sz="1200" dirty="0" smtClean="0"/>
              <a:t>○　家計</a:t>
            </a:r>
            <a:r>
              <a:rPr kumimoji="1" lang="ja-JP" altLang="en-US" sz="1200" dirty="0"/>
              <a:t>金融資産構成比の国際比較</a:t>
            </a:r>
          </a:p>
        </p:txBody>
      </p:sp>
      <p:pic>
        <p:nvPicPr>
          <p:cNvPr id="16" name="図 15">
            <a:extLst>
              <a:ext uri="{FF2B5EF4-FFF2-40B4-BE49-F238E27FC236}">
                <a16:creationId xmlns:a16="http://schemas.microsoft.com/office/drawing/2014/main" id="{80FA033A-CE61-4EE0-906D-2543F300B8D3}"/>
              </a:ext>
            </a:extLst>
          </p:cNvPr>
          <p:cNvPicPr>
            <a:picLocks noChangeAspect="1"/>
          </p:cNvPicPr>
          <p:nvPr/>
        </p:nvPicPr>
        <p:blipFill>
          <a:blip r:embed="rId3"/>
          <a:stretch>
            <a:fillRect/>
          </a:stretch>
        </p:blipFill>
        <p:spPr>
          <a:xfrm>
            <a:off x="4935109" y="2228242"/>
            <a:ext cx="3820609" cy="3380374"/>
          </a:xfrm>
          <a:prstGeom prst="rect">
            <a:avLst/>
          </a:prstGeom>
        </p:spPr>
      </p:pic>
      <p:sp>
        <p:nvSpPr>
          <p:cNvPr id="19" name="テキスト ボックス 18">
            <a:extLst>
              <a:ext uri="{FF2B5EF4-FFF2-40B4-BE49-F238E27FC236}">
                <a16:creationId xmlns:a16="http://schemas.microsoft.com/office/drawing/2014/main" id="{E5A9B64A-957D-467B-B54B-41513515236A}"/>
              </a:ext>
            </a:extLst>
          </p:cNvPr>
          <p:cNvSpPr txBox="1"/>
          <p:nvPr/>
        </p:nvSpPr>
        <p:spPr>
          <a:xfrm>
            <a:off x="4896689" y="1937503"/>
            <a:ext cx="4221877" cy="276999"/>
          </a:xfrm>
          <a:prstGeom prst="rect">
            <a:avLst/>
          </a:prstGeom>
          <a:noFill/>
        </p:spPr>
        <p:txBody>
          <a:bodyPr wrap="square" rtlCol="0">
            <a:spAutoFit/>
          </a:bodyPr>
          <a:lstStyle/>
          <a:p>
            <a:r>
              <a:rPr kumimoji="1" lang="ja-JP" altLang="en-US" sz="1200" dirty="0" smtClean="0"/>
              <a:t>○　我が国</a:t>
            </a:r>
            <a:r>
              <a:rPr kumimoji="1" lang="ja-JP" altLang="en-US" sz="1200" dirty="0"/>
              <a:t>の家計の金融資産残高の推移</a:t>
            </a:r>
          </a:p>
        </p:txBody>
      </p:sp>
      <p:sp>
        <p:nvSpPr>
          <p:cNvPr id="20" name="吹き出し: 四角形 19">
            <a:extLst>
              <a:ext uri="{FF2B5EF4-FFF2-40B4-BE49-F238E27FC236}">
                <a16:creationId xmlns:a16="http://schemas.microsoft.com/office/drawing/2014/main" id="{987ABEAF-9E68-4D68-AC33-70C111B6493E}"/>
              </a:ext>
            </a:extLst>
          </p:cNvPr>
          <p:cNvSpPr/>
          <p:nvPr/>
        </p:nvSpPr>
        <p:spPr>
          <a:xfrm>
            <a:off x="5687074" y="2270789"/>
            <a:ext cx="1749441" cy="397565"/>
          </a:xfrm>
          <a:prstGeom prst="wedgeRectCallout">
            <a:avLst>
              <a:gd name="adj1" fmla="val -12832"/>
              <a:gd name="adj2" fmla="val 2079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現金預金比率が高い</a:t>
            </a:r>
            <a:endParaRPr kumimoji="1" lang="en-US" altLang="ja-JP" sz="1200" dirty="0">
              <a:solidFill>
                <a:schemeClr val="tx1"/>
              </a:solidFill>
            </a:endParaRPr>
          </a:p>
        </p:txBody>
      </p:sp>
      <p:pic>
        <p:nvPicPr>
          <p:cNvPr id="3" name="図 2"/>
          <p:cNvPicPr>
            <a:picLocks noChangeAspect="1"/>
          </p:cNvPicPr>
          <p:nvPr/>
        </p:nvPicPr>
        <p:blipFill>
          <a:blip r:embed="rId4"/>
          <a:stretch>
            <a:fillRect/>
          </a:stretch>
        </p:blipFill>
        <p:spPr>
          <a:xfrm>
            <a:off x="4896689" y="5664903"/>
            <a:ext cx="3832264" cy="432988"/>
          </a:xfrm>
          <a:prstGeom prst="rect">
            <a:avLst/>
          </a:prstGeom>
        </p:spPr>
      </p:pic>
      <p:pic>
        <p:nvPicPr>
          <p:cNvPr id="5" name="図 4"/>
          <p:cNvPicPr>
            <a:picLocks noChangeAspect="1"/>
          </p:cNvPicPr>
          <p:nvPr/>
        </p:nvPicPr>
        <p:blipFill>
          <a:blip r:embed="rId5"/>
          <a:stretch>
            <a:fillRect/>
          </a:stretch>
        </p:blipFill>
        <p:spPr>
          <a:xfrm>
            <a:off x="503613" y="5767745"/>
            <a:ext cx="2890257" cy="289026"/>
          </a:xfrm>
          <a:prstGeom prst="rect">
            <a:avLst/>
          </a:prstGeom>
        </p:spPr>
      </p:pic>
      <p:sp>
        <p:nvSpPr>
          <p:cNvPr id="17" name="大かっこ 16"/>
          <p:cNvSpPr/>
          <p:nvPr/>
        </p:nvSpPr>
        <p:spPr>
          <a:xfrm>
            <a:off x="528303" y="6387739"/>
            <a:ext cx="6421137" cy="42226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左</a:t>
            </a:r>
            <a:r>
              <a:rPr kumimoji="1" lang="ja-JP" altLang="en-US" sz="1100" dirty="0" smtClean="0">
                <a:latin typeface="+mn-ea"/>
              </a:rPr>
              <a:t>：</a:t>
            </a:r>
            <a:r>
              <a:rPr kumimoji="1" lang="en-US" altLang="ja-JP" sz="1100" dirty="0" smtClean="0">
                <a:latin typeface="+mn-ea"/>
              </a:rPr>
              <a:t>【</a:t>
            </a:r>
            <a:r>
              <a:rPr kumimoji="1" lang="ja-JP" altLang="en-US" sz="1100" dirty="0">
                <a:latin typeface="+mn-ea"/>
              </a:rPr>
              <a:t>緊急リポート</a:t>
            </a:r>
            <a:r>
              <a:rPr kumimoji="1" lang="en-US" altLang="ja-JP" sz="1100" dirty="0">
                <a:latin typeface="+mn-ea"/>
              </a:rPr>
              <a:t>】</a:t>
            </a:r>
            <a:r>
              <a:rPr kumimoji="1" lang="ja-JP" altLang="en-US" sz="1100" dirty="0">
                <a:latin typeface="+mn-ea"/>
              </a:rPr>
              <a:t>本格的な「離陸期」入りが期待される日本の資産運用（</a:t>
            </a:r>
            <a:r>
              <a:rPr kumimoji="1" lang="en-US" altLang="ja-JP" sz="1100" dirty="0">
                <a:latin typeface="+mn-ea"/>
              </a:rPr>
              <a:t>2016.3.11</a:t>
            </a:r>
            <a:r>
              <a:rPr kumimoji="1" lang="ja-JP" altLang="en-US" sz="1100" dirty="0">
                <a:latin typeface="+mn-ea"/>
              </a:rPr>
              <a:t>）より</a:t>
            </a:r>
            <a:r>
              <a:rPr kumimoji="1" lang="ja-JP" altLang="en-US" sz="1100" dirty="0" smtClean="0">
                <a:latin typeface="+mn-ea"/>
              </a:rPr>
              <a:t>引用</a:t>
            </a:r>
            <a:endParaRPr kumimoji="1" lang="en-US" altLang="ja-JP" sz="1100" dirty="0" smtClean="0">
              <a:latin typeface="+mn-ea"/>
            </a:endParaRPr>
          </a:p>
          <a:p>
            <a:r>
              <a:rPr kumimoji="1" lang="ja-JP" altLang="en-US" sz="1100" dirty="0" smtClean="0">
                <a:latin typeface="+mn-ea"/>
              </a:rPr>
              <a:t>右：</a:t>
            </a:r>
            <a:r>
              <a:rPr kumimoji="1" lang="zh-TW" altLang="en-US" sz="1100" dirty="0">
                <a:latin typeface="+mn-ea"/>
              </a:rPr>
              <a:t>日本銀行「資産循環統計」</a:t>
            </a:r>
            <a:endParaRPr kumimoji="1" lang="en-US" altLang="ja-JP" sz="1100" dirty="0" smtClean="0">
              <a:latin typeface="+mn-ea"/>
            </a:endParaRPr>
          </a:p>
        </p:txBody>
      </p:sp>
      <p:sp>
        <p:nvSpPr>
          <p:cNvPr id="6" name="正方形/長方形 5"/>
          <p:cNvSpPr/>
          <p:nvPr/>
        </p:nvSpPr>
        <p:spPr>
          <a:xfrm>
            <a:off x="8569234" y="5421086"/>
            <a:ext cx="326572" cy="346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624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31</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額及び件数の伸びはアメリカが顕著。我が国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は、諸外国と比べて少ない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en-US" altLang="ja-JP" sz="1400" b="1" dirty="0" smtClean="0"/>
              <a:t>VC</a:t>
            </a:r>
            <a:r>
              <a:rPr kumimoji="1" lang="ja-JP" altLang="en-US" sz="1400" b="1" dirty="0" smtClean="0"/>
              <a:t>（ベンチャーキャピタル）投資</a:t>
            </a:r>
            <a:r>
              <a:rPr kumimoji="1" lang="ja-JP" altLang="en-US" sz="1400" b="1" dirty="0"/>
              <a:t>の</a:t>
            </a:r>
            <a:r>
              <a:rPr kumimoji="1" lang="ja-JP" altLang="en-US" sz="1400" b="1" dirty="0" smtClean="0"/>
              <a:t>動向①</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8" name="テキスト ボックス 17">
            <a:extLst>
              <a:ext uri="{FF2B5EF4-FFF2-40B4-BE49-F238E27FC236}">
                <a16:creationId xmlns:a16="http://schemas.microsoft.com/office/drawing/2014/main" id="{9390EDC8-C089-417A-9742-2F5EBD9DAA17}"/>
              </a:ext>
            </a:extLst>
          </p:cNvPr>
          <p:cNvSpPr txBox="1"/>
          <p:nvPr/>
        </p:nvSpPr>
        <p:spPr>
          <a:xfrm>
            <a:off x="308043" y="6283420"/>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「第四次</a:t>
            </a:r>
            <a:r>
              <a:rPr lang="ja-JP" altLang="en-US" sz="1100" dirty="0">
                <a:latin typeface="Meiryo UI" panose="020B0604030504040204" pitchFamily="50" charset="-128"/>
                <a:ea typeface="Meiryo UI" panose="020B0604030504040204" pitchFamily="50" charset="-128"/>
              </a:rPr>
              <a:t>産業革命に向けたリスクマネー</a:t>
            </a:r>
            <a:r>
              <a:rPr lang="ja-JP" altLang="en-US" sz="1100" dirty="0" smtClean="0">
                <a:latin typeface="Meiryo UI" panose="020B0604030504040204" pitchFamily="50" charset="-128"/>
                <a:ea typeface="Meiryo UI" panose="020B0604030504040204" pitchFamily="50" charset="-128"/>
              </a:rPr>
              <a:t>供給</a:t>
            </a:r>
            <a:r>
              <a:rPr lang="ja-JP" altLang="en-US" sz="1100" dirty="0">
                <a:latin typeface="Meiryo UI" panose="020B0604030504040204" pitchFamily="50" charset="-128"/>
                <a:ea typeface="Meiryo UI" panose="020B0604030504040204" pitchFamily="50" charset="-128"/>
              </a:rPr>
              <a:t>に関する</a:t>
            </a:r>
            <a:r>
              <a:rPr lang="ja-JP" altLang="en-US" sz="1100" dirty="0" smtClean="0">
                <a:latin typeface="Meiryo UI" panose="020B0604030504040204" pitchFamily="50" charset="-128"/>
                <a:ea typeface="Meiryo UI" panose="020B0604030504040204" pitchFamily="50" charset="-128"/>
              </a:rPr>
              <a:t>研究会　取りまとめ参考資料」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4B299E2-A78B-4E89-B978-D839D28EA565}"/>
              </a:ext>
            </a:extLst>
          </p:cNvPr>
          <p:cNvPicPr>
            <a:picLocks noChangeAspect="1"/>
          </p:cNvPicPr>
          <p:nvPr/>
        </p:nvPicPr>
        <p:blipFill rotWithShape="1">
          <a:blip r:embed="rId2"/>
          <a:srcRect t="6020"/>
          <a:stretch/>
        </p:blipFill>
        <p:spPr>
          <a:xfrm>
            <a:off x="270924" y="2232212"/>
            <a:ext cx="8467725" cy="4072976"/>
          </a:xfrm>
          <a:prstGeom prst="rect">
            <a:avLst/>
          </a:prstGeom>
        </p:spPr>
      </p:pic>
      <p:sp>
        <p:nvSpPr>
          <p:cNvPr id="8" name="大かっこ 7"/>
          <p:cNvSpPr/>
          <p:nvPr/>
        </p:nvSpPr>
        <p:spPr>
          <a:xfrm>
            <a:off x="423800" y="6536325"/>
            <a:ext cx="6434200" cy="27368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一般財団法人ベンチャーエンタープライズセンター「ベンチャー白書</a:t>
            </a:r>
            <a:r>
              <a:rPr kumimoji="1" lang="en-US" altLang="ja-JP" sz="1100" dirty="0">
                <a:latin typeface="+mn-ea"/>
              </a:rPr>
              <a:t>2016</a:t>
            </a:r>
            <a:r>
              <a:rPr kumimoji="1" lang="ja-JP" altLang="en-US" sz="1100" dirty="0">
                <a:latin typeface="+mn-ea"/>
              </a:rPr>
              <a:t>」、</a:t>
            </a:r>
            <a:r>
              <a:rPr kumimoji="1" lang="en-US" altLang="ja-JP" sz="1100" dirty="0" err="1">
                <a:latin typeface="+mn-ea"/>
              </a:rPr>
              <a:t>PitchBook</a:t>
            </a:r>
            <a:r>
              <a:rPr kumimoji="1" lang="ja-JP" altLang="en-US" sz="1100" dirty="0">
                <a:latin typeface="+mn-ea"/>
              </a:rPr>
              <a:t>より</a:t>
            </a:r>
            <a:r>
              <a:rPr kumimoji="1" lang="en-US" altLang="ja-JP" sz="1100" dirty="0" err="1">
                <a:latin typeface="+mn-ea"/>
              </a:rPr>
              <a:t>A.T.Kearney</a:t>
            </a:r>
            <a:r>
              <a:rPr kumimoji="1" lang="ja-JP" altLang="en-US" sz="1100" dirty="0">
                <a:latin typeface="+mn-ea"/>
              </a:rPr>
              <a:t>作成</a:t>
            </a:r>
            <a:endParaRPr kumimoji="1" lang="en-US" altLang="ja-JP" sz="1100" dirty="0" smtClean="0">
              <a:latin typeface="+mn-ea"/>
            </a:endParaRPr>
          </a:p>
        </p:txBody>
      </p:sp>
      <p:sp>
        <p:nvSpPr>
          <p:cNvPr id="3" name="テキスト ボックス 2"/>
          <p:cNvSpPr txBox="1"/>
          <p:nvPr/>
        </p:nvSpPr>
        <p:spPr>
          <a:xfrm>
            <a:off x="308043" y="1912389"/>
            <a:ext cx="3267636" cy="276999"/>
          </a:xfrm>
          <a:prstGeom prst="rect">
            <a:avLst/>
          </a:prstGeom>
          <a:noFill/>
        </p:spPr>
        <p:txBody>
          <a:bodyPr wrap="square" rtlCol="0">
            <a:spAutoFit/>
          </a:bodyPr>
          <a:lstStyle/>
          <a:p>
            <a:r>
              <a:rPr kumimoji="1" lang="ja-JP" altLang="en-US" sz="1200" dirty="0" smtClean="0">
                <a:latin typeface="+mj-lt"/>
              </a:rPr>
              <a:t>○　</a:t>
            </a:r>
            <a:r>
              <a:rPr kumimoji="1" lang="en-US" altLang="ja-JP" sz="1200" dirty="0" smtClean="0">
                <a:latin typeface="+mj-lt"/>
              </a:rPr>
              <a:t>VC</a:t>
            </a:r>
            <a:r>
              <a:rPr kumimoji="1" lang="ja-JP" altLang="en-US" sz="1200" dirty="0" smtClean="0">
                <a:latin typeface="+mj-lt"/>
              </a:rPr>
              <a:t>投資額の比較</a:t>
            </a:r>
            <a:endParaRPr kumimoji="1" lang="ja-JP" altLang="en-US" sz="1200" dirty="0">
              <a:latin typeface="+mj-lt"/>
            </a:endParaRPr>
          </a:p>
        </p:txBody>
      </p:sp>
      <p:sp>
        <p:nvSpPr>
          <p:cNvPr id="10" name="テキスト ボックス 9"/>
          <p:cNvSpPr txBox="1"/>
          <p:nvPr/>
        </p:nvSpPr>
        <p:spPr>
          <a:xfrm>
            <a:off x="4504786" y="1912389"/>
            <a:ext cx="3267636" cy="276999"/>
          </a:xfrm>
          <a:prstGeom prst="rect">
            <a:avLst/>
          </a:prstGeom>
          <a:noFill/>
        </p:spPr>
        <p:txBody>
          <a:bodyPr wrap="square" rtlCol="0">
            <a:spAutoFit/>
          </a:bodyPr>
          <a:lstStyle/>
          <a:p>
            <a:r>
              <a:rPr kumimoji="1" lang="ja-JP" altLang="en-US" sz="1200" dirty="0" smtClean="0">
                <a:latin typeface="+mj-lt"/>
              </a:rPr>
              <a:t>○　</a:t>
            </a:r>
            <a:r>
              <a:rPr kumimoji="1" lang="en-US" altLang="ja-JP" sz="1200" dirty="0" smtClean="0">
                <a:latin typeface="+mj-lt"/>
              </a:rPr>
              <a:t>VC</a:t>
            </a:r>
            <a:r>
              <a:rPr kumimoji="1" lang="ja-JP" altLang="en-US" sz="1200" dirty="0" smtClean="0">
                <a:latin typeface="+mj-lt"/>
              </a:rPr>
              <a:t>投資案件数の比較</a:t>
            </a:r>
            <a:endParaRPr kumimoji="1" lang="ja-JP" altLang="en-US" sz="1200" dirty="0">
              <a:latin typeface="+mj-lt"/>
            </a:endParaRPr>
          </a:p>
        </p:txBody>
      </p:sp>
    </p:spTree>
    <p:extLst>
      <p:ext uri="{BB962C8B-B14F-4D97-AF65-F5344CB8AC3E}">
        <p14:creationId xmlns:p14="http://schemas.microsoft.com/office/powerpoint/2010/main" val="395612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32</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等に比べ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規模は限定的。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en-US" altLang="ja-JP" sz="1400" b="1" dirty="0" smtClean="0"/>
              <a:t>VC</a:t>
            </a:r>
            <a:r>
              <a:rPr kumimoji="1" lang="ja-JP" altLang="en-US" sz="1400" b="1" dirty="0" smtClean="0"/>
              <a:t>（ベンチャーキャピタル）投資</a:t>
            </a:r>
            <a:r>
              <a:rPr kumimoji="1" lang="ja-JP" altLang="en-US" sz="1400" b="1" dirty="0"/>
              <a:t>の</a:t>
            </a:r>
            <a:r>
              <a:rPr kumimoji="1" lang="ja-JP" altLang="en-US" sz="1400" b="1" dirty="0" smtClean="0"/>
              <a:t>動向②</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pic>
        <p:nvPicPr>
          <p:cNvPr id="8" name="図 7">
            <a:extLst>
              <a:ext uri="{FF2B5EF4-FFF2-40B4-BE49-F238E27FC236}">
                <a16:creationId xmlns:a16="http://schemas.microsoft.com/office/drawing/2014/main" id="{6AD5A6F4-6C85-4069-8D39-3B80E3AC2AE3}"/>
              </a:ext>
            </a:extLst>
          </p:cNvPr>
          <p:cNvPicPr>
            <a:picLocks noChangeAspect="1"/>
          </p:cNvPicPr>
          <p:nvPr/>
        </p:nvPicPr>
        <p:blipFill rotWithShape="1">
          <a:blip r:embed="rId2"/>
          <a:srcRect t="10085"/>
          <a:stretch/>
        </p:blipFill>
        <p:spPr>
          <a:xfrm>
            <a:off x="4735741" y="2339788"/>
            <a:ext cx="4038600" cy="3228793"/>
          </a:xfrm>
          <a:prstGeom prst="rect">
            <a:avLst/>
          </a:prstGeom>
        </p:spPr>
      </p:pic>
      <p:sp>
        <p:nvSpPr>
          <p:cNvPr id="9" name="テキスト ボックス 8">
            <a:extLst>
              <a:ext uri="{FF2B5EF4-FFF2-40B4-BE49-F238E27FC236}">
                <a16:creationId xmlns:a16="http://schemas.microsoft.com/office/drawing/2014/main" id="{9390EDC8-C089-417A-9742-2F5EBD9DAA17}"/>
              </a:ext>
            </a:extLst>
          </p:cNvPr>
          <p:cNvSpPr txBox="1"/>
          <p:nvPr/>
        </p:nvSpPr>
        <p:spPr>
          <a:xfrm>
            <a:off x="419928" y="6133484"/>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「第四次</a:t>
            </a:r>
            <a:r>
              <a:rPr lang="ja-JP" altLang="en-US" sz="1100" dirty="0">
                <a:latin typeface="Meiryo UI" panose="020B0604030504040204" pitchFamily="50" charset="-128"/>
                <a:ea typeface="Meiryo UI" panose="020B0604030504040204" pitchFamily="50" charset="-128"/>
              </a:rPr>
              <a:t>産業革命に向けたリスクマネー</a:t>
            </a:r>
            <a:r>
              <a:rPr lang="ja-JP" altLang="en-US" sz="1100" dirty="0" smtClean="0">
                <a:latin typeface="Meiryo UI" panose="020B0604030504040204" pitchFamily="50" charset="-128"/>
                <a:ea typeface="Meiryo UI" panose="020B0604030504040204" pitchFamily="50" charset="-128"/>
              </a:rPr>
              <a:t>供給</a:t>
            </a:r>
            <a:r>
              <a:rPr lang="ja-JP" altLang="en-US" sz="1100" dirty="0">
                <a:latin typeface="Meiryo UI" panose="020B0604030504040204" pitchFamily="50" charset="-128"/>
                <a:ea typeface="Meiryo UI" panose="020B0604030504040204" pitchFamily="50" charset="-128"/>
              </a:rPr>
              <a:t>に関する</a:t>
            </a:r>
            <a:r>
              <a:rPr lang="ja-JP" altLang="en-US" sz="1100" dirty="0" smtClean="0">
                <a:latin typeface="Meiryo UI" panose="020B0604030504040204" pitchFamily="50" charset="-128"/>
                <a:ea typeface="Meiryo UI" panose="020B0604030504040204" pitchFamily="50" charset="-128"/>
              </a:rPr>
              <a:t>研究会　取りまとめ参考資料」</a:t>
            </a:r>
            <a:endParaRPr lang="en-US" altLang="ja-JP" sz="1100" dirty="0">
              <a:latin typeface="Meiryo UI" panose="020B0604030504040204" pitchFamily="50" charset="-128"/>
              <a:ea typeface="Meiryo UI" panose="020B0604030504040204" pitchFamily="50" charset="-128"/>
            </a:endParaRPr>
          </a:p>
        </p:txBody>
      </p:sp>
      <p:sp>
        <p:nvSpPr>
          <p:cNvPr id="11" name="大かっこ 10"/>
          <p:cNvSpPr/>
          <p:nvPr/>
        </p:nvSpPr>
        <p:spPr>
          <a:xfrm>
            <a:off x="585920" y="6366486"/>
            <a:ext cx="5671189" cy="42226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左</a:t>
            </a:r>
            <a:r>
              <a:rPr kumimoji="1" lang="ja-JP" altLang="en-US" sz="1100" dirty="0" smtClean="0">
                <a:latin typeface="+mn-ea"/>
              </a:rPr>
              <a:t>：</a:t>
            </a:r>
            <a:r>
              <a:rPr kumimoji="1" lang="ja-JP" altLang="en-US" sz="1100" dirty="0">
                <a:latin typeface="+mn-ea"/>
              </a:rPr>
              <a:t>リスクマネー供給及び官民ファンド等に関する国際比較調査研究（経済産業省、</a:t>
            </a:r>
            <a:r>
              <a:rPr kumimoji="1" lang="en-US" altLang="ja-JP" sz="1100" dirty="0">
                <a:latin typeface="+mn-ea"/>
              </a:rPr>
              <a:t>2016</a:t>
            </a:r>
            <a:r>
              <a:rPr kumimoji="1" lang="ja-JP" altLang="en-US" sz="1100" dirty="0">
                <a:latin typeface="+mn-ea"/>
              </a:rPr>
              <a:t>年）</a:t>
            </a:r>
            <a:endParaRPr kumimoji="1" lang="en-US" altLang="ja-JP" sz="1100" dirty="0" smtClean="0">
              <a:latin typeface="+mn-ea"/>
            </a:endParaRPr>
          </a:p>
          <a:p>
            <a:r>
              <a:rPr kumimoji="1" lang="ja-JP" altLang="en-US" sz="1100" dirty="0" smtClean="0">
                <a:latin typeface="+mn-ea"/>
              </a:rPr>
              <a:t>右：</a:t>
            </a:r>
            <a:r>
              <a:rPr kumimoji="1" lang="en-US" altLang="zh-TW" sz="1100" dirty="0">
                <a:latin typeface="+mn-ea"/>
              </a:rPr>
              <a:t>Entrepreneurship at a Glance 2016</a:t>
            </a:r>
            <a:endParaRPr kumimoji="1" lang="en-US" altLang="ja-JP" sz="1100" dirty="0" smtClean="0">
              <a:latin typeface="+mn-ea"/>
            </a:endParaRPr>
          </a:p>
        </p:txBody>
      </p:sp>
      <p:sp>
        <p:nvSpPr>
          <p:cNvPr id="10" name="テキスト ボックス 9"/>
          <p:cNvSpPr txBox="1"/>
          <p:nvPr/>
        </p:nvSpPr>
        <p:spPr>
          <a:xfrm>
            <a:off x="270924" y="1997810"/>
            <a:ext cx="2720470" cy="276999"/>
          </a:xfrm>
          <a:prstGeom prst="rect">
            <a:avLst/>
          </a:prstGeom>
          <a:solidFill>
            <a:schemeClr val="bg1"/>
          </a:solidFill>
        </p:spPr>
        <p:txBody>
          <a:bodyPr wrap="square" rtlCol="0">
            <a:spAutoFit/>
          </a:bodyPr>
          <a:lstStyle/>
          <a:p>
            <a:r>
              <a:rPr kumimoji="1" lang="ja-JP" altLang="en-US" sz="1200" dirty="0" smtClean="0">
                <a:latin typeface="+mj-lt"/>
              </a:rPr>
              <a:t>○　各国主要</a:t>
            </a:r>
            <a:r>
              <a:rPr kumimoji="1" lang="en-US" altLang="ja-JP" sz="1200" dirty="0" smtClean="0">
                <a:latin typeface="+mj-lt"/>
              </a:rPr>
              <a:t>VC</a:t>
            </a:r>
            <a:r>
              <a:rPr kumimoji="1" lang="ja-JP" altLang="en-US" sz="1200" dirty="0" smtClean="0">
                <a:latin typeface="+mj-lt"/>
              </a:rPr>
              <a:t>ファンドの規模</a:t>
            </a:r>
            <a:endParaRPr kumimoji="1" lang="ja-JP" altLang="en-US" sz="1200" dirty="0">
              <a:latin typeface="+mj-lt"/>
            </a:endParaRPr>
          </a:p>
        </p:txBody>
      </p:sp>
      <p:sp>
        <p:nvSpPr>
          <p:cNvPr id="13" name="テキスト ボックス 12"/>
          <p:cNvSpPr txBox="1"/>
          <p:nvPr/>
        </p:nvSpPr>
        <p:spPr>
          <a:xfrm>
            <a:off x="4572000" y="1988307"/>
            <a:ext cx="4007202" cy="276999"/>
          </a:xfrm>
          <a:prstGeom prst="rect">
            <a:avLst/>
          </a:prstGeom>
          <a:noFill/>
        </p:spPr>
        <p:txBody>
          <a:bodyPr wrap="square" rtlCol="0">
            <a:spAutoFit/>
          </a:bodyPr>
          <a:lstStyle/>
          <a:p>
            <a:r>
              <a:rPr kumimoji="1" lang="ja-JP" altLang="en-US" sz="1200" dirty="0" smtClean="0">
                <a:latin typeface="+mj-lt"/>
              </a:rPr>
              <a:t>○　</a:t>
            </a:r>
            <a:r>
              <a:rPr kumimoji="1" lang="en-US" altLang="ja-JP" sz="1200" dirty="0">
                <a:latin typeface="+mj-lt"/>
              </a:rPr>
              <a:t>VC</a:t>
            </a:r>
            <a:r>
              <a:rPr kumimoji="1" lang="ja-JP" altLang="en-US" sz="1200" dirty="0" smtClean="0">
                <a:latin typeface="+mj-lt"/>
              </a:rPr>
              <a:t>投資の</a:t>
            </a:r>
            <a:r>
              <a:rPr kumimoji="1" lang="en-US" altLang="ja-JP" sz="1200" dirty="0" smtClean="0">
                <a:latin typeface="+mj-lt"/>
              </a:rPr>
              <a:t>GDP</a:t>
            </a:r>
            <a:r>
              <a:rPr kumimoji="1" lang="ja-JP" altLang="en-US" sz="1200" dirty="0" smtClean="0">
                <a:latin typeface="+mj-lt"/>
              </a:rPr>
              <a:t>に対する比率（</a:t>
            </a:r>
            <a:r>
              <a:rPr kumimoji="1" lang="en-US" altLang="ja-JP" sz="1200" dirty="0" smtClean="0">
                <a:latin typeface="+mj-lt"/>
              </a:rPr>
              <a:t>2015</a:t>
            </a:r>
            <a:r>
              <a:rPr kumimoji="1" lang="ja-JP" altLang="en-US" sz="1200" dirty="0" smtClean="0">
                <a:latin typeface="+mj-lt"/>
              </a:rPr>
              <a:t>年）</a:t>
            </a:r>
            <a:endParaRPr kumimoji="1" lang="ja-JP" altLang="en-US" sz="1200" dirty="0">
              <a:latin typeface="+mj-lt"/>
            </a:endParaRPr>
          </a:p>
        </p:txBody>
      </p:sp>
      <p:grpSp>
        <p:nvGrpSpPr>
          <p:cNvPr id="6" name="グループ化 5"/>
          <p:cNvGrpSpPr/>
          <p:nvPr/>
        </p:nvGrpSpPr>
        <p:grpSpPr>
          <a:xfrm>
            <a:off x="14288" y="2279176"/>
            <a:ext cx="4595812" cy="3412660"/>
            <a:chOff x="14288" y="2279176"/>
            <a:chExt cx="4595812" cy="3412660"/>
          </a:xfrm>
        </p:grpSpPr>
        <p:pic>
          <p:nvPicPr>
            <p:cNvPr id="3" name="図 2"/>
            <p:cNvPicPr>
              <a:picLocks noChangeAspect="1"/>
            </p:cNvPicPr>
            <p:nvPr/>
          </p:nvPicPr>
          <p:blipFill rotWithShape="1">
            <a:blip r:embed="rId3"/>
            <a:srcRect l="310" t="753" b="-1"/>
            <a:stretch/>
          </p:blipFill>
          <p:spPr>
            <a:xfrm>
              <a:off x="14288" y="2279176"/>
              <a:ext cx="4595812" cy="3412660"/>
            </a:xfrm>
            <a:prstGeom prst="rect">
              <a:avLst/>
            </a:prstGeom>
          </p:spPr>
        </p:pic>
        <p:sp>
          <p:nvSpPr>
            <p:cNvPr id="5" name="正方形/長方形 4"/>
            <p:cNvSpPr/>
            <p:nvPr/>
          </p:nvSpPr>
          <p:spPr>
            <a:xfrm>
              <a:off x="121920" y="2516777"/>
              <a:ext cx="235131" cy="22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41383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33</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中国政府は、「中国製造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年間で総額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兆元（約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兆円）の資金投入を計画。</a:t>
            </a:r>
          </a:p>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年以降、政府出資を受けた産業投資ファンドが急増。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特に、半導体産業等製造業を対象とする大規模なファンドも設立されている。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中国における政府出資ファンドの動向</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pic>
        <p:nvPicPr>
          <p:cNvPr id="9" name="図 8">
            <a:extLst>
              <a:ext uri="{FF2B5EF4-FFF2-40B4-BE49-F238E27FC236}">
                <a16:creationId xmlns:a16="http://schemas.microsoft.com/office/drawing/2014/main" id="{614FA1C8-773C-4E54-8790-309EE4A25D4C}"/>
              </a:ext>
            </a:extLst>
          </p:cNvPr>
          <p:cNvPicPr>
            <a:picLocks noChangeAspect="1"/>
          </p:cNvPicPr>
          <p:nvPr/>
        </p:nvPicPr>
        <p:blipFill>
          <a:blip r:embed="rId2"/>
          <a:stretch>
            <a:fillRect/>
          </a:stretch>
        </p:blipFill>
        <p:spPr>
          <a:xfrm>
            <a:off x="5184873" y="2259454"/>
            <a:ext cx="3589468" cy="3543300"/>
          </a:xfrm>
          <a:prstGeom prst="rect">
            <a:avLst/>
          </a:prstGeom>
        </p:spPr>
      </p:pic>
      <p:grpSp>
        <p:nvGrpSpPr>
          <p:cNvPr id="3" name="グループ化 2"/>
          <p:cNvGrpSpPr/>
          <p:nvPr/>
        </p:nvGrpSpPr>
        <p:grpSpPr>
          <a:xfrm>
            <a:off x="270924" y="2100386"/>
            <a:ext cx="4658885" cy="3886200"/>
            <a:chOff x="461761" y="2343062"/>
            <a:chExt cx="4658885" cy="3886200"/>
          </a:xfrm>
        </p:grpSpPr>
        <p:pic>
          <p:nvPicPr>
            <p:cNvPr id="5" name="図 4">
              <a:extLst>
                <a:ext uri="{FF2B5EF4-FFF2-40B4-BE49-F238E27FC236}">
                  <a16:creationId xmlns:a16="http://schemas.microsoft.com/office/drawing/2014/main" id="{021ECC8D-77C4-4125-800B-C0EEFF411D6E}"/>
                </a:ext>
              </a:extLst>
            </p:cNvPr>
            <p:cNvPicPr>
              <a:picLocks noChangeAspect="1"/>
            </p:cNvPicPr>
            <p:nvPr/>
          </p:nvPicPr>
          <p:blipFill>
            <a:blip r:embed="rId3"/>
            <a:stretch>
              <a:fillRect/>
            </a:stretch>
          </p:blipFill>
          <p:spPr>
            <a:xfrm>
              <a:off x="461761" y="2343062"/>
              <a:ext cx="4658885" cy="3886200"/>
            </a:xfrm>
            <a:prstGeom prst="rect">
              <a:avLst/>
            </a:prstGeom>
          </p:spPr>
        </p:pic>
        <p:sp>
          <p:nvSpPr>
            <p:cNvPr id="10" name="テキスト ボックス 9">
              <a:extLst>
                <a:ext uri="{FF2B5EF4-FFF2-40B4-BE49-F238E27FC236}">
                  <a16:creationId xmlns:a16="http://schemas.microsoft.com/office/drawing/2014/main" id="{BB20F34D-E59B-4B7C-A0BD-7163E8DE8FB8}"/>
                </a:ext>
              </a:extLst>
            </p:cNvPr>
            <p:cNvSpPr txBox="1"/>
            <p:nvPr/>
          </p:nvSpPr>
          <p:spPr>
            <a:xfrm>
              <a:off x="1073450" y="2371325"/>
              <a:ext cx="3420173" cy="261610"/>
            </a:xfrm>
            <a:prstGeom prst="rect">
              <a:avLst/>
            </a:prstGeom>
            <a:solidFill>
              <a:schemeClr val="bg1"/>
            </a:solidFill>
          </p:spPr>
          <p:txBody>
            <a:bodyPr wrap="square" rtlCol="0">
              <a:spAutoFit/>
            </a:bodyPr>
            <a:lstStyle/>
            <a:p>
              <a:r>
                <a:rPr kumimoji="1" lang="ja-JP" altLang="en-US" sz="1100" b="1" dirty="0" smtClean="0"/>
                <a:t>中国政府の出資を受けた中国国内の産業投資ファンド</a:t>
              </a:r>
              <a:endParaRPr kumimoji="1" lang="ja-JP" altLang="en-US" sz="1100" b="1" dirty="0"/>
            </a:p>
          </p:txBody>
        </p:sp>
      </p:grpSp>
      <p:sp>
        <p:nvSpPr>
          <p:cNvPr id="11" name="テキスト ボックス 10">
            <a:extLst>
              <a:ext uri="{FF2B5EF4-FFF2-40B4-BE49-F238E27FC236}">
                <a16:creationId xmlns:a16="http://schemas.microsoft.com/office/drawing/2014/main" id="{9390EDC8-C089-417A-9742-2F5EBD9DAA17}"/>
              </a:ext>
            </a:extLst>
          </p:cNvPr>
          <p:cNvSpPr txBox="1"/>
          <p:nvPr/>
        </p:nvSpPr>
        <p:spPr>
          <a:xfrm>
            <a:off x="270924" y="6127540"/>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「第四次</a:t>
            </a:r>
            <a:r>
              <a:rPr lang="ja-JP" altLang="en-US" sz="1100" dirty="0">
                <a:latin typeface="Meiryo UI" panose="020B0604030504040204" pitchFamily="50" charset="-128"/>
                <a:ea typeface="Meiryo UI" panose="020B0604030504040204" pitchFamily="50" charset="-128"/>
              </a:rPr>
              <a:t>産業革命に向けたリスクマネー</a:t>
            </a:r>
            <a:r>
              <a:rPr lang="ja-JP" altLang="en-US" sz="1100" dirty="0" smtClean="0">
                <a:latin typeface="Meiryo UI" panose="020B0604030504040204" pitchFamily="50" charset="-128"/>
                <a:ea typeface="Meiryo UI" panose="020B0604030504040204" pitchFamily="50" charset="-128"/>
              </a:rPr>
              <a:t>供給</a:t>
            </a:r>
            <a:r>
              <a:rPr lang="ja-JP" altLang="en-US" sz="1100" dirty="0">
                <a:latin typeface="Meiryo UI" panose="020B0604030504040204" pitchFamily="50" charset="-128"/>
                <a:ea typeface="Meiryo UI" panose="020B0604030504040204" pitchFamily="50" charset="-128"/>
              </a:rPr>
              <a:t>に関する</a:t>
            </a:r>
            <a:r>
              <a:rPr lang="ja-JP" altLang="en-US" sz="1100" dirty="0" smtClean="0">
                <a:latin typeface="Meiryo UI" panose="020B0604030504040204" pitchFamily="50" charset="-128"/>
                <a:ea typeface="Meiryo UI" panose="020B0604030504040204" pitchFamily="50" charset="-128"/>
              </a:rPr>
              <a:t>研究会　取りまとめ参考資料」</a:t>
            </a:r>
            <a:endParaRPr lang="en-US" altLang="ja-JP" sz="1100" dirty="0">
              <a:latin typeface="Meiryo UI" panose="020B0604030504040204" pitchFamily="50" charset="-128"/>
              <a:ea typeface="Meiryo UI" panose="020B0604030504040204" pitchFamily="50" charset="-128"/>
            </a:endParaRPr>
          </a:p>
        </p:txBody>
      </p:sp>
      <p:sp>
        <p:nvSpPr>
          <p:cNvPr id="13" name="大かっこ 12"/>
          <p:cNvSpPr/>
          <p:nvPr/>
        </p:nvSpPr>
        <p:spPr>
          <a:xfrm>
            <a:off x="386681" y="6380445"/>
            <a:ext cx="4422520" cy="27368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富士通総研レポート、米国商工会議所レポート</a:t>
            </a:r>
            <a:r>
              <a:rPr kumimoji="1" lang="ja-JP" altLang="en-US" sz="1100" dirty="0" smtClean="0">
                <a:latin typeface="+mn-ea"/>
              </a:rPr>
              <a:t>、みずほ</a:t>
            </a:r>
            <a:r>
              <a:rPr kumimoji="1" lang="ja-JP" altLang="en-US" sz="1100" dirty="0">
                <a:latin typeface="+mn-ea"/>
              </a:rPr>
              <a:t>産業調査レポート</a:t>
            </a:r>
            <a:endParaRPr kumimoji="1" lang="en-US" altLang="ja-JP" sz="1100" dirty="0" smtClean="0">
              <a:latin typeface="+mn-ea"/>
            </a:endParaRPr>
          </a:p>
        </p:txBody>
      </p:sp>
    </p:spTree>
    <p:extLst>
      <p:ext uri="{BB962C8B-B14F-4D97-AF65-F5344CB8AC3E}">
        <p14:creationId xmlns:p14="http://schemas.microsoft.com/office/powerpoint/2010/main" val="1557924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34</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欧米の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PE</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ファンドは大規模化・国際化が進み、アメリカでは投資業種を絞り込んだ大規模ファンドが誕生している一方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ファンドは、小規模かつ国内投資が中心。</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世界の</a:t>
            </a:r>
            <a:r>
              <a:rPr kumimoji="1" lang="en-US" altLang="ja-JP" sz="1400" b="1" dirty="0"/>
              <a:t>PE</a:t>
            </a:r>
            <a:r>
              <a:rPr kumimoji="1" lang="ja-JP" altLang="en-US" sz="1400" b="1" dirty="0"/>
              <a:t>（プライベート・エクイティ）投資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9390EDC8-C089-417A-9742-2F5EBD9DAA17}"/>
              </a:ext>
            </a:extLst>
          </p:cNvPr>
          <p:cNvSpPr txBox="1"/>
          <p:nvPr/>
        </p:nvSpPr>
        <p:spPr>
          <a:xfrm>
            <a:off x="308043" y="6189909"/>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「第四次</a:t>
            </a:r>
            <a:r>
              <a:rPr lang="ja-JP" altLang="en-US" sz="1100" dirty="0">
                <a:latin typeface="Meiryo UI" panose="020B0604030504040204" pitchFamily="50" charset="-128"/>
                <a:ea typeface="Meiryo UI" panose="020B0604030504040204" pitchFamily="50" charset="-128"/>
              </a:rPr>
              <a:t>産業革命に向けたリスクマネー</a:t>
            </a:r>
            <a:r>
              <a:rPr lang="ja-JP" altLang="en-US" sz="1100" dirty="0" smtClean="0">
                <a:latin typeface="Meiryo UI" panose="020B0604030504040204" pitchFamily="50" charset="-128"/>
                <a:ea typeface="Meiryo UI" panose="020B0604030504040204" pitchFamily="50" charset="-128"/>
              </a:rPr>
              <a:t>供給</a:t>
            </a:r>
            <a:r>
              <a:rPr lang="ja-JP" altLang="en-US" sz="1100" dirty="0">
                <a:latin typeface="Meiryo UI" panose="020B0604030504040204" pitchFamily="50" charset="-128"/>
                <a:ea typeface="Meiryo UI" panose="020B0604030504040204" pitchFamily="50" charset="-128"/>
              </a:rPr>
              <a:t>に関する</a:t>
            </a:r>
            <a:r>
              <a:rPr lang="ja-JP" altLang="en-US" sz="1100" dirty="0" smtClean="0">
                <a:latin typeface="Meiryo UI" panose="020B0604030504040204" pitchFamily="50" charset="-128"/>
                <a:ea typeface="Meiryo UI" panose="020B0604030504040204" pitchFamily="50" charset="-128"/>
              </a:rPr>
              <a:t>研究会　取りまとめ参考資料」</a:t>
            </a:r>
            <a:endParaRPr lang="en-US" altLang="ja-JP" sz="1100" dirty="0">
              <a:latin typeface="Meiryo UI" panose="020B0604030504040204" pitchFamily="50" charset="-128"/>
              <a:ea typeface="Meiryo UI" panose="020B0604030504040204" pitchFamily="50" charset="-128"/>
            </a:endParaRPr>
          </a:p>
        </p:txBody>
      </p:sp>
      <p:sp>
        <p:nvSpPr>
          <p:cNvPr id="11" name="大かっこ 10"/>
          <p:cNvSpPr/>
          <p:nvPr/>
        </p:nvSpPr>
        <p:spPr>
          <a:xfrm>
            <a:off x="423800" y="6442815"/>
            <a:ext cx="2005891" cy="21341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err="1">
                <a:latin typeface="+mn-ea"/>
              </a:rPr>
              <a:t>Preqin</a:t>
            </a:r>
            <a:r>
              <a:rPr kumimoji="1" lang="ja-JP" altLang="en-US" sz="1100" dirty="0">
                <a:latin typeface="+mn-ea"/>
              </a:rPr>
              <a:t>より</a:t>
            </a:r>
            <a:r>
              <a:rPr kumimoji="1" lang="en-US" altLang="ja-JP" sz="1100" dirty="0">
                <a:latin typeface="+mn-ea"/>
              </a:rPr>
              <a:t>A.T. </a:t>
            </a:r>
            <a:r>
              <a:rPr kumimoji="1" lang="ja-JP" altLang="en-US" sz="1100" dirty="0">
                <a:latin typeface="+mn-ea"/>
              </a:rPr>
              <a:t>カーニー作成</a:t>
            </a:r>
            <a:endParaRPr kumimoji="1" lang="en-US" altLang="ja-JP" sz="1100" dirty="0" smtClean="0">
              <a:latin typeface="+mn-ea"/>
            </a:endParaRPr>
          </a:p>
        </p:txBody>
      </p:sp>
      <p:grpSp>
        <p:nvGrpSpPr>
          <p:cNvPr id="5" name="グループ化 4"/>
          <p:cNvGrpSpPr/>
          <p:nvPr/>
        </p:nvGrpSpPr>
        <p:grpSpPr>
          <a:xfrm>
            <a:off x="266919" y="1987695"/>
            <a:ext cx="8507422" cy="4071409"/>
            <a:chOff x="289483" y="1913793"/>
            <a:chExt cx="8507422" cy="4071409"/>
          </a:xfrm>
        </p:grpSpPr>
        <p:pic>
          <p:nvPicPr>
            <p:cNvPr id="3" name="図 2"/>
            <p:cNvPicPr>
              <a:picLocks noChangeAspect="1"/>
            </p:cNvPicPr>
            <p:nvPr/>
          </p:nvPicPr>
          <p:blipFill>
            <a:blip r:embed="rId2"/>
            <a:stretch>
              <a:fillRect/>
            </a:stretch>
          </p:blipFill>
          <p:spPr>
            <a:xfrm>
              <a:off x="289483" y="1913793"/>
              <a:ext cx="8507422" cy="4071409"/>
            </a:xfrm>
            <a:prstGeom prst="rect">
              <a:avLst/>
            </a:prstGeom>
          </p:spPr>
        </p:pic>
        <p:sp>
          <p:nvSpPr>
            <p:cNvPr id="13" name="角丸四角形 8">
              <a:extLst>
                <a:ext uri="{FF2B5EF4-FFF2-40B4-BE49-F238E27FC236}">
                  <a16:creationId xmlns:a16="http://schemas.microsoft.com/office/drawing/2014/main" id="{4255F0FF-A2BE-4950-9DF9-4672CEBE9EEC}"/>
                </a:ext>
              </a:extLst>
            </p:cNvPr>
            <p:cNvSpPr/>
            <p:nvPr/>
          </p:nvSpPr>
          <p:spPr>
            <a:xfrm>
              <a:off x="5094083" y="3949497"/>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5" name="角丸四角形 8">
              <a:extLst>
                <a:ext uri="{FF2B5EF4-FFF2-40B4-BE49-F238E27FC236}">
                  <a16:creationId xmlns:a16="http://schemas.microsoft.com/office/drawing/2014/main" id="{B765B83C-76FE-475F-9072-9E1E6815D4AC}"/>
                </a:ext>
              </a:extLst>
            </p:cNvPr>
            <p:cNvSpPr/>
            <p:nvPr/>
          </p:nvSpPr>
          <p:spPr>
            <a:xfrm>
              <a:off x="2749027" y="2976075"/>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イギリス</a:t>
              </a:r>
              <a:endParaRPr kumimoji="1" lang="ja-JP" altLang="en-US" sz="1100" dirty="0">
                <a:solidFill>
                  <a:schemeClr val="tx1"/>
                </a:solidFill>
              </a:endParaRPr>
            </a:p>
          </p:txBody>
        </p:sp>
        <p:sp>
          <p:nvSpPr>
            <p:cNvPr id="16" name="角丸四角形 8">
              <a:extLst>
                <a:ext uri="{FF2B5EF4-FFF2-40B4-BE49-F238E27FC236}">
                  <a16:creationId xmlns:a16="http://schemas.microsoft.com/office/drawing/2014/main" id="{405ECF11-2024-43A0-912C-D1D1966A17D0}"/>
                </a:ext>
              </a:extLst>
            </p:cNvPr>
            <p:cNvSpPr/>
            <p:nvPr/>
          </p:nvSpPr>
          <p:spPr>
            <a:xfrm>
              <a:off x="6414384" y="487337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17" name="角丸四角形 8">
              <a:extLst>
                <a:ext uri="{FF2B5EF4-FFF2-40B4-BE49-F238E27FC236}">
                  <a16:creationId xmlns:a16="http://schemas.microsoft.com/office/drawing/2014/main" id="{4255F0FF-A2BE-4950-9DF9-4672CEBE9EEC}"/>
                </a:ext>
              </a:extLst>
            </p:cNvPr>
            <p:cNvSpPr/>
            <p:nvPr/>
          </p:nvSpPr>
          <p:spPr>
            <a:xfrm>
              <a:off x="4771354" y="309435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8" name="角丸四角形 8">
              <a:extLst>
                <a:ext uri="{FF2B5EF4-FFF2-40B4-BE49-F238E27FC236}">
                  <a16:creationId xmlns:a16="http://schemas.microsoft.com/office/drawing/2014/main" id="{4255F0FF-A2BE-4950-9DF9-4672CEBE9EEC}"/>
                </a:ext>
              </a:extLst>
            </p:cNvPr>
            <p:cNvSpPr/>
            <p:nvPr/>
          </p:nvSpPr>
          <p:spPr>
            <a:xfrm>
              <a:off x="7668799" y="472144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9" name="角丸四角形 8">
              <a:extLst>
                <a:ext uri="{FF2B5EF4-FFF2-40B4-BE49-F238E27FC236}">
                  <a16:creationId xmlns:a16="http://schemas.microsoft.com/office/drawing/2014/main" id="{B765B83C-76FE-475F-9072-9E1E6815D4AC}"/>
                </a:ext>
              </a:extLst>
            </p:cNvPr>
            <p:cNvSpPr/>
            <p:nvPr/>
          </p:nvSpPr>
          <p:spPr>
            <a:xfrm>
              <a:off x="2233394" y="425335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イギリス</a:t>
              </a:r>
              <a:endParaRPr kumimoji="1" lang="ja-JP" altLang="en-US" sz="1100" dirty="0">
                <a:solidFill>
                  <a:schemeClr val="tx1"/>
                </a:solidFill>
              </a:endParaRPr>
            </a:p>
          </p:txBody>
        </p:sp>
        <p:sp>
          <p:nvSpPr>
            <p:cNvPr id="20" name="角丸四角形 8">
              <a:extLst>
                <a:ext uri="{FF2B5EF4-FFF2-40B4-BE49-F238E27FC236}">
                  <a16:creationId xmlns:a16="http://schemas.microsoft.com/office/drawing/2014/main" id="{4255F0FF-A2BE-4950-9DF9-4672CEBE9EEC}"/>
                </a:ext>
              </a:extLst>
            </p:cNvPr>
            <p:cNvSpPr/>
            <p:nvPr/>
          </p:nvSpPr>
          <p:spPr>
            <a:xfrm>
              <a:off x="1949071" y="326553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21" name="角丸四角形 8">
              <a:extLst>
                <a:ext uri="{FF2B5EF4-FFF2-40B4-BE49-F238E27FC236}">
                  <a16:creationId xmlns:a16="http://schemas.microsoft.com/office/drawing/2014/main" id="{4255F0FF-A2BE-4950-9DF9-4672CEBE9EEC}"/>
                </a:ext>
              </a:extLst>
            </p:cNvPr>
            <p:cNvSpPr/>
            <p:nvPr/>
          </p:nvSpPr>
          <p:spPr>
            <a:xfrm>
              <a:off x="1391261" y="3480647"/>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22" name="角丸四角形 8">
              <a:extLst>
                <a:ext uri="{FF2B5EF4-FFF2-40B4-BE49-F238E27FC236}">
                  <a16:creationId xmlns:a16="http://schemas.microsoft.com/office/drawing/2014/main" id="{4255F0FF-A2BE-4950-9DF9-4672CEBE9EEC}"/>
                </a:ext>
              </a:extLst>
            </p:cNvPr>
            <p:cNvSpPr/>
            <p:nvPr/>
          </p:nvSpPr>
          <p:spPr>
            <a:xfrm>
              <a:off x="970194" y="403146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23" name="角丸四角形 8">
              <a:extLst>
                <a:ext uri="{FF2B5EF4-FFF2-40B4-BE49-F238E27FC236}">
                  <a16:creationId xmlns:a16="http://schemas.microsoft.com/office/drawing/2014/main" id="{B765B83C-76FE-475F-9072-9E1E6815D4AC}"/>
                </a:ext>
              </a:extLst>
            </p:cNvPr>
            <p:cNvSpPr/>
            <p:nvPr/>
          </p:nvSpPr>
          <p:spPr>
            <a:xfrm>
              <a:off x="3596404" y="327273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フランス</a:t>
              </a:r>
              <a:endParaRPr kumimoji="1" lang="ja-JP" altLang="en-US" sz="1100" dirty="0">
                <a:solidFill>
                  <a:schemeClr val="tx1"/>
                </a:solidFill>
              </a:endParaRPr>
            </a:p>
          </p:txBody>
        </p:sp>
        <p:sp>
          <p:nvSpPr>
            <p:cNvPr id="24" name="角丸四角形 8">
              <a:extLst>
                <a:ext uri="{FF2B5EF4-FFF2-40B4-BE49-F238E27FC236}">
                  <a16:creationId xmlns:a16="http://schemas.microsoft.com/office/drawing/2014/main" id="{B765B83C-76FE-475F-9072-9E1E6815D4AC}"/>
                </a:ext>
              </a:extLst>
            </p:cNvPr>
            <p:cNvSpPr/>
            <p:nvPr/>
          </p:nvSpPr>
          <p:spPr>
            <a:xfrm>
              <a:off x="3679217" y="360412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フランス</a:t>
              </a:r>
              <a:endParaRPr kumimoji="1" lang="ja-JP" altLang="en-US" sz="1100" dirty="0">
                <a:solidFill>
                  <a:schemeClr val="tx1"/>
                </a:solidFill>
              </a:endParaRPr>
            </a:p>
          </p:txBody>
        </p:sp>
        <p:sp>
          <p:nvSpPr>
            <p:cNvPr id="25" name="角丸四角形 8">
              <a:extLst>
                <a:ext uri="{FF2B5EF4-FFF2-40B4-BE49-F238E27FC236}">
                  <a16:creationId xmlns:a16="http://schemas.microsoft.com/office/drawing/2014/main" id="{B765B83C-76FE-475F-9072-9E1E6815D4AC}"/>
                </a:ext>
              </a:extLst>
            </p:cNvPr>
            <p:cNvSpPr/>
            <p:nvPr/>
          </p:nvSpPr>
          <p:spPr>
            <a:xfrm>
              <a:off x="3663738" y="415941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フランス</a:t>
              </a:r>
              <a:endParaRPr kumimoji="1" lang="ja-JP" altLang="en-US" sz="1100" dirty="0">
                <a:solidFill>
                  <a:schemeClr val="tx1"/>
                </a:solidFill>
              </a:endParaRPr>
            </a:p>
          </p:txBody>
        </p:sp>
        <p:sp>
          <p:nvSpPr>
            <p:cNvPr id="8" name="テキスト ボックス 7">
              <a:extLst>
                <a:ext uri="{FF2B5EF4-FFF2-40B4-BE49-F238E27FC236}">
                  <a16:creationId xmlns:a16="http://schemas.microsoft.com/office/drawing/2014/main" id="{09177DB5-61A8-49F9-9F91-37B99067CE4C}"/>
                </a:ext>
              </a:extLst>
            </p:cNvPr>
            <p:cNvSpPr txBox="1"/>
            <p:nvPr/>
          </p:nvSpPr>
          <p:spPr>
            <a:xfrm>
              <a:off x="4333729" y="2208879"/>
              <a:ext cx="2501721"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図（丸）の大きさがディールサイズを表している</a:t>
              </a:r>
              <a:endParaRPr lang="en-US" altLang="ja-JP" sz="9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471338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35</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アメリカ・イギリスと比較して、我が国は投資金額が少なく、</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PE</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ある中国・インドと同水準。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en-US" altLang="ja-JP" sz="1400" b="1" dirty="0"/>
              <a:t>PE</a:t>
            </a:r>
            <a:r>
              <a:rPr kumimoji="1" lang="ja-JP" altLang="en-US" sz="1400" b="1" dirty="0"/>
              <a:t>（プライベート・エクイティ）投資案件金額</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pic>
        <p:nvPicPr>
          <p:cNvPr id="3" name="図 2"/>
          <p:cNvPicPr>
            <a:picLocks noChangeAspect="1"/>
          </p:cNvPicPr>
          <p:nvPr/>
        </p:nvPicPr>
        <p:blipFill>
          <a:blip r:embed="rId2"/>
          <a:stretch>
            <a:fillRect/>
          </a:stretch>
        </p:blipFill>
        <p:spPr>
          <a:xfrm>
            <a:off x="270924" y="1934302"/>
            <a:ext cx="7934325" cy="4162425"/>
          </a:xfrm>
          <a:prstGeom prst="rect">
            <a:avLst/>
          </a:prstGeom>
        </p:spPr>
      </p:pic>
      <p:sp>
        <p:nvSpPr>
          <p:cNvPr id="9" name="テキスト ボックス 8">
            <a:extLst>
              <a:ext uri="{FF2B5EF4-FFF2-40B4-BE49-F238E27FC236}">
                <a16:creationId xmlns:a16="http://schemas.microsoft.com/office/drawing/2014/main" id="{9390EDC8-C089-417A-9742-2F5EBD9DAA17}"/>
              </a:ext>
            </a:extLst>
          </p:cNvPr>
          <p:cNvSpPr txBox="1"/>
          <p:nvPr/>
        </p:nvSpPr>
        <p:spPr>
          <a:xfrm>
            <a:off x="425609" y="6183273"/>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「第四次</a:t>
            </a:r>
            <a:r>
              <a:rPr lang="ja-JP" altLang="en-US" sz="1100" dirty="0">
                <a:latin typeface="Meiryo UI" panose="020B0604030504040204" pitchFamily="50" charset="-128"/>
                <a:ea typeface="Meiryo UI" panose="020B0604030504040204" pitchFamily="50" charset="-128"/>
              </a:rPr>
              <a:t>産業革命に向けたリスクマネー</a:t>
            </a:r>
            <a:r>
              <a:rPr lang="ja-JP" altLang="en-US" sz="1100" dirty="0" smtClean="0">
                <a:latin typeface="Meiryo UI" panose="020B0604030504040204" pitchFamily="50" charset="-128"/>
                <a:ea typeface="Meiryo UI" panose="020B0604030504040204" pitchFamily="50" charset="-128"/>
              </a:rPr>
              <a:t>供給</a:t>
            </a:r>
            <a:r>
              <a:rPr lang="ja-JP" altLang="en-US" sz="1100" dirty="0">
                <a:latin typeface="Meiryo UI" panose="020B0604030504040204" pitchFamily="50" charset="-128"/>
                <a:ea typeface="Meiryo UI" panose="020B0604030504040204" pitchFamily="50" charset="-128"/>
              </a:rPr>
              <a:t>に関する</a:t>
            </a:r>
            <a:r>
              <a:rPr lang="ja-JP" altLang="en-US" sz="1100" dirty="0" smtClean="0">
                <a:latin typeface="Meiryo UI" panose="020B0604030504040204" pitchFamily="50" charset="-128"/>
                <a:ea typeface="Meiryo UI" panose="020B0604030504040204" pitchFamily="50" charset="-128"/>
              </a:rPr>
              <a:t>研究会　取りまとめ参考資料」</a:t>
            </a:r>
            <a:endParaRPr lang="en-US" altLang="ja-JP" sz="1100" dirty="0">
              <a:latin typeface="Meiryo UI" panose="020B0604030504040204" pitchFamily="50" charset="-128"/>
              <a:ea typeface="Meiryo UI" panose="020B0604030504040204" pitchFamily="50" charset="-128"/>
            </a:endParaRPr>
          </a:p>
        </p:txBody>
      </p:sp>
      <p:sp>
        <p:nvSpPr>
          <p:cNvPr id="10" name="大かっこ 9"/>
          <p:cNvSpPr/>
          <p:nvPr/>
        </p:nvSpPr>
        <p:spPr>
          <a:xfrm>
            <a:off x="541367" y="6436179"/>
            <a:ext cx="4187388" cy="21281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smtClean="0">
                <a:latin typeface="+mn-ea"/>
              </a:rPr>
              <a:t>Thomson </a:t>
            </a:r>
            <a:r>
              <a:rPr kumimoji="1" lang="en-US" altLang="ja-JP" sz="1100" dirty="0">
                <a:latin typeface="+mn-ea"/>
              </a:rPr>
              <a:t>One</a:t>
            </a:r>
            <a:r>
              <a:rPr kumimoji="1" lang="ja-JP" altLang="en-US" sz="1100" dirty="0">
                <a:latin typeface="+mn-ea"/>
              </a:rPr>
              <a:t>データベースを基にデロイトトーマツコンサルティング作成</a:t>
            </a:r>
            <a:endParaRPr kumimoji="1" lang="en-US" altLang="ja-JP" sz="1100" dirty="0" smtClean="0">
              <a:latin typeface="+mn-ea"/>
            </a:endParaRPr>
          </a:p>
        </p:txBody>
      </p:sp>
      <p:sp>
        <p:nvSpPr>
          <p:cNvPr id="7" name="正方形/長方形 6"/>
          <p:cNvSpPr/>
          <p:nvPr/>
        </p:nvSpPr>
        <p:spPr>
          <a:xfrm>
            <a:off x="5133703" y="4767943"/>
            <a:ext cx="627017" cy="43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rot="18758835">
            <a:off x="4989682" y="4745770"/>
            <a:ext cx="807484" cy="39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lumMod val="65000"/>
                    <a:lumOff val="35000"/>
                  </a:schemeClr>
                </a:solidFill>
              </a:rPr>
              <a:t>オーストラリア</a:t>
            </a:r>
            <a:endParaRPr kumimoji="1" lang="ja-JP" altLang="en-US" sz="800" b="1" dirty="0">
              <a:solidFill>
                <a:schemeClr val="tx1">
                  <a:lumMod val="65000"/>
                  <a:lumOff val="35000"/>
                </a:schemeClr>
              </a:solidFill>
            </a:endParaRPr>
          </a:p>
        </p:txBody>
      </p:sp>
    </p:spTree>
    <p:extLst>
      <p:ext uri="{BB962C8B-B14F-4D97-AF65-F5344CB8AC3E}">
        <p14:creationId xmlns:p14="http://schemas.microsoft.com/office/powerpoint/2010/main" val="155466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36</a:t>
            </a:fld>
            <a:endParaRPr kumimoji="1" lang="ja-JP" altLang="en-US" dirty="0"/>
          </a:p>
        </p:txBody>
      </p:sp>
      <p:sp>
        <p:nvSpPr>
          <p:cNvPr id="4" name="正方形/長方形 3"/>
          <p:cNvSpPr/>
          <p:nvPr/>
        </p:nvSpPr>
        <p:spPr>
          <a:xfrm>
            <a:off x="270924" y="872176"/>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最近のスタートアップ企業の出口は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新規上場（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）の件数が多いのに対し、アメリカでは既存企業に買収してもらうこと（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M&amp;A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年以降の新興市場における上場企業数を比較すると、アメリカでは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％が赤字上場であり、</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投資先行型の資金調達が普及</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、赤字上場は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％にとどまる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ベンチャー投資先の</a:t>
            </a:r>
            <a:r>
              <a:rPr kumimoji="1" lang="en-US" altLang="ja-JP" sz="1400" b="1" dirty="0"/>
              <a:t>IPO</a:t>
            </a:r>
            <a:r>
              <a:rPr kumimoji="1" lang="ja-JP" altLang="en-US" sz="1400" b="1" dirty="0"/>
              <a:t>（新規上場）・</a:t>
            </a:r>
            <a:r>
              <a:rPr kumimoji="1" lang="en-US" altLang="ja-JP" sz="1400" b="1" dirty="0"/>
              <a:t>M</a:t>
            </a:r>
            <a:r>
              <a:rPr kumimoji="1" lang="ja-JP" altLang="en-US" sz="1400" b="1" dirty="0"/>
              <a:t>＆</a:t>
            </a:r>
            <a:r>
              <a:rPr kumimoji="1" lang="en-US" altLang="ja-JP" sz="1400" b="1" dirty="0"/>
              <a:t>A</a:t>
            </a:r>
            <a:r>
              <a:rPr kumimoji="1" lang="ja-JP" altLang="en-US" sz="1400" b="1" dirty="0"/>
              <a:t>件数　および　アメリカのベンチャー市場の赤字上場の割合</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38475" y="6071290"/>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391148" y="5951932"/>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270924" y="2064246"/>
            <a:ext cx="4008989" cy="3659433"/>
            <a:chOff x="182114" y="2322802"/>
            <a:chExt cx="4008989" cy="3659433"/>
          </a:xfrm>
        </p:grpSpPr>
        <p:pic>
          <p:nvPicPr>
            <p:cNvPr id="5" name="図 4">
              <a:extLst>
                <a:ext uri="{FF2B5EF4-FFF2-40B4-BE49-F238E27FC236}">
                  <a16:creationId xmlns:a16="http://schemas.microsoft.com/office/drawing/2014/main" id="{E6CE618A-93D4-4CA2-850B-1661B02FC4D9}"/>
                </a:ext>
              </a:extLst>
            </p:cNvPr>
            <p:cNvPicPr>
              <a:picLocks noChangeAspect="1"/>
            </p:cNvPicPr>
            <p:nvPr/>
          </p:nvPicPr>
          <p:blipFill>
            <a:blip r:embed="rId2"/>
            <a:stretch>
              <a:fillRect/>
            </a:stretch>
          </p:blipFill>
          <p:spPr>
            <a:xfrm>
              <a:off x="182114" y="2322802"/>
              <a:ext cx="4008989" cy="3371662"/>
            </a:xfrm>
            <a:prstGeom prst="rect">
              <a:avLst/>
            </a:prstGeom>
          </p:spPr>
        </p:pic>
        <p:pic>
          <p:nvPicPr>
            <p:cNvPr id="3" name="図 2"/>
            <p:cNvPicPr>
              <a:picLocks noChangeAspect="1"/>
            </p:cNvPicPr>
            <p:nvPr/>
          </p:nvPicPr>
          <p:blipFill>
            <a:blip r:embed="rId3"/>
            <a:stretch>
              <a:fillRect/>
            </a:stretch>
          </p:blipFill>
          <p:spPr>
            <a:xfrm>
              <a:off x="631964" y="5829835"/>
              <a:ext cx="2552700" cy="152400"/>
            </a:xfrm>
            <a:prstGeom prst="rect">
              <a:avLst/>
            </a:prstGeom>
          </p:spPr>
        </p:pic>
      </p:grpSp>
      <p:sp>
        <p:nvSpPr>
          <p:cNvPr id="13" name="大かっこ 12"/>
          <p:cNvSpPr/>
          <p:nvPr/>
        </p:nvSpPr>
        <p:spPr>
          <a:xfrm>
            <a:off x="550972" y="6213542"/>
            <a:ext cx="5410546" cy="50737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smtClean="0">
                <a:latin typeface="+mn-ea"/>
              </a:rPr>
              <a:t>左：一般財団法人ベンチャーエンタープライズセンター「ベンチャー白書」を基に作成。</a:t>
            </a:r>
            <a:endParaRPr kumimoji="1" lang="en-US" altLang="ja-JP" sz="1100" dirty="0" smtClean="0">
              <a:latin typeface="+mn-ea"/>
            </a:endParaRPr>
          </a:p>
          <a:p>
            <a:r>
              <a:rPr kumimoji="1" lang="ja-JP" altLang="en-US" sz="1100" dirty="0" smtClean="0">
                <a:latin typeface="+mn-ea"/>
              </a:rPr>
              <a:t>右：各種データベースを基に作成。</a:t>
            </a:r>
            <a:endParaRPr kumimoji="1" lang="en-US" altLang="ja-JP" sz="1100" dirty="0" smtClean="0">
              <a:latin typeface="+mn-ea"/>
            </a:endParaRPr>
          </a:p>
        </p:txBody>
      </p:sp>
      <p:grpSp>
        <p:nvGrpSpPr>
          <p:cNvPr id="15" name="グループ化 14"/>
          <p:cNvGrpSpPr/>
          <p:nvPr/>
        </p:nvGrpSpPr>
        <p:grpSpPr>
          <a:xfrm>
            <a:off x="4328567" y="2064246"/>
            <a:ext cx="4788000" cy="3581535"/>
            <a:chOff x="4308807" y="2377455"/>
            <a:chExt cx="4788000" cy="3581535"/>
          </a:xfrm>
        </p:grpSpPr>
        <p:pic>
          <p:nvPicPr>
            <p:cNvPr id="8" name="図 7">
              <a:extLst>
                <a:ext uri="{FF2B5EF4-FFF2-40B4-BE49-F238E27FC236}">
                  <a16:creationId xmlns:a16="http://schemas.microsoft.com/office/drawing/2014/main" id="{F5F0F4FD-B23D-4C37-A399-E5B87467C473}"/>
                </a:ext>
              </a:extLst>
            </p:cNvPr>
            <p:cNvPicPr>
              <a:picLocks noChangeAspect="1"/>
            </p:cNvPicPr>
            <p:nvPr/>
          </p:nvPicPr>
          <p:blipFill>
            <a:blip r:embed="rId4"/>
            <a:stretch>
              <a:fillRect/>
            </a:stretch>
          </p:blipFill>
          <p:spPr>
            <a:xfrm>
              <a:off x="4522631" y="2377455"/>
              <a:ext cx="4439255" cy="3317010"/>
            </a:xfrm>
            <a:prstGeom prst="rect">
              <a:avLst/>
            </a:prstGeom>
          </p:spPr>
        </p:pic>
        <p:sp>
          <p:nvSpPr>
            <p:cNvPr id="9" name="吹き出し: 四角形 8">
              <a:extLst>
                <a:ext uri="{FF2B5EF4-FFF2-40B4-BE49-F238E27FC236}">
                  <a16:creationId xmlns:a16="http://schemas.microsoft.com/office/drawing/2014/main" id="{E33AFA77-D6C6-418B-BFF5-EB2AF5C11F36}"/>
                </a:ext>
              </a:extLst>
            </p:cNvPr>
            <p:cNvSpPr/>
            <p:nvPr/>
          </p:nvSpPr>
          <p:spPr>
            <a:xfrm>
              <a:off x="6732103" y="2822713"/>
              <a:ext cx="2239619" cy="606287"/>
            </a:xfrm>
            <a:prstGeom prst="wedgeRectCallout">
              <a:avLst>
                <a:gd name="adj1" fmla="val -66097"/>
                <a:gd name="adj2" fmla="val 204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アメリカは赤字上場が多く、</a:t>
              </a:r>
              <a:endParaRPr kumimoji="1" lang="en-US" altLang="ja-JP" sz="1200" dirty="0">
                <a:solidFill>
                  <a:schemeClr val="tx1"/>
                </a:solidFill>
              </a:endParaRPr>
            </a:p>
            <a:p>
              <a:r>
                <a:rPr kumimoji="1" lang="ja-JP" altLang="en-US" sz="1200" dirty="0">
                  <a:solidFill>
                    <a:schemeClr val="tx1"/>
                  </a:solidFill>
                </a:rPr>
                <a:t>投資先行型の資金調達が普及</a:t>
              </a:r>
            </a:p>
          </p:txBody>
        </p:sp>
        <p:pic>
          <p:nvPicPr>
            <p:cNvPr id="6" name="図 5"/>
            <p:cNvPicPr>
              <a:picLocks noChangeAspect="1"/>
            </p:cNvPicPr>
            <p:nvPr/>
          </p:nvPicPr>
          <p:blipFill>
            <a:blip r:embed="rId5"/>
            <a:stretch>
              <a:fillRect/>
            </a:stretch>
          </p:blipFill>
          <p:spPr>
            <a:xfrm>
              <a:off x="4308807" y="5753257"/>
              <a:ext cx="4788000" cy="205733"/>
            </a:xfrm>
            <a:prstGeom prst="rect">
              <a:avLst/>
            </a:prstGeom>
          </p:spPr>
        </p:pic>
      </p:grpSp>
    </p:spTree>
    <p:extLst>
      <p:ext uri="{BB962C8B-B14F-4D97-AF65-F5344CB8AC3E}">
        <p14:creationId xmlns:p14="http://schemas.microsoft.com/office/powerpoint/2010/main" val="1612814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37</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年の世界の時価総額上位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社中、日本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社を占めて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月時点では、トヨタ自動車１社のみ。</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アメリカや中国のシェアが高まっている。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企業の時価総額</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541367" y="6183273"/>
            <a:ext cx="5597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「第１回　産業</a:t>
            </a:r>
            <a:r>
              <a:rPr lang="ja-JP" altLang="en-US" sz="1100" dirty="0">
                <a:latin typeface="Meiryo UI" panose="020B0604030504040204" pitchFamily="50" charset="-128"/>
                <a:ea typeface="Meiryo UI" panose="020B0604030504040204" pitchFamily="50" charset="-128"/>
              </a:rPr>
              <a:t>構造審議会　経済産業政策新機軸部会　</a:t>
            </a:r>
            <a:r>
              <a:rPr lang="ja-JP" altLang="en-US" sz="1100" dirty="0" smtClean="0">
                <a:latin typeface="Meiryo UI" panose="020B0604030504040204" pitchFamily="50" charset="-128"/>
                <a:ea typeface="Meiryo UI" panose="020B0604030504040204" pitchFamily="50" charset="-128"/>
              </a:rPr>
              <a:t>参考資料」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8FF55F0-16F8-4BAC-A029-B39BE2616290}"/>
              </a:ext>
            </a:extLst>
          </p:cNvPr>
          <p:cNvPicPr>
            <a:picLocks noChangeAspect="1"/>
          </p:cNvPicPr>
          <p:nvPr/>
        </p:nvPicPr>
        <p:blipFill>
          <a:blip r:embed="rId2"/>
          <a:stretch>
            <a:fillRect/>
          </a:stretch>
        </p:blipFill>
        <p:spPr>
          <a:xfrm>
            <a:off x="607857" y="1888622"/>
            <a:ext cx="7829550" cy="3790950"/>
          </a:xfrm>
          <a:prstGeom prst="rect">
            <a:avLst/>
          </a:prstGeom>
        </p:spPr>
      </p:pic>
      <p:pic>
        <p:nvPicPr>
          <p:cNvPr id="6" name="図 5"/>
          <p:cNvPicPr>
            <a:picLocks noChangeAspect="1"/>
          </p:cNvPicPr>
          <p:nvPr/>
        </p:nvPicPr>
        <p:blipFill>
          <a:blip r:embed="rId3"/>
          <a:stretch>
            <a:fillRect/>
          </a:stretch>
        </p:blipFill>
        <p:spPr>
          <a:xfrm>
            <a:off x="607857" y="5713377"/>
            <a:ext cx="8077200" cy="304800"/>
          </a:xfrm>
          <a:prstGeom prst="rect">
            <a:avLst/>
          </a:prstGeom>
        </p:spPr>
      </p:pic>
      <p:sp>
        <p:nvSpPr>
          <p:cNvPr id="10" name="大かっこ 9"/>
          <p:cNvSpPr/>
          <p:nvPr/>
        </p:nvSpPr>
        <p:spPr>
          <a:xfrm>
            <a:off x="711184" y="6434978"/>
            <a:ext cx="1656000" cy="28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36000" rtlCol="0" anchor="t" anchorCtr="0"/>
          <a:lstStyle/>
          <a:p>
            <a:r>
              <a:rPr kumimoji="1" lang="en-US" altLang="ja-JP" sz="1100" dirty="0">
                <a:latin typeface="+mn-ea"/>
              </a:rPr>
              <a:t>Bloomberg</a:t>
            </a:r>
            <a:r>
              <a:rPr kumimoji="1" lang="ja-JP" altLang="en-US" sz="1100" dirty="0">
                <a:latin typeface="+mn-ea"/>
              </a:rPr>
              <a:t>を基に</a:t>
            </a:r>
            <a:r>
              <a:rPr kumimoji="1" lang="ja-JP" altLang="en-US" sz="1100" dirty="0" smtClean="0">
                <a:latin typeface="+mn-ea"/>
              </a:rPr>
              <a:t>作成</a:t>
            </a:r>
            <a:endParaRPr kumimoji="1" lang="en-US" altLang="ja-JP" sz="1100" dirty="0" smtClean="0">
              <a:latin typeface="+mn-ea"/>
            </a:endParaRPr>
          </a:p>
        </p:txBody>
      </p:sp>
    </p:spTree>
    <p:extLst>
      <p:ext uri="{BB962C8B-B14F-4D97-AF65-F5344CB8AC3E}">
        <p14:creationId xmlns:p14="http://schemas.microsoft.com/office/powerpoint/2010/main" val="376209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38</a:t>
            </a:fld>
            <a:endParaRPr kumimoji="1" lang="ja-JP" altLang="en-US" dirty="0"/>
          </a:p>
        </p:txBody>
      </p:sp>
      <p:sp>
        <p:nvSpPr>
          <p:cNvPr id="4" name="正方形/長方形 3"/>
          <p:cNvSpPr/>
          <p:nvPr/>
        </p:nvSpPr>
        <p:spPr>
          <a:xfrm>
            <a:off x="270924" y="745291"/>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デジタル投資額は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年からほとんど増えていない一方、アメリカは約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倍に増大。</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デジタル投資額と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の動きはほぼ連動しており、デジタル投資の遅れが「失われた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年」の大きな要因ともいわれる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405782"/>
            <a:ext cx="5040560" cy="307777"/>
          </a:xfrm>
          <a:prstGeom prst="rect">
            <a:avLst/>
          </a:prstGeom>
          <a:noFill/>
        </p:spPr>
        <p:txBody>
          <a:bodyPr wrap="square" rtlCol="0">
            <a:spAutoFit/>
          </a:bodyPr>
          <a:lstStyle/>
          <a:p>
            <a:r>
              <a:rPr kumimoji="1" lang="ja-JP" altLang="en-US" sz="1400" b="1" dirty="0"/>
              <a:t>■　デジタル投資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486354" y="6392630"/>
            <a:ext cx="565318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「第１回　産業</a:t>
            </a:r>
            <a:r>
              <a:rPr lang="ja-JP" altLang="en-US" sz="1100" dirty="0">
                <a:latin typeface="Meiryo UI" panose="020B0604030504040204" pitchFamily="50" charset="-128"/>
                <a:ea typeface="Meiryo UI" panose="020B0604030504040204" pitchFamily="50" charset="-128"/>
              </a:rPr>
              <a:t>構造審議会　経済産業政策新機軸部会　</a:t>
            </a:r>
            <a:r>
              <a:rPr lang="ja-JP" altLang="en-US" sz="1100" dirty="0" smtClean="0">
                <a:latin typeface="Meiryo UI" panose="020B0604030504040204" pitchFamily="50" charset="-128"/>
                <a:ea typeface="Meiryo UI" panose="020B0604030504040204" pitchFamily="50" charset="-128"/>
              </a:rPr>
              <a:t>参考資料」</a:t>
            </a:r>
            <a:endParaRPr lang="en-US" altLang="ja-JP" sz="11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951695" y="6079236"/>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大かっこ 10"/>
          <p:cNvSpPr/>
          <p:nvPr/>
        </p:nvSpPr>
        <p:spPr>
          <a:xfrm>
            <a:off x="578932" y="6607932"/>
            <a:ext cx="2556000" cy="216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en-US" altLang="ja-JP" sz="1100" dirty="0">
                <a:latin typeface="+mn-ea"/>
              </a:rPr>
              <a:t>OECD</a:t>
            </a:r>
            <a:r>
              <a:rPr kumimoji="1" lang="ja-JP" altLang="en-US" sz="1100" dirty="0" err="1">
                <a:latin typeface="+mn-ea"/>
              </a:rPr>
              <a:t>、</a:t>
            </a:r>
            <a:r>
              <a:rPr kumimoji="1" lang="ja-JP" altLang="en-US" sz="1100" dirty="0">
                <a:latin typeface="+mn-ea"/>
              </a:rPr>
              <a:t>内閣府、米国</a:t>
            </a:r>
            <a:r>
              <a:rPr kumimoji="1" lang="ja-JP" altLang="en-US" sz="1100" dirty="0" smtClean="0">
                <a:latin typeface="+mn-ea"/>
              </a:rPr>
              <a:t>商務省</a:t>
            </a:r>
            <a:r>
              <a:rPr kumimoji="1" lang="ja-JP" altLang="en-US" sz="1100" dirty="0">
                <a:latin typeface="+mn-ea"/>
              </a:rPr>
              <a:t>を基に作成</a:t>
            </a:r>
            <a:endParaRPr kumimoji="1" lang="en-US" altLang="ja-JP" sz="1100" dirty="0" smtClean="0">
              <a:latin typeface="+mn-ea"/>
            </a:endParaRPr>
          </a:p>
        </p:txBody>
      </p:sp>
      <p:pic>
        <p:nvPicPr>
          <p:cNvPr id="5" name="図 4"/>
          <p:cNvPicPr>
            <a:picLocks noChangeAspect="1"/>
          </p:cNvPicPr>
          <p:nvPr/>
        </p:nvPicPr>
        <p:blipFill>
          <a:blip r:embed="rId2"/>
          <a:stretch>
            <a:fillRect/>
          </a:stretch>
        </p:blipFill>
        <p:spPr>
          <a:xfrm>
            <a:off x="1407564" y="1874035"/>
            <a:ext cx="6230135" cy="4420429"/>
          </a:xfrm>
          <a:prstGeom prst="rect">
            <a:avLst/>
          </a:prstGeom>
        </p:spPr>
      </p:pic>
      <p:sp>
        <p:nvSpPr>
          <p:cNvPr id="7" name="正方形/長方形 6"/>
          <p:cNvSpPr/>
          <p:nvPr/>
        </p:nvSpPr>
        <p:spPr>
          <a:xfrm>
            <a:off x="1267097" y="5891349"/>
            <a:ext cx="609507" cy="330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06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56925"/>
            <a:ext cx="2057400" cy="365125"/>
          </a:xfrm>
        </p:spPr>
        <p:txBody>
          <a:bodyPr/>
          <a:lstStyle/>
          <a:p>
            <a:fld id="{E1D027E3-62E2-4B97-AB12-56BECFBE21C1}" type="slidenum">
              <a:rPr kumimoji="1" lang="ja-JP" altLang="en-US" smtClean="0"/>
              <a:pPr/>
              <a:t>3</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の推移をみると、アメリカや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中国では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増加傾向がみられるが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横ばいの状態が続いている。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41542" y="6456925"/>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World Economic </a:t>
            </a:r>
            <a:r>
              <a:rPr lang="en-US" altLang="ja-JP" sz="1100" dirty="0" smtClean="0">
                <a:latin typeface="Meiryo UI" panose="020B0604030504040204" pitchFamily="50" charset="-128"/>
                <a:ea typeface="Meiryo UI" panose="020B0604030504040204" pitchFamily="50" charset="-128"/>
              </a:rPr>
              <a:t>Outlook</a:t>
            </a:r>
            <a:r>
              <a:rPr lang="ja-JP" altLang="en-US" sz="1100" dirty="0" smtClean="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a:t>
            </a:r>
            <a:r>
              <a:rPr lang="en-US" altLang="ja-JP" sz="1400" b="1" dirty="0"/>
              <a:t>GDP</a:t>
            </a:r>
            <a:r>
              <a:rPr lang="ja-JP" altLang="en-US" sz="1400" b="1" dirty="0"/>
              <a:t>推移</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世界経済の動き（１．国内総生産）</a:t>
            </a:r>
          </a:p>
        </p:txBody>
      </p:sp>
      <p:pic>
        <p:nvPicPr>
          <p:cNvPr id="7" name="図 6"/>
          <p:cNvPicPr>
            <a:picLocks noChangeAspect="1"/>
          </p:cNvPicPr>
          <p:nvPr/>
        </p:nvPicPr>
        <p:blipFill>
          <a:blip r:embed="rId2"/>
          <a:stretch>
            <a:fillRect/>
          </a:stretch>
        </p:blipFill>
        <p:spPr>
          <a:xfrm>
            <a:off x="465392" y="1744309"/>
            <a:ext cx="8114479" cy="4712616"/>
          </a:xfrm>
          <a:prstGeom prst="rect">
            <a:avLst/>
          </a:prstGeom>
        </p:spPr>
      </p:pic>
    </p:spTree>
    <p:extLst>
      <p:ext uri="{BB962C8B-B14F-4D97-AF65-F5344CB8AC3E}">
        <p14:creationId xmlns:p14="http://schemas.microsoft.com/office/powerpoint/2010/main" val="437591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（４．投資）</a:t>
            </a:r>
            <a:endParaRPr kumimoji="0" lang="ja-JP" altLang="en-US" sz="2000" kern="0" dirty="0">
              <a:solidFill>
                <a:srgbClr val="000000"/>
              </a:solidFill>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5FE39963-EF45-4356-8174-4E74FFBF897B}"/>
              </a:ext>
            </a:extLst>
          </p:cNvPr>
          <p:cNvSpPr>
            <a:spLocks noGrp="1"/>
          </p:cNvSpPr>
          <p:nvPr>
            <p:ph type="sldNum" sz="quarter" idx="12"/>
          </p:nvPr>
        </p:nvSpPr>
        <p:spPr>
          <a:xfrm>
            <a:off x="7127643" y="6474654"/>
            <a:ext cx="2057400" cy="365125"/>
          </a:xfrm>
        </p:spPr>
        <p:txBody>
          <a:bodyPr/>
          <a:lstStyle/>
          <a:p>
            <a:fld id="{50F88186-B17D-4CE3-A887-D91699CF601C}" type="slidenum">
              <a:rPr kumimoji="1" lang="ja-JP" altLang="en-US" smtClean="0"/>
              <a:t>39</a:t>
            </a:fld>
            <a:endParaRPr kumimoji="1" lang="ja-JP" altLang="en-US"/>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smtClean="0"/>
              <a:t>■</a:t>
            </a:r>
            <a:r>
              <a:rPr lang="ja-JP" altLang="en-US" sz="1400" b="1" dirty="0"/>
              <a:t> </a:t>
            </a:r>
            <a:r>
              <a:rPr lang="ja-JP" altLang="en-US" sz="1400" b="1" dirty="0" smtClean="0"/>
              <a:t>我が国のキャッシュフロー比率及び現預金比率に対する投資の反応</a:t>
            </a:r>
            <a:endParaRPr lang="en-US" altLang="ja-JP" sz="1400" b="1" dirty="0" smtClean="0"/>
          </a:p>
        </p:txBody>
      </p:sp>
      <p:pic>
        <p:nvPicPr>
          <p:cNvPr id="2" name="図 1"/>
          <p:cNvPicPr>
            <a:picLocks noChangeAspect="1"/>
          </p:cNvPicPr>
          <p:nvPr/>
        </p:nvPicPr>
        <p:blipFill>
          <a:blip r:embed="rId2"/>
          <a:stretch>
            <a:fillRect/>
          </a:stretch>
        </p:blipFill>
        <p:spPr>
          <a:xfrm>
            <a:off x="16717" y="1944690"/>
            <a:ext cx="6817300" cy="3960000"/>
          </a:xfrm>
          <a:prstGeom prst="rect">
            <a:avLst/>
          </a:prstGeom>
        </p:spPr>
      </p:pic>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我が国の上場企業（製造業）における国内設備投資と</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含む広義の投資の推計結果を比較すると、海外の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M&amp;A</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含む広義の投資が大きく上回っている。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147348" y="6213044"/>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：内閣府政策統括官（経済財政分析担当）「日本経済</a:t>
            </a:r>
            <a:r>
              <a:rPr lang="en-US" altLang="ja-JP" sz="1100" dirty="0" smtClean="0">
                <a:latin typeface="Meiryo UI" panose="020B0604030504040204" pitchFamily="50" charset="-128"/>
                <a:ea typeface="Meiryo UI" panose="020B0604030504040204" pitchFamily="50" charset="-128"/>
              </a:rPr>
              <a:t>2017-2018</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rot="10800000" flipV="1">
            <a:off x="6748718" y="2351499"/>
            <a:ext cx="2305695" cy="3217598"/>
          </a:xfrm>
          <a:prstGeom prst="rect">
            <a:avLst/>
          </a:prstGeom>
          <a:noFill/>
          <a:ln>
            <a:solidFill>
              <a:schemeClr val="tx1"/>
            </a:solidFill>
            <a:prstDash val="sysDot"/>
          </a:ln>
        </p:spPr>
        <p:txBody>
          <a:bodyPr wrap="square" lIns="72000" tIns="36000" rIns="72000" bIns="72000" rtlCol="0" anchor="ctr" anchorCtr="0">
            <a:spAutoFit/>
          </a:bodyPr>
          <a:lstStyle/>
          <a:p>
            <a:r>
              <a:rPr kumimoji="1" lang="en-US" altLang="ja-JP" sz="1200" b="1" dirty="0" smtClean="0">
                <a:latin typeface="+mj-ea"/>
                <a:ea typeface="+mj-ea"/>
              </a:rPr>
              <a:t>【</a:t>
            </a:r>
            <a:r>
              <a:rPr kumimoji="1" lang="ja-JP" altLang="en-US" sz="1200" b="1" dirty="0" smtClean="0">
                <a:latin typeface="+mj-ea"/>
                <a:ea typeface="+mj-ea"/>
              </a:rPr>
              <a:t>パナソニックにおける海外・国内の持ち株体制再編の例（</a:t>
            </a:r>
            <a:r>
              <a:rPr kumimoji="1" lang="en-US" altLang="ja-JP" sz="1200" b="1" dirty="0" smtClean="0">
                <a:latin typeface="+mj-ea"/>
                <a:ea typeface="+mj-ea"/>
              </a:rPr>
              <a:t>2016.12.22</a:t>
            </a:r>
            <a:r>
              <a:rPr kumimoji="1" lang="ja-JP" altLang="en-US" sz="1200" b="1" dirty="0" smtClean="0">
                <a:latin typeface="+mj-ea"/>
                <a:ea typeface="+mj-ea"/>
              </a:rPr>
              <a:t>）</a:t>
            </a:r>
            <a:r>
              <a:rPr kumimoji="1" lang="en-US" altLang="ja-JP" sz="1200" b="1" dirty="0" smtClean="0">
                <a:latin typeface="+mj-ea"/>
                <a:ea typeface="+mj-ea"/>
              </a:rPr>
              <a:t>】</a:t>
            </a:r>
          </a:p>
          <a:p>
            <a:pPr marL="174625" indent="-174625">
              <a:spcBef>
                <a:spcPts val="600"/>
              </a:spcBef>
            </a:pPr>
            <a:r>
              <a:rPr kumimoji="1" lang="ja-JP" altLang="en-US" sz="1200" dirty="0" smtClean="0">
                <a:latin typeface="+mj-ea"/>
                <a:ea typeface="+mj-ea"/>
              </a:rPr>
              <a:t>〇 パナソニック株式会社では、今後の海外における成長戦略加速への対応と、国内外の子会社の投資・回収整理を強化するために持ち株体制を再編。</a:t>
            </a:r>
            <a:endParaRPr kumimoji="1" lang="en-US" altLang="ja-JP" sz="1200" dirty="0" smtClean="0">
              <a:latin typeface="+mj-ea"/>
              <a:ea typeface="+mj-ea"/>
            </a:endParaRPr>
          </a:p>
          <a:p>
            <a:pPr marL="174625" indent="-174625">
              <a:spcBef>
                <a:spcPts val="600"/>
              </a:spcBef>
            </a:pPr>
            <a:r>
              <a:rPr kumimoji="1" lang="ja-JP" altLang="en-US" sz="1200" dirty="0" smtClean="0">
                <a:latin typeface="+mj-ea"/>
                <a:ea typeface="+mj-ea"/>
              </a:rPr>
              <a:t>〇 海外においては、各地域の統括会社で保有する持株機能を</a:t>
            </a:r>
            <a:r>
              <a:rPr kumimoji="1" lang="en-US" altLang="ja-JP" sz="1200" dirty="0" smtClean="0">
                <a:latin typeface="+mj-ea"/>
                <a:ea typeface="+mj-ea"/>
              </a:rPr>
              <a:t>100%</a:t>
            </a:r>
            <a:r>
              <a:rPr kumimoji="1" lang="ja-JP" altLang="en-US" sz="1200" dirty="0" smtClean="0">
                <a:latin typeface="+mj-ea"/>
                <a:ea typeface="+mj-ea"/>
              </a:rPr>
              <a:t>子会社である「パナソニック ホールディングオランダ有限会社」に統合し、投資・融資管理を担う組織を設置。国内では、中間持株会社を新設し、国内子会社の株式を移管。</a:t>
            </a:r>
            <a:endParaRPr kumimoji="1" lang="ja-JP" altLang="en-US" sz="1200" dirty="0">
              <a:latin typeface="+mj-ea"/>
              <a:ea typeface="+mj-ea"/>
            </a:endParaRPr>
          </a:p>
        </p:txBody>
      </p:sp>
      <p:cxnSp>
        <p:nvCxnSpPr>
          <p:cNvPr id="5" name="直線コネクタ 4"/>
          <p:cNvCxnSpPr/>
          <p:nvPr/>
        </p:nvCxnSpPr>
        <p:spPr>
          <a:xfrm flipV="1">
            <a:off x="1380041" y="5133975"/>
            <a:ext cx="1867984" cy="6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655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（４．投資）</a:t>
            </a:r>
            <a:endParaRPr kumimoji="0" lang="ja-JP" altLang="en-US" sz="2000" kern="0" dirty="0">
              <a:solidFill>
                <a:srgbClr val="000000"/>
              </a:solidFill>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5FE39963-EF45-4356-8174-4E74FFBF897B}"/>
              </a:ext>
            </a:extLst>
          </p:cNvPr>
          <p:cNvSpPr>
            <a:spLocks noGrp="1"/>
          </p:cNvSpPr>
          <p:nvPr>
            <p:ph type="sldNum" sz="quarter" idx="12"/>
          </p:nvPr>
        </p:nvSpPr>
        <p:spPr>
          <a:xfrm>
            <a:off x="7127643" y="6474654"/>
            <a:ext cx="2057400" cy="365125"/>
          </a:xfrm>
        </p:spPr>
        <p:txBody>
          <a:bodyPr/>
          <a:lstStyle/>
          <a:p>
            <a:fld id="{50F88186-B17D-4CE3-A887-D91699CF601C}" type="slidenum">
              <a:rPr kumimoji="1" lang="ja-JP" altLang="en-US" smtClean="0"/>
              <a:t>40</a:t>
            </a:fld>
            <a:endParaRPr kumimoji="1" lang="ja-JP" altLang="en-US"/>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96717" y="448701"/>
            <a:ext cx="6478895" cy="307777"/>
          </a:xfrm>
          <a:prstGeom prst="rect">
            <a:avLst/>
          </a:prstGeom>
          <a:noFill/>
        </p:spPr>
        <p:txBody>
          <a:bodyPr wrap="square" rtlCol="0">
            <a:spAutoFit/>
          </a:bodyPr>
          <a:lstStyle/>
          <a:p>
            <a:r>
              <a:rPr kumimoji="1" lang="ja-JP" altLang="en-US" sz="1400" b="1" dirty="0" smtClean="0"/>
              <a:t>■</a:t>
            </a:r>
            <a:r>
              <a:rPr lang="ja-JP" altLang="en-US" sz="1400" b="1" dirty="0"/>
              <a:t> </a:t>
            </a:r>
            <a:r>
              <a:rPr lang="ja-JP" altLang="en-US" sz="1400" b="1" dirty="0" smtClean="0"/>
              <a:t>我が国の性質別の投資の動向</a:t>
            </a:r>
            <a:endParaRPr lang="en-US" altLang="ja-JP" sz="1400" b="1" dirty="0" smtClean="0"/>
          </a:p>
        </p:txBody>
      </p:sp>
      <p:pic>
        <p:nvPicPr>
          <p:cNvPr id="4" name="図 3"/>
          <p:cNvPicPr>
            <a:picLocks noChangeAspect="1"/>
          </p:cNvPicPr>
          <p:nvPr/>
        </p:nvPicPr>
        <p:blipFill>
          <a:blip r:embed="rId2"/>
          <a:stretch>
            <a:fillRect/>
          </a:stretch>
        </p:blipFill>
        <p:spPr>
          <a:xfrm>
            <a:off x="2009276" y="1670619"/>
            <a:ext cx="5125448" cy="3770444"/>
          </a:xfrm>
          <a:prstGeom prst="rect">
            <a:avLst/>
          </a:prstGeom>
        </p:spPr>
      </p:pic>
      <p:pic>
        <p:nvPicPr>
          <p:cNvPr id="5" name="図 4"/>
          <p:cNvPicPr>
            <a:picLocks noChangeAspect="1"/>
          </p:cNvPicPr>
          <p:nvPr/>
        </p:nvPicPr>
        <p:blipFill>
          <a:blip r:embed="rId3"/>
          <a:stretch>
            <a:fillRect/>
          </a:stretch>
        </p:blipFill>
        <p:spPr>
          <a:xfrm>
            <a:off x="1910715" y="5479896"/>
            <a:ext cx="5322570" cy="1020389"/>
          </a:xfrm>
          <a:prstGeom prst="rect">
            <a:avLst/>
          </a:prstGeom>
        </p:spPr>
      </p:pic>
      <p:sp>
        <p:nvSpPr>
          <p:cNvPr id="25" name="正方形/長方形 24"/>
          <p:cNvSpPr/>
          <p:nvPr/>
        </p:nvSpPr>
        <p:spPr>
          <a:xfrm>
            <a:off x="160795" y="84890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製造業のシェアが大きい機械投資は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年前半に落込み、構築物投資は底堅く推移。</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R&amp;D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（研究開発）投資については、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年度まで増加傾向で推移。</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396457" y="6500285"/>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：内閣府政策統括官（経済財政分析担当）「日本経済</a:t>
            </a:r>
            <a:r>
              <a:rPr lang="en-US" altLang="ja-JP" sz="1100" dirty="0" smtClean="0">
                <a:latin typeface="Meiryo UI" panose="020B0604030504040204" pitchFamily="50" charset="-128"/>
                <a:ea typeface="Meiryo UI" panose="020B0604030504040204" pitchFamily="50" charset="-128"/>
              </a:rPr>
              <a:t>2019-2020</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311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（４．投資）</a:t>
            </a:r>
            <a:endParaRPr kumimoji="0" lang="ja-JP" altLang="en-US" sz="2000" kern="0" dirty="0">
              <a:solidFill>
                <a:srgbClr val="000000"/>
              </a:solidFill>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5FE39963-EF45-4356-8174-4E74FFBF897B}"/>
              </a:ext>
            </a:extLst>
          </p:cNvPr>
          <p:cNvSpPr>
            <a:spLocks noGrp="1"/>
          </p:cNvSpPr>
          <p:nvPr>
            <p:ph type="sldNum" sz="quarter" idx="12"/>
          </p:nvPr>
        </p:nvSpPr>
        <p:spPr>
          <a:xfrm>
            <a:off x="7127643" y="6474654"/>
            <a:ext cx="2057400" cy="365125"/>
          </a:xfrm>
        </p:spPr>
        <p:txBody>
          <a:bodyPr/>
          <a:lstStyle/>
          <a:p>
            <a:fld id="{50F88186-B17D-4CE3-A887-D91699CF601C}" type="slidenum">
              <a:rPr kumimoji="1" lang="ja-JP" altLang="en-US" smtClean="0"/>
              <a:t>41</a:t>
            </a:fld>
            <a:endParaRPr kumimoji="1" lang="ja-JP" altLang="en-US"/>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smtClean="0"/>
              <a:t>■我が国の対外直接投資収益の国内還元</a:t>
            </a:r>
            <a:endParaRPr lang="en-US" altLang="ja-JP" sz="1400" b="1" dirty="0" smtClean="0"/>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我が国の対外直接投資収益の半分は、海外拠点の内部留保として蓄積。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422583" y="6534457"/>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：内閣府政策統括官（経済財政分析担当）「日本経済</a:t>
            </a:r>
            <a:r>
              <a:rPr lang="en-US" altLang="ja-JP" sz="1100" dirty="0" smtClean="0">
                <a:latin typeface="Meiryo UI" panose="020B0604030504040204" pitchFamily="50" charset="-128"/>
                <a:ea typeface="Meiryo UI" panose="020B0604030504040204" pitchFamily="50" charset="-128"/>
              </a:rPr>
              <a:t>2021-2022</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698171" y="1812384"/>
            <a:ext cx="5584031" cy="4636391"/>
          </a:xfrm>
          <a:prstGeom prst="rect">
            <a:avLst/>
          </a:prstGeom>
        </p:spPr>
      </p:pic>
    </p:spTree>
    <p:extLst>
      <p:ext uri="{BB962C8B-B14F-4D97-AF65-F5344CB8AC3E}">
        <p14:creationId xmlns:p14="http://schemas.microsoft.com/office/powerpoint/2010/main" val="1997904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01B89D8-A984-4A31-BC78-EA602D96EE18}"/>
              </a:ext>
            </a:extLst>
          </p:cNvPr>
          <p:cNvPicPr>
            <a:picLocks noChangeAspect="1"/>
          </p:cNvPicPr>
          <p:nvPr/>
        </p:nvPicPr>
        <p:blipFill>
          <a:blip r:embed="rId2"/>
          <a:stretch>
            <a:fillRect/>
          </a:stretch>
        </p:blipFill>
        <p:spPr>
          <a:xfrm>
            <a:off x="4840541" y="2075721"/>
            <a:ext cx="4114800" cy="3276600"/>
          </a:xfrm>
          <a:prstGeom prst="rect">
            <a:avLst/>
          </a:prstGeom>
        </p:spPr>
      </p:pic>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42</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を除いた企業の人材投資をみると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低い水準。また、従業員視点でみても、社外学習・自己啓発について半数近くが何も行っていない状況。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人材投資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世界経済の動き（４</a:t>
            </a:r>
            <a:r>
              <a:rPr lang="ja-JP" altLang="en-US" sz="2000" kern="0" dirty="0">
                <a:solidFill>
                  <a:srgbClr val="000000"/>
                </a:solidFill>
                <a:ea typeface="Meiryo UI" pitchFamily="50" charset="-128"/>
                <a:cs typeface="Meiryo UI" pitchFamily="50" charset="-128"/>
              </a:rPr>
              <a:t>．投資</a:t>
            </a:r>
            <a:r>
              <a:rPr kumimoji="0" lang="ja-JP" altLang="en-US" sz="2000" kern="0" dirty="0">
                <a:solidFill>
                  <a:srgbClr val="000000"/>
                </a:solidFill>
                <a:ea typeface="Meiryo UI" pitchFamily="50" charset="-128"/>
                <a:cs typeface="Meiryo UI" pitchFamily="50" charset="-128"/>
              </a:rPr>
              <a:t>）</a:t>
            </a:r>
          </a:p>
        </p:txBody>
      </p:sp>
      <p:sp>
        <p:nvSpPr>
          <p:cNvPr id="26" name="テキスト ボックス 25">
            <a:extLst>
              <a:ext uri="{FF2B5EF4-FFF2-40B4-BE49-F238E27FC236}">
                <a16:creationId xmlns:a16="http://schemas.microsoft.com/office/drawing/2014/main" id="{37DE554C-38D5-4017-9DA3-52B2F6A4F5D0}"/>
              </a:ext>
            </a:extLst>
          </p:cNvPr>
          <p:cNvSpPr txBox="1"/>
          <p:nvPr/>
        </p:nvSpPr>
        <p:spPr>
          <a:xfrm>
            <a:off x="193872" y="6116395"/>
            <a:ext cx="5326618"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rPr>
              <a:t>：経済</a:t>
            </a:r>
            <a:r>
              <a:rPr lang="ja-JP" altLang="en-US" sz="1100" dirty="0" smtClean="0">
                <a:latin typeface="Meiryo UI" panose="020B0604030504040204" pitchFamily="50" charset="-128"/>
                <a:ea typeface="Meiryo UI" panose="020B0604030504040204" pitchFamily="50" charset="-128"/>
              </a:rPr>
              <a:t>産業省「第１回　産業</a:t>
            </a:r>
            <a:r>
              <a:rPr lang="ja-JP" altLang="en-US" sz="1100" dirty="0">
                <a:latin typeface="Meiryo UI" panose="020B0604030504040204" pitchFamily="50" charset="-128"/>
                <a:ea typeface="Meiryo UI" panose="020B0604030504040204" pitchFamily="50" charset="-128"/>
              </a:rPr>
              <a:t>構造審議会　経済産業政策新機軸部会　論点</a:t>
            </a:r>
            <a:r>
              <a:rPr lang="ja-JP" altLang="en-US" sz="1100" dirty="0" smtClean="0">
                <a:latin typeface="Meiryo UI" panose="020B0604030504040204" pitchFamily="50" charset="-128"/>
                <a:ea typeface="Meiryo UI" panose="020B0604030504040204" pitchFamily="50" charset="-128"/>
              </a:rPr>
              <a:t>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B950448-639C-44F2-B4E1-CA3C0580FA21}"/>
              </a:ext>
            </a:extLst>
          </p:cNvPr>
          <p:cNvPicPr>
            <a:picLocks noChangeAspect="1"/>
          </p:cNvPicPr>
          <p:nvPr/>
        </p:nvPicPr>
        <p:blipFill>
          <a:blip r:embed="rId3"/>
          <a:stretch>
            <a:fillRect/>
          </a:stretch>
        </p:blipFill>
        <p:spPr>
          <a:xfrm>
            <a:off x="278604" y="2769632"/>
            <a:ext cx="4302192" cy="3268606"/>
          </a:xfrm>
          <a:prstGeom prst="rect">
            <a:avLst/>
          </a:prstGeom>
        </p:spPr>
      </p:pic>
      <p:sp>
        <p:nvSpPr>
          <p:cNvPr id="23" name="テキスト ボックス 22">
            <a:extLst>
              <a:ext uri="{FF2B5EF4-FFF2-40B4-BE49-F238E27FC236}">
                <a16:creationId xmlns:a16="http://schemas.microsoft.com/office/drawing/2014/main" id="{54027932-00F0-4CC4-B478-038186587240}"/>
              </a:ext>
            </a:extLst>
          </p:cNvPr>
          <p:cNvSpPr txBox="1"/>
          <p:nvPr/>
        </p:nvSpPr>
        <p:spPr>
          <a:xfrm>
            <a:off x="270924" y="1798723"/>
            <a:ext cx="5040560" cy="276999"/>
          </a:xfrm>
          <a:prstGeom prst="rect">
            <a:avLst/>
          </a:prstGeom>
          <a:noFill/>
        </p:spPr>
        <p:txBody>
          <a:bodyPr wrap="square" rtlCol="0">
            <a:spAutoFit/>
          </a:bodyPr>
          <a:lstStyle/>
          <a:p>
            <a:r>
              <a:rPr kumimoji="1" lang="ja-JP" altLang="en-US" sz="1200" dirty="0" smtClean="0"/>
              <a:t>○　人材</a:t>
            </a:r>
            <a:r>
              <a:rPr kumimoji="1" lang="ja-JP" altLang="en-US" sz="1200" dirty="0"/>
              <a:t>投資（</a:t>
            </a:r>
            <a:r>
              <a:rPr kumimoji="1" lang="en-US" altLang="ja-JP" sz="1200" dirty="0"/>
              <a:t>OJT</a:t>
            </a:r>
            <a:r>
              <a:rPr kumimoji="1" lang="ja-JP" altLang="en-US" sz="1200" dirty="0" smtClean="0"/>
              <a:t>以外</a:t>
            </a:r>
            <a:r>
              <a:rPr kumimoji="1" lang="en-US" altLang="ja-JP" sz="1200" dirty="0" smtClean="0"/>
              <a:t>※</a:t>
            </a:r>
            <a:r>
              <a:rPr kumimoji="1" lang="ja-JP" altLang="en-US" sz="1200" dirty="0" smtClean="0"/>
              <a:t>）</a:t>
            </a:r>
            <a:r>
              <a:rPr kumimoji="1" lang="ja-JP" altLang="en-US" sz="1200" dirty="0"/>
              <a:t>の国際比較（対</a:t>
            </a:r>
            <a:r>
              <a:rPr kumimoji="1" lang="en-US" altLang="ja-JP" sz="1200" dirty="0"/>
              <a:t>GDP</a:t>
            </a:r>
            <a:r>
              <a:rPr kumimoji="1" lang="ja-JP" altLang="en-US" sz="1200" dirty="0"/>
              <a:t>比）</a:t>
            </a:r>
          </a:p>
        </p:txBody>
      </p:sp>
      <p:sp>
        <p:nvSpPr>
          <p:cNvPr id="28" name="テキスト ボックス 27">
            <a:extLst>
              <a:ext uri="{FF2B5EF4-FFF2-40B4-BE49-F238E27FC236}">
                <a16:creationId xmlns:a16="http://schemas.microsoft.com/office/drawing/2014/main" id="{EEE03DF4-9070-471B-A685-C2E9890117A3}"/>
              </a:ext>
            </a:extLst>
          </p:cNvPr>
          <p:cNvSpPr txBox="1"/>
          <p:nvPr/>
        </p:nvSpPr>
        <p:spPr>
          <a:xfrm>
            <a:off x="4840541" y="1798722"/>
            <a:ext cx="3765109" cy="276999"/>
          </a:xfrm>
          <a:prstGeom prst="rect">
            <a:avLst/>
          </a:prstGeom>
          <a:noFill/>
        </p:spPr>
        <p:txBody>
          <a:bodyPr wrap="square" rtlCol="0">
            <a:spAutoFit/>
          </a:bodyPr>
          <a:lstStyle/>
          <a:p>
            <a:r>
              <a:rPr kumimoji="1" lang="ja-JP" altLang="en-US" sz="1200" dirty="0" smtClean="0"/>
              <a:t>○　社外</a:t>
            </a:r>
            <a:r>
              <a:rPr kumimoji="1" lang="ja-JP" altLang="en-US" sz="1200" dirty="0"/>
              <a:t>学習・自己啓発を行っていない人の割合</a:t>
            </a:r>
          </a:p>
        </p:txBody>
      </p:sp>
      <p:sp>
        <p:nvSpPr>
          <p:cNvPr id="11" name="大かっこ 10"/>
          <p:cNvSpPr/>
          <p:nvPr/>
        </p:nvSpPr>
        <p:spPr>
          <a:xfrm>
            <a:off x="273921" y="6351845"/>
            <a:ext cx="5075663" cy="396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ja-JP" altLang="en-US" sz="1100" dirty="0">
                <a:latin typeface="+mn-ea"/>
              </a:rPr>
              <a:t>左： 厚生労働省「平成</a:t>
            </a:r>
            <a:r>
              <a:rPr kumimoji="1" lang="en-US" altLang="ja-JP" sz="1100" dirty="0">
                <a:latin typeface="+mn-ea"/>
              </a:rPr>
              <a:t>30</a:t>
            </a:r>
            <a:r>
              <a:rPr kumimoji="1" lang="ja-JP" altLang="en-US" sz="1100" dirty="0">
                <a:latin typeface="+mn-ea"/>
              </a:rPr>
              <a:t>年版労働経済の分析」</a:t>
            </a:r>
          </a:p>
          <a:p>
            <a:r>
              <a:rPr kumimoji="1" lang="ja-JP" altLang="en-US" sz="1100" dirty="0">
                <a:latin typeface="+mn-ea"/>
              </a:rPr>
              <a:t>右： パーソル総合研究所「</a:t>
            </a:r>
            <a:r>
              <a:rPr kumimoji="1" lang="en-US" altLang="ja-JP" sz="1100" dirty="0">
                <a:latin typeface="+mn-ea"/>
              </a:rPr>
              <a:t>APAC</a:t>
            </a:r>
            <a:r>
              <a:rPr kumimoji="1" lang="ja-JP" altLang="en-US" sz="1100" dirty="0">
                <a:latin typeface="+mn-ea"/>
              </a:rPr>
              <a:t>就業実態・成長意識調査（</a:t>
            </a:r>
            <a:r>
              <a:rPr kumimoji="1" lang="en-US" altLang="ja-JP" sz="1100" dirty="0">
                <a:latin typeface="+mn-ea"/>
              </a:rPr>
              <a:t>2019</a:t>
            </a:r>
            <a:r>
              <a:rPr kumimoji="1" lang="ja-JP" altLang="en-US" sz="1100" dirty="0">
                <a:latin typeface="+mn-ea"/>
              </a:rPr>
              <a:t>年）」より作成</a:t>
            </a:r>
            <a:endParaRPr kumimoji="1" lang="en-US" altLang="ja-JP" sz="1100" dirty="0" smtClean="0">
              <a:latin typeface="+mn-ea"/>
            </a:endParaRPr>
          </a:p>
        </p:txBody>
      </p:sp>
      <p:sp>
        <p:nvSpPr>
          <p:cNvPr id="13" name="大かっこ 12"/>
          <p:cNvSpPr/>
          <p:nvPr/>
        </p:nvSpPr>
        <p:spPr>
          <a:xfrm>
            <a:off x="18858" y="2002690"/>
            <a:ext cx="4821684" cy="770199"/>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700" dirty="0" smtClean="0">
                <a:latin typeface="+mn-ea"/>
              </a:rPr>
              <a:t>※</a:t>
            </a:r>
            <a:r>
              <a:rPr kumimoji="1" lang="ja-JP" altLang="en-US" sz="700" dirty="0" smtClean="0">
                <a:latin typeface="+mn-ea"/>
              </a:rPr>
              <a:t>　</a:t>
            </a:r>
            <a:r>
              <a:rPr kumimoji="1" lang="en-US" altLang="ja-JP" sz="700" dirty="0" smtClean="0">
                <a:latin typeface="+mn-ea"/>
              </a:rPr>
              <a:t>OECD</a:t>
            </a:r>
            <a:r>
              <a:rPr kumimoji="1" lang="ja-JP" altLang="en-US" sz="700" dirty="0" smtClean="0">
                <a:latin typeface="+mn-ea"/>
              </a:rPr>
              <a:t>では、能力開発を</a:t>
            </a:r>
            <a:r>
              <a:rPr kumimoji="1" lang="ja-JP" altLang="en-US" sz="700" dirty="0">
                <a:latin typeface="+mn-ea"/>
              </a:rPr>
              <a:t>「</a:t>
            </a:r>
            <a:r>
              <a:rPr kumimoji="1" lang="en-US" altLang="ja-JP" sz="700" dirty="0">
                <a:latin typeface="+mn-ea"/>
              </a:rPr>
              <a:t>formal training</a:t>
            </a:r>
            <a:r>
              <a:rPr kumimoji="1" lang="ja-JP" altLang="en-US" sz="700" dirty="0">
                <a:latin typeface="+mn-ea"/>
              </a:rPr>
              <a:t>」、「</a:t>
            </a:r>
            <a:r>
              <a:rPr kumimoji="1" lang="en-US" altLang="ja-JP" sz="700" dirty="0">
                <a:latin typeface="+mn-ea"/>
              </a:rPr>
              <a:t>OJT</a:t>
            </a:r>
            <a:r>
              <a:rPr kumimoji="1" lang="ja-JP" altLang="en-US" sz="700" dirty="0">
                <a:latin typeface="+mn-ea"/>
              </a:rPr>
              <a:t>（</a:t>
            </a:r>
            <a:r>
              <a:rPr kumimoji="1" lang="en-US" altLang="ja-JP" sz="700" dirty="0">
                <a:latin typeface="+mn-ea"/>
              </a:rPr>
              <a:t>On-the-Job Training</a:t>
            </a:r>
            <a:r>
              <a:rPr kumimoji="1" lang="ja-JP" altLang="en-US" sz="700" dirty="0">
                <a:latin typeface="+mn-ea"/>
              </a:rPr>
              <a:t>）」、「</a:t>
            </a:r>
            <a:r>
              <a:rPr kumimoji="1" lang="en-US" altLang="ja-JP" sz="700" dirty="0">
                <a:latin typeface="+mn-ea"/>
              </a:rPr>
              <a:t>informal learning</a:t>
            </a:r>
            <a:r>
              <a:rPr kumimoji="1" lang="ja-JP" altLang="en-US" sz="700" dirty="0">
                <a:latin typeface="+mn-ea"/>
              </a:rPr>
              <a:t>」に分類している。</a:t>
            </a:r>
          </a:p>
          <a:p>
            <a:r>
              <a:rPr kumimoji="1" lang="ja-JP" altLang="en-US" sz="700" dirty="0">
                <a:latin typeface="+mn-ea"/>
              </a:rPr>
              <a:t>　「</a:t>
            </a:r>
            <a:r>
              <a:rPr kumimoji="1" lang="en-US" altLang="ja-JP" sz="700" dirty="0">
                <a:latin typeface="+mn-ea"/>
              </a:rPr>
              <a:t>formal training</a:t>
            </a:r>
            <a:r>
              <a:rPr kumimoji="1" lang="ja-JP" altLang="en-US" sz="700" dirty="0">
                <a:latin typeface="+mn-ea"/>
              </a:rPr>
              <a:t>」とは、職場外で計画的に行われる訓練であって、大学などの教育機関において</a:t>
            </a:r>
            <a:r>
              <a:rPr kumimoji="1" lang="ja-JP" altLang="en-US" sz="700" dirty="0" smtClean="0">
                <a:latin typeface="+mn-ea"/>
              </a:rPr>
              <a:t>学位の</a:t>
            </a:r>
            <a:r>
              <a:rPr kumimoji="1" lang="ja-JP" altLang="en-US" sz="700" dirty="0">
                <a:latin typeface="+mn-ea"/>
              </a:rPr>
              <a:t>取得を目的とするものである。「</a:t>
            </a:r>
            <a:r>
              <a:rPr kumimoji="1" lang="en-US" altLang="ja-JP" sz="700" dirty="0">
                <a:latin typeface="+mn-ea"/>
              </a:rPr>
              <a:t>OJT</a:t>
            </a:r>
            <a:r>
              <a:rPr kumimoji="1" lang="ja-JP" altLang="en-US" sz="700" dirty="0">
                <a:latin typeface="+mn-ea"/>
              </a:rPr>
              <a:t>（</a:t>
            </a:r>
            <a:r>
              <a:rPr kumimoji="1" lang="en-US" altLang="ja-JP" sz="700" dirty="0">
                <a:latin typeface="+mn-ea"/>
              </a:rPr>
              <a:t>On-the-Job Training</a:t>
            </a:r>
            <a:r>
              <a:rPr kumimoji="1" lang="ja-JP" altLang="en-US" sz="700" dirty="0">
                <a:latin typeface="+mn-ea"/>
              </a:rPr>
              <a:t>）」は、大学などの教育機関において</a:t>
            </a:r>
            <a:r>
              <a:rPr kumimoji="1" lang="ja-JP" altLang="en-US" sz="700" dirty="0" smtClean="0">
                <a:latin typeface="+mn-ea"/>
              </a:rPr>
              <a:t>学位</a:t>
            </a:r>
            <a:r>
              <a:rPr kumimoji="1" lang="ja-JP" altLang="en-US" sz="700" dirty="0">
                <a:latin typeface="+mn-ea"/>
              </a:rPr>
              <a:t>の取得を目的とするものではなく、計画的に実施される職業訓練であり、セミナーや</a:t>
            </a:r>
            <a:r>
              <a:rPr kumimoji="1" lang="ja-JP" altLang="en-US" sz="700" dirty="0" smtClean="0">
                <a:latin typeface="+mn-ea"/>
              </a:rPr>
              <a:t>ワークショップの</a:t>
            </a:r>
            <a:r>
              <a:rPr kumimoji="1" lang="ja-JP" altLang="en-US" sz="700" dirty="0">
                <a:latin typeface="+mn-ea"/>
              </a:rPr>
              <a:t>形式で行われる形式も包含している。「</a:t>
            </a:r>
            <a:r>
              <a:rPr kumimoji="1" lang="en-US" altLang="ja-JP" sz="700" dirty="0">
                <a:latin typeface="+mn-ea"/>
              </a:rPr>
              <a:t>informal learning</a:t>
            </a:r>
            <a:r>
              <a:rPr kumimoji="1" lang="ja-JP" altLang="en-US" sz="700" dirty="0">
                <a:latin typeface="+mn-ea"/>
              </a:rPr>
              <a:t>」は、計画的に実施される職業訓練ではなく</a:t>
            </a:r>
            <a:r>
              <a:rPr kumimoji="1" lang="ja-JP" altLang="en-US" sz="700" dirty="0" smtClean="0">
                <a:latin typeface="+mn-ea"/>
              </a:rPr>
              <a:t>、職場</a:t>
            </a:r>
            <a:r>
              <a:rPr kumimoji="1" lang="ja-JP" altLang="en-US" sz="700" dirty="0">
                <a:latin typeface="+mn-ea"/>
              </a:rPr>
              <a:t>において、日常な業務の中で上司や同僚から学ぶことを指している。　</a:t>
            </a:r>
            <a:r>
              <a:rPr kumimoji="1" lang="ja-JP" altLang="en-US" sz="700" dirty="0" smtClean="0">
                <a:latin typeface="+mn-ea"/>
              </a:rPr>
              <a:t>本稿における国際比較にあたっては、このような定義に基づいている。</a:t>
            </a:r>
            <a:endParaRPr kumimoji="1" lang="en-US" altLang="ja-JP" sz="700" dirty="0" smtClean="0">
              <a:latin typeface="+mn-ea"/>
            </a:endParaRPr>
          </a:p>
        </p:txBody>
      </p:sp>
    </p:spTree>
    <p:extLst>
      <p:ext uri="{BB962C8B-B14F-4D97-AF65-F5344CB8AC3E}">
        <p14:creationId xmlns:p14="http://schemas.microsoft.com/office/powerpoint/2010/main" val="3917766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366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a:t>５</a:t>
            </a:r>
            <a:r>
              <a:rPr kumimoji="1" lang="en-US" altLang="ja-JP" sz="2400" dirty="0" smtClean="0"/>
              <a:t>.</a:t>
            </a:r>
            <a:r>
              <a:rPr lang="ja-JP" altLang="en-US" sz="2400" dirty="0"/>
              <a:t>金融</a:t>
            </a:r>
            <a:endParaRPr kumimoji="1" lang="ja-JP" altLang="en-US" sz="2400" dirty="0"/>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44</a:t>
            </a:fld>
            <a:endParaRPr kumimoji="1" lang="ja-JP" altLang="en-US" dirty="0"/>
          </a:p>
        </p:txBody>
      </p:sp>
      <p:sp>
        <p:nvSpPr>
          <p:cNvPr id="6" name="コンテンツ プレースホルダー 2"/>
          <p:cNvSpPr txBox="1">
            <a:spLocks/>
          </p:cNvSpPr>
          <p:nvPr/>
        </p:nvSpPr>
        <p:spPr>
          <a:xfrm>
            <a:off x="628650" y="1645742"/>
            <a:ext cx="7886700" cy="3840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tabLst>
                <a:tab pos="7086600" algn="l"/>
              </a:tabLst>
            </a:pPr>
            <a:r>
              <a:rPr lang="ja-JP" altLang="en-US" sz="1800" dirty="0"/>
              <a:t>　主要国の実質実効為替レートの推移</a:t>
            </a:r>
            <a:r>
              <a:rPr lang="ja-JP" altLang="en-US" sz="1800" dirty="0" smtClean="0"/>
              <a:t>　・・・・・・・・・・・・・・・・・・・・・・・・・・・</a:t>
            </a:r>
            <a:r>
              <a:rPr lang="en-US" altLang="ja-JP" sz="1800" dirty="0" smtClean="0"/>
              <a:t>		45</a:t>
            </a:r>
          </a:p>
          <a:p>
            <a:pPr>
              <a:tabLst>
                <a:tab pos="7086600" algn="l"/>
              </a:tabLst>
            </a:pPr>
            <a:endParaRPr lang="ja-JP" altLang="en-US" sz="1800" dirty="0" smtClean="0"/>
          </a:p>
          <a:p>
            <a:pPr>
              <a:tabLst>
                <a:tab pos="7086600" algn="l"/>
              </a:tabLst>
            </a:pPr>
            <a:r>
              <a:rPr lang="ja-JP" altLang="en-US" sz="1800" dirty="0"/>
              <a:t>　マネタリーベースとマネーストックの推移</a:t>
            </a:r>
            <a:r>
              <a:rPr lang="ja-JP" altLang="en-US" sz="1800" dirty="0" smtClean="0"/>
              <a:t>　・・・・・・・・・・・・・・・・・・・・・・・・・・・</a:t>
            </a:r>
            <a:r>
              <a:rPr lang="en-US" altLang="ja-JP" sz="1800" dirty="0" smtClean="0"/>
              <a:t>		46</a:t>
            </a:r>
          </a:p>
          <a:p>
            <a:pPr>
              <a:tabLst>
                <a:tab pos="7086600" algn="l"/>
              </a:tabLst>
            </a:pPr>
            <a:endParaRPr lang="ja-JP" altLang="en-US" sz="1800" dirty="0" smtClean="0"/>
          </a:p>
          <a:p>
            <a:pPr>
              <a:tabLst>
                <a:tab pos="7086600" algn="l"/>
              </a:tabLst>
            </a:pPr>
            <a:r>
              <a:rPr lang="ja-JP" altLang="en-US" sz="1800" dirty="0"/>
              <a:t>　日銀の国債保有残高</a:t>
            </a:r>
            <a:r>
              <a:rPr lang="ja-JP" altLang="en-US" sz="1800" dirty="0" smtClean="0"/>
              <a:t>　・・・・・・・・・・・・・・・・・・・・・・・・・・・・・・・・・</a:t>
            </a:r>
            <a:r>
              <a:rPr lang="ja-JP" altLang="en-US" sz="1800" dirty="0"/>
              <a:t>・・・・・</a:t>
            </a:r>
            <a:r>
              <a:rPr lang="ja-JP" altLang="en-US" sz="1800" dirty="0" smtClean="0"/>
              <a:t>・</a:t>
            </a:r>
            <a:r>
              <a:rPr lang="en-US" altLang="ja-JP" sz="1800" dirty="0" smtClean="0"/>
              <a:t>		48</a:t>
            </a:r>
            <a:endParaRPr lang="ja-JP" altLang="en-US" sz="1800" dirty="0"/>
          </a:p>
        </p:txBody>
      </p:sp>
    </p:spTree>
    <p:extLst>
      <p:ext uri="{BB962C8B-B14F-4D97-AF65-F5344CB8AC3E}">
        <p14:creationId xmlns:p14="http://schemas.microsoft.com/office/powerpoint/2010/main" val="1104002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8">
            <a:extLst>
              <a:ext uri="{FF2B5EF4-FFF2-40B4-BE49-F238E27FC236}">
                <a16:creationId xmlns:a16="http://schemas.microsoft.com/office/drawing/2014/main" id="{E8BFC543-B832-4B0E-A5BE-C58D8ADCA4BE}"/>
              </a:ext>
            </a:extLst>
          </p:cNvPr>
          <p:cNvSpPr/>
          <p:nvPr/>
        </p:nvSpPr>
        <p:spPr>
          <a:xfrm>
            <a:off x="247171" y="6451120"/>
            <a:ext cx="8264817"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出典：独立行政法人経済産業研究所（</a:t>
            </a:r>
            <a:r>
              <a:rPr kumimoji="1" lang="en-US" altLang="ja-JP" sz="1100" dirty="0">
                <a:solidFill>
                  <a:schemeClr val="tx1"/>
                </a:solidFill>
              </a:rPr>
              <a:t>RIETI</a:t>
            </a:r>
            <a:r>
              <a:rPr kumimoji="1" lang="ja-JP" altLang="en-US" sz="1100" dirty="0" smtClean="0">
                <a:solidFill>
                  <a:schemeClr val="tx1"/>
                </a:solidFill>
              </a:rPr>
              <a:t>）公表データをもとに副首都推進局で作成</a:t>
            </a:r>
            <a:endParaRPr kumimoji="1" lang="ja-JP" altLang="en-US" sz="1100" dirty="0">
              <a:solidFill>
                <a:schemeClr val="tx1"/>
              </a:solidFill>
            </a:endParaRPr>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実質実効為替レートの推移をみると、近年、アメリカや中国に通貨価値・購買力の高まりがみられるが、日本円の実力は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年以上前から下落している。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7980" y="558445"/>
            <a:ext cx="6074219" cy="307777"/>
          </a:xfrm>
          <a:prstGeom prst="rect">
            <a:avLst/>
          </a:prstGeom>
          <a:noFill/>
        </p:spPr>
        <p:txBody>
          <a:bodyPr wrap="square" rtlCol="0">
            <a:spAutoFit/>
          </a:bodyPr>
          <a:lstStyle/>
          <a:p>
            <a:r>
              <a:rPr kumimoji="1" lang="ja-JP" altLang="en-US" sz="1400" b="1" dirty="0"/>
              <a:t>■</a:t>
            </a:r>
            <a:r>
              <a:rPr lang="ja-JP" altLang="en-US" sz="1400" b="1" dirty="0"/>
              <a:t>　主要国の実質実効為替レートの推移</a:t>
            </a: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世界経済の動き（５．金融）</a:t>
            </a:r>
          </a:p>
        </p:txBody>
      </p:sp>
      <p:sp>
        <p:nvSpPr>
          <p:cNvPr id="3" name="スライド番号プレースホルダー 2">
            <a:extLst>
              <a:ext uri="{FF2B5EF4-FFF2-40B4-BE49-F238E27FC236}">
                <a16:creationId xmlns:a16="http://schemas.microsoft.com/office/drawing/2014/main" id="{5FE39963-EF45-4356-8174-4E74FFBF897B}"/>
              </a:ext>
            </a:extLst>
          </p:cNvPr>
          <p:cNvSpPr>
            <a:spLocks noGrp="1"/>
          </p:cNvSpPr>
          <p:nvPr>
            <p:ph type="sldNum" sz="quarter" idx="12"/>
          </p:nvPr>
        </p:nvSpPr>
        <p:spPr>
          <a:xfrm>
            <a:off x="6999255" y="6427453"/>
            <a:ext cx="2057400" cy="365125"/>
          </a:xfrm>
        </p:spPr>
        <p:txBody>
          <a:bodyPr/>
          <a:lstStyle/>
          <a:p>
            <a:fld id="{50F88186-B17D-4CE3-A887-D91699CF601C}" type="slidenum">
              <a:rPr kumimoji="1" lang="ja-JP" altLang="en-US" smtClean="0"/>
              <a:t>45</a:t>
            </a:fld>
            <a:endParaRPr kumimoji="1" lang="ja-JP" altLang="en-US" dirty="0"/>
          </a:p>
        </p:txBody>
      </p:sp>
      <p:pic>
        <p:nvPicPr>
          <p:cNvPr id="2" name="図 1"/>
          <p:cNvPicPr>
            <a:picLocks noChangeAspect="1"/>
          </p:cNvPicPr>
          <p:nvPr/>
        </p:nvPicPr>
        <p:blipFill>
          <a:blip r:embed="rId2"/>
          <a:stretch>
            <a:fillRect/>
          </a:stretch>
        </p:blipFill>
        <p:spPr>
          <a:xfrm>
            <a:off x="97980" y="1909206"/>
            <a:ext cx="8809484" cy="4541914"/>
          </a:xfrm>
          <a:prstGeom prst="rect">
            <a:avLst/>
          </a:prstGeom>
        </p:spPr>
      </p:pic>
    </p:spTree>
    <p:extLst>
      <p:ext uri="{BB962C8B-B14F-4D97-AF65-F5344CB8AC3E}">
        <p14:creationId xmlns:p14="http://schemas.microsoft.com/office/powerpoint/2010/main" val="2905058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8">
            <a:extLst>
              <a:ext uri="{FF2B5EF4-FFF2-40B4-BE49-F238E27FC236}">
                <a16:creationId xmlns:a16="http://schemas.microsoft.com/office/drawing/2014/main" id="{E8BFC543-B832-4B0E-A5BE-C58D8ADCA4BE}"/>
              </a:ext>
            </a:extLst>
          </p:cNvPr>
          <p:cNvSpPr/>
          <p:nvPr/>
        </p:nvSpPr>
        <p:spPr>
          <a:xfrm>
            <a:off x="-63454" y="6496904"/>
            <a:ext cx="4111770"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出典：</a:t>
            </a:r>
            <a:r>
              <a:rPr kumimoji="1" lang="en-US" altLang="ja-JP" sz="1100" dirty="0">
                <a:solidFill>
                  <a:schemeClr val="tx1"/>
                </a:solidFill>
              </a:rPr>
              <a:t>OECD</a:t>
            </a:r>
            <a:r>
              <a:rPr kumimoji="1" lang="ja-JP" altLang="en-US" sz="1100" dirty="0">
                <a:solidFill>
                  <a:schemeClr val="tx1"/>
                </a:solidFill>
              </a:rPr>
              <a:t>統計</a:t>
            </a:r>
            <a:r>
              <a:rPr kumimoji="1" lang="ja-JP" altLang="en-US" sz="1100" dirty="0" smtClean="0">
                <a:solidFill>
                  <a:schemeClr val="tx1"/>
                </a:solidFill>
              </a:rPr>
              <a:t>データをもとに副首都推進局で作成</a:t>
            </a:r>
            <a:endParaRPr kumimoji="1" lang="ja-JP" altLang="en-US" sz="1100" dirty="0">
              <a:solidFill>
                <a:schemeClr val="tx1"/>
              </a:solidFill>
            </a:endParaRPr>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マネタリーベースとマネーストックの推移をみると、近年、アメリカは中央銀行からの通貨供給が経済の活性化につながっているが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日銀の通貨供給量に比べ、マネーストックの拡大に大きく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つながっていない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7980" y="558445"/>
            <a:ext cx="6074219" cy="307777"/>
          </a:xfrm>
          <a:prstGeom prst="rect">
            <a:avLst/>
          </a:prstGeom>
          <a:noFill/>
        </p:spPr>
        <p:txBody>
          <a:bodyPr wrap="square" rtlCol="0">
            <a:spAutoFit/>
          </a:bodyPr>
          <a:lstStyle/>
          <a:p>
            <a:r>
              <a:rPr kumimoji="1" lang="ja-JP" altLang="en-US" sz="1400" b="1" dirty="0"/>
              <a:t>■</a:t>
            </a:r>
            <a:r>
              <a:rPr lang="ja-JP" altLang="en-US" sz="1400" b="1" dirty="0"/>
              <a:t>　マネタリーベースとマネーストックの</a:t>
            </a:r>
            <a:r>
              <a:rPr lang="ja-JP" altLang="en-US" sz="1400" b="1" dirty="0" smtClean="0"/>
              <a:t>推移①</a:t>
            </a:r>
            <a:endParaRPr lang="ja-JP" altLang="en-US" sz="1400" b="1" dirty="0"/>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世界経済の動き（５．金融）</a:t>
            </a:r>
          </a:p>
        </p:txBody>
      </p:sp>
      <p:sp>
        <p:nvSpPr>
          <p:cNvPr id="3" name="スライド番号プレースホルダー 2">
            <a:extLst>
              <a:ext uri="{FF2B5EF4-FFF2-40B4-BE49-F238E27FC236}">
                <a16:creationId xmlns:a16="http://schemas.microsoft.com/office/drawing/2014/main" id="{5FE39963-EF45-4356-8174-4E74FFBF897B}"/>
              </a:ext>
            </a:extLst>
          </p:cNvPr>
          <p:cNvSpPr>
            <a:spLocks noGrp="1"/>
          </p:cNvSpPr>
          <p:nvPr>
            <p:ph type="sldNum" sz="quarter" idx="12"/>
          </p:nvPr>
        </p:nvSpPr>
        <p:spPr>
          <a:xfrm>
            <a:off x="7127643" y="6474654"/>
            <a:ext cx="2057400" cy="365125"/>
          </a:xfrm>
        </p:spPr>
        <p:txBody>
          <a:bodyPr/>
          <a:lstStyle/>
          <a:p>
            <a:fld id="{50F88186-B17D-4CE3-A887-D91699CF601C}" type="slidenum">
              <a:rPr kumimoji="1" lang="ja-JP" altLang="en-US" smtClean="0"/>
              <a:t>46</a:t>
            </a:fld>
            <a:endParaRPr kumimoji="1" lang="ja-JP" altLang="en-US"/>
          </a:p>
        </p:txBody>
      </p:sp>
      <p:sp>
        <p:nvSpPr>
          <p:cNvPr id="12" name="角丸四角形 8">
            <a:extLst>
              <a:ext uri="{FF2B5EF4-FFF2-40B4-BE49-F238E27FC236}">
                <a16:creationId xmlns:a16="http://schemas.microsoft.com/office/drawing/2014/main" id="{88E375BC-FE62-43E6-84F7-2B30DF661624}"/>
              </a:ext>
            </a:extLst>
          </p:cNvPr>
          <p:cNvSpPr/>
          <p:nvPr/>
        </p:nvSpPr>
        <p:spPr>
          <a:xfrm>
            <a:off x="410649" y="1809917"/>
            <a:ext cx="1624717" cy="12938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a:t>
            </a:r>
            <a:r>
              <a:rPr kumimoji="1" lang="en-US" altLang="ja-JP" sz="1100" dirty="0" smtClean="0">
                <a:solidFill>
                  <a:schemeClr val="tx1"/>
                </a:solidFill>
              </a:rPr>
              <a:t>2015</a:t>
            </a:r>
            <a:r>
              <a:rPr kumimoji="1" lang="ja-JP" altLang="en-US" sz="1100" dirty="0">
                <a:solidFill>
                  <a:schemeClr val="tx1"/>
                </a:solidFill>
              </a:rPr>
              <a:t>年＝</a:t>
            </a:r>
            <a:r>
              <a:rPr kumimoji="1" lang="en-US" altLang="ja-JP" sz="1100" dirty="0" smtClean="0">
                <a:solidFill>
                  <a:schemeClr val="tx1"/>
                </a:solidFill>
              </a:rPr>
              <a:t>100</a:t>
            </a:r>
            <a:r>
              <a:rPr kumimoji="1" lang="ja-JP" altLang="en-US" sz="1100" dirty="0" smtClean="0">
                <a:solidFill>
                  <a:schemeClr val="tx1"/>
                </a:solidFill>
              </a:rPr>
              <a:t>）</a:t>
            </a:r>
            <a:endParaRPr kumimoji="1" lang="ja-JP" altLang="en-US" sz="1100" dirty="0">
              <a:solidFill>
                <a:schemeClr val="tx1"/>
              </a:solidFill>
            </a:endParaRPr>
          </a:p>
        </p:txBody>
      </p:sp>
      <p:pic>
        <p:nvPicPr>
          <p:cNvPr id="2" name="図 1"/>
          <p:cNvPicPr>
            <a:picLocks noChangeAspect="1"/>
          </p:cNvPicPr>
          <p:nvPr/>
        </p:nvPicPr>
        <p:blipFill>
          <a:blip r:embed="rId2"/>
          <a:stretch>
            <a:fillRect/>
          </a:stretch>
        </p:blipFill>
        <p:spPr>
          <a:xfrm>
            <a:off x="1181471" y="1777303"/>
            <a:ext cx="3432345" cy="2517866"/>
          </a:xfrm>
          <a:prstGeom prst="rect">
            <a:avLst/>
          </a:prstGeom>
        </p:spPr>
      </p:pic>
      <p:pic>
        <p:nvPicPr>
          <p:cNvPr id="4" name="図 3"/>
          <p:cNvPicPr>
            <a:picLocks noChangeAspect="1"/>
          </p:cNvPicPr>
          <p:nvPr/>
        </p:nvPicPr>
        <p:blipFill>
          <a:blip r:embed="rId3"/>
          <a:stretch>
            <a:fillRect/>
          </a:stretch>
        </p:blipFill>
        <p:spPr>
          <a:xfrm>
            <a:off x="5025890" y="1777303"/>
            <a:ext cx="3542083" cy="2456901"/>
          </a:xfrm>
          <a:prstGeom prst="rect">
            <a:avLst/>
          </a:prstGeom>
        </p:spPr>
      </p:pic>
      <p:pic>
        <p:nvPicPr>
          <p:cNvPr id="5" name="図 4"/>
          <p:cNvPicPr>
            <a:picLocks noChangeAspect="1"/>
          </p:cNvPicPr>
          <p:nvPr/>
        </p:nvPicPr>
        <p:blipFill>
          <a:blip r:embed="rId4"/>
          <a:stretch>
            <a:fillRect/>
          </a:stretch>
        </p:blipFill>
        <p:spPr>
          <a:xfrm>
            <a:off x="1257677" y="4175564"/>
            <a:ext cx="3279932" cy="2469094"/>
          </a:xfrm>
          <a:prstGeom prst="rect">
            <a:avLst/>
          </a:prstGeom>
        </p:spPr>
      </p:pic>
      <p:pic>
        <p:nvPicPr>
          <p:cNvPr id="6" name="図 5"/>
          <p:cNvPicPr>
            <a:picLocks noChangeAspect="1"/>
          </p:cNvPicPr>
          <p:nvPr/>
        </p:nvPicPr>
        <p:blipFill>
          <a:blip r:embed="rId5"/>
          <a:stretch>
            <a:fillRect/>
          </a:stretch>
        </p:blipFill>
        <p:spPr>
          <a:xfrm>
            <a:off x="5080758" y="4175564"/>
            <a:ext cx="3432345" cy="2402032"/>
          </a:xfrm>
          <a:prstGeom prst="rect">
            <a:avLst/>
          </a:prstGeom>
        </p:spPr>
      </p:pic>
    </p:spTree>
    <p:extLst>
      <p:ext uri="{BB962C8B-B14F-4D97-AF65-F5344CB8AC3E}">
        <p14:creationId xmlns:p14="http://schemas.microsoft.com/office/powerpoint/2010/main" val="2162882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アメリカでは、マネタリーベースの拡大がマネーストックの増加につながっている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大きくはつながっていない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世界経済の動き（５．金融）</a:t>
            </a:r>
          </a:p>
        </p:txBody>
      </p:sp>
      <p:sp>
        <p:nvSpPr>
          <p:cNvPr id="3" name="スライド番号プレースホルダー 2">
            <a:extLst>
              <a:ext uri="{FF2B5EF4-FFF2-40B4-BE49-F238E27FC236}">
                <a16:creationId xmlns:a16="http://schemas.microsoft.com/office/drawing/2014/main" id="{5FE39963-EF45-4356-8174-4E74FFBF897B}"/>
              </a:ext>
            </a:extLst>
          </p:cNvPr>
          <p:cNvSpPr>
            <a:spLocks noGrp="1"/>
          </p:cNvSpPr>
          <p:nvPr>
            <p:ph type="sldNum" sz="quarter" idx="12"/>
          </p:nvPr>
        </p:nvSpPr>
        <p:spPr>
          <a:xfrm>
            <a:off x="7127643" y="6474654"/>
            <a:ext cx="2057400" cy="365125"/>
          </a:xfrm>
        </p:spPr>
        <p:txBody>
          <a:bodyPr/>
          <a:lstStyle/>
          <a:p>
            <a:fld id="{50F88186-B17D-4CE3-A887-D91699CF601C}" type="slidenum">
              <a:rPr kumimoji="1" lang="ja-JP" altLang="en-US" smtClean="0"/>
              <a:t>47</a:t>
            </a:fld>
            <a:endParaRPr kumimoji="1" lang="ja-JP" altLang="en-US"/>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smtClean="0"/>
              <a:t>■</a:t>
            </a:r>
            <a:r>
              <a:rPr lang="ja-JP" altLang="en-US" sz="1400" b="1" dirty="0"/>
              <a:t> </a:t>
            </a:r>
            <a:r>
              <a:rPr lang="ja-JP" altLang="en-US" sz="1400" b="1" dirty="0" smtClean="0"/>
              <a:t>マネタリーベースとマネーストックの推移②</a:t>
            </a:r>
            <a:endParaRPr lang="en-US" altLang="ja-JP" sz="1400" b="1" dirty="0" smtClean="0"/>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316707" y="6395606"/>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：山本和人・鳥谷一生編集著「世界経済論」</a:t>
            </a:r>
            <a:endParaRPr lang="en-US" altLang="ja-JP" sz="1100" dirty="0" smtClean="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390EDC8-C089-417A-9742-2F5EBD9DAA17}"/>
              </a:ext>
            </a:extLst>
          </p:cNvPr>
          <p:cNvSpPr txBox="1"/>
          <p:nvPr/>
        </p:nvSpPr>
        <p:spPr>
          <a:xfrm>
            <a:off x="147348" y="5159650"/>
            <a:ext cx="4921499" cy="584775"/>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（注）マネー・ストック</a:t>
            </a:r>
            <a:r>
              <a:rPr lang="en-US" altLang="ja-JP" sz="800" dirty="0" smtClean="0">
                <a:latin typeface="Meiryo UI" panose="020B0604030504040204" pitchFamily="50" charset="-128"/>
                <a:ea typeface="Meiryo UI" panose="020B0604030504040204" pitchFamily="50" charset="-128"/>
              </a:rPr>
              <a:t>M1</a:t>
            </a:r>
            <a:r>
              <a:rPr lang="ja-JP" altLang="en-US" sz="800" dirty="0" smtClean="0">
                <a:latin typeface="Meiryo UI" panose="020B0604030504040204" pitchFamily="50" charset="-128"/>
                <a:ea typeface="Meiryo UI" panose="020B0604030504040204" pitchFamily="50" charset="-128"/>
              </a:rPr>
              <a:t>は、①アメリカ財務省、</a:t>
            </a:r>
            <a:r>
              <a:rPr lang="en-US" altLang="ja-JP" sz="800" dirty="0" smtClean="0">
                <a:latin typeface="Meiryo UI" panose="020B0604030504040204" pitchFamily="50" charset="-128"/>
                <a:ea typeface="Meiryo UI" panose="020B0604030504040204" pitchFamily="50" charset="-128"/>
              </a:rPr>
              <a:t>FRB</a:t>
            </a:r>
            <a:r>
              <a:rPr lang="ja-JP" altLang="en-US" sz="800" dirty="0" smtClean="0">
                <a:latin typeface="Meiryo UI" panose="020B0604030504040204" pitchFamily="50" charset="-128"/>
                <a:ea typeface="Meiryo UI" panose="020B0604030504040204" pitchFamily="50" charset="-128"/>
              </a:rPr>
              <a:t>保有分及び預金取扱機関保有の準備金を除いた通貨、</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②ノンバンク機関の発行する旅行小切手、</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③預金取扱機関・アメリカ政府・</a:t>
            </a:r>
            <a:r>
              <a:rPr lang="en-US" altLang="ja-JP" sz="800" dirty="0" smtClean="0">
                <a:latin typeface="Meiryo UI" panose="020B0604030504040204" pitchFamily="50" charset="-128"/>
                <a:ea typeface="Meiryo UI" panose="020B0604030504040204" pitchFamily="50" charset="-128"/>
              </a:rPr>
              <a:t>FRB</a:t>
            </a:r>
            <a:r>
              <a:rPr lang="ja-JP" altLang="en-US" sz="800" dirty="0" smtClean="0">
                <a:latin typeface="Meiryo UI" panose="020B0604030504040204" pitchFamily="50" charset="-128"/>
                <a:ea typeface="Meiryo UI" panose="020B0604030504040204" pitchFamily="50" charset="-128"/>
              </a:rPr>
              <a:t>・海外の銀行及び公的機関の保有分を除いた要求払い預金、からなる。</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信用創造倍率は、マネー・ストック</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マネタリー・ベースとして算出している。</a:t>
            </a:r>
            <a:endParaRPr lang="en-US" altLang="ja-JP" sz="800" dirty="0" smtClean="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07" y="2477379"/>
            <a:ext cx="3932751" cy="2447319"/>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897" y="2484055"/>
            <a:ext cx="4008868" cy="2433966"/>
          </a:xfrm>
          <a:prstGeom prst="rect">
            <a:avLst/>
          </a:prstGeom>
        </p:spPr>
      </p:pic>
      <p:sp>
        <p:nvSpPr>
          <p:cNvPr id="11" name="テキスト ボックス 10">
            <a:extLst>
              <a:ext uri="{FF2B5EF4-FFF2-40B4-BE49-F238E27FC236}">
                <a16:creationId xmlns:a16="http://schemas.microsoft.com/office/drawing/2014/main" id="{B8384E0B-E22B-40AD-834C-CD6B5BDCC18D}"/>
              </a:ext>
            </a:extLst>
          </p:cNvPr>
          <p:cNvSpPr txBox="1"/>
          <p:nvPr/>
        </p:nvSpPr>
        <p:spPr>
          <a:xfrm>
            <a:off x="316707" y="2019965"/>
            <a:ext cx="1948821" cy="276999"/>
          </a:xfrm>
          <a:prstGeom prst="rect">
            <a:avLst/>
          </a:prstGeom>
          <a:noFill/>
        </p:spPr>
        <p:txBody>
          <a:bodyPr wrap="square" rtlCol="0">
            <a:spAutoFit/>
          </a:bodyPr>
          <a:lstStyle/>
          <a:p>
            <a:r>
              <a:rPr kumimoji="1" lang="ja-JP" altLang="en-US" sz="1200" dirty="0" smtClean="0"/>
              <a:t>○　アメリカ</a:t>
            </a:r>
            <a:endParaRPr kumimoji="1" lang="ja-JP" altLang="en-US" sz="1200" dirty="0"/>
          </a:p>
        </p:txBody>
      </p:sp>
      <p:sp>
        <p:nvSpPr>
          <p:cNvPr id="16" name="テキスト ボックス 15">
            <a:extLst>
              <a:ext uri="{FF2B5EF4-FFF2-40B4-BE49-F238E27FC236}">
                <a16:creationId xmlns:a16="http://schemas.microsoft.com/office/drawing/2014/main" id="{B8384E0B-E22B-40AD-834C-CD6B5BDCC18D}"/>
              </a:ext>
            </a:extLst>
          </p:cNvPr>
          <p:cNvSpPr txBox="1"/>
          <p:nvPr/>
        </p:nvSpPr>
        <p:spPr>
          <a:xfrm>
            <a:off x="4641897" y="2019965"/>
            <a:ext cx="1817149" cy="276999"/>
          </a:xfrm>
          <a:prstGeom prst="rect">
            <a:avLst/>
          </a:prstGeom>
          <a:noFill/>
        </p:spPr>
        <p:txBody>
          <a:bodyPr wrap="square" rtlCol="0">
            <a:spAutoFit/>
          </a:bodyPr>
          <a:lstStyle/>
          <a:p>
            <a:r>
              <a:rPr kumimoji="1" lang="ja-JP" altLang="en-US" sz="1200" dirty="0" smtClean="0"/>
              <a:t>○　日本</a:t>
            </a:r>
            <a:endParaRPr kumimoji="1" lang="ja-JP" altLang="en-US" sz="1200" dirty="0"/>
          </a:p>
        </p:txBody>
      </p:sp>
    </p:spTree>
    <p:extLst>
      <p:ext uri="{BB962C8B-B14F-4D97-AF65-F5344CB8AC3E}">
        <p14:creationId xmlns:p14="http://schemas.microsoft.com/office/powerpoint/2010/main" val="1610259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銀行の国債保有残高は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から急上昇してきたが、ここ数年の伸びは鈍化している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世界経済の動き（５．金融）</a:t>
            </a:r>
          </a:p>
        </p:txBody>
      </p:sp>
      <p:sp>
        <p:nvSpPr>
          <p:cNvPr id="3" name="スライド番号プレースホルダー 2">
            <a:extLst>
              <a:ext uri="{FF2B5EF4-FFF2-40B4-BE49-F238E27FC236}">
                <a16:creationId xmlns:a16="http://schemas.microsoft.com/office/drawing/2014/main" id="{5FE39963-EF45-4356-8174-4E74FFBF897B}"/>
              </a:ext>
            </a:extLst>
          </p:cNvPr>
          <p:cNvSpPr>
            <a:spLocks noGrp="1"/>
          </p:cNvSpPr>
          <p:nvPr>
            <p:ph type="sldNum" sz="quarter" idx="12"/>
          </p:nvPr>
        </p:nvSpPr>
        <p:spPr>
          <a:xfrm>
            <a:off x="7127643" y="6474654"/>
            <a:ext cx="2057400" cy="365125"/>
          </a:xfrm>
        </p:spPr>
        <p:txBody>
          <a:bodyPr/>
          <a:lstStyle/>
          <a:p>
            <a:fld id="{50F88186-B17D-4CE3-A887-D91699CF601C}" type="slidenum">
              <a:rPr kumimoji="1" lang="ja-JP" altLang="en-US" smtClean="0"/>
              <a:t>48</a:t>
            </a:fld>
            <a:endParaRPr kumimoji="1" lang="ja-JP" altLang="en-US"/>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smtClean="0"/>
              <a:t>■</a:t>
            </a:r>
            <a:r>
              <a:rPr lang="ja-JP" altLang="en-US" sz="1400" b="1" dirty="0"/>
              <a:t> </a:t>
            </a:r>
            <a:r>
              <a:rPr lang="ja-JP" altLang="en-US" sz="1400" b="1" dirty="0" smtClean="0"/>
              <a:t>日銀の国債保有残高</a:t>
            </a:r>
            <a:endParaRPr lang="en-US" altLang="ja-JP" sz="1400" b="1" dirty="0" smtClean="0"/>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316707" y="6395606"/>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出典：時事通信社ニュース</a:t>
            </a:r>
          </a:p>
        </p:txBody>
      </p:sp>
      <p:pic>
        <p:nvPicPr>
          <p:cNvPr id="17" name="図 16"/>
          <p:cNvPicPr>
            <a:picLocks noChangeAspect="1"/>
          </p:cNvPicPr>
          <p:nvPr/>
        </p:nvPicPr>
        <p:blipFill>
          <a:blip r:embed="rId2"/>
          <a:stretch>
            <a:fillRect/>
          </a:stretch>
        </p:blipFill>
        <p:spPr>
          <a:xfrm>
            <a:off x="1364768" y="2273121"/>
            <a:ext cx="6277651" cy="3610969"/>
          </a:xfrm>
          <a:prstGeom prst="rect">
            <a:avLst/>
          </a:prstGeom>
        </p:spPr>
      </p:pic>
    </p:spTree>
    <p:extLst>
      <p:ext uri="{BB962C8B-B14F-4D97-AF65-F5344CB8AC3E}">
        <p14:creationId xmlns:p14="http://schemas.microsoft.com/office/powerpoint/2010/main" val="294084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の産業構造の変化を比較すると、</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の産業構造は固定化・硬直化した状態となっているが、他の国では第三次産業の割合が高くなっている。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主要国の産業構造の比較</a:t>
            </a:r>
            <a:endParaRPr kumimoji="1" lang="ja-JP" altLang="en-US" sz="1400" b="1" dirty="0"/>
          </a:p>
        </p:txBody>
      </p:sp>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世界経済の動き（１．国内総生産）</a:t>
            </a:r>
          </a:p>
        </p:txBody>
      </p:sp>
      <p:sp>
        <p:nvSpPr>
          <p:cNvPr id="2" name="スライド番号プレースホルダー 1">
            <a:extLst>
              <a:ext uri="{FF2B5EF4-FFF2-40B4-BE49-F238E27FC236}">
                <a16:creationId xmlns:a16="http://schemas.microsoft.com/office/drawing/2014/main" id="{18832491-845A-4A01-B698-C6CB9B98D474}"/>
              </a:ext>
            </a:extLst>
          </p:cNvPr>
          <p:cNvSpPr>
            <a:spLocks noGrp="1"/>
          </p:cNvSpPr>
          <p:nvPr>
            <p:ph type="sldNum" sz="quarter" idx="12"/>
          </p:nvPr>
        </p:nvSpPr>
        <p:spPr>
          <a:xfrm>
            <a:off x="7086600" y="6449181"/>
            <a:ext cx="2057400" cy="365125"/>
          </a:xfrm>
        </p:spPr>
        <p:txBody>
          <a:bodyPr/>
          <a:lstStyle/>
          <a:p>
            <a:fld id="{50F88186-B17D-4CE3-A887-D91699CF601C}" type="slidenum">
              <a:rPr kumimoji="1" lang="ja-JP" altLang="en-US" smtClean="0"/>
              <a:t>4</a:t>
            </a:fld>
            <a:endParaRPr kumimoji="1" lang="ja-JP" altLang="en-US"/>
          </a:p>
        </p:txBody>
      </p:sp>
      <p:sp>
        <p:nvSpPr>
          <p:cNvPr id="54" name="テキスト ボックス 53">
            <a:extLst>
              <a:ext uri="{FF2B5EF4-FFF2-40B4-BE49-F238E27FC236}">
                <a16:creationId xmlns:a16="http://schemas.microsoft.com/office/drawing/2014/main" id="{84A38418-AC3E-4DA2-8F7A-65B9FB4556F1}"/>
              </a:ext>
            </a:extLst>
          </p:cNvPr>
          <p:cNvSpPr txBox="1"/>
          <p:nvPr/>
        </p:nvSpPr>
        <p:spPr>
          <a:xfrm>
            <a:off x="383172" y="6586535"/>
            <a:ext cx="780723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：独立</a:t>
            </a:r>
            <a:r>
              <a:rPr lang="ja-JP" altLang="en-US" sz="1100" dirty="0">
                <a:latin typeface="Meiryo UI" panose="020B0604030504040204" pitchFamily="50" charset="-128"/>
                <a:ea typeface="Meiryo UI" panose="020B0604030504040204" pitchFamily="50" charset="-128"/>
              </a:rPr>
              <a:t>行政法人労働政策研究・研修機構「データブック国際労働比較</a:t>
            </a:r>
            <a:r>
              <a:rPr lang="en-US" altLang="ja-JP" sz="1100" dirty="0">
                <a:latin typeface="Meiryo UI" panose="020B0604030504040204" pitchFamily="50" charset="-128"/>
                <a:ea typeface="Meiryo UI" panose="020B0604030504040204" pitchFamily="50" charset="-128"/>
              </a:rPr>
              <a:t>2007,2013,2019</a:t>
            </a:r>
            <a:r>
              <a:rPr lang="ja-JP" altLang="en-US" sz="1100" dirty="0" smtClean="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128424" y="1686098"/>
            <a:ext cx="9400847" cy="5047926"/>
          </a:xfrm>
          <a:prstGeom prst="rect">
            <a:avLst/>
          </a:prstGeom>
        </p:spPr>
      </p:pic>
    </p:spTree>
    <p:extLst>
      <p:ext uri="{BB962C8B-B14F-4D97-AF65-F5344CB8AC3E}">
        <p14:creationId xmlns:p14="http://schemas.microsoft.com/office/powerpoint/2010/main" val="446277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151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a:t>６</a:t>
            </a:r>
            <a:r>
              <a:rPr kumimoji="1" lang="en-US" altLang="ja-JP" sz="2400" dirty="0" smtClean="0"/>
              <a:t>.</a:t>
            </a:r>
            <a:r>
              <a:rPr kumimoji="1" lang="ja-JP" altLang="en-US" sz="2400" dirty="0" smtClean="0"/>
              <a:t>物価</a:t>
            </a:r>
            <a:endParaRPr kumimoji="1" lang="ja-JP" altLang="en-US" sz="2400" dirty="0"/>
          </a:p>
        </p:txBody>
      </p:sp>
      <p:sp>
        <p:nvSpPr>
          <p:cNvPr id="3" name="コンテンツ プレースホルダー 2"/>
          <p:cNvSpPr>
            <a:spLocks noGrp="1"/>
          </p:cNvSpPr>
          <p:nvPr>
            <p:ph idx="1"/>
          </p:nvPr>
        </p:nvSpPr>
        <p:spPr>
          <a:xfrm>
            <a:off x="628650" y="2305310"/>
            <a:ext cx="7886700" cy="2585010"/>
          </a:xfrm>
        </p:spPr>
        <p:txBody>
          <a:bodyPr anchor="ctr">
            <a:normAutofit/>
          </a:bodyPr>
          <a:lstStyle/>
          <a:p>
            <a:pPr>
              <a:tabLst>
                <a:tab pos="7086600" algn="l"/>
              </a:tabLst>
            </a:pPr>
            <a:r>
              <a:rPr lang="ja-JP" altLang="en-US" sz="1800" dirty="0"/>
              <a:t>　主要国の消費者物価指数（インフレ率）</a:t>
            </a:r>
            <a:r>
              <a:rPr lang="ja-JP" altLang="en-US" sz="1800" dirty="0" smtClean="0"/>
              <a:t>　・・・・・・・・・・・・・・・・・・・・・・・</a:t>
            </a:r>
            <a:r>
              <a:rPr lang="en-US" altLang="ja-JP" sz="1800" dirty="0" smtClean="0"/>
              <a:t>		51</a:t>
            </a:r>
          </a:p>
          <a:p>
            <a:pPr>
              <a:tabLst>
                <a:tab pos="7086600" algn="l"/>
              </a:tabLst>
            </a:pPr>
            <a:endParaRPr lang="ja-JP" altLang="en-US" sz="1800" dirty="0"/>
          </a:p>
          <a:p>
            <a:pPr>
              <a:tabLst>
                <a:tab pos="7086600" algn="l"/>
              </a:tabLst>
            </a:pPr>
            <a:r>
              <a:rPr lang="ja-JP" altLang="en-US" sz="1800" dirty="0"/>
              <a:t>　主要国の名目住宅価格</a:t>
            </a:r>
            <a:r>
              <a:rPr lang="ja-JP" altLang="en-US" sz="1800" dirty="0" smtClean="0"/>
              <a:t>　・・・・・・・・・・・・・・・・・・・・・・・・・・・・・・・・・・・・・</a:t>
            </a:r>
            <a:r>
              <a:rPr lang="en-US" altLang="ja-JP" sz="1800" dirty="0" smtClean="0"/>
              <a:t>		52</a:t>
            </a:r>
          </a:p>
          <a:p>
            <a:pPr>
              <a:tabLst>
                <a:tab pos="7086600" algn="l"/>
              </a:tabLst>
            </a:pPr>
            <a:endParaRPr lang="ja-JP" altLang="en-US" sz="1800" dirty="0"/>
          </a:p>
          <a:p>
            <a:pPr>
              <a:tabLst>
                <a:tab pos="7086600" algn="l"/>
              </a:tabLst>
            </a:pPr>
            <a:r>
              <a:rPr lang="ja-JP" altLang="en-US" sz="1800" dirty="0"/>
              <a:t>　主要国の企業のマークアップ率の</a:t>
            </a:r>
            <a:r>
              <a:rPr lang="ja-JP" altLang="en-US" sz="1800" dirty="0" smtClean="0"/>
              <a:t>推移　・・・・・・・・・・・・・・・・・・・・・・・・・・・</a:t>
            </a:r>
            <a:r>
              <a:rPr lang="en-US" altLang="ja-JP" sz="1800" dirty="0" smtClean="0"/>
              <a:t>		53</a:t>
            </a:r>
            <a:endParaRPr kumimoji="1" lang="ja-JP" altLang="en-US" sz="1800" dirty="0"/>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50</a:t>
            </a:fld>
            <a:endParaRPr kumimoji="1" lang="ja-JP" altLang="en-US" dirty="0"/>
          </a:p>
        </p:txBody>
      </p:sp>
    </p:spTree>
    <p:extLst>
      <p:ext uri="{BB962C8B-B14F-4D97-AF65-F5344CB8AC3E}">
        <p14:creationId xmlns:p14="http://schemas.microsoft.com/office/powerpoint/2010/main" val="3013617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3666" y="6473917"/>
            <a:ext cx="2057400" cy="365125"/>
          </a:xfrm>
        </p:spPr>
        <p:txBody>
          <a:bodyPr/>
          <a:lstStyle/>
          <a:p>
            <a:fld id="{E1D027E3-62E2-4B97-AB12-56BECFBE21C1}" type="slidenum">
              <a:rPr kumimoji="1" lang="ja-JP" altLang="en-US" smtClean="0"/>
              <a:pPr/>
              <a:t>51</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消費者物価指数の推移をみると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横ばいの状態が続いている。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主要国の消費者物価指数（インフレ率）</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世界経済の動き（６．物価）</a:t>
            </a:r>
          </a:p>
        </p:txBody>
      </p:sp>
      <p:sp>
        <p:nvSpPr>
          <p:cNvPr id="16" name="角丸四角形 8">
            <a:extLst>
              <a:ext uri="{FF2B5EF4-FFF2-40B4-BE49-F238E27FC236}">
                <a16:creationId xmlns:a16="http://schemas.microsoft.com/office/drawing/2014/main" id="{4255F0FF-A2BE-4950-9DF9-4672CEBE9EEC}"/>
              </a:ext>
            </a:extLst>
          </p:cNvPr>
          <p:cNvSpPr/>
          <p:nvPr/>
        </p:nvSpPr>
        <p:spPr>
          <a:xfrm>
            <a:off x="7661301" y="246594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661301" y="2741200"/>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EU</a:t>
            </a:r>
            <a:endParaRPr kumimoji="1" lang="ja-JP" altLang="en-US" sz="1100" dirty="0">
              <a:solidFill>
                <a:schemeClr val="tx1"/>
              </a:solidFill>
            </a:endParaRPr>
          </a:p>
        </p:txBody>
      </p:sp>
      <p:sp>
        <p:nvSpPr>
          <p:cNvPr id="18" name="角丸四角形 8">
            <a:extLst>
              <a:ext uri="{FF2B5EF4-FFF2-40B4-BE49-F238E27FC236}">
                <a16:creationId xmlns:a16="http://schemas.microsoft.com/office/drawing/2014/main" id="{B765B83C-76FE-475F-9072-9E1E6815D4AC}"/>
              </a:ext>
            </a:extLst>
          </p:cNvPr>
          <p:cNvSpPr/>
          <p:nvPr/>
        </p:nvSpPr>
        <p:spPr>
          <a:xfrm>
            <a:off x="7616191" y="222193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616190" y="306028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15" name="テキスト ボックス 14"/>
          <p:cNvSpPr txBox="1"/>
          <p:nvPr/>
        </p:nvSpPr>
        <p:spPr>
          <a:xfrm>
            <a:off x="612591" y="6401579"/>
            <a:ext cx="38157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a:t>
            </a:r>
            <a:r>
              <a:rPr lang="ja-JP" altLang="en-US" sz="1100" dirty="0" smtClean="0">
                <a:latin typeface="Meiryo UI" panose="020B0604030504040204" pitchFamily="50" charset="-128"/>
                <a:ea typeface="Meiryo UI" panose="020B0604030504040204" pitchFamily="50" charset="-128"/>
              </a:rPr>
              <a:t>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20" name="角丸四角形 8">
            <a:extLst>
              <a:ext uri="{FF2B5EF4-FFF2-40B4-BE49-F238E27FC236}">
                <a16:creationId xmlns:a16="http://schemas.microsoft.com/office/drawing/2014/main" id="{88E375BC-FE62-43E6-84F7-2B30DF661624}"/>
              </a:ext>
            </a:extLst>
          </p:cNvPr>
          <p:cNvSpPr/>
          <p:nvPr/>
        </p:nvSpPr>
        <p:spPr>
          <a:xfrm>
            <a:off x="270924" y="1802582"/>
            <a:ext cx="1624717" cy="12938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a:t>
            </a:r>
            <a:r>
              <a:rPr kumimoji="1" lang="en-US" altLang="ja-JP" sz="1100" dirty="0" smtClean="0">
                <a:solidFill>
                  <a:schemeClr val="tx1"/>
                </a:solidFill>
              </a:rPr>
              <a:t>2015</a:t>
            </a:r>
            <a:r>
              <a:rPr kumimoji="1" lang="ja-JP" altLang="en-US" sz="1100" dirty="0">
                <a:solidFill>
                  <a:schemeClr val="tx1"/>
                </a:solidFill>
              </a:rPr>
              <a:t>年＝</a:t>
            </a:r>
            <a:r>
              <a:rPr kumimoji="1" lang="en-US" altLang="ja-JP" sz="1100" dirty="0" smtClean="0">
                <a:solidFill>
                  <a:schemeClr val="tx1"/>
                </a:solidFill>
              </a:rPr>
              <a:t>100</a:t>
            </a:r>
            <a:r>
              <a:rPr kumimoji="1" lang="ja-JP" altLang="en-US" sz="1100" dirty="0" smtClean="0">
                <a:solidFill>
                  <a:schemeClr val="tx1"/>
                </a:solidFill>
              </a:rPr>
              <a:t>）</a:t>
            </a:r>
            <a:endParaRPr kumimoji="1" lang="ja-JP" altLang="en-US" sz="1100" dirty="0">
              <a:solidFill>
                <a:schemeClr val="tx1"/>
              </a:solidFill>
            </a:endParaRPr>
          </a:p>
        </p:txBody>
      </p:sp>
      <p:pic>
        <p:nvPicPr>
          <p:cNvPr id="3" name="図 2"/>
          <p:cNvPicPr>
            <a:picLocks noChangeAspect="1"/>
          </p:cNvPicPr>
          <p:nvPr/>
        </p:nvPicPr>
        <p:blipFill>
          <a:blip r:embed="rId2"/>
          <a:stretch>
            <a:fillRect/>
          </a:stretch>
        </p:blipFill>
        <p:spPr>
          <a:xfrm>
            <a:off x="995790" y="2067550"/>
            <a:ext cx="7053683" cy="4316342"/>
          </a:xfrm>
          <a:prstGeom prst="rect">
            <a:avLst/>
          </a:prstGeom>
        </p:spPr>
      </p:pic>
    </p:spTree>
    <p:extLst>
      <p:ext uri="{BB962C8B-B14F-4D97-AF65-F5344CB8AC3E}">
        <p14:creationId xmlns:p14="http://schemas.microsoft.com/office/powerpoint/2010/main" val="2081865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30591" y="1983964"/>
            <a:ext cx="7584081" cy="4444369"/>
          </a:xfrm>
          <a:prstGeom prst="rect">
            <a:avLst/>
          </a:prstGeom>
        </p:spPr>
      </p:pic>
      <p:sp>
        <p:nvSpPr>
          <p:cNvPr id="2" name="スライド番号プレースホルダー 1"/>
          <p:cNvSpPr>
            <a:spLocks noGrp="1"/>
          </p:cNvSpPr>
          <p:nvPr>
            <p:ph type="sldNum" sz="quarter" idx="12"/>
          </p:nvPr>
        </p:nvSpPr>
        <p:spPr>
          <a:xfrm>
            <a:off x="7086600" y="6476031"/>
            <a:ext cx="2057400" cy="365125"/>
          </a:xfrm>
        </p:spPr>
        <p:txBody>
          <a:bodyPr/>
          <a:lstStyle/>
          <a:p>
            <a:fld id="{E1D027E3-62E2-4B97-AB12-56BECFBE21C1}" type="slidenum">
              <a:rPr kumimoji="1" lang="ja-JP" altLang="en-US" smtClean="0"/>
              <a:pPr/>
              <a:t>52</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名目住宅価格の推移をみると、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年代前半では、我が国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除いて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傾向がみられるが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下落傾向が見られ、その後は概ね横ばいで推移している。アメリカでは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年のリーマンショックを機に一時的な下落傾向が見られるものの、その後上昇に転じている。</a:t>
            </a: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主要国の名目住宅価格</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世界経済の動き（６</a:t>
            </a:r>
            <a:r>
              <a:rPr lang="ja-JP" altLang="en-US" sz="2000" kern="0" dirty="0">
                <a:solidFill>
                  <a:srgbClr val="000000"/>
                </a:solidFill>
                <a:ea typeface="Meiryo UI" pitchFamily="50" charset="-128"/>
                <a:cs typeface="Meiryo UI" pitchFamily="50" charset="-128"/>
              </a:rPr>
              <a:t>．物価</a:t>
            </a:r>
            <a:r>
              <a:rPr kumimoji="0" lang="ja-JP" altLang="en-US" sz="2000" kern="0" dirty="0">
                <a:solidFill>
                  <a:srgbClr val="000000"/>
                </a:solidFill>
                <a:ea typeface="Meiryo UI" pitchFamily="50" charset="-128"/>
                <a:cs typeface="Meiryo UI" pitchFamily="50" charset="-128"/>
              </a:rPr>
              <a:t>）</a:t>
            </a:r>
          </a:p>
        </p:txBody>
      </p:sp>
      <p:sp>
        <p:nvSpPr>
          <p:cNvPr id="16" name="角丸四角形 8">
            <a:extLst>
              <a:ext uri="{FF2B5EF4-FFF2-40B4-BE49-F238E27FC236}">
                <a16:creationId xmlns:a16="http://schemas.microsoft.com/office/drawing/2014/main" id="{4255F0FF-A2BE-4950-9DF9-4672CEBE9EEC}"/>
              </a:ext>
            </a:extLst>
          </p:cNvPr>
          <p:cNvSpPr/>
          <p:nvPr/>
        </p:nvSpPr>
        <p:spPr>
          <a:xfrm>
            <a:off x="7893607" y="249969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846190" y="3120515"/>
            <a:ext cx="1149680" cy="26706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ユーロ圏</a:t>
            </a:r>
          </a:p>
        </p:txBody>
      </p:sp>
      <p:sp>
        <p:nvSpPr>
          <p:cNvPr id="18" name="角丸四角形 8">
            <a:extLst>
              <a:ext uri="{FF2B5EF4-FFF2-40B4-BE49-F238E27FC236}">
                <a16:creationId xmlns:a16="http://schemas.microsoft.com/office/drawing/2014/main" id="{B765B83C-76FE-475F-9072-9E1E6815D4AC}"/>
              </a:ext>
            </a:extLst>
          </p:cNvPr>
          <p:cNvSpPr/>
          <p:nvPr/>
        </p:nvSpPr>
        <p:spPr>
          <a:xfrm>
            <a:off x="7893606" y="213633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893605" y="376090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テキスト ボックス 19"/>
          <p:cNvSpPr txBox="1"/>
          <p:nvPr/>
        </p:nvSpPr>
        <p:spPr>
          <a:xfrm>
            <a:off x="508718" y="6407219"/>
            <a:ext cx="376283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a:t>
            </a:r>
            <a:r>
              <a:rPr lang="ja-JP" altLang="en-US" sz="1100" dirty="0" smtClean="0">
                <a:latin typeface="Meiryo UI" panose="020B0604030504040204" pitchFamily="50" charset="-128"/>
                <a:ea typeface="Meiryo UI" panose="020B0604030504040204" pitchFamily="50" charset="-128"/>
              </a:rPr>
              <a:t>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755253" y="6425650"/>
            <a:ext cx="2964965"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中国については、</a:t>
            </a:r>
            <a:r>
              <a:rPr lang="en-US" altLang="ja-JP" sz="1100" dirty="0">
                <a:latin typeface="Meiryo UI" panose="020B0604030504040204" pitchFamily="50" charset="-128"/>
                <a:ea typeface="Meiryo UI" panose="020B0604030504040204" pitchFamily="50" charset="-128"/>
              </a:rPr>
              <a:t>2010</a:t>
            </a:r>
            <a:r>
              <a:rPr lang="ja-JP" altLang="en-US" sz="1100" dirty="0">
                <a:latin typeface="Meiryo UI" panose="020B0604030504040204" pitchFamily="50" charset="-128"/>
                <a:ea typeface="Meiryo UI" panose="020B0604030504040204" pitchFamily="50" charset="-128"/>
              </a:rPr>
              <a:t>年以前</a:t>
            </a:r>
            <a:r>
              <a:rPr lang="ja-JP" altLang="en-US" sz="1100" dirty="0" smtClean="0">
                <a:latin typeface="Meiryo UI" panose="020B0604030504040204" pitchFamily="50" charset="-128"/>
                <a:ea typeface="Meiryo UI" panose="020B0604030504040204" pitchFamily="50" charset="-128"/>
              </a:rPr>
              <a:t>のデータ</a:t>
            </a:r>
            <a:r>
              <a:rPr lang="ja-JP" altLang="en-US" sz="1100" dirty="0">
                <a:latin typeface="Meiryo UI" panose="020B0604030504040204" pitchFamily="50" charset="-128"/>
                <a:ea typeface="Meiryo UI" panose="020B0604030504040204" pitchFamily="50" charset="-128"/>
              </a:rPr>
              <a:t>なし</a:t>
            </a:r>
            <a:endParaRPr lang="en-US" altLang="ja-JP" sz="1100" dirty="0">
              <a:latin typeface="Meiryo UI" panose="020B0604030504040204" pitchFamily="50" charset="-128"/>
              <a:ea typeface="Meiryo UI" panose="020B0604030504040204" pitchFamily="50" charset="-128"/>
            </a:endParaRPr>
          </a:p>
        </p:txBody>
      </p:sp>
      <p:sp>
        <p:nvSpPr>
          <p:cNvPr id="22" name="角丸四角形 8">
            <a:extLst>
              <a:ext uri="{FF2B5EF4-FFF2-40B4-BE49-F238E27FC236}">
                <a16:creationId xmlns:a16="http://schemas.microsoft.com/office/drawing/2014/main" id="{88E375BC-FE62-43E6-84F7-2B30DF661624}"/>
              </a:ext>
            </a:extLst>
          </p:cNvPr>
          <p:cNvSpPr/>
          <p:nvPr/>
        </p:nvSpPr>
        <p:spPr>
          <a:xfrm>
            <a:off x="288323" y="1843514"/>
            <a:ext cx="1624717" cy="12938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a:t>
            </a:r>
            <a:r>
              <a:rPr kumimoji="1" lang="en-US" altLang="ja-JP" sz="1100" dirty="0" smtClean="0">
                <a:solidFill>
                  <a:schemeClr val="tx1"/>
                </a:solidFill>
              </a:rPr>
              <a:t>2015</a:t>
            </a:r>
            <a:r>
              <a:rPr kumimoji="1" lang="ja-JP" altLang="en-US" sz="1100" dirty="0">
                <a:solidFill>
                  <a:schemeClr val="tx1"/>
                </a:solidFill>
              </a:rPr>
              <a:t>年＝</a:t>
            </a:r>
            <a:r>
              <a:rPr kumimoji="1" lang="en-US" altLang="ja-JP" sz="1100" dirty="0" smtClean="0">
                <a:solidFill>
                  <a:schemeClr val="tx1"/>
                </a:solidFill>
              </a:rPr>
              <a:t>100</a:t>
            </a:r>
            <a:r>
              <a:rPr kumimoji="1" lang="ja-JP" altLang="en-US" sz="1100" dirty="0" smtClean="0">
                <a:solidFill>
                  <a:schemeClr val="tx1"/>
                </a:solidFill>
              </a:rPr>
              <a:t>）</a:t>
            </a:r>
            <a:endParaRPr kumimoji="1" lang="ja-JP" altLang="en-US" sz="1100" dirty="0">
              <a:solidFill>
                <a:schemeClr val="tx1"/>
              </a:solidFill>
            </a:endParaRPr>
          </a:p>
        </p:txBody>
      </p:sp>
    </p:spTree>
    <p:extLst>
      <p:ext uri="{BB962C8B-B14F-4D97-AF65-F5344CB8AC3E}">
        <p14:creationId xmlns:p14="http://schemas.microsoft.com/office/powerpoint/2010/main" val="4093011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76031"/>
            <a:ext cx="2057400" cy="365125"/>
          </a:xfrm>
        </p:spPr>
        <p:txBody>
          <a:bodyPr/>
          <a:lstStyle/>
          <a:p>
            <a:fld id="{E1D027E3-62E2-4B97-AB12-56BECFBE21C1}" type="slidenum">
              <a:rPr kumimoji="1" lang="ja-JP" altLang="en-US" smtClean="0"/>
              <a:pPr/>
              <a:t>53</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企業のマークアップ率の推移をみると、アメリカ企業は、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年代以降、急速にマークアップ率が上昇する一方、日本企業は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年以降も低水準で推移</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主要国の企業のマークアップ率の推移</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世界経済の動き（６</a:t>
            </a:r>
            <a:r>
              <a:rPr lang="ja-JP" altLang="en-US" sz="2000" kern="0" dirty="0">
                <a:solidFill>
                  <a:srgbClr val="000000"/>
                </a:solidFill>
                <a:ea typeface="Meiryo UI" pitchFamily="50" charset="-128"/>
                <a:cs typeface="Meiryo UI" pitchFamily="50" charset="-128"/>
              </a:rPr>
              <a:t>．物価</a:t>
            </a:r>
            <a:r>
              <a:rPr kumimoji="0" lang="ja-JP" altLang="en-US" sz="2000" kern="0" dirty="0">
                <a:solidFill>
                  <a:srgbClr val="000000"/>
                </a:solidFill>
                <a:ea typeface="Meiryo UI" pitchFamily="50" charset="-128"/>
                <a:cs typeface="Meiryo UI" pitchFamily="50" charset="-128"/>
              </a:rPr>
              <a:t>）</a:t>
            </a:r>
          </a:p>
        </p:txBody>
      </p:sp>
      <p:sp>
        <p:nvSpPr>
          <p:cNvPr id="20" name="テキスト ボックス 19"/>
          <p:cNvSpPr txBox="1"/>
          <p:nvPr/>
        </p:nvSpPr>
        <p:spPr>
          <a:xfrm>
            <a:off x="477078" y="6345226"/>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76F226E-B79E-435A-A014-B6E96D4C7E80}"/>
              </a:ext>
            </a:extLst>
          </p:cNvPr>
          <p:cNvPicPr>
            <a:picLocks noChangeAspect="1"/>
          </p:cNvPicPr>
          <p:nvPr/>
        </p:nvPicPr>
        <p:blipFill>
          <a:blip r:embed="rId2"/>
          <a:stretch>
            <a:fillRect/>
          </a:stretch>
        </p:blipFill>
        <p:spPr>
          <a:xfrm>
            <a:off x="706666" y="2286876"/>
            <a:ext cx="8067675" cy="3877010"/>
          </a:xfrm>
          <a:prstGeom prst="rect">
            <a:avLst/>
          </a:prstGeom>
        </p:spPr>
      </p:pic>
      <p:sp>
        <p:nvSpPr>
          <p:cNvPr id="22" name="テキスト ボックス 21">
            <a:extLst>
              <a:ext uri="{FF2B5EF4-FFF2-40B4-BE49-F238E27FC236}">
                <a16:creationId xmlns:a16="http://schemas.microsoft.com/office/drawing/2014/main" id="{479CFD5B-29E5-4F75-AA98-2710D007919F}"/>
              </a:ext>
            </a:extLst>
          </p:cNvPr>
          <p:cNvSpPr txBox="1"/>
          <p:nvPr/>
        </p:nvSpPr>
        <p:spPr>
          <a:xfrm>
            <a:off x="477079" y="1798639"/>
            <a:ext cx="636071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ークアップ率：分母をコスト、分子を販売価格とする分数であり、製造コストの何倍の価格で販売できているかを見るもの。この値が１のとき、販売価格がちょうど費用をまかなう分だけをねん出していることになる。</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861226" y="6159209"/>
            <a:ext cx="6572250" cy="200025"/>
          </a:xfrm>
          <a:prstGeom prst="rect">
            <a:avLst/>
          </a:prstGeom>
        </p:spPr>
      </p:pic>
      <p:sp>
        <p:nvSpPr>
          <p:cNvPr id="10" name="大かっこ 9"/>
          <p:cNvSpPr/>
          <p:nvPr/>
        </p:nvSpPr>
        <p:spPr>
          <a:xfrm>
            <a:off x="645868" y="6554584"/>
            <a:ext cx="7223753" cy="25505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endParaRPr kumimoji="1" lang="en-US" altLang="ja-JP" sz="1100" dirty="0" smtClean="0">
              <a:latin typeface="+mn-ea"/>
            </a:endParaRPr>
          </a:p>
        </p:txBody>
      </p:sp>
      <p:pic>
        <p:nvPicPr>
          <p:cNvPr id="6" name="図 5"/>
          <p:cNvPicPr>
            <a:picLocks noChangeAspect="1"/>
          </p:cNvPicPr>
          <p:nvPr/>
        </p:nvPicPr>
        <p:blipFill>
          <a:blip r:embed="rId4"/>
          <a:stretch>
            <a:fillRect/>
          </a:stretch>
        </p:blipFill>
        <p:spPr>
          <a:xfrm>
            <a:off x="706180" y="6593105"/>
            <a:ext cx="7163441" cy="195071"/>
          </a:xfrm>
          <a:prstGeom prst="rect">
            <a:avLst/>
          </a:prstGeom>
        </p:spPr>
      </p:pic>
    </p:spTree>
    <p:extLst>
      <p:ext uri="{BB962C8B-B14F-4D97-AF65-F5344CB8AC3E}">
        <p14:creationId xmlns:p14="http://schemas.microsoft.com/office/powerpoint/2010/main" val="1976119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54</a:t>
            </a:fld>
            <a:endParaRPr kumimoji="1" lang="ja-JP" altLang="en-US" dirty="0"/>
          </a:p>
        </p:txBody>
      </p:sp>
      <p:sp>
        <p:nvSpPr>
          <p:cNvPr id="5" name="コンテンツ プレースホルダー 2"/>
          <p:cNvSpPr txBox="1">
            <a:spLocks/>
          </p:cNvSpPr>
          <p:nvPr/>
        </p:nvSpPr>
        <p:spPr>
          <a:xfrm>
            <a:off x="628650" y="2952062"/>
            <a:ext cx="7886700" cy="70299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tabLst>
                <a:tab pos="7086600" algn="l"/>
              </a:tabLst>
            </a:pPr>
            <a:r>
              <a:rPr lang="ja-JP" altLang="en-US" sz="1800" dirty="0"/>
              <a:t>　主要国</a:t>
            </a:r>
            <a:r>
              <a:rPr lang="ja-JP" altLang="en-US" sz="1800" dirty="0" smtClean="0"/>
              <a:t>の可処分所得推移　・・・・・・・・・・・・・・・・・・・・・・・・・・・・・・・・・・・</a:t>
            </a:r>
            <a:r>
              <a:rPr lang="en-US" altLang="ja-JP" sz="1800" dirty="0" smtClean="0"/>
              <a:t>		55</a:t>
            </a:r>
            <a:endParaRPr lang="ja-JP" altLang="en-US" sz="1800" dirty="0"/>
          </a:p>
        </p:txBody>
      </p:sp>
      <p:sp>
        <p:nvSpPr>
          <p:cNvPr id="6" name="タイトル 1"/>
          <p:cNvSpPr txBox="1">
            <a:spLocks/>
          </p:cNvSpPr>
          <p:nvPr/>
        </p:nvSpPr>
        <p:spPr>
          <a:xfrm>
            <a:off x="628650" y="593728"/>
            <a:ext cx="7886700" cy="898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７</a:t>
            </a:r>
            <a:r>
              <a:rPr lang="en-US" altLang="ja-JP" sz="2400" dirty="0" smtClean="0"/>
              <a:t>.</a:t>
            </a:r>
            <a:r>
              <a:rPr lang="ja-JP" altLang="en-US" sz="2400" dirty="0" smtClean="0"/>
              <a:t>家計</a:t>
            </a:r>
            <a:endParaRPr lang="en-US" altLang="ja-JP" sz="2400" dirty="0" smtClean="0"/>
          </a:p>
        </p:txBody>
      </p:sp>
    </p:spTree>
    <p:extLst>
      <p:ext uri="{BB962C8B-B14F-4D97-AF65-F5344CB8AC3E}">
        <p14:creationId xmlns:p14="http://schemas.microsoft.com/office/powerpoint/2010/main" val="1549900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8759"/>
            <a:ext cx="2057400" cy="365125"/>
          </a:xfrm>
        </p:spPr>
        <p:txBody>
          <a:bodyPr/>
          <a:lstStyle/>
          <a:p>
            <a:fld id="{E1D027E3-62E2-4B97-AB12-56BECFBE21C1}" type="slidenum">
              <a:rPr kumimoji="1" lang="ja-JP" altLang="en-US" smtClean="0"/>
              <a:pPr/>
              <a:t>55</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可処分所得の推移をみると、アメリカや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EU</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増加しているが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年より横ばいの状態が続いている。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16883" y="6367954"/>
            <a:ext cx="363710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a:t>
            </a:r>
            <a:r>
              <a:rPr lang="ja-JP" altLang="en-US" sz="1100" dirty="0" smtClean="0">
                <a:latin typeface="Meiryo UI" panose="020B0604030504040204" pitchFamily="50" charset="-128"/>
                <a:ea typeface="Meiryo UI" panose="020B0604030504040204" pitchFamily="50" charset="-128"/>
              </a:rPr>
              <a:t>データ</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主要国の可処分所得推移</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世界経済の動き（７</a:t>
            </a:r>
            <a:r>
              <a:rPr lang="ja-JP" altLang="en-US" sz="2000" kern="0" dirty="0">
                <a:solidFill>
                  <a:srgbClr val="000000"/>
                </a:solidFill>
                <a:ea typeface="Meiryo UI" pitchFamily="50" charset="-128"/>
                <a:cs typeface="Meiryo UI" pitchFamily="50" charset="-128"/>
              </a:rPr>
              <a:t>．家計</a:t>
            </a:r>
            <a:r>
              <a:rPr kumimoji="0" lang="ja-JP" altLang="en-US" sz="2000" kern="0" dirty="0">
                <a:solidFill>
                  <a:srgbClr val="000000"/>
                </a:solidFill>
                <a:ea typeface="Meiryo UI" pitchFamily="50" charset="-128"/>
                <a:cs typeface="Meiryo UI" pitchFamily="50" charset="-128"/>
              </a:rPr>
              <a:t>）</a:t>
            </a:r>
          </a:p>
        </p:txBody>
      </p:sp>
      <p:pic>
        <p:nvPicPr>
          <p:cNvPr id="6" name="図 5"/>
          <p:cNvPicPr>
            <a:picLocks noChangeAspect="1"/>
          </p:cNvPicPr>
          <p:nvPr/>
        </p:nvPicPr>
        <p:blipFill>
          <a:blip r:embed="rId2"/>
          <a:stretch>
            <a:fillRect/>
          </a:stretch>
        </p:blipFill>
        <p:spPr>
          <a:xfrm>
            <a:off x="358703" y="1816630"/>
            <a:ext cx="8327858" cy="4401693"/>
          </a:xfrm>
          <a:prstGeom prst="rect">
            <a:avLst/>
          </a:prstGeom>
        </p:spPr>
      </p:pic>
    </p:spTree>
    <p:extLst>
      <p:ext uri="{BB962C8B-B14F-4D97-AF65-F5344CB8AC3E}">
        <p14:creationId xmlns:p14="http://schemas.microsoft.com/office/powerpoint/2010/main" val="2358914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kumimoji="1" lang="ja-JP" altLang="en-US" sz="2400" dirty="0" smtClean="0"/>
              <a:t>８</a:t>
            </a:r>
            <a:r>
              <a:rPr kumimoji="1" lang="en-US" altLang="ja-JP" sz="2400" dirty="0" smtClean="0"/>
              <a:t>.</a:t>
            </a:r>
            <a:r>
              <a:rPr kumimoji="1" lang="ja-JP" altLang="en-US" sz="2400" dirty="0" smtClean="0"/>
              <a:t>雇用</a:t>
            </a:r>
            <a:endParaRPr kumimoji="1" lang="ja-JP" altLang="en-US" sz="2400" dirty="0"/>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56</a:t>
            </a:fld>
            <a:endParaRPr kumimoji="1" lang="ja-JP" altLang="en-US" dirty="0"/>
          </a:p>
        </p:txBody>
      </p:sp>
      <p:sp>
        <p:nvSpPr>
          <p:cNvPr id="6" name="コンテンツ プレースホルダー 2"/>
          <p:cNvSpPr txBox="1">
            <a:spLocks/>
          </p:cNvSpPr>
          <p:nvPr/>
        </p:nvSpPr>
        <p:spPr>
          <a:xfrm>
            <a:off x="628650" y="1087892"/>
            <a:ext cx="7886700" cy="54541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tabLst>
                <a:tab pos="7086600" algn="l"/>
              </a:tabLst>
            </a:pPr>
            <a:r>
              <a:rPr lang="ja-JP" altLang="en-US" sz="1800" dirty="0"/>
              <a:t>　主要国の賃金推移</a:t>
            </a:r>
            <a:r>
              <a:rPr lang="ja-JP" altLang="en-US" sz="1800" dirty="0" smtClean="0"/>
              <a:t>　・・・・・・・・・・・・・・・・・・・・・・・・・・・・・・・・・・・・・・・・・</a:t>
            </a:r>
            <a:r>
              <a:rPr lang="en-US" altLang="ja-JP" sz="1800" dirty="0" smtClean="0"/>
              <a:t>		57</a:t>
            </a:r>
          </a:p>
          <a:p>
            <a:pPr>
              <a:tabLst>
                <a:tab pos="7086600" algn="l"/>
              </a:tabLst>
            </a:pPr>
            <a:endParaRPr lang="ja-JP" altLang="en-US" sz="1800" dirty="0" smtClean="0"/>
          </a:p>
          <a:p>
            <a:pPr>
              <a:tabLst>
                <a:tab pos="7086600" algn="l"/>
              </a:tabLst>
            </a:pPr>
            <a:r>
              <a:rPr lang="ja-JP" altLang="en-US" sz="1800" dirty="0"/>
              <a:t>　主要国の転職前後の賃金変化の国際比較</a:t>
            </a:r>
            <a:r>
              <a:rPr lang="ja-JP" altLang="en-US" sz="1800" dirty="0" smtClean="0"/>
              <a:t>　・・・・・・・・・・・・・・・・・・・・・・</a:t>
            </a:r>
            <a:r>
              <a:rPr lang="en-US" altLang="ja-JP" sz="1800" dirty="0" smtClean="0"/>
              <a:t>		58</a:t>
            </a:r>
          </a:p>
          <a:p>
            <a:pPr>
              <a:tabLst>
                <a:tab pos="7086600" algn="l"/>
              </a:tabLst>
            </a:pPr>
            <a:endParaRPr lang="en-US" altLang="ja-JP" sz="1800" dirty="0" smtClean="0"/>
          </a:p>
          <a:p>
            <a:pPr>
              <a:tabLst>
                <a:tab pos="7086600" algn="l"/>
              </a:tabLst>
            </a:pPr>
            <a:r>
              <a:rPr lang="ja-JP" altLang="en-US" sz="1800" dirty="0"/>
              <a:t>　主要国の労働分配率</a:t>
            </a:r>
            <a:r>
              <a:rPr lang="ja-JP" altLang="en-US" sz="1800" dirty="0" smtClean="0"/>
              <a:t>　・・・・・・・・・・・・・・・・・・・・・・・・・・・・・・・・・・・・・・・</a:t>
            </a:r>
            <a:r>
              <a:rPr lang="en-US" altLang="ja-JP" sz="1800" dirty="0" smtClean="0"/>
              <a:t>		59</a:t>
            </a:r>
          </a:p>
          <a:p>
            <a:pPr>
              <a:tabLst>
                <a:tab pos="7086600" algn="l"/>
              </a:tabLst>
            </a:pPr>
            <a:endParaRPr lang="ja-JP" altLang="en-US" sz="1800" dirty="0" smtClean="0"/>
          </a:p>
          <a:p>
            <a:pPr>
              <a:tabLst>
                <a:tab pos="7086600" algn="l"/>
              </a:tabLst>
            </a:pPr>
            <a:r>
              <a:rPr lang="ja-JP" altLang="en-US" sz="1800" dirty="0"/>
              <a:t>　</a:t>
            </a:r>
            <a:r>
              <a:rPr lang="zh-CN" altLang="en-US" sz="1800" dirty="0"/>
              <a:t>労働人口参加率</a:t>
            </a:r>
            <a:r>
              <a:rPr lang="ja-JP" altLang="en-US" sz="1800" dirty="0" smtClean="0"/>
              <a:t>　・・・・・・・・・・・・・・・・・・・・・・・・・・・・・・・・・・・・・・・・・・・</a:t>
            </a:r>
            <a:r>
              <a:rPr lang="en-US" altLang="ja-JP" sz="1800" dirty="0" smtClean="0"/>
              <a:t>		60</a:t>
            </a:r>
            <a:endParaRPr lang="ja-JP" altLang="en-US" sz="1800" dirty="0" smtClean="0"/>
          </a:p>
          <a:p>
            <a:pPr marL="0" indent="0">
              <a:buNone/>
              <a:tabLst>
                <a:tab pos="7086600" algn="l"/>
              </a:tabLst>
            </a:pPr>
            <a:endParaRPr lang="en-US" altLang="ja-JP" sz="1800" dirty="0" smtClean="0"/>
          </a:p>
          <a:p>
            <a:pPr>
              <a:tabLst>
                <a:tab pos="7086600" algn="l"/>
              </a:tabLst>
            </a:pPr>
            <a:r>
              <a:rPr lang="ja-JP" altLang="en-US" sz="1800" dirty="0"/>
              <a:t>　主要国の失業率　・・・・・・・・・・・・・・・・・・・・・・・・・・・・・・・・・・</a:t>
            </a:r>
            <a:r>
              <a:rPr lang="ja-JP" altLang="en-US" sz="1800" dirty="0" smtClean="0"/>
              <a:t>・・・・・・・・</a:t>
            </a:r>
            <a:r>
              <a:rPr lang="ja-JP" altLang="en-US" sz="1800" dirty="0"/>
              <a:t>・</a:t>
            </a:r>
            <a:r>
              <a:rPr lang="en-US" altLang="ja-JP" sz="1800" dirty="0"/>
              <a:t>		</a:t>
            </a:r>
            <a:r>
              <a:rPr lang="en-US" altLang="ja-JP" sz="1800" dirty="0" smtClean="0"/>
              <a:t>61</a:t>
            </a:r>
            <a:endParaRPr lang="en-US" altLang="ja-JP" sz="1800" dirty="0"/>
          </a:p>
          <a:p>
            <a:pPr>
              <a:tabLst>
                <a:tab pos="7086600" algn="l"/>
              </a:tabLst>
            </a:pPr>
            <a:endParaRPr lang="ja-JP" altLang="en-US" sz="1800" dirty="0"/>
          </a:p>
          <a:p>
            <a:pPr>
              <a:tabLst>
                <a:tab pos="7086600" algn="l"/>
              </a:tabLst>
            </a:pPr>
            <a:r>
              <a:rPr lang="ja-JP" altLang="en-US" sz="1800" dirty="0"/>
              <a:t>　女性と男性の就業率と賃金格差</a:t>
            </a:r>
            <a:r>
              <a:rPr lang="en-US" altLang="ja-JP" sz="1800" dirty="0"/>
              <a:t>(</a:t>
            </a:r>
            <a:r>
              <a:rPr lang="en-US" altLang="ja-JP" sz="1800" dirty="0" smtClean="0"/>
              <a:t>2019</a:t>
            </a:r>
            <a:r>
              <a:rPr lang="ja-JP" altLang="en-US" sz="1800" dirty="0" smtClean="0"/>
              <a:t>年</a:t>
            </a:r>
            <a:r>
              <a:rPr lang="en-US" altLang="ja-JP" sz="1800" dirty="0" smtClean="0"/>
              <a:t>)</a:t>
            </a:r>
            <a:r>
              <a:rPr lang="ja-JP" altLang="en-US" sz="1800" dirty="0"/>
              <a:t>　</a:t>
            </a:r>
            <a:r>
              <a:rPr lang="ja-JP" altLang="en-US" sz="1800" dirty="0" smtClean="0"/>
              <a:t>・・・・・・・・・・・・・・・・・・・・・・</a:t>
            </a:r>
            <a:r>
              <a:rPr lang="en-US" altLang="ja-JP" sz="1800" dirty="0"/>
              <a:t>		</a:t>
            </a:r>
            <a:r>
              <a:rPr lang="en-US" altLang="ja-JP" sz="1800" dirty="0" smtClean="0"/>
              <a:t>62</a:t>
            </a:r>
            <a:endParaRPr lang="ja-JP" altLang="en-US" sz="1800" dirty="0"/>
          </a:p>
        </p:txBody>
      </p:sp>
    </p:spTree>
    <p:extLst>
      <p:ext uri="{BB962C8B-B14F-4D97-AF65-F5344CB8AC3E}">
        <p14:creationId xmlns:p14="http://schemas.microsoft.com/office/powerpoint/2010/main" val="3570205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8">
            <a:extLst>
              <a:ext uri="{FF2B5EF4-FFF2-40B4-BE49-F238E27FC236}">
                <a16:creationId xmlns:a16="http://schemas.microsoft.com/office/drawing/2014/main" id="{954EEE0D-8B8B-405D-B565-9F8CF978AFE2}"/>
              </a:ext>
            </a:extLst>
          </p:cNvPr>
          <p:cNvSpPr/>
          <p:nvPr/>
        </p:nvSpPr>
        <p:spPr>
          <a:xfrm>
            <a:off x="7654909" y="5393523"/>
            <a:ext cx="1489091"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出典：電波新聞</a:t>
            </a:r>
          </a:p>
        </p:txBody>
      </p:sp>
      <p:pic>
        <p:nvPicPr>
          <p:cNvPr id="3" name="図 2" descr="グラフ&#10;&#10;自動的に生成された説明">
            <a:extLst>
              <a:ext uri="{FF2B5EF4-FFF2-40B4-BE49-F238E27FC236}">
                <a16:creationId xmlns:a16="http://schemas.microsoft.com/office/drawing/2014/main" id="{D74F4B04-90BC-4F82-8E63-FF326C972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090" y="1970536"/>
            <a:ext cx="3711625" cy="3422987"/>
          </a:xfrm>
          <a:prstGeom prst="rect">
            <a:avLst/>
          </a:prstGeom>
        </p:spPr>
      </p:pic>
      <p:sp>
        <p:nvSpPr>
          <p:cNvPr id="9" name="正方形/長方形 8"/>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賃金の推移をみると、概ね増加傾向がみられるなか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横ばいの状態が続いている。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主要国の賃金推移</a:t>
            </a:r>
            <a:endParaRPr kumimoji="1" lang="ja-JP" altLang="en-US" sz="1400" b="1" dirty="0"/>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世界経済の動き（８</a:t>
            </a:r>
            <a:r>
              <a:rPr lang="ja-JP" altLang="en-US" sz="2000" kern="0" dirty="0">
                <a:solidFill>
                  <a:srgbClr val="000000"/>
                </a:solidFill>
                <a:ea typeface="Meiryo UI" pitchFamily="50" charset="-128"/>
                <a:cs typeface="Meiryo UI" pitchFamily="50" charset="-128"/>
              </a:rPr>
              <a:t>．雇用</a:t>
            </a:r>
            <a:r>
              <a:rPr kumimoji="0" lang="ja-JP" altLang="en-US" sz="2000" kern="0" dirty="0">
                <a:solidFill>
                  <a:srgbClr val="000000"/>
                </a:solidFill>
                <a:ea typeface="Meiryo UI" pitchFamily="50" charset="-128"/>
                <a:cs typeface="Meiryo UI" pitchFamily="50" charset="-128"/>
              </a:rPr>
              <a:t>）</a:t>
            </a:r>
          </a:p>
        </p:txBody>
      </p:sp>
      <p:sp>
        <p:nvSpPr>
          <p:cNvPr id="12" name="角丸四角形 8">
            <a:extLst>
              <a:ext uri="{FF2B5EF4-FFF2-40B4-BE49-F238E27FC236}">
                <a16:creationId xmlns:a16="http://schemas.microsoft.com/office/drawing/2014/main" id="{3986155F-1DF4-497A-A7A0-170E4CB32784}"/>
              </a:ext>
            </a:extLst>
          </p:cNvPr>
          <p:cNvSpPr/>
          <p:nvPr/>
        </p:nvSpPr>
        <p:spPr>
          <a:xfrm>
            <a:off x="4403375" y="237401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3" name="角丸四角形 8">
            <a:extLst>
              <a:ext uri="{FF2B5EF4-FFF2-40B4-BE49-F238E27FC236}">
                <a16:creationId xmlns:a16="http://schemas.microsoft.com/office/drawing/2014/main" id="{6E9226C4-8F19-4A3C-9439-EFED729DBD46}"/>
              </a:ext>
            </a:extLst>
          </p:cNvPr>
          <p:cNvSpPr/>
          <p:nvPr/>
        </p:nvSpPr>
        <p:spPr>
          <a:xfrm>
            <a:off x="4201475" y="3866133"/>
            <a:ext cx="1087479" cy="354818"/>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OECD</a:t>
            </a:r>
            <a:endParaRPr kumimoji="1" lang="ja-JP" altLang="en-US" sz="1100" dirty="0">
              <a:solidFill>
                <a:schemeClr val="tx1"/>
              </a:solidFill>
            </a:endParaRPr>
          </a:p>
        </p:txBody>
      </p:sp>
      <p:sp>
        <p:nvSpPr>
          <p:cNvPr id="14" name="角丸四角形 8">
            <a:extLst>
              <a:ext uri="{FF2B5EF4-FFF2-40B4-BE49-F238E27FC236}">
                <a16:creationId xmlns:a16="http://schemas.microsoft.com/office/drawing/2014/main" id="{DD64FD7E-7572-4BEB-9FE3-668FEA181F43}"/>
              </a:ext>
            </a:extLst>
          </p:cNvPr>
          <p:cNvSpPr/>
          <p:nvPr/>
        </p:nvSpPr>
        <p:spPr>
          <a:xfrm>
            <a:off x="4399056" y="4906980"/>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15" name="角丸四角形 8">
            <a:extLst>
              <a:ext uri="{FF2B5EF4-FFF2-40B4-BE49-F238E27FC236}">
                <a16:creationId xmlns:a16="http://schemas.microsoft.com/office/drawing/2014/main" id="{3375EB6C-56CE-4C8E-B869-D7615AC94713}"/>
              </a:ext>
            </a:extLst>
          </p:cNvPr>
          <p:cNvSpPr/>
          <p:nvPr/>
        </p:nvSpPr>
        <p:spPr>
          <a:xfrm>
            <a:off x="4351774" y="360124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ドイツ</a:t>
            </a:r>
          </a:p>
        </p:txBody>
      </p:sp>
      <p:sp>
        <p:nvSpPr>
          <p:cNvPr id="16" name="角丸四角形 8">
            <a:extLst>
              <a:ext uri="{FF2B5EF4-FFF2-40B4-BE49-F238E27FC236}">
                <a16:creationId xmlns:a16="http://schemas.microsoft.com/office/drawing/2014/main" id="{582C405C-467B-4A8E-B695-440FDCF3060B}"/>
              </a:ext>
            </a:extLst>
          </p:cNvPr>
          <p:cNvSpPr/>
          <p:nvPr/>
        </p:nvSpPr>
        <p:spPr>
          <a:xfrm>
            <a:off x="4399055" y="441203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17" name="角丸四角形 8">
            <a:extLst>
              <a:ext uri="{FF2B5EF4-FFF2-40B4-BE49-F238E27FC236}">
                <a16:creationId xmlns:a16="http://schemas.microsoft.com/office/drawing/2014/main" id="{691298AC-9059-41FE-A47A-A1ECA7DD491A}"/>
              </a:ext>
            </a:extLst>
          </p:cNvPr>
          <p:cNvSpPr/>
          <p:nvPr/>
        </p:nvSpPr>
        <p:spPr>
          <a:xfrm>
            <a:off x="4399054" y="415615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4" name="スライド番号プレースホルダー 3">
            <a:extLst>
              <a:ext uri="{FF2B5EF4-FFF2-40B4-BE49-F238E27FC236}">
                <a16:creationId xmlns:a16="http://schemas.microsoft.com/office/drawing/2014/main" id="{201AC2BB-E7B8-4044-8056-95C144E45328}"/>
              </a:ext>
            </a:extLst>
          </p:cNvPr>
          <p:cNvSpPr>
            <a:spLocks noGrp="1"/>
          </p:cNvSpPr>
          <p:nvPr>
            <p:ph type="sldNum" sz="quarter" idx="12"/>
          </p:nvPr>
        </p:nvSpPr>
        <p:spPr>
          <a:xfrm>
            <a:off x="6928931" y="6478694"/>
            <a:ext cx="2057400" cy="365125"/>
          </a:xfrm>
        </p:spPr>
        <p:txBody>
          <a:bodyPr/>
          <a:lstStyle/>
          <a:p>
            <a:fld id="{50F88186-B17D-4CE3-A887-D91699CF601C}" type="slidenum">
              <a:rPr kumimoji="1" lang="ja-JP" altLang="en-US" smtClean="0"/>
              <a:t>57</a:t>
            </a:fld>
            <a:endParaRPr kumimoji="1" lang="ja-JP" altLang="en-US" dirty="0"/>
          </a:p>
        </p:txBody>
      </p:sp>
      <p:sp>
        <p:nvSpPr>
          <p:cNvPr id="19" name="テキスト ボックス 18">
            <a:extLst>
              <a:ext uri="{FF2B5EF4-FFF2-40B4-BE49-F238E27FC236}">
                <a16:creationId xmlns:a16="http://schemas.microsoft.com/office/drawing/2014/main" id="{E4EB441E-E5FD-4BB3-8FAF-60DB106D80A0}"/>
              </a:ext>
            </a:extLst>
          </p:cNvPr>
          <p:cNvSpPr txBox="1"/>
          <p:nvPr/>
        </p:nvSpPr>
        <p:spPr>
          <a:xfrm>
            <a:off x="284840" y="6512347"/>
            <a:ext cx="390639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a:t>
            </a:r>
            <a:r>
              <a:rPr lang="ja-JP" altLang="en-US" sz="1100" dirty="0" smtClean="0">
                <a:latin typeface="Meiryo UI" panose="020B0604030504040204" pitchFamily="50" charset="-128"/>
                <a:ea typeface="Meiryo UI" panose="020B0604030504040204" pitchFamily="50" charset="-128"/>
              </a:rPr>
              <a:t>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4EB441E-E5FD-4BB3-8FAF-60DB106D80A0}"/>
              </a:ext>
            </a:extLst>
          </p:cNvPr>
          <p:cNvSpPr txBox="1"/>
          <p:nvPr/>
        </p:nvSpPr>
        <p:spPr>
          <a:xfrm>
            <a:off x="164656" y="6129920"/>
            <a:ext cx="4975137" cy="400110"/>
          </a:xfrm>
          <a:prstGeom prst="rect">
            <a:avLst/>
          </a:prstGeom>
          <a:noFill/>
        </p:spPr>
        <p:txBody>
          <a:bodyPr wrap="square" lIns="72000" rIns="0" rtlCol="0">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国民</a:t>
            </a:r>
            <a:r>
              <a:rPr lang="ja-JP" altLang="en-US" sz="1000" dirty="0">
                <a:latin typeface="Meiryo UI" panose="020B0604030504040204" pitchFamily="50" charset="-128"/>
                <a:ea typeface="Meiryo UI" panose="020B0604030504040204" pitchFamily="50" charset="-128"/>
              </a:rPr>
              <a:t>経済計算に基づく賃金総額を、経済全体の平均雇用者数で割り、全雇用者の週</a:t>
            </a:r>
            <a:r>
              <a:rPr lang="ja-JP" altLang="en-US" sz="1000" dirty="0" smtClean="0">
                <a:latin typeface="Meiryo UI" panose="020B0604030504040204" pitchFamily="50" charset="-128"/>
                <a:ea typeface="Meiryo UI" panose="020B0604030504040204" pitchFamily="50" charset="-128"/>
              </a:rPr>
              <a:t>平均</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労働</a:t>
            </a:r>
            <a:r>
              <a:rPr lang="ja-JP" altLang="en-US" sz="1000" dirty="0">
                <a:latin typeface="Meiryo UI" panose="020B0604030504040204" pitchFamily="50" charset="-128"/>
                <a:ea typeface="Meiryo UI" panose="020B0604030504040204" pitchFamily="50" charset="-128"/>
              </a:rPr>
              <a:t>時間に対するフルタイム雇用者</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人当たりの週平均労働時間の割合を</a:t>
            </a:r>
            <a:r>
              <a:rPr lang="ja-JP" altLang="en-US" sz="1000" dirty="0" smtClean="0">
                <a:latin typeface="Meiryo UI" panose="020B0604030504040204" pitchFamily="50" charset="-128"/>
                <a:ea typeface="Meiryo UI" panose="020B0604030504040204" pitchFamily="50" charset="-128"/>
              </a:rPr>
              <a:t>掛け合わせて算出。</a:t>
            </a:r>
            <a:endParaRPr lang="en-US" altLang="ja-JP" sz="10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47348" y="1716449"/>
            <a:ext cx="4572396" cy="4377307"/>
          </a:xfrm>
          <a:prstGeom prst="rect">
            <a:avLst/>
          </a:prstGeom>
        </p:spPr>
      </p:pic>
    </p:spTree>
    <p:extLst>
      <p:ext uri="{BB962C8B-B14F-4D97-AF65-F5344CB8AC3E}">
        <p14:creationId xmlns:p14="http://schemas.microsoft.com/office/powerpoint/2010/main" val="2878399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民間企業の調査によれば、「転職によって賃金が増加した」と回答した転職者の割合が、我が国は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％と小さい。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我が国では、転職が十分に賃金上昇の機会となっていない可能性がある。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転職前後の賃金変化の国際比較</a:t>
            </a:r>
            <a:endParaRPr kumimoji="1" lang="ja-JP" altLang="en-US" sz="1400" b="1" dirty="0"/>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世界経済の動き（８</a:t>
            </a:r>
            <a:r>
              <a:rPr lang="ja-JP" altLang="en-US" sz="2000" kern="0" dirty="0">
                <a:solidFill>
                  <a:srgbClr val="000000"/>
                </a:solidFill>
                <a:ea typeface="Meiryo UI" pitchFamily="50" charset="-128"/>
                <a:cs typeface="Meiryo UI" pitchFamily="50" charset="-128"/>
              </a:rPr>
              <a:t>．雇用</a:t>
            </a:r>
            <a:r>
              <a:rPr kumimoji="0" lang="ja-JP" altLang="en-US" sz="2000" kern="0" dirty="0">
                <a:solidFill>
                  <a:srgbClr val="000000"/>
                </a:solidFill>
                <a:ea typeface="Meiryo UI" pitchFamily="50" charset="-128"/>
                <a:cs typeface="Meiryo UI" pitchFamily="50" charset="-128"/>
              </a:rPr>
              <a:t>）</a:t>
            </a:r>
          </a:p>
        </p:txBody>
      </p:sp>
      <p:sp>
        <p:nvSpPr>
          <p:cNvPr id="4" name="スライド番号プレースホルダー 3">
            <a:extLst>
              <a:ext uri="{FF2B5EF4-FFF2-40B4-BE49-F238E27FC236}">
                <a16:creationId xmlns:a16="http://schemas.microsoft.com/office/drawing/2014/main" id="{201AC2BB-E7B8-4044-8056-95C144E45328}"/>
              </a:ext>
            </a:extLst>
          </p:cNvPr>
          <p:cNvSpPr>
            <a:spLocks noGrp="1"/>
          </p:cNvSpPr>
          <p:nvPr>
            <p:ph type="sldNum" sz="quarter" idx="12"/>
          </p:nvPr>
        </p:nvSpPr>
        <p:spPr>
          <a:xfrm>
            <a:off x="6928931" y="6478694"/>
            <a:ext cx="2057400" cy="365125"/>
          </a:xfrm>
        </p:spPr>
        <p:txBody>
          <a:bodyPr/>
          <a:lstStyle/>
          <a:p>
            <a:fld id="{50F88186-B17D-4CE3-A887-D91699CF601C}" type="slidenum">
              <a:rPr kumimoji="1" lang="ja-JP" altLang="en-US" smtClean="0"/>
              <a:t>58</a:t>
            </a:fld>
            <a:endParaRPr kumimoji="1" lang="ja-JP" altLang="en-US" dirty="0"/>
          </a:p>
        </p:txBody>
      </p:sp>
      <p:sp>
        <p:nvSpPr>
          <p:cNvPr id="12" name="テキスト ボックス 11">
            <a:extLst>
              <a:ext uri="{FF2B5EF4-FFF2-40B4-BE49-F238E27FC236}">
                <a16:creationId xmlns:a16="http://schemas.microsoft.com/office/drawing/2014/main" id="{601C690B-74E4-45BA-BD7A-9CC279A8D07B}"/>
              </a:ext>
            </a:extLst>
          </p:cNvPr>
          <p:cNvSpPr txBox="1"/>
          <p:nvPr/>
        </p:nvSpPr>
        <p:spPr>
          <a:xfrm>
            <a:off x="570622" y="6171615"/>
            <a:ext cx="368712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：経済産業省　「第１回未来人材会議資料」</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24221" y="1865068"/>
            <a:ext cx="7749670" cy="4131417"/>
          </a:xfrm>
          <a:prstGeom prst="rect">
            <a:avLst/>
          </a:prstGeom>
        </p:spPr>
      </p:pic>
      <p:sp>
        <p:nvSpPr>
          <p:cNvPr id="13" name="大かっこ 12"/>
          <p:cNvSpPr/>
          <p:nvPr/>
        </p:nvSpPr>
        <p:spPr>
          <a:xfrm>
            <a:off x="645868" y="6485684"/>
            <a:ext cx="5558990" cy="22862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リクルートワークス研究所・</a:t>
            </a:r>
            <a:r>
              <a:rPr kumimoji="1" lang="en-US" altLang="ja-JP" sz="1100" dirty="0">
                <a:latin typeface="+mn-ea"/>
              </a:rPr>
              <a:t>BCG</a:t>
            </a:r>
            <a:r>
              <a:rPr kumimoji="1" lang="ja-JP" altLang="en-US" sz="1100" dirty="0">
                <a:latin typeface="+mn-ea"/>
              </a:rPr>
              <a:t>（</a:t>
            </a:r>
            <a:r>
              <a:rPr kumimoji="1" lang="en-US" altLang="ja-JP" sz="1100" dirty="0">
                <a:latin typeface="+mn-ea"/>
              </a:rPr>
              <a:t>2015</a:t>
            </a:r>
            <a:r>
              <a:rPr kumimoji="1" lang="ja-JP" altLang="en-US" sz="1100" dirty="0">
                <a:latin typeface="+mn-ea"/>
              </a:rPr>
              <a:t>）「求職トレンド調査</a:t>
            </a:r>
            <a:r>
              <a:rPr kumimoji="1" lang="en-US" altLang="ja-JP" sz="1100" dirty="0">
                <a:latin typeface="+mn-ea"/>
              </a:rPr>
              <a:t>2015</a:t>
            </a:r>
            <a:r>
              <a:rPr kumimoji="1" lang="ja-JP" altLang="en-US" sz="1100" dirty="0">
                <a:latin typeface="+mn-ea"/>
              </a:rPr>
              <a:t>」を基に経済産業省が作成。</a:t>
            </a:r>
            <a:endParaRPr kumimoji="1" lang="en-US" altLang="ja-JP" sz="1100" dirty="0" smtClean="0">
              <a:latin typeface="+mn-ea"/>
            </a:endParaRPr>
          </a:p>
        </p:txBody>
      </p:sp>
    </p:spTree>
    <p:extLst>
      <p:ext uri="{BB962C8B-B14F-4D97-AF65-F5344CB8AC3E}">
        <p14:creationId xmlns:p14="http://schemas.microsoft.com/office/powerpoint/2010/main" val="404595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年代に情報・通信業が経済全体の成長をけん引</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情報通信産業の</a:t>
            </a:r>
            <a:r>
              <a:rPr lang="en-US" altLang="ja-JP" sz="1400" b="1" dirty="0"/>
              <a:t>GDP</a:t>
            </a:r>
            <a:r>
              <a:rPr lang="ja-JP" altLang="en-US" sz="1400" b="1" dirty="0"/>
              <a:t>に占めるシェア</a:t>
            </a:r>
            <a:endParaRPr kumimoji="1" lang="ja-JP" altLang="en-US" sz="1400" b="1" dirty="0"/>
          </a:p>
        </p:txBody>
      </p:sp>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世界経済の動き（１．国内総生産）</a:t>
            </a:r>
          </a:p>
        </p:txBody>
      </p:sp>
      <p:sp>
        <p:nvSpPr>
          <p:cNvPr id="2" name="スライド番号プレースホルダー 1">
            <a:extLst>
              <a:ext uri="{FF2B5EF4-FFF2-40B4-BE49-F238E27FC236}">
                <a16:creationId xmlns:a16="http://schemas.microsoft.com/office/drawing/2014/main" id="{18832491-845A-4A01-B698-C6CB9B98D474}"/>
              </a:ext>
            </a:extLst>
          </p:cNvPr>
          <p:cNvSpPr>
            <a:spLocks noGrp="1"/>
          </p:cNvSpPr>
          <p:nvPr>
            <p:ph type="sldNum" sz="quarter" idx="12"/>
          </p:nvPr>
        </p:nvSpPr>
        <p:spPr>
          <a:xfrm>
            <a:off x="7086600" y="6449181"/>
            <a:ext cx="2057400" cy="365125"/>
          </a:xfrm>
        </p:spPr>
        <p:txBody>
          <a:bodyPr/>
          <a:lstStyle/>
          <a:p>
            <a:fld id="{50F88186-B17D-4CE3-A887-D91699CF601C}"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A2272A36-91DB-4B9D-9792-768A3A2E940B}"/>
              </a:ext>
            </a:extLst>
          </p:cNvPr>
          <p:cNvPicPr>
            <a:picLocks noChangeAspect="1"/>
          </p:cNvPicPr>
          <p:nvPr/>
        </p:nvPicPr>
        <p:blipFill>
          <a:blip r:embed="rId2"/>
          <a:stretch>
            <a:fillRect/>
          </a:stretch>
        </p:blipFill>
        <p:spPr>
          <a:xfrm>
            <a:off x="413818" y="2090762"/>
            <a:ext cx="8582834" cy="3643139"/>
          </a:xfrm>
          <a:prstGeom prst="rect">
            <a:avLst/>
          </a:prstGeom>
        </p:spPr>
      </p:pic>
      <p:sp>
        <p:nvSpPr>
          <p:cNvPr id="10" name="テキスト ボックス 9">
            <a:extLst>
              <a:ext uri="{FF2B5EF4-FFF2-40B4-BE49-F238E27FC236}">
                <a16:creationId xmlns:a16="http://schemas.microsoft.com/office/drawing/2014/main" id="{C04CD1B5-F732-4A5C-A8C2-0AE547D85819}"/>
              </a:ext>
            </a:extLst>
          </p:cNvPr>
          <p:cNvSpPr txBox="1"/>
          <p:nvPr/>
        </p:nvSpPr>
        <p:spPr>
          <a:xfrm>
            <a:off x="413818" y="6061967"/>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a:t>
            </a:r>
            <a:r>
              <a:rPr lang="ja-JP" altLang="en-US" sz="1100" dirty="0" smtClean="0">
                <a:latin typeface="Meiryo UI" panose="020B0604030504040204" pitchFamily="50" charset="-128"/>
                <a:ea typeface="Meiryo UI" panose="020B0604030504040204" pitchFamily="50" charset="-128"/>
              </a:rPr>
              <a:t>産業省「第</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回　産業</a:t>
            </a:r>
            <a:r>
              <a:rPr lang="ja-JP" altLang="en-US" sz="1100" dirty="0">
                <a:latin typeface="Meiryo UI" panose="020B0604030504040204" pitchFamily="50" charset="-128"/>
                <a:ea typeface="Meiryo UI" panose="020B0604030504040204" pitchFamily="50" charset="-128"/>
              </a:rPr>
              <a:t>構造審議会　経済産業政策新機軸部会　</a:t>
            </a:r>
            <a:r>
              <a:rPr lang="ja-JP" altLang="en-US" sz="1100" dirty="0" smtClean="0">
                <a:latin typeface="Meiryo UI" panose="020B0604030504040204" pitchFamily="50" charset="-128"/>
                <a:ea typeface="Meiryo UI" panose="020B0604030504040204" pitchFamily="50" charset="-128"/>
              </a:rPr>
              <a:t>参考資料」</a:t>
            </a:r>
            <a:endParaRPr lang="en-US" altLang="ja-JP" sz="1100" dirty="0" smtClean="0">
              <a:latin typeface="Meiryo UI" panose="020B0604030504040204" pitchFamily="50" charset="-128"/>
              <a:ea typeface="Meiryo UI" panose="020B0604030504040204" pitchFamily="50" charset="-128"/>
            </a:endParaRPr>
          </a:p>
        </p:txBody>
      </p:sp>
      <p:sp>
        <p:nvSpPr>
          <p:cNvPr id="11" name="角丸四角形 8">
            <a:extLst>
              <a:ext uri="{FF2B5EF4-FFF2-40B4-BE49-F238E27FC236}">
                <a16:creationId xmlns:a16="http://schemas.microsoft.com/office/drawing/2014/main" id="{EA30608D-8DE7-492A-A939-B808A5CEEB69}"/>
              </a:ext>
            </a:extLst>
          </p:cNvPr>
          <p:cNvSpPr/>
          <p:nvPr/>
        </p:nvSpPr>
        <p:spPr>
          <a:xfrm>
            <a:off x="2197194" y="268386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2" name="角丸四角形 8">
            <a:extLst>
              <a:ext uri="{FF2B5EF4-FFF2-40B4-BE49-F238E27FC236}">
                <a16:creationId xmlns:a16="http://schemas.microsoft.com/office/drawing/2014/main" id="{E4771B98-A96A-4069-90A5-52FB8CE0E9D7}"/>
              </a:ext>
            </a:extLst>
          </p:cNvPr>
          <p:cNvSpPr/>
          <p:nvPr/>
        </p:nvSpPr>
        <p:spPr>
          <a:xfrm>
            <a:off x="6244467" y="268386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3" name="大かっこ 2"/>
          <p:cNvSpPr/>
          <p:nvPr/>
        </p:nvSpPr>
        <p:spPr>
          <a:xfrm>
            <a:off x="903971" y="6333905"/>
            <a:ext cx="1293223" cy="216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en-US" altLang="ja-JP" sz="1100" dirty="0">
                <a:latin typeface="+mn-ea"/>
              </a:rPr>
              <a:t>OECD </a:t>
            </a:r>
            <a:r>
              <a:rPr kumimoji="1" lang="en-US" altLang="ja-JP" sz="1100" dirty="0" smtClean="0">
                <a:latin typeface="+mn-ea"/>
              </a:rPr>
              <a:t>Statistics</a:t>
            </a:r>
            <a:endParaRPr kumimoji="1" lang="en-US" altLang="ja-JP" sz="1100" dirty="0">
              <a:latin typeface="+mn-ea"/>
            </a:endParaRPr>
          </a:p>
        </p:txBody>
      </p:sp>
      <p:pic>
        <p:nvPicPr>
          <p:cNvPr id="6" name="図 5"/>
          <p:cNvPicPr>
            <a:picLocks noChangeAspect="1"/>
          </p:cNvPicPr>
          <p:nvPr/>
        </p:nvPicPr>
        <p:blipFill>
          <a:blip r:embed="rId3"/>
          <a:stretch>
            <a:fillRect/>
          </a:stretch>
        </p:blipFill>
        <p:spPr>
          <a:xfrm>
            <a:off x="535577" y="5723873"/>
            <a:ext cx="4140926" cy="221835"/>
          </a:xfrm>
          <a:prstGeom prst="rect">
            <a:avLst/>
          </a:prstGeom>
        </p:spPr>
      </p:pic>
    </p:spTree>
    <p:extLst>
      <p:ext uri="{BB962C8B-B14F-4D97-AF65-F5344CB8AC3E}">
        <p14:creationId xmlns:p14="http://schemas.microsoft.com/office/powerpoint/2010/main" val="1591350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労働分配率の推移をみると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主要国に比べ低水準にとどまる。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主要国の労働分配率</a:t>
            </a:r>
            <a:endParaRPr kumimoji="1" lang="ja-JP" altLang="en-US" sz="1400" b="1" dirty="0"/>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世界経済の動き（８</a:t>
            </a:r>
            <a:r>
              <a:rPr lang="ja-JP" altLang="en-US" sz="2000" kern="0" dirty="0">
                <a:solidFill>
                  <a:srgbClr val="000000"/>
                </a:solidFill>
                <a:ea typeface="Meiryo UI" pitchFamily="50" charset="-128"/>
                <a:cs typeface="Meiryo UI" pitchFamily="50" charset="-128"/>
              </a:rPr>
              <a:t>．雇用</a:t>
            </a:r>
            <a:r>
              <a:rPr kumimoji="0" lang="ja-JP" altLang="en-US" sz="2000" kern="0" dirty="0">
                <a:solidFill>
                  <a:srgbClr val="000000"/>
                </a:solidFill>
                <a:ea typeface="Meiryo UI" pitchFamily="50" charset="-128"/>
                <a:cs typeface="Meiryo UI" pitchFamily="50" charset="-128"/>
              </a:rPr>
              <a:t>）</a:t>
            </a:r>
          </a:p>
        </p:txBody>
      </p:sp>
      <p:sp>
        <p:nvSpPr>
          <p:cNvPr id="4" name="スライド番号プレースホルダー 3">
            <a:extLst>
              <a:ext uri="{FF2B5EF4-FFF2-40B4-BE49-F238E27FC236}">
                <a16:creationId xmlns:a16="http://schemas.microsoft.com/office/drawing/2014/main" id="{201AC2BB-E7B8-4044-8056-95C144E45328}"/>
              </a:ext>
            </a:extLst>
          </p:cNvPr>
          <p:cNvSpPr>
            <a:spLocks noGrp="1"/>
          </p:cNvSpPr>
          <p:nvPr>
            <p:ph type="sldNum" sz="quarter" idx="12"/>
          </p:nvPr>
        </p:nvSpPr>
        <p:spPr>
          <a:xfrm>
            <a:off x="6928931" y="6478694"/>
            <a:ext cx="2057400" cy="365125"/>
          </a:xfrm>
        </p:spPr>
        <p:txBody>
          <a:bodyPr/>
          <a:lstStyle/>
          <a:p>
            <a:fld id="{50F88186-B17D-4CE3-A887-D91699CF601C}" type="slidenum">
              <a:rPr kumimoji="1" lang="ja-JP" altLang="en-US" smtClean="0"/>
              <a:t>59</a:t>
            </a:fld>
            <a:endParaRPr kumimoji="1" lang="ja-JP" altLang="en-US" dirty="0"/>
          </a:p>
        </p:txBody>
      </p:sp>
      <p:sp>
        <p:nvSpPr>
          <p:cNvPr id="20" name="テキスト ボックス 19">
            <a:extLst>
              <a:ext uri="{FF2B5EF4-FFF2-40B4-BE49-F238E27FC236}">
                <a16:creationId xmlns:a16="http://schemas.microsoft.com/office/drawing/2014/main" id="{B986AAAF-D87A-4C5D-AEE6-EC30B225DD4B}"/>
              </a:ext>
            </a:extLst>
          </p:cNvPr>
          <p:cNvSpPr txBox="1"/>
          <p:nvPr/>
        </p:nvSpPr>
        <p:spPr>
          <a:xfrm>
            <a:off x="434102" y="6216601"/>
            <a:ext cx="553562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ja-JP" altLang="en-US" sz="1100" dirty="0" smtClean="0">
                <a:latin typeface="Meiryo UI" panose="020B0604030504040204" pitchFamily="50" charset="-128"/>
                <a:ea typeface="Meiryo UI" panose="020B0604030504040204" pitchFamily="50" charset="-128"/>
              </a:rPr>
              <a:t>「第１回　産業</a:t>
            </a:r>
            <a:r>
              <a:rPr lang="ja-JP" altLang="en-US" sz="1100" dirty="0">
                <a:latin typeface="Meiryo UI" panose="020B0604030504040204" pitchFamily="50" charset="-128"/>
                <a:ea typeface="Meiryo UI" panose="020B0604030504040204" pitchFamily="50" charset="-128"/>
              </a:rPr>
              <a:t>構造審議会　経済産業政策新機軸部会　</a:t>
            </a:r>
            <a:r>
              <a:rPr lang="ja-JP" altLang="en-US" sz="1100" dirty="0" smtClean="0">
                <a:latin typeface="Meiryo UI" panose="020B0604030504040204" pitchFamily="50" charset="-128"/>
                <a:ea typeface="Meiryo UI" panose="020B0604030504040204" pitchFamily="50" charset="-128"/>
              </a:rPr>
              <a:t>参考資料」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28FDB0F-774F-4DBD-AC5C-4911B971C6F3}"/>
              </a:ext>
            </a:extLst>
          </p:cNvPr>
          <p:cNvPicPr>
            <a:picLocks noChangeAspect="1"/>
          </p:cNvPicPr>
          <p:nvPr/>
        </p:nvPicPr>
        <p:blipFill>
          <a:blip r:embed="rId2"/>
          <a:stretch>
            <a:fillRect/>
          </a:stretch>
        </p:blipFill>
        <p:spPr>
          <a:xfrm>
            <a:off x="773539" y="1931483"/>
            <a:ext cx="7596922" cy="3976514"/>
          </a:xfrm>
          <a:prstGeom prst="rect">
            <a:avLst/>
          </a:prstGeom>
        </p:spPr>
      </p:pic>
      <p:pic>
        <p:nvPicPr>
          <p:cNvPr id="2" name="図 1"/>
          <p:cNvPicPr>
            <a:picLocks noChangeAspect="1"/>
          </p:cNvPicPr>
          <p:nvPr/>
        </p:nvPicPr>
        <p:blipFill>
          <a:blip r:embed="rId3"/>
          <a:stretch>
            <a:fillRect/>
          </a:stretch>
        </p:blipFill>
        <p:spPr>
          <a:xfrm>
            <a:off x="4646186" y="6061859"/>
            <a:ext cx="3724275" cy="171450"/>
          </a:xfrm>
          <a:prstGeom prst="rect">
            <a:avLst/>
          </a:prstGeom>
        </p:spPr>
      </p:pic>
      <p:sp>
        <p:nvSpPr>
          <p:cNvPr id="12" name="大かっこ 11"/>
          <p:cNvSpPr/>
          <p:nvPr/>
        </p:nvSpPr>
        <p:spPr>
          <a:xfrm>
            <a:off x="645868" y="6485684"/>
            <a:ext cx="4814406" cy="28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err="1">
                <a:latin typeface="+mn-ea"/>
              </a:rPr>
              <a:t>OECD.stat</a:t>
            </a:r>
            <a:r>
              <a:rPr kumimoji="1" lang="ja-JP" altLang="en-US" sz="1100" dirty="0">
                <a:latin typeface="+mn-ea"/>
              </a:rPr>
              <a:t>データ（</a:t>
            </a:r>
            <a:r>
              <a:rPr kumimoji="1" lang="en-US" altLang="ja-JP" sz="1100" dirty="0">
                <a:latin typeface="+mn-ea"/>
              </a:rPr>
              <a:t>Employee compensation by activity</a:t>
            </a:r>
            <a:r>
              <a:rPr kumimoji="1" lang="ja-JP" altLang="en-US" sz="1100" dirty="0">
                <a:latin typeface="+mn-ea"/>
              </a:rPr>
              <a:t>）に基づき作成。</a:t>
            </a:r>
            <a:endParaRPr kumimoji="1" lang="en-US" altLang="ja-JP" sz="1100" dirty="0" smtClean="0">
              <a:latin typeface="+mn-ea"/>
            </a:endParaRPr>
          </a:p>
        </p:txBody>
      </p:sp>
    </p:spTree>
    <p:extLst>
      <p:ext uri="{BB962C8B-B14F-4D97-AF65-F5344CB8AC3E}">
        <p14:creationId xmlns:p14="http://schemas.microsoft.com/office/powerpoint/2010/main" val="3631902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E1D027E3-62E2-4B97-AB12-56BECFBE21C1}" type="slidenum">
              <a:rPr kumimoji="1" lang="ja-JP" altLang="en-US" smtClean="0"/>
              <a:pPr/>
              <a:t>60</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の労働人口参加率</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は、他の主要国と比較し、上昇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労働人口参加率</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世界経済の動き（８．雇用）</a:t>
            </a:r>
          </a:p>
        </p:txBody>
      </p:sp>
      <p:sp>
        <p:nvSpPr>
          <p:cNvPr id="18" name="角丸四角形 8">
            <a:extLst>
              <a:ext uri="{FF2B5EF4-FFF2-40B4-BE49-F238E27FC236}">
                <a16:creationId xmlns:a16="http://schemas.microsoft.com/office/drawing/2014/main" id="{B765B83C-76FE-475F-9072-9E1E6815D4AC}"/>
              </a:ext>
            </a:extLst>
          </p:cNvPr>
          <p:cNvSpPr/>
          <p:nvPr/>
        </p:nvSpPr>
        <p:spPr>
          <a:xfrm>
            <a:off x="4469351" y="329739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8115300" y="293923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テキスト ボックス 19">
            <a:extLst>
              <a:ext uri="{FF2B5EF4-FFF2-40B4-BE49-F238E27FC236}">
                <a16:creationId xmlns:a16="http://schemas.microsoft.com/office/drawing/2014/main" id="{E4A7FA97-1C2E-46C2-813E-0047C0595617}"/>
              </a:ext>
            </a:extLst>
          </p:cNvPr>
          <p:cNvSpPr txBox="1"/>
          <p:nvPr/>
        </p:nvSpPr>
        <p:spPr>
          <a:xfrm>
            <a:off x="493690" y="6355777"/>
            <a:ext cx="347858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a:t>
            </a:r>
            <a:r>
              <a:rPr lang="ja-JP" altLang="en-US" sz="1100" dirty="0" smtClean="0">
                <a:latin typeface="Meiryo UI" panose="020B0604030504040204" pitchFamily="50" charset="-128"/>
                <a:ea typeface="Meiryo UI" panose="020B0604030504040204" pitchFamily="50" charset="-128"/>
              </a:rPr>
              <a:t>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70909782-23C5-4542-B0CE-ABFD5E4782D9}"/>
              </a:ext>
            </a:extLst>
          </p:cNvPr>
          <p:cNvCxnSpPr/>
          <p:nvPr/>
        </p:nvCxnSpPr>
        <p:spPr>
          <a:xfrm>
            <a:off x="6864428" y="4650191"/>
            <a:ext cx="397179" cy="317921"/>
          </a:xfrm>
          <a:prstGeom prst="line">
            <a:avLst/>
          </a:prstGeom>
        </p:spPr>
        <p:style>
          <a:lnRef idx="1">
            <a:schemeClr val="dk1"/>
          </a:lnRef>
          <a:fillRef idx="0">
            <a:schemeClr val="dk1"/>
          </a:fillRef>
          <a:effectRef idx="0">
            <a:schemeClr val="dk1"/>
          </a:effectRef>
          <a:fontRef idx="minor">
            <a:schemeClr val="tx1"/>
          </a:fontRef>
        </p:style>
      </p:cxnSp>
      <p:sp>
        <p:nvSpPr>
          <p:cNvPr id="22" name="角丸四角形 8">
            <a:extLst>
              <a:ext uri="{FF2B5EF4-FFF2-40B4-BE49-F238E27FC236}">
                <a16:creationId xmlns:a16="http://schemas.microsoft.com/office/drawing/2014/main" id="{303AF367-DD59-4E60-ABD2-D7A35190DE8D}"/>
              </a:ext>
            </a:extLst>
          </p:cNvPr>
          <p:cNvSpPr/>
          <p:nvPr/>
        </p:nvSpPr>
        <p:spPr>
          <a:xfrm>
            <a:off x="6983073" y="4873495"/>
            <a:ext cx="612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a:solidFill>
                  <a:schemeClr val="tx1"/>
                </a:solidFill>
              </a:rPr>
              <a:t>OECD</a:t>
            </a:r>
          </a:p>
        </p:txBody>
      </p:sp>
      <p:sp>
        <p:nvSpPr>
          <p:cNvPr id="21" name="テキスト ボックス 20"/>
          <p:cNvSpPr txBox="1"/>
          <p:nvPr/>
        </p:nvSpPr>
        <p:spPr>
          <a:xfrm>
            <a:off x="5604117" y="6286642"/>
            <a:ext cx="3170224"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中国については</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2000</a:t>
            </a:r>
            <a:r>
              <a:rPr lang="ja-JP" altLang="en-US" sz="1100" dirty="0" smtClean="0">
                <a:latin typeface="Meiryo UI" panose="020B0604030504040204" pitchFamily="50" charset="-128"/>
                <a:ea typeface="Meiryo UI" panose="020B0604030504040204" pitchFamily="50" charset="-128"/>
              </a:rPr>
              <a:t>年と</a:t>
            </a:r>
            <a:r>
              <a:rPr lang="en-US" altLang="ja-JP" sz="1100" dirty="0" smtClean="0">
                <a:latin typeface="Meiryo UI" panose="020B0604030504040204" pitchFamily="50" charset="-128"/>
                <a:ea typeface="Meiryo UI" panose="020B0604030504040204" pitchFamily="50" charset="-128"/>
              </a:rPr>
              <a:t>2010</a:t>
            </a:r>
            <a:r>
              <a:rPr lang="ja-JP" altLang="en-US" sz="1100" dirty="0" smtClean="0">
                <a:latin typeface="Meiryo UI" panose="020B0604030504040204" pitchFamily="50" charset="-128"/>
                <a:ea typeface="Meiryo UI" panose="020B0604030504040204" pitchFamily="50" charset="-128"/>
              </a:rPr>
              <a:t>年のデータのみ</a:t>
            </a:r>
            <a:endParaRPr lang="en-US" altLang="ja-JP" sz="1100" dirty="0">
              <a:latin typeface="Meiryo UI" panose="020B0604030504040204" pitchFamily="50" charset="-128"/>
              <a:ea typeface="Meiryo UI" panose="020B0604030504040204" pitchFamily="50" charset="-128"/>
            </a:endParaRPr>
          </a:p>
        </p:txBody>
      </p:sp>
      <p:cxnSp>
        <p:nvCxnSpPr>
          <p:cNvPr id="23" name="直線コネクタ 22">
            <a:extLst>
              <a:ext uri="{FF2B5EF4-FFF2-40B4-BE49-F238E27FC236}">
                <a16:creationId xmlns:a16="http://schemas.microsoft.com/office/drawing/2014/main" id="{70909782-23C5-4542-B0CE-ABFD5E4782D9}"/>
              </a:ext>
            </a:extLst>
          </p:cNvPr>
          <p:cNvCxnSpPr/>
          <p:nvPr/>
        </p:nvCxnSpPr>
        <p:spPr>
          <a:xfrm>
            <a:off x="2844610" y="5195663"/>
            <a:ext cx="397179" cy="317921"/>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70909782-23C5-4542-B0CE-ABFD5E4782D9}"/>
              </a:ext>
            </a:extLst>
          </p:cNvPr>
          <p:cNvCxnSpPr/>
          <p:nvPr/>
        </p:nvCxnSpPr>
        <p:spPr>
          <a:xfrm flipH="1">
            <a:off x="7622104" y="3944076"/>
            <a:ext cx="284885" cy="321680"/>
          </a:xfrm>
          <a:prstGeom prst="line">
            <a:avLst/>
          </a:prstGeom>
        </p:spPr>
        <p:style>
          <a:lnRef idx="1">
            <a:schemeClr val="dk1"/>
          </a:lnRef>
          <a:fillRef idx="0">
            <a:schemeClr val="dk1"/>
          </a:fillRef>
          <a:effectRef idx="0">
            <a:schemeClr val="dk1"/>
          </a:effectRef>
          <a:fontRef idx="minor">
            <a:schemeClr val="tx1"/>
          </a:fontRef>
        </p:style>
      </p:cxnSp>
      <p:sp>
        <p:nvSpPr>
          <p:cNvPr id="16" name="角丸四角形 8">
            <a:extLst>
              <a:ext uri="{FF2B5EF4-FFF2-40B4-BE49-F238E27FC236}">
                <a16:creationId xmlns:a16="http://schemas.microsoft.com/office/drawing/2014/main" id="{4255F0FF-A2BE-4950-9DF9-4672CEBE9EEC}"/>
              </a:ext>
            </a:extLst>
          </p:cNvPr>
          <p:cNvSpPr/>
          <p:nvPr/>
        </p:nvSpPr>
        <p:spPr>
          <a:xfrm>
            <a:off x="7825206" y="3795939"/>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2989789" y="5370489"/>
            <a:ext cx="50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a:solidFill>
                  <a:schemeClr val="tx1"/>
                </a:solidFill>
              </a:rPr>
              <a:t>EU</a:t>
            </a:r>
            <a:endParaRPr kumimoji="1" lang="ja-JP" altLang="en-US" sz="1100" dirty="0">
              <a:solidFill>
                <a:schemeClr val="tx1"/>
              </a:solidFill>
            </a:endParaRPr>
          </a:p>
        </p:txBody>
      </p:sp>
      <p:pic>
        <p:nvPicPr>
          <p:cNvPr id="3" name="図 2"/>
          <p:cNvPicPr>
            <a:picLocks noChangeAspect="1"/>
          </p:cNvPicPr>
          <p:nvPr/>
        </p:nvPicPr>
        <p:blipFill>
          <a:blip r:embed="rId2"/>
          <a:stretch>
            <a:fillRect/>
          </a:stretch>
        </p:blipFill>
        <p:spPr>
          <a:xfrm>
            <a:off x="226167" y="1681908"/>
            <a:ext cx="8486368" cy="4554107"/>
          </a:xfrm>
          <a:prstGeom prst="rect">
            <a:avLst/>
          </a:prstGeom>
        </p:spPr>
      </p:pic>
    </p:spTree>
    <p:extLst>
      <p:ext uri="{BB962C8B-B14F-4D97-AF65-F5344CB8AC3E}">
        <p14:creationId xmlns:p14="http://schemas.microsoft.com/office/powerpoint/2010/main" val="1778493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8">
            <a:extLst>
              <a:ext uri="{FF2B5EF4-FFF2-40B4-BE49-F238E27FC236}">
                <a16:creationId xmlns:a16="http://schemas.microsoft.com/office/drawing/2014/main" id="{6F428F35-683A-47E3-9F37-D50C7281CEAC}"/>
              </a:ext>
            </a:extLst>
          </p:cNvPr>
          <p:cNvSpPr/>
          <p:nvPr/>
        </p:nvSpPr>
        <p:spPr>
          <a:xfrm>
            <a:off x="8201432" y="460303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50" name="角丸四角形 8">
            <a:extLst>
              <a:ext uri="{FF2B5EF4-FFF2-40B4-BE49-F238E27FC236}">
                <a16:creationId xmlns:a16="http://schemas.microsoft.com/office/drawing/2014/main" id="{A3F32D12-6CBF-45B4-A227-BA05B34E7F39}"/>
              </a:ext>
            </a:extLst>
          </p:cNvPr>
          <p:cNvSpPr/>
          <p:nvPr/>
        </p:nvSpPr>
        <p:spPr>
          <a:xfrm>
            <a:off x="8201432" y="500764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52" name="角丸四角形 8">
            <a:extLst>
              <a:ext uri="{FF2B5EF4-FFF2-40B4-BE49-F238E27FC236}">
                <a16:creationId xmlns:a16="http://schemas.microsoft.com/office/drawing/2014/main" id="{C0FDDE31-F4A4-4A30-8395-6336A13963AF}"/>
              </a:ext>
            </a:extLst>
          </p:cNvPr>
          <p:cNvSpPr/>
          <p:nvPr/>
        </p:nvSpPr>
        <p:spPr>
          <a:xfrm>
            <a:off x="176440" y="6302308"/>
            <a:ext cx="4761828"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出典：</a:t>
            </a:r>
            <a:r>
              <a:rPr kumimoji="1" lang="en-US" altLang="ja-JP" sz="1100" dirty="0">
                <a:solidFill>
                  <a:schemeClr val="tx1"/>
                </a:solidFill>
              </a:rPr>
              <a:t>IMF</a:t>
            </a:r>
            <a:r>
              <a:rPr kumimoji="1" lang="ja-JP" altLang="en-US" sz="1100" dirty="0">
                <a:solidFill>
                  <a:schemeClr val="tx1"/>
                </a:solidFill>
              </a:rPr>
              <a:t>　</a:t>
            </a:r>
            <a:r>
              <a:rPr kumimoji="1" lang="en-US" altLang="ja-JP" sz="1100" dirty="0">
                <a:solidFill>
                  <a:schemeClr val="tx1"/>
                </a:solidFill>
              </a:rPr>
              <a:t>World Economic </a:t>
            </a:r>
            <a:r>
              <a:rPr kumimoji="1" lang="en-US" altLang="ja-JP" sz="1100" dirty="0" smtClean="0">
                <a:solidFill>
                  <a:schemeClr val="tx1"/>
                </a:solidFill>
              </a:rPr>
              <a:t>Outlook</a:t>
            </a:r>
            <a:r>
              <a:rPr kumimoji="1" lang="ja-JP" altLang="en-US" sz="1100" dirty="0" smtClean="0">
                <a:solidFill>
                  <a:schemeClr val="tx1"/>
                </a:solidFill>
              </a:rPr>
              <a:t>をもとに副首都推進局で作成</a:t>
            </a:r>
            <a:endParaRPr kumimoji="1" lang="ja-JP" altLang="en-US" sz="1100" dirty="0">
              <a:solidFill>
                <a:schemeClr val="tx1"/>
              </a:solidFill>
            </a:endParaRPr>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国の失業率の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推移をみると、ユーロ圏は高止まりしているが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低く、緩やかに低下している。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アメリカでは、コロナの影響が顕著に表れ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年に急速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に上昇した。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7980" y="558445"/>
            <a:ext cx="6074219" cy="307777"/>
          </a:xfrm>
          <a:prstGeom prst="rect">
            <a:avLst/>
          </a:prstGeom>
          <a:noFill/>
        </p:spPr>
        <p:txBody>
          <a:bodyPr wrap="square" rtlCol="0">
            <a:spAutoFit/>
          </a:bodyPr>
          <a:lstStyle/>
          <a:p>
            <a:r>
              <a:rPr kumimoji="1" lang="ja-JP" altLang="en-US" sz="1400" b="1" dirty="0"/>
              <a:t>■</a:t>
            </a:r>
            <a:r>
              <a:rPr lang="ja-JP" altLang="en-US" sz="1400" b="1" dirty="0"/>
              <a:t>　主要国の失業率</a:t>
            </a: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世界経済の動き（８．雇用）</a:t>
            </a:r>
          </a:p>
        </p:txBody>
      </p:sp>
      <p:sp>
        <p:nvSpPr>
          <p:cNvPr id="2" name="スライド番号プレースホルダー 1">
            <a:extLst>
              <a:ext uri="{FF2B5EF4-FFF2-40B4-BE49-F238E27FC236}">
                <a16:creationId xmlns:a16="http://schemas.microsoft.com/office/drawing/2014/main" id="{DAFAA6BB-3E39-419D-9411-EAD64EFF6EA1}"/>
              </a:ext>
            </a:extLst>
          </p:cNvPr>
          <p:cNvSpPr>
            <a:spLocks noGrp="1"/>
          </p:cNvSpPr>
          <p:nvPr>
            <p:ph type="sldNum" sz="quarter" idx="12"/>
          </p:nvPr>
        </p:nvSpPr>
        <p:spPr>
          <a:xfrm>
            <a:off x="7028313" y="6369546"/>
            <a:ext cx="2057400" cy="365125"/>
          </a:xfrm>
        </p:spPr>
        <p:txBody>
          <a:bodyPr/>
          <a:lstStyle/>
          <a:p>
            <a:fld id="{50F88186-B17D-4CE3-A887-D91699CF601C}" type="slidenum">
              <a:rPr kumimoji="1" lang="ja-JP" altLang="en-US" smtClean="0"/>
              <a:t>61</a:t>
            </a:fld>
            <a:endParaRPr kumimoji="1" lang="ja-JP" altLang="en-US"/>
          </a:p>
        </p:txBody>
      </p:sp>
      <p:cxnSp>
        <p:nvCxnSpPr>
          <p:cNvPr id="4" name="直線コネクタ 3"/>
          <p:cNvCxnSpPr/>
          <p:nvPr/>
        </p:nvCxnSpPr>
        <p:spPr>
          <a:xfrm flipH="1">
            <a:off x="6005015" y="2540832"/>
            <a:ext cx="382137" cy="297904"/>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H="1">
            <a:off x="6005015" y="4008484"/>
            <a:ext cx="382137" cy="297904"/>
          </a:xfrm>
          <a:prstGeom prst="line">
            <a:avLst/>
          </a:prstGeom>
        </p:spPr>
        <p:style>
          <a:lnRef idx="1">
            <a:schemeClr val="dk1"/>
          </a:lnRef>
          <a:fillRef idx="0">
            <a:schemeClr val="dk1"/>
          </a:fillRef>
          <a:effectRef idx="0">
            <a:schemeClr val="dk1"/>
          </a:effectRef>
          <a:fontRef idx="minor">
            <a:schemeClr val="tx1"/>
          </a:fontRef>
        </p:style>
      </p:cxnSp>
      <p:sp>
        <p:nvSpPr>
          <p:cNvPr id="47" name="角丸四角形 8">
            <a:extLst>
              <a:ext uri="{FF2B5EF4-FFF2-40B4-BE49-F238E27FC236}">
                <a16:creationId xmlns:a16="http://schemas.microsoft.com/office/drawing/2014/main" id="{BEF0DC87-4404-4731-8E80-AC5C74090693}"/>
              </a:ext>
            </a:extLst>
          </p:cNvPr>
          <p:cNvSpPr/>
          <p:nvPr/>
        </p:nvSpPr>
        <p:spPr>
          <a:xfrm>
            <a:off x="6269542" y="3943817"/>
            <a:ext cx="68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sp>
        <p:nvSpPr>
          <p:cNvPr id="48" name="角丸四角形 8">
            <a:extLst>
              <a:ext uri="{FF2B5EF4-FFF2-40B4-BE49-F238E27FC236}">
                <a16:creationId xmlns:a16="http://schemas.microsoft.com/office/drawing/2014/main" id="{0053DE18-C355-4C27-8AFD-D2D577DB268D}"/>
              </a:ext>
            </a:extLst>
          </p:cNvPr>
          <p:cNvSpPr/>
          <p:nvPr/>
        </p:nvSpPr>
        <p:spPr>
          <a:xfrm>
            <a:off x="6269542" y="2402856"/>
            <a:ext cx="68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ユーロ圏</a:t>
            </a:r>
          </a:p>
        </p:txBody>
      </p:sp>
      <p:pic>
        <p:nvPicPr>
          <p:cNvPr id="3" name="図 2"/>
          <p:cNvPicPr>
            <a:picLocks noChangeAspect="1"/>
          </p:cNvPicPr>
          <p:nvPr/>
        </p:nvPicPr>
        <p:blipFill>
          <a:blip r:embed="rId2"/>
          <a:stretch>
            <a:fillRect/>
          </a:stretch>
        </p:blipFill>
        <p:spPr>
          <a:xfrm>
            <a:off x="176440" y="1845965"/>
            <a:ext cx="8480271" cy="4438273"/>
          </a:xfrm>
          <a:prstGeom prst="rect">
            <a:avLst/>
          </a:prstGeom>
        </p:spPr>
      </p:pic>
    </p:spTree>
    <p:extLst>
      <p:ext uri="{BB962C8B-B14F-4D97-AF65-F5344CB8AC3E}">
        <p14:creationId xmlns:p14="http://schemas.microsoft.com/office/powerpoint/2010/main" val="1521114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1166" y="6444883"/>
            <a:ext cx="2057400" cy="365125"/>
          </a:xfrm>
        </p:spPr>
        <p:txBody>
          <a:bodyPr/>
          <a:lstStyle/>
          <a:p>
            <a:fld id="{E1D027E3-62E2-4B97-AB12-56BECFBE21C1}" type="slidenum">
              <a:rPr kumimoji="1" lang="ja-JP" altLang="en-US" smtClean="0"/>
              <a:pPr/>
              <a:t>62</a:t>
            </a:fld>
            <a:endParaRPr kumimoji="1" lang="ja-JP" altLang="en-US" dirty="0"/>
          </a:p>
        </p:txBody>
      </p:sp>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我が国では、他の主要国と比較し、男女の就業率の差が大きい。また、男女間の賃金格差も大きい。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女性と男性の就業率と賃金格差</a:t>
            </a:r>
            <a:r>
              <a:rPr kumimoji="1" lang="en-US" altLang="ja-JP" sz="1400" b="1" dirty="0"/>
              <a:t>(</a:t>
            </a:r>
            <a:r>
              <a:rPr kumimoji="1" lang="en-US" altLang="ja-JP" sz="1400" b="1" dirty="0" smtClean="0"/>
              <a:t>2019</a:t>
            </a:r>
            <a:r>
              <a:rPr kumimoji="1" lang="ja-JP" altLang="en-US" sz="1400" b="1" dirty="0" smtClean="0"/>
              <a:t>年</a:t>
            </a:r>
            <a:r>
              <a:rPr kumimoji="1" lang="en-US" altLang="ja-JP" sz="1400" b="1" dirty="0" smtClean="0"/>
              <a:t>)</a:t>
            </a:r>
            <a:endParaRPr kumimoji="1" lang="en-US" altLang="ja-JP"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a:solidFill>
                  <a:srgbClr val="000000"/>
                </a:solidFill>
                <a:ea typeface="Meiryo UI" pitchFamily="50" charset="-128"/>
                <a:cs typeface="Meiryo UI" pitchFamily="50" charset="-128"/>
              </a:rPr>
              <a:t>（ ８．雇用）</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4EB441E-E5FD-4BB3-8FAF-60DB106D80A0}"/>
              </a:ext>
            </a:extLst>
          </p:cNvPr>
          <p:cNvSpPr txBox="1"/>
          <p:nvPr/>
        </p:nvSpPr>
        <p:spPr>
          <a:xfrm>
            <a:off x="270924" y="6548398"/>
            <a:ext cx="584433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a:t>
            </a:r>
            <a:r>
              <a:rPr lang="ja-JP" altLang="en-US" sz="1100" dirty="0" smtClean="0">
                <a:latin typeface="Meiryo UI" panose="020B0604030504040204" pitchFamily="50" charset="-128"/>
                <a:ea typeface="Meiryo UI" panose="020B0604030504040204" pitchFamily="50" charset="-128"/>
              </a:rPr>
              <a:t>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115260" y="6303880"/>
            <a:ext cx="2550017" cy="253916"/>
          </a:xfrm>
          <a:prstGeom prst="rect">
            <a:avLst/>
          </a:prstGeom>
          <a:noFill/>
        </p:spPr>
        <p:txBody>
          <a:bodyPr wrap="square" rtlCol="0">
            <a:spAutoFit/>
          </a:bodyPr>
          <a:lstStyle/>
          <a:p>
            <a:r>
              <a:rPr kumimoji="1" lang="en-US" altLang="ja-JP" sz="1050" dirty="0" smtClean="0"/>
              <a:t>※</a:t>
            </a:r>
            <a:r>
              <a:rPr kumimoji="1" lang="ja-JP" altLang="en-US" sz="1050" dirty="0" smtClean="0"/>
              <a:t>　フランスの賃金格差のデータのみ</a:t>
            </a:r>
            <a:r>
              <a:rPr kumimoji="1" lang="en-US" altLang="ja-JP" sz="1050" dirty="0" smtClean="0"/>
              <a:t>2018</a:t>
            </a:r>
            <a:r>
              <a:rPr kumimoji="1" lang="ja-JP" altLang="en-US" sz="1050" dirty="0" smtClean="0"/>
              <a:t>年</a:t>
            </a:r>
            <a:endParaRPr kumimoji="1" lang="ja-JP" altLang="en-US" sz="1050" dirty="0"/>
          </a:p>
        </p:txBody>
      </p:sp>
      <p:sp>
        <p:nvSpPr>
          <p:cNvPr id="13" name="正方形/長方形 12">
            <a:extLst>
              <a:ext uri="{FF2B5EF4-FFF2-40B4-BE49-F238E27FC236}">
                <a16:creationId xmlns:a16="http://schemas.microsoft.com/office/drawing/2014/main" id="{07658BBC-6C37-4C71-8436-729107A17A21}"/>
              </a:ext>
            </a:extLst>
          </p:cNvPr>
          <p:cNvSpPr/>
          <p:nvPr/>
        </p:nvSpPr>
        <p:spPr>
          <a:xfrm>
            <a:off x="7482722" y="127813"/>
            <a:ext cx="1489000" cy="619401"/>
          </a:xfrm>
          <a:prstGeom prst="rect">
            <a:avLst/>
          </a:prstGeom>
          <a:solidFill>
            <a:srgbClr val="FFFFCC"/>
          </a:solidFill>
          <a:ln w="28575"/>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smtClean="0"/>
              <a:t>再掲</a:t>
            </a:r>
            <a:endParaRPr kumimoji="1" lang="ja-JP" altLang="en-US" sz="1800" b="1" dirty="0"/>
          </a:p>
        </p:txBody>
      </p:sp>
      <p:pic>
        <p:nvPicPr>
          <p:cNvPr id="6" name="図 5"/>
          <p:cNvPicPr>
            <a:picLocks noChangeAspect="1"/>
          </p:cNvPicPr>
          <p:nvPr/>
        </p:nvPicPr>
        <p:blipFill>
          <a:blip r:embed="rId2"/>
          <a:stretch>
            <a:fillRect/>
          </a:stretch>
        </p:blipFill>
        <p:spPr>
          <a:xfrm>
            <a:off x="495255" y="2000185"/>
            <a:ext cx="8279086" cy="4322439"/>
          </a:xfrm>
          <a:prstGeom prst="rect">
            <a:avLst/>
          </a:prstGeom>
        </p:spPr>
      </p:pic>
    </p:spTree>
    <p:extLst>
      <p:ext uri="{BB962C8B-B14F-4D97-AF65-F5344CB8AC3E}">
        <p14:creationId xmlns:p14="http://schemas.microsoft.com/office/powerpoint/2010/main" val="2287750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077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64</a:t>
            </a:fld>
            <a:endParaRPr kumimoji="1" lang="ja-JP" altLang="en-US" dirty="0"/>
          </a:p>
        </p:txBody>
      </p:sp>
      <p:sp>
        <p:nvSpPr>
          <p:cNvPr id="6" name="コンテンツ プレースホルダー 2"/>
          <p:cNvSpPr txBox="1">
            <a:spLocks/>
          </p:cNvSpPr>
          <p:nvPr/>
        </p:nvSpPr>
        <p:spPr>
          <a:xfrm>
            <a:off x="628650" y="3131803"/>
            <a:ext cx="7886700" cy="70299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tabLst>
                <a:tab pos="7086600" algn="l"/>
              </a:tabLst>
            </a:pPr>
            <a:r>
              <a:rPr lang="ja-JP" altLang="en-US" sz="1800" dirty="0"/>
              <a:t>　主要国</a:t>
            </a:r>
            <a:r>
              <a:rPr lang="ja-JP" altLang="en-US" sz="1800" dirty="0" smtClean="0"/>
              <a:t>の</a:t>
            </a:r>
            <a:r>
              <a:rPr lang="ja-JP" altLang="en-US" sz="1800" dirty="0"/>
              <a:t>相対的</a:t>
            </a:r>
            <a:r>
              <a:rPr lang="ja-JP" altLang="en-US" sz="1800" dirty="0" smtClean="0"/>
              <a:t>貧困率推移　・・・・・・・・・・・・・・・・・・・・・・・・・・・・・・・・・</a:t>
            </a:r>
            <a:r>
              <a:rPr lang="en-US" altLang="ja-JP" sz="1800" dirty="0" smtClean="0"/>
              <a:t>		</a:t>
            </a:r>
            <a:r>
              <a:rPr lang="en-US" altLang="ja-JP" sz="1800" dirty="0"/>
              <a:t>65</a:t>
            </a:r>
            <a:endParaRPr lang="ja-JP" altLang="en-US" sz="1800" dirty="0"/>
          </a:p>
        </p:txBody>
      </p:sp>
      <p:sp>
        <p:nvSpPr>
          <p:cNvPr id="8" name="タイトル 1"/>
          <p:cNvSpPr txBox="1">
            <a:spLocks/>
          </p:cNvSpPr>
          <p:nvPr/>
        </p:nvSpPr>
        <p:spPr>
          <a:xfrm>
            <a:off x="628650" y="593728"/>
            <a:ext cx="7886700" cy="898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８</a:t>
            </a:r>
            <a:r>
              <a:rPr lang="en-US" altLang="ja-JP" sz="2400" dirty="0" smtClean="0"/>
              <a:t>.</a:t>
            </a:r>
            <a:r>
              <a:rPr lang="ja-JP" altLang="en-US" sz="2400" dirty="0" smtClean="0"/>
              <a:t>相対的貧困率</a:t>
            </a:r>
            <a:endParaRPr lang="ja-JP" altLang="en-US" sz="2400" dirty="0"/>
          </a:p>
        </p:txBody>
      </p:sp>
    </p:spTree>
    <p:extLst>
      <p:ext uri="{BB962C8B-B14F-4D97-AF65-F5344CB8AC3E}">
        <p14:creationId xmlns:p14="http://schemas.microsoft.com/office/powerpoint/2010/main" val="1386274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67962" y="1817071"/>
            <a:ext cx="8486368" cy="4548010"/>
          </a:xfrm>
          <a:prstGeom prst="rect">
            <a:avLst/>
          </a:prstGeom>
        </p:spPr>
      </p:pic>
      <p:sp>
        <p:nvSpPr>
          <p:cNvPr id="2" name="スライド番号プレースホルダー 1"/>
          <p:cNvSpPr>
            <a:spLocks noGrp="1"/>
          </p:cNvSpPr>
          <p:nvPr>
            <p:ph type="sldNum" sz="quarter" idx="12"/>
          </p:nvPr>
        </p:nvSpPr>
        <p:spPr>
          <a:xfrm>
            <a:off x="6696931" y="6381842"/>
            <a:ext cx="2057400" cy="365125"/>
          </a:xfrm>
        </p:spPr>
        <p:txBody>
          <a:bodyPr/>
          <a:lstStyle/>
          <a:p>
            <a:fld id="{E1D027E3-62E2-4B97-AB12-56BECFBE21C1}" type="slidenum">
              <a:rPr kumimoji="1" lang="ja-JP" altLang="en-US" smtClean="0"/>
              <a:pPr/>
              <a:t>65</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相対的貧困率の推移をみると、イギリスやフランス</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比べて我が国は高い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9872" y="6295002"/>
            <a:ext cx="3872489"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日本</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厚生</a:t>
            </a:r>
            <a:r>
              <a:rPr lang="ja-JP" altLang="en-US" sz="1100" dirty="0">
                <a:latin typeface="Meiryo UI" panose="020B0604030504040204" pitchFamily="50" charset="-128"/>
                <a:ea typeface="Meiryo UI" panose="020B0604030504040204" pitchFamily="50" charset="-128"/>
              </a:rPr>
              <a:t>労働省「国民生活基礎調査」</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日本以外</a:t>
            </a:r>
            <a:r>
              <a:rPr lang="en-US" altLang="ja-JP" sz="1100" dirty="0" smtClean="0">
                <a:latin typeface="Meiryo UI" panose="020B0604030504040204" pitchFamily="50" charset="-128"/>
                <a:ea typeface="Meiryo UI" panose="020B0604030504040204" pitchFamily="50" charset="-128"/>
              </a:rPr>
              <a:t>】OECD</a:t>
            </a:r>
            <a:r>
              <a:rPr lang="ja-JP" altLang="en-US" sz="1100" dirty="0" smtClean="0">
                <a:latin typeface="Meiryo UI" panose="020B0604030504040204" pitchFamily="50" charset="-128"/>
                <a:ea typeface="Meiryo UI" panose="020B0604030504040204" pitchFamily="50" charset="-128"/>
              </a:rPr>
              <a:t>統計をもとに副首都推進局で作成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主要国の相対的貧困率推移</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世界経済の動き（９</a:t>
            </a:r>
            <a:r>
              <a:rPr kumimoji="0" lang="ja-JP" altLang="en-US" sz="2000" kern="0" dirty="0" smtClean="0">
                <a:solidFill>
                  <a:srgbClr val="000000"/>
                </a:solidFill>
                <a:ea typeface="Meiryo UI" pitchFamily="50" charset="-128"/>
                <a:cs typeface="Meiryo UI" pitchFamily="50" charset="-128"/>
              </a:rPr>
              <a:t>．相対的貧困率）</a:t>
            </a:r>
            <a:endParaRPr kumimoji="0" lang="ja-JP" altLang="en-US" sz="2000" kern="0" dirty="0">
              <a:solidFill>
                <a:srgbClr val="000000"/>
              </a:solidFill>
              <a:ea typeface="Meiryo UI" pitchFamily="50" charset="-128"/>
              <a:cs typeface="Meiryo UI" pitchFamily="50" charset="-128"/>
            </a:endParaRPr>
          </a:p>
        </p:txBody>
      </p:sp>
      <p:sp>
        <p:nvSpPr>
          <p:cNvPr id="16" name="角丸四角形 8">
            <a:extLst>
              <a:ext uri="{FF2B5EF4-FFF2-40B4-BE49-F238E27FC236}">
                <a16:creationId xmlns:a16="http://schemas.microsoft.com/office/drawing/2014/main" id="{4255F0FF-A2BE-4950-9DF9-4672CEBE9EEC}"/>
              </a:ext>
            </a:extLst>
          </p:cNvPr>
          <p:cNvSpPr/>
          <p:nvPr/>
        </p:nvSpPr>
        <p:spPr>
          <a:xfrm>
            <a:off x="8333264" y="388862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575469" y="5276662"/>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ドイツ</a:t>
            </a:r>
          </a:p>
        </p:txBody>
      </p:sp>
      <p:sp>
        <p:nvSpPr>
          <p:cNvPr id="18" name="角丸四角形 8">
            <a:extLst>
              <a:ext uri="{FF2B5EF4-FFF2-40B4-BE49-F238E27FC236}">
                <a16:creationId xmlns:a16="http://schemas.microsoft.com/office/drawing/2014/main" id="{B765B83C-76FE-475F-9072-9E1E6815D4AC}"/>
              </a:ext>
            </a:extLst>
          </p:cNvPr>
          <p:cNvSpPr/>
          <p:nvPr/>
        </p:nvSpPr>
        <p:spPr>
          <a:xfrm>
            <a:off x="2911816" y="1995272"/>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544145" y="430021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角丸四角形 8">
            <a:extLst>
              <a:ext uri="{FF2B5EF4-FFF2-40B4-BE49-F238E27FC236}">
                <a16:creationId xmlns:a16="http://schemas.microsoft.com/office/drawing/2014/main" id="{4255F0FF-A2BE-4950-9DF9-4672CEBE9EEC}"/>
              </a:ext>
            </a:extLst>
          </p:cNvPr>
          <p:cNvSpPr/>
          <p:nvPr/>
        </p:nvSpPr>
        <p:spPr>
          <a:xfrm>
            <a:off x="8301867" y="483793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21" name="角丸四角形 8">
            <a:extLst>
              <a:ext uri="{FF2B5EF4-FFF2-40B4-BE49-F238E27FC236}">
                <a16:creationId xmlns:a16="http://schemas.microsoft.com/office/drawing/2014/main" id="{4255F0FF-A2BE-4950-9DF9-4672CEBE9EEC}"/>
              </a:ext>
            </a:extLst>
          </p:cNvPr>
          <p:cNvSpPr/>
          <p:nvPr/>
        </p:nvSpPr>
        <p:spPr>
          <a:xfrm>
            <a:off x="8386278" y="556346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Tree>
    <p:extLst>
      <p:ext uri="{BB962C8B-B14F-4D97-AF65-F5344CB8AC3E}">
        <p14:creationId xmlns:p14="http://schemas.microsoft.com/office/powerpoint/2010/main" val="418894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kumimoji="1" lang="ja-JP" altLang="en-US" sz="2400" dirty="0" smtClean="0"/>
              <a:t>２</a:t>
            </a:r>
            <a:r>
              <a:rPr kumimoji="1" lang="en-US" altLang="ja-JP" sz="2400" dirty="0" smtClean="0"/>
              <a:t>.</a:t>
            </a:r>
            <a:r>
              <a:rPr kumimoji="1" lang="ja-JP" altLang="en-US" sz="2400" dirty="0" smtClean="0"/>
              <a:t>輸出入</a:t>
            </a:r>
            <a:endParaRPr kumimoji="1" lang="ja-JP" altLang="en-US" sz="2400" dirty="0"/>
          </a:p>
        </p:txBody>
      </p:sp>
      <p:sp>
        <p:nvSpPr>
          <p:cNvPr id="3" name="コンテンツ プレースホルダー 2"/>
          <p:cNvSpPr>
            <a:spLocks noGrp="1"/>
          </p:cNvSpPr>
          <p:nvPr>
            <p:ph idx="1"/>
          </p:nvPr>
        </p:nvSpPr>
        <p:spPr>
          <a:xfrm>
            <a:off x="628650" y="1645742"/>
            <a:ext cx="7886700" cy="3840657"/>
          </a:xfrm>
        </p:spPr>
        <p:txBody>
          <a:bodyPr anchor="ctr">
            <a:normAutofit/>
          </a:bodyPr>
          <a:lstStyle/>
          <a:p>
            <a:pPr>
              <a:tabLst>
                <a:tab pos="7086600" algn="l"/>
              </a:tabLst>
            </a:pPr>
            <a:r>
              <a:rPr lang="ja-JP" altLang="en-US" sz="1800" dirty="0"/>
              <a:t>　輸出入相手国（</a:t>
            </a:r>
            <a:r>
              <a:rPr lang="en-US" altLang="ja-JP" sz="1800" dirty="0"/>
              <a:t>2017</a:t>
            </a:r>
            <a:r>
              <a:rPr lang="ja-JP" altLang="en-US" sz="1800" dirty="0"/>
              <a:t>年）</a:t>
            </a:r>
            <a:r>
              <a:rPr lang="ja-JP" altLang="en-US" sz="1800" dirty="0" smtClean="0"/>
              <a:t>　・・・・・・・・・・・・・・・・・・・・・・・・・・・・・・・・・・</a:t>
            </a:r>
            <a:r>
              <a:rPr lang="en-US" altLang="ja-JP" sz="1800" dirty="0" smtClean="0"/>
              <a:t>		7</a:t>
            </a:r>
          </a:p>
          <a:p>
            <a:pPr>
              <a:tabLst>
                <a:tab pos="7086600" algn="l"/>
              </a:tabLst>
            </a:pPr>
            <a:endParaRPr lang="ja-JP" altLang="en-US" sz="1800" dirty="0"/>
          </a:p>
          <a:p>
            <a:pPr>
              <a:tabLst>
                <a:tab pos="7086600" algn="l"/>
              </a:tabLst>
            </a:pPr>
            <a:r>
              <a:rPr lang="ja-JP" altLang="en-US" sz="1800" dirty="0"/>
              <a:t>　主要国の経常収支</a:t>
            </a:r>
            <a:r>
              <a:rPr lang="ja-JP" altLang="en-US" sz="1800" dirty="0" smtClean="0"/>
              <a:t>　・・・・・・・・・・・・・・・・・・・・・・・・・・・・・・・・・・・・・・・・・</a:t>
            </a:r>
            <a:r>
              <a:rPr lang="en-US" altLang="ja-JP" sz="1800" dirty="0" smtClean="0"/>
              <a:t>		</a:t>
            </a:r>
            <a:r>
              <a:rPr lang="en-US" altLang="ja-JP" sz="1800" dirty="0"/>
              <a:t>8</a:t>
            </a:r>
            <a:endParaRPr lang="en-US" altLang="ja-JP" sz="1800" dirty="0" smtClean="0"/>
          </a:p>
          <a:p>
            <a:pPr>
              <a:tabLst>
                <a:tab pos="7086600" algn="l"/>
              </a:tabLst>
            </a:pPr>
            <a:endParaRPr lang="ja-JP" altLang="en-US" sz="1800" dirty="0"/>
          </a:p>
          <a:p>
            <a:pPr>
              <a:tabLst>
                <a:tab pos="7086600" algn="l"/>
              </a:tabLst>
            </a:pPr>
            <a:r>
              <a:rPr lang="ja-JP" altLang="en-US" sz="1800" dirty="0"/>
              <a:t>　主要国の貿易・サービス収支</a:t>
            </a:r>
            <a:r>
              <a:rPr lang="ja-JP" altLang="en-US" sz="1800" dirty="0" smtClean="0"/>
              <a:t>　・・・・・・・・・・・・・・・・・・・・・・・・・・・・・・・・・・</a:t>
            </a:r>
            <a:r>
              <a:rPr lang="en-US" altLang="ja-JP" sz="1800" dirty="0" smtClean="0"/>
              <a:t>		</a:t>
            </a:r>
            <a:r>
              <a:rPr lang="en-US" altLang="ja-JP" sz="1800" dirty="0"/>
              <a:t>9</a:t>
            </a:r>
            <a:endParaRPr lang="en-US" altLang="ja-JP" sz="1800" dirty="0" smtClean="0"/>
          </a:p>
          <a:p>
            <a:pPr>
              <a:tabLst>
                <a:tab pos="7086600" algn="l"/>
              </a:tabLst>
            </a:pPr>
            <a:endParaRPr lang="en-US" altLang="ja-JP" sz="1800" dirty="0" smtClean="0"/>
          </a:p>
          <a:p>
            <a:pPr>
              <a:tabLst>
                <a:tab pos="7086600" algn="l"/>
              </a:tabLst>
            </a:pPr>
            <a:r>
              <a:rPr lang="ja-JP" altLang="en-US" sz="1800" dirty="0"/>
              <a:t>　主要国の一次所得収支　・・・・・・・・・・・・・・・・・・・・・・・・・・・・・・・・・・</a:t>
            </a:r>
            <a:r>
              <a:rPr lang="ja-JP" altLang="en-US" sz="1800" dirty="0" smtClean="0"/>
              <a:t>・・・</a:t>
            </a:r>
            <a:r>
              <a:rPr lang="en-US" altLang="ja-JP" sz="1800" dirty="0"/>
              <a:t>		</a:t>
            </a:r>
            <a:r>
              <a:rPr lang="en-US" altLang="ja-JP" sz="1800" dirty="0" smtClean="0"/>
              <a:t>10</a:t>
            </a:r>
            <a:endParaRPr lang="en-US" altLang="ja-JP" sz="1800" dirty="0"/>
          </a:p>
          <a:p>
            <a:pPr>
              <a:tabLst>
                <a:tab pos="7086600" algn="l"/>
              </a:tabLst>
            </a:pPr>
            <a:endParaRPr lang="ja-JP" altLang="en-US" sz="1800" dirty="0"/>
          </a:p>
          <a:p>
            <a:pPr>
              <a:tabLst>
                <a:tab pos="7086600" algn="l"/>
              </a:tabLst>
            </a:pPr>
            <a:r>
              <a:rPr lang="ja-JP" altLang="en-US" sz="1800" dirty="0"/>
              <a:t>　我が国の貿易・サービス収支及び一次所得収支の推移（内訳）　・・・</a:t>
            </a:r>
            <a:r>
              <a:rPr lang="ja-JP" altLang="en-US" sz="1800" dirty="0" smtClean="0"/>
              <a:t>・・</a:t>
            </a:r>
            <a:r>
              <a:rPr lang="en-US" altLang="ja-JP" sz="1800" dirty="0"/>
              <a:t>		</a:t>
            </a:r>
            <a:r>
              <a:rPr lang="en-US" altLang="ja-JP" sz="1800" dirty="0" smtClean="0"/>
              <a:t>11</a:t>
            </a:r>
            <a:endParaRPr lang="ja-JP" altLang="en-US" sz="1800" dirty="0"/>
          </a:p>
          <a:p>
            <a:pPr>
              <a:tabLst>
                <a:tab pos="7086600" algn="l"/>
              </a:tabLst>
            </a:pPr>
            <a:endParaRPr kumimoji="1" lang="ja-JP" altLang="en-US" sz="1800" dirty="0"/>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6898342" y="6176963"/>
            <a:ext cx="2057400" cy="365125"/>
          </a:xfrm>
        </p:spPr>
        <p:txBody>
          <a:bodyPr/>
          <a:lstStyle/>
          <a:p>
            <a:fld id="{893290AE-011E-403C-A3C9-B3B44B5CA60C}" type="slidenum">
              <a:rPr kumimoji="1" lang="ja-JP" altLang="en-US" smtClean="0"/>
              <a:t>6</a:t>
            </a:fld>
            <a:endParaRPr kumimoji="1" lang="ja-JP" altLang="en-US" dirty="0"/>
          </a:p>
        </p:txBody>
      </p:sp>
    </p:spTree>
    <p:extLst>
      <p:ext uri="{BB962C8B-B14F-4D97-AF65-F5344CB8AC3E}">
        <p14:creationId xmlns:p14="http://schemas.microsoft.com/office/powerpoint/2010/main" val="34825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E1D027E3-62E2-4B97-AB12-56BECFBE21C1}" type="slidenum">
              <a:rPr kumimoji="1" lang="ja-JP" altLang="en-US" smtClean="0"/>
              <a:pPr/>
              <a:t>7</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我が国の輸出入相手国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を見ると、輸入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は中国（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EU</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％）、輸出はアメリカ（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％）が主</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輸出入</a:t>
            </a:r>
            <a:r>
              <a:rPr lang="ja-JP" altLang="en-US" sz="1400" b="1" dirty="0"/>
              <a:t>相手国（</a:t>
            </a:r>
            <a:r>
              <a:rPr lang="en-US" altLang="ja-JP" sz="1400" b="1" dirty="0"/>
              <a:t>2017</a:t>
            </a:r>
            <a:r>
              <a:rPr lang="ja-JP" altLang="en-US" sz="1400" b="1" dirty="0"/>
              <a:t>年）</a:t>
            </a:r>
            <a:endParaRPr kumimoji="1" lang="ja-JP" altLang="en-US" sz="1400" b="1" dirty="0"/>
          </a:p>
        </p:txBody>
      </p:sp>
      <p:sp>
        <p:nvSpPr>
          <p:cNvPr id="20" name="テキスト ボックス 19">
            <a:extLst>
              <a:ext uri="{FF2B5EF4-FFF2-40B4-BE49-F238E27FC236}">
                <a16:creationId xmlns:a16="http://schemas.microsoft.com/office/drawing/2014/main" id="{E4A7FA97-1C2E-46C2-813E-0047C0595617}"/>
              </a:ext>
            </a:extLst>
          </p:cNvPr>
          <p:cNvSpPr txBox="1"/>
          <p:nvPr/>
        </p:nvSpPr>
        <p:spPr>
          <a:xfrm>
            <a:off x="301177" y="6568311"/>
            <a:ext cx="714465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：世界</a:t>
            </a:r>
            <a:r>
              <a:rPr lang="ja-JP" altLang="en-US" sz="1100" dirty="0">
                <a:latin typeface="Meiryo UI" panose="020B0604030504040204" pitchFamily="50" charset="-128"/>
                <a:ea typeface="Meiryo UI" panose="020B0604030504040204" pitchFamily="50" charset="-128"/>
              </a:rPr>
              <a:t>経済論～岐路に立つグローバリゼーション</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編著</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山本和人、鳥谷</a:t>
            </a:r>
            <a:r>
              <a:rPr lang="ja-JP" altLang="en-US" sz="1100" dirty="0" smtClean="0">
                <a:latin typeface="Meiryo UI" panose="020B0604030504040204" pitchFamily="50" charset="-128"/>
                <a:ea typeface="Meiryo UI" panose="020B0604030504040204" pitchFamily="50" charset="-128"/>
              </a:rPr>
              <a:t>一生をもとに副首都推進局で作成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64DEDB52-A20D-47D5-9415-127AB77F6E78}"/>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世界経済の動き（２</a:t>
            </a:r>
            <a:r>
              <a:rPr kumimoji="0" lang="ja-JP" altLang="en-US" sz="2000" kern="0" dirty="0" smtClean="0">
                <a:solidFill>
                  <a:srgbClr val="000000"/>
                </a:solidFill>
                <a:ea typeface="Meiryo UI" pitchFamily="50" charset="-128"/>
                <a:cs typeface="Meiryo UI" pitchFamily="50" charset="-128"/>
              </a:rPr>
              <a:t>．輸出入）</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72366" y="1666999"/>
            <a:ext cx="9071634" cy="4840644"/>
          </a:xfrm>
          <a:prstGeom prst="rect">
            <a:avLst/>
          </a:prstGeom>
        </p:spPr>
      </p:pic>
    </p:spTree>
    <p:extLst>
      <p:ext uri="{BB962C8B-B14F-4D97-AF65-F5344CB8AC3E}">
        <p14:creationId xmlns:p14="http://schemas.microsoft.com/office/powerpoint/2010/main" val="379294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97429" y="2099957"/>
            <a:ext cx="7053683" cy="4267570"/>
          </a:xfrm>
          <a:prstGeom prst="rect">
            <a:avLst/>
          </a:prstGeom>
        </p:spPr>
      </p:pic>
      <p:sp>
        <p:nvSpPr>
          <p:cNvPr id="2" name="スライド番号プレースホルダー 1"/>
          <p:cNvSpPr>
            <a:spLocks noGrp="1"/>
          </p:cNvSpPr>
          <p:nvPr>
            <p:ph type="sldNum" sz="quarter" idx="12"/>
          </p:nvPr>
        </p:nvSpPr>
        <p:spPr>
          <a:xfrm>
            <a:off x="7037761" y="6450619"/>
            <a:ext cx="2057400" cy="365125"/>
          </a:xfrm>
        </p:spPr>
        <p:txBody>
          <a:bodyPr/>
          <a:lstStyle/>
          <a:p>
            <a:fld id="{E1D027E3-62E2-4B97-AB12-56BECFBE21C1}" type="slidenum">
              <a:rPr kumimoji="1" lang="ja-JP" altLang="en-US" smtClean="0"/>
              <a:pPr/>
              <a:t>8</a:t>
            </a:fld>
            <a:endParaRPr kumimoji="1" lang="ja-JP" altLang="en-US" dirty="0"/>
          </a:p>
        </p:txBody>
      </p:sp>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経常収支の推移をみると、アメリカは一貫して赤字が続いている。その他の国では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ユーロ圏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年のリーマンショック時における大幅な低下が見られたものの、概ね黒字で推移している。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70923" y="6454511"/>
            <a:ext cx="699202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Balance of Payments Analytic </a:t>
            </a:r>
            <a:r>
              <a:rPr lang="en-US" altLang="ja-JP" sz="1100" dirty="0" smtClean="0">
                <a:latin typeface="Meiryo UI" panose="020B0604030504040204" pitchFamily="50" charset="-128"/>
                <a:ea typeface="Meiryo UI" panose="020B0604030504040204" pitchFamily="50" charset="-128"/>
              </a:rPr>
              <a:t>Presentation</a:t>
            </a:r>
            <a:r>
              <a:rPr lang="ja-JP" altLang="en-US" sz="1100" dirty="0" smtClean="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主要国の経常収支</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世界経済の動き（２</a:t>
            </a:r>
            <a:r>
              <a:rPr kumimoji="0" lang="ja-JP" altLang="en-US" sz="2000" kern="0" dirty="0" smtClean="0">
                <a:solidFill>
                  <a:srgbClr val="000000"/>
                </a:solidFill>
                <a:ea typeface="Meiryo UI" pitchFamily="50" charset="-128"/>
                <a:cs typeface="Meiryo UI" pitchFamily="50" charset="-128"/>
              </a:rPr>
              <a:t>．輸出入）</a:t>
            </a:r>
            <a:endParaRPr kumimoji="0" lang="ja-JP" altLang="en-US" sz="2000" kern="0" dirty="0">
              <a:solidFill>
                <a:srgbClr val="000000"/>
              </a:solidFill>
              <a:ea typeface="Meiryo UI" pitchFamily="50" charset="-128"/>
              <a:cs typeface="Meiryo UI" pitchFamily="50" charset="-128"/>
            </a:endParaRPr>
          </a:p>
        </p:txBody>
      </p:sp>
      <p:sp>
        <p:nvSpPr>
          <p:cNvPr id="21" name="角丸四角形 8">
            <a:extLst>
              <a:ext uri="{FF2B5EF4-FFF2-40B4-BE49-F238E27FC236}">
                <a16:creationId xmlns:a16="http://schemas.microsoft.com/office/drawing/2014/main" id="{88E375BC-FE62-43E6-84F7-2B30DF661624}"/>
              </a:ext>
            </a:extLst>
          </p:cNvPr>
          <p:cNvSpPr/>
          <p:nvPr/>
        </p:nvSpPr>
        <p:spPr>
          <a:xfrm>
            <a:off x="363334" y="1779939"/>
            <a:ext cx="1236696" cy="2408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a:t>
            </a:r>
            <a:r>
              <a:rPr kumimoji="1" lang="en-US" altLang="ja-JP" sz="1100" dirty="0">
                <a:solidFill>
                  <a:schemeClr val="tx1"/>
                </a:solidFill>
              </a:rPr>
              <a:t>100</a:t>
            </a:r>
            <a:r>
              <a:rPr kumimoji="1" lang="ja-JP" altLang="en-US" sz="1100" dirty="0">
                <a:solidFill>
                  <a:schemeClr val="tx1"/>
                </a:solidFill>
              </a:rPr>
              <a:t>万ドル</a:t>
            </a:r>
          </a:p>
        </p:txBody>
      </p:sp>
      <p:cxnSp>
        <p:nvCxnSpPr>
          <p:cNvPr id="13" name="直線コネクタ 12"/>
          <p:cNvCxnSpPr/>
          <p:nvPr/>
        </p:nvCxnSpPr>
        <p:spPr>
          <a:xfrm flipV="1">
            <a:off x="6370480" y="4493622"/>
            <a:ext cx="174011" cy="511954"/>
          </a:xfrm>
          <a:prstGeom prst="line">
            <a:avLst/>
          </a:prstGeom>
        </p:spPr>
        <p:style>
          <a:lnRef idx="1">
            <a:schemeClr val="dk1"/>
          </a:lnRef>
          <a:fillRef idx="0">
            <a:schemeClr val="dk1"/>
          </a:fillRef>
          <a:effectRef idx="0">
            <a:schemeClr val="dk1"/>
          </a:effectRef>
          <a:fontRef idx="minor">
            <a:schemeClr val="tx1"/>
          </a:fontRef>
        </p:style>
      </p:cxnSp>
      <p:sp>
        <p:nvSpPr>
          <p:cNvPr id="20" name="角丸四角形 8">
            <a:extLst>
              <a:ext uri="{FF2B5EF4-FFF2-40B4-BE49-F238E27FC236}">
                <a16:creationId xmlns:a16="http://schemas.microsoft.com/office/drawing/2014/main" id="{4255F0FF-A2BE-4950-9DF9-4672CEBE9EEC}"/>
              </a:ext>
            </a:extLst>
          </p:cNvPr>
          <p:cNvSpPr/>
          <p:nvPr/>
        </p:nvSpPr>
        <p:spPr>
          <a:xfrm>
            <a:off x="6132775" y="4915576"/>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cxnSp>
        <p:nvCxnSpPr>
          <p:cNvPr id="22" name="直線コネクタ 21"/>
          <p:cNvCxnSpPr/>
          <p:nvPr/>
        </p:nvCxnSpPr>
        <p:spPr>
          <a:xfrm flipV="1">
            <a:off x="5617029" y="3579224"/>
            <a:ext cx="130628" cy="404358"/>
          </a:xfrm>
          <a:prstGeom prst="line">
            <a:avLst/>
          </a:prstGeom>
        </p:spPr>
        <p:style>
          <a:lnRef idx="1">
            <a:schemeClr val="dk1"/>
          </a:lnRef>
          <a:fillRef idx="0">
            <a:schemeClr val="dk1"/>
          </a:fillRef>
          <a:effectRef idx="0">
            <a:schemeClr val="dk1"/>
          </a:effectRef>
          <a:fontRef idx="minor">
            <a:schemeClr val="tx1"/>
          </a:fontRef>
        </p:style>
      </p:cxnSp>
      <p:sp>
        <p:nvSpPr>
          <p:cNvPr id="23" name="角丸四角形 8">
            <a:extLst>
              <a:ext uri="{FF2B5EF4-FFF2-40B4-BE49-F238E27FC236}">
                <a16:creationId xmlns:a16="http://schemas.microsoft.com/office/drawing/2014/main" id="{4255F0FF-A2BE-4950-9DF9-4672CEBE9EEC}"/>
              </a:ext>
            </a:extLst>
          </p:cNvPr>
          <p:cNvSpPr/>
          <p:nvPr/>
        </p:nvSpPr>
        <p:spPr>
          <a:xfrm>
            <a:off x="5311484" y="3907328"/>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solidFill>
                  <a:schemeClr val="tx1"/>
                </a:solidFill>
              </a:rPr>
              <a:t>日本</a:t>
            </a:r>
            <a:endParaRPr kumimoji="1" lang="ja-JP" altLang="en-US" sz="1100" dirty="0">
              <a:solidFill>
                <a:schemeClr val="tx1"/>
              </a:solidFill>
            </a:endParaRPr>
          </a:p>
        </p:txBody>
      </p:sp>
      <p:cxnSp>
        <p:nvCxnSpPr>
          <p:cNvPr id="24" name="直線コネクタ 23"/>
          <p:cNvCxnSpPr/>
          <p:nvPr/>
        </p:nvCxnSpPr>
        <p:spPr>
          <a:xfrm flipH="1" flipV="1">
            <a:off x="6910251" y="3579224"/>
            <a:ext cx="38030" cy="326666"/>
          </a:xfrm>
          <a:prstGeom prst="line">
            <a:avLst/>
          </a:prstGeom>
        </p:spPr>
        <p:style>
          <a:lnRef idx="1">
            <a:schemeClr val="dk1"/>
          </a:lnRef>
          <a:fillRef idx="0">
            <a:schemeClr val="dk1"/>
          </a:fillRef>
          <a:effectRef idx="0">
            <a:schemeClr val="dk1"/>
          </a:effectRef>
          <a:fontRef idx="minor">
            <a:schemeClr val="tx1"/>
          </a:fontRef>
        </p:style>
      </p:cxnSp>
      <p:sp>
        <p:nvSpPr>
          <p:cNvPr id="25" name="角丸四角形 8">
            <a:extLst>
              <a:ext uri="{FF2B5EF4-FFF2-40B4-BE49-F238E27FC236}">
                <a16:creationId xmlns:a16="http://schemas.microsoft.com/office/drawing/2014/main" id="{4255F0FF-A2BE-4950-9DF9-4672CEBE9EEC}"/>
              </a:ext>
            </a:extLst>
          </p:cNvPr>
          <p:cNvSpPr/>
          <p:nvPr/>
        </p:nvSpPr>
        <p:spPr>
          <a:xfrm>
            <a:off x="6749761" y="3907328"/>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solidFill>
                  <a:schemeClr val="tx1"/>
                </a:solidFill>
              </a:rPr>
              <a:t>中国</a:t>
            </a:r>
            <a:endParaRPr kumimoji="1" lang="ja-JP" altLang="en-US" sz="1100" dirty="0">
              <a:solidFill>
                <a:schemeClr val="tx1"/>
              </a:solidFill>
            </a:endParaRPr>
          </a:p>
        </p:txBody>
      </p:sp>
    </p:spTree>
    <p:extLst>
      <p:ext uri="{BB962C8B-B14F-4D97-AF65-F5344CB8AC3E}">
        <p14:creationId xmlns:p14="http://schemas.microsoft.com/office/powerpoint/2010/main" val="31512011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73AEB570-E66F-427F-BD48-A840DF7CAD84}"/>
</file>

<file path=customXml/itemProps2.xml><?xml version="1.0" encoding="utf-8"?>
<ds:datastoreItem xmlns:ds="http://schemas.openxmlformats.org/officeDocument/2006/customXml" ds:itemID="{A7E31064-1CF8-4EB6-B927-DA0280F0E4B4}"/>
</file>

<file path=customXml/itemProps3.xml><?xml version="1.0" encoding="utf-8"?>
<ds:datastoreItem xmlns:ds="http://schemas.openxmlformats.org/officeDocument/2006/customXml" ds:itemID="{32732AE2-E625-4D7F-AD46-3099312B31EE}"/>
</file>

<file path=docProps/app.xml><?xml version="1.0" encoding="utf-8"?>
<Properties xmlns="http://schemas.openxmlformats.org/officeDocument/2006/extended-properties" xmlns:vt="http://schemas.openxmlformats.org/officeDocument/2006/docPropsVTypes">
  <TotalTime>0</TotalTime>
  <Words>8199</Words>
  <Application>Microsoft Office PowerPoint</Application>
  <PresentationFormat>画面に合わせる (4:3)</PresentationFormat>
  <Paragraphs>664</Paragraphs>
  <Slides>66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66</vt:i4>
      </vt:variant>
    </vt:vector>
  </HeadingPairs>
  <TitlesOfParts>
    <vt:vector size="71" baseType="lpstr">
      <vt:lpstr>Meiryo UI</vt:lpstr>
      <vt:lpstr>游ゴシック</vt:lpstr>
      <vt:lpstr>Arial</vt:lpstr>
      <vt:lpstr>Wingdings</vt:lpstr>
      <vt:lpstr>Office テーマ</vt:lpstr>
      <vt:lpstr>世界・日本経済に関連する統計データ（資料集）</vt:lpstr>
      <vt:lpstr>目　次</vt:lpstr>
      <vt:lpstr>１.国内総生産</vt:lpstr>
      <vt:lpstr>PowerPoint プレゼンテーション</vt:lpstr>
      <vt:lpstr>PowerPoint プレゼンテーション</vt:lpstr>
      <vt:lpstr>PowerPoint プレゼンテーション</vt:lpstr>
      <vt:lpstr>２.輸出入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３.生産性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４.投資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５.金融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６.物価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８.雇用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2022-02-17T09:17:20Z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