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5"/>
  </p:notesMasterIdLst>
  <p:handoutMasterIdLst>
    <p:handoutMasterId r:id="rId16"/>
  </p:handoutMasterIdLst>
  <p:sldIdLst>
    <p:sldId id="141169098" r:id="rId2"/>
    <p:sldId id="141169187" r:id="rId3"/>
    <p:sldId id="141169162" r:id="rId4"/>
    <p:sldId id="141169194" r:id="rId5"/>
    <p:sldId id="141169195" r:id="rId6"/>
    <p:sldId id="141169200" r:id="rId7"/>
    <p:sldId id="141169184" r:id="rId8"/>
    <p:sldId id="141169181" r:id="rId9"/>
    <p:sldId id="141169199" r:id="rId10"/>
    <p:sldId id="141169196" r:id="rId11"/>
    <p:sldId id="141169197" r:id="rId12"/>
    <p:sldId id="141169190" r:id="rId13"/>
    <p:sldId id="141169191"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94075" autoAdjust="0"/>
  </p:normalViewPr>
  <p:slideViewPr>
    <p:cSldViewPr snapToGrid="0">
      <p:cViewPr varScale="1">
        <p:scale>
          <a:sx n="74" d="100"/>
          <a:sy n="74" d="100"/>
        </p:scale>
        <p:origin x="1464" y="72"/>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1111111111111"/>
          <c:y val="4.8506944444444443E-2"/>
          <c:w val="0.79283529411764708"/>
          <c:h val="0.8576100694444444"/>
        </c:manualLayout>
      </c:layout>
      <c:lineChart>
        <c:grouping val="standard"/>
        <c:varyColors val="0"/>
        <c:ser>
          <c:idx val="0"/>
          <c:order val="0"/>
          <c:spPr>
            <a:ln w="28575" cap="rnd">
              <a:solidFill>
                <a:schemeClr val="accent1"/>
              </a:solidFill>
              <a:prstDash val="sysDash"/>
              <a:round/>
            </a:ln>
            <a:effectLst/>
          </c:spPr>
          <c:marker>
            <c:symbol val="circle"/>
            <c:size val="9"/>
            <c:spPr>
              <a:solidFill>
                <a:schemeClr val="accent1"/>
              </a:solidFill>
              <a:ln w="9525">
                <a:solidFill>
                  <a:schemeClr val="accent1"/>
                </a:solidFill>
              </a:ln>
              <a:effectLst/>
            </c:spPr>
          </c:marker>
          <c:val>
            <c:numRef>
              <c:f>Sheet1!$B$2:$B$6</c:f>
              <c:numCache>
                <c:formatCode>General</c:formatCode>
                <c:ptCount val="5"/>
                <c:pt idx="0">
                  <c:v>73665</c:v>
                </c:pt>
                <c:pt idx="1">
                  <c:v>90545</c:v>
                </c:pt>
                <c:pt idx="2">
                  <c:v>106038</c:v>
                </c:pt>
                <c:pt idx="3">
                  <c:v>120693</c:v>
                </c:pt>
                <c:pt idx="4">
                  <c:v>139724</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アメリカ</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2000</c:v>
                      </c:pt>
                      <c:pt idx="1">
                        <c:v>2005</c:v>
                      </c:pt>
                      <c:pt idx="2">
                        <c:v>2010</c:v>
                      </c:pt>
                      <c:pt idx="3">
                        <c:v>2015</c:v>
                      </c:pt>
                      <c:pt idx="4">
                        <c:v>2020</c:v>
                      </c:pt>
                    </c:numCache>
                  </c:numRef>
                </c15:cat>
              </c15:filteredCategoryTitle>
            </c:ext>
            <c:ext xmlns:c16="http://schemas.microsoft.com/office/drawing/2014/chart" uri="{C3380CC4-5D6E-409C-BE32-E72D297353CC}">
              <c16:uniqueId val="{00000000-2031-40E1-89C0-F4062BAE9816}"/>
            </c:ext>
          </c:extLst>
        </c:ser>
        <c:ser>
          <c:idx val="1"/>
          <c:order val="1"/>
          <c:spPr>
            <a:ln w="28575" cap="rnd">
              <a:solidFill>
                <a:schemeClr val="accent2"/>
              </a:solidFill>
              <a:round/>
            </a:ln>
            <a:effectLst/>
          </c:spPr>
          <c:marker>
            <c:symbol val="diamond"/>
            <c:size val="9"/>
            <c:spPr>
              <a:solidFill>
                <a:schemeClr val="accent2"/>
              </a:solidFill>
              <a:ln w="9525">
                <a:solidFill>
                  <a:schemeClr val="accent2"/>
                </a:solidFill>
              </a:ln>
              <a:effectLst/>
            </c:spPr>
          </c:marker>
          <c:val>
            <c:numRef>
              <c:f>Sheet1!$C$2:$C$6</c:f>
              <c:numCache>
                <c:formatCode>General</c:formatCode>
                <c:ptCount val="5"/>
                <c:pt idx="0">
                  <c:v>5116</c:v>
                </c:pt>
                <c:pt idx="1">
                  <c:v>8827</c:v>
                </c:pt>
                <c:pt idx="2">
                  <c:v>16265</c:v>
                </c:pt>
                <c:pt idx="3">
                  <c:v>23319</c:v>
                </c:pt>
                <c:pt idx="4">
                  <c:v>32337</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中国</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2000</c:v>
                      </c:pt>
                      <c:pt idx="1">
                        <c:v>2005</c:v>
                      </c:pt>
                      <c:pt idx="2">
                        <c:v>2010</c:v>
                      </c:pt>
                      <c:pt idx="3">
                        <c:v>2015</c:v>
                      </c:pt>
                      <c:pt idx="4">
                        <c:v>2020</c:v>
                      </c:pt>
                    </c:numCache>
                  </c:numRef>
                </c15:cat>
              </c15:filteredCategoryTitle>
            </c:ext>
            <c:ext xmlns:c16="http://schemas.microsoft.com/office/drawing/2014/chart" uri="{C3380CC4-5D6E-409C-BE32-E72D297353CC}">
              <c16:uniqueId val="{00000001-2031-40E1-89C0-F4062BAE9816}"/>
            </c:ext>
          </c:extLst>
        </c:ser>
        <c:ser>
          <c:idx val="2"/>
          <c:order val="2"/>
          <c:spPr>
            <a:ln w="28575" cap="rnd">
              <a:solidFill>
                <a:schemeClr val="accent3"/>
              </a:solidFill>
              <a:round/>
            </a:ln>
            <a:effectLst/>
          </c:spPr>
          <c:marker>
            <c:symbol val="triangle"/>
            <c:size val="9"/>
            <c:spPr>
              <a:solidFill>
                <a:schemeClr val="accent3"/>
              </a:solidFill>
              <a:ln w="9525">
                <a:solidFill>
                  <a:schemeClr val="accent3"/>
                </a:solidFill>
              </a:ln>
              <a:effectLst/>
            </c:spPr>
          </c:marker>
          <c:val>
            <c:numRef>
              <c:f>Sheet1!$D$2:$D$6</c:f>
              <c:numCache>
                <c:formatCode>General</c:formatCode>
                <c:ptCount val="5"/>
                <c:pt idx="0">
                  <c:v>55967</c:v>
                </c:pt>
                <c:pt idx="1">
                  <c:v>66700</c:v>
                </c:pt>
                <c:pt idx="2">
                  <c:v>77662</c:v>
                </c:pt>
                <c:pt idx="3">
                  <c:v>90188</c:v>
                </c:pt>
                <c:pt idx="4">
                  <c:v>100604</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ドイツ</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2000</c:v>
                      </c:pt>
                      <c:pt idx="1">
                        <c:v>2005</c:v>
                      </c:pt>
                      <c:pt idx="2">
                        <c:v>2010</c:v>
                      </c:pt>
                      <c:pt idx="3">
                        <c:v>2015</c:v>
                      </c:pt>
                      <c:pt idx="4">
                        <c:v>2020</c:v>
                      </c:pt>
                    </c:numCache>
                  </c:numRef>
                </c15:cat>
              </c15:filteredCategoryTitle>
            </c:ext>
            <c:ext xmlns:c16="http://schemas.microsoft.com/office/drawing/2014/chart" uri="{C3380CC4-5D6E-409C-BE32-E72D297353CC}">
              <c16:uniqueId val="{00000002-2031-40E1-89C0-F4062BAE9816}"/>
            </c:ext>
          </c:extLst>
        </c:ser>
        <c:ser>
          <c:idx val="3"/>
          <c:order val="3"/>
          <c:spPr>
            <a:ln w="28575" cap="rnd">
              <a:solidFill>
                <a:schemeClr val="tx2"/>
              </a:solidFill>
              <a:round/>
            </a:ln>
            <a:effectLst/>
          </c:spPr>
          <c:marker>
            <c:symbol val="triangle"/>
            <c:size val="9"/>
            <c:spPr>
              <a:solidFill>
                <a:schemeClr val="tx2"/>
              </a:solidFill>
              <a:ln w="9525">
                <a:solidFill>
                  <a:schemeClr val="tx2"/>
                </a:solidFill>
              </a:ln>
              <a:effectLst/>
            </c:spPr>
          </c:marker>
          <c:val>
            <c:numRef>
              <c:f>Sheet1!$E$2:$E$6</c:f>
              <c:numCache>
                <c:formatCode>General</c:formatCode>
                <c:ptCount val="5"/>
                <c:pt idx="0">
                  <c:v>56616</c:v>
                </c:pt>
                <c:pt idx="1">
                  <c:v>68229</c:v>
                </c:pt>
                <c:pt idx="2">
                  <c:v>78310</c:v>
                </c:pt>
                <c:pt idx="3">
                  <c:v>88600</c:v>
                </c:pt>
                <c:pt idx="4">
                  <c:v>92828</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イギリス</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2000</c:v>
                      </c:pt>
                      <c:pt idx="1">
                        <c:v>2005</c:v>
                      </c:pt>
                      <c:pt idx="2">
                        <c:v>2010</c:v>
                      </c:pt>
                      <c:pt idx="3">
                        <c:v>2015</c:v>
                      </c:pt>
                      <c:pt idx="4">
                        <c:v>2020</c:v>
                      </c:pt>
                    </c:numCache>
                  </c:numRef>
                </c15:cat>
              </c15:filteredCategoryTitle>
            </c:ext>
            <c:ext xmlns:c16="http://schemas.microsoft.com/office/drawing/2014/chart" uri="{C3380CC4-5D6E-409C-BE32-E72D297353CC}">
              <c16:uniqueId val="{00000003-2031-40E1-89C0-F4062BAE9816}"/>
            </c:ext>
          </c:extLst>
        </c:ser>
        <c:ser>
          <c:idx val="4"/>
          <c:order val="4"/>
          <c:spPr>
            <a:ln w="28575" cap="rnd">
              <a:solidFill>
                <a:schemeClr val="accent6"/>
              </a:solidFill>
              <a:round/>
            </a:ln>
            <a:effectLst/>
          </c:spPr>
          <c:marker>
            <c:symbol val="square"/>
            <c:size val="9"/>
            <c:spPr>
              <a:solidFill>
                <a:schemeClr val="accent6"/>
              </a:solidFill>
              <a:ln w="9525">
                <a:solidFill>
                  <a:schemeClr val="accent6"/>
                </a:solidFill>
              </a:ln>
              <a:effectLst/>
            </c:spPr>
          </c:marker>
          <c:val>
            <c:numRef>
              <c:f>Sheet1!$F$2:$F$6</c:f>
              <c:numCache>
                <c:formatCode>General</c:formatCode>
                <c:ptCount val="5"/>
                <c:pt idx="0">
                  <c:v>62102</c:v>
                </c:pt>
                <c:pt idx="1">
                  <c:v>73207</c:v>
                </c:pt>
                <c:pt idx="2">
                  <c:v>87032</c:v>
                </c:pt>
                <c:pt idx="3">
                  <c:v>99248</c:v>
                </c:pt>
                <c:pt idx="4">
                  <c:v>111524</c:v>
                </c:pt>
              </c:numCache>
            </c:numRef>
          </c:val>
          <c:smooth val="0"/>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フランス</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2000</c:v>
                      </c:pt>
                      <c:pt idx="1">
                        <c:v>2005</c:v>
                      </c:pt>
                      <c:pt idx="2">
                        <c:v>2010</c:v>
                      </c:pt>
                      <c:pt idx="3">
                        <c:v>2015</c:v>
                      </c:pt>
                      <c:pt idx="4">
                        <c:v>2020</c:v>
                      </c:pt>
                    </c:numCache>
                  </c:numRef>
                </c15:cat>
              </c15:filteredCategoryTitle>
            </c:ext>
            <c:ext xmlns:c16="http://schemas.microsoft.com/office/drawing/2014/chart" uri="{C3380CC4-5D6E-409C-BE32-E72D297353CC}">
              <c16:uniqueId val="{00000004-2031-40E1-89C0-F4062BAE9816}"/>
            </c:ext>
          </c:extLst>
        </c:ser>
        <c:ser>
          <c:idx val="5"/>
          <c:order val="5"/>
          <c:spPr>
            <a:ln w="28575" cap="rnd">
              <a:solidFill>
                <a:srgbClr val="008000"/>
              </a:solidFill>
              <a:round/>
            </a:ln>
            <a:effectLst/>
          </c:spPr>
          <c:marker>
            <c:symbol val="circle"/>
            <c:size val="9"/>
            <c:spPr>
              <a:solidFill>
                <a:srgbClr val="008000"/>
              </a:solidFill>
              <a:ln w="9525">
                <a:solidFill>
                  <a:srgbClr val="008000"/>
                </a:solidFill>
              </a:ln>
              <a:effectLst/>
            </c:spPr>
          </c:marker>
          <c:val>
            <c:numRef>
              <c:f>Sheet1!$G$2:$G$6</c:f>
              <c:numCache>
                <c:formatCode>General</c:formatCode>
                <c:ptCount val="5"/>
                <c:pt idx="0">
                  <c:v>51887</c:v>
                </c:pt>
                <c:pt idx="1">
                  <c:v>61738</c:v>
                </c:pt>
                <c:pt idx="2">
                  <c:v>68346</c:v>
                </c:pt>
                <c:pt idx="3">
                  <c:v>78376</c:v>
                </c:pt>
                <c:pt idx="4">
                  <c:v>75830</c:v>
                </c:pt>
              </c:numCache>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日本</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pt idx="0">
                        <c:v>2000</c:v>
                      </c:pt>
                      <c:pt idx="1">
                        <c:v>2005</c:v>
                      </c:pt>
                      <c:pt idx="2">
                        <c:v>2010</c:v>
                      </c:pt>
                      <c:pt idx="3">
                        <c:v>2015</c:v>
                      </c:pt>
                      <c:pt idx="4">
                        <c:v>2020</c:v>
                      </c:pt>
                    </c:numCache>
                  </c:numRef>
                </c15:cat>
              </c15:filteredCategoryTitle>
            </c:ext>
            <c:ext xmlns:c16="http://schemas.microsoft.com/office/drawing/2014/chart" uri="{C3380CC4-5D6E-409C-BE32-E72D297353CC}">
              <c16:uniqueId val="{00000005-2031-40E1-89C0-F4062BAE9816}"/>
            </c:ext>
          </c:extLst>
        </c:ser>
        <c:dLbls>
          <c:showLegendKey val="0"/>
          <c:showVal val="0"/>
          <c:showCatName val="0"/>
          <c:showSerName val="0"/>
          <c:showPercent val="0"/>
          <c:showBubbleSize val="0"/>
        </c:dLbls>
        <c:marker val="1"/>
        <c:smooth val="0"/>
        <c:axId val="575323152"/>
        <c:axId val="575326432"/>
      </c:lineChart>
      <c:catAx>
        <c:axId val="57532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75326432"/>
        <c:crosses val="autoZero"/>
        <c:auto val="1"/>
        <c:lblAlgn val="ctr"/>
        <c:lblOffset val="100"/>
        <c:noMultiLvlLbl val="0"/>
      </c:catAx>
      <c:valAx>
        <c:axId val="575326432"/>
        <c:scaling>
          <c:orientation val="minMax"/>
          <c:max val="140000"/>
          <c:min val="5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7532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2022/9/5</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4ACDB-9FC5-4370-9163-9FCD736D72F6}"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C4C3D-FAEB-4CEC-9C07-CE4405AA9CEF}"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509889-3C4F-447E-B8C8-ECBB47AC87F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91F0F6-0DCB-4253-A73E-E05EE3ED5A2E}"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57D78F-394C-434B-A6E7-FF19C8C4B4F6}"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41BFA-4EF2-4C1E-B248-54213F171008}"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2A92EC-5B26-43A1-9459-60D96FC8C9CB}" type="datetime1">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600A15-3421-441F-A443-520E42093384}" type="datetime1">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91F37-659C-4FE3-8FC4-7ACD7E6F4BD0}" type="datetime1">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AE939F-D5DF-412E-9584-374A3A05EEBF}"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1D203C-A885-4900-AF6B-1AAA0E5556D4}"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E573-8FD0-48B1-B721-8707402F7BAB}" type="datetime1">
              <a:rPr kumimoji="1" lang="ja-JP" altLang="en-US" smtClean="0"/>
              <a:t>2022/9/5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世界・日本の経済の動きについて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359069" y="4221088"/>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4355977" y="404083"/>
            <a:ext cx="4680520" cy="523220"/>
          </a:xfrm>
          <a:prstGeom prst="rect">
            <a:avLst/>
          </a:prstGeom>
          <a:noFill/>
        </p:spPr>
        <p:txBody>
          <a:bodyPr wrap="square" rtlCol="0">
            <a:spAutoFit/>
          </a:bodyPr>
          <a:lstStyle/>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.2.18</a:t>
            </a: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回「副首都ビジョン」のバージョンアップに向けた意見交換会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449671" y="949388"/>
            <a:ext cx="1310420"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kumimoji="1"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567274" y="1408558"/>
            <a:ext cx="136523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en-US" altLang="ja-JP" sz="2000" b="1" dirty="0" smtClean="0"/>
              <a:t>【</a:t>
            </a:r>
            <a:r>
              <a:rPr lang="ja-JP" altLang="en-US" sz="2000" b="1" dirty="0" smtClean="0"/>
              <a:t>補足</a:t>
            </a:r>
            <a:r>
              <a:rPr lang="ja-JP" altLang="en-US" sz="2000" b="1" dirty="0"/>
              <a:t>①</a:t>
            </a:r>
            <a:r>
              <a:rPr lang="en-US" altLang="ja-JP" sz="2000" b="1" dirty="0" smtClean="0"/>
              <a:t>】</a:t>
            </a:r>
            <a:r>
              <a:rPr lang="ja-JP" altLang="en-US" sz="2000" b="1" dirty="0" smtClean="0"/>
              <a:t>日本の近年の金融政策の</a:t>
            </a:r>
            <a:r>
              <a:rPr lang="ja-JP" altLang="en-US" sz="2000" b="1" dirty="0"/>
              <a:t>動き</a:t>
            </a:r>
          </a:p>
        </p:txBody>
      </p:sp>
      <p:sp>
        <p:nvSpPr>
          <p:cNvPr id="7" name="角丸四角形 6"/>
          <p:cNvSpPr/>
          <p:nvPr/>
        </p:nvSpPr>
        <p:spPr>
          <a:xfrm>
            <a:off x="191864" y="815505"/>
            <a:ext cx="8809472" cy="219081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1999</a:t>
            </a:r>
            <a:r>
              <a:rPr lang="ja-JP" altLang="en-US" sz="1400" dirty="0" smtClean="0">
                <a:solidFill>
                  <a:schemeClr val="tx1"/>
                </a:solidFill>
                <a:latin typeface="Meiryo UI" panose="020B0604030504040204" pitchFamily="50" charset="-128"/>
                <a:ea typeface="Meiryo UI" panose="020B0604030504040204" pitchFamily="50" charset="-128"/>
              </a:rPr>
              <a:t>年２月、</a:t>
            </a:r>
            <a:r>
              <a:rPr lang="ja-JP" altLang="en-US" sz="1400" b="1" u="sng" dirty="0" smtClean="0">
                <a:solidFill>
                  <a:schemeClr val="tx1"/>
                </a:solidFill>
                <a:latin typeface="Meiryo UI" panose="020B0604030504040204" pitchFamily="50" charset="-128"/>
                <a:ea typeface="Meiryo UI" panose="020B0604030504040204" pitchFamily="50" charset="-128"/>
              </a:rPr>
              <a:t>ゼロ金利政策</a:t>
            </a:r>
            <a:r>
              <a:rPr lang="ja-JP" altLang="en-US" sz="1400" dirty="0" smtClean="0">
                <a:solidFill>
                  <a:schemeClr val="tx1"/>
                </a:solidFill>
                <a:latin typeface="Meiryo UI" panose="020B0604030504040204" pitchFamily="50" charset="-128"/>
                <a:ea typeface="Meiryo UI" panose="020B0604030504040204" pitchFamily="50" charset="-128"/>
              </a:rPr>
              <a:t>を採用　「デフレ懸念の払拭が展望できるような情勢になるまでゼロ金利政策を継続</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2001</a:t>
            </a:r>
            <a:r>
              <a:rPr lang="ja-JP" altLang="en-US" sz="1400" dirty="0" smtClean="0">
                <a:solidFill>
                  <a:schemeClr val="tx1"/>
                </a:solidFill>
                <a:latin typeface="Meiryo UI" panose="020B0604030504040204" pitchFamily="50" charset="-128"/>
                <a:ea typeface="Meiryo UI" panose="020B0604030504040204" pitchFamily="50" charset="-128"/>
              </a:rPr>
              <a:t>年３月、</a:t>
            </a:r>
            <a:r>
              <a:rPr lang="en-US" altLang="ja-JP" sz="1400" dirty="0" smtClean="0">
                <a:solidFill>
                  <a:schemeClr val="tx1"/>
                </a:solidFill>
                <a:latin typeface="Meiryo UI" panose="020B0604030504040204" pitchFamily="50" charset="-128"/>
                <a:ea typeface="Meiryo UI" panose="020B0604030504040204" pitchFamily="50" charset="-128"/>
              </a:rPr>
              <a:t>IT</a:t>
            </a:r>
            <a:r>
              <a:rPr lang="ja-JP" altLang="en-US" sz="1400" dirty="0" smtClean="0">
                <a:solidFill>
                  <a:schemeClr val="tx1"/>
                </a:solidFill>
                <a:latin typeface="Meiryo UI" panose="020B0604030504040204" pitchFamily="50" charset="-128"/>
                <a:ea typeface="Meiryo UI" panose="020B0604030504040204" pitchFamily="50" charset="-128"/>
              </a:rPr>
              <a:t>バブル崩壊による世界的な不況を踏まえ、</a:t>
            </a:r>
            <a:r>
              <a:rPr lang="ja-JP" altLang="en-US" sz="1400" b="1" u="sng" dirty="0" smtClean="0">
                <a:solidFill>
                  <a:schemeClr val="tx1"/>
                </a:solidFill>
                <a:latin typeface="Meiryo UI" panose="020B0604030504040204" pitchFamily="50" charset="-128"/>
                <a:ea typeface="Meiryo UI" panose="020B0604030504040204" pitchFamily="50" charset="-128"/>
              </a:rPr>
              <a:t>量的緩和政策</a:t>
            </a:r>
            <a:r>
              <a:rPr lang="ja-JP" altLang="en-US" sz="1400" dirty="0" smtClean="0">
                <a:solidFill>
                  <a:schemeClr val="tx1"/>
                </a:solidFill>
                <a:latin typeface="Meiryo UI" panose="020B0604030504040204" pitchFamily="50" charset="-128"/>
                <a:ea typeface="Meiryo UI" panose="020B0604030504040204" pitchFamily="50" charset="-128"/>
              </a:rPr>
              <a:t>を採用</a:t>
            </a:r>
            <a:endParaRPr lang="en-US" altLang="ja-JP" sz="1400" b="1" u="sng"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2006</a:t>
            </a:r>
            <a:r>
              <a:rPr lang="ja-JP" altLang="en-US" sz="1400" dirty="0" smtClean="0">
                <a:solidFill>
                  <a:schemeClr val="tx1"/>
                </a:solidFill>
                <a:latin typeface="Meiryo UI" panose="020B0604030504040204" pitchFamily="50" charset="-128"/>
                <a:ea typeface="Meiryo UI" panose="020B0604030504040204" pitchFamily="50" charset="-128"/>
              </a:rPr>
              <a:t>年３月、景気回復による物価上昇基調を踏まえ、金利政策に復帰</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2010</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rPr>
              <a:t>10</a:t>
            </a:r>
            <a:r>
              <a:rPr lang="ja-JP" altLang="en-US" sz="1400" dirty="0" smtClean="0">
                <a:solidFill>
                  <a:schemeClr val="tx1"/>
                </a:solidFill>
                <a:latin typeface="Meiryo UI" panose="020B0604030504040204" pitchFamily="50" charset="-128"/>
                <a:ea typeface="Meiryo UI" panose="020B0604030504040204" pitchFamily="50" charset="-128"/>
              </a:rPr>
              <a:t>月、世界金融危機による物価の下落を踏まえ、包括緩和政策を実施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2013</a:t>
            </a:r>
            <a:r>
              <a:rPr lang="ja-JP" altLang="en-US" sz="1400" dirty="0" smtClean="0">
                <a:solidFill>
                  <a:schemeClr val="tx1"/>
                </a:solidFill>
                <a:latin typeface="Meiryo UI" panose="020B0604030504040204" pitchFamily="50" charset="-128"/>
                <a:ea typeface="Meiryo UI" panose="020B0604030504040204" pitchFamily="50" charset="-128"/>
              </a:rPr>
              <a:t>年１月、政府・日銀の共同宣言。「</a:t>
            </a:r>
            <a:r>
              <a:rPr lang="ja-JP" altLang="en-US" sz="1400" b="1" u="sng" dirty="0" smtClean="0">
                <a:solidFill>
                  <a:schemeClr val="tx1"/>
                </a:solidFill>
                <a:latin typeface="Meiryo UI" panose="020B0604030504040204" pitchFamily="50" charset="-128"/>
                <a:ea typeface="Meiryo UI" panose="020B0604030504040204" pitchFamily="50" charset="-128"/>
              </a:rPr>
              <a:t>アベノミクス、物価安定目標</a:t>
            </a:r>
            <a:r>
              <a:rPr lang="en-US" altLang="ja-JP" sz="1400" b="1" u="sng" dirty="0" smtClean="0">
                <a:solidFill>
                  <a:schemeClr val="tx1"/>
                </a:solidFill>
                <a:latin typeface="Meiryo UI" panose="020B0604030504040204" pitchFamily="50" charset="-128"/>
                <a:ea typeface="Meiryo UI" panose="020B0604030504040204" pitchFamily="50" charset="-128"/>
              </a:rPr>
              <a:t>2%</a:t>
            </a:r>
            <a:r>
              <a:rPr lang="ja-JP" altLang="en-US" sz="1400" b="1" u="sng" dirty="0" smtClean="0">
                <a:solidFill>
                  <a:schemeClr val="tx1"/>
                </a:solidFill>
                <a:latin typeface="Meiryo UI" panose="020B0604030504040204" pitchFamily="50" charset="-128"/>
                <a:ea typeface="Meiryo UI" panose="020B0604030504040204" pitchFamily="50" charset="-128"/>
              </a:rPr>
              <a:t>を公表</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rPr>
              <a:t/>
            </a:r>
            <a:br>
              <a:rPr lang="en-US" altLang="ja-JP" sz="1400" dirty="0" smtClean="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2013</a:t>
            </a:r>
            <a:r>
              <a:rPr lang="ja-JP" altLang="en-US" sz="1400" dirty="0" smtClean="0">
                <a:solidFill>
                  <a:schemeClr val="tx1"/>
                </a:solidFill>
                <a:latin typeface="Meiryo UI" panose="020B0604030504040204" pitchFamily="50" charset="-128"/>
                <a:ea typeface="Meiryo UI" panose="020B0604030504040204" pitchFamily="50" charset="-128"/>
              </a:rPr>
              <a:t>年４月、</a:t>
            </a:r>
            <a:r>
              <a:rPr lang="ja-JP" altLang="en-US" sz="1400" b="1" u="sng" dirty="0" smtClean="0">
                <a:solidFill>
                  <a:schemeClr val="tx1"/>
                </a:solidFill>
                <a:latin typeface="Meiryo UI" panose="020B0604030504040204" pitchFamily="50" charset="-128"/>
                <a:ea typeface="Meiryo UI" panose="020B0604030504040204" pitchFamily="50" charset="-128"/>
              </a:rPr>
              <a:t>日銀による異次元緩和（量的・質的金融緩和）</a:t>
            </a:r>
            <a:r>
              <a:rPr lang="ja-JP" altLang="en-US" sz="1400" dirty="0" smtClean="0">
                <a:solidFill>
                  <a:schemeClr val="tx1"/>
                </a:solidFill>
                <a:latin typeface="Meiryo UI" panose="020B0604030504040204" pitchFamily="50" charset="-128"/>
                <a:ea typeface="Meiryo UI" panose="020B0604030504040204" pitchFamily="50" charset="-128"/>
              </a:rPr>
              <a:t>開始。「</a:t>
            </a:r>
            <a:r>
              <a:rPr lang="ja-JP" altLang="en-US" sz="1400" b="1" u="sng" dirty="0" smtClean="0">
                <a:solidFill>
                  <a:schemeClr val="tx1"/>
                </a:solidFill>
                <a:latin typeface="Meiryo UI" panose="020B0604030504040204" pitchFamily="50" charset="-128"/>
                <a:ea typeface="Meiryo UI" panose="020B0604030504040204" pitchFamily="50" charset="-128"/>
              </a:rPr>
              <a:t>金利政策→マネタリーベースコントロール</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2014</a:t>
            </a:r>
            <a:r>
              <a:rPr lang="ja-JP" altLang="en-US" sz="1400" dirty="0" smtClean="0">
                <a:solidFill>
                  <a:schemeClr val="tx1"/>
                </a:solidFill>
                <a:latin typeface="Meiryo UI" panose="020B0604030504040204" pitchFamily="50" charset="-128"/>
                <a:ea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rPr>
              <a:t>10</a:t>
            </a:r>
            <a:r>
              <a:rPr lang="ja-JP" altLang="en-US" sz="1400" dirty="0" smtClean="0">
                <a:solidFill>
                  <a:schemeClr val="tx1"/>
                </a:solidFill>
                <a:latin typeface="Meiryo UI" panose="020B0604030504040204" pitchFamily="50" charset="-128"/>
                <a:ea typeface="Meiryo UI" panose="020B0604030504040204" pitchFamily="50" charset="-128"/>
              </a:rPr>
              <a:t>月、量的・質的金融緩和の拡大</a:t>
            </a:r>
            <a:r>
              <a:rPr lang="ja-JP" altLang="en-US" sz="1400" b="1" u="sng" dirty="0" smtClean="0">
                <a:solidFill>
                  <a:schemeClr val="tx1"/>
                </a:solidFill>
                <a:latin typeface="Meiryo UI" panose="020B0604030504040204" pitchFamily="50" charset="-128"/>
                <a:ea typeface="Meiryo UI" panose="020B0604030504040204" pitchFamily="50" charset="-128"/>
              </a:rPr>
              <a:t>（マネタリーベースの引き上げ等）</a:t>
            </a:r>
            <a:r>
              <a:rPr lang="en-US" altLang="ja-JP" sz="1400" b="1" u="sng" dirty="0" smtClean="0">
                <a:solidFill>
                  <a:schemeClr val="tx1"/>
                </a:solidFill>
                <a:latin typeface="Meiryo UI" panose="020B0604030504040204" pitchFamily="50" charset="-128"/>
                <a:ea typeface="Meiryo UI" panose="020B0604030504040204" pitchFamily="50" charset="-128"/>
              </a:rPr>
              <a:t/>
            </a:r>
            <a:br>
              <a:rPr lang="en-US" altLang="ja-JP" sz="1400" b="1" u="sng" dirty="0" smtClean="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rPr>
              <a:t>年１月、</a:t>
            </a:r>
            <a:r>
              <a:rPr lang="ja-JP" altLang="en-US" sz="1400" b="1" u="sng" spc="-50" dirty="0" smtClean="0">
                <a:solidFill>
                  <a:schemeClr val="tx1"/>
                </a:solidFill>
                <a:latin typeface="Meiryo UI" panose="020B0604030504040204" pitchFamily="50" charset="-128"/>
                <a:ea typeface="Meiryo UI" panose="020B0604030504040204" pitchFamily="50" charset="-128"/>
              </a:rPr>
              <a:t>△</a:t>
            </a:r>
            <a:r>
              <a:rPr lang="en-US" altLang="ja-JP" sz="1400" b="1" u="sng" spc="-50" dirty="0" smtClean="0">
                <a:solidFill>
                  <a:schemeClr val="tx1"/>
                </a:solidFill>
                <a:latin typeface="Meiryo UI" panose="020B0604030504040204" pitchFamily="50" charset="-128"/>
                <a:ea typeface="Meiryo UI" panose="020B0604030504040204" pitchFamily="50" charset="-128"/>
              </a:rPr>
              <a:t>0.1%</a:t>
            </a:r>
            <a:r>
              <a:rPr lang="ja-JP" altLang="en-US" sz="1400" b="1" u="sng" spc="-50" dirty="0" smtClean="0">
                <a:solidFill>
                  <a:schemeClr val="tx1"/>
                </a:solidFill>
                <a:latin typeface="Meiryo UI" panose="020B0604030504040204" pitchFamily="50" charset="-128"/>
                <a:ea typeface="Meiryo UI" panose="020B0604030504040204" pitchFamily="50" charset="-128"/>
              </a:rPr>
              <a:t>マイナス金利</a:t>
            </a:r>
            <a:r>
              <a:rPr lang="ja-JP" altLang="en-US" sz="1400" spc="-50" dirty="0" smtClean="0">
                <a:solidFill>
                  <a:schemeClr val="tx1"/>
                </a:solidFill>
                <a:latin typeface="Meiryo UI" panose="020B0604030504040204" pitchFamily="50" charset="-128"/>
                <a:ea typeface="Meiryo UI" panose="020B0604030504040204" pitchFamily="50" charset="-128"/>
              </a:rPr>
              <a:t>付き量的・質的金融緩和（</a:t>
            </a:r>
            <a:r>
              <a:rPr lang="ja-JP" altLang="en-US" sz="1400" b="1" u="sng" spc="-50" dirty="0" smtClean="0">
                <a:solidFill>
                  <a:schemeClr val="tx1"/>
                </a:solidFill>
                <a:latin typeface="Meiryo UI" panose="020B0604030504040204" pitchFamily="50" charset="-128"/>
                <a:ea typeface="Meiryo UI" panose="020B0604030504040204" pitchFamily="50" charset="-128"/>
              </a:rPr>
              <a:t>マネタリーベースは増額せず、金利による緩和に軸足</a:t>
            </a:r>
            <a:r>
              <a:rPr lang="ja-JP" altLang="en-US" sz="1400" spc="-50" dirty="0" smtClean="0">
                <a:solidFill>
                  <a:schemeClr val="tx1"/>
                </a:solidFill>
                <a:latin typeface="Meiryo UI" panose="020B0604030504040204" pitchFamily="50" charset="-128"/>
                <a:ea typeface="Meiryo UI" panose="020B0604030504040204" pitchFamily="50" charset="-128"/>
              </a:rPr>
              <a:t>）</a:t>
            </a:r>
            <a:endParaRPr lang="en-US" altLang="ja-JP" sz="1400" spc="-5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rPr>
              <a:t>年９月、異次元緩和の更なる量的な拡大は行わず、現状維持（</a:t>
            </a:r>
            <a:r>
              <a:rPr lang="ja-JP" altLang="en-US" sz="1400" b="1" u="sng" dirty="0">
                <a:solidFill>
                  <a:schemeClr val="tx1"/>
                </a:solidFill>
                <a:latin typeface="Meiryo UI" panose="020B0604030504040204" pitchFamily="50" charset="-128"/>
                <a:ea typeface="Meiryo UI" panose="020B0604030504040204" pitchFamily="50" charset="-128"/>
              </a:rPr>
              <a:t>長期</a:t>
            </a:r>
            <a:r>
              <a:rPr lang="ja-JP" altLang="en-US" sz="1400" b="1" u="sng" dirty="0" smtClean="0">
                <a:solidFill>
                  <a:schemeClr val="tx1"/>
                </a:solidFill>
                <a:latin typeface="Meiryo UI" panose="020B0604030504040204" pitchFamily="50" charset="-128"/>
                <a:ea typeface="Meiryo UI" panose="020B0604030504040204" pitchFamily="50" charset="-128"/>
              </a:rPr>
              <a:t>金利０％推移に向けた誘導政策へ</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142923" y="5849255"/>
            <a:ext cx="8890936" cy="1116105"/>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2014</a:t>
            </a:r>
            <a:r>
              <a:rPr lang="ja-JP" altLang="en-US" sz="1400" dirty="0" smtClean="0">
                <a:solidFill>
                  <a:schemeClr val="tx1"/>
                </a:solidFill>
                <a:latin typeface="Meiryo UI" panose="020B0604030504040204" pitchFamily="50" charset="-128"/>
                <a:ea typeface="Meiryo UI" panose="020B0604030504040204" pitchFamily="50" charset="-128"/>
              </a:rPr>
              <a:t>年末には、マネタリーベースが</a:t>
            </a:r>
            <a:r>
              <a:rPr lang="en-US" altLang="ja-JP" sz="1400" dirty="0" smtClean="0">
                <a:solidFill>
                  <a:schemeClr val="tx1"/>
                </a:solidFill>
                <a:latin typeface="Meiryo UI" panose="020B0604030504040204" pitchFamily="50" charset="-128"/>
                <a:ea typeface="Meiryo UI" panose="020B0604030504040204" pitchFamily="50" charset="-128"/>
              </a:rPr>
              <a:t>276</a:t>
            </a:r>
            <a:r>
              <a:rPr lang="ja-JP" altLang="en-US" sz="1400" dirty="0" smtClean="0">
                <a:solidFill>
                  <a:schemeClr val="tx1"/>
                </a:solidFill>
                <a:latin typeface="Meiryo UI" panose="020B0604030504040204" pitchFamily="50" charset="-128"/>
                <a:ea typeface="Meiryo UI" panose="020B0604030504040204" pitchFamily="50" charset="-128"/>
              </a:rPr>
              <a:t>兆円となり、</a:t>
            </a:r>
            <a:r>
              <a:rPr lang="ja-JP" altLang="en-US" sz="1400" b="1" u="sng" dirty="0" smtClean="0">
                <a:solidFill>
                  <a:schemeClr val="tx1"/>
                </a:solidFill>
                <a:latin typeface="Meiryo UI" panose="020B0604030504040204" pitchFamily="50" charset="-128"/>
                <a:ea typeface="Meiryo UI" panose="020B0604030504040204" pitchFamily="50" charset="-128"/>
              </a:rPr>
              <a:t>円安・株高</a:t>
            </a:r>
            <a:r>
              <a:rPr lang="ja-JP" altLang="en-US" sz="1400" dirty="0" smtClean="0">
                <a:solidFill>
                  <a:schemeClr val="tx1"/>
                </a:solidFill>
                <a:latin typeface="Meiryo UI" panose="020B0604030504040204" pitchFamily="50" charset="-128"/>
                <a:ea typeface="Meiryo UI" panose="020B0604030504040204" pitchFamily="50" charset="-128"/>
              </a:rPr>
              <a:t>をもたらし、経済は</a:t>
            </a:r>
            <a:r>
              <a:rPr lang="ja-JP" altLang="en-US" sz="1400" b="1" u="sng" dirty="0" smtClean="0">
                <a:solidFill>
                  <a:schemeClr val="tx1"/>
                </a:solidFill>
                <a:latin typeface="Meiryo UI" panose="020B0604030504040204" pitchFamily="50" charset="-128"/>
                <a:ea typeface="Meiryo UI" panose="020B0604030504040204" pitchFamily="50" charset="-128"/>
              </a:rPr>
              <a:t>短期的に上向き</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rPr>
              <a:t>デフレから脱却</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しかし、賃金上昇や消費、設備投資といった</a:t>
            </a:r>
            <a:r>
              <a:rPr lang="ja-JP" altLang="en-US" sz="1400" b="1" u="sng" dirty="0" smtClean="0">
                <a:solidFill>
                  <a:schemeClr val="tx1"/>
                </a:solidFill>
                <a:latin typeface="Meiryo UI" panose="020B0604030504040204" pitchFamily="50" charset="-128"/>
                <a:ea typeface="Meiryo UI" panose="020B0604030504040204" pitchFamily="50" charset="-128"/>
              </a:rPr>
              <a:t>国内需要の好循環ﾒｶﾆｽﾞﾑを加速させる動きは鈍く</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rPr>
              <a:t>名目</a:t>
            </a:r>
            <a:r>
              <a:rPr lang="en-US" altLang="ja-JP" sz="1400" b="1" u="sng" dirty="0" smtClean="0">
                <a:solidFill>
                  <a:schemeClr val="tx1"/>
                </a:solidFill>
                <a:latin typeface="Meiryo UI" panose="020B0604030504040204" pitchFamily="50" charset="-128"/>
                <a:ea typeface="Meiryo UI" panose="020B0604030504040204" pitchFamily="50" charset="-128"/>
              </a:rPr>
              <a:t>GDP</a:t>
            </a:r>
            <a:r>
              <a:rPr lang="ja-JP" altLang="en-US" sz="1400" b="1" u="sng" dirty="0" smtClean="0">
                <a:solidFill>
                  <a:schemeClr val="tx1"/>
                </a:solidFill>
                <a:latin typeface="Meiryo UI" panose="020B0604030504040204" pitchFamily="50" charset="-128"/>
                <a:ea typeface="Meiryo UI" panose="020B0604030504040204" pitchFamily="50" charset="-128"/>
              </a:rPr>
              <a:t>は低迷</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マネタリーベースを大幅に増加させても、銀行貸し出しは活発化せず</a:t>
            </a:r>
            <a:r>
              <a:rPr lang="ja-JP" altLang="en-US" sz="1400" dirty="0" smtClean="0">
                <a:solidFill>
                  <a:schemeClr val="tx1"/>
                </a:solidFill>
                <a:latin typeface="Meiryo UI" panose="020B0604030504040204" pitchFamily="50" charset="-128"/>
                <a:ea typeface="Meiryo UI" panose="020B0604030504040204" pitchFamily="50" charset="-128"/>
              </a:rPr>
              <a:t>、マネーサプライ（</a:t>
            </a:r>
            <a:r>
              <a:rPr lang="en-US" altLang="ja-JP" sz="1400" dirty="0" smtClean="0">
                <a:solidFill>
                  <a:schemeClr val="tx1"/>
                </a:solidFill>
                <a:latin typeface="Meiryo UI" panose="020B0604030504040204" pitchFamily="50" charset="-128"/>
                <a:ea typeface="Meiryo UI" panose="020B0604030504040204" pitchFamily="50" charset="-128"/>
              </a:rPr>
              <a:t>M2</a:t>
            </a:r>
            <a:r>
              <a:rPr lang="ja-JP" altLang="en-US" sz="1400" dirty="0" smtClean="0">
                <a:solidFill>
                  <a:schemeClr val="tx1"/>
                </a:solidFill>
                <a:latin typeface="Meiryo UI" panose="020B0604030504040204" pitchFamily="50" charset="-128"/>
                <a:ea typeface="Meiryo UI" panose="020B0604030504040204" pitchFamily="50" charset="-128"/>
              </a:rPr>
              <a:t>）の伸びは緩やかなまま。</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物価安定目標２％は達成できず</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35867" y="549025"/>
            <a:ext cx="4787806"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smtClean="0"/>
              <a:t>近年の金融政策　「非伝統的金融政策の導入」</a:t>
            </a:r>
            <a:endParaRPr lang="ja-JP" altLang="ja-JP" sz="1400" b="1" dirty="0"/>
          </a:p>
        </p:txBody>
      </p:sp>
      <p:sp>
        <p:nvSpPr>
          <p:cNvPr id="11" name="正方形/長方形 10"/>
          <p:cNvSpPr/>
          <p:nvPr/>
        </p:nvSpPr>
        <p:spPr>
          <a:xfrm>
            <a:off x="116817" y="5853236"/>
            <a:ext cx="8731908" cy="98511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62" y="3251685"/>
            <a:ext cx="3566463" cy="2267036"/>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967" y="3051167"/>
            <a:ext cx="4300128" cy="2318330"/>
          </a:xfrm>
          <a:prstGeom prst="rect">
            <a:avLst/>
          </a:prstGeom>
        </p:spPr>
      </p:pic>
      <p:sp>
        <p:nvSpPr>
          <p:cNvPr id="16" name="テキスト ボックス 15">
            <a:extLst>
              <a:ext uri="{FF2B5EF4-FFF2-40B4-BE49-F238E27FC236}">
                <a16:creationId xmlns:a16="http://schemas.microsoft.com/office/drawing/2014/main" id="{EBE40337-5FAC-43BE-86DC-EF22BE0A5F1F}"/>
              </a:ext>
            </a:extLst>
          </p:cNvPr>
          <p:cNvSpPr txBox="1"/>
          <p:nvPr/>
        </p:nvSpPr>
        <p:spPr>
          <a:xfrm>
            <a:off x="4635852" y="2984276"/>
            <a:ext cx="4140000" cy="276999"/>
          </a:xfrm>
          <a:prstGeom prst="rect">
            <a:avLst/>
          </a:prstGeom>
          <a:solidFill>
            <a:schemeClr val="bg1"/>
          </a:solidFill>
        </p:spPr>
        <p:txBody>
          <a:bodyPr wrap="square" rtlCol="0">
            <a:spAutoFit/>
          </a:bodyPr>
          <a:lstStyle/>
          <a:p>
            <a:r>
              <a:rPr kumimoji="1" lang="ja-JP" altLang="en-US" sz="1200" b="1" dirty="0"/>
              <a:t>■</a:t>
            </a:r>
            <a:r>
              <a:rPr lang="ja-JP" altLang="en-US" sz="1200" b="1" dirty="0"/>
              <a:t>　</a:t>
            </a:r>
            <a:r>
              <a:rPr lang="ja-JP" altLang="en-US" sz="1200" b="1" dirty="0" smtClean="0"/>
              <a:t>日本銀行の総資産残高</a:t>
            </a:r>
            <a:endParaRPr kumimoji="1" lang="ja-JP" altLang="en-US" sz="1200" b="1" dirty="0"/>
          </a:p>
        </p:txBody>
      </p:sp>
      <p:sp>
        <p:nvSpPr>
          <p:cNvPr id="17" name="テキスト ボックス 16"/>
          <p:cNvSpPr txBox="1"/>
          <p:nvPr/>
        </p:nvSpPr>
        <p:spPr>
          <a:xfrm>
            <a:off x="124050" y="5557134"/>
            <a:ext cx="6876000"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smtClean="0"/>
              <a:t>金融政策</a:t>
            </a:r>
            <a:r>
              <a:rPr lang="ja-JP" altLang="en-US" sz="1400" b="1" dirty="0"/>
              <a:t>に</a:t>
            </a:r>
            <a:r>
              <a:rPr lang="ja-JP" altLang="en-US" sz="1400" b="1" dirty="0" smtClean="0"/>
              <a:t>よる効果　「名目</a:t>
            </a:r>
            <a:r>
              <a:rPr lang="en-US" altLang="ja-JP" sz="1400" b="1" dirty="0" smtClean="0"/>
              <a:t>GDP</a:t>
            </a:r>
            <a:r>
              <a:rPr lang="ja-JP" altLang="en-US" sz="1400" b="1" dirty="0" smtClean="0"/>
              <a:t>は低迷、物価安定目標</a:t>
            </a:r>
            <a:r>
              <a:rPr lang="en-US" altLang="ja-JP" sz="1400" b="1" dirty="0" smtClean="0"/>
              <a:t>2%</a:t>
            </a:r>
            <a:r>
              <a:rPr lang="ja-JP" altLang="en-US" sz="1400" b="1" dirty="0" smtClean="0"/>
              <a:t>は達成できず」</a:t>
            </a:r>
            <a:endParaRPr lang="ja-JP" altLang="ja-JP" sz="1400" b="1" dirty="0"/>
          </a:p>
        </p:txBody>
      </p:sp>
      <p:sp>
        <p:nvSpPr>
          <p:cNvPr id="18" name="テキスト ボックス 17">
            <a:extLst>
              <a:ext uri="{FF2B5EF4-FFF2-40B4-BE49-F238E27FC236}">
                <a16:creationId xmlns:a16="http://schemas.microsoft.com/office/drawing/2014/main" id="{EBE40337-5FAC-43BE-86DC-EF22BE0A5F1F}"/>
              </a:ext>
            </a:extLst>
          </p:cNvPr>
          <p:cNvSpPr txBox="1"/>
          <p:nvPr/>
        </p:nvSpPr>
        <p:spPr>
          <a:xfrm>
            <a:off x="5670184" y="453690"/>
            <a:ext cx="3780000" cy="230832"/>
          </a:xfrm>
          <a:prstGeom prst="rect">
            <a:avLst/>
          </a:prstGeom>
          <a:noFill/>
        </p:spPr>
        <p:txBody>
          <a:bodyPr wrap="square" rtlCol="0">
            <a:spAutoFit/>
          </a:bodyPr>
          <a:lstStyle/>
          <a:p>
            <a:r>
              <a:rPr kumimoji="1" lang="ja-JP" altLang="en-US" sz="900" dirty="0" smtClean="0"/>
              <a:t>出典：鶴光太郎・前田佐恵子・村田啓子著「日本経済のマクロ分析」</a:t>
            </a:r>
            <a:endParaRPr kumimoji="1" lang="ja-JP" altLang="en-US" sz="900" dirty="0"/>
          </a:p>
        </p:txBody>
      </p:sp>
      <p:sp>
        <p:nvSpPr>
          <p:cNvPr id="2" name="正方形/長方形 1"/>
          <p:cNvSpPr/>
          <p:nvPr/>
        </p:nvSpPr>
        <p:spPr>
          <a:xfrm>
            <a:off x="140467" y="843190"/>
            <a:ext cx="8726250" cy="2141086"/>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9" name="正方形/長方形 18"/>
          <p:cNvSpPr/>
          <p:nvPr/>
        </p:nvSpPr>
        <p:spPr>
          <a:xfrm>
            <a:off x="8756405" y="649364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002060"/>
                </a:solidFill>
                <a:latin typeface="+mn-ea"/>
              </a:rPr>
              <a:t>８</a:t>
            </a:r>
            <a:endParaRPr kumimoji="1" lang="ja-JP" altLang="en-US" sz="900" dirty="0">
              <a:solidFill>
                <a:srgbClr val="002060"/>
              </a:solidFill>
              <a:latin typeface="+mn-ea"/>
            </a:endParaRPr>
          </a:p>
        </p:txBody>
      </p:sp>
      <p:sp>
        <p:nvSpPr>
          <p:cNvPr id="3" name="正方形/長方形 2"/>
          <p:cNvSpPr/>
          <p:nvPr/>
        </p:nvSpPr>
        <p:spPr>
          <a:xfrm>
            <a:off x="609600" y="3201961"/>
            <a:ext cx="2952450" cy="23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E40337-5FAC-43BE-86DC-EF22BE0A5F1F}"/>
              </a:ext>
            </a:extLst>
          </p:cNvPr>
          <p:cNvSpPr txBox="1"/>
          <p:nvPr/>
        </p:nvSpPr>
        <p:spPr>
          <a:xfrm>
            <a:off x="351135" y="3001646"/>
            <a:ext cx="4064474" cy="276999"/>
          </a:xfrm>
          <a:prstGeom prst="rect">
            <a:avLst/>
          </a:prstGeom>
          <a:solidFill>
            <a:schemeClr val="bg1"/>
          </a:solidFill>
        </p:spPr>
        <p:txBody>
          <a:bodyPr wrap="square" rtlCol="0">
            <a:spAutoFit/>
          </a:bodyPr>
          <a:lstStyle/>
          <a:p>
            <a:r>
              <a:rPr kumimoji="1" lang="ja-JP" altLang="en-US" sz="1200" b="1" dirty="0"/>
              <a:t>■</a:t>
            </a:r>
            <a:r>
              <a:rPr lang="ja-JP" altLang="en-US" sz="1200" b="1" dirty="0"/>
              <a:t>　</a:t>
            </a:r>
            <a:r>
              <a:rPr lang="ja-JP" altLang="en-US" sz="1200" b="1" dirty="0" smtClean="0"/>
              <a:t>日本のマネーストック、マネタリーベース、名目</a:t>
            </a:r>
            <a:r>
              <a:rPr lang="en-US" altLang="ja-JP" sz="1200" b="1" dirty="0" smtClean="0"/>
              <a:t>GDP</a:t>
            </a:r>
            <a:r>
              <a:rPr lang="ja-JP" altLang="en-US" sz="1200" b="1" dirty="0" smtClean="0"/>
              <a:t>の推移</a:t>
            </a:r>
            <a:endParaRPr kumimoji="1" lang="ja-JP" altLang="en-US" sz="1200" b="1" dirty="0"/>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5079526" y="6588823"/>
            <a:ext cx="4064474" cy="230832"/>
          </a:xfrm>
          <a:prstGeom prst="rect">
            <a:avLst/>
          </a:prstGeom>
          <a:noFill/>
        </p:spPr>
        <p:txBody>
          <a:bodyPr wrap="square" rtlCol="0">
            <a:spAutoFit/>
          </a:bodyPr>
          <a:lstStyle/>
          <a:p>
            <a:r>
              <a:rPr kumimoji="1" lang="ja-JP" altLang="en-US" sz="900" dirty="0" smtClean="0">
                <a:latin typeface="+mn-ea"/>
              </a:rPr>
              <a:t>マネーサプライ（</a:t>
            </a:r>
            <a:r>
              <a:rPr kumimoji="1" lang="en-US" altLang="ja-JP" sz="900" dirty="0" smtClean="0">
                <a:latin typeface="+mn-ea"/>
              </a:rPr>
              <a:t>M2</a:t>
            </a:r>
            <a:r>
              <a:rPr kumimoji="1" lang="ja-JP" altLang="en-US" sz="900" dirty="0" smtClean="0">
                <a:latin typeface="+mn-ea"/>
              </a:rPr>
              <a:t>）・・・ </a:t>
            </a:r>
            <a:r>
              <a:rPr kumimoji="1" lang="zh-TW" altLang="en-US" sz="900" dirty="0" smtClean="0">
                <a:latin typeface="+mn-ea"/>
              </a:rPr>
              <a:t>現金</a:t>
            </a:r>
            <a:r>
              <a:rPr kumimoji="1" lang="zh-TW" altLang="en-US" sz="900" dirty="0">
                <a:latin typeface="+mn-ea"/>
              </a:rPr>
              <a:t>通貨＋預金通貨＋準通貨＋譲渡性預金</a:t>
            </a:r>
            <a:endParaRPr kumimoji="1" lang="ja-JP" altLang="en-US" sz="900" dirty="0">
              <a:latin typeface="+mn-ea"/>
            </a:endParaRPr>
          </a:p>
        </p:txBody>
      </p:sp>
    </p:spTree>
    <p:extLst>
      <p:ext uri="{BB962C8B-B14F-4D97-AF65-F5344CB8AC3E}">
        <p14:creationId xmlns:p14="http://schemas.microsoft.com/office/powerpoint/2010/main" val="292794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11351" y="572290"/>
            <a:ext cx="4104249" cy="2009775"/>
            <a:chOff x="612928" y="504825"/>
            <a:chExt cx="4104249" cy="2009775"/>
          </a:xfrm>
        </p:grpSpPr>
        <p:pic>
          <p:nvPicPr>
            <p:cNvPr id="3" name="図 2"/>
            <p:cNvPicPr>
              <a:picLocks noChangeAspect="1"/>
            </p:cNvPicPr>
            <p:nvPr/>
          </p:nvPicPr>
          <p:blipFill rotWithShape="1">
            <a:blip r:embed="rId2"/>
            <a:srcRect t="6133" b="8516"/>
            <a:stretch/>
          </p:blipFill>
          <p:spPr>
            <a:xfrm>
              <a:off x="612928" y="504825"/>
              <a:ext cx="3961463" cy="2009775"/>
            </a:xfrm>
            <a:prstGeom prst="rect">
              <a:avLst/>
            </a:prstGeom>
          </p:spPr>
        </p:pic>
        <p:sp>
          <p:nvSpPr>
            <p:cNvPr id="2" name="テキスト ボックス 1"/>
            <p:cNvSpPr txBox="1"/>
            <p:nvPr/>
          </p:nvSpPr>
          <p:spPr>
            <a:xfrm>
              <a:off x="2510908" y="2200484"/>
              <a:ext cx="697627" cy="215444"/>
            </a:xfrm>
            <a:prstGeom prst="rect">
              <a:avLst/>
            </a:prstGeom>
            <a:noFill/>
          </p:spPr>
          <p:txBody>
            <a:bodyPr wrap="none" rtlCol="0">
              <a:spAutoFit/>
            </a:bodyPr>
            <a:lstStyle/>
            <a:p>
              <a:r>
                <a:rPr kumimoji="1" lang="ja-JP" altLang="en-US" sz="800" dirty="0" smtClean="0"/>
                <a:t>労働投入量</a:t>
              </a:r>
              <a:endParaRPr kumimoji="1" lang="ja-JP" altLang="en-US" sz="800" dirty="0"/>
            </a:p>
          </p:txBody>
        </p:sp>
        <p:cxnSp>
          <p:nvCxnSpPr>
            <p:cNvPr id="7" name="直線コネクタ 6"/>
            <p:cNvCxnSpPr/>
            <p:nvPr/>
          </p:nvCxnSpPr>
          <p:spPr>
            <a:xfrm>
              <a:off x="2479949" y="2192628"/>
              <a:ext cx="158581" cy="618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3110333" y="2152076"/>
              <a:ext cx="134132" cy="79649"/>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82759" y="1794824"/>
              <a:ext cx="561372" cy="338554"/>
            </a:xfrm>
            <a:prstGeom prst="rect">
              <a:avLst/>
            </a:prstGeom>
            <a:noFill/>
          </p:spPr>
          <p:txBody>
            <a:bodyPr wrap="none" rtlCol="0">
              <a:spAutoFit/>
            </a:bodyPr>
            <a:lstStyle/>
            <a:p>
              <a:r>
                <a:rPr kumimoji="1" lang="ja-JP" altLang="en-US" sz="800" dirty="0" smtClean="0">
                  <a:latin typeface="+mj-lt"/>
                </a:rPr>
                <a:t>全要素</a:t>
              </a:r>
              <a:r>
                <a:rPr kumimoji="1" lang="en-US" altLang="ja-JP" sz="800" dirty="0" smtClean="0">
                  <a:latin typeface="+mj-lt"/>
                </a:rPr>
                <a:t/>
              </a:r>
              <a:br>
                <a:rPr kumimoji="1" lang="en-US" altLang="ja-JP" sz="800" dirty="0" smtClean="0">
                  <a:latin typeface="+mj-lt"/>
                </a:rPr>
              </a:br>
              <a:r>
                <a:rPr kumimoji="1" lang="ja-JP" altLang="en-US" sz="800" dirty="0" smtClean="0">
                  <a:latin typeface="+mj-lt"/>
                </a:rPr>
                <a:t>　生産性</a:t>
              </a:r>
              <a:endParaRPr kumimoji="1" lang="ja-JP" altLang="en-US" sz="800" dirty="0">
                <a:latin typeface="+mj-lt"/>
              </a:endParaRPr>
            </a:p>
          </p:txBody>
        </p:sp>
        <p:cxnSp>
          <p:nvCxnSpPr>
            <p:cNvPr id="18" name="直線コネクタ 17"/>
            <p:cNvCxnSpPr/>
            <p:nvPr/>
          </p:nvCxnSpPr>
          <p:spPr>
            <a:xfrm>
              <a:off x="2484762" y="1890500"/>
              <a:ext cx="232362" cy="65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2503812" y="1504792"/>
              <a:ext cx="333450" cy="8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032687" y="1929547"/>
              <a:ext cx="155292" cy="741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614744" y="1308995"/>
              <a:ext cx="697627" cy="215444"/>
            </a:xfrm>
            <a:prstGeom prst="rect">
              <a:avLst/>
            </a:prstGeom>
            <a:noFill/>
          </p:spPr>
          <p:txBody>
            <a:bodyPr wrap="none" rtlCol="0">
              <a:spAutoFit/>
            </a:bodyPr>
            <a:lstStyle/>
            <a:p>
              <a:r>
                <a:rPr kumimoji="1" lang="ja-JP" altLang="en-US" sz="800" dirty="0" smtClean="0">
                  <a:latin typeface="+mj-lt"/>
                </a:rPr>
                <a:t>資本投入量</a:t>
              </a:r>
              <a:endParaRPr kumimoji="1" lang="ja-JP" altLang="en-US" sz="800" dirty="0">
                <a:latin typeface="+mj-lt"/>
              </a:endParaRPr>
            </a:p>
          </p:txBody>
        </p:sp>
        <p:cxnSp>
          <p:nvCxnSpPr>
            <p:cNvPr id="25" name="直線コネクタ 24"/>
            <p:cNvCxnSpPr/>
            <p:nvPr/>
          </p:nvCxnSpPr>
          <p:spPr>
            <a:xfrm>
              <a:off x="3069549" y="1517887"/>
              <a:ext cx="242822" cy="258239"/>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155805" y="1592042"/>
              <a:ext cx="561372" cy="338554"/>
            </a:xfrm>
            <a:prstGeom prst="rect">
              <a:avLst/>
            </a:prstGeom>
            <a:noFill/>
          </p:spPr>
          <p:txBody>
            <a:bodyPr wrap="none" rtlCol="0">
              <a:spAutoFit/>
            </a:bodyPr>
            <a:lstStyle/>
            <a:p>
              <a:r>
                <a:rPr kumimoji="1" lang="ja-JP" altLang="en-US" sz="800" dirty="0" smtClean="0">
                  <a:latin typeface="+mj-lt"/>
                </a:rPr>
                <a:t>全要素</a:t>
              </a:r>
              <a:r>
                <a:rPr kumimoji="1" lang="en-US" altLang="ja-JP" sz="800" dirty="0" smtClean="0">
                  <a:latin typeface="+mj-lt"/>
                </a:rPr>
                <a:t/>
              </a:r>
              <a:br>
                <a:rPr kumimoji="1" lang="en-US" altLang="ja-JP" sz="800" dirty="0" smtClean="0">
                  <a:latin typeface="+mj-lt"/>
                </a:rPr>
              </a:br>
              <a:r>
                <a:rPr kumimoji="1" lang="ja-JP" altLang="en-US" sz="800" dirty="0" smtClean="0">
                  <a:latin typeface="+mj-lt"/>
                </a:rPr>
                <a:t>　生産性</a:t>
              </a:r>
              <a:endParaRPr kumimoji="1" lang="ja-JP" altLang="en-US" sz="800" dirty="0">
                <a:latin typeface="+mj-lt"/>
              </a:endParaRPr>
            </a:p>
          </p:txBody>
        </p:sp>
      </p:grpSp>
      <p:sp>
        <p:nvSpPr>
          <p:cNvPr id="12" name="テキスト ボックス 11">
            <a:extLst>
              <a:ext uri="{FF2B5EF4-FFF2-40B4-BE49-F238E27FC236}">
                <a16:creationId xmlns:a16="http://schemas.microsoft.com/office/drawing/2014/main" id="{EBE40337-5FAC-43BE-86DC-EF22BE0A5F1F}"/>
              </a:ext>
            </a:extLst>
          </p:cNvPr>
          <p:cNvSpPr txBox="1"/>
          <p:nvPr/>
        </p:nvSpPr>
        <p:spPr>
          <a:xfrm>
            <a:off x="-29079" y="341731"/>
            <a:ext cx="5246452" cy="276999"/>
          </a:xfrm>
          <a:prstGeom prst="rect">
            <a:avLst/>
          </a:prstGeom>
          <a:noFill/>
        </p:spPr>
        <p:txBody>
          <a:bodyPr wrap="square" rtlCol="0">
            <a:spAutoFit/>
          </a:bodyPr>
          <a:lstStyle/>
          <a:p>
            <a:r>
              <a:rPr kumimoji="1" lang="ja-JP" altLang="en-US" sz="1200" b="1" dirty="0"/>
              <a:t>■</a:t>
            </a:r>
            <a:r>
              <a:rPr lang="ja-JP" altLang="en-US" sz="1200" b="1" dirty="0"/>
              <a:t>　</a:t>
            </a:r>
            <a:r>
              <a:rPr lang="ja-JP" altLang="en-US" sz="1200" b="1" dirty="0" smtClean="0"/>
              <a:t>日本の潜在成長率</a:t>
            </a:r>
            <a:r>
              <a:rPr lang="ja-JP" altLang="en-US" sz="1200" b="1" dirty="0"/>
              <a:t>（</a:t>
            </a:r>
            <a:r>
              <a:rPr lang="ja-JP" altLang="en-US" sz="1200" b="1" dirty="0" smtClean="0"/>
              <a:t>「資本」、「労働」、「全要素生産性」の伸びの寄与）</a:t>
            </a:r>
            <a:endParaRPr kumimoji="1" lang="ja-JP" altLang="en-US" sz="1200" b="1" dirty="0"/>
          </a:p>
        </p:txBody>
      </p:sp>
      <p:sp>
        <p:nvSpPr>
          <p:cNvPr id="5" name="大かっこ 4"/>
          <p:cNvSpPr/>
          <p:nvPr/>
        </p:nvSpPr>
        <p:spPr>
          <a:xfrm>
            <a:off x="4786747" y="541776"/>
            <a:ext cx="4307217" cy="1797657"/>
          </a:xfrm>
          <a:prstGeom prst="bracketPair">
            <a:avLst>
              <a:gd name="adj" fmla="val 679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0" name="直線コネクタ 29"/>
          <p:cNvCxnSpPr/>
          <p:nvPr/>
        </p:nvCxnSpPr>
        <p:spPr>
          <a:xfrm>
            <a:off x="216667" y="370021"/>
            <a:ext cx="8726251" cy="0"/>
          </a:xfrm>
          <a:prstGeom prst="line">
            <a:avLst/>
          </a:prstGeom>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178962" y="-8679"/>
            <a:ext cx="8913478" cy="400110"/>
          </a:xfrm>
          <a:prstGeom prst="rect">
            <a:avLst/>
          </a:prstGeom>
        </p:spPr>
        <p:txBody>
          <a:bodyPr wrap="square">
            <a:spAutoFit/>
          </a:bodyPr>
          <a:lstStyle/>
          <a:p>
            <a:r>
              <a:rPr lang="en-US" altLang="ja-JP" sz="2000" b="1" dirty="0" smtClean="0"/>
              <a:t>【</a:t>
            </a:r>
            <a:r>
              <a:rPr lang="ja-JP" altLang="en-US" sz="2000" b="1" dirty="0" smtClean="0"/>
              <a:t>補足②</a:t>
            </a:r>
            <a:r>
              <a:rPr lang="en-US" altLang="ja-JP" sz="2000" b="1" dirty="0" smtClean="0"/>
              <a:t>】</a:t>
            </a:r>
            <a:r>
              <a:rPr lang="ja-JP" altLang="en-US" sz="2000" b="1" dirty="0" smtClean="0"/>
              <a:t>日本の潜在成長率の分析（資本・労働・全要素生産性からみた要因）</a:t>
            </a:r>
            <a:endParaRPr lang="ja-JP" altLang="en-US" sz="2000" b="1" dirty="0"/>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5493824" y="6659943"/>
            <a:ext cx="3420000" cy="200055"/>
          </a:xfrm>
          <a:prstGeom prst="rect">
            <a:avLst/>
          </a:prstGeom>
          <a:noFill/>
        </p:spPr>
        <p:txBody>
          <a:bodyPr wrap="square" rtlCol="0">
            <a:spAutoFit/>
          </a:bodyPr>
          <a:lstStyle/>
          <a:p>
            <a:pPr algn="r"/>
            <a:r>
              <a:rPr kumimoji="1" lang="ja-JP" altLang="en-US" sz="700" dirty="0" smtClean="0"/>
              <a:t>出典：鶴光太郎・前田佐恵子・村田啓子著「日本経済のマクロ分析」</a:t>
            </a:r>
            <a:endParaRPr kumimoji="1" lang="ja-JP" altLang="en-US" sz="700" dirty="0"/>
          </a:p>
        </p:txBody>
      </p:sp>
      <p:sp>
        <p:nvSpPr>
          <p:cNvPr id="28" name="正方形/長方形 27"/>
          <p:cNvSpPr/>
          <p:nvPr/>
        </p:nvSpPr>
        <p:spPr>
          <a:xfrm>
            <a:off x="8830364" y="6529197"/>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002060"/>
                </a:solidFill>
                <a:latin typeface="+mn-ea"/>
              </a:rPr>
              <a:t>９</a:t>
            </a:r>
            <a:endParaRPr kumimoji="1" lang="ja-JP" altLang="en-US" sz="900" dirty="0">
              <a:solidFill>
                <a:srgbClr val="002060"/>
              </a:solidFill>
              <a:latin typeface="+mn-ea"/>
            </a:endParaRPr>
          </a:p>
        </p:txBody>
      </p:sp>
      <p:sp>
        <p:nvSpPr>
          <p:cNvPr id="41" name="角丸四角形 40"/>
          <p:cNvSpPr/>
          <p:nvPr/>
        </p:nvSpPr>
        <p:spPr>
          <a:xfrm>
            <a:off x="4812385" y="500768"/>
            <a:ext cx="4169025" cy="178819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4625" indent="-174625">
              <a:spcBef>
                <a:spcPts val="600"/>
              </a:spcBef>
              <a:buFont typeface="Arial" panose="020B0604020202020204" pitchFamily="34" charset="0"/>
              <a:buChar char="•"/>
            </a:pPr>
            <a:r>
              <a:rPr lang="ja-JP" altLang="en-US" sz="1000" dirty="0">
                <a:solidFill>
                  <a:schemeClr val="tx1"/>
                </a:solidFill>
                <a:latin typeface="Meiryo UI" panose="020B0604030504040204" pitchFamily="50" charset="-128"/>
                <a:ea typeface="Meiryo UI" panose="020B0604030504040204" pitchFamily="50" charset="-128"/>
              </a:rPr>
              <a:t>日本の</a:t>
            </a:r>
            <a:r>
              <a:rPr lang="ja-JP" altLang="en-US" sz="1000" dirty="0" smtClean="0">
                <a:solidFill>
                  <a:schemeClr val="tx1"/>
                </a:solidFill>
                <a:latin typeface="Meiryo UI" panose="020B0604030504040204" pitchFamily="50" charset="-128"/>
                <a:ea typeface="Meiryo UI" panose="020B0604030504040204" pitchFamily="50" charset="-128"/>
              </a:rPr>
              <a:t>潜在成長率は、</a:t>
            </a:r>
            <a:r>
              <a:rPr lang="en-US" altLang="ja-JP" sz="1000" dirty="0" smtClean="0">
                <a:solidFill>
                  <a:schemeClr val="tx1"/>
                </a:solidFill>
                <a:latin typeface="Meiryo UI" panose="020B0604030504040204" pitchFamily="50" charset="-128"/>
                <a:ea typeface="Meiryo UI" panose="020B0604030504040204" pitchFamily="50" charset="-128"/>
              </a:rPr>
              <a:t>1980</a:t>
            </a:r>
            <a:r>
              <a:rPr lang="ja-JP" altLang="en-US" sz="1000" dirty="0" smtClean="0">
                <a:solidFill>
                  <a:schemeClr val="tx1"/>
                </a:solidFill>
                <a:latin typeface="Meiryo UI" panose="020B0604030504040204" pitchFamily="50" charset="-128"/>
                <a:ea typeface="Meiryo UI" panose="020B0604030504040204" pitchFamily="50" charset="-128"/>
              </a:rPr>
              <a:t>年代には４％超だったが、</a:t>
            </a:r>
            <a:r>
              <a:rPr lang="en-US" altLang="ja-JP" sz="1000" dirty="0" smtClean="0">
                <a:solidFill>
                  <a:schemeClr val="tx1"/>
                </a:solidFill>
                <a:latin typeface="Meiryo UI" panose="020B0604030504040204" pitchFamily="50" charset="-128"/>
                <a:ea typeface="Meiryo UI" panose="020B0604030504040204" pitchFamily="50" charset="-128"/>
              </a:rPr>
              <a:t>90</a:t>
            </a:r>
            <a:r>
              <a:rPr lang="ja-JP" altLang="en-US" sz="1000" dirty="0" smtClean="0">
                <a:solidFill>
                  <a:schemeClr val="tx1"/>
                </a:solidFill>
                <a:latin typeface="Meiryo UI" panose="020B0604030504040204" pitchFamily="50" charset="-128"/>
                <a:ea typeface="Meiryo UI" panose="020B0604030504040204" pitchFamily="50" charset="-128"/>
              </a:rPr>
              <a:t>年代に大きく低下。</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smtClean="0">
                <a:solidFill>
                  <a:schemeClr val="tx1"/>
                </a:solidFill>
                <a:latin typeface="Meiryo UI" panose="020B0604030504040204" pitchFamily="50" charset="-128"/>
                <a:ea typeface="Meiryo UI" panose="020B0604030504040204" pitchFamily="50" charset="-128"/>
              </a:rPr>
              <a:t>年代には１％程度に、</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smtClean="0">
                <a:solidFill>
                  <a:schemeClr val="tx1"/>
                </a:solidFill>
                <a:latin typeface="Meiryo UI" panose="020B0604030504040204" pitchFamily="50" charset="-128"/>
                <a:ea typeface="Meiryo UI" panose="020B0604030504040204" pitchFamily="50" charset="-128"/>
              </a:rPr>
              <a:t>年代後半の世界金融危機直後にはゼロ近傍まで近づいた。</a:t>
            </a:r>
            <a:r>
              <a:rPr lang="en-US" altLang="ja-JP" sz="1000" dirty="0" smtClean="0">
                <a:solidFill>
                  <a:schemeClr val="tx1"/>
                </a:solidFill>
                <a:latin typeface="Meiryo UI" panose="020B0604030504040204" pitchFamily="50" charset="-128"/>
                <a:ea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rPr>
              <a:t>年代は１％程度に少し回復</a:t>
            </a:r>
            <a:endParaRPr lang="en-US" altLang="ja-JP" sz="1000" dirty="0" smtClean="0">
              <a:solidFill>
                <a:schemeClr val="tx1"/>
              </a:solidFill>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en-US" altLang="ja-JP" sz="1000" dirty="0">
                <a:solidFill>
                  <a:schemeClr val="tx1"/>
                </a:solidFill>
                <a:latin typeface="Meiryo UI" panose="020B0604030504040204" pitchFamily="50" charset="-128"/>
                <a:ea typeface="Meiryo UI" panose="020B0604030504040204" pitchFamily="50" charset="-128"/>
              </a:rPr>
              <a:t>1980</a:t>
            </a:r>
            <a:r>
              <a:rPr lang="ja-JP" altLang="en-US" sz="1000" dirty="0">
                <a:solidFill>
                  <a:schemeClr val="tx1"/>
                </a:solidFill>
                <a:latin typeface="Meiryo UI" panose="020B0604030504040204" pitchFamily="50" charset="-128"/>
                <a:ea typeface="Meiryo UI" panose="020B0604030504040204" pitchFamily="50" charset="-128"/>
              </a:rPr>
              <a:t>年代に</a:t>
            </a:r>
            <a:r>
              <a:rPr lang="ja-JP" altLang="en-US" sz="1000" dirty="0" smtClean="0">
                <a:solidFill>
                  <a:schemeClr val="tx1"/>
                </a:solidFill>
                <a:latin typeface="Meiryo UI" panose="020B0604030504040204" pitchFamily="50" charset="-128"/>
                <a:ea typeface="Meiryo UI" panose="020B0604030504040204" pitchFamily="50" charset="-128"/>
              </a:rPr>
              <a:t>は日本の潜在成長率は主要５か国（日米英独仏）の中で最も高かったが、</a:t>
            </a:r>
            <a:r>
              <a:rPr lang="en-US" altLang="ja-JP" sz="1000" dirty="0" smtClean="0">
                <a:solidFill>
                  <a:schemeClr val="tx1"/>
                </a:solidFill>
                <a:latin typeface="Meiryo UI" panose="020B0604030504040204" pitchFamily="50" charset="-128"/>
                <a:ea typeface="Meiryo UI" panose="020B0604030504040204" pitchFamily="50" charset="-128"/>
              </a:rPr>
              <a:t>90</a:t>
            </a: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00</a:t>
            </a:r>
            <a:r>
              <a:rPr lang="ja-JP" altLang="en-US" sz="1000" dirty="0" smtClean="0">
                <a:solidFill>
                  <a:schemeClr val="tx1"/>
                </a:solidFill>
                <a:latin typeface="Meiryo UI" panose="020B0604030504040204" pitchFamily="50" charset="-128"/>
                <a:ea typeface="Meiryo UI" panose="020B0604030504040204" pitchFamily="50" charset="-128"/>
              </a:rPr>
              <a:t>年代に低下、</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a:solidFill>
                  <a:schemeClr val="tx1"/>
                </a:solidFill>
                <a:latin typeface="Meiryo UI" panose="020B0604030504040204" pitchFamily="50" charset="-128"/>
                <a:ea typeface="Meiryo UI" panose="020B0604030504040204" pitchFamily="50" charset="-128"/>
              </a:rPr>
              <a:t>年代後半に</a:t>
            </a:r>
            <a:r>
              <a:rPr lang="ja-JP" altLang="en-US" sz="1000" dirty="0" smtClean="0">
                <a:solidFill>
                  <a:schemeClr val="tx1"/>
                </a:solidFill>
                <a:latin typeface="Meiryo UI" panose="020B0604030504040204" pitchFamily="50" charset="-128"/>
                <a:ea typeface="Meiryo UI" panose="020B0604030504040204" pitchFamily="50" charset="-128"/>
              </a:rPr>
              <a:t>は最も低くなった</a:t>
            </a:r>
            <a:endParaRPr lang="en-US" altLang="ja-JP" sz="1000" dirty="0" smtClean="0">
              <a:solidFill>
                <a:schemeClr val="tx1"/>
              </a:solidFill>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000" dirty="0" smtClean="0">
                <a:solidFill>
                  <a:schemeClr val="tx1"/>
                </a:solidFill>
                <a:latin typeface="Meiryo UI" panose="020B0604030504040204" pitchFamily="50" charset="-128"/>
                <a:ea typeface="Meiryo UI" panose="020B0604030504040204" pitchFamily="50" charset="-128"/>
              </a:rPr>
              <a:t>「資本」「労働」「</a:t>
            </a:r>
            <a:r>
              <a:rPr lang="en-US" altLang="ja-JP" sz="1000" dirty="0" smtClean="0">
                <a:solidFill>
                  <a:schemeClr val="tx1"/>
                </a:solidFill>
                <a:latin typeface="Meiryo UI" panose="020B0604030504040204" pitchFamily="50" charset="-128"/>
                <a:ea typeface="Meiryo UI" panose="020B0604030504040204" pitchFamily="50" charset="-128"/>
              </a:rPr>
              <a:t>TFP(</a:t>
            </a:r>
            <a:r>
              <a:rPr lang="ja-JP" altLang="en-US" sz="1000" dirty="0" smtClean="0">
                <a:solidFill>
                  <a:schemeClr val="tx1"/>
                </a:solidFill>
                <a:latin typeface="Meiryo UI" panose="020B0604030504040204" pitchFamily="50" charset="-128"/>
                <a:ea typeface="Meiryo UI" panose="020B0604030504040204" pitchFamily="50" charset="-128"/>
              </a:rPr>
              <a:t>全要素生産性</a:t>
            </a:r>
            <a:r>
              <a:rPr lang="en-US" altLang="ja-JP"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」に分けて分析</a:t>
            </a:r>
            <a:r>
              <a:rPr lang="en-US" altLang="ja-JP" sz="1000" dirty="0">
                <a:solidFill>
                  <a:schemeClr val="tx1"/>
                </a:solidFill>
                <a:latin typeface="Meiryo UI" panose="020B0604030504040204" pitchFamily="50" charset="-128"/>
                <a:ea typeface="Meiryo UI" panose="020B0604030504040204" pitchFamily="50" charset="-128"/>
              </a:rPr>
              <a:t/>
            </a:r>
            <a:br>
              <a:rPr lang="en-US" altLang="ja-JP" sz="1000" dirty="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1980</a:t>
            </a:r>
            <a:r>
              <a:rPr lang="ja-JP" altLang="en-US" sz="1000" dirty="0" smtClean="0">
                <a:solidFill>
                  <a:schemeClr val="tx1"/>
                </a:solidFill>
                <a:latin typeface="Meiryo UI" panose="020B0604030504040204" pitchFamily="50" charset="-128"/>
                <a:ea typeface="Meiryo UI" panose="020B0604030504040204" pitchFamily="50" charset="-128"/>
              </a:rPr>
              <a:t>年代：</a:t>
            </a:r>
            <a:r>
              <a:rPr lang="en-US" altLang="ja-JP" sz="1000" b="1" u="sng" dirty="0" smtClean="0">
                <a:solidFill>
                  <a:schemeClr val="tx1"/>
                </a:solidFill>
                <a:latin typeface="Meiryo UI" panose="020B0604030504040204" pitchFamily="50" charset="-128"/>
                <a:ea typeface="Meiryo UI" panose="020B0604030504040204" pitchFamily="50" charset="-128"/>
              </a:rPr>
              <a:t>TFP</a:t>
            </a:r>
            <a:r>
              <a:rPr lang="ja-JP" altLang="en-US" sz="1000" b="1" u="sng" dirty="0" err="1" smtClean="0">
                <a:solidFill>
                  <a:schemeClr val="tx1"/>
                </a:solidFill>
                <a:latin typeface="Meiryo UI" panose="020B0604030504040204" pitchFamily="50" charset="-128"/>
                <a:ea typeface="Meiryo UI" panose="020B0604030504040204" pitchFamily="50" charset="-128"/>
              </a:rPr>
              <a:t>、</a:t>
            </a:r>
            <a:r>
              <a:rPr lang="ja-JP" altLang="en-US" sz="1000" b="1" u="sng" dirty="0" smtClean="0">
                <a:solidFill>
                  <a:schemeClr val="tx1"/>
                </a:solidFill>
                <a:latin typeface="Meiryo UI" panose="020B0604030504040204" pitchFamily="50" charset="-128"/>
                <a:ea typeface="Meiryo UI" panose="020B0604030504040204" pitchFamily="50" charset="-128"/>
              </a:rPr>
              <a:t>資本、次に労働投入が潜在成長を支えた</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1990</a:t>
            </a:r>
            <a:r>
              <a:rPr lang="ja-JP" altLang="en-US" sz="1000" dirty="0" smtClean="0">
                <a:solidFill>
                  <a:schemeClr val="tx1"/>
                </a:solidFill>
                <a:latin typeface="Meiryo UI" panose="020B0604030504040204" pitchFamily="50" charset="-128"/>
                <a:ea typeface="Meiryo UI" panose="020B0604030504040204" pitchFamily="50" charset="-128"/>
              </a:rPr>
              <a:t>年代：</a:t>
            </a:r>
            <a:r>
              <a:rPr lang="ja-JP" altLang="en-US" sz="1000" b="1" u="sng" dirty="0" smtClean="0">
                <a:solidFill>
                  <a:schemeClr val="tx1"/>
                </a:solidFill>
                <a:latin typeface="Meiryo UI" panose="020B0604030504040204" pitchFamily="50" charset="-128"/>
                <a:ea typeface="Meiryo UI" panose="020B0604030504040204" pitchFamily="50" charset="-128"/>
              </a:rPr>
              <a:t>労働投入がマイナス</a:t>
            </a:r>
            <a:r>
              <a:rPr lang="ja-JP" altLang="en-US" sz="1000" dirty="0" smtClean="0">
                <a:solidFill>
                  <a:schemeClr val="tx1"/>
                </a:solidFill>
                <a:latin typeface="Meiryo UI" panose="020B0604030504040204" pitchFamily="50" charset="-128"/>
                <a:ea typeface="Meiryo UI" panose="020B0604030504040204" pitchFamily="50" charset="-128"/>
              </a:rPr>
              <a:t>に転じ、</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b="1" u="sng" dirty="0" smtClean="0">
                <a:solidFill>
                  <a:schemeClr val="tx1"/>
                </a:solidFill>
                <a:latin typeface="Meiryo UI" panose="020B0604030504040204" pitchFamily="50" charset="-128"/>
                <a:ea typeface="Meiryo UI" panose="020B0604030504040204" pitchFamily="50" charset="-128"/>
              </a:rPr>
              <a:t>TFP</a:t>
            </a:r>
            <a:r>
              <a:rPr lang="ja-JP" altLang="en-US" sz="1000" b="1" u="sng" dirty="0" smtClean="0">
                <a:solidFill>
                  <a:schemeClr val="tx1"/>
                </a:solidFill>
                <a:latin typeface="Meiryo UI" panose="020B0604030504040204" pitchFamily="50" charset="-128"/>
                <a:ea typeface="Meiryo UI" panose="020B0604030504040204" pitchFamily="50" charset="-128"/>
              </a:rPr>
              <a:t>・資本投入の寄与が小さく</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2000</a:t>
            </a:r>
            <a:r>
              <a:rPr lang="ja-JP" altLang="en-US" sz="1000" dirty="0" smtClean="0">
                <a:solidFill>
                  <a:schemeClr val="tx1"/>
                </a:solidFill>
                <a:latin typeface="Meiryo UI" panose="020B0604030504040204" pitchFamily="50" charset="-128"/>
                <a:ea typeface="Meiryo UI" panose="020B0604030504040204" pitchFamily="50" charset="-128"/>
              </a:rPr>
              <a:t>年代：資本投入の寄与がさらに小さく</a:t>
            </a:r>
            <a:r>
              <a:rPr lang="en-US" altLang="ja-JP" sz="1000" dirty="0" smtClean="0">
                <a:solidFill>
                  <a:schemeClr val="tx1"/>
                </a:solidFill>
                <a:latin typeface="Meiryo UI" panose="020B0604030504040204" pitchFamily="50" charset="-128"/>
                <a:ea typeface="Meiryo UI" panose="020B0604030504040204" pitchFamily="50" charset="-128"/>
              </a:rPr>
              <a:t/>
            </a:r>
            <a:br>
              <a:rPr lang="en-US" altLang="ja-JP" sz="1000" dirty="0" smtClean="0">
                <a:solidFill>
                  <a:schemeClr val="tx1"/>
                </a:solidFill>
                <a:latin typeface="Meiryo UI" panose="020B0604030504040204" pitchFamily="50" charset="-128"/>
                <a:ea typeface="Meiryo UI" panose="020B0604030504040204" pitchFamily="50" charset="-128"/>
              </a:rPr>
            </a:b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rPr>
              <a:t>2010</a:t>
            </a:r>
            <a:r>
              <a:rPr lang="ja-JP" altLang="en-US" sz="1000" dirty="0" smtClean="0">
                <a:solidFill>
                  <a:schemeClr val="tx1"/>
                </a:solidFill>
                <a:latin typeface="Meiryo UI" panose="020B0604030504040204" pitchFamily="50" charset="-128"/>
                <a:ea typeface="Meiryo UI" panose="020B0604030504040204" pitchFamily="50" charset="-128"/>
              </a:rPr>
              <a:t>年代：</a:t>
            </a:r>
            <a:r>
              <a:rPr lang="ja-JP" altLang="en-US" sz="1000" b="1" u="sng" dirty="0" smtClean="0">
                <a:solidFill>
                  <a:schemeClr val="tx1"/>
                </a:solidFill>
                <a:latin typeface="Meiryo UI" panose="020B0604030504040204" pitchFamily="50" charset="-128"/>
                <a:ea typeface="Meiryo UI" panose="020B0604030504040204" pitchFamily="50" charset="-128"/>
              </a:rPr>
              <a:t>資本投入の寄与はほぼなくなり、</a:t>
            </a:r>
            <a:r>
              <a:rPr lang="en-US" altLang="ja-JP" sz="1000" b="1" u="sng" dirty="0" smtClean="0">
                <a:solidFill>
                  <a:schemeClr val="tx1"/>
                </a:solidFill>
                <a:latin typeface="Meiryo UI" panose="020B0604030504040204" pitchFamily="50" charset="-128"/>
                <a:ea typeface="Meiryo UI" panose="020B0604030504040204" pitchFamily="50" charset="-128"/>
              </a:rPr>
              <a:t>TFP</a:t>
            </a:r>
            <a:r>
              <a:rPr lang="ja-JP" altLang="en-US" sz="1000" b="1" u="sng" dirty="0" smtClean="0">
                <a:solidFill>
                  <a:schemeClr val="tx1"/>
                </a:solidFill>
                <a:latin typeface="Meiryo UI" panose="020B0604030504040204" pitchFamily="50" charset="-128"/>
                <a:ea typeface="Meiryo UI" panose="020B0604030504040204" pitchFamily="50" charset="-128"/>
              </a:rPr>
              <a:t>の上昇のみ</a:t>
            </a:r>
            <a:endParaRPr lang="en-US" altLang="ja-JP" sz="1000" b="1" u="sng" dirty="0" smtClean="0">
              <a:solidFill>
                <a:schemeClr val="tx1"/>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29079" y="2589383"/>
            <a:ext cx="9121519" cy="4137135"/>
            <a:chOff x="-18632" y="2664709"/>
            <a:chExt cx="9121519" cy="4137135"/>
          </a:xfrm>
        </p:grpSpPr>
        <p:grpSp>
          <p:nvGrpSpPr>
            <p:cNvPr id="6" name="グループ化 5"/>
            <p:cNvGrpSpPr/>
            <p:nvPr/>
          </p:nvGrpSpPr>
          <p:grpSpPr>
            <a:xfrm>
              <a:off x="-18632" y="2687383"/>
              <a:ext cx="9058129" cy="4114461"/>
              <a:chOff x="-18632" y="2687383"/>
              <a:chExt cx="9058129" cy="4114461"/>
            </a:xfrm>
          </p:grpSpPr>
          <p:sp>
            <p:nvSpPr>
              <p:cNvPr id="34" name="テキスト ボックス 33"/>
              <p:cNvSpPr txBox="1"/>
              <p:nvPr/>
            </p:nvSpPr>
            <p:spPr>
              <a:xfrm>
                <a:off x="23049" y="2708235"/>
                <a:ext cx="1657021" cy="307777"/>
              </a:xfrm>
              <a:prstGeom prst="rect">
                <a:avLst/>
              </a:prstGeom>
              <a:noFill/>
            </p:spPr>
            <p:txBody>
              <a:bodyPr wrap="square" rtlCol="0">
                <a:spAutoFit/>
              </a:bodyPr>
              <a:lstStyle/>
              <a:p>
                <a:r>
                  <a:rPr kumimoji="1" lang="ja-JP" altLang="en-US" sz="1400" b="1" dirty="0" smtClean="0"/>
                  <a:t>労働</a:t>
                </a:r>
                <a:endParaRPr kumimoji="1" lang="ja-JP" altLang="en-US" sz="1400" b="1" dirty="0"/>
              </a:p>
            </p:txBody>
          </p:sp>
          <p:sp>
            <p:nvSpPr>
              <p:cNvPr id="35" name="テキスト ボックス 34"/>
              <p:cNvSpPr txBox="1"/>
              <p:nvPr/>
            </p:nvSpPr>
            <p:spPr>
              <a:xfrm>
                <a:off x="3062757" y="2693439"/>
                <a:ext cx="543739" cy="307777"/>
              </a:xfrm>
              <a:prstGeom prst="rect">
                <a:avLst/>
              </a:prstGeom>
              <a:noFill/>
            </p:spPr>
            <p:txBody>
              <a:bodyPr wrap="none" rtlCol="0">
                <a:spAutoFit/>
              </a:bodyPr>
              <a:lstStyle/>
              <a:p>
                <a:r>
                  <a:rPr kumimoji="1" lang="ja-JP" altLang="en-US" sz="1400" b="1" dirty="0" smtClean="0"/>
                  <a:t>資本</a:t>
                </a:r>
                <a:endParaRPr kumimoji="1" lang="ja-JP" altLang="en-US" sz="1400" b="1" dirty="0"/>
              </a:p>
            </p:txBody>
          </p:sp>
          <p:sp>
            <p:nvSpPr>
              <p:cNvPr id="36" name="正方形/長方形 35"/>
              <p:cNvSpPr/>
              <p:nvPr/>
            </p:nvSpPr>
            <p:spPr>
              <a:xfrm>
                <a:off x="42099" y="2957371"/>
                <a:ext cx="3029729" cy="38110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53655" y="2957371"/>
                <a:ext cx="3105383" cy="3811095"/>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227463" y="2687383"/>
                <a:ext cx="1973617" cy="307777"/>
              </a:xfrm>
              <a:prstGeom prst="rect">
                <a:avLst/>
              </a:prstGeom>
              <a:noFill/>
            </p:spPr>
            <p:txBody>
              <a:bodyPr wrap="none" rtlCol="0">
                <a:spAutoFit/>
              </a:bodyPr>
              <a:lstStyle/>
              <a:p>
                <a:r>
                  <a:rPr kumimoji="1" lang="en-US" altLang="ja-JP" sz="1400" b="1" dirty="0" smtClean="0"/>
                  <a:t>TFP</a:t>
                </a:r>
                <a:r>
                  <a:rPr kumimoji="1" lang="ja-JP" altLang="en-US" sz="1400" b="1" dirty="0" smtClean="0"/>
                  <a:t>（全要素生産性）</a:t>
                </a:r>
                <a:endParaRPr kumimoji="1" lang="ja-JP" altLang="en-US" sz="1400" b="1" dirty="0"/>
              </a:p>
            </p:txBody>
          </p:sp>
          <p:sp>
            <p:nvSpPr>
              <p:cNvPr id="39" name="正方形/長方形 38"/>
              <p:cNvSpPr/>
              <p:nvPr/>
            </p:nvSpPr>
            <p:spPr>
              <a:xfrm>
                <a:off x="6340865" y="2956584"/>
                <a:ext cx="2698632" cy="3816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18632" y="2923028"/>
                <a:ext cx="3133234" cy="387881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500"/>
                  </a:lnSpc>
                  <a:spcBef>
                    <a:spcPts val="3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雇用者数は、</a:t>
                </a:r>
                <a:r>
                  <a:rPr lang="en-US" altLang="ja-JP" sz="1100" b="1" u="sng" dirty="0" smtClean="0">
                    <a:solidFill>
                      <a:schemeClr val="tx1"/>
                    </a:solidFill>
                    <a:latin typeface="Meiryo UI" panose="020B0604030504040204" pitchFamily="50" charset="-128"/>
                    <a:ea typeface="Meiryo UI" panose="020B0604030504040204" pitchFamily="50" charset="-128"/>
                  </a:rPr>
                  <a:t>1980</a:t>
                </a:r>
                <a:r>
                  <a:rPr lang="ja-JP" altLang="en-US" sz="1100" b="1" u="sng" dirty="0" smtClean="0">
                    <a:solidFill>
                      <a:schemeClr val="tx1"/>
                    </a:solidFill>
                    <a:latin typeface="Meiryo UI" panose="020B0604030504040204" pitchFamily="50" charset="-128"/>
                    <a:ea typeface="Meiryo UI" panose="020B0604030504040204" pitchFamily="50" charset="-128"/>
                  </a:rPr>
                  <a:t>年代～</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年代半ば、</a:t>
                </a:r>
                <a:r>
                  <a:rPr lang="en-US" altLang="ja-JP" sz="1100" b="1" u="sng" dirty="0" smtClean="0">
                    <a:solidFill>
                      <a:schemeClr val="tx1"/>
                    </a:solidFill>
                    <a:latin typeface="Meiryo UI" panose="020B0604030504040204" pitchFamily="50" charset="-128"/>
                    <a:ea typeface="Meiryo UI" panose="020B0604030504040204" pitchFamily="50" charset="-128"/>
                  </a:rPr>
                  <a:t>2000</a:t>
                </a:r>
                <a:r>
                  <a:rPr lang="ja-JP" altLang="en-US" sz="1100" b="1" u="sng" dirty="0" smtClean="0">
                    <a:solidFill>
                      <a:schemeClr val="tx1"/>
                    </a:solidFill>
                    <a:latin typeface="Meiryo UI" panose="020B0604030504040204" pitchFamily="50" charset="-128"/>
                    <a:ea typeface="Meiryo UI" panose="020B0604030504040204" pitchFamily="50" charset="-128"/>
                  </a:rPr>
                  <a:t>年代半ば、</a:t>
                </a:r>
                <a:r>
                  <a:rPr lang="en-US" altLang="ja-JP" sz="1100" b="1" u="sng" dirty="0" smtClean="0">
                    <a:solidFill>
                      <a:schemeClr val="tx1"/>
                    </a:solidFill>
                    <a:latin typeface="Meiryo UI" panose="020B0604030504040204" pitchFamily="50" charset="-128"/>
                    <a:ea typeface="Meiryo UI" panose="020B0604030504040204" pitchFamily="50" charset="-128"/>
                  </a:rPr>
                  <a:t>10</a:t>
                </a:r>
                <a:r>
                  <a:rPr lang="ja-JP" altLang="en-US" sz="1100" b="1" u="sng" dirty="0" smtClean="0">
                    <a:solidFill>
                      <a:schemeClr val="tx1"/>
                    </a:solidFill>
                    <a:latin typeface="Meiryo UI" panose="020B0604030504040204" pitchFamily="50" charset="-128"/>
                    <a:ea typeface="Meiryo UI" panose="020B0604030504040204" pitchFamily="50" charset="-128"/>
                  </a:rPr>
                  <a:t>年代において増加。</a:t>
                </a:r>
                <a:endParaRPr lang="en-US" altLang="ja-JP" sz="1100" b="1" u="sng" dirty="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労働時間は、</a:t>
                </a:r>
                <a:r>
                  <a:rPr lang="en-US" altLang="ja-JP" sz="1100" b="1" u="sng" dirty="0" smtClean="0">
                    <a:solidFill>
                      <a:schemeClr val="tx1"/>
                    </a:solidFill>
                    <a:latin typeface="Meiryo UI" panose="020B0604030504040204" pitchFamily="50" charset="-128"/>
                    <a:ea typeface="Meiryo UI" panose="020B0604030504040204" pitchFamily="50" charset="-128"/>
                  </a:rPr>
                  <a:t>80</a:t>
                </a:r>
                <a:r>
                  <a:rPr lang="ja-JP" altLang="en-US" sz="1100" b="1" u="sng" dirty="0" smtClean="0">
                    <a:solidFill>
                      <a:schemeClr val="tx1"/>
                    </a:solidFill>
                    <a:latin typeface="Meiryo UI" panose="020B0604030504040204" pitchFamily="50" charset="-128"/>
                    <a:ea typeface="Meiryo UI" panose="020B0604030504040204" pitchFamily="50" charset="-128"/>
                  </a:rPr>
                  <a:t>年代後半（時短政策）、</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年代末（バブル崩壊後の雇用調整や非正規労働者の増）、</a:t>
                </a:r>
                <a:r>
                  <a:rPr lang="en-US" altLang="ja-JP" sz="1100" b="1" u="sng" dirty="0" smtClean="0">
                    <a:solidFill>
                      <a:schemeClr val="tx1"/>
                    </a:solidFill>
                    <a:latin typeface="Meiryo UI" panose="020B0604030504040204" pitchFamily="50" charset="-128"/>
                    <a:ea typeface="Meiryo UI" panose="020B0604030504040204" pitchFamily="50" charset="-128"/>
                  </a:rPr>
                  <a:t>10</a:t>
                </a:r>
                <a:r>
                  <a:rPr lang="ja-JP" altLang="en-US" sz="1100" b="1" u="sng" dirty="0" smtClean="0">
                    <a:solidFill>
                      <a:schemeClr val="tx1"/>
                    </a:solidFill>
                    <a:latin typeface="Meiryo UI" panose="020B0604030504040204" pitchFamily="50" charset="-128"/>
                    <a:ea typeface="Meiryo UI" panose="020B0604030504040204" pitchFamily="50" charset="-128"/>
                  </a:rPr>
                  <a:t>年代（高齢者や女性の労働参加による短時間労働の増加）と減少</a:t>
                </a:r>
                <a:r>
                  <a:rPr lang="ja-JP" altLang="en-US" sz="1100" dirty="0" smtClean="0">
                    <a:solidFill>
                      <a:schemeClr val="tx1"/>
                    </a:solidFill>
                    <a:latin typeface="Meiryo UI" panose="020B0604030504040204" pitchFamily="50" charset="-128"/>
                    <a:ea typeface="Meiryo UI" panose="020B0604030504040204" pitchFamily="50" charset="-128"/>
                  </a:rPr>
                  <a:t>してきた。</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en-US" altLang="ja-JP" sz="1100" dirty="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年代に</a:t>
                </a:r>
                <a:r>
                  <a:rPr lang="ja-JP" altLang="en-US" sz="1100" b="1" u="sng" dirty="0" smtClean="0">
                    <a:solidFill>
                      <a:schemeClr val="tx1"/>
                    </a:solidFill>
                    <a:latin typeface="Meiryo UI" panose="020B0604030504040204" pitchFamily="50" charset="-128"/>
                    <a:ea typeface="Meiryo UI" panose="020B0604030504040204" pitchFamily="50" charset="-128"/>
                  </a:rPr>
                  <a:t>高齢者や女性の労働参加</a:t>
                </a:r>
                <a:r>
                  <a:rPr lang="ja-JP" altLang="en-US" sz="1100" dirty="0" smtClean="0">
                    <a:solidFill>
                      <a:schemeClr val="tx1"/>
                    </a:solidFill>
                    <a:latin typeface="Meiryo UI" panose="020B0604030504040204" pitchFamily="50" charset="-128"/>
                    <a:ea typeface="Meiryo UI" panose="020B0604030504040204" pitchFamily="50" charset="-128"/>
                  </a:rPr>
                  <a:t>が進んだが、これらの雇用者は</a:t>
                </a:r>
                <a:r>
                  <a:rPr lang="ja-JP" altLang="en-US" sz="1100" b="1" u="sng" dirty="0" smtClean="0">
                    <a:solidFill>
                      <a:schemeClr val="tx1"/>
                    </a:solidFill>
                    <a:latin typeface="Meiryo UI" panose="020B0604030504040204" pitchFamily="50" charset="-128"/>
                    <a:ea typeface="Meiryo UI" panose="020B0604030504040204" pitchFamily="50" charset="-128"/>
                  </a:rPr>
                  <a:t>短時間勤務の傾向</a:t>
                </a:r>
                <a:r>
                  <a:rPr lang="ja-JP" altLang="en-US" sz="1100" dirty="0" smtClean="0">
                    <a:solidFill>
                      <a:schemeClr val="tx1"/>
                    </a:solidFill>
                    <a:latin typeface="Meiryo UI" panose="020B0604030504040204" pitchFamily="50" charset="-128"/>
                    <a:ea typeface="Meiryo UI" panose="020B0604030504040204" pitchFamily="50" charset="-128"/>
                  </a:rPr>
                  <a:t>があり、</a:t>
                </a:r>
                <a:r>
                  <a:rPr lang="ja-JP" altLang="en-US" sz="1100" b="1" u="sng" dirty="0" smtClean="0">
                    <a:solidFill>
                      <a:schemeClr val="tx1"/>
                    </a:solidFill>
                    <a:latin typeface="Meiryo UI" panose="020B0604030504040204" pitchFamily="50" charset="-128"/>
                    <a:ea typeface="Meiryo UI" panose="020B0604030504040204" pitchFamily="50" charset="-128"/>
                  </a:rPr>
                  <a:t>労働投入量の成長への寄与については、労働時間が減少することで下押し圧力</a:t>
                </a:r>
                <a:r>
                  <a:rPr lang="ja-JP" altLang="en-US" sz="1100" dirty="0" smtClean="0">
                    <a:solidFill>
                      <a:schemeClr val="tx1"/>
                    </a:solidFill>
                    <a:latin typeface="Meiryo UI" panose="020B0604030504040204" pitchFamily="50" charset="-128"/>
                    <a:ea typeface="Meiryo UI" panose="020B0604030504040204" pitchFamily="50" charset="-128"/>
                  </a:rPr>
                  <a:t>が大きくなった。</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上記のほか、</a:t>
                </a:r>
                <a:r>
                  <a:rPr lang="ja-JP" altLang="en-US" sz="1100" b="1" u="sng" dirty="0" smtClean="0">
                    <a:solidFill>
                      <a:schemeClr val="tx1"/>
                    </a:solidFill>
                    <a:latin typeface="Meiryo UI" panose="020B0604030504040204" pitchFamily="50" charset="-128"/>
                    <a:ea typeface="Meiryo UI" panose="020B0604030504040204" pitchFamily="50" charset="-128"/>
                  </a:rPr>
                  <a:t>非正規雇用の増加によって、生産性を引き下げる影響</a:t>
                </a:r>
                <a:r>
                  <a:rPr lang="ja-JP" altLang="en-US" sz="1100" dirty="0" smtClean="0">
                    <a:solidFill>
                      <a:schemeClr val="tx1"/>
                    </a:solidFill>
                    <a:latin typeface="Meiryo UI" panose="020B0604030504040204" pitchFamily="50" charset="-128"/>
                    <a:ea typeface="Meiryo UI" panose="020B0604030504040204" pitchFamily="50" charset="-128"/>
                  </a:rPr>
                  <a:t>があるとする分析も。　一方で、</a:t>
                </a:r>
                <a:r>
                  <a:rPr lang="ja-JP" altLang="en-US" sz="1100" b="1" u="sng" dirty="0" smtClean="0">
                    <a:solidFill>
                      <a:schemeClr val="tx1"/>
                    </a:solidFill>
                    <a:latin typeface="Meiryo UI" panose="020B0604030504040204" pitchFamily="50" charset="-128"/>
                    <a:ea typeface="Meiryo UI" panose="020B0604030504040204" pitchFamily="50" charset="-128"/>
                  </a:rPr>
                  <a:t>需要変動の影響が大きく労働投入量</a:t>
                </a:r>
                <a:r>
                  <a:rPr lang="en-US" altLang="ja-JP" sz="900" b="1" u="sng" dirty="0" smtClean="0">
                    <a:solidFill>
                      <a:schemeClr val="tx1"/>
                    </a:solidFill>
                    <a:latin typeface="Meiryo UI" panose="020B0604030504040204" pitchFamily="50" charset="-128"/>
                    <a:ea typeface="Meiryo UI" panose="020B0604030504040204" pitchFamily="50" charset="-128"/>
                  </a:rPr>
                  <a:t>(※)</a:t>
                </a:r>
                <a:r>
                  <a:rPr lang="ja-JP" altLang="en-US" sz="1100" b="1" u="sng" dirty="0" smtClean="0">
                    <a:solidFill>
                      <a:schemeClr val="tx1"/>
                    </a:solidFill>
                    <a:latin typeface="Meiryo UI" panose="020B0604030504040204" pitchFamily="50" charset="-128"/>
                    <a:ea typeface="Meiryo UI" panose="020B0604030504040204" pitchFamily="50" charset="-128"/>
                  </a:rPr>
                  <a:t>の調整ニーズが高いサービス業では生産性にプラスに働く可能性</a:t>
                </a:r>
                <a:r>
                  <a:rPr lang="ja-JP" altLang="en-US" sz="1100" dirty="0" smtClean="0">
                    <a:solidFill>
                      <a:schemeClr val="tx1"/>
                    </a:solidFill>
                    <a:latin typeface="Meiryo UI" panose="020B0604030504040204" pitchFamily="50" charset="-128"/>
                    <a:ea typeface="Meiryo UI" panose="020B0604030504040204" pitchFamily="50" charset="-128"/>
                  </a:rPr>
                  <a:t>の指摘も。</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600"/>
                  </a:lnSpc>
                  <a:spcBef>
                    <a:spcPts val="300"/>
                  </a:spcBef>
                </a:pPr>
                <a:r>
                  <a:rPr lang="ja-JP" altLang="en-US" sz="1000" dirty="0" smtClean="0">
                    <a:solidFill>
                      <a:schemeClr val="tx1"/>
                    </a:solidFill>
                    <a:latin typeface="Meiryo UI" panose="020B0604030504040204" pitchFamily="50" charset="-128"/>
                    <a:ea typeface="Meiryo UI" panose="020B0604030504040204" pitchFamily="50" charset="-128"/>
                  </a:rPr>
                  <a:t>　　　</a:t>
                </a:r>
                <a:r>
                  <a:rPr lang="en-US" altLang="ja-JP" sz="1000" spc="-90" dirty="0" smtClean="0">
                    <a:solidFill>
                      <a:schemeClr val="tx1"/>
                    </a:solidFill>
                    <a:latin typeface="Meiryo UI" panose="020B0604030504040204" pitchFamily="50" charset="-128"/>
                    <a:ea typeface="Meiryo UI" panose="020B0604030504040204" pitchFamily="50" charset="-128"/>
                  </a:rPr>
                  <a:t>※ </a:t>
                </a:r>
                <a:r>
                  <a:rPr lang="ja-JP" altLang="en-US" sz="1000" spc="-90" dirty="0" smtClean="0">
                    <a:solidFill>
                      <a:schemeClr val="tx1"/>
                    </a:solidFill>
                    <a:latin typeface="Meiryo UI" panose="020B0604030504040204" pitchFamily="50" charset="-128"/>
                    <a:ea typeface="Meiryo UI" panose="020B0604030504040204" pitchFamily="50" charset="-128"/>
                  </a:rPr>
                  <a:t>労働投入量＝雇用者数 </a:t>
                </a:r>
                <a:r>
                  <a:rPr lang="en-US" altLang="ja-JP" sz="1000" spc="-90" dirty="0" smtClean="0">
                    <a:solidFill>
                      <a:schemeClr val="tx1"/>
                    </a:solidFill>
                    <a:latin typeface="Meiryo UI" panose="020B0604030504040204" pitchFamily="50" charset="-128"/>
                    <a:ea typeface="Meiryo UI" panose="020B0604030504040204" pitchFamily="50" charset="-128"/>
                  </a:rPr>
                  <a:t>× 1</a:t>
                </a:r>
                <a:r>
                  <a:rPr lang="ja-JP" altLang="en-US" sz="1000" spc="-90" dirty="0" smtClean="0">
                    <a:solidFill>
                      <a:schemeClr val="tx1"/>
                    </a:solidFill>
                    <a:latin typeface="Meiryo UI" panose="020B0604030504040204" pitchFamily="50" charset="-128"/>
                    <a:ea typeface="Meiryo UI" panose="020B0604030504040204" pitchFamily="50" charset="-128"/>
                  </a:rPr>
                  <a:t>人当たり平均労働時間</a:t>
                </a:r>
                <a:endParaRPr lang="en-US" altLang="ja-JP" sz="1000" spc="-90" dirty="0">
                  <a:solidFill>
                    <a:schemeClr val="tx1"/>
                  </a:solidFill>
                  <a:latin typeface="Meiryo UI" panose="020B0604030504040204" pitchFamily="50" charset="-128"/>
                  <a:ea typeface="Meiryo UI" panose="020B0604030504040204" pitchFamily="50" charset="-128"/>
                </a:endParaRPr>
              </a:p>
              <a:p>
                <a:pPr>
                  <a:lnSpc>
                    <a:spcPts val="1600"/>
                  </a:lnSpc>
                  <a:spcBef>
                    <a:spcPts val="300"/>
                  </a:spcBef>
                </a:pP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6" name="角丸四角形 45"/>
              <p:cNvSpPr/>
              <p:nvPr/>
            </p:nvSpPr>
            <p:spPr>
              <a:xfrm>
                <a:off x="3119310" y="2913504"/>
                <a:ext cx="3201552" cy="381242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500"/>
                  </a:lnSpc>
                  <a:spcBef>
                    <a:spcPts val="3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資本の伸びは、</a:t>
                </a:r>
                <a:r>
                  <a:rPr lang="en-US" altLang="ja-JP" sz="1100" dirty="0" smtClean="0">
                    <a:solidFill>
                      <a:schemeClr val="tx1"/>
                    </a:solidFill>
                    <a:latin typeface="Meiryo UI" panose="020B0604030504040204" pitchFamily="50" charset="-128"/>
                    <a:ea typeface="Meiryo UI" panose="020B0604030504040204" pitchFamily="50" charset="-128"/>
                  </a:rPr>
                  <a:t>70</a:t>
                </a:r>
                <a:r>
                  <a:rPr lang="ja-JP" altLang="en-US" sz="1100" dirty="0" smtClean="0">
                    <a:solidFill>
                      <a:schemeClr val="tx1"/>
                    </a:solidFill>
                    <a:latin typeface="Meiryo UI" panose="020B0604030504040204" pitchFamily="50" charset="-128"/>
                    <a:ea typeface="Meiryo UI" panose="020B0604030504040204" pitchFamily="50" charset="-128"/>
                  </a:rPr>
                  <a:t>年代までは</a:t>
                </a:r>
                <a:r>
                  <a:rPr lang="en-US" altLang="ja-JP" sz="1100" dirty="0" smtClean="0">
                    <a:solidFill>
                      <a:schemeClr val="tx1"/>
                    </a:solidFill>
                    <a:latin typeface="Meiryo UI" panose="020B0604030504040204" pitchFamily="50" charset="-128"/>
                    <a:ea typeface="Meiryo UI" panose="020B0604030504040204" pitchFamily="50" charset="-128"/>
                  </a:rPr>
                  <a:t>10%</a:t>
                </a:r>
                <a:r>
                  <a:rPr lang="ja-JP" altLang="en-US" sz="1100" dirty="0" smtClean="0">
                    <a:solidFill>
                      <a:schemeClr val="tx1"/>
                    </a:solidFill>
                    <a:latin typeface="Meiryo UI" panose="020B0604030504040204" pitchFamily="50" charset="-128"/>
                    <a:ea typeface="Meiryo UI" panose="020B0604030504040204" pitchFamily="50" charset="-128"/>
                  </a:rPr>
                  <a:t>超えの高水準、</a:t>
                </a:r>
                <a:r>
                  <a:rPr lang="en-US" altLang="ja-JP" sz="1100" dirty="0" smtClean="0">
                    <a:solidFill>
                      <a:schemeClr val="tx1"/>
                    </a:solidFill>
                    <a:latin typeface="Meiryo UI" panose="020B0604030504040204" pitchFamily="50" charset="-128"/>
                    <a:ea typeface="Meiryo UI" panose="020B0604030504040204" pitchFamily="50" charset="-128"/>
                  </a:rPr>
                  <a:t>80</a:t>
                </a:r>
                <a:r>
                  <a:rPr lang="ja-JP" altLang="en-US" sz="1100" dirty="0" smtClean="0">
                    <a:solidFill>
                      <a:schemeClr val="tx1"/>
                    </a:solidFill>
                    <a:latin typeface="Meiryo UI" panose="020B0604030504040204" pitchFamily="50" charset="-128"/>
                    <a:ea typeface="Meiryo UI" panose="020B0604030504040204" pitchFamily="50" charset="-128"/>
                  </a:rPr>
                  <a:t>年代前半は</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smtClean="0">
                    <a:solidFill>
                      <a:schemeClr val="tx1"/>
                    </a:solidFill>
                    <a:latin typeface="Meiryo UI" panose="020B0604030504040204" pitchFamily="50" charset="-128"/>
                    <a:ea typeface="Meiryo UI" panose="020B0604030504040204" pitchFamily="50" charset="-128"/>
                  </a:rPr>
                  <a:t>程度を維持し、バブル期に上昇、</a:t>
                </a:r>
                <a:r>
                  <a:rPr lang="ja-JP" altLang="en-US" sz="1100" b="1" u="sng" dirty="0" smtClean="0">
                    <a:solidFill>
                      <a:schemeClr val="tx1"/>
                    </a:solidFill>
                    <a:latin typeface="Meiryo UI" panose="020B0604030504040204" pitchFamily="50" charset="-128"/>
                    <a:ea typeface="Meiryo UI" panose="020B0604030504040204" pitchFamily="50" charset="-128"/>
                  </a:rPr>
                  <a:t>バブル後は急速に伸びが小さくなり、</a:t>
                </a:r>
                <a:r>
                  <a:rPr lang="en-US" altLang="ja-JP" sz="1100" b="1" u="sng" dirty="0" smtClean="0">
                    <a:solidFill>
                      <a:schemeClr val="tx1"/>
                    </a:solidFill>
                    <a:latin typeface="Meiryo UI" panose="020B0604030504040204" pitchFamily="50" charset="-128"/>
                    <a:ea typeface="Meiryo UI" panose="020B0604030504040204" pitchFamily="50" charset="-128"/>
                  </a:rPr>
                  <a:t>2000</a:t>
                </a:r>
                <a:r>
                  <a:rPr lang="ja-JP" altLang="en-US" sz="1100" b="1" u="sng" dirty="0" smtClean="0">
                    <a:solidFill>
                      <a:schemeClr val="tx1"/>
                    </a:solidFill>
                    <a:latin typeface="Meiryo UI" panose="020B0604030504040204" pitchFamily="50" charset="-128"/>
                    <a:ea typeface="Meiryo UI" panose="020B0604030504040204" pitchFamily="50" charset="-128"/>
                  </a:rPr>
                  <a:t>年代以降はゼロ近傍で推移。</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情報化が進む中で、</a:t>
                </a:r>
                <a:r>
                  <a:rPr lang="ja-JP" altLang="en-US" sz="1100" b="1" u="sng" dirty="0" smtClean="0">
                    <a:solidFill>
                      <a:schemeClr val="tx1"/>
                    </a:solidFill>
                    <a:latin typeface="Meiryo UI" panose="020B0604030504040204" pitchFamily="50" charset="-128"/>
                    <a:ea typeface="Meiryo UI" panose="020B0604030504040204" pitchFamily="50" charset="-128"/>
                  </a:rPr>
                  <a:t>従来のアナログ型の設備投資（機械・建物）では、生産価値の引上げには限界があり、進まなかった。</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情報化投資に関しても、</a:t>
                </a:r>
                <a:r>
                  <a:rPr lang="ja-JP" altLang="en-US" sz="1100" b="1" u="sng" dirty="0" smtClean="0">
                    <a:solidFill>
                      <a:schemeClr val="tx1"/>
                    </a:solidFill>
                    <a:latin typeface="Meiryo UI" panose="020B0604030504040204" pitchFamily="50" charset="-128"/>
                    <a:ea typeface="Meiryo UI" panose="020B0604030504040204" pitchFamily="50" charset="-128"/>
                  </a:rPr>
                  <a:t>情報化は製造業の一部に留まり非製造業では進まず</a:t>
                </a:r>
                <a:r>
                  <a:rPr lang="ja-JP" altLang="en-US" sz="1100" dirty="0">
                    <a:solidFill>
                      <a:schemeClr val="tx1"/>
                    </a:solidFill>
                    <a:latin typeface="Meiryo UI" panose="020B0604030504040204" pitchFamily="50" charset="-128"/>
                    <a:ea typeface="Meiryo UI" panose="020B0604030504040204" pitchFamily="50" charset="-128"/>
                  </a:rPr>
                  <a:t>、また、</a:t>
                </a:r>
                <a:r>
                  <a:rPr lang="ja-JP" altLang="en-US" sz="1100" b="1" u="sng" dirty="0">
                    <a:solidFill>
                      <a:schemeClr val="tx1"/>
                    </a:solidFill>
                    <a:latin typeface="Meiryo UI" panose="020B0604030504040204" pitchFamily="50" charset="-128"/>
                    <a:ea typeface="Meiryo UI" panose="020B0604030504040204" pitchFamily="50" charset="-128"/>
                  </a:rPr>
                  <a:t>情報通信技術の進展に合わせた企業の組織改革ができなかったため</a:t>
                </a:r>
                <a:r>
                  <a:rPr lang="ja-JP" altLang="en-US" sz="1100" b="1" u="sng" dirty="0" smtClean="0">
                    <a:solidFill>
                      <a:schemeClr val="tx1"/>
                    </a:solidFill>
                    <a:latin typeface="Meiryo UI" panose="020B0604030504040204" pitchFamily="50" charset="-128"/>
                    <a:ea typeface="Meiryo UI" panose="020B0604030504040204" pitchFamily="50" charset="-128"/>
                  </a:rPr>
                  <a:t>、経済全体に情報化の効果が行きわたらず。</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組織改革も合わせて情報化投資を進める必要性</a:t>
                </a:r>
                <a:r>
                  <a:rPr lang="ja-JP" altLang="en-US" sz="1100" dirty="0" smtClean="0">
                    <a:solidFill>
                      <a:schemeClr val="tx1"/>
                    </a:solidFill>
                    <a:latin typeface="Meiryo UI" panose="020B0604030504040204" pitchFamily="50" charset="-128"/>
                    <a:ea typeface="Meiryo UI" panose="020B0604030504040204" pitchFamily="50" charset="-128"/>
                  </a:rPr>
                  <a:t>が高まっている。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i="1" dirty="0" smtClean="0">
                    <a:solidFill>
                      <a:schemeClr val="tx1"/>
                    </a:solidFill>
                    <a:latin typeface="Meiryo UI" panose="020B0604030504040204" pitchFamily="50" charset="-128"/>
                    <a:ea typeface="Meiryo UI" panose="020B0604030504040204" pitchFamily="50" charset="-128"/>
                  </a:rPr>
                  <a:t>情報化資産に加えて、</a:t>
                </a:r>
                <a:r>
                  <a:rPr lang="ja-JP" altLang="en-US" sz="1100" b="1" i="1" u="sng" dirty="0" smtClean="0">
                    <a:solidFill>
                      <a:schemeClr val="tx1"/>
                    </a:solidFill>
                    <a:latin typeface="Meiryo UI" panose="020B0604030504040204" pitchFamily="50" charset="-128"/>
                    <a:ea typeface="Meiryo UI" panose="020B0604030504040204" pitchFamily="50" charset="-128"/>
                  </a:rPr>
                  <a:t>知的財産権や研究開発の成果などの革新的資産、人材に対する教育投資やブランド価値などの経済的競争力といった無形資産の重要性</a:t>
                </a:r>
                <a:r>
                  <a:rPr lang="ja-JP" altLang="en-US" sz="1100" i="1" dirty="0" smtClean="0">
                    <a:solidFill>
                      <a:schemeClr val="tx1"/>
                    </a:solidFill>
                    <a:latin typeface="Meiryo UI" panose="020B0604030504040204" pitchFamily="50" charset="-128"/>
                    <a:ea typeface="Meiryo UI" panose="020B0604030504040204" pitchFamily="50" charset="-128"/>
                  </a:rPr>
                  <a:t>が高まっている。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7" name="角丸四角形 46"/>
            <p:cNvSpPr/>
            <p:nvPr/>
          </p:nvSpPr>
          <p:spPr>
            <a:xfrm>
              <a:off x="6281809" y="2664709"/>
              <a:ext cx="2821078" cy="396366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1600"/>
                </a:lnSpc>
                <a:spcBef>
                  <a:spcPts val="300"/>
                </a:spcBef>
                <a:buFont typeface="Wingdings" panose="05000000000000000000" pitchFamily="2" charset="2"/>
                <a:buChar char="l"/>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300"/>
                </a:spcBef>
                <a:buFont typeface="Wingdings" panose="05000000000000000000" pitchFamily="2" charset="2"/>
                <a:buChar char="l"/>
              </a:pPr>
              <a:r>
                <a:rPr lang="en-US" altLang="ja-JP" sz="1100" b="1" u="sng" dirty="0" smtClean="0">
                  <a:solidFill>
                    <a:schemeClr val="tx1"/>
                  </a:solidFill>
                  <a:latin typeface="Meiryo UI" panose="020B0604030504040204" pitchFamily="50" charset="-128"/>
                  <a:ea typeface="Meiryo UI" panose="020B0604030504040204" pitchFamily="50" charset="-128"/>
                </a:rPr>
                <a:t>80</a:t>
              </a:r>
              <a:r>
                <a:rPr lang="ja-JP" altLang="en-US" sz="1100" b="1" u="sng" dirty="0" smtClean="0">
                  <a:solidFill>
                    <a:schemeClr val="tx1"/>
                  </a:solidFill>
                  <a:latin typeface="Meiryo UI" panose="020B0604030504040204" pitchFamily="50" charset="-128"/>
                  <a:ea typeface="Meiryo UI" panose="020B0604030504040204" pitchFamily="50" charset="-128"/>
                </a:rPr>
                <a:t>年代から</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年代にかけて製造業の</a:t>
              </a:r>
              <a:r>
                <a:rPr lang="en-US" altLang="ja-JP" sz="1100" b="1" u="sng" dirty="0" smtClean="0">
                  <a:solidFill>
                    <a:schemeClr val="tx1"/>
                  </a:solidFill>
                  <a:latin typeface="Meiryo UI" panose="020B0604030504040204" pitchFamily="50" charset="-128"/>
                  <a:ea typeface="Meiryo UI" panose="020B0604030504040204" pitchFamily="50" charset="-128"/>
                </a:rPr>
                <a:t>TFP</a:t>
              </a:r>
              <a:r>
                <a:rPr lang="ja-JP" altLang="en-US" sz="1100" b="1" u="sng" dirty="0" smtClean="0">
                  <a:solidFill>
                    <a:schemeClr val="tx1"/>
                  </a:solidFill>
                  <a:latin typeface="Meiryo UI" panose="020B0604030504040204" pitchFamily="50" charset="-128"/>
                  <a:ea typeface="Meiryo UI" panose="020B0604030504040204" pitchFamily="50" charset="-128"/>
                </a:rPr>
                <a:t>が急速に鈍化</a:t>
              </a:r>
              <a:r>
                <a:rPr lang="ja-JP" altLang="en-US" sz="1100" dirty="0" smtClean="0">
                  <a:solidFill>
                    <a:schemeClr val="tx1"/>
                  </a:solidFill>
                  <a:latin typeface="Meiryo UI" panose="020B0604030504040204" pitchFamily="50" charset="-128"/>
                  <a:ea typeface="Meiryo UI" panose="020B0604030504040204" pitchFamily="50" charset="-128"/>
                </a:rPr>
                <a:t>。製造業に比べてもともと低かった</a:t>
              </a:r>
              <a:r>
                <a:rPr lang="ja-JP" altLang="en-US" sz="1100" b="1" u="sng" dirty="0" smtClean="0">
                  <a:solidFill>
                    <a:schemeClr val="tx1"/>
                  </a:solidFill>
                  <a:latin typeface="Meiryo UI" panose="020B0604030504040204" pitchFamily="50" charset="-128"/>
                  <a:ea typeface="Meiryo UI" panose="020B0604030504040204" pitchFamily="50" charset="-128"/>
                </a:rPr>
                <a:t>非製造業では</a:t>
              </a:r>
              <a:r>
                <a:rPr lang="en-US" altLang="ja-JP" sz="1100" b="1" u="sng" dirty="0" smtClean="0">
                  <a:solidFill>
                    <a:schemeClr val="tx1"/>
                  </a:solidFill>
                  <a:latin typeface="Meiryo UI" panose="020B0604030504040204" pitchFamily="50" charset="-128"/>
                  <a:ea typeface="Meiryo UI" panose="020B0604030504040204" pitchFamily="50" charset="-128"/>
                </a:rPr>
                <a:t>1990</a:t>
              </a:r>
              <a:r>
                <a:rPr lang="ja-JP" altLang="en-US" sz="1100" b="1" u="sng" dirty="0" smtClean="0">
                  <a:solidFill>
                    <a:schemeClr val="tx1"/>
                  </a:solidFill>
                  <a:latin typeface="Meiryo UI" panose="020B0604030504040204" pitchFamily="50" charset="-128"/>
                  <a:ea typeface="Meiryo UI" panose="020B0604030504040204" pitchFamily="50" charset="-128"/>
                </a:rPr>
                <a:t>年代や</a:t>
              </a:r>
              <a:r>
                <a:rPr lang="en-US" altLang="ja-JP" sz="1100" b="1" u="sng" dirty="0" smtClean="0">
                  <a:solidFill>
                    <a:schemeClr val="tx1"/>
                  </a:solidFill>
                  <a:latin typeface="Meiryo UI" panose="020B0604030504040204" pitchFamily="50" charset="-128"/>
                  <a:ea typeface="Meiryo UI" panose="020B0604030504040204" pitchFamily="50" charset="-128"/>
                </a:rPr>
                <a:t>2000</a:t>
              </a:r>
              <a:r>
                <a:rPr lang="ja-JP" altLang="en-US" sz="1100" b="1" u="sng" dirty="0" smtClean="0">
                  <a:solidFill>
                    <a:schemeClr val="tx1"/>
                  </a:solidFill>
                  <a:latin typeface="Meiryo UI" panose="020B0604030504040204" pitchFamily="50" charset="-128"/>
                  <a:ea typeface="Meiryo UI" panose="020B0604030504040204" pitchFamily="50" charset="-128"/>
                </a:rPr>
                <a:t>年代にはマイナス成長</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かつて</a:t>
              </a:r>
              <a:r>
                <a:rPr lang="ja-JP" altLang="en-US" sz="1100" b="1" u="sng" dirty="0" smtClean="0">
                  <a:solidFill>
                    <a:schemeClr val="tx1"/>
                  </a:solidFill>
                  <a:latin typeface="Meiryo UI" panose="020B0604030504040204" pitchFamily="50" charset="-128"/>
                  <a:ea typeface="Meiryo UI" panose="020B0604030504040204" pitchFamily="50" charset="-128"/>
                </a:rPr>
                <a:t>生産性の伸びの高かった産業・企業が生産効率を悪化</a:t>
              </a:r>
              <a:r>
                <a:rPr lang="ja-JP" altLang="en-US" sz="1100" dirty="0" smtClean="0">
                  <a:solidFill>
                    <a:schemeClr val="tx1"/>
                  </a:solidFill>
                  <a:latin typeface="Meiryo UI" panose="020B0604030504040204" pitchFamily="50" charset="-128"/>
                  <a:ea typeface="Meiryo UI" panose="020B0604030504040204" pitchFamily="50" charset="-128"/>
                </a:rPr>
                <a:t>させ、産業全体の生産性を低下。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特に中小企業で</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80</a:t>
              </a:r>
              <a:r>
                <a:rPr lang="ja-JP" altLang="en-US" sz="1100" dirty="0">
                  <a:solidFill>
                    <a:schemeClr val="tx1"/>
                  </a:solidFill>
                  <a:latin typeface="Meiryo UI" panose="020B0604030504040204" pitchFamily="50" charset="-128"/>
                  <a:ea typeface="Meiryo UI" panose="020B0604030504040204" pitchFamily="50" charset="-128"/>
                </a:rPr>
                <a:t>年代</a:t>
              </a:r>
              <a:r>
                <a:rPr lang="ja-JP" altLang="en-US" sz="1100" dirty="0" smtClean="0">
                  <a:solidFill>
                    <a:schemeClr val="tx1"/>
                  </a:solidFill>
                  <a:latin typeface="Meiryo UI" panose="020B0604030504040204" pitchFamily="50" charset="-128"/>
                  <a:ea typeface="Meiryo UI" panose="020B0604030504040204" pitchFamily="50" charset="-128"/>
                </a:rPr>
                <a:t>に内部効果（一事業所内で生産効率が上がることによる効果）が</a:t>
              </a:r>
              <a:r>
                <a:rPr lang="en-US" altLang="ja-JP" sz="1100" dirty="0" smtClean="0">
                  <a:solidFill>
                    <a:schemeClr val="tx1"/>
                  </a:solidFill>
                  <a:latin typeface="Meiryo UI" panose="020B0604030504040204" pitchFamily="50" charset="-128"/>
                  <a:ea typeface="Meiryo UI" panose="020B0604030504040204" pitchFamily="50" charset="-128"/>
                </a:rPr>
                <a:t>TFP</a:t>
              </a:r>
              <a:r>
                <a:rPr lang="ja-JP" altLang="en-US" sz="1100" dirty="0" smtClean="0">
                  <a:solidFill>
                    <a:schemeClr val="tx1"/>
                  </a:solidFill>
                  <a:latin typeface="Meiryo UI" panose="020B0604030504040204" pitchFamily="50" charset="-128"/>
                  <a:ea typeface="Meiryo UI" panose="020B0604030504040204" pitchFamily="50" charset="-128"/>
                </a:rPr>
                <a:t>上昇率を引き上げたが、</a:t>
              </a:r>
              <a:r>
                <a:rPr lang="en-US" altLang="ja-JP" sz="1100" b="1" u="sng" dirty="0" smtClean="0">
                  <a:solidFill>
                    <a:schemeClr val="tx1"/>
                  </a:solidFill>
                  <a:latin typeface="Meiryo UI" panose="020B0604030504040204" pitchFamily="50" charset="-128"/>
                  <a:ea typeface="Meiryo UI" panose="020B0604030504040204" pitchFamily="50" charset="-128"/>
                </a:rPr>
                <a:t>90</a:t>
              </a:r>
              <a:r>
                <a:rPr lang="ja-JP" altLang="en-US" sz="1100" b="1" u="sng" dirty="0" smtClean="0">
                  <a:solidFill>
                    <a:schemeClr val="tx1"/>
                  </a:solidFill>
                  <a:latin typeface="Meiryo UI" panose="020B0604030504040204" pitchFamily="50" charset="-128"/>
                  <a:ea typeface="Meiryo UI" panose="020B0604030504040204" pitchFamily="50" charset="-128"/>
                </a:rPr>
                <a:t>年代から徐々に減退。</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b="1" u="sng" dirty="0" smtClean="0">
                  <a:solidFill>
                    <a:schemeClr val="tx1"/>
                  </a:solidFill>
                  <a:latin typeface="Meiryo UI" panose="020B0604030504040204" pitchFamily="50" charset="-128"/>
                  <a:ea typeface="Meiryo UI" panose="020B0604030504040204" pitchFamily="50" charset="-128"/>
                </a:rPr>
                <a:t>グローバル化が進み</a:t>
              </a:r>
              <a:r>
                <a:rPr lang="ja-JP" altLang="en-US" sz="1100" dirty="0" smtClean="0">
                  <a:solidFill>
                    <a:schemeClr val="tx1"/>
                  </a:solidFill>
                  <a:latin typeface="Meiryo UI" panose="020B0604030504040204" pitchFamily="50" charset="-128"/>
                  <a:ea typeface="Meiryo UI" panose="020B0604030504040204" pitchFamily="50" charset="-128"/>
                </a:rPr>
                <a:t>、高い生産性を誇る企業は海外に市場や材料調達を求める傾向が強く、</a:t>
              </a:r>
              <a:r>
                <a:rPr lang="ja-JP" altLang="en-US" sz="1100" b="1" u="sng" dirty="0" smtClean="0">
                  <a:solidFill>
                    <a:schemeClr val="tx1"/>
                  </a:solidFill>
                  <a:latin typeface="Meiryo UI" panose="020B0604030504040204" pitchFamily="50" charset="-128"/>
                  <a:ea typeface="Meiryo UI" panose="020B0604030504040204" pitchFamily="50" charset="-128"/>
                </a:rPr>
                <a:t>国内に留まる企業が生産性を上昇できていない現状。</a:t>
              </a:r>
              <a:endParaRPr lang="en-US" altLang="ja-JP" sz="1100" b="1" u="sng" dirty="0" smtClean="0">
                <a:solidFill>
                  <a:schemeClr val="tx1"/>
                </a:solidFill>
                <a:latin typeface="Meiryo UI" panose="020B0604030504040204" pitchFamily="50" charset="-128"/>
                <a:ea typeface="Meiryo UI" panose="020B0604030504040204" pitchFamily="50" charset="-128"/>
              </a:endParaRPr>
            </a:p>
            <a:p>
              <a:pPr marL="285750" indent="-285750">
                <a:lnSpc>
                  <a:spcPts val="1500"/>
                </a:lnSpc>
                <a:spcBef>
                  <a:spcPts val="600"/>
                </a:spcBef>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rPr>
                <a:t>企業の海外進出の流れは不可避だが、</a:t>
              </a:r>
              <a:r>
                <a:rPr lang="en-US" altLang="ja-JP" sz="1100" b="1" u="sng" dirty="0" smtClean="0">
                  <a:solidFill>
                    <a:schemeClr val="tx1"/>
                  </a:solidFill>
                  <a:latin typeface="Meiryo UI" panose="020B0604030504040204" pitchFamily="50" charset="-128"/>
                  <a:ea typeface="Meiryo UI" panose="020B0604030504040204" pitchFamily="50" charset="-128"/>
                </a:rPr>
                <a:t>IT</a:t>
              </a:r>
              <a:r>
                <a:rPr lang="ja-JP" altLang="en-US" sz="1100" b="1" u="sng" dirty="0">
                  <a:solidFill>
                    <a:schemeClr val="tx1"/>
                  </a:solidFill>
                  <a:latin typeface="Meiryo UI" panose="020B0604030504040204" pitchFamily="50" charset="-128"/>
                  <a:ea typeface="Meiryo UI" panose="020B0604030504040204" pitchFamily="50" charset="-128"/>
                </a:rPr>
                <a:t>化、事業譲渡支援</a:t>
              </a:r>
              <a:r>
                <a:rPr lang="ja-JP" altLang="en-US" sz="1100" b="1" u="sng" dirty="0" smtClean="0">
                  <a:solidFill>
                    <a:schemeClr val="tx1"/>
                  </a:solidFill>
                  <a:latin typeface="Meiryo UI" panose="020B0604030504040204" pitchFamily="50" charset="-128"/>
                  <a:ea typeface="Meiryo UI" panose="020B0604030504040204" pitchFamily="50" charset="-128"/>
                </a:rPr>
                <a:t>等により、中小企業は</a:t>
              </a:r>
              <a:r>
                <a:rPr lang="en-US" altLang="ja-JP" sz="1100" b="1" u="sng" dirty="0" smtClean="0">
                  <a:solidFill>
                    <a:schemeClr val="tx1"/>
                  </a:solidFill>
                  <a:latin typeface="Meiryo UI" panose="020B0604030504040204" pitchFamily="50" charset="-128"/>
                  <a:ea typeface="Meiryo UI" panose="020B0604030504040204" pitchFamily="50" charset="-128"/>
                </a:rPr>
                <a:t>TFP</a:t>
              </a:r>
              <a:r>
                <a:rPr lang="ja-JP" altLang="en-US" sz="1100" b="1" u="sng" dirty="0" smtClean="0">
                  <a:solidFill>
                    <a:schemeClr val="tx1"/>
                  </a:solidFill>
                  <a:latin typeface="Meiryo UI" panose="020B0604030504040204" pitchFamily="50" charset="-128"/>
                  <a:ea typeface="Meiryo UI" panose="020B0604030504040204" pitchFamily="50" charset="-128"/>
                </a:rPr>
                <a:t>向上の余地</a:t>
              </a:r>
              <a:r>
                <a:rPr lang="ja-JP" altLang="en-US" sz="1100" dirty="0" smtClean="0">
                  <a:solidFill>
                    <a:schemeClr val="tx1"/>
                  </a:solidFill>
                  <a:latin typeface="Meiryo UI" panose="020B0604030504040204" pitchFamily="50" charset="-128"/>
                  <a:ea typeface="Meiryo UI" panose="020B0604030504040204" pitchFamily="50" charset="-128"/>
                </a:rPr>
                <a:t>があるとの分析も。</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600"/>
                </a:lnSpc>
                <a:spcBef>
                  <a:spcPts val="300"/>
                </a:spcBef>
                <a:buFont typeface="Wingdings" panose="05000000000000000000" pitchFamily="2" charset="2"/>
                <a:buChar char="l"/>
              </a:pP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lnSpc>
                  <a:spcPts val="1600"/>
                </a:lnSpc>
                <a:spcBef>
                  <a:spcPts val="300"/>
                </a:spcBef>
                <a:buFont typeface="Wingdings" panose="05000000000000000000" pitchFamily="2" charset="2"/>
                <a:buChar char="l"/>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endParaRPr lang="ja-JP" altLang="en-US" sz="1100"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23019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ja-JP" altLang="en-US" sz="2000" b="1" dirty="0" smtClean="0"/>
              <a:t>２ 世界経済のトレンドから導かれること</a:t>
            </a:r>
            <a:endParaRPr lang="ja-JP" altLang="en-US" sz="2000" b="1" dirty="0"/>
          </a:p>
        </p:txBody>
      </p:sp>
      <p:sp>
        <p:nvSpPr>
          <p:cNvPr id="4" name="正方形/長方形 3"/>
          <p:cNvSpPr/>
          <p:nvPr/>
        </p:nvSpPr>
        <p:spPr>
          <a:xfrm>
            <a:off x="8661915" y="6486932"/>
            <a:ext cx="618157"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rgbClr val="002060"/>
                </a:solidFill>
                <a:latin typeface="+mn-ea"/>
              </a:rPr>
              <a:t>10</a:t>
            </a:r>
            <a:endParaRPr kumimoji="1" lang="ja-JP" altLang="en-US" sz="900" dirty="0">
              <a:solidFill>
                <a:srgbClr val="002060"/>
              </a:solidFill>
              <a:latin typeface="+mn-ea"/>
            </a:endParaRPr>
          </a:p>
        </p:txBody>
      </p:sp>
      <p:sp>
        <p:nvSpPr>
          <p:cNvPr id="7" name="角丸四角形 6"/>
          <p:cNvSpPr/>
          <p:nvPr/>
        </p:nvSpPr>
        <p:spPr>
          <a:xfrm>
            <a:off x="380065" y="861181"/>
            <a:ext cx="8809472" cy="644052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主要国</a:t>
            </a:r>
            <a:r>
              <a:rPr lang="ja-JP" altLang="en-US" sz="1400" dirty="0">
                <a:solidFill>
                  <a:schemeClr val="tx1"/>
                </a:solidFill>
                <a:latin typeface="Meiryo UI" panose="020B0604030504040204" pitchFamily="50" charset="-128"/>
                <a:ea typeface="Meiryo UI" panose="020B0604030504040204" pitchFamily="50" charset="-128"/>
              </a:rPr>
              <a:t>をはじめ世界全体の</a:t>
            </a:r>
            <a:r>
              <a:rPr lang="en-US" altLang="ja-JP" sz="1400" dirty="0">
                <a:solidFill>
                  <a:schemeClr val="tx1"/>
                </a:solidFill>
                <a:latin typeface="Meiryo UI" panose="020B0604030504040204" pitchFamily="50" charset="-128"/>
                <a:ea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rPr>
              <a:t>が伸びているなか、日本だけが</a:t>
            </a:r>
            <a:r>
              <a:rPr lang="ja-JP" altLang="en-US" sz="1400" b="1" u="sng" dirty="0">
                <a:solidFill>
                  <a:schemeClr val="tx1"/>
                </a:solidFill>
                <a:latin typeface="Meiryo UI" panose="020B0604030504040204" pitchFamily="50" charset="-128"/>
                <a:ea typeface="Meiryo UI" panose="020B0604030504040204" pitchFamily="50" charset="-128"/>
              </a:rPr>
              <a:t>長期にわたり低成長</a:t>
            </a:r>
            <a:r>
              <a:rPr lang="ja-JP" altLang="en-US" sz="1400" dirty="0">
                <a:solidFill>
                  <a:schemeClr val="tx1"/>
                </a:solidFill>
                <a:latin typeface="Meiryo UI" panose="020B0604030504040204" pitchFamily="50" charset="-128"/>
                <a:ea typeface="Meiryo UI" panose="020B0604030504040204" pitchFamily="50" charset="-128"/>
              </a:rPr>
              <a:t>にある。</a:t>
            </a: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主要</a:t>
            </a:r>
            <a:r>
              <a:rPr lang="ja-JP" altLang="en-US" sz="1400" dirty="0">
                <a:solidFill>
                  <a:schemeClr val="tx1"/>
                </a:solidFill>
                <a:latin typeface="Meiryo UI" panose="020B0604030504040204" pitchFamily="50" charset="-128"/>
                <a:ea typeface="Meiryo UI" panose="020B0604030504040204" pitchFamily="50" charset="-128"/>
              </a:rPr>
              <a:t>国の消費者物価指数は概ね増加傾向だが、</a:t>
            </a:r>
            <a:r>
              <a:rPr lang="ja-JP" altLang="en-US" sz="1400" b="1" u="sng" dirty="0" smtClean="0">
                <a:solidFill>
                  <a:schemeClr val="tx1"/>
                </a:solidFill>
                <a:latin typeface="Meiryo UI" panose="020B0604030504040204" pitchFamily="50" charset="-128"/>
                <a:ea typeface="Meiryo UI" panose="020B0604030504040204" pitchFamily="50" charset="-128"/>
              </a:rPr>
              <a:t>日本のインフレは小幅にとどまっている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主要</a:t>
            </a:r>
            <a:r>
              <a:rPr lang="ja-JP" altLang="en-US" sz="1400" dirty="0">
                <a:solidFill>
                  <a:schemeClr val="tx1"/>
                </a:solidFill>
                <a:latin typeface="Meiryo UI" panose="020B0604030504040204" pitchFamily="50" charset="-128"/>
                <a:ea typeface="Meiryo UI" panose="020B0604030504040204" pitchFamily="50" charset="-128"/>
              </a:rPr>
              <a:t>国の</a:t>
            </a:r>
            <a:r>
              <a:rPr lang="ja-JP" altLang="en-US" sz="1400" b="1" u="sng" dirty="0">
                <a:solidFill>
                  <a:schemeClr val="tx1"/>
                </a:solidFill>
                <a:latin typeface="Meiryo UI" panose="020B0604030504040204" pitchFamily="50" charset="-128"/>
                <a:ea typeface="Meiryo UI" panose="020B0604030504040204" pitchFamily="50" charset="-128"/>
              </a:rPr>
              <a:t>失業率</a:t>
            </a:r>
            <a:r>
              <a:rPr lang="ja-JP" altLang="en-US" sz="1400" dirty="0">
                <a:solidFill>
                  <a:schemeClr val="tx1"/>
                </a:solidFill>
                <a:latin typeface="Meiryo UI" panose="020B0604030504040204" pitchFamily="50" charset="-128"/>
                <a:ea typeface="Meiryo UI" panose="020B0604030504040204" pitchFamily="50" charset="-128"/>
              </a:rPr>
              <a:t>は、特にユーロ圏が高止まりしているなか、日本は主要国よりも</a:t>
            </a:r>
            <a:r>
              <a:rPr lang="ja-JP" altLang="en-US" sz="1400" b="1" u="sng" dirty="0">
                <a:solidFill>
                  <a:schemeClr val="tx1"/>
                </a:solidFill>
                <a:latin typeface="Meiryo UI" panose="020B0604030504040204" pitchFamily="50" charset="-128"/>
                <a:ea typeface="Meiryo UI" panose="020B0604030504040204" pitchFamily="50" charset="-128"/>
              </a:rPr>
              <a:t>低水準</a:t>
            </a:r>
            <a:r>
              <a:rPr lang="ja-JP" altLang="en-US" sz="1400" dirty="0">
                <a:solidFill>
                  <a:schemeClr val="tx1"/>
                </a:solidFill>
                <a:latin typeface="Meiryo UI" panose="020B0604030504040204" pitchFamily="50" charset="-128"/>
                <a:ea typeface="Meiryo UI" panose="020B0604030504040204" pitchFamily="50" charset="-128"/>
              </a:rPr>
              <a:t>にある。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経常</a:t>
            </a:r>
            <a:r>
              <a:rPr lang="ja-JP" altLang="en-US" sz="1400" dirty="0">
                <a:solidFill>
                  <a:schemeClr val="tx1"/>
                </a:solidFill>
                <a:latin typeface="Meiryo UI" panose="020B0604030504040204" pitchFamily="50" charset="-128"/>
                <a:ea typeface="Meiryo UI" panose="020B0604030504040204" pitchFamily="50" charset="-128"/>
              </a:rPr>
              <a:t>収支は</a:t>
            </a:r>
            <a:r>
              <a:rPr lang="ja-JP" altLang="en-US" sz="1400" dirty="0" smtClean="0">
                <a:solidFill>
                  <a:schemeClr val="tx1"/>
                </a:solidFill>
                <a:latin typeface="Meiryo UI" panose="020B0604030504040204" pitchFamily="50" charset="-128"/>
                <a:ea typeface="Meiryo UI" panose="020B0604030504040204" pitchFamily="50" charset="-128"/>
              </a:rPr>
              <a:t>、中国を除き、</a:t>
            </a:r>
            <a:r>
              <a:rPr lang="ja-JP" altLang="en-US" sz="1400" b="1" u="sng" dirty="0" smtClean="0">
                <a:solidFill>
                  <a:schemeClr val="tx1"/>
                </a:solidFill>
                <a:latin typeface="Meiryo UI" panose="020B0604030504040204" pitchFamily="50" charset="-128"/>
                <a:ea typeface="Meiryo UI" panose="020B0604030504040204" pitchFamily="50" charset="-128"/>
              </a:rPr>
              <a:t>一次</a:t>
            </a:r>
            <a:r>
              <a:rPr lang="ja-JP" altLang="en-US" sz="1400" b="1" u="sng" dirty="0">
                <a:solidFill>
                  <a:schemeClr val="tx1"/>
                </a:solidFill>
                <a:latin typeface="Meiryo UI" panose="020B0604030504040204" pitchFamily="50" charset="-128"/>
                <a:ea typeface="Meiryo UI" panose="020B0604030504040204" pitchFamily="50" charset="-128"/>
              </a:rPr>
              <a:t>所得</a:t>
            </a:r>
            <a:r>
              <a:rPr lang="ja-JP" altLang="en-US" sz="1400" b="1" u="sng" dirty="0" smtClean="0">
                <a:solidFill>
                  <a:schemeClr val="tx1"/>
                </a:solidFill>
                <a:latin typeface="Meiryo UI" panose="020B0604030504040204" pitchFamily="50" charset="-128"/>
                <a:ea typeface="Meiryo UI" panose="020B0604030504040204" pitchFamily="50" charset="-128"/>
              </a:rPr>
              <a:t>収支（対外</a:t>
            </a:r>
            <a:r>
              <a:rPr lang="ja-JP" altLang="en-US" sz="1400" b="1" u="sng" dirty="0">
                <a:solidFill>
                  <a:schemeClr val="tx1"/>
                </a:solidFill>
                <a:latin typeface="Meiryo UI" panose="020B0604030504040204" pitchFamily="50" charset="-128"/>
                <a:ea typeface="Meiryo UI" panose="020B0604030504040204" pitchFamily="50" charset="-128"/>
              </a:rPr>
              <a:t>金融債権・債務から生じる利子・配当金</a:t>
            </a:r>
            <a:r>
              <a:rPr lang="ja-JP" altLang="en-US" sz="1400" b="1" u="sng" dirty="0" smtClean="0">
                <a:solidFill>
                  <a:schemeClr val="tx1"/>
                </a:solidFill>
                <a:latin typeface="Meiryo UI" panose="020B0604030504040204" pitchFamily="50" charset="-128"/>
                <a:ea typeface="Meiryo UI" panose="020B0604030504040204" pitchFamily="50" charset="-128"/>
              </a:rPr>
              <a:t>等）が増加</a:t>
            </a:r>
            <a:r>
              <a:rPr lang="ja-JP" altLang="en-US" sz="1400" dirty="0" smtClean="0">
                <a:solidFill>
                  <a:schemeClr val="tx1"/>
                </a:solidFill>
                <a:latin typeface="Meiryo UI" panose="020B0604030504040204" pitchFamily="50" charset="-128"/>
                <a:ea typeface="Meiryo UI" panose="020B0604030504040204" pitchFamily="50" charset="-128"/>
              </a:rPr>
              <a:t>し、</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収支においても、</a:t>
            </a:r>
            <a:r>
              <a:rPr lang="ja-JP" altLang="en-US" sz="1400" b="1" u="sng" dirty="0" smtClean="0">
                <a:solidFill>
                  <a:schemeClr val="tx1"/>
                </a:solidFill>
                <a:latin typeface="Meiryo UI" panose="020B0604030504040204" pitchFamily="50" charset="-128"/>
                <a:ea typeface="Meiryo UI" panose="020B0604030504040204" pitchFamily="50" charset="-128"/>
              </a:rPr>
              <a:t>金融へのシフト</a:t>
            </a:r>
            <a:r>
              <a:rPr lang="ja-JP" altLang="en-US" sz="1400" dirty="0" smtClean="0">
                <a:solidFill>
                  <a:schemeClr val="tx1"/>
                </a:solidFill>
                <a:latin typeface="Meiryo UI" panose="020B0604030504040204" pitchFamily="50" charset="-128"/>
                <a:ea typeface="Meiryo UI" panose="020B0604030504040204" pitchFamily="50" charset="-128"/>
              </a:rPr>
              <a:t>がみられる</a:t>
            </a:r>
            <a:r>
              <a:rPr lang="ja-JP" altLang="en-US" sz="1400" dirty="0">
                <a:solidFill>
                  <a:schemeClr val="tx1"/>
                </a:solidFill>
                <a:latin typeface="Meiryo UI" panose="020B0604030504040204" pitchFamily="50" charset="-128"/>
                <a:ea typeface="Meiryo UI" panose="020B0604030504040204" pitchFamily="50" charset="-128"/>
              </a:rPr>
              <a:t>が、</a:t>
            </a:r>
            <a:r>
              <a:rPr lang="ja-JP" altLang="en-US" sz="1400" dirty="0" smtClean="0">
                <a:solidFill>
                  <a:schemeClr val="tx1"/>
                </a:solidFill>
                <a:latin typeface="Meiryo UI" panose="020B0604030504040204" pitchFamily="50" charset="-128"/>
                <a:ea typeface="Meiryo UI" panose="020B0604030504040204" pitchFamily="50" charset="-128"/>
              </a:rPr>
              <a:t>日本の伸びはゆるやか。</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主要</a:t>
            </a:r>
            <a:r>
              <a:rPr lang="ja-JP" altLang="en-US" sz="1400" dirty="0">
                <a:solidFill>
                  <a:schemeClr val="tx1"/>
                </a:solidFill>
                <a:latin typeface="Meiryo UI" panose="020B0604030504040204" pitchFamily="50" charset="-128"/>
                <a:ea typeface="Meiryo UI" panose="020B0604030504040204" pitchFamily="50" charset="-128"/>
              </a:rPr>
              <a:t>国では</a:t>
            </a:r>
            <a:r>
              <a:rPr lang="ja-JP" altLang="en-US" sz="1400" b="1" u="sng" dirty="0">
                <a:solidFill>
                  <a:schemeClr val="tx1"/>
                </a:solidFill>
                <a:latin typeface="Meiryo UI" panose="020B0604030504040204" pitchFamily="50" charset="-128"/>
                <a:ea typeface="Meiryo UI" panose="020B0604030504040204" pitchFamily="50" charset="-128"/>
              </a:rPr>
              <a:t>第三次</a:t>
            </a:r>
            <a:r>
              <a:rPr lang="ja-JP" altLang="en-US" sz="1400" b="1" u="sng" dirty="0" smtClean="0">
                <a:solidFill>
                  <a:schemeClr val="tx1"/>
                </a:solidFill>
                <a:latin typeface="Meiryo UI" panose="020B0604030504040204" pitchFamily="50" charset="-128"/>
                <a:ea typeface="Meiryo UI" panose="020B0604030504040204" pitchFamily="50" charset="-128"/>
              </a:rPr>
              <a:t>産業の割合が高まりつつあるなか</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rPr>
              <a:t>日本は産業構造は変化が見られない状況</a:t>
            </a:r>
            <a:r>
              <a:rPr lang="ja-JP" altLang="en-US" sz="1400" dirty="0" smtClean="0">
                <a:solidFill>
                  <a:schemeClr val="tx1"/>
                </a:solidFill>
                <a:latin typeface="Meiryo UI" panose="020B0604030504040204" pitchFamily="50" charset="-128"/>
                <a:ea typeface="Meiryo UI" panose="020B0604030504040204" pitchFamily="50" charset="-128"/>
              </a:rPr>
              <a:t>で</a:t>
            </a:r>
            <a:r>
              <a:rPr lang="ja-JP" altLang="en-US" sz="1400" dirty="0">
                <a:solidFill>
                  <a:schemeClr val="tx1"/>
                </a:solidFill>
                <a:latin typeface="Meiryo UI" panose="020B0604030504040204" pitchFamily="50" charset="-128"/>
                <a:ea typeface="Meiryo UI" panose="020B0604030504040204" pitchFamily="50" charset="-128"/>
              </a:rPr>
              <a:t>ある。</a:t>
            </a: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主要国では、マネタリーベースの拡大がマネーストックの増加につながっているが、</a:t>
            </a:r>
            <a:r>
              <a:rPr lang="ja-JP" altLang="en-US" sz="1400" b="1" u="sng" dirty="0" smtClean="0">
                <a:solidFill>
                  <a:schemeClr val="tx1"/>
                </a:solidFill>
                <a:latin typeface="Meiryo UI" panose="020B0604030504040204" pitchFamily="50" charset="-128"/>
                <a:ea typeface="Meiryo UI" panose="020B0604030504040204" pitchFamily="50" charset="-128"/>
              </a:rPr>
              <a:t>日本は大きくはつながっていない</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主要国の賃金は概ね増加傾向だが、日本は</a:t>
            </a:r>
            <a:r>
              <a:rPr lang="ja-JP" altLang="en-US" sz="1400" b="1" u="sng" dirty="0">
                <a:solidFill>
                  <a:schemeClr val="tx1"/>
                </a:solidFill>
                <a:latin typeface="Meiryo UI" panose="020B0604030504040204" pitchFamily="50" charset="-128"/>
                <a:ea typeface="Meiryo UI" panose="020B0604030504040204" pitchFamily="50" charset="-128"/>
              </a:rPr>
              <a:t>長期にわたり賃金が横ばい</a:t>
            </a:r>
            <a:r>
              <a:rPr lang="ja-JP" altLang="en-US" sz="1400" dirty="0">
                <a:solidFill>
                  <a:schemeClr val="tx1"/>
                </a:solidFill>
                <a:latin typeface="Meiryo UI" panose="020B0604030504040204" pitchFamily="50" charset="-128"/>
                <a:ea typeface="Meiryo UI" panose="020B0604030504040204" pitchFamily="50" charset="-128"/>
              </a:rPr>
              <a:t>の状態が続いている</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Bef>
                <a:spcPts val="500"/>
              </a:spcBef>
            </a:pPr>
            <a:r>
              <a:rPr lang="ja-JP" altLang="en-US" sz="1400" dirty="0" smtClean="0">
                <a:solidFill>
                  <a:schemeClr val="tx1"/>
                </a:solidFill>
                <a:latin typeface="Meiryo UI" panose="020B0604030504040204" pitchFamily="50" charset="-128"/>
                <a:ea typeface="Meiryo UI" panose="020B0604030504040204" pitchFamily="50" charset="-128"/>
              </a:rPr>
              <a:t>● 主要</a:t>
            </a:r>
            <a:r>
              <a:rPr lang="ja-JP" altLang="en-US" sz="1400" dirty="0">
                <a:solidFill>
                  <a:schemeClr val="tx1"/>
                </a:solidFill>
                <a:latin typeface="Meiryo UI" panose="020B0604030504040204" pitchFamily="50" charset="-128"/>
                <a:ea typeface="Meiryo UI" panose="020B0604030504040204" pitchFamily="50" charset="-128"/>
              </a:rPr>
              <a:t>国では、労働生産性が高く、上昇</a:t>
            </a:r>
            <a:r>
              <a:rPr lang="ja-JP" altLang="en-US" sz="1400" dirty="0" smtClean="0">
                <a:solidFill>
                  <a:schemeClr val="tx1"/>
                </a:solidFill>
                <a:latin typeface="Meiryo UI" panose="020B0604030504040204" pitchFamily="50" charset="-128"/>
                <a:ea typeface="Meiryo UI" panose="020B0604030504040204" pitchFamily="50" charset="-128"/>
              </a:rPr>
              <a:t>傾向であるのに比べ、</a:t>
            </a:r>
            <a:r>
              <a:rPr lang="ja-JP" altLang="en-US" sz="1400" b="1" u="sng" dirty="0" smtClean="0">
                <a:solidFill>
                  <a:schemeClr val="tx1"/>
                </a:solidFill>
                <a:latin typeface="Meiryo UI" panose="020B0604030504040204" pitchFamily="50" charset="-128"/>
                <a:ea typeface="Meiryo UI" panose="020B0604030504040204" pitchFamily="50" charset="-128"/>
              </a:rPr>
              <a:t>日本の労働生産性はあまり高まっていない</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394579" y="4045214"/>
            <a:ext cx="8809472" cy="267043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世界経済は、幾多の経済</a:t>
            </a:r>
            <a:r>
              <a:rPr lang="ja-JP" altLang="en-US" sz="1400" dirty="0">
                <a:solidFill>
                  <a:schemeClr val="tx1"/>
                </a:solidFill>
                <a:latin typeface="Meiryo UI" panose="020B0604030504040204" pitchFamily="50" charset="-128"/>
                <a:ea typeface="Meiryo UI" panose="020B0604030504040204" pitchFamily="50" charset="-128"/>
              </a:rPr>
              <a:t>危機</a:t>
            </a:r>
            <a:r>
              <a:rPr lang="ja-JP" altLang="en-US" sz="1400" dirty="0" smtClean="0">
                <a:solidFill>
                  <a:schemeClr val="tx1"/>
                </a:solidFill>
                <a:latin typeface="Meiryo UI" panose="020B0604030504040204" pitchFamily="50" charset="-128"/>
                <a:ea typeface="Meiryo UI" panose="020B0604030504040204" pitchFamily="50" charset="-128"/>
              </a:rPr>
              <a:t>に</a:t>
            </a:r>
            <a:r>
              <a:rPr lang="ja-JP" altLang="en-US" sz="1400" dirty="0">
                <a:solidFill>
                  <a:schemeClr val="tx1"/>
                </a:solidFill>
                <a:latin typeface="Meiryo UI" panose="020B0604030504040204" pitchFamily="50" charset="-128"/>
                <a:ea typeface="Meiryo UI" panose="020B0604030504040204" pitchFamily="50" charset="-128"/>
              </a:rPr>
              <a:t>見舞われても</a:t>
            </a:r>
            <a:r>
              <a:rPr lang="ja-JP" altLang="en-US" sz="1400" dirty="0" smtClean="0">
                <a:solidFill>
                  <a:schemeClr val="tx1"/>
                </a:solidFill>
                <a:latin typeface="Meiryo UI" panose="020B0604030504040204" pitchFamily="50" charset="-128"/>
                <a:ea typeface="Meiryo UI" panose="020B0604030504040204" pitchFamily="50" charset="-128"/>
              </a:rPr>
              <a:t>、アニマルスピリットを発揮して</a:t>
            </a:r>
            <a:r>
              <a:rPr lang="ja-JP" altLang="en-US" sz="1400" dirty="0">
                <a:solidFill>
                  <a:schemeClr val="tx1"/>
                </a:solidFill>
                <a:latin typeface="Meiryo UI" panose="020B0604030504040204" pitchFamily="50" charset="-128"/>
                <a:ea typeface="Meiryo UI" panose="020B0604030504040204" pitchFamily="50" charset="-128"/>
              </a:rPr>
              <a:t>再生</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smtClean="0">
                <a:solidFill>
                  <a:schemeClr val="tx1"/>
                </a:solidFill>
                <a:latin typeface="Meiryo UI" panose="020B0604030504040204" pitchFamily="50" charset="-128"/>
                <a:ea typeface="Meiryo UI" panose="020B0604030504040204" pitchFamily="50" charset="-128"/>
              </a:rPr>
              <a:t>　　アメリカ</a:t>
            </a:r>
            <a:r>
              <a:rPr lang="ja-JP" altLang="en-US" sz="1400" dirty="0">
                <a:solidFill>
                  <a:schemeClr val="tx1"/>
                </a:solidFill>
                <a:latin typeface="Meiryo UI" panose="020B0604030504040204" pitchFamily="50" charset="-128"/>
                <a:ea typeface="Meiryo UI" panose="020B0604030504040204" pitchFamily="50" charset="-128"/>
              </a:rPr>
              <a:t>においては、</a:t>
            </a:r>
            <a:r>
              <a:rPr lang="en-US" altLang="ja-JP" sz="1400" b="1" u="sng" dirty="0">
                <a:solidFill>
                  <a:schemeClr val="tx1"/>
                </a:solidFill>
                <a:latin typeface="Meiryo UI" panose="020B0604030504040204" pitchFamily="50" charset="-128"/>
                <a:ea typeface="Meiryo UI" panose="020B0604030504040204" pitchFamily="50" charset="-128"/>
              </a:rPr>
              <a:t>GAFAM</a:t>
            </a:r>
            <a:r>
              <a:rPr lang="ja-JP" altLang="en-US" sz="1400" b="1" u="sng" dirty="0" err="1" smtClean="0">
                <a:solidFill>
                  <a:schemeClr val="tx1"/>
                </a:solidFill>
                <a:latin typeface="Meiryo UI" panose="020B0604030504040204" pitchFamily="50" charset="-128"/>
                <a:ea typeface="Meiryo UI" panose="020B0604030504040204" pitchFamily="50" charset="-128"/>
              </a:rPr>
              <a:t>のように</a:t>
            </a:r>
            <a:r>
              <a:rPr lang="ja-JP" altLang="en-US" sz="1400" b="1" u="sng" dirty="0" smtClean="0">
                <a:solidFill>
                  <a:schemeClr val="tx1"/>
                </a:solidFill>
                <a:latin typeface="Meiryo UI" panose="020B0604030504040204" pitchFamily="50" charset="-128"/>
                <a:ea typeface="Meiryo UI" panose="020B0604030504040204" pitchFamily="50" charset="-128"/>
              </a:rPr>
              <a:t>データなどのソフトを重視し、</a:t>
            </a:r>
            <a:r>
              <a:rPr lang="en-US" altLang="ja-JP" sz="1400" b="1" u="sng" dirty="0" smtClean="0">
                <a:solidFill>
                  <a:schemeClr val="tx1"/>
                </a:solidFill>
                <a:latin typeface="Meiryo UI" panose="020B0604030504040204" pitchFamily="50" charset="-128"/>
                <a:ea typeface="Meiryo UI" panose="020B0604030504040204" pitchFamily="50" charset="-128"/>
              </a:rPr>
              <a:t>AI</a:t>
            </a:r>
            <a:r>
              <a:rPr lang="ja-JP" altLang="en-US" sz="1400" b="1" u="sng" dirty="0">
                <a:solidFill>
                  <a:schemeClr val="tx1"/>
                </a:solidFill>
                <a:latin typeface="Meiryo UI" panose="020B0604030504040204" pitchFamily="50" charset="-128"/>
                <a:ea typeface="Meiryo UI" panose="020B0604030504040204" pitchFamily="50" charset="-128"/>
              </a:rPr>
              <a:t>・</a:t>
            </a:r>
            <a:r>
              <a:rPr lang="en-US" altLang="ja-JP" sz="1400" b="1" u="sng" dirty="0" smtClean="0">
                <a:solidFill>
                  <a:schemeClr val="tx1"/>
                </a:solidFill>
                <a:latin typeface="Meiryo UI" panose="020B0604030504040204" pitchFamily="50" charset="-128"/>
                <a:ea typeface="Meiryo UI" panose="020B0604030504040204" pitchFamily="50" charset="-128"/>
              </a:rPr>
              <a:t>IT</a:t>
            </a:r>
            <a:r>
              <a:rPr lang="ja-JP" altLang="en-US" sz="1400" b="1" u="sng" dirty="0" smtClean="0">
                <a:solidFill>
                  <a:schemeClr val="tx1"/>
                </a:solidFill>
                <a:latin typeface="Meiryo UI" panose="020B0604030504040204" pitchFamily="50" charset="-128"/>
                <a:ea typeface="Meiryo UI" panose="020B0604030504040204" pitchFamily="50" charset="-128"/>
              </a:rPr>
              <a:t>などの先端領域に大規模な</a:t>
            </a:r>
            <a:endParaRPr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投資を行うことで他の追随を許さない強みを構築し、グローバルなサービス展開を行う企業</a:t>
            </a:r>
            <a:r>
              <a:rPr lang="ja-JP" altLang="en-US" sz="1400" b="1" u="sng" dirty="0">
                <a:solidFill>
                  <a:schemeClr val="tx1"/>
                </a:solidFill>
                <a:latin typeface="Meiryo UI" panose="020B0604030504040204" pitchFamily="50" charset="-128"/>
                <a:ea typeface="Meiryo UI" panose="020B0604030504040204" pitchFamily="50" charset="-128"/>
              </a:rPr>
              <a:t>が</a:t>
            </a:r>
            <a:r>
              <a:rPr lang="ja-JP" altLang="en-US" sz="1400" b="1" u="sng" dirty="0" smtClean="0">
                <a:solidFill>
                  <a:schemeClr val="tx1"/>
                </a:solidFill>
                <a:latin typeface="Meiryo UI" panose="020B0604030504040204" pitchFamily="50" charset="-128"/>
                <a:ea typeface="Meiryo UI" panose="020B0604030504040204" pitchFamily="50" charset="-128"/>
              </a:rPr>
              <a:t>成長</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rPr>
              <a:t>● 製品</a:t>
            </a:r>
            <a:r>
              <a:rPr lang="ja-JP" altLang="en-US" sz="1400" dirty="0">
                <a:solidFill>
                  <a:schemeClr val="tx1"/>
                </a:solidFill>
                <a:latin typeface="Meiryo UI" panose="020B0604030504040204" pitchFamily="50" charset="-128"/>
                <a:ea typeface="Meiryo UI" panose="020B0604030504040204" pitchFamily="50" charset="-128"/>
              </a:rPr>
              <a:t>の設計や開発・取引先管理・製品販売といった</a:t>
            </a:r>
            <a:r>
              <a:rPr lang="ja-JP" altLang="en-US" sz="1400" b="1" u="sng" dirty="0">
                <a:solidFill>
                  <a:schemeClr val="tx1"/>
                </a:solidFill>
                <a:latin typeface="Meiryo UI" panose="020B0604030504040204" pitchFamily="50" charset="-128"/>
                <a:ea typeface="Meiryo UI" panose="020B0604030504040204" pitchFamily="50" charset="-128"/>
              </a:rPr>
              <a:t>付加価値が高いプロセスに資源を集中し、それ以外は</a:t>
            </a:r>
            <a:endParaRPr lang="en-US" altLang="ja-JP" sz="1400" b="1" u="sng" dirty="0">
              <a:solidFill>
                <a:schemeClr val="tx1"/>
              </a:solidFill>
              <a:latin typeface="Meiryo UI" panose="020B0604030504040204" pitchFamily="50" charset="-128"/>
              <a:ea typeface="Meiryo UI" panose="020B0604030504040204" pitchFamily="50" charset="-128"/>
            </a:endParaRPr>
          </a:p>
          <a:p>
            <a:pPr>
              <a:lnSpc>
                <a:spcPts val="18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外部</a:t>
            </a:r>
            <a:r>
              <a:rPr lang="ja-JP" altLang="en-US" sz="1400" b="1" u="sng" dirty="0">
                <a:solidFill>
                  <a:schemeClr val="tx1"/>
                </a:solidFill>
                <a:latin typeface="Meiryo UI" panose="020B0604030504040204" pitchFamily="50" charset="-128"/>
                <a:ea typeface="Meiryo UI" panose="020B0604030504040204" pitchFamily="50" charset="-128"/>
              </a:rPr>
              <a:t>に委ね</a:t>
            </a:r>
            <a:r>
              <a:rPr lang="ja-JP" altLang="en-US" sz="1400" b="1" u="sng" dirty="0" smtClean="0">
                <a:solidFill>
                  <a:schemeClr val="tx1"/>
                </a:solidFill>
                <a:latin typeface="Meiryo UI" panose="020B0604030504040204" pitchFamily="50" charset="-128"/>
                <a:ea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rPr>
              <a:t>大きな</a:t>
            </a:r>
            <a:r>
              <a:rPr lang="ja-JP" altLang="en-US" sz="1400" b="1" u="sng" dirty="0" smtClean="0">
                <a:solidFill>
                  <a:schemeClr val="tx1"/>
                </a:solidFill>
                <a:latin typeface="Meiryo UI" panose="020B0604030504040204" pitchFamily="50" charset="-128"/>
                <a:ea typeface="Meiryo UI" panose="020B0604030504040204" pitchFamily="50" charset="-128"/>
              </a:rPr>
              <a:t>利益</a:t>
            </a:r>
            <a:r>
              <a:rPr lang="ja-JP" altLang="en-US" sz="1400" b="1" u="sng" dirty="0">
                <a:solidFill>
                  <a:schemeClr val="tx1"/>
                </a:solidFill>
                <a:latin typeface="Meiryo UI" panose="020B0604030504040204" pitchFamily="50" charset="-128"/>
                <a:ea typeface="Meiryo UI" panose="020B0604030504040204" pitchFamily="50" charset="-128"/>
              </a:rPr>
              <a:t>の獲得と製造に伴うリスクを回避する多国籍企業</a:t>
            </a:r>
            <a:r>
              <a:rPr lang="ja-JP" altLang="en-US" sz="1400" dirty="0" smtClean="0">
                <a:solidFill>
                  <a:schemeClr val="tx1"/>
                </a:solidFill>
                <a:latin typeface="Meiryo UI" panose="020B0604030504040204" pitchFamily="50" charset="-128"/>
                <a:ea typeface="Meiryo UI" panose="020B0604030504040204" pitchFamily="50" charset="-128"/>
              </a:rPr>
              <a:t>が成長</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rPr>
              <a:t>サプライチェーンの細分化</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rPr>
              <a:t>● コロナ</a:t>
            </a:r>
            <a:r>
              <a:rPr lang="ja-JP" altLang="en-US" sz="1400" dirty="0">
                <a:solidFill>
                  <a:schemeClr val="tx1"/>
                </a:solidFill>
                <a:latin typeface="Meiryo UI" panose="020B0604030504040204" pitchFamily="50" charset="-128"/>
                <a:ea typeface="Meiryo UI" panose="020B0604030504040204" pitchFamily="50" charset="-128"/>
              </a:rPr>
              <a:t>禍において、グリーンやデジタルの重要性が増し、ヨーロッパでは、</a:t>
            </a:r>
            <a:r>
              <a:rPr lang="ja-JP" altLang="en-US" sz="1400" b="1" u="sng" dirty="0">
                <a:solidFill>
                  <a:schemeClr val="tx1"/>
                </a:solidFill>
                <a:latin typeface="Meiryo UI" panose="020B0604030504040204" pitchFamily="50" charset="-128"/>
                <a:ea typeface="Meiryo UI" panose="020B0604030504040204" pitchFamily="50" charset="-128"/>
              </a:rPr>
              <a:t>グリーンディールやデジタル</a:t>
            </a:r>
            <a:r>
              <a:rPr lang="ja-JP" altLang="en-US" sz="1400" b="1" u="sng" dirty="0" smtClean="0">
                <a:solidFill>
                  <a:schemeClr val="tx1"/>
                </a:solidFill>
                <a:latin typeface="Meiryo UI" panose="020B0604030504040204" pitchFamily="50" charset="-128"/>
                <a:ea typeface="Meiryo UI" panose="020B0604030504040204" pitchFamily="50" charset="-128"/>
              </a:rPr>
              <a:t>戦略</a:t>
            </a:r>
            <a:r>
              <a:rPr lang="ja-JP" altLang="en-US" sz="1400" dirty="0">
                <a:solidFill>
                  <a:schemeClr val="tx1"/>
                </a:solidFill>
                <a:latin typeface="Meiryo UI" panose="020B0604030504040204" pitchFamily="50" charset="-128"/>
                <a:ea typeface="Meiryo UI" panose="020B0604030504040204" pitchFamily="50" charset="-128"/>
              </a:rPr>
              <a:t>など</a:t>
            </a:r>
            <a:r>
              <a:rPr lang="ja-JP" altLang="en-US" sz="1400" dirty="0" smtClean="0">
                <a:solidFill>
                  <a:schemeClr val="tx1"/>
                </a:solidFill>
                <a:latin typeface="Meiryo UI" panose="020B0604030504040204" pitchFamily="50" charset="-128"/>
                <a:ea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明確</a:t>
            </a:r>
            <a:r>
              <a:rPr lang="ja-JP" altLang="en-US" sz="1400" dirty="0">
                <a:solidFill>
                  <a:schemeClr val="tx1"/>
                </a:solidFill>
                <a:latin typeface="Meiryo UI" panose="020B0604030504040204" pitchFamily="50" charset="-128"/>
                <a:ea typeface="Meiryo UI" panose="020B0604030504040204" pitchFamily="50" charset="-128"/>
              </a:rPr>
              <a:t>な戦略のもと、</a:t>
            </a:r>
            <a:r>
              <a:rPr lang="ja-JP" altLang="en-US" sz="1400" b="1" u="sng" dirty="0">
                <a:solidFill>
                  <a:schemeClr val="tx1"/>
                </a:solidFill>
                <a:latin typeface="Meiryo UI" panose="020B0604030504040204" pitchFamily="50" charset="-128"/>
                <a:ea typeface="Meiryo UI" panose="020B0604030504040204" pitchFamily="50" charset="-128"/>
              </a:rPr>
              <a:t>世界のルールづくり</a:t>
            </a:r>
            <a:r>
              <a:rPr lang="ja-JP" altLang="en-US" sz="1400" dirty="0">
                <a:solidFill>
                  <a:schemeClr val="tx1"/>
                </a:solidFill>
                <a:latin typeface="Meiryo UI" panose="020B0604030504040204" pitchFamily="50" charset="-128"/>
                <a:ea typeface="Meiryo UI" panose="020B0604030504040204" pitchFamily="50" charset="-128"/>
              </a:rPr>
              <a:t>を通して自国の成長につなげようとする動きがみられる。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経済に占める金融の比重が高まる</a:t>
            </a:r>
            <a:r>
              <a:rPr lang="ja-JP" altLang="en-US" sz="1400" dirty="0" smtClean="0">
                <a:solidFill>
                  <a:schemeClr val="tx1"/>
                </a:solidFill>
                <a:latin typeface="Meiryo UI" panose="020B0604030504040204" pitchFamily="50" charset="-128"/>
                <a:ea typeface="Meiryo UI" panose="020B0604030504040204" pitchFamily="50" charset="-128"/>
              </a:rPr>
              <a:t>なか、</a:t>
            </a:r>
            <a:r>
              <a:rPr lang="en-US" altLang="ja-JP" sz="1400" dirty="0" smtClean="0">
                <a:solidFill>
                  <a:schemeClr val="tx1"/>
                </a:solidFill>
                <a:latin typeface="Meiryo UI" panose="020B0604030504040204" pitchFamily="50" charset="-128"/>
                <a:ea typeface="Meiryo UI" panose="020B0604030504040204" pitchFamily="50" charset="-128"/>
              </a:rPr>
              <a:t>AI</a:t>
            </a:r>
            <a:r>
              <a:rPr lang="ja-JP" altLang="en-US" sz="1400" dirty="0" smtClean="0">
                <a:solidFill>
                  <a:schemeClr val="tx1"/>
                </a:solidFill>
                <a:latin typeface="Meiryo UI" panose="020B0604030504040204" pitchFamily="50" charset="-128"/>
                <a:ea typeface="Meiryo UI" panose="020B0604030504040204" pitchFamily="50" charset="-128"/>
              </a:rPr>
              <a:t>など</a:t>
            </a:r>
            <a:r>
              <a:rPr lang="ja-JP" altLang="en-US" sz="1400" b="1" u="sng" dirty="0" smtClean="0">
                <a:solidFill>
                  <a:schemeClr val="tx1"/>
                </a:solidFill>
                <a:latin typeface="Meiryo UI" panose="020B0604030504040204" pitchFamily="50" charset="-128"/>
                <a:ea typeface="Meiryo UI" panose="020B0604030504040204" pitchFamily="50" charset="-128"/>
              </a:rPr>
              <a:t>先端科学と金融の融合</a:t>
            </a:r>
            <a:r>
              <a:rPr lang="ja-JP" altLang="en-US" sz="1400" dirty="0" smtClean="0">
                <a:solidFill>
                  <a:schemeClr val="tx1"/>
                </a:solidFill>
                <a:latin typeface="Meiryo UI" panose="020B0604030504040204" pitchFamily="50" charset="-128"/>
                <a:ea typeface="Meiryo UI" panose="020B0604030504040204" pitchFamily="50" charset="-128"/>
              </a:rPr>
              <a:t>により新たなサービスを生む</a:t>
            </a:r>
            <a:r>
              <a:rPr lang="ja-JP" altLang="en-US" sz="1400" b="1" u="sng" dirty="0" smtClean="0">
                <a:solidFill>
                  <a:schemeClr val="tx1"/>
                </a:solidFill>
                <a:latin typeface="Meiryo UI" panose="020B0604030504040204" pitchFamily="50" charset="-128"/>
                <a:ea typeface="Meiryo UI" panose="020B0604030504040204" pitchFamily="50" charset="-128"/>
              </a:rPr>
              <a:t>フィンテック</a:t>
            </a:r>
            <a:endParaRPr lang="en-US" altLang="ja-JP" sz="1400" b="1" u="sng"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400" b="1" dirty="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企業が次々出現</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rPr>
              <a:t>アメリカ</a:t>
            </a:r>
            <a:r>
              <a:rPr lang="ja-JP" altLang="en-US" sz="1400" dirty="0" smtClean="0">
                <a:solidFill>
                  <a:schemeClr val="tx1"/>
                </a:solidFill>
                <a:latin typeface="Meiryo UI" panose="020B0604030504040204" pitchFamily="50" charset="-128"/>
                <a:ea typeface="Meiryo UI" panose="020B0604030504040204" pitchFamily="50" charset="-128"/>
              </a:rPr>
              <a:t>の株式・出資金、ベンチャーキャピタルやプライベート・エクイティ投資などの</a:t>
            </a:r>
            <a:r>
              <a:rPr lang="ja-JP" altLang="en-US" sz="1400" b="1" u="sng" dirty="0" smtClean="0">
                <a:solidFill>
                  <a:schemeClr val="tx1"/>
                </a:solidFill>
                <a:latin typeface="Meiryo UI" panose="020B0604030504040204" pitchFamily="50" charset="-128"/>
                <a:ea typeface="Meiryo UI" panose="020B0604030504040204" pitchFamily="50" charset="-128"/>
              </a:rPr>
              <a:t>リスクマネー</a:t>
            </a:r>
            <a:r>
              <a:rPr lang="ja-JP" altLang="en-US" sz="1400" dirty="0" smtClean="0">
                <a:solidFill>
                  <a:schemeClr val="tx1"/>
                </a:solidFill>
                <a:latin typeface="Meiryo UI" panose="020B0604030504040204" pitchFamily="50" charset="-128"/>
                <a:ea typeface="Meiryo UI" panose="020B0604030504040204" pitchFamily="50" charset="-128"/>
              </a:rPr>
              <a:t>は</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400" b="1" dirty="0">
                <a:solidFill>
                  <a:schemeClr val="tx1"/>
                </a:solidFill>
                <a:latin typeface="Meiryo UI" panose="020B0604030504040204" pitchFamily="50" charset="-128"/>
                <a:ea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rPr>
              <a:t>   </a:t>
            </a:r>
            <a:r>
              <a:rPr lang="ja-JP" altLang="en-US" sz="1400" b="1" u="sng" dirty="0" smtClean="0">
                <a:solidFill>
                  <a:schemeClr val="tx1"/>
                </a:solidFill>
                <a:latin typeface="Meiryo UI" panose="020B0604030504040204" pitchFamily="50" charset="-128"/>
                <a:ea typeface="Meiryo UI" panose="020B0604030504040204" pitchFamily="50" charset="-128"/>
              </a:rPr>
              <a:t>日本よりはるかに規模が大きく</a:t>
            </a:r>
            <a:r>
              <a:rPr lang="ja-JP" altLang="en-US" sz="1400" dirty="0" smtClean="0">
                <a:solidFill>
                  <a:schemeClr val="tx1"/>
                </a:solidFill>
                <a:latin typeface="Meiryo UI" panose="020B0604030504040204" pitchFamily="50" charset="-128"/>
                <a:ea typeface="Meiryo UI" panose="020B0604030504040204" pitchFamily="50" charset="-128"/>
              </a:rPr>
              <a:t>、こうしたリスクマネーが</a:t>
            </a:r>
            <a:r>
              <a:rPr lang="ja-JP" altLang="en-US" sz="1400" b="1" u="sng" dirty="0" smtClean="0">
                <a:solidFill>
                  <a:schemeClr val="tx1"/>
                </a:solidFill>
                <a:latin typeface="Meiryo UI" panose="020B0604030504040204" pitchFamily="50" charset="-128"/>
                <a:ea typeface="Meiryo UI" panose="020B0604030504040204" pitchFamily="50" charset="-128"/>
              </a:rPr>
              <a:t>イノベーションや付加価値の向上に繋がっている</a:t>
            </a:r>
            <a:r>
              <a:rPr lang="ja-JP" altLang="en-US" sz="1400" dirty="0" smtClean="0">
                <a:solidFill>
                  <a:schemeClr val="tx1"/>
                </a:solidFill>
                <a:latin typeface="Meiryo UI" panose="020B0604030504040204" pitchFamily="50" charset="-128"/>
                <a:ea typeface="Meiryo UI" panose="020B0604030504040204" pitchFamily="50" charset="-128"/>
              </a:rPr>
              <a:t>と考えられる。</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363315" y="846667"/>
            <a:ext cx="8496000" cy="270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 name="テキスト ボックス 7"/>
          <p:cNvSpPr txBox="1"/>
          <p:nvPr/>
        </p:nvSpPr>
        <p:spPr>
          <a:xfrm>
            <a:off x="319873" y="563558"/>
            <a:ext cx="4428000"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dirty="0" smtClean="0"/>
              <a:t>世界の経済の指標（２ページ）から導かれること</a:t>
            </a:r>
            <a:endParaRPr lang="ja-JP" altLang="ja-JP" sz="1400" b="1" dirty="0"/>
          </a:p>
        </p:txBody>
      </p:sp>
      <p:sp>
        <p:nvSpPr>
          <p:cNvPr id="11" name="正方形/長方形 10"/>
          <p:cNvSpPr/>
          <p:nvPr/>
        </p:nvSpPr>
        <p:spPr>
          <a:xfrm>
            <a:off x="363102" y="3987900"/>
            <a:ext cx="8496000" cy="270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9873" y="3697485"/>
            <a:ext cx="4391670"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a:r>
              <a:rPr lang="ja-JP" altLang="en-US" sz="1400" b="1" smtClean="0"/>
              <a:t>トピックス（３ページ</a:t>
            </a:r>
            <a:r>
              <a:rPr lang="ja-JP" altLang="en-US" sz="1400" b="1" dirty="0" smtClean="0"/>
              <a:t>）の深堀り・推測されること</a:t>
            </a:r>
            <a:endParaRPr lang="ja-JP" altLang="ja-JP" sz="1400" b="1" dirty="0"/>
          </a:p>
        </p:txBody>
      </p:sp>
      <p:sp>
        <p:nvSpPr>
          <p:cNvPr id="12" name="テキスト ボックス 11">
            <a:extLst>
              <a:ext uri="{FF2B5EF4-FFF2-40B4-BE49-F238E27FC236}">
                <a16:creationId xmlns:a16="http://schemas.microsoft.com/office/drawing/2014/main" id="{9390EDC8-C089-417A-9742-2F5EBD9DAA17}"/>
              </a:ext>
            </a:extLst>
          </p:cNvPr>
          <p:cNvSpPr txBox="1"/>
          <p:nvPr/>
        </p:nvSpPr>
        <p:spPr>
          <a:xfrm>
            <a:off x="8046300" y="4045956"/>
            <a:ext cx="1464781" cy="830997"/>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G:Google</a:t>
            </a:r>
          </a:p>
          <a:p>
            <a:r>
              <a:rPr lang="en-US" altLang="ja-JP" sz="800" dirty="0" smtClean="0">
                <a:latin typeface="Meiryo UI" panose="020B0604030504040204" pitchFamily="50" charset="-128"/>
                <a:ea typeface="Meiryo UI" panose="020B0604030504040204" pitchFamily="50" charset="-128"/>
              </a:rPr>
              <a:t>A:Apple</a:t>
            </a:r>
          </a:p>
          <a:p>
            <a:r>
              <a:rPr lang="en-US" altLang="ja-JP" sz="800" dirty="0" smtClean="0">
                <a:latin typeface="Meiryo UI" panose="020B0604030504040204" pitchFamily="50" charset="-128"/>
                <a:ea typeface="Meiryo UI" panose="020B0604030504040204" pitchFamily="50" charset="-128"/>
              </a:rPr>
              <a:t>F:Facebook</a:t>
            </a:r>
          </a:p>
          <a:p>
            <a:r>
              <a:rPr lang="ja-JP" altLang="en-US" sz="800" dirty="0" smtClean="0">
                <a:latin typeface="Meiryo UI" panose="020B0604030504040204" pitchFamily="50" charset="-128"/>
                <a:ea typeface="Meiryo UI" panose="020B0604030504040204" pitchFamily="50" charset="-128"/>
              </a:rPr>
              <a:t>（現：</a:t>
            </a:r>
            <a:r>
              <a:rPr lang="en-US" altLang="ja-JP" sz="800" dirty="0" smtClean="0">
                <a:latin typeface="Meiryo UI" panose="020B0604030504040204" pitchFamily="50" charset="-128"/>
                <a:ea typeface="Meiryo UI" panose="020B0604030504040204" pitchFamily="50" charset="-128"/>
              </a:rPr>
              <a:t>Meta</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A:Amazon</a:t>
            </a:r>
          </a:p>
          <a:p>
            <a:r>
              <a:rPr lang="en-US" altLang="ja-JP" sz="800" dirty="0" smtClean="0">
                <a:latin typeface="Meiryo UI" panose="020B0604030504040204" pitchFamily="50" charset="-128"/>
                <a:ea typeface="Meiryo UI" panose="020B0604030504040204" pitchFamily="50" charset="-128"/>
              </a:rPr>
              <a:t>M:Microsoft</a:t>
            </a:r>
          </a:p>
        </p:txBody>
      </p:sp>
      <p:sp>
        <p:nvSpPr>
          <p:cNvPr id="13" name="大かっこ 12"/>
          <p:cNvSpPr/>
          <p:nvPr/>
        </p:nvSpPr>
        <p:spPr>
          <a:xfrm>
            <a:off x="8030398" y="4101454"/>
            <a:ext cx="773116" cy="720000"/>
          </a:xfrm>
          <a:prstGeom prst="bracketPair">
            <a:avLst>
              <a:gd name="adj" fmla="val 104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5661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8077" y="784282"/>
            <a:ext cx="8695825" cy="5660283"/>
          </a:xfrm>
          <a:prstGeom prst="roundRect">
            <a:avLst>
              <a:gd name="adj" fmla="val 377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16668" y="474244"/>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ja-JP" altLang="en-US" sz="2000" b="1" dirty="0" smtClean="0"/>
              <a:t>３ 本日</a:t>
            </a:r>
            <a:r>
              <a:rPr lang="ja-JP" altLang="en-US" sz="2000" b="1" dirty="0"/>
              <a:t>ご議論いただきたい主な論点</a:t>
            </a:r>
          </a:p>
        </p:txBody>
      </p:sp>
      <p:sp>
        <p:nvSpPr>
          <p:cNvPr id="4" name="正方形/長方形 3"/>
          <p:cNvSpPr/>
          <p:nvPr/>
        </p:nvSpPr>
        <p:spPr>
          <a:xfrm>
            <a:off x="8656449" y="6431170"/>
            <a:ext cx="60471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rgbClr val="002060"/>
                </a:solidFill>
                <a:latin typeface="+mn-ea"/>
              </a:rPr>
              <a:t>11</a:t>
            </a:r>
            <a:endParaRPr kumimoji="1" lang="ja-JP" altLang="en-US" sz="900" dirty="0">
              <a:solidFill>
                <a:srgbClr val="002060"/>
              </a:solidFill>
              <a:latin typeface="+mn-ea"/>
            </a:endParaRPr>
          </a:p>
        </p:txBody>
      </p:sp>
      <p:sp>
        <p:nvSpPr>
          <p:cNvPr id="7" name="角丸四角形 6"/>
          <p:cNvSpPr/>
          <p:nvPr/>
        </p:nvSpPr>
        <p:spPr>
          <a:xfrm>
            <a:off x="320673" y="515214"/>
            <a:ext cx="8518239" cy="6087292"/>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320673" y="813310"/>
            <a:ext cx="8695825" cy="566028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資金・投資面</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600"/>
              </a:spcBef>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リーマンショック</a:t>
            </a:r>
            <a:r>
              <a:rPr lang="ja-JP" altLang="en-US" sz="1400" b="1" dirty="0">
                <a:solidFill>
                  <a:schemeClr val="tx1"/>
                </a:solidFill>
                <a:latin typeface="BIZ UDPゴシック" panose="020B0400000000000000" pitchFamily="50" charset="-128"/>
                <a:ea typeface="BIZ UDPゴシック" panose="020B0400000000000000" pitchFamily="50" charset="-128"/>
              </a:rPr>
              <a:t>などの危機における</a:t>
            </a:r>
            <a:r>
              <a:rPr lang="ja-JP" altLang="en-US" sz="1400" b="1" u="sng" dirty="0">
                <a:solidFill>
                  <a:schemeClr val="tx1"/>
                </a:solidFill>
                <a:latin typeface="BIZ UDPゴシック" panose="020B0400000000000000" pitchFamily="50" charset="-128"/>
                <a:ea typeface="BIZ UDPゴシック" panose="020B0400000000000000" pitchFamily="50" charset="-128"/>
              </a:rPr>
              <a:t>金融</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緩和（量・質・金利）のトレンドは</a:t>
            </a:r>
            <a:r>
              <a:rPr lang="ja-JP" altLang="en-US" sz="1400" b="1" u="sng" dirty="0">
                <a:solidFill>
                  <a:schemeClr val="tx1"/>
                </a:solidFill>
                <a:latin typeface="BIZ UDPゴシック" panose="020B0400000000000000" pitchFamily="50" charset="-128"/>
                <a:ea typeface="BIZ UDPゴシック" panose="020B0400000000000000" pitchFamily="50" charset="-128"/>
              </a:rPr>
              <a:t>主要国と</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同様であるにも</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関わらず、なぜ</a:t>
            </a:r>
            <a:r>
              <a:rPr lang="ja-JP" altLang="en-US" sz="1400" b="1" u="sng" dirty="0">
                <a:solidFill>
                  <a:schemeClr val="tx1"/>
                </a:solidFill>
                <a:latin typeface="BIZ UDPゴシック" panose="020B0400000000000000" pitchFamily="50" charset="-128"/>
                <a:ea typeface="BIZ UDPゴシック" panose="020B0400000000000000" pitchFamily="50" charset="-128"/>
              </a:rPr>
              <a:t>、日本</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だけ成長</a:t>
            </a:r>
            <a:r>
              <a:rPr lang="ja-JP" altLang="en-US" sz="1400" b="1" u="sng" dirty="0">
                <a:solidFill>
                  <a:schemeClr val="tx1"/>
                </a:solidFill>
                <a:latin typeface="BIZ UDPゴシック" panose="020B0400000000000000" pitchFamily="50" charset="-128"/>
                <a:ea typeface="BIZ UDPゴシック" panose="020B0400000000000000" pitchFamily="50" charset="-128"/>
              </a:rPr>
              <a:t>につながっていないのか</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600"/>
              </a:spcBef>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供給サイド（国、金融機関、投資家など）から見た要因は何か。　</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600"/>
              </a:spcBef>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需要サイド（市場、企業など）</a:t>
            </a:r>
            <a:r>
              <a:rPr lang="ja-JP" altLang="en-US" sz="1400" b="1" u="sng" dirty="0">
                <a:solidFill>
                  <a:schemeClr val="tx1"/>
                </a:solidFill>
                <a:latin typeface="BIZ UDPゴシック" panose="020B0400000000000000" pitchFamily="50" charset="-128"/>
                <a:ea typeface="BIZ UDPゴシック" panose="020B0400000000000000" pitchFamily="50" charset="-128"/>
              </a:rPr>
              <a:t>から見た要因は何か。</a:t>
            </a:r>
            <a:endParaRPr lang="en-US" altLang="ja-JP" sz="1400" b="1" u="sng" dirty="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経済における金融、サービスの比重が高まるなか、アメリカ等と比べ</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第二次産業のウエイトが高い</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日本の産業構造をどう評価するか</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産業構造の変換が進まない要因は何か（何が欠けているのか）</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人材・雇用面</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600"/>
              </a:spcBef>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日本の成長にとって産業構造等との関連で</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労働市場の流動性が低いことをどう考えるか</a:t>
            </a:r>
            <a:r>
              <a:rPr lang="ja-JP" altLang="en-US" sz="1400" b="1" dirty="0">
                <a:solidFill>
                  <a:schemeClr val="tx1"/>
                </a:solidFill>
                <a:latin typeface="BIZ UDPゴシック" panose="020B0400000000000000" pitchFamily="50" charset="-128"/>
                <a:ea typeface="BIZ UDPゴシック" panose="020B0400000000000000" pitchFamily="50" charset="-128"/>
              </a:rPr>
              <a:t>。</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終身雇用の考えが根強い日本に対して、失業した場合の手厚いスキルアップへの支援により雇用維持を</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図っている北欧諸国の取組みをどう評価するか。</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spcBef>
                <a:spcPts val="600"/>
              </a:spcBef>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また、</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女性などの労働参加も限定的であることをどう考えるか</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lang="en-US" altLang="ja-JP" sz="1400" b="1"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イノベーション面等</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a:t>
            </a:r>
          </a:p>
          <a:p>
            <a:pPr>
              <a:lnSpc>
                <a:spcPts val="1800"/>
              </a:lnSpc>
              <a:spcBef>
                <a:spcPts val="600"/>
              </a:spcBef>
            </a:pPr>
            <a:r>
              <a:rPr lang="ja-JP" altLang="en-US" sz="1400" b="1" dirty="0" smtClean="0">
                <a:solidFill>
                  <a:schemeClr val="tx1"/>
                </a:solidFill>
                <a:latin typeface="BIZ UDPゴシック" panose="020B0400000000000000" pitchFamily="50" charset="-128"/>
                <a:ea typeface="BIZ UDPゴシック" panose="020B0400000000000000" pitchFamily="50" charset="-128"/>
              </a:rPr>
              <a:t>● 主要国の動向も踏まえ、</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グリーン分野やデジタル化の潮流を、どのようにイノベーションに活かし、</a:t>
            </a:r>
            <a:endParaRPr lang="en-US" altLang="ja-JP" sz="1400" b="1" u="sng" dirty="0" smtClean="0">
              <a:solidFill>
                <a:schemeClr val="tx1"/>
              </a:solidFill>
              <a:latin typeface="BIZ UDPゴシック" panose="020B0400000000000000" pitchFamily="50" charset="-128"/>
              <a:ea typeface="BIZ UDPゴシック" panose="020B0400000000000000" pitchFamily="50" charset="-128"/>
            </a:endParaRPr>
          </a:p>
          <a:p>
            <a:pPr>
              <a:lnSpc>
                <a:spcPts val="18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　</a:t>
            </a:r>
            <a:r>
              <a:rPr lang="ja-JP" altLang="en-US" sz="1400" b="1" u="sng" dirty="0" smtClean="0">
                <a:solidFill>
                  <a:schemeClr val="tx1"/>
                </a:solidFill>
                <a:latin typeface="BIZ UDPゴシック" panose="020B0400000000000000" pitchFamily="50" charset="-128"/>
                <a:ea typeface="BIZ UDPゴシック" panose="020B0400000000000000" pitchFamily="50" charset="-128"/>
              </a:rPr>
              <a:t>経済成長に結びつけていけばよいか</a:t>
            </a:r>
            <a:r>
              <a:rPr lang="ja-JP" altLang="en-US" sz="14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ts val="1800"/>
              </a:lnSpc>
            </a:pP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6330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035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182360-8E57-4CFB-9AED-F7A852E0EBA9}"/>
              </a:ext>
            </a:extLst>
          </p:cNvPr>
          <p:cNvSpPr>
            <a:spLocks noGrp="1"/>
          </p:cNvSpPr>
          <p:nvPr>
            <p:ph type="title"/>
          </p:nvPr>
        </p:nvSpPr>
        <p:spPr>
          <a:xfrm>
            <a:off x="605306" y="1014273"/>
            <a:ext cx="8538693" cy="648072"/>
          </a:xfrm>
        </p:spPr>
        <p:txBody>
          <a:bodyPr>
            <a:normAutofit/>
          </a:bodyPr>
          <a:lstStyle/>
          <a:p>
            <a:r>
              <a:rPr kumimoji="1" lang="ja-JP" altLang="en-US" sz="2400" b="1" dirty="0">
                <a:latin typeface="Meiryo UI" panose="020B0604030504040204" pitchFamily="50" charset="-128"/>
                <a:ea typeface="Meiryo UI" panose="020B0604030504040204" pitchFamily="50" charset="-128"/>
              </a:rPr>
              <a:t>目　　次</a:t>
            </a:r>
          </a:p>
        </p:txBody>
      </p:sp>
      <p:sp>
        <p:nvSpPr>
          <p:cNvPr id="5" name="タイトル 1">
            <a:extLst>
              <a:ext uri="{FF2B5EF4-FFF2-40B4-BE49-F238E27FC236}">
                <a16:creationId xmlns:a16="http://schemas.microsoft.com/office/drawing/2014/main" id="{DE182360-8E57-4CFB-9AED-F7A852E0EBA9}"/>
              </a:ext>
            </a:extLst>
          </p:cNvPr>
          <p:cNvSpPr txBox="1">
            <a:spLocks/>
          </p:cNvSpPr>
          <p:nvPr/>
        </p:nvSpPr>
        <p:spPr>
          <a:xfrm>
            <a:off x="487935" y="1630361"/>
            <a:ext cx="8427464" cy="45624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7718425" indent="-7718425" algn="l" defTabSz="847725">
              <a:spcBef>
                <a:spcPts val="2400"/>
              </a:spcBef>
              <a:tabLst>
                <a:tab pos="7624763" algn="l"/>
              </a:tabLst>
            </a:pPr>
            <a:r>
              <a:rPr lang="ja-JP" altLang="en-US" sz="1800" dirty="0" smtClean="0">
                <a:latin typeface="ＭＳ ゴシック" panose="020B0609070205080204" pitchFamily="49" charset="-128"/>
                <a:ea typeface="ＭＳ ゴシック" panose="020B0609070205080204" pitchFamily="49" charset="-128"/>
              </a:rPr>
              <a:t>１</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１</a:t>
            </a:r>
            <a:r>
              <a:rPr lang="en-US" altLang="ja-JP" sz="1800" dirty="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世界経済のトレンドについて</a:t>
            </a:r>
            <a:r>
              <a:rPr lang="en-US" altLang="ja-JP" sz="1800" spc="-100" dirty="0">
                <a:latin typeface="ＭＳ ゴシック" panose="020B0609070205080204" pitchFamily="49" charset="-128"/>
                <a:ea typeface="ＭＳ ゴシック" panose="020B0609070205080204" pitchFamily="49" charset="-128"/>
              </a:rPr>
              <a:t>(</a:t>
            </a:r>
            <a:r>
              <a:rPr lang="ja-JP" altLang="en-US" sz="1800" spc="-100" dirty="0" smtClean="0">
                <a:latin typeface="ＭＳ ゴシック" panose="020B0609070205080204" pitchFamily="49" charset="-128"/>
                <a:ea typeface="ＭＳ ゴシック" panose="020B0609070205080204" pitchFamily="49" charset="-128"/>
              </a:rPr>
              <a:t>コロナ拡大前、コロナ禍、現在</a:t>
            </a:r>
            <a:r>
              <a:rPr lang="en-US" altLang="ja-JP" sz="1800" spc="-100" dirty="0" smtClean="0">
                <a:latin typeface="ＭＳ ゴシック" panose="020B0609070205080204" pitchFamily="49" charset="-128"/>
                <a:ea typeface="ＭＳ ゴシック" panose="020B0609070205080204" pitchFamily="49" charset="-128"/>
              </a:rPr>
              <a:t>)</a:t>
            </a:r>
            <a:r>
              <a:rPr lang="ja-JP" altLang="en-US" sz="1800" spc="-100" dirty="0" smtClean="0">
                <a:latin typeface="ＭＳ ゴシック" panose="020B0609070205080204" pitchFamily="49" charset="-128"/>
                <a:ea typeface="ＭＳ ゴシック" panose="020B0609070205080204" pitchFamily="49" charset="-128"/>
              </a:rPr>
              <a:t>　・・</a:t>
            </a:r>
            <a:r>
              <a:rPr lang="en-US" altLang="ja-JP" sz="1800" spc="-100" dirty="0" smtClean="0">
                <a:latin typeface="ＭＳ ゴシック" panose="020B0609070205080204" pitchFamily="49" charset="-128"/>
                <a:ea typeface="ＭＳ ゴシック" panose="020B0609070205080204" pitchFamily="49" charset="-128"/>
              </a:rPr>
              <a:t>		2</a:t>
            </a:r>
            <a:endParaRPr lang="en-US" altLang="ja-JP" sz="1800" dirty="0">
              <a:latin typeface="ＭＳ ゴシック" panose="020B0609070205080204" pitchFamily="49" charset="-128"/>
              <a:ea typeface="ＭＳ ゴシック" panose="020B0609070205080204" pitchFamily="49" charset="-128"/>
            </a:endParaRPr>
          </a:p>
          <a:p>
            <a:pPr marL="7718425" indent="-7718425" algn="l" defTabSz="847725">
              <a:spcBef>
                <a:spcPts val="2400"/>
              </a:spcBef>
              <a:tabLst>
                <a:tab pos="7624763" algn="l"/>
              </a:tabLst>
            </a:pPr>
            <a:r>
              <a:rPr lang="ja-JP" altLang="en-US" sz="1800" dirty="0" smtClean="0">
                <a:latin typeface="ＭＳ ゴシック" panose="020B0609070205080204" pitchFamily="49" charset="-128"/>
                <a:ea typeface="ＭＳ ゴシック" panose="020B0609070205080204" pitchFamily="49" charset="-128"/>
              </a:rPr>
              <a:t>１</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２</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関連の統計</a:t>
            </a:r>
            <a:r>
              <a:rPr lang="ja-JP" altLang="en-US" sz="1800" dirty="0">
                <a:latin typeface="ＭＳ ゴシック" panose="020B0609070205080204" pitchFamily="49" charset="-128"/>
                <a:ea typeface="ＭＳ ゴシック" panose="020B0609070205080204" pitchFamily="49" charset="-128"/>
              </a:rPr>
              <a:t>データ</a:t>
            </a:r>
            <a:r>
              <a:rPr lang="ja-JP" altLang="en-US" sz="1800" dirty="0" smtClean="0">
                <a:latin typeface="ＭＳ ゴシック" panose="020B0609070205080204" pitchFamily="49" charset="-128"/>
                <a:ea typeface="ＭＳ ゴシック" panose="020B0609070205080204" pitchFamily="49" charset="-128"/>
              </a:rPr>
              <a:t>など　・・・・・・・・・・・・・・・・・・・</a:t>
            </a:r>
            <a:r>
              <a:rPr lang="en-US" altLang="ja-JP" sz="1800" dirty="0">
                <a:latin typeface="ＭＳ ゴシック" panose="020B0609070205080204" pitchFamily="49" charset="-128"/>
                <a:ea typeface="ＭＳ ゴシック" panose="020B0609070205080204" pitchFamily="49" charset="-128"/>
              </a:rPr>
              <a:t>	</a:t>
            </a:r>
            <a:r>
              <a:rPr lang="en-US" altLang="ja-JP" sz="1800" dirty="0" smtClean="0">
                <a:latin typeface="ＭＳ ゴシック" panose="020B0609070205080204" pitchFamily="49" charset="-128"/>
                <a:ea typeface="ＭＳ ゴシック" panose="020B0609070205080204" pitchFamily="49" charset="-128"/>
              </a:rPr>
              <a:t>	4</a:t>
            </a:r>
          </a:p>
          <a:p>
            <a:pPr marL="7718425" indent="-7718425" algn="l" defTabSz="847725">
              <a:spcBef>
                <a:spcPts val="2400"/>
              </a:spcBef>
              <a:tabLst>
                <a:tab pos="7624763" algn="l"/>
              </a:tabLst>
            </a:pP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補足①</a:t>
            </a: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日本</a:t>
            </a:r>
            <a:r>
              <a:rPr lang="ja-JP" altLang="en-US" sz="1800" dirty="0">
                <a:latin typeface="ＭＳ ゴシック" panose="020B0609070205080204" pitchFamily="49" charset="-128"/>
                <a:ea typeface="ＭＳ ゴシック" panose="020B0609070205080204" pitchFamily="49" charset="-128"/>
              </a:rPr>
              <a:t>の近年の金融政策の</a:t>
            </a:r>
            <a:r>
              <a:rPr lang="ja-JP" altLang="en-US" sz="1800" dirty="0" smtClean="0">
                <a:latin typeface="ＭＳ ゴシック" panose="020B0609070205080204" pitchFamily="49" charset="-128"/>
                <a:ea typeface="ＭＳ ゴシック" panose="020B0609070205080204" pitchFamily="49" charset="-128"/>
              </a:rPr>
              <a:t>動き　・・・・・・・・・・・・・・</a:t>
            </a:r>
            <a:r>
              <a:rPr lang="en-US" altLang="ja-JP" sz="1800" dirty="0" smtClean="0">
                <a:latin typeface="ＭＳ ゴシック" panose="020B0609070205080204" pitchFamily="49" charset="-128"/>
                <a:ea typeface="ＭＳ ゴシック" panose="020B0609070205080204" pitchFamily="49" charset="-128"/>
              </a:rPr>
              <a:t>		8</a:t>
            </a:r>
          </a:p>
          <a:p>
            <a:pPr marL="7718425" indent="-7718425" algn="l" defTabSz="847725">
              <a:spcBef>
                <a:spcPts val="2400"/>
              </a:spcBef>
              <a:tabLst>
                <a:tab pos="7624763" algn="l"/>
              </a:tabLst>
            </a:pPr>
            <a:r>
              <a:rPr lang="en-US" altLang="ja-JP" sz="1800" dirty="0" smtClean="0">
                <a:latin typeface="ＭＳ ゴシック" panose="020B0609070205080204" pitchFamily="49" charset="-128"/>
                <a:ea typeface="ＭＳ ゴシック" panose="020B0609070205080204" pitchFamily="49" charset="-128"/>
              </a:rPr>
              <a:t>【</a:t>
            </a:r>
            <a:r>
              <a:rPr lang="ja-JP" altLang="en-US" sz="1800" dirty="0" smtClean="0">
                <a:latin typeface="ＭＳ ゴシック" panose="020B0609070205080204" pitchFamily="49" charset="-128"/>
                <a:ea typeface="ＭＳ ゴシック" panose="020B0609070205080204" pitchFamily="49" charset="-128"/>
              </a:rPr>
              <a:t>補足②</a:t>
            </a:r>
            <a:r>
              <a:rPr lang="en-US" altLang="ja-JP" sz="1800" dirty="0" smtClean="0">
                <a:latin typeface="ＭＳ ゴシック" panose="020B0609070205080204" pitchFamily="49" charset="-128"/>
                <a:ea typeface="ＭＳ ゴシック" panose="020B0609070205080204" pitchFamily="49" charset="-128"/>
              </a:rPr>
              <a:t>】</a:t>
            </a:r>
            <a:r>
              <a:rPr lang="ja-JP" altLang="en-US" sz="1800" spc="-300" dirty="0" smtClean="0">
                <a:latin typeface="ＭＳ ゴシック" panose="020B0609070205080204" pitchFamily="49" charset="-128"/>
                <a:ea typeface="ＭＳ ゴシック" panose="020B0609070205080204" pitchFamily="49" charset="-128"/>
              </a:rPr>
              <a:t>日本</a:t>
            </a:r>
            <a:r>
              <a:rPr lang="ja-JP" altLang="en-US" sz="1800" spc="-300" dirty="0">
                <a:latin typeface="ＭＳ ゴシック" panose="020B0609070205080204" pitchFamily="49" charset="-128"/>
                <a:ea typeface="ＭＳ ゴシック" panose="020B0609070205080204" pitchFamily="49" charset="-128"/>
              </a:rPr>
              <a:t>の潜在成長率の</a:t>
            </a:r>
            <a:r>
              <a:rPr lang="ja-JP" altLang="en-US" sz="1800" spc="-300" dirty="0" smtClean="0">
                <a:latin typeface="ＭＳ ゴシック" panose="020B0609070205080204" pitchFamily="49" charset="-128"/>
                <a:ea typeface="ＭＳ ゴシック" panose="020B0609070205080204" pitchFamily="49" charset="-128"/>
              </a:rPr>
              <a:t>分析</a:t>
            </a:r>
            <a:r>
              <a:rPr lang="ja-JP" altLang="en-US" sz="1800" spc="-300" dirty="0">
                <a:latin typeface="ＭＳ ゴシック" panose="020B0609070205080204" pitchFamily="49" charset="-128"/>
                <a:ea typeface="ＭＳ ゴシック" panose="020B0609070205080204" pitchFamily="49" charset="-128"/>
              </a:rPr>
              <a:t>（</a:t>
            </a:r>
            <a:r>
              <a:rPr lang="ja-JP" altLang="en-US" sz="1800" spc="-300" dirty="0" smtClean="0">
                <a:latin typeface="ＭＳ ゴシック" panose="020B0609070205080204" pitchFamily="49" charset="-128"/>
                <a:ea typeface="ＭＳ ゴシック" panose="020B0609070205080204" pitchFamily="49" charset="-128"/>
              </a:rPr>
              <a:t>資本・労働・全要素生産性からみた要因）</a:t>
            </a:r>
            <a:r>
              <a:rPr lang="ja-JP" altLang="en-US" sz="1800" dirty="0" smtClean="0">
                <a:latin typeface="ＭＳ ゴシック" panose="020B0609070205080204" pitchFamily="49" charset="-128"/>
                <a:ea typeface="ＭＳ ゴシック" panose="020B0609070205080204" pitchFamily="49" charset="-128"/>
              </a:rPr>
              <a:t>・・</a:t>
            </a:r>
            <a:r>
              <a:rPr lang="en-US" altLang="ja-JP" sz="1800" dirty="0" smtClean="0">
                <a:latin typeface="ＭＳ ゴシック" panose="020B0609070205080204" pitchFamily="49" charset="-128"/>
                <a:ea typeface="ＭＳ ゴシック" panose="020B0609070205080204" pitchFamily="49" charset="-128"/>
              </a:rPr>
              <a:t>		9</a:t>
            </a:r>
            <a:endParaRPr lang="ja-JP" altLang="en-US" sz="1800" dirty="0" smtClean="0">
              <a:latin typeface="ＭＳ ゴシック" panose="020B0609070205080204" pitchFamily="49" charset="-128"/>
              <a:ea typeface="ＭＳ ゴシック" panose="020B0609070205080204" pitchFamily="49" charset="-128"/>
            </a:endParaRPr>
          </a:p>
          <a:p>
            <a:pPr marL="7718425" indent="-7718425" algn="l" defTabSz="847725">
              <a:spcBef>
                <a:spcPts val="2400"/>
              </a:spcBef>
              <a:tabLst>
                <a:tab pos="7624763" algn="l"/>
              </a:tabLst>
            </a:pPr>
            <a:r>
              <a:rPr lang="ja-JP" altLang="en-US" sz="1800" dirty="0" smtClean="0">
                <a:latin typeface="ＭＳ ゴシック" panose="020B0609070205080204" pitchFamily="49" charset="-128"/>
                <a:ea typeface="ＭＳ ゴシック" panose="020B0609070205080204" pitchFamily="49" charset="-128"/>
              </a:rPr>
              <a:t>２ 世界経済のトレンドから導かれること　・・・・・・・・・・・・・・</a:t>
            </a:r>
            <a:r>
              <a:rPr lang="en-US" altLang="ja-JP" sz="1800" dirty="0" smtClean="0">
                <a:latin typeface="ＭＳ ゴシック" panose="020B0609070205080204" pitchFamily="49" charset="-128"/>
                <a:ea typeface="ＭＳ ゴシック" panose="020B0609070205080204" pitchFamily="49" charset="-128"/>
              </a:rPr>
              <a:t>	10</a:t>
            </a:r>
          </a:p>
          <a:p>
            <a:pPr marL="7718425" indent="-7718425" algn="l" defTabSz="847725">
              <a:spcBef>
                <a:spcPts val="2400"/>
              </a:spcBef>
              <a:tabLst>
                <a:tab pos="7624763" algn="l"/>
              </a:tabLst>
            </a:pPr>
            <a:r>
              <a:rPr lang="ja-JP" altLang="en-US" sz="1800" dirty="0" smtClean="0">
                <a:latin typeface="ＭＳ ゴシック" panose="020B0609070205080204" pitchFamily="49" charset="-128"/>
                <a:ea typeface="ＭＳ ゴシック" panose="020B0609070205080204" pitchFamily="49" charset="-128"/>
              </a:rPr>
              <a:t>３ 本日</a:t>
            </a:r>
            <a:r>
              <a:rPr lang="ja-JP" altLang="en-US" sz="1800" dirty="0">
                <a:latin typeface="ＭＳ ゴシック" panose="020B0609070205080204" pitchFamily="49" charset="-128"/>
                <a:ea typeface="ＭＳ ゴシック" panose="020B0609070205080204" pitchFamily="49" charset="-128"/>
              </a:rPr>
              <a:t>ご議論いただきたい主な</a:t>
            </a:r>
            <a:r>
              <a:rPr lang="ja-JP" altLang="en-US" sz="1800" dirty="0" smtClean="0">
                <a:latin typeface="ＭＳ ゴシック" panose="020B0609070205080204" pitchFamily="49" charset="-128"/>
                <a:ea typeface="ＭＳ ゴシック" panose="020B0609070205080204" pitchFamily="49" charset="-128"/>
              </a:rPr>
              <a:t>論点　・・・・・・・・・・・・・・・・</a:t>
            </a:r>
            <a:r>
              <a:rPr lang="en-US" altLang="ja-JP" sz="1800" dirty="0" smtClean="0">
                <a:latin typeface="ＭＳ ゴシック" panose="020B0609070205080204" pitchFamily="49" charset="-128"/>
                <a:ea typeface="ＭＳ ゴシック" panose="020B0609070205080204" pitchFamily="49" charset="-128"/>
              </a:rPr>
              <a:t>	11</a:t>
            </a:r>
            <a:endParaRPr lang="en-US" altLang="ja-JP" sz="1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2786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1269"/>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ja-JP" altLang="en-US" sz="2000" b="1" dirty="0" smtClean="0"/>
              <a:t>１（１） 世界経済のトレンドについて（コロナ拡大前</a:t>
            </a:r>
            <a:r>
              <a:rPr lang="en-US" altLang="ja-JP" sz="1000" b="1" dirty="0" smtClean="0"/>
              <a:t>2000</a:t>
            </a:r>
            <a:r>
              <a:rPr lang="ja-JP" altLang="en-US" sz="1000" b="1" dirty="0" smtClean="0"/>
              <a:t>～</a:t>
            </a:r>
            <a:r>
              <a:rPr lang="en-US" altLang="ja-JP" sz="1000" b="1" dirty="0" smtClean="0"/>
              <a:t>2019</a:t>
            </a:r>
            <a:r>
              <a:rPr lang="ja-JP" altLang="en-US" sz="1000" b="1" dirty="0" smtClean="0"/>
              <a:t>年</a:t>
            </a:r>
            <a:r>
              <a:rPr lang="ja-JP" altLang="en-US" sz="2000" b="1" dirty="0" smtClean="0"/>
              <a:t>、コロナ禍、現在） </a:t>
            </a:r>
            <a:endParaRPr lang="ja-JP" altLang="en-US" sz="2000" b="1" dirty="0"/>
          </a:p>
        </p:txBody>
      </p:sp>
      <p:sp>
        <p:nvSpPr>
          <p:cNvPr id="17" name="正方形/長方形 16"/>
          <p:cNvSpPr/>
          <p:nvPr/>
        </p:nvSpPr>
        <p:spPr>
          <a:xfrm>
            <a:off x="8823604" y="651114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rgbClr val="002060"/>
                </a:solidFill>
                <a:latin typeface="+mn-ea"/>
              </a:rPr>
              <a:t> 2</a:t>
            </a:r>
            <a:endParaRPr kumimoji="1" lang="ja-JP" altLang="en-US" sz="900" dirty="0">
              <a:solidFill>
                <a:srgbClr val="002060"/>
              </a:solidFill>
              <a:latin typeface="+mn-ea"/>
            </a:endParaRPr>
          </a:p>
        </p:txBody>
      </p:sp>
      <p:graphicFrame>
        <p:nvGraphicFramePr>
          <p:cNvPr id="7" name="表 3">
            <a:extLst>
              <a:ext uri="{FF2B5EF4-FFF2-40B4-BE49-F238E27FC236}">
                <a16:creationId xmlns:a16="http://schemas.microsoft.com/office/drawing/2014/main" id="{E0513322-FDDA-458F-97FB-86D32D326D81}"/>
              </a:ext>
            </a:extLst>
          </p:cNvPr>
          <p:cNvGraphicFramePr>
            <a:graphicFrameLocks noGrp="1"/>
          </p:cNvGraphicFramePr>
          <p:nvPr>
            <p:extLst>
              <p:ext uri="{D42A27DB-BD31-4B8C-83A1-F6EECF244321}">
                <p14:modId xmlns:p14="http://schemas.microsoft.com/office/powerpoint/2010/main" val="2915178933"/>
              </p:ext>
            </p:extLst>
          </p:nvPr>
        </p:nvGraphicFramePr>
        <p:xfrm>
          <a:off x="216667" y="879215"/>
          <a:ext cx="8797087" cy="5910538"/>
        </p:xfrm>
        <a:graphic>
          <a:graphicData uri="http://schemas.openxmlformats.org/drawingml/2006/table">
            <a:tbl>
              <a:tblPr firstRow="1" bandRow="1">
                <a:tableStyleId>{2D5ABB26-0587-4C30-8999-92F81FD0307C}</a:tableStyleId>
              </a:tblPr>
              <a:tblGrid>
                <a:gridCol w="1309087">
                  <a:extLst>
                    <a:ext uri="{9D8B030D-6E8A-4147-A177-3AD203B41FA5}">
                      <a16:colId xmlns:a16="http://schemas.microsoft.com/office/drawing/2014/main" val="3822818661"/>
                    </a:ext>
                  </a:extLst>
                </a:gridCol>
                <a:gridCol w="1872000">
                  <a:extLst>
                    <a:ext uri="{9D8B030D-6E8A-4147-A177-3AD203B41FA5}">
                      <a16:colId xmlns:a16="http://schemas.microsoft.com/office/drawing/2014/main" val="3922357223"/>
                    </a:ext>
                  </a:extLst>
                </a:gridCol>
                <a:gridCol w="1872000">
                  <a:extLst>
                    <a:ext uri="{9D8B030D-6E8A-4147-A177-3AD203B41FA5}">
                      <a16:colId xmlns:a16="http://schemas.microsoft.com/office/drawing/2014/main" val="1586775745"/>
                    </a:ext>
                  </a:extLst>
                </a:gridCol>
                <a:gridCol w="1872000">
                  <a:extLst>
                    <a:ext uri="{9D8B030D-6E8A-4147-A177-3AD203B41FA5}">
                      <a16:colId xmlns:a16="http://schemas.microsoft.com/office/drawing/2014/main" val="1436176693"/>
                    </a:ext>
                  </a:extLst>
                </a:gridCol>
                <a:gridCol w="1872000">
                  <a:extLst>
                    <a:ext uri="{9D8B030D-6E8A-4147-A177-3AD203B41FA5}">
                      <a16:colId xmlns:a16="http://schemas.microsoft.com/office/drawing/2014/main" val="1878274787"/>
                    </a:ext>
                  </a:extLst>
                </a:gridCol>
              </a:tblGrid>
              <a:tr h="273330">
                <a:tc>
                  <a:txBody>
                    <a:bodyPr/>
                    <a:lstStyle/>
                    <a:p>
                      <a:pPr algn="ctr"/>
                      <a:endParaRPr kumimoji="1" lang="ja-JP" altLang="en-US"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欧州</a:t>
                      </a:r>
                      <a:r>
                        <a:rPr kumimoji="1" lang="ja-JP" altLang="en-US" sz="800" dirty="0"/>
                        <a:t>（</a:t>
                      </a:r>
                      <a:r>
                        <a:rPr kumimoji="1" lang="en-US" altLang="ja-JP" sz="800" dirty="0"/>
                        <a:t>EU</a:t>
                      </a:r>
                      <a:r>
                        <a:rPr kumimoji="1" lang="ja-JP" altLang="en-US" sz="800" dirty="0"/>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日本</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546661">
                <a:tc>
                  <a:txBody>
                    <a:bodyPr/>
                    <a:lstStyle/>
                    <a:p>
                      <a:pPr algn="ctr"/>
                      <a:r>
                        <a:rPr kumimoji="1" lang="en-US" altLang="ja-JP" sz="1100" dirty="0"/>
                        <a:t>GDP</a:t>
                      </a:r>
                    </a:p>
                    <a:p>
                      <a:pPr algn="ctr"/>
                      <a:r>
                        <a:rPr kumimoji="1" lang="ja-JP" altLang="en-US" sz="900" dirty="0"/>
                        <a:t>（付加価値</a:t>
                      </a:r>
                      <a:r>
                        <a:rPr kumimoji="1" lang="ja-JP" altLang="en-US" sz="900" dirty="0" smtClean="0"/>
                        <a:t>・</a:t>
                      </a:r>
                      <a:endParaRPr kumimoji="1" lang="en-US" altLang="ja-JP" sz="900" dirty="0" smtClean="0"/>
                    </a:p>
                    <a:p>
                      <a:pPr algn="ctr"/>
                      <a:r>
                        <a:rPr kumimoji="1" lang="ja-JP" altLang="en-US" sz="900" dirty="0" smtClean="0"/>
                        <a:t>対前年成長率</a:t>
                      </a:r>
                      <a:r>
                        <a:rPr kumimoji="1" lang="ja-JP" altLang="en-US" sz="900" dirty="0"/>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10</a:t>
                      </a:r>
                      <a:r>
                        <a:rPr kumimoji="1" lang="ja-JP" altLang="en-US" sz="900" dirty="0">
                          <a:solidFill>
                            <a:schemeClr val="tx1"/>
                          </a:solidFill>
                        </a:rPr>
                        <a:t>兆</a:t>
                      </a:r>
                      <a:r>
                        <a:rPr kumimoji="1" lang="en-US" altLang="ja-JP" sz="900" dirty="0">
                          <a:solidFill>
                            <a:schemeClr val="tx1"/>
                          </a:solidFill>
                        </a:rPr>
                        <a:t>2,510</a:t>
                      </a:r>
                      <a:r>
                        <a:rPr kumimoji="1" lang="ja-JP" altLang="en-US" sz="900" dirty="0">
                          <a:solidFill>
                            <a:schemeClr val="tx1"/>
                          </a:solidFill>
                        </a:rPr>
                        <a:t>億ドル </a:t>
                      </a:r>
                      <a:r>
                        <a:rPr kumimoji="1" lang="en-US" altLang="ja-JP" sz="900" dirty="0">
                          <a:solidFill>
                            <a:schemeClr val="tx1"/>
                          </a:solidFill>
                        </a:rPr>
                        <a:t>(4.08%)</a:t>
                      </a: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15</a:t>
                      </a:r>
                      <a:r>
                        <a:rPr kumimoji="1" lang="ja-JP" altLang="en-US" sz="900" baseline="0" dirty="0">
                          <a:solidFill>
                            <a:schemeClr val="tx1"/>
                          </a:solidFill>
                        </a:rPr>
                        <a:t>兆   </a:t>
                      </a:r>
                      <a:r>
                        <a:rPr kumimoji="1" lang="en-US" altLang="ja-JP" sz="900" baseline="0" dirty="0">
                          <a:solidFill>
                            <a:schemeClr val="tx1"/>
                          </a:solidFill>
                        </a:rPr>
                        <a:t>490</a:t>
                      </a:r>
                      <a:r>
                        <a:rPr kumimoji="1" lang="ja-JP" altLang="en-US" sz="900" baseline="0" dirty="0">
                          <a:solidFill>
                            <a:schemeClr val="tx1"/>
                          </a:solidFill>
                        </a:rPr>
                        <a:t>億ドル </a:t>
                      </a:r>
                      <a:r>
                        <a:rPr kumimoji="1" lang="en-US" altLang="ja-JP" sz="900" baseline="0" dirty="0">
                          <a:solidFill>
                            <a:schemeClr val="tx1"/>
                          </a:solidFill>
                        </a:rPr>
                        <a:t>(2.71%)</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21</a:t>
                      </a:r>
                      <a:r>
                        <a:rPr kumimoji="1" lang="ja-JP" altLang="en-US" sz="900" dirty="0">
                          <a:solidFill>
                            <a:schemeClr val="tx1"/>
                          </a:solidFill>
                        </a:rPr>
                        <a:t>兆</a:t>
                      </a:r>
                      <a:r>
                        <a:rPr kumimoji="1" lang="en-US" altLang="ja-JP" sz="900" dirty="0">
                          <a:solidFill>
                            <a:schemeClr val="tx1"/>
                          </a:solidFill>
                        </a:rPr>
                        <a:t>3,726</a:t>
                      </a:r>
                      <a:r>
                        <a:rPr kumimoji="1" lang="ja-JP" altLang="en-US" sz="900" dirty="0">
                          <a:solidFill>
                            <a:schemeClr val="tx1"/>
                          </a:solidFill>
                        </a:rPr>
                        <a:t>億ドル </a:t>
                      </a:r>
                      <a:r>
                        <a:rPr kumimoji="1" lang="en-US" altLang="ja-JP" sz="900" dirty="0">
                          <a:solidFill>
                            <a:schemeClr val="tx1"/>
                          </a:solidFill>
                        </a:rPr>
                        <a:t>(2.99%)</a:t>
                      </a:r>
                    </a:p>
                    <a:p>
                      <a:pPr algn="l"/>
                      <a:r>
                        <a:rPr kumimoji="1" lang="ja-JP" altLang="en-US" sz="900" b="1" dirty="0" smtClean="0">
                          <a:solidFill>
                            <a:schemeClr val="tx1"/>
                          </a:solidFill>
                        </a:rPr>
                        <a:t>→</a:t>
                      </a:r>
                      <a:r>
                        <a:rPr kumimoji="1" lang="en-US" altLang="ja-JP" sz="900" b="1" dirty="0" smtClean="0">
                          <a:solidFill>
                            <a:schemeClr val="tx1"/>
                          </a:solidFill>
                        </a:rPr>
                        <a:t>20</a:t>
                      </a:r>
                      <a:r>
                        <a:rPr kumimoji="1" lang="ja-JP" altLang="en-US" sz="900" b="1" dirty="0" smtClean="0">
                          <a:solidFill>
                            <a:schemeClr val="tx1"/>
                          </a:solidFill>
                        </a:rPr>
                        <a:t>年間</a:t>
                      </a:r>
                      <a:r>
                        <a:rPr kumimoji="1" lang="ja-JP" altLang="en-US" sz="900" b="1" dirty="0">
                          <a:solidFill>
                            <a:schemeClr val="tx1"/>
                          </a:solidFill>
                        </a:rPr>
                        <a:t>で約</a:t>
                      </a:r>
                      <a:r>
                        <a:rPr kumimoji="1" lang="en-US" altLang="ja-JP" sz="900" b="1" dirty="0">
                          <a:solidFill>
                            <a:schemeClr val="tx1"/>
                          </a:solidFill>
                        </a:rPr>
                        <a:t>2.1</a:t>
                      </a:r>
                      <a:r>
                        <a:rPr kumimoji="1" lang="ja-JP" altLang="en-US" sz="900" b="1" dirty="0">
                          <a:solidFill>
                            <a:schemeClr val="tx1"/>
                          </a:solidFill>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7</a:t>
                      </a:r>
                      <a:r>
                        <a:rPr kumimoji="1" lang="ja-JP" altLang="en-US" sz="900" dirty="0">
                          <a:solidFill>
                            <a:schemeClr val="tx1"/>
                          </a:solidFill>
                        </a:rPr>
                        <a:t>兆</a:t>
                      </a:r>
                      <a:r>
                        <a:rPr kumimoji="1" lang="en-US" altLang="ja-JP" sz="900" dirty="0">
                          <a:solidFill>
                            <a:schemeClr val="tx1"/>
                          </a:solidFill>
                        </a:rPr>
                        <a:t>2,667</a:t>
                      </a:r>
                      <a:r>
                        <a:rPr kumimoji="1" lang="ja-JP" altLang="en-US" sz="900" dirty="0">
                          <a:solidFill>
                            <a:schemeClr val="tx1"/>
                          </a:solidFill>
                        </a:rPr>
                        <a:t>億ドル </a:t>
                      </a:r>
                      <a:r>
                        <a:rPr kumimoji="1" lang="en-US" altLang="ja-JP" sz="900" dirty="0">
                          <a:solidFill>
                            <a:schemeClr val="tx1"/>
                          </a:solidFill>
                        </a:rPr>
                        <a:t>(3.92%)</a:t>
                      </a: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14</a:t>
                      </a:r>
                      <a:r>
                        <a:rPr kumimoji="1" lang="ja-JP" altLang="en-US" sz="900" dirty="0">
                          <a:solidFill>
                            <a:schemeClr val="tx1"/>
                          </a:solidFill>
                        </a:rPr>
                        <a:t>兆</a:t>
                      </a:r>
                      <a:r>
                        <a:rPr kumimoji="1" lang="en-US" altLang="ja-JP" sz="900" dirty="0">
                          <a:solidFill>
                            <a:schemeClr val="tx1"/>
                          </a:solidFill>
                        </a:rPr>
                        <a:t>5,586</a:t>
                      </a:r>
                      <a:r>
                        <a:rPr kumimoji="1" lang="ja-JP" altLang="en-US" sz="900" dirty="0">
                          <a:solidFill>
                            <a:schemeClr val="tx1"/>
                          </a:solidFill>
                        </a:rPr>
                        <a:t>億ドル </a:t>
                      </a:r>
                      <a:r>
                        <a:rPr kumimoji="1" lang="en-US" altLang="ja-JP" sz="900" dirty="0">
                          <a:solidFill>
                            <a:schemeClr val="tx1"/>
                          </a:solidFill>
                        </a:rPr>
                        <a:t>(2.12%)</a:t>
                      </a: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15</a:t>
                      </a:r>
                      <a:r>
                        <a:rPr kumimoji="1" lang="ja-JP" altLang="en-US" sz="900" dirty="0">
                          <a:solidFill>
                            <a:schemeClr val="tx1"/>
                          </a:solidFill>
                        </a:rPr>
                        <a:t>兆</a:t>
                      </a:r>
                      <a:r>
                        <a:rPr kumimoji="1" lang="en-US" altLang="ja-JP" sz="900" dirty="0">
                          <a:solidFill>
                            <a:schemeClr val="tx1"/>
                          </a:solidFill>
                        </a:rPr>
                        <a:t>6,825</a:t>
                      </a:r>
                      <a:r>
                        <a:rPr kumimoji="1" lang="ja-JP" altLang="en-US" sz="900" dirty="0">
                          <a:solidFill>
                            <a:schemeClr val="tx1"/>
                          </a:solidFill>
                        </a:rPr>
                        <a:t>億ドル</a:t>
                      </a:r>
                      <a:r>
                        <a:rPr kumimoji="1" lang="en-US" altLang="ja-JP" sz="900" dirty="0">
                          <a:solidFill>
                            <a:schemeClr val="tx1"/>
                          </a:solidFill>
                        </a:rPr>
                        <a:t> (1.95</a:t>
                      </a:r>
                      <a:r>
                        <a:rPr kumimoji="1" lang="ja-JP" altLang="en-US" sz="900" dirty="0">
                          <a:solidFill>
                            <a:schemeClr val="tx1"/>
                          </a:solidFill>
                        </a:rPr>
                        <a:t>％</a:t>
                      </a:r>
                      <a:r>
                        <a:rPr kumimoji="1" lang="en-US" altLang="ja-JP" sz="900" dirty="0">
                          <a:solidFill>
                            <a:schemeClr val="tx1"/>
                          </a:solidFill>
                        </a:rPr>
                        <a:t>)</a:t>
                      </a:r>
                    </a:p>
                    <a:p>
                      <a:pPr algn="l"/>
                      <a:r>
                        <a:rPr kumimoji="1" lang="ja-JP" altLang="en-US" sz="900" b="1" u="none" dirty="0" smtClean="0">
                          <a:solidFill>
                            <a:schemeClr val="tx1"/>
                          </a:solidFill>
                        </a:rPr>
                        <a:t>→</a:t>
                      </a:r>
                      <a:r>
                        <a:rPr kumimoji="1" lang="en-US" altLang="ja-JP" sz="900" b="1" u="none" dirty="0" smtClean="0">
                          <a:solidFill>
                            <a:schemeClr val="tx1"/>
                          </a:solidFill>
                        </a:rPr>
                        <a:t>20</a:t>
                      </a:r>
                      <a:r>
                        <a:rPr kumimoji="1" lang="ja-JP" altLang="en-US" sz="900" b="1" u="none" dirty="0" smtClean="0">
                          <a:solidFill>
                            <a:schemeClr val="tx1"/>
                          </a:solidFill>
                        </a:rPr>
                        <a:t>年間</a:t>
                      </a:r>
                      <a:r>
                        <a:rPr kumimoji="1" lang="ja-JP" altLang="en-US" sz="900" b="1" u="none" dirty="0">
                          <a:solidFill>
                            <a:schemeClr val="tx1"/>
                          </a:solidFill>
                        </a:rPr>
                        <a:t>で約</a:t>
                      </a:r>
                      <a:r>
                        <a:rPr kumimoji="1" lang="en-US" altLang="ja-JP" sz="900" b="1" u="none" dirty="0">
                          <a:solidFill>
                            <a:schemeClr val="tx1"/>
                          </a:solidFill>
                        </a:rPr>
                        <a:t>2.2</a:t>
                      </a:r>
                      <a:r>
                        <a:rPr kumimoji="1" lang="ja-JP" altLang="en-US" sz="900" b="1" u="none" dirty="0">
                          <a:solidFill>
                            <a:schemeClr val="tx1"/>
                          </a:solidFill>
                        </a:rPr>
                        <a:t>倍</a:t>
                      </a:r>
                      <a:endParaRPr kumimoji="1" lang="en-US" altLang="ja-JP" sz="900" b="1"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a:t>
                      </a:r>
                      <a:r>
                        <a:rPr kumimoji="1" lang="ja-JP" altLang="en-US" sz="900" baseline="0" dirty="0">
                          <a:solidFill>
                            <a:schemeClr val="tx1"/>
                          </a:solidFill>
                        </a:rPr>
                        <a:t>　</a:t>
                      </a:r>
                      <a:r>
                        <a:rPr kumimoji="1" lang="ja-JP" altLang="en-US" sz="900" baseline="0" dirty="0" smtClean="0">
                          <a:solidFill>
                            <a:schemeClr val="tx1"/>
                          </a:solidFill>
                        </a:rPr>
                        <a:t>  </a:t>
                      </a:r>
                      <a:r>
                        <a:rPr kumimoji="1" lang="en-US" altLang="ja-JP" sz="900" baseline="0" dirty="0" smtClean="0">
                          <a:solidFill>
                            <a:schemeClr val="tx1"/>
                          </a:solidFill>
                        </a:rPr>
                        <a:t>1</a:t>
                      </a:r>
                      <a:r>
                        <a:rPr kumimoji="1" lang="ja-JP" altLang="en-US" sz="900" baseline="0" dirty="0">
                          <a:solidFill>
                            <a:schemeClr val="tx1"/>
                          </a:solidFill>
                        </a:rPr>
                        <a:t>兆</a:t>
                      </a:r>
                      <a:r>
                        <a:rPr kumimoji="1" lang="en-US" altLang="ja-JP" sz="900" baseline="0" dirty="0">
                          <a:solidFill>
                            <a:schemeClr val="tx1"/>
                          </a:solidFill>
                        </a:rPr>
                        <a:t>2,055</a:t>
                      </a:r>
                      <a:r>
                        <a:rPr kumimoji="1" lang="ja-JP" altLang="en-US" sz="900" baseline="0" dirty="0">
                          <a:solidFill>
                            <a:schemeClr val="tx1"/>
                          </a:solidFill>
                        </a:rPr>
                        <a:t>億ドル </a:t>
                      </a:r>
                      <a:r>
                        <a:rPr kumimoji="1" lang="en-US" altLang="ja-JP" sz="900" baseline="0" dirty="0">
                          <a:solidFill>
                            <a:schemeClr val="tx1"/>
                          </a:solidFill>
                        </a:rPr>
                        <a:t>(</a:t>
                      </a:r>
                      <a:r>
                        <a:rPr kumimoji="1" lang="en-US" altLang="ja-JP" sz="900" dirty="0">
                          <a:solidFill>
                            <a:schemeClr val="tx1"/>
                          </a:solidFill>
                        </a:rPr>
                        <a:t>8.47%)</a:t>
                      </a: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ja-JP" altLang="en-US" sz="900" baseline="0" dirty="0" smtClean="0">
                          <a:solidFill>
                            <a:schemeClr val="tx1"/>
                          </a:solidFill>
                        </a:rPr>
                        <a:t>  </a:t>
                      </a:r>
                      <a:r>
                        <a:rPr kumimoji="1" lang="en-US" altLang="ja-JP" sz="900" baseline="0" dirty="0" smtClean="0">
                          <a:solidFill>
                            <a:schemeClr val="tx1"/>
                          </a:solidFill>
                        </a:rPr>
                        <a:t>6</a:t>
                      </a:r>
                      <a:r>
                        <a:rPr kumimoji="1" lang="ja-JP" altLang="en-US" sz="900" baseline="0" dirty="0" smtClean="0">
                          <a:solidFill>
                            <a:schemeClr val="tx1"/>
                          </a:solidFill>
                        </a:rPr>
                        <a:t>兆  </a:t>
                      </a:r>
                      <a:r>
                        <a:rPr kumimoji="1" lang="en-US" altLang="ja-JP" sz="900" baseline="0" dirty="0" smtClean="0">
                          <a:solidFill>
                            <a:schemeClr val="tx1"/>
                          </a:solidFill>
                        </a:rPr>
                        <a:t>338</a:t>
                      </a:r>
                      <a:r>
                        <a:rPr kumimoji="1" lang="ja-JP" altLang="en-US" sz="900" baseline="0" dirty="0">
                          <a:solidFill>
                            <a:schemeClr val="tx1"/>
                          </a:solidFill>
                        </a:rPr>
                        <a:t>億</a:t>
                      </a:r>
                      <a:r>
                        <a:rPr kumimoji="1" lang="ja-JP" altLang="en-US" sz="900" baseline="0" dirty="0" smtClean="0">
                          <a:solidFill>
                            <a:schemeClr val="tx1"/>
                          </a:solidFill>
                        </a:rPr>
                        <a:t>ドル</a:t>
                      </a:r>
                      <a:r>
                        <a:rPr kumimoji="1" lang="en-US" altLang="ja-JP" sz="900" baseline="0" dirty="0" smtClean="0">
                          <a:solidFill>
                            <a:schemeClr val="tx1"/>
                          </a:solidFill>
                        </a:rPr>
                        <a:t>(</a:t>
                      </a:r>
                      <a:r>
                        <a:rPr kumimoji="1" lang="en-US" altLang="ja-JP" sz="900" dirty="0">
                          <a:solidFill>
                            <a:schemeClr val="tx1"/>
                          </a:solidFill>
                        </a:rPr>
                        <a:t>10.61%)</a:t>
                      </a:r>
                    </a:p>
                    <a:p>
                      <a:pPr algn="l"/>
                      <a:r>
                        <a:rPr kumimoji="1" lang="en-US" altLang="ja-JP" sz="900" dirty="0">
                          <a:solidFill>
                            <a:schemeClr val="tx1"/>
                          </a:solidFill>
                        </a:rPr>
                        <a:t>19</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14</a:t>
                      </a:r>
                      <a:r>
                        <a:rPr kumimoji="1" lang="ja-JP" altLang="en-US" sz="900" baseline="0" dirty="0">
                          <a:solidFill>
                            <a:schemeClr val="tx1"/>
                          </a:solidFill>
                        </a:rPr>
                        <a:t>兆</a:t>
                      </a:r>
                      <a:r>
                        <a:rPr kumimoji="1" lang="en-US" altLang="ja-JP" sz="900" baseline="0" dirty="0">
                          <a:solidFill>
                            <a:schemeClr val="tx1"/>
                          </a:solidFill>
                        </a:rPr>
                        <a:t>3,406</a:t>
                      </a:r>
                      <a:r>
                        <a:rPr kumimoji="1" lang="ja-JP" altLang="en-US" sz="900" baseline="0" dirty="0">
                          <a:solidFill>
                            <a:schemeClr val="tx1"/>
                          </a:solidFill>
                        </a:rPr>
                        <a:t>億ドル</a:t>
                      </a:r>
                      <a:r>
                        <a:rPr kumimoji="1" lang="en-US" altLang="ja-JP" sz="900" baseline="0" dirty="0">
                          <a:solidFill>
                            <a:schemeClr val="tx1"/>
                          </a:solidFill>
                        </a:rPr>
                        <a:t> (5.95</a:t>
                      </a:r>
                      <a:r>
                        <a:rPr kumimoji="1" lang="ja-JP" altLang="en-US" sz="900" baseline="0" dirty="0">
                          <a:solidFill>
                            <a:schemeClr val="tx1"/>
                          </a:solidFill>
                        </a:rPr>
                        <a:t>％</a:t>
                      </a:r>
                      <a:r>
                        <a:rPr kumimoji="1" lang="en-US" altLang="ja-JP" sz="900" baseline="0" dirty="0">
                          <a:solidFill>
                            <a:schemeClr val="tx1"/>
                          </a:solidFill>
                        </a:rPr>
                        <a:t>)</a:t>
                      </a:r>
                    </a:p>
                    <a:p>
                      <a:pPr algn="l"/>
                      <a:r>
                        <a:rPr kumimoji="1" lang="ja-JP" altLang="en-US" sz="900" b="1" u="none" baseline="0" dirty="0" smtClean="0">
                          <a:solidFill>
                            <a:schemeClr val="tx1"/>
                          </a:solidFill>
                        </a:rPr>
                        <a:t>→</a:t>
                      </a:r>
                      <a:r>
                        <a:rPr kumimoji="1" lang="en-US" altLang="ja-JP" sz="900" b="1" u="none" baseline="0" dirty="0" smtClean="0">
                          <a:solidFill>
                            <a:schemeClr val="tx1"/>
                          </a:solidFill>
                        </a:rPr>
                        <a:t>20</a:t>
                      </a:r>
                      <a:r>
                        <a:rPr kumimoji="1" lang="ja-JP" altLang="en-US" sz="900" b="1" u="none" baseline="0" dirty="0" smtClean="0">
                          <a:solidFill>
                            <a:schemeClr val="tx1"/>
                          </a:solidFill>
                        </a:rPr>
                        <a:t>年間</a:t>
                      </a:r>
                      <a:r>
                        <a:rPr kumimoji="1" lang="ja-JP" altLang="en-US" sz="900" b="1" u="none" baseline="0" dirty="0">
                          <a:solidFill>
                            <a:schemeClr val="tx1"/>
                          </a:solidFill>
                        </a:rPr>
                        <a:t>で約</a:t>
                      </a:r>
                      <a:r>
                        <a:rPr kumimoji="1" lang="en-US" altLang="ja-JP" sz="900" b="1" u="none" baseline="0" dirty="0">
                          <a:solidFill>
                            <a:schemeClr val="tx1"/>
                          </a:solidFill>
                        </a:rPr>
                        <a:t>11.9</a:t>
                      </a:r>
                      <a:r>
                        <a:rPr kumimoji="1" lang="ja-JP" altLang="en-US" sz="900" b="1" u="none" baseline="0" dirty="0">
                          <a:solidFill>
                            <a:schemeClr val="tx1"/>
                          </a:solidFill>
                        </a:rPr>
                        <a:t>倍</a:t>
                      </a:r>
                      <a:endParaRPr kumimoji="1" lang="en-US" altLang="ja-JP" sz="900" b="1"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4</a:t>
                      </a:r>
                      <a:r>
                        <a:rPr kumimoji="1" lang="ja-JP" altLang="en-US" sz="900" dirty="0">
                          <a:solidFill>
                            <a:schemeClr val="tx1"/>
                          </a:solidFill>
                        </a:rPr>
                        <a:t>兆</a:t>
                      </a:r>
                      <a:r>
                        <a:rPr kumimoji="1" lang="en-US" altLang="ja-JP" sz="900" dirty="0">
                          <a:solidFill>
                            <a:schemeClr val="tx1"/>
                          </a:solidFill>
                        </a:rPr>
                        <a:t>9,684</a:t>
                      </a:r>
                      <a:r>
                        <a:rPr kumimoji="1" lang="ja-JP" altLang="en-US" sz="900" dirty="0">
                          <a:solidFill>
                            <a:schemeClr val="tx1"/>
                          </a:solidFill>
                        </a:rPr>
                        <a:t>億ドル</a:t>
                      </a:r>
                      <a:r>
                        <a:rPr kumimoji="1" lang="en-US" altLang="ja-JP" sz="900" dirty="0">
                          <a:solidFill>
                            <a:schemeClr val="tx1"/>
                          </a:solidFill>
                        </a:rPr>
                        <a:t> (2.77%)</a:t>
                      </a: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5</a:t>
                      </a:r>
                      <a:r>
                        <a:rPr kumimoji="1" lang="ja-JP" altLang="en-US" sz="900" dirty="0">
                          <a:solidFill>
                            <a:schemeClr val="tx1"/>
                          </a:solidFill>
                        </a:rPr>
                        <a:t>兆</a:t>
                      </a:r>
                      <a:r>
                        <a:rPr kumimoji="1" lang="en-US" altLang="ja-JP" sz="900" dirty="0">
                          <a:solidFill>
                            <a:schemeClr val="tx1"/>
                          </a:solidFill>
                        </a:rPr>
                        <a:t>7,591</a:t>
                      </a:r>
                      <a:r>
                        <a:rPr kumimoji="1" lang="ja-JP" altLang="en-US" sz="900" dirty="0">
                          <a:solidFill>
                            <a:schemeClr val="tx1"/>
                          </a:solidFill>
                        </a:rPr>
                        <a:t>億ドル </a:t>
                      </a:r>
                      <a:r>
                        <a:rPr kumimoji="1" lang="en-US" altLang="ja-JP" sz="900" dirty="0">
                          <a:solidFill>
                            <a:schemeClr val="tx1"/>
                          </a:solidFill>
                        </a:rPr>
                        <a:t>(4.10%)</a:t>
                      </a: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5</a:t>
                      </a:r>
                      <a:r>
                        <a:rPr kumimoji="1" lang="ja-JP" altLang="en-US" sz="900" dirty="0">
                          <a:solidFill>
                            <a:schemeClr val="tx1"/>
                          </a:solidFill>
                        </a:rPr>
                        <a:t>兆</a:t>
                      </a:r>
                      <a:r>
                        <a:rPr kumimoji="1" lang="en-US" altLang="ja-JP" sz="900" dirty="0">
                          <a:solidFill>
                            <a:schemeClr val="tx1"/>
                          </a:solidFill>
                        </a:rPr>
                        <a:t>1,359</a:t>
                      </a:r>
                      <a:r>
                        <a:rPr kumimoji="1" lang="ja-JP" altLang="en-US" sz="900" dirty="0">
                          <a:solidFill>
                            <a:schemeClr val="tx1"/>
                          </a:solidFill>
                        </a:rPr>
                        <a:t>億ドル</a:t>
                      </a:r>
                      <a:r>
                        <a:rPr kumimoji="1" lang="en-US" altLang="ja-JP" sz="900" dirty="0">
                          <a:solidFill>
                            <a:schemeClr val="tx1"/>
                          </a:solidFill>
                        </a:rPr>
                        <a:t> (0.02</a:t>
                      </a:r>
                      <a:r>
                        <a:rPr kumimoji="1" lang="ja-JP" altLang="en-US" sz="900" dirty="0">
                          <a:solidFill>
                            <a:schemeClr val="tx1"/>
                          </a:solidFill>
                        </a:rPr>
                        <a:t>％</a:t>
                      </a:r>
                      <a:r>
                        <a:rPr kumimoji="1" lang="en-US" altLang="ja-JP" sz="900" dirty="0">
                          <a:solidFill>
                            <a:schemeClr val="tx1"/>
                          </a:solidFill>
                        </a:rPr>
                        <a:t>)</a:t>
                      </a:r>
                    </a:p>
                    <a:p>
                      <a:pPr algn="l"/>
                      <a:r>
                        <a:rPr kumimoji="1" lang="ja-JP" altLang="en-US" sz="900" dirty="0" smtClean="0">
                          <a:solidFill>
                            <a:schemeClr val="tx1"/>
                          </a:solidFill>
                        </a:rPr>
                        <a:t>→</a:t>
                      </a:r>
                      <a:r>
                        <a:rPr kumimoji="1" lang="en-US" altLang="ja-JP" sz="900" b="1" dirty="0" smtClean="0">
                          <a:solidFill>
                            <a:schemeClr val="tx1"/>
                          </a:solidFill>
                        </a:rPr>
                        <a:t>20</a:t>
                      </a:r>
                      <a:r>
                        <a:rPr kumimoji="1" lang="ja-JP" altLang="en-US" sz="900" b="1" dirty="0" smtClean="0">
                          <a:solidFill>
                            <a:schemeClr val="tx1"/>
                          </a:solidFill>
                        </a:rPr>
                        <a:t>年間</a:t>
                      </a:r>
                      <a:r>
                        <a:rPr kumimoji="1" lang="ja-JP" altLang="en-US" sz="900" b="1" dirty="0">
                          <a:solidFill>
                            <a:schemeClr val="tx1"/>
                          </a:solidFill>
                        </a:rPr>
                        <a:t>で約</a:t>
                      </a:r>
                      <a:r>
                        <a:rPr kumimoji="1" lang="en-US" altLang="ja-JP" sz="900" b="1" dirty="0">
                          <a:solidFill>
                            <a:schemeClr val="tx1"/>
                          </a:solidFill>
                        </a:rPr>
                        <a:t>1.03</a:t>
                      </a:r>
                      <a:r>
                        <a:rPr kumimoji="1" lang="ja-JP" altLang="en-US" sz="900" b="1" dirty="0">
                          <a:solidFill>
                            <a:schemeClr val="tx1"/>
                          </a:solidFill>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824049"/>
                  </a:ext>
                </a:extLst>
              </a:tr>
              <a:tr h="409996">
                <a:tc>
                  <a:txBody>
                    <a:bodyPr/>
                    <a:lstStyle/>
                    <a:p>
                      <a:pPr algn="ctr"/>
                      <a:r>
                        <a:rPr lang="ja-JP" altLang="en-US" sz="1100" dirty="0"/>
                        <a:t>インフレ率</a:t>
                      </a:r>
                      <a:endParaRPr lang="en-US" altLang="ja-JP" sz="1100" dirty="0"/>
                    </a:p>
                    <a:p>
                      <a:pPr algn="ctr"/>
                      <a:r>
                        <a:rPr lang="ja-JP" altLang="en-US" sz="900" dirty="0"/>
                        <a:t>（</a:t>
                      </a:r>
                      <a:r>
                        <a:rPr lang="en-US" altLang="ja-JP" sz="900" dirty="0"/>
                        <a:t>2015</a:t>
                      </a:r>
                      <a:r>
                        <a:rPr lang="ja-JP" altLang="en-US" sz="900" dirty="0"/>
                        <a:t>年＝</a:t>
                      </a:r>
                      <a:r>
                        <a:rPr lang="en-US" altLang="ja-JP" sz="900" dirty="0"/>
                        <a:t>100</a:t>
                      </a:r>
                      <a:r>
                        <a:rPr lang="ja-JP" altLang="en-US" sz="900" dirty="0"/>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ja-JP" sz="900" dirty="0"/>
                        <a:t>00</a:t>
                      </a:r>
                      <a:r>
                        <a:rPr lang="ja-JP" altLang="en-US" sz="900" dirty="0"/>
                        <a:t>年　</a:t>
                      </a:r>
                      <a:r>
                        <a:rPr lang="ja-JP" altLang="en-US" sz="900" dirty="0" smtClean="0"/>
                        <a:t>　</a:t>
                      </a:r>
                      <a:r>
                        <a:rPr lang="en-US" altLang="ja-JP" sz="900" dirty="0" smtClean="0"/>
                        <a:t>72.65</a:t>
                      </a:r>
                      <a:endParaRPr lang="en-US" altLang="ja-JP" sz="900" dirty="0"/>
                    </a:p>
                    <a:p>
                      <a:r>
                        <a:rPr lang="en-US" altLang="ja-JP" sz="900" dirty="0"/>
                        <a:t>10</a:t>
                      </a:r>
                      <a:r>
                        <a:rPr lang="ja-JP" altLang="en-US" sz="900" dirty="0"/>
                        <a:t>年　</a:t>
                      </a:r>
                      <a:r>
                        <a:rPr lang="ja-JP" altLang="en-US" sz="900" dirty="0" smtClean="0"/>
                        <a:t>　</a:t>
                      </a:r>
                      <a:r>
                        <a:rPr lang="en-US" altLang="ja-JP" sz="900" dirty="0" smtClean="0"/>
                        <a:t>92</a:t>
                      </a:r>
                      <a:endParaRPr lang="en-US" altLang="ja-JP" sz="900" dirty="0"/>
                    </a:p>
                    <a:p>
                      <a:r>
                        <a:rPr lang="en-US" altLang="ja-JP" sz="900" dirty="0"/>
                        <a:t>19</a:t>
                      </a:r>
                      <a:r>
                        <a:rPr lang="ja-JP" altLang="en-US" sz="900" dirty="0"/>
                        <a:t>年　</a:t>
                      </a:r>
                      <a:r>
                        <a:rPr lang="en-US" altLang="ja-JP" sz="900" dirty="0"/>
                        <a:t>107.86</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t>00</a:t>
                      </a:r>
                      <a:r>
                        <a:rPr lang="ja-JP" altLang="en-US" sz="900" dirty="0"/>
                        <a:t>年　</a:t>
                      </a:r>
                      <a:r>
                        <a:rPr lang="ja-JP" altLang="en-US" sz="900" dirty="0" smtClean="0"/>
                        <a:t>  </a:t>
                      </a:r>
                      <a:r>
                        <a:rPr lang="en-US" altLang="ja-JP" sz="900" dirty="0" smtClean="0"/>
                        <a:t>73.13</a:t>
                      </a:r>
                      <a:endParaRPr lang="en-US" altLang="ja-JP" sz="900" dirty="0"/>
                    </a:p>
                    <a:p>
                      <a:r>
                        <a:rPr lang="en-US" altLang="ja-JP" sz="900" dirty="0"/>
                        <a:t>10</a:t>
                      </a:r>
                      <a:r>
                        <a:rPr lang="ja-JP" altLang="en-US" sz="900" dirty="0"/>
                        <a:t>年　</a:t>
                      </a:r>
                      <a:r>
                        <a:rPr lang="ja-JP" altLang="en-US" sz="900" dirty="0" smtClean="0"/>
                        <a:t>  </a:t>
                      </a:r>
                      <a:r>
                        <a:rPr lang="en-US" altLang="ja-JP" sz="900" dirty="0" smtClean="0"/>
                        <a:t>93.03</a:t>
                      </a:r>
                      <a:endParaRPr lang="en-US" altLang="ja-JP" sz="900" dirty="0"/>
                    </a:p>
                    <a:p>
                      <a:r>
                        <a:rPr lang="en-US" altLang="ja-JP" sz="900" dirty="0"/>
                        <a:t>19</a:t>
                      </a:r>
                      <a:r>
                        <a:rPr lang="ja-JP" altLang="en-US" sz="900" dirty="0"/>
                        <a:t>年　</a:t>
                      </a:r>
                      <a:r>
                        <a:rPr lang="en-US" altLang="ja-JP" sz="900" dirty="0"/>
                        <a:t>105.04</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t>00</a:t>
                      </a:r>
                      <a:r>
                        <a:rPr lang="ja-JP" altLang="en-US" sz="900" dirty="0"/>
                        <a:t>年　</a:t>
                      </a:r>
                      <a:r>
                        <a:rPr lang="ja-JP" altLang="en-US" sz="900" dirty="0" smtClean="0"/>
                        <a:t>   </a:t>
                      </a:r>
                      <a:r>
                        <a:rPr lang="en-US" altLang="ja-JP" sz="900" dirty="0" smtClean="0"/>
                        <a:t>70.46</a:t>
                      </a:r>
                      <a:endParaRPr lang="en-US" altLang="ja-JP" sz="900" dirty="0"/>
                    </a:p>
                    <a:p>
                      <a:r>
                        <a:rPr lang="en-US" altLang="ja-JP" sz="900" dirty="0"/>
                        <a:t>10</a:t>
                      </a:r>
                      <a:r>
                        <a:rPr lang="ja-JP" altLang="en-US" sz="900" dirty="0"/>
                        <a:t>年　</a:t>
                      </a:r>
                      <a:r>
                        <a:rPr lang="ja-JP" altLang="en-US" sz="900" dirty="0" smtClean="0"/>
                        <a:t>   </a:t>
                      </a:r>
                      <a:r>
                        <a:rPr lang="en-US" altLang="ja-JP" sz="900" dirty="0" smtClean="0"/>
                        <a:t>87.02</a:t>
                      </a:r>
                      <a:endParaRPr lang="en-US" altLang="ja-JP" sz="900" dirty="0"/>
                    </a:p>
                    <a:p>
                      <a:r>
                        <a:rPr lang="en-US" altLang="ja-JP" sz="900" dirty="0" smtClean="0"/>
                        <a:t>19 </a:t>
                      </a:r>
                      <a:r>
                        <a:rPr lang="ja-JP" altLang="en-US" sz="900" dirty="0" smtClean="0"/>
                        <a:t>年</a:t>
                      </a:r>
                      <a:r>
                        <a:rPr lang="ja-JP" altLang="en-US" sz="900" dirty="0"/>
                        <a:t>　</a:t>
                      </a:r>
                      <a:r>
                        <a:rPr lang="en-US" altLang="ja-JP" sz="900" dirty="0"/>
                        <a:t>108.84</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t>00</a:t>
                      </a:r>
                      <a:r>
                        <a:rPr lang="ja-JP" altLang="en-US" sz="900" dirty="0"/>
                        <a:t>年　</a:t>
                      </a:r>
                      <a:r>
                        <a:rPr lang="ja-JP" altLang="en-US" sz="900" dirty="0" smtClean="0"/>
                        <a:t>  </a:t>
                      </a:r>
                      <a:r>
                        <a:rPr lang="en-US" altLang="ja-JP" sz="900" dirty="0" smtClean="0"/>
                        <a:t>99.05</a:t>
                      </a:r>
                      <a:endParaRPr lang="en-US" altLang="ja-JP" sz="900" dirty="0"/>
                    </a:p>
                    <a:p>
                      <a:r>
                        <a:rPr lang="en-US" altLang="ja-JP" sz="900" dirty="0"/>
                        <a:t>10</a:t>
                      </a:r>
                      <a:r>
                        <a:rPr lang="ja-JP" altLang="en-US" sz="900" dirty="0"/>
                        <a:t>年　</a:t>
                      </a:r>
                      <a:r>
                        <a:rPr lang="ja-JP" altLang="en-US" sz="900" dirty="0" smtClean="0"/>
                        <a:t>  </a:t>
                      </a:r>
                      <a:r>
                        <a:rPr lang="en-US" altLang="ja-JP" sz="900" dirty="0" smtClean="0"/>
                        <a:t>96.53</a:t>
                      </a:r>
                      <a:endParaRPr lang="en-US" altLang="ja-JP" sz="900" dirty="0"/>
                    </a:p>
                    <a:p>
                      <a:r>
                        <a:rPr lang="en-US" altLang="ja-JP" sz="900" dirty="0" smtClean="0"/>
                        <a:t>19</a:t>
                      </a:r>
                      <a:r>
                        <a:rPr lang="ja-JP" altLang="en-US" sz="900" dirty="0" smtClean="0"/>
                        <a:t>年</a:t>
                      </a:r>
                      <a:r>
                        <a:rPr lang="ja-JP" altLang="en-US" sz="900" dirty="0"/>
                        <a:t>　</a:t>
                      </a:r>
                      <a:r>
                        <a:rPr lang="en-US" altLang="ja-JP" sz="900" dirty="0"/>
                        <a:t>101.82</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477837"/>
                  </a:ext>
                </a:extLst>
              </a:tr>
              <a:tr h="429371">
                <a:tc>
                  <a:txBody>
                    <a:bodyPr/>
                    <a:lstStyle/>
                    <a:p>
                      <a:pPr algn="ctr"/>
                      <a:r>
                        <a:rPr kumimoji="1" lang="ja-JP" altLang="en-US" sz="1100" dirty="0">
                          <a:solidFill>
                            <a:schemeClr val="tx1"/>
                          </a:solidFill>
                        </a:rPr>
                        <a:t>失業率</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3.98</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9.61</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3.68</a:t>
                      </a:r>
                      <a:r>
                        <a:rPr kumimoji="1" lang="ja-JP" altLang="en-US" sz="900" dirty="0">
                          <a:solidFill>
                            <a:schemeClr val="tx1"/>
                          </a:solidFill>
                        </a:rPr>
                        <a:t>％</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ja-JP" altLang="en-US" sz="900" dirty="0" smtClean="0">
                          <a:solidFill>
                            <a:schemeClr val="tx1"/>
                          </a:solidFill>
                        </a:rPr>
                        <a:t>  </a:t>
                      </a:r>
                      <a:r>
                        <a:rPr kumimoji="1" lang="en-US" altLang="ja-JP" sz="900" dirty="0" smtClean="0">
                          <a:solidFill>
                            <a:schemeClr val="tx1"/>
                          </a:solidFill>
                        </a:rPr>
                        <a:t>8.98</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10.28</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ja-JP" altLang="en-US" sz="900" dirty="0" smtClean="0">
                          <a:solidFill>
                            <a:schemeClr val="tx1"/>
                          </a:solidFill>
                        </a:rPr>
                        <a:t>  </a:t>
                      </a:r>
                      <a:r>
                        <a:rPr kumimoji="1" lang="en-US" altLang="ja-JP" sz="900" dirty="0" smtClean="0">
                          <a:solidFill>
                            <a:schemeClr val="tx1"/>
                          </a:solidFill>
                        </a:rPr>
                        <a:t>7.57</a:t>
                      </a:r>
                      <a:r>
                        <a:rPr kumimoji="1" lang="ja-JP" altLang="en-US" sz="900" dirty="0">
                          <a:solidFill>
                            <a:schemeClr val="tx1"/>
                          </a:solidFill>
                        </a:rPr>
                        <a:t>％</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smtClean="0">
                          <a:solidFill>
                            <a:schemeClr val="tx1"/>
                          </a:solidFill>
                        </a:rPr>
                        <a:t>00</a:t>
                      </a:r>
                      <a:r>
                        <a:rPr kumimoji="1" lang="ja-JP" altLang="en-US" sz="900" dirty="0" smtClean="0">
                          <a:solidFill>
                            <a:schemeClr val="tx1"/>
                          </a:solidFill>
                        </a:rPr>
                        <a:t>年  </a:t>
                      </a:r>
                      <a:r>
                        <a:rPr kumimoji="1" lang="en-US" altLang="ja-JP" sz="900" dirty="0" smtClean="0">
                          <a:solidFill>
                            <a:schemeClr val="tx1"/>
                          </a:solidFill>
                        </a:rPr>
                        <a:t>3.10</a:t>
                      </a:r>
                      <a:r>
                        <a:rPr kumimoji="1" lang="ja-JP" altLang="en-US" sz="900" dirty="0" smtClean="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4.14</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3.62</a:t>
                      </a:r>
                      <a:r>
                        <a:rPr kumimoji="1" lang="ja-JP" altLang="en-US" sz="900" dirty="0">
                          <a:solidFill>
                            <a:schemeClr val="tx1"/>
                          </a:solidFill>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4.73</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5.06</a:t>
                      </a:r>
                      <a:r>
                        <a:rPr kumimoji="1" lang="ja-JP" altLang="en-US" sz="900" dirty="0">
                          <a:solidFill>
                            <a:schemeClr val="tx1"/>
                          </a:solidFill>
                        </a:rPr>
                        <a:t>％</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2.36</a:t>
                      </a:r>
                      <a:r>
                        <a:rPr kumimoji="1" lang="ja-JP" altLang="en-US" sz="900" dirty="0">
                          <a:solidFill>
                            <a:schemeClr val="tx1"/>
                          </a:solidFill>
                        </a:rPr>
                        <a:t>％</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r h="1073427">
                <a:tc>
                  <a:txBody>
                    <a:bodyPr/>
                    <a:lstStyle/>
                    <a:p>
                      <a:pPr algn="l"/>
                      <a:r>
                        <a:rPr kumimoji="1" lang="ja-JP" altLang="en-US" sz="1100" dirty="0" smtClean="0">
                          <a:solidFill>
                            <a:schemeClr val="tx1"/>
                          </a:solidFill>
                        </a:rPr>
                        <a:t>　　　経常</a:t>
                      </a:r>
                      <a:r>
                        <a:rPr kumimoji="1" lang="ja-JP" altLang="en-US" sz="1100" dirty="0">
                          <a:solidFill>
                            <a:schemeClr val="tx1"/>
                          </a:solidFill>
                        </a:rPr>
                        <a:t>収支</a:t>
                      </a:r>
                      <a:endParaRPr kumimoji="1" lang="en-US" altLang="ja-JP" sz="1100" dirty="0">
                        <a:solidFill>
                          <a:schemeClr val="tx1"/>
                        </a:solidFill>
                      </a:endParaRPr>
                    </a:p>
                    <a:p>
                      <a:pPr algn="l"/>
                      <a:r>
                        <a:rPr kumimoji="1" lang="ja-JP" altLang="en-US" sz="1100" dirty="0" smtClean="0">
                          <a:solidFill>
                            <a:schemeClr val="tx1"/>
                          </a:solidFill>
                        </a:rPr>
                        <a:t>　　　　及び</a:t>
                      </a:r>
                      <a:endParaRPr kumimoji="1" lang="en-US" altLang="ja-JP" sz="1100" dirty="0">
                        <a:solidFill>
                          <a:schemeClr val="tx1"/>
                        </a:solidFill>
                      </a:endParaRPr>
                    </a:p>
                    <a:p>
                      <a:pPr algn="l"/>
                      <a:r>
                        <a:rPr kumimoji="1" lang="ja-JP" altLang="en-US" sz="1100" dirty="0">
                          <a:solidFill>
                            <a:schemeClr val="tx1"/>
                          </a:solidFill>
                        </a:rPr>
                        <a:t>左：貿易ｻｰﾋﾞｽ収支</a:t>
                      </a:r>
                      <a:endParaRPr kumimoji="1" lang="en-US" altLang="ja-JP" sz="1100" dirty="0">
                        <a:solidFill>
                          <a:schemeClr val="tx1"/>
                        </a:solidFill>
                      </a:endParaRPr>
                    </a:p>
                    <a:p>
                      <a:pPr algn="l"/>
                      <a:r>
                        <a:rPr kumimoji="1" lang="ja-JP" altLang="en-US" sz="1100" dirty="0">
                          <a:solidFill>
                            <a:schemeClr val="tx1"/>
                          </a:solidFill>
                        </a:rPr>
                        <a:t>右：一次所得</a:t>
                      </a:r>
                      <a:r>
                        <a:rPr kumimoji="1" lang="ja-JP" altLang="en-US" sz="1100" dirty="0" smtClean="0">
                          <a:solidFill>
                            <a:schemeClr val="tx1"/>
                          </a:solidFill>
                        </a:rPr>
                        <a:t>収支</a:t>
                      </a:r>
                      <a:r>
                        <a:rPr kumimoji="1" lang="en-US" altLang="ja-JP" sz="650" dirty="0" smtClean="0">
                          <a:solidFill>
                            <a:schemeClr val="tx1"/>
                          </a:solidFill>
                        </a:rPr>
                        <a:t>※</a:t>
                      </a:r>
                    </a:p>
                    <a:p>
                      <a:pPr algn="l">
                        <a:spcBef>
                          <a:spcPts val="300"/>
                        </a:spcBef>
                      </a:pPr>
                      <a:r>
                        <a:rPr kumimoji="1" lang="en-US" altLang="ja-JP" sz="800" dirty="0" smtClean="0">
                          <a:solidFill>
                            <a:schemeClr val="tx1"/>
                          </a:solidFill>
                        </a:rPr>
                        <a:t>※</a:t>
                      </a:r>
                      <a:r>
                        <a:rPr kumimoji="1" lang="ja-JP" altLang="en-US" sz="800" dirty="0" smtClean="0">
                          <a:solidFill>
                            <a:schemeClr val="tx1"/>
                          </a:solidFill>
                        </a:rPr>
                        <a:t>対外金融債権・債務から　</a:t>
                      </a:r>
                      <a:endParaRPr kumimoji="1" lang="en-US" altLang="ja-JP" sz="800" dirty="0" smtClean="0">
                        <a:solidFill>
                          <a:schemeClr val="tx1"/>
                        </a:solidFill>
                      </a:endParaRPr>
                    </a:p>
                    <a:p>
                      <a:pPr algn="l"/>
                      <a:r>
                        <a:rPr kumimoji="1" lang="ja-JP" altLang="en-US" sz="800" dirty="0" smtClean="0">
                          <a:solidFill>
                            <a:schemeClr val="tx1"/>
                          </a:solidFill>
                        </a:rPr>
                        <a:t>　生じる</a:t>
                      </a:r>
                      <a:r>
                        <a:rPr kumimoji="1" lang="ja-JP" altLang="en-US" sz="800" b="1" dirty="0" smtClean="0">
                          <a:solidFill>
                            <a:schemeClr val="tx1"/>
                          </a:solidFill>
                        </a:rPr>
                        <a:t>金融関連</a:t>
                      </a:r>
                      <a:r>
                        <a:rPr kumimoji="1" lang="ja-JP" altLang="en-US" sz="800" dirty="0" smtClean="0">
                          <a:solidFill>
                            <a:schemeClr val="tx1"/>
                          </a:solidFill>
                        </a:rPr>
                        <a:t>の収支</a:t>
                      </a:r>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smtClean="0">
                          <a:solidFill>
                            <a:schemeClr val="tx1"/>
                          </a:solidFill>
                        </a:rPr>
                        <a:t>00</a:t>
                      </a:r>
                      <a:r>
                        <a:rPr kumimoji="1" lang="ja-JP" altLang="en-US" sz="900" dirty="0" smtClean="0">
                          <a:solidFill>
                            <a:schemeClr val="tx1"/>
                          </a:solidFill>
                        </a:rPr>
                        <a:t>年　経常</a:t>
                      </a:r>
                      <a:r>
                        <a:rPr kumimoji="1" lang="en-US" altLang="ja-JP" sz="900" dirty="0" smtClean="0">
                          <a:solidFill>
                            <a:schemeClr val="tx1"/>
                          </a:solidFill>
                        </a:rPr>
                        <a:t>:</a:t>
                      </a:r>
                      <a:r>
                        <a:rPr kumimoji="1" lang="ja-JP" altLang="en-US" sz="900" dirty="0" smtClean="0">
                          <a:solidFill>
                            <a:schemeClr val="tx1"/>
                          </a:solidFill>
                        </a:rPr>
                        <a:t>▲</a:t>
                      </a:r>
                      <a:r>
                        <a:rPr kumimoji="1" lang="en-US" altLang="ja-JP" sz="900" dirty="0">
                          <a:solidFill>
                            <a:schemeClr val="tx1"/>
                          </a:solidFill>
                        </a:rPr>
                        <a:t>4,019</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3,696</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a:t>
                      </a:r>
                      <a:r>
                        <a:rPr kumimoji="1" lang="ja-JP" altLang="en-US" sz="700" dirty="0" smtClean="0">
                          <a:solidFill>
                            <a:schemeClr val="tx1"/>
                          </a:solidFill>
                        </a:rPr>
                        <a:t>　</a:t>
                      </a:r>
                      <a:r>
                        <a:rPr kumimoji="1" lang="en-US" altLang="ja-JP" sz="700" dirty="0" smtClean="0">
                          <a:solidFill>
                            <a:schemeClr val="tx1"/>
                          </a:solidFill>
                        </a:rPr>
                        <a:t>146</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smtClean="0">
                          <a:solidFill>
                            <a:schemeClr val="tx1"/>
                          </a:solidFill>
                        </a:rPr>
                        <a:t>年　経常</a:t>
                      </a:r>
                      <a:r>
                        <a:rPr kumimoji="1" lang="en-US" altLang="ja-JP" sz="900" dirty="0" smtClean="0">
                          <a:solidFill>
                            <a:schemeClr val="tx1"/>
                          </a:solidFill>
                        </a:rPr>
                        <a:t>:</a:t>
                      </a:r>
                      <a:r>
                        <a:rPr kumimoji="1" lang="ja-JP" altLang="en-US" sz="900" dirty="0" smtClean="0">
                          <a:solidFill>
                            <a:schemeClr val="tx1"/>
                          </a:solidFill>
                        </a:rPr>
                        <a:t>▲</a:t>
                      </a:r>
                      <a:r>
                        <a:rPr kumimoji="1" lang="en-US" altLang="ja-JP" sz="900" dirty="0">
                          <a:solidFill>
                            <a:schemeClr val="tx1"/>
                          </a:solidFill>
                        </a:rPr>
                        <a:t>4,320</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5,031</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:1,699</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a:t>
                      </a:r>
                      <a:r>
                        <a:rPr kumimoji="1" lang="ja-JP" altLang="en-US" sz="900" dirty="0" smtClean="0">
                          <a:solidFill>
                            <a:schemeClr val="tx1"/>
                          </a:solidFill>
                        </a:rPr>
                        <a:t>▲</a:t>
                      </a:r>
                      <a:r>
                        <a:rPr kumimoji="1" lang="en-US" altLang="ja-JP" sz="900" dirty="0">
                          <a:solidFill>
                            <a:schemeClr val="tx1"/>
                          </a:solidFill>
                        </a:rPr>
                        <a:t>4,721</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5,763</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:2,319</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smtClean="0">
                        <a:solidFill>
                          <a:schemeClr val="tx1"/>
                        </a:solidFill>
                      </a:endParaRPr>
                    </a:p>
                    <a:p>
                      <a:pPr algn="l"/>
                      <a:endParaRPr kumimoji="1" lang="en-US" altLang="ja-JP" sz="900" dirty="0" smtClean="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a:t>
                      </a:r>
                      <a:r>
                        <a:rPr kumimoji="1" lang="ja-JP" altLang="en-US" sz="900" dirty="0" smtClean="0">
                          <a:solidFill>
                            <a:schemeClr val="tx1"/>
                          </a:solidFill>
                        </a:rPr>
                        <a:t>▲</a:t>
                      </a:r>
                      <a:r>
                        <a:rPr kumimoji="1" lang="en-US" altLang="ja-JP" sz="900" dirty="0">
                          <a:solidFill>
                            <a:schemeClr val="tx1"/>
                          </a:solidFill>
                        </a:rPr>
                        <a:t>838</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    72</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412</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a:t>
                      </a:r>
                      <a:r>
                        <a:rPr kumimoji="1" lang="ja-JP" altLang="en-US" sz="900" dirty="0" smtClean="0">
                          <a:solidFill>
                            <a:schemeClr val="tx1"/>
                          </a:solidFill>
                        </a:rPr>
                        <a:t>▲</a:t>
                      </a:r>
                      <a:r>
                        <a:rPr kumimoji="1" lang="en-US" altLang="ja-JP" sz="900" dirty="0">
                          <a:solidFill>
                            <a:schemeClr val="tx1"/>
                          </a:solidFill>
                        </a:rPr>
                        <a:t>412</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  993</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   402</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:3,102</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:3,850</a:t>
                      </a:r>
                      <a:r>
                        <a:rPr kumimoji="1" lang="ja-JP" altLang="en-US" sz="700" dirty="0">
                          <a:solidFill>
                            <a:schemeClr val="tx1"/>
                          </a:solidFill>
                        </a:rPr>
                        <a:t>億</a:t>
                      </a:r>
                      <a:r>
                        <a:rPr kumimoji="1" lang="ja-JP" altLang="en-US" sz="700" dirty="0" smtClean="0">
                          <a:solidFill>
                            <a:schemeClr val="tx1"/>
                          </a:solidFill>
                        </a:rPr>
                        <a:t>ﾄﾞﾙ一次</a:t>
                      </a:r>
                      <a:r>
                        <a:rPr kumimoji="1" lang="en-US" altLang="ja-JP" sz="700" dirty="0" smtClean="0">
                          <a:solidFill>
                            <a:schemeClr val="tx1"/>
                          </a:solidFill>
                        </a:rPr>
                        <a:t>:     967</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a:t>
                      </a:r>
                      <a:r>
                        <a:rPr kumimoji="1" lang="ja-JP" altLang="en-US" sz="900" dirty="0" smtClean="0">
                          <a:solidFill>
                            <a:schemeClr val="tx1"/>
                          </a:solidFill>
                        </a:rPr>
                        <a:t>　 </a:t>
                      </a:r>
                      <a:r>
                        <a:rPr kumimoji="1" lang="en-US" altLang="ja-JP" sz="900" dirty="0" smtClean="0">
                          <a:solidFill>
                            <a:schemeClr val="tx1"/>
                          </a:solidFill>
                        </a:rPr>
                        <a:t>205</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  289</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147</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:2,378</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:2,230</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  259</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:1,029</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:1,318</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392</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:1,307</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:691</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    714</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:2,209</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:782</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 1,551</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ja-JP" altLang="en-US" sz="900" dirty="0" smtClean="0">
                          <a:solidFill>
                            <a:schemeClr val="tx1"/>
                          </a:solidFill>
                        </a:rPr>
                        <a:t>経常</a:t>
                      </a:r>
                      <a:r>
                        <a:rPr kumimoji="1" lang="en-US" altLang="ja-JP" sz="900" dirty="0" smtClean="0">
                          <a:solidFill>
                            <a:schemeClr val="tx1"/>
                          </a:solidFill>
                        </a:rPr>
                        <a:t>:1,762</a:t>
                      </a:r>
                      <a:r>
                        <a:rPr kumimoji="1" lang="ja-JP" altLang="en-US" sz="900" dirty="0">
                          <a:solidFill>
                            <a:schemeClr val="tx1"/>
                          </a:solidFill>
                        </a:rPr>
                        <a:t>億ドル</a:t>
                      </a:r>
                      <a:endParaRPr kumimoji="1" lang="en-US" altLang="ja-JP" sz="900" dirty="0">
                        <a:solidFill>
                          <a:schemeClr val="tx1"/>
                        </a:solidFill>
                      </a:endParaRPr>
                    </a:p>
                    <a:p>
                      <a:pPr algn="l"/>
                      <a:r>
                        <a:rPr kumimoji="1" lang="ja-JP" altLang="en-US" sz="700" dirty="0" smtClean="0">
                          <a:solidFill>
                            <a:schemeClr val="tx1"/>
                          </a:solidFill>
                        </a:rPr>
                        <a:t>　→貿サ</a:t>
                      </a:r>
                      <a:r>
                        <a:rPr kumimoji="1" lang="en-US" altLang="ja-JP" sz="700" dirty="0" smtClean="0">
                          <a:solidFill>
                            <a:schemeClr val="tx1"/>
                          </a:solidFill>
                        </a:rPr>
                        <a:t>:</a:t>
                      </a:r>
                      <a:r>
                        <a:rPr kumimoji="1" lang="ja-JP" altLang="en-US" sz="700" dirty="0" smtClean="0">
                          <a:solidFill>
                            <a:schemeClr val="tx1"/>
                          </a:solidFill>
                        </a:rPr>
                        <a:t>▲</a:t>
                      </a:r>
                      <a:r>
                        <a:rPr kumimoji="1" lang="en-US" altLang="ja-JP" sz="700" dirty="0">
                          <a:solidFill>
                            <a:schemeClr val="tx1"/>
                          </a:solidFill>
                        </a:rPr>
                        <a:t>86</a:t>
                      </a:r>
                      <a:r>
                        <a:rPr kumimoji="1" lang="ja-JP" altLang="en-US" sz="700" dirty="0">
                          <a:solidFill>
                            <a:schemeClr val="tx1"/>
                          </a:solidFill>
                        </a:rPr>
                        <a:t>億</a:t>
                      </a:r>
                      <a:r>
                        <a:rPr kumimoji="1" lang="ja-JP" altLang="en-US" sz="700" dirty="0" smtClean="0">
                          <a:solidFill>
                            <a:schemeClr val="tx1"/>
                          </a:solidFill>
                        </a:rPr>
                        <a:t>ﾄﾞﾙ　一次</a:t>
                      </a:r>
                      <a:r>
                        <a:rPr kumimoji="1" lang="en-US" altLang="ja-JP" sz="700" dirty="0" smtClean="0">
                          <a:solidFill>
                            <a:schemeClr val="tx1"/>
                          </a:solidFill>
                        </a:rPr>
                        <a:t>:1,974</a:t>
                      </a:r>
                      <a:r>
                        <a:rPr kumimoji="1" lang="ja-JP" altLang="en-US" sz="700" dirty="0">
                          <a:solidFill>
                            <a:schemeClr val="tx1"/>
                          </a:solidFill>
                        </a:rPr>
                        <a:t>億</a:t>
                      </a:r>
                      <a:r>
                        <a:rPr kumimoji="1" lang="ja-JP" altLang="en-US" sz="700" dirty="0" smtClean="0">
                          <a:solidFill>
                            <a:schemeClr val="tx1"/>
                          </a:solidFill>
                        </a:rPr>
                        <a:t>ﾄﾞﾙ</a:t>
                      </a:r>
                      <a:endParaRPr kumimoji="1" lang="en-US" altLang="ja-JP" sz="700" dirty="0">
                        <a:solidFill>
                          <a:schemeClr val="tx1"/>
                        </a:solidFill>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665588"/>
                  </a:ext>
                </a:extLst>
              </a:tr>
              <a:tr h="582420">
                <a:tc>
                  <a:txBody>
                    <a:bodyPr/>
                    <a:lstStyle/>
                    <a:p>
                      <a:pPr algn="ctr"/>
                      <a:r>
                        <a:rPr kumimoji="1" lang="ja-JP" altLang="en-US" sz="1100" dirty="0">
                          <a:solidFill>
                            <a:schemeClr val="tx1"/>
                          </a:solidFill>
                        </a:rPr>
                        <a:t>産業構造</a:t>
                      </a:r>
                      <a:endParaRPr kumimoji="1" lang="en-US" altLang="ja-JP" sz="1100" dirty="0">
                        <a:solidFill>
                          <a:schemeClr val="tx1"/>
                        </a:solidFill>
                      </a:endParaRPr>
                    </a:p>
                    <a:p>
                      <a:pPr algn="ctr"/>
                      <a:r>
                        <a:rPr kumimoji="1" lang="ja-JP" altLang="en-US" sz="800" dirty="0">
                          <a:solidFill>
                            <a:schemeClr val="tx1"/>
                          </a:solidFill>
                        </a:rPr>
                        <a:t>（</a:t>
                      </a:r>
                      <a:r>
                        <a:rPr kumimoji="1" lang="en-US" altLang="ja-JP" sz="800" dirty="0">
                          <a:solidFill>
                            <a:schemeClr val="tx1"/>
                          </a:solidFill>
                        </a:rPr>
                        <a:t>GDP</a:t>
                      </a:r>
                      <a:r>
                        <a:rPr kumimoji="1" lang="ja-JP" altLang="en-US" sz="800" dirty="0">
                          <a:solidFill>
                            <a:schemeClr val="tx1"/>
                          </a:solidFill>
                        </a:rPr>
                        <a:t>に占める</a:t>
                      </a:r>
                      <a:r>
                        <a:rPr kumimoji="1" lang="ja-JP" altLang="en-US" sz="800" dirty="0" smtClean="0">
                          <a:solidFill>
                            <a:schemeClr val="tx1"/>
                          </a:solidFill>
                        </a:rPr>
                        <a:t>割合）</a:t>
                      </a:r>
                      <a:endParaRPr kumimoji="1" lang="en-US" altLang="ja-JP" sz="800" dirty="0">
                        <a:solidFill>
                          <a:schemeClr val="tx1"/>
                        </a:solidFill>
                      </a:endParaRPr>
                    </a:p>
                    <a:p>
                      <a:pPr algn="ctr"/>
                      <a:r>
                        <a:rPr kumimoji="1" lang="ja-JP" altLang="en-US" sz="700" dirty="0" smtClean="0">
                          <a:solidFill>
                            <a:schemeClr val="tx1"/>
                          </a:solidFill>
                        </a:rPr>
                        <a:t>→欧州については</a:t>
                      </a:r>
                      <a:r>
                        <a:rPr kumimoji="1" lang="en-US" altLang="ja-JP" sz="700" dirty="0" smtClean="0">
                          <a:solidFill>
                            <a:schemeClr val="tx1"/>
                          </a:solidFill>
                        </a:rPr>
                        <a:t>EU</a:t>
                      </a:r>
                      <a:r>
                        <a:rPr kumimoji="1" lang="ja-JP" altLang="en-US" sz="700" dirty="0" smtClean="0">
                          <a:solidFill>
                            <a:schemeClr val="tx1"/>
                          </a:solidFill>
                        </a:rPr>
                        <a:t>において</a:t>
                      </a:r>
                      <a:endParaRPr kumimoji="1" lang="en-US" altLang="ja-JP" sz="700" dirty="0" smtClean="0">
                        <a:solidFill>
                          <a:schemeClr val="tx1"/>
                        </a:solidFill>
                      </a:endParaRPr>
                    </a:p>
                    <a:p>
                      <a:pPr algn="ctr"/>
                      <a:r>
                        <a:rPr kumimoji="1" lang="ja-JP" altLang="en-US" sz="700" dirty="0" smtClean="0">
                          <a:solidFill>
                            <a:schemeClr val="tx1"/>
                          </a:solidFill>
                        </a:rPr>
                        <a:t>変化の大きいﾌﾗﾝｽを例に記載</a:t>
                      </a:r>
                      <a:endParaRPr kumimoji="1" lang="ja-JP" altLang="en-US" sz="7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04</a:t>
                      </a:r>
                      <a:r>
                        <a:rPr kumimoji="1" lang="ja-JP" altLang="en-US" sz="900" dirty="0">
                          <a:solidFill>
                            <a:schemeClr val="tx1"/>
                          </a:solidFill>
                        </a:rPr>
                        <a:t>年→</a:t>
                      </a:r>
                      <a:r>
                        <a:rPr kumimoji="1" lang="en-US" altLang="ja-JP" sz="900" dirty="0">
                          <a:solidFill>
                            <a:schemeClr val="tx1"/>
                          </a:solidFill>
                        </a:rPr>
                        <a:t>16</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ja-JP" altLang="en-US" sz="900" dirty="0" smtClean="0">
                          <a:solidFill>
                            <a:schemeClr val="tx1"/>
                          </a:solidFill>
                        </a:rPr>
                        <a:t>  </a:t>
                      </a:r>
                      <a:r>
                        <a:rPr kumimoji="1" lang="en-US" altLang="ja-JP" sz="900" dirty="0">
                          <a:solidFill>
                            <a:schemeClr val="tx1"/>
                          </a:solidFill>
                        </a:rPr>
                        <a:t>1.2</a:t>
                      </a:r>
                      <a:r>
                        <a:rPr kumimoji="1" lang="ja-JP" altLang="en-US" sz="900" dirty="0" smtClean="0">
                          <a:solidFill>
                            <a:schemeClr val="tx1"/>
                          </a:solidFill>
                        </a:rPr>
                        <a:t>％　　</a:t>
                      </a:r>
                      <a:r>
                        <a:rPr kumimoji="1" lang="en-US" altLang="ja-JP" sz="900" dirty="0" smtClean="0">
                          <a:solidFill>
                            <a:schemeClr val="tx1"/>
                          </a:solidFill>
                        </a:rPr>
                        <a:t>  </a:t>
                      </a:r>
                      <a:r>
                        <a:rPr kumimoji="1" lang="ja-JP" altLang="en-US" sz="900" dirty="0" smtClean="0">
                          <a:solidFill>
                            <a:schemeClr val="tx1"/>
                          </a:solidFill>
                        </a:rPr>
                        <a:t>　　</a:t>
                      </a:r>
                      <a:r>
                        <a:rPr kumimoji="1" lang="en-US" altLang="ja-JP" sz="900" dirty="0" smtClean="0">
                          <a:solidFill>
                            <a:schemeClr val="tx1"/>
                          </a:solidFill>
                        </a:rPr>
                        <a:t>1.0</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smtClean="0">
                          <a:solidFill>
                            <a:schemeClr val="tx1"/>
                          </a:solidFill>
                        </a:rPr>
                        <a:t>21.4%</a:t>
                      </a:r>
                      <a:r>
                        <a:rPr kumimoji="1" lang="ja-JP" altLang="en-US" sz="900" dirty="0" smtClean="0">
                          <a:solidFill>
                            <a:schemeClr val="tx1"/>
                          </a:solidFill>
                        </a:rPr>
                        <a:t>　　　　</a:t>
                      </a:r>
                      <a:r>
                        <a:rPr kumimoji="1" lang="en-US" altLang="ja-JP" sz="900" dirty="0" smtClean="0">
                          <a:solidFill>
                            <a:schemeClr val="tx1"/>
                          </a:solidFill>
                        </a:rPr>
                        <a:t>19.5</a:t>
                      </a:r>
                      <a:r>
                        <a:rPr kumimoji="1" lang="en-US" altLang="ja-JP" sz="900" dirty="0">
                          <a:solidFill>
                            <a:schemeClr val="tx1"/>
                          </a:solidFill>
                        </a:rPr>
                        <a:t>% </a:t>
                      </a:r>
                    </a:p>
                    <a:p>
                      <a:pPr algn="l"/>
                      <a:r>
                        <a:rPr kumimoji="1" lang="ja-JP" altLang="en-US" sz="900" dirty="0">
                          <a:solidFill>
                            <a:schemeClr val="tx1"/>
                          </a:solidFill>
                        </a:rPr>
                        <a:t>第三次　  </a:t>
                      </a:r>
                      <a:r>
                        <a:rPr kumimoji="1" lang="en-US" altLang="ja-JP" sz="900" dirty="0" smtClean="0">
                          <a:solidFill>
                            <a:schemeClr val="tx1"/>
                          </a:solidFill>
                        </a:rPr>
                        <a:t>77.4%</a:t>
                      </a:r>
                      <a:r>
                        <a:rPr kumimoji="1" lang="ja-JP" altLang="en-US" sz="900" dirty="0" smtClean="0">
                          <a:solidFill>
                            <a:schemeClr val="tx1"/>
                          </a:solidFill>
                        </a:rPr>
                        <a:t>　　　　</a:t>
                      </a:r>
                      <a:r>
                        <a:rPr kumimoji="1" lang="en-US" altLang="ja-JP" sz="900" dirty="0" smtClean="0">
                          <a:solidFill>
                            <a:schemeClr val="tx1"/>
                          </a:solidFill>
                        </a:rPr>
                        <a:t>79.4</a:t>
                      </a:r>
                      <a:r>
                        <a:rPr kumimoji="1" lang="en-US" altLang="ja-JP" sz="900" dirty="0">
                          <a:solidFill>
                            <a:schemeClr val="tx1"/>
                          </a:solidFill>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04</a:t>
                      </a:r>
                      <a:r>
                        <a:rPr kumimoji="1" lang="ja-JP" altLang="en-US" sz="900" dirty="0">
                          <a:solidFill>
                            <a:schemeClr val="tx1"/>
                          </a:solidFill>
                        </a:rPr>
                        <a:t>年→</a:t>
                      </a:r>
                      <a:r>
                        <a:rPr kumimoji="1" lang="en-US" altLang="ja-JP" sz="900" dirty="0">
                          <a:solidFill>
                            <a:schemeClr val="tx1"/>
                          </a:solidFill>
                        </a:rPr>
                        <a:t>17</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en-US" altLang="ja-JP" sz="900" dirty="0">
                          <a:solidFill>
                            <a:schemeClr val="tx1"/>
                          </a:solidFill>
                        </a:rPr>
                        <a:t>2.5</a:t>
                      </a:r>
                      <a:r>
                        <a:rPr kumimoji="1" lang="ja-JP" altLang="en-US" sz="900" dirty="0" smtClean="0">
                          <a:solidFill>
                            <a:schemeClr val="tx1"/>
                          </a:solidFill>
                        </a:rPr>
                        <a:t>％　　　</a:t>
                      </a:r>
                      <a:r>
                        <a:rPr kumimoji="1" lang="en-US" altLang="ja-JP" sz="900" dirty="0" smtClean="0">
                          <a:solidFill>
                            <a:schemeClr val="tx1"/>
                          </a:solidFill>
                        </a:rPr>
                        <a:t>  </a:t>
                      </a:r>
                      <a:r>
                        <a:rPr kumimoji="1" lang="ja-JP" altLang="en-US" sz="900" dirty="0" smtClean="0">
                          <a:solidFill>
                            <a:schemeClr val="tx1"/>
                          </a:solidFill>
                        </a:rPr>
                        <a:t>　</a:t>
                      </a:r>
                      <a:r>
                        <a:rPr kumimoji="1" lang="en-US" altLang="ja-JP" sz="900" dirty="0" smtClean="0">
                          <a:solidFill>
                            <a:schemeClr val="tx1"/>
                          </a:solidFill>
                        </a:rPr>
                        <a:t>1.7</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smtClean="0">
                          <a:solidFill>
                            <a:schemeClr val="tx1"/>
                          </a:solidFill>
                        </a:rPr>
                        <a:t>21.3%</a:t>
                      </a:r>
                      <a:r>
                        <a:rPr kumimoji="1" lang="ja-JP" altLang="en-US" sz="900" dirty="0" smtClean="0">
                          <a:solidFill>
                            <a:schemeClr val="tx1"/>
                          </a:solidFill>
                        </a:rPr>
                        <a:t>　　　　</a:t>
                      </a:r>
                      <a:r>
                        <a:rPr kumimoji="1" lang="en-US" altLang="ja-JP" sz="900" dirty="0" smtClean="0">
                          <a:solidFill>
                            <a:schemeClr val="tx1"/>
                          </a:solidFill>
                        </a:rPr>
                        <a:t>19.5</a:t>
                      </a:r>
                      <a:r>
                        <a:rPr kumimoji="1" lang="en-US" altLang="ja-JP" sz="900" dirty="0">
                          <a:solidFill>
                            <a:schemeClr val="tx1"/>
                          </a:solidFill>
                        </a:rPr>
                        <a:t>% </a:t>
                      </a:r>
                    </a:p>
                    <a:p>
                      <a:pPr algn="l"/>
                      <a:r>
                        <a:rPr kumimoji="1" lang="ja-JP" altLang="en-US" sz="900" dirty="0">
                          <a:solidFill>
                            <a:schemeClr val="tx1"/>
                          </a:solidFill>
                        </a:rPr>
                        <a:t>第三次　  </a:t>
                      </a:r>
                      <a:r>
                        <a:rPr kumimoji="1" lang="en-US" altLang="ja-JP" sz="900" dirty="0" smtClean="0">
                          <a:solidFill>
                            <a:schemeClr val="tx1"/>
                          </a:solidFill>
                        </a:rPr>
                        <a:t>76.3%</a:t>
                      </a:r>
                      <a:r>
                        <a:rPr kumimoji="1" lang="ja-JP" altLang="en-US" sz="900" dirty="0" smtClean="0">
                          <a:solidFill>
                            <a:schemeClr val="tx1"/>
                          </a:solidFill>
                        </a:rPr>
                        <a:t>　　　　</a:t>
                      </a:r>
                      <a:r>
                        <a:rPr kumimoji="1" lang="en-US" altLang="ja-JP" sz="900" dirty="0" smtClean="0">
                          <a:solidFill>
                            <a:schemeClr val="tx1"/>
                          </a:solidFill>
                        </a:rPr>
                        <a:t>78.8</a:t>
                      </a:r>
                      <a:r>
                        <a:rPr kumimoji="1" lang="en-US" altLang="ja-JP" sz="900" dirty="0">
                          <a:solidFill>
                            <a:schemeClr val="tx1"/>
                          </a:solidFill>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smtClean="0">
                          <a:solidFill>
                            <a:schemeClr val="tx1"/>
                          </a:solidFill>
                        </a:rPr>
                        <a:t>10</a:t>
                      </a:r>
                      <a:r>
                        <a:rPr kumimoji="1" lang="ja-JP" altLang="en-US" sz="900" dirty="0" smtClean="0">
                          <a:solidFill>
                            <a:schemeClr val="tx1"/>
                          </a:solidFill>
                        </a:rPr>
                        <a:t>年</a:t>
                      </a:r>
                      <a:r>
                        <a:rPr kumimoji="1" lang="ja-JP" altLang="en-US" sz="900" dirty="0">
                          <a:solidFill>
                            <a:schemeClr val="tx1"/>
                          </a:solidFill>
                        </a:rPr>
                        <a:t>→</a:t>
                      </a:r>
                      <a:r>
                        <a:rPr kumimoji="1" lang="en-US" altLang="ja-JP" sz="900" dirty="0">
                          <a:solidFill>
                            <a:schemeClr val="tx1"/>
                          </a:solidFill>
                        </a:rPr>
                        <a:t>16</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en-US" altLang="ja-JP" sz="900" dirty="0" smtClean="0">
                          <a:solidFill>
                            <a:schemeClr val="tx1"/>
                          </a:solidFill>
                        </a:rPr>
                        <a:t>10.1</a:t>
                      </a:r>
                      <a:r>
                        <a:rPr kumimoji="1" lang="ja-JP" altLang="en-US" sz="900" dirty="0" smtClean="0">
                          <a:solidFill>
                            <a:schemeClr val="tx1"/>
                          </a:solidFill>
                        </a:rPr>
                        <a:t>％</a:t>
                      </a:r>
                      <a:r>
                        <a:rPr kumimoji="1" lang="ja-JP" altLang="en-US" sz="900" dirty="0">
                          <a:solidFill>
                            <a:schemeClr val="tx1"/>
                          </a:solidFill>
                        </a:rPr>
                        <a:t>　</a:t>
                      </a:r>
                      <a:r>
                        <a:rPr kumimoji="1" lang="ja-JP" altLang="en-US" sz="900" dirty="0" smtClean="0">
                          <a:solidFill>
                            <a:schemeClr val="tx1"/>
                          </a:solidFill>
                        </a:rPr>
                        <a:t>　　　</a:t>
                      </a:r>
                      <a:r>
                        <a:rPr kumimoji="1" lang="en-US" altLang="ja-JP" sz="900" dirty="0" smtClean="0">
                          <a:solidFill>
                            <a:schemeClr val="tx1"/>
                          </a:solidFill>
                        </a:rPr>
                        <a:t>  </a:t>
                      </a:r>
                      <a:r>
                        <a:rPr kumimoji="1" lang="en-US" altLang="ja-JP" sz="900" dirty="0">
                          <a:solidFill>
                            <a:schemeClr val="tx1"/>
                          </a:solidFill>
                        </a:rPr>
                        <a:t>8.9</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en-US" altLang="ja-JP" sz="900" dirty="0" smtClean="0">
                          <a:solidFill>
                            <a:schemeClr val="tx1"/>
                          </a:solidFill>
                        </a:rPr>
                        <a:t>46.7%</a:t>
                      </a:r>
                      <a:r>
                        <a:rPr kumimoji="1" lang="ja-JP" altLang="en-US" sz="900" dirty="0" smtClean="0">
                          <a:solidFill>
                            <a:schemeClr val="tx1"/>
                          </a:solidFill>
                        </a:rPr>
                        <a:t>　　　　</a:t>
                      </a:r>
                      <a:r>
                        <a:rPr kumimoji="1" lang="en-US" altLang="ja-JP" sz="900" dirty="0" smtClean="0">
                          <a:solidFill>
                            <a:schemeClr val="tx1"/>
                          </a:solidFill>
                        </a:rPr>
                        <a:t>40.0</a:t>
                      </a:r>
                      <a:r>
                        <a:rPr kumimoji="1" lang="en-US" altLang="ja-JP" sz="900" dirty="0">
                          <a:solidFill>
                            <a:schemeClr val="tx1"/>
                          </a:solidFill>
                        </a:rPr>
                        <a:t>% </a:t>
                      </a:r>
                    </a:p>
                    <a:p>
                      <a:pPr algn="l"/>
                      <a:r>
                        <a:rPr kumimoji="1" lang="ja-JP" altLang="en-US" sz="900" dirty="0">
                          <a:solidFill>
                            <a:schemeClr val="tx1"/>
                          </a:solidFill>
                        </a:rPr>
                        <a:t>第三次　  </a:t>
                      </a:r>
                      <a:r>
                        <a:rPr kumimoji="1" lang="en-US" altLang="ja-JP" sz="900" dirty="0" smtClean="0">
                          <a:solidFill>
                            <a:schemeClr val="tx1"/>
                          </a:solidFill>
                        </a:rPr>
                        <a:t>43.2%</a:t>
                      </a:r>
                      <a:r>
                        <a:rPr kumimoji="1" lang="ja-JP" altLang="en-US" sz="900" dirty="0" smtClean="0">
                          <a:solidFill>
                            <a:schemeClr val="tx1"/>
                          </a:solidFill>
                        </a:rPr>
                        <a:t>　　　　</a:t>
                      </a:r>
                      <a:r>
                        <a:rPr kumimoji="1" lang="en-US" altLang="ja-JP" sz="900" dirty="0" smtClean="0">
                          <a:solidFill>
                            <a:schemeClr val="tx1"/>
                          </a:solidFill>
                        </a:rPr>
                        <a:t>51.1</a:t>
                      </a:r>
                      <a:r>
                        <a:rPr kumimoji="1" lang="en-US" altLang="ja-JP" sz="900" dirty="0">
                          <a:solidFill>
                            <a:schemeClr val="tx1"/>
                          </a:solidFill>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04</a:t>
                      </a:r>
                      <a:r>
                        <a:rPr kumimoji="1" lang="ja-JP" altLang="en-US" sz="900" dirty="0">
                          <a:solidFill>
                            <a:schemeClr val="tx1"/>
                          </a:solidFill>
                        </a:rPr>
                        <a:t>年→</a:t>
                      </a:r>
                      <a:r>
                        <a:rPr kumimoji="1" lang="en-US" altLang="ja-JP" sz="900" dirty="0">
                          <a:solidFill>
                            <a:schemeClr val="tx1"/>
                          </a:solidFill>
                        </a:rPr>
                        <a:t>17</a:t>
                      </a:r>
                      <a:r>
                        <a:rPr kumimoji="1" lang="ja-JP" altLang="en-US" sz="900" dirty="0">
                          <a:solidFill>
                            <a:schemeClr val="tx1"/>
                          </a:solidFill>
                        </a:rPr>
                        <a:t>年</a:t>
                      </a:r>
                      <a:endParaRPr kumimoji="1" lang="en-US" altLang="ja-JP" sz="900" dirty="0">
                        <a:solidFill>
                          <a:schemeClr val="tx1"/>
                        </a:solidFill>
                      </a:endParaRPr>
                    </a:p>
                    <a:p>
                      <a:pPr algn="l"/>
                      <a:r>
                        <a:rPr kumimoji="1" lang="ja-JP" altLang="en-US" sz="900" dirty="0">
                          <a:solidFill>
                            <a:schemeClr val="tx1"/>
                          </a:solidFill>
                        </a:rPr>
                        <a:t>第一次　　</a:t>
                      </a:r>
                      <a:r>
                        <a:rPr kumimoji="1" lang="ja-JP" altLang="en-US" sz="900" dirty="0" smtClean="0">
                          <a:solidFill>
                            <a:schemeClr val="tx1"/>
                          </a:solidFill>
                        </a:rPr>
                        <a:t> 　</a:t>
                      </a:r>
                      <a:r>
                        <a:rPr kumimoji="1" lang="en-US" altLang="ja-JP" sz="900" dirty="0" smtClean="0">
                          <a:solidFill>
                            <a:schemeClr val="tx1"/>
                          </a:solidFill>
                        </a:rPr>
                        <a:t>1.5</a:t>
                      </a:r>
                      <a:r>
                        <a:rPr kumimoji="1" lang="ja-JP" altLang="en-US" sz="900" dirty="0" smtClean="0">
                          <a:solidFill>
                            <a:schemeClr val="tx1"/>
                          </a:solidFill>
                        </a:rPr>
                        <a:t>％</a:t>
                      </a:r>
                      <a:r>
                        <a:rPr kumimoji="1" lang="ja-JP" altLang="en-US" sz="900" dirty="0">
                          <a:solidFill>
                            <a:schemeClr val="tx1"/>
                          </a:solidFill>
                        </a:rPr>
                        <a:t>　</a:t>
                      </a:r>
                      <a:r>
                        <a:rPr kumimoji="1" lang="ja-JP" altLang="en-US" sz="900" dirty="0" smtClean="0">
                          <a:solidFill>
                            <a:schemeClr val="tx1"/>
                          </a:solidFill>
                        </a:rPr>
                        <a:t>　　　</a:t>
                      </a:r>
                      <a:r>
                        <a:rPr kumimoji="1" lang="en-US" altLang="ja-JP" sz="900" dirty="0" smtClean="0">
                          <a:solidFill>
                            <a:schemeClr val="tx1"/>
                          </a:solidFill>
                        </a:rPr>
                        <a:t>    </a:t>
                      </a:r>
                      <a:r>
                        <a:rPr kumimoji="1" lang="en-US" altLang="ja-JP" sz="900" dirty="0">
                          <a:solidFill>
                            <a:schemeClr val="tx1"/>
                          </a:solidFill>
                        </a:rPr>
                        <a:t>1.2</a:t>
                      </a:r>
                      <a:r>
                        <a:rPr kumimoji="1" lang="ja-JP" altLang="en-US" sz="900" dirty="0">
                          <a:solidFill>
                            <a:schemeClr val="tx1"/>
                          </a:solidFill>
                        </a:rPr>
                        <a:t>％</a:t>
                      </a:r>
                      <a:r>
                        <a:rPr kumimoji="1" lang="en-US" altLang="ja-JP" sz="900" dirty="0">
                          <a:solidFill>
                            <a:schemeClr val="tx1"/>
                          </a:solidFill>
                        </a:rPr>
                        <a:t> </a:t>
                      </a:r>
                    </a:p>
                    <a:p>
                      <a:pPr algn="l"/>
                      <a:r>
                        <a:rPr kumimoji="1" lang="ja-JP" altLang="en-US" sz="900" dirty="0">
                          <a:solidFill>
                            <a:schemeClr val="tx1"/>
                          </a:solidFill>
                        </a:rPr>
                        <a:t>第二次　</a:t>
                      </a:r>
                      <a:r>
                        <a:rPr kumimoji="1" lang="ja-JP" altLang="en-US" sz="900" dirty="0" smtClean="0">
                          <a:solidFill>
                            <a:schemeClr val="tx1"/>
                          </a:solidFill>
                        </a:rPr>
                        <a:t> </a:t>
                      </a:r>
                      <a:r>
                        <a:rPr kumimoji="1" lang="ja-JP" altLang="en-US" sz="900" dirty="0">
                          <a:solidFill>
                            <a:schemeClr val="tx1"/>
                          </a:solidFill>
                        </a:rPr>
                        <a:t>　</a:t>
                      </a:r>
                      <a:r>
                        <a:rPr kumimoji="1" lang="en-US" altLang="ja-JP" sz="900" dirty="0" smtClean="0">
                          <a:solidFill>
                            <a:schemeClr val="tx1"/>
                          </a:solidFill>
                        </a:rPr>
                        <a:t>30.</a:t>
                      </a:r>
                      <a:r>
                        <a:rPr kumimoji="1" lang="ja-JP" altLang="en-US" sz="900" dirty="0" smtClean="0">
                          <a:solidFill>
                            <a:schemeClr val="tx1"/>
                          </a:solidFill>
                        </a:rPr>
                        <a:t>１</a:t>
                      </a:r>
                      <a:r>
                        <a:rPr kumimoji="1" lang="en-US" altLang="ja-JP" sz="900" dirty="0" smtClean="0">
                          <a:solidFill>
                            <a:schemeClr val="tx1"/>
                          </a:solidFill>
                        </a:rPr>
                        <a:t>%</a:t>
                      </a:r>
                      <a:r>
                        <a:rPr kumimoji="1" lang="ja-JP" altLang="en-US" sz="900" dirty="0" smtClean="0">
                          <a:solidFill>
                            <a:schemeClr val="tx1"/>
                          </a:solidFill>
                        </a:rPr>
                        <a:t>　　　　 </a:t>
                      </a:r>
                      <a:r>
                        <a:rPr kumimoji="1" lang="en-US" altLang="ja-JP" sz="900" dirty="0" smtClean="0">
                          <a:solidFill>
                            <a:schemeClr val="tx1"/>
                          </a:solidFill>
                        </a:rPr>
                        <a:t>29.3</a:t>
                      </a:r>
                      <a:r>
                        <a:rPr kumimoji="1" lang="en-US" altLang="ja-JP" sz="900" dirty="0">
                          <a:solidFill>
                            <a:schemeClr val="tx1"/>
                          </a:solidFill>
                        </a:rPr>
                        <a:t>% </a:t>
                      </a:r>
                    </a:p>
                    <a:p>
                      <a:pPr algn="l"/>
                      <a:r>
                        <a:rPr kumimoji="1" lang="ja-JP" altLang="en-US" sz="900" dirty="0">
                          <a:solidFill>
                            <a:schemeClr val="tx1"/>
                          </a:solidFill>
                        </a:rPr>
                        <a:t>第三次　 </a:t>
                      </a:r>
                      <a:r>
                        <a:rPr kumimoji="1" lang="ja-JP" altLang="en-US" sz="900" dirty="0" smtClean="0">
                          <a:solidFill>
                            <a:schemeClr val="tx1"/>
                          </a:solidFill>
                        </a:rPr>
                        <a:t>  </a:t>
                      </a:r>
                      <a:r>
                        <a:rPr kumimoji="1" lang="en-US" altLang="ja-JP" sz="900" dirty="0" smtClean="0">
                          <a:solidFill>
                            <a:schemeClr val="tx1"/>
                          </a:solidFill>
                        </a:rPr>
                        <a:t>68.4%</a:t>
                      </a:r>
                      <a:r>
                        <a:rPr kumimoji="1" lang="ja-JP" altLang="en-US" sz="900" dirty="0" smtClean="0">
                          <a:solidFill>
                            <a:schemeClr val="tx1"/>
                          </a:solidFill>
                        </a:rPr>
                        <a:t>　　　　  </a:t>
                      </a:r>
                      <a:r>
                        <a:rPr kumimoji="1" lang="en-US" altLang="ja-JP" sz="900" dirty="0" smtClean="0">
                          <a:solidFill>
                            <a:schemeClr val="tx1"/>
                          </a:solidFill>
                        </a:rPr>
                        <a:t>69.5</a:t>
                      </a:r>
                      <a:r>
                        <a:rPr kumimoji="1" lang="en-US" altLang="ja-JP" sz="900" dirty="0">
                          <a:solidFill>
                            <a:schemeClr val="tx1"/>
                          </a:solidFill>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042765"/>
                  </a:ext>
                </a:extLst>
              </a:tr>
              <a:tr h="83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資金供給</a:t>
                      </a:r>
                      <a:endParaRPr kumimoji="1" lang="en-US" altLang="ja-JP" sz="1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左：マネタリーベース</a:t>
                      </a:r>
                      <a:endParaRPr kumimoji="1" lang="en-US" altLang="ja-JP" sz="9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右：マネーストック</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800" dirty="0" smtClean="0">
                          <a:solidFill>
                            <a:schemeClr val="tx1"/>
                          </a:solidFill>
                        </a:rPr>
                        <a:t>08</a:t>
                      </a:r>
                      <a:r>
                        <a:rPr kumimoji="1" lang="ja-JP" altLang="en-US" sz="800" dirty="0" smtClean="0">
                          <a:solidFill>
                            <a:schemeClr val="tx1"/>
                          </a:solidFill>
                        </a:rPr>
                        <a:t>年</a:t>
                      </a:r>
                      <a:r>
                        <a:rPr kumimoji="1" lang="en-US" altLang="ja-JP" sz="800" dirty="0" smtClean="0">
                          <a:solidFill>
                            <a:schemeClr val="tx1"/>
                          </a:solidFill>
                        </a:rPr>
                        <a:t>9</a:t>
                      </a:r>
                      <a:r>
                        <a:rPr kumimoji="1" lang="ja-JP" altLang="en-US" sz="800" dirty="0" smtClean="0">
                          <a:solidFill>
                            <a:schemeClr val="tx1"/>
                          </a:solidFill>
                        </a:rPr>
                        <a:t>月</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9,096</a:t>
                      </a:r>
                      <a:r>
                        <a:rPr kumimoji="1" lang="ja-JP" altLang="en-US" sz="800" dirty="0" smtClean="0">
                          <a:solidFill>
                            <a:schemeClr val="tx1"/>
                          </a:solidFill>
                        </a:rPr>
                        <a:t>億ﾄﾞﾙ／</a:t>
                      </a:r>
                      <a:r>
                        <a:rPr kumimoji="1" lang="en-US" altLang="ja-JP" sz="800" dirty="0" smtClean="0">
                          <a:solidFill>
                            <a:schemeClr val="tx1"/>
                          </a:solidFill>
                        </a:rPr>
                        <a:t>1</a:t>
                      </a:r>
                      <a:r>
                        <a:rPr kumimoji="1" lang="ja-JP" altLang="en-US" sz="800" dirty="0" smtClean="0">
                          <a:solidFill>
                            <a:schemeClr val="tx1"/>
                          </a:solidFill>
                        </a:rPr>
                        <a:t>兆</a:t>
                      </a:r>
                      <a:r>
                        <a:rPr kumimoji="1" lang="en-US" altLang="ja-JP" sz="800" dirty="0" smtClean="0">
                          <a:solidFill>
                            <a:schemeClr val="tx1"/>
                          </a:solidFill>
                        </a:rPr>
                        <a:t>4,607</a:t>
                      </a:r>
                      <a:r>
                        <a:rPr kumimoji="1" lang="ja-JP" altLang="en-US" sz="800" dirty="0" smtClean="0">
                          <a:solidFill>
                            <a:schemeClr val="tx1"/>
                          </a:solidFill>
                        </a:rPr>
                        <a:t>億ﾄﾞﾙ</a:t>
                      </a:r>
                      <a:endParaRPr kumimoji="1" lang="en-US" altLang="ja-JP" sz="800" dirty="0" smtClean="0">
                        <a:solidFill>
                          <a:schemeClr val="tx1"/>
                        </a:solidFill>
                      </a:endParaRPr>
                    </a:p>
                    <a:p>
                      <a:pPr algn="l"/>
                      <a:r>
                        <a:rPr kumimoji="1" lang="en-US" altLang="ja-JP" sz="800" dirty="0" smtClean="0">
                          <a:solidFill>
                            <a:schemeClr val="tx1"/>
                          </a:solidFill>
                        </a:rPr>
                        <a:t>18</a:t>
                      </a:r>
                      <a:r>
                        <a:rPr kumimoji="1" lang="ja-JP" altLang="en-US" sz="800" dirty="0" smtClean="0">
                          <a:solidFill>
                            <a:schemeClr val="tx1"/>
                          </a:solidFill>
                        </a:rPr>
                        <a:t>年</a:t>
                      </a:r>
                      <a:r>
                        <a:rPr kumimoji="1" lang="en-US" altLang="ja-JP" sz="800" dirty="0" smtClean="0">
                          <a:solidFill>
                            <a:schemeClr val="tx1"/>
                          </a:solidFill>
                        </a:rPr>
                        <a:t>6</a:t>
                      </a:r>
                      <a:r>
                        <a:rPr kumimoji="1" lang="ja-JP" altLang="en-US" sz="800" dirty="0" smtClean="0">
                          <a:solidFill>
                            <a:schemeClr val="tx1"/>
                          </a:solidFill>
                        </a:rPr>
                        <a:t>月</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3</a:t>
                      </a:r>
                      <a:r>
                        <a:rPr kumimoji="1" lang="ja-JP" altLang="en-US" sz="800" dirty="0" smtClean="0">
                          <a:solidFill>
                            <a:schemeClr val="tx1"/>
                          </a:solidFill>
                        </a:rPr>
                        <a:t>兆</a:t>
                      </a:r>
                      <a:r>
                        <a:rPr kumimoji="1" lang="en-US" altLang="ja-JP" sz="800" dirty="0" smtClean="0">
                          <a:solidFill>
                            <a:schemeClr val="tx1"/>
                          </a:solidFill>
                        </a:rPr>
                        <a:t>6,505</a:t>
                      </a:r>
                      <a:r>
                        <a:rPr kumimoji="1" lang="ja-JP" altLang="en-US" sz="800" dirty="0" smtClean="0">
                          <a:solidFill>
                            <a:schemeClr val="tx1"/>
                          </a:solidFill>
                        </a:rPr>
                        <a:t>億ﾄﾞﾙ／</a:t>
                      </a:r>
                      <a:r>
                        <a:rPr kumimoji="1" lang="en-US" altLang="ja-JP" sz="800" dirty="0" smtClean="0">
                          <a:solidFill>
                            <a:schemeClr val="tx1"/>
                          </a:solidFill>
                        </a:rPr>
                        <a:t>3</a:t>
                      </a:r>
                      <a:r>
                        <a:rPr kumimoji="1" lang="ja-JP" altLang="en-US" sz="800" dirty="0" smtClean="0">
                          <a:solidFill>
                            <a:schemeClr val="tx1"/>
                          </a:solidFill>
                        </a:rPr>
                        <a:t>兆</a:t>
                      </a:r>
                      <a:r>
                        <a:rPr kumimoji="1" lang="en-US" altLang="ja-JP" sz="800" dirty="0" smtClean="0">
                          <a:solidFill>
                            <a:schemeClr val="tx1"/>
                          </a:solidFill>
                        </a:rPr>
                        <a:t>6,557</a:t>
                      </a:r>
                      <a:r>
                        <a:rPr kumimoji="1" lang="ja-JP" altLang="en-US" sz="800" dirty="0" smtClean="0">
                          <a:solidFill>
                            <a:schemeClr val="tx1"/>
                          </a:solidFill>
                        </a:rPr>
                        <a:t>億ﾄﾞﾙ</a:t>
                      </a:r>
                      <a:endParaRPr kumimoji="1" lang="en-US" altLang="ja-JP" sz="800" dirty="0" smtClean="0">
                        <a:solidFill>
                          <a:schemeClr val="tx1"/>
                        </a:solidFill>
                      </a:endParaRPr>
                    </a:p>
                    <a:p>
                      <a:pPr algn="l"/>
                      <a:endParaRPr kumimoji="1" lang="en-US" altLang="ja-JP" sz="800" dirty="0" smtClean="0">
                        <a:solidFill>
                          <a:schemeClr val="tx1"/>
                        </a:solidFill>
                      </a:endParaRPr>
                    </a:p>
                    <a:p>
                      <a:pPr algn="l"/>
                      <a:endParaRPr kumimoji="1" lang="en-US" altLang="ja-JP" sz="800" dirty="0" smtClean="0">
                        <a:solidFill>
                          <a:schemeClr val="tx1"/>
                        </a:solidFill>
                      </a:endParaRPr>
                    </a:p>
                    <a:p>
                      <a:pPr algn="l"/>
                      <a:endParaRPr kumimoji="1" lang="en-US" altLang="ja-JP" sz="800"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800" dirty="0" smtClean="0">
                          <a:solidFill>
                            <a:schemeClr val="tx1"/>
                          </a:solidFill>
                        </a:rPr>
                        <a:t>05</a:t>
                      </a:r>
                      <a:r>
                        <a:rPr kumimoji="1" lang="ja-JP" altLang="en-US" sz="800" dirty="0" smtClean="0">
                          <a:solidFill>
                            <a:schemeClr val="tx1"/>
                          </a:solidFill>
                        </a:rPr>
                        <a:t>年</a:t>
                      </a:r>
                      <a:r>
                        <a:rPr kumimoji="1" lang="en-US" altLang="ja-JP" sz="800" dirty="0" smtClean="0">
                          <a:solidFill>
                            <a:schemeClr val="tx1"/>
                          </a:solidFill>
                        </a:rPr>
                        <a:t>7</a:t>
                      </a:r>
                      <a:r>
                        <a:rPr kumimoji="1" lang="ja-JP" altLang="en-US" sz="800" dirty="0" smtClean="0">
                          <a:solidFill>
                            <a:schemeClr val="tx1"/>
                          </a:solidFill>
                        </a:rPr>
                        <a:t>月（右は</a:t>
                      </a:r>
                      <a:r>
                        <a:rPr kumimoji="1" lang="en-US" altLang="ja-JP" sz="800" dirty="0" smtClean="0">
                          <a:solidFill>
                            <a:schemeClr val="tx1"/>
                          </a:solidFill>
                        </a:rPr>
                        <a:t>05</a:t>
                      </a:r>
                      <a:r>
                        <a:rPr kumimoji="1" lang="ja-JP" altLang="en-US" sz="800" dirty="0" smtClean="0">
                          <a:solidFill>
                            <a:schemeClr val="tx1"/>
                          </a:solidFill>
                        </a:rPr>
                        <a:t>年）</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5</a:t>
                      </a:r>
                      <a:r>
                        <a:rPr kumimoji="1" lang="ja-JP" altLang="en-US" sz="800" dirty="0" smtClean="0">
                          <a:solidFill>
                            <a:schemeClr val="tx1"/>
                          </a:solidFill>
                        </a:rPr>
                        <a:t>兆</a:t>
                      </a:r>
                      <a:r>
                        <a:rPr kumimoji="1" lang="en-US" altLang="ja-JP" sz="800" dirty="0" smtClean="0">
                          <a:solidFill>
                            <a:schemeClr val="tx1"/>
                          </a:solidFill>
                        </a:rPr>
                        <a:t>8,271</a:t>
                      </a:r>
                      <a:r>
                        <a:rPr kumimoji="1" lang="ja-JP" altLang="en-US" sz="800" dirty="0" smtClean="0">
                          <a:solidFill>
                            <a:schemeClr val="tx1"/>
                          </a:solidFill>
                        </a:rPr>
                        <a:t>億元／約</a:t>
                      </a:r>
                      <a:r>
                        <a:rPr kumimoji="1" lang="en-US" altLang="ja-JP" sz="800" dirty="0" smtClean="0">
                          <a:solidFill>
                            <a:schemeClr val="tx1"/>
                          </a:solidFill>
                        </a:rPr>
                        <a:t>29.9</a:t>
                      </a:r>
                      <a:r>
                        <a:rPr kumimoji="1" lang="ja-JP" altLang="en-US" sz="800" dirty="0" smtClean="0">
                          <a:solidFill>
                            <a:schemeClr val="tx1"/>
                          </a:solidFill>
                        </a:rPr>
                        <a:t>兆元</a:t>
                      </a:r>
                      <a:endParaRPr kumimoji="1" lang="en-US" altLang="ja-JP" sz="800" dirty="0" smtClean="0">
                        <a:solidFill>
                          <a:schemeClr val="tx1"/>
                        </a:solidFill>
                      </a:endParaRPr>
                    </a:p>
                    <a:p>
                      <a:pPr algn="l"/>
                      <a:r>
                        <a:rPr kumimoji="1" lang="en-US" altLang="ja-JP" sz="800" dirty="0" smtClean="0">
                          <a:solidFill>
                            <a:schemeClr val="tx1"/>
                          </a:solidFill>
                        </a:rPr>
                        <a:t>14</a:t>
                      </a:r>
                      <a:r>
                        <a:rPr kumimoji="1" lang="ja-JP" altLang="en-US" sz="800" dirty="0" smtClean="0">
                          <a:solidFill>
                            <a:schemeClr val="tx1"/>
                          </a:solidFill>
                        </a:rPr>
                        <a:t>年</a:t>
                      </a:r>
                      <a:r>
                        <a:rPr kumimoji="1" lang="en-US" altLang="ja-JP" sz="800" dirty="0" smtClean="0">
                          <a:solidFill>
                            <a:schemeClr val="tx1"/>
                          </a:solidFill>
                        </a:rPr>
                        <a:t>5</a:t>
                      </a:r>
                      <a:r>
                        <a:rPr kumimoji="1" lang="ja-JP" altLang="en-US" sz="800" dirty="0" smtClean="0">
                          <a:solidFill>
                            <a:schemeClr val="tx1"/>
                          </a:solidFill>
                        </a:rPr>
                        <a:t>月（右は</a:t>
                      </a:r>
                      <a:r>
                        <a:rPr kumimoji="1" lang="en-US" altLang="ja-JP" sz="800" dirty="0" smtClean="0">
                          <a:solidFill>
                            <a:schemeClr val="tx1"/>
                          </a:solidFill>
                        </a:rPr>
                        <a:t>15</a:t>
                      </a:r>
                      <a:r>
                        <a:rPr kumimoji="1" lang="ja-JP" altLang="en-US" sz="800" dirty="0" smtClean="0">
                          <a:solidFill>
                            <a:schemeClr val="tx1"/>
                          </a:solidFill>
                        </a:rPr>
                        <a:t>年）</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27</a:t>
                      </a:r>
                      <a:r>
                        <a:rPr kumimoji="1" lang="ja-JP" altLang="en-US" sz="800" dirty="0" smtClean="0">
                          <a:solidFill>
                            <a:schemeClr val="tx1"/>
                          </a:solidFill>
                        </a:rPr>
                        <a:t>兆</a:t>
                      </a:r>
                      <a:r>
                        <a:rPr kumimoji="1" lang="en-US" altLang="ja-JP" sz="800" dirty="0" smtClean="0">
                          <a:solidFill>
                            <a:schemeClr val="tx1"/>
                          </a:solidFill>
                        </a:rPr>
                        <a:t>3,929</a:t>
                      </a:r>
                      <a:r>
                        <a:rPr kumimoji="1" lang="ja-JP" altLang="en-US" sz="800" dirty="0" smtClean="0">
                          <a:solidFill>
                            <a:schemeClr val="tx1"/>
                          </a:solidFill>
                        </a:rPr>
                        <a:t>億元／</a:t>
                      </a:r>
                      <a:r>
                        <a:rPr kumimoji="1" lang="en-US" altLang="ja-JP" sz="800" dirty="0" smtClean="0">
                          <a:solidFill>
                            <a:schemeClr val="tx1"/>
                          </a:solidFill>
                        </a:rPr>
                        <a:t>139.2</a:t>
                      </a:r>
                      <a:r>
                        <a:rPr kumimoji="1" lang="ja-JP" altLang="en-US" sz="800" dirty="0" smtClean="0">
                          <a:solidFill>
                            <a:schemeClr val="tx1"/>
                          </a:solidFill>
                        </a:rPr>
                        <a:t>兆元</a:t>
                      </a:r>
                      <a:endParaRPr kumimoji="1" lang="en-US" altLang="ja-JP" sz="800" dirty="0" smtClean="0">
                        <a:solidFill>
                          <a:schemeClr val="tx1"/>
                        </a:solidFill>
                      </a:endParaRPr>
                    </a:p>
                    <a:p>
                      <a:pPr algn="l"/>
                      <a:endParaRPr kumimoji="1" lang="en-US" altLang="ja-JP" sz="800" dirty="0" smtClean="0">
                        <a:solidFill>
                          <a:schemeClr val="tx1"/>
                        </a:solidFill>
                      </a:endParaRPr>
                    </a:p>
                    <a:p>
                      <a:pPr algn="l"/>
                      <a:endParaRPr kumimoji="1" lang="en-US" altLang="ja-JP" sz="800" dirty="0" smtClean="0">
                        <a:solidFill>
                          <a:schemeClr val="tx1"/>
                        </a:solidFill>
                      </a:endParaRPr>
                    </a:p>
                    <a:p>
                      <a:pPr algn="l"/>
                      <a:endParaRPr kumimoji="1" lang="en-US" altLang="ja-JP" sz="8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800" dirty="0" smtClean="0">
                          <a:solidFill>
                            <a:schemeClr val="tx1"/>
                          </a:solidFill>
                        </a:rPr>
                        <a:t>12</a:t>
                      </a:r>
                      <a:r>
                        <a:rPr kumimoji="1" lang="ja-JP" altLang="en-US" sz="800" dirty="0" smtClean="0">
                          <a:solidFill>
                            <a:schemeClr val="tx1"/>
                          </a:solidFill>
                        </a:rPr>
                        <a:t>年末（右は</a:t>
                      </a:r>
                      <a:r>
                        <a:rPr kumimoji="1" lang="en-US" altLang="ja-JP" sz="800" dirty="0" smtClean="0">
                          <a:solidFill>
                            <a:schemeClr val="tx1"/>
                          </a:solidFill>
                        </a:rPr>
                        <a:t>13</a:t>
                      </a:r>
                      <a:r>
                        <a:rPr kumimoji="1" lang="ja-JP" altLang="en-US" sz="800" dirty="0" smtClean="0">
                          <a:solidFill>
                            <a:schemeClr val="tx1"/>
                          </a:solidFill>
                        </a:rPr>
                        <a:t>年</a:t>
                      </a:r>
                      <a:r>
                        <a:rPr kumimoji="1" lang="en-US" altLang="ja-JP" sz="800" dirty="0" smtClean="0">
                          <a:solidFill>
                            <a:schemeClr val="tx1"/>
                          </a:solidFill>
                        </a:rPr>
                        <a:t>1</a:t>
                      </a:r>
                      <a:r>
                        <a:rPr kumimoji="1" lang="ja-JP" altLang="en-US" sz="800" dirty="0" smtClean="0">
                          <a:solidFill>
                            <a:schemeClr val="tx1"/>
                          </a:solidFill>
                        </a:rPr>
                        <a:t>月）</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131.9</a:t>
                      </a:r>
                      <a:r>
                        <a:rPr kumimoji="1" lang="ja-JP" altLang="en-US" sz="800" dirty="0" smtClean="0">
                          <a:solidFill>
                            <a:schemeClr val="tx1"/>
                          </a:solidFill>
                        </a:rPr>
                        <a:t>兆円／</a:t>
                      </a:r>
                      <a:r>
                        <a:rPr kumimoji="1" lang="en-US" altLang="ja-JP" sz="800" dirty="0" smtClean="0">
                          <a:solidFill>
                            <a:schemeClr val="tx1"/>
                          </a:solidFill>
                        </a:rPr>
                        <a:t>546.7</a:t>
                      </a:r>
                      <a:r>
                        <a:rPr kumimoji="1" lang="ja-JP" altLang="en-US" sz="800" dirty="0" smtClean="0">
                          <a:solidFill>
                            <a:schemeClr val="tx1"/>
                          </a:solidFill>
                        </a:rPr>
                        <a:t>兆円</a:t>
                      </a:r>
                      <a:endParaRPr kumimoji="1" lang="en-US" altLang="ja-JP" sz="800" dirty="0" smtClean="0">
                        <a:solidFill>
                          <a:schemeClr val="tx1"/>
                        </a:solidFill>
                      </a:endParaRPr>
                    </a:p>
                    <a:p>
                      <a:pPr algn="l"/>
                      <a:r>
                        <a:rPr kumimoji="1" lang="en-US" altLang="ja-JP" sz="800" dirty="0" smtClean="0">
                          <a:solidFill>
                            <a:schemeClr val="tx1"/>
                          </a:solidFill>
                        </a:rPr>
                        <a:t>17</a:t>
                      </a:r>
                      <a:r>
                        <a:rPr kumimoji="1" lang="ja-JP" altLang="en-US" sz="800" dirty="0" smtClean="0">
                          <a:solidFill>
                            <a:schemeClr val="tx1"/>
                          </a:solidFill>
                        </a:rPr>
                        <a:t>年末</a:t>
                      </a:r>
                      <a:endParaRPr kumimoji="1" lang="en-US" altLang="ja-JP" sz="800" dirty="0" smtClean="0">
                        <a:solidFill>
                          <a:schemeClr val="tx1"/>
                        </a:solidFill>
                      </a:endParaRPr>
                    </a:p>
                    <a:p>
                      <a:pPr algn="l"/>
                      <a:r>
                        <a:rPr kumimoji="1" lang="ja-JP" altLang="en-US" sz="800" dirty="0" smtClean="0">
                          <a:solidFill>
                            <a:schemeClr val="tx1"/>
                          </a:solidFill>
                        </a:rPr>
                        <a:t>　</a:t>
                      </a:r>
                      <a:r>
                        <a:rPr kumimoji="1" lang="en-US" altLang="ja-JP" sz="800" dirty="0" smtClean="0">
                          <a:solidFill>
                            <a:schemeClr val="tx1"/>
                          </a:solidFill>
                        </a:rPr>
                        <a:t>474.1</a:t>
                      </a:r>
                      <a:r>
                        <a:rPr kumimoji="1" lang="ja-JP" altLang="en-US" sz="800" dirty="0" smtClean="0">
                          <a:solidFill>
                            <a:schemeClr val="tx1"/>
                          </a:solidFill>
                        </a:rPr>
                        <a:t>兆円／</a:t>
                      </a:r>
                      <a:r>
                        <a:rPr kumimoji="1" lang="en-US" altLang="ja-JP" sz="800" dirty="0" smtClean="0">
                          <a:solidFill>
                            <a:schemeClr val="tx1"/>
                          </a:solidFill>
                        </a:rPr>
                        <a:t>734.6</a:t>
                      </a:r>
                      <a:r>
                        <a:rPr kumimoji="1" lang="ja-JP" altLang="en-US" sz="800" dirty="0" smtClean="0">
                          <a:solidFill>
                            <a:schemeClr val="tx1"/>
                          </a:solidFill>
                        </a:rPr>
                        <a:t>兆円</a:t>
                      </a:r>
                      <a:endParaRPr kumimoji="1" lang="en-US" altLang="ja-JP" sz="800" dirty="0" smtClean="0">
                        <a:solidFill>
                          <a:schemeClr val="tx1"/>
                        </a:solidFill>
                      </a:endParaRPr>
                    </a:p>
                    <a:p>
                      <a:pPr algn="l"/>
                      <a:endParaRPr kumimoji="1" lang="en-US" altLang="ja-JP" sz="800" dirty="0" smtClean="0">
                        <a:solidFill>
                          <a:schemeClr val="tx1"/>
                        </a:solidFill>
                      </a:endParaRPr>
                    </a:p>
                    <a:p>
                      <a:pPr algn="l"/>
                      <a:endParaRPr kumimoji="1" lang="en-US" altLang="ja-JP" sz="800" dirty="0" smtClean="0">
                        <a:solidFill>
                          <a:schemeClr val="tx1"/>
                        </a:solidFill>
                      </a:endParaRPr>
                    </a:p>
                    <a:p>
                      <a:pPr algn="l"/>
                      <a:endParaRPr kumimoji="1" lang="en-US" altLang="ja-JP" sz="800"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076000"/>
                  </a:ext>
                </a:extLst>
              </a:tr>
              <a:tr h="432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rPr>
                        <a:t>企業の内部留保</a:t>
                      </a:r>
                      <a:endParaRPr kumimoji="1" lang="en-US" altLang="ja-JP" sz="1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a:t>
                      </a:r>
                      <a:r>
                        <a:rPr kumimoji="1" lang="en-US" altLang="ja-JP" sz="800" dirty="0" smtClean="0">
                          <a:solidFill>
                            <a:schemeClr val="tx1"/>
                          </a:solidFill>
                        </a:rPr>
                        <a:t>2005</a:t>
                      </a:r>
                      <a:r>
                        <a:rPr kumimoji="1" lang="ja-JP" altLang="en-US" sz="800" dirty="0" smtClean="0">
                          <a:solidFill>
                            <a:schemeClr val="tx1"/>
                          </a:solidFill>
                        </a:rPr>
                        <a:t>年の</a:t>
                      </a:r>
                      <a:r>
                        <a:rPr kumimoji="1" lang="en-US" altLang="ja-JP" sz="800" dirty="0" smtClean="0">
                          <a:solidFill>
                            <a:schemeClr val="tx1"/>
                          </a:solidFill>
                        </a:rPr>
                        <a:t>GDP</a:t>
                      </a:r>
                      <a:r>
                        <a:rPr kumimoji="1" lang="ja-JP" altLang="en-US" sz="800" dirty="0" smtClean="0">
                          <a:solidFill>
                            <a:schemeClr val="tx1"/>
                          </a:solidFill>
                        </a:rPr>
                        <a:t>＝</a:t>
                      </a:r>
                      <a:r>
                        <a:rPr kumimoji="1" lang="en-US" altLang="ja-JP" sz="800" dirty="0" smtClean="0">
                          <a:solidFill>
                            <a:schemeClr val="tx1"/>
                          </a:solidFill>
                        </a:rPr>
                        <a:t>100</a:t>
                      </a:r>
                      <a:r>
                        <a:rPr kumimoji="1" lang="ja-JP" altLang="en-US" sz="800" dirty="0" smtClean="0">
                          <a:solidFill>
                            <a:schemeClr val="tx1"/>
                          </a:solidFill>
                        </a:rPr>
                        <a:t>）</a:t>
                      </a:r>
                      <a:endParaRPr kumimoji="1" lang="en-US" altLang="ja-JP" sz="8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→欧州はﾌﾗﾝｽの例</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altLang="ja-JP" sz="900" dirty="0" smtClean="0"/>
                        <a:t>05</a:t>
                      </a:r>
                      <a:r>
                        <a:rPr lang="ja-JP" altLang="en-US" sz="900" dirty="0" smtClean="0"/>
                        <a:t>年　約</a:t>
                      </a:r>
                      <a:r>
                        <a:rPr lang="en-US" altLang="ja-JP" sz="900" dirty="0" smtClean="0"/>
                        <a:t>14</a:t>
                      </a:r>
                      <a:r>
                        <a:rPr lang="ja-JP" altLang="en-US" sz="900" dirty="0" smtClean="0"/>
                        <a:t>％　</a:t>
                      </a:r>
                      <a:endParaRPr lang="en-US" altLang="ja-JP" sz="900" dirty="0" smtClean="0"/>
                    </a:p>
                    <a:p>
                      <a:pPr algn="l"/>
                      <a:r>
                        <a:rPr lang="en-US" altLang="ja-JP" sz="900" dirty="0" smtClean="0"/>
                        <a:t>16</a:t>
                      </a:r>
                      <a:r>
                        <a:rPr lang="ja-JP" altLang="en-US" sz="900" dirty="0" smtClean="0"/>
                        <a:t>年  約</a:t>
                      </a:r>
                      <a:r>
                        <a:rPr lang="en-US" altLang="ja-JP" sz="900" dirty="0" smtClean="0"/>
                        <a:t>30</a:t>
                      </a:r>
                      <a:r>
                        <a:rPr lang="ja-JP" altLang="en-US" sz="900" dirty="0" smtClean="0"/>
                        <a:t>％</a:t>
                      </a:r>
                      <a:endParaRPr lang="ja-JP" altLang="en-US" sz="9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smtClean="0"/>
                        <a:t>05</a:t>
                      </a:r>
                      <a:r>
                        <a:rPr lang="ja-JP" altLang="en-US" sz="900" dirty="0" smtClean="0"/>
                        <a:t>年　約</a:t>
                      </a:r>
                      <a:r>
                        <a:rPr lang="en-US" altLang="ja-JP" sz="900" dirty="0" smtClean="0"/>
                        <a:t>16</a:t>
                      </a:r>
                      <a:r>
                        <a:rPr lang="ja-JP" altLang="en-US" sz="900" dirty="0" smtClean="0"/>
                        <a:t>％　</a:t>
                      </a:r>
                      <a:endParaRPr lang="en-US" altLang="ja-JP" sz="900" dirty="0" smtClean="0"/>
                    </a:p>
                    <a:p>
                      <a:pPr algn="l"/>
                      <a:r>
                        <a:rPr lang="en-US" altLang="ja-JP" sz="900" dirty="0" smtClean="0"/>
                        <a:t>16</a:t>
                      </a:r>
                      <a:r>
                        <a:rPr lang="ja-JP" altLang="en-US" sz="900" dirty="0" smtClean="0"/>
                        <a:t>年  約</a:t>
                      </a:r>
                      <a:r>
                        <a:rPr lang="en-US" altLang="ja-JP" sz="900" dirty="0" smtClean="0"/>
                        <a:t>56</a:t>
                      </a:r>
                      <a:r>
                        <a:rPr lang="ja-JP" altLang="en-US" sz="900" dirty="0" smtClean="0"/>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smtClean="0"/>
                        <a:t>05</a:t>
                      </a:r>
                      <a:r>
                        <a:rPr lang="ja-JP" altLang="en-US" sz="900" dirty="0" smtClean="0"/>
                        <a:t>年　約  </a:t>
                      </a:r>
                      <a:r>
                        <a:rPr lang="en-US" altLang="ja-JP" sz="900" dirty="0" smtClean="0"/>
                        <a:t>4</a:t>
                      </a:r>
                      <a:r>
                        <a:rPr lang="ja-JP" altLang="en-US" sz="900" dirty="0" smtClean="0"/>
                        <a:t>％</a:t>
                      </a:r>
                      <a:endParaRPr lang="en-US" altLang="ja-JP" sz="900" dirty="0" smtClean="0"/>
                    </a:p>
                    <a:p>
                      <a:pPr algn="l"/>
                      <a:r>
                        <a:rPr lang="en-US" altLang="ja-JP" sz="900" dirty="0" smtClean="0"/>
                        <a:t>16</a:t>
                      </a:r>
                      <a:r>
                        <a:rPr lang="ja-JP" altLang="en-US" sz="900" dirty="0" smtClean="0"/>
                        <a:t>年  約</a:t>
                      </a:r>
                      <a:r>
                        <a:rPr lang="en-US" altLang="ja-JP" sz="900" dirty="0" smtClean="0"/>
                        <a:t>52%</a:t>
                      </a:r>
                      <a:endParaRPr lang="ja-JP" altLang="en-US" sz="900" dirty="0" smtClean="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smtClean="0"/>
                        <a:t>05</a:t>
                      </a:r>
                      <a:r>
                        <a:rPr lang="ja-JP" altLang="en-US" sz="900" dirty="0" smtClean="0"/>
                        <a:t>年　約 </a:t>
                      </a:r>
                      <a:r>
                        <a:rPr lang="en-US" altLang="ja-JP" sz="900" dirty="0" smtClean="0"/>
                        <a:t>20</a:t>
                      </a:r>
                      <a:r>
                        <a:rPr lang="ja-JP" altLang="en-US" sz="900" dirty="0" smtClean="0"/>
                        <a:t>％</a:t>
                      </a:r>
                      <a:endParaRPr lang="en-US" altLang="ja-JP" sz="900" dirty="0" smtClean="0"/>
                    </a:p>
                    <a:p>
                      <a:pPr algn="l"/>
                      <a:r>
                        <a:rPr lang="en-US" altLang="ja-JP" sz="900" dirty="0" smtClean="0"/>
                        <a:t>16</a:t>
                      </a:r>
                      <a:r>
                        <a:rPr lang="ja-JP" altLang="en-US" sz="900" dirty="0" smtClean="0"/>
                        <a:t>年 約</a:t>
                      </a:r>
                      <a:r>
                        <a:rPr lang="en-US" altLang="ja-JP" sz="900" dirty="0" smtClean="0"/>
                        <a:t>122%</a:t>
                      </a:r>
                      <a:endParaRPr lang="ja-JP" altLang="en-US" sz="900" dirty="0" smtClean="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733297"/>
                  </a:ext>
                </a:extLst>
              </a:tr>
              <a:tr h="315562">
                <a:tc>
                  <a:txBody>
                    <a:bodyPr/>
                    <a:lstStyle/>
                    <a:p>
                      <a:pPr algn="ctr"/>
                      <a:r>
                        <a:rPr kumimoji="1" lang="ja-JP" altLang="en-US" sz="1100" dirty="0" smtClean="0">
                          <a:solidFill>
                            <a:schemeClr val="tx1"/>
                          </a:solidFill>
                        </a:rPr>
                        <a:t>労働市場の流動性</a:t>
                      </a:r>
                      <a:endParaRPr kumimoji="1" lang="en-US" altLang="ja-JP" sz="1100"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900" dirty="0" smtClean="0">
                          <a:solidFill>
                            <a:schemeClr val="tx1"/>
                          </a:solidFill>
                        </a:rPr>
                        <a:t>主要国と比較して労働市場の流動性が高い（</a:t>
                      </a:r>
                      <a:r>
                        <a:rPr kumimoji="1" lang="en-US" altLang="ja-JP" sz="900" dirty="0" smtClean="0">
                          <a:solidFill>
                            <a:schemeClr val="tx1"/>
                          </a:solidFill>
                        </a:rPr>
                        <a:t>P7</a:t>
                      </a:r>
                      <a:r>
                        <a:rPr kumimoji="1" lang="ja-JP" altLang="en-US" sz="900" dirty="0" smtClean="0">
                          <a:solidFill>
                            <a:schemeClr val="tx1"/>
                          </a:solidFill>
                        </a:rPr>
                        <a:t>参照）</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800" dirty="0" smtClean="0">
                          <a:solidFill>
                            <a:schemeClr val="tx1"/>
                          </a:solidFill>
                        </a:rPr>
                        <a:t>ﾌﾗﾝｽ、ﾄﾞｲﾂ、英国は、労働市場の流動性が日本よりは高いが、主要国と比較して低い</a:t>
                      </a:r>
                      <a:endParaRPr kumimoji="1" lang="en-US" altLang="ja-JP" sz="800"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smtClean="0">
                          <a:solidFill>
                            <a:schemeClr val="tx1"/>
                          </a:solidFill>
                        </a:rPr>
                        <a:t>主要国と比較して労働市場の流動性が低い（</a:t>
                      </a:r>
                      <a:r>
                        <a:rPr kumimoji="1" lang="en-US" altLang="ja-JP" sz="900" dirty="0" smtClean="0">
                          <a:solidFill>
                            <a:schemeClr val="tx1"/>
                          </a:solidFill>
                        </a:rPr>
                        <a:t>P7</a:t>
                      </a:r>
                      <a:r>
                        <a:rPr kumimoji="1" lang="ja-JP" altLang="en-US" sz="900" dirty="0" smtClean="0">
                          <a:solidFill>
                            <a:schemeClr val="tx1"/>
                          </a:solidFill>
                        </a:rPr>
                        <a:t>参照）</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386857"/>
                  </a:ext>
                </a:extLst>
              </a:tr>
              <a:tr h="494839">
                <a:tc>
                  <a:txBody>
                    <a:bodyPr/>
                    <a:lstStyle/>
                    <a:p>
                      <a:pPr algn="ctr"/>
                      <a:r>
                        <a:rPr kumimoji="1" lang="ja-JP" altLang="en-US" sz="1100" dirty="0" smtClean="0">
                          <a:solidFill>
                            <a:schemeClr val="tx1"/>
                          </a:solidFill>
                        </a:rPr>
                        <a:t>平均賃金</a:t>
                      </a:r>
                      <a:endParaRPr kumimoji="1" lang="en-US" altLang="ja-JP" sz="1100" dirty="0">
                        <a:solidFill>
                          <a:schemeClr val="tx1"/>
                        </a:solidFill>
                      </a:endParaRPr>
                    </a:p>
                    <a:p>
                      <a:pPr algn="ctr"/>
                      <a:r>
                        <a:rPr kumimoji="1" lang="ja-JP" altLang="en-US" sz="700" dirty="0" smtClean="0">
                          <a:solidFill>
                            <a:schemeClr val="tx1"/>
                          </a:solidFill>
                        </a:rPr>
                        <a:t>→欧州</a:t>
                      </a:r>
                      <a:r>
                        <a:rPr kumimoji="1" lang="ja-JP" altLang="en-US" sz="700" dirty="0">
                          <a:solidFill>
                            <a:schemeClr val="tx1"/>
                          </a:solidFill>
                        </a:rPr>
                        <a:t>はﾌﾗﾝｽの</a:t>
                      </a:r>
                      <a:r>
                        <a:rPr kumimoji="1" lang="ja-JP" altLang="en-US" sz="700" dirty="0" smtClean="0">
                          <a:solidFill>
                            <a:schemeClr val="tx1"/>
                          </a:solidFill>
                        </a:rPr>
                        <a:t>例、</a:t>
                      </a:r>
                      <a:endParaRPr kumimoji="1" lang="en-US" altLang="ja-JP" sz="700" dirty="0">
                        <a:solidFill>
                          <a:schemeClr val="tx1"/>
                        </a:solidFill>
                      </a:endParaRPr>
                    </a:p>
                    <a:p>
                      <a:pPr algn="ctr"/>
                      <a:r>
                        <a:rPr kumimoji="1" lang="ja-JP" altLang="en-US" sz="700" dirty="0" smtClean="0">
                          <a:solidFill>
                            <a:schemeClr val="tx1"/>
                          </a:solidFill>
                        </a:rPr>
                        <a:t>　　中国</a:t>
                      </a:r>
                      <a:r>
                        <a:rPr kumimoji="1" lang="ja-JP" altLang="en-US" sz="700" dirty="0">
                          <a:solidFill>
                            <a:schemeClr val="tx1"/>
                          </a:solidFill>
                        </a:rPr>
                        <a:t>は上海市の</a:t>
                      </a:r>
                      <a:r>
                        <a:rPr kumimoji="1" lang="ja-JP" altLang="en-US" sz="700" dirty="0" smtClean="0">
                          <a:solidFill>
                            <a:schemeClr val="tx1"/>
                          </a:solidFill>
                        </a:rPr>
                        <a:t>例</a:t>
                      </a:r>
                      <a:endParaRPr kumimoji="1" lang="en-US" altLang="ja-JP" sz="700" dirty="0" smtClean="0">
                        <a:solidFill>
                          <a:schemeClr val="tx1"/>
                        </a:solidFill>
                      </a:endParaRPr>
                    </a:p>
                    <a:p>
                      <a:pPr algn="ctr"/>
                      <a:r>
                        <a:rPr kumimoji="1" lang="ja-JP" altLang="en-US" sz="700" dirty="0" smtClean="0">
                          <a:solidFill>
                            <a:schemeClr val="tx1"/>
                          </a:solidFill>
                        </a:rPr>
                        <a:t>（中国のみ月額・最低賃金）</a:t>
                      </a:r>
                      <a:endParaRPr kumimoji="1" lang="en-US" altLang="ja-JP" sz="7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en-US" altLang="ja-JP" sz="900" dirty="0" smtClean="0">
                          <a:solidFill>
                            <a:schemeClr val="tx1"/>
                          </a:solidFill>
                        </a:rPr>
                        <a:t>00</a:t>
                      </a:r>
                      <a:r>
                        <a:rPr kumimoji="1" lang="ja-JP" altLang="en-US" sz="900" dirty="0">
                          <a:solidFill>
                            <a:schemeClr val="tx1"/>
                          </a:solidFill>
                        </a:rPr>
                        <a:t>年　</a:t>
                      </a:r>
                      <a:r>
                        <a:rPr kumimoji="1" lang="en-US" altLang="ja-JP" sz="900" dirty="0">
                          <a:solidFill>
                            <a:schemeClr val="tx1"/>
                          </a:solidFill>
                        </a:rPr>
                        <a:t>55,366</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61,048</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66,383</a:t>
                      </a:r>
                      <a:r>
                        <a:rPr kumimoji="1" lang="ja-JP" altLang="en-US" sz="900" dirty="0">
                          <a:solidFill>
                            <a:schemeClr val="tx1"/>
                          </a:solidFill>
                        </a:rPr>
                        <a:t>ドル</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38,782</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44,325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47,112</a:t>
                      </a:r>
                      <a:r>
                        <a:rPr kumimoji="1" lang="ja-JP" altLang="en-US" sz="900" dirty="0">
                          <a:solidFill>
                            <a:schemeClr val="tx1"/>
                          </a:solidFill>
                        </a:rPr>
                        <a:t>ドル</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ja-JP" altLang="en-US" sz="900" dirty="0" smtClean="0">
                          <a:solidFill>
                            <a:schemeClr val="tx1"/>
                          </a:solidFill>
                        </a:rPr>
                        <a:t>   </a:t>
                      </a:r>
                      <a:r>
                        <a:rPr kumimoji="1" lang="en-US" altLang="ja-JP" sz="900" dirty="0" smtClean="0">
                          <a:solidFill>
                            <a:schemeClr val="tx1"/>
                          </a:solidFill>
                        </a:rPr>
                        <a:t>445</a:t>
                      </a:r>
                      <a:r>
                        <a:rPr kumimoji="1" lang="ja-JP" altLang="en-US" sz="900" dirty="0">
                          <a:solidFill>
                            <a:schemeClr val="tx1"/>
                          </a:solidFill>
                        </a:rPr>
                        <a:t>元</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1,120</a:t>
                      </a:r>
                      <a:r>
                        <a:rPr kumimoji="1" lang="ja-JP" altLang="en-US" sz="900" dirty="0">
                          <a:solidFill>
                            <a:schemeClr val="tx1"/>
                          </a:solidFill>
                        </a:rPr>
                        <a:t>元</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2,420</a:t>
                      </a:r>
                      <a:r>
                        <a:rPr kumimoji="1" lang="ja-JP" altLang="en-US" sz="900" dirty="0">
                          <a:solidFill>
                            <a:schemeClr val="tx1"/>
                          </a:solidFill>
                        </a:rPr>
                        <a:t>元</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38,365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　</a:t>
                      </a:r>
                      <a:r>
                        <a:rPr kumimoji="1" lang="en-US" altLang="ja-JP" sz="900" dirty="0">
                          <a:solidFill>
                            <a:schemeClr val="tx1"/>
                          </a:solidFill>
                        </a:rPr>
                        <a:t>38,085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19</a:t>
                      </a:r>
                      <a:r>
                        <a:rPr kumimoji="1" lang="ja-JP" altLang="en-US" sz="900" dirty="0">
                          <a:solidFill>
                            <a:schemeClr val="tx1"/>
                          </a:solidFill>
                        </a:rPr>
                        <a:t>年　</a:t>
                      </a:r>
                      <a:r>
                        <a:rPr kumimoji="1" lang="en-US" altLang="ja-JP" sz="900" dirty="0">
                          <a:solidFill>
                            <a:schemeClr val="tx1"/>
                          </a:solidFill>
                        </a:rPr>
                        <a:t>39,041</a:t>
                      </a:r>
                      <a:r>
                        <a:rPr kumimoji="1" lang="ja-JP" altLang="en-US" sz="900" dirty="0">
                          <a:solidFill>
                            <a:schemeClr val="tx1"/>
                          </a:solidFill>
                        </a:rPr>
                        <a:t>ドル</a:t>
                      </a:r>
                      <a:endParaRPr kumimoji="1" lang="en-US" altLang="ja-JP"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205426"/>
                  </a:ext>
                </a:extLst>
              </a:tr>
              <a:tr h="494839">
                <a:tc>
                  <a:txBody>
                    <a:bodyPr/>
                    <a:lstStyle/>
                    <a:p>
                      <a:pPr algn="ctr"/>
                      <a:r>
                        <a:rPr kumimoji="1" lang="ja-JP" altLang="en-US" sz="1100" dirty="0">
                          <a:solidFill>
                            <a:schemeClr val="tx1"/>
                          </a:solidFill>
                        </a:rPr>
                        <a:t>労働生産性</a:t>
                      </a:r>
                      <a:endParaRPr kumimoji="1" lang="en-US" altLang="ja-JP" sz="1100" dirty="0">
                        <a:solidFill>
                          <a:schemeClr val="tx1"/>
                        </a:solidFill>
                      </a:endParaRPr>
                    </a:p>
                    <a:p>
                      <a:pPr algn="ctr"/>
                      <a:r>
                        <a:rPr kumimoji="1" lang="ja-JP" altLang="en-US" sz="700" dirty="0" smtClean="0">
                          <a:solidFill>
                            <a:schemeClr val="tx1"/>
                          </a:solidFill>
                        </a:rPr>
                        <a:t>→欧州</a:t>
                      </a:r>
                      <a:r>
                        <a:rPr kumimoji="1" lang="ja-JP" altLang="en-US" sz="700" dirty="0">
                          <a:solidFill>
                            <a:schemeClr val="tx1"/>
                          </a:solidFill>
                        </a:rPr>
                        <a:t>はﾌﾗﾝｽの</a:t>
                      </a:r>
                      <a:r>
                        <a:rPr kumimoji="1" lang="ja-JP" altLang="en-US" sz="700" dirty="0" smtClean="0">
                          <a:solidFill>
                            <a:schemeClr val="tx1"/>
                          </a:solidFill>
                        </a:rPr>
                        <a:t>例</a:t>
                      </a:r>
                      <a:endParaRPr kumimoji="1" lang="ja-JP" altLang="en-US" sz="7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73,665</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106,038</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139,724</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62,102</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87,032</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111,524</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5,116</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16,265</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32,337</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rPr>
                        <a:t>00</a:t>
                      </a:r>
                      <a:r>
                        <a:rPr kumimoji="1" lang="ja-JP" altLang="en-US" sz="900" dirty="0">
                          <a:solidFill>
                            <a:schemeClr val="tx1"/>
                          </a:solidFill>
                        </a:rPr>
                        <a:t>年　   </a:t>
                      </a:r>
                      <a:r>
                        <a:rPr kumimoji="1" lang="en-US" altLang="ja-JP" sz="900" dirty="0">
                          <a:solidFill>
                            <a:schemeClr val="tx1"/>
                          </a:solidFill>
                        </a:rPr>
                        <a:t>51,887</a:t>
                      </a:r>
                      <a:r>
                        <a:rPr kumimoji="1" lang="ja-JP" altLang="en-US" sz="90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10</a:t>
                      </a:r>
                      <a:r>
                        <a:rPr kumimoji="1" lang="ja-JP" altLang="en-US" sz="900" dirty="0">
                          <a:solidFill>
                            <a:schemeClr val="tx1"/>
                          </a:solidFill>
                        </a:rPr>
                        <a:t>年</a:t>
                      </a:r>
                      <a:r>
                        <a:rPr kumimoji="1" lang="ja-JP" altLang="en-US" sz="900" baseline="0" dirty="0">
                          <a:solidFill>
                            <a:schemeClr val="tx1"/>
                          </a:solidFill>
                        </a:rPr>
                        <a:t>     </a:t>
                      </a:r>
                      <a:r>
                        <a:rPr kumimoji="1" lang="en-US" altLang="ja-JP" sz="900" baseline="0" dirty="0">
                          <a:solidFill>
                            <a:schemeClr val="tx1"/>
                          </a:solidFill>
                        </a:rPr>
                        <a:t>68,346</a:t>
                      </a:r>
                      <a:r>
                        <a:rPr kumimoji="1" lang="ja-JP" altLang="en-US" sz="900" baseline="0" dirty="0">
                          <a:solidFill>
                            <a:schemeClr val="tx1"/>
                          </a:solidFill>
                        </a:rPr>
                        <a:t>ドル</a:t>
                      </a:r>
                      <a:endParaRPr kumimoji="1" lang="en-US" altLang="ja-JP" sz="900" dirty="0">
                        <a:solidFill>
                          <a:schemeClr val="tx1"/>
                        </a:solidFill>
                      </a:endParaRPr>
                    </a:p>
                    <a:p>
                      <a:pPr algn="l"/>
                      <a:r>
                        <a:rPr kumimoji="1" lang="en-US" altLang="ja-JP" sz="900" dirty="0">
                          <a:solidFill>
                            <a:schemeClr val="tx1"/>
                          </a:solidFill>
                        </a:rPr>
                        <a:t>20</a:t>
                      </a:r>
                      <a:r>
                        <a:rPr kumimoji="1" lang="ja-JP" altLang="en-US" sz="900" dirty="0">
                          <a:solidFill>
                            <a:schemeClr val="tx1"/>
                          </a:solidFill>
                        </a:rPr>
                        <a:t>年　   </a:t>
                      </a:r>
                      <a:r>
                        <a:rPr kumimoji="1" lang="en-US" altLang="ja-JP" sz="900" dirty="0">
                          <a:solidFill>
                            <a:schemeClr val="tx1"/>
                          </a:solidFill>
                        </a:rPr>
                        <a:t>75,830</a:t>
                      </a:r>
                      <a:r>
                        <a:rPr kumimoji="1" lang="ja-JP" altLang="en-US" sz="900" dirty="0">
                          <a:solidFill>
                            <a:schemeClr val="tx1"/>
                          </a:solidFill>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869999"/>
                  </a:ext>
                </a:extLst>
              </a:tr>
            </a:tbl>
          </a:graphicData>
        </a:graphic>
      </p:graphicFrame>
      <p:graphicFrame>
        <p:nvGraphicFramePr>
          <p:cNvPr id="8" name="表 3">
            <a:extLst>
              <a:ext uri="{FF2B5EF4-FFF2-40B4-BE49-F238E27FC236}">
                <a16:creationId xmlns:a16="http://schemas.microsoft.com/office/drawing/2014/main" id="{E0513322-FDDA-458F-97FB-86D32D326D81}"/>
              </a:ext>
            </a:extLst>
          </p:cNvPr>
          <p:cNvGraphicFramePr>
            <a:graphicFrameLocks noGrp="1"/>
          </p:cNvGraphicFramePr>
          <p:nvPr>
            <p:extLst/>
          </p:nvPr>
        </p:nvGraphicFramePr>
        <p:xfrm>
          <a:off x="221140" y="461093"/>
          <a:ext cx="8778714" cy="373804"/>
        </p:xfrm>
        <a:graphic>
          <a:graphicData uri="http://schemas.openxmlformats.org/drawingml/2006/table">
            <a:tbl>
              <a:tblPr firstRow="1" bandRow="1">
                <a:tableStyleId>{2D5ABB26-0587-4C30-8999-92F81FD0307C}</a:tableStyleId>
              </a:tblPr>
              <a:tblGrid>
                <a:gridCol w="8778714">
                  <a:extLst>
                    <a:ext uri="{9D8B030D-6E8A-4147-A177-3AD203B41FA5}">
                      <a16:colId xmlns:a16="http://schemas.microsoft.com/office/drawing/2014/main" val="3822818661"/>
                    </a:ext>
                  </a:extLst>
                </a:gridCol>
              </a:tblGrid>
              <a:tr h="373804">
                <a:tc>
                  <a:txBody>
                    <a:bodyPr/>
                    <a:lstStyle/>
                    <a:p>
                      <a:pPr algn="l"/>
                      <a:r>
                        <a:rPr kumimoji="1" lang="ja-JP" altLang="en-US" sz="1200" dirty="0"/>
                        <a:t>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256573"/>
                  </a:ext>
                </a:extLst>
              </a:tr>
            </a:tbl>
          </a:graphicData>
        </a:graphic>
      </p:graphicFrame>
      <p:sp>
        <p:nvSpPr>
          <p:cNvPr id="10" name="正方形/長方形 9"/>
          <p:cNvSpPr/>
          <p:nvPr/>
        </p:nvSpPr>
        <p:spPr>
          <a:xfrm>
            <a:off x="3851374" y="429264"/>
            <a:ext cx="1086213" cy="276999"/>
          </a:xfrm>
          <a:prstGeom prst="rect">
            <a:avLst/>
          </a:prstGeom>
        </p:spPr>
        <p:txBody>
          <a:bodyPr wrap="square">
            <a:spAutoFit/>
          </a:bodyPr>
          <a:lstStyle/>
          <a:p>
            <a:r>
              <a:rPr lang="en-US" altLang="ja-JP" sz="1200" dirty="0"/>
              <a:t>2000</a:t>
            </a:r>
            <a:r>
              <a:rPr lang="ja-JP" altLang="en-US" sz="1200" dirty="0"/>
              <a:t>年</a:t>
            </a:r>
          </a:p>
        </p:txBody>
      </p:sp>
      <p:sp>
        <p:nvSpPr>
          <p:cNvPr id="11" name="正方形/長方形 10"/>
          <p:cNvSpPr/>
          <p:nvPr/>
        </p:nvSpPr>
        <p:spPr>
          <a:xfrm>
            <a:off x="1879909" y="420663"/>
            <a:ext cx="1102123" cy="276999"/>
          </a:xfrm>
          <a:prstGeom prst="rect">
            <a:avLst/>
          </a:prstGeom>
        </p:spPr>
        <p:txBody>
          <a:bodyPr wrap="square">
            <a:spAutoFit/>
          </a:bodyPr>
          <a:lstStyle/>
          <a:p>
            <a:r>
              <a:rPr lang="ja-JP" altLang="en-US" sz="1200" dirty="0"/>
              <a:t>世界の経済</a:t>
            </a:r>
          </a:p>
        </p:txBody>
      </p:sp>
      <p:sp>
        <p:nvSpPr>
          <p:cNvPr id="12" name="正方形/長方形 11"/>
          <p:cNvSpPr/>
          <p:nvPr/>
        </p:nvSpPr>
        <p:spPr>
          <a:xfrm>
            <a:off x="1795461" y="631964"/>
            <a:ext cx="1728721" cy="230832"/>
          </a:xfrm>
          <a:prstGeom prst="rect">
            <a:avLst/>
          </a:prstGeom>
        </p:spPr>
        <p:txBody>
          <a:bodyPr wrap="square">
            <a:spAutoFit/>
          </a:bodyPr>
          <a:lstStyle/>
          <a:p>
            <a:r>
              <a:rPr lang="en-US" altLang="ja-JP" sz="900" dirty="0" smtClean="0"/>
              <a:t>GDP</a:t>
            </a:r>
            <a:r>
              <a:rPr lang="ja-JP" altLang="en-US" sz="900" dirty="0" smtClean="0"/>
              <a:t>（　）は対前年比増減率</a:t>
            </a:r>
            <a:endParaRPr lang="ja-JP" altLang="en-US" sz="900" dirty="0"/>
          </a:p>
        </p:txBody>
      </p:sp>
      <p:sp>
        <p:nvSpPr>
          <p:cNvPr id="13" name="正方形/長方形 12"/>
          <p:cNvSpPr/>
          <p:nvPr/>
        </p:nvSpPr>
        <p:spPr>
          <a:xfrm>
            <a:off x="3445959" y="602830"/>
            <a:ext cx="2245659" cy="276999"/>
          </a:xfrm>
          <a:prstGeom prst="rect">
            <a:avLst/>
          </a:prstGeom>
        </p:spPr>
        <p:txBody>
          <a:bodyPr wrap="square">
            <a:spAutoFit/>
          </a:bodyPr>
          <a:lstStyle/>
          <a:p>
            <a:r>
              <a:rPr lang="en-US" altLang="ja-JP" sz="1200" dirty="0"/>
              <a:t>34</a:t>
            </a:r>
            <a:r>
              <a:rPr lang="ja-JP" altLang="en-US" sz="1200" dirty="0"/>
              <a:t>兆</a:t>
            </a:r>
            <a:r>
              <a:rPr lang="en-US" altLang="ja-JP" sz="1200" dirty="0"/>
              <a:t>160</a:t>
            </a:r>
            <a:r>
              <a:rPr lang="ja-JP" altLang="en-US" sz="1200" dirty="0"/>
              <a:t>億ドル</a:t>
            </a:r>
            <a:r>
              <a:rPr lang="en-US" altLang="ja-JP" sz="1200" dirty="0"/>
              <a:t>(4.8%)</a:t>
            </a:r>
            <a:endParaRPr lang="ja-JP" altLang="en-US" sz="1200" dirty="0"/>
          </a:p>
        </p:txBody>
      </p:sp>
      <p:sp>
        <p:nvSpPr>
          <p:cNvPr id="14" name="正方形/長方形 13"/>
          <p:cNvSpPr/>
          <p:nvPr/>
        </p:nvSpPr>
        <p:spPr>
          <a:xfrm>
            <a:off x="5957265" y="420358"/>
            <a:ext cx="1086213" cy="276999"/>
          </a:xfrm>
          <a:prstGeom prst="rect">
            <a:avLst/>
          </a:prstGeom>
        </p:spPr>
        <p:txBody>
          <a:bodyPr wrap="square">
            <a:spAutoFit/>
          </a:bodyPr>
          <a:lstStyle/>
          <a:p>
            <a:r>
              <a:rPr lang="en-US" altLang="ja-JP" sz="1200" dirty="0"/>
              <a:t>2010</a:t>
            </a:r>
            <a:r>
              <a:rPr lang="ja-JP" altLang="en-US" sz="1200" dirty="0"/>
              <a:t>年</a:t>
            </a:r>
          </a:p>
        </p:txBody>
      </p:sp>
      <p:sp>
        <p:nvSpPr>
          <p:cNvPr id="15" name="正方形/長方形 14"/>
          <p:cNvSpPr/>
          <p:nvPr/>
        </p:nvSpPr>
        <p:spPr>
          <a:xfrm>
            <a:off x="5361351" y="593924"/>
            <a:ext cx="2168162" cy="276999"/>
          </a:xfrm>
          <a:prstGeom prst="rect">
            <a:avLst/>
          </a:prstGeom>
        </p:spPr>
        <p:txBody>
          <a:bodyPr wrap="square">
            <a:spAutoFit/>
          </a:bodyPr>
          <a:lstStyle/>
          <a:p>
            <a:r>
              <a:rPr lang="en-US" altLang="ja-JP" sz="1200" dirty="0"/>
              <a:t>66</a:t>
            </a:r>
            <a:r>
              <a:rPr lang="ja-JP" altLang="en-US" sz="1200" dirty="0"/>
              <a:t>兆</a:t>
            </a:r>
            <a:r>
              <a:rPr lang="en-US" altLang="ja-JP" sz="1200" dirty="0"/>
              <a:t>3650</a:t>
            </a:r>
            <a:r>
              <a:rPr lang="ja-JP" altLang="en-US" sz="1200" dirty="0"/>
              <a:t>億ドル</a:t>
            </a:r>
            <a:r>
              <a:rPr lang="en-US" altLang="ja-JP" sz="1200" dirty="0"/>
              <a:t>(5.4%)</a:t>
            </a:r>
            <a:endParaRPr lang="ja-JP" altLang="en-US" sz="1200" dirty="0"/>
          </a:p>
        </p:txBody>
      </p:sp>
      <p:sp>
        <p:nvSpPr>
          <p:cNvPr id="16" name="正方形/長方形 15"/>
          <p:cNvSpPr/>
          <p:nvPr/>
        </p:nvSpPr>
        <p:spPr>
          <a:xfrm>
            <a:off x="7774623" y="420358"/>
            <a:ext cx="1086213" cy="276999"/>
          </a:xfrm>
          <a:prstGeom prst="rect">
            <a:avLst/>
          </a:prstGeom>
        </p:spPr>
        <p:txBody>
          <a:bodyPr wrap="square">
            <a:spAutoFit/>
          </a:bodyPr>
          <a:lstStyle/>
          <a:p>
            <a:r>
              <a:rPr lang="en-US" altLang="ja-JP" sz="1200" dirty="0"/>
              <a:t>2019</a:t>
            </a:r>
            <a:r>
              <a:rPr lang="ja-JP" altLang="en-US" sz="1200" dirty="0"/>
              <a:t>年</a:t>
            </a:r>
          </a:p>
        </p:txBody>
      </p:sp>
      <p:sp>
        <p:nvSpPr>
          <p:cNvPr id="18" name="正方形/長方形 17"/>
          <p:cNvSpPr/>
          <p:nvPr/>
        </p:nvSpPr>
        <p:spPr>
          <a:xfrm>
            <a:off x="7169184" y="593924"/>
            <a:ext cx="2303960" cy="276999"/>
          </a:xfrm>
          <a:prstGeom prst="rect">
            <a:avLst/>
          </a:prstGeom>
        </p:spPr>
        <p:txBody>
          <a:bodyPr wrap="square">
            <a:spAutoFit/>
          </a:bodyPr>
          <a:lstStyle/>
          <a:p>
            <a:r>
              <a:rPr lang="en-US" altLang="ja-JP" sz="1200" dirty="0"/>
              <a:t>87</a:t>
            </a:r>
            <a:r>
              <a:rPr lang="ja-JP" altLang="en-US" sz="1200" dirty="0"/>
              <a:t>兆</a:t>
            </a:r>
            <a:r>
              <a:rPr lang="en-US" altLang="ja-JP" sz="1200" dirty="0"/>
              <a:t>3908</a:t>
            </a:r>
            <a:r>
              <a:rPr lang="ja-JP" altLang="en-US" sz="1200" dirty="0"/>
              <a:t>億ドル</a:t>
            </a:r>
            <a:r>
              <a:rPr lang="en-US" altLang="ja-JP" sz="1200" dirty="0"/>
              <a:t>(2.8%)</a:t>
            </a:r>
            <a:endParaRPr lang="ja-JP" altLang="en-US" sz="1200" dirty="0"/>
          </a:p>
        </p:txBody>
      </p:sp>
      <p:sp>
        <p:nvSpPr>
          <p:cNvPr id="24" name="正方形/長方形 23"/>
          <p:cNvSpPr/>
          <p:nvPr/>
        </p:nvSpPr>
        <p:spPr>
          <a:xfrm>
            <a:off x="2527805" y="1765888"/>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r>
              <a:rPr lang="ja-JP" altLang="en-US" sz="900" dirty="0"/>
              <a:t>約</a:t>
            </a:r>
            <a:endParaRPr lang="en-US" altLang="ja-JP" sz="900" dirty="0"/>
          </a:p>
          <a:p>
            <a:r>
              <a:rPr lang="en-US" altLang="ja-JP" sz="900" dirty="0"/>
              <a:t>35</a:t>
            </a:r>
            <a:r>
              <a:rPr lang="ja-JP" altLang="en-US" sz="900" dirty="0"/>
              <a:t>ﾎﾟｲﾝﾄ上昇</a:t>
            </a:r>
          </a:p>
        </p:txBody>
      </p:sp>
      <p:sp>
        <p:nvSpPr>
          <p:cNvPr id="25" name="正方形/長方形 24"/>
          <p:cNvSpPr/>
          <p:nvPr/>
        </p:nvSpPr>
        <p:spPr>
          <a:xfrm>
            <a:off x="4399769" y="1768502"/>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r>
              <a:rPr lang="ja-JP" altLang="en-US" sz="900" dirty="0"/>
              <a:t>約</a:t>
            </a:r>
            <a:endParaRPr lang="en-US" altLang="ja-JP" sz="900" dirty="0"/>
          </a:p>
          <a:p>
            <a:r>
              <a:rPr lang="en-US" altLang="ja-JP" sz="900" dirty="0"/>
              <a:t>32</a:t>
            </a:r>
            <a:r>
              <a:rPr lang="ja-JP" altLang="en-US" sz="900" dirty="0"/>
              <a:t>ﾎﾟｲﾝﾄ上昇</a:t>
            </a:r>
          </a:p>
        </p:txBody>
      </p:sp>
      <p:sp>
        <p:nvSpPr>
          <p:cNvPr id="26" name="正方形/長方形 25"/>
          <p:cNvSpPr/>
          <p:nvPr/>
        </p:nvSpPr>
        <p:spPr>
          <a:xfrm>
            <a:off x="6269828" y="1777129"/>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r>
              <a:rPr lang="ja-JP" altLang="en-US" sz="900" dirty="0"/>
              <a:t>約</a:t>
            </a:r>
            <a:endParaRPr lang="en-US" altLang="ja-JP" sz="900" dirty="0"/>
          </a:p>
          <a:p>
            <a:r>
              <a:rPr lang="en-US" altLang="ja-JP" sz="900" dirty="0"/>
              <a:t>38</a:t>
            </a:r>
            <a:r>
              <a:rPr lang="ja-JP" altLang="en-US" sz="900" dirty="0"/>
              <a:t>ﾎﾟｲﾝﾄ上昇</a:t>
            </a:r>
          </a:p>
        </p:txBody>
      </p:sp>
      <p:sp>
        <p:nvSpPr>
          <p:cNvPr id="27" name="正方形/長方形 26"/>
          <p:cNvSpPr/>
          <p:nvPr/>
        </p:nvSpPr>
        <p:spPr>
          <a:xfrm>
            <a:off x="8158784" y="1766560"/>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r>
              <a:rPr lang="ja-JP" altLang="en-US" sz="900" dirty="0"/>
              <a:t>約</a:t>
            </a:r>
            <a:endParaRPr lang="en-US" altLang="ja-JP" sz="900" dirty="0"/>
          </a:p>
          <a:p>
            <a:r>
              <a:rPr lang="en-US" altLang="ja-JP" sz="900" dirty="0"/>
              <a:t>3</a:t>
            </a:r>
            <a:r>
              <a:rPr lang="ja-JP" altLang="en-US" sz="900" dirty="0"/>
              <a:t>ﾎﾟｲﾝﾄ上昇</a:t>
            </a:r>
          </a:p>
        </p:txBody>
      </p:sp>
      <p:sp>
        <p:nvSpPr>
          <p:cNvPr id="31" name="正方形/長方形 30">
            <a:extLst>
              <a:ext uri="{FF2B5EF4-FFF2-40B4-BE49-F238E27FC236}">
                <a16:creationId xmlns:a16="http://schemas.microsoft.com/office/drawing/2014/main" id="{9B800AE9-09A9-456C-9E95-505756143691}"/>
              </a:ext>
            </a:extLst>
          </p:cNvPr>
          <p:cNvSpPr/>
          <p:nvPr/>
        </p:nvSpPr>
        <p:spPr>
          <a:xfrm>
            <a:off x="2531044" y="2194933"/>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endParaRPr lang="en-US" altLang="ja-JP" sz="900" dirty="0"/>
          </a:p>
          <a:p>
            <a:r>
              <a:rPr lang="ja-JP" altLang="en-US" sz="900" dirty="0"/>
              <a:t>平均</a:t>
            </a:r>
            <a:r>
              <a:rPr lang="en-US" altLang="ja-JP" sz="900" dirty="0"/>
              <a:t>5.88%</a:t>
            </a:r>
            <a:endParaRPr lang="ja-JP" altLang="en-US" sz="900" dirty="0"/>
          </a:p>
        </p:txBody>
      </p:sp>
      <p:sp>
        <p:nvSpPr>
          <p:cNvPr id="32" name="正方形/長方形 31">
            <a:extLst>
              <a:ext uri="{FF2B5EF4-FFF2-40B4-BE49-F238E27FC236}">
                <a16:creationId xmlns:a16="http://schemas.microsoft.com/office/drawing/2014/main" id="{CB989398-5B1F-4D9A-B7F5-0D533CD50F9B}"/>
              </a:ext>
            </a:extLst>
          </p:cNvPr>
          <p:cNvSpPr/>
          <p:nvPr/>
        </p:nvSpPr>
        <p:spPr>
          <a:xfrm>
            <a:off x="4408563" y="2193217"/>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endParaRPr lang="en-US" altLang="ja-JP" sz="900" dirty="0"/>
          </a:p>
          <a:p>
            <a:r>
              <a:rPr lang="ja-JP" altLang="en-US" sz="900" dirty="0"/>
              <a:t>平均</a:t>
            </a:r>
            <a:r>
              <a:rPr lang="en-US" altLang="ja-JP" sz="900" dirty="0"/>
              <a:t>9.42%</a:t>
            </a:r>
            <a:endParaRPr lang="ja-JP" altLang="en-US" sz="900" dirty="0"/>
          </a:p>
        </p:txBody>
      </p:sp>
      <p:sp>
        <p:nvSpPr>
          <p:cNvPr id="33" name="正方形/長方形 32">
            <a:extLst>
              <a:ext uri="{FF2B5EF4-FFF2-40B4-BE49-F238E27FC236}">
                <a16:creationId xmlns:a16="http://schemas.microsoft.com/office/drawing/2014/main" id="{B5F94541-FF59-4FDD-866D-D23D92C505A0}"/>
              </a:ext>
            </a:extLst>
          </p:cNvPr>
          <p:cNvSpPr/>
          <p:nvPr/>
        </p:nvSpPr>
        <p:spPr>
          <a:xfrm>
            <a:off x="6261868" y="2184869"/>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endParaRPr lang="en-US" altLang="ja-JP" sz="900" dirty="0"/>
          </a:p>
          <a:p>
            <a:r>
              <a:rPr lang="ja-JP" altLang="en-US" sz="900" dirty="0"/>
              <a:t>平均</a:t>
            </a:r>
            <a:r>
              <a:rPr lang="en-US" altLang="ja-JP" sz="900" dirty="0"/>
              <a:t>3.99%</a:t>
            </a:r>
            <a:endParaRPr lang="ja-JP" altLang="en-US" sz="900" dirty="0"/>
          </a:p>
        </p:txBody>
      </p:sp>
      <p:sp>
        <p:nvSpPr>
          <p:cNvPr id="34" name="正方形/長方形 33">
            <a:extLst>
              <a:ext uri="{FF2B5EF4-FFF2-40B4-BE49-F238E27FC236}">
                <a16:creationId xmlns:a16="http://schemas.microsoft.com/office/drawing/2014/main" id="{50BF19DE-CAD8-4408-8A8D-88CA702BA2A1}"/>
              </a:ext>
            </a:extLst>
          </p:cNvPr>
          <p:cNvSpPr/>
          <p:nvPr/>
        </p:nvSpPr>
        <p:spPr>
          <a:xfrm>
            <a:off x="8158437" y="2190182"/>
            <a:ext cx="792000" cy="276999"/>
          </a:xfrm>
          <a:prstGeom prst="rect">
            <a:avLst/>
          </a:prstGeom>
          <a:ln>
            <a:solidFill>
              <a:schemeClr val="tx1"/>
            </a:solidFill>
            <a:prstDash val="dash"/>
          </a:ln>
        </p:spPr>
        <p:txBody>
          <a:bodyPr wrap="square" lIns="72000" tIns="0" rIns="36000" bIns="0" anchor="ctr" anchorCtr="0">
            <a:spAutoFit/>
          </a:bodyPr>
          <a:lstStyle/>
          <a:p>
            <a:r>
              <a:rPr lang="en-US" altLang="ja-JP" sz="900" dirty="0" smtClean="0"/>
              <a:t>20</a:t>
            </a:r>
            <a:r>
              <a:rPr lang="ja-JP" altLang="en-US" sz="900" dirty="0" smtClean="0"/>
              <a:t>年で</a:t>
            </a:r>
            <a:endParaRPr lang="en-US" altLang="ja-JP" sz="900" dirty="0"/>
          </a:p>
          <a:p>
            <a:r>
              <a:rPr lang="ja-JP" altLang="en-US" sz="900" dirty="0"/>
              <a:t>平均</a:t>
            </a:r>
            <a:r>
              <a:rPr lang="en-US" altLang="ja-JP" sz="900" dirty="0"/>
              <a:t>4.11%</a:t>
            </a:r>
            <a:endParaRPr lang="ja-JP" altLang="en-US" sz="900" dirty="0"/>
          </a:p>
        </p:txBody>
      </p:sp>
      <p:sp>
        <p:nvSpPr>
          <p:cNvPr id="43" name="正方形/長方形 42">
            <a:extLst>
              <a:ext uri="{FF2B5EF4-FFF2-40B4-BE49-F238E27FC236}">
                <a16:creationId xmlns:a16="http://schemas.microsoft.com/office/drawing/2014/main" id="{CA7187BB-9030-4058-B394-0E3D8C87AC24}"/>
              </a:ext>
            </a:extLst>
          </p:cNvPr>
          <p:cNvSpPr/>
          <p:nvPr/>
        </p:nvSpPr>
        <p:spPr>
          <a:xfrm>
            <a:off x="2593348" y="3650734"/>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smtClean="0"/>
              <a:t>第三次増加</a:t>
            </a:r>
            <a:endParaRPr lang="ja-JP" altLang="en-US" sz="700" dirty="0"/>
          </a:p>
        </p:txBody>
      </p:sp>
      <p:sp>
        <p:nvSpPr>
          <p:cNvPr id="44" name="正方形/長方形 43">
            <a:extLst>
              <a:ext uri="{FF2B5EF4-FFF2-40B4-BE49-F238E27FC236}">
                <a16:creationId xmlns:a16="http://schemas.microsoft.com/office/drawing/2014/main" id="{D0718B9D-EFAA-4CC3-9270-D23AD41DE503}"/>
              </a:ext>
            </a:extLst>
          </p:cNvPr>
          <p:cNvSpPr/>
          <p:nvPr/>
        </p:nvSpPr>
        <p:spPr>
          <a:xfrm>
            <a:off x="4441575" y="3651654"/>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smtClean="0"/>
              <a:t>第三次</a:t>
            </a:r>
            <a:r>
              <a:rPr lang="ja-JP" altLang="en-US" sz="700" dirty="0"/>
              <a:t>増加</a:t>
            </a:r>
          </a:p>
        </p:txBody>
      </p:sp>
      <p:sp>
        <p:nvSpPr>
          <p:cNvPr id="45" name="正方形/長方形 44">
            <a:extLst>
              <a:ext uri="{FF2B5EF4-FFF2-40B4-BE49-F238E27FC236}">
                <a16:creationId xmlns:a16="http://schemas.microsoft.com/office/drawing/2014/main" id="{1225B2FB-E3B3-45E7-8B7C-287CFDD0B57F}"/>
              </a:ext>
            </a:extLst>
          </p:cNvPr>
          <p:cNvSpPr/>
          <p:nvPr/>
        </p:nvSpPr>
        <p:spPr>
          <a:xfrm>
            <a:off x="6326430" y="3654087"/>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smtClean="0"/>
              <a:t>第三次</a:t>
            </a:r>
            <a:r>
              <a:rPr lang="ja-JP" altLang="en-US" sz="700" dirty="0"/>
              <a:t>増加</a:t>
            </a:r>
          </a:p>
        </p:txBody>
      </p:sp>
      <p:sp>
        <p:nvSpPr>
          <p:cNvPr id="46" name="正方形/長方形 45">
            <a:extLst>
              <a:ext uri="{FF2B5EF4-FFF2-40B4-BE49-F238E27FC236}">
                <a16:creationId xmlns:a16="http://schemas.microsoft.com/office/drawing/2014/main" id="{0BEABA98-655C-4567-96A6-C7484AACA7D5}"/>
              </a:ext>
            </a:extLst>
          </p:cNvPr>
          <p:cNvSpPr/>
          <p:nvPr/>
        </p:nvSpPr>
        <p:spPr>
          <a:xfrm>
            <a:off x="8189622" y="3643543"/>
            <a:ext cx="756000" cy="108000"/>
          </a:xfrm>
          <a:prstGeom prst="rect">
            <a:avLst/>
          </a:prstGeom>
          <a:ln>
            <a:solidFill>
              <a:schemeClr val="tx1"/>
            </a:solidFill>
            <a:prstDash val="dash"/>
          </a:ln>
        </p:spPr>
        <p:txBody>
          <a:bodyPr wrap="square" lIns="72000" tIns="0" rIns="72000" bIns="0" anchor="ctr" anchorCtr="0">
            <a:spAutoFit/>
          </a:bodyPr>
          <a:lstStyle/>
          <a:p>
            <a:pPr algn="ctr"/>
            <a:r>
              <a:rPr lang="ja-JP" altLang="en-US" sz="700" dirty="0"/>
              <a:t>固定化・硬直化</a:t>
            </a:r>
          </a:p>
        </p:txBody>
      </p:sp>
      <p:sp>
        <p:nvSpPr>
          <p:cNvPr id="55" name="右矢印 54"/>
          <p:cNvSpPr/>
          <p:nvPr/>
        </p:nvSpPr>
        <p:spPr>
          <a:xfrm rot="2720067">
            <a:off x="2588372" y="3978406"/>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rot="2720067">
            <a:off x="2581397" y="3821131"/>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rot="19102008">
            <a:off x="2603856" y="4106902"/>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rot="2720067">
            <a:off x="4481741" y="3955754"/>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右矢印 60"/>
          <p:cNvSpPr/>
          <p:nvPr/>
        </p:nvSpPr>
        <p:spPr>
          <a:xfrm rot="2720067">
            <a:off x="4473228" y="3816284"/>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rot="19102008">
            <a:off x="4468425" y="4093182"/>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p:cNvSpPr/>
          <p:nvPr/>
        </p:nvSpPr>
        <p:spPr>
          <a:xfrm rot="2720067">
            <a:off x="6311930" y="3964030"/>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rot="19102008">
            <a:off x="6326626" y="4093183"/>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右矢印 66"/>
          <p:cNvSpPr/>
          <p:nvPr/>
        </p:nvSpPr>
        <p:spPr>
          <a:xfrm rot="2720067">
            <a:off x="6311930" y="3834790"/>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右矢印 67"/>
          <p:cNvSpPr/>
          <p:nvPr/>
        </p:nvSpPr>
        <p:spPr>
          <a:xfrm>
            <a:off x="8232116" y="3814529"/>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8232116" y="3961152"/>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a:off x="8232116" y="4099616"/>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A7187BB-9030-4058-B394-0E3D8C87AC24}"/>
              </a:ext>
            </a:extLst>
          </p:cNvPr>
          <p:cNvSpPr/>
          <p:nvPr/>
        </p:nvSpPr>
        <p:spPr>
          <a:xfrm>
            <a:off x="1603735" y="3366097"/>
            <a:ext cx="1728240"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a:t>
            </a:r>
            <a:r>
              <a:rPr lang="ja-JP" altLang="en-US" sz="800" dirty="0" smtClean="0"/>
              <a:t>が</a:t>
            </a:r>
            <a:r>
              <a:rPr lang="en-US" altLang="ja-JP" sz="800" dirty="0"/>
              <a:t>20</a:t>
            </a:r>
            <a:r>
              <a:rPr lang="ja-JP" altLang="en-US" sz="800" dirty="0" smtClean="0"/>
              <a:t>年で</a:t>
            </a:r>
            <a:r>
              <a:rPr lang="ja-JP" altLang="en-US" sz="800" dirty="0"/>
              <a:t>約</a:t>
            </a:r>
            <a:r>
              <a:rPr lang="en-US" altLang="ja-JP" sz="800" dirty="0" smtClean="0"/>
              <a:t>15.9</a:t>
            </a:r>
            <a:r>
              <a:rPr lang="ja-JP" altLang="en-US" sz="800" dirty="0" smtClean="0"/>
              <a:t>倍</a:t>
            </a:r>
            <a:endParaRPr lang="ja-JP" altLang="en-US" sz="800" dirty="0"/>
          </a:p>
        </p:txBody>
      </p:sp>
      <p:sp>
        <p:nvSpPr>
          <p:cNvPr id="66" name="正方形/長方形 65">
            <a:extLst>
              <a:ext uri="{FF2B5EF4-FFF2-40B4-BE49-F238E27FC236}">
                <a16:creationId xmlns:a16="http://schemas.microsoft.com/office/drawing/2014/main" id="{CA7187BB-9030-4058-B394-0E3D8C87AC24}"/>
              </a:ext>
            </a:extLst>
          </p:cNvPr>
          <p:cNvSpPr/>
          <p:nvPr/>
        </p:nvSpPr>
        <p:spPr>
          <a:xfrm>
            <a:off x="3459017" y="3373190"/>
            <a:ext cx="1728240"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a:t>
            </a:r>
            <a:r>
              <a:rPr lang="ja-JP" altLang="en-US" sz="800" dirty="0" smtClean="0"/>
              <a:t>が</a:t>
            </a:r>
            <a:r>
              <a:rPr lang="en-US" altLang="ja-JP" sz="800" dirty="0" smtClean="0"/>
              <a:t>20</a:t>
            </a:r>
            <a:r>
              <a:rPr lang="ja-JP" altLang="en-US" sz="800" dirty="0" smtClean="0"/>
              <a:t>年で約</a:t>
            </a:r>
            <a:r>
              <a:rPr lang="en-US" altLang="ja-JP" sz="800" dirty="0" smtClean="0"/>
              <a:t>3.3</a:t>
            </a:r>
            <a:r>
              <a:rPr lang="ja-JP" altLang="en-US" sz="800" dirty="0" smtClean="0"/>
              <a:t>倍</a:t>
            </a:r>
            <a:endParaRPr lang="ja-JP" altLang="en-US" sz="800" dirty="0"/>
          </a:p>
        </p:txBody>
      </p:sp>
      <p:sp>
        <p:nvSpPr>
          <p:cNvPr id="71" name="正方形/長方形 70">
            <a:extLst>
              <a:ext uri="{FF2B5EF4-FFF2-40B4-BE49-F238E27FC236}">
                <a16:creationId xmlns:a16="http://schemas.microsoft.com/office/drawing/2014/main" id="{CA7187BB-9030-4058-B394-0E3D8C87AC24}"/>
              </a:ext>
            </a:extLst>
          </p:cNvPr>
          <p:cNvSpPr/>
          <p:nvPr/>
        </p:nvSpPr>
        <p:spPr>
          <a:xfrm>
            <a:off x="5310336" y="3377933"/>
            <a:ext cx="1776373"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a:t>
            </a:r>
            <a:r>
              <a:rPr lang="ja-JP" altLang="en-US" sz="800" dirty="0" smtClean="0"/>
              <a:t>が</a:t>
            </a:r>
            <a:r>
              <a:rPr lang="en-US" altLang="ja-JP" sz="800" dirty="0"/>
              <a:t>20</a:t>
            </a:r>
            <a:r>
              <a:rPr lang="ja-JP" altLang="en-US" sz="800" dirty="0" smtClean="0"/>
              <a:t>年で約</a:t>
            </a:r>
            <a:r>
              <a:rPr lang="ja-JP" altLang="en-US" sz="800" dirty="0"/>
              <a:t>▲</a:t>
            </a:r>
            <a:r>
              <a:rPr lang="en-US" altLang="ja-JP" sz="800" dirty="0" smtClean="0"/>
              <a:t>2.7</a:t>
            </a:r>
            <a:r>
              <a:rPr lang="ja-JP" altLang="en-US" sz="800" dirty="0" smtClean="0"/>
              <a:t>倍</a:t>
            </a:r>
            <a:endParaRPr lang="ja-JP" altLang="en-US" sz="800" dirty="0"/>
          </a:p>
        </p:txBody>
      </p:sp>
      <p:sp>
        <p:nvSpPr>
          <p:cNvPr id="72" name="正方形/長方形 71">
            <a:extLst>
              <a:ext uri="{FF2B5EF4-FFF2-40B4-BE49-F238E27FC236}">
                <a16:creationId xmlns:a16="http://schemas.microsoft.com/office/drawing/2014/main" id="{CA7187BB-9030-4058-B394-0E3D8C87AC24}"/>
              </a:ext>
            </a:extLst>
          </p:cNvPr>
          <p:cNvSpPr/>
          <p:nvPr/>
        </p:nvSpPr>
        <p:spPr>
          <a:xfrm>
            <a:off x="7209788" y="3376293"/>
            <a:ext cx="1728240" cy="175295"/>
          </a:xfrm>
          <a:prstGeom prst="rect">
            <a:avLst/>
          </a:prstGeom>
          <a:ln>
            <a:solidFill>
              <a:schemeClr val="tx1"/>
            </a:solidFill>
            <a:prstDash val="dash"/>
          </a:ln>
        </p:spPr>
        <p:txBody>
          <a:bodyPr wrap="square" lIns="72000" tIns="36000" rIns="72000" bIns="36000" anchor="b" anchorCtr="0">
            <a:spAutoFit/>
          </a:bodyPr>
          <a:lstStyle/>
          <a:p>
            <a:pPr algn="ctr">
              <a:lnSpc>
                <a:spcPts val="800"/>
              </a:lnSpc>
            </a:pPr>
            <a:r>
              <a:rPr lang="ja-JP" altLang="en-US" sz="800" dirty="0"/>
              <a:t>一次所得収支</a:t>
            </a:r>
            <a:r>
              <a:rPr lang="ja-JP" altLang="en-US" sz="800" dirty="0" smtClean="0"/>
              <a:t>が</a:t>
            </a:r>
            <a:r>
              <a:rPr lang="en-US" altLang="ja-JP" sz="800" dirty="0" smtClean="0"/>
              <a:t>20</a:t>
            </a:r>
            <a:r>
              <a:rPr lang="ja-JP" altLang="en-US" sz="800" dirty="0" smtClean="0"/>
              <a:t>年で約</a:t>
            </a:r>
            <a:r>
              <a:rPr lang="en-US" altLang="ja-JP" sz="800" dirty="0" smtClean="0"/>
              <a:t>2.8</a:t>
            </a:r>
            <a:r>
              <a:rPr lang="ja-JP" altLang="en-US" sz="800" dirty="0" smtClean="0"/>
              <a:t>倍</a:t>
            </a:r>
            <a:endParaRPr lang="ja-JP" altLang="en-US" sz="800" dirty="0"/>
          </a:p>
        </p:txBody>
      </p:sp>
      <p:cxnSp>
        <p:nvCxnSpPr>
          <p:cNvPr id="3" name="直線コネクタ 2"/>
          <p:cNvCxnSpPr/>
          <p:nvPr/>
        </p:nvCxnSpPr>
        <p:spPr>
          <a:xfrm flipV="1">
            <a:off x="3416414" y="4215243"/>
            <a:ext cx="1810493" cy="800866"/>
          </a:xfrm>
          <a:prstGeom prst="line">
            <a:avLst/>
          </a:prstGeom>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CA7187BB-9030-4058-B394-0E3D8C87AC24}"/>
              </a:ext>
            </a:extLst>
          </p:cNvPr>
          <p:cNvSpPr/>
          <p:nvPr/>
        </p:nvSpPr>
        <p:spPr>
          <a:xfrm>
            <a:off x="1619377" y="4741900"/>
            <a:ext cx="1728000" cy="267184"/>
          </a:xfrm>
          <a:prstGeom prst="rect">
            <a:avLst/>
          </a:prstGeom>
          <a:ln>
            <a:solidFill>
              <a:schemeClr val="tx1"/>
            </a:solidFill>
            <a:prstDash val="dash"/>
          </a:ln>
        </p:spPr>
        <p:txBody>
          <a:bodyPr wrap="square" lIns="72000" tIns="18000" rIns="72000" bIns="18000" anchor="ctr" anchorCtr="0">
            <a:spAutoFit/>
          </a:bodyPr>
          <a:lstStyle/>
          <a:p>
            <a:pPr>
              <a:lnSpc>
                <a:spcPts val="900"/>
              </a:lnSpc>
            </a:pPr>
            <a:r>
              <a:rPr lang="ja-JP" altLang="en-US" sz="800" dirty="0" smtClean="0"/>
              <a:t>マネタリーベースが約</a:t>
            </a:r>
            <a:r>
              <a:rPr lang="en-US" altLang="ja-JP" sz="800" dirty="0" smtClean="0"/>
              <a:t>4</a:t>
            </a:r>
            <a:r>
              <a:rPr lang="ja-JP" altLang="en-US" sz="800" dirty="0" smtClean="0"/>
              <a:t>倍に増大</a:t>
            </a:r>
            <a:endParaRPr lang="ja-JP" altLang="en-US" sz="800" dirty="0"/>
          </a:p>
          <a:p>
            <a:pPr>
              <a:lnSpc>
                <a:spcPts val="900"/>
              </a:lnSpc>
            </a:pPr>
            <a:r>
              <a:rPr lang="ja-JP" altLang="en-US" sz="800" dirty="0" smtClean="0"/>
              <a:t>マネーストックも約</a:t>
            </a:r>
            <a:r>
              <a:rPr lang="en-US" altLang="ja-JP" sz="800" dirty="0" smtClean="0"/>
              <a:t>2.5</a:t>
            </a:r>
            <a:r>
              <a:rPr lang="ja-JP" altLang="en-US" sz="800" dirty="0" smtClean="0"/>
              <a:t>倍に増大</a:t>
            </a:r>
            <a:endParaRPr lang="ja-JP" altLang="en-US" sz="800" dirty="0"/>
          </a:p>
        </p:txBody>
      </p:sp>
      <p:sp>
        <p:nvSpPr>
          <p:cNvPr id="75" name="正方形/長方形 74">
            <a:extLst>
              <a:ext uri="{FF2B5EF4-FFF2-40B4-BE49-F238E27FC236}">
                <a16:creationId xmlns:a16="http://schemas.microsoft.com/office/drawing/2014/main" id="{CA7187BB-9030-4058-B394-0E3D8C87AC24}"/>
              </a:ext>
            </a:extLst>
          </p:cNvPr>
          <p:cNvSpPr/>
          <p:nvPr/>
        </p:nvSpPr>
        <p:spPr>
          <a:xfrm>
            <a:off x="7206022" y="4722191"/>
            <a:ext cx="1728000" cy="267184"/>
          </a:xfrm>
          <a:prstGeom prst="rect">
            <a:avLst/>
          </a:prstGeom>
          <a:ln>
            <a:solidFill>
              <a:schemeClr val="tx1"/>
            </a:solidFill>
            <a:prstDash val="dash"/>
          </a:ln>
        </p:spPr>
        <p:txBody>
          <a:bodyPr wrap="square" lIns="72000" tIns="18000" rIns="72000" bIns="18000" anchor="ctr" anchorCtr="0">
            <a:spAutoFit/>
          </a:bodyPr>
          <a:lstStyle/>
          <a:p>
            <a:pPr>
              <a:lnSpc>
                <a:spcPts val="900"/>
              </a:lnSpc>
            </a:pPr>
            <a:r>
              <a:rPr lang="ja-JP" altLang="en-US" sz="800" dirty="0"/>
              <a:t>マネタリーベースが約</a:t>
            </a:r>
            <a:r>
              <a:rPr lang="en-US" altLang="ja-JP" sz="800" dirty="0"/>
              <a:t>3.61</a:t>
            </a:r>
            <a:r>
              <a:rPr lang="ja-JP" altLang="en-US" sz="800" dirty="0"/>
              <a:t>倍になったが</a:t>
            </a:r>
          </a:p>
          <a:p>
            <a:pPr>
              <a:lnSpc>
                <a:spcPts val="900"/>
              </a:lnSpc>
            </a:pPr>
            <a:r>
              <a:rPr lang="ja-JP" altLang="en-US" sz="800" dirty="0" smtClean="0"/>
              <a:t>マネーストック</a:t>
            </a:r>
            <a:r>
              <a:rPr lang="ja-JP" altLang="en-US" sz="800" dirty="0"/>
              <a:t>は</a:t>
            </a:r>
            <a:r>
              <a:rPr lang="en-US" altLang="ja-JP" sz="800" dirty="0"/>
              <a:t>34</a:t>
            </a:r>
            <a:r>
              <a:rPr lang="ja-JP" altLang="en-US" sz="800" dirty="0"/>
              <a:t>％増大したにとどまる</a:t>
            </a:r>
          </a:p>
        </p:txBody>
      </p:sp>
      <p:sp>
        <p:nvSpPr>
          <p:cNvPr id="76" name="正方形/長方形 75">
            <a:extLst>
              <a:ext uri="{FF2B5EF4-FFF2-40B4-BE49-F238E27FC236}">
                <a16:creationId xmlns:a16="http://schemas.microsoft.com/office/drawing/2014/main" id="{CA7187BB-9030-4058-B394-0E3D8C87AC24}"/>
              </a:ext>
            </a:extLst>
          </p:cNvPr>
          <p:cNvSpPr/>
          <p:nvPr/>
        </p:nvSpPr>
        <p:spPr>
          <a:xfrm>
            <a:off x="5336247" y="4730274"/>
            <a:ext cx="1728000" cy="267184"/>
          </a:xfrm>
          <a:prstGeom prst="rect">
            <a:avLst/>
          </a:prstGeom>
          <a:ln>
            <a:solidFill>
              <a:schemeClr val="tx1"/>
            </a:solidFill>
            <a:prstDash val="dash"/>
          </a:ln>
        </p:spPr>
        <p:txBody>
          <a:bodyPr wrap="square" lIns="72000" tIns="18000" rIns="72000" bIns="18000" anchor="ctr" anchorCtr="0">
            <a:spAutoFit/>
          </a:bodyPr>
          <a:lstStyle/>
          <a:p>
            <a:pPr>
              <a:lnSpc>
                <a:spcPts val="900"/>
              </a:lnSpc>
            </a:pPr>
            <a:r>
              <a:rPr lang="ja-JP" altLang="en-US" sz="800" dirty="0"/>
              <a:t>マネタリーベースが</a:t>
            </a:r>
            <a:r>
              <a:rPr lang="ja-JP" altLang="en-US" sz="800" dirty="0" smtClean="0"/>
              <a:t>約</a:t>
            </a:r>
            <a:r>
              <a:rPr lang="en-US" altLang="ja-JP" sz="800" dirty="0" smtClean="0"/>
              <a:t>4.7</a:t>
            </a:r>
            <a:r>
              <a:rPr lang="ja-JP" altLang="en-US" sz="800" dirty="0" smtClean="0"/>
              <a:t>倍に増大</a:t>
            </a:r>
            <a:endParaRPr lang="ja-JP" altLang="en-US" sz="800" dirty="0"/>
          </a:p>
          <a:p>
            <a:pPr>
              <a:lnSpc>
                <a:spcPts val="900"/>
              </a:lnSpc>
            </a:pPr>
            <a:r>
              <a:rPr lang="ja-JP" altLang="en-US" sz="800" dirty="0" smtClean="0"/>
              <a:t>マネーストックも約</a:t>
            </a:r>
            <a:r>
              <a:rPr lang="en-US" altLang="ja-JP" sz="800" dirty="0" smtClean="0"/>
              <a:t>4.7</a:t>
            </a:r>
            <a:r>
              <a:rPr lang="ja-JP" altLang="en-US" sz="800" dirty="0" smtClean="0"/>
              <a:t>倍に増大</a:t>
            </a:r>
            <a:endParaRPr lang="ja-JP" altLang="en-US" sz="800" dirty="0"/>
          </a:p>
        </p:txBody>
      </p:sp>
      <p:cxnSp>
        <p:nvCxnSpPr>
          <p:cNvPr id="73" name="直線コネクタ 72"/>
          <p:cNvCxnSpPr/>
          <p:nvPr/>
        </p:nvCxnSpPr>
        <p:spPr>
          <a:xfrm flipV="1">
            <a:off x="5310336" y="5524522"/>
            <a:ext cx="1804345" cy="246042"/>
          </a:xfrm>
          <a:prstGeom prst="line">
            <a:avLst/>
          </a:prstGeom>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CA7187BB-9030-4058-B394-0E3D8C87AC24}"/>
              </a:ext>
            </a:extLst>
          </p:cNvPr>
          <p:cNvSpPr/>
          <p:nvPr/>
        </p:nvSpPr>
        <p:spPr>
          <a:xfrm>
            <a:off x="8044041" y="5111435"/>
            <a:ext cx="900000" cy="307777"/>
          </a:xfrm>
          <a:prstGeom prst="rect">
            <a:avLst/>
          </a:prstGeom>
          <a:ln>
            <a:solidFill>
              <a:schemeClr val="tx1"/>
            </a:solidFill>
            <a:prstDash val="dash"/>
          </a:ln>
        </p:spPr>
        <p:txBody>
          <a:bodyPr wrap="square" tIns="0" rIns="36000" bIns="0" anchor="ctr" anchorCtr="0">
            <a:spAutoFit/>
          </a:bodyPr>
          <a:lstStyle/>
          <a:p>
            <a:pPr>
              <a:lnSpc>
                <a:spcPts val="800"/>
              </a:lnSpc>
            </a:pPr>
            <a:r>
              <a:rPr lang="en-US" altLang="ja-JP" sz="700" dirty="0" smtClean="0"/>
              <a:t>16</a:t>
            </a:r>
            <a:r>
              <a:rPr lang="ja-JP" altLang="en-US" sz="700" dirty="0" smtClean="0"/>
              <a:t>年には</a:t>
            </a:r>
            <a:r>
              <a:rPr lang="en-US" altLang="ja-JP" sz="700" dirty="0" smtClean="0"/>
              <a:t>05</a:t>
            </a:r>
            <a:r>
              <a:rPr lang="ja-JP" altLang="en-US" sz="700" dirty="0" smtClean="0"/>
              <a:t>年の</a:t>
            </a:r>
            <a:endParaRPr lang="en-US" altLang="ja-JP" sz="700" dirty="0" smtClean="0"/>
          </a:p>
          <a:p>
            <a:pPr>
              <a:lnSpc>
                <a:spcPts val="800"/>
              </a:lnSpc>
            </a:pPr>
            <a:r>
              <a:rPr lang="en-US" altLang="ja-JP" sz="700" dirty="0" smtClean="0"/>
              <a:t>GDP</a:t>
            </a:r>
            <a:r>
              <a:rPr lang="ja-JP" altLang="en-US" sz="700" dirty="0" smtClean="0"/>
              <a:t>を超える額の</a:t>
            </a:r>
            <a:endParaRPr lang="en-US" altLang="ja-JP" sz="700" dirty="0" smtClean="0"/>
          </a:p>
          <a:p>
            <a:pPr>
              <a:lnSpc>
                <a:spcPts val="800"/>
              </a:lnSpc>
            </a:pPr>
            <a:r>
              <a:rPr lang="ja-JP" altLang="en-US" sz="700" dirty="0" smtClean="0"/>
              <a:t>内部留保がある</a:t>
            </a:r>
            <a:endParaRPr lang="en-US" altLang="ja-JP" sz="700" dirty="0" smtClean="0"/>
          </a:p>
        </p:txBody>
      </p:sp>
      <p:sp>
        <p:nvSpPr>
          <p:cNvPr id="81" name="正方形/長方形 80">
            <a:extLst>
              <a:ext uri="{FF2B5EF4-FFF2-40B4-BE49-F238E27FC236}">
                <a16:creationId xmlns:a16="http://schemas.microsoft.com/office/drawing/2014/main" id="{331A8707-0802-4920-9351-8007733139F8}"/>
              </a:ext>
            </a:extLst>
          </p:cNvPr>
          <p:cNvSpPr/>
          <p:nvPr/>
        </p:nvSpPr>
        <p:spPr>
          <a:xfrm>
            <a:off x="2604005" y="5874143"/>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smtClean="0"/>
              <a:t>20</a:t>
            </a:r>
            <a:r>
              <a:rPr lang="ja-JP" altLang="en-US" sz="900" dirty="0" smtClean="0"/>
              <a:t>年で</a:t>
            </a:r>
            <a:endParaRPr lang="en-US" altLang="ja-JP" sz="900" dirty="0"/>
          </a:p>
          <a:p>
            <a:pPr>
              <a:lnSpc>
                <a:spcPts val="900"/>
              </a:lnSpc>
            </a:pPr>
            <a:r>
              <a:rPr lang="ja-JP" altLang="en-US" sz="900" dirty="0"/>
              <a:t>約</a:t>
            </a:r>
            <a:r>
              <a:rPr lang="en-US" altLang="ja-JP" sz="900" dirty="0"/>
              <a:t>1.20</a:t>
            </a:r>
            <a:r>
              <a:rPr lang="ja-JP" altLang="en-US" sz="900" dirty="0"/>
              <a:t>倍</a:t>
            </a:r>
          </a:p>
        </p:txBody>
      </p:sp>
      <p:sp>
        <p:nvSpPr>
          <p:cNvPr id="82" name="正方形/長方形 81">
            <a:extLst>
              <a:ext uri="{FF2B5EF4-FFF2-40B4-BE49-F238E27FC236}">
                <a16:creationId xmlns:a16="http://schemas.microsoft.com/office/drawing/2014/main" id="{25D52625-7792-4F08-87D5-C85D75781F03}"/>
              </a:ext>
            </a:extLst>
          </p:cNvPr>
          <p:cNvSpPr/>
          <p:nvPr/>
        </p:nvSpPr>
        <p:spPr>
          <a:xfrm>
            <a:off x="4493294" y="5864020"/>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smtClean="0"/>
              <a:t>20</a:t>
            </a:r>
            <a:r>
              <a:rPr lang="ja-JP" altLang="en-US" sz="900" dirty="0" smtClean="0"/>
              <a:t>年で</a:t>
            </a:r>
            <a:endParaRPr lang="en-US" altLang="ja-JP" sz="900" dirty="0"/>
          </a:p>
          <a:p>
            <a:pPr>
              <a:lnSpc>
                <a:spcPts val="900"/>
              </a:lnSpc>
            </a:pPr>
            <a:r>
              <a:rPr lang="ja-JP" altLang="en-US" sz="900" dirty="0"/>
              <a:t>約</a:t>
            </a:r>
            <a:r>
              <a:rPr lang="en-US" altLang="ja-JP" sz="900" dirty="0"/>
              <a:t>1.21</a:t>
            </a:r>
            <a:r>
              <a:rPr lang="ja-JP" altLang="en-US" sz="900" dirty="0"/>
              <a:t>倍</a:t>
            </a:r>
          </a:p>
        </p:txBody>
      </p:sp>
      <p:sp>
        <p:nvSpPr>
          <p:cNvPr id="83" name="正方形/長方形 82">
            <a:extLst>
              <a:ext uri="{FF2B5EF4-FFF2-40B4-BE49-F238E27FC236}">
                <a16:creationId xmlns:a16="http://schemas.microsoft.com/office/drawing/2014/main" id="{15589D56-2FFA-4E40-B03E-1CE4DCB40A81}"/>
              </a:ext>
            </a:extLst>
          </p:cNvPr>
          <p:cNvSpPr/>
          <p:nvPr/>
        </p:nvSpPr>
        <p:spPr>
          <a:xfrm>
            <a:off x="8255283" y="5874143"/>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smtClean="0"/>
              <a:t>20</a:t>
            </a:r>
            <a:r>
              <a:rPr lang="ja-JP" altLang="en-US" sz="900" dirty="0" smtClean="0"/>
              <a:t>年で</a:t>
            </a:r>
            <a:endParaRPr lang="en-US" altLang="ja-JP" sz="900" dirty="0"/>
          </a:p>
          <a:p>
            <a:pPr>
              <a:lnSpc>
                <a:spcPts val="900"/>
              </a:lnSpc>
            </a:pPr>
            <a:r>
              <a:rPr lang="ja-JP" altLang="en-US" sz="900" dirty="0"/>
              <a:t>約</a:t>
            </a:r>
            <a:r>
              <a:rPr lang="en-US" altLang="ja-JP" sz="900" dirty="0" smtClean="0"/>
              <a:t>1.02</a:t>
            </a:r>
            <a:r>
              <a:rPr lang="ja-JP" altLang="en-US" sz="900" dirty="0" smtClean="0"/>
              <a:t>倍</a:t>
            </a:r>
            <a:endParaRPr lang="ja-JP" altLang="en-US" sz="900" dirty="0"/>
          </a:p>
        </p:txBody>
      </p:sp>
      <p:sp>
        <p:nvSpPr>
          <p:cNvPr id="84" name="正方形/長方形 83">
            <a:extLst>
              <a:ext uri="{FF2B5EF4-FFF2-40B4-BE49-F238E27FC236}">
                <a16:creationId xmlns:a16="http://schemas.microsoft.com/office/drawing/2014/main" id="{C3964AA1-BEA2-407E-ACBD-E606826EBD17}"/>
              </a:ext>
            </a:extLst>
          </p:cNvPr>
          <p:cNvSpPr/>
          <p:nvPr/>
        </p:nvSpPr>
        <p:spPr>
          <a:xfrm>
            <a:off x="6346305" y="5864020"/>
            <a:ext cx="684000" cy="349702"/>
          </a:xfrm>
          <a:prstGeom prst="rect">
            <a:avLst/>
          </a:prstGeom>
          <a:ln>
            <a:solidFill>
              <a:schemeClr val="tx1"/>
            </a:solidFill>
            <a:prstDash val="dash"/>
          </a:ln>
        </p:spPr>
        <p:txBody>
          <a:bodyPr wrap="square" lIns="72000" tIns="72000" anchor="ctr" anchorCtr="0">
            <a:spAutoFit/>
          </a:bodyPr>
          <a:lstStyle/>
          <a:p>
            <a:pPr>
              <a:lnSpc>
                <a:spcPts val="900"/>
              </a:lnSpc>
            </a:pPr>
            <a:r>
              <a:rPr lang="en-US" altLang="ja-JP" sz="900" dirty="0" smtClean="0"/>
              <a:t>20</a:t>
            </a:r>
            <a:r>
              <a:rPr lang="ja-JP" altLang="en-US" sz="900" dirty="0" smtClean="0"/>
              <a:t>年で</a:t>
            </a:r>
            <a:endParaRPr lang="en-US" altLang="ja-JP" sz="900" dirty="0"/>
          </a:p>
          <a:p>
            <a:pPr>
              <a:lnSpc>
                <a:spcPts val="900"/>
              </a:lnSpc>
            </a:pPr>
            <a:r>
              <a:rPr lang="ja-JP" altLang="en-US" sz="900" dirty="0"/>
              <a:t>約</a:t>
            </a:r>
            <a:r>
              <a:rPr lang="en-US" altLang="ja-JP" sz="900" dirty="0"/>
              <a:t>5.44</a:t>
            </a:r>
            <a:r>
              <a:rPr lang="ja-JP" altLang="en-US" sz="900" dirty="0"/>
              <a:t>倍</a:t>
            </a:r>
          </a:p>
        </p:txBody>
      </p:sp>
      <p:sp>
        <p:nvSpPr>
          <p:cNvPr id="85" name="テキスト ボックス 84"/>
          <p:cNvSpPr txBox="1"/>
          <p:nvPr/>
        </p:nvSpPr>
        <p:spPr>
          <a:xfrm>
            <a:off x="248886" y="498233"/>
            <a:ext cx="15480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ja-JP" sz="1400" b="1" dirty="0" smtClean="0"/>
              <a:t>2000</a:t>
            </a:r>
            <a:r>
              <a:rPr lang="ja-JP" altLang="en-US" sz="1400" b="1" dirty="0" smtClean="0"/>
              <a:t>～</a:t>
            </a:r>
            <a:r>
              <a:rPr lang="en-US" altLang="ja-JP" sz="1400" b="1" dirty="0" smtClean="0"/>
              <a:t>2019</a:t>
            </a:r>
            <a:r>
              <a:rPr lang="ja-JP" altLang="en-US" sz="1400" b="1" dirty="0" smtClean="0"/>
              <a:t>年</a:t>
            </a:r>
            <a:endParaRPr lang="ja-JP" altLang="ja-JP" sz="1400" b="1" dirty="0"/>
          </a:p>
        </p:txBody>
      </p:sp>
      <p:sp>
        <p:nvSpPr>
          <p:cNvPr id="86" name="正方形/長方形 85">
            <a:extLst>
              <a:ext uri="{FF2B5EF4-FFF2-40B4-BE49-F238E27FC236}">
                <a16:creationId xmlns:a16="http://schemas.microsoft.com/office/drawing/2014/main" id="{45CB12D7-02D8-4036-8EBD-E475071A8EF9}"/>
              </a:ext>
            </a:extLst>
          </p:cNvPr>
          <p:cNvSpPr/>
          <p:nvPr/>
        </p:nvSpPr>
        <p:spPr>
          <a:xfrm>
            <a:off x="2688598" y="6376151"/>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smtClean="0"/>
              <a:t>20</a:t>
            </a:r>
            <a:r>
              <a:rPr lang="ja-JP" altLang="en-US" sz="700" dirty="0" smtClean="0"/>
              <a:t>年で</a:t>
            </a:r>
            <a:endParaRPr lang="en-US" altLang="ja-JP" sz="700" dirty="0"/>
          </a:p>
          <a:p>
            <a:pPr>
              <a:lnSpc>
                <a:spcPts val="700"/>
              </a:lnSpc>
            </a:pPr>
            <a:r>
              <a:rPr lang="en-US" altLang="ja-JP" sz="700" dirty="0" smtClean="0"/>
              <a:t>6.6</a:t>
            </a:r>
            <a:r>
              <a:rPr lang="ja-JP" altLang="en-US" sz="700" dirty="0" smtClean="0"/>
              <a:t>万ﾄﾞﾙ</a:t>
            </a:r>
            <a:endParaRPr lang="en-US" altLang="ja-JP" sz="700" dirty="0" smtClean="0"/>
          </a:p>
          <a:p>
            <a:pPr>
              <a:lnSpc>
                <a:spcPts val="700"/>
              </a:lnSpc>
            </a:pPr>
            <a:r>
              <a:rPr lang="ja-JP" altLang="en-US" sz="700" dirty="0" smtClean="0"/>
              <a:t>増加</a:t>
            </a:r>
            <a:endParaRPr lang="ja-JP" altLang="en-US" sz="700" dirty="0"/>
          </a:p>
        </p:txBody>
      </p:sp>
      <p:sp>
        <p:nvSpPr>
          <p:cNvPr id="87" name="正方形/長方形 86">
            <a:extLst>
              <a:ext uri="{FF2B5EF4-FFF2-40B4-BE49-F238E27FC236}">
                <a16:creationId xmlns:a16="http://schemas.microsoft.com/office/drawing/2014/main" id="{45CB12D7-02D8-4036-8EBD-E475071A8EF9}"/>
              </a:ext>
            </a:extLst>
          </p:cNvPr>
          <p:cNvSpPr/>
          <p:nvPr/>
        </p:nvSpPr>
        <p:spPr>
          <a:xfrm>
            <a:off x="4552870" y="6390813"/>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smtClean="0"/>
              <a:t>20</a:t>
            </a:r>
            <a:r>
              <a:rPr lang="ja-JP" altLang="en-US" sz="700" dirty="0" smtClean="0"/>
              <a:t>年で</a:t>
            </a:r>
            <a:endParaRPr lang="en-US" altLang="ja-JP" sz="700" dirty="0"/>
          </a:p>
          <a:p>
            <a:pPr>
              <a:lnSpc>
                <a:spcPts val="700"/>
              </a:lnSpc>
            </a:pPr>
            <a:r>
              <a:rPr lang="en-US" altLang="ja-JP" sz="700" dirty="0" smtClean="0"/>
              <a:t>4.9</a:t>
            </a:r>
            <a:r>
              <a:rPr lang="ja-JP" altLang="en-US" sz="700" dirty="0"/>
              <a:t>万</a:t>
            </a:r>
            <a:r>
              <a:rPr lang="ja-JP" altLang="en-US" sz="700" dirty="0" smtClean="0"/>
              <a:t>ﾄﾞﾙ</a:t>
            </a:r>
            <a:endParaRPr lang="en-US" altLang="ja-JP" sz="700" dirty="0" smtClean="0"/>
          </a:p>
          <a:p>
            <a:pPr>
              <a:lnSpc>
                <a:spcPts val="700"/>
              </a:lnSpc>
            </a:pPr>
            <a:r>
              <a:rPr lang="ja-JP" altLang="en-US" sz="700" dirty="0" smtClean="0"/>
              <a:t>増加</a:t>
            </a:r>
            <a:endParaRPr lang="ja-JP" altLang="en-US" sz="700" dirty="0"/>
          </a:p>
        </p:txBody>
      </p:sp>
      <p:sp>
        <p:nvSpPr>
          <p:cNvPr id="88" name="正方形/長方形 87">
            <a:extLst>
              <a:ext uri="{FF2B5EF4-FFF2-40B4-BE49-F238E27FC236}">
                <a16:creationId xmlns:a16="http://schemas.microsoft.com/office/drawing/2014/main" id="{45CB12D7-02D8-4036-8EBD-E475071A8EF9}"/>
              </a:ext>
            </a:extLst>
          </p:cNvPr>
          <p:cNvSpPr/>
          <p:nvPr/>
        </p:nvSpPr>
        <p:spPr>
          <a:xfrm>
            <a:off x="6394520" y="6381288"/>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smtClean="0"/>
              <a:t>20</a:t>
            </a:r>
            <a:r>
              <a:rPr lang="ja-JP" altLang="en-US" sz="700" dirty="0" smtClean="0"/>
              <a:t>年で</a:t>
            </a:r>
            <a:endParaRPr lang="en-US" altLang="ja-JP" sz="700" dirty="0"/>
          </a:p>
          <a:p>
            <a:pPr>
              <a:lnSpc>
                <a:spcPts val="700"/>
              </a:lnSpc>
            </a:pPr>
            <a:r>
              <a:rPr lang="en-US" altLang="ja-JP" sz="700" dirty="0" smtClean="0"/>
              <a:t>2.7</a:t>
            </a:r>
            <a:r>
              <a:rPr lang="ja-JP" altLang="en-US" sz="700" dirty="0" smtClean="0"/>
              <a:t>万ﾄﾞﾙ</a:t>
            </a:r>
            <a:endParaRPr lang="en-US" altLang="ja-JP" sz="700" dirty="0" smtClean="0"/>
          </a:p>
          <a:p>
            <a:pPr>
              <a:lnSpc>
                <a:spcPts val="700"/>
              </a:lnSpc>
            </a:pPr>
            <a:r>
              <a:rPr lang="ja-JP" altLang="en-US" sz="700" dirty="0" smtClean="0"/>
              <a:t>増加</a:t>
            </a:r>
            <a:endParaRPr lang="ja-JP" altLang="en-US" sz="700" dirty="0"/>
          </a:p>
        </p:txBody>
      </p:sp>
      <p:sp>
        <p:nvSpPr>
          <p:cNvPr id="89" name="正方形/長方形 88">
            <a:extLst>
              <a:ext uri="{FF2B5EF4-FFF2-40B4-BE49-F238E27FC236}">
                <a16:creationId xmlns:a16="http://schemas.microsoft.com/office/drawing/2014/main" id="{45CB12D7-02D8-4036-8EBD-E475071A8EF9}"/>
              </a:ext>
            </a:extLst>
          </p:cNvPr>
          <p:cNvSpPr/>
          <p:nvPr/>
        </p:nvSpPr>
        <p:spPr>
          <a:xfrm>
            <a:off x="8300575" y="6362238"/>
            <a:ext cx="576000" cy="342008"/>
          </a:xfrm>
          <a:prstGeom prst="rect">
            <a:avLst/>
          </a:prstGeom>
          <a:ln>
            <a:solidFill>
              <a:schemeClr val="tx1"/>
            </a:solidFill>
            <a:prstDash val="dash"/>
          </a:ln>
        </p:spPr>
        <p:txBody>
          <a:bodyPr wrap="square" lIns="72000" tIns="36000" rIns="36000" bIns="36000" anchor="ctr" anchorCtr="0">
            <a:spAutoFit/>
          </a:bodyPr>
          <a:lstStyle/>
          <a:p>
            <a:pPr>
              <a:lnSpc>
                <a:spcPts val="700"/>
              </a:lnSpc>
            </a:pPr>
            <a:r>
              <a:rPr lang="en-US" altLang="ja-JP" sz="700" dirty="0" smtClean="0"/>
              <a:t>20</a:t>
            </a:r>
            <a:r>
              <a:rPr lang="ja-JP" altLang="en-US" sz="700" dirty="0" smtClean="0"/>
              <a:t>年で</a:t>
            </a:r>
            <a:endParaRPr lang="en-US" altLang="ja-JP" sz="700" dirty="0"/>
          </a:p>
          <a:p>
            <a:pPr>
              <a:lnSpc>
                <a:spcPts val="700"/>
              </a:lnSpc>
            </a:pPr>
            <a:r>
              <a:rPr lang="en-US" altLang="ja-JP" sz="700" dirty="0" smtClean="0"/>
              <a:t>2.4</a:t>
            </a:r>
            <a:r>
              <a:rPr lang="ja-JP" altLang="en-US" sz="700" dirty="0" smtClean="0"/>
              <a:t>万ﾄﾞﾙ</a:t>
            </a:r>
            <a:endParaRPr lang="en-US" altLang="ja-JP" sz="700" dirty="0" smtClean="0"/>
          </a:p>
          <a:p>
            <a:pPr>
              <a:lnSpc>
                <a:spcPts val="700"/>
              </a:lnSpc>
            </a:pPr>
            <a:r>
              <a:rPr lang="ja-JP" altLang="en-US" sz="700" dirty="0" smtClean="0"/>
              <a:t>増加</a:t>
            </a:r>
            <a:endParaRPr lang="ja-JP" altLang="en-US" sz="700" dirty="0"/>
          </a:p>
        </p:txBody>
      </p:sp>
    </p:spTree>
    <p:extLst>
      <p:ext uri="{BB962C8B-B14F-4D97-AF65-F5344CB8AC3E}">
        <p14:creationId xmlns:p14="http://schemas.microsoft.com/office/powerpoint/2010/main" val="267172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796511" y="6557032"/>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rgbClr val="002060"/>
                </a:solidFill>
                <a:latin typeface="+mn-ea"/>
              </a:rPr>
              <a:t> 3</a:t>
            </a:r>
            <a:endParaRPr kumimoji="1" lang="ja-JP" altLang="en-US" sz="900" dirty="0">
              <a:solidFill>
                <a:srgbClr val="002060"/>
              </a:solidFill>
              <a:latin typeface="+mn-ea"/>
            </a:endParaRPr>
          </a:p>
        </p:txBody>
      </p:sp>
      <p:graphicFrame>
        <p:nvGraphicFramePr>
          <p:cNvPr id="16" name="表 3">
            <a:extLst>
              <a:ext uri="{FF2B5EF4-FFF2-40B4-BE49-F238E27FC236}">
                <a16:creationId xmlns:a16="http://schemas.microsoft.com/office/drawing/2014/main" id="{E0513322-FDDA-458F-97FB-86D32D326D81}"/>
              </a:ext>
            </a:extLst>
          </p:cNvPr>
          <p:cNvGraphicFramePr>
            <a:graphicFrameLocks noGrp="1"/>
          </p:cNvGraphicFramePr>
          <p:nvPr>
            <p:extLst>
              <p:ext uri="{D42A27DB-BD31-4B8C-83A1-F6EECF244321}">
                <p14:modId xmlns:p14="http://schemas.microsoft.com/office/powerpoint/2010/main" val="2781244786"/>
              </p:ext>
            </p:extLst>
          </p:nvPr>
        </p:nvGraphicFramePr>
        <p:xfrm>
          <a:off x="239114" y="65052"/>
          <a:ext cx="8797087" cy="2099724"/>
        </p:xfrm>
        <a:graphic>
          <a:graphicData uri="http://schemas.openxmlformats.org/drawingml/2006/table">
            <a:tbl>
              <a:tblPr firstRow="1" bandRow="1">
                <a:tableStyleId>{2D5ABB26-0587-4C30-8999-92F81FD0307C}</a:tableStyleId>
              </a:tblPr>
              <a:tblGrid>
                <a:gridCol w="1309087">
                  <a:extLst>
                    <a:ext uri="{9D8B030D-6E8A-4147-A177-3AD203B41FA5}">
                      <a16:colId xmlns:a16="http://schemas.microsoft.com/office/drawing/2014/main" val="3822818661"/>
                    </a:ext>
                  </a:extLst>
                </a:gridCol>
                <a:gridCol w="1872000">
                  <a:extLst>
                    <a:ext uri="{9D8B030D-6E8A-4147-A177-3AD203B41FA5}">
                      <a16:colId xmlns:a16="http://schemas.microsoft.com/office/drawing/2014/main" val="3922357223"/>
                    </a:ext>
                  </a:extLst>
                </a:gridCol>
                <a:gridCol w="1872000">
                  <a:extLst>
                    <a:ext uri="{9D8B030D-6E8A-4147-A177-3AD203B41FA5}">
                      <a16:colId xmlns:a16="http://schemas.microsoft.com/office/drawing/2014/main" val="1586775745"/>
                    </a:ext>
                  </a:extLst>
                </a:gridCol>
                <a:gridCol w="1872000">
                  <a:extLst>
                    <a:ext uri="{9D8B030D-6E8A-4147-A177-3AD203B41FA5}">
                      <a16:colId xmlns:a16="http://schemas.microsoft.com/office/drawing/2014/main" val="1436176693"/>
                    </a:ext>
                  </a:extLst>
                </a:gridCol>
                <a:gridCol w="1872000">
                  <a:extLst>
                    <a:ext uri="{9D8B030D-6E8A-4147-A177-3AD203B41FA5}">
                      <a16:colId xmlns:a16="http://schemas.microsoft.com/office/drawing/2014/main" val="1878274787"/>
                    </a:ext>
                  </a:extLst>
                </a:gridCol>
              </a:tblGrid>
              <a:tr h="277962">
                <a:tc>
                  <a:txBody>
                    <a:bodyPr/>
                    <a:lstStyle/>
                    <a:p>
                      <a:pPr algn="ctr"/>
                      <a:endParaRPr kumimoji="1" lang="ja-JP" altLang="en-US"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欧州</a:t>
                      </a:r>
                      <a:r>
                        <a:rPr kumimoji="1" lang="ja-JP" altLang="en-US" sz="800" dirty="0"/>
                        <a:t>（</a:t>
                      </a:r>
                      <a:r>
                        <a:rPr kumimoji="1" lang="en-US" altLang="ja-JP" sz="800" dirty="0"/>
                        <a:t>EU</a:t>
                      </a:r>
                      <a:r>
                        <a:rPr kumimoji="1" lang="ja-JP" altLang="en-US" sz="800" dirty="0"/>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smtClean="0"/>
                        <a:t>日本</a:t>
                      </a:r>
                      <a:endParaRPr kumimoji="1" lang="ja-JP" altLang="en-US" sz="14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517397">
                <a:tc>
                  <a:txBody>
                    <a:bodyPr/>
                    <a:lstStyle/>
                    <a:p>
                      <a:pPr algn="ctr"/>
                      <a:r>
                        <a:rPr kumimoji="1" lang="ja-JP" altLang="en-US" sz="1100" dirty="0" smtClean="0"/>
                        <a:t>労働の多様性</a:t>
                      </a:r>
                      <a:endParaRPr kumimoji="1" lang="en-US" altLang="ja-JP" sz="1100" dirty="0" smtClean="0"/>
                    </a:p>
                    <a:p>
                      <a:pPr algn="ctr"/>
                      <a:r>
                        <a:rPr kumimoji="1" lang="ja-JP" altLang="en-US" sz="700" dirty="0" smtClean="0"/>
                        <a:t>（男女の就業率の差と</a:t>
                      </a:r>
                      <a:endParaRPr kumimoji="1" lang="en-US" altLang="ja-JP" sz="700" dirty="0" smtClean="0"/>
                    </a:p>
                    <a:p>
                      <a:pPr algn="ctr"/>
                      <a:r>
                        <a:rPr kumimoji="1" lang="ja-JP" altLang="en-US" sz="700" dirty="0" smtClean="0"/>
                        <a:t>賃金格差　</a:t>
                      </a:r>
                      <a:r>
                        <a:rPr kumimoji="1" lang="en-US" altLang="ja-JP" sz="700" dirty="0" smtClean="0"/>
                        <a:t>2019</a:t>
                      </a:r>
                      <a:r>
                        <a:rPr kumimoji="1" lang="ja-JP" altLang="en-US" sz="700" dirty="0" smtClean="0"/>
                        <a:t>年）</a:t>
                      </a:r>
                      <a:endParaRPr kumimoji="1" lang="en-US" altLang="ja-JP" sz="7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900" dirty="0" smtClean="0">
                          <a:solidFill>
                            <a:schemeClr val="tx1"/>
                          </a:solidFill>
                        </a:rPr>
                        <a:t>男女の就業率の差　</a:t>
                      </a:r>
                      <a:r>
                        <a:rPr kumimoji="1" lang="en-US" altLang="ja-JP" sz="900" dirty="0" smtClean="0">
                          <a:solidFill>
                            <a:schemeClr val="tx1"/>
                          </a:solidFill>
                        </a:rPr>
                        <a:t>10.19%</a:t>
                      </a:r>
                    </a:p>
                    <a:p>
                      <a:pPr algn="l"/>
                      <a:r>
                        <a:rPr kumimoji="1" lang="ja-JP" altLang="en-US" sz="900" dirty="0" smtClean="0">
                          <a:solidFill>
                            <a:schemeClr val="tx1"/>
                          </a:solidFill>
                        </a:rPr>
                        <a:t>男女の賃金格差</a:t>
                      </a:r>
                      <a:r>
                        <a:rPr kumimoji="1" lang="ja-JP" altLang="en-US" sz="700" dirty="0" smtClean="0">
                          <a:solidFill>
                            <a:schemeClr val="tx1"/>
                          </a:solidFill>
                        </a:rPr>
                        <a:t>　　　</a:t>
                      </a:r>
                      <a:r>
                        <a:rPr kumimoji="1" lang="en-US" altLang="ja-JP" sz="900" dirty="0" smtClean="0">
                          <a:solidFill>
                            <a:schemeClr val="tx1"/>
                          </a:solidFill>
                        </a:rPr>
                        <a:t>18.47%</a:t>
                      </a:r>
                      <a:endParaRPr kumimoji="1" lang="ja-JP" altLang="en-US"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smtClean="0">
                          <a:solidFill>
                            <a:schemeClr val="tx1"/>
                          </a:solidFill>
                        </a:rPr>
                        <a:t>男女の就業率の差　</a:t>
                      </a:r>
                      <a:r>
                        <a:rPr kumimoji="1" lang="en-US" altLang="ja-JP" sz="900" dirty="0" smtClean="0">
                          <a:solidFill>
                            <a:schemeClr val="tx1"/>
                          </a:solidFill>
                        </a:rPr>
                        <a:t>10.68%</a:t>
                      </a:r>
                    </a:p>
                    <a:p>
                      <a:pPr algn="l"/>
                      <a:r>
                        <a:rPr kumimoji="1" lang="ja-JP" altLang="en-US" sz="900" dirty="0" smtClean="0">
                          <a:solidFill>
                            <a:schemeClr val="tx1"/>
                          </a:solidFill>
                        </a:rPr>
                        <a:t>男女の賃金格差</a:t>
                      </a:r>
                      <a:r>
                        <a:rPr kumimoji="1" lang="ja-JP" altLang="en-US" sz="700" dirty="0" smtClean="0">
                          <a:solidFill>
                            <a:schemeClr val="tx1"/>
                          </a:solidFill>
                        </a:rPr>
                        <a:t>　　　</a:t>
                      </a:r>
                      <a:r>
                        <a:rPr kumimoji="1" lang="en-US" altLang="ja-JP" sz="900" dirty="0" smtClean="0">
                          <a:solidFill>
                            <a:schemeClr val="tx1"/>
                          </a:solidFill>
                        </a:rPr>
                        <a:t>11.24%</a:t>
                      </a:r>
                      <a:endParaRPr kumimoji="1" lang="ja-JP" altLang="en-US" sz="900"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u="none"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smtClean="0">
                          <a:solidFill>
                            <a:schemeClr val="tx1"/>
                          </a:solidFill>
                        </a:rPr>
                        <a:t>男女の就業率の差　</a:t>
                      </a:r>
                      <a:r>
                        <a:rPr kumimoji="1" lang="en-US" altLang="ja-JP" sz="900" dirty="0" smtClean="0">
                          <a:solidFill>
                            <a:schemeClr val="tx1"/>
                          </a:solidFill>
                        </a:rPr>
                        <a:t>13.29%</a:t>
                      </a:r>
                    </a:p>
                    <a:p>
                      <a:pPr algn="l"/>
                      <a:r>
                        <a:rPr kumimoji="1" lang="ja-JP" altLang="en-US" sz="900" dirty="0" smtClean="0">
                          <a:solidFill>
                            <a:schemeClr val="tx1"/>
                          </a:solidFill>
                        </a:rPr>
                        <a:t>男女の賃金格差</a:t>
                      </a:r>
                      <a:r>
                        <a:rPr kumimoji="1" lang="ja-JP" altLang="en-US" sz="700" dirty="0" smtClean="0">
                          <a:solidFill>
                            <a:schemeClr val="tx1"/>
                          </a:solidFill>
                        </a:rPr>
                        <a:t>　　　</a:t>
                      </a:r>
                      <a:r>
                        <a:rPr kumimoji="1" lang="en-US" altLang="ja-JP" sz="900" dirty="0" smtClean="0">
                          <a:solidFill>
                            <a:schemeClr val="tx1"/>
                          </a:solidFill>
                        </a:rPr>
                        <a:t>23.48%</a:t>
                      </a:r>
                      <a:endParaRPr kumimoji="1" lang="ja-JP" altLang="en-US" sz="900"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323383"/>
                  </a:ext>
                </a:extLst>
              </a:tr>
              <a:tr h="1304365">
                <a:tc>
                  <a:txBody>
                    <a:bodyPr/>
                    <a:lstStyle/>
                    <a:p>
                      <a:pPr algn="ctr"/>
                      <a:r>
                        <a:rPr kumimoji="1" lang="ja-JP" altLang="en-US" sz="1000" dirty="0"/>
                        <a:t>トピックス</a:t>
                      </a:r>
                      <a:endParaRPr kumimoji="1" lang="en-US" altLang="ja-JP" sz="1000" dirty="0"/>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smtClean="0">
                          <a:solidFill>
                            <a:schemeClr val="tx1"/>
                          </a:solidFill>
                        </a:rPr>
                        <a:t>(90</a:t>
                      </a:r>
                      <a:r>
                        <a:rPr kumimoji="1" lang="ja-JP" altLang="en-US" sz="900" dirty="0" smtClean="0">
                          <a:solidFill>
                            <a:schemeClr val="tx1"/>
                          </a:solidFill>
                        </a:rPr>
                        <a:t>年代　規制緩和、競争政策</a:t>
                      </a:r>
                      <a:endParaRPr kumimoji="1" lang="en-US" altLang="ja-JP" sz="900" dirty="0" smtClean="0">
                        <a:solidFill>
                          <a:schemeClr val="tx1"/>
                        </a:solidFill>
                      </a:endParaRPr>
                    </a:p>
                    <a:p>
                      <a:pPr algn="l"/>
                      <a:r>
                        <a:rPr kumimoji="1" lang="ja-JP" altLang="en-US" sz="900" dirty="0" smtClean="0">
                          <a:solidFill>
                            <a:schemeClr val="tx1"/>
                          </a:solidFill>
                        </a:rPr>
                        <a:t>　　　　　　　→</a:t>
                      </a:r>
                      <a:r>
                        <a:rPr kumimoji="1" lang="en-US" altLang="ja-JP" sz="900" dirty="0" smtClean="0">
                          <a:solidFill>
                            <a:schemeClr val="tx1"/>
                          </a:solidFill>
                        </a:rPr>
                        <a:t>IT</a:t>
                      </a:r>
                      <a:r>
                        <a:rPr kumimoji="1" lang="ja-JP" altLang="en-US" sz="900" dirty="0" smtClean="0">
                          <a:solidFill>
                            <a:schemeClr val="tx1"/>
                          </a:solidFill>
                        </a:rPr>
                        <a:t>関連産業）</a:t>
                      </a:r>
                      <a:endParaRPr kumimoji="1" lang="en-US" altLang="ja-JP" sz="900" dirty="0" smtClean="0">
                        <a:solidFill>
                          <a:schemeClr val="tx1"/>
                        </a:solidFill>
                      </a:endParaRPr>
                    </a:p>
                    <a:p>
                      <a:pPr algn="l"/>
                      <a:r>
                        <a:rPr kumimoji="1" lang="en-US" altLang="ja-JP" sz="900" dirty="0" smtClean="0">
                          <a:solidFill>
                            <a:schemeClr val="tx1"/>
                          </a:solidFill>
                        </a:rPr>
                        <a:t>00</a:t>
                      </a:r>
                      <a:r>
                        <a:rPr kumimoji="1" lang="ja-JP" altLang="en-US" sz="900" dirty="0" smtClean="0">
                          <a:solidFill>
                            <a:schemeClr val="tx1"/>
                          </a:solidFill>
                        </a:rPr>
                        <a:t>年　</a:t>
                      </a:r>
                      <a:r>
                        <a:rPr kumimoji="1" lang="en-US" altLang="ja-JP" sz="900" dirty="0" smtClean="0">
                          <a:solidFill>
                            <a:schemeClr val="tx1"/>
                          </a:solidFill>
                        </a:rPr>
                        <a:t>IT</a:t>
                      </a:r>
                      <a:r>
                        <a:rPr kumimoji="1" lang="ja-JP" altLang="en-US" sz="900" dirty="0" smtClean="0">
                          <a:solidFill>
                            <a:schemeClr val="tx1"/>
                          </a:solidFill>
                        </a:rPr>
                        <a:t>バブル崩壊</a:t>
                      </a:r>
                      <a:endParaRPr kumimoji="1" lang="en-US" altLang="ja-JP" sz="900" dirty="0" smtClean="0">
                        <a:solidFill>
                          <a:schemeClr val="tx1"/>
                        </a:solidFill>
                      </a:endParaRPr>
                    </a:p>
                    <a:p>
                      <a:pPr algn="l"/>
                      <a:r>
                        <a:rPr kumimoji="1" lang="en-US" altLang="ja-JP" sz="900" dirty="0" smtClean="0">
                          <a:solidFill>
                            <a:schemeClr val="tx1"/>
                          </a:solidFill>
                        </a:rPr>
                        <a:t>08</a:t>
                      </a:r>
                      <a:r>
                        <a:rPr kumimoji="1" lang="ja-JP" altLang="en-US" sz="900" dirty="0" smtClean="0">
                          <a:solidFill>
                            <a:schemeClr val="tx1"/>
                          </a:solidFill>
                        </a:rPr>
                        <a:t>年　ﾘｰﾏﾝｼｮｯｸ、公的資金注入、</a:t>
                      </a:r>
                      <a:endParaRPr kumimoji="1" lang="en-US" altLang="ja-JP" sz="900" dirty="0" smtClean="0">
                        <a:solidFill>
                          <a:schemeClr val="tx1"/>
                        </a:solidFill>
                      </a:endParaRPr>
                    </a:p>
                    <a:p>
                      <a:pPr algn="l"/>
                      <a:r>
                        <a:rPr kumimoji="1" lang="ja-JP" altLang="en-US" sz="900" dirty="0" smtClean="0">
                          <a:solidFill>
                            <a:schemeClr val="tx1"/>
                          </a:solidFill>
                        </a:rPr>
                        <a:t>　　　　特別融資、金融緩和</a:t>
                      </a:r>
                      <a:endParaRPr kumimoji="1" lang="en-US" altLang="ja-JP" sz="900" dirty="0" smtClean="0">
                        <a:solidFill>
                          <a:schemeClr val="tx1"/>
                        </a:solidFill>
                      </a:endParaRPr>
                    </a:p>
                    <a:p>
                      <a:pPr algn="l"/>
                      <a:r>
                        <a:rPr kumimoji="1" lang="ja-JP" altLang="en-US" sz="900" dirty="0" smtClean="0">
                          <a:solidFill>
                            <a:schemeClr val="tx1"/>
                          </a:solidFill>
                        </a:rPr>
                        <a:t>●金融サービス等拡大</a:t>
                      </a:r>
                      <a:endParaRPr kumimoji="1" lang="en-US" altLang="ja-JP" sz="900" dirty="0" smtClean="0">
                        <a:solidFill>
                          <a:schemeClr val="tx1"/>
                        </a:solidFill>
                      </a:endParaRPr>
                    </a:p>
                    <a:p>
                      <a:pPr algn="l"/>
                      <a:r>
                        <a:rPr kumimoji="1" lang="ja-JP" altLang="en-US" sz="900" dirty="0" smtClean="0">
                          <a:solidFill>
                            <a:schemeClr val="tx1"/>
                          </a:solidFill>
                        </a:rPr>
                        <a:t>●情報通信産業の拡大</a:t>
                      </a:r>
                      <a:endParaRPr kumimoji="1" lang="en-US" altLang="ja-JP" sz="900" dirty="0" smtClean="0">
                        <a:solidFill>
                          <a:schemeClr val="tx1"/>
                        </a:solidFill>
                      </a:endParaRPr>
                    </a:p>
                    <a:p>
                      <a:pPr algn="l"/>
                      <a:r>
                        <a:rPr kumimoji="1" lang="ja-JP" altLang="en-US" sz="900" dirty="0" smtClean="0">
                          <a:solidFill>
                            <a:schemeClr val="tx1"/>
                          </a:solidFill>
                        </a:rPr>
                        <a:t>●</a:t>
                      </a:r>
                      <a:r>
                        <a:rPr kumimoji="1" lang="en-US" altLang="ja-JP" sz="900" dirty="0" smtClean="0">
                          <a:solidFill>
                            <a:schemeClr val="tx1"/>
                          </a:solidFill>
                        </a:rPr>
                        <a:t>GAFAM</a:t>
                      </a:r>
                      <a:r>
                        <a:rPr kumimoji="1" lang="ja-JP" altLang="en-US" sz="900" dirty="0" smtClean="0">
                          <a:solidFill>
                            <a:schemeClr val="tx1"/>
                          </a:solidFill>
                        </a:rPr>
                        <a:t>の急成長</a:t>
                      </a:r>
                      <a:endParaRPr kumimoji="1" lang="en-US" altLang="ja-JP" sz="900" dirty="0" smtClean="0">
                        <a:solidFill>
                          <a:schemeClr val="tx1"/>
                        </a:solidFill>
                      </a:endParaRPr>
                    </a:p>
                    <a:p>
                      <a:pPr algn="l"/>
                      <a:r>
                        <a:rPr kumimoji="1" lang="ja-JP" altLang="en-US" sz="900" dirty="0" smtClean="0">
                          <a:solidFill>
                            <a:schemeClr val="tx1"/>
                          </a:solidFill>
                        </a:rPr>
                        <a:t>●投資ファンドの大規模化・国際化</a:t>
                      </a:r>
                      <a:endParaRPr kumimoji="1" lang="ja-JP" altLang="en-US"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u="none" dirty="0" smtClean="0">
                          <a:solidFill>
                            <a:schemeClr val="tx1"/>
                          </a:solidFill>
                        </a:rPr>
                        <a:t>(99</a:t>
                      </a:r>
                      <a:r>
                        <a:rPr kumimoji="1" lang="ja-JP" altLang="en-US" sz="900" u="none" dirty="0" smtClean="0">
                          <a:solidFill>
                            <a:schemeClr val="tx1"/>
                          </a:solidFill>
                        </a:rPr>
                        <a:t>年　欧州中央銀行設立</a:t>
                      </a:r>
                      <a:endParaRPr kumimoji="1" lang="en-US" altLang="ja-JP" sz="900" u="none" dirty="0" smtClean="0">
                        <a:solidFill>
                          <a:schemeClr val="tx1"/>
                        </a:solidFill>
                      </a:endParaRPr>
                    </a:p>
                    <a:p>
                      <a:pPr algn="l"/>
                      <a:r>
                        <a:rPr kumimoji="1" lang="ja-JP" altLang="en-US" sz="900" u="none" dirty="0" smtClean="0">
                          <a:solidFill>
                            <a:schemeClr val="tx1"/>
                          </a:solidFill>
                        </a:rPr>
                        <a:t>　　　　　ユーロ導入、金融市場統合</a:t>
                      </a:r>
                      <a:r>
                        <a:rPr kumimoji="1" lang="en-US" altLang="ja-JP" sz="900" u="none" dirty="0" smtClean="0">
                          <a:solidFill>
                            <a:schemeClr val="tx1"/>
                          </a:solidFill>
                        </a:rPr>
                        <a:t>)</a:t>
                      </a:r>
                    </a:p>
                    <a:p>
                      <a:pPr algn="l"/>
                      <a:r>
                        <a:rPr kumimoji="1" lang="en-US" altLang="ja-JP" sz="900" u="none" dirty="0" smtClean="0">
                          <a:solidFill>
                            <a:schemeClr val="tx1"/>
                          </a:solidFill>
                        </a:rPr>
                        <a:t>08</a:t>
                      </a:r>
                      <a:r>
                        <a:rPr kumimoji="1" lang="ja-JP" altLang="en-US" sz="900" u="none" dirty="0" smtClean="0">
                          <a:solidFill>
                            <a:schemeClr val="tx1"/>
                          </a:solidFill>
                        </a:rPr>
                        <a:t>年　ﾘｰﾏﾝｼｮｯｸ波及、</a:t>
                      </a:r>
                      <a:r>
                        <a:rPr kumimoji="1" lang="ja-JP" altLang="en-US" sz="800" u="none" dirty="0" smtClean="0">
                          <a:solidFill>
                            <a:schemeClr val="tx1"/>
                          </a:solidFill>
                        </a:rPr>
                        <a:t>欧州通貨危機、</a:t>
                      </a:r>
                      <a:endParaRPr kumimoji="1" lang="en-US" altLang="ja-JP" sz="800" u="none" dirty="0" smtClean="0">
                        <a:solidFill>
                          <a:schemeClr val="tx1"/>
                        </a:solidFill>
                      </a:endParaRPr>
                    </a:p>
                    <a:p>
                      <a:pPr algn="l"/>
                      <a:r>
                        <a:rPr kumimoji="1" lang="ja-JP" altLang="en-US" sz="800" u="none" dirty="0" smtClean="0">
                          <a:solidFill>
                            <a:schemeClr val="tx1"/>
                          </a:solidFill>
                        </a:rPr>
                        <a:t>　　　　 </a:t>
                      </a:r>
                      <a:r>
                        <a:rPr kumimoji="1" lang="en-US" altLang="ja-JP" sz="900" u="none" dirty="0" smtClean="0">
                          <a:solidFill>
                            <a:schemeClr val="tx1"/>
                          </a:solidFill>
                        </a:rPr>
                        <a:t>EU</a:t>
                      </a:r>
                      <a:r>
                        <a:rPr kumimoji="1" lang="ja-JP" altLang="en-US" sz="900" u="none" dirty="0" smtClean="0">
                          <a:solidFill>
                            <a:schemeClr val="tx1"/>
                          </a:solidFill>
                        </a:rPr>
                        <a:t>や</a:t>
                      </a:r>
                      <a:r>
                        <a:rPr kumimoji="1" lang="en-US" altLang="ja-JP" sz="900" u="none" dirty="0" smtClean="0">
                          <a:solidFill>
                            <a:schemeClr val="tx1"/>
                          </a:solidFill>
                        </a:rPr>
                        <a:t>IMF</a:t>
                      </a:r>
                      <a:r>
                        <a:rPr kumimoji="1" lang="ja-JP" altLang="en-US" sz="900" u="none" dirty="0" smtClean="0">
                          <a:solidFill>
                            <a:schemeClr val="tx1"/>
                          </a:solidFill>
                        </a:rPr>
                        <a:t>による金融支援</a:t>
                      </a:r>
                      <a:endParaRPr kumimoji="1" lang="en-US" altLang="ja-JP" sz="900" u="none" dirty="0" smtClean="0">
                        <a:solidFill>
                          <a:schemeClr val="tx1"/>
                        </a:solidFill>
                      </a:endParaRPr>
                    </a:p>
                    <a:p>
                      <a:pPr algn="l"/>
                      <a:r>
                        <a:rPr kumimoji="1" lang="ja-JP" altLang="en-US" sz="900" u="none" dirty="0" smtClean="0">
                          <a:solidFill>
                            <a:schemeClr val="tx1"/>
                          </a:solidFill>
                        </a:rPr>
                        <a:t>（</a:t>
                      </a:r>
                      <a:r>
                        <a:rPr kumimoji="1" lang="en-US" altLang="ja-JP" sz="900" u="none" dirty="0" smtClean="0">
                          <a:solidFill>
                            <a:schemeClr val="tx1"/>
                          </a:solidFill>
                        </a:rPr>
                        <a:t>20</a:t>
                      </a:r>
                      <a:r>
                        <a:rPr kumimoji="1" lang="ja-JP" altLang="en-US" sz="900" u="none" dirty="0" smtClean="0">
                          <a:solidFill>
                            <a:schemeClr val="tx1"/>
                          </a:solidFill>
                        </a:rPr>
                        <a:t>年　イギリスが</a:t>
                      </a:r>
                      <a:r>
                        <a:rPr kumimoji="1" lang="en-US" altLang="ja-JP" sz="900" u="none" dirty="0" smtClean="0">
                          <a:solidFill>
                            <a:schemeClr val="tx1"/>
                          </a:solidFill>
                        </a:rPr>
                        <a:t>EU</a:t>
                      </a:r>
                      <a:r>
                        <a:rPr kumimoji="1" lang="ja-JP" altLang="en-US" sz="900" u="none" dirty="0" smtClean="0">
                          <a:solidFill>
                            <a:schemeClr val="tx1"/>
                          </a:solidFill>
                        </a:rPr>
                        <a:t>離脱）</a:t>
                      </a:r>
                      <a:endParaRPr kumimoji="1" lang="en-US" altLang="ja-JP" sz="900" u="none" dirty="0" smtClean="0">
                        <a:solidFill>
                          <a:schemeClr val="tx1"/>
                        </a:solidFill>
                      </a:endParaRPr>
                    </a:p>
                    <a:p>
                      <a:pPr algn="l"/>
                      <a:r>
                        <a:rPr kumimoji="1" lang="ja-JP" altLang="en-US" sz="900" u="none" dirty="0" smtClean="0">
                          <a:solidFill>
                            <a:schemeClr val="tx1"/>
                          </a:solidFill>
                        </a:rPr>
                        <a:t>●域内経済活性化（国によって差）</a:t>
                      </a:r>
                      <a:endParaRPr kumimoji="1" lang="en-US" altLang="ja-JP" sz="900" u="none" dirty="0" smtClean="0">
                        <a:solidFill>
                          <a:schemeClr val="tx1"/>
                        </a:solidFill>
                      </a:endParaRPr>
                    </a:p>
                    <a:p>
                      <a:pPr algn="l"/>
                      <a:r>
                        <a:rPr kumimoji="1" lang="ja-JP" altLang="en-US" sz="900" u="none" dirty="0" smtClean="0">
                          <a:solidFill>
                            <a:schemeClr val="tx1"/>
                          </a:solidFill>
                        </a:rPr>
                        <a:t>●</a:t>
                      </a:r>
                      <a:r>
                        <a:rPr kumimoji="1" lang="en-US" altLang="ja-JP" sz="900" u="none" dirty="0" smtClean="0">
                          <a:solidFill>
                            <a:schemeClr val="tx1"/>
                          </a:solidFill>
                        </a:rPr>
                        <a:t>EV</a:t>
                      </a:r>
                      <a:r>
                        <a:rPr kumimoji="1" lang="ja-JP" altLang="en-US" sz="900" u="none" dirty="0" smtClean="0">
                          <a:solidFill>
                            <a:schemeClr val="tx1"/>
                          </a:solidFill>
                        </a:rPr>
                        <a:t>シフト、電池産業創出</a:t>
                      </a:r>
                      <a:endParaRPr kumimoji="1" lang="en-US" altLang="ja-JP" sz="900" u="none" dirty="0" smtClean="0">
                        <a:solidFill>
                          <a:schemeClr val="tx1"/>
                        </a:solidFill>
                      </a:endParaRPr>
                    </a:p>
                    <a:p>
                      <a:pPr algn="l"/>
                      <a:r>
                        <a:rPr kumimoji="1" lang="ja-JP" altLang="en-US" sz="900" u="none" dirty="0" smtClean="0">
                          <a:solidFill>
                            <a:schemeClr val="tx1"/>
                          </a:solidFill>
                        </a:rPr>
                        <a:t>●グリーンディールやデジタル戦略などの</a:t>
                      </a:r>
                      <a:endParaRPr kumimoji="1" lang="en-US" altLang="ja-JP" sz="900" u="none" dirty="0" smtClean="0">
                        <a:solidFill>
                          <a:schemeClr val="tx1"/>
                        </a:solidFill>
                      </a:endParaRPr>
                    </a:p>
                    <a:p>
                      <a:pPr algn="l"/>
                      <a:r>
                        <a:rPr kumimoji="1" lang="ja-JP" altLang="en-US" sz="900" u="none" dirty="0" smtClean="0">
                          <a:solidFill>
                            <a:schemeClr val="tx1"/>
                          </a:solidFill>
                        </a:rPr>
                        <a:t>　 世界のルールづくり</a:t>
                      </a:r>
                      <a:endParaRPr kumimoji="1" lang="ja-JP" altLang="en-US" sz="900" u="none"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u="none" dirty="0" smtClean="0">
                          <a:solidFill>
                            <a:schemeClr val="tx1"/>
                          </a:solidFill>
                        </a:rPr>
                        <a:t>01</a:t>
                      </a:r>
                      <a:r>
                        <a:rPr kumimoji="1" lang="ja-JP" altLang="en-US" sz="900" u="none" dirty="0" smtClean="0">
                          <a:solidFill>
                            <a:schemeClr val="tx1"/>
                          </a:solidFill>
                        </a:rPr>
                        <a:t>年　</a:t>
                      </a:r>
                      <a:r>
                        <a:rPr kumimoji="1" lang="en-US" altLang="ja-JP" sz="900" u="none" dirty="0" smtClean="0">
                          <a:solidFill>
                            <a:schemeClr val="tx1"/>
                          </a:solidFill>
                        </a:rPr>
                        <a:t>WTO</a:t>
                      </a:r>
                      <a:r>
                        <a:rPr kumimoji="1" lang="ja-JP" altLang="en-US" sz="900" u="none" dirty="0" smtClean="0">
                          <a:solidFill>
                            <a:schemeClr val="tx1"/>
                          </a:solidFill>
                        </a:rPr>
                        <a:t>加盟　</a:t>
                      </a:r>
                      <a:endParaRPr kumimoji="1" lang="en-US" altLang="ja-JP" sz="900" u="none" dirty="0" smtClean="0">
                        <a:solidFill>
                          <a:schemeClr val="tx1"/>
                        </a:solidFill>
                      </a:endParaRPr>
                    </a:p>
                    <a:p>
                      <a:pPr algn="l"/>
                      <a:r>
                        <a:rPr kumimoji="1" lang="ja-JP" altLang="en-US" sz="900" u="none" dirty="0" smtClean="0">
                          <a:solidFill>
                            <a:schemeClr val="tx1"/>
                          </a:solidFill>
                        </a:rPr>
                        <a:t>　　　　 輸出主導型経済成長</a:t>
                      </a:r>
                      <a:endParaRPr kumimoji="1" lang="en-US" altLang="ja-JP" sz="900" u="none" dirty="0" smtClean="0">
                        <a:solidFill>
                          <a:schemeClr val="tx1"/>
                        </a:solidFill>
                      </a:endParaRPr>
                    </a:p>
                    <a:p>
                      <a:pPr algn="l"/>
                      <a:r>
                        <a:rPr kumimoji="1" lang="en-US" altLang="ja-JP" sz="900" u="none" dirty="0" smtClean="0">
                          <a:solidFill>
                            <a:schemeClr val="tx1"/>
                          </a:solidFill>
                        </a:rPr>
                        <a:t>08</a:t>
                      </a:r>
                      <a:r>
                        <a:rPr kumimoji="1" lang="ja-JP" altLang="en-US" sz="900" u="none" dirty="0" smtClean="0">
                          <a:solidFill>
                            <a:schemeClr val="tx1"/>
                          </a:solidFill>
                        </a:rPr>
                        <a:t>年　ﾘｰﾏﾝｼｮｯｸ、輸出入で欧米打撃</a:t>
                      </a:r>
                      <a:endParaRPr kumimoji="1" lang="en-US" altLang="ja-JP" sz="900" u="none" dirty="0" smtClean="0">
                        <a:solidFill>
                          <a:schemeClr val="tx1"/>
                        </a:solidFill>
                      </a:endParaRPr>
                    </a:p>
                    <a:p>
                      <a:pPr algn="l"/>
                      <a:r>
                        <a:rPr kumimoji="1" lang="ja-JP" altLang="en-US" sz="900" u="none" dirty="0" smtClean="0">
                          <a:solidFill>
                            <a:schemeClr val="tx1"/>
                          </a:solidFill>
                        </a:rPr>
                        <a:t>　　　　公共事業での景気刺激</a:t>
                      </a:r>
                      <a:endParaRPr kumimoji="1" lang="en-US" altLang="ja-JP" sz="900" u="none" dirty="0" smtClean="0">
                        <a:solidFill>
                          <a:schemeClr val="tx1"/>
                        </a:solidFill>
                      </a:endParaRPr>
                    </a:p>
                    <a:p>
                      <a:pPr algn="l"/>
                      <a:r>
                        <a:rPr kumimoji="1" lang="ja-JP" altLang="en-US" sz="900" u="none" dirty="0" smtClean="0">
                          <a:solidFill>
                            <a:schemeClr val="tx1"/>
                          </a:solidFill>
                        </a:rPr>
                        <a:t>●世界の工場（グローバルサプライ</a:t>
                      </a:r>
                      <a:endParaRPr kumimoji="1" lang="en-US" altLang="ja-JP" sz="900" u="none" dirty="0" smtClean="0">
                        <a:solidFill>
                          <a:schemeClr val="tx1"/>
                        </a:solidFill>
                      </a:endParaRPr>
                    </a:p>
                    <a:p>
                      <a:pPr algn="l"/>
                      <a:r>
                        <a:rPr kumimoji="1" lang="ja-JP" altLang="en-US" sz="900" u="none" dirty="0" smtClean="0">
                          <a:solidFill>
                            <a:schemeClr val="tx1"/>
                          </a:solidFill>
                        </a:rPr>
                        <a:t>　</a:t>
                      </a:r>
                      <a:r>
                        <a:rPr kumimoji="1" lang="ja-JP" altLang="en-US" sz="900" u="none" baseline="0" dirty="0" smtClean="0">
                          <a:solidFill>
                            <a:schemeClr val="tx1"/>
                          </a:solidFill>
                        </a:rPr>
                        <a:t> </a:t>
                      </a:r>
                      <a:r>
                        <a:rPr kumimoji="1" lang="ja-JP" altLang="en-US" sz="900" u="none" dirty="0" smtClean="0">
                          <a:solidFill>
                            <a:schemeClr val="tx1"/>
                          </a:solidFill>
                        </a:rPr>
                        <a:t>チェーンの集中）</a:t>
                      </a:r>
                      <a:endParaRPr kumimoji="1" lang="en-US" altLang="ja-JP" sz="900" u="none" dirty="0" smtClean="0">
                        <a:solidFill>
                          <a:schemeClr val="tx1"/>
                        </a:solidFill>
                      </a:endParaRPr>
                    </a:p>
                    <a:p>
                      <a:pPr algn="l"/>
                      <a:r>
                        <a:rPr kumimoji="1" lang="ja-JP" altLang="en-US" sz="900" u="none" dirty="0" smtClean="0">
                          <a:solidFill>
                            <a:schemeClr val="tx1"/>
                          </a:solidFill>
                        </a:rPr>
                        <a:t>●投資主導から消費主導、第三次</a:t>
                      </a:r>
                      <a:endParaRPr kumimoji="1" lang="en-US" altLang="ja-JP" sz="900" u="none" dirty="0" smtClean="0">
                        <a:solidFill>
                          <a:schemeClr val="tx1"/>
                        </a:solidFill>
                      </a:endParaRPr>
                    </a:p>
                    <a:p>
                      <a:pPr algn="l"/>
                      <a:r>
                        <a:rPr kumimoji="1" lang="ja-JP" altLang="en-US" sz="900" u="none" dirty="0" smtClean="0">
                          <a:solidFill>
                            <a:schemeClr val="tx1"/>
                          </a:solidFill>
                        </a:rPr>
                        <a:t>　 産業へのシフト</a:t>
                      </a:r>
                      <a:endParaRPr kumimoji="1" lang="en-US" altLang="ja-JP" sz="900" u="none" dirty="0" smtClean="0">
                        <a:solidFill>
                          <a:schemeClr val="tx1"/>
                        </a:solidFill>
                      </a:endParaRPr>
                    </a:p>
                    <a:p>
                      <a:pPr algn="l"/>
                      <a:r>
                        <a:rPr kumimoji="1" lang="ja-JP" altLang="en-US" sz="900" u="none" dirty="0" smtClean="0">
                          <a:solidFill>
                            <a:schemeClr val="tx1"/>
                          </a:solidFill>
                        </a:rPr>
                        <a:t>●一帯一路構想による投資先確保</a:t>
                      </a:r>
                      <a:endParaRPr kumimoji="1" lang="en-US" altLang="ja-JP" sz="900" u="none" dirty="0" smtClean="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smtClean="0">
                          <a:solidFill>
                            <a:schemeClr val="tx1"/>
                          </a:solidFill>
                        </a:rPr>
                        <a:t>(90</a:t>
                      </a:r>
                      <a:r>
                        <a:rPr kumimoji="1" lang="ja-JP" altLang="en-US" sz="900" dirty="0" smtClean="0">
                          <a:solidFill>
                            <a:schemeClr val="tx1"/>
                          </a:solidFill>
                        </a:rPr>
                        <a:t>年　バブル崩壊、銀行再編、</a:t>
                      </a:r>
                      <a:endParaRPr kumimoji="1" lang="en-US" altLang="ja-JP" sz="900" dirty="0" smtClean="0">
                        <a:solidFill>
                          <a:schemeClr val="tx1"/>
                        </a:solidFill>
                      </a:endParaRPr>
                    </a:p>
                    <a:p>
                      <a:pPr algn="l"/>
                      <a:r>
                        <a:rPr kumimoji="1" lang="ja-JP" altLang="en-US" sz="900" dirty="0" smtClean="0">
                          <a:solidFill>
                            <a:schemeClr val="tx1"/>
                          </a:solidFill>
                        </a:rPr>
                        <a:t>　　　　　</a:t>
                      </a:r>
                      <a:r>
                        <a:rPr kumimoji="1" lang="ja-JP" altLang="en-US" sz="800" dirty="0" smtClean="0">
                          <a:solidFill>
                            <a:schemeClr val="tx1"/>
                          </a:solidFill>
                        </a:rPr>
                        <a:t>負債過剰設備処理、合理化</a:t>
                      </a:r>
                      <a:r>
                        <a:rPr kumimoji="1" lang="ja-JP" altLang="en-US" sz="900" dirty="0" smtClean="0">
                          <a:solidFill>
                            <a:schemeClr val="tx1"/>
                          </a:solidFill>
                        </a:rPr>
                        <a:t>）</a:t>
                      </a:r>
                      <a:endParaRPr kumimoji="1" lang="en-US" altLang="ja-JP" sz="900" dirty="0" smtClean="0">
                        <a:solidFill>
                          <a:schemeClr val="tx1"/>
                        </a:solidFill>
                      </a:endParaRPr>
                    </a:p>
                    <a:p>
                      <a:pPr algn="l"/>
                      <a:r>
                        <a:rPr kumimoji="1" lang="en-US" altLang="ja-JP" sz="900" dirty="0" smtClean="0">
                          <a:solidFill>
                            <a:schemeClr val="tx1"/>
                          </a:solidFill>
                        </a:rPr>
                        <a:t>08</a:t>
                      </a:r>
                      <a:r>
                        <a:rPr kumimoji="1" lang="ja-JP" altLang="en-US" sz="900" dirty="0" smtClean="0">
                          <a:solidFill>
                            <a:schemeClr val="tx1"/>
                          </a:solidFill>
                        </a:rPr>
                        <a:t>年　ﾘｰﾏﾝｼｮｯｸ、輸出産業に打撃</a:t>
                      </a:r>
                      <a:endParaRPr kumimoji="1" lang="en-US" altLang="ja-JP" sz="900" dirty="0" smtClean="0">
                        <a:solidFill>
                          <a:schemeClr val="tx1"/>
                        </a:solidFill>
                      </a:endParaRPr>
                    </a:p>
                    <a:p>
                      <a:pPr algn="l"/>
                      <a:r>
                        <a:rPr kumimoji="1" lang="en-US" altLang="ja-JP" sz="900" dirty="0" smtClean="0">
                          <a:solidFill>
                            <a:schemeClr val="tx1"/>
                          </a:solidFill>
                        </a:rPr>
                        <a:t>11</a:t>
                      </a:r>
                      <a:r>
                        <a:rPr kumimoji="1" lang="ja-JP" altLang="en-US" sz="900" dirty="0" smtClean="0">
                          <a:solidFill>
                            <a:schemeClr val="tx1"/>
                          </a:solidFill>
                        </a:rPr>
                        <a:t>年　東日本大震災</a:t>
                      </a:r>
                      <a:endParaRPr kumimoji="1" lang="en-US" altLang="ja-JP" sz="900" dirty="0" smtClean="0">
                        <a:solidFill>
                          <a:schemeClr val="tx1"/>
                        </a:solidFill>
                      </a:endParaRPr>
                    </a:p>
                    <a:p>
                      <a:pPr algn="l"/>
                      <a:r>
                        <a:rPr kumimoji="1" lang="en-US" altLang="ja-JP" sz="900" dirty="0" smtClean="0">
                          <a:solidFill>
                            <a:schemeClr val="tx1"/>
                          </a:solidFill>
                        </a:rPr>
                        <a:t>12</a:t>
                      </a:r>
                      <a:r>
                        <a:rPr kumimoji="1" lang="ja-JP" altLang="en-US" sz="900" dirty="0" smtClean="0">
                          <a:solidFill>
                            <a:schemeClr val="tx1"/>
                          </a:solidFill>
                        </a:rPr>
                        <a:t>年　アベノミクス</a:t>
                      </a:r>
                      <a:endParaRPr kumimoji="1" lang="en-US" altLang="ja-JP" sz="900" dirty="0" smtClean="0">
                        <a:solidFill>
                          <a:schemeClr val="tx1"/>
                        </a:solidFill>
                      </a:endParaRPr>
                    </a:p>
                    <a:p>
                      <a:pPr algn="l"/>
                      <a:r>
                        <a:rPr kumimoji="1" lang="ja-JP" altLang="en-US" sz="900" dirty="0" smtClean="0">
                          <a:solidFill>
                            <a:schemeClr val="tx1"/>
                          </a:solidFill>
                        </a:rPr>
                        <a:t>●ﾏﾈﾀﾘｰﾍﾞｰｽ拡大が経済活性化に</a:t>
                      </a:r>
                      <a:endParaRPr kumimoji="1" lang="en-US" altLang="ja-JP" sz="900" dirty="0" smtClean="0">
                        <a:solidFill>
                          <a:schemeClr val="tx1"/>
                        </a:solidFill>
                      </a:endParaRPr>
                    </a:p>
                    <a:p>
                      <a:pPr algn="l"/>
                      <a:r>
                        <a:rPr kumimoji="1" lang="ja-JP" altLang="en-US" sz="900" dirty="0" smtClean="0">
                          <a:solidFill>
                            <a:schemeClr val="tx1"/>
                          </a:solidFill>
                        </a:rPr>
                        <a:t>　大きくつながらず（流動性の罠）</a:t>
                      </a:r>
                      <a:endParaRPr kumimoji="1" lang="en-US" altLang="ja-JP" sz="900" dirty="0" smtClean="0">
                        <a:solidFill>
                          <a:schemeClr val="tx1"/>
                        </a:solidFill>
                      </a:endParaRPr>
                    </a:p>
                    <a:p>
                      <a:pPr algn="l"/>
                      <a:r>
                        <a:rPr kumimoji="1" lang="ja-JP" altLang="en-US" sz="900" dirty="0" smtClean="0">
                          <a:solidFill>
                            <a:schemeClr val="tx1"/>
                          </a:solidFill>
                        </a:rPr>
                        <a:t>●企業内部留保、家計資産拡大</a:t>
                      </a:r>
                      <a:endParaRPr kumimoji="1" lang="en-US" altLang="ja-JP" sz="900" dirty="0" smtClean="0">
                        <a:solidFill>
                          <a:schemeClr val="tx1"/>
                        </a:solidFill>
                      </a:endParaRPr>
                    </a:p>
                    <a:p>
                      <a:pPr algn="l"/>
                      <a:r>
                        <a:rPr kumimoji="1" lang="ja-JP" altLang="en-US" sz="900" dirty="0" smtClean="0">
                          <a:solidFill>
                            <a:schemeClr val="tx1"/>
                          </a:solidFill>
                        </a:rPr>
                        <a:t>●失われた</a:t>
                      </a:r>
                      <a:r>
                        <a:rPr kumimoji="1" lang="en-US" altLang="ja-JP" sz="900" dirty="0" smtClean="0">
                          <a:solidFill>
                            <a:schemeClr val="tx1"/>
                          </a:solidFill>
                        </a:rPr>
                        <a:t>20</a:t>
                      </a:r>
                      <a:r>
                        <a:rPr kumimoji="1" lang="ja-JP" altLang="en-US" sz="900" dirty="0" smtClean="0">
                          <a:solidFill>
                            <a:schemeClr val="tx1"/>
                          </a:solidFill>
                        </a:rPr>
                        <a:t>年、</a:t>
                      </a:r>
                      <a:r>
                        <a:rPr kumimoji="1" lang="en-US" altLang="ja-JP" sz="900" dirty="0" smtClean="0">
                          <a:solidFill>
                            <a:schemeClr val="tx1"/>
                          </a:solidFill>
                        </a:rPr>
                        <a:t>30</a:t>
                      </a:r>
                      <a:r>
                        <a:rPr kumimoji="1" lang="ja-JP" altLang="en-US" sz="900" dirty="0" smtClean="0">
                          <a:solidFill>
                            <a:schemeClr val="tx1"/>
                          </a:solidFill>
                        </a:rPr>
                        <a:t>年</a:t>
                      </a:r>
                      <a:endParaRPr kumimoji="1" lang="ja-JP" altLang="en-US" sz="900" dirty="0">
                        <a:solidFill>
                          <a:schemeClr val="tx1"/>
                        </a:solidFill>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bl>
          </a:graphicData>
        </a:graphic>
      </p:graphicFrame>
      <p:sp>
        <p:nvSpPr>
          <p:cNvPr id="17" name="角丸四角形 16"/>
          <p:cNvSpPr/>
          <p:nvPr/>
        </p:nvSpPr>
        <p:spPr>
          <a:xfrm>
            <a:off x="269826" y="4362665"/>
            <a:ext cx="8819999" cy="1524330"/>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新型コロナ拡大防止のための</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経済活動制限措置が各国で段階的に緩和</a:t>
            </a:r>
            <a:r>
              <a:rPr lang="ja-JP" altLang="en-US" sz="900" dirty="0" smtClean="0">
                <a:solidFill>
                  <a:schemeClr val="tx1"/>
                </a:solidFill>
                <a:latin typeface="BIZ UDPゴシック" panose="020B0400000000000000" pitchFamily="50" charset="-128"/>
                <a:ea typeface="BIZ UDPゴシック" panose="020B0400000000000000" pitchFamily="50" charset="-128"/>
              </a:rPr>
              <a:t>されたことで、</a:t>
            </a:r>
            <a:r>
              <a:rPr lang="en-US" altLang="ja-JP" sz="900" dirty="0" smtClean="0">
                <a:solidFill>
                  <a:schemeClr val="tx1"/>
                </a:solidFill>
                <a:latin typeface="BIZ UDPゴシック" panose="020B0400000000000000" pitchFamily="50" charset="-128"/>
                <a:ea typeface="BIZ UDPゴシック" panose="020B0400000000000000" pitchFamily="50" charset="-128"/>
              </a:rPr>
              <a:t>2021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4</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6</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月期には、アメリカ、中国、欧州いずれの国・地域においてもはっきりと</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した</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プラス成長となり、経済は持ち直し</a:t>
            </a:r>
            <a:r>
              <a:rPr lang="ja-JP" altLang="en-US" sz="900" dirty="0" smtClean="0">
                <a:solidFill>
                  <a:schemeClr val="tx1"/>
                </a:solidFill>
                <a:latin typeface="BIZ UDPゴシック" panose="020B0400000000000000" pitchFamily="50" charset="-128"/>
                <a:ea typeface="BIZ UDPゴシック" panose="020B0400000000000000" pitchFamily="50" charset="-128"/>
              </a:rPr>
              <a:t>ている。</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このうち、</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アメリカの実質</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GDP</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成長率</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1</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3</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a:t>
            </a:r>
            <a:r>
              <a:rPr lang="en-US" altLang="ja-JP" sz="900" dirty="0" smtClean="0">
                <a:solidFill>
                  <a:schemeClr val="tx1"/>
                </a:solidFill>
                <a:latin typeface="BIZ UDPゴシック" panose="020B0400000000000000" pitchFamily="50" charset="-128"/>
                <a:ea typeface="BIZ UDPゴシック" panose="020B0400000000000000" pitchFamily="50" charset="-128"/>
              </a:rPr>
              <a:t>4</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6</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月期に前期比年率</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6%</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台</a:t>
            </a:r>
            <a:r>
              <a:rPr lang="ja-JP" altLang="en-US" sz="900" dirty="0" smtClean="0">
                <a:solidFill>
                  <a:schemeClr val="tx1"/>
                </a:solidFill>
                <a:latin typeface="BIZ UDPゴシック" panose="020B0400000000000000" pitchFamily="50" charset="-128"/>
                <a:ea typeface="BIZ UDPゴシック" panose="020B0400000000000000" pitchFamily="50" charset="-128"/>
              </a:rPr>
              <a:t>と高い成長。</a:t>
            </a:r>
            <a:r>
              <a:rPr lang="en-US" altLang="ja-JP" sz="900" dirty="0" smtClean="0">
                <a:solidFill>
                  <a:schemeClr val="tx1"/>
                </a:solidFill>
                <a:latin typeface="BIZ UDPゴシック" panose="020B0400000000000000" pitchFamily="50" charset="-128"/>
                <a:ea typeface="BIZ UDPゴシック" panose="020B0400000000000000" pitchFamily="50" charset="-128"/>
              </a:rPr>
              <a:t>7</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9</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月期に鈍化したがプラス成長は維持。</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欧州各国</a:t>
            </a:r>
            <a:r>
              <a:rPr lang="ja-JP" altLang="en-US" sz="900" dirty="0" smtClean="0">
                <a:solidFill>
                  <a:schemeClr val="tx1"/>
                </a:solidFill>
                <a:latin typeface="BIZ UDPゴシック" panose="020B0400000000000000" pitchFamily="50" charset="-128"/>
                <a:ea typeface="BIZ UDPゴシック" panose="020B0400000000000000" pitchFamily="50" charset="-128"/>
              </a:rPr>
              <a:t>も、</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4</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6</a:t>
            </a:r>
            <a:r>
              <a:rPr lang="ja-JP" altLang="en-US" sz="900" dirty="0" smtClean="0">
                <a:solidFill>
                  <a:schemeClr val="tx1"/>
                </a:solidFill>
                <a:latin typeface="BIZ UDPゴシック" panose="020B0400000000000000" pitchFamily="50" charset="-128"/>
                <a:ea typeface="BIZ UDPゴシック" panose="020B0400000000000000" pitchFamily="50" charset="-128"/>
              </a:rPr>
              <a:t>月</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期、</a:t>
            </a:r>
            <a:r>
              <a:rPr lang="en-US" altLang="ja-JP" sz="900" dirty="0" smtClean="0">
                <a:solidFill>
                  <a:schemeClr val="tx1"/>
                </a:solidFill>
                <a:latin typeface="BIZ UDPゴシック" panose="020B0400000000000000" pitchFamily="50" charset="-128"/>
                <a:ea typeface="BIZ UDPゴシック" panose="020B0400000000000000" pitchFamily="50" charset="-128"/>
              </a:rPr>
              <a:t>7</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9</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月期と大きな</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プラス成長</a:t>
            </a:r>
            <a:r>
              <a:rPr lang="ja-JP" altLang="en-US" sz="900" dirty="0" smtClean="0">
                <a:solidFill>
                  <a:schemeClr val="tx1"/>
                </a:solidFill>
                <a:latin typeface="BIZ UDPゴシック" panose="020B0400000000000000" pitchFamily="50" charset="-128"/>
                <a:ea typeface="BIZ UDPゴシック" panose="020B0400000000000000" pitchFamily="50" charset="-128"/>
              </a:rPr>
              <a:t>となったが、</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ドイツとイギリス</a:t>
            </a:r>
            <a:r>
              <a:rPr lang="ja-JP" altLang="en-US" sz="900" dirty="0" smtClean="0">
                <a:solidFill>
                  <a:schemeClr val="tx1"/>
                </a:solidFill>
                <a:latin typeface="BIZ UDPゴシック" panose="020B0400000000000000" pitchFamily="50" charset="-128"/>
                <a:ea typeface="BIZ UDPゴシック" panose="020B0400000000000000" pitchFamily="50" charset="-128"/>
              </a:rPr>
              <a:t>に関しては、</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半導体不足を背景</a:t>
            </a:r>
            <a:r>
              <a:rPr lang="ja-JP" altLang="en-US" sz="900" dirty="0" smtClean="0">
                <a:solidFill>
                  <a:schemeClr val="tx1"/>
                </a:solidFill>
                <a:latin typeface="BIZ UDPゴシック" panose="020B0400000000000000" pitchFamily="50" charset="-128"/>
                <a:ea typeface="BIZ UDPゴシック" panose="020B0400000000000000" pitchFamily="50" charset="-128"/>
              </a:rPr>
              <a:t>に輸送機器投資が大きく減少し、</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7</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9</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月期は前期比</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マイナス成長</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中国</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4</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6</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月期の実質</a:t>
            </a:r>
            <a:r>
              <a:rPr lang="en-US" altLang="ja-JP" sz="900" dirty="0" smtClean="0">
                <a:solidFill>
                  <a:schemeClr val="tx1"/>
                </a:solidFill>
                <a:latin typeface="BIZ UDPゴシック" panose="020B0400000000000000" pitchFamily="50" charset="-128"/>
                <a:ea typeface="BIZ UDPゴシック" panose="020B0400000000000000" pitchFamily="50" charset="-128"/>
              </a:rPr>
              <a:t>GDP</a:t>
            </a:r>
            <a:r>
              <a:rPr lang="ja-JP" altLang="en-US" sz="900" dirty="0">
                <a:solidFill>
                  <a:schemeClr val="tx1"/>
                </a:solidFill>
                <a:latin typeface="BIZ UDPゴシック" panose="020B0400000000000000" pitchFamily="50" charset="-128"/>
                <a:ea typeface="BIZ UDPゴシック" panose="020B0400000000000000" pitchFamily="50" charset="-128"/>
              </a:rPr>
              <a:t>が</a:t>
            </a:r>
            <a:r>
              <a:rPr lang="ja-JP" altLang="en-US" sz="900" dirty="0" smtClean="0">
                <a:solidFill>
                  <a:schemeClr val="tx1"/>
                </a:solidFill>
                <a:latin typeface="BIZ UDPゴシック" panose="020B0400000000000000" pitchFamily="50" charset="-128"/>
                <a:ea typeface="BIZ UDPゴシック" panose="020B0400000000000000" pitchFamily="50" charset="-128"/>
              </a:rPr>
              <a:t>前年比</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7.9%</a:t>
            </a:r>
            <a:r>
              <a:rPr lang="ja-JP" altLang="en-US" sz="900" dirty="0" err="1"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7</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en-US" altLang="ja-JP" sz="900" dirty="0" smtClean="0">
                <a:solidFill>
                  <a:schemeClr val="tx1"/>
                </a:solidFill>
                <a:latin typeface="BIZ UDPゴシック" panose="020B0400000000000000" pitchFamily="50" charset="-128"/>
                <a:ea typeface="BIZ UDPゴシック" panose="020B0400000000000000" pitchFamily="50" charset="-128"/>
              </a:rPr>
              <a:t>9</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月期が同</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4.9%</a:t>
            </a:r>
            <a:r>
              <a:rPr lang="ja-JP" altLang="en-US" sz="900" dirty="0" smtClean="0">
                <a:solidFill>
                  <a:schemeClr val="tx1"/>
                </a:solidFill>
                <a:latin typeface="BIZ UDPゴシック" panose="020B0400000000000000" pitchFamily="50" charset="-128"/>
                <a:ea typeface="BIZ UDPゴシック" panose="020B0400000000000000" pitchFamily="50" charset="-128"/>
              </a:rPr>
              <a:t>と</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プラス成長ではあるが伸び</a:t>
            </a:r>
            <a:r>
              <a:rPr lang="ja-JP" altLang="en-US" sz="900" b="1" u="sng" dirty="0">
                <a:solidFill>
                  <a:schemeClr val="tx1"/>
                </a:solidFill>
                <a:latin typeface="BIZ UDPゴシック" panose="020B0400000000000000" pitchFamily="50" charset="-128"/>
                <a:ea typeface="BIZ UDPゴシック" panose="020B0400000000000000" pitchFamily="50" charset="-128"/>
              </a:rPr>
              <a:t>は</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鈍化</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各国の</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失業率</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アメリカ</a:t>
            </a:r>
            <a:r>
              <a:rPr lang="ja-JP" altLang="en-US" sz="900" dirty="0" smtClean="0">
                <a:solidFill>
                  <a:schemeClr val="tx1"/>
                </a:solidFill>
                <a:latin typeface="BIZ UDPゴシック" panose="020B0400000000000000" pitchFamily="50" charset="-128"/>
                <a:ea typeface="BIZ UDPゴシック" panose="020B0400000000000000" pitchFamily="50" charset="-128"/>
              </a:rPr>
              <a:t>では、</a:t>
            </a:r>
            <a:r>
              <a:rPr lang="en-US" altLang="ja-JP" sz="900" dirty="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12</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月時点で</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3.9</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％まで低下</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ユーロ圏</a:t>
            </a:r>
            <a:r>
              <a:rPr lang="ja-JP" altLang="en-US" sz="900" dirty="0" smtClean="0">
                <a:solidFill>
                  <a:schemeClr val="tx1"/>
                </a:solidFill>
                <a:latin typeface="BIZ UDPゴシック" panose="020B0400000000000000" pitchFamily="50" charset="-128"/>
                <a:ea typeface="BIZ UDPゴシック" panose="020B0400000000000000" pitchFamily="50" charset="-128"/>
              </a:rPr>
              <a:t>についても</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11</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月時点で</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7.2</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％と、コロナ前の水準まで回復</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中国</a:t>
            </a:r>
            <a:r>
              <a:rPr lang="ja-JP" altLang="en-US" sz="900" dirty="0" smtClean="0">
                <a:solidFill>
                  <a:schemeClr val="tx1"/>
                </a:solidFill>
                <a:latin typeface="BIZ UDPゴシック" panose="020B0400000000000000" pitchFamily="50" charset="-128"/>
                <a:ea typeface="BIZ UDPゴシック" panose="020B0400000000000000" pitchFamily="50" charset="-128"/>
              </a:rPr>
              <a:t>でも、</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4</a:t>
            </a:r>
            <a:r>
              <a:rPr lang="ja-JP" altLang="en-US" sz="900" dirty="0" smtClean="0">
                <a:solidFill>
                  <a:schemeClr val="tx1"/>
                </a:solidFill>
                <a:latin typeface="BIZ UDPゴシック" panose="020B0400000000000000" pitchFamily="50" charset="-128"/>
                <a:ea typeface="BIZ UDPゴシック" panose="020B0400000000000000" pitchFamily="50" charset="-128"/>
              </a:rPr>
              <a:t>月以降は、</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2019</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年末を下回る水準</a:t>
            </a:r>
            <a:r>
              <a:rPr lang="ja-JP" altLang="en-US" sz="900" dirty="0" smtClean="0">
                <a:solidFill>
                  <a:schemeClr val="tx1"/>
                </a:solidFill>
                <a:latin typeface="BIZ UDPゴシック" panose="020B0400000000000000" pitchFamily="50" charset="-128"/>
                <a:ea typeface="BIZ UDPゴシック" panose="020B0400000000000000" pitchFamily="50" charset="-128"/>
              </a:rPr>
              <a:t>で推移。</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日本の実質</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GDP</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成長率</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en-US" altLang="ja-JP" sz="900" dirty="0" smtClean="0">
                <a:solidFill>
                  <a:schemeClr val="tx1"/>
                </a:solidFill>
                <a:latin typeface="BIZ UDPゴシック" panose="020B0400000000000000" pitchFamily="50" charset="-128"/>
                <a:ea typeface="BIZ UDPゴシック" panose="020B0400000000000000" pitchFamily="50" charset="-128"/>
              </a:rPr>
              <a:t>4</a:t>
            </a:r>
            <a:r>
              <a:rPr lang="ja-JP" altLang="en-US" sz="900" dirty="0" smtClean="0">
                <a:solidFill>
                  <a:schemeClr val="tx1"/>
                </a:solidFill>
                <a:latin typeface="BIZ UDPゴシック" panose="020B0400000000000000" pitchFamily="50" charset="-128"/>
                <a:ea typeface="BIZ UDPゴシック" panose="020B0400000000000000" pitchFamily="50" charset="-128"/>
              </a:rPr>
              <a:t>～６月期は前期比年率でプラスも</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7</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～９月期は再びマイナス</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日本の失業率</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en-US" altLang="ja-JP" sz="900" dirty="0" smtClean="0">
                <a:solidFill>
                  <a:schemeClr val="tx1"/>
                </a:solidFill>
                <a:latin typeface="BIZ UDPゴシック" panose="020B0400000000000000" pitchFamily="50" charset="-128"/>
                <a:ea typeface="BIZ UDPゴシック" panose="020B0400000000000000" pitchFamily="50" charset="-128"/>
              </a:rPr>
              <a:t>2020</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10</a:t>
            </a:r>
            <a:r>
              <a:rPr lang="ja-JP" altLang="en-US" sz="900" dirty="0" smtClean="0">
                <a:solidFill>
                  <a:schemeClr val="tx1"/>
                </a:solidFill>
                <a:latin typeface="BIZ UDPゴシック" panose="020B0400000000000000" pitchFamily="50" charset="-128"/>
                <a:ea typeface="BIZ UDPゴシック" panose="020B0400000000000000" pitchFamily="50" charset="-128"/>
              </a:rPr>
              <a:t>月をピークに</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２％台後半</a:t>
            </a:r>
            <a:r>
              <a:rPr lang="ja-JP" altLang="en-US" sz="900" dirty="0" smtClean="0">
                <a:solidFill>
                  <a:schemeClr val="tx1"/>
                </a:solidFill>
                <a:latin typeface="BIZ UDPゴシック" panose="020B0400000000000000" pitchFamily="50" charset="-128"/>
                <a:ea typeface="BIZ UDPゴシック" panose="020B0400000000000000" pitchFamily="50" charset="-128"/>
              </a:rPr>
              <a:t>にとどまっている。</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en-US" altLang="ja-JP" sz="900" dirty="0" smtClean="0">
                <a:solidFill>
                  <a:schemeClr val="tx1"/>
                </a:solidFill>
                <a:latin typeface="BIZ UDPゴシック" panose="020B0400000000000000" pitchFamily="50" charset="-128"/>
                <a:ea typeface="BIZ UDPゴシック" panose="020B0400000000000000" pitchFamily="50" charset="-128"/>
              </a:rPr>
              <a:t>2021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年の世界経済は、各国同時的な景気持ち直しを受け需要が増加する中、</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供給制約</a:t>
            </a:r>
            <a:r>
              <a:rPr lang="ja-JP" altLang="en-US" sz="900" dirty="0" smtClean="0">
                <a:solidFill>
                  <a:schemeClr val="tx1"/>
                </a:solidFill>
                <a:latin typeface="BIZ UDPゴシック" panose="020B0400000000000000" pitchFamily="50" charset="-128"/>
                <a:ea typeface="BIZ UDPゴシック" panose="020B0400000000000000" pitchFamily="50" charset="-128"/>
              </a:rPr>
              <a:t>に特徴付けられることとなり、</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部品供給不足や物流の停滞、人手不足が顕在化</a:t>
            </a:r>
            <a:r>
              <a:rPr lang="ja-JP" altLang="en-US" sz="900" dirty="0" smtClean="0">
                <a:solidFill>
                  <a:schemeClr val="tx1"/>
                </a:solidFill>
                <a:latin typeface="BIZ UDPゴシック" panose="020B0400000000000000" pitchFamily="50" charset="-128"/>
                <a:ea typeface="BIZ UDPゴシック" panose="020B0400000000000000" pitchFamily="50" charset="-128"/>
              </a:rPr>
              <a:t>した。</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加えて、</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原材料価格が上昇</a:t>
            </a:r>
            <a:r>
              <a:rPr lang="ja-JP" altLang="en-US" sz="900" dirty="0" smtClean="0">
                <a:solidFill>
                  <a:schemeClr val="tx1"/>
                </a:solidFill>
                <a:latin typeface="BIZ UDPゴシック" panose="020B0400000000000000" pitchFamily="50" charset="-128"/>
                <a:ea typeface="BIZ UDPゴシック" panose="020B0400000000000000" pitchFamily="50" charset="-128"/>
              </a:rPr>
              <a:t>するとともに、</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物価も世界的に上昇</a:t>
            </a:r>
            <a:r>
              <a:rPr lang="ja-JP" altLang="en-US" sz="900" dirty="0" smtClean="0">
                <a:solidFill>
                  <a:schemeClr val="tx1"/>
                </a:solidFill>
                <a:latin typeface="BIZ UDPゴシック" panose="020B0400000000000000" pitchFamily="50" charset="-128"/>
                <a:ea typeface="BIZ UDPゴシック" panose="020B0400000000000000" pitchFamily="50" charset="-128"/>
              </a:rPr>
              <a:t>した。</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267689" y="2228774"/>
            <a:ext cx="1476000" cy="25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ja-JP" sz="1400" b="1" dirty="0" smtClean="0"/>
              <a:t>2020</a:t>
            </a:r>
            <a:r>
              <a:rPr lang="ja-JP" altLang="en-US" sz="1400" b="1" dirty="0" smtClean="0"/>
              <a:t>年</a:t>
            </a:r>
            <a:endParaRPr lang="ja-JP" altLang="ja-JP" sz="1400" b="1" dirty="0"/>
          </a:p>
        </p:txBody>
      </p:sp>
      <p:sp>
        <p:nvSpPr>
          <p:cNvPr id="34" name="テキスト ボックス 33"/>
          <p:cNvSpPr txBox="1"/>
          <p:nvPr/>
        </p:nvSpPr>
        <p:spPr>
          <a:xfrm>
            <a:off x="267689" y="4107855"/>
            <a:ext cx="1476000" cy="25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n-US" altLang="ja-JP" sz="1400" b="1" dirty="0" smtClean="0"/>
              <a:t>2021</a:t>
            </a:r>
            <a:r>
              <a:rPr lang="ja-JP" altLang="en-US" sz="1400" b="1" dirty="0" smtClean="0"/>
              <a:t>年</a:t>
            </a:r>
            <a:endParaRPr lang="ja-JP" altLang="ja-JP" sz="1400" b="1" dirty="0"/>
          </a:p>
        </p:txBody>
      </p:sp>
      <p:sp>
        <p:nvSpPr>
          <p:cNvPr id="35" name="角丸四角形 34"/>
          <p:cNvSpPr/>
          <p:nvPr/>
        </p:nvSpPr>
        <p:spPr>
          <a:xfrm>
            <a:off x="269827" y="6235329"/>
            <a:ext cx="8819998" cy="478243"/>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今後の</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世界経済の見通し</a:t>
            </a:r>
            <a:r>
              <a:rPr lang="ja-JP" altLang="en-US" sz="900" dirty="0" smtClean="0">
                <a:solidFill>
                  <a:schemeClr val="tx1"/>
                </a:solidFill>
                <a:latin typeface="BIZ UDPゴシック" panose="020B0400000000000000" pitchFamily="50" charset="-128"/>
                <a:ea typeface="BIZ UDPゴシック" panose="020B0400000000000000" pitchFamily="50" charset="-128"/>
              </a:rPr>
              <a:t>として、</a:t>
            </a:r>
            <a:r>
              <a:rPr lang="en-US" altLang="ja-JP" sz="900" dirty="0" smtClean="0">
                <a:solidFill>
                  <a:schemeClr val="tx1"/>
                </a:solidFill>
                <a:latin typeface="BIZ UDPゴシック" panose="020B0400000000000000" pitchFamily="50" charset="-128"/>
                <a:ea typeface="BIZ UDPゴシック" panose="020B0400000000000000" pitchFamily="50" charset="-128"/>
              </a:rPr>
              <a:t>IMF</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en-US" altLang="ja-JP" sz="900" dirty="0" smtClean="0">
                <a:solidFill>
                  <a:schemeClr val="tx1"/>
                </a:solidFill>
                <a:latin typeface="BIZ UDPゴシック" panose="020B0400000000000000" pitchFamily="50" charset="-128"/>
                <a:ea typeface="BIZ UDPゴシック" panose="020B0400000000000000" pitchFamily="50" charset="-128"/>
              </a:rPr>
              <a:t>2022</a:t>
            </a:r>
            <a:r>
              <a:rPr lang="ja-JP" altLang="en-US" sz="900" dirty="0" smtClean="0">
                <a:solidFill>
                  <a:schemeClr val="tx1"/>
                </a:solidFill>
                <a:latin typeface="BIZ UDPゴシック" panose="020B0400000000000000" pitchFamily="50" charset="-128"/>
                <a:ea typeface="BIZ UDPゴシック" panose="020B0400000000000000" pitchFamily="50" charset="-128"/>
              </a:rPr>
              <a:t>年の世界経済の成長率を、</a:t>
            </a:r>
            <a:r>
              <a:rPr lang="en-US" altLang="ja-JP" sz="900" dirty="0" smtClean="0">
                <a:solidFill>
                  <a:schemeClr val="tx1"/>
                </a:solidFill>
                <a:latin typeface="BIZ UDPゴシック" panose="020B0400000000000000" pitchFamily="50" charset="-128"/>
                <a:ea typeface="BIZ UDPゴシック" panose="020B0400000000000000" pitchFamily="50" charset="-128"/>
              </a:rPr>
              <a:t>21</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10</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月時点で</a:t>
            </a:r>
            <a:r>
              <a:rPr lang="en-US" altLang="ja-JP" sz="900" dirty="0" smtClean="0">
                <a:solidFill>
                  <a:schemeClr val="tx1"/>
                </a:solidFill>
                <a:latin typeface="BIZ UDPゴシック" panose="020B0400000000000000" pitchFamily="50" charset="-128"/>
                <a:ea typeface="BIZ UDPゴシック" panose="020B0400000000000000" pitchFamily="50" charset="-128"/>
              </a:rPr>
              <a:t>4.9%</a:t>
            </a:r>
            <a:r>
              <a:rPr lang="ja-JP" altLang="en-US" sz="900" dirty="0" smtClean="0">
                <a:solidFill>
                  <a:schemeClr val="tx1"/>
                </a:solidFill>
                <a:latin typeface="BIZ UDPゴシック" panose="020B0400000000000000" pitchFamily="50" charset="-128"/>
                <a:ea typeface="BIZ UDPゴシック" panose="020B0400000000000000" pitchFamily="50" charset="-128"/>
              </a:rPr>
              <a:t>と見込んでいたものの、</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早期の金融緩和縮小や供給制約の継続等</a:t>
            </a:r>
            <a:r>
              <a:rPr lang="ja-JP" altLang="en-US" sz="900" dirty="0" smtClean="0">
                <a:solidFill>
                  <a:schemeClr val="tx1"/>
                </a:solidFill>
                <a:latin typeface="BIZ UDPゴシック" panose="020B0400000000000000" pitchFamily="50" charset="-128"/>
                <a:ea typeface="BIZ UDPゴシック" panose="020B0400000000000000" pitchFamily="50" charset="-128"/>
              </a:rPr>
              <a:t>による</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アメリカの成長率引き下げ</a:t>
            </a:r>
            <a:r>
              <a:rPr lang="ja-JP" altLang="en-US" sz="900" dirty="0" smtClean="0">
                <a:solidFill>
                  <a:schemeClr val="tx1"/>
                </a:solidFill>
                <a:latin typeface="BIZ UDPゴシック" panose="020B0400000000000000" pitchFamily="50" charset="-128"/>
                <a:ea typeface="BIZ UDPゴシック" panose="020B0400000000000000" pitchFamily="50" charset="-128"/>
              </a:rPr>
              <a:t>、また、移動制限を伴う厳格な</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感染抑止策や不動産市場の低迷等による中国の成長率引き下げ</a:t>
            </a:r>
            <a:r>
              <a:rPr lang="ja-JP" altLang="en-US" sz="900" dirty="0" smtClean="0">
                <a:solidFill>
                  <a:schemeClr val="tx1"/>
                </a:solidFill>
                <a:latin typeface="BIZ UDPゴシック" panose="020B0400000000000000" pitchFamily="50" charset="-128"/>
                <a:ea typeface="BIZ UDPゴシック" panose="020B0400000000000000" pitchFamily="50" charset="-128"/>
              </a:rPr>
              <a:t>の影響により、</a:t>
            </a:r>
            <a:r>
              <a:rPr lang="en-US" altLang="ja-JP" sz="900" dirty="0" smtClean="0">
                <a:solidFill>
                  <a:schemeClr val="tx1"/>
                </a:solidFill>
                <a:latin typeface="BIZ UDPゴシック" panose="020B0400000000000000" pitchFamily="50" charset="-128"/>
                <a:ea typeface="BIZ UDPゴシック" panose="020B0400000000000000" pitchFamily="50" charset="-128"/>
              </a:rPr>
              <a:t>22</a:t>
            </a:r>
            <a:r>
              <a:rPr lang="ja-JP" altLang="en-US" sz="900" dirty="0" smtClean="0">
                <a:solidFill>
                  <a:schemeClr val="tx1"/>
                </a:solidFill>
                <a:latin typeface="BIZ UDPゴシック" panose="020B0400000000000000" pitchFamily="50" charset="-128"/>
                <a:ea typeface="BIZ UDPゴシック" panose="020B0400000000000000" pitchFamily="50" charset="-128"/>
              </a:rPr>
              <a:t>年</a:t>
            </a:r>
            <a:r>
              <a:rPr lang="en-US" altLang="ja-JP" sz="900" dirty="0" smtClean="0">
                <a:solidFill>
                  <a:schemeClr val="tx1"/>
                </a:solidFill>
                <a:latin typeface="BIZ UDPゴシック" panose="020B0400000000000000" pitchFamily="50" charset="-128"/>
                <a:ea typeface="BIZ UDPゴシック" panose="020B0400000000000000" pitchFamily="50" charset="-128"/>
              </a:rPr>
              <a:t>1</a:t>
            </a:r>
            <a:r>
              <a:rPr lang="ja-JP" altLang="en-US" sz="900" dirty="0" smtClean="0">
                <a:solidFill>
                  <a:schemeClr val="tx1"/>
                </a:solidFill>
                <a:latin typeface="BIZ UDPゴシック" panose="020B0400000000000000" pitchFamily="50" charset="-128"/>
                <a:ea typeface="BIZ UDPゴシック" panose="020B0400000000000000" pitchFamily="50" charset="-128"/>
              </a:rPr>
              <a:t>月時点では、</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4.4%</a:t>
            </a:r>
            <a:r>
              <a:rPr lang="ja-JP" altLang="en-US" sz="900" b="1" u="sng" dirty="0" err="1" smtClean="0">
                <a:solidFill>
                  <a:schemeClr val="tx1"/>
                </a:solidFill>
                <a:latin typeface="BIZ UDPゴシック" panose="020B0400000000000000" pitchFamily="50" charset="-128"/>
                <a:ea typeface="BIZ UDPゴシック" panose="020B0400000000000000" pitchFamily="50" charset="-128"/>
              </a:rPr>
              <a:t>へと</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下方</a:t>
            </a:r>
            <a:endParaRPr lang="en-US" altLang="ja-JP" sz="900" b="1" u="sng"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修正</a:t>
            </a:r>
            <a:r>
              <a:rPr lang="ja-JP" altLang="en-US" sz="900" dirty="0" smtClean="0">
                <a:solidFill>
                  <a:schemeClr val="tx1"/>
                </a:solidFill>
                <a:latin typeface="BIZ UDPゴシック" panose="020B0400000000000000" pitchFamily="50" charset="-128"/>
                <a:ea typeface="BIZ UDPゴシック" panose="020B0400000000000000" pitchFamily="50" charset="-128"/>
              </a:rPr>
              <a:t>している。</a:t>
            </a:r>
            <a:r>
              <a:rPr lang="en-US" altLang="ja-JP" sz="900" dirty="0" smtClean="0">
                <a:solidFill>
                  <a:schemeClr val="tx1"/>
                </a:solidFill>
                <a:latin typeface="BIZ UDPゴシック" panose="020B0400000000000000" pitchFamily="50" charset="-128"/>
                <a:ea typeface="BIZ UDPゴシック" panose="020B0400000000000000" pitchFamily="50" charset="-128"/>
              </a:rPr>
              <a:t>2022</a:t>
            </a:r>
            <a:r>
              <a:rPr lang="ja-JP" altLang="en-US" sz="900" dirty="0" smtClean="0">
                <a:solidFill>
                  <a:schemeClr val="tx1"/>
                </a:solidFill>
                <a:latin typeface="BIZ UDPゴシック" panose="020B0400000000000000" pitchFamily="50" charset="-128"/>
                <a:ea typeface="BIZ UDPゴシック" panose="020B0400000000000000" pitchFamily="50" charset="-128"/>
              </a:rPr>
              <a:t>年の</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日本の成長率</a:t>
            </a:r>
            <a:r>
              <a:rPr lang="ja-JP" altLang="en-US" sz="900" dirty="0" smtClean="0">
                <a:solidFill>
                  <a:schemeClr val="tx1"/>
                </a:solidFill>
                <a:latin typeface="BIZ UDPゴシック" panose="020B0400000000000000" pitchFamily="50" charset="-128"/>
                <a:ea typeface="BIZ UDPゴシック" panose="020B0400000000000000" pitchFamily="50" charset="-128"/>
              </a:rPr>
              <a:t>については</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3.3</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smtClean="0">
                <a:solidFill>
                  <a:schemeClr val="tx1"/>
                </a:solidFill>
                <a:latin typeface="BIZ UDPゴシック" panose="020B0400000000000000" pitchFamily="50" charset="-128"/>
                <a:ea typeface="BIZ UDPゴシック" panose="020B0400000000000000" pitchFamily="50" charset="-128"/>
              </a:rPr>
              <a:t>を見込んでいるが、</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アメリカ</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4.0</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％、中国</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4.8</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％等に比べて低い状況</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269827" y="5975178"/>
            <a:ext cx="1476000" cy="252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ja-JP" altLang="en-US" sz="1400" b="1" dirty="0" smtClean="0"/>
              <a:t>今後</a:t>
            </a:r>
            <a:endParaRPr lang="ja-JP" altLang="ja-JP" sz="1400" b="1" dirty="0"/>
          </a:p>
        </p:txBody>
      </p:sp>
      <p:sp>
        <p:nvSpPr>
          <p:cNvPr id="14" name="角丸四角形 13"/>
          <p:cNvSpPr/>
          <p:nvPr/>
        </p:nvSpPr>
        <p:spPr>
          <a:xfrm>
            <a:off x="269826" y="2473951"/>
            <a:ext cx="8820000" cy="1548000"/>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0" rtlCol="0" anchor="t"/>
          <a:lstStyle/>
          <a:p>
            <a:pPr marL="174625" indent="-174625">
              <a:lnSpc>
                <a:spcPts val="1000"/>
              </a:lnSpc>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年初</a:t>
            </a:r>
            <a:r>
              <a:rPr lang="ja-JP" altLang="en-US" sz="900" b="1" u="sng" dirty="0">
                <a:solidFill>
                  <a:schemeClr val="tx1"/>
                </a:solidFill>
                <a:latin typeface="BIZ UDPゴシック" panose="020B0400000000000000" pitchFamily="50" charset="-128"/>
                <a:ea typeface="BIZ UDPゴシック" panose="020B0400000000000000" pitchFamily="50" charset="-128"/>
              </a:rPr>
              <a:t>以降、新型コロナウィルス感染症拡大に伴う経済活動の抑制により、世界経済に</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リーマンショック以来</a:t>
            </a:r>
            <a:r>
              <a:rPr lang="ja-JP" altLang="en-US" sz="900" b="1" u="sng" dirty="0">
                <a:solidFill>
                  <a:schemeClr val="tx1"/>
                </a:solidFill>
                <a:latin typeface="BIZ UDPゴシック" panose="020B0400000000000000" pitchFamily="50" charset="-128"/>
                <a:ea typeface="BIZ UDPゴシック" panose="020B0400000000000000" pitchFamily="50" charset="-128"/>
              </a:rPr>
              <a:t>の大きな危機</a:t>
            </a: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各国</a:t>
            </a:r>
            <a:r>
              <a:rPr lang="ja-JP" altLang="en-US" sz="900" dirty="0">
                <a:solidFill>
                  <a:schemeClr val="tx1"/>
                </a:solidFill>
                <a:latin typeface="BIZ UDPゴシック" panose="020B0400000000000000" pitchFamily="50" charset="-128"/>
                <a:ea typeface="BIZ UDPゴシック" panose="020B0400000000000000" pitchFamily="50" charset="-128"/>
              </a:rPr>
              <a:t>で移動制限や外出規制が行われ、訪問・滞在時間が減少。</a:t>
            </a:r>
            <a:r>
              <a:rPr lang="ja-JP" altLang="en-US" sz="900" b="1" u="sng" dirty="0">
                <a:solidFill>
                  <a:schemeClr val="tx1"/>
                </a:solidFill>
                <a:latin typeface="BIZ UDPゴシック" panose="020B0400000000000000" pitchFamily="50" charset="-128"/>
                <a:ea typeface="BIZ UDPゴシック" panose="020B0400000000000000" pitchFamily="50" charset="-128"/>
              </a:rPr>
              <a:t>製造業よりも</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サービス業等</a:t>
            </a:r>
            <a:r>
              <a:rPr lang="ja-JP" altLang="en-US" sz="900" b="1" u="sng" dirty="0">
                <a:solidFill>
                  <a:schemeClr val="tx1"/>
                </a:solidFill>
                <a:latin typeface="BIZ UDPゴシック" panose="020B0400000000000000" pitchFamily="50" charset="-128"/>
                <a:ea typeface="BIZ UDPゴシック" panose="020B0400000000000000" pitchFamily="50" charset="-128"/>
              </a:rPr>
              <a:t>の景況感が大きく下降</a:t>
            </a:r>
            <a:r>
              <a:rPr lang="ja-JP" altLang="en-US" sz="900" dirty="0">
                <a:solidFill>
                  <a:schemeClr val="tx1"/>
                </a:solidFill>
                <a:latin typeface="BIZ UDPゴシック" panose="020B0400000000000000" pitchFamily="50" charset="-128"/>
                <a:ea typeface="BIZ UDPゴシック" panose="020B0400000000000000" pitchFamily="50" charset="-128"/>
              </a:rPr>
              <a:t>。</a:t>
            </a: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アメリカ</a:t>
            </a:r>
            <a:r>
              <a:rPr lang="ja-JP" altLang="en-US" sz="900" b="1" u="sng" dirty="0">
                <a:solidFill>
                  <a:schemeClr val="tx1"/>
                </a:solidFill>
                <a:latin typeface="BIZ UDPゴシック" panose="020B0400000000000000" pitchFamily="50" charset="-128"/>
                <a:ea typeface="BIZ UDPゴシック" panose="020B0400000000000000" pitchFamily="50" charset="-128"/>
              </a:rPr>
              <a:t>の実質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月期は対前期比年率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5.0</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～６月期は同</a:t>
            </a:r>
            <a:r>
              <a:rPr lang="en-US" altLang="ja-JP" sz="900" b="1" u="sng" dirty="0">
                <a:solidFill>
                  <a:schemeClr val="tx1"/>
                </a:solidFill>
                <a:latin typeface="BIZ UDPゴシック" panose="020B0400000000000000" pitchFamily="50" charset="-128"/>
                <a:ea typeface="BIZ UDPゴシック" panose="020B0400000000000000" pitchFamily="50" charset="-128"/>
              </a:rPr>
              <a:t>31.4</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と大きな減少。</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月に</a:t>
            </a:r>
            <a:r>
              <a:rPr lang="en-US" altLang="ja-JP" sz="900" b="1" u="sng" dirty="0">
                <a:solidFill>
                  <a:schemeClr val="tx1"/>
                </a:solidFill>
                <a:latin typeface="BIZ UDPゴシック" panose="020B0400000000000000" pitchFamily="50" charset="-128"/>
                <a:ea typeface="BIZ UDPゴシック" panose="020B0400000000000000" pitchFamily="50" charset="-128"/>
              </a:rPr>
              <a:t>14.7</a:t>
            </a:r>
            <a:r>
              <a:rPr lang="ja-JP" altLang="en-US" sz="900" b="1" u="sng" dirty="0">
                <a:solidFill>
                  <a:schemeClr val="tx1"/>
                </a:solidFill>
                <a:latin typeface="BIZ UDPゴシック" panose="020B0400000000000000" pitchFamily="50" charset="-128"/>
                <a:ea typeface="BIZ UDPゴシック" panose="020B0400000000000000" pitchFamily="50" charset="-128"/>
              </a:rPr>
              <a:t>％と、統計開始以来最高水</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準</a:t>
            </a:r>
            <a:r>
              <a:rPr lang="ja-JP" altLang="en-US" sz="900" dirty="0" smtClean="0">
                <a:solidFill>
                  <a:schemeClr val="tx1"/>
                </a:solidFill>
                <a:latin typeface="BIZ UDPゴシック" panose="020B0400000000000000" pitchFamily="50" charset="-128"/>
                <a:ea typeface="BIZ UDPゴシック" panose="020B0400000000000000" pitchFamily="50" charset="-128"/>
              </a:rPr>
              <a:t>を</a:t>
            </a:r>
            <a:r>
              <a:rPr lang="ja-JP" altLang="en-US" sz="900" dirty="0">
                <a:solidFill>
                  <a:schemeClr val="tx1"/>
                </a:solidFill>
                <a:latin typeface="BIZ UDPゴシック" panose="020B0400000000000000" pitchFamily="50" charset="-128"/>
                <a:ea typeface="BIZ UDPゴシック" panose="020B0400000000000000" pitchFamily="50" charset="-128"/>
              </a:rPr>
              <a:t>記録</a:t>
            </a:r>
            <a:r>
              <a:rPr lang="ja-JP" altLang="en-US" sz="900" b="1" u="sng" dirty="0">
                <a:solidFill>
                  <a:schemeClr val="tx1"/>
                </a:solidFill>
                <a:latin typeface="BIZ UDPゴシック" panose="020B0400000000000000" pitchFamily="50" charset="-128"/>
                <a:ea typeface="BIZ UDPゴシック" panose="020B0400000000000000" pitchFamily="50" charset="-128"/>
              </a:rPr>
              <a:t>。欧州各国</a:t>
            </a:r>
            <a:r>
              <a:rPr lang="ja-JP" altLang="en-US" sz="900" dirty="0">
                <a:solidFill>
                  <a:schemeClr val="tx1"/>
                </a:solidFill>
                <a:latin typeface="BIZ UDPゴシック" panose="020B0400000000000000" pitchFamily="50" charset="-128"/>
                <a:ea typeface="BIZ UDPゴシック" panose="020B0400000000000000" pitchFamily="50" charset="-128"/>
              </a:rPr>
              <a:t>も</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月期の</a:t>
            </a:r>
            <a:r>
              <a:rPr lang="ja-JP" altLang="en-US" sz="900" b="1" u="sng" dirty="0">
                <a:solidFill>
                  <a:schemeClr val="tx1"/>
                </a:solidFill>
                <a:latin typeface="BIZ UDPゴシック" panose="020B0400000000000000" pitchFamily="50" charset="-128"/>
                <a:ea typeface="BIZ UDPゴシック" panose="020B0400000000000000" pitchFamily="50" charset="-128"/>
              </a:rPr>
              <a:t>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は対前期比年率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14.1</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月期は同</a:t>
            </a:r>
            <a:r>
              <a:rPr lang="en-US" altLang="ja-JP" sz="900" b="1" u="sng" dirty="0">
                <a:solidFill>
                  <a:schemeClr val="tx1"/>
                </a:solidFill>
                <a:latin typeface="BIZ UDPゴシック" panose="020B0400000000000000" pitchFamily="50" charset="-128"/>
                <a:ea typeface="BIZ UDPゴシック" panose="020B0400000000000000" pitchFamily="50" charset="-128"/>
              </a:rPr>
              <a:t>39.5</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とマイナス。</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失業率</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08</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5</a:t>
            </a:r>
            <a:r>
              <a:rPr lang="ja-JP" altLang="en-US" sz="900" dirty="0">
                <a:solidFill>
                  <a:schemeClr val="tx1"/>
                </a:solidFill>
                <a:latin typeface="BIZ UDPゴシック" panose="020B0400000000000000" pitchFamily="50" charset="-128"/>
                <a:ea typeface="BIZ UDPゴシック" panose="020B0400000000000000" pitchFamily="50" charset="-128"/>
              </a:rPr>
              <a:t>月から低水準で推移してきたが、</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en-US" altLang="ja-JP" sz="900" dirty="0" smtClean="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a:t>
            </a:r>
            <a:r>
              <a:rPr lang="en-US" altLang="ja-JP" sz="900" b="1" u="sng" dirty="0">
                <a:solidFill>
                  <a:schemeClr val="tx1"/>
                </a:solidFill>
                <a:latin typeface="BIZ UDPゴシック" panose="020B0400000000000000" pitchFamily="50" charset="-128"/>
                <a:ea typeface="BIZ UDPゴシック" panose="020B0400000000000000" pitchFamily="50" charset="-128"/>
              </a:rPr>
              <a:t>7.5</a:t>
            </a:r>
            <a:r>
              <a:rPr lang="ja-JP" altLang="en-US" sz="900" b="1" u="sng"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5</a:t>
            </a:r>
            <a:r>
              <a:rPr lang="ja-JP" altLang="en-US" sz="900" dirty="0">
                <a:solidFill>
                  <a:schemeClr val="tx1"/>
                </a:solidFill>
                <a:latin typeface="BIZ UDPゴシック" panose="020B0400000000000000" pitchFamily="50" charset="-128"/>
                <a:ea typeface="BIZ UDPゴシック" panose="020B0400000000000000" pitchFamily="50" charset="-128"/>
              </a:rPr>
              <a:t>月</a:t>
            </a:r>
            <a:r>
              <a:rPr lang="en-US" altLang="ja-JP" sz="900" b="1" u="sng" dirty="0">
                <a:solidFill>
                  <a:schemeClr val="tx1"/>
                </a:solidFill>
                <a:latin typeface="BIZ UDPゴシック" panose="020B0400000000000000" pitchFamily="50" charset="-128"/>
                <a:ea typeface="BIZ UDPゴシック" panose="020B0400000000000000" pitchFamily="50" charset="-128"/>
              </a:rPr>
              <a:t>7.7</a:t>
            </a:r>
            <a:r>
              <a:rPr lang="ja-JP" altLang="en-US" sz="900" b="1" u="sng"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a:t>
            </a:r>
            <a:r>
              <a:rPr lang="en-US" altLang="ja-JP" sz="900" b="1" u="sng" dirty="0">
                <a:solidFill>
                  <a:schemeClr val="tx1"/>
                </a:solidFill>
                <a:latin typeface="BIZ UDPゴシック" panose="020B0400000000000000" pitchFamily="50" charset="-128"/>
                <a:ea typeface="BIZ UDPゴシック" panose="020B0400000000000000" pitchFamily="50" charset="-128"/>
              </a:rPr>
              <a:t>7.8</a:t>
            </a:r>
            <a:r>
              <a:rPr lang="ja-JP" altLang="en-US" sz="900" b="1" u="sng" dirty="0">
                <a:solidFill>
                  <a:schemeClr val="tx1"/>
                </a:solidFill>
                <a:latin typeface="BIZ UDPゴシック" panose="020B0400000000000000" pitchFamily="50" charset="-128"/>
                <a:ea typeface="BIZ UDPゴシック" panose="020B0400000000000000" pitchFamily="50" charset="-128"/>
              </a:rPr>
              <a:t>％と上昇</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中国</a:t>
            </a:r>
            <a:r>
              <a:rPr lang="ja-JP" altLang="en-US" sz="900" dirty="0">
                <a:solidFill>
                  <a:schemeClr val="tx1"/>
                </a:solidFill>
                <a:latin typeface="BIZ UDPゴシック" panose="020B0400000000000000" pitchFamily="50" charset="-128"/>
                <a:ea typeface="BIZ UDPゴシック" panose="020B0400000000000000" pitchFamily="50" charset="-128"/>
              </a:rPr>
              <a:t>も、</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3</a:t>
            </a:r>
            <a:r>
              <a:rPr lang="ja-JP" altLang="en-US" sz="900" dirty="0">
                <a:solidFill>
                  <a:schemeClr val="tx1"/>
                </a:solidFill>
                <a:latin typeface="BIZ UDPゴシック" panose="020B0400000000000000" pitchFamily="50" charset="-128"/>
                <a:ea typeface="BIZ UDPゴシック" panose="020B0400000000000000" pitchFamily="50" charset="-128"/>
              </a:rPr>
              <a:t>月期の</a:t>
            </a:r>
            <a:r>
              <a:rPr lang="ja-JP" altLang="en-US" sz="900" b="1" u="sng" dirty="0">
                <a:solidFill>
                  <a:schemeClr val="tx1"/>
                </a:solidFill>
                <a:latin typeface="BIZ UDPゴシック" panose="020B0400000000000000" pitchFamily="50" charset="-128"/>
                <a:ea typeface="BIZ UDPゴシック" panose="020B0400000000000000" pitchFamily="50" charset="-128"/>
              </a:rPr>
              <a:t>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a:solidFill>
                  <a:schemeClr val="tx1"/>
                </a:solidFill>
                <a:latin typeface="BIZ UDPゴシック" panose="020B0400000000000000" pitchFamily="50" charset="-128"/>
                <a:ea typeface="BIZ UDPゴシック" panose="020B0400000000000000" pitchFamily="50" charset="-128"/>
              </a:rPr>
              <a:t>は、対前期比年率</a:t>
            </a:r>
            <a:r>
              <a:rPr lang="en-US" altLang="ja-JP" sz="900" b="1" u="sng" dirty="0">
                <a:solidFill>
                  <a:schemeClr val="tx1"/>
                </a:solidFill>
                <a:latin typeface="BIZ UDPゴシック" panose="020B0400000000000000" pitchFamily="50" charset="-128"/>
                <a:ea typeface="BIZ UDPゴシック" panose="020B0400000000000000" pitchFamily="50" charset="-128"/>
              </a:rPr>
              <a:t>6.8</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％減と</a:t>
            </a:r>
            <a:r>
              <a:rPr lang="ja-JP" altLang="en-US" sz="900" b="1" u="sng" dirty="0">
                <a:solidFill>
                  <a:schemeClr val="tx1"/>
                </a:solidFill>
                <a:latin typeface="BIZ UDPゴシック" panose="020B0400000000000000" pitchFamily="50" charset="-128"/>
                <a:ea typeface="BIZ UDPゴシック" panose="020B0400000000000000" pitchFamily="50" charset="-128"/>
              </a:rPr>
              <a:t>急減し、統計が遡れる</a:t>
            </a:r>
            <a:r>
              <a:rPr lang="en-US" altLang="ja-JP" sz="900" b="1" u="sng" dirty="0">
                <a:solidFill>
                  <a:schemeClr val="tx1"/>
                </a:solidFill>
                <a:latin typeface="BIZ UDPゴシック" panose="020B0400000000000000" pitchFamily="50" charset="-128"/>
                <a:ea typeface="BIZ UDPゴシック" panose="020B0400000000000000" pitchFamily="50" charset="-128"/>
              </a:rPr>
              <a:t>92</a:t>
            </a:r>
            <a:r>
              <a:rPr lang="ja-JP" altLang="en-US" sz="900" b="1" u="sng" dirty="0">
                <a:solidFill>
                  <a:schemeClr val="tx1"/>
                </a:solidFill>
                <a:latin typeface="BIZ UDPゴシック" panose="020B0400000000000000" pitchFamily="50" charset="-128"/>
                <a:ea typeface="BIZ UDPゴシック" panose="020B0400000000000000" pitchFamily="50" charset="-128"/>
              </a:rPr>
              <a:t>年</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以来初めて</a:t>
            </a:r>
            <a:r>
              <a:rPr lang="ja-JP" altLang="en-US" sz="900" b="1" u="sng" dirty="0">
                <a:solidFill>
                  <a:schemeClr val="tx1"/>
                </a:solidFill>
                <a:latin typeface="BIZ UDPゴシック" panose="020B0400000000000000" pitchFamily="50" charset="-128"/>
                <a:ea typeface="BIZ UDPゴシック" panose="020B0400000000000000" pitchFamily="50" charset="-128"/>
              </a:rPr>
              <a:t>のマイナス</a:t>
            </a:r>
            <a:r>
              <a:rPr lang="ja-JP" altLang="en-US" sz="900" dirty="0">
                <a:solidFill>
                  <a:schemeClr val="tx1"/>
                </a:solidFill>
                <a:latin typeface="BIZ UDPゴシック" panose="020B0400000000000000" pitchFamily="50" charset="-128"/>
                <a:ea typeface="BIZ UDPゴシック" panose="020B0400000000000000" pitchFamily="50" charset="-128"/>
              </a:rPr>
              <a:t>。</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その後</a:t>
            </a:r>
            <a:r>
              <a:rPr lang="ja-JP" altLang="en-US" sz="900" dirty="0">
                <a:solidFill>
                  <a:schemeClr val="tx1"/>
                </a:solidFill>
                <a:latin typeface="BIZ UDPゴシック" panose="020B0400000000000000" pitchFamily="50" charset="-128"/>
                <a:ea typeface="BIZ UDPゴシック" panose="020B0400000000000000" pitchFamily="50" charset="-128"/>
              </a:rPr>
              <a:t>、経済活動の正常化が徐々に進むなかで、</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月期には同</a:t>
            </a:r>
            <a:r>
              <a:rPr lang="en-US" altLang="ja-JP" sz="900" b="1" u="sng" dirty="0">
                <a:solidFill>
                  <a:schemeClr val="tx1"/>
                </a:solidFill>
                <a:latin typeface="BIZ UDPゴシック" panose="020B0400000000000000" pitchFamily="50" charset="-128"/>
                <a:ea typeface="BIZ UDPゴシック" panose="020B0400000000000000" pitchFamily="50" charset="-128"/>
              </a:rPr>
              <a:t>3.2</a:t>
            </a:r>
            <a:r>
              <a:rPr lang="ja-JP" altLang="en-US" sz="900" b="1" u="sng" dirty="0">
                <a:solidFill>
                  <a:schemeClr val="tx1"/>
                </a:solidFill>
                <a:latin typeface="BIZ UDPゴシック" panose="020B0400000000000000" pitchFamily="50" charset="-128"/>
                <a:ea typeface="BIZ UDPゴシック" panose="020B0400000000000000" pitchFamily="50" charset="-128"/>
              </a:rPr>
              <a:t>％とプラスに転じた</a:t>
            </a:r>
            <a:r>
              <a:rPr lang="ja-JP" altLang="en-US" sz="900" dirty="0">
                <a:solidFill>
                  <a:schemeClr val="tx1"/>
                </a:solidFill>
                <a:latin typeface="BIZ UDPゴシック" panose="020B0400000000000000" pitchFamily="50" charset="-128"/>
                <a:ea typeface="BIZ UDPゴシック" panose="020B0400000000000000" pitchFamily="50" charset="-128"/>
              </a:rPr>
              <a:t>。雇用継続は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年２月に急激に悪化。とりわけ、</a:t>
            </a:r>
            <a:r>
              <a:rPr lang="ja-JP" altLang="en-US" sz="900" b="1" u="sng" dirty="0">
                <a:solidFill>
                  <a:schemeClr val="tx1"/>
                </a:solidFill>
                <a:latin typeface="BIZ UDPゴシック" panose="020B0400000000000000" pitchFamily="50" charset="-128"/>
                <a:ea typeface="BIZ UDPゴシック" panose="020B0400000000000000" pitchFamily="50" charset="-128"/>
              </a:rPr>
              <a:t>都市部新規就業者</a:t>
            </a:r>
            <a:r>
              <a:rPr lang="ja-JP" altLang="en-US" sz="900" dirty="0">
                <a:solidFill>
                  <a:schemeClr val="tx1"/>
                </a:solidFill>
                <a:latin typeface="BIZ UDPゴシック" panose="020B0400000000000000" pitchFamily="50" charset="-128"/>
                <a:ea typeface="BIZ UDPゴシック" panose="020B0400000000000000" pitchFamily="50" charset="-128"/>
              </a:rPr>
              <a:t>は、</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en-US" altLang="ja-JP" sz="900" dirty="0" smtClean="0">
                <a:solidFill>
                  <a:schemeClr val="tx1"/>
                </a:solidFill>
                <a:latin typeface="BIZ UDPゴシック" panose="020B0400000000000000" pitchFamily="50" charset="-128"/>
                <a:ea typeface="BIZ UDPゴシック" panose="020B0400000000000000" pitchFamily="50" charset="-128"/>
              </a:rPr>
              <a:t>2</a:t>
            </a:r>
            <a:r>
              <a:rPr lang="ja-JP" altLang="en-US" sz="900" dirty="0">
                <a:solidFill>
                  <a:schemeClr val="tx1"/>
                </a:solidFill>
                <a:latin typeface="BIZ UDPゴシック" panose="020B0400000000000000" pitchFamily="50" charset="-128"/>
                <a:ea typeface="BIZ UDPゴシック" panose="020B0400000000000000" pitchFamily="50" charset="-128"/>
              </a:rPr>
              <a:t>月期に累計前年比</a:t>
            </a:r>
            <a:r>
              <a:rPr lang="en-US" altLang="ja-JP" sz="900" b="1" u="sng" dirty="0">
                <a:solidFill>
                  <a:schemeClr val="tx1"/>
                </a:solidFill>
                <a:latin typeface="BIZ UDPゴシック" panose="020B0400000000000000" pitchFamily="50" charset="-128"/>
                <a:ea typeface="BIZ UDPゴシック" panose="020B0400000000000000" pitchFamily="50" charset="-128"/>
              </a:rPr>
              <a:t>37.9</a:t>
            </a:r>
            <a:r>
              <a:rPr lang="ja-JP" altLang="en-US" sz="900" b="1" u="sng" dirty="0">
                <a:solidFill>
                  <a:schemeClr val="tx1"/>
                </a:solidFill>
                <a:latin typeface="BIZ UDPゴシック" panose="020B0400000000000000" pitchFamily="50" charset="-128"/>
                <a:ea typeface="BIZ UDPゴシック" panose="020B0400000000000000" pitchFamily="50" charset="-128"/>
              </a:rPr>
              <a:t>％減と大幅に減少。</a:t>
            </a: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日本</a:t>
            </a:r>
            <a:r>
              <a:rPr lang="ja-JP" altLang="en-US" sz="900" b="1" u="sng" dirty="0">
                <a:solidFill>
                  <a:schemeClr val="tx1"/>
                </a:solidFill>
                <a:latin typeface="BIZ UDPゴシック" panose="020B0400000000000000" pitchFamily="50" charset="-128"/>
                <a:ea typeface="BIZ UDPゴシック" panose="020B0400000000000000" pitchFamily="50" charset="-128"/>
              </a:rPr>
              <a:t>も</a:t>
            </a:r>
            <a:r>
              <a:rPr lang="ja-JP" altLang="en-US" sz="900" dirty="0">
                <a:solidFill>
                  <a:schemeClr val="tx1"/>
                </a:solidFill>
                <a:latin typeface="BIZ UDPゴシック" panose="020B0400000000000000" pitchFamily="50" charset="-128"/>
                <a:ea typeface="BIZ UDPゴシック" panose="020B0400000000000000" pitchFamily="50" charset="-128"/>
              </a:rPr>
              <a:t>世界と同様に、</a:t>
            </a:r>
            <a:r>
              <a:rPr lang="ja-JP" altLang="en-US" sz="900" b="1" u="sng" dirty="0">
                <a:solidFill>
                  <a:schemeClr val="tx1"/>
                </a:solidFill>
                <a:latin typeface="BIZ UDPゴシック" panose="020B0400000000000000" pitchFamily="50" charset="-128"/>
                <a:ea typeface="BIZ UDPゴシック" panose="020B0400000000000000" pitchFamily="50" charset="-128"/>
              </a:rPr>
              <a:t>観光・宿泊・飲食店等サービス業にとりわけ大きな打撃</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6</a:t>
            </a:r>
            <a:r>
              <a:rPr lang="ja-JP" altLang="en-US" sz="900" dirty="0">
                <a:solidFill>
                  <a:schemeClr val="tx1"/>
                </a:solidFill>
                <a:latin typeface="BIZ UDPゴシック" panose="020B0400000000000000" pitchFamily="50" charset="-128"/>
                <a:ea typeface="BIZ UDPゴシック" panose="020B0400000000000000" pitchFamily="50" charset="-128"/>
              </a:rPr>
              <a:t>月期の</a:t>
            </a:r>
            <a:r>
              <a:rPr lang="ja-JP" altLang="en-US" sz="900" b="1" u="sng" dirty="0">
                <a:solidFill>
                  <a:schemeClr val="tx1"/>
                </a:solidFill>
                <a:latin typeface="BIZ UDPゴシック" panose="020B0400000000000000" pitchFamily="50" charset="-128"/>
                <a:ea typeface="BIZ UDPゴシック" panose="020B0400000000000000" pitchFamily="50" charset="-128"/>
              </a:rPr>
              <a:t>実質</a:t>
            </a:r>
            <a:r>
              <a:rPr lang="en-US" altLang="ja-JP" sz="900" b="1" u="sng" dirty="0">
                <a:solidFill>
                  <a:schemeClr val="tx1"/>
                </a:solidFill>
                <a:latin typeface="BIZ UDPゴシック" panose="020B0400000000000000" pitchFamily="50" charset="-128"/>
                <a:ea typeface="BIZ UDPゴシック" panose="020B0400000000000000" pitchFamily="50" charset="-128"/>
              </a:rPr>
              <a:t>GDP</a:t>
            </a:r>
            <a:r>
              <a:rPr lang="ja-JP" altLang="en-US" sz="900" b="1" u="sng" dirty="0">
                <a:solidFill>
                  <a:schemeClr val="tx1"/>
                </a:solidFill>
                <a:latin typeface="BIZ UDPゴシック" panose="020B0400000000000000" pitchFamily="50" charset="-128"/>
                <a:ea typeface="BIZ UDPゴシック" panose="020B0400000000000000" pitchFamily="50" charset="-128"/>
              </a:rPr>
              <a:t>成長率</a:t>
            </a:r>
            <a:r>
              <a:rPr lang="ja-JP" altLang="en-US" sz="900" dirty="0" smtClean="0">
                <a:solidFill>
                  <a:schemeClr val="tx1"/>
                </a:solidFill>
                <a:latin typeface="BIZ UDPゴシック" panose="020B0400000000000000" pitchFamily="50" charset="-128"/>
                <a:ea typeface="BIZ UDPゴシック" panose="020B0400000000000000" pitchFamily="50" charset="-128"/>
              </a:rPr>
              <a:t>は</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29.3</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a:t>
            </a:r>
            <a:r>
              <a:rPr lang="ja-JP" altLang="en-US" sz="900" b="1" u="sng" dirty="0">
                <a:solidFill>
                  <a:schemeClr val="tx1"/>
                </a:solidFill>
                <a:latin typeface="BIZ UDPゴシック" panose="020B0400000000000000" pitchFamily="50" charset="-128"/>
                <a:ea typeface="BIZ UDPゴシック" panose="020B0400000000000000" pitchFamily="50" charset="-128"/>
              </a:rPr>
              <a:t>減</a:t>
            </a:r>
            <a:r>
              <a:rPr lang="ja-JP" altLang="en-US" sz="900" dirty="0">
                <a:solidFill>
                  <a:schemeClr val="tx1"/>
                </a:solidFill>
                <a:latin typeface="BIZ UDPゴシック" panose="020B0400000000000000" pitchFamily="50" charset="-128"/>
                <a:ea typeface="BIZ UDPゴシック" panose="020B0400000000000000" pitchFamily="50" charset="-128"/>
              </a:rPr>
              <a:t>と、</a:t>
            </a:r>
            <a:r>
              <a:rPr lang="ja-JP" altLang="en-US" sz="900" b="1" u="sng" dirty="0">
                <a:solidFill>
                  <a:schemeClr val="tx1"/>
                </a:solidFill>
                <a:latin typeface="BIZ UDPゴシック" panose="020B0400000000000000" pitchFamily="50" charset="-128"/>
                <a:ea typeface="BIZ UDPゴシック" panose="020B0400000000000000" pitchFamily="50" charset="-128"/>
              </a:rPr>
              <a:t>比較可能な</a:t>
            </a:r>
            <a:r>
              <a:rPr lang="en-US" altLang="ja-JP" sz="900" b="1" u="sng" dirty="0">
                <a:solidFill>
                  <a:schemeClr val="tx1"/>
                </a:solidFill>
                <a:latin typeface="BIZ UDPゴシック" panose="020B0400000000000000" pitchFamily="50" charset="-128"/>
                <a:ea typeface="BIZ UDPゴシック" panose="020B0400000000000000" pitchFamily="50" charset="-128"/>
              </a:rPr>
              <a:t>1994</a:t>
            </a:r>
            <a:r>
              <a:rPr lang="ja-JP" altLang="en-US" sz="900" b="1" u="sng" dirty="0">
                <a:solidFill>
                  <a:schemeClr val="tx1"/>
                </a:solidFill>
                <a:latin typeface="BIZ UDPゴシック" panose="020B0400000000000000" pitchFamily="50" charset="-128"/>
                <a:ea typeface="BIZ UDPゴシック" panose="020B0400000000000000" pitchFamily="50" charset="-128"/>
              </a:rPr>
              <a:t>年以降最大の</a:t>
            </a:r>
            <a:r>
              <a:rPr lang="ja-JP" altLang="en-US" sz="900" u="sng" dirty="0" smtClean="0">
                <a:solidFill>
                  <a:schemeClr val="tx1"/>
                </a:solidFill>
                <a:latin typeface="BIZ UDPゴシック" panose="020B0400000000000000" pitchFamily="50" charset="-128"/>
                <a:ea typeface="BIZ UDPゴシック" panose="020B0400000000000000" pitchFamily="50" charset="-128"/>
              </a:rPr>
              <a:t>落ち込み。</a:t>
            </a: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smtClean="0">
                <a:solidFill>
                  <a:schemeClr val="tx1"/>
                </a:solidFill>
                <a:latin typeface="BIZ UDPゴシック" panose="020B0400000000000000" pitchFamily="50" charset="-128"/>
                <a:ea typeface="BIZ UDPゴシック" panose="020B0400000000000000" pitchFamily="50" charset="-128"/>
              </a:rPr>
              <a:t>　雇用面は企業</a:t>
            </a:r>
            <a:r>
              <a:rPr lang="ja-JP" altLang="en-US" sz="900" dirty="0">
                <a:solidFill>
                  <a:schemeClr val="tx1"/>
                </a:solidFill>
                <a:latin typeface="BIZ UDPゴシック" panose="020B0400000000000000" pitchFamily="50" charset="-128"/>
                <a:ea typeface="BIZ UDPゴシック" panose="020B0400000000000000" pitchFamily="50" charset="-128"/>
              </a:rPr>
              <a:t>の</a:t>
            </a:r>
            <a:r>
              <a:rPr lang="ja-JP" altLang="en-US" sz="900" dirty="0" smtClean="0">
                <a:solidFill>
                  <a:schemeClr val="tx1"/>
                </a:solidFill>
                <a:latin typeface="BIZ UDPゴシック" panose="020B0400000000000000" pitchFamily="50" charset="-128"/>
                <a:ea typeface="BIZ UDPゴシック" panose="020B0400000000000000" pitchFamily="50" charset="-128"/>
              </a:rPr>
              <a:t>雇用</a:t>
            </a:r>
            <a:r>
              <a:rPr lang="ja-JP" altLang="en-US" sz="900" dirty="0">
                <a:solidFill>
                  <a:schemeClr val="tx1"/>
                </a:solidFill>
                <a:latin typeface="BIZ UDPゴシック" panose="020B0400000000000000" pitchFamily="50" charset="-128"/>
                <a:ea typeface="BIZ UDPゴシック" panose="020B0400000000000000" pitchFamily="50" charset="-128"/>
              </a:rPr>
              <a:t>維持の取組みや政府の雇用維持支援</a:t>
            </a:r>
            <a:r>
              <a:rPr lang="ja-JP" altLang="en-US" sz="900" dirty="0" smtClean="0">
                <a:solidFill>
                  <a:schemeClr val="tx1"/>
                </a:solidFill>
                <a:latin typeface="BIZ UDPゴシック" panose="020B0400000000000000" pitchFamily="50" charset="-128"/>
                <a:ea typeface="BIZ UDPゴシック" panose="020B0400000000000000" pitchFamily="50" charset="-128"/>
              </a:rPr>
              <a:t>策も</a:t>
            </a:r>
            <a:r>
              <a:rPr lang="ja-JP" altLang="en-US" sz="900" dirty="0">
                <a:solidFill>
                  <a:schemeClr val="tx1"/>
                </a:solidFill>
                <a:latin typeface="BIZ UDPゴシック" panose="020B0400000000000000" pitchFamily="50" charset="-128"/>
                <a:ea typeface="BIZ UDPゴシック" panose="020B0400000000000000" pitchFamily="50" charset="-128"/>
              </a:rPr>
              <a:t>あり、</a:t>
            </a:r>
            <a:r>
              <a:rPr lang="ja-JP" altLang="en-US" sz="900" b="1" u="sng" dirty="0">
                <a:solidFill>
                  <a:schemeClr val="tx1"/>
                </a:solidFill>
                <a:latin typeface="BIZ UDPゴシック" panose="020B0400000000000000" pitchFamily="50" charset="-128"/>
                <a:ea typeface="BIZ UDPゴシック" panose="020B0400000000000000" pitchFamily="50" charset="-128"/>
              </a:rPr>
              <a:t>失業者の急激な増加は生じなかった</a:t>
            </a:r>
            <a:r>
              <a:rPr lang="ja-JP" altLang="en-US" sz="900" dirty="0">
                <a:solidFill>
                  <a:schemeClr val="tx1"/>
                </a:solidFill>
                <a:latin typeface="BIZ UDPゴシック" panose="020B0400000000000000" pitchFamily="50" charset="-128"/>
                <a:ea typeface="BIZ UDPゴシック" panose="020B0400000000000000" pitchFamily="50" charset="-128"/>
              </a:rPr>
              <a:t>が、</a:t>
            </a:r>
            <a:r>
              <a:rPr lang="en-US" altLang="ja-JP" sz="900" dirty="0">
                <a:solidFill>
                  <a:schemeClr val="tx1"/>
                </a:solidFill>
                <a:latin typeface="BIZ UDPゴシック" panose="020B0400000000000000" pitchFamily="50" charset="-128"/>
                <a:ea typeface="BIZ UDPゴシック" panose="020B0400000000000000" pitchFamily="50" charset="-128"/>
              </a:rPr>
              <a:t>20</a:t>
            </a:r>
            <a:r>
              <a:rPr lang="ja-JP" altLang="en-US" sz="900" dirty="0">
                <a:solidFill>
                  <a:schemeClr val="tx1"/>
                </a:solidFill>
                <a:latin typeface="BIZ UDPゴシック" panose="020B0400000000000000" pitchFamily="50" charset="-128"/>
                <a:ea typeface="BIZ UDPゴシック" panose="020B0400000000000000" pitchFamily="50" charset="-128"/>
              </a:rPr>
              <a:t>年</a:t>
            </a:r>
            <a:r>
              <a:rPr lang="en-US" altLang="ja-JP" sz="900" dirty="0">
                <a:solidFill>
                  <a:schemeClr val="tx1"/>
                </a:solidFill>
                <a:latin typeface="BIZ UDPゴシック" panose="020B0400000000000000" pitchFamily="50" charset="-128"/>
                <a:ea typeface="BIZ UDPゴシック" panose="020B0400000000000000" pitchFamily="50" charset="-128"/>
              </a:rPr>
              <a:t>4</a:t>
            </a:r>
            <a:r>
              <a:rPr lang="ja-JP" altLang="en-US" sz="900" dirty="0">
                <a:solidFill>
                  <a:schemeClr val="tx1"/>
                </a:solidFill>
                <a:latin typeface="BIZ UDPゴシック" panose="020B0400000000000000" pitchFamily="50" charset="-128"/>
                <a:ea typeface="BIZ UDPゴシック" panose="020B0400000000000000" pitchFamily="50" charset="-128"/>
              </a:rPr>
              <a:t>月からパートやアルバイトは雇用者数が</a:t>
            </a:r>
            <a:r>
              <a:rPr lang="ja-JP" altLang="en-US" sz="900" dirty="0" smtClean="0">
                <a:solidFill>
                  <a:schemeClr val="tx1"/>
                </a:solidFill>
                <a:latin typeface="BIZ UDPゴシック" panose="020B0400000000000000" pitchFamily="50" charset="-128"/>
                <a:ea typeface="BIZ UDPゴシック" panose="020B0400000000000000" pitchFamily="50" charset="-128"/>
              </a:rPr>
              <a:t>大幅減。</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リモートワークなどの働き方の変化</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「グリーン」への意識の高まり</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a:t>
            </a:r>
            <a:r>
              <a:rPr lang="en-US" altLang="ja-JP" sz="900" b="1" u="sng" dirty="0" smtClean="0">
                <a:solidFill>
                  <a:schemeClr val="tx1"/>
                </a:solidFill>
                <a:latin typeface="BIZ UDPゴシック" panose="020B0400000000000000" pitchFamily="50" charset="-128"/>
                <a:ea typeface="BIZ UDPゴシック" panose="020B0400000000000000" pitchFamily="50" charset="-128"/>
              </a:rPr>
              <a:t>DX</a:t>
            </a:r>
            <a:r>
              <a:rPr lang="ja-JP" altLang="en-US" sz="900" b="1" u="sng" dirty="0" smtClean="0">
                <a:solidFill>
                  <a:schemeClr val="tx1"/>
                </a:solidFill>
                <a:latin typeface="BIZ UDPゴシック" panose="020B0400000000000000" pitchFamily="50" charset="-128"/>
                <a:ea typeface="BIZ UDPゴシック" panose="020B0400000000000000" pitchFamily="50" charset="-128"/>
              </a:rPr>
              <a:t>」の重要性の高まり。</a:t>
            </a:r>
            <a:endParaRPr lang="ja-JP" altLang="en-US" sz="900" b="1" u="sng" dirty="0">
              <a:solidFill>
                <a:schemeClr val="tx1"/>
              </a:solidFill>
              <a:latin typeface="BIZ UDPゴシック" panose="020B0400000000000000" pitchFamily="50" charset="-128"/>
              <a:ea typeface="BIZ UDPゴシック" panose="020B0400000000000000" pitchFamily="50" charset="-128"/>
            </a:endParaRPr>
          </a:p>
          <a:p>
            <a:pPr marL="174625" indent="-174625">
              <a:lnSpc>
                <a:spcPts val="1000"/>
              </a:lnSpc>
              <a:spcBef>
                <a:spcPts val="300"/>
              </a:spcBef>
            </a:pP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7165639" y="6638346"/>
            <a:ext cx="2318197"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出典：内閣府統計</a:t>
            </a:r>
            <a:endParaRPr kumimoji="1" lang="ja-JP" altLang="en-US" sz="700" dirty="0">
              <a:solidFill>
                <a:schemeClr val="tx1"/>
              </a:solidFill>
            </a:endParaRPr>
          </a:p>
        </p:txBody>
      </p:sp>
      <p:cxnSp>
        <p:nvCxnSpPr>
          <p:cNvPr id="11" name="直線コネクタ 10"/>
          <p:cNvCxnSpPr/>
          <p:nvPr/>
        </p:nvCxnSpPr>
        <p:spPr>
          <a:xfrm flipV="1">
            <a:off x="5311588" y="354858"/>
            <a:ext cx="1854051" cy="492307"/>
          </a:xfrm>
          <a:prstGeom prst="line">
            <a:avLst/>
          </a:prstGeom>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957694" y="2091543"/>
            <a:ext cx="2318197" cy="309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smtClean="0">
                <a:solidFill>
                  <a:schemeClr val="tx1"/>
                </a:solidFill>
              </a:rPr>
              <a:t>※</a:t>
            </a:r>
            <a:r>
              <a:rPr kumimoji="1" lang="ja-JP" altLang="en-US" sz="700" dirty="0" smtClean="0">
                <a:solidFill>
                  <a:schemeClr val="tx1"/>
                </a:solidFill>
              </a:rPr>
              <a:t>　上記データの出典は４ページ以降を参照</a:t>
            </a:r>
            <a:endParaRPr kumimoji="1" lang="ja-JP" altLang="en-US" sz="700" dirty="0">
              <a:solidFill>
                <a:schemeClr val="tx1"/>
              </a:solidFill>
            </a:endParaRPr>
          </a:p>
        </p:txBody>
      </p:sp>
    </p:spTree>
    <p:extLst>
      <p:ext uri="{BB962C8B-B14F-4D97-AF65-F5344CB8AC3E}">
        <p14:creationId xmlns:p14="http://schemas.microsoft.com/office/powerpoint/2010/main" val="2896349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74244"/>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ja-JP" altLang="en-US" sz="2000" b="1" dirty="0" smtClean="0"/>
              <a:t>１（２）</a:t>
            </a:r>
            <a:r>
              <a:rPr lang="en-US" altLang="ja-JP" sz="2000" b="1" dirty="0" smtClean="0"/>
              <a:t> </a:t>
            </a:r>
            <a:r>
              <a:rPr lang="ja-JP" altLang="en-US" sz="2000" b="1" dirty="0" smtClean="0"/>
              <a:t>関連の統計</a:t>
            </a:r>
            <a:r>
              <a:rPr lang="ja-JP" altLang="en-US" sz="2000" b="1" dirty="0"/>
              <a:t>データ</a:t>
            </a:r>
            <a:r>
              <a:rPr lang="ja-JP" altLang="en-US" sz="2000" b="1" dirty="0" smtClean="0"/>
              <a:t>など</a:t>
            </a:r>
            <a:endParaRPr lang="ja-JP" altLang="en-US" sz="2000" b="1" dirty="0"/>
          </a:p>
        </p:txBody>
      </p:sp>
      <p:sp>
        <p:nvSpPr>
          <p:cNvPr id="9" name="テキスト ボックス 8">
            <a:extLst>
              <a:ext uri="{FF2B5EF4-FFF2-40B4-BE49-F238E27FC236}">
                <a16:creationId xmlns:a16="http://schemas.microsoft.com/office/drawing/2014/main" id="{EBE40337-5FAC-43BE-86DC-EF22BE0A5F1F}"/>
              </a:ext>
            </a:extLst>
          </p:cNvPr>
          <p:cNvSpPr txBox="1"/>
          <p:nvPr/>
        </p:nvSpPr>
        <p:spPr>
          <a:xfrm>
            <a:off x="-50376" y="474167"/>
            <a:ext cx="2326502" cy="276999"/>
          </a:xfrm>
          <a:prstGeom prst="rect">
            <a:avLst/>
          </a:prstGeom>
          <a:noFill/>
        </p:spPr>
        <p:txBody>
          <a:bodyPr wrap="square" rtlCol="0">
            <a:spAutoFit/>
          </a:bodyPr>
          <a:lstStyle/>
          <a:p>
            <a:r>
              <a:rPr kumimoji="1" lang="ja-JP" altLang="en-US" sz="1200" b="1" dirty="0"/>
              <a:t>■</a:t>
            </a:r>
            <a:r>
              <a:rPr lang="ja-JP" altLang="en-US" sz="1200" b="1" dirty="0"/>
              <a:t>　主要国の</a:t>
            </a:r>
            <a:r>
              <a:rPr lang="en-US" altLang="ja-JP" sz="1200" b="1" dirty="0"/>
              <a:t>GDP</a:t>
            </a:r>
            <a:r>
              <a:rPr lang="ja-JP" altLang="en-US" sz="1200" b="1" dirty="0"/>
              <a:t>推移</a:t>
            </a:r>
            <a:endParaRPr kumimoji="1" lang="ja-JP" altLang="en-US" sz="1200" b="1" dirty="0"/>
          </a:p>
        </p:txBody>
      </p:sp>
      <p:sp>
        <p:nvSpPr>
          <p:cNvPr id="19" name="テキスト ボックス 18">
            <a:extLst>
              <a:ext uri="{FF2B5EF4-FFF2-40B4-BE49-F238E27FC236}">
                <a16:creationId xmlns:a16="http://schemas.microsoft.com/office/drawing/2014/main" id="{98EBAB1E-A5F3-4A34-A268-1167FFC862B2}"/>
              </a:ext>
            </a:extLst>
          </p:cNvPr>
          <p:cNvSpPr txBox="1"/>
          <p:nvPr/>
        </p:nvSpPr>
        <p:spPr>
          <a:xfrm>
            <a:off x="3009671" y="469381"/>
            <a:ext cx="3060001" cy="276999"/>
          </a:xfrm>
          <a:prstGeom prst="rect">
            <a:avLst/>
          </a:prstGeom>
          <a:noFill/>
        </p:spPr>
        <p:txBody>
          <a:bodyPr wrap="square" rtlCol="0">
            <a:spAutoFit/>
          </a:bodyPr>
          <a:lstStyle/>
          <a:p>
            <a:r>
              <a:rPr kumimoji="1" lang="ja-JP" altLang="en-US" sz="1200" b="1" dirty="0"/>
              <a:t>■</a:t>
            </a:r>
            <a:r>
              <a:rPr lang="ja-JP" altLang="en-US" sz="1200" b="1" dirty="0"/>
              <a:t>　主要国の消費者物価指数（インフレ率）</a:t>
            </a:r>
            <a:endParaRPr kumimoji="1" lang="ja-JP" altLang="en-US" sz="1200" b="1" dirty="0"/>
          </a:p>
        </p:txBody>
      </p:sp>
      <p:sp>
        <p:nvSpPr>
          <p:cNvPr id="112" name="テキスト ボックス 111">
            <a:extLst>
              <a:ext uri="{FF2B5EF4-FFF2-40B4-BE49-F238E27FC236}">
                <a16:creationId xmlns:a16="http://schemas.microsoft.com/office/drawing/2014/main" id="{F94C8895-C5C7-4B61-9580-BD57AE4D89C9}"/>
              </a:ext>
            </a:extLst>
          </p:cNvPr>
          <p:cNvSpPr txBox="1"/>
          <p:nvPr/>
        </p:nvSpPr>
        <p:spPr>
          <a:xfrm>
            <a:off x="5965329" y="458954"/>
            <a:ext cx="2247967" cy="276999"/>
          </a:xfrm>
          <a:prstGeom prst="rect">
            <a:avLst/>
          </a:prstGeom>
          <a:noFill/>
        </p:spPr>
        <p:txBody>
          <a:bodyPr wrap="square" rtlCol="0">
            <a:spAutoFit/>
          </a:bodyPr>
          <a:lstStyle/>
          <a:p>
            <a:r>
              <a:rPr kumimoji="1" lang="ja-JP" altLang="en-US" sz="1200" b="1" dirty="0"/>
              <a:t>■</a:t>
            </a:r>
            <a:r>
              <a:rPr lang="ja-JP" altLang="en-US" sz="1200" b="1" dirty="0"/>
              <a:t>　主要国の失業率</a:t>
            </a:r>
          </a:p>
        </p:txBody>
      </p:sp>
      <p:sp>
        <p:nvSpPr>
          <p:cNvPr id="117" name="テキスト ボックス 116">
            <a:extLst>
              <a:ext uri="{FF2B5EF4-FFF2-40B4-BE49-F238E27FC236}">
                <a16:creationId xmlns:a16="http://schemas.microsoft.com/office/drawing/2014/main" id="{F15A1C21-4043-4B4F-B4CC-C9EDBEC51072}"/>
              </a:ext>
            </a:extLst>
          </p:cNvPr>
          <p:cNvSpPr txBox="1"/>
          <p:nvPr/>
        </p:nvSpPr>
        <p:spPr>
          <a:xfrm>
            <a:off x="-12825" y="3823950"/>
            <a:ext cx="1254471" cy="276999"/>
          </a:xfrm>
          <a:prstGeom prst="rect">
            <a:avLst/>
          </a:prstGeom>
          <a:noFill/>
        </p:spPr>
        <p:txBody>
          <a:bodyPr wrap="square" rtlCol="0">
            <a:spAutoFit/>
          </a:bodyPr>
          <a:lstStyle/>
          <a:p>
            <a:r>
              <a:rPr kumimoji="1" lang="ja-JP" altLang="en-US" sz="1200" b="1" dirty="0"/>
              <a:t>■</a:t>
            </a:r>
            <a:r>
              <a:rPr lang="ja-JP" altLang="en-US" sz="1200" b="1" dirty="0"/>
              <a:t>　経常収支</a:t>
            </a:r>
            <a:endParaRPr kumimoji="1" lang="ja-JP" altLang="en-US" sz="1200" b="1" dirty="0"/>
          </a:p>
        </p:txBody>
      </p:sp>
      <p:sp>
        <p:nvSpPr>
          <p:cNvPr id="118" name="テキスト ボックス 117">
            <a:extLst>
              <a:ext uri="{FF2B5EF4-FFF2-40B4-BE49-F238E27FC236}">
                <a16:creationId xmlns:a16="http://schemas.microsoft.com/office/drawing/2014/main" id="{05413D7C-9BEA-47BC-AE2F-E7D65AE91F69}"/>
              </a:ext>
            </a:extLst>
          </p:cNvPr>
          <p:cNvSpPr txBox="1"/>
          <p:nvPr/>
        </p:nvSpPr>
        <p:spPr>
          <a:xfrm>
            <a:off x="3010704" y="3823951"/>
            <a:ext cx="1982914" cy="276999"/>
          </a:xfrm>
          <a:prstGeom prst="rect">
            <a:avLst/>
          </a:prstGeom>
          <a:noFill/>
        </p:spPr>
        <p:txBody>
          <a:bodyPr wrap="square" rtlCol="0">
            <a:spAutoFit/>
          </a:bodyPr>
          <a:lstStyle/>
          <a:p>
            <a:r>
              <a:rPr kumimoji="1" lang="ja-JP" altLang="en-US" sz="1200" b="1" dirty="0"/>
              <a:t>■</a:t>
            </a:r>
            <a:r>
              <a:rPr lang="ja-JP" altLang="en-US" sz="1200" b="1" dirty="0"/>
              <a:t>　貿易・サービス収支</a:t>
            </a:r>
            <a:endParaRPr kumimoji="1" lang="ja-JP" altLang="en-US" sz="1200" b="1" dirty="0"/>
          </a:p>
        </p:txBody>
      </p:sp>
      <p:sp>
        <p:nvSpPr>
          <p:cNvPr id="119" name="テキスト ボックス 118">
            <a:extLst>
              <a:ext uri="{FF2B5EF4-FFF2-40B4-BE49-F238E27FC236}">
                <a16:creationId xmlns:a16="http://schemas.microsoft.com/office/drawing/2014/main" id="{7FCAF979-5733-4BC7-9283-8BB02C733EC9}"/>
              </a:ext>
            </a:extLst>
          </p:cNvPr>
          <p:cNvSpPr txBox="1"/>
          <p:nvPr/>
        </p:nvSpPr>
        <p:spPr>
          <a:xfrm>
            <a:off x="6012318" y="3823950"/>
            <a:ext cx="1982914" cy="276999"/>
          </a:xfrm>
          <a:prstGeom prst="rect">
            <a:avLst/>
          </a:prstGeom>
          <a:noFill/>
        </p:spPr>
        <p:txBody>
          <a:bodyPr wrap="square" rtlCol="0">
            <a:spAutoFit/>
          </a:bodyPr>
          <a:lstStyle/>
          <a:p>
            <a:r>
              <a:rPr kumimoji="1" lang="ja-JP" altLang="en-US" sz="1200" b="1" dirty="0"/>
              <a:t>■</a:t>
            </a:r>
            <a:r>
              <a:rPr lang="ja-JP" altLang="en-US" sz="1200" b="1" dirty="0"/>
              <a:t>　第一次所得収支</a:t>
            </a:r>
            <a:endParaRPr kumimoji="1" lang="ja-JP" altLang="en-US" sz="1200" b="1" dirty="0"/>
          </a:p>
        </p:txBody>
      </p:sp>
      <p:sp>
        <p:nvSpPr>
          <p:cNvPr id="54" name="テキスト ボックス 53"/>
          <p:cNvSpPr txBox="1"/>
          <p:nvPr/>
        </p:nvSpPr>
        <p:spPr>
          <a:xfrm>
            <a:off x="6018452" y="6556159"/>
            <a:ext cx="3368471" cy="307777"/>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rPr>
              <a:t>IMF</a:t>
            </a:r>
            <a:r>
              <a:rPr lang="ja-JP" altLang="en-US" sz="700" dirty="0">
                <a:latin typeface="Meiryo UI" panose="020B0604030504040204" pitchFamily="50" charset="-128"/>
                <a:ea typeface="Meiryo UI" panose="020B0604030504040204" pitchFamily="50" charset="-128"/>
              </a:rPr>
              <a:t>　</a:t>
            </a:r>
            <a:r>
              <a:rPr lang="en-US" altLang="ja-JP" sz="700" dirty="0">
                <a:latin typeface="Meiryo UI" panose="020B0604030504040204" pitchFamily="50" charset="-128"/>
                <a:ea typeface="Meiryo UI" panose="020B0604030504040204" pitchFamily="50" charset="-128"/>
              </a:rPr>
              <a:t>Balance of Payments Analytic </a:t>
            </a:r>
            <a:r>
              <a:rPr lang="en-US" altLang="ja-JP" sz="700" dirty="0" smtClean="0">
                <a:latin typeface="Meiryo UI" panose="020B0604030504040204" pitchFamily="50" charset="-128"/>
                <a:ea typeface="Meiryo UI" panose="020B0604030504040204" pitchFamily="50" charset="-128"/>
              </a:rPr>
              <a:t>Presentation</a:t>
            </a: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をもとに副首都推進局で作成</a:t>
            </a:r>
            <a:endParaRPr lang="en-US" altLang="ja-JP" sz="700" dirty="0">
              <a:latin typeface="Meiryo UI" panose="020B0604030504040204" pitchFamily="50" charset="-128"/>
              <a:ea typeface="Meiryo UI" panose="020B0604030504040204" pitchFamily="50" charset="-128"/>
            </a:endParaRPr>
          </a:p>
        </p:txBody>
      </p:sp>
      <p:sp>
        <p:nvSpPr>
          <p:cNvPr id="76" name="正方形/長方形 75"/>
          <p:cNvSpPr/>
          <p:nvPr/>
        </p:nvSpPr>
        <p:spPr>
          <a:xfrm>
            <a:off x="8798478" y="653632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rgbClr val="002060"/>
                </a:solidFill>
                <a:latin typeface="+mn-ea"/>
              </a:rPr>
              <a:t> 4</a:t>
            </a:r>
            <a:endParaRPr kumimoji="1" lang="ja-JP" altLang="en-US" sz="900" dirty="0">
              <a:solidFill>
                <a:srgbClr val="002060"/>
              </a:solidFill>
              <a:latin typeface="+mn-ea"/>
            </a:endParaRPr>
          </a:p>
        </p:txBody>
      </p:sp>
      <p:pic>
        <p:nvPicPr>
          <p:cNvPr id="8" name="図 7"/>
          <p:cNvPicPr>
            <a:picLocks noChangeAspect="1"/>
          </p:cNvPicPr>
          <p:nvPr/>
        </p:nvPicPr>
        <p:blipFill>
          <a:blip r:embed="rId2"/>
          <a:stretch>
            <a:fillRect/>
          </a:stretch>
        </p:blipFill>
        <p:spPr>
          <a:xfrm>
            <a:off x="-90148" y="658836"/>
            <a:ext cx="9339881" cy="3225064"/>
          </a:xfrm>
          <a:prstGeom prst="rect">
            <a:avLst/>
          </a:prstGeom>
        </p:spPr>
      </p:pic>
      <p:pic>
        <p:nvPicPr>
          <p:cNvPr id="17" name="図 16"/>
          <p:cNvPicPr>
            <a:picLocks noChangeAspect="1"/>
          </p:cNvPicPr>
          <p:nvPr/>
        </p:nvPicPr>
        <p:blipFill>
          <a:blip r:embed="rId3"/>
          <a:stretch>
            <a:fillRect/>
          </a:stretch>
        </p:blipFill>
        <p:spPr>
          <a:xfrm>
            <a:off x="-50376" y="3883900"/>
            <a:ext cx="9108213" cy="2993395"/>
          </a:xfrm>
          <a:prstGeom prst="rect">
            <a:avLst/>
          </a:prstGeom>
        </p:spPr>
      </p:pic>
    </p:spTree>
    <p:extLst>
      <p:ext uri="{BB962C8B-B14F-4D97-AF65-F5344CB8AC3E}">
        <p14:creationId xmlns:p14="http://schemas.microsoft.com/office/powerpoint/2010/main" val="1752210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48942" y="3656722"/>
            <a:ext cx="3370741" cy="2798708"/>
          </a:xfrm>
          <a:prstGeom prst="rect">
            <a:avLst/>
          </a:prstGeom>
        </p:spPr>
      </p:pic>
      <p:sp>
        <p:nvSpPr>
          <p:cNvPr id="5" name="正方形/長方形 4"/>
          <p:cNvSpPr/>
          <p:nvPr/>
        </p:nvSpPr>
        <p:spPr>
          <a:xfrm>
            <a:off x="8785581" y="651132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rgbClr val="002060"/>
                </a:solidFill>
                <a:latin typeface="+mn-ea"/>
              </a:rPr>
              <a:t> 5</a:t>
            </a:r>
            <a:endParaRPr kumimoji="1" lang="ja-JP" altLang="en-US" sz="900" dirty="0">
              <a:solidFill>
                <a:srgbClr val="002060"/>
              </a:solidFill>
              <a:latin typeface="+mn-ea"/>
            </a:endParaRPr>
          </a:p>
        </p:txBody>
      </p:sp>
      <p:pic>
        <p:nvPicPr>
          <p:cNvPr id="3" name="図 2"/>
          <p:cNvPicPr>
            <a:picLocks noChangeAspect="1"/>
          </p:cNvPicPr>
          <p:nvPr/>
        </p:nvPicPr>
        <p:blipFill>
          <a:blip r:embed="rId3"/>
          <a:stretch>
            <a:fillRect/>
          </a:stretch>
        </p:blipFill>
        <p:spPr>
          <a:xfrm>
            <a:off x="3410105" y="3563015"/>
            <a:ext cx="2766884" cy="2896875"/>
          </a:xfrm>
          <a:prstGeom prst="rect">
            <a:avLst/>
          </a:prstGeom>
        </p:spPr>
      </p:pic>
      <p:sp>
        <p:nvSpPr>
          <p:cNvPr id="138" name="角丸四角形 8">
            <a:extLst>
              <a:ext uri="{FF2B5EF4-FFF2-40B4-BE49-F238E27FC236}">
                <a16:creationId xmlns:a16="http://schemas.microsoft.com/office/drawing/2014/main" id="{47949D05-0509-4CC2-A134-D4C3120E0FAE}"/>
              </a:ext>
            </a:extLst>
          </p:cNvPr>
          <p:cNvSpPr/>
          <p:nvPr/>
        </p:nvSpPr>
        <p:spPr>
          <a:xfrm>
            <a:off x="3326717" y="6450849"/>
            <a:ext cx="2935002" cy="13650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日本　ﾌﾗﾝｽ　　中国　　英国　　韓国　　米国　　ﾌﾞﾗｼﾞﾙ　　ﾄﾞｲﾂ</a:t>
            </a:r>
            <a:endParaRPr kumimoji="1" lang="ja-JP" altLang="en-US" sz="800" dirty="0">
              <a:solidFill>
                <a:schemeClr val="tx1"/>
              </a:solidFill>
            </a:endParaRPr>
          </a:p>
        </p:txBody>
      </p:sp>
      <p:sp>
        <p:nvSpPr>
          <p:cNvPr id="140" name="テキスト ボックス 139">
            <a:extLst>
              <a:ext uri="{FF2B5EF4-FFF2-40B4-BE49-F238E27FC236}">
                <a16:creationId xmlns:a16="http://schemas.microsoft.com/office/drawing/2014/main" id="{F15A1C21-4043-4B4F-B4CC-C9EDBEC51072}"/>
              </a:ext>
            </a:extLst>
          </p:cNvPr>
          <p:cNvSpPr txBox="1"/>
          <p:nvPr/>
        </p:nvSpPr>
        <p:spPr>
          <a:xfrm>
            <a:off x="3098738" y="3365304"/>
            <a:ext cx="2908792" cy="276999"/>
          </a:xfrm>
          <a:prstGeom prst="rect">
            <a:avLst/>
          </a:prstGeom>
          <a:noFill/>
        </p:spPr>
        <p:txBody>
          <a:bodyPr wrap="square" rtlCol="0">
            <a:spAutoFit/>
          </a:bodyPr>
          <a:lstStyle/>
          <a:p>
            <a:r>
              <a:rPr kumimoji="1" lang="ja-JP" altLang="en-US" sz="1200" b="1" dirty="0"/>
              <a:t>■</a:t>
            </a:r>
            <a:r>
              <a:rPr lang="ja-JP" altLang="en-US" sz="1200" b="1" dirty="0"/>
              <a:t>　</a:t>
            </a:r>
            <a:r>
              <a:rPr lang="ja-JP" altLang="en-US" sz="1200" b="1" dirty="0" smtClean="0"/>
              <a:t>企業の内部留保の国際比較</a:t>
            </a:r>
            <a:endParaRPr lang="en-US" altLang="ja-JP" sz="1200" b="1" dirty="0" smtClean="0"/>
          </a:p>
        </p:txBody>
      </p:sp>
      <p:sp>
        <p:nvSpPr>
          <p:cNvPr id="141" name="テキスト ボックス 140">
            <a:extLst>
              <a:ext uri="{FF2B5EF4-FFF2-40B4-BE49-F238E27FC236}">
                <a16:creationId xmlns:a16="http://schemas.microsoft.com/office/drawing/2014/main" id="{F15A1C21-4043-4B4F-B4CC-C9EDBEC51072}"/>
              </a:ext>
            </a:extLst>
          </p:cNvPr>
          <p:cNvSpPr txBox="1"/>
          <p:nvPr/>
        </p:nvSpPr>
        <p:spPr>
          <a:xfrm>
            <a:off x="3920431" y="4391091"/>
            <a:ext cx="2273869" cy="400110"/>
          </a:xfrm>
          <a:prstGeom prst="rect">
            <a:avLst/>
          </a:prstGeom>
          <a:noFill/>
        </p:spPr>
        <p:txBody>
          <a:bodyPr wrap="square" rtlCol="0">
            <a:spAutoFit/>
          </a:bodyPr>
          <a:lstStyle/>
          <a:p>
            <a:r>
              <a:rPr kumimoji="1" lang="ja-JP" altLang="en-US" sz="1000" dirty="0" smtClean="0"/>
              <a:t>左：</a:t>
            </a:r>
            <a:r>
              <a:rPr kumimoji="1" lang="en-US" altLang="ja-JP" sz="1000" dirty="0" smtClean="0"/>
              <a:t>2005</a:t>
            </a:r>
            <a:r>
              <a:rPr kumimoji="1" lang="ja-JP" altLang="en-US" sz="1000" dirty="0" smtClean="0"/>
              <a:t>年内部留保／</a:t>
            </a:r>
            <a:r>
              <a:rPr kumimoji="1" lang="en-US" altLang="ja-JP" sz="1000" dirty="0" smtClean="0"/>
              <a:t>2005</a:t>
            </a:r>
            <a:r>
              <a:rPr kumimoji="1" lang="ja-JP" altLang="en-US" sz="1000" dirty="0" smtClean="0"/>
              <a:t>年</a:t>
            </a:r>
            <a:r>
              <a:rPr kumimoji="1" lang="en-US" altLang="ja-JP" sz="1000" dirty="0" smtClean="0"/>
              <a:t>GDP</a:t>
            </a:r>
          </a:p>
          <a:p>
            <a:r>
              <a:rPr kumimoji="1" lang="ja-JP" altLang="en-US" sz="1000" dirty="0" smtClean="0"/>
              <a:t>右：</a:t>
            </a:r>
            <a:r>
              <a:rPr kumimoji="1" lang="en-US" altLang="ja-JP" sz="1000" dirty="0" smtClean="0"/>
              <a:t>2016</a:t>
            </a:r>
            <a:r>
              <a:rPr kumimoji="1" lang="ja-JP" altLang="en-US" sz="1000" dirty="0" smtClean="0"/>
              <a:t>年内部留保／</a:t>
            </a:r>
            <a:r>
              <a:rPr kumimoji="1" lang="en-US" altLang="ja-JP" sz="1000" dirty="0" smtClean="0"/>
              <a:t>2005</a:t>
            </a:r>
            <a:r>
              <a:rPr kumimoji="1" lang="ja-JP" altLang="en-US" sz="1000" dirty="0" smtClean="0"/>
              <a:t>年</a:t>
            </a:r>
            <a:r>
              <a:rPr kumimoji="1" lang="en-US" altLang="ja-JP" sz="1000" dirty="0" smtClean="0"/>
              <a:t>GDP</a:t>
            </a:r>
          </a:p>
        </p:txBody>
      </p:sp>
      <p:sp>
        <p:nvSpPr>
          <p:cNvPr id="142" name="テキスト ボックス 141">
            <a:extLst>
              <a:ext uri="{FF2B5EF4-FFF2-40B4-BE49-F238E27FC236}">
                <a16:creationId xmlns:a16="http://schemas.microsoft.com/office/drawing/2014/main" id="{135FFE79-8C7D-42C6-96B9-FD172BF67071}"/>
              </a:ext>
            </a:extLst>
          </p:cNvPr>
          <p:cNvSpPr txBox="1"/>
          <p:nvPr/>
        </p:nvSpPr>
        <p:spPr>
          <a:xfrm>
            <a:off x="3410105" y="6618294"/>
            <a:ext cx="2422013"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SBI</a:t>
            </a:r>
            <a:r>
              <a:rPr lang="ja-JP" altLang="en-US" sz="700" dirty="0" smtClean="0">
                <a:latin typeface="Meiryo UI" panose="020B0604030504040204" pitchFamily="50" charset="-128"/>
                <a:ea typeface="Meiryo UI" panose="020B0604030504040204" pitchFamily="50" charset="-128"/>
              </a:rPr>
              <a:t>証券ウィズダムツリー</a:t>
            </a:r>
            <a:endParaRPr lang="en-US" altLang="ja-JP" sz="700" dirty="0">
              <a:latin typeface="Meiryo UI" panose="020B0604030504040204" pitchFamily="50" charset="-128"/>
              <a:ea typeface="Meiryo UI" panose="020B0604030504040204" pitchFamily="50" charset="-128"/>
            </a:endParaRPr>
          </a:p>
        </p:txBody>
      </p:sp>
      <p:sp>
        <p:nvSpPr>
          <p:cNvPr id="4" name="四角形吹き出し 3"/>
          <p:cNvSpPr/>
          <p:nvPr/>
        </p:nvSpPr>
        <p:spPr>
          <a:xfrm>
            <a:off x="4023904" y="3726746"/>
            <a:ext cx="2066925" cy="371475"/>
          </a:xfrm>
          <a:prstGeom prst="wedgeRectCallout">
            <a:avLst>
              <a:gd name="adj1" fmla="val -57239"/>
              <a:gd name="adj2" fmla="val 907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smtClean="0"/>
              <a:t>日本は、</a:t>
            </a:r>
            <a:r>
              <a:rPr kumimoji="1" lang="en-US" altLang="ja-JP" sz="1000" dirty="0" smtClean="0"/>
              <a:t>2016</a:t>
            </a:r>
            <a:r>
              <a:rPr kumimoji="1" lang="ja-JP" altLang="en-US" sz="1000" dirty="0" smtClean="0"/>
              <a:t>年には、</a:t>
            </a:r>
            <a:r>
              <a:rPr kumimoji="1" lang="en-US" altLang="ja-JP" sz="1000" dirty="0" smtClean="0"/>
              <a:t>2005</a:t>
            </a:r>
            <a:r>
              <a:rPr kumimoji="1" lang="ja-JP" altLang="en-US" sz="1000" dirty="0" smtClean="0"/>
              <a:t>年の</a:t>
            </a:r>
            <a:r>
              <a:rPr kumimoji="1" lang="en-US" altLang="ja-JP" sz="1000" dirty="0" smtClean="0"/>
              <a:t>GDP</a:t>
            </a:r>
            <a:r>
              <a:rPr kumimoji="1" lang="ja-JP" altLang="en-US" sz="1000" dirty="0" smtClean="0"/>
              <a:t>を超える額の内部留保がある</a:t>
            </a:r>
            <a:endParaRPr kumimoji="1" lang="ja-JP" altLang="en-US" sz="1000" dirty="0"/>
          </a:p>
        </p:txBody>
      </p:sp>
      <p:pic>
        <p:nvPicPr>
          <p:cNvPr id="146" name="図 145">
            <a:extLst>
              <a:ext uri="{FF2B5EF4-FFF2-40B4-BE49-F238E27FC236}">
                <a16:creationId xmlns:a16="http://schemas.microsoft.com/office/drawing/2014/main" id="{ED2F8FFD-6677-43DF-9BF2-29BB7BEDE38E}"/>
              </a:ext>
            </a:extLst>
          </p:cNvPr>
          <p:cNvPicPr>
            <a:picLocks noChangeAspect="1"/>
          </p:cNvPicPr>
          <p:nvPr/>
        </p:nvPicPr>
        <p:blipFill>
          <a:blip r:embed="rId4"/>
          <a:stretch>
            <a:fillRect/>
          </a:stretch>
        </p:blipFill>
        <p:spPr>
          <a:xfrm>
            <a:off x="6364039" y="3484935"/>
            <a:ext cx="2610734" cy="3018496"/>
          </a:xfrm>
          <a:prstGeom prst="rect">
            <a:avLst/>
          </a:prstGeom>
        </p:spPr>
      </p:pic>
      <p:sp>
        <p:nvSpPr>
          <p:cNvPr id="147" name="テキスト ボックス 146">
            <a:extLst>
              <a:ext uri="{FF2B5EF4-FFF2-40B4-BE49-F238E27FC236}">
                <a16:creationId xmlns:a16="http://schemas.microsoft.com/office/drawing/2014/main" id="{BB20F34D-E59B-4B7C-A0BD-7163E8DE8FB8}"/>
              </a:ext>
            </a:extLst>
          </p:cNvPr>
          <p:cNvSpPr txBox="1"/>
          <p:nvPr/>
        </p:nvSpPr>
        <p:spPr>
          <a:xfrm>
            <a:off x="6007530" y="3376051"/>
            <a:ext cx="3608299" cy="276999"/>
          </a:xfrm>
          <a:prstGeom prst="rect">
            <a:avLst/>
          </a:prstGeom>
          <a:noFill/>
        </p:spPr>
        <p:txBody>
          <a:bodyPr wrap="square" rtlCol="0">
            <a:spAutoFit/>
          </a:bodyPr>
          <a:lstStyle/>
          <a:p>
            <a:r>
              <a:rPr kumimoji="1" lang="ja-JP" altLang="en-US" sz="1200" b="1" dirty="0"/>
              <a:t>■　家計金融資産構成比の国際比較</a:t>
            </a:r>
          </a:p>
        </p:txBody>
      </p:sp>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3" y="411127"/>
            <a:ext cx="4150570" cy="2520000"/>
          </a:xfrm>
          <a:prstGeom prst="rect">
            <a:avLst/>
          </a:prstGeom>
        </p:spPr>
      </p:pic>
      <p:sp>
        <p:nvSpPr>
          <p:cNvPr id="22" name="テキスト ボックス 21">
            <a:extLst>
              <a:ext uri="{FF2B5EF4-FFF2-40B4-BE49-F238E27FC236}">
                <a16:creationId xmlns:a16="http://schemas.microsoft.com/office/drawing/2014/main" id="{F15A1C21-4043-4B4F-B4CC-C9EDBEC51072}"/>
              </a:ext>
            </a:extLst>
          </p:cNvPr>
          <p:cNvSpPr txBox="1"/>
          <p:nvPr/>
        </p:nvSpPr>
        <p:spPr>
          <a:xfrm>
            <a:off x="-1201" y="107485"/>
            <a:ext cx="4554335" cy="276999"/>
          </a:xfrm>
          <a:prstGeom prst="rect">
            <a:avLst/>
          </a:prstGeom>
          <a:noFill/>
        </p:spPr>
        <p:txBody>
          <a:bodyPr wrap="square" rtlCol="0">
            <a:spAutoFit/>
          </a:bodyPr>
          <a:lstStyle/>
          <a:p>
            <a:r>
              <a:rPr kumimoji="1" lang="ja-JP" altLang="en-US" sz="1200" b="1" dirty="0" smtClean="0"/>
              <a:t>■</a:t>
            </a:r>
            <a:r>
              <a:rPr lang="ja-JP" altLang="en-US" sz="1200" b="1" dirty="0"/>
              <a:t> 我が国</a:t>
            </a:r>
            <a:r>
              <a:rPr lang="ja-JP" altLang="en-US" sz="1200" b="1" dirty="0" smtClean="0"/>
              <a:t>のマネタリーベースとマネーストックの推移</a:t>
            </a:r>
            <a:endParaRPr lang="en-US" altLang="ja-JP" sz="1200" b="1" dirty="0" smtClean="0"/>
          </a:p>
        </p:txBody>
      </p:sp>
      <p:sp>
        <p:nvSpPr>
          <p:cNvPr id="23" name="テキスト ボックス 22">
            <a:extLst>
              <a:ext uri="{FF2B5EF4-FFF2-40B4-BE49-F238E27FC236}">
                <a16:creationId xmlns:a16="http://schemas.microsoft.com/office/drawing/2014/main" id="{9390EDC8-C089-417A-9742-2F5EBD9DAA17}"/>
              </a:ext>
            </a:extLst>
          </p:cNvPr>
          <p:cNvSpPr txBox="1"/>
          <p:nvPr/>
        </p:nvSpPr>
        <p:spPr>
          <a:xfrm>
            <a:off x="80993" y="3028636"/>
            <a:ext cx="2749600"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：山本和人・鳥谷一生編集著「世界経済論」</a:t>
            </a:r>
            <a:endParaRPr lang="en-US" altLang="ja-JP" sz="700" dirty="0" smtClean="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390EDC8-C089-417A-9742-2F5EBD9DAA17}"/>
              </a:ext>
            </a:extLst>
          </p:cNvPr>
          <p:cNvSpPr txBox="1"/>
          <p:nvPr/>
        </p:nvSpPr>
        <p:spPr>
          <a:xfrm>
            <a:off x="6348395" y="6441804"/>
            <a:ext cx="2749600" cy="307777"/>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出典：経済</a:t>
            </a:r>
            <a:r>
              <a:rPr lang="ja-JP" altLang="en-US" sz="700" dirty="0" smtClean="0">
                <a:latin typeface="Meiryo UI" panose="020B0604030504040204" pitchFamily="50" charset="-128"/>
                <a:ea typeface="Meiryo UI" panose="020B0604030504040204" pitchFamily="50" charset="-128"/>
              </a:rPr>
              <a:t>産業省「第四次</a:t>
            </a:r>
            <a:r>
              <a:rPr lang="ja-JP" altLang="en-US" sz="700" dirty="0">
                <a:latin typeface="Meiryo UI" panose="020B0604030504040204" pitchFamily="50" charset="-128"/>
                <a:ea typeface="Meiryo UI" panose="020B0604030504040204" pitchFamily="50" charset="-128"/>
              </a:rPr>
              <a:t>産業革命に向けた</a:t>
            </a:r>
            <a:r>
              <a:rPr lang="ja-JP" altLang="en-US" sz="700" dirty="0" smtClean="0">
                <a:latin typeface="Meiryo UI" panose="020B0604030504040204" pitchFamily="50" charset="-128"/>
                <a:ea typeface="Meiryo UI" panose="020B0604030504040204" pitchFamily="50" charset="-128"/>
              </a:rPr>
              <a:t>リスクマネー</a:t>
            </a:r>
            <a:r>
              <a:rPr lang="ja-JP" altLang="en-US" sz="700" dirty="0">
                <a:latin typeface="Meiryo UI" panose="020B0604030504040204" pitchFamily="50" charset="-128"/>
                <a:ea typeface="Meiryo UI" panose="020B0604030504040204" pitchFamily="50" charset="-128"/>
              </a:rPr>
              <a:t>供給</a:t>
            </a:r>
            <a:r>
              <a:rPr lang="ja-JP" altLang="en-US" sz="700" dirty="0" smtClean="0">
                <a:latin typeface="Meiryo UI" panose="020B0604030504040204" pitchFamily="50" charset="-128"/>
                <a:ea typeface="Meiryo UI" panose="020B0604030504040204" pitchFamily="50" charset="-128"/>
              </a:rPr>
              <a:t>に関する</a:t>
            </a:r>
            <a:endParaRPr lang="en-US" altLang="ja-JP" sz="700" dirty="0" smtClean="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　　　 研究会取りまとめ参考資料」</a:t>
            </a:r>
            <a:endParaRPr lang="en-US" altLang="ja-JP" sz="7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15A1C21-4043-4B4F-B4CC-C9EDBEC51072}"/>
              </a:ext>
            </a:extLst>
          </p:cNvPr>
          <p:cNvSpPr txBox="1"/>
          <p:nvPr/>
        </p:nvSpPr>
        <p:spPr>
          <a:xfrm>
            <a:off x="4262379" y="87947"/>
            <a:ext cx="6478895" cy="276999"/>
          </a:xfrm>
          <a:prstGeom prst="rect">
            <a:avLst/>
          </a:prstGeom>
          <a:noFill/>
        </p:spPr>
        <p:txBody>
          <a:bodyPr wrap="square" rtlCol="0">
            <a:spAutoFit/>
          </a:bodyPr>
          <a:lstStyle/>
          <a:p>
            <a:r>
              <a:rPr kumimoji="1" lang="ja-JP" altLang="en-US" sz="1200" b="1" dirty="0" smtClean="0"/>
              <a:t>■</a:t>
            </a:r>
            <a:r>
              <a:rPr lang="ja-JP" altLang="en-US" sz="1200" b="1" dirty="0"/>
              <a:t> </a:t>
            </a:r>
            <a:r>
              <a:rPr lang="ja-JP" altLang="en-US" sz="1200" b="1" dirty="0" smtClean="0"/>
              <a:t>我が国のキャッシュフロー比率及び現預金比率に対する投資の反応</a:t>
            </a:r>
            <a:endParaRPr lang="en-US" altLang="ja-JP" sz="1200" b="1" dirty="0" smtClean="0"/>
          </a:p>
        </p:txBody>
      </p:sp>
      <p:pic>
        <p:nvPicPr>
          <p:cNvPr id="28" name="図 27"/>
          <p:cNvPicPr>
            <a:picLocks noChangeAspect="1"/>
          </p:cNvPicPr>
          <p:nvPr/>
        </p:nvPicPr>
        <p:blipFill>
          <a:blip r:embed="rId6"/>
          <a:stretch>
            <a:fillRect/>
          </a:stretch>
        </p:blipFill>
        <p:spPr>
          <a:xfrm>
            <a:off x="4455128" y="349557"/>
            <a:ext cx="4519645" cy="2625349"/>
          </a:xfrm>
          <a:prstGeom prst="rect">
            <a:avLst/>
          </a:prstGeom>
        </p:spPr>
      </p:pic>
      <p:sp>
        <p:nvSpPr>
          <p:cNvPr id="29" name="テキスト ボックス 28">
            <a:extLst>
              <a:ext uri="{FF2B5EF4-FFF2-40B4-BE49-F238E27FC236}">
                <a16:creationId xmlns:a16="http://schemas.microsoft.com/office/drawing/2014/main" id="{9390EDC8-C089-417A-9742-2F5EBD9DAA17}"/>
              </a:ext>
            </a:extLst>
          </p:cNvPr>
          <p:cNvSpPr txBox="1"/>
          <p:nvPr/>
        </p:nvSpPr>
        <p:spPr>
          <a:xfrm>
            <a:off x="4407654" y="2997080"/>
            <a:ext cx="4605094"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：内閣府政策統括官（経済財政分析担当）「日本経済</a:t>
            </a:r>
            <a:r>
              <a:rPr lang="en-US" altLang="ja-JP" sz="700" dirty="0" smtClean="0">
                <a:latin typeface="Meiryo UI" panose="020B0604030504040204" pitchFamily="50" charset="-128"/>
                <a:ea typeface="Meiryo UI" panose="020B0604030504040204" pitchFamily="50" charset="-128"/>
              </a:rPr>
              <a:t>2017-2018</a:t>
            </a:r>
            <a:r>
              <a:rPr lang="ja-JP" altLang="en-US" sz="700" dirty="0" smtClean="0">
                <a:latin typeface="Meiryo UI" panose="020B0604030504040204" pitchFamily="50" charset="-128"/>
                <a:ea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F15A1C21-4043-4B4F-B4CC-C9EDBEC51072}"/>
              </a:ext>
            </a:extLst>
          </p:cNvPr>
          <p:cNvSpPr txBox="1"/>
          <p:nvPr/>
        </p:nvSpPr>
        <p:spPr>
          <a:xfrm>
            <a:off x="87269" y="3337888"/>
            <a:ext cx="6478895" cy="276999"/>
          </a:xfrm>
          <a:prstGeom prst="rect">
            <a:avLst/>
          </a:prstGeom>
          <a:noFill/>
        </p:spPr>
        <p:txBody>
          <a:bodyPr wrap="square" rtlCol="0">
            <a:spAutoFit/>
          </a:bodyPr>
          <a:lstStyle/>
          <a:p>
            <a:r>
              <a:rPr kumimoji="1" lang="ja-JP" altLang="en-US" sz="1200" b="1" dirty="0" smtClean="0"/>
              <a:t>■我が国の対外直接投資収益の国内還元</a:t>
            </a:r>
            <a:endParaRPr lang="en-US" altLang="ja-JP" sz="1200" b="1" dirty="0" smtClean="0"/>
          </a:p>
        </p:txBody>
      </p:sp>
      <p:sp>
        <p:nvSpPr>
          <p:cNvPr id="31" name="テキスト ボックス 30">
            <a:extLst>
              <a:ext uri="{FF2B5EF4-FFF2-40B4-BE49-F238E27FC236}">
                <a16:creationId xmlns:a16="http://schemas.microsoft.com/office/drawing/2014/main" id="{9390EDC8-C089-417A-9742-2F5EBD9DAA17}"/>
              </a:ext>
            </a:extLst>
          </p:cNvPr>
          <p:cNvSpPr txBox="1"/>
          <p:nvPr/>
        </p:nvSpPr>
        <p:spPr>
          <a:xfrm>
            <a:off x="94347" y="6469849"/>
            <a:ext cx="324438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ja-JP" altLang="en-US" sz="700" dirty="0" smtClean="0">
                <a:latin typeface="Meiryo UI" panose="020B0604030504040204" pitchFamily="50" charset="-128"/>
                <a:ea typeface="Meiryo UI" panose="020B0604030504040204" pitchFamily="50" charset="-128"/>
              </a:rPr>
              <a:t>：内閣府政策統括官（経済財政分析担当）「日本経済</a:t>
            </a:r>
            <a:r>
              <a:rPr lang="en-US" altLang="ja-JP" sz="700" dirty="0" smtClean="0">
                <a:latin typeface="Meiryo UI" panose="020B0604030504040204" pitchFamily="50" charset="-128"/>
                <a:ea typeface="Meiryo UI" panose="020B0604030504040204" pitchFamily="50" charset="-128"/>
              </a:rPr>
              <a:t>2021-2022</a:t>
            </a:r>
            <a:r>
              <a:rPr lang="ja-JP" altLang="en-US" sz="700" dirty="0" smtClean="0">
                <a:latin typeface="Meiryo UI" panose="020B0604030504040204" pitchFamily="50" charset="-128"/>
                <a:ea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1602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図 138">
            <a:extLst>
              <a:ext uri="{FF2B5EF4-FFF2-40B4-BE49-F238E27FC236}">
                <a16:creationId xmlns:a16="http://schemas.microsoft.com/office/drawing/2014/main" id="{6AD5A6F4-6C85-4069-8D39-3B80E3AC2AE3}"/>
              </a:ext>
            </a:extLst>
          </p:cNvPr>
          <p:cNvPicPr>
            <a:picLocks noChangeAspect="1"/>
          </p:cNvPicPr>
          <p:nvPr/>
        </p:nvPicPr>
        <p:blipFill rotWithShape="1">
          <a:blip r:embed="rId2"/>
          <a:srcRect t="12863"/>
          <a:stretch/>
        </p:blipFill>
        <p:spPr>
          <a:xfrm>
            <a:off x="237094" y="389735"/>
            <a:ext cx="3819916" cy="2647254"/>
          </a:xfrm>
          <a:prstGeom prst="rect">
            <a:avLst/>
          </a:prstGeom>
        </p:spPr>
      </p:pic>
      <p:sp>
        <p:nvSpPr>
          <p:cNvPr id="150" name="テキスト ボックス 149">
            <a:extLst>
              <a:ext uri="{FF2B5EF4-FFF2-40B4-BE49-F238E27FC236}">
                <a16:creationId xmlns:a16="http://schemas.microsoft.com/office/drawing/2014/main" id="{46ED87A5-3BA6-483B-BDFA-A085968AB8F0}"/>
              </a:ext>
            </a:extLst>
          </p:cNvPr>
          <p:cNvSpPr txBox="1"/>
          <p:nvPr/>
        </p:nvSpPr>
        <p:spPr>
          <a:xfrm>
            <a:off x="237094" y="3506461"/>
            <a:ext cx="3765109" cy="276999"/>
          </a:xfrm>
          <a:prstGeom prst="rect">
            <a:avLst/>
          </a:prstGeom>
          <a:noFill/>
        </p:spPr>
        <p:txBody>
          <a:bodyPr wrap="square" rtlCol="0">
            <a:spAutoFit/>
          </a:bodyPr>
          <a:lstStyle/>
          <a:p>
            <a:r>
              <a:rPr kumimoji="1" lang="ja-JP" altLang="en-US" sz="1200" b="1" dirty="0" smtClean="0"/>
              <a:t>■</a:t>
            </a:r>
            <a:r>
              <a:rPr kumimoji="1" lang="ja-JP" altLang="en-US" sz="1200" b="1" dirty="0"/>
              <a:t>　東証一部上場企業と</a:t>
            </a:r>
            <a:r>
              <a:rPr kumimoji="1" lang="en-US" altLang="ja-JP" sz="1200" b="1" dirty="0"/>
              <a:t>GAFAM</a:t>
            </a:r>
            <a:r>
              <a:rPr kumimoji="1" lang="ja-JP" altLang="en-US" sz="1200" b="1" dirty="0"/>
              <a:t>の時価総額</a:t>
            </a:r>
          </a:p>
        </p:txBody>
      </p:sp>
      <p:pic>
        <p:nvPicPr>
          <p:cNvPr id="152" name="図 151">
            <a:extLst>
              <a:ext uri="{FF2B5EF4-FFF2-40B4-BE49-F238E27FC236}">
                <a16:creationId xmlns:a16="http://schemas.microsoft.com/office/drawing/2014/main" id="{F7EA8F9E-A133-47A7-9421-31E2A7612A29}"/>
              </a:ext>
            </a:extLst>
          </p:cNvPr>
          <p:cNvPicPr>
            <a:picLocks noChangeAspect="1"/>
          </p:cNvPicPr>
          <p:nvPr/>
        </p:nvPicPr>
        <p:blipFill>
          <a:blip r:embed="rId3"/>
          <a:stretch>
            <a:fillRect/>
          </a:stretch>
        </p:blipFill>
        <p:spPr>
          <a:xfrm>
            <a:off x="493639" y="3956877"/>
            <a:ext cx="3764665" cy="2689657"/>
          </a:xfrm>
          <a:prstGeom prst="rect">
            <a:avLst/>
          </a:prstGeom>
        </p:spPr>
      </p:pic>
      <p:pic>
        <p:nvPicPr>
          <p:cNvPr id="14" name="図 13">
            <a:extLst>
              <a:ext uri="{FF2B5EF4-FFF2-40B4-BE49-F238E27FC236}">
                <a16:creationId xmlns:a16="http://schemas.microsoft.com/office/drawing/2014/main" id="{6471744E-BA11-4DC5-9416-C71FD1A8C9E8}"/>
              </a:ext>
            </a:extLst>
          </p:cNvPr>
          <p:cNvPicPr>
            <a:picLocks noChangeAspect="1"/>
          </p:cNvPicPr>
          <p:nvPr/>
        </p:nvPicPr>
        <p:blipFill rotWithShape="1">
          <a:blip r:embed="rId4"/>
          <a:srcRect t="6916"/>
          <a:stretch/>
        </p:blipFill>
        <p:spPr>
          <a:xfrm>
            <a:off x="4596104" y="357050"/>
            <a:ext cx="4240897" cy="2663447"/>
          </a:xfrm>
          <a:prstGeom prst="rect">
            <a:avLst/>
          </a:prstGeom>
        </p:spPr>
      </p:pic>
      <p:sp>
        <p:nvSpPr>
          <p:cNvPr id="2" name="楕円 1"/>
          <p:cNvSpPr/>
          <p:nvPr/>
        </p:nvSpPr>
        <p:spPr>
          <a:xfrm>
            <a:off x="6234267" y="483738"/>
            <a:ext cx="2686151" cy="195732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390EDC8-C089-417A-9742-2F5EBD9DAA17}"/>
              </a:ext>
            </a:extLst>
          </p:cNvPr>
          <p:cNvSpPr txBox="1"/>
          <p:nvPr/>
        </p:nvSpPr>
        <p:spPr>
          <a:xfrm>
            <a:off x="7314587" y="2024743"/>
            <a:ext cx="119831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アメリカ</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8778512" y="6490769"/>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rgbClr val="002060"/>
                </a:solidFill>
                <a:latin typeface="+mn-ea"/>
              </a:rPr>
              <a:t>６</a:t>
            </a:r>
            <a:endParaRPr kumimoji="1" lang="ja-JP" altLang="en-US" sz="900" dirty="0">
              <a:solidFill>
                <a:srgbClr val="002060"/>
              </a:solidFill>
              <a:latin typeface="+mn-ea"/>
            </a:endParaRPr>
          </a:p>
        </p:txBody>
      </p:sp>
      <p:sp>
        <p:nvSpPr>
          <p:cNvPr id="17" name="テキスト ボックス 16">
            <a:extLst>
              <a:ext uri="{FF2B5EF4-FFF2-40B4-BE49-F238E27FC236}">
                <a16:creationId xmlns:a16="http://schemas.microsoft.com/office/drawing/2014/main" id="{9390EDC8-C089-417A-9742-2F5EBD9DAA17}"/>
              </a:ext>
            </a:extLst>
          </p:cNvPr>
          <p:cNvSpPr txBox="1"/>
          <p:nvPr/>
        </p:nvSpPr>
        <p:spPr>
          <a:xfrm>
            <a:off x="115777" y="2989540"/>
            <a:ext cx="4062549"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出典：経済産業省　</a:t>
            </a:r>
            <a:r>
              <a:rPr lang="ja-JP" altLang="en-US" sz="700" dirty="0" smtClean="0">
                <a:latin typeface="Meiryo UI" panose="020B0604030504040204" pitchFamily="50" charset="-128"/>
                <a:ea typeface="Meiryo UI" panose="020B0604030504040204" pitchFamily="50" charset="-128"/>
              </a:rPr>
              <a:t>「第四次</a:t>
            </a:r>
            <a:r>
              <a:rPr lang="ja-JP" altLang="en-US" sz="700" dirty="0">
                <a:latin typeface="Meiryo UI" panose="020B0604030504040204" pitchFamily="50" charset="-128"/>
                <a:ea typeface="Meiryo UI" panose="020B0604030504040204" pitchFamily="50" charset="-128"/>
              </a:rPr>
              <a:t>産業革命に向けたリスクマネー</a:t>
            </a:r>
            <a:r>
              <a:rPr lang="ja-JP" altLang="en-US" sz="700" dirty="0" smtClean="0">
                <a:latin typeface="Meiryo UI" panose="020B0604030504040204" pitchFamily="50" charset="-128"/>
                <a:ea typeface="Meiryo UI" panose="020B0604030504040204" pitchFamily="50" charset="-128"/>
              </a:rPr>
              <a:t>供給</a:t>
            </a:r>
            <a:r>
              <a:rPr lang="ja-JP" altLang="en-US" sz="700" dirty="0">
                <a:latin typeface="Meiryo UI" panose="020B0604030504040204" pitchFamily="50" charset="-128"/>
                <a:ea typeface="Meiryo UI" panose="020B0604030504040204" pitchFamily="50" charset="-128"/>
              </a:rPr>
              <a:t>に関する</a:t>
            </a:r>
            <a:r>
              <a:rPr lang="ja-JP" altLang="en-US" sz="700" dirty="0" smtClean="0">
                <a:latin typeface="Meiryo UI" panose="020B0604030504040204" pitchFamily="50" charset="-128"/>
                <a:ea typeface="Meiryo UI" panose="020B0604030504040204" pitchFamily="50" charset="-128"/>
              </a:rPr>
              <a:t>研究会　取りまとめ参考資料」</a:t>
            </a:r>
            <a:endParaRPr lang="en-US" altLang="ja-JP" sz="7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390EDC8-C089-417A-9742-2F5EBD9DAA17}"/>
              </a:ext>
            </a:extLst>
          </p:cNvPr>
          <p:cNvSpPr txBox="1"/>
          <p:nvPr/>
        </p:nvSpPr>
        <p:spPr>
          <a:xfrm>
            <a:off x="4596104" y="3153238"/>
            <a:ext cx="4062549"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出典：経済産業省　</a:t>
            </a:r>
            <a:r>
              <a:rPr lang="ja-JP" altLang="en-US" sz="700" dirty="0" smtClean="0">
                <a:latin typeface="Meiryo UI" panose="020B0604030504040204" pitchFamily="50" charset="-128"/>
                <a:ea typeface="Meiryo UI" panose="020B0604030504040204" pitchFamily="50" charset="-128"/>
              </a:rPr>
              <a:t>「第四次</a:t>
            </a:r>
            <a:r>
              <a:rPr lang="ja-JP" altLang="en-US" sz="700" dirty="0">
                <a:latin typeface="Meiryo UI" panose="020B0604030504040204" pitchFamily="50" charset="-128"/>
                <a:ea typeface="Meiryo UI" panose="020B0604030504040204" pitchFamily="50" charset="-128"/>
              </a:rPr>
              <a:t>産業革命に向けたリスクマネー</a:t>
            </a:r>
            <a:r>
              <a:rPr lang="ja-JP" altLang="en-US" sz="700" dirty="0" smtClean="0">
                <a:latin typeface="Meiryo UI" panose="020B0604030504040204" pitchFamily="50" charset="-128"/>
                <a:ea typeface="Meiryo UI" panose="020B0604030504040204" pitchFamily="50" charset="-128"/>
              </a:rPr>
              <a:t>供給</a:t>
            </a:r>
            <a:r>
              <a:rPr lang="ja-JP" altLang="en-US" sz="700" dirty="0">
                <a:latin typeface="Meiryo UI" panose="020B0604030504040204" pitchFamily="50" charset="-128"/>
                <a:ea typeface="Meiryo UI" panose="020B0604030504040204" pitchFamily="50" charset="-128"/>
              </a:rPr>
              <a:t>に関する</a:t>
            </a:r>
            <a:r>
              <a:rPr lang="ja-JP" altLang="en-US" sz="700" dirty="0" smtClean="0">
                <a:latin typeface="Meiryo UI" panose="020B0604030504040204" pitchFamily="50" charset="-128"/>
                <a:ea typeface="Meiryo UI" panose="020B0604030504040204" pitchFamily="50" charset="-128"/>
              </a:rPr>
              <a:t>研究会　取りまとめ参考資料」</a:t>
            </a:r>
            <a:endParaRPr lang="en-US" altLang="ja-JP" sz="7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09177DB5-61A8-49F9-9F91-37B99067CE4C}"/>
              </a:ext>
            </a:extLst>
          </p:cNvPr>
          <p:cNvSpPr txBox="1"/>
          <p:nvPr/>
        </p:nvSpPr>
        <p:spPr>
          <a:xfrm>
            <a:off x="237094" y="6606696"/>
            <a:ext cx="4500644"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出典：経済</a:t>
            </a:r>
            <a:r>
              <a:rPr lang="ja-JP" altLang="en-US" sz="700" dirty="0" smtClean="0">
                <a:latin typeface="Meiryo UI" panose="020B0604030504040204" pitchFamily="50" charset="-128"/>
                <a:ea typeface="Meiryo UI" panose="020B0604030504040204" pitchFamily="50" charset="-128"/>
              </a:rPr>
              <a:t>産業省</a:t>
            </a:r>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「第</a:t>
            </a:r>
            <a:r>
              <a:rPr lang="en-US" altLang="ja-JP" sz="700" dirty="0" smtClean="0">
                <a:latin typeface="Meiryo UI" panose="020B0604030504040204" pitchFamily="50" charset="-128"/>
                <a:ea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rPr>
              <a:t>回　産業構造審議会　経済産業政策新機軸部会　論点資料」</a:t>
            </a:r>
            <a:endParaRPr lang="en-US" altLang="ja-JP" sz="700" dirty="0">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FB950448-639C-44F2-B4E1-CA3C0580FA21}"/>
              </a:ext>
            </a:extLst>
          </p:cNvPr>
          <p:cNvPicPr>
            <a:picLocks noChangeAspect="1"/>
          </p:cNvPicPr>
          <p:nvPr/>
        </p:nvPicPr>
        <p:blipFill>
          <a:blip r:embed="rId5"/>
          <a:stretch>
            <a:fillRect/>
          </a:stretch>
        </p:blipFill>
        <p:spPr>
          <a:xfrm>
            <a:off x="4923197" y="3737294"/>
            <a:ext cx="3592687" cy="2868057"/>
          </a:xfrm>
          <a:prstGeom prst="rect">
            <a:avLst/>
          </a:prstGeom>
        </p:spPr>
      </p:pic>
      <p:sp>
        <p:nvSpPr>
          <p:cNvPr id="47" name="テキスト ボックス 46">
            <a:extLst>
              <a:ext uri="{FF2B5EF4-FFF2-40B4-BE49-F238E27FC236}">
                <a16:creationId xmlns:a16="http://schemas.microsoft.com/office/drawing/2014/main" id="{54027932-00F0-4CC4-B478-038186587240}"/>
              </a:ext>
            </a:extLst>
          </p:cNvPr>
          <p:cNvSpPr txBox="1"/>
          <p:nvPr/>
        </p:nvSpPr>
        <p:spPr>
          <a:xfrm>
            <a:off x="4675348" y="3506461"/>
            <a:ext cx="3887095" cy="276999"/>
          </a:xfrm>
          <a:prstGeom prst="rect">
            <a:avLst/>
          </a:prstGeom>
          <a:noFill/>
        </p:spPr>
        <p:txBody>
          <a:bodyPr wrap="square" rtlCol="0">
            <a:spAutoFit/>
          </a:bodyPr>
          <a:lstStyle/>
          <a:p>
            <a:r>
              <a:rPr kumimoji="1" lang="ja-JP" altLang="en-US" sz="1200" b="1" dirty="0"/>
              <a:t>■　人材投資（</a:t>
            </a:r>
            <a:r>
              <a:rPr kumimoji="1" lang="en-US" altLang="ja-JP" sz="1200" b="1" dirty="0"/>
              <a:t>OJT</a:t>
            </a:r>
            <a:r>
              <a:rPr kumimoji="1" lang="ja-JP" altLang="en-US" sz="1200" b="1" dirty="0"/>
              <a:t>以外）の国際比較（対</a:t>
            </a:r>
            <a:r>
              <a:rPr kumimoji="1" lang="en-US" altLang="ja-JP" sz="1200" b="1" dirty="0"/>
              <a:t>GDP</a:t>
            </a:r>
            <a:r>
              <a:rPr kumimoji="1" lang="ja-JP" altLang="en-US" sz="1200" b="1" dirty="0"/>
              <a:t>比）</a:t>
            </a:r>
          </a:p>
        </p:txBody>
      </p:sp>
      <p:sp>
        <p:nvSpPr>
          <p:cNvPr id="48" name="テキスト ボックス 47">
            <a:extLst>
              <a:ext uri="{FF2B5EF4-FFF2-40B4-BE49-F238E27FC236}">
                <a16:creationId xmlns:a16="http://schemas.microsoft.com/office/drawing/2014/main" id="{37DE554C-38D5-4017-9DA3-52B2F6A4F5D0}"/>
              </a:ext>
            </a:extLst>
          </p:cNvPr>
          <p:cNvSpPr txBox="1"/>
          <p:nvPr/>
        </p:nvSpPr>
        <p:spPr>
          <a:xfrm>
            <a:off x="4597069" y="6588742"/>
            <a:ext cx="4491801"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出典：経済</a:t>
            </a:r>
            <a:r>
              <a:rPr lang="ja-JP" altLang="en-US" sz="700" dirty="0" smtClean="0">
                <a:latin typeface="Meiryo UI" panose="020B0604030504040204" pitchFamily="50" charset="-128"/>
                <a:ea typeface="Meiryo UI" panose="020B0604030504040204" pitchFamily="50" charset="-128"/>
              </a:rPr>
              <a:t>産業省「第１回　産業</a:t>
            </a:r>
            <a:r>
              <a:rPr lang="ja-JP" altLang="en-US" sz="700" dirty="0">
                <a:latin typeface="Meiryo UI" panose="020B0604030504040204" pitchFamily="50" charset="-128"/>
                <a:ea typeface="Meiryo UI" panose="020B0604030504040204" pitchFamily="50" charset="-128"/>
              </a:rPr>
              <a:t>構造審議会　経済産業政策新機軸部会　論点</a:t>
            </a:r>
            <a:r>
              <a:rPr lang="ja-JP" altLang="en-US" sz="700" dirty="0" smtClean="0">
                <a:latin typeface="Meiryo UI" panose="020B0604030504040204" pitchFamily="50" charset="-128"/>
                <a:ea typeface="Meiryo UI" panose="020B0604030504040204" pitchFamily="50" charset="-128"/>
              </a:rPr>
              <a:t>資料」</a:t>
            </a:r>
            <a:endParaRPr lang="en-US" altLang="ja-JP" sz="7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9390EDC8-C089-417A-9742-2F5EBD9DAA17}"/>
              </a:ext>
            </a:extLst>
          </p:cNvPr>
          <p:cNvSpPr txBox="1"/>
          <p:nvPr/>
        </p:nvSpPr>
        <p:spPr>
          <a:xfrm>
            <a:off x="3514725" y="3295217"/>
            <a:ext cx="861094" cy="830997"/>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G:Google</a:t>
            </a:r>
          </a:p>
          <a:p>
            <a:r>
              <a:rPr lang="en-US" altLang="ja-JP" sz="800" dirty="0" smtClean="0">
                <a:latin typeface="Meiryo UI" panose="020B0604030504040204" pitchFamily="50" charset="-128"/>
                <a:ea typeface="Meiryo UI" panose="020B0604030504040204" pitchFamily="50" charset="-128"/>
              </a:rPr>
              <a:t>A:Apple</a:t>
            </a:r>
          </a:p>
          <a:p>
            <a:r>
              <a:rPr lang="en-US" altLang="ja-JP" sz="800" dirty="0" smtClean="0">
                <a:latin typeface="Meiryo UI" panose="020B0604030504040204" pitchFamily="50" charset="-128"/>
                <a:ea typeface="Meiryo UI" panose="020B0604030504040204" pitchFamily="50" charset="-128"/>
              </a:rPr>
              <a:t>F:Facebook</a:t>
            </a:r>
          </a:p>
          <a:p>
            <a:r>
              <a:rPr lang="ja-JP" altLang="en-US" sz="800" dirty="0" smtClean="0">
                <a:latin typeface="Meiryo UI" panose="020B0604030504040204" pitchFamily="50" charset="-128"/>
                <a:ea typeface="Meiryo UI" panose="020B0604030504040204" pitchFamily="50" charset="-128"/>
              </a:rPr>
              <a:t>（現：</a:t>
            </a:r>
            <a:r>
              <a:rPr lang="en-US" altLang="ja-JP" sz="800" dirty="0" smtClean="0">
                <a:latin typeface="Meiryo UI" panose="020B0604030504040204" pitchFamily="50" charset="-128"/>
                <a:ea typeface="Meiryo UI" panose="020B0604030504040204" pitchFamily="50" charset="-128"/>
              </a:rPr>
              <a:t>Meta</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A:Amazon</a:t>
            </a:r>
          </a:p>
          <a:p>
            <a:r>
              <a:rPr lang="en-US" altLang="ja-JP" sz="800" dirty="0" smtClean="0">
                <a:latin typeface="Meiryo UI" panose="020B0604030504040204" pitchFamily="50" charset="-128"/>
                <a:ea typeface="Meiryo UI" panose="020B0604030504040204" pitchFamily="50" charset="-128"/>
              </a:rPr>
              <a:t>M:Microsoft</a:t>
            </a:r>
          </a:p>
        </p:txBody>
      </p:sp>
      <p:sp>
        <p:nvSpPr>
          <p:cNvPr id="3" name="大かっこ 2"/>
          <p:cNvSpPr/>
          <p:nvPr/>
        </p:nvSpPr>
        <p:spPr>
          <a:xfrm>
            <a:off x="3498823" y="3350874"/>
            <a:ext cx="773116" cy="720000"/>
          </a:xfrm>
          <a:prstGeom prst="bracketPair">
            <a:avLst>
              <a:gd name="adj" fmla="val 1049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6ED87A5-3BA6-483B-BDFA-A085968AB8F0}"/>
              </a:ext>
            </a:extLst>
          </p:cNvPr>
          <p:cNvSpPr txBox="1"/>
          <p:nvPr/>
        </p:nvSpPr>
        <p:spPr>
          <a:xfrm>
            <a:off x="237094" y="84614"/>
            <a:ext cx="3765109" cy="276999"/>
          </a:xfrm>
          <a:prstGeom prst="rect">
            <a:avLst/>
          </a:prstGeom>
          <a:noFill/>
        </p:spPr>
        <p:txBody>
          <a:bodyPr wrap="square" rtlCol="0">
            <a:spAutoFit/>
          </a:bodyPr>
          <a:lstStyle/>
          <a:p>
            <a:r>
              <a:rPr kumimoji="1" lang="ja-JP" altLang="en-US" sz="1200" b="1" dirty="0" smtClean="0"/>
              <a:t>■</a:t>
            </a:r>
            <a:r>
              <a:rPr kumimoji="1" lang="ja-JP" altLang="en-US" sz="1200" b="1" dirty="0"/>
              <a:t>　</a:t>
            </a:r>
            <a:r>
              <a:rPr kumimoji="1" lang="ja-JP" altLang="en-US" sz="1200" b="1" dirty="0" smtClean="0"/>
              <a:t>ベンチャー投資の</a:t>
            </a:r>
            <a:r>
              <a:rPr kumimoji="1" lang="en-US" altLang="ja-JP" sz="1200" b="1" dirty="0" smtClean="0"/>
              <a:t>GDP</a:t>
            </a:r>
            <a:r>
              <a:rPr kumimoji="1" lang="ja-JP" altLang="en-US" sz="1200" b="1" dirty="0" smtClean="0"/>
              <a:t>に対する比率</a:t>
            </a:r>
            <a:r>
              <a:rPr kumimoji="1" lang="en-US" altLang="ja-JP" sz="1200" b="1" dirty="0" smtClean="0"/>
              <a:t>(2015</a:t>
            </a:r>
            <a:r>
              <a:rPr kumimoji="1" lang="ja-JP" altLang="en-US" sz="1200" b="1" dirty="0" smtClean="0"/>
              <a:t>年</a:t>
            </a:r>
            <a:r>
              <a:rPr kumimoji="1" lang="en-US" altLang="ja-JP" sz="1200" b="1" dirty="0" smtClean="0"/>
              <a:t>)</a:t>
            </a:r>
            <a:endParaRPr kumimoji="1" lang="ja-JP" altLang="en-US" sz="1200" b="1" dirty="0"/>
          </a:p>
        </p:txBody>
      </p:sp>
      <p:sp>
        <p:nvSpPr>
          <p:cNvPr id="24" name="テキスト ボックス 23">
            <a:extLst>
              <a:ext uri="{FF2B5EF4-FFF2-40B4-BE49-F238E27FC236}">
                <a16:creationId xmlns:a16="http://schemas.microsoft.com/office/drawing/2014/main" id="{46ED87A5-3BA6-483B-BDFA-A085968AB8F0}"/>
              </a:ext>
            </a:extLst>
          </p:cNvPr>
          <p:cNvSpPr txBox="1"/>
          <p:nvPr/>
        </p:nvSpPr>
        <p:spPr>
          <a:xfrm>
            <a:off x="4557506" y="84614"/>
            <a:ext cx="3765109" cy="276999"/>
          </a:xfrm>
          <a:prstGeom prst="rect">
            <a:avLst/>
          </a:prstGeom>
          <a:noFill/>
        </p:spPr>
        <p:txBody>
          <a:bodyPr wrap="square" rtlCol="0">
            <a:spAutoFit/>
          </a:bodyPr>
          <a:lstStyle/>
          <a:p>
            <a:r>
              <a:rPr kumimoji="1" lang="ja-JP" altLang="en-US" sz="1200" b="1" dirty="0" smtClean="0"/>
              <a:t>■</a:t>
            </a:r>
            <a:r>
              <a:rPr kumimoji="1" lang="ja-JP" altLang="en-US" sz="1200" b="1" dirty="0"/>
              <a:t>　</a:t>
            </a:r>
            <a:r>
              <a:rPr kumimoji="1" lang="ja-JP" altLang="en-US" sz="1200" b="1" dirty="0" smtClean="0"/>
              <a:t>各国主要</a:t>
            </a:r>
            <a:r>
              <a:rPr kumimoji="1" lang="en-US" altLang="ja-JP" sz="1200" b="1" dirty="0" smtClean="0"/>
              <a:t>VC</a:t>
            </a:r>
            <a:r>
              <a:rPr kumimoji="1" lang="ja-JP" altLang="en-US" sz="1200" b="1" dirty="0" smtClean="0"/>
              <a:t>ファンドの規模</a:t>
            </a:r>
            <a:endParaRPr kumimoji="1" lang="ja-JP" altLang="en-US" sz="1200" b="1" dirty="0"/>
          </a:p>
        </p:txBody>
      </p:sp>
      <p:cxnSp>
        <p:nvCxnSpPr>
          <p:cNvPr id="7" name="直線コネクタ 6"/>
          <p:cNvCxnSpPr/>
          <p:nvPr/>
        </p:nvCxnSpPr>
        <p:spPr>
          <a:xfrm>
            <a:off x="7846423" y="357050"/>
            <a:ext cx="476192" cy="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7023289" y="2845519"/>
            <a:ext cx="1838683" cy="244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上 94">
            <a:extLst>
              <a:ext uri="{FF2B5EF4-FFF2-40B4-BE49-F238E27FC236}">
                <a16:creationId xmlns:a16="http://schemas.microsoft.com/office/drawing/2014/main" id="{BB53BE21-73E2-45EE-8784-70EBD8B5D89B}"/>
              </a:ext>
            </a:extLst>
          </p:cNvPr>
          <p:cNvSpPr/>
          <p:nvPr/>
        </p:nvSpPr>
        <p:spPr>
          <a:xfrm rot="5400000">
            <a:off x="6956851" y="1442413"/>
            <a:ext cx="487152" cy="3156169"/>
          </a:xfrm>
          <a:prstGeom prst="upArrow">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dirty="0" smtClean="0"/>
              <a:t>一回あたりのディールサイズ（百万ドル）</a:t>
            </a:r>
            <a:endParaRPr kumimoji="1" lang="ja-JP" altLang="en-US" sz="1200" dirty="0"/>
          </a:p>
        </p:txBody>
      </p:sp>
    </p:spTree>
    <p:extLst>
      <p:ext uri="{BB962C8B-B14F-4D97-AF65-F5344CB8AC3E}">
        <p14:creationId xmlns:p14="http://schemas.microsoft.com/office/powerpoint/2010/main" val="2963469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グラフ 33">
            <a:extLst>
              <a:ext uri="{FF2B5EF4-FFF2-40B4-BE49-F238E27FC236}">
                <a16:creationId xmlns:a16="http://schemas.microsoft.com/office/drawing/2014/main" id="{F43A9A87-8122-4A3F-B05D-31F63AB2765B}"/>
              </a:ext>
            </a:extLst>
          </p:cNvPr>
          <p:cNvGraphicFramePr>
            <a:graphicFrameLocks/>
          </p:cNvGraphicFramePr>
          <p:nvPr>
            <p:extLst/>
          </p:nvPr>
        </p:nvGraphicFramePr>
        <p:xfrm>
          <a:off x="4602164" y="247270"/>
          <a:ext cx="4448910" cy="2908042"/>
        </p:xfrm>
        <a:graphic>
          <a:graphicData uri="http://schemas.openxmlformats.org/drawingml/2006/chart">
            <c:chart xmlns:c="http://schemas.openxmlformats.org/drawingml/2006/chart" xmlns:r="http://schemas.openxmlformats.org/officeDocument/2006/relationships" r:id="rId2"/>
          </a:graphicData>
        </a:graphic>
      </p:graphicFrame>
      <p:sp>
        <p:nvSpPr>
          <p:cNvPr id="51" name="テキスト ボックス 50">
            <a:extLst>
              <a:ext uri="{FF2B5EF4-FFF2-40B4-BE49-F238E27FC236}">
                <a16:creationId xmlns:a16="http://schemas.microsoft.com/office/drawing/2014/main" id="{0CCE4333-F099-4F44-9274-3AA43567B46C}"/>
              </a:ext>
            </a:extLst>
          </p:cNvPr>
          <p:cNvSpPr txBox="1"/>
          <p:nvPr/>
        </p:nvSpPr>
        <p:spPr>
          <a:xfrm>
            <a:off x="4525613" y="-2249"/>
            <a:ext cx="2184879" cy="276999"/>
          </a:xfrm>
          <a:prstGeom prst="rect">
            <a:avLst/>
          </a:prstGeom>
          <a:noFill/>
        </p:spPr>
        <p:txBody>
          <a:bodyPr wrap="square" rtlCol="0">
            <a:spAutoFit/>
          </a:bodyPr>
          <a:lstStyle/>
          <a:p>
            <a:r>
              <a:rPr kumimoji="1" lang="ja-JP" altLang="en-US" sz="1200" b="1" dirty="0"/>
              <a:t>■</a:t>
            </a:r>
            <a:r>
              <a:rPr lang="ja-JP" altLang="en-US" sz="1200" b="1" dirty="0"/>
              <a:t>　主要国の労働生産性推移</a:t>
            </a:r>
            <a:endParaRPr kumimoji="1" lang="ja-JP" altLang="en-US" sz="1200" b="1" dirty="0"/>
          </a:p>
        </p:txBody>
      </p:sp>
      <p:sp>
        <p:nvSpPr>
          <p:cNvPr id="58" name="角丸四角形 8">
            <a:extLst>
              <a:ext uri="{FF2B5EF4-FFF2-40B4-BE49-F238E27FC236}">
                <a16:creationId xmlns:a16="http://schemas.microsoft.com/office/drawing/2014/main" id="{0E56CAA2-FC49-4C3A-86AA-47BC474775DF}"/>
              </a:ext>
            </a:extLst>
          </p:cNvPr>
          <p:cNvSpPr/>
          <p:nvPr/>
        </p:nvSpPr>
        <p:spPr>
          <a:xfrm>
            <a:off x="4497298" y="138221"/>
            <a:ext cx="1504482" cy="591134"/>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rPr>
              <a:t>購買力平価換算</a:t>
            </a:r>
            <a:r>
              <a:rPr kumimoji="1" lang="en-US" altLang="ja-JP" sz="700" dirty="0">
                <a:solidFill>
                  <a:schemeClr val="tx1"/>
                </a:solidFill>
              </a:rPr>
              <a:t>US</a:t>
            </a:r>
            <a:r>
              <a:rPr kumimoji="1" lang="ja-JP" altLang="en-US" sz="700" dirty="0">
                <a:solidFill>
                  <a:schemeClr val="tx1"/>
                </a:solidFill>
              </a:rPr>
              <a:t>ドル</a:t>
            </a:r>
            <a:endParaRPr kumimoji="1" lang="en-US" altLang="ja-JP" sz="700" dirty="0">
              <a:solidFill>
                <a:schemeClr val="tx1"/>
              </a:solidFill>
            </a:endParaRPr>
          </a:p>
          <a:p>
            <a:pPr algn="ctr"/>
            <a:r>
              <a:rPr kumimoji="1" lang="ja-JP" altLang="en-US" sz="700" dirty="0">
                <a:solidFill>
                  <a:schemeClr val="tx1"/>
                </a:solidFill>
              </a:rPr>
              <a:t>（世界</a:t>
            </a:r>
            <a:r>
              <a:rPr kumimoji="1" lang="ja-JP" altLang="en-US" sz="700" dirty="0" smtClean="0">
                <a:solidFill>
                  <a:schemeClr val="tx1"/>
                </a:solidFill>
              </a:rPr>
              <a:t>銀行換算レート</a:t>
            </a:r>
            <a:r>
              <a:rPr kumimoji="1" lang="ja-JP" altLang="en-US" sz="700" dirty="0">
                <a:solidFill>
                  <a:schemeClr val="tx1"/>
                </a:solidFill>
              </a:rPr>
              <a:t>）　</a:t>
            </a:r>
          </a:p>
        </p:txBody>
      </p:sp>
      <p:sp>
        <p:nvSpPr>
          <p:cNvPr id="76" name="テキスト ボックス 75">
            <a:extLst>
              <a:ext uri="{FF2B5EF4-FFF2-40B4-BE49-F238E27FC236}">
                <a16:creationId xmlns:a16="http://schemas.microsoft.com/office/drawing/2014/main" id="{66908949-F707-4F70-8046-F5F2EB1276C3}"/>
              </a:ext>
            </a:extLst>
          </p:cNvPr>
          <p:cNvSpPr txBox="1"/>
          <p:nvPr/>
        </p:nvSpPr>
        <p:spPr>
          <a:xfrm>
            <a:off x="38086" y="0"/>
            <a:ext cx="4323469" cy="276999"/>
          </a:xfrm>
          <a:prstGeom prst="rect">
            <a:avLst/>
          </a:prstGeom>
          <a:noFill/>
        </p:spPr>
        <p:txBody>
          <a:bodyPr wrap="square" rtlCol="0">
            <a:spAutoFit/>
          </a:bodyPr>
          <a:lstStyle/>
          <a:p>
            <a:r>
              <a:rPr kumimoji="1" lang="ja-JP" altLang="en-US" sz="1200" b="1" dirty="0"/>
              <a:t>■</a:t>
            </a:r>
            <a:r>
              <a:rPr lang="ja-JP" altLang="en-US" sz="1200" b="1" dirty="0"/>
              <a:t>　</a:t>
            </a:r>
            <a:r>
              <a:rPr lang="ja-JP" altLang="en-US" sz="1200" b="1" dirty="0" smtClean="0"/>
              <a:t>主要国の労働市場の</a:t>
            </a:r>
            <a:r>
              <a:rPr lang="ja-JP" altLang="en-US" sz="1200" b="1" dirty="0"/>
              <a:t>流動性と労働生産性の関係</a:t>
            </a:r>
            <a:endParaRPr kumimoji="1" lang="ja-JP" altLang="en-US" sz="1200" b="1" dirty="0"/>
          </a:p>
        </p:txBody>
      </p:sp>
      <p:sp>
        <p:nvSpPr>
          <p:cNvPr id="38" name="正方形/長方形 37"/>
          <p:cNvSpPr/>
          <p:nvPr/>
        </p:nvSpPr>
        <p:spPr>
          <a:xfrm>
            <a:off x="8788445" y="6500261"/>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rgbClr val="002060"/>
                </a:solidFill>
                <a:latin typeface="+mn-ea"/>
              </a:rPr>
              <a:t>７</a:t>
            </a:r>
            <a:endParaRPr kumimoji="1" lang="ja-JP" altLang="en-US" sz="900" dirty="0">
              <a:solidFill>
                <a:srgbClr val="002060"/>
              </a:solidFill>
              <a:latin typeface="+mn-ea"/>
            </a:endParaRPr>
          </a:p>
        </p:txBody>
      </p:sp>
      <p:pic>
        <p:nvPicPr>
          <p:cNvPr id="9" name="図 8"/>
          <p:cNvPicPr>
            <a:picLocks noChangeAspect="1"/>
          </p:cNvPicPr>
          <p:nvPr/>
        </p:nvPicPr>
        <p:blipFill rotWithShape="1">
          <a:blip r:embed="rId3"/>
          <a:srcRect b="51452"/>
          <a:stretch/>
        </p:blipFill>
        <p:spPr>
          <a:xfrm>
            <a:off x="0" y="274750"/>
            <a:ext cx="9230144" cy="3226096"/>
          </a:xfrm>
          <a:prstGeom prst="rect">
            <a:avLst/>
          </a:prstGeom>
        </p:spPr>
      </p:pic>
      <p:pic>
        <p:nvPicPr>
          <p:cNvPr id="8" name="図 7"/>
          <p:cNvPicPr>
            <a:picLocks noChangeAspect="1"/>
          </p:cNvPicPr>
          <p:nvPr/>
        </p:nvPicPr>
        <p:blipFill rotWithShape="1">
          <a:blip r:embed="rId3"/>
          <a:srcRect t="52077" r="51315"/>
          <a:stretch/>
        </p:blipFill>
        <p:spPr>
          <a:xfrm>
            <a:off x="-42734" y="3716738"/>
            <a:ext cx="4493710" cy="3184593"/>
          </a:xfrm>
          <a:prstGeom prst="rect">
            <a:avLst/>
          </a:prstGeom>
        </p:spPr>
      </p:pic>
      <p:sp>
        <p:nvSpPr>
          <p:cNvPr id="10" name="テキスト ボックス 9">
            <a:extLst>
              <a:ext uri="{FF2B5EF4-FFF2-40B4-BE49-F238E27FC236}">
                <a16:creationId xmlns:a16="http://schemas.microsoft.com/office/drawing/2014/main" id="{66908949-F707-4F70-8046-F5F2EB1276C3}"/>
              </a:ext>
            </a:extLst>
          </p:cNvPr>
          <p:cNvSpPr txBox="1"/>
          <p:nvPr/>
        </p:nvSpPr>
        <p:spPr>
          <a:xfrm>
            <a:off x="38086" y="3484128"/>
            <a:ext cx="2203798" cy="276999"/>
          </a:xfrm>
          <a:prstGeom prst="rect">
            <a:avLst/>
          </a:prstGeom>
          <a:noFill/>
        </p:spPr>
        <p:txBody>
          <a:bodyPr wrap="square" rtlCol="0">
            <a:spAutoFit/>
          </a:bodyPr>
          <a:lstStyle/>
          <a:p>
            <a:r>
              <a:rPr kumimoji="1" lang="ja-JP" altLang="en-US" sz="1200" b="1" dirty="0"/>
              <a:t>■</a:t>
            </a:r>
            <a:r>
              <a:rPr lang="ja-JP" altLang="en-US" sz="1200" b="1" dirty="0"/>
              <a:t>　</a:t>
            </a:r>
            <a:r>
              <a:rPr lang="ja-JP" altLang="en-US" sz="1200" b="1" dirty="0" smtClean="0"/>
              <a:t>主要国の</a:t>
            </a:r>
            <a:r>
              <a:rPr lang="ja-JP" altLang="en-US" sz="1200" b="1" dirty="0"/>
              <a:t>平均</a:t>
            </a:r>
            <a:r>
              <a:rPr lang="ja-JP" altLang="en-US" sz="1200" b="1" dirty="0" smtClean="0"/>
              <a:t>賃金推移</a:t>
            </a:r>
            <a:endParaRPr kumimoji="1" lang="ja-JP" altLang="en-US" sz="1200" b="1" dirty="0"/>
          </a:p>
        </p:txBody>
      </p:sp>
      <p:sp>
        <p:nvSpPr>
          <p:cNvPr id="11" name="テキスト ボックス 10">
            <a:extLst>
              <a:ext uri="{FF2B5EF4-FFF2-40B4-BE49-F238E27FC236}">
                <a16:creationId xmlns:a16="http://schemas.microsoft.com/office/drawing/2014/main" id="{66908949-F707-4F70-8046-F5F2EB1276C3}"/>
              </a:ext>
            </a:extLst>
          </p:cNvPr>
          <p:cNvSpPr txBox="1"/>
          <p:nvPr/>
        </p:nvSpPr>
        <p:spPr>
          <a:xfrm>
            <a:off x="4525613" y="3484128"/>
            <a:ext cx="4098772" cy="276999"/>
          </a:xfrm>
          <a:prstGeom prst="rect">
            <a:avLst/>
          </a:prstGeom>
          <a:noFill/>
        </p:spPr>
        <p:txBody>
          <a:bodyPr wrap="square" rtlCol="0">
            <a:spAutoFit/>
          </a:bodyPr>
          <a:lstStyle/>
          <a:p>
            <a:r>
              <a:rPr kumimoji="1" lang="ja-JP" altLang="en-US" sz="1200" b="1" dirty="0"/>
              <a:t>■</a:t>
            </a:r>
            <a:r>
              <a:rPr lang="ja-JP" altLang="en-US" sz="1200" b="1" dirty="0"/>
              <a:t>　</a:t>
            </a:r>
            <a:r>
              <a:rPr lang="ja-JP" altLang="en-US" sz="1200" b="1" dirty="0" smtClean="0"/>
              <a:t>女性と男性の就業率と男女間賃金格差</a:t>
            </a:r>
            <a:r>
              <a:rPr lang="en-US" altLang="ja-JP" sz="1200" b="1" dirty="0" smtClean="0"/>
              <a:t>(2019</a:t>
            </a:r>
            <a:r>
              <a:rPr lang="ja-JP" altLang="en-US" sz="1200" b="1" dirty="0" smtClean="0"/>
              <a:t>年</a:t>
            </a:r>
            <a:r>
              <a:rPr lang="en-US" altLang="ja-JP" sz="1200" b="1" dirty="0" smtClean="0"/>
              <a:t>)</a:t>
            </a:r>
            <a:endParaRPr kumimoji="1" lang="ja-JP" altLang="en-US" sz="1200" b="1" dirty="0"/>
          </a:p>
        </p:txBody>
      </p:sp>
      <p:pic>
        <p:nvPicPr>
          <p:cNvPr id="7" name="図 6"/>
          <p:cNvPicPr>
            <a:picLocks noChangeAspect="1"/>
          </p:cNvPicPr>
          <p:nvPr/>
        </p:nvPicPr>
        <p:blipFill>
          <a:blip r:embed="rId4"/>
          <a:stretch>
            <a:fillRect/>
          </a:stretch>
        </p:blipFill>
        <p:spPr>
          <a:xfrm>
            <a:off x="4357232" y="3718943"/>
            <a:ext cx="4706520" cy="3182388"/>
          </a:xfrm>
          <a:prstGeom prst="rect">
            <a:avLst/>
          </a:prstGeom>
        </p:spPr>
      </p:pic>
    </p:spTree>
    <p:extLst>
      <p:ext uri="{BB962C8B-B14F-4D97-AF65-F5344CB8AC3E}">
        <p14:creationId xmlns:p14="http://schemas.microsoft.com/office/powerpoint/2010/main" val="103634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5407</Words>
  <Application>Microsoft Office PowerPoint</Application>
  <PresentationFormat>画面に合わせる (4:3)</PresentationFormat>
  <Paragraphs>483</Paragraphs>
  <Slides>13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BIZ UDPゴシック</vt:lpstr>
      <vt:lpstr>Meiryo UI</vt:lpstr>
      <vt:lpstr>ＭＳ ゴシック</vt:lpstr>
      <vt:lpstr>游ゴシック</vt:lpstr>
      <vt:lpstr>Arial</vt:lpstr>
      <vt:lpstr>Wingdings</vt:lpstr>
      <vt:lpstr>Office テーマ</vt:lpstr>
      <vt:lpstr>世界・日本の経済の動きについて</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2022-09-05T06:01:34Z</dcterms:modified>
</cp:coreProperties>
</file>