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72" r:id="rId1"/>
  </p:sldMasterIdLst>
  <p:notesMasterIdLst>
    <p:notesMasterId r:id="rId3"/>
  </p:notesMasterIdLst>
  <p:handoutMasterIdLst>
    <p:handoutMasterId r:id="rId4"/>
  </p:handoutMasterIdLst>
  <p:sldIdLst>
    <p:sldId id="2147472413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A2EBB"/>
    <a:srgbClr val="57257D"/>
    <a:srgbClr val="BDD7EE"/>
    <a:srgbClr val="B5D4EB"/>
    <a:srgbClr val="78ADDE"/>
    <a:srgbClr val="4472C4"/>
    <a:srgbClr val="408BD0"/>
    <a:srgbClr val="F6F0FA"/>
    <a:srgbClr val="00A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5796" autoAdjust="0"/>
  </p:normalViewPr>
  <p:slideViewPr>
    <p:cSldViewPr snapToGrid="0" showGuides="1">
      <p:cViewPr varScale="1">
        <p:scale>
          <a:sx n="109" d="100"/>
          <a:sy n="109" d="100"/>
        </p:scale>
        <p:origin x="558" y="132"/>
      </p:cViewPr>
      <p:guideLst>
        <p:guide orient="horz" pos="2137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1F7C22C-FE1A-4BF9-BF6A-8FCC2C047D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277E0D9-9CA0-434E-B3A6-A050E67A7E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16454-4FE8-4B29-B06A-30ADC254F75A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81DDE3-F04C-4523-95FF-2593A4C735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729E0D-C52E-46F2-BBE2-CAD5A37170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F6AC3-AFFA-4724-8FE0-8147E1B963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0264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1F963D6-106B-4687-99C6-8E82B63E4B4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560B144-0FED-4400-8E78-4E2BFE01B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968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295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49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12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58240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38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0BF6A978-B313-42CB-9B52-26530809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711" y="6337691"/>
            <a:ext cx="2743200" cy="365125"/>
          </a:xfrm>
        </p:spPr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02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21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33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72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20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50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24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5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09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53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57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48AAF624-198E-4F1C-8F96-9F05B9449A6E}"/>
              </a:ext>
            </a:extLst>
          </p:cNvPr>
          <p:cNvSpPr txBox="1"/>
          <p:nvPr/>
        </p:nvSpPr>
        <p:spPr>
          <a:xfrm>
            <a:off x="353642" y="-158004"/>
            <a:ext cx="11718196" cy="69070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en-US" altLang="ja-JP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大阪港バーティポートについて</a:t>
            </a:r>
            <a:endParaRPr kumimoji="0" lang="en-US" altLang="ja-JP" sz="2000" b="1" i="0" u="none" strike="noStrike" kern="1200" cap="none" spc="10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86FF3565-82F1-45CF-A1C5-D9DEDAE4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39644"/>
              </p:ext>
            </p:extLst>
          </p:nvPr>
        </p:nvGraphicFramePr>
        <p:xfrm>
          <a:off x="447012" y="1088689"/>
          <a:ext cx="11531455" cy="501715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396959">
                  <a:extLst>
                    <a:ext uri="{9D8B030D-6E8A-4147-A177-3AD203B41FA5}">
                      <a16:colId xmlns:a16="http://schemas.microsoft.com/office/drawing/2014/main" val="456033247"/>
                    </a:ext>
                  </a:extLst>
                </a:gridCol>
                <a:gridCol w="1975295">
                  <a:extLst>
                    <a:ext uri="{9D8B030D-6E8A-4147-A177-3AD203B41FA5}">
                      <a16:colId xmlns:a16="http://schemas.microsoft.com/office/drawing/2014/main" val="2825161273"/>
                    </a:ext>
                  </a:extLst>
                </a:gridCol>
                <a:gridCol w="8159201">
                  <a:extLst>
                    <a:ext uri="{9D8B030D-6E8A-4147-A177-3AD203B41FA5}">
                      <a16:colId xmlns:a16="http://schemas.microsoft.com/office/drawing/2014/main" val="2963880234"/>
                    </a:ext>
                  </a:extLst>
                </a:gridCol>
              </a:tblGrid>
              <a:tr h="252727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　　観</a:t>
                      </a:r>
                    </a:p>
                  </a:txBody>
                  <a:tcPr marL="54000" marR="54000" marT="36000" marB="36000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4000" marR="54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3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54000" marR="54000" marT="36000" marB="36000"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227936"/>
                  </a:ext>
                </a:extLst>
              </a:tr>
              <a:tr h="364166">
                <a:tc rowSpan="6"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設備概要</a:t>
                      </a:r>
                    </a:p>
                  </a:txBody>
                  <a:tcPr marL="54000" marR="54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竣　工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令和７年３月</a:t>
                      </a:r>
                      <a:r>
                        <a:rPr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517843192"/>
                  </a:ext>
                </a:extLst>
              </a:tr>
              <a:tr h="3641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整備・運営事業者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大阪市高速電気軌道（</a:t>
                      </a:r>
                      <a:r>
                        <a:rPr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Osaka Metro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　　</a:t>
                      </a:r>
                      <a:r>
                        <a:rPr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府、市、国交省の補助金を活用して整備</a:t>
                      </a:r>
                      <a:endParaRPr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93221686"/>
                  </a:ext>
                </a:extLst>
              </a:tr>
              <a:tr h="36416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54000" marR="540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　在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大阪市港区海岸通</a:t>
                      </a:r>
                      <a:r>
                        <a:rPr 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丁目</a:t>
                      </a:r>
                      <a:r>
                        <a:rPr 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105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番</a:t>
                      </a:r>
                      <a:r>
                        <a:rPr 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地内及び地先　（大阪港駅より西へ徒歩約</a:t>
                      </a:r>
                      <a:r>
                        <a:rPr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分）</a:t>
                      </a:r>
                      <a:endParaRPr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3186785836"/>
                  </a:ext>
                </a:extLst>
              </a:tr>
              <a:tr h="36416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54000" marR="540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面　積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12,000</a:t>
                      </a: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㎡</a:t>
                      </a: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828582406"/>
                  </a:ext>
                </a:extLst>
              </a:tr>
              <a:tr h="36416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54000" marR="540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土地所有者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大阪市</a:t>
                      </a: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1608407060"/>
                  </a:ext>
                </a:extLst>
              </a:tr>
              <a:tr h="66905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54000" marR="540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主な設備</a:t>
                      </a:r>
                    </a:p>
                  </a:txBody>
                  <a:tcPr marL="47625" marR="47625" marT="17780" marB="1778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バーティポート、格納庫、旅客施設、充電施設（今後予定）、消火設備、風向指示器、</a:t>
                      </a:r>
                      <a:endParaRPr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モビリティポート（オンデマンドバス・シェアサイクル）、駐車場　等</a:t>
                      </a:r>
                    </a:p>
                  </a:txBody>
                  <a:tcPr marL="47625" marR="47625" marT="17780" marB="17780" anchor="ctr"/>
                </a:tc>
                <a:extLst>
                  <a:ext uri="{0D108BD9-81ED-4DB2-BD59-A6C34878D82A}">
                    <a16:rowId xmlns:a16="http://schemas.microsoft.com/office/drawing/2014/main" val="504060933"/>
                  </a:ext>
                </a:extLst>
              </a:tr>
            </a:tbl>
          </a:graphicData>
        </a:graphic>
      </p:graphicFrame>
      <p:pic>
        <p:nvPicPr>
          <p:cNvPr id="15" name="Picture 4">
            <a:extLst>
              <a:ext uri="{FF2B5EF4-FFF2-40B4-BE49-F238E27FC236}">
                <a16:creationId xmlns:a16="http://schemas.microsoft.com/office/drawing/2014/main" id="{F7C831C8-4873-4559-B608-0533AB76E3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1915648" y="1489921"/>
            <a:ext cx="3218714" cy="193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B178ABD-C52C-49E8-9DCF-2844FEA2BAB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0917" y="1497871"/>
            <a:ext cx="2909998" cy="193999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E227CF8E-AA14-4532-A5B4-4CEEF729BAC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4972" y="1169276"/>
            <a:ext cx="1813564" cy="118306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A89386C-BFCC-45C2-A775-29FB6039A17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0843" y="2387751"/>
            <a:ext cx="1773733" cy="1183066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58D1345-6F7D-4933-A12A-9CDBB904D81D}"/>
              </a:ext>
            </a:extLst>
          </p:cNvPr>
          <p:cNvSpPr txBox="1"/>
          <p:nvPr/>
        </p:nvSpPr>
        <p:spPr>
          <a:xfrm>
            <a:off x="3079567" y="1220873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　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076E744-663E-4147-BF79-AFED957C8E59}"/>
              </a:ext>
            </a:extLst>
          </p:cNvPr>
          <p:cNvSpPr txBox="1"/>
          <p:nvPr/>
        </p:nvSpPr>
        <p:spPr>
          <a:xfrm>
            <a:off x="6154974" y="1217245"/>
            <a:ext cx="1173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バーティポート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FFD05F1-37D3-4C65-A84F-A739B460A93A}"/>
              </a:ext>
            </a:extLst>
          </p:cNvPr>
          <p:cNvSpPr txBox="1"/>
          <p:nvPr/>
        </p:nvSpPr>
        <p:spPr>
          <a:xfrm>
            <a:off x="8405996" y="1622309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格納庫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908C652-2323-4011-A294-265C2EBF4448}"/>
              </a:ext>
            </a:extLst>
          </p:cNvPr>
          <p:cNvSpPr txBox="1"/>
          <p:nvPr/>
        </p:nvSpPr>
        <p:spPr>
          <a:xfrm>
            <a:off x="9099151" y="3225923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旅客施設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3250F51-B2B0-4AE2-AC5C-D4806F39A2AE}"/>
              </a:ext>
            </a:extLst>
          </p:cNvPr>
          <p:cNvSpPr txBox="1"/>
          <p:nvPr/>
        </p:nvSpPr>
        <p:spPr>
          <a:xfrm>
            <a:off x="1898533" y="3377122"/>
            <a:ext cx="24432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画像は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Osaka Metro HP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から抜粋</a:t>
            </a:r>
          </a:p>
        </p:txBody>
      </p:sp>
    </p:spTree>
    <p:extLst>
      <p:ext uri="{BB962C8B-B14F-4D97-AF65-F5344CB8AC3E}">
        <p14:creationId xmlns:p14="http://schemas.microsoft.com/office/powerpoint/2010/main" val="124007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119</Words>
  <PresentationFormat>ワイド画面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modified xsi:type="dcterms:W3CDTF">2026-04-28T01:34:40Z</dcterms:modified>
</cp:coreProperties>
</file>