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notesMasterIdLst>
    <p:notesMasterId r:id="rId7"/>
  </p:notesMasterIdLst>
  <p:sldIdLst>
    <p:sldId id="275" r:id="rId2"/>
    <p:sldId id="270" r:id="rId3"/>
    <p:sldId id="276" r:id="rId4"/>
    <p:sldId id="277" r:id="rId5"/>
    <p:sldId id="278" r:id="rId6"/>
  </p:sldIdLst>
  <p:sldSz cx="12192000" cy="16256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95896" autoAdjust="0"/>
  </p:normalViewPr>
  <p:slideViewPr>
    <p:cSldViewPr snapToGrid="0">
      <p:cViewPr>
        <p:scale>
          <a:sx n="66" d="100"/>
          <a:sy n="66" d="100"/>
        </p:scale>
        <p:origin x="7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221" y="0"/>
            <a:ext cx="2950374" cy="498966"/>
          </a:xfrm>
          <a:prstGeom prst="rect">
            <a:avLst/>
          </a:prstGeom>
        </p:spPr>
        <p:txBody>
          <a:bodyPr vert="horz" lIns="92236" tIns="46118" rIns="92236" bIns="46118" rtlCol="0"/>
          <a:lstStyle>
            <a:lvl1pPr algn="r">
              <a:defRPr sz="1200"/>
            </a:lvl1pPr>
          </a:lstStyle>
          <a:p>
            <a:fld id="{3939A4D7-0B2D-466E-A909-74F8B3A2FBF8}" type="datetimeFigureOut">
              <a:rPr kumimoji="1" lang="ja-JP" altLang="en-US" smtClean="0"/>
              <a:t>2026/9/1</a:t>
            </a:fld>
            <a:endParaRPr kumimoji="1" lang="ja-JP" altLang="en-US"/>
          </a:p>
        </p:txBody>
      </p:sp>
      <p:sp>
        <p:nvSpPr>
          <p:cNvPr id="4" name="スライド イメージ プレースホルダー 3"/>
          <p:cNvSpPr>
            <a:spLocks noGrp="1" noRot="1" noChangeAspect="1"/>
          </p:cNvSpPr>
          <p:nvPr>
            <p:ph type="sldImg" idx="2"/>
          </p:nvPr>
        </p:nvSpPr>
        <p:spPr>
          <a:xfrm>
            <a:off x="2146300" y="1243013"/>
            <a:ext cx="2514600" cy="3352800"/>
          </a:xfrm>
          <a:prstGeom prst="rect">
            <a:avLst/>
          </a:prstGeom>
          <a:noFill/>
          <a:ln w="12700">
            <a:solidFill>
              <a:prstClr val="black"/>
            </a:solidFill>
          </a:ln>
        </p:spPr>
        <p:txBody>
          <a:bodyPr vert="horz" lIns="92236" tIns="46118" rIns="92236" bIns="46118" rtlCol="0" anchor="ctr"/>
          <a:lstStyle/>
          <a:p>
            <a:endParaRPr lang="ja-JP" altLang="en-US"/>
          </a:p>
        </p:txBody>
      </p:sp>
      <p:sp>
        <p:nvSpPr>
          <p:cNvPr id="5" name="ノート プレースホルダー 4"/>
          <p:cNvSpPr>
            <a:spLocks noGrp="1"/>
          </p:cNvSpPr>
          <p:nvPr>
            <p:ph type="body" sz="quarter" idx="3"/>
          </p:nvPr>
        </p:nvSpPr>
        <p:spPr>
          <a:xfrm>
            <a:off x="680239" y="4783357"/>
            <a:ext cx="5446723" cy="3913364"/>
          </a:xfrm>
          <a:prstGeom prst="rect">
            <a:avLst/>
          </a:prstGeom>
        </p:spPr>
        <p:txBody>
          <a:bodyPr vert="horz" lIns="92236" tIns="46118" rIns="92236" bIns="461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221" y="9440372"/>
            <a:ext cx="2950374" cy="498966"/>
          </a:xfrm>
          <a:prstGeom prst="rect">
            <a:avLst/>
          </a:prstGeom>
        </p:spPr>
        <p:txBody>
          <a:bodyPr vert="horz" lIns="92236" tIns="46118" rIns="92236" bIns="46118" rtlCol="0" anchor="b"/>
          <a:lstStyle>
            <a:lvl1pPr algn="r">
              <a:defRPr sz="1200"/>
            </a:lvl1pPr>
          </a:lstStyle>
          <a:p>
            <a:fld id="{EBCBD130-F574-4BAE-BE02-E1E725D2F700}" type="slidenum">
              <a:rPr kumimoji="1" lang="ja-JP" altLang="en-US" smtClean="0"/>
              <a:t>‹#›</a:t>
            </a:fld>
            <a:endParaRPr kumimoji="1" lang="ja-JP" altLang="en-US"/>
          </a:p>
        </p:txBody>
      </p:sp>
    </p:spTree>
    <p:extLst>
      <p:ext uri="{BB962C8B-B14F-4D97-AF65-F5344CB8AC3E}">
        <p14:creationId xmlns:p14="http://schemas.microsoft.com/office/powerpoint/2010/main" val="370368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BCBD130-F574-4BAE-BE02-E1E725D2F700}" type="slidenum">
              <a:rPr kumimoji="1" lang="ja-JP" altLang="en-US" smtClean="0"/>
              <a:t>1</a:t>
            </a:fld>
            <a:endParaRPr kumimoji="1" lang="ja-JP" altLang="en-US"/>
          </a:p>
        </p:txBody>
      </p:sp>
    </p:spTree>
    <p:extLst>
      <p:ext uri="{BB962C8B-B14F-4D97-AF65-F5344CB8AC3E}">
        <p14:creationId xmlns:p14="http://schemas.microsoft.com/office/powerpoint/2010/main" val="904697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F596A-16E1-AF15-96F5-71B11AAEB9D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7F08221-F50B-5334-826C-5C2A35C411B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7C935F-CDC3-8D99-C337-E6C9171DC5F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031145D-AF94-827C-5D37-87E236C5DDB3}"/>
              </a:ext>
            </a:extLst>
          </p:cNvPr>
          <p:cNvSpPr>
            <a:spLocks noGrp="1"/>
          </p:cNvSpPr>
          <p:nvPr>
            <p:ph type="sldNum" sz="quarter" idx="5"/>
          </p:nvPr>
        </p:nvSpPr>
        <p:spPr/>
        <p:txBody>
          <a:bodyPr/>
          <a:lstStyle/>
          <a:p>
            <a:fld id="{EBCBD130-F574-4BAE-BE02-E1E725D2F700}" type="slidenum">
              <a:rPr kumimoji="1" lang="ja-JP" altLang="en-US" smtClean="0"/>
              <a:t>2</a:t>
            </a:fld>
            <a:endParaRPr kumimoji="1" lang="ja-JP" altLang="en-US"/>
          </a:p>
        </p:txBody>
      </p:sp>
    </p:spTree>
    <p:extLst>
      <p:ext uri="{BB962C8B-B14F-4D97-AF65-F5344CB8AC3E}">
        <p14:creationId xmlns:p14="http://schemas.microsoft.com/office/powerpoint/2010/main" val="238751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BCBD130-F574-4BAE-BE02-E1E725D2F700}" type="slidenum">
              <a:rPr kumimoji="1" lang="ja-JP" altLang="en-US" smtClean="0"/>
              <a:t>3</a:t>
            </a:fld>
            <a:endParaRPr kumimoji="1" lang="ja-JP" altLang="en-US"/>
          </a:p>
        </p:txBody>
      </p:sp>
    </p:spTree>
    <p:extLst>
      <p:ext uri="{BB962C8B-B14F-4D97-AF65-F5344CB8AC3E}">
        <p14:creationId xmlns:p14="http://schemas.microsoft.com/office/powerpoint/2010/main" val="3928377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DDB90-105C-23B3-6871-3A6342D9324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471218D-371E-5C17-A7A9-A922D61ED74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EDA95C-C928-001A-3ACF-D77C11BC224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A67642D-6EC2-8697-64E8-03D4197F41CA}"/>
              </a:ext>
            </a:extLst>
          </p:cNvPr>
          <p:cNvSpPr>
            <a:spLocks noGrp="1"/>
          </p:cNvSpPr>
          <p:nvPr>
            <p:ph type="sldNum" sz="quarter" idx="5"/>
          </p:nvPr>
        </p:nvSpPr>
        <p:spPr/>
        <p:txBody>
          <a:bodyPr/>
          <a:lstStyle/>
          <a:p>
            <a:fld id="{EBCBD130-F574-4BAE-BE02-E1E725D2F700}" type="slidenum">
              <a:rPr kumimoji="1" lang="ja-JP" altLang="en-US" smtClean="0"/>
              <a:t>4</a:t>
            </a:fld>
            <a:endParaRPr kumimoji="1" lang="ja-JP" altLang="en-US"/>
          </a:p>
        </p:txBody>
      </p:sp>
    </p:spTree>
    <p:extLst>
      <p:ext uri="{BB962C8B-B14F-4D97-AF65-F5344CB8AC3E}">
        <p14:creationId xmlns:p14="http://schemas.microsoft.com/office/powerpoint/2010/main" val="4139748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A2017-DEDF-100B-3874-51D787EA77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A864690-3727-F612-68B5-E02D19576CA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B60BE4E-B645-7C6E-384B-C955C348517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CCA525D-0B2C-A189-ADCC-7E06C8FCF539}"/>
              </a:ext>
            </a:extLst>
          </p:cNvPr>
          <p:cNvSpPr>
            <a:spLocks noGrp="1"/>
          </p:cNvSpPr>
          <p:nvPr>
            <p:ph type="sldNum" sz="quarter" idx="5"/>
          </p:nvPr>
        </p:nvSpPr>
        <p:spPr/>
        <p:txBody>
          <a:bodyPr/>
          <a:lstStyle/>
          <a:p>
            <a:fld id="{EBCBD130-F574-4BAE-BE02-E1E725D2F700}" type="slidenum">
              <a:rPr kumimoji="1" lang="ja-JP" altLang="en-US" smtClean="0"/>
              <a:t>5</a:t>
            </a:fld>
            <a:endParaRPr kumimoji="1" lang="ja-JP" altLang="en-US"/>
          </a:p>
        </p:txBody>
      </p:sp>
    </p:spTree>
    <p:extLst>
      <p:ext uri="{BB962C8B-B14F-4D97-AF65-F5344CB8AC3E}">
        <p14:creationId xmlns:p14="http://schemas.microsoft.com/office/powerpoint/2010/main" val="2436497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C60B3C-E1A5-4464-B4E7-97F105699B5E}"/>
              </a:ext>
            </a:extLst>
          </p:cNvPr>
          <p:cNvSpPr>
            <a:spLocks noGrp="1"/>
          </p:cNvSpPr>
          <p:nvPr>
            <p:ph type="ctrTitle"/>
          </p:nvPr>
        </p:nvSpPr>
        <p:spPr>
          <a:xfrm>
            <a:off x="1524000" y="2660416"/>
            <a:ext cx="9144000" cy="5659497"/>
          </a:xfrm>
        </p:spPr>
        <p:txBody>
          <a:bodyPr anchor="b"/>
          <a:lstStyle>
            <a:lvl1pPr algn="ctr">
              <a:defRPr sz="5538"/>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DEDFEC1-EC82-4B88-85FE-043447CB4D20}"/>
              </a:ext>
            </a:extLst>
          </p:cNvPr>
          <p:cNvSpPr>
            <a:spLocks noGrp="1"/>
          </p:cNvSpPr>
          <p:nvPr>
            <p:ph type="subTitle" idx="1"/>
          </p:nvPr>
        </p:nvSpPr>
        <p:spPr>
          <a:xfrm>
            <a:off x="1524000" y="8538164"/>
            <a:ext cx="9144000" cy="3924769"/>
          </a:xfrm>
        </p:spPr>
        <p:txBody>
          <a:bodyPr/>
          <a:lstStyle>
            <a:lvl1pPr marL="0" indent="0" algn="ctr">
              <a:buNone/>
              <a:defRPr sz="2215"/>
            </a:lvl1pPr>
            <a:lvl2pPr marL="422024" indent="0" algn="ctr">
              <a:buNone/>
              <a:defRPr sz="1846"/>
            </a:lvl2pPr>
            <a:lvl3pPr marL="844048" indent="0" algn="ctr">
              <a:buNone/>
              <a:defRPr sz="1662"/>
            </a:lvl3pPr>
            <a:lvl4pPr marL="1266073" indent="0" algn="ctr">
              <a:buNone/>
              <a:defRPr sz="1477"/>
            </a:lvl4pPr>
            <a:lvl5pPr marL="1688097" indent="0" algn="ctr">
              <a:buNone/>
              <a:defRPr sz="1477"/>
            </a:lvl5pPr>
            <a:lvl6pPr marL="2110121" indent="0" algn="ctr">
              <a:buNone/>
              <a:defRPr sz="1477"/>
            </a:lvl6pPr>
            <a:lvl7pPr marL="2532145" indent="0" algn="ctr">
              <a:buNone/>
              <a:defRPr sz="1477"/>
            </a:lvl7pPr>
            <a:lvl8pPr marL="2954169" indent="0" algn="ctr">
              <a:buNone/>
              <a:defRPr sz="1477"/>
            </a:lvl8pPr>
            <a:lvl9pPr marL="3376193" indent="0" algn="ctr">
              <a:buNone/>
              <a:defRPr sz="1477"/>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9FA9C11-A957-4476-BD51-CA98928DF5EA}"/>
              </a:ext>
            </a:extLst>
          </p:cNvPr>
          <p:cNvSpPr>
            <a:spLocks noGrp="1"/>
          </p:cNvSpPr>
          <p:nvPr>
            <p:ph type="dt" sz="half" idx="10"/>
          </p:nvPr>
        </p:nvSpPr>
        <p:spPr/>
        <p:txBody>
          <a:bodyPr/>
          <a:lstStyle/>
          <a:p>
            <a:fld id="{B5D087A6-F230-4B85-8CD0-DD1090DE74BC}"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A66D9661-9194-4B6F-B120-7A2F2EE77B7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0FE9F8F-1FA4-4897-B148-21BD23C3DD54}"/>
              </a:ext>
            </a:extLst>
          </p:cNvPr>
          <p:cNvSpPr>
            <a:spLocks noGrp="1"/>
          </p:cNvSpPr>
          <p:nvPr>
            <p:ph type="sldNum" sz="quarter" idx="12"/>
          </p:nvPr>
        </p:nvSpPr>
        <p:spPr/>
        <p:txBody>
          <a:bodyPr/>
          <a:lstStyle/>
          <a:p>
            <a:fld id="{A65B5CFB-EC6C-40B3-B0D3-E789C0C38D57}" type="slidenum">
              <a:rPr kumimoji="1" lang="ja-JP" altLang="en-US" smtClean="0"/>
              <a:pPr/>
              <a:t>‹#›</a:t>
            </a:fld>
            <a:endParaRPr kumimoji="1" lang="ja-JP" altLang="en-US"/>
          </a:p>
        </p:txBody>
      </p:sp>
    </p:spTree>
    <p:extLst>
      <p:ext uri="{BB962C8B-B14F-4D97-AF65-F5344CB8AC3E}">
        <p14:creationId xmlns:p14="http://schemas.microsoft.com/office/powerpoint/2010/main" val="1955635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9D78CB-B83C-40E4-B31B-1A786B3A99B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8860B2D-239C-498E-99DA-A310ADCC52B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F575155-FDE0-4615-8423-78FD146D280B}"/>
              </a:ext>
            </a:extLst>
          </p:cNvPr>
          <p:cNvSpPr>
            <a:spLocks noGrp="1"/>
          </p:cNvSpPr>
          <p:nvPr>
            <p:ph type="dt" sz="half" idx="10"/>
          </p:nvPr>
        </p:nvSpPr>
        <p:spPr/>
        <p:txBody>
          <a:bodyPr/>
          <a:lstStyle/>
          <a:p>
            <a:fld id="{1AC2BBD5-CAB8-43EF-B95E-44EACDADAF64}"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03D328D9-640D-44C7-B601-7CBF6B0BF4E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F61C056-D96D-4FCB-90A0-6B61E9243BDD}"/>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3771659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D0AA4DA-452B-4A24-BEF9-3CD463B42CDF}"/>
              </a:ext>
            </a:extLst>
          </p:cNvPr>
          <p:cNvSpPr>
            <a:spLocks noGrp="1"/>
          </p:cNvSpPr>
          <p:nvPr>
            <p:ph type="title" orient="vert"/>
          </p:nvPr>
        </p:nvSpPr>
        <p:spPr>
          <a:xfrm>
            <a:off x="8724899" y="865483"/>
            <a:ext cx="2628900" cy="1377620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D8ADC67-EF33-482C-8033-84D9AD86F90E}"/>
              </a:ext>
            </a:extLst>
          </p:cNvPr>
          <p:cNvSpPr>
            <a:spLocks noGrp="1"/>
          </p:cNvSpPr>
          <p:nvPr>
            <p:ph type="body" orient="vert" idx="1"/>
          </p:nvPr>
        </p:nvSpPr>
        <p:spPr>
          <a:xfrm>
            <a:off x="838199" y="865483"/>
            <a:ext cx="7734300" cy="1377620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F145637-E825-4C67-BD93-1BD771F2C2D5}"/>
              </a:ext>
            </a:extLst>
          </p:cNvPr>
          <p:cNvSpPr>
            <a:spLocks noGrp="1"/>
          </p:cNvSpPr>
          <p:nvPr>
            <p:ph type="dt" sz="half" idx="10"/>
          </p:nvPr>
        </p:nvSpPr>
        <p:spPr/>
        <p:txBody>
          <a:bodyPr/>
          <a:lstStyle/>
          <a:p>
            <a:fld id="{587B2469-7B8E-4E5C-9678-2D4FF3F3FDAC}"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52F330B1-CA64-4E3E-B503-4859893671E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7D3A61-C318-4235-91EA-07F5C2C6DBB6}"/>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90922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DDCAC0-7D31-47F3-8B96-806CF3BEE17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5AFFCD4-E68D-44A1-8E88-4D9DBCCC3CF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9A911FD-6A00-4EC3-88AC-D374795C95D9}"/>
              </a:ext>
            </a:extLst>
          </p:cNvPr>
          <p:cNvSpPr>
            <a:spLocks noGrp="1"/>
          </p:cNvSpPr>
          <p:nvPr>
            <p:ph type="dt" sz="half" idx="10"/>
          </p:nvPr>
        </p:nvSpPr>
        <p:spPr/>
        <p:txBody>
          <a:bodyPr/>
          <a:lstStyle/>
          <a:p>
            <a:fld id="{3443A177-2E63-4250-B147-72278681151D}"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7CC1F2EF-5A16-4731-A03B-45A1778F186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76C2FCD-179E-43A3-B59F-7C0852B6F99C}"/>
              </a:ext>
            </a:extLst>
          </p:cNvPr>
          <p:cNvSpPr>
            <a:spLocks noGrp="1"/>
          </p:cNvSpPr>
          <p:nvPr>
            <p:ph type="sldNum" sz="quarter" idx="12"/>
          </p:nvPr>
        </p:nvSpPr>
        <p:spPr/>
        <p:txBody>
          <a:bodyPr/>
          <a:lstStyle/>
          <a:p>
            <a:fld id="{A65B5CFB-EC6C-40B3-B0D3-E789C0C38D57}" type="slidenum">
              <a:rPr kumimoji="1" lang="ja-JP" altLang="en-US" smtClean="0"/>
              <a:pPr/>
              <a:t>‹#›</a:t>
            </a:fld>
            <a:endParaRPr kumimoji="1" lang="ja-JP" altLang="en-US"/>
          </a:p>
        </p:txBody>
      </p:sp>
    </p:spTree>
    <p:extLst>
      <p:ext uri="{BB962C8B-B14F-4D97-AF65-F5344CB8AC3E}">
        <p14:creationId xmlns:p14="http://schemas.microsoft.com/office/powerpoint/2010/main" val="3824198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F1D3D5-3FC1-4CDD-B83D-2713B5BCE3C8}"/>
              </a:ext>
            </a:extLst>
          </p:cNvPr>
          <p:cNvSpPr>
            <a:spLocks noGrp="1"/>
          </p:cNvSpPr>
          <p:nvPr>
            <p:ph type="title"/>
          </p:nvPr>
        </p:nvSpPr>
        <p:spPr>
          <a:xfrm>
            <a:off x="831852" y="4052713"/>
            <a:ext cx="10515600" cy="6762043"/>
          </a:xfrm>
        </p:spPr>
        <p:txBody>
          <a:bodyPr anchor="b"/>
          <a:lstStyle>
            <a:lvl1pPr>
              <a:defRPr sz="5538"/>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E742400-A378-4EFC-9861-1919AEA42394}"/>
              </a:ext>
            </a:extLst>
          </p:cNvPr>
          <p:cNvSpPr>
            <a:spLocks noGrp="1"/>
          </p:cNvSpPr>
          <p:nvPr>
            <p:ph type="body" idx="1"/>
          </p:nvPr>
        </p:nvSpPr>
        <p:spPr>
          <a:xfrm>
            <a:off x="831852" y="10878729"/>
            <a:ext cx="10515600" cy="3555999"/>
          </a:xfrm>
        </p:spPr>
        <p:txBody>
          <a:bodyPr/>
          <a:lstStyle>
            <a:lvl1pPr marL="0" indent="0">
              <a:buNone/>
              <a:defRPr sz="2215">
                <a:solidFill>
                  <a:schemeClr val="tx1">
                    <a:tint val="75000"/>
                  </a:schemeClr>
                </a:solidFill>
              </a:defRPr>
            </a:lvl1pPr>
            <a:lvl2pPr marL="422024" indent="0">
              <a:buNone/>
              <a:defRPr sz="1846">
                <a:solidFill>
                  <a:schemeClr val="tx1">
                    <a:tint val="75000"/>
                  </a:schemeClr>
                </a:solidFill>
              </a:defRPr>
            </a:lvl2pPr>
            <a:lvl3pPr marL="844048" indent="0">
              <a:buNone/>
              <a:defRPr sz="1662">
                <a:solidFill>
                  <a:schemeClr val="tx1">
                    <a:tint val="75000"/>
                  </a:schemeClr>
                </a:solidFill>
              </a:defRPr>
            </a:lvl3pPr>
            <a:lvl4pPr marL="1266073" indent="0">
              <a:buNone/>
              <a:defRPr sz="1477">
                <a:solidFill>
                  <a:schemeClr val="tx1">
                    <a:tint val="75000"/>
                  </a:schemeClr>
                </a:solidFill>
              </a:defRPr>
            </a:lvl4pPr>
            <a:lvl5pPr marL="1688097" indent="0">
              <a:buNone/>
              <a:defRPr sz="1477">
                <a:solidFill>
                  <a:schemeClr val="tx1">
                    <a:tint val="75000"/>
                  </a:schemeClr>
                </a:solidFill>
              </a:defRPr>
            </a:lvl5pPr>
            <a:lvl6pPr marL="2110121" indent="0">
              <a:buNone/>
              <a:defRPr sz="1477">
                <a:solidFill>
                  <a:schemeClr val="tx1">
                    <a:tint val="75000"/>
                  </a:schemeClr>
                </a:solidFill>
              </a:defRPr>
            </a:lvl6pPr>
            <a:lvl7pPr marL="2532145" indent="0">
              <a:buNone/>
              <a:defRPr sz="1477">
                <a:solidFill>
                  <a:schemeClr val="tx1">
                    <a:tint val="75000"/>
                  </a:schemeClr>
                </a:solidFill>
              </a:defRPr>
            </a:lvl7pPr>
            <a:lvl8pPr marL="2954169" indent="0">
              <a:buNone/>
              <a:defRPr sz="1477">
                <a:solidFill>
                  <a:schemeClr val="tx1">
                    <a:tint val="75000"/>
                  </a:schemeClr>
                </a:solidFill>
              </a:defRPr>
            </a:lvl8pPr>
            <a:lvl9pPr marL="3376193" indent="0">
              <a:buNone/>
              <a:defRPr sz="1477">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7AF74AF-69B6-47E6-B2BC-920759507A85}"/>
              </a:ext>
            </a:extLst>
          </p:cNvPr>
          <p:cNvSpPr>
            <a:spLocks noGrp="1"/>
          </p:cNvSpPr>
          <p:nvPr>
            <p:ph type="dt" sz="half" idx="10"/>
          </p:nvPr>
        </p:nvSpPr>
        <p:spPr/>
        <p:txBody>
          <a:bodyPr/>
          <a:lstStyle/>
          <a:p>
            <a:fld id="{08D53F09-76AE-4706-BECD-2DE0D8E21462}"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B4E7F5BA-E25E-4089-8599-20FA6365119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207B21-5678-4A8D-82CD-D91602C864E0}"/>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421282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56D647-F7C8-427F-9A00-5C4FBA2108A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6A57AF9-90B6-43E3-936A-9745C19C0B8D}"/>
              </a:ext>
            </a:extLst>
          </p:cNvPr>
          <p:cNvSpPr>
            <a:spLocks noGrp="1"/>
          </p:cNvSpPr>
          <p:nvPr>
            <p:ph sz="half" idx="1"/>
          </p:nvPr>
        </p:nvSpPr>
        <p:spPr>
          <a:xfrm>
            <a:off x="838201" y="4327407"/>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C775BE7-724A-4F80-B901-8EDBF44D7D00}"/>
              </a:ext>
            </a:extLst>
          </p:cNvPr>
          <p:cNvSpPr>
            <a:spLocks noGrp="1"/>
          </p:cNvSpPr>
          <p:nvPr>
            <p:ph sz="half" idx="2"/>
          </p:nvPr>
        </p:nvSpPr>
        <p:spPr>
          <a:xfrm>
            <a:off x="6172201" y="4327407"/>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F26F021-12BC-4CB5-848D-F9B238940E74}"/>
              </a:ext>
            </a:extLst>
          </p:cNvPr>
          <p:cNvSpPr>
            <a:spLocks noGrp="1"/>
          </p:cNvSpPr>
          <p:nvPr>
            <p:ph type="dt" sz="half" idx="10"/>
          </p:nvPr>
        </p:nvSpPr>
        <p:spPr/>
        <p:txBody>
          <a:bodyPr/>
          <a:lstStyle/>
          <a:p>
            <a:fld id="{1EFFC919-BA16-4B8C-992F-AFEF2A38F3C1}" type="datetime1">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667163B3-20A4-4745-9275-E2CEE98A196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265CBDD-4162-4792-9874-DE32A4833F83}"/>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127373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B58DD9-DE8D-4538-A4B6-D3E21886AF12}"/>
              </a:ext>
            </a:extLst>
          </p:cNvPr>
          <p:cNvSpPr>
            <a:spLocks noGrp="1"/>
          </p:cNvSpPr>
          <p:nvPr>
            <p:ph type="title"/>
          </p:nvPr>
        </p:nvSpPr>
        <p:spPr>
          <a:xfrm>
            <a:off x="839789" y="865484"/>
            <a:ext cx="10515600" cy="3142075"/>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15F45CE-16D8-4DBA-822C-CF9CCF615125}"/>
              </a:ext>
            </a:extLst>
          </p:cNvPr>
          <p:cNvSpPr>
            <a:spLocks noGrp="1"/>
          </p:cNvSpPr>
          <p:nvPr>
            <p:ph type="body" idx="1"/>
          </p:nvPr>
        </p:nvSpPr>
        <p:spPr>
          <a:xfrm>
            <a:off x="839789" y="3984981"/>
            <a:ext cx="5157787" cy="1952976"/>
          </a:xfrm>
        </p:spPr>
        <p:txBody>
          <a:bodyPr anchor="b"/>
          <a:lstStyle>
            <a:lvl1pPr marL="0" indent="0">
              <a:buNone/>
              <a:defRPr sz="2215" b="1"/>
            </a:lvl1pPr>
            <a:lvl2pPr marL="422024" indent="0">
              <a:buNone/>
              <a:defRPr sz="1846" b="1"/>
            </a:lvl2pPr>
            <a:lvl3pPr marL="844048" indent="0">
              <a:buNone/>
              <a:defRPr sz="1662" b="1"/>
            </a:lvl3pPr>
            <a:lvl4pPr marL="1266073" indent="0">
              <a:buNone/>
              <a:defRPr sz="1477" b="1"/>
            </a:lvl4pPr>
            <a:lvl5pPr marL="1688097" indent="0">
              <a:buNone/>
              <a:defRPr sz="1477" b="1"/>
            </a:lvl5pPr>
            <a:lvl6pPr marL="2110121" indent="0">
              <a:buNone/>
              <a:defRPr sz="1477" b="1"/>
            </a:lvl6pPr>
            <a:lvl7pPr marL="2532145" indent="0">
              <a:buNone/>
              <a:defRPr sz="1477" b="1"/>
            </a:lvl7pPr>
            <a:lvl8pPr marL="2954169" indent="0">
              <a:buNone/>
              <a:defRPr sz="1477" b="1"/>
            </a:lvl8pPr>
            <a:lvl9pPr marL="3376193" indent="0">
              <a:buNone/>
              <a:defRPr sz="1477"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3F11209-036B-4A43-8F02-35EAD82F5DA7}"/>
              </a:ext>
            </a:extLst>
          </p:cNvPr>
          <p:cNvSpPr>
            <a:spLocks noGrp="1"/>
          </p:cNvSpPr>
          <p:nvPr>
            <p:ph sz="half" idx="2"/>
          </p:nvPr>
        </p:nvSpPr>
        <p:spPr>
          <a:xfrm>
            <a:off x="839789" y="5937957"/>
            <a:ext cx="5157787" cy="873383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D775AE6-E436-4B41-B88B-EA3BEEFECE54}"/>
              </a:ext>
            </a:extLst>
          </p:cNvPr>
          <p:cNvSpPr>
            <a:spLocks noGrp="1"/>
          </p:cNvSpPr>
          <p:nvPr>
            <p:ph type="body" sz="quarter" idx="3"/>
          </p:nvPr>
        </p:nvSpPr>
        <p:spPr>
          <a:xfrm>
            <a:off x="6172202" y="3984981"/>
            <a:ext cx="5183188" cy="1952976"/>
          </a:xfrm>
        </p:spPr>
        <p:txBody>
          <a:bodyPr anchor="b"/>
          <a:lstStyle>
            <a:lvl1pPr marL="0" indent="0">
              <a:buNone/>
              <a:defRPr sz="2215" b="1"/>
            </a:lvl1pPr>
            <a:lvl2pPr marL="422024" indent="0">
              <a:buNone/>
              <a:defRPr sz="1846" b="1"/>
            </a:lvl2pPr>
            <a:lvl3pPr marL="844048" indent="0">
              <a:buNone/>
              <a:defRPr sz="1662" b="1"/>
            </a:lvl3pPr>
            <a:lvl4pPr marL="1266073" indent="0">
              <a:buNone/>
              <a:defRPr sz="1477" b="1"/>
            </a:lvl4pPr>
            <a:lvl5pPr marL="1688097" indent="0">
              <a:buNone/>
              <a:defRPr sz="1477" b="1"/>
            </a:lvl5pPr>
            <a:lvl6pPr marL="2110121" indent="0">
              <a:buNone/>
              <a:defRPr sz="1477" b="1"/>
            </a:lvl6pPr>
            <a:lvl7pPr marL="2532145" indent="0">
              <a:buNone/>
              <a:defRPr sz="1477" b="1"/>
            </a:lvl7pPr>
            <a:lvl8pPr marL="2954169" indent="0">
              <a:buNone/>
              <a:defRPr sz="1477" b="1"/>
            </a:lvl8pPr>
            <a:lvl9pPr marL="3376193" indent="0">
              <a:buNone/>
              <a:defRPr sz="1477"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AD19637-90A0-4401-AD55-24B2FEEC5404}"/>
              </a:ext>
            </a:extLst>
          </p:cNvPr>
          <p:cNvSpPr>
            <a:spLocks noGrp="1"/>
          </p:cNvSpPr>
          <p:nvPr>
            <p:ph sz="quarter" idx="4"/>
          </p:nvPr>
        </p:nvSpPr>
        <p:spPr>
          <a:xfrm>
            <a:off x="6172202" y="5937957"/>
            <a:ext cx="5183188" cy="873383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64B2FE1-D271-434C-A1AB-5647C9D4A07C}"/>
              </a:ext>
            </a:extLst>
          </p:cNvPr>
          <p:cNvSpPr>
            <a:spLocks noGrp="1"/>
          </p:cNvSpPr>
          <p:nvPr>
            <p:ph type="dt" sz="half" idx="10"/>
          </p:nvPr>
        </p:nvSpPr>
        <p:spPr/>
        <p:txBody>
          <a:bodyPr/>
          <a:lstStyle/>
          <a:p>
            <a:fld id="{E5CFB73A-B8B9-4345-99A2-4009435ADB59}" type="datetime1">
              <a:rPr kumimoji="1" lang="ja-JP" altLang="en-US" smtClean="0"/>
              <a:t>2026/9/1</a:t>
            </a:fld>
            <a:endParaRPr kumimoji="1" lang="ja-JP" altLang="en-US"/>
          </a:p>
        </p:txBody>
      </p:sp>
      <p:sp>
        <p:nvSpPr>
          <p:cNvPr id="8" name="フッター プレースホルダー 7">
            <a:extLst>
              <a:ext uri="{FF2B5EF4-FFF2-40B4-BE49-F238E27FC236}">
                <a16:creationId xmlns:a16="http://schemas.microsoft.com/office/drawing/2014/main" id="{217F0EA1-A740-4AD1-AEE3-4ED964270F8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A701620-F8E9-4FB3-A209-A0288DD11BFE}"/>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1719443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F919C7-F9DA-48D2-B741-DC08ED8E8C3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57BCA50-9A5D-4EA7-9AD9-66096F4CA8DC}"/>
              </a:ext>
            </a:extLst>
          </p:cNvPr>
          <p:cNvSpPr>
            <a:spLocks noGrp="1"/>
          </p:cNvSpPr>
          <p:nvPr>
            <p:ph type="dt" sz="half" idx="10"/>
          </p:nvPr>
        </p:nvSpPr>
        <p:spPr/>
        <p:txBody>
          <a:bodyPr/>
          <a:lstStyle/>
          <a:p>
            <a:fld id="{AA07EF39-60EC-424E-9FA9-EB9FB8D9BEDD}" type="datetime1">
              <a:rPr kumimoji="1" lang="ja-JP" altLang="en-US" smtClean="0"/>
              <a:t>2026/9/1</a:t>
            </a:fld>
            <a:endParaRPr kumimoji="1" lang="ja-JP" altLang="en-US"/>
          </a:p>
        </p:txBody>
      </p:sp>
      <p:sp>
        <p:nvSpPr>
          <p:cNvPr id="4" name="フッター プレースホルダー 3">
            <a:extLst>
              <a:ext uri="{FF2B5EF4-FFF2-40B4-BE49-F238E27FC236}">
                <a16:creationId xmlns:a16="http://schemas.microsoft.com/office/drawing/2014/main" id="{9A97D9CE-07CB-4B0A-A582-950DBEC122A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5AD3203-4781-46C1-A7BB-5B1BD26B8FDD}"/>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443412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482CA52-6793-4D83-8870-A92BBE508DD1}"/>
              </a:ext>
            </a:extLst>
          </p:cNvPr>
          <p:cNvSpPr>
            <a:spLocks noGrp="1"/>
          </p:cNvSpPr>
          <p:nvPr>
            <p:ph type="dt" sz="half" idx="10"/>
          </p:nvPr>
        </p:nvSpPr>
        <p:spPr/>
        <p:txBody>
          <a:bodyPr/>
          <a:lstStyle/>
          <a:p>
            <a:fld id="{4D20976C-1C51-40D9-8BE0-6F76DBD89785}" type="datetime1">
              <a:rPr kumimoji="1" lang="ja-JP" altLang="en-US" smtClean="0"/>
              <a:t>2026/9/1</a:t>
            </a:fld>
            <a:endParaRPr kumimoji="1" lang="ja-JP" altLang="en-US"/>
          </a:p>
        </p:txBody>
      </p:sp>
      <p:sp>
        <p:nvSpPr>
          <p:cNvPr id="3" name="フッター プレースホルダー 2">
            <a:extLst>
              <a:ext uri="{FF2B5EF4-FFF2-40B4-BE49-F238E27FC236}">
                <a16:creationId xmlns:a16="http://schemas.microsoft.com/office/drawing/2014/main" id="{E8A43FE8-2A10-41B9-9A39-432CC410845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E1A1B82-977F-48C2-8481-AA4916CA273B}"/>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27580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A4B04F-A145-4ADF-969F-3DCCAB0B538C}"/>
              </a:ext>
            </a:extLst>
          </p:cNvPr>
          <p:cNvSpPr>
            <a:spLocks noGrp="1"/>
          </p:cNvSpPr>
          <p:nvPr>
            <p:ph type="title"/>
          </p:nvPr>
        </p:nvSpPr>
        <p:spPr>
          <a:xfrm>
            <a:off x="839790" y="1083733"/>
            <a:ext cx="3932236" cy="3793067"/>
          </a:xfrm>
        </p:spPr>
        <p:txBody>
          <a:bodyPr anchor="b"/>
          <a:lstStyle>
            <a:lvl1pPr>
              <a:defRPr sz="2954"/>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23FE2E5-1EC2-4138-8F52-62632D73E99B}"/>
              </a:ext>
            </a:extLst>
          </p:cNvPr>
          <p:cNvSpPr>
            <a:spLocks noGrp="1"/>
          </p:cNvSpPr>
          <p:nvPr>
            <p:ph idx="1"/>
          </p:nvPr>
        </p:nvSpPr>
        <p:spPr>
          <a:xfrm>
            <a:off x="5183188" y="2340565"/>
            <a:ext cx="6172201" cy="11552297"/>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840DA22-4ACD-4067-A54A-E07F101074EA}"/>
              </a:ext>
            </a:extLst>
          </p:cNvPr>
          <p:cNvSpPr>
            <a:spLocks noGrp="1"/>
          </p:cNvSpPr>
          <p:nvPr>
            <p:ph type="body" sz="half" idx="2"/>
          </p:nvPr>
        </p:nvSpPr>
        <p:spPr>
          <a:xfrm>
            <a:off x="839790" y="4876801"/>
            <a:ext cx="3932236" cy="9034875"/>
          </a:xfrm>
        </p:spPr>
        <p:txBody>
          <a:bodyPr/>
          <a:lstStyle>
            <a:lvl1pPr marL="0" indent="0">
              <a:buNone/>
              <a:defRPr sz="1477"/>
            </a:lvl1pPr>
            <a:lvl2pPr marL="422024" indent="0">
              <a:buNone/>
              <a:defRPr sz="1293"/>
            </a:lvl2pPr>
            <a:lvl3pPr marL="844048" indent="0">
              <a:buNone/>
              <a:defRPr sz="1108"/>
            </a:lvl3pPr>
            <a:lvl4pPr marL="1266073" indent="0">
              <a:buNone/>
              <a:defRPr sz="924"/>
            </a:lvl4pPr>
            <a:lvl5pPr marL="1688097" indent="0">
              <a:buNone/>
              <a:defRPr sz="924"/>
            </a:lvl5pPr>
            <a:lvl6pPr marL="2110121" indent="0">
              <a:buNone/>
              <a:defRPr sz="924"/>
            </a:lvl6pPr>
            <a:lvl7pPr marL="2532145" indent="0">
              <a:buNone/>
              <a:defRPr sz="924"/>
            </a:lvl7pPr>
            <a:lvl8pPr marL="2954169" indent="0">
              <a:buNone/>
              <a:defRPr sz="924"/>
            </a:lvl8pPr>
            <a:lvl9pPr marL="3376193" indent="0">
              <a:buNone/>
              <a:defRPr sz="924"/>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E127CD0-F54C-42D7-90CF-AF3C5B54A941}"/>
              </a:ext>
            </a:extLst>
          </p:cNvPr>
          <p:cNvSpPr>
            <a:spLocks noGrp="1"/>
          </p:cNvSpPr>
          <p:nvPr>
            <p:ph type="dt" sz="half" idx="10"/>
          </p:nvPr>
        </p:nvSpPr>
        <p:spPr/>
        <p:txBody>
          <a:bodyPr/>
          <a:lstStyle/>
          <a:p>
            <a:fld id="{354E55A5-DACF-453A-9B9E-F818649AD39A}" type="datetime1">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004A3014-E907-4569-AA8D-631E03607A3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4D853D8-96C0-412A-9DC2-F87A1E21723B}"/>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391264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8414BB-C7AF-4F75-8205-B69CAD3ED2DB}"/>
              </a:ext>
            </a:extLst>
          </p:cNvPr>
          <p:cNvSpPr>
            <a:spLocks noGrp="1"/>
          </p:cNvSpPr>
          <p:nvPr>
            <p:ph type="title"/>
          </p:nvPr>
        </p:nvSpPr>
        <p:spPr>
          <a:xfrm>
            <a:off x="839790" y="1083733"/>
            <a:ext cx="3932236" cy="3793067"/>
          </a:xfrm>
        </p:spPr>
        <p:txBody>
          <a:bodyPr anchor="b"/>
          <a:lstStyle>
            <a:lvl1pPr>
              <a:defRPr sz="2954"/>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337D0D9-459C-454A-80ED-0E3ACE358FBA}"/>
              </a:ext>
            </a:extLst>
          </p:cNvPr>
          <p:cNvSpPr>
            <a:spLocks noGrp="1"/>
          </p:cNvSpPr>
          <p:nvPr>
            <p:ph type="pic" idx="1"/>
          </p:nvPr>
        </p:nvSpPr>
        <p:spPr>
          <a:xfrm>
            <a:off x="5183188" y="2340565"/>
            <a:ext cx="6172201" cy="11552297"/>
          </a:xfrm>
        </p:spPr>
        <p:txBody>
          <a:bodyPr/>
          <a:lstStyle>
            <a:lvl1pPr marL="0" indent="0">
              <a:buNone/>
              <a:defRPr sz="2954"/>
            </a:lvl1pPr>
            <a:lvl2pPr marL="422024" indent="0">
              <a:buNone/>
              <a:defRPr sz="2585"/>
            </a:lvl2pPr>
            <a:lvl3pPr marL="844048" indent="0">
              <a:buNone/>
              <a:defRPr sz="2215"/>
            </a:lvl3pPr>
            <a:lvl4pPr marL="1266073" indent="0">
              <a:buNone/>
              <a:defRPr sz="1846"/>
            </a:lvl4pPr>
            <a:lvl5pPr marL="1688097" indent="0">
              <a:buNone/>
              <a:defRPr sz="1846"/>
            </a:lvl5pPr>
            <a:lvl6pPr marL="2110121" indent="0">
              <a:buNone/>
              <a:defRPr sz="1846"/>
            </a:lvl6pPr>
            <a:lvl7pPr marL="2532145" indent="0">
              <a:buNone/>
              <a:defRPr sz="1846"/>
            </a:lvl7pPr>
            <a:lvl8pPr marL="2954169" indent="0">
              <a:buNone/>
              <a:defRPr sz="1846"/>
            </a:lvl8pPr>
            <a:lvl9pPr marL="3376193" indent="0">
              <a:buNone/>
              <a:defRPr sz="1846"/>
            </a:lvl9pPr>
          </a:lstStyle>
          <a:p>
            <a:endParaRPr kumimoji="1" lang="ja-JP" altLang="en-US"/>
          </a:p>
        </p:txBody>
      </p:sp>
      <p:sp>
        <p:nvSpPr>
          <p:cNvPr id="4" name="テキスト プレースホルダー 3">
            <a:extLst>
              <a:ext uri="{FF2B5EF4-FFF2-40B4-BE49-F238E27FC236}">
                <a16:creationId xmlns:a16="http://schemas.microsoft.com/office/drawing/2014/main" id="{8A31F429-1B75-49E4-B5D2-694B8EE25E1A}"/>
              </a:ext>
            </a:extLst>
          </p:cNvPr>
          <p:cNvSpPr>
            <a:spLocks noGrp="1"/>
          </p:cNvSpPr>
          <p:nvPr>
            <p:ph type="body" sz="half" idx="2"/>
          </p:nvPr>
        </p:nvSpPr>
        <p:spPr>
          <a:xfrm>
            <a:off x="839790" y="4876801"/>
            <a:ext cx="3932236" cy="9034875"/>
          </a:xfrm>
        </p:spPr>
        <p:txBody>
          <a:bodyPr/>
          <a:lstStyle>
            <a:lvl1pPr marL="0" indent="0">
              <a:buNone/>
              <a:defRPr sz="1477"/>
            </a:lvl1pPr>
            <a:lvl2pPr marL="422024" indent="0">
              <a:buNone/>
              <a:defRPr sz="1293"/>
            </a:lvl2pPr>
            <a:lvl3pPr marL="844048" indent="0">
              <a:buNone/>
              <a:defRPr sz="1108"/>
            </a:lvl3pPr>
            <a:lvl4pPr marL="1266073" indent="0">
              <a:buNone/>
              <a:defRPr sz="924"/>
            </a:lvl4pPr>
            <a:lvl5pPr marL="1688097" indent="0">
              <a:buNone/>
              <a:defRPr sz="924"/>
            </a:lvl5pPr>
            <a:lvl6pPr marL="2110121" indent="0">
              <a:buNone/>
              <a:defRPr sz="924"/>
            </a:lvl6pPr>
            <a:lvl7pPr marL="2532145" indent="0">
              <a:buNone/>
              <a:defRPr sz="924"/>
            </a:lvl7pPr>
            <a:lvl8pPr marL="2954169" indent="0">
              <a:buNone/>
              <a:defRPr sz="924"/>
            </a:lvl8pPr>
            <a:lvl9pPr marL="3376193" indent="0">
              <a:buNone/>
              <a:defRPr sz="924"/>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66618F8-77C8-4256-971E-2595753D8FE2}"/>
              </a:ext>
            </a:extLst>
          </p:cNvPr>
          <p:cNvSpPr>
            <a:spLocks noGrp="1"/>
          </p:cNvSpPr>
          <p:nvPr>
            <p:ph type="dt" sz="half" idx="10"/>
          </p:nvPr>
        </p:nvSpPr>
        <p:spPr/>
        <p:txBody>
          <a:bodyPr/>
          <a:lstStyle/>
          <a:p>
            <a:fld id="{07B5CA26-2C0D-400C-81FB-AB44932AD443}" type="datetime1">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99BCDAF5-11C6-4E55-989A-7EEDA8CDA64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A6BDD9E-AA1B-4DC5-865E-730B41AA2CB0}"/>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1431729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28BFD6B-E283-449B-9701-D3440E95D825}"/>
              </a:ext>
            </a:extLst>
          </p:cNvPr>
          <p:cNvSpPr>
            <a:spLocks noGrp="1"/>
          </p:cNvSpPr>
          <p:nvPr>
            <p:ph type="title"/>
          </p:nvPr>
        </p:nvSpPr>
        <p:spPr>
          <a:xfrm>
            <a:off x="838202" y="865484"/>
            <a:ext cx="10515600" cy="314207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E680213-8FCB-4510-807C-697355FB880B}"/>
              </a:ext>
            </a:extLst>
          </p:cNvPr>
          <p:cNvSpPr>
            <a:spLocks noGrp="1"/>
          </p:cNvSpPr>
          <p:nvPr>
            <p:ph type="body" idx="1"/>
          </p:nvPr>
        </p:nvSpPr>
        <p:spPr>
          <a:xfrm>
            <a:off x="838202" y="4327407"/>
            <a:ext cx="10515600" cy="1031428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B7C4852-C558-45B0-9BBC-F9795D6EA034}"/>
              </a:ext>
            </a:extLst>
          </p:cNvPr>
          <p:cNvSpPr>
            <a:spLocks noGrp="1"/>
          </p:cNvSpPr>
          <p:nvPr>
            <p:ph type="dt" sz="half" idx="2"/>
          </p:nvPr>
        </p:nvSpPr>
        <p:spPr>
          <a:xfrm>
            <a:off x="838201" y="15066905"/>
            <a:ext cx="2743200" cy="865482"/>
          </a:xfrm>
          <a:prstGeom prst="rect">
            <a:avLst/>
          </a:prstGeom>
        </p:spPr>
        <p:txBody>
          <a:bodyPr vert="horz" lIns="91440" tIns="45720" rIns="91440" bIns="45720" rtlCol="0" anchor="ctr"/>
          <a:lstStyle>
            <a:lvl1pPr algn="l">
              <a:defRPr sz="1108">
                <a:solidFill>
                  <a:schemeClr val="tx1">
                    <a:tint val="75000"/>
                  </a:schemeClr>
                </a:solidFill>
              </a:defRPr>
            </a:lvl1pPr>
          </a:lstStyle>
          <a:p>
            <a:fld id="{8FD4B8DB-6986-48D1-83D0-D14D645F5BC2}"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A46EF463-79CC-4199-87BC-32AB55644DB8}"/>
              </a:ext>
            </a:extLst>
          </p:cNvPr>
          <p:cNvSpPr>
            <a:spLocks noGrp="1"/>
          </p:cNvSpPr>
          <p:nvPr>
            <p:ph type="ftr" sz="quarter" idx="3"/>
          </p:nvPr>
        </p:nvSpPr>
        <p:spPr>
          <a:xfrm>
            <a:off x="4038602" y="15066905"/>
            <a:ext cx="4114800" cy="865482"/>
          </a:xfrm>
          <a:prstGeom prst="rect">
            <a:avLst/>
          </a:prstGeom>
        </p:spPr>
        <p:txBody>
          <a:bodyPr vert="horz" lIns="91440" tIns="45720" rIns="91440" bIns="45720" rtlCol="0" anchor="ctr"/>
          <a:lstStyle>
            <a:lvl1pPr algn="ctr">
              <a:defRPr sz="1108">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1FD1C02-9D60-4258-AC86-FAE9C8A66C9E}"/>
              </a:ext>
            </a:extLst>
          </p:cNvPr>
          <p:cNvSpPr>
            <a:spLocks noGrp="1"/>
          </p:cNvSpPr>
          <p:nvPr>
            <p:ph type="sldNum" sz="quarter" idx="4"/>
          </p:nvPr>
        </p:nvSpPr>
        <p:spPr>
          <a:xfrm>
            <a:off x="8610601" y="15066905"/>
            <a:ext cx="2743200" cy="865482"/>
          </a:xfrm>
          <a:prstGeom prst="rect">
            <a:avLst/>
          </a:prstGeom>
        </p:spPr>
        <p:txBody>
          <a:bodyPr vert="horz" lIns="91440" tIns="45720" rIns="91440" bIns="45720" rtlCol="0" anchor="ctr"/>
          <a:lstStyle>
            <a:lvl1pPr algn="r">
              <a:defRPr sz="1108">
                <a:solidFill>
                  <a:schemeClr val="tx1">
                    <a:tint val="75000"/>
                  </a:schemeClr>
                </a:solidFill>
              </a:defRPr>
            </a:lvl1pPr>
          </a:lstStyle>
          <a:p>
            <a:fld id="{A65B5CFB-EC6C-40B3-B0D3-E789C0C38D57}" type="slidenum">
              <a:rPr kumimoji="1" lang="ja-JP" altLang="en-US" smtClean="0"/>
              <a:t>‹#›</a:t>
            </a:fld>
            <a:endParaRPr kumimoji="1" lang="ja-JP" altLang="en-US"/>
          </a:p>
        </p:txBody>
      </p:sp>
      <p:sp>
        <p:nvSpPr>
          <p:cNvPr id="7" name="正方形/長方形 6">
            <a:extLst>
              <a:ext uri="{FF2B5EF4-FFF2-40B4-BE49-F238E27FC236}">
                <a16:creationId xmlns:a16="http://schemas.microsoft.com/office/drawing/2014/main" id="{1EB62AC8-D1D4-44AE-B0C9-D6F0E182B641}"/>
              </a:ext>
            </a:extLst>
          </p:cNvPr>
          <p:cNvSpPr/>
          <p:nvPr userDrawn="1"/>
        </p:nvSpPr>
        <p:spPr>
          <a:xfrm>
            <a:off x="0" y="0"/>
            <a:ext cx="12192000" cy="16256000"/>
          </a:xfrm>
          <a:prstGeom prst="rect">
            <a:avLst/>
          </a:prstGeom>
          <a:solidFill>
            <a:srgbClr val="00A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p>
        </p:txBody>
      </p:sp>
    </p:spTree>
    <p:extLst>
      <p:ext uri="{BB962C8B-B14F-4D97-AF65-F5344CB8AC3E}">
        <p14:creationId xmlns:p14="http://schemas.microsoft.com/office/powerpoint/2010/main" val="36668963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844048" rtl="0" eaLnBrk="1" latinLnBrk="0" hangingPunct="1">
        <a:lnSpc>
          <a:spcPct val="90000"/>
        </a:lnSpc>
        <a:spcBef>
          <a:spcPct val="0"/>
        </a:spcBef>
        <a:buNone/>
        <a:defRPr kumimoji="1" sz="4061" kern="1200">
          <a:solidFill>
            <a:schemeClr val="tx1"/>
          </a:solidFill>
          <a:latin typeface="+mj-lt"/>
          <a:ea typeface="+mj-ea"/>
          <a:cs typeface="+mj-cs"/>
        </a:defRPr>
      </a:lvl1pPr>
    </p:titleStyle>
    <p:bodyStyle>
      <a:lvl1pPr marL="211013" indent="-211013" algn="l" defTabSz="844048" rtl="0" eaLnBrk="1" latinLnBrk="0" hangingPunct="1">
        <a:lnSpc>
          <a:spcPct val="90000"/>
        </a:lnSpc>
        <a:spcBef>
          <a:spcPts val="924"/>
        </a:spcBef>
        <a:buFont typeface="Arial" panose="020B0604020202020204" pitchFamily="34" charset="0"/>
        <a:buChar char="•"/>
        <a:defRPr kumimoji="1" sz="2585" kern="1200">
          <a:solidFill>
            <a:schemeClr val="tx1"/>
          </a:solidFill>
          <a:latin typeface="+mn-lt"/>
          <a:ea typeface="+mn-ea"/>
          <a:cs typeface="+mn-cs"/>
        </a:defRPr>
      </a:lvl1pPr>
      <a:lvl2pPr marL="633037" indent="-211013" algn="l" defTabSz="844048" rtl="0" eaLnBrk="1" latinLnBrk="0" hangingPunct="1">
        <a:lnSpc>
          <a:spcPct val="90000"/>
        </a:lnSpc>
        <a:spcBef>
          <a:spcPts val="461"/>
        </a:spcBef>
        <a:buFont typeface="Arial" panose="020B0604020202020204" pitchFamily="34" charset="0"/>
        <a:buChar char="•"/>
        <a:defRPr kumimoji="1" sz="2215" kern="1200">
          <a:solidFill>
            <a:schemeClr val="tx1"/>
          </a:solidFill>
          <a:latin typeface="+mn-lt"/>
          <a:ea typeface="+mn-ea"/>
          <a:cs typeface="+mn-cs"/>
        </a:defRPr>
      </a:lvl2pPr>
      <a:lvl3pPr marL="1055061" indent="-211013" algn="l" defTabSz="844048" rtl="0" eaLnBrk="1" latinLnBrk="0" hangingPunct="1">
        <a:lnSpc>
          <a:spcPct val="90000"/>
        </a:lnSpc>
        <a:spcBef>
          <a:spcPts val="461"/>
        </a:spcBef>
        <a:buFont typeface="Arial" panose="020B0604020202020204" pitchFamily="34" charset="0"/>
        <a:buChar char="•"/>
        <a:defRPr kumimoji="1" sz="1846" kern="1200">
          <a:solidFill>
            <a:schemeClr val="tx1"/>
          </a:solidFill>
          <a:latin typeface="+mn-lt"/>
          <a:ea typeface="+mn-ea"/>
          <a:cs typeface="+mn-cs"/>
        </a:defRPr>
      </a:lvl3pPr>
      <a:lvl4pPr marL="1477085"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4pPr>
      <a:lvl5pPr marL="1899110"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5pPr>
      <a:lvl6pPr marL="2321134"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6pPr>
      <a:lvl7pPr marL="2743158"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7pPr>
      <a:lvl8pPr marL="3165182"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8pPr>
      <a:lvl9pPr marL="3587206"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9pPr>
    </p:bodyStyle>
    <p:otherStyle>
      <a:defPPr>
        <a:defRPr lang="ja-JP"/>
      </a:defPPr>
      <a:lvl1pPr marL="0" algn="l" defTabSz="844048" rtl="0" eaLnBrk="1" latinLnBrk="0" hangingPunct="1">
        <a:defRPr kumimoji="1" sz="1662" kern="1200">
          <a:solidFill>
            <a:schemeClr val="tx1"/>
          </a:solidFill>
          <a:latin typeface="+mn-lt"/>
          <a:ea typeface="+mn-ea"/>
          <a:cs typeface="+mn-cs"/>
        </a:defRPr>
      </a:lvl1pPr>
      <a:lvl2pPr marL="422024" algn="l" defTabSz="844048" rtl="0" eaLnBrk="1" latinLnBrk="0" hangingPunct="1">
        <a:defRPr kumimoji="1" sz="1662" kern="1200">
          <a:solidFill>
            <a:schemeClr val="tx1"/>
          </a:solidFill>
          <a:latin typeface="+mn-lt"/>
          <a:ea typeface="+mn-ea"/>
          <a:cs typeface="+mn-cs"/>
        </a:defRPr>
      </a:lvl2pPr>
      <a:lvl3pPr marL="844048" algn="l" defTabSz="844048" rtl="0" eaLnBrk="1" latinLnBrk="0" hangingPunct="1">
        <a:defRPr kumimoji="1" sz="1662" kern="1200">
          <a:solidFill>
            <a:schemeClr val="tx1"/>
          </a:solidFill>
          <a:latin typeface="+mn-lt"/>
          <a:ea typeface="+mn-ea"/>
          <a:cs typeface="+mn-cs"/>
        </a:defRPr>
      </a:lvl3pPr>
      <a:lvl4pPr marL="1266073" algn="l" defTabSz="844048" rtl="0" eaLnBrk="1" latinLnBrk="0" hangingPunct="1">
        <a:defRPr kumimoji="1" sz="1662" kern="1200">
          <a:solidFill>
            <a:schemeClr val="tx1"/>
          </a:solidFill>
          <a:latin typeface="+mn-lt"/>
          <a:ea typeface="+mn-ea"/>
          <a:cs typeface="+mn-cs"/>
        </a:defRPr>
      </a:lvl4pPr>
      <a:lvl5pPr marL="1688097" algn="l" defTabSz="844048" rtl="0" eaLnBrk="1" latinLnBrk="0" hangingPunct="1">
        <a:defRPr kumimoji="1" sz="1662" kern="1200">
          <a:solidFill>
            <a:schemeClr val="tx1"/>
          </a:solidFill>
          <a:latin typeface="+mn-lt"/>
          <a:ea typeface="+mn-ea"/>
          <a:cs typeface="+mn-cs"/>
        </a:defRPr>
      </a:lvl5pPr>
      <a:lvl6pPr marL="2110121" algn="l" defTabSz="844048" rtl="0" eaLnBrk="1" latinLnBrk="0" hangingPunct="1">
        <a:defRPr kumimoji="1" sz="1662" kern="1200">
          <a:solidFill>
            <a:schemeClr val="tx1"/>
          </a:solidFill>
          <a:latin typeface="+mn-lt"/>
          <a:ea typeface="+mn-ea"/>
          <a:cs typeface="+mn-cs"/>
        </a:defRPr>
      </a:lvl6pPr>
      <a:lvl7pPr marL="2532145" algn="l" defTabSz="844048" rtl="0" eaLnBrk="1" latinLnBrk="0" hangingPunct="1">
        <a:defRPr kumimoji="1" sz="1662" kern="1200">
          <a:solidFill>
            <a:schemeClr val="tx1"/>
          </a:solidFill>
          <a:latin typeface="+mn-lt"/>
          <a:ea typeface="+mn-ea"/>
          <a:cs typeface="+mn-cs"/>
        </a:defRPr>
      </a:lvl7pPr>
      <a:lvl8pPr marL="2954169" algn="l" defTabSz="844048" rtl="0" eaLnBrk="1" latinLnBrk="0" hangingPunct="1">
        <a:defRPr kumimoji="1" sz="1662" kern="1200">
          <a:solidFill>
            <a:schemeClr val="tx1"/>
          </a:solidFill>
          <a:latin typeface="+mn-lt"/>
          <a:ea typeface="+mn-ea"/>
          <a:cs typeface="+mn-cs"/>
        </a:defRPr>
      </a:lvl8pPr>
      <a:lvl9pPr marL="3376193" algn="l" defTabSz="844048" rtl="0" eaLnBrk="1" latinLnBrk="0" hangingPunct="1">
        <a:defRPr kumimoji="1"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jpg"/><Relationship Id="rId5" Type="http://schemas.openxmlformats.org/officeDocument/2006/relationships/image" Target="../media/image9.pn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g"/><Relationship Id="rId7"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四角形: 角を丸くする 74">
            <a:extLst>
              <a:ext uri="{FF2B5EF4-FFF2-40B4-BE49-F238E27FC236}">
                <a16:creationId xmlns:a16="http://schemas.microsoft.com/office/drawing/2014/main" id="{E4A2D0E3-BFFC-4876-A544-27C71DF1B71E}"/>
              </a:ext>
            </a:extLst>
          </p:cNvPr>
          <p:cNvSpPr/>
          <p:nvPr/>
        </p:nvSpPr>
        <p:spPr>
          <a:xfrm>
            <a:off x="581981" y="1324078"/>
            <a:ext cx="11033664" cy="10631836"/>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7" name="平行四辺形 6">
            <a:extLst>
              <a:ext uri="{FF2B5EF4-FFF2-40B4-BE49-F238E27FC236}">
                <a16:creationId xmlns:a16="http://schemas.microsoft.com/office/drawing/2014/main" id="{0D9382A0-3AED-4ED5-A700-AE3C221B7721}"/>
              </a:ext>
            </a:extLst>
          </p:cNvPr>
          <p:cNvSpPr/>
          <p:nvPr/>
        </p:nvSpPr>
        <p:spPr>
          <a:xfrm>
            <a:off x="407041" y="1071448"/>
            <a:ext cx="3346178" cy="84266"/>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tx1"/>
              </a:solidFill>
              <a:latin typeface="BIZ UDゴシック" panose="020B0400000000000000" pitchFamily="49" charset="-128"/>
              <a:ea typeface="BIZ UDゴシック" panose="020B0400000000000000" pitchFamily="49" charset="-128"/>
            </a:endParaRPr>
          </a:p>
        </p:txBody>
      </p:sp>
      <p:sp>
        <p:nvSpPr>
          <p:cNvPr id="13" name="四角形: 角を丸くする 12">
            <a:extLst>
              <a:ext uri="{FF2B5EF4-FFF2-40B4-BE49-F238E27FC236}">
                <a16:creationId xmlns:a16="http://schemas.microsoft.com/office/drawing/2014/main" id="{A5757D91-3F8F-4C4C-8AA4-1D33D0F82ECF}"/>
              </a:ext>
            </a:extLst>
          </p:cNvPr>
          <p:cNvSpPr/>
          <p:nvPr/>
        </p:nvSpPr>
        <p:spPr>
          <a:xfrm>
            <a:off x="407041" y="812039"/>
            <a:ext cx="3346178"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indent="-289166" algn="ctr">
              <a:lnSpc>
                <a:spcPts val="2133"/>
              </a:lnSpc>
              <a:spcBef>
                <a:spcPts val="1969"/>
              </a:spcBef>
            </a:pPr>
            <a:r>
              <a:rPr kumimoji="1" lang="ja-JP" altLang="en-US" sz="2000" b="1" dirty="0">
                <a:solidFill>
                  <a:schemeClr val="bg1"/>
                </a:solidFill>
                <a:latin typeface="BIZ UDゴシック" panose="020B0400000000000000" pitchFamily="49" charset="-128"/>
                <a:ea typeface="BIZ UDゴシック" panose="020B0400000000000000" pitchFamily="49" charset="-128"/>
              </a:rPr>
              <a:t>チャレンジを後押しする機能</a:t>
            </a:r>
            <a:endParaRPr kumimoji="1" lang="en-US" altLang="ja-JP" sz="2000" b="1" dirty="0">
              <a:solidFill>
                <a:schemeClr val="bg1"/>
              </a:solidFill>
              <a:latin typeface="BIZ UDゴシック" panose="020B0400000000000000" pitchFamily="49" charset="-128"/>
              <a:ea typeface="BIZ UDゴシック" panose="020B0400000000000000" pitchFamily="49" charset="-128"/>
            </a:endParaRPr>
          </a:p>
        </p:txBody>
      </p:sp>
      <p:sp>
        <p:nvSpPr>
          <p:cNvPr id="149" name="四角形: 角を丸くする 148">
            <a:extLst>
              <a:ext uri="{FF2B5EF4-FFF2-40B4-BE49-F238E27FC236}">
                <a16:creationId xmlns:a16="http://schemas.microsoft.com/office/drawing/2014/main" id="{BF2A7FB7-370A-4835-999E-773038667584}"/>
              </a:ext>
            </a:extLst>
          </p:cNvPr>
          <p:cNvSpPr/>
          <p:nvPr/>
        </p:nvSpPr>
        <p:spPr>
          <a:xfrm>
            <a:off x="712997" y="1723834"/>
            <a:ext cx="5913546" cy="947099"/>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0" name="四角形: 角を丸くする 9">
            <a:extLst>
              <a:ext uri="{FF2B5EF4-FFF2-40B4-BE49-F238E27FC236}">
                <a16:creationId xmlns:a16="http://schemas.microsoft.com/office/drawing/2014/main" id="{1028A8D6-1464-711A-61C5-AB99C52C3659}"/>
              </a:ext>
            </a:extLst>
          </p:cNvPr>
          <p:cNvSpPr/>
          <p:nvPr/>
        </p:nvSpPr>
        <p:spPr>
          <a:xfrm>
            <a:off x="712996" y="3010681"/>
            <a:ext cx="10763771" cy="1520957"/>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1" name="四角形: 角を丸くする 10">
            <a:extLst>
              <a:ext uri="{FF2B5EF4-FFF2-40B4-BE49-F238E27FC236}">
                <a16:creationId xmlns:a16="http://schemas.microsoft.com/office/drawing/2014/main" id="{98B7F294-1279-E3CA-8E6D-4C64B22D4BBE}"/>
              </a:ext>
            </a:extLst>
          </p:cNvPr>
          <p:cNvSpPr/>
          <p:nvPr/>
        </p:nvSpPr>
        <p:spPr>
          <a:xfrm>
            <a:off x="691486" y="2826333"/>
            <a:ext cx="3960400"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オール大阪でのチャレンジ支援強化</a:t>
            </a:r>
          </a:p>
        </p:txBody>
      </p:sp>
      <p:sp>
        <p:nvSpPr>
          <p:cNvPr id="15" name="テキスト ボックス 14">
            <a:extLst>
              <a:ext uri="{FF2B5EF4-FFF2-40B4-BE49-F238E27FC236}">
                <a16:creationId xmlns:a16="http://schemas.microsoft.com/office/drawing/2014/main" id="{E3D92A72-3079-257A-F9D0-91A7411206B3}"/>
              </a:ext>
            </a:extLst>
          </p:cNvPr>
          <p:cNvSpPr txBox="1"/>
          <p:nvPr/>
        </p:nvSpPr>
        <p:spPr>
          <a:xfrm>
            <a:off x="1073003" y="2050701"/>
            <a:ext cx="7157767" cy="4882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a:t>
            </a:r>
            <a:r>
              <a:rPr lang="en-US" altLang="ja-JP" dirty="0">
                <a:solidFill>
                  <a:schemeClr val="tx1"/>
                </a:solidFill>
              </a:rPr>
              <a:t>ICT</a:t>
            </a:r>
            <a:r>
              <a:rPr lang="ja-JP" altLang="en-US" dirty="0">
                <a:solidFill>
                  <a:schemeClr val="tx1"/>
                </a:solidFill>
              </a:rPr>
              <a:t>等の先進技術を活用した社会実装に向けた</a:t>
            </a:r>
            <a:br>
              <a:rPr lang="en-US" altLang="ja-JP" dirty="0">
                <a:solidFill>
                  <a:schemeClr val="tx1"/>
                </a:solidFill>
              </a:rPr>
            </a:br>
            <a:r>
              <a:rPr lang="ja-JP" altLang="en-US" dirty="0">
                <a:solidFill>
                  <a:schemeClr val="tx1"/>
                </a:solidFill>
              </a:rPr>
              <a:t>実証プロジェクトを推進（堺市）</a:t>
            </a:r>
          </a:p>
        </p:txBody>
      </p:sp>
      <p:sp>
        <p:nvSpPr>
          <p:cNvPr id="17" name="四角形: 角を丸くする 16">
            <a:extLst>
              <a:ext uri="{FF2B5EF4-FFF2-40B4-BE49-F238E27FC236}">
                <a16:creationId xmlns:a16="http://schemas.microsoft.com/office/drawing/2014/main" id="{8BE4956E-34D2-6DB4-9600-60AA73A75AD4}"/>
              </a:ext>
            </a:extLst>
          </p:cNvPr>
          <p:cNvSpPr/>
          <p:nvPr/>
        </p:nvSpPr>
        <p:spPr>
          <a:xfrm>
            <a:off x="6902572" y="1726637"/>
            <a:ext cx="4551149" cy="94429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8" name="四角形: 角を丸くする 17">
            <a:extLst>
              <a:ext uri="{FF2B5EF4-FFF2-40B4-BE49-F238E27FC236}">
                <a16:creationId xmlns:a16="http://schemas.microsoft.com/office/drawing/2014/main" id="{000863F1-8DC4-B4AD-73B5-C2413717B395}"/>
              </a:ext>
            </a:extLst>
          </p:cNvPr>
          <p:cNvSpPr/>
          <p:nvPr/>
        </p:nvSpPr>
        <p:spPr>
          <a:xfrm>
            <a:off x="6902571" y="1413785"/>
            <a:ext cx="4267377"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大阪公立大学　都市シンクタンク機能 </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技術インキュベーション機能</a:t>
            </a:r>
          </a:p>
        </p:txBody>
      </p:sp>
      <p:sp>
        <p:nvSpPr>
          <p:cNvPr id="19" name="テキスト ボックス 18">
            <a:extLst>
              <a:ext uri="{FF2B5EF4-FFF2-40B4-BE49-F238E27FC236}">
                <a16:creationId xmlns:a16="http://schemas.microsoft.com/office/drawing/2014/main" id="{0AC834F5-D4CB-388F-E76C-DAB18784889C}"/>
              </a:ext>
            </a:extLst>
          </p:cNvPr>
          <p:cNvSpPr txBox="1"/>
          <p:nvPr/>
        </p:nvSpPr>
        <p:spPr>
          <a:xfrm>
            <a:off x="6906119" y="2203334"/>
            <a:ext cx="4042899" cy="310534"/>
          </a:xfrm>
          <a:prstGeom prst="rect">
            <a:avLst/>
          </a:prstGeom>
          <a:noFill/>
        </p:spPr>
        <p:txBody>
          <a:bodyPr wrap="square" rtlCol="0" anchor="t">
            <a:spAutoFit/>
          </a:bodyPr>
          <a:lstStyle/>
          <a:p>
            <a:pPr>
              <a:lnSpc>
                <a:spcPts val="1969"/>
              </a:lnSpc>
            </a:pPr>
            <a:r>
              <a:rPr kumimoji="1" lang="ja-JP" altLang="en-US" sz="1400" dirty="0">
                <a:latin typeface="BIZ UDゴシック" panose="020B0400000000000000" pitchFamily="49" charset="-128"/>
                <a:ea typeface="BIZ UDゴシック" panose="020B0400000000000000" pitchFamily="49" charset="-128"/>
              </a:rPr>
              <a:t>○大阪公立大学との産学官連携の推進（堺市）</a:t>
            </a:r>
          </a:p>
        </p:txBody>
      </p:sp>
      <p:sp>
        <p:nvSpPr>
          <p:cNvPr id="20" name="四角形: 角を丸くする 19">
            <a:extLst>
              <a:ext uri="{FF2B5EF4-FFF2-40B4-BE49-F238E27FC236}">
                <a16:creationId xmlns:a16="http://schemas.microsoft.com/office/drawing/2014/main" id="{2FFB538E-BEAC-26DE-7FD4-4EF8BFB12CEB}"/>
              </a:ext>
            </a:extLst>
          </p:cNvPr>
          <p:cNvSpPr/>
          <p:nvPr/>
        </p:nvSpPr>
        <p:spPr>
          <a:xfrm>
            <a:off x="712997" y="4802789"/>
            <a:ext cx="10763771" cy="533506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21" name="四角形: 角を丸くする 20">
            <a:extLst>
              <a:ext uri="{FF2B5EF4-FFF2-40B4-BE49-F238E27FC236}">
                <a16:creationId xmlns:a16="http://schemas.microsoft.com/office/drawing/2014/main" id="{118B4620-14F5-1FA0-9A0D-1614D1AE547D}"/>
              </a:ext>
            </a:extLst>
          </p:cNvPr>
          <p:cNvSpPr/>
          <p:nvPr/>
        </p:nvSpPr>
        <p:spPr>
          <a:xfrm>
            <a:off x="650544" y="4675396"/>
            <a:ext cx="7296045"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「おもろい」アイデアの出会う場→スタートアップ、イノベーション</a:t>
            </a:r>
          </a:p>
        </p:txBody>
      </p:sp>
      <p:sp>
        <p:nvSpPr>
          <p:cNvPr id="22" name="テキスト ボックス 21">
            <a:extLst>
              <a:ext uri="{FF2B5EF4-FFF2-40B4-BE49-F238E27FC236}">
                <a16:creationId xmlns:a16="http://schemas.microsoft.com/office/drawing/2014/main" id="{38074B5E-AAAE-7EFA-E1DE-88F189277A2B}"/>
              </a:ext>
            </a:extLst>
          </p:cNvPr>
          <p:cNvSpPr txBox="1"/>
          <p:nvPr/>
        </p:nvSpPr>
        <p:spPr>
          <a:xfrm>
            <a:off x="810298" y="5135670"/>
            <a:ext cx="10643423" cy="4304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○行政課題の解決に向けたリバースピッチイベントの開催（豊中市）</a:t>
            </a:r>
            <a:endParaRPr lang="en-US" altLang="ja-JP" dirty="0">
              <a:solidFill>
                <a:schemeClr val="tx1"/>
              </a:solidFill>
            </a:endParaRPr>
          </a:p>
          <a:p>
            <a:r>
              <a:rPr lang="ja-JP" altLang="en-US" dirty="0">
                <a:solidFill>
                  <a:schemeClr val="tx1"/>
                </a:solidFill>
              </a:rPr>
              <a:t>○社会課題解決などに挑戦する若者への支援</a:t>
            </a:r>
            <a:br>
              <a:rPr lang="en-US" altLang="ja-JP" dirty="0">
                <a:solidFill>
                  <a:schemeClr val="tx1"/>
                </a:solidFill>
              </a:rPr>
            </a:br>
            <a:r>
              <a:rPr lang="ja-JP" altLang="en-US" dirty="0">
                <a:solidFill>
                  <a:schemeClr val="tx1"/>
                </a:solidFill>
              </a:rPr>
              <a:t>（企画書作成支援、プロジェクト費用支援等）（豊中市）</a:t>
            </a:r>
            <a:endParaRPr lang="en-US" altLang="ja-JP" dirty="0">
              <a:solidFill>
                <a:schemeClr val="tx1"/>
              </a:solidFill>
            </a:endParaRPr>
          </a:p>
          <a:p>
            <a:r>
              <a:rPr lang="ja-JP" altLang="en-US" dirty="0">
                <a:solidFill>
                  <a:schemeClr val="tx1"/>
                </a:solidFill>
              </a:rPr>
              <a:t>○広域でオープンファクトリーを実施</a:t>
            </a:r>
            <a:endParaRPr lang="en-US" altLang="ja-JP" dirty="0">
              <a:solidFill>
                <a:schemeClr val="tx1"/>
              </a:solidFill>
            </a:endParaRPr>
          </a:p>
          <a:p>
            <a:r>
              <a:rPr lang="ja-JP" altLang="en-US" dirty="0">
                <a:solidFill>
                  <a:schemeClr val="tx1"/>
                </a:solidFill>
              </a:rPr>
              <a:t>　</a:t>
            </a:r>
            <a:r>
              <a:rPr lang="en-US" altLang="ja-JP" dirty="0">
                <a:solidFill>
                  <a:schemeClr val="tx1"/>
                </a:solidFill>
              </a:rPr>
              <a:t>【</a:t>
            </a:r>
            <a:r>
              <a:rPr lang="en-US" altLang="ja-JP" dirty="0" err="1">
                <a:solidFill>
                  <a:schemeClr val="tx1"/>
                </a:solidFill>
              </a:rPr>
              <a:t>FactorISM</a:t>
            </a:r>
            <a:r>
              <a:rPr lang="en-US" altLang="ja-JP" dirty="0">
                <a:solidFill>
                  <a:schemeClr val="tx1"/>
                </a:solidFill>
              </a:rPr>
              <a:t>】</a:t>
            </a:r>
            <a:r>
              <a:rPr lang="ja-JP" altLang="en-US" dirty="0">
                <a:solidFill>
                  <a:schemeClr val="tx1"/>
                </a:solidFill>
              </a:rPr>
              <a:t>（八尾市・大阪市・堺市・高槻市・松原市・大東市・和泉市・柏原市・門真市・</a:t>
            </a:r>
            <a:endParaRPr lang="en-US" altLang="ja-JP" dirty="0">
              <a:solidFill>
                <a:schemeClr val="tx1"/>
              </a:solidFill>
            </a:endParaRPr>
          </a:p>
          <a:p>
            <a:r>
              <a:rPr lang="ja-JP" altLang="en-US" dirty="0">
                <a:solidFill>
                  <a:schemeClr val="tx1"/>
                </a:solidFill>
              </a:rPr>
              <a:t>　　　　　　　　 摂津市・高石市・四條畷市・河南町）</a:t>
            </a:r>
            <a:endParaRPr lang="en-US" altLang="ja-JP" dirty="0">
              <a:solidFill>
                <a:schemeClr val="tx1"/>
              </a:solidFill>
            </a:endParaRPr>
          </a:p>
          <a:p>
            <a:r>
              <a:rPr lang="ja-JP" altLang="en-US" dirty="0">
                <a:solidFill>
                  <a:schemeClr val="tx1"/>
                </a:solidFill>
              </a:rPr>
              <a:t>　</a:t>
            </a:r>
            <a:r>
              <a:rPr lang="en-US" altLang="ja-JP" dirty="0">
                <a:solidFill>
                  <a:schemeClr val="tx1"/>
                </a:solidFill>
              </a:rPr>
              <a:t>【</a:t>
            </a:r>
            <a:r>
              <a:rPr lang="ja-JP" altLang="en-US" dirty="0">
                <a:solidFill>
                  <a:schemeClr val="tx1"/>
                </a:solidFill>
              </a:rPr>
              <a:t>泉州オープンファクトリ</a:t>
            </a:r>
            <a:r>
              <a:rPr lang="en-US" altLang="ja-JP" dirty="0">
                <a:solidFill>
                  <a:schemeClr val="tx1"/>
                </a:solidFill>
              </a:rPr>
              <a:t>―】</a:t>
            </a:r>
            <a:r>
              <a:rPr lang="ja-JP" altLang="en-US" dirty="0">
                <a:solidFill>
                  <a:schemeClr val="tx1"/>
                </a:solidFill>
              </a:rPr>
              <a:t>（貝塚市・泉佐野市・岸和田市・泉南市・阪南市・忠岡町・熊取町・田尻町）</a:t>
            </a:r>
            <a:endParaRPr lang="en-US" altLang="ja-JP" dirty="0">
              <a:solidFill>
                <a:schemeClr val="tx1"/>
              </a:solidFill>
            </a:endParaRPr>
          </a:p>
          <a:p>
            <a:r>
              <a:rPr lang="ja-JP" altLang="en-US" dirty="0">
                <a:solidFill>
                  <a:schemeClr val="tx1"/>
                </a:solidFill>
              </a:rPr>
              <a:t>○駅前旧倉庫の活用等による地域のスタートアップの連携を促す仕組みづくり（貝塚市）</a:t>
            </a:r>
            <a:endParaRPr lang="en-US" altLang="ja-JP" dirty="0">
              <a:solidFill>
                <a:schemeClr val="tx1"/>
              </a:solidFill>
            </a:endParaRPr>
          </a:p>
          <a:p>
            <a:r>
              <a:rPr lang="ja-JP" altLang="en-US" dirty="0">
                <a:solidFill>
                  <a:schemeClr val="tx1"/>
                </a:solidFill>
              </a:rPr>
              <a:t>○通年でのビジネスプラン組立ての伴走支援など「関西一創業しやすい街 枚方」をめざした取組（枚方市）</a:t>
            </a:r>
            <a:endParaRPr lang="en-US" altLang="ja-JP" dirty="0">
              <a:solidFill>
                <a:schemeClr val="tx1"/>
              </a:solidFill>
            </a:endParaRPr>
          </a:p>
          <a:p>
            <a:r>
              <a:rPr lang="ja-JP" altLang="en-US" dirty="0">
                <a:solidFill>
                  <a:schemeClr val="tx1"/>
                </a:solidFill>
              </a:rPr>
              <a:t>○地域一体型オープンファクトリーを実施　（茨木市）（大東市）（東大阪市）</a:t>
            </a:r>
            <a:endParaRPr lang="en-US" altLang="ja-JP" dirty="0">
              <a:solidFill>
                <a:schemeClr val="tx1"/>
              </a:solidFill>
            </a:endParaRPr>
          </a:p>
          <a:p>
            <a:r>
              <a:rPr lang="ja-JP" altLang="en-US" dirty="0">
                <a:solidFill>
                  <a:schemeClr val="tx1"/>
                </a:solidFill>
              </a:rPr>
              <a:t>○「おにクル」を実証フィールドとした産・官・民の連携による規制緩和などの取組（茨木市）</a:t>
            </a:r>
            <a:endParaRPr lang="en-US" altLang="ja-JP" dirty="0">
              <a:solidFill>
                <a:schemeClr val="tx1"/>
              </a:solidFill>
            </a:endParaRPr>
          </a:p>
          <a:p>
            <a:r>
              <a:rPr lang="ja-JP" altLang="en-US" dirty="0">
                <a:solidFill>
                  <a:schemeClr val="tx1"/>
                </a:solidFill>
              </a:rPr>
              <a:t>○大学と連携して新技術・サービス開発等を行う事業者への助成支援（茨木市）</a:t>
            </a:r>
            <a:endParaRPr lang="en-US" altLang="ja-JP" dirty="0">
              <a:solidFill>
                <a:schemeClr val="tx1"/>
              </a:solidFill>
            </a:endParaRPr>
          </a:p>
          <a:p>
            <a:r>
              <a:rPr lang="ja-JP" altLang="en-US" dirty="0">
                <a:solidFill>
                  <a:schemeClr val="tx1"/>
                </a:solidFill>
              </a:rPr>
              <a:t>○「魅せる場」で、ものづくりの魅力発信「みせるばやお」（八尾市）</a:t>
            </a:r>
            <a:endParaRPr lang="en-US" altLang="ja-JP" dirty="0">
              <a:solidFill>
                <a:schemeClr val="tx1"/>
              </a:solidFill>
            </a:endParaRPr>
          </a:p>
          <a:p>
            <a:r>
              <a:rPr lang="ja-JP" altLang="en-US" dirty="0">
                <a:solidFill>
                  <a:schemeClr val="tx1"/>
                </a:solidFill>
              </a:rPr>
              <a:t>○先端技術をもつスタートアップ等を呼び込む地域事業者とのオープンイノベーションの推進（泉佐野市）</a:t>
            </a:r>
            <a:endParaRPr lang="en-US" altLang="ja-JP" dirty="0">
              <a:solidFill>
                <a:schemeClr val="tx1"/>
              </a:solidFill>
            </a:endParaRPr>
          </a:p>
          <a:p>
            <a:r>
              <a:rPr lang="ja-JP" altLang="en-US" dirty="0">
                <a:solidFill>
                  <a:schemeClr val="tx1"/>
                </a:solidFill>
              </a:rPr>
              <a:t>○企業間交流、企業立地を目的とした共創拠点「</a:t>
            </a:r>
            <a:r>
              <a:rPr lang="en-US" altLang="ja-JP" dirty="0">
                <a:solidFill>
                  <a:schemeClr val="tx1"/>
                </a:solidFill>
              </a:rPr>
              <a:t>TOMIO</a:t>
            </a:r>
            <a:r>
              <a:rPr lang="ja-JP" altLang="en-US" dirty="0">
                <a:solidFill>
                  <a:schemeClr val="tx1"/>
                </a:solidFill>
              </a:rPr>
              <a:t>（トミオ）」の運営（富田林市）</a:t>
            </a:r>
            <a:endParaRPr lang="en-US" altLang="ja-JP" dirty="0">
              <a:solidFill>
                <a:schemeClr val="tx1"/>
              </a:solidFill>
            </a:endParaRPr>
          </a:p>
          <a:p>
            <a:r>
              <a:rPr lang="ja-JP" altLang="en-US" dirty="0">
                <a:solidFill>
                  <a:schemeClr val="tx1"/>
                </a:solidFill>
              </a:rPr>
              <a:t>○仕事（ワーク）のワクワクを直接「見て」「感じて」「知って」</a:t>
            </a:r>
            <a:br>
              <a:rPr lang="en-US" altLang="ja-JP" dirty="0">
                <a:solidFill>
                  <a:schemeClr val="tx1"/>
                </a:solidFill>
              </a:rPr>
            </a:br>
            <a:r>
              <a:rPr lang="ja-JP" altLang="en-US" dirty="0">
                <a:solidFill>
                  <a:schemeClr val="tx1"/>
                </a:solidFill>
              </a:rPr>
              <a:t>もらうプログラムを実施（河内長野市）</a:t>
            </a:r>
            <a:endParaRPr lang="en-US" altLang="ja-JP" dirty="0">
              <a:solidFill>
                <a:schemeClr val="tx1"/>
              </a:solidFill>
            </a:endParaRPr>
          </a:p>
          <a:p>
            <a:r>
              <a:rPr lang="ja-JP" altLang="en-US" dirty="0">
                <a:solidFill>
                  <a:schemeClr val="tx1"/>
                </a:solidFill>
              </a:rPr>
              <a:t>○創業者等への経営サポート一体型補助金「みのおゼロイチ応援プロジェクト」（箕面市）</a:t>
            </a:r>
          </a:p>
          <a:p>
            <a:r>
              <a:rPr lang="ja-JP" altLang="en-US" dirty="0">
                <a:solidFill>
                  <a:schemeClr val="tx1"/>
                </a:solidFill>
              </a:rPr>
              <a:t>○</a:t>
            </a:r>
            <a:r>
              <a:rPr lang="en-US" altLang="ja-JP" dirty="0">
                <a:solidFill>
                  <a:schemeClr val="tx1"/>
                </a:solidFill>
              </a:rPr>
              <a:t>SDGs</a:t>
            </a:r>
            <a:r>
              <a:rPr lang="ja-JP" altLang="en-US" dirty="0">
                <a:solidFill>
                  <a:schemeClr val="tx1"/>
                </a:solidFill>
              </a:rPr>
              <a:t>達成に向け取り組む事業者の連携を強化する取組（阪南市）</a:t>
            </a:r>
            <a:endParaRPr lang="en-US" altLang="ja-JP" dirty="0">
              <a:solidFill>
                <a:schemeClr val="tx1"/>
              </a:solidFill>
            </a:endParaRPr>
          </a:p>
        </p:txBody>
      </p:sp>
      <p:sp>
        <p:nvSpPr>
          <p:cNvPr id="23" name="四角形: 角を丸くする 22">
            <a:extLst>
              <a:ext uri="{FF2B5EF4-FFF2-40B4-BE49-F238E27FC236}">
                <a16:creationId xmlns:a16="http://schemas.microsoft.com/office/drawing/2014/main" id="{FF1FD94B-6DA8-1CE4-D529-F8448239338B}"/>
              </a:ext>
            </a:extLst>
          </p:cNvPr>
          <p:cNvSpPr/>
          <p:nvPr/>
        </p:nvSpPr>
        <p:spPr>
          <a:xfrm>
            <a:off x="7735598" y="10746030"/>
            <a:ext cx="3718123" cy="92342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24" name="四角形: 角を丸くする 23">
            <a:extLst>
              <a:ext uri="{FF2B5EF4-FFF2-40B4-BE49-F238E27FC236}">
                <a16:creationId xmlns:a16="http://schemas.microsoft.com/office/drawing/2014/main" id="{5AB4D8BD-9E76-2D04-C15A-D831B50907ED}"/>
              </a:ext>
            </a:extLst>
          </p:cNvPr>
          <p:cNvSpPr/>
          <p:nvPr/>
        </p:nvSpPr>
        <p:spPr>
          <a:xfrm>
            <a:off x="7704835" y="10201625"/>
            <a:ext cx="3718122"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「チャレンジ、トライ＆エラー」</a:t>
            </a:r>
            <a:br>
              <a:rPr kumimoji="1" lang="en-US" altLang="ja-JP" b="1" dirty="0">
                <a:solidFill>
                  <a:schemeClr val="tx1"/>
                </a:solidFill>
                <a:latin typeface="BIZ UDゴシック" panose="020B0400000000000000" pitchFamily="49" charset="-128"/>
                <a:ea typeface="BIZ UDゴシック" panose="020B0400000000000000" pitchFamily="49" charset="-128"/>
              </a:rPr>
            </a:br>
            <a:r>
              <a:rPr kumimoji="1" lang="ja-JP" altLang="en-US" b="1" dirty="0">
                <a:solidFill>
                  <a:schemeClr val="tx1"/>
                </a:solidFill>
                <a:latin typeface="BIZ UDゴシック" panose="020B0400000000000000" pitchFamily="49" charset="-128"/>
                <a:ea typeface="BIZ UDゴシック" panose="020B0400000000000000" pitchFamily="49" charset="-128"/>
              </a:rPr>
              <a:t>評価　人材育成環境の構築</a:t>
            </a:r>
          </a:p>
        </p:txBody>
      </p:sp>
      <p:sp>
        <p:nvSpPr>
          <p:cNvPr id="25" name="テキスト ボックス 24">
            <a:extLst>
              <a:ext uri="{FF2B5EF4-FFF2-40B4-BE49-F238E27FC236}">
                <a16:creationId xmlns:a16="http://schemas.microsoft.com/office/drawing/2014/main" id="{D18CFADE-E77D-EE49-28A0-E21B8C97F57B}"/>
              </a:ext>
            </a:extLst>
          </p:cNvPr>
          <p:cNvSpPr txBox="1"/>
          <p:nvPr/>
        </p:nvSpPr>
        <p:spPr>
          <a:xfrm>
            <a:off x="7755561" y="10985983"/>
            <a:ext cx="3698159" cy="397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○求職者に向けた</a:t>
            </a:r>
            <a:r>
              <a:rPr lang="en-US" altLang="ja-JP" dirty="0">
                <a:solidFill>
                  <a:schemeClr val="tx1"/>
                </a:solidFill>
              </a:rPr>
              <a:t>IT</a:t>
            </a:r>
            <a:r>
              <a:rPr lang="ja-JP" altLang="en-US" dirty="0">
                <a:solidFill>
                  <a:schemeClr val="tx1"/>
                </a:solidFill>
              </a:rPr>
              <a:t>パスポート試験対策講座の開講によるデジタル人材の育成（堺市）</a:t>
            </a:r>
            <a:endParaRPr lang="en-US" altLang="ja-JP" dirty="0">
              <a:solidFill>
                <a:schemeClr val="tx1"/>
              </a:solidFill>
            </a:endParaRPr>
          </a:p>
        </p:txBody>
      </p:sp>
      <p:sp>
        <p:nvSpPr>
          <p:cNvPr id="26" name="四角形: 角を丸くする 25">
            <a:extLst>
              <a:ext uri="{FF2B5EF4-FFF2-40B4-BE49-F238E27FC236}">
                <a16:creationId xmlns:a16="http://schemas.microsoft.com/office/drawing/2014/main" id="{F4E08CD2-B978-C093-27DF-A96148E19899}"/>
              </a:ext>
            </a:extLst>
          </p:cNvPr>
          <p:cNvSpPr/>
          <p:nvPr/>
        </p:nvSpPr>
        <p:spPr>
          <a:xfrm>
            <a:off x="810298" y="10427895"/>
            <a:ext cx="6544698" cy="134606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27" name="四角形: 角を丸くする 26">
            <a:extLst>
              <a:ext uri="{FF2B5EF4-FFF2-40B4-BE49-F238E27FC236}">
                <a16:creationId xmlns:a16="http://schemas.microsoft.com/office/drawing/2014/main" id="{F7496B5B-40BC-A47B-C1E5-69DCFDA8C894}"/>
              </a:ext>
            </a:extLst>
          </p:cNvPr>
          <p:cNvSpPr/>
          <p:nvPr/>
        </p:nvSpPr>
        <p:spPr>
          <a:xfrm>
            <a:off x="697961" y="10269051"/>
            <a:ext cx="5278627"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人材マッチングシステム　成長分野へ人材流動</a:t>
            </a:r>
          </a:p>
        </p:txBody>
      </p:sp>
      <p:sp>
        <p:nvSpPr>
          <p:cNvPr id="28" name="テキスト ボックス 27">
            <a:extLst>
              <a:ext uri="{FF2B5EF4-FFF2-40B4-BE49-F238E27FC236}">
                <a16:creationId xmlns:a16="http://schemas.microsoft.com/office/drawing/2014/main" id="{428D144A-3E5A-D01F-E8EF-E30D145251D9}"/>
              </a:ext>
            </a:extLst>
          </p:cNvPr>
          <p:cNvSpPr txBox="1"/>
          <p:nvPr/>
        </p:nvSpPr>
        <p:spPr>
          <a:xfrm>
            <a:off x="794951" y="10653067"/>
            <a:ext cx="6681567" cy="10044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○就職希望者と企業とのマッチング等を通じた就職支援</a:t>
            </a:r>
            <a:br>
              <a:rPr lang="en-US" altLang="ja-JP" dirty="0">
                <a:solidFill>
                  <a:schemeClr val="tx1"/>
                </a:solidFill>
              </a:rPr>
            </a:br>
            <a:r>
              <a:rPr lang="ja-JP" altLang="en-US" dirty="0">
                <a:solidFill>
                  <a:schemeClr val="tx1"/>
                </a:solidFill>
              </a:rPr>
              <a:t>（堺市）</a:t>
            </a:r>
          </a:p>
          <a:p>
            <a:r>
              <a:rPr lang="ja-JP" altLang="en-US" dirty="0">
                <a:solidFill>
                  <a:schemeClr val="tx1"/>
                </a:solidFill>
              </a:rPr>
              <a:t>○学生を対象としたものづくり企業訪問や</a:t>
            </a:r>
            <a:br>
              <a:rPr lang="en-US" altLang="ja-JP" dirty="0">
                <a:solidFill>
                  <a:schemeClr val="tx1"/>
                </a:solidFill>
              </a:rPr>
            </a:br>
            <a:r>
              <a:rPr lang="ja-JP" altLang="en-US" dirty="0">
                <a:solidFill>
                  <a:schemeClr val="tx1"/>
                </a:solidFill>
              </a:rPr>
              <a:t>インターンシップ等を実施（もりクルート事業）</a:t>
            </a:r>
            <a:br>
              <a:rPr lang="en-US" altLang="ja-JP" dirty="0">
                <a:solidFill>
                  <a:schemeClr val="tx1"/>
                </a:solidFill>
              </a:rPr>
            </a:br>
            <a:r>
              <a:rPr lang="ja-JP" altLang="en-US" dirty="0">
                <a:solidFill>
                  <a:schemeClr val="tx1"/>
                </a:solidFill>
              </a:rPr>
              <a:t>（守口市）</a:t>
            </a:r>
            <a:endParaRPr lang="en-US" altLang="ja-JP" dirty="0">
              <a:solidFill>
                <a:schemeClr val="tx1"/>
              </a:solidFill>
            </a:endParaRPr>
          </a:p>
        </p:txBody>
      </p:sp>
      <p:sp>
        <p:nvSpPr>
          <p:cNvPr id="2" name="テキスト ボックス 1">
            <a:extLst>
              <a:ext uri="{FF2B5EF4-FFF2-40B4-BE49-F238E27FC236}">
                <a16:creationId xmlns:a16="http://schemas.microsoft.com/office/drawing/2014/main" id="{A758FF17-A5E2-066B-0EC1-6340F93439DC}"/>
              </a:ext>
            </a:extLst>
          </p:cNvPr>
          <p:cNvSpPr txBox="1"/>
          <p:nvPr/>
        </p:nvSpPr>
        <p:spPr>
          <a:xfrm>
            <a:off x="1073003" y="3393026"/>
            <a:ext cx="10153762" cy="10344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○事業者・創業者の新しい挑戦を応援「百福大賞（池田市事始め奨励事業）」（池田市）</a:t>
            </a:r>
          </a:p>
          <a:p>
            <a:r>
              <a:rPr lang="ja-JP" altLang="en-US" dirty="0">
                <a:solidFill>
                  <a:schemeClr val="tx1"/>
                </a:solidFill>
              </a:rPr>
              <a:t>○「大阪はびきの観光局」で観光関連産業の振興を推進（羽曳野市）</a:t>
            </a:r>
            <a:endParaRPr lang="en-US" altLang="ja-JP" dirty="0">
              <a:solidFill>
                <a:schemeClr val="tx1"/>
              </a:solidFill>
            </a:endParaRPr>
          </a:p>
        </p:txBody>
      </p:sp>
      <p:sp>
        <p:nvSpPr>
          <p:cNvPr id="86" name="四角形: 角を丸くする 85">
            <a:extLst>
              <a:ext uri="{FF2B5EF4-FFF2-40B4-BE49-F238E27FC236}">
                <a16:creationId xmlns:a16="http://schemas.microsoft.com/office/drawing/2014/main" id="{2A6DA035-3F83-4F22-B92C-EE28A6139586}"/>
              </a:ext>
            </a:extLst>
          </p:cNvPr>
          <p:cNvSpPr/>
          <p:nvPr/>
        </p:nvSpPr>
        <p:spPr>
          <a:xfrm>
            <a:off x="738279" y="1586338"/>
            <a:ext cx="3280567"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「最先端の実証都市」の確立</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p:txBody>
      </p:sp>
      <p:pic>
        <p:nvPicPr>
          <p:cNvPr id="42" name="図 41">
            <a:extLst>
              <a:ext uri="{FF2B5EF4-FFF2-40B4-BE49-F238E27FC236}">
                <a16:creationId xmlns:a16="http://schemas.microsoft.com/office/drawing/2014/main" id="{D63CDBFC-D164-851F-A0DD-8C26C0299D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1518" y="3156064"/>
            <a:ext cx="1592558" cy="869080"/>
          </a:xfrm>
          <a:prstGeom prst="rect">
            <a:avLst/>
          </a:prstGeom>
        </p:spPr>
      </p:pic>
      <p:sp>
        <p:nvSpPr>
          <p:cNvPr id="43" name="テキスト ボックス 42">
            <a:extLst>
              <a:ext uri="{FF2B5EF4-FFF2-40B4-BE49-F238E27FC236}">
                <a16:creationId xmlns:a16="http://schemas.microsoft.com/office/drawing/2014/main" id="{399D5579-5B42-9A89-248B-4C7919714FC0}"/>
              </a:ext>
            </a:extLst>
          </p:cNvPr>
          <p:cNvSpPr txBox="1"/>
          <p:nvPr/>
        </p:nvSpPr>
        <p:spPr>
          <a:xfrm>
            <a:off x="8726606" y="4020126"/>
            <a:ext cx="2582758" cy="305020"/>
          </a:xfrm>
          <a:prstGeom prst="rect">
            <a:avLst/>
          </a:prstGeom>
          <a:noFill/>
        </p:spPr>
        <p:txBody>
          <a:bodyPr wrap="none" rtlCol="0">
            <a:spAutoFit/>
          </a:bodyPr>
          <a:lstStyle/>
          <a:p>
            <a:pPr>
              <a:lnSpc>
                <a:spcPts val="1969"/>
              </a:lnSpc>
            </a:pPr>
            <a:r>
              <a:rPr kumimoji="1" lang="ja-JP" altLang="en-US" sz="1100" dirty="0">
                <a:latin typeface="BIZ UDゴシック" panose="020B0400000000000000" pitchFamily="49" charset="-128"/>
                <a:ea typeface="BIZ UDゴシック" panose="020B0400000000000000" pitchFamily="49" charset="-128"/>
              </a:rPr>
              <a:t>「百福大賞（池田市事始め奨励事業）</a:t>
            </a:r>
          </a:p>
        </p:txBody>
      </p:sp>
      <p:pic>
        <p:nvPicPr>
          <p:cNvPr id="44" name="図 43">
            <a:extLst>
              <a:ext uri="{FF2B5EF4-FFF2-40B4-BE49-F238E27FC236}">
                <a16:creationId xmlns:a16="http://schemas.microsoft.com/office/drawing/2014/main" id="{91E75D90-9C16-CA34-C9D6-A307A8A597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78146" y="5143917"/>
            <a:ext cx="1914089" cy="1076676"/>
          </a:xfrm>
          <a:prstGeom prst="rect">
            <a:avLst/>
          </a:prstGeom>
        </p:spPr>
      </p:pic>
      <p:sp>
        <p:nvSpPr>
          <p:cNvPr id="45" name="テキスト ボックス 44">
            <a:extLst>
              <a:ext uri="{FF2B5EF4-FFF2-40B4-BE49-F238E27FC236}">
                <a16:creationId xmlns:a16="http://schemas.microsoft.com/office/drawing/2014/main" id="{BE0AF3FF-E09D-F80A-3192-9A012B573B3D}"/>
              </a:ext>
            </a:extLst>
          </p:cNvPr>
          <p:cNvSpPr txBox="1"/>
          <p:nvPr/>
        </p:nvSpPr>
        <p:spPr>
          <a:xfrm>
            <a:off x="8948113" y="6197472"/>
            <a:ext cx="2582758" cy="305020"/>
          </a:xfrm>
          <a:prstGeom prst="rect">
            <a:avLst/>
          </a:prstGeom>
          <a:noFill/>
        </p:spPr>
        <p:txBody>
          <a:bodyPr wrap="none" rtlCol="0">
            <a:spAutoFit/>
          </a:bodyPr>
          <a:lstStyle/>
          <a:p>
            <a:pPr>
              <a:lnSpc>
                <a:spcPts val="1969"/>
              </a:lnSpc>
            </a:pPr>
            <a:r>
              <a:rPr lang="ja-JP" altLang="en-US" sz="1100" dirty="0">
                <a:latin typeface="BIZ UDゴシック" panose="020B0400000000000000" pitchFamily="49" charset="-128"/>
                <a:ea typeface="BIZ UDゴシック" panose="020B0400000000000000" pitchFamily="49" charset="-128"/>
              </a:rPr>
              <a:t>イノベーション拠点「みせるばやお」</a:t>
            </a:r>
            <a:endParaRPr kumimoji="1" lang="ja-JP" altLang="en-US" sz="1100" dirty="0">
              <a:latin typeface="BIZ UDゴシック" panose="020B0400000000000000" pitchFamily="49" charset="-128"/>
              <a:ea typeface="BIZ UDゴシック" panose="020B0400000000000000" pitchFamily="49" charset="-128"/>
            </a:endParaRPr>
          </a:p>
        </p:txBody>
      </p:sp>
      <p:pic>
        <p:nvPicPr>
          <p:cNvPr id="46" name="図 45">
            <a:extLst>
              <a:ext uri="{FF2B5EF4-FFF2-40B4-BE49-F238E27FC236}">
                <a16:creationId xmlns:a16="http://schemas.microsoft.com/office/drawing/2014/main" id="{F99DABBD-22B4-E650-9CE5-36B8626C15E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415648" y="10735832"/>
            <a:ext cx="1771173" cy="960988"/>
          </a:xfrm>
          <a:prstGeom prst="rect">
            <a:avLst/>
          </a:prstGeom>
        </p:spPr>
      </p:pic>
      <p:sp>
        <p:nvSpPr>
          <p:cNvPr id="93" name="スライド番号プレースホルダー 3">
            <a:extLst>
              <a:ext uri="{FF2B5EF4-FFF2-40B4-BE49-F238E27FC236}">
                <a16:creationId xmlns:a16="http://schemas.microsoft.com/office/drawing/2014/main" id="{494B9948-D391-493A-BE41-A3D903DFD14E}"/>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ゴシック" panose="020B0400000000000000" pitchFamily="49" charset="-128"/>
                <a:ea typeface="BIZ UDゴシック" panose="020B0400000000000000" pitchFamily="49" charset="-128"/>
              </a:rPr>
              <a:pPr/>
              <a:t>1</a:t>
            </a:fld>
            <a:endParaRPr kumimoji="1" lang="ja-JP" altLang="en-US" sz="1400" dirty="0">
              <a:solidFill>
                <a:schemeClr val="bg1"/>
              </a:solidFill>
              <a:latin typeface="BIZ UDゴシック" panose="020B0400000000000000" pitchFamily="49" charset="-128"/>
              <a:ea typeface="BIZ UDゴシック" panose="020B0400000000000000" pitchFamily="49" charset="-128"/>
            </a:endParaRPr>
          </a:p>
        </p:txBody>
      </p:sp>
      <p:sp>
        <p:nvSpPr>
          <p:cNvPr id="64" name="ホームベース 143">
            <a:extLst>
              <a:ext uri="{FF2B5EF4-FFF2-40B4-BE49-F238E27FC236}">
                <a16:creationId xmlns:a16="http://schemas.microsoft.com/office/drawing/2014/main" id="{986A32D4-948D-4627-8FD6-3BC4EB45F7D5}"/>
              </a:ext>
            </a:extLst>
          </p:cNvPr>
          <p:cNvSpPr/>
          <p:nvPr/>
        </p:nvSpPr>
        <p:spPr>
          <a:xfrm>
            <a:off x="617454" y="61823"/>
            <a:ext cx="8109152" cy="512758"/>
          </a:xfrm>
          <a:prstGeom prst="homePlate">
            <a:avLst/>
          </a:prstGeom>
          <a:solidFill>
            <a:schemeClr val="bg1"/>
          </a:solidFill>
          <a:ln w="12700">
            <a:solidFill>
              <a:schemeClr val="accent1"/>
            </a:solidFill>
          </a:ln>
        </p:spPr>
        <p:style>
          <a:lnRef idx="1">
            <a:schemeClr val="accent5"/>
          </a:lnRef>
          <a:fillRef idx="3">
            <a:schemeClr val="accent5"/>
          </a:fillRef>
          <a:effectRef idx="2">
            <a:schemeClr val="accent5"/>
          </a:effectRef>
          <a:fontRef idx="minor">
            <a:schemeClr val="lt1"/>
          </a:fontRef>
        </p:style>
        <p:txBody>
          <a:bodyPr lIns="0" rIns="0" rtlCol="0" anchor="ctr"/>
          <a:lstStyle/>
          <a:p>
            <a:pPr defTabSz="750280">
              <a:defRPr/>
            </a:pPr>
            <a:r>
              <a:rPr kumimoji="1" lang="ja-JP" altLang="en-US" sz="1970" b="1" dirty="0">
                <a:solidFill>
                  <a:schemeClr val="tx1"/>
                </a:solidFill>
                <a:latin typeface="BIZ UDゴシック" panose="020B0400000000000000" pitchFamily="49" charset="-128"/>
                <a:ea typeface="BIZ UDゴシック" panose="020B0400000000000000" pitchFamily="49" charset="-128"/>
              </a:rPr>
              <a:t>　今後の取組の方向性と府内市町村の主な取組</a:t>
            </a:r>
            <a:r>
              <a:rPr kumimoji="1" lang="ja-JP" altLang="en-US" dirty="0">
                <a:solidFill>
                  <a:schemeClr val="tx1"/>
                </a:solidFill>
                <a:latin typeface="BIZ UDゴシック" panose="020B0400000000000000" pitchFamily="49" charset="-128"/>
                <a:ea typeface="BIZ UDゴシック" panose="020B0400000000000000" pitchFamily="49" charset="-128"/>
              </a:rPr>
              <a:t>（令和８年７月時点）</a:t>
            </a:r>
          </a:p>
        </p:txBody>
      </p:sp>
      <p:sp>
        <p:nvSpPr>
          <p:cNvPr id="68" name="平行四辺形 67">
            <a:extLst>
              <a:ext uri="{FF2B5EF4-FFF2-40B4-BE49-F238E27FC236}">
                <a16:creationId xmlns:a16="http://schemas.microsoft.com/office/drawing/2014/main" id="{DE2C6CF0-F85F-4E13-8081-DE0D1448A85E}"/>
              </a:ext>
            </a:extLst>
          </p:cNvPr>
          <p:cNvSpPr/>
          <p:nvPr/>
        </p:nvSpPr>
        <p:spPr>
          <a:xfrm>
            <a:off x="8891223" y="836549"/>
            <a:ext cx="3073668" cy="18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0530"/>
            <a:endParaRPr kumimoji="1" lang="ja-JP" altLang="en-US" sz="1400">
              <a:solidFill>
                <a:schemeClr val="tx1"/>
              </a:solidFill>
              <a:latin typeface="BIZ UDゴシック" panose="020B0400000000000000" pitchFamily="49" charset="-128"/>
              <a:ea typeface="BIZ UDゴシック" panose="020B0400000000000000" pitchFamily="49" charset="-128"/>
            </a:endParaRPr>
          </a:p>
        </p:txBody>
      </p:sp>
      <p:sp>
        <p:nvSpPr>
          <p:cNvPr id="69" name="四角形: 角を丸くする 68">
            <a:extLst>
              <a:ext uri="{FF2B5EF4-FFF2-40B4-BE49-F238E27FC236}">
                <a16:creationId xmlns:a16="http://schemas.microsoft.com/office/drawing/2014/main" id="{519A4A8C-131C-4805-8AA4-BDEC189787E3}"/>
              </a:ext>
            </a:extLst>
          </p:cNvPr>
          <p:cNvSpPr/>
          <p:nvPr/>
        </p:nvSpPr>
        <p:spPr>
          <a:xfrm>
            <a:off x="8891223" y="604331"/>
            <a:ext cx="3073667" cy="298642"/>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indent="-289166" algn="ctr" defTabSz="1500530">
              <a:lnSpc>
                <a:spcPts val="2133"/>
              </a:lnSpc>
              <a:spcBef>
                <a:spcPts val="1969"/>
              </a:spcBef>
            </a:pPr>
            <a:r>
              <a:rPr kumimoji="1" lang="ja-JP" altLang="en-US" sz="2000" b="1" dirty="0">
                <a:solidFill>
                  <a:prstClr val="white"/>
                </a:solidFill>
                <a:latin typeface="BIZ UDゴシック" panose="020B0400000000000000" pitchFamily="49" charset="-128"/>
                <a:ea typeface="BIZ UDゴシック" panose="020B0400000000000000" pitchFamily="49" charset="-128"/>
              </a:rPr>
              <a:t>世界標準の都市機能の充実</a:t>
            </a:r>
            <a:endParaRPr kumimoji="1" lang="en-US" altLang="ja-JP" sz="2000" b="1" dirty="0">
              <a:solidFill>
                <a:prstClr val="white"/>
              </a:solidFill>
              <a:latin typeface="BIZ UDゴシック" panose="020B0400000000000000" pitchFamily="49" charset="-128"/>
              <a:ea typeface="BIZ UDゴシック" panose="020B0400000000000000" pitchFamily="49" charset="-128"/>
            </a:endParaRPr>
          </a:p>
        </p:txBody>
      </p:sp>
      <p:sp>
        <p:nvSpPr>
          <p:cNvPr id="3" name="四角形: 角を丸くする 2">
            <a:extLst>
              <a:ext uri="{FF2B5EF4-FFF2-40B4-BE49-F238E27FC236}">
                <a16:creationId xmlns:a16="http://schemas.microsoft.com/office/drawing/2014/main" id="{D7913242-E63A-CDA2-E70E-0E64E3F9CE32}"/>
              </a:ext>
            </a:extLst>
          </p:cNvPr>
          <p:cNvSpPr/>
          <p:nvPr/>
        </p:nvSpPr>
        <p:spPr>
          <a:xfrm>
            <a:off x="574117" y="12537047"/>
            <a:ext cx="11041529" cy="3267907"/>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latin typeface="BIZ UDゴシック" panose="020B0400000000000000" pitchFamily="49" charset="-128"/>
              <a:ea typeface="BIZ UDゴシック" panose="020B0400000000000000" pitchFamily="49" charset="-128"/>
            </a:endParaRPr>
          </a:p>
        </p:txBody>
      </p:sp>
      <p:sp>
        <p:nvSpPr>
          <p:cNvPr id="4" name="四角形: 角を丸くする 3">
            <a:extLst>
              <a:ext uri="{FF2B5EF4-FFF2-40B4-BE49-F238E27FC236}">
                <a16:creationId xmlns:a16="http://schemas.microsoft.com/office/drawing/2014/main" id="{C0D6E41D-F0A6-44F2-9A22-DAF2F393222B}"/>
              </a:ext>
            </a:extLst>
          </p:cNvPr>
          <p:cNvSpPr/>
          <p:nvPr/>
        </p:nvSpPr>
        <p:spPr>
          <a:xfrm>
            <a:off x="712996" y="12845369"/>
            <a:ext cx="10763772" cy="271486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83BAD4A6-3761-8BBE-D88A-1E6B0FD30593}"/>
              </a:ext>
            </a:extLst>
          </p:cNvPr>
          <p:cNvSpPr/>
          <p:nvPr/>
        </p:nvSpPr>
        <p:spPr>
          <a:xfrm>
            <a:off x="712996" y="12630937"/>
            <a:ext cx="7851884"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r>
              <a:rPr kumimoji="1" lang="ja-JP" altLang="en-US" b="1" dirty="0">
                <a:solidFill>
                  <a:schemeClr val="tx1"/>
                </a:solidFill>
                <a:latin typeface="BIZ UDゴシック" panose="020B0400000000000000" pitchFamily="49" charset="-128"/>
                <a:ea typeface="BIZ UDゴシック" panose="020B0400000000000000" pitchFamily="49" charset="-128"/>
              </a:rPr>
              <a:t>人を惹きつける魅力的な就業の場づくり「チャレンジ、トライ＆エラー」</a:t>
            </a:r>
          </a:p>
        </p:txBody>
      </p:sp>
      <p:sp>
        <p:nvSpPr>
          <p:cNvPr id="6" name="テキスト ボックス 5">
            <a:extLst>
              <a:ext uri="{FF2B5EF4-FFF2-40B4-BE49-F238E27FC236}">
                <a16:creationId xmlns:a16="http://schemas.microsoft.com/office/drawing/2014/main" id="{A49B95D4-E935-CF1D-C743-CE59C89E8C63}"/>
              </a:ext>
            </a:extLst>
          </p:cNvPr>
          <p:cNvSpPr txBox="1"/>
          <p:nvPr/>
        </p:nvSpPr>
        <p:spPr>
          <a:xfrm>
            <a:off x="765914" y="13060805"/>
            <a:ext cx="6635148" cy="18800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ts val="1600"/>
              </a:lnSpc>
            </a:pPr>
            <a:r>
              <a:rPr lang="ja-JP" altLang="en-US" dirty="0">
                <a:solidFill>
                  <a:schemeClr val="tx1"/>
                </a:solidFill>
              </a:rPr>
              <a:t>○市内ものづくり企業への就業支援</a:t>
            </a:r>
            <a:endParaRPr lang="en-US" altLang="ja-JP" dirty="0">
              <a:solidFill>
                <a:schemeClr val="tx1"/>
              </a:solidFill>
            </a:endParaRPr>
          </a:p>
          <a:p>
            <a:pPr>
              <a:lnSpc>
                <a:spcPts val="1600"/>
              </a:lnSpc>
            </a:pPr>
            <a:r>
              <a:rPr lang="ja-JP" altLang="en-US" dirty="0">
                <a:solidFill>
                  <a:schemeClr val="tx1"/>
                </a:solidFill>
              </a:rPr>
              <a:t>（ものづくり体験と就職活動を行えるワークショップの開催）</a:t>
            </a:r>
            <a:br>
              <a:rPr lang="en-US" altLang="ja-JP" dirty="0">
                <a:solidFill>
                  <a:schemeClr val="tx1"/>
                </a:solidFill>
              </a:rPr>
            </a:br>
            <a:r>
              <a:rPr lang="ja-JP" altLang="en-US" dirty="0">
                <a:solidFill>
                  <a:schemeClr val="tx1"/>
                </a:solidFill>
              </a:rPr>
              <a:t>（枚方市）</a:t>
            </a:r>
            <a:endParaRPr lang="en-US" altLang="ja-JP" dirty="0">
              <a:solidFill>
                <a:schemeClr val="tx1"/>
              </a:solidFill>
            </a:endParaRPr>
          </a:p>
          <a:p>
            <a:pPr>
              <a:lnSpc>
                <a:spcPts val="1600"/>
              </a:lnSpc>
            </a:pPr>
            <a:r>
              <a:rPr lang="ja-JP" altLang="en-US" dirty="0">
                <a:solidFill>
                  <a:schemeClr val="tx1"/>
                </a:solidFill>
              </a:rPr>
              <a:t>○商店街空き店舗の創業支援</a:t>
            </a:r>
            <a:br>
              <a:rPr lang="en-US" altLang="ja-JP" dirty="0">
                <a:solidFill>
                  <a:schemeClr val="tx1"/>
                </a:solidFill>
              </a:rPr>
            </a:br>
            <a:r>
              <a:rPr lang="ja-JP" altLang="en-US" dirty="0">
                <a:solidFill>
                  <a:schemeClr val="tx1"/>
                </a:solidFill>
              </a:rPr>
              <a:t>（売上に応じた支援のインセンティブの導入）（松原市）</a:t>
            </a:r>
            <a:endParaRPr lang="en-US" altLang="ja-JP" dirty="0">
              <a:solidFill>
                <a:schemeClr val="tx1"/>
              </a:solidFill>
            </a:endParaRPr>
          </a:p>
          <a:p>
            <a:pPr>
              <a:lnSpc>
                <a:spcPts val="1600"/>
              </a:lnSpc>
            </a:pPr>
            <a:r>
              <a:rPr lang="ja-JP" altLang="en-US" dirty="0">
                <a:solidFill>
                  <a:schemeClr val="tx1"/>
                </a:solidFill>
              </a:rPr>
              <a:t>○地域ぐるみで市内企業の新入・若手社員を育てるプロジェクトの推進</a:t>
            </a:r>
            <a:br>
              <a:rPr lang="en-US" altLang="ja-JP" dirty="0">
                <a:solidFill>
                  <a:schemeClr val="tx1"/>
                </a:solidFill>
              </a:rPr>
            </a:br>
            <a:r>
              <a:rPr lang="ja-JP" altLang="en-US" dirty="0">
                <a:solidFill>
                  <a:schemeClr val="tx1"/>
                </a:solidFill>
              </a:rPr>
              <a:t>「</a:t>
            </a:r>
            <a:r>
              <a:rPr lang="en-US" altLang="ja-JP" dirty="0">
                <a:solidFill>
                  <a:schemeClr val="tx1"/>
                </a:solidFill>
              </a:rPr>
              <a:t>DAITO DOUKI CAMPUS</a:t>
            </a:r>
            <a:r>
              <a:rPr lang="ja-JP" altLang="en-US" dirty="0">
                <a:solidFill>
                  <a:schemeClr val="tx1"/>
                </a:solidFill>
              </a:rPr>
              <a:t>」（大東市）</a:t>
            </a:r>
            <a:endParaRPr lang="en-US" altLang="ja-JP" dirty="0">
              <a:solidFill>
                <a:schemeClr val="tx1"/>
              </a:solidFill>
            </a:endParaRPr>
          </a:p>
          <a:p>
            <a:pPr>
              <a:lnSpc>
                <a:spcPts val="1600"/>
              </a:lnSpc>
            </a:pPr>
            <a:r>
              <a:rPr lang="ja-JP" altLang="en-US" dirty="0">
                <a:solidFill>
                  <a:schemeClr val="tx1"/>
                </a:solidFill>
              </a:rPr>
              <a:t>○意欲ある市民等の職業能力の向上やスキルの取得を支援</a:t>
            </a:r>
            <a:br>
              <a:rPr lang="en-US" altLang="ja-JP" dirty="0">
                <a:solidFill>
                  <a:schemeClr val="tx1"/>
                </a:solidFill>
              </a:rPr>
            </a:br>
            <a:r>
              <a:rPr lang="ja-JP" altLang="en-US" dirty="0">
                <a:solidFill>
                  <a:schemeClr val="tx1"/>
                </a:solidFill>
              </a:rPr>
              <a:t>（四條畷市）</a:t>
            </a:r>
            <a:endParaRPr lang="en-US" altLang="ja-JP" dirty="0">
              <a:solidFill>
                <a:schemeClr val="tx1"/>
              </a:solidFill>
            </a:endParaRPr>
          </a:p>
          <a:p>
            <a:pPr>
              <a:lnSpc>
                <a:spcPts val="1600"/>
              </a:lnSpc>
            </a:pPr>
            <a:r>
              <a:rPr lang="ja-JP" altLang="en-US" dirty="0">
                <a:solidFill>
                  <a:schemeClr val="tx1"/>
                </a:solidFill>
              </a:rPr>
              <a:t>○なわて事業者チャレンジ支援補助金（四條畷市）</a:t>
            </a:r>
            <a:endParaRPr lang="en-US" altLang="ja-JP" dirty="0">
              <a:solidFill>
                <a:schemeClr val="tx1"/>
              </a:solidFill>
            </a:endParaRPr>
          </a:p>
        </p:txBody>
      </p:sp>
      <p:sp>
        <p:nvSpPr>
          <p:cNvPr id="8" name="平行四辺形 7">
            <a:extLst>
              <a:ext uri="{FF2B5EF4-FFF2-40B4-BE49-F238E27FC236}">
                <a16:creationId xmlns:a16="http://schemas.microsoft.com/office/drawing/2014/main" id="{1B9028C3-4528-11A5-FADF-8DA9DA12EAE2}"/>
              </a:ext>
            </a:extLst>
          </p:cNvPr>
          <p:cNvSpPr/>
          <p:nvPr/>
        </p:nvSpPr>
        <p:spPr>
          <a:xfrm>
            <a:off x="554305" y="12361516"/>
            <a:ext cx="6299151"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sp>
        <p:nvSpPr>
          <p:cNvPr id="9" name="四角形: 角を丸くする 8">
            <a:extLst>
              <a:ext uri="{FF2B5EF4-FFF2-40B4-BE49-F238E27FC236}">
                <a16:creationId xmlns:a16="http://schemas.microsoft.com/office/drawing/2014/main" id="{46A13F00-E855-2610-4665-6CF549AB2EEA}"/>
              </a:ext>
            </a:extLst>
          </p:cNvPr>
          <p:cNvSpPr/>
          <p:nvPr/>
        </p:nvSpPr>
        <p:spPr>
          <a:xfrm>
            <a:off x="554304" y="12064005"/>
            <a:ext cx="6501815"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2000" b="1" dirty="0">
                <a:solidFill>
                  <a:schemeClr val="bg1"/>
                </a:solidFill>
                <a:latin typeface="BIZ UDゴシック" panose="020B0400000000000000" pitchFamily="49" charset="-128"/>
                <a:ea typeface="BIZ UDゴシック" panose="020B0400000000000000" pitchFamily="49" charset="-128"/>
              </a:rPr>
              <a:t>暮らしやすさ、働きやすさ、楽しさを高める機能（</a:t>
            </a:r>
            <a:r>
              <a:rPr kumimoji="1" lang="en-US" altLang="ja-JP" sz="2000" b="1" dirty="0">
                <a:solidFill>
                  <a:schemeClr val="bg1"/>
                </a:solidFill>
                <a:latin typeface="BIZ UDゴシック" panose="020B0400000000000000" pitchFamily="49" charset="-128"/>
                <a:ea typeface="BIZ UDゴシック" panose="020B0400000000000000" pitchFamily="49" charset="-128"/>
              </a:rPr>
              <a:t>1/3</a:t>
            </a:r>
            <a:r>
              <a:rPr kumimoji="1" lang="ja-JP" altLang="en-US" sz="2000" b="1" dirty="0">
                <a:solidFill>
                  <a:schemeClr val="bg1"/>
                </a:solidFill>
                <a:latin typeface="BIZ UDゴシック" panose="020B0400000000000000" pitchFamily="49" charset="-128"/>
                <a:ea typeface="BIZ UDゴシック" panose="020B0400000000000000" pitchFamily="49" charset="-128"/>
              </a:rPr>
              <a:t>）</a:t>
            </a:r>
            <a:endParaRPr kumimoji="1" lang="en-US" altLang="ja-JP" sz="2000" b="1" dirty="0">
              <a:solidFill>
                <a:schemeClr val="bg1"/>
              </a:solidFill>
              <a:latin typeface="BIZ UDゴシック" panose="020B0400000000000000" pitchFamily="49" charset="-128"/>
              <a:ea typeface="BIZ UDゴシック" panose="020B0400000000000000" pitchFamily="49" charset="-128"/>
            </a:endParaRPr>
          </a:p>
        </p:txBody>
      </p:sp>
      <p:sp>
        <p:nvSpPr>
          <p:cNvPr id="14" name="テキスト ボックス 13">
            <a:extLst>
              <a:ext uri="{FF2B5EF4-FFF2-40B4-BE49-F238E27FC236}">
                <a16:creationId xmlns:a16="http://schemas.microsoft.com/office/drawing/2014/main" id="{3BE0CA68-6CFF-F5BF-8D1D-8FD013A9B696}"/>
              </a:ext>
            </a:extLst>
          </p:cNvPr>
          <p:cNvSpPr txBox="1"/>
          <p:nvPr/>
        </p:nvSpPr>
        <p:spPr>
          <a:xfrm>
            <a:off x="6561111" y="13060151"/>
            <a:ext cx="5373298" cy="3117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5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ts val="1600"/>
              </a:lnSpc>
            </a:pPr>
            <a:r>
              <a:rPr lang="ja-JP" altLang="en-US" dirty="0">
                <a:solidFill>
                  <a:schemeClr val="tx1"/>
                </a:solidFill>
              </a:rPr>
              <a:t>○資格取得等の目標に向けたレベルアップを支援（忠岡町）</a:t>
            </a:r>
            <a:endParaRPr lang="en-US" altLang="ja-JP" dirty="0">
              <a:solidFill>
                <a:schemeClr val="tx1"/>
              </a:solidFill>
            </a:endParaRPr>
          </a:p>
          <a:p>
            <a:pPr>
              <a:lnSpc>
                <a:spcPts val="1600"/>
              </a:lnSpc>
            </a:pPr>
            <a:r>
              <a:rPr lang="ja-JP" altLang="en-US" dirty="0">
                <a:solidFill>
                  <a:schemeClr val="tx1"/>
                </a:solidFill>
              </a:rPr>
              <a:t>○百貨店と連携した特産品の振興（河南町）</a:t>
            </a:r>
            <a:endParaRPr lang="en-US" altLang="ja-JP" dirty="0">
              <a:solidFill>
                <a:schemeClr val="tx1"/>
              </a:solidFill>
            </a:endParaRPr>
          </a:p>
          <a:p>
            <a:pPr>
              <a:lnSpc>
                <a:spcPts val="1600"/>
              </a:lnSpc>
            </a:pPr>
            <a:r>
              <a:rPr lang="ja-JP" altLang="en-US" dirty="0">
                <a:solidFill>
                  <a:schemeClr val="tx1"/>
                </a:solidFill>
              </a:rPr>
              <a:t>○新規就農者の確保・育成のための研修プログラム</a:t>
            </a:r>
            <a:br>
              <a:rPr lang="en-US" altLang="ja-JP" dirty="0">
                <a:solidFill>
                  <a:schemeClr val="tx1"/>
                </a:solidFill>
              </a:rPr>
            </a:br>
            <a:r>
              <a:rPr lang="ja-JP" altLang="en-US" dirty="0">
                <a:solidFill>
                  <a:schemeClr val="tx1"/>
                </a:solidFill>
              </a:rPr>
              <a:t>「いちごアカデミー」の実施（千早赤阪村）</a:t>
            </a:r>
            <a:endParaRPr lang="en-US" altLang="ja-JP" dirty="0">
              <a:solidFill>
                <a:schemeClr val="tx1"/>
              </a:solidFill>
            </a:endParaRPr>
          </a:p>
          <a:p>
            <a:pPr>
              <a:lnSpc>
                <a:spcPts val="1600"/>
              </a:lnSpc>
            </a:pPr>
            <a:r>
              <a:rPr lang="ja-JP" altLang="en-US" dirty="0">
                <a:solidFill>
                  <a:schemeClr val="tx1"/>
                </a:solidFill>
              </a:rPr>
              <a:t>○直売所や観光農園の整備などによる農業の活性化</a:t>
            </a:r>
            <a:br>
              <a:rPr lang="en-US" altLang="ja-JP" dirty="0">
                <a:solidFill>
                  <a:schemeClr val="tx1"/>
                </a:solidFill>
              </a:rPr>
            </a:br>
            <a:r>
              <a:rPr lang="ja-JP" altLang="en-US" dirty="0">
                <a:solidFill>
                  <a:schemeClr val="tx1"/>
                </a:solidFill>
              </a:rPr>
              <a:t>（千早赤阪村）</a:t>
            </a:r>
          </a:p>
        </p:txBody>
      </p:sp>
      <p:pic>
        <p:nvPicPr>
          <p:cNvPr id="16" name="図 15">
            <a:extLst>
              <a:ext uri="{FF2B5EF4-FFF2-40B4-BE49-F238E27FC236}">
                <a16:creationId xmlns:a16="http://schemas.microsoft.com/office/drawing/2014/main" id="{1A716CB9-70E4-8852-CBAF-8A16837354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98785" y="14710419"/>
            <a:ext cx="2183526" cy="795182"/>
          </a:xfrm>
          <a:prstGeom prst="rect">
            <a:avLst/>
          </a:prstGeom>
        </p:spPr>
      </p:pic>
      <p:sp>
        <p:nvSpPr>
          <p:cNvPr id="49" name="テキスト ボックス 48">
            <a:extLst>
              <a:ext uri="{FF2B5EF4-FFF2-40B4-BE49-F238E27FC236}">
                <a16:creationId xmlns:a16="http://schemas.microsoft.com/office/drawing/2014/main" id="{FBD755B9-B8BC-40A6-B93D-28A8923181A4}"/>
              </a:ext>
            </a:extLst>
          </p:cNvPr>
          <p:cNvSpPr txBox="1"/>
          <p:nvPr/>
        </p:nvSpPr>
        <p:spPr>
          <a:xfrm>
            <a:off x="8882311" y="14898036"/>
            <a:ext cx="1595309" cy="305020"/>
          </a:xfrm>
          <a:prstGeom prst="rect">
            <a:avLst/>
          </a:prstGeom>
          <a:noFill/>
        </p:spPr>
        <p:txBody>
          <a:bodyPr wrap="none" rtlCol="0">
            <a:spAutoFit/>
          </a:bodyPr>
          <a:lstStyle/>
          <a:p>
            <a:pPr>
              <a:lnSpc>
                <a:spcPts val="1969"/>
              </a:lnSpc>
            </a:pPr>
            <a:r>
              <a:rPr kumimoji="1" lang="ja-JP" altLang="en-US" sz="1100" dirty="0">
                <a:latin typeface="BIZ UDゴシック" panose="020B0400000000000000" pitchFamily="49" charset="-128"/>
                <a:ea typeface="BIZ UDゴシック" panose="020B0400000000000000" pitchFamily="49" charset="-128"/>
              </a:rPr>
              <a:t>学び直しのまち四條畷</a:t>
            </a:r>
          </a:p>
        </p:txBody>
      </p:sp>
      <p:sp>
        <p:nvSpPr>
          <p:cNvPr id="30" name="テキスト ボックス 29">
            <a:extLst>
              <a:ext uri="{FF2B5EF4-FFF2-40B4-BE49-F238E27FC236}">
                <a16:creationId xmlns:a16="http://schemas.microsoft.com/office/drawing/2014/main" id="{9928B4B6-85C5-5B79-9BF5-8738A58E9725}"/>
              </a:ext>
            </a:extLst>
          </p:cNvPr>
          <p:cNvSpPr txBox="1"/>
          <p:nvPr/>
        </p:nvSpPr>
        <p:spPr>
          <a:xfrm>
            <a:off x="9761367" y="9258556"/>
            <a:ext cx="1595309" cy="305020"/>
          </a:xfrm>
          <a:prstGeom prst="rect">
            <a:avLst/>
          </a:prstGeom>
          <a:noFill/>
        </p:spPr>
        <p:txBody>
          <a:bodyPr wrap="none" rtlCol="0">
            <a:spAutoFit/>
          </a:bodyPr>
          <a:lstStyle/>
          <a:p>
            <a:pPr>
              <a:lnSpc>
                <a:spcPts val="1969"/>
              </a:lnSpc>
            </a:pPr>
            <a:r>
              <a:rPr lang="ja-JP" altLang="en-US" sz="1100" dirty="0">
                <a:latin typeface="BIZ UDゴシック" panose="020B0400000000000000" pitchFamily="49" charset="-128"/>
                <a:ea typeface="BIZ UDゴシック" panose="020B0400000000000000" pitchFamily="49" charset="-128"/>
              </a:rPr>
              <a:t>複合施設「おにクル」</a:t>
            </a:r>
            <a:endParaRPr kumimoji="1" lang="ja-JP" altLang="en-US" sz="1100" dirty="0">
              <a:latin typeface="BIZ UDゴシック" panose="020B0400000000000000" pitchFamily="49" charset="-128"/>
              <a:ea typeface="BIZ UDゴシック" panose="020B0400000000000000" pitchFamily="49" charset="-128"/>
            </a:endParaRPr>
          </a:p>
        </p:txBody>
      </p:sp>
      <p:pic>
        <p:nvPicPr>
          <p:cNvPr id="31" name="図 30" descr="草, 屋外, フィールド, オレンジ が含まれている画像&#10;&#10;AI 生成コンテンツは誤りを含む可能性があります。">
            <a:extLst>
              <a:ext uri="{FF2B5EF4-FFF2-40B4-BE49-F238E27FC236}">
                <a16:creationId xmlns:a16="http://schemas.microsoft.com/office/drawing/2014/main" id="{19966C97-B211-FA5B-50D0-A4F275AB53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4975" y="1752426"/>
            <a:ext cx="1181899" cy="885732"/>
          </a:xfrm>
          <a:prstGeom prst="rect">
            <a:avLst/>
          </a:prstGeom>
        </p:spPr>
      </p:pic>
      <p:pic>
        <p:nvPicPr>
          <p:cNvPr id="32" name="図 31" descr="草の上にある建物&#10;&#10;AI 生成コンテンツは誤りを含む可能性があります。">
            <a:extLst>
              <a:ext uri="{FF2B5EF4-FFF2-40B4-BE49-F238E27FC236}">
                <a16:creationId xmlns:a16="http://schemas.microsoft.com/office/drawing/2014/main" id="{9CB23921-A2FD-C496-DC05-758B0CB5E53D}"/>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9521418" y="7777599"/>
            <a:ext cx="1863458" cy="1542285"/>
          </a:xfrm>
          <a:prstGeom prst="rect">
            <a:avLst/>
          </a:prstGeom>
        </p:spPr>
      </p:pic>
    </p:spTree>
    <p:extLst>
      <p:ext uri="{BB962C8B-B14F-4D97-AF65-F5344CB8AC3E}">
        <p14:creationId xmlns:p14="http://schemas.microsoft.com/office/powerpoint/2010/main" val="3576054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B700E-632E-D994-B461-A5A99618EA18}"/>
            </a:ext>
          </a:extLst>
        </p:cNvPr>
        <p:cNvGrpSpPr/>
        <p:nvPr/>
      </p:nvGrpSpPr>
      <p:grpSpPr>
        <a:xfrm>
          <a:off x="0" y="0"/>
          <a:ext cx="0" cy="0"/>
          <a:chOff x="0" y="0"/>
          <a:chExt cx="0" cy="0"/>
        </a:xfrm>
      </p:grpSpPr>
      <p:sp>
        <p:nvSpPr>
          <p:cNvPr id="76" name="四角形: 角を丸くする 75">
            <a:extLst>
              <a:ext uri="{FF2B5EF4-FFF2-40B4-BE49-F238E27FC236}">
                <a16:creationId xmlns:a16="http://schemas.microsoft.com/office/drawing/2014/main" id="{F6EBDE84-C10D-CFBE-9538-A3893C8093F5}"/>
              </a:ext>
            </a:extLst>
          </p:cNvPr>
          <p:cNvSpPr/>
          <p:nvPr/>
        </p:nvSpPr>
        <p:spPr>
          <a:xfrm>
            <a:off x="575235" y="1016886"/>
            <a:ext cx="11041529" cy="15133395"/>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endParaRPr>
          </a:p>
        </p:txBody>
      </p:sp>
      <p:sp>
        <p:nvSpPr>
          <p:cNvPr id="32" name="四角形: 角を丸くする 31">
            <a:extLst>
              <a:ext uri="{FF2B5EF4-FFF2-40B4-BE49-F238E27FC236}">
                <a16:creationId xmlns:a16="http://schemas.microsoft.com/office/drawing/2014/main" id="{A870D655-6F88-2663-C265-C4AFAFBD0624}"/>
              </a:ext>
            </a:extLst>
          </p:cNvPr>
          <p:cNvSpPr/>
          <p:nvPr/>
        </p:nvSpPr>
        <p:spPr>
          <a:xfrm>
            <a:off x="879957" y="1558553"/>
            <a:ext cx="10357455" cy="251843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33" name="四角形: 角を丸くする 32">
            <a:extLst>
              <a:ext uri="{FF2B5EF4-FFF2-40B4-BE49-F238E27FC236}">
                <a16:creationId xmlns:a16="http://schemas.microsoft.com/office/drawing/2014/main" id="{BDEFF80D-9F58-90FB-F74A-14A69165B71F}"/>
              </a:ext>
            </a:extLst>
          </p:cNvPr>
          <p:cNvSpPr/>
          <p:nvPr/>
        </p:nvSpPr>
        <p:spPr>
          <a:xfrm>
            <a:off x="885593" y="1254240"/>
            <a:ext cx="5129384"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女性をはじめ、誰もが活躍できる環境づくり</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 「働きやすさ＋働きがい」</a:t>
            </a:r>
          </a:p>
        </p:txBody>
      </p:sp>
      <p:sp>
        <p:nvSpPr>
          <p:cNvPr id="34" name="テキスト ボックス 33">
            <a:extLst>
              <a:ext uri="{FF2B5EF4-FFF2-40B4-BE49-F238E27FC236}">
                <a16:creationId xmlns:a16="http://schemas.microsoft.com/office/drawing/2014/main" id="{54DFD084-E0D8-C473-958C-9A476B11061C}"/>
              </a:ext>
            </a:extLst>
          </p:cNvPr>
          <p:cNvSpPr txBox="1"/>
          <p:nvPr/>
        </p:nvSpPr>
        <p:spPr>
          <a:xfrm>
            <a:off x="953098" y="2072557"/>
            <a:ext cx="7091652" cy="2169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○「しごと情報ひろば」における就労支援（大阪市）</a:t>
            </a:r>
            <a:endParaRPr lang="en-US" altLang="ja-JP" dirty="0"/>
          </a:p>
          <a:p>
            <a:r>
              <a:rPr lang="ja-JP" altLang="en-US" dirty="0"/>
              <a:t>○女性が働きやすい職場環境整備に取り組む事業者を認証（大阪市）</a:t>
            </a:r>
            <a:endParaRPr lang="en-US" altLang="ja-JP" dirty="0"/>
          </a:p>
          <a:p>
            <a:r>
              <a:rPr lang="ja-JP" altLang="en-US" dirty="0"/>
              <a:t>○女性チャレンジ応援拠点の開設（大阪市）</a:t>
            </a:r>
            <a:endParaRPr lang="en-US" altLang="ja-JP" dirty="0"/>
          </a:p>
          <a:p>
            <a:r>
              <a:rPr lang="ja-JP" altLang="en-US" dirty="0"/>
              <a:t>○女性の地域活動や起業などのチャレンジを支援（池田市）</a:t>
            </a:r>
            <a:endParaRPr lang="en-US" altLang="ja-JP" dirty="0"/>
          </a:p>
          <a:p>
            <a:r>
              <a:rPr lang="ja-JP" altLang="en-US" dirty="0"/>
              <a:t>○柔軟な働き方を提供する単発求人サービス「いずみさのマッチボックス」を展開</a:t>
            </a:r>
            <a:br>
              <a:rPr lang="en-US" altLang="ja-JP" dirty="0"/>
            </a:br>
            <a:r>
              <a:rPr lang="ja-JP" altLang="en-US" dirty="0"/>
              <a:t>（泉佐野市）</a:t>
            </a:r>
            <a:endParaRPr lang="en-US" altLang="ja-JP" dirty="0"/>
          </a:p>
          <a:p>
            <a:r>
              <a:rPr lang="ja-JP" altLang="en-US" dirty="0"/>
              <a:t>○子育て世代の交流スペースを市役所内に確保（高石市）</a:t>
            </a:r>
            <a:endParaRPr lang="en-US" altLang="ja-JP" dirty="0"/>
          </a:p>
        </p:txBody>
      </p:sp>
      <p:sp>
        <p:nvSpPr>
          <p:cNvPr id="35" name="四角形: 角を丸くする 34">
            <a:extLst>
              <a:ext uri="{FF2B5EF4-FFF2-40B4-BE49-F238E27FC236}">
                <a16:creationId xmlns:a16="http://schemas.microsoft.com/office/drawing/2014/main" id="{4734D223-64C6-08CA-4D79-E86927B02570}"/>
              </a:ext>
            </a:extLst>
          </p:cNvPr>
          <p:cNvSpPr/>
          <p:nvPr/>
        </p:nvSpPr>
        <p:spPr>
          <a:xfrm>
            <a:off x="879957" y="4391208"/>
            <a:ext cx="10357455" cy="5027514"/>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36" name="四角形: 角を丸くする 35">
            <a:extLst>
              <a:ext uri="{FF2B5EF4-FFF2-40B4-BE49-F238E27FC236}">
                <a16:creationId xmlns:a16="http://schemas.microsoft.com/office/drawing/2014/main" id="{E3A5B1D2-A928-3894-952E-6BA17E6E3A3C}"/>
              </a:ext>
            </a:extLst>
          </p:cNvPr>
          <p:cNvSpPr/>
          <p:nvPr/>
        </p:nvSpPr>
        <p:spPr>
          <a:xfrm>
            <a:off x="879957" y="4210447"/>
            <a:ext cx="4548695"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子育て、教育環境の充実「次世代を育む」</a:t>
            </a:r>
          </a:p>
        </p:txBody>
      </p:sp>
      <p:sp>
        <p:nvSpPr>
          <p:cNvPr id="37" name="テキスト ボックス 36">
            <a:extLst>
              <a:ext uri="{FF2B5EF4-FFF2-40B4-BE49-F238E27FC236}">
                <a16:creationId xmlns:a16="http://schemas.microsoft.com/office/drawing/2014/main" id="{F758AA83-6FB0-A908-E502-F4E2D6FCA395}"/>
              </a:ext>
            </a:extLst>
          </p:cNvPr>
          <p:cNvSpPr txBox="1"/>
          <p:nvPr/>
        </p:nvSpPr>
        <p:spPr>
          <a:xfrm>
            <a:off x="1038894" y="4714412"/>
            <a:ext cx="10060957" cy="44594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○０～２歳児の保育料無償化（大阪市）</a:t>
            </a:r>
            <a:endParaRPr lang="en-US" altLang="ja-JP" dirty="0"/>
          </a:p>
          <a:p>
            <a:r>
              <a:rPr lang="ja-JP" altLang="en-US" dirty="0"/>
              <a:t>○学習塾や家庭教師、文化・スポーツ教室など学校外教育に係る費用を助成（大阪市）</a:t>
            </a:r>
            <a:endParaRPr lang="en-US" altLang="ja-JP" dirty="0"/>
          </a:p>
          <a:p>
            <a:r>
              <a:rPr lang="ja-JP" altLang="en-US" dirty="0"/>
              <a:t>○誰一人取り残さない学力の向上（スクールアドバイザーの訪問等）（大阪市）</a:t>
            </a:r>
            <a:endParaRPr lang="en-US" altLang="ja-JP" dirty="0"/>
          </a:p>
          <a:p>
            <a:r>
              <a:rPr lang="ja-JP" altLang="en-US" dirty="0"/>
              <a:t>○多様で質の高い幼児教育・保育サービスの提供（堺市）</a:t>
            </a:r>
            <a:endParaRPr lang="en-US" altLang="ja-JP" dirty="0"/>
          </a:p>
          <a:p>
            <a:r>
              <a:rPr lang="ja-JP" altLang="en-US" dirty="0"/>
              <a:t>○堺が進める「新たな学校のあり方」（堺市）</a:t>
            </a:r>
            <a:endParaRPr lang="en-US" altLang="ja-JP" dirty="0"/>
          </a:p>
          <a:p>
            <a:r>
              <a:rPr lang="ja-JP" altLang="en-US" dirty="0"/>
              <a:t>○</a:t>
            </a:r>
            <a:r>
              <a:rPr lang="en-US" altLang="ja-JP" dirty="0"/>
              <a:t>AI</a:t>
            </a:r>
            <a:r>
              <a:rPr lang="ja-JP" altLang="en-US" dirty="0"/>
              <a:t>チャットを活用した子育て支援サービスの情報提供（豊中市）</a:t>
            </a:r>
            <a:endParaRPr lang="en-US" altLang="ja-JP" dirty="0"/>
          </a:p>
          <a:p>
            <a:r>
              <a:rPr lang="ja-JP" altLang="en-US" dirty="0"/>
              <a:t>○子育ての負担軽減・環境整備・教育の一層の充実を総合的に支援（枚方市）</a:t>
            </a:r>
            <a:endParaRPr lang="en-US" altLang="ja-JP" dirty="0"/>
          </a:p>
          <a:p>
            <a:r>
              <a:rPr lang="ja-JP" altLang="en-US" dirty="0"/>
              <a:t>○行政的アプローチによる学校での「いじめゼロ」をめざした取組（寝屋川市）</a:t>
            </a:r>
            <a:endParaRPr lang="en-US" altLang="ja-JP" dirty="0"/>
          </a:p>
          <a:p>
            <a:r>
              <a:rPr lang="ja-JP" altLang="en-US" dirty="0"/>
              <a:t>○子育て用品と子育て情報を直接家庭に届ける「見守りおむつ定期便」（交野市）</a:t>
            </a:r>
            <a:endParaRPr lang="en-US" altLang="ja-JP" dirty="0"/>
          </a:p>
          <a:p>
            <a:r>
              <a:rPr lang="ja-JP" altLang="en-US" dirty="0"/>
              <a:t>○大阪・関西万博のルクセンブルクパビリオン部材を再利用した子育て支援施設の整備（交野市）</a:t>
            </a:r>
          </a:p>
          <a:p>
            <a:r>
              <a:rPr lang="ja-JP" altLang="en-US" dirty="0"/>
              <a:t>○</a:t>
            </a:r>
            <a:r>
              <a:rPr lang="en-US" altLang="ja-JP" dirty="0"/>
              <a:t>SNS</a:t>
            </a:r>
            <a:r>
              <a:rPr lang="ja-JP" altLang="en-US" dirty="0"/>
              <a:t>を活用した妊娠出産育児相談体制の整備（大阪狭山市）</a:t>
            </a:r>
            <a:endParaRPr lang="en-US" altLang="ja-JP" dirty="0"/>
          </a:p>
          <a:p>
            <a:r>
              <a:rPr lang="ja-JP" altLang="en-US" dirty="0"/>
              <a:t>○公民連携による住民サービス向上に向けた取組（忠岡町）</a:t>
            </a:r>
          </a:p>
          <a:p>
            <a:r>
              <a:rPr lang="ja-JP" altLang="en-US" dirty="0"/>
              <a:t>○がんばる若者に対する給付型奨学金の支給（田尻町）</a:t>
            </a:r>
            <a:endParaRPr lang="en-US" altLang="ja-JP" dirty="0"/>
          </a:p>
          <a:p>
            <a:r>
              <a:rPr lang="ja-JP" altLang="en-US" dirty="0"/>
              <a:t>○小大連携による、豊かな感性や社会性を身につける「ちびっこキャンプ」、「サマーキャンプ」の実施（熊取町）</a:t>
            </a:r>
          </a:p>
          <a:p>
            <a:r>
              <a:rPr lang="ja-JP" altLang="en-US" dirty="0"/>
              <a:t>○非認知能力向上のための教育の家庭や地域への拡大（太子町）</a:t>
            </a:r>
            <a:endParaRPr lang="en-US" altLang="ja-JP" dirty="0"/>
          </a:p>
          <a:p>
            <a:r>
              <a:rPr lang="ja-JP" altLang="en-US" dirty="0"/>
              <a:t>○三世代での同居・近居に係る住宅取得・リフォーム費用助成（河南町）</a:t>
            </a:r>
            <a:endParaRPr lang="en-US" altLang="ja-JP" dirty="0"/>
          </a:p>
        </p:txBody>
      </p:sp>
      <p:sp>
        <p:nvSpPr>
          <p:cNvPr id="38" name="四角形: 角を丸くする 37">
            <a:extLst>
              <a:ext uri="{FF2B5EF4-FFF2-40B4-BE49-F238E27FC236}">
                <a16:creationId xmlns:a16="http://schemas.microsoft.com/office/drawing/2014/main" id="{9377CE42-F8F6-3EAC-6400-BCD925F47849}"/>
              </a:ext>
            </a:extLst>
          </p:cNvPr>
          <p:cNvSpPr/>
          <p:nvPr/>
        </p:nvSpPr>
        <p:spPr>
          <a:xfrm>
            <a:off x="879957" y="14710965"/>
            <a:ext cx="10522117" cy="130164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39" name="四角形: 角を丸くする 38">
            <a:extLst>
              <a:ext uri="{FF2B5EF4-FFF2-40B4-BE49-F238E27FC236}">
                <a16:creationId xmlns:a16="http://schemas.microsoft.com/office/drawing/2014/main" id="{0D617F18-CB5A-0F58-70AC-64A551403F44}"/>
              </a:ext>
            </a:extLst>
          </p:cNvPr>
          <p:cNvSpPr/>
          <p:nvPr/>
        </p:nvSpPr>
        <p:spPr>
          <a:xfrm>
            <a:off x="879957" y="14399458"/>
            <a:ext cx="5110894"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外国人をはじめ多様な人々が安心して暮らせる</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共生社会の実現「インクルーシブシティ」</a:t>
            </a:r>
          </a:p>
        </p:txBody>
      </p:sp>
      <p:sp>
        <p:nvSpPr>
          <p:cNvPr id="40" name="テキスト ボックス 39">
            <a:extLst>
              <a:ext uri="{FF2B5EF4-FFF2-40B4-BE49-F238E27FC236}">
                <a16:creationId xmlns:a16="http://schemas.microsoft.com/office/drawing/2014/main" id="{67B18DDF-0E64-D5F0-E689-3B8783115DE2}"/>
              </a:ext>
            </a:extLst>
          </p:cNvPr>
          <p:cNvSpPr txBox="1"/>
          <p:nvPr/>
        </p:nvSpPr>
        <p:spPr>
          <a:xfrm>
            <a:off x="990965" y="15108683"/>
            <a:ext cx="5600904" cy="1401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○多文化共生教育を推進（大阪市）</a:t>
            </a:r>
            <a:endParaRPr lang="en-US" altLang="ja-JP" dirty="0"/>
          </a:p>
          <a:p>
            <a:r>
              <a:rPr lang="ja-JP" altLang="en-US" dirty="0"/>
              <a:t>○企業向けセミナー等を通じた外国人材雇用の支援（堺市）</a:t>
            </a:r>
            <a:endParaRPr lang="en-US" altLang="ja-JP" dirty="0"/>
          </a:p>
        </p:txBody>
      </p:sp>
      <p:sp>
        <p:nvSpPr>
          <p:cNvPr id="50" name="テキスト ボックス 49">
            <a:extLst>
              <a:ext uri="{FF2B5EF4-FFF2-40B4-BE49-F238E27FC236}">
                <a16:creationId xmlns:a16="http://schemas.microsoft.com/office/drawing/2014/main" id="{80A8FBF6-F0FE-863A-0DEA-DA4F3D1029EB}"/>
              </a:ext>
            </a:extLst>
          </p:cNvPr>
          <p:cNvSpPr txBox="1"/>
          <p:nvPr/>
        </p:nvSpPr>
        <p:spPr>
          <a:xfrm>
            <a:off x="9626839" y="3670100"/>
            <a:ext cx="1489510"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いずみさのマッチボックス</a:t>
            </a:r>
          </a:p>
        </p:txBody>
      </p:sp>
      <p:sp>
        <p:nvSpPr>
          <p:cNvPr id="61" name="四角形: 角を丸くする 60">
            <a:extLst>
              <a:ext uri="{FF2B5EF4-FFF2-40B4-BE49-F238E27FC236}">
                <a16:creationId xmlns:a16="http://schemas.microsoft.com/office/drawing/2014/main" id="{E485DA34-1D73-7E0F-47C3-5A1623250E4C}"/>
              </a:ext>
            </a:extLst>
          </p:cNvPr>
          <p:cNvSpPr/>
          <p:nvPr/>
        </p:nvSpPr>
        <p:spPr>
          <a:xfrm>
            <a:off x="879957" y="9991974"/>
            <a:ext cx="10357455" cy="434063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62" name="四角形: 角を丸くする 61">
            <a:extLst>
              <a:ext uri="{FF2B5EF4-FFF2-40B4-BE49-F238E27FC236}">
                <a16:creationId xmlns:a16="http://schemas.microsoft.com/office/drawing/2014/main" id="{9AC1A046-C0C0-BA0A-E1C8-BA209CF14172}"/>
              </a:ext>
            </a:extLst>
          </p:cNvPr>
          <p:cNvSpPr/>
          <p:nvPr/>
        </p:nvSpPr>
        <p:spPr>
          <a:xfrm>
            <a:off x="879957" y="9645342"/>
            <a:ext cx="3029011"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人中心の身近なまちづくり</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「ウォーカブルシティ」</a:t>
            </a:r>
          </a:p>
        </p:txBody>
      </p:sp>
      <p:sp>
        <p:nvSpPr>
          <p:cNvPr id="63" name="テキスト ボックス 62">
            <a:extLst>
              <a:ext uri="{FF2B5EF4-FFF2-40B4-BE49-F238E27FC236}">
                <a16:creationId xmlns:a16="http://schemas.microsoft.com/office/drawing/2014/main" id="{471895DD-2596-D3AA-CA12-D47773401F1E}"/>
              </a:ext>
            </a:extLst>
          </p:cNvPr>
          <p:cNvSpPr txBox="1"/>
          <p:nvPr/>
        </p:nvSpPr>
        <p:spPr>
          <a:xfrm>
            <a:off x="953098" y="10513827"/>
            <a:ext cx="7893398" cy="2451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○御堂筋の道路空間再編（大阪市）</a:t>
            </a:r>
            <a:endParaRPr lang="en-US" altLang="ja-JP" dirty="0"/>
          </a:p>
          <a:p>
            <a:r>
              <a:rPr lang="ja-JP" altLang="en-US" dirty="0"/>
              <a:t>○堺都心部での広場・道路等の空間活用（堺市）</a:t>
            </a:r>
            <a:endParaRPr lang="en-US" altLang="ja-JP" dirty="0"/>
          </a:p>
          <a:p>
            <a:r>
              <a:rPr lang="ja-JP" altLang="en-US" dirty="0"/>
              <a:t>○駅前広場のにぎわい創出に向けた官民連携プラットフォームの活用（池田市）</a:t>
            </a:r>
            <a:endParaRPr lang="en-US" altLang="ja-JP" dirty="0"/>
          </a:p>
          <a:p>
            <a:r>
              <a:rPr lang="ja-JP" altLang="en-US" dirty="0"/>
              <a:t>○にぎわい創出に向けた歴史的資源の活用</a:t>
            </a:r>
            <a:br>
              <a:rPr lang="en-US" altLang="ja-JP" dirty="0"/>
            </a:br>
            <a:r>
              <a:rPr lang="ja-JP" altLang="en-US" dirty="0"/>
              <a:t>（「文禄提」とその周辺にある古民家の活用）（守口市）</a:t>
            </a:r>
            <a:endParaRPr lang="en-US" altLang="ja-JP" dirty="0"/>
          </a:p>
          <a:p>
            <a:r>
              <a:rPr lang="ja-JP" altLang="en-US" dirty="0"/>
              <a:t>〇枚方市駅周辺再整備の実現に向けた取組（枚方市）</a:t>
            </a:r>
            <a:endParaRPr lang="en-US" altLang="ja-JP" dirty="0"/>
          </a:p>
          <a:p>
            <a:r>
              <a:rPr lang="ja-JP" altLang="en-US" dirty="0"/>
              <a:t>○</a:t>
            </a:r>
            <a:r>
              <a:rPr lang="zh-TW" altLang="en-US" dirty="0"/>
              <a:t>南海金剛駅周辺</a:t>
            </a:r>
            <a:r>
              <a:rPr lang="ja-JP" altLang="en-US" dirty="0"/>
              <a:t>のウォーカブルな空間づくりに向けた社会実験等</a:t>
            </a:r>
            <a:br>
              <a:rPr lang="en-US" altLang="ja-JP" dirty="0"/>
            </a:br>
            <a:r>
              <a:rPr lang="ja-JP" altLang="en-US" dirty="0"/>
              <a:t>（富田林市）</a:t>
            </a:r>
            <a:endParaRPr lang="en-US" altLang="ja-JP" dirty="0"/>
          </a:p>
          <a:p>
            <a:r>
              <a:rPr lang="ja-JP" altLang="en-US" dirty="0"/>
              <a:t>○複合施設「門真市立文化創造図書館</a:t>
            </a:r>
            <a:r>
              <a:rPr lang="en-US" altLang="ja-JP" dirty="0"/>
              <a:t>KADOMADO</a:t>
            </a:r>
            <a:r>
              <a:rPr lang="ja-JP" altLang="en-US" dirty="0"/>
              <a:t>」の整備など</a:t>
            </a:r>
            <a:br>
              <a:rPr lang="en-US" altLang="ja-JP" dirty="0"/>
            </a:br>
            <a:r>
              <a:rPr lang="ja-JP" altLang="en-US" dirty="0"/>
              <a:t>ウォーカブルシティの実現に向けた公共空間の整備（門真市）</a:t>
            </a:r>
            <a:endParaRPr lang="en-US" altLang="ja-JP" dirty="0"/>
          </a:p>
          <a:p>
            <a:r>
              <a:rPr lang="ja-JP" altLang="en-US" dirty="0"/>
              <a:t>○四條畷市の</a:t>
            </a:r>
            <a:r>
              <a:rPr lang="en-US" altLang="ja-JP" dirty="0"/>
              <a:t>PR</a:t>
            </a:r>
            <a:r>
              <a:rPr lang="ja-JP" altLang="en-US" dirty="0"/>
              <a:t>大使である絵本作家と連携したオブジェの設置や</a:t>
            </a:r>
            <a:br>
              <a:rPr lang="en-US" altLang="ja-JP" dirty="0"/>
            </a:br>
            <a:r>
              <a:rPr lang="ja-JP" altLang="en-US" dirty="0"/>
              <a:t>美術館を含む複合施設整備（四條畷市）</a:t>
            </a:r>
            <a:endParaRPr lang="en-US" altLang="ja-JP" dirty="0"/>
          </a:p>
        </p:txBody>
      </p:sp>
      <p:sp>
        <p:nvSpPr>
          <p:cNvPr id="83" name="テキスト ボックス 82">
            <a:extLst>
              <a:ext uri="{FF2B5EF4-FFF2-40B4-BE49-F238E27FC236}">
                <a16:creationId xmlns:a16="http://schemas.microsoft.com/office/drawing/2014/main" id="{F481132E-ADC1-DB42-3366-52D0B51AD7DC}"/>
              </a:ext>
            </a:extLst>
          </p:cNvPr>
          <p:cNvSpPr txBox="1"/>
          <p:nvPr/>
        </p:nvSpPr>
        <p:spPr>
          <a:xfrm>
            <a:off x="9491988" y="11177592"/>
            <a:ext cx="1338828"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御堂筋の道路空間再編</a:t>
            </a:r>
          </a:p>
        </p:txBody>
      </p:sp>
      <p:pic>
        <p:nvPicPr>
          <p:cNvPr id="85" name="図 84">
            <a:extLst>
              <a:ext uri="{FF2B5EF4-FFF2-40B4-BE49-F238E27FC236}">
                <a16:creationId xmlns:a16="http://schemas.microsoft.com/office/drawing/2014/main" id="{E54D6F37-EB7F-2CA2-5EFC-DC99F243D21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323687" y="10097234"/>
            <a:ext cx="1633767" cy="1166141"/>
          </a:xfrm>
          <a:prstGeom prst="rect">
            <a:avLst/>
          </a:prstGeom>
        </p:spPr>
      </p:pic>
      <p:pic>
        <p:nvPicPr>
          <p:cNvPr id="88" name="図 87">
            <a:extLst>
              <a:ext uri="{FF2B5EF4-FFF2-40B4-BE49-F238E27FC236}">
                <a16:creationId xmlns:a16="http://schemas.microsoft.com/office/drawing/2014/main" id="{DA1D6510-D554-047B-37F8-A2A7104525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89064" y="4576741"/>
            <a:ext cx="1706157" cy="2379104"/>
          </a:xfrm>
          <a:prstGeom prst="rect">
            <a:avLst/>
          </a:prstGeom>
        </p:spPr>
      </p:pic>
      <p:pic>
        <p:nvPicPr>
          <p:cNvPr id="89" name="図 88">
            <a:extLst>
              <a:ext uri="{FF2B5EF4-FFF2-40B4-BE49-F238E27FC236}">
                <a16:creationId xmlns:a16="http://schemas.microsoft.com/office/drawing/2014/main" id="{C4E376AD-83FE-3A2B-5DC6-BA7629DAD4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36387" y="5334752"/>
            <a:ext cx="1365049" cy="1441256"/>
          </a:xfrm>
          <a:prstGeom prst="rect">
            <a:avLst/>
          </a:prstGeom>
        </p:spPr>
      </p:pic>
      <p:sp>
        <p:nvSpPr>
          <p:cNvPr id="90" name="テキスト ボックス 89">
            <a:extLst>
              <a:ext uri="{FF2B5EF4-FFF2-40B4-BE49-F238E27FC236}">
                <a16:creationId xmlns:a16="http://schemas.microsoft.com/office/drawing/2014/main" id="{F22E1FD0-51E5-3323-B13D-3B33B1CB47AA}"/>
              </a:ext>
            </a:extLst>
          </p:cNvPr>
          <p:cNvSpPr txBox="1"/>
          <p:nvPr/>
        </p:nvSpPr>
        <p:spPr>
          <a:xfrm>
            <a:off x="8759386" y="6856610"/>
            <a:ext cx="2499402" cy="301301"/>
          </a:xfrm>
          <a:prstGeom prst="rect">
            <a:avLst/>
          </a:prstGeom>
          <a:noFill/>
        </p:spPr>
        <p:txBody>
          <a:bodyPr wrap="none" rtlCol="0">
            <a:spAutoFit/>
          </a:bodyPr>
          <a:lstStyle/>
          <a:p>
            <a:pPr>
              <a:lnSpc>
                <a:spcPts val="1969"/>
              </a:lnSpc>
            </a:pPr>
            <a:r>
              <a:rPr kumimoji="1" lang="en-US" altLang="ja-JP" sz="900" dirty="0">
                <a:latin typeface="BIZ UDPゴシック" panose="020B0400000000000000" pitchFamily="50" charset="-128"/>
                <a:ea typeface="BIZ UDPゴシック" panose="020B0400000000000000" pitchFamily="50" charset="-128"/>
              </a:rPr>
              <a:t>SNS</a:t>
            </a:r>
            <a:r>
              <a:rPr kumimoji="1" lang="ja-JP" altLang="en-US" sz="900" dirty="0">
                <a:latin typeface="BIZ UDPゴシック" panose="020B0400000000000000" pitchFamily="50" charset="-128"/>
                <a:ea typeface="BIZ UDPゴシック" panose="020B0400000000000000" pitchFamily="50" charset="-128"/>
              </a:rPr>
              <a:t>を活用した妊娠出産育児相談体制の整備</a:t>
            </a:r>
          </a:p>
        </p:txBody>
      </p:sp>
      <p:sp>
        <p:nvSpPr>
          <p:cNvPr id="93" name="スライド番号プレースホルダー 3">
            <a:extLst>
              <a:ext uri="{FF2B5EF4-FFF2-40B4-BE49-F238E27FC236}">
                <a16:creationId xmlns:a16="http://schemas.microsoft.com/office/drawing/2014/main" id="{EAE9538C-1031-ACBA-7E81-FE24F8449404}"/>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Pゴシック" panose="020B0400000000000000" pitchFamily="50" charset="-128"/>
                <a:ea typeface="BIZ UDPゴシック" panose="020B0400000000000000" pitchFamily="50" charset="-128"/>
              </a:rPr>
              <a:pPr/>
              <a:t>2</a:t>
            </a:fld>
            <a:endParaRPr kumimoji="1" lang="ja-JP" altLang="en-US" sz="1400" dirty="0">
              <a:solidFill>
                <a:schemeClr val="bg1"/>
              </a:solidFill>
              <a:latin typeface="BIZ UDPゴシック" panose="020B0400000000000000" pitchFamily="50" charset="-128"/>
              <a:ea typeface="BIZ UDPゴシック" panose="020B0400000000000000" pitchFamily="50" charset="-128"/>
            </a:endParaRPr>
          </a:p>
        </p:txBody>
      </p:sp>
      <p:pic>
        <p:nvPicPr>
          <p:cNvPr id="94" name="図 93">
            <a:extLst>
              <a:ext uri="{FF2B5EF4-FFF2-40B4-BE49-F238E27FC236}">
                <a16:creationId xmlns:a16="http://schemas.microsoft.com/office/drawing/2014/main" id="{8FAD6938-9F9E-C353-62CD-881F1A510A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28853" y="1696336"/>
            <a:ext cx="1489510" cy="2106937"/>
          </a:xfrm>
          <a:prstGeom prst="rect">
            <a:avLst/>
          </a:prstGeom>
        </p:spPr>
      </p:pic>
      <p:sp>
        <p:nvSpPr>
          <p:cNvPr id="3" name="テキスト ボックス 2">
            <a:extLst>
              <a:ext uri="{FF2B5EF4-FFF2-40B4-BE49-F238E27FC236}">
                <a16:creationId xmlns:a16="http://schemas.microsoft.com/office/drawing/2014/main" id="{6E88A135-1FB2-CF47-FB11-420D96C23A73}"/>
              </a:ext>
            </a:extLst>
          </p:cNvPr>
          <p:cNvSpPr txBox="1"/>
          <p:nvPr/>
        </p:nvSpPr>
        <p:spPr>
          <a:xfrm>
            <a:off x="6770949" y="1678855"/>
            <a:ext cx="6103621" cy="10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ltLang="ja-JP" dirty="0"/>
          </a:p>
        </p:txBody>
      </p:sp>
      <p:sp>
        <p:nvSpPr>
          <p:cNvPr id="4" name="平行四辺形 3">
            <a:extLst>
              <a:ext uri="{FF2B5EF4-FFF2-40B4-BE49-F238E27FC236}">
                <a16:creationId xmlns:a16="http://schemas.microsoft.com/office/drawing/2014/main" id="{B7A7FB4D-44D1-5FEE-2EA2-7216592E78BE}"/>
              </a:ext>
            </a:extLst>
          </p:cNvPr>
          <p:cNvSpPr/>
          <p:nvPr/>
        </p:nvSpPr>
        <p:spPr>
          <a:xfrm>
            <a:off x="575236" y="618019"/>
            <a:ext cx="6299151"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sp>
        <p:nvSpPr>
          <p:cNvPr id="5" name="四角形: 角を丸くする 4">
            <a:extLst>
              <a:ext uri="{FF2B5EF4-FFF2-40B4-BE49-F238E27FC236}">
                <a16:creationId xmlns:a16="http://schemas.microsoft.com/office/drawing/2014/main" id="{13DF01B7-D6DA-C0A2-0777-A819771728DD}"/>
              </a:ext>
            </a:extLst>
          </p:cNvPr>
          <p:cNvSpPr/>
          <p:nvPr/>
        </p:nvSpPr>
        <p:spPr>
          <a:xfrm>
            <a:off x="575235" y="320508"/>
            <a:ext cx="6501815"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1969" b="1" dirty="0">
                <a:solidFill>
                  <a:schemeClr val="bg1"/>
                </a:solidFill>
                <a:latin typeface="BIZ UDゴシック" panose="020B0400000000000000" pitchFamily="49" charset="-128"/>
                <a:ea typeface="BIZ UDゴシック" panose="020B0400000000000000" pitchFamily="49" charset="-128"/>
              </a:rPr>
              <a:t>暮らしやすさ、働きやすさ、楽しさを高める機能（</a:t>
            </a:r>
            <a:r>
              <a:rPr kumimoji="1" lang="en-US" altLang="ja-JP" sz="1969" b="1" dirty="0">
                <a:solidFill>
                  <a:schemeClr val="bg1"/>
                </a:solidFill>
                <a:latin typeface="BIZ UDゴシック" panose="020B0400000000000000" pitchFamily="49" charset="-128"/>
                <a:ea typeface="BIZ UDゴシック" panose="020B0400000000000000" pitchFamily="49" charset="-128"/>
              </a:rPr>
              <a:t>2/3</a:t>
            </a:r>
            <a:r>
              <a:rPr kumimoji="1" lang="ja-JP" altLang="en-US" sz="1969" b="1" dirty="0">
                <a:solidFill>
                  <a:schemeClr val="bg1"/>
                </a:solidFill>
                <a:latin typeface="BIZ UDゴシック" panose="020B0400000000000000" pitchFamily="49" charset="-128"/>
                <a:ea typeface="BIZ UDゴシック" panose="020B0400000000000000" pitchFamily="49" charset="-128"/>
              </a:rPr>
              <a:t>）</a:t>
            </a:r>
            <a:endParaRPr kumimoji="1" lang="en-US" altLang="ja-JP" sz="1969" b="1" dirty="0">
              <a:solidFill>
                <a:schemeClr val="bg1"/>
              </a:solidFill>
              <a:latin typeface="BIZ UDゴシック" panose="020B0400000000000000" pitchFamily="49" charset="-128"/>
              <a:ea typeface="BIZ UDゴシック" panose="020B0400000000000000" pitchFamily="49" charset="-128"/>
            </a:endParaRPr>
          </a:p>
        </p:txBody>
      </p:sp>
      <p:sp>
        <p:nvSpPr>
          <p:cNvPr id="2" name="テキスト ボックス 1">
            <a:extLst>
              <a:ext uri="{FF2B5EF4-FFF2-40B4-BE49-F238E27FC236}">
                <a16:creationId xmlns:a16="http://schemas.microsoft.com/office/drawing/2014/main" id="{187AFFF5-969B-4EB7-4FFE-DE018F6E3A5F}"/>
              </a:ext>
            </a:extLst>
          </p:cNvPr>
          <p:cNvSpPr txBox="1"/>
          <p:nvPr/>
        </p:nvSpPr>
        <p:spPr>
          <a:xfrm>
            <a:off x="5801170" y="15028081"/>
            <a:ext cx="5711912" cy="14015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○外国人材受入に関する手続きの窓口一元化（泉佐野市）</a:t>
            </a:r>
            <a:endParaRPr lang="en-US" altLang="ja-JP" dirty="0"/>
          </a:p>
          <a:p>
            <a:r>
              <a:rPr lang="ja-JP" altLang="en-US" dirty="0"/>
              <a:t>○「市立多文化共生・人権プラザ（</a:t>
            </a:r>
            <a:r>
              <a:rPr lang="en-US" altLang="ja-JP" dirty="0"/>
              <a:t>TONPAL</a:t>
            </a:r>
            <a:r>
              <a:rPr lang="ja-JP" altLang="en-US" dirty="0"/>
              <a:t>）」における地域福祉の</a:t>
            </a:r>
            <a:br>
              <a:rPr lang="en-US" altLang="ja-JP" dirty="0"/>
            </a:br>
            <a:r>
              <a:rPr lang="ja-JP" altLang="en-US" dirty="0"/>
              <a:t> 向上を図る取組や、外国人市民相談窓口の実施など（富田林市）</a:t>
            </a:r>
          </a:p>
        </p:txBody>
      </p:sp>
      <p:pic>
        <p:nvPicPr>
          <p:cNvPr id="6" name="図 5">
            <a:extLst>
              <a:ext uri="{FF2B5EF4-FFF2-40B4-BE49-F238E27FC236}">
                <a16:creationId xmlns:a16="http://schemas.microsoft.com/office/drawing/2014/main" id="{5D6EADCF-5FCD-E1BF-DDBD-7C80C08DCEB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364021" y="11516596"/>
            <a:ext cx="1631936" cy="1069413"/>
          </a:xfrm>
          <a:prstGeom prst="rect">
            <a:avLst/>
          </a:prstGeom>
        </p:spPr>
      </p:pic>
      <p:sp>
        <p:nvSpPr>
          <p:cNvPr id="7" name="テキスト ボックス 6">
            <a:extLst>
              <a:ext uri="{FF2B5EF4-FFF2-40B4-BE49-F238E27FC236}">
                <a16:creationId xmlns:a16="http://schemas.microsoft.com/office/drawing/2014/main" id="{6D4A3A11-7382-CD8A-76D3-01EF8541B452}"/>
              </a:ext>
            </a:extLst>
          </p:cNvPr>
          <p:cNvSpPr txBox="1"/>
          <p:nvPr/>
        </p:nvSpPr>
        <p:spPr>
          <a:xfrm>
            <a:off x="9175256" y="12493054"/>
            <a:ext cx="2108269"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守口市　文禄堤（旧徳永家住宅「燈森」）</a:t>
            </a:r>
          </a:p>
        </p:txBody>
      </p:sp>
      <p:pic>
        <p:nvPicPr>
          <p:cNvPr id="11" name="図 10">
            <a:extLst>
              <a:ext uri="{FF2B5EF4-FFF2-40B4-BE49-F238E27FC236}">
                <a16:creationId xmlns:a16="http://schemas.microsoft.com/office/drawing/2014/main" id="{62B73F63-63AC-CB11-F2A3-04823CDA88E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354187" y="12802907"/>
            <a:ext cx="1631999" cy="1224000"/>
          </a:xfrm>
          <a:prstGeom prst="rect">
            <a:avLst/>
          </a:prstGeom>
        </p:spPr>
      </p:pic>
      <p:sp>
        <p:nvSpPr>
          <p:cNvPr id="12" name="テキスト ボックス 11">
            <a:extLst>
              <a:ext uri="{FF2B5EF4-FFF2-40B4-BE49-F238E27FC236}">
                <a16:creationId xmlns:a16="http://schemas.microsoft.com/office/drawing/2014/main" id="{2CD360BD-9953-1314-4C67-D0A4860FBB95}"/>
              </a:ext>
            </a:extLst>
          </p:cNvPr>
          <p:cNvSpPr txBox="1"/>
          <p:nvPr/>
        </p:nvSpPr>
        <p:spPr>
          <a:xfrm>
            <a:off x="9189064" y="13973553"/>
            <a:ext cx="1887055"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池田駅南広場</a:t>
            </a:r>
            <a:r>
              <a:rPr kumimoji="1" lang="en-US" altLang="ja-JP" sz="900" dirty="0">
                <a:latin typeface="BIZ UDPゴシック" panose="020B0400000000000000" pitchFamily="50" charset="-128"/>
                <a:ea typeface="BIZ UDPゴシック" panose="020B0400000000000000" pitchFamily="50" charset="-128"/>
              </a:rPr>
              <a:t>(KUREPA/</a:t>
            </a:r>
            <a:r>
              <a:rPr kumimoji="1" lang="ja-JP" altLang="en-US" sz="900" dirty="0">
                <a:latin typeface="BIZ UDPゴシック" panose="020B0400000000000000" pitchFamily="50" charset="-128"/>
                <a:ea typeface="BIZ UDPゴシック" panose="020B0400000000000000" pitchFamily="50" charset="-128"/>
              </a:rPr>
              <a:t>クレパ</a:t>
            </a:r>
            <a:r>
              <a:rPr kumimoji="1" lang="en-US" altLang="ja-JP" sz="900" dirty="0">
                <a:latin typeface="BIZ UDPゴシック" panose="020B0400000000000000" pitchFamily="50" charset="-128"/>
                <a:ea typeface="BIZ UDPゴシック" panose="020B0400000000000000" pitchFamily="50" charset="-128"/>
              </a:rPr>
              <a:t>)</a:t>
            </a:r>
            <a:endParaRPr kumimoji="1" lang="ja-JP" altLang="en-US" sz="900" dirty="0">
              <a:latin typeface="BIZ UDPゴシック" panose="020B0400000000000000" pitchFamily="50" charset="-128"/>
              <a:ea typeface="BIZ UDPゴシック" panose="020B0400000000000000" pitchFamily="50" charset="-128"/>
            </a:endParaRPr>
          </a:p>
        </p:txBody>
      </p:sp>
      <p:pic>
        <p:nvPicPr>
          <p:cNvPr id="8" name="図 7" descr="ロゴ&#10;&#10;中程度の精度で自動的に生成された説明">
            <a:extLst>
              <a:ext uri="{FF2B5EF4-FFF2-40B4-BE49-F238E27FC236}">
                <a16:creationId xmlns:a16="http://schemas.microsoft.com/office/drawing/2014/main" id="{492FAE1B-3F4C-1210-2239-246DECA5882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36387" y="2012742"/>
            <a:ext cx="1703384" cy="1703384"/>
          </a:xfrm>
          <a:prstGeom prst="rect">
            <a:avLst/>
          </a:prstGeom>
        </p:spPr>
      </p:pic>
      <p:sp>
        <p:nvSpPr>
          <p:cNvPr id="9" name="テキスト ボックス 8">
            <a:extLst>
              <a:ext uri="{FF2B5EF4-FFF2-40B4-BE49-F238E27FC236}">
                <a16:creationId xmlns:a16="http://schemas.microsoft.com/office/drawing/2014/main" id="{B0525028-EAAE-2939-46ED-7AF10A14847D}"/>
              </a:ext>
            </a:extLst>
          </p:cNvPr>
          <p:cNvSpPr txBox="1"/>
          <p:nvPr/>
        </p:nvSpPr>
        <p:spPr>
          <a:xfrm>
            <a:off x="7406969" y="3683252"/>
            <a:ext cx="2262158" cy="301301"/>
          </a:xfrm>
          <a:prstGeom prst="rect">
            <a:avLst/>
          </a:prstGeom>
          <a:noFill/>
        </p:spPr>
        <p:txBody>
          <a:bodyPr wrap="none" rtlCol="0">
            <a:spAutoFit/>
          </a:bodyPr>
          <a:lstStyle/>
          <a:p>
            <a:pPr>
              <a:lnSpc>
                <a:spcPts val="1969"/>
              </a:lnSpc>
            </a:pPr>
            <a:r>
              <a:rPr lang="ja-JP" altLang="en-US" sz="900" dirty="0">
                <a:latin typeface="BIZ UDゴシック" panose="020B0400000000000000" pitchFamily="49" charset="-128"/>
                <a:ea typeface="BIZ UDゴシック" panose="020B0400000000000000" pitchFamily="49" charset="-128"/>
              </a:rPr>
              <a:t>大阪市女性活躍リーディングカンパニー</a:t>
            </a:r>
            <a:endParaRPr kumimoji="1" lang="ja-JP" altLang="en-US" sz="900" dirty="0">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4A6EB132-A623-4E62-83EB-17EB9BD7B1D8}"/>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7689800" y="11833706"/>
            <a:ext cx="1388846" cy="2226394"/>
          </a:xfrm>
          <a:prstGeom prst="rect">
            <a:avLst/>
          </a:prstGeom>
        </p:spPr>
      </p:pic>
      <p:sp>
        <p:nvSpPr>
          <p:cNvPr id="41" name="テキスト ボックス 40">
            <a:extLst>
              <a:ext uri="{FF2B5EF4-FFF2-40B4-BE49-F238E27FC236}">
                <a16:creationId xmlns:a16="http://schemas.microsoft.com/office/drawing/2014/main" id="{607DF7C9-EE7C-4D28-AB78-0251BE53826E}"/>
              </a:ext>
            </a:extLst>
          </p:cNvPr>
          <p:cNvSpPr txBox="1"/>
          <p:nvPr/>
        </p:nvSpPr>
        <p:spPr>
          <a:xfrm>
            <a:off x="6408985" y="13978761"/>
            <a:ext cx="2855269"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四條畷市　絵本作家と連携したオブジェ（万博会場内）</a:t>
            </a:r>
          </a:p>
        </p:txBody>
      </p:sp>
      <p:pic>
        <p:nvPicPr>
          <p:cNvPr id="14" name="図 13" descr="アパートのビル&#10;&#10;AI 生成コンテンツは誤りを含む可能性があります。">
            <a:extLst>
              <a:ext uri="{FF2B5EF4-FFF2-40B4-BE49-F238E27FC236}">
                <a16:creationId xmlns:a16="http://schemas.microsoft.com/office/drawing/2014/main" id="{3D0BE7C6-E7EB-2956-FE09-30956B4A073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74624" y="10069895"/>
            <a:ext cx="1876693" cy="1407520"/>
          </a:xfrm>
          <a:prstGeom prst="rect">
            <a:avLst/>
          </a:prstGeom>
        </p:spPr>
      </p:pic>
      <p:sp>
        <p:nvSpPr>
          <p:cNvPr id="15" name="テキスト ボックス 14">
            <a:extLst>
              <a:ext uri="{FF2B5EF4-FFF2-40B4-BE49-F238E27FC236}">
                <a16:creationId xmlns:a16="http://schemas.microsoft.com/office/drawing/2014/main" id="{501FBB1D-C44E-8BAC-6090-870B46DD68C2}"/>
              </a:ext>
            </a:extLst>
          </p:cNvPr>
          <p:cNvSpPr txBox="1"/>
          <p:nvPr/>
        </p:nvSpPr>
        <p:spPr>
          <a:xfrm>
            <a:off x="7720980" y="11375237"/>
            <a:ext cx="1184940"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枚方市駅　複合施設</a:t>
            </a:r>
          </a:p>
        </p:txBody>
      </p:sp>
    </p:spTree>
    <p:extLst>
      <p:ext uri="{BB962C8B-B14F-4D97-AF65-F5344CB8AC3E}">
        <p14:creationId xmlns:p14="http://schemas.microsoft.com/office/powerpoint/2010/main" val="3963069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四角形: 角を丸くする 39">
            <a:extLst>
              <a:ext uri="{FF2B5EF4-FFF2-40B4-BE49-F238E27FC236}">
                <a16:creationId xmlns:a16="http://schemas.microsoft.com/office/drawing/2014/main" id="{A25D5B74-74BA-4C45-B4E4-E301A479133B}"/>
              </a:ext>
            </a:extLst>
          </p:cNvPr>
          <p:cNvSpPr/>
          <p:nvPr/>
        </p:nvSpPr>
        <p:spPr>
          <a:xfrm>
            <a:off x="531681" y="906416"/>
            <a:ext cx="11041529" cy="12502538"/>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latin typeface="BIZ UDゴシック" panose="020B0400000000000000" pitchFamily="49" charset="-128"/>
              <a:ea typeface="BIZ UDゴシック" panose="020B0400000000000000" pitchFamily="49" charset="-128"/>
            </a:endParaRPr>
          </a:p>
        </p:txBody>
      </p:sp>
      <p:sp>
        <p:nvSpPr>
          <p:cNvPr id="58" name="四角形: 角を丸くする 57">
            <a:extLst>
              <a:ext uri="{FF2B5EF4-FFF2-40B4-BE49-F238E27FC236}">
                <a16:creationId xmlns:a16="http://schemas.microsoft.com/office/drawing/2014/main" id="{04C47FD4-F2CF-4A66-981B-DCA1C92C5F7D}"/>
              </a:ext>
            </a:extLst>
          </p:cNvPr>
          <p:cNvSpPr/>
          <p:nvPr/>
        </p:nvSpPr>
        <p:spPr>
          <a:xfrm>
            <a:off x="4763379" y="8830960"/>
            <a:ext cx="6641268" cy="429321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53" name="四角形: 角を丸くする 52">
            <a:extLst>
              <a:ext uri="{FF2B5EF4-FFF2-40B4-BE49-F238E27FC236}">
                <a16:creationId xmlns:a16="http://schemas.microsoft.com/office/drawing/2014/main" id="{C1CD952E-7D36-4AD8-86B9-8162D3B37669}"/>
              </a:ext>
            </a:extLst>
          </p:cNvPr>
          <p:cNvSpPr/>
          <p:nvPr/>
        </p:nvSpPr>
        <p:spPr>
          <a:xfrm>
            <a:off x="787352" y="8971350"/>
            <a:ext cx="3720355" cy="415282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55" name="テキスト ボックス 54">
            <a:extLst>
              <a:ext uri="{FF2B5EF4-FFF2-40B4-BE49-F238E27FC236}">
                <a16:creationId xmlns:a16="http://schemas.microsoft.com/office/drawing/2014/main" id="{F4C333AA-2464-4098-879F-BAF7C83352DE}"/>
              </a:ext>
            </a:extLst>
          </p:cNvPr>
          <p:cNvSpPr txBox="1"/>
          <p:nvPr/>
        </p:nvSpPr>
        <p:spPr>
          <a:xfrm>
            <a:off x="990193" y="9326424"/>
            <a:ext cx="3314671" cy="34389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 みどり” を感じることができ、</a:t>
            </a:r>
            <a:endParaRPr lang="en-US" altLang="ja-JP" dirty="0">
              <a:solidFill>
                <a:schemeClr val="tx1"/>
              </a:solidFill>
            </a:endParaRPr>
          </a:p>
          <a:p>
            <a:r>
              <a:rPr lang="ja-JP" altLang="en-US" dirty="0">
                <a:solidFill>
                  <a:schemeClr val="tx1"/>
                </a:solidFill>
              </a:rPr>
              <a:t>　 楽しく健康になる公園の運営</a:t>
            </a:r>
            <a:endParaRPr lang="en-US" altLang="ja-JP" dirty="0">
              <a:solidFill>
                <a:schemeClr val="tx1"/>
              </a:solidFill>
            </a:endParaRPr>
          </a:p>
          <a:p>
            <a:r>
              <a:rPr lang="ja-JP" altLang="en-US" dirty="0">
                <a:solidFill>
                  <a:schemeClr val="tx1"/>
                </a:solidFill>
              </a:rPr>
              <a:t>　 （シーパスパーク）（泉大津市）</a:t>
            </a:r>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endParaRPr lang="en-US" altLang="ja-JP" dirty="0">
              <a:solidFill>
                <a:schemeClr val="tx1"/>
              </a:solidFill>
            </a:endParaRPr>
          </a:p>
          <a:p>
            <a:r>
              <a:rPr lang="ja-JP" altLang="en-US" dirty="0">
                <a:solidFill>
                  <a:schemeClr val="tx1"/>
                </a:solidFill>
              </a:rPr>
              <a:t>○多様で魅力的な農とみどりの</a:t>
            </a:r>
            <a:endParaRPr lang="en-US" altLang="ja-JP" dirty="0">
              <a:solidFill>
                <a:schemeClr val="tx1"/>
              </a:solidFill>
            </a:endParaRPr>
          </a:p>
          <a:p>
            <a:r>
              <a:rPr lang="ja-JP" altLang="en-US" dirty="0">
                <a:solidFill>
                  <a:schemeClr val="tx1"/>
                </a:solidFill>
              </a:rPr>
              <a:t>　 資源を保存・活用（岬町）</a:t>
            </a:r>
            <a:endParaRPr lang="en-US" altLang="ja-JP" dirty="0">
              <a:solidFill>
                <a:schemeClr val="tx1"/>
              </a:solidFill>
            </a:endParaRPr>
          </a:p>
        </p:txBody>
      </p:sp>
      <p:sp>
        <p:nvSpPr>
          <p:cNvPr id="56" name="テキスト ボックス 55">
            <a:extLst>
              <a:ext uri="{FF2B5EF4-FFF2-40B4-BE49-F238E27FC236}">
                <a16:creationId xmlns:a16="http://schemas.microsoft.com/office/drawing/2014/main" id="{D103B221-1C79-4901-AFAF-84AA4C3662C0}"/>
              </a:ext>
            </a:extLst>
          </p:cNvPr>
          <p:cNvSpPr txBox="1"/>
          <p:nvPr/>
        </p:nvSpPr>
        <p:spPr>
          <a:xfrm>
            <a:off x="1427103" y="11988529"/>
            <a:ext cx="2371574" cy="301301"/>
          </a:xfrm>
          <a:prstGeom prst="rect">
            <a:avLst/>
          </a:prstGeom>
          <a:noFill/>
        </p:spPr>
        <p:txBody>
          <a:bodyPr wrap="square" rtlCol="0">
            <a:spAutoFit/>
          </a:bodyPr>
          <a:lstStyle/>
          <a:p>
            <a:pPr algn="ctr">
              <a:lnSpc>
                <a:spcPts val="1969"/>
              </a:lnSpc>
            </a:pPr>
            <a:r>
              <a:rPr kumimoji="1" lang="ja-JP" altLang="en-US" sz="900" dirty="0">
                <a:latin typeface="BIZ UDゴシック" panose="020B0400000000000000" pitchFamily="49" charset="-128"/>
                <a:ea typeface="BIZ UDゴシック" panose="020B0400000000000000" pitchFamily="49" charset="-128"/>
              </a:rPr>
              <a:t>シーパスパーク</a:t>
            </a:r>
          </a:p>
        </p:txBody>
      </p:sp>
      <p:pic>
        <p:nvPicPr>
          <p:cNvPr id="57" name="図 56">
            <a:extLst>
              <a:ext uri="{FF2B5EF4-FFF2-40B4-BE49-F238E27FC236}">
                <a16:creationId xmlns:a16="http://schemas.microsoft.com/office/drawing/2014/main" id="{D46DBAB3-C86A-419E-91A3-B02822DFCE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7102" y="10293436"/>
            <a:ext cx="2371574" cy="1778681"/>
          </a:xfrm>
          <a:prstGeom prst="rect">
            <a:avLst/>
          </a:prstGeom>
        </p:spPr>
      </p:pic>
      <p:sp>
        <p:nvSpPr>
          <p:cNvPr id="60" name="テキスト ボックス 59">
            <a:extLst>
              <a:ext uri="{FF2B5EF4-FFF2-40B4-BE49-F238E27FC236}">
                <a16:creationId xmlns:a16="http://schemas.microsoft.com/office/drawing/2014/main" id="{F0126DD7-70A7-4B57-950D-D8E0E5E463ED}"/>
              </a:ext>
            </a:extLst>
          </p:cNvPr>
          <p:cNvSpPr txBox="1"/>
          <p:nvPr/>
        </p:nvSpPr>
        <p:spPr>
          <a:xfrm>
            <a:off x="4906066" y="9383589"/>
            <a:ext cx="6295741" cy="30954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○カーボンニュートラルなビジネス地区の形成（大阪市）</a:t>
            </a:r>
            <a:endParaRPr lang="en-US" altLang="ja-JP" dirty="0"/>
          </a:p>
          <a:p>
            <a:r>
              <a:rPr lang="ja-JP" altLang="en-US" dirty="0"/>
              <a:t>○住宅の省エネルギー化の促進（大阪市）</a:t>
            </a:r>
            <a:endParaRPr lang="en-US" altLang="ja-JP" dirty="0"/>
          </a:p>
          <a:p>
            <a:r>
              <a:rPr lang="ja-JP" altLang="en-US" dirty="0"/>
              <a:t>○堺エネルギー地産地消プロジェクト（堺市）</a:t>
            </a:r>
            <a:endParaRPr lang="en-US" altLang="ja-JP" dirty="0"/>
          </a:p>
          <a:p>
            <a:r>
              <a:rPr lang="ja-JP" altLang="en-US" dirty="0"/>
              <a:t>〇事業所の再生可能エネルギー電力の利用促進（堺市）</a:t>
            </a:r>
            <a:endParaRPr lang="en-US" altLang="ja-JP" dirty="0"/>
          </a:p>
          <a:p>
            <a:r>
              <a:rPr lang="ja-JP" altLang="en-US" dirty="0"/>
              <a:t>○鉄道事業者と連携した環境負荷の少ない</a:t>
            </a:r>
            <a:br>
              <a:rPr lang="en-US" altLang="ja-JP" dirty="0"/>
            </a:br>
            <a:r>
              <a:rPr lang="ja-JP" altLang="en-US" dirty="0"/>
              <a:t>公共交通の利用促進（豊中市・吹田市）</a:t>
            </a:r>
            <a:endParaRPr lang="en-US" altLang="ja-JP" dirty="0"/>
          </a:p>
          <a:p>
            <a:r>
              <a:rPr lang="ja-JP" altLang="en-US" dirty="0"/>
              <a:t>○</a:t>
            </a:r>
            <a:r>
              <a:rPr lang="zh-CN" altLang="en-US" dirty="0"/>
              <a:t>「</a:t>
            </a:r>
            <a:r>
              <a:rPr lang="en-US" altLang="zh-CN" dirty="0"/>
              <a:t>SDGs</a:t>
            </a:r>
            <a:r>
              <a:rPr lang="zh-CN" altLang="en-US" dirty="0"/>
              <a:t>未来都市計画」</a:t>
            </a:r>
            <a:r>
              <a:rPr lang="ja-JP" altLang="en-US" dirty="0"/>
              <a:t>に基づく</a:t>
            </a:r>
            <a:br>
              <a:rPr lang="en-US" altLang="ja-JP" dirty="0"/>
            </a:br>
            <a:r>
              <a:rPr lang="ja-JP" altLang="en-US" dirty="0"/>
              <a:t>地域エネルギー会社を核とするゼロカーボンタウンの</a:t>
            </a:r>
            <a:br>
              <a:rPr lang="en-US" altLang="ja-JP" dirty="0"/>
            </a:br>
            <a:r>
              <a:rPr lang="ja-JP" altLang="en-US" dirty="0"/>
              <a:t>実現に向けた取組（能勢町）</a:t>
            </a:r>
            <a:endParaRPr lang="en-US" altLang="ja-JP" dirty="0"/>
          </a:p>
          <a:p>
            <a:r>
              <a:rPr lang="ja-JP" altLang="en-US" dirty="0"/>
              <a:t>○民間事業者と連携した、脱炭素化・循環型社会の実証実験</a:t>
            </a:r>
            <a:br>
              <a:rPr lang="en-US" altLang="ja-JP" dirty="0"/>
            </a:br>
            <a:r>
              <a:rPr lang="ja-JP" altLang="en-US" dirty="0"/>
              <a:t>（</a:t>
            </a:r>
            <a:r>
              <a:rPr lang="en-US" altLang="ja-JP" dirty="0"/>
              <a:t>EV</a:t>
            </a:r>
            <a:r>
              <a:rPr lang="ja-JP" altLang="en-US" dirty="0"/>
              <a:t>トゥクトゥクの導入等）</a:t>
            </a:r>
            <a:br>
              <a:rPr lang="en-US" altLang="ja-JP" dirty="0"/>
            </a:br>
            <a:r>
              <a:rPr lang="ja-JP" altLang="en-US" dirty="0"/>
              <a:t>（能勢町・豊能町）</a:t>
            </a:r>
            <a:endParaRPr lang="en-US" altLang="ja-JP" dirty="0"/>
          </a:p>
          <a:p>
            <a:r>
              <a:rPr lang="ja-JP" altLang="en-US" dirty="0"/>
              <a:t>○ゼロカーボンシティ宣言に関する取組（太子町）</a:t>
            </a:r>
            <a:endParaRPr lang="en-US" altLang="ja-JP" dirty="0"/>
          </a:p>
        </p:txBody>
      </p:sp>
      <p:sp>
        <p:nvSpPr>
          <p:cNvPr id="72" name="四角形: 角を丸くする 71">
            <a:extLst>
              <a:ext uri="{FF2B5EF4-FFF2-40B4-BE49-F238E27FC236}">
                <a16:creationId xmlns:a16="http://schemas.microsoft.com/office/drawing/2014/main" id="{333A6D16-A35F-4308-A4A3-6EC9E0F3896E}"/>
              </a:ext>
            </a:extLst>
          </p:cNvPr>
          <p:cNvSpPr/>
          <p:nvPr/>
        </p:nvSpPr>
        <p:spPr>
          <a:xfrm>
            <a:off x="790373" y="1224825"/>
            <a:ext cx="10614273" cy="273871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73" name="四角形: 角を丸くする 72">
            <a:extLst>
              <a:ext uri="{FF2B5EF4-FFF2-40B4-BE49-F238E27FC236}">
                <a16:creationId xmlns:a16="http://schemas.microsoft.com/office/drawing/2014/main" id="{B34E67CF-6310-4002-88A5-F59A1E8727E9}"/>
              </a:ext>
            </a:extLst>
          </p:cNvPr>
          <p:cNvSpPr/>
          <p:nvPr/>
        </p:nvSpPr>
        <p:spPr>
          <a:xfrm>
            <a:off x="787352" y="4253120"/>
            <a:ext cx="10734287" cy="390237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74" name="四角形: 角を丸くする 73">
            <a:extLst>
              <a:ext uri="{FF2B5EF4-FFF2-40B4-BE49-F238E27FC236}">
                <a16:creationId xmlns:a16="http://schemas.microsoft.com/office/drawing/2014/main" id="{F0DEF507-E8C1-448E-AD75-18CF334AD531}"/>
              </a:ext>
            </a:extLst>
          </p:cNvPr>
          <p:cNvSpPr/>
          <p:nvPr/>
        </p:nvSpPr>
        <p:spPr>
          <a:xfrm>
            <a:off x="894032" y="1042823"/>
            <a:ext cx="2260537"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　健康寿命の延伸　</a:t>
            </a:r>
          </a:p>
        </p:txBody>
      </p:sp>
      <p:sp>
        <p:nvSpPr>
          <p:cNvPr id="75" name="テキスト ボックス 74">
            <a:extLst>
              <a:ext uri="{FF2B5EF4-FFF2-40B4-BE49-F238E27FC236}">
                <a16:creationId xmlns:a16="http://schemas.microsoft.com/office/drawing/2014/main" id="{F553ABB6-689D-4724-8D22-12D2D14ACFF5}"/>
              </a:ext>
            </a:extLst>
          </p:cNvPr>
          <p:cNvSpPr txBox="1"/>
          <p:nvPr/>
        </p:nvSpPr>
        <p:spPr>
          <a:xfrm>
            <a:off x="845848" y="4682930"/>
            <a:ext cx="9113108" cy="36024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○世界の百舌鳥古墳群や堺の街並みを一望できる気球「おおさか堺バルーン」の運行（堺市）</a:t>
            </a:r>
          </a:p>
          <a:p>
            <a:r>
              <a:rPr lang="ja-JP" altLang="en-US" dirty="0">
                <a:solidFill>
                  <a:schemeClr val="tx1"/>
                </a:solidFill>
              </a:rPr>
              <a:t>○ダムパークいばきたのオープン（茨木市）</a:t>
            </a:r>
            <a:endParaRPr lang="en-US" altLang="ja-JP" dirty="0">
              <a:solidFill>
                <a:schemeClr val="tx1"/>
              </a:solidFill>
            </a:endParaRPr>
          </a:p>
          <a:p>
            <a:r>
              <a:rPr lang="ja-JP" altLang="en-US" dirty="0">
                <a:solidFill>
                  <a:schemeClr val="tx1"/>
                </a:solidFill>
              </a:rPr>
              <a:t>○周遊コース紹介や</a:t>
            </a:r>
            <a:r>
              <a:rPr lang="en-US" altLang="ja-JP" dirty="0">
                <a:solidFill>
                  <a:schemeClr val="tx1"/>
                </a:solidFill>
              </a:rPr>
              <a:t>AR</a:t>
            </a:r>
            <a:r>
              <a:rPr lang="ja-JP" altLang="en-US" dirty="0">
                <a:solidFill>
                  <a:schemeClr val="tx1"/>
                </a:solidFill>
              </a:rPr>
              <a:t>体験などが行える富田林市公式周遊アプリ「とんだばやしとりっぷ」の運用</a:t>
            </a:r>
            <a:br>
              <a:rPr lang="en-US" altLang="ja-JP" dirty="0">
                <a:solidFill>
                  <a:schemeClr val="tx1"/>
                </a:solidFill>
              </a:rPr>
            </a:br>
            <a:r>
              <a:rPr lang="ja-JP" altLang="en-US" dirty="0">
                <a:solidFill>
                  <a:schemeClr val="tx1"/>
                </a:solidFill>
              </a:rPr>
              <a:t>（富田林市）</a:t>
            </a:r>
            <a:endParaRPr lang="en-US" altLang="ja-JP" dirty="0">
              <a:solidFill>
                <a:schemeClr val="tx1"/>
              </a:solidFill>
            </a:endParaRPr>
          </a:p>
          <a:p>
            <a:r>
              <a:rPr lang="ja-JP" altLang="en-US" dirty="0">
                <a:solidFill>
                  <a:schemeClr val="tx1"/>
                </a:solidFill>
              </a:rPr>
              <a:t>○サイクルラインでの観光資源周遊を推進（柏原市・羽曳野市・河内長野市）</a:t>
            </a:r>
            <a:endParaRPr lang="en-US" altLang="ja-JP" dirty="0">
              <a:solidFill>
                <a:schemeClr val="tx1"/>
              </a:solidFill>
            </a:endParaRPr>
          </a:p>
          <a:p>
            <a:r>
              <a:rPr lang="ja-JP" altLang="en-US" dirty="0">
                <a:solidFill>
                  <a:schemeClr val="tx1"/>
                </a:solidFill>
              </a:rPr>
              <a:t>○美術館を中心としたミュージアムタウン構想の推進（和泉市）</a:t>
            </a:r>
            <a:endParaRPr lang="en-US" altLang="ja-JP" dirty="0">
              <a:solidFill>
                <a:schemeClr val="tx1"/>
              </a:solidFill>
            </a:endParaRPr>
          </a:p>
          <a:p>
            <a:r>
              <a:rPr lang="ja-JP" altLang="en-US" dirty="0">
                <a:solidFill>
                  <a:schemeClr val="tx1"/>
                </a:solidFill>
              </a:rPr>
              <a:t>○観光拠点化施設「アイセルシュラホール」による観光周遊の推進（藤井寺市）</a:t>
            </a:r>
            <a:endParaRPr lang="en-US" altLang="ja-JP" dirty="0">
              <a:solidFill>
                <a:schemeClr val="tx1"/>
              </a:solidFill>
            </a:endParaRPr>
          </a:p>
          <a:p>
            <a:r>
              <a:rPr lang="ja-JP" altLang="en-US" dirty="0">
                <a:solidFill>
                  <a:schemeClr val="tx1"/>
                </a:solidFill>
              </a:rPr>
              <a:t>○「スポーツのまち東大阪」の実現に向けた取組</a:t>
            </a:r>
            <a:br>
              <a:rPr lang="en-US" altLang="ja-JP" dirty="0">
                <a:solidFill>
                  <a:schemeClr val="tx1"/>
                </a:solidFill>
              </a:rPr>
            </a:br>
            <a:r>
              <a:rPr lang="ja-JP" altLang="en-US" dirty="0">
                <a:solidFill>
                  <a:schemeClr val="tx1"/>
                </a:solidFill>
              </a:rPr>
              <a:t>（自治体初の「ザ・コーポレートゲームズジャパン </a:t>
            </a:r>
            <a:r>
              <a:rPr lang="en-US" altLang="ja-JP" dirty="0">
                <a:solidFill>
                  <a:schemeClr val="tx1"/>
                </a:solidFill>
              </a:rPr>
              <a:t>in </a:t>
            </a:r>
            <a:r>
              <a:rPr lang="ja-JP" altLang="en-US" dirty="0">
                <a:solidFill>
                  <a:schemeClr val="tx1"/>
                </a:solidFill>
              </a:rPr>
              <a:t>東大阪」の開催等）（東大阪市）</a:t>
            </a:r>
            <a:endParaRPr lang="en-US" altLang="ja-JP" dirty="0">
              <a:solidFill>
                <a:schemeClr val="tx1"/>
              </a:solidFill>
            </a:endParaRPr>
          </a:p>
          <a:p>
            <a:r>
              <a:rPr lang="ja-JP" altLang="en-US" dirty="0">
                <a:solidFill>
                  <a:schemeClr val="tx1"/>
                </a:solidFill>
              </a:rPr>
              <a:t>○公園のポテンシャルを活かしたイベント開催等による観光誘客「</a:t>
            </a:r>
            <a:r>
              <a:rPr lang="en-US" altLang="ja-JP" dirty="0">
                <a:solidFill>
                  <a:schemeClr val="tx1"/>
                </a:solidFill>
              </a:rPr>
              <a:t>SENNAN LONG PARK</a:t>
            </a:r>
            <a:r>
              <a:rPr lang="ja-JP" altLang="en-US" dirty="0">
                <a:solidFill>
                  <a:schemeClr val="tx1"/>
                </a:solidFill>
              </a:rPr>
              <a:t>」（泉南市）</a:t>
            </a:r>
            <a:endParaRPr lang="en-US" altLang="ja-JP" dirty="0">
              <a:solidFill>
                <a:schemeClr val="tx1"/>
              </a:solidFill>
            </a:endParaRPr>
          </a:p>
          <a:p>
            <a:r>
              <a:rPr lang="ja-JP" altLang="en-US" dirty="0">
                <a:solidFill>
                  <a:schemeClr val="tx1"/>
                </a:solidFill>
              </a:rPr>
              <a:t>○観光資源を活用した町の周遊促進に向けた取組（岬町）</a:t>
            </a:r>
          </a:p>
        </p:txBody>
      </p:sp>
      <p:sp>
        <p:nvSpPr>
          <p:cNvPr id="76" name="四角形: 角を丸くする 75">
            <a:extLst>
              <a:ext uri="{FF2B5EF4-FFF2-40B4-BE49-F238E27FC236}">
                <a16:creationId xmlns:a16="http://schemas.microsoft.com/office/drawing/2014/main" id="{140CAFDF-C090-4599-AA49-9F76BE131A90}"/>
              </a:ext>
            </a:extLst>
          </p:cNvPr>
          <p:cNvSpPr/>
          <p:nvPr/>
        </p:nvSpPr>
        <p:spPr>
          <a:xfrm>
            <a:off x="787352" y="4049926"/>
            <a:ext cx="5439828" cy="506698"/>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500530">
              <a:defRPr/>
            </a:pPr>
            <a:r>
              <a:rPr kumimoji="1" lang="ja-JP" altLang="en-US" b="1" dirty="0">
                <a:solidFill>
                  <a:schemeClr val="tx1"/>
                </a:solidFill>
                <a:latin typeface="BIZ UDゴシック" panose="020B0400000000000000" pitchFamily="49" charset="-128"/>
                <a:ea typeface="BIZ UDゴシック" panose="020B0400000000000000" pitchFamily="49" charset="-128"/>
              </a:rPr>
              <a:t>大阪観光局を核に国際観光都市の実現</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defTabSz="1500530">
              <a:defRPr/>
            </a:pPr>
            <a:r>
              <a:rPr kumimoji="1" lang="ja-JP" altLang="en-US" b="1" dirty="0">
                <a:solidFill>
                  <a:schemeClr val="tx1"/>
                </a:solidFill>
                <a:latin typeface="BIZ UDゴシック" panose="020B0400000000000000" pitchFamily="49" charset="-128"/>
                <a:ea typeface="BIZ UDゴシック" panose="020B0400000000000000" pitchFamily="49" charset="-128"/>
              </a:rPr>
              <a:t>「クリエイティブシティ」</a:t>
            </a:r>
          </a:p>
        </p:txBody>
      </p:sp>
      <p:sp>
        <p:nvSpPr>
          <p:cNvPr id="77" name="テキスト ボックス 76">
            <a:extLst>
              <a:ext uri="{FF2B5EF4-FFF2-40B4-BE49-F238E27FC236}">
                <a16:creationId xmlns:a16="http://schemas.microsoft.com/office/drawing/2014/main" id="{22F1CAB6-5AA9-45CE-B850-D58B45610EAD}"/>
              </a:ext>
            </a:extLst>
          </p:cNvPr>
          <p:cNvSpPr txBox="1"/>
          <p:nvPr/>
        </p:nvSpPr>
        <p:spPr>
          <a:xfrm>
            <a:off x="894032" y="1511016"/>
            <a:ext cx="10368328" cy="1988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○「未病予防対策先進都市」の実現に向けた取組「あしゆびプロジェクト」「マタニティ応援プロジェクト」等（泉大津市）</a:t>
            </a:r>
          </a:p>
          <a:p>
            <a:r>
              <a:rPr lang="ja-JP" altLang="en-US" dirty="0">
                <a:solidFill>
                  <a:schemeClr val="tx1"/>
                </a:solidFill>
              </a:rPr>
              <a:t>○「健康医療先進都市たかつき」の取組推進（高槻市）</a:t>
            </a:r>
            <a:endParaRPr lang="en-US" altLang="ja-JP" dirty="0">
              <a:solidFill>
                <a:schemeClr val="tx1"/>
              </a:solidFill>
            </a:endParaRPr>
          </a:p>
          <a:p>
            <a:r>
              <a:rPr lang="ja-JP" altLang="en-US" dirty="0">
                <a:solidFill>
                  <a:schemeClr val="tx1"/>
                </a:solidFill>
              </a:rPr>
              <a:t>○デジタル技術を活用した健康アプリ導入（貝塚市）</a:t>
            </a:r>
            <a:endParaRPr lang="en-US" altLang="ja-JP" dirty="0">
              <a:solidFill>
                <a:schemeClr val="tx1"/>
              </a:solidFill>
            </a:endParaRPr>
          </a:p>
          <a:p>
            <a:r>
              <a:rPr lang="ja-JP" altLang="en-US" dirty="0">
                <a:solidFill>
                  <a:schemeClr val="tx1"/>
                </a:solidFill>
              </a:rPr>
              <a:t>○大学や研究機関等との共同研究による健康課題解決に向けた取組</a:t>
            </a:r>
            <a:br>
              <a:rPr lang="en-US" altLang="ja-JP" dirty="0">
                <a:solidFill>
                  <a:schemeClr val="tx1"/>
                </a:solidFill>
              </a:rPr>
            </a:br>
            <a:r>
              <a:rPr lang="ja-JP" altLang="en-US" dirty="0">
                <a:solidFill>
                  <a:schemeClr val="tx1"/>
                </a:solidFill>
              </a:rPr>
              <a:t>（健康寿命推定アプリの開発等）（八尾市）</a:t>
            </a:r>
            <a:endParaRPr lang="en-US" altLang="ja-JP" dirty="0">
              <a:solidFill>
                <a:schemeClr val="tx1"/>
              </a:solidFill>
            </a:endParaRPr>
          </a:p>
          <a:p>
            <a:r>
              <a:rPr lang="ja-JP" altLang="en-US" dirty="0">
                <a:solidFill>
                  <a:schemeClr val="tx1"/>
                </a:solidFill>
              </a:rPr>
              <a:t>○「こどもの未来とウェルビーイング推進局」の設置（河内長野市）</a:t>
            </a:r>
          </a:p>
          <a:p>
            <a:r>
              <a:rPr lang="ja-JP" altLang="en-US" dirty="0">
                <a:solidFill>
                  <a:schemeClr val="tx1"/>
                </a:solidFill>
              </a:rPr>
              <a:t>○民間電力会社と連携したフレイル予防の推進（柏原市）</a:t>
            </a:r>
          </a:p>
          <a:p>
            <a:r>
              <a:rPr lang="ja-JP" altLang="en-US" dirty="0">
                <a:solidFill>
                  <a:schemeClr val="tx1"/>
                </a:solidFill>
              </a:rPr>
              <a:t>○</a:t>
            </a:r>
            <a:r>
              <a:rPr lang="en-US" altLang="ja-JP" dirty="0">
                <a:solidFill>
                  <a:schemeClr val="tx1"/>
                </a:solidFill>
              </a:rPr>
              <a:t>65</a:t>
            </a:r>
            <a:r>
              <a:rPr lang="ja-JP" altLang="en-US" dirty="0">
                <a:solidFill>
                  <a:schemeClr val="tx1"/>
                </a:solidFill>
              </a:rPr>
              <a:t>歳から新たな趣味や仲間と出会う場所「トルクひがしおおさか」（東大阪市）</a:t>
            </a:r>
          </a:p>
        </p:txBody>
      </p:sp>
      <p:pic>
        <p:nvPicPr>
          <p:cNvPr id="78" name="図 77">
            <a:extLst>
              <a:ext uri="{FF2B5EF4-FFF2-40B4-BE49-F238E27FC236}">
                <a16:creationId xmlns:a16="http://schemas.microsoft.com/office/drawing/2014/main" id="{AAD81AAF-3E8E-4A40-88FF-1AF98BD5DC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81244" y="6524315"/>
            <a:ext cx="2081116" cy="1390186"/>
          </a:xfrm>
          <a:prstGeom prst="rect">
            <a:avLst/>
          </a:prstGeom>
        </p:spPr>
      </p:pic>
      <p:sp>
        <p:nvSpPr>
          <p:cNvPr id="54" name="四角形: 角を丸くする 53">
            <a:extLst>
              <a:ext uri="{FF2B5EF4-FFF2-40B4-BE49-F238E27FC236}">
                <a16:creationId xmlns:a16="http://schemas.microsoft.com/office/drawing/2014/main" id="{09EB048F-E086-4841-A153-9DF77FC14839}"/>
              </a:ext>
            </a:extLst>
          </p:cNvPr>
          <p:cNvSpPr/>
          <p:nvPr/>
        </p:nvSpPr>
        <p:spPr>
          <a:xfrm>
            <a:off x="787352" y="8487368"/>
            <a:ext cx="3720355"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都市のみどりの充実　</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「みどりを感じる大都市・大阪」</a:t>
            </a:r>
          </a:p>
        </p:txBody>
      </p:sp>
      <p:sp>
        <p:nvSpPr>
          <p:cNvPr id="63" name="スライド番号プレースホルダー 3">
            <a:extLst>
              <a:ext uri="{FF2B5EF4-FFF2-40B4-BE49-F238E27FC236}">
                <a16:creationId xmlns:a16="http://schemas.microsoft.com/office/drawing/2014/main" id="{7CB9E776-7729-4AEB-BCF5-76459D503351}"/>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ゴシック" panose="020B0400000000000000" pitchFamily="49" charset="-128"/>
                <a:ea typeface="BIZ UDゴシック" panose="020B0400000000000000" pitchFamily="49" charset="-128"/>
              </a:rPr>
              <a:pPr/>
              <a:t>3</a:t>
            </a:fld>
            <a:endParaRPr kumimoji="1" lang="ja-JP" altLang="en-US" sz="1400" dirty="0">
              <a:solidFill>
                <a:schemeClr val="bg1"/>
              </a:solidFill>
              <a:latin typeface="BIZ UDゴシック" panose="020B0400000000000000" pitchFamily="49" charset="-128"/>
              <a:ea typeface="BIZ UDゴシック" panose="020B0400000000000000" pitchFamily="49" charset="-128"/>
            </a:endParaRPr>
          </a:p>
        </p:txBody>
      </p:sp>
      <p:sp>
        <p:nvSpPr>
          <p:cNvPr id="2" name="テキスト ボックス 1">
            <a:extLst>
              <a:ext uri="{FF2B5EF4-FFF2-40B4-BE49-F238E27FC236}">
                <a16:creationId xmlns:a16="http://schemas.microsoft.com/office/drawing/2014/main" id="{2FF43DF3-6080-8F6C-7157-B7FF46413DE1}"/>
              </a:ext>
            </a:extLst>
          </p:cNvPr>
          <p:cNvSpPr txBox="1"/>
          <p:nvPr/>
        </p:nvSpPr>
        <p:spPr>
          <a:xfrm>
            <a:off x="9531332" y="7888340"/>
            <a:ext cx="1742167" cy="280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000" dirty="0">
                <a:solidFill>
                  <a:schemeClr val="tx1"/>
                </a:solidFill>
              </a:rPr>
              <a:t>アイセルシュラホール</a:t>
            </a:r>
          </a:p>
        </p:txBody>
      </p:sp>
      <p:sp>
        <p:nvSpPr>
          <p:cNvPr id="4" name="四角形: 角を丸くする 3">
            <a:extLst>
              <a:ext uri="{FF2B5EF4-FFF2-40B4-BE49-F238E27FC236}">
                <a16:creationId xmlns:a16="http://schemas.microsoft.com/office/drawing/2014/main" id="{0807DD81-9E35-10DD-6C33-FBDE20B7A902}"/>
              </a:ext>
            </a:extLst>
          </p:cNvPr>
          <p:cNvSpPr/>
          <p:nvPr/>
        </p:nvSpPr>
        <p:spPr>
          <a:xfrm>
            <a:off x="4763378" y="8487368"/>
            <a:ext cx="4121541"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カーボンニュートラルの推進</a:t>
            </a: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その先の「カーボンネガティブ」へ</a:t>
            </a:r>
          </a:p>
        </p:txBody>
      </p:sp>
      <p:sp>
        <p:nvSpPr>
          <p:cNvPr id="7" name="平行四辺形 6">
            <a:extLst>
              <a:ext uri="{FF2B5EF4-FFF2-40B4-BE49-F238E27FC236}">
                <a16:creationId xmlns:a16="http://schemas.microsoft.com/office/drawing/2014/main" id="{67463B43-E417-7810-3A0C-02B5E0FC0297}"/>
              </a:ext>
            </a:extLst>
          </p:cNvPr>
          <p:cNvSpPr/>
          <p:nvPr/>
        </p:nvSpPr>
        <p:spPr>
          <a:xfrm>
            <a:off x="575236" y="620951"/>
            <a:ext cx="6299151"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sp>
        <p:nvSpPr>
          <p:cNvPr id="8" name="四角形: 角を丸くする 7">
            <a:extLst>
              <a:ext uri="{FF2B5EF4-FFF2-40B4-BE49-F238E27FC236}">
                <a16:creationId xmlns:a16="http://schemas.microsoft.com/office/drawing/2014/main" id="{8D315125-3959-C481-C243-AB0E4E352BEE}"/>
              </a:ext>
            </a:extLst>
          </p:cNvPr>
          <p:cNvSpPr/>
          <p:nvPr/>
        </p:nvSpPr>
        <p:spPr>
          <a:xfrm>
            <a:off x="575235" y="323440"/>
            <a:ext cx="6501815"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1969" b="1" dirty="0">
                <a:solidFill>
                  <a:schemeClr val="bg1"/>
                </a:solidFill>
                <a:latin typeface="BIZ UDゴシック" panose="020B0400000000000000" pitchFamily="49" charset="-128"/>
                <a:ea typeface="BIZ UDゴシック" panose="020B0400000000000000" pitchFamily="49" charset="-128"/>
              </a:rPr>
              <a:t>暮らしやすさ、働きやすさ、楽しさを高める機能（</a:t>
            </a:r>
            <a:r>
              <a:rPr kumimoji="1" lang="en-US" altLang="ja-JP" sz="1969" b="1" dirty="0">
                <a:solidFill>
                  <a:schemeClr val="bg1"/>
                </a:solidFill>
                <a:latin typeface="BIZ UDゴシック" panose="020B0400000000000000" pitchFamily="49" charset="-128"/>
                <a:ea typeface="BIZ UDゴシック" panose="020B0400000000000000" pitchFamily="49" charset="-128"/>
              </a:rPr>
              <a:t>3/3</a:t>
            </a:r>
            <a:r>
              <a:rPr kumimoji="1" lang="ja-JP" altLang="en-US" sz="1969" b="1" dirty="0">
                <a:solidFill>
                  <a:schemeClr val="bg1"/>
                </a:solidFill>
                <a:latin typeface="BIZ UDゴシック" panose="020B0400000000000000" pitchFamily="49" charset="-128"/>
                <a:ea typeface="BIZ UDゴシック" panose="020B0400000000000000" pitchFamily="49" charset="-128"/>
              </a:rPr>
              <a:t>）</a:t>
            </a:r>
            <a:endParaRPr kumimoji="1" lang="en-US" altLang="ja-JP" sz="1969" b="1" dirty="0">
              <a:solidFill>
                <a:schemeClr val="bg1"/>
              </a:solidFill>
              <a:latin typeface="BIZ UDゴシック" panose="020B0400000000000000" pitchFamily="49" charset="-128"/>
              <a:ea typeface="BIZ UDゴシック" panose="020B0400000000000000" pitchFamily="49" charset="-128"/>
            </a:endParaRPr>
          </a:p>
        </p:txBody>
      </p:sp>
      <p:sp>
        <p:nvSpPr>
          <p:cNvPr id="9" name="四角形: 角を丸くする 8">
            <a:extLst>
              <a:ext uri="{FF2B5EF4-FFF2-40B4-BE49-F238E27FC236}">
                <a16:creationId xmlns:a16="http://schemas.microsoft.com/office/drawing/2014/main" id="{47F39C05-7DA4-81ED-1B8B-730B7CBCA667}"/>
              </a:ext>
            </a:extLst>
          </p:cNvPr>
          <p:cNvSpPr/>
          <p:nvPr/>
        </p:nvSpPr>
        <p:spPr>
          <a:xfrm>
            <a:off x="480110" y="14059025"/>
            <a:ext cx="11041529" cy="1730073"/>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latin typeface="BIZ UDゴシック" panose="020B0400000000000000" pitchFamily="49" charset="-128"/>
              <a:ea typeface="BIZ UDゴシック" panose="020B0400000000000000" pitchFamily="49" charset="-128"/>
            </a:endParaRPr>
          </a:p>
        </p:txBody>
      </p:sp>
      <p:sp>
        <p:nvSpPr>
          <p:cNvPr id="12" name="四角形: 角を丸くする 11">
            <a:extLst>
              <a:ext uri="{FF2B5EF4-FFF2-40B4-BE49-F238E27FC236}">
                <a16:creationId xmlns:a16="http://schemas.microsoft.com/office/drawing/2014/main" id="{2197715E-7D1F-8577-14D7-ACDD99F5D2AE}"/>
              </a:ext>
            </a:extLst>
          </p:cNvPr>
          <p:cNvSpPr/>
          <p:nvPr/>
        </p:nvSpPr>
        <p:spPr>
          <a:xfrm>
            <a:off x="463828" y="13528838"/>
            <a:ext cx="5323514" cy="297511"/>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1969" b="1" dirty="0">
                <a:solidFill>
                  <a:schemeClr val="bg1"/>
                </a:solidFill>
                <a:latin typeface="BIZ UDゴシック" panose="020B0400000000000000" pitchFamily="49" charset="-128"/>
                <a:ea typeface="BIZ UDゴシック" panose="020B0400000000000000" pitchFamily="49" charset="-128"/>
              </a:rPr>
              <a:t>都市としてのベーシックな機能（</a:t>
            </a:r>
            <a:r>
              <a:rPr kumimoji="1" lang="en-US" altLang="ja-JP" sz="1969" b="1" dirty="0">
                <a:solidFill>
                  <a:schemeClr val="bg1"/>
                </a:solidFill>
                <a:latin typeface="BIZ UDゴシック" panose="020B0400000000000000" pitchFamily="49" charset="-128"/>
                <a:ea typeface="BIZ UDゴシック" panose="020B0400000000000000" pitchFamily="49" charset="-128"/>
              </a:rPr>
              <a:t>1/2</a:t>
            </a:r>
            <a:r>
              <a:rPr kumimoji="1" lang="ja-JP" altLang="en-US" sz="1969" b="1" dirty="0">
                <a:solidFill>
                  <a:schemeClr val="bg1"/>
                </a:solidFill>
                <a:latin typeface="BIZ UDゴシック" panose="020B0400000000000000" pitchFamily="49" charset="-128"/>
                <a:ea typeface="BIZ UDゴシック" panose="020B0400000000000000" pitchFamily="49" charset="-128"/>
              </a:rPr>
              <a:t>）</a:t>
            </a:r>
          </a:p>
        </p:txBody>
      </p:sp>
      <p:sp>
        <p:nvSpPr>
          <p:cNvPr id="32" name="四角形: 角を丸くする 31">
            <a:extLst>
              <a:ext uri="{FF2B5EF4-FFF2-40B4-BE49-F238E27FC236}">
                <a16:creationId xmlns:a16="http://schemas.microsoft.com/office/drawing/2014/main" id="{53788678-4B16-CD4A-6FA7-39855EAE0A02}"/>
              </a:ext>
            </a:extLst>
          </p:cNvPr>
          <p:cNvSpPr/>
          <p:nvPr/>
        </p:nvSpPr>
        <p:spPr>
          <a:xfrm>
            <a:off x="670361" y="14422584"/>
            <a:ext cx="10458947" cy="1060534"/>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ゴシック" panose="020B0400000000000000" pitchFamily="49" charset="-128"/>
              <a:ea typeface="BIZ UDゴシック" panose="020B0400000000000000" pitchFamily="49" charset="-128"/>
            </a:endParaRPr>
          </a:p>
        </p:txBody>
      </p:sp>
      <p:sp>
        <p:nvSpPr>
          <p:cNvPr id="33" name="四角形: 角を丸くする 32">
            <a:extLst>
              <a:ext uri="{FF2B5EF4-FFF2-40B4-BE49-F238E27FC236}">
                <a16:creationId xmlns:a16="http://schemas.microsoft.com/office/drawing/2014/main" id="{E272C719-120B-59CD-E81D-DEAB80A1D92B}"/>
              </a:ext>
            </a:extLst>
          </p:cNvPr>
          <p:cNvSpPr/>
          <p:nvPr/>
        </p:nvSpPr>
        <p:spPr>
          <a:xfrm>
            <a:off x="670361" y="14281475"/>
            <a:ext cx="4468554"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ミッシングリンクの解消</a:t>
            </a:r>
          </a:p>
        </p:txBody>
      </p:sp>
      <p:sp>
        <p:nvSpPr>
          <p:cNvPr id="36" name="テキスト ボックス 35">
            <a:extLst>
              <a:ext uri="{FF2B5EF4-FFF2-40B4-BE49-F238E27FC236}">
                <a16:creationId xmlns:a16="http://schemas.microsoft.com/office/drawing/2014/main" id="{F02B4039-E53C-9F47-D2F4-B256B96922B3}"/>
              </a:ext>
            </a:extLst>
          </p:cNvPr>
          <p:cNvSpPr txBox="1"/>
          <p:nvPr/>
        </p:nvSpPr>
        <p:spPr>
          <a:xfrm>
            <a:off x="787352" y="14735872"/>
            <a:ext cx="5033309" cy="507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○ニーズに柔軟に対応する、市域を越えて運行する</a:t>
            </a:r>
            <a:br>
              <a:rPr lang="en-US" altLang="ja-JP" dirty="0">
                <a:solidFill>
                  <a:schemeClr val="tx1"/>
                </a:solidFill>
              </a:rPr>
            </a:br>
            <a:r>
              <a:rPr lang="ja-JP" altLang="en-US" dirty="0">
                <a:solidFill>
                  <a:schemeClr val="tx1"/>
                </a:solidFill>
              </a:rPr>
              <a:t>コミュニティバスの整備（大阪狭山市）</a:t>
            </a:r>
          </a:p>
        </p:txBody>
      </p:sp>
      <p:pic>
        <p:nvPicPr>
          <p:cNvPr id="37" name="図 36" descr="ロゴ, 会社名&#10;&#10;自動的に生成された説明">
            <a:extLst>
              <a:ext uri="{FF2B5EF4-FFF2-40B4-BE49-F238E27FC236}">
                <a16:creationId xmlns:a16="http://schemas.microsoft.com/office/drawing/2014/main" id="{7DD19AC1-AC23-0DF5-2819-EAEA70EBCA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83945" y="9763965"/>
            <a:ext cx="1643344" cy="1167370"/>
          </a:xfrm>
          <a:prstGeom prst="rect">
            <a:avLst/>
          </a:prstGeom>
          <a:ln>
            <a:solidFill>
              <a:schemeClr val="tx1"/>
            </a:solidFill>
          </a:ln>
        </p:spPr>
      </p:pic>
      <p:sp>
        <p:nvSpPr>
          <p:cNvPr id="41" name="平行四辺形 40">
            <a:extLst>
              <a:ext uri="{FF2B5EF4-FFF2-40B4-BE49-F238E27FC236}">
                <a16:creationId xmlns:a16="http://schemas.microsoft.com/office/drawing/2014/main" id="{A8EA3055-DD6E-6DC5-0576-CAFE13B907C2}"/>
              </a:ext>
            </a:extLst>
          </p:cNvPr>
          <p:cNvSpPr/>
          <p:nvPr/>
        </p:nvSpPr>
        <p:spPr>
          <a:xfrm>
            <a:off x="468543" y="13893412"/>
            <a:ext cx="4294835"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pic>
        <p:nvPicPr>
          <p:cNvPr id="3" name="図 2" descr="テキスト が含まれている画像&#10;&#10;AI によって生成されたコンテンツは間違っている可能性があります。">
            <a:extLst>
              <a:ext uri="{FF2B5EF4-FFF2-40B4-BE49-F238E27FC236}">
                <a16:creationId xmlns:a16="http://schemas.microsoft.com/office/drawing/2014/main" id="{E8D20BB6-8DC5-C45D-CF23-2F9B1E0382FE}"/>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962892" y="1999524"/>
            <a:ext cx="2246986" cy="1613143"/>
          </a:xfrm>
          <a:prstGeom prst="rect">
            <a:avLst/>
          </a:prstGeom>
        </p:spPr>
      </p:pic>
      <p:sp>
        <p:nvSpPr>
          <p:cNvPr id="10" name="テキスト ボックス 9">
            <a:extLst>
              <a:ext uri="{FF2B5EF4-FFF2-40B4-BE49-F238E27FC236}">
                <a16:creationId xmlns:a16="http://schemas.microsoft.com/office/drawing/2014/main" id="{3FB54647-F160-9253-487F-98366B8E797D}"/>
              </a:ext>
            </a:extLst>
          </p:cNvPr>
          <p:cNvSpPr txBox="1"/>
          <p:nvPr/>
        </p:nvSpPr>
        <p:spPr>
          <a:xfrm>
            <a:off x="9334877" y="3586264"/>
            <a:ext cx="1651414"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健康寿命推定アプリの開発等</a:t>
            </a:r>
          </a:p>
        </p:txBody>
      </p:sp>
      <p:pic>
        <p:nvPicPr>
          <p:cNvPr id="6" name="図 5" descr="草, 屋外, フィールド, ボール が含まれている画像&#10;&#10;AI によって生成されたコンテンツは間違っている可能性があります。">
            <a:extLst>
              <a:ext uri="{FF2B5EF4-FFF2-40B4-BE49-F238E27FC236}">
                <a16:creationId xmlns:a16="http://schemas.microsoft.com/office/drawing/2014/main" id="{342B290B-F2A1-B28A-101A-8DFAC52809C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334877" y="4623097"/>
            <a:ext cx="1938622" cy="1453967"/>
          </a:xfrm>
          <a:prstGeom prst="rect">
            <a:avLst/>
          </a:prstGeom>
        </p:spPr>
      </p:pic>
      <p:sp>
        <p:nvSpPr>
          <p:cNvPr id="11" name="テキスト ボックス 10">
            <a:extLst>
              <a:ext uri="{FF2B5EF4-FFF2-40B4-BE49-F238E27FC236}">
                <a16:creationId xmlns:a16="http://schemas.microsoft.com/office/drawing/2014/main" id="{81F70AE5-5801-483F-ECCD-25850038751B}"/>
              </a:ext>
            </a:extLst>
          </p:cNvPr>
          <p:cNvSpPr txBox="1"/>
          <p:nvPr/>
        </p:nvSpPr>
        <p:spPr>
          <a:xfrm>
            <a:off x="8932734" y="6090679"/>
            <a:ext cx="2832365" cy="280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1000" dirty="0">
                <a:solidFill>
                  <a:schemeClr val="tx1"/>
                </a:solidFill>
              </a:rPr>
              <a:t>百舌鳥・古市古墳群を体感できるガス気球</a:t>
            </a:r>
          </a:p>
        </p:txBody>
      </p:sp>
      <p:sp>
        <p:nvSpPr>
          <p:cNvPr id="5" name="テキスト ボックス 4">
            <a:extLst>
              <a:ext uri="{FF2B5EF4-FFF2-40B4-BE49-F238E27FC236}">
                <a16:creationId xmlns:a16="http://schemas.microsoft.com/office/drawing/2014/main" id="{80946DE2-F311-96D8-CF03-220D658A2DA3}"/>
              </a:ext>
            </a:extLst>
          </p:cNvPr>
          <p:cNvSpPr txBox="1"/>
          <p:nvPr/>
        </p:nvSpPr>
        <p:spPr>
          <a:xfrm>
            <a:off x="5700213" y="14729662"/>
            <a:ext cx="5348787" cy="507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○大阪南部高速道路の事業化促進（</a:t>
            </a:r>
            <a:r>
              <a:rPr lang="zh-CN" altLang="en-US" dirty="0">
                <a:solidFill>
                  <a:schemeClr val="tx1"/>
                </a:solidFill>
              </a:rPr>
              <a:t>岸和田市</a:t>
            </a:r>
            <a:r>
              <a:rPr lang="ja-JP" altLang="en-US" dirty="0">
                <a:solidFill>
                  <a:schemeClr val="tx1"/>
                </a:solidFill>
              </a:rPr>
              <a:t>・</a:t>
            </a:r>
            <a:r>
              <a:rPr lang="zh-CN" altLang="en-US" dirty="0">
                <a:solidFill>
                  <a:schemeClr val="tx1"/>
                </a:solidFill>
              </a:rPr>
              <a:t>富田林市</a:t>
            </a:r>
            <a:r>
              <a:rPr lang="ja-JP" altLang="en-US" dirty="0">
                <a:solidFill>
                  <a:schemeClr val="tx1"/>
                </a:solidFill>
              </a:rPr>
              <a:t>・</a:t>
            </a:r>
            <a:r>
              <a:rPr lang="zh-CN" altLang="en-US" dirty="0">
                <a:solidFill>
                  <a:schemeClr val="tx1"/>
                </a:solidFill>
              </a:rPr>
              <a:t>河内長野市</a:t>
            </a:r>
            <a:r>
              <a:rPr lang="ja-JP" altLang="en-US" dirty="0">
                <a:solidFill>
                  <a:schemeClr val="tx1"/>
                </a:solidFill>
              </a:rPr>
              <a:t>・</a:t>
            </a:r>
            <a:r>
              <a:rPr lang="zh-CN" altLang="en-US" dirty="0">
                <a:solidFill>
                  <a:schemeClr val="tx1"/>
                </a:solidFill>
              </a:rPr>
              <a:t>松原市</a:t>
            </a:r>
            <a:r>
              <a:rPr lang="ja-JP" altLang="en-US" dirty="0">
                <a:solidFill>
                  <a:schemeClr val="tx1"/>
                </a:solidFill>
              </a:rPr>
              <a:t>・</a:t>
            </a:r>
            <a:r>
              <a:rPr lang="zh-CN" altLang="en-US" dirty="0">
                <a:solidFill>
                  <a:schemeClr val="tx1"/>
                </a:solidFill>
              </a:rPr>
              <a:t>和泉市</a:t>
            </a:r>
            <a:r>
              <a:rPr lang="ja-JP" altLang="en-US" dirty="0">
                <a:solidFill>
                  <a:schemeClr val="tx1"/>
                </a:solidFill>
              </a:rPr>
              <a:t>・</a:t>
            </a:r>
            <a:r>
              <a:rPr lang="zh-CN" altLang="en-US" dirty="0">
                <a:solidFill>
                  <a:schemeClr val="tx1"/>
                </a:solidFill>
              </a:rPr>
              <a:t>柏原市</a:t>
            </a:r>
            <a:r>
              <a:rPr lang="ja-JP" altLang="en-US" dirty="0">
                <a:solidFill>
                  <a:schemeClr val="tx1"/>
                </a:solidFill>
              </a:rPr>
              <a:t>・</a:t>
            </a:r>
            <a:r>
              <a:rPr lang="zh-CN" altLang="en-US" dirty="0">
                <a:solidFill>
                  <a:schemeClr val="tx1"/>
                </a:solidFill>
              </a:rPr>
              <a:t>羽曳野市</a:t>
            </a:r>
            <a:r>
              <a:rPr lang="ja-JP" altLang="en-US" dirty="0">
                <a:solidFill>
                  <a:schemeClr val="tx1"/>
                </a:solidFill>
              </a:rPr>
              <a:t>・</a:t>
            </a:r>
            <a:r>
              <a:rPr lang="zh-CN" altLang="en-US" dirty="0">
                <a:solidFill>
                  <a:schemeClr val="tx1"/>
                </a:solidFill>
              </a:rPr>
              <a:t>藤井寺市</a:t>
            </a:r>
            <a:r>
              <a:rPr lang="ja-JP" altLang="en-US" dirty="0">
                <a:solidFill>
                  <a:schemeClr val="tx1"/>
                </a:solidFill>
              </a:rPr>
              <a:t>・</a:t>
            </a:r>
            <a:r>
              <a:rPr lang="zh-CN" altLang="en-US" dirty="0">
                <a:solidFill>
                  <a:schemeClr val="tx1"/>
                </a:solidFill>
              </a:rPr>
              <a:t>大阪狭山市</a:t>
            </a:r>
            <a:r>
              <a:rPr lang="ja-JP" altLang="en-US" dirty="0">
                <a:solidFill>
                  <a:schemeClr val="tx1"/>
                </a:solidFill>
              </a:rPr>
              <a:t>・</a:t>
            </a:r>
            <a:r>
              <a:rPr lang="zh-CN" altLang="en-US" dirty="0">
                <a:solidFill>
                  <a:schemeClr val="tx1"/>
                </a:solidFill>
              </a:rPr>
              <a:t>太子町</a:t>
            </a:r>
            <a:r>
              <a:rPr lang="ja-JP" altLang="en-US" dirty="0">
                <a:solidFill>
                  <a:schemeClr val="tx1"/>
                </a:solidFill>
              </a:rPr>
              <a:t>・</a:t>
            </a:r>
            <a:r>
              <a:rPr lang="zh-CN" altLang="en-US" dirty="0">
                <a:solidFill>
                  <a:schemeClr val="tx1"/>
                </a:solidFill>
              </a:rPr>
              <a:t>河南町</a:t>
            </a:r>
            <a:r>
              <a:rPr lang="ja-JP" altLang="en-US" dirty="0">
                <a:solidFill>
                  <a:schemeClr val="tx1"/>
                </a:solidFill>
              </a:rPr>
              <a:t>・</a:t>
            </a:r>
            <a:r>
              <a:rPr lang="zh-CN" altLang="en-US" dirty="0">
                <a:solidFill>
                  <a:schemeClr val="tx1"/>
                </a:solidFill>
              </a:rPr>
              <a:t>千早赤阪村</a:t>
            </a:r>
            <a:r>
              <a:rPr lang="ja-JP" altLang="en-US" dirty="0">
                <a:solidFill>
                  <a:schemeClr val="tx1"/>
                </a:solidFill>
              </a:rPr>
              <a:t>）</a:t>
            </a:r>
          </a:p>
        </p:txBody>
      </p:sp>
    </p:spTree>
    <p:extLst>
      <p:ext uri="{BB962C8B-B14F-4D97-AF65-F5344CB8AC3E}">
        <p14:creationId xmlns:p14="http://schemas.microsoft.com/office/powerpoint/2010/main" val="947128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01422-4C23-658E-F6A8-D8F0BB124D44}"/>
            </a:ext>
          </a:extLst>
        </p:cNvPr>
        <p:cNvGrpSpPr/>
        <p:nvPr/>
      </p:nvGrpSpPr>
      <p:grpSpPr>
        <a:xfrm>
          <a:off x="0" y="0"/>
          <a:ext cx="0" cy="0"/>
          <a:chOff x="0" y="0"/>
          <a:chExt cx="0" cy="0"/>
        </a:xfrm>
      </p:grpSpPr>
      <p:sp>
        <p:nvSpPr>
          <p:cNvPr id="49" name="四角形: 角を丸くする 48">
            <a:extLst>
              <a:ext uri="{FF2B5EF4-FFF2-40B4-BE49-F238E27FC236}">
                <a16:creationId xmlns:a16="http://schemas.microsoft.com/office/drawing/2014/main" id="{95991817-ACAD-7AB6-1EA8-EAC70682D548}"/>
              </a:ext>
            </a:extLst>
          </p:cNvPr>
          <p:cNvSpPr/>
          <p:nvPr/>
        </p:nvSpPr>
        <p:spPr>
          <a:xfrm>
            <a:off x="603906" y="822841"/>
            <a:ext cx="11253427" cy="15236032"/>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endParaRPr>
          </a:p>
        </p:txBody>
      </p:sp>
      <p:sp>
        <p:nvSpPr>
          <p:cNvPr id="35" name="四角形: 角を丸くする 34">
            <a:extLst>
              <a:ext uri="{FF2B5EF4-FFF2-40B4-BE49-F238E27FC236}">
                <a16:creationId xmlns:a16="http://schemas.microsoft.com/office/drawing/2014/main" id="{96713137-16C0-E1EC-E4FC-0A538522209B}"/>
              </a:ext>
            </a:extLst>
          </p:cNvPr>
          <p:cNvSpPr/>
          <p:nvPr/>
        </p:nvSpPr>
        <p:spPr>
          <a:xfrm>
            <a:off x="767032" y="9441371"/>
            <a:ext cx="7079166" cy="3412933"/>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8" name="四角形: 角を丸くする 7">
            <a:extLst>
              <a:ext uri="{FF2B5EF4-FFF2-40B4-BE49-F238E27FC236}">
                <a16:creationId xmlns:a16="http://schemas.microsoft.com/office/drawing/2014/main" id="{745EC57F-A671-84B4-C2AC-3E4F64095207}"/>
              </a:ext>
            </a:extLst>
          </p:cNvPr>
          <p:cNvSpPr/>
          <p:nvPr/>
        </p:nvSpPr>
        <p:spPr>
          <a:xfrm>
            <a:off x="767032" y="1197291"/>
            <a:ext cx="10599308" cy="492059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A62FA5EC-272D-63D9-08DD-2E0CBCFA8846}"/>
              </a:ext>
            </a:extLst>
          </p:cNvPr>
          <p:cNvSpPr txBox="1"/>
          <p:nvPr/>
        </p:nvSpPr>
        <p:spPr>
          <a:xfrm>
            <a:off x="841046" y="1449385"/>
            <a:ext cx="10362176" cy="44472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180000" indent="-457200" defTabSz="1500530">
              <a:spcAft>
                <a:spcPts val="600"/>
              </a:spcAft>
            </a:pPr>
            <a:r>
              <a:rPr kumimoji="1" lang="ja-JP" altLang="en-US" sz="1400" dirty="0">
                <a:solidFill>
                  <a:schemeClr val="tx1"/>
                </a:solidFill>
                <a:latin typeface="BIZ UDゴシック" panose="020B0400000000000000" pitchFamily="49" charset="-128"/>
                <a:ea typeface="BIZ UDゴシック" panose="020B0400000000000000" pitchFamily="49" charset="-128"/>
              </a:rPr>
              <a:t>○ミナミのまちづくり（大阪市）</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marL="180000" indent="-457200" defTabSz="1500530">
              <a:spcAft>
                <a:spcPts val="600"/>
              </a:spcAft>
            </a:pPr>
            <a:r>
              <a:rPr lang="ja-JP" altLang="en-US" dirty="0">
                <a:solidFill>
                  <a:schemeClr val="tx1"/>
                </a:solidFill>
              </a:rPr>
              <a:t>○堺旧港エリアにおける水辺の魅力を活かした交流空間の形成（堺市）</a:t>
            </a:r>
            <a:endParaRPr lang="en-US" altLang="ja-JP" dirty="0">
              <a:solidFill>
                <a:schemeClr val="tx1"/>
              </a:solidFill>
            </a:endParaRPr>
          </a:p>
          <a:p>
            <a:r>
              <a:rPr lang="ja-JP" altLang="en-US" dirty="0">
                <a:solidFill>
                  <a:schemeClr val="tx1"/>
                </a:solidFill>
              </a:rPr>
              <a:t>○環境との調和や自然資源の活用をキーワードとした</a:t>
            </a:r>
            <a:br>
              <a:rPr lang="en-US" altLang="ja-JP" dirty="0">
                <a:solidFill>
                  <a:schemeClr val="tx1"/>
                </a:solidFill>
              </a:rPr>
            </a:br>
            <a:r>
              <a:rPr lang="en-US" altLang="ja-JP" dirty="0">
                <a:solidFill>
                  <a:schemeClr val="tx1"/>
                </a:solidFill>
              </a:rPr>
              <a:t>『</a:t>
            </a:r>
            <a:r>
              <a:rPr lang="ja-JP" altLang="en-US" dirty="0">
                <a:solidFill>
                  <a:schemeClr val="tx1"/>
                </a:solidFill>
              </a:rPr>
              <a:t>岸和田Ｇｒｅｅｎ Ｖｉｌｌａｇｅ構想</a:t>
            </a:r>
            <a:r>
              <a:rPr lang="en-US" altLang="ja-JP" dirty="0">
                <a:solidFill>
                  <a:schemeClr val="tx1"/>
                </a:solidFill>
              </a:rPr>
              <a:t>』</a:t>
            </a:r>
            <a:r>
              <a:rPr lang="ja-JP" altLang="en-US" dirty="0">
                <a:solidFill>
                  <a:schemeClr val="tx1"/>
                </a:solidFill>
              </a:rPr>
              <a:t>の推進（岸和田市）</a:t>
            </a:r>
            <a:endParaRPr lang="en-US" altLang="ja-JP" dirty="0">
              <a:solidFill>
                <a:schemeClr val="tx1"/>
              </a:solidFill>
            </a:endParaRPr>
          </a:p>
          <a:p>
            <a:r>
              <a:rPr lang="ja-JP" altLang="en-US" dirty="0">
                <a:solidFill>
                  <a:schemeClr val="tx1"/>
                </a:solidFill>
              </a:rPr>
              <a:t>○魅力とにぎわいあふれる公園の整備（高槻市）</a:t>
            </a:r>
            <a:endParaRPr lang="en-US" altLang="ja-JP" dirty="0">
              <a:solidFill>
                <a:schemeClr val="tx1"/>
              </a:solidFill>
            </a:endParaRPr>
          </a:p>
          <a:p>
            <a:r>
              <a:rPr lang="ja-JP" altLang="en-US" dirty="0">
                <a:solidFill>
                  <a:schemeClr val="tx1"/>
                </a:solidFill>
              </a:rPr>
              <a:t>○まちのリノベーション・公共施設の適正配置等の推進（寝屋川市）</a:t>
            </a:r>
            <a:endParaRPr lang="en-US" altLang="ja-JP" dirty="0">
              <a:solidFill>
                <a:schemeClr val="tx1"/>
              </a:solidFill>
            </a:endParaRPr>
          </a:p>
          <a:p>
            <a:r>
              <a:rPr lang="ja-JP" altLang="en-US" dirty="0">
                <a:solidFill>
                  <a:schemeClr val="tx1"/>
                </a:solidFill>
              </a:rPr>
              <a:t>○官民一体でまちづくりプロジェクト推進（大東市）</a:t>
            </a:r>
            <a:endParaRPr lang="en-US" altLang="ja-JP" dirty="0">
              <a:solidFill>
                <a:schemeClr val="tx1"/>
              </a:solidFill>
            </a:endParaRPr>
          </a:p>
          <a:p>
            <a:r>
              <a:rPr lang="ja-JP" altLang="en-US" dirty="0">
                <a:solidFill>
                  <a:schemeClr val="tx1"/>
                </a:solidFill>
              </a:rPr>
              <a:t>○新たな南部地域の交流拠点の整備に向けた青少年の家の改修（和泉市）</a:t>
            </a:r>
          </a:p>
          <a:p>
            <a:r>
              <a:rPr lang="ja-JP" altLang="en-US" dirty="0">
                <a:solidFill>
                  <a:schemeClr val="tx1"/>
                </a:solidFill>
              </a:rPr>
              <a:t>○イベントやスポーツを楽しめる、史跡池上曽根遺跡の整備（和泉市）</a:t>
            </a:r>
          </a:p>
          <a:p>
            <a:r>
              <a:rPr lang="ja-JP" altLang="en-US" dirty="0">
                <a:solidFill>
                  <a:schemeClr val="tx1"/>
                </a:solidFill>
              </a:rPr>
              <a:t>○</a:t>
            </a:r>
            <a:r>
              <a:rPr lang="en-US" altLang="ja-JP" dirty="0">
                <a:solidFill>
                  <a:schemeClr val="tx1"/>
                </a:solidFill>
              </a:rPr>
              <a:t>『</a:t>
            </a:r>
            <a:r>
              <a:rPr lang="ja-JP" altLang="en-US" dirty="0">
                <a:solidFill>
                  <a:schemeClr val="tx1"/>
                </a:solidFill>
              </a:rPr>
              <a:t>和泉市富秋中学校区等まちづくり構想</a:t>
            </a:r>
            <a:r>
              <a:rPr lang="en-US" altLang="ja-JP" dirty="0">
                <a:solidFill>
                  <a:schemeClr val="tx1"/>
                </a:solidFill>
              </a:rPr>
              <a:t>』</a:t>
            </a:r>
            <a:r>
              <a:rPr lang="ja-JP" altLang="en-US" dirty="0">
                <a:solidFill>
                  <a:schemeClr val="tx1"/>
                </a:solidFill>
              </a:rPr>
              <a:t>の推進</a:t>
            </a:r>
            <a:br>
              <a:rPr lang="en-US" altLang="ja-JP" dirty="0">
                <a:solidFill>
                  <a:schemeClr val="tx1"/>
                </a:solidFill>
              </a:rPr>
            </a:br>
            <a:r>
              <a:rPr lang="ja-JP" altLang="en-US" dirty="0">
                <a:solidFill>
                  <a:schemeClr val="tx1"/>
                </a:solidFill>
              </a:rPr>
              <a:t>（公共施設の再編や跡地の活用による持続可能なまちづくり）（和泉市）</a:t>
            </a:r>
          </a:p>
          <a:p>
            <a:r>
              <a:rPr lang="ja-JP" altLang="en-US" dirty="0">
                <a:solidFill>
                  <a:schemeClr val="tx1"/>
                </a:solidFill>
              </a:rPr>
              <a:t>○北大阪急行延伸に伴う新駅周辺のまちづくり（箕面市）</a:t>
            </a:r>
            <a:endParaRPr lang="en-US" altLang="ja-JP" dirty="0">
              <a:solidFill>
                <a:schemeClr val="tx1"/>
              </a:solidFill>
            </a:endParaRPr>
          </a:p>
          <a:p>
            <a:r>
              <a:rPr lang="ja-JP" altLang="en-US" dirty="0">
                <a:solidFill>
                  <a:schemeClr val="tx1"/>
                </a:solidFill>
              </a:rPr>
              <a:t>○市民にとって使いやすい公園づくり「パークイノベーション」（門真市）</a:t>
            </a:r>
            <a:endParaRPr lang="en-US" altLang="ja-JP" dirty="0">
              <a:solidFill>
                <a:schemeClr val="tx1"/>
              </a:solidFill>
            </a:endParaRPr>
          </a:p>
          <a:p>
            <a:r>
              <a:rPr lang="ja-JP" altLang="en-US" dirty="0">
                <a:solidFill>
                  <a:schemeClr val="tx1"/>
                </a:solidFill>
              </a:rPr>
              <a:t>○浜寺水路周辺エリア一帯の活用による地域活性化と新たなにぎわい創出（高石市）</a:t>
            </a:r>
            <a:endParaRPr lang="en-US" altLang="ja-JP" dirty="0">
              <a:solidFill>
                <a:schemeClr val="tx1"/>
              </a:solidFill>
            </a:endParaRPr>
          </a:p>
          <a:p>
            <a:r>
              <a:rPr lang="ja-JP" altLang="en-US" dirty="0">
                <a:solidFill>
                  <a:schemeClr val="tx1"/>
                </a:solidFill>
              </a:rPr>
              <a:t>○生活拠点形成に向けた岡田浦駅の再編整備（泉南市）</a:t>
            </a:r>
            <a:endParaRPr lang="en-US" altLang="ja-JP" dirty="0">
              <a:solidFill>
                <a:schemeClr val="tx1"/>
              </a:solidFill>
            </a:endParaRPr>
          </a:p>
          <a:p>
            <a:r>
              <a:rPr lang="ja-JP" altLang="en-US" dirty="0">
                <a:solidFill>
                  <a:schemeClr val="tx1"/>
                </a:solidFill>
              </a:rPr>
              <a:t>○公共施設の再編や跡地の活用を行う今熊地区周辺エリア複合施設整備（大阪狭山市）</a:t>
            </a:r>
            <a:endParaRPr lang="en-US" altLang="ja-JP" dirty="0">
              <a:solidFill>
                <a:schemeClr val="tx1"/>
              </a:solidFill>
            </a:endParaRPr>
          </a:p>
          <a:p>
            <a:r>
              <a:rPr lang="ja-JP" altLang="en-US" dirty="0">
                <a:solidFill>
                  <a:schemeClr val="tx1"/>
                </a:solidFill>
              </a:rPr>
              <a:t>○町全体の一体的なまちづくりをめざした「島本町都市計画マスタープラン」の推進（島本町）</a:t>
            </a:r>
          </a:p>
        </p:txBody>
      </p:sp>
      <p:sp>
        <p:nvSpPr>
          <p:cNvPr id="11" name="四角形: 角を丸くする 10">
            <a:extLst>
              <a:ext uri="{FF2B5EF4-FFF2-40B4-BE49-F238E27FC236}">
                <a16:creationId xmlns:a16="http://schemas.microsoft.com/office/drawing/2014/main" id="{FB31D0D9-22FF-145C-93D7-840A67C91661}"/>
              </a:ext>
            </a:extLst>
          </p:cNvPr>
          <p:cNvSpPr/>
          <p:nvPr/>
        </p:nvSpPr>
        <p:spPr>
          <a:xfrm>
            <a:off x="767032" y="1022182"/>
            <a:ext cx="2324511"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拠点エリア形成</a:t>
            </a:r>
          </a:p>
        </p:txBody>
      </p:sp>
      <p:sp>
        <p:nvSpPr>
          <p:cNvPr id="17" name="四角形: 角を丸くする 16">
            <a:extLst>
              <a:ext uri="{FF2B5EF4-FFF2-40B4-BE49-F238E27FC236}">
                <a16:creationId xmlns:a16="http://schemas.microsoft.com/office/drawing/2014/main" id="{9D5DC373-B750-E691-D572-B0723B4075DA}"/>
              </a:ext>
            </a:extLst>
          </p:cNvPr>
          <p:cNvSpPr/>
          <p:nvPr/>
        </p:nvSpPr>
        <p:spPr>
          <a:xfrm>
            <a:off x="767032" y="6598464"/>
            <a:ext cx="7079165" cy="2452789"/>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3600B819-73BA-0418-DF7F-35C49A4CD6DC}"/>
              </a:ext>
            </a:extLst>
          </p:cNvPr>
          <p:cNvSpPr txBox="1"/>
          <p:nvPr/>
        </p:nvSpPr>
        <p:spPr>
          <a:xfrm>
            <a:off x="795480" y="6979329"/>
            <a:ext cx="5247888" cy="21602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○にぎわいづくりの機能を備えた鳥飼地区河川防災ステーションを中心としたまちづくり（摂津市）</a:t>
            </a:r>
          </a:p>
          <a:p>
            <a:r>
              <a:rPr lang="ja-JP" altLang="en-US" dirty="0">
                <a:solidFill>
                  <a:schemeClr val="tx1"/>
                </a:solidFill>
              </a:rPr>
              <a:t>○大規模災害に備えたランドリートラック配備（交野市）</a:t>
            </a:r>
            <a:endParaRPr lang="en-US" altLang="ja-JP" dirty="0">
              <a:solidFill>
                <a:schemeClr val="tx1"/>
              </a:solidFill>
            </a:endParaRPr>
          </a:p>
          <a:p>
            <a:r>
              <a:rPr lang="ja-JP" altLang="en-US" dirty="0">
                <a:solidFill>
                  <a:schemeClr val="tx1"/>
                </a:solidFill>
              </a:rPr>
              <a:t>○高齢者や障害者、女性、外国人などに配慮した避難所運営（島本町）</a:t>
            </a:r>
            <a:endParaRPr lang="en-US" altLang="ja-JP" dirty="0">
              <a:solidFill>
                <a:schemeClr val="tx1"/>
              </a:solidFill>
            </a:endParaRPr>
          </a:p>
          <a:p>
            <a:r>
              <a:rPr lang="ja-JP" altLang="en-US" dirty="0">
                <a:solidFill>
                  <a:schemeClr val="tx1"/>
                </a:solidFill>
              </a:rPr>
              <a:t>○隣接市との災害時相互応援協定の締結（豊能町）</a:t>
            </a:r>
          </a:p>
          <a:p>
            <a:r>
              <a:rPr lang="ja-JP" altLang="en-US" dirty="0">
                <a:solidFill>
                  <a:schemeClr val="tx1"/>
                </a:solidFill>
              </a:rPr>
              <a:t>○地域防災力の向上に向けた女性防災士の育成（熊取町）</a:t>
            </a:r>
            <a:endParaRPr lang="en-US" altLang="ja-JP" dirty="0">
              <a:solidFill>
                <a:schemeClr val="tx1"/>
              </a:solidFill>
            </a:endParaRPr>
          </a:p>
        </p:txBody>
      </p:sp>
      <p:sp>
        <p:nvSpPr>
          <p:cNvPr id="19" name="四角形: 角を丸くする 18">
            <a:extLst>
              <a:ext uri="{FF2B5EF4-FFF2-40B4-BE49-F238E27FC236}">
                <a16:creationId xmlns:a16="http://schemas.microsoft.com/office/drawing/2014/main" id="{646D6DC4-4416-F4E3-95C0-A23ABD1442A0}"/>
              </a:ext>
            </a:extLst>
          </p:cNvPr>
          <p:cNvSpPr/>
          <p:nvPr/>
        </p:nvSpPr>
        <p:spPr>
          <a:xfrm>
            <a:off x="767032" y="6472541"/>
            <a:ext cx="6879342"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消防　地震・津波対策　感染症対策　安全・危機管理機能の強化</a:t>
            </a:r>
          </a:p>
        </p:txBody>
      </p:sp>
      <p:sp>
        <p:nvSpPr>
          <p:cNvPr id="20" name="四角形: 角を丸くする 19">
            <a:extLst>
              <a:ext uri="{FF2B5EF4-FFF2-40B4-BE49-F238E27FC236}">
                <a16:creationId xmlns:a16="http://schemas.microsoft.com/office/drawing/2014/main" id="{77F8DB3F-3DE9-33CD-D913-8D5C55CEAD90}"/>
              </a:ext>
            </a:extLst>
          </p:cNvPr>
          <p:cNvSpPr/>
          <p:nvPr/>
        </p:nvSpPr>
        <p:spPr>
          <a:xfrm>
            <a:off x="8046165" y="6598463"/>
            <a:ext cx="3726887" cy="4223173"/>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F8530A6E-B203-603D-96E0-20CAB4A253D7}"/>
              </a:ext>
            </a:extLst>
          </p:cNvPr>
          <p:cNvSpPr txBox="1"/>
          <p:nvPr/>
        </p:nvSpPr>
        <p:spPr>
          <a:xfrm>
            <a:off x="8029609" y="6955155"/>
            <a:ext cx="3827724" cy="16052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○自動運転バスの社会実装を推進（大阪市）</a:t>
            </a:r>
            <a:endParaRPr lang="en-US" altLang="ja-JP" dirty="0">
              <a:solidFill>
                <a:schemeClr val="tx1"/>
              </a:solidFill>
            </a:endParaRPr>
          </a:p>
          <a:p>
            <a:r>
              <a:rPr lang="ja-JP" altLang="en-US" dirty="0">
                <a:solidFill>
                  <a:schemeClr val="tx1"/>
                </a:solidFill>
              </a:rPr>
              <a:t>○堺都心部の便利・快適な移動環境の構築</a:t>
            </a:r>
            <a:br>
              <a:rPr lang="en-US" altLang="ja-JP" dirty="0">
                <a:solidFill>
                  <a:schemeClr val="tx1"/>
                </a:solidFill>
              </a:rPr>
            </a:br>
            <a:r>
              <a:rPr lang="ja-JP" altLang="en-US" dirty="0">
                <a:solidFill>
                  <a:schemeClr val="tx1"/>
                </a:solidFill>
              </a:rPr>
              <a:t>（堺市）</a:t>
            </a:r>
            <a:endParaRPr lang="en-US" altLang="ja-JP" dirty="0">
              <a:solidFill>
                <a:schemeClr val="tx1"/>
              </a:solidFill>
            </a:endParaRPr>
          </a:p>
          <a:p>
            <a:r>
              <a:rPr lang="ja-JP" altLang="en-US" dirty="0">
                <a:solidFill>
                  <a:schemeClr val="tx1"/>
                </a:solidFill>
              </a:rPr>
              <a:t>○</a:t>
            </a:r>
            <a:r>
              <a:rPr lang="en-US" altLang="ja-JP" dirty="0">
                <a:solidFill>
                  <a:schemeClr val="tx1"/>
                </a:solidFill>
              </a:rPr>
              <a:t> </a:t>
            </a:r>
            <a:r>
              <a:rPr lang="en-US" altLang="ja-JP" dirty="0" err="1">
                <a:solidFill>
                  <a:schemeClr val="tx1"/>
                </a:solidFill>
              </a:rPr>
              <a:t>MaaS</a:t>
            </a:r>
            <a:r>
              <a:rPr lang="ja-JP" altLang="en-US" dirty="0">
                <a:solidFill>
                  <a:schemeClr val="tx1"/>
                </a:solidFill>
              </a:rPr>
              <a:t>やスマートモビリティ</a:t>
            </a:r>
            <a:br>
              <a:rPr lang="en-US" altLang="ja-JP" dirty="0">
                <a:solidFill>
                  <a:schemeClr val="tx1"/>
                </a:solidFill>
              </a:rPr>
            </a:br>
            <a:r>
              <a:rPr lang="ja-JP" altLang="en-US" dirty="0">
                <a:solidFill>
                  <a:schemeClr val="tx1"/>
                </a:solidFill>
              </a:rPr>
              <a:t>（自動運転バス等）の実装に向けた</a:t>
            </a:r>
            <a:br>
              <a:rPr lang="en-US" altLang="ja-JP" dirty="0">
                <a:solidFill>
                  <a:schemeClr val="tx1"/>
                </a:solidFill>
              </a:rPr>
            </a:br>
            <a:r>
              <a:rPr lang="ja-JP" altLang="en-US" dirty="0">
                <a:solidFill>
                  <a:schemeClr val="tx1"/>
                </a:solidFill>
              </a:rPr>
              <a:t>取組を推進（岸和田市）</a:t>
            </a:r>
          </a:p>
          <a:p>
            <a:endParaRPr lang="ja-JP" altLang="en-US" dirty="0">
              <a:solidFill>
                <a:schemeClr val="tx1"/>
              </a:solidFill>
            </a:endParaRPr>
          </a:p>
        </p:txBody>
      </p:sp>
      <p:sp>
        <p:nvSpPr>
          <p:cNvPr id="22" name="四角形: 角を丸くする 21">
            <a:extLst>
              <a:ext uri="{FF2B5EF4-FFF2-40B4-BE49-F238E27FC236}">
                <a16:creationId xmlns:a16="http://schemas.microsoft.com/office/drawing/2014/main" id="{008F1EFA-D497-E6C6-2CA8-07D375C3FA19}"/>
              </a:ext>
            </a:extLst>
          </p:cNvPr>
          <p:cNvSpPr/>
          <p:nvPr/>
        </p:nvSpPr>
        <p:spPr>
          <a:xfrm>
            <a:off x="8031156" y="6474701"/>
            <a:ext cx="3556938"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自動運転　空飛ぶクルマ　</a:t>
            </a:r>
            <a:r>
              <a:rPr kumimoji="1" lang="en-US" altLang="ja-JP" b="1" dirty="0" err="1">
                <a:solidFill>
                  <a:schemeClr val="tx1"/>
                </a:solidFill>
                <a:latin typeface="BIZ UDゴシック" panose="020B0400000000000000" pitchFamily="49" charset="-128"/>
                <a:ea typeface="BIZ UDゴシック" panose="020B0400000000000000" pitchFamily="49" charset="-128"/>
              </a:rPr>
              <a:t>MaaS</a:t>
            </a:r>
            <a:endParaRPr kumimoji="1" lang="ja-JP" altLang="en-US" b="1" dirty="0">
              <a:solidFill>
                <a:schemeClr val="tx1"/>
              </a:solidFill>
              <a:latin typeface="BIZ UDゴシック" panose="020B0400000000000000" pitchFamily="49" charset="-128"/>
              <a:ea typeface="BIZ UDゴシック" panose="020B0400000000000000" pitchFamily="49" charset="-128"/>
            </a:endParaRPr>
          </a:p>
        </p:txBody>
      </p:sp>
      <p:pic>
        <p:nvPicPr>
          <p:cNvPr id="27" name="図 26">
            <a:extLst>
              <a:ext uri="{FF2B5EF4-FFF2-40B4-BE49-F238E27FC236}">
                <a16:creationId xmlns:a16="http://schemas.microsoft.com/office/drawing/2014/main" id="{3DB8B214-C1AA-8BAB-B15E-DF6701B7FAB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42665" y="1293230"/>
            <a:ext cx="1757809" cy="1324027"/>
          </a:xfrm>
          <a:prstGeom prst="rect">
            <a:avLst/>
          </a:prstGeom>
        </p:spPr>
      </p:pic>
      <p:sp>
        <p:nvSpPr>
          <p:cNvPr id="28" name="テキスト ボックス 27">
            <a:extLst>
              <a:ext uri="{FF2B5EF4-FFF2-40B4-BE49-F238E27FC236}">
                <a16:creationId xmlns:a16="http://schemas.microsoft.com/office/drawing/2014/main" id="{145A51F6-CB50-3D9D-DE10-46DC333072C7}"/>
              </a:ext>
            </a:extLst>
          </p:cNvPr>
          <p:cNvSpPr txBox="1"/>
          <p:nvPr/>
        </p:nvSpPr>
        <p:spPr>
          <a:xfrm>
            <a:off x="7591984" y="2530830"/>
            <a:ext cx="1107996" cy="301301"/>
          </a:xfrm>
          <a:prstGeom prst="rect">
            <a:avLst/>
          </a:prstGeom>
          <a:noFill/>
        </p:spPr>
        <p:txBody>
          <a:bodyPr wrap="none" rtlCol="0">
            <a:spAutoFit/>
          </a:bodyPr>
          <a:lstStyle/>
          <a:p>
            <a:pPr>
              <a:lnSpc>
                <a:spcPts val="1969"/>
              </a:lnSpc>
            </a:pPr>
            <a:r>
              <a:rPr kumimoji="1" lang="zh-TW" altLang="en-US" sz="900" dirty="0">
                <a:latin typeface="BIZ UDゴシック" panose="020B0400000000000000" pitchFamily="49" charset="-128"/>
                <a:ea typeface="BIZ UDゴシック" panose="020B0400000000000000" pitchFamily="49" charset="-128"/>
              </a:rPr>
              <a:t>箕面船場阪大前駅</a:t>
            </a:r>
            <a:endParaRPr kumimoji="1" lang="ja-JP" altLang="en-US" sz="900" dirty="0">
              <a:latin typeface="BIZ UDゴシック" panose="020B0400000000000000" pitchFamily="49" charset="-128"/>
              <a:ea typeface="BIZ UDゴシック" panose="020B0400000000000000" pitchFamily="49" charset="-128"/>
            </a:endParaRPr>
          </a:p>
        </p:txBody>
      </p:sp>
      <p:sp>
        <p:nvSpPr>
          <p:cNvPr id="30" name="テキスト ボックス 29">
            <a:extLst>
              <a:ext uri="{FF2B5EF4-FFF2-40B4-BE49-F238E27FC236}">
                <a16:creationId xmlns:a16="http://schemas.microsoft.com/office/drawing/2014/main" id="{2013750A-79C7-E589-824B-A2E5107A65AD}"/>
              </a:ext>
            </a:extLst>
          </p:cNvPr>
          <p:cNvSpPr txBox="1"/>
          <p:nvPr/>
        </p:nvSpPr>
        <p:spPr>
          <a:xfrm>
            <a:off x="6312284" y="7901288"/>
            <a:ext cx="1441420"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交野市ランドリートラック</a:t>
            </a:r>
          </a:p>
        </p:txBody>
      </p:sp>
      <p:sp>
        <p:nvSpPr>
          <p:cNvPr id="33" name="四角形: 角を丸くする 32">
            <a:extLst>
              <a:ext uri="{FF2B5EF4-FFF2-40B4-BE49-F238E27FC236}">
                <a16:creationId xmlns:a16="http://schemas.microsoft.com/office/drawing/2014/main" id="{E0DE9FFF-B0CF-7023-210A-84CB4039188D}"/>
              </a:ext>
            </a:extLst>
          </p:cNvPr>
          <p:cNvSpPr/>
          <p:nvPr/>
        </p:nvSpPr>
        <p:spPr>
          <a:xfrm>
            <a:off x="767032" y="9291972"/>
            <a:ext cx="5247889"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水道　下水道　ごみ処理　生活インフラの最適化</a:t>
            </a:r>
          </a:p>
        </p:txBody>
      </p:sp>
      <p:sp>
        <p:nvSpPr>
          <p:cNvPr id="34" name="テキスト ボックス 33">
            <a:extLst>
              <a:ext uri="{FF2B5EF4-FFF2-40B4-BE49-F238E27FC236}">
                <a16:creationId xmlns:a16="http://schemas.microsoft.com/office/drawing/2014/main" id="{77B426C9-8B1E-C63F-CB60-DA5A389644CF}"/>
              </a:ext>
            </a:extLst>
          </p:cNvPr>
          <p:cNvSpPr txBox="1"/>
          <p:nvPr/>
        </p:nvSpPr>
        <p:spPr>
          <a:xfrm>
            <a:off x="898135" y="9928764"/>
            <a:ext cx="6748239" cy="8624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○水道の広域化（庭窪浄水場を守口市と共同で所有・管理等）（大阪市）</a:t>
            </a:r>
            <a:endParaRPr lang="en-US" altLang="ja-JP" dirty="0"/>
          </a:p>
          <a:p>
            <a:r>
              <a:rPr lang="ja-JP" altLang="en-US" dirty="0"/>
              <a:t>○下水道事業における大阪府内市町村の事業運営支援（大阪市）</a:t>
            </a:r>
            <a:endParaRPr lang="en-US" altLang="ja-JP" dirty="0"/>
          </a:p>
        </p:txBody>
      </p:sp>
      <p:pic>
        <p:nvPicPr>
          <p:cNvPr id="80" name="図 79">
            <a:extLst>
              <a:ext uri="{FF2B5EF4-FFF2-40B4-BE49-F238E27FC236}">
                <a16:creationId xmlns:a16="http://schemas.microsoft.com/office/drawing/2014/main" id="{75464B6D-C377-DC04-752E-DE01FC3180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78008" y="8559076"/>
            <a:ext cx="2610312" cy="1465791"/>
          </a:xfrm>
          <a:prstGeom prst="rect">
            <a:avLst/>
          </a:prstGeom>
        </p:spPr>
      </p:pic>
      <p:sp>
        <p:nvSpPr>
          <p:cNvPr id="81" name="テキスト ボックス 80">
            <a:extLst>
              <a:ext uri="{FF2B5EF4-FFF2-40B4-BE49-F238E27FC236}">
                <a16:creationId xmlns:a16="http://schemas.microsoft.com/office/drawing/2014/main" id="{CB077617-12E0-D73D-6E10-58930738024E}"/>
              </a:ext>
            </a:extLst>
          </p:cNvPr>
          <p:cNvSpPr txBox="1"/>
          <p:nvPr/>
        </p:nvSpPr>
        <p:spPr>
          <a:xfrm>
            <a:off x="9204529" y="10019698"/>
            <a:ext cx="2807678" cy="230832"/>
          </a:xfrm>
          <a:prstGeom prst="rect">
            <a:avLst/>
          </a:prstGeom>
          <a:noFill/>
        </p:spPr>
        <p:txBody>
          <a:bodyPr wrap="square" rtlCol="0">
            <a:spAutoFit/>
          </a:bodyPr>
          <a:lstStyle/>
          <a:p>
            <a:r>
              <a:rPr kumimoji="1" lang="ja-JP" altLang="en-US" sz="900" dirty="0">
                <a:latin typeface="BIZ UDPゴシック" panose="020B0400000000000000" pitchFamily="50" charset="-128"/>
                <a:ea typeface="BIZ UDPゴシック" panose="020B0400000000000000" pitchFamily="50" charset="-128"/>
              </a:rPr>
              <a:t>岸和田市スマートシティ交通イメージ図</a:t>
            </a:r>
          </a:p>
        </p:txBody>
      </p:sp>
      <p:sp>
        <p:nvSpPr>
          <p:cNvPr id="63" name="スライド番号プレースホルダー 3">
            <a:extLst>
              <a:ext uri="{FF2B5EF4-FFF2-40B4-BE49-F238E27FC236}">
                <a16:creationId xmlns:a16="http://schemas.microsoft.com/office/drawing/2014/main" id="{3C7B09D0-7989-8461-C339-3B5ADA55835D}"/>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Pゴシック" panose="020B0400000000000000" pitchFamily="50" charset="-128"/>
                <a:ea typeface="BIZ UDPゴシック" panose="020B0400000000000000" pitchFamily="50" charset="-128"/>
              </a:rPr>
              <a:pPr/>
              <a:t>4</a:t>
            </a:fld>
            <a:endParaRPr kumimoji="1" lang="ja-JP" altLang="en-US" sz="1400" dirty="0">
              <a:solidFill>
                <a:schemeClr val="bg1"/>
              </a:solidFill>
              <a:latin typeface="BIZ UDPゴシック" panose="020B0400000000000000" pitchFamily="50" charset="-128"/>
              <a:ea typeface="BIZ UDPゴシック" panose="020B0400000000000000" pitchFamily="50" charset="-128"/>
            </a:endParaRPr>
          </a:p>
        </p:txBody>
      </p:sp>
      <p:sp>
        <p:nvSpPr>
          <p:cNvPr id="2" name="四角形: 角を丸くする 1">
            <a:extLst>
              <a:ext uri="{FF2B5EF4-FFF2-40B4-BE49-F238E27FC236}">
                <a16:creationId xmlns:a16="http://schemas.microsoft.com/office/drawing/2014/main" id="{408DC0BD-1131-CA7B-B9A0-12C6992BFD0F}"/>
              </a:ext>
            </a:extLst>
          </p:cNvPr>
          <p:cNvSpPr/>
          <p:nvPr/>
        </p:nvSpPr>
        <p:spPr>
          <a:xfrm>
            <a:off x="463828" y="242266"/>
            <a:ext cx="5323514" cy="297511"/>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nSpc>
                <a:spcPts val="2133"/>
              </a:lnSpc>
              <a:spcBef>
                <a:spcPts val="1969"/>
              </a:spcBef>
            </a:pPr>
            <a:r>
              <a:rPr kumimoji="1" lang="ja-JP" altLang="en-US" sz="1969" b="1" dirty="0">
                <a:solidFill>
                  <a:schemeClr val="bg1"/>
                </a:solidFill>
                <a:latin typeface="BIZ UDゴシック" panose="020B0400000000000000" pitchFamily="49" charset="-128"/>
                <a:ea typeface="BIZ UDゴシック" panose="020B0400000000000000" pitchFamily="49" charset="-128"/>
              </a:rPr>
              <a:t>都市としてのベーシックな機能（</a:t>
            </a:r>
            <a:r>
              <a:rPr kumimoji="1" lang="en-US" altLang="ja-JP" sz="1969" b="1" dirty="0">
                <a:solidFill>
                  <a:schemeClr val="bg1"/>
                </a:solidFill>
                <a:latin typeface="BIZ UDゴシック" panose="020B0400000000000000" pitchFamily="49" charset="-128"/>
                <a:ea typeface="BIZ UDゴシック" panose="020B0400000000000000" pitchFamily="49" charset="-128"/>
              </a:rPr>
              <a:t>2/2</a:t>
            </a:r>
            <a:r>
              <a:rPr kumimoji="1" lang="ja-JP" altLang="en-US" sz="1969" b="1" dirty="0">
                <a:solidFill>
                  <a:schemeClr val="bg1"/>
                </a:solidFill>
                <a:latin typeface="BIZ UDゴシック" panose="020B0400000000000000" pitchFamily="49" charset="-128"/>
                <a:ea typeface="BIZ UDゴシック" panose="020B0400000000000000" pitchFamily="49" charset="-128"/>
              </a:rPr>
              <a:t>）</a:t>
            </a:r>
          </a:p>
        </p:txBody>
      </p:sp>
      <p:sp>
        <p:nvSpPr>
          <p:cNvPr id="3" name="平行四辺形 2">
            <a:extLst>
              <a:ext uri="{FF2B5EF4-FFF2-40B4-BE49-F238E27FC236}">
                <a16:creationId xmlns:a16="http://schemas.microsoft.com/office/drawing/2014/main" id="{4A15109B-E4AB-1B2C-03F4-57AE14D6AD7F}"/>
              </a:ext>
            </a:extLst>
          </p:cNvPr>
          <p:cNvSpPr/>
          <p:nvPr/>
        </p:nvSpPr>
        <p:spPr>
          <a:xfrm>
            <a:off x="468543" y="606840"/>
            <a:ext cx="4294835"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latin typeface="BIZ UDゴシック" panose="020B0400000000000000" pitchFamily="49" charset="-128"/>
              <a:ea typeface="BIZ UDゴシック" panose="020B0400000000000000" pitchFamily="49" charset="-128"/>
            </a:endParaRPr>
          </a:p>
        </p:txBody>
      </p:sp>
      <p:pic>
        <p:nvPicPr>
          <p:cNvPr id="4" name="図 3" descr="矢印 が含まれている画像&#10;&#10;自動的に生成された説明">
            <a:extLst>
              <a:ext uri="{FF2B5EF4-FFF2-40B4-BE49-F238E27FC236}">
                <a16:creationId xmlns:a16="http://schemas.microsoft.com/office/drawing/2014/main" id="{A1450612-8717-25FA-565E-77DF14E052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78223" y="10476702"/>
            <a:ext cx="4188062" cy="2402316"/>
          </a:xfrm>
          <a:prstGeom prst="rect">
            <a:avLst/>
          </a:prstGeom>
        </p:spPr>
      </p:pic>
      <p:sp>
        <p:nvSpPr>
          <p:cNvPr id="41" name="四角形: 角を丸くする 40">
            <a:extLst>
              <a:ext uri="{FF2B5EF4-FFF2-40B4-BE49-F238E27FC236}">
                <a16:creationId xmlns:a16="http://schemas.microsoft.com/office/drawing/2014/main" id="{EEB6A691-21F7-C7FE-8511-A8F5B3220F4F}"/>
              </a:ext>
            </a:extLst>
          </p:cNvPr>
          <p:cNvSpPr/>
          <p:nvPr/>
        </p:nvSpPr>
        <p:spPr>
          <a:xfrm>
            <a:off x="767032" y="13436623"/>
            <a:ext cx="10599308" cy="227377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5A806AA-84EF-3123-0730-26F2B32EF0D1}"/>
              </a:ext>
            </a:extLst>
          </p:cNvPr>
          <p:cNvSpPr txBox="1"/>
          <p:nvPr/>
        </p:nvSpPr>
        <p:spPr>
          <a:xfrm>
            <a:off x="811465" y="13927494"/>
            <a:ext cx="10362176" cy="9244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a:t>
            </a:r>
            <a:r>
              <a:rPr lang="en-US" altLang="ja-JP" dirty="0">
                <a:solidFill>
                  <a:schemeClr val="tx1"/>
                </a:solidFill>
              </a:rPr>
              <a:t>NFT</a:t>
            </a:r>
            <a:r>
              <a:rPr lang="ja-JP" altLang="en-US" dirty="0">
                <a:solidFill>
                  <a:schemeClr val="tx1"/>
                </a:solidFill>
              </a:rPr>
              <a:t>やメタバースなどの</a:t>
            </a:r>
            <a:r>
              <a:rPr lang="en-US" altLang="ja-JP" dirty="0">
                <a:solidFill>
                  <a:schemeClr val="tx1"/>
                </a:solidFill>
              </a:rPr>
              <a:t>Web3.0</a:t>
            </a:r>
            <a:r>
              <a:rPr lang="ja-JP" altLang="en-US" dirty="0">
                <a:solidFill>
                  <a:schemeClr val="tx1"/>
                </a:solidFill>
              </a:rPr>
              <a:t>を活用し、関係人口創出や財源確保をめざす取組</a:t>
            </a:r>
            <a:br>
              <a:rPr lang="en-US" altLang="ja-JP" dirty="0">
                <a:solidFill>
                  <a:schemeClr val="tx1"/>
                </a:solidFill>
              </a:rPr>
            </a:br>
            <a:r>
              <a:rPr lang="ja-JP" altLang="en-US" dirty="0">
                <a:solidFill>
                  <a:schemeClr val="tx1"/>
                </a:solidFill>
              </a:rPr>
              <a:t>「パンダバンブープロジェクト」（岸和田市）</a:t>
            </a:r>
            <a:endParaRPr lang="en-US" altLang="ja-JP" dirty="0">
              <a:solidFill>
                <a:schemeClr val="tx1"/>
              </a:solidFill>
            </a:endParaRPr>
          </a:p>
          <a:p>
            <a:r>
              <a:rPr lang="ja-JP" altLang="en-US" dirty="0">
                <a:solidFill>
                  <a:schemeClr val="tx1"/>
                </a:solidFill>
              </a:rPr>
              <a:t>○</a:t>
            </a:r>
            <a:r>
              <a:rPr lang="en-US" altLang="ja-JP" dirty="0">
                <a:solidFill>
                  <a:schemeClr val="tx1"/>
                </a:solidFill>
              </a:rPr>
              <a:t>AI</a:t>
            </a:r>
            <a:r>
              <a:rPr lang="ja-JP" altLang="en-US" dirty="0">
                <a:solidFill>
                  <a:schemeClr val="tx1"/>
                </a:solidFill>
              </a:rPr>
              <a:t>による漁場情報分析など</a:t>
            </a:r>
            <a:br>
              <a:rPr lang="en-US" altLang="ja-JP" dirty="0">
                <a:solidFill>
                  <a:schemeClr val="tx1"/>
                </a:solidFill>
              </a:rPr>
            </a:br>
            <a:r>
              <a:rPr lang="ja-JP" altLang="en-US" dirty="0">
                <a:solidFill>
                  <a:schemeClr val="tx1"/>
                </a:solidFill>
              </a:rPr>
              <a:t>新しい「海業」の実現をめざした総合的なデジタル水産業の整備（岸和田市）</a:t>
            </a:r>
            <a:endParaRPr lang="en-US" altLang="ja-JP" dirty="0">
              <a:solidFill>
                <a:schemeClr val="tx1"/>
              </a:solidFill>
            </a:endParaRPr>
          </a:p>
          <a:p>
            <a:r>
              <a:rPr lang="ja-JP" altLang="en-US" dirty="0">
                <a:solidFill>
                  <a:schemeClr val="tx1"/>
                </a:solidFill>
              </a:rPr>
              <a:t>○「オープンデータカタログサイト」の整備によるデータの利活用推進（泉佐野市）</a:t>
            </a:r>
            <a:endParaRPr lang="en-US" altLang="ja-JP" dirty="0">
              <a:solidFill>
                <a:schemeClr val="tx1"/>
              </a:solidFill>
            </a:endParaRPr>
          </a:p>
          <a:p>
            <a:endParaRPr lang="ja-JP" altLang="en-US" dirty="0">
              <a:solidFill>
                <a:schemeClr val="tx1"/>
              </a:solidFill>
            </a:endParaRPr>
          </a:p>
        </p:txBody>
      </p:sp>
      <p:sp>
        <p:nvSpPr>
          <p:cNvPr id="43" name="四角形: 角を丸くする 42">
            <a:extLst>
              <a:ext uri="{FF2B5EF4-FFF2-40B4-BE49-F238E27FC236}">
                <a16:creationId xmlns:a16="http://schemas.microsoft.com/office/drawing/2014/main" id="{F9B8335C-C566-FCCF-E3B7-5411B2B2748E}"/>
              </a:ext>
            </a:extLst>
          </p:cNvPr>
          <p:cNvSpPr/>
          <p:nvPr/>
        </p:nvSpPr>
        <p:spPr>
          <a:xfrm>
            <a:off x="767033" y="13270966"/>
            <a:ext cx="2788968"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スマートシティの実現</a:t>
            </a:r>
          </a:p>
        </p:txBody>
      </p:sp>
      <p:pic>
        <p:nvPicPr>
          <p:cNvPr id="5" name="図 4">
            <a:extLst>
              <a:ext uri="{FF2B5EF4-FFF2-40B4-BE49-F238E27FC236}">
                <a16:creationId xmlns:a16="http://schemas.microsoft.com/office/drawing/2014/main" id="{A1A96EE7-7136-422E-22C5-5DFBE8E0A8E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699980" y="13594999"/>
            <a:ext cx="2358013" cy="1761960"/>
          </a:xfrm>
          <a:prstGeom prst="rect">
            <a:avLst/>
          </a:prstGeom>
        </p:spPr>
      </p:pic>
      <p:pic>
        <p:nvPicPr>
          <p:cNvPr id="10" name="図 9">
            <a:extLst>
              <a:ext uri="{FF2B5EF4-FFF2-40B4-BE49-F238E27FC236}">
                <a16:creationId xmlns:a16="http://schemas.microsoft.com/office/drawing/2014/main" id="{060E9CE0-4B6B-9C85-9D06-FAD8F07629A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078429" y="3933738"/>
            <a:ext cx="2014136" cy="1423940"/>
          </a:xfrm>
          <a:prstGeom prst="rect">
            <a:avLst/>
          </a:prstGeom>
        </p:spPr>
      </p:pic>
      <p:sp>
        <p:nvSpPr>
          <p:cNvPr id="13" name="テキスト ボックス 12">
            <a:extLst>
              <a:ext uri="{FF2B5EF4-FFF2-40B4-BE49-F238E27FC236}">
                <a16:creationId xmlns:a16="http://schemas.microsoft.com/office/drawing/2014/main" id="{C6E044F6-0705-A899-844C-F8782833D3E5}"/>
              </a:ext>
            </a:extLst>
          </p:cNvPr>
          <p:cNvSpPr txBox="1"/>
          <p:nvPr/>
        </p:nvSpPr>
        <p:spPr>
          <a:xfrm>
            <a:off x="8983272" y="5238415"/>
            <a:ext cx="2204450" cy="301301"/>
          </a:xfrm>
          <a:prstGeom prst="rect">
            <a:avLst/>
          </a:prstGeom>
          <a:noFill/>
        </p:spPr>
        <p:txBody>
          <a:bodyPr wrap="none" rtlCol="0">
            <a:spAutoFit/>
          </a:bodyPr>
          <a:lstStyle/>
          <a:p>
            <a:pPr>
              <a:lnSpc>
                <a:spcPts val="1969"/>
              </a:lnSpc>
            </a:pPr>
            <a:r>
              <a:rPr lang="ja-JP" altLang="en-US" sz="900" dirty="0">
                <a:latin typeface="BIZ UDゴシック" panose="020B0400000000000000" pitchFamily="49" charset="-128"/>
                <a:ea typeface="BIZ UDゴシック" panose="020B0400000000000000" pitchFamily="49" charset="-128"/>
              </a:rPr>
              <a:t>岸和田Ｇｒｅｅｎ Ｖｉｌｌａｇｅ構想</a:t>
            </a:r>
            <a:endParaRPr kumimoji="1" lang="ja-JP" altLang="en-US" sz="900" dirty="0">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13997F4E-95EF-8A66-D4BB-0440B3E6BAAC}"/>
              </a:ext>
            </a:extLst>
          </p:cNvPr>
          <p:cNvSpPr txBox="1"/>
          <p:nvPr/>
        </p:nvSpPr>
        <p:spPr>
          <a:xfrm>
            <a:off x="8721788" y="15419734"/>
            <a:ext cx="2336205" cy="230832"/>
          </a:xfrm>
          <a:prstGeom prst="rect">
            <a:avLst/>
          </a:prstGeom>
          <a:noFill/>
        </p:spPr>
        <p:txBody>
          <a:bodyPr wrap="square" rtlCol="0">
            <a:spAutoFit/>
          </a:bodyPr>
          <a:lstStyle/>
          <a:p>
            <a:pPr algn="ctr"/>
            <a:r>
              <a:rPr kumimoji="1" lang="ja-JP" altLang="en-US" sz="900" dirty="0">
                <a:latin typeface="BIZ UDPゴシック" panose="020B0400000000000000" pitchFamily="50" charset="-128"/>
                <a:ea typeface="BIZ UDPゴシック" panose="020B0400000000000000" pitchFamily="50" charset="-128"/>
              </a:rPr>
              <a:t>パンダバンブープロジェクト</a:t>
            </a:r>
          </a:p>
        </p:txBody>
      </p:sp>
      <p:grpSp>
        <p:nvGrpSpPr>
          <p:cNvPr id="7" name="グループ化 6">
            <a:extLst>
              <a:ext uri="{FF2B5EF4-FFF2-40B4-BE49-F238E27FC236}">
                <a16:creationId xmlns:a16="http://schemas.microsoft.com/office/drawing/2014/main" id="{5FF1CBC8-CCDA-AA08-071A-44C5D489F83B}"/>
              </a:ext>
            </a:extLst>
          </p:cNvPr>
          <p:cNvGrpSpPr/>
          <p:nvPr/>
        </p:nvGrpSpPr>
        <p:grpSpPr>
          <a:xfrm>
            <a:off x="5879717" y="7106234"/>
            <a:ext cx="1841910" cy="952149"/>
            <a:chOff x="609023" y="1435335"/>
            <a:chExt cx="7803832" cy="3264530"/>
          </a:xfrm>
        </p:grpSpPr>
        <p:sp>
          <p:nvSpPr>
            <p:cNvPr id="12" name="楕円 11">
              <a:extLst>
                <a:ext uri="{FF2B5EF4-FFF2-40B4-BE49-F238E27FC236}">
                  <a16:creationId xmlns:a16="http://schemas.microsoft.com/office/drawing/2014/main" id="{5F7C909E-FA30-5DC2-95C1-130E3527545B}"/>
                </a:ext>
              </a:extLst>
            </p:cNvPr>
            <p:cNvSpPr/>
            <p:nvPr/>
          </p:nvSpPr>
          <p:spPr>
            <a:xfrm flipH="1">
              <a:off x="1850901" y="4057336"/>
              <a:ext cx="428987" cy="4289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E25E597C-19B1-E06B-131E-33650FB1AA4D}"/>
                </a:ext>
              </a:extLst>
            </p:cNvPr>
            <p:cNvSpPr/>
            <p:nvPr/>
          </p:nvSpPr>
          <p:spPr>
            <a:xfrm flipH="1">
              <a:off x="5992190" y="4103212"/>
              <a:ext cx="428987" cy="4289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フリーフォーム 6">
              <a:extLst>
                <a:ext uri="{FF2B5EF4-FFF2-40B4-BE49-F238E27FC236}">
                  <a16:creationId xmlns:a16="http://schemas.microsoft.com/office/drawing/2014/main" id="{95E2D99A-2551-2190-60AD-87ACADEC6443}"/>
                </a:ext>
              </a:extLst>
            </p:cNvPr>
            <p:cNvSpPr/>
            <p:nvPr/>
          </p:nvSpPr>
          <p:spPr>
            <a:xfrm flipH="1">
              <a:off x="615495" y="1435335"/>
              <a:ext cx="7722920" cy="2929199"/>
            </a:xfrm>
            <a:custGeom>
              <a:avLst/>
              <a:gdLst>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06880 w 7498080"/>
                <a:gd name="connsiteY5" fmla="*/ 2514600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407920 w 7498080"/>
                <a:gd name="connsiteY8" fmla="*/ 2506980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386488 w 7498080"/>
                <a:gd name="connsiteY8" fmla="*/ 2518886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386488 w 7498080"/>
                <a:gd name="connsiteY8" fmla="*/ 2518886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386488 w 7498080"/>
                <a:gd name="connsiteY8" fmla="*/ 2518886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49880"/>
                <a:gd name="connsiteX1" fmla="*/ 228600 w 7498080"/>
                <a:gd name="connsiteY1" fmla="*/ 160020 h 2849880"/>
                <a:gd name="connsiteX2" fmla="*/ 0 w 7498080"/>
                <a:gd name="connsiteY2" fmla="*/ 182880 h 2849880"/>
                <a:gd name="connsiteX3" fmla="*/ 7620 w 7498080"/>
                <a:gd name="connsiteY3" fmla="*/ 2712720 h 2849880"/>
                <a:gd name="connsiteX4" fmla="*/ 1653540 w 7498080"/>
                <a:gd name="connsiteY4" fmla="*/ 2849880 h 2849880"/>
                <a:gd name="connsiteX5" fmla="*/ 1721168 w 7498080"/>
                <a:gd name="connsiteY5" fmla="*/ 2531268 h 2849880"/>
                <a:gd name="connsiteX6" fmla="*/ 1897380 w 7498080"/>
                <a:gd name="connsiteY6" fmla="*/ 2392680 h 2849880"/>
                <a:gd name="connsiteX7" fmla="*/ 2194560 w 7498080"/>
                <a:gd name="connsiteY7" fmla="*/ 2392680 h 2849880"/>
                <a:gd name="connsiteX8" fmla="*/ 2386488 w 7498080"/>
                <a:gd name="connsiteY8" fmla="*/ 2518886 h 2849880"/>
                <a:gd name="connsiteX9" fmla="*/ 2461260 w 7498080"/>
                <a:gd name="connsiteY9" fmla="*/ 2819400 h 2849880"/>
                <a:gd name="connsiteX10" fmla="*/ 5356860 w 7498080"/>
                <a:gd name="connsiteY10" fmla="*/ 2827020 h 2849880"/>
                <a:gd name="connsiteX11" fmla="*/ 5379720 w 7498080"/>
                <a:gd name="connsiteY11" fmla="*/ 2468880 h 2849880"/>
                <a:gd name="connsiteX12" fmla="*/ 5585460 w 7498080"/>
                <a:gd name="connsiteY12" fmla="*/ 2468880 h 2849880"/>
                <a:gd name="connsiteX13" fmla="*/ 5562600 w 7498080"/>
                <a:gd name="connsiteY13" fmla="*/ 2705100 h 2849880"/>
                <a:gd name="connsiteX14" fmla="*/ 5623560 w 7498080"/>
                <a:gd name="connsiteY14" fmla="*/ 2682240 h 2849880"/>
                <a:gd name="connsiteX15" fmla="*/ 5692140 w 7498080"/>
                <a:gd name="connsiteY15" fmla="*/ 2438400 h 2849880"/>
                <a:gd name="connsiteX16" fmla="*/ 5814060 w 7498080"/>
                <a:gd name="connsiteY16" fmla="*/ 2354580 h 2849880"/>
                <a:gd name="connsiteX17" fmla="*/ 5836920 w 7498080"/>
                <a:gd name="connsiteY17" fmla="*/ 2324100 h 2849880"/>
                <a:gd name="connsiteX18" fmla="*/ 6172200 w 7498080"/>
                <a:gd name="connsiteY18" fmla="*/ 2324100 h 2849880"/>
                <a:gd name="connsiteX19" fmla="*/ 6377940 w 7498080"/>
                <a:gd name="connsiteY19" fmla="*/ 2423160 h 2849880"/>
                <a:gd name="connsiteX20" fmla="*/ 6469380 w 7498080"/>
                <a:gd name="connsiteY20" fmla="*/ 2644140 h 2849880"/>
                <a:gd name="connsiteX21" fmla="*/ 6576060 w 7498080"/>
                <a:gd name="connsiteY21" fmla="*/ 2697480 h 2849880"/>
                <a:gd name="connsiteX22" fmla="*/ 6652260 w 7498080"/>
                <a:gd name="connsiteY22" fmla="*/ 2811780 h 2849880"/>
                <a:gd name="connsiteX23" fmla="*/ 6926580 w 7498080"/>
                <a:gd name="connsiteY23" fmla="*/ 2811780 h 2849880"/>
                <a:gd name="connsiteX24" fmla="*/ 7117080 w 7498080"/>
                <a:gd name="connsiteY24" fmla="*/ 2804160 h 2849880"/>
                <a:gd name="connsiteX25" fmla="*/ 7170420 w 7498080"/>
                <a:gd name="connsiteY25" fmla="*/ 2727960 h 2849880"/>
                <a:gd name="connsiteX26" fmla="*/ 7132320 w 7498080"/>
                <a:gd name="connsiteY26" fmla="*/ 2651760 h 2849880"/>
                <a:gd name="connsiteX27" fmla="*/ 7132320 w 7498080"/>
                <a:gd name="connsiteY27" fmla="*/ 2590800 h 2849880"/>
                <a:gd name="connsiteX28" fmla="*/ 7162800 w 7498080"/>
                <a:gd name="connsiteY28" fmla="*/ 2552700 h 2849880"/>
                <a:gd name="connsiteX29" fmla="*/ 7132320 w 7498080"/>
                <a:gd name="connsiteY29" fmla="*/ 2461260 h 2849880"/>
                <a:gd name="connsiteX30" fmla="*/ 7117080 w 7498080"/>
                <a:gd name="connsiteY30" fmla="*/ 2354580 h 2849880"/>
                <a:gd name="connsiteX31" fmla="*/ 7117080 w 7498080"/>
                <a:gd name="connsiteY31" fmla="*/ 2286000 h 2849880"/>
                <a:gd name="connsiteX32" fmla="*/ 7139940 w 7498080"/>
                <a:gd name="connsiteY32" fmla="*/ 2286000 h 2849880"/>
                <a:gd name="connsiteX33" fmla="*/ 7117080 w 7498080"/>
                <a:gd name="connsiteY33" fmla="*/ 2186940 h 2849880"/>
                <a:gd name="connsiteX34" fmla="*/ 7147560 w 7498080"/>
                <a:gd name="connsiteY34" fmla="*/ 2148840 h 2849880"/>
                <a:gd name="connsiteX35" fmla="*/ 7132320 w 7498080"/>
                <a:gd name="connsiteY35" fmla="*/ 1783080 h 2849880"/>
                <a:gd name="connsiteX36" fmla="*/ 7338060 w 7498080"/>
                <a:gd name="connsiteY36" fmla="*/ 1661160 h 2849880"/>
                <a:gd name="connsiteX37" fmla="*/ 7421880 w 7498080"/>
                <a:gd name="connsiteY37" fmla="*/ 1516380 h 2849880"/>
                <a:gd name="connsiteX38" fmla="*/ 7414260 w 7498080"/>
                <a:gd name="connsiteY38" fmla="*/ 1402080 h 2849880"/>
                <a:gd name="connsiteX39" fmla="*/ 7414260 w 7498080"/>
                <a:gd name="connsiteY39" fmla="*/ 1402080 h 2849880"/>
                <a:gd name="connsiteX40" fmla="*/ 7368540 w 7498080"/>
                <a:gd name="connsiteY40" fmla="*/ 1165860 h 2849880"/>
                <a:gd name="connsiteX41" fmla="*/ 7452360 w 7498080"/>
                <a:gd name="connsiteY41" fmla="*/ 1234440 h 2849880"/>
                <a:gd name="connsiteX42" fmla="*/ 7498080 w 7498080"/>
                <a:gd name="connsiteY42" fmla="*/ 1203960 h 2849880"/>
                <a:gd name="connsiteX43" fmla="*/ 7391400 w 7498080"/>
                <a:gd name="connsiteY43" fmla="*/ 1104900 h 2849880"/>
                <a:gd name="connsiteX44" fmla="*/ 7368540 w 7498080"/>
                <a:gd name="connsiteY44" fmla="*/ 975360 h 2849880"/>
                <a:gd name="connsiteX45" fmla="*/ 7261860 w 7498080"/>
                <a:gd name="connsiteY45" fmla="*/ 906780 h 2849880"/>
                <a:gd name="connsiteX46" fmla="*/ 7109460 w 7498080"/>
                <a:gd name="connsiteY46" fmla="*/ 906780 h 2849880"/>
                <a:gd name="connsiteX47" fmla="*/ 7040880 w 7498080"/>
                <a:gd name="connsiteY47" fmla="*/ 906780 h 2849880"/>
                <a:gd name="connsiteX48" fmla="*/ 7025640 w 7498080"/>
                <a:gd name="connsiteY48" fmla="*/ 922020 h 2849880"/>
                <a:gd name="connsiteX49" fmla="*/ 6918960 w 7498080"/>
                <a:gd name="connsiteY49" fmla="*/ 944880 h 2849880"/>
                <a:gd name="connsiteX50" fmla="*/ 6903720 w 7498080"/>
                <a:gd name="connsiteY50" fmla="*/ 944880 h 2849880"/>
                <a:gd name="connsiteX51" fmla="*/ 6758940 w 7498080"/>
                <a:gd name="connsiteY51" fmla="*/ 914400 h 2849880"/>
                <a:gd name="connsiteX52" fmla="*/ 6758940 w 7498080"/>
                <a:gd name="connsiteY52" fmla="*/ 914400 h 2849880"/>
                <a:gd name="connsiteX53" fmla="*/ 6621780 w 7498080"/>
                <a:gd name="connsiteY53" fmla="*/ 861060 h 2849880"/>
                <a:gd name="connsiteX54" fmla="*/ 6522720 w 7498080"/>
                <a:gd name="connsiteY54" fmla="*/ 571500 h 2849880"/>
                <a:gd name="connsiteX55" fmla="*/ 5882640 w 7498080"/>
                <a:gd name="connsiteY55" fmla="*/ 30480 h 2849880"/>
                <a:gd name="connsiteX56" fmla="*/ 5798820 w 7498080"/>
                <a:gd name="connsiteY56" fmla="*/ 53340 h 2849880"/>
                <a:gd name="connsiteX57" fmla="*/ 6111240 w 7498080"/>
                <a:gd name="connsiteY57" fmla="*/ 403860 h 2849880"/>
                <a:gd name="connsiteX58" fmla="*/ 5715000 w 7498080"/>
                <a:gd name="connsiteY58" fmla="*/ 746760 h 2849880"/>
                <a:gd name="connsiteX59" fmla="*/ 5699760 w 7498080"/>
                <a:gd name="connsiteY59" fmla="*/ 830580 h 2849880"/>
                <a:gd name="connsiteX60" fmla="*/ 5532120 w 7498080"/>
                <a:gd name="connsiteY60" fmla="*/ 861060 h 2849880"/>
                <a:gd name="connsiteX61" fmla="*/ 5326380 w 7498080"/>
                <a:gd name="connsiteY61" fmla="*/ 1043940 h 2849880"/>
                <a:gd name="connsiteX62" fmla="*/ 5280660 w 7498080"/>
                <a:gd name="connsiteY62" fmla="*/ 1219200 h 2849880"/>
                <a:gd name="connsiteX63" fmla="*/ 5257800 w 7498080"/>
                <a:gd name="connsiteY63" fmla="*/ 1310640 h 2849880"/>
                <a:gd name="connsiteX64" fmla="*/ 5250180 w 7498080"/>
                <a:gd name="connsiteY64" fmla="*/ 1851660 h 2849880"/>
                <a:gd name="connsiteX65" fmla="*/ 5257800 w 7498080"/>
                <a:gd name="connsiteY65" fmla="*/ 2019300 h 2849880"/>
                <a:gd name="connsiteX66" fmla="*/ 5280660 w 7498080"/>
                <a:gd name="connsiteY66" fmla="*/ 2209800 h 2849880"/>
                <a:gd name="connsiteX67" fmla="*/ 5273040 w 7498080"/>
                <a:gd name="connsiteY67" fmla="*/ 2324100 h 2849880"/>
                <a:gd name="connsiteX68" fmla="*/ 5166360 w 7498080"/>
                <a:gd name="connsiteY68" fmla="*/ 2331720 h 2849880"/>
                <a:gd name="connsiteX69" fmla="*/ 5158740 w 7498080"/>
                <a:gd name="connsiteY69" fmla="*/ 769620 h 2849880"/>
                <a:gd name="connsiteX70" fmla="*/ 5562600 w 7498080"/>
                <a:gd name="connsiteY70" fmla="*/ 769620 h 2849880"/>
                <a:gd name="connsiteX71" fmla="*/ 5562600 w 7498080"/>
                <a:gd name="connsiteY71" fmla="*/ 190500 h 2849880"/>
                <a:gd name="connsiteX72" fmla="*/ 5189220 w 7498080"/>
                <a:gd name="connsiteY72" fmla="*/ 198120 h 2849880"/>
                <a:gd name="connsiteX73" fmla="*/ 5128260 w 7498080"/>
                <a:gd name="connsiteY73" fmla="*/ 160020 h 2849880"/>
                <a:gd name="connsiteX74" fmla="*/ 784860 w 7498080"/>
                <a:gd name="connsiteY74" fmla="*/ 160020 h 2849880"/>
                <a:gd name="connsiteX75" fmla="*/ 769620 w 7498080"/>
                <a:gd name="connsiteY75" fmla="*/ 22860 h 2849880"/>
                <a:gd name="connsiteX76" fmla="*/ 236220 w 7498080"/>
                <a:gd name="connsiteY76" fmla="*/ 0 h 2849880"/>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19400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56860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68880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62600 w 7498080"/>
                <a:gd name="connsiteY13" fmla="*/ 2705100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692140 w 7498080"/>
                <a:gd name="connsiteY15" fmla="*/ 2438400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77940 w 7498080"/>
                <a:gd name="connsiteY19" fmla="*/ 2423160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72200 w 7498080"/>
                <a:gd name="connsiteY18" fmla="*/ 2324100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6060 w 7498080"/>
                <a:gd name="connsiteY21" fmla="*/ 2697480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69380 w 7498080"/>
                <a:gd name="connsiteY20" fmla="*/ 2644140 h 2833211"/>
                <a:gd name="connsiteX21" fmla="*/ 6573679 w 7498080"/>
                <a:gd name="connsiteY21" fmla="*/ 2711768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52260 w 7498080"/>
                <a:gd name="connsiteY22" fmla="*/ 2811780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23685 w 7498080"/>
                <a:gd name="connsiteY22" fmla="*/ 2802255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32320 w 7498080"/>
                <a:gd name="connsiteY35" fmla="*/ 178308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98995 w 7498080"/>
                <a:gd name="connsiteY35" fmla="*/ 1878330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38060 w 7498080"/>
                <a:gd name="connsiteY36" fmla="*/ 1661160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09460 w 7498080"/>
                <a:gd name="connsiteY46" fmla="*/ 906780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8940 w 7498080"/>
                <a:gd name="connsiteY52" fmla="*/ 914400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522720 w 7498080"/>
                <a:gd name="connsiteY54" fmla="*/ 571500 h 2833211"/>
                <a:gd name="connsiteX55" fmla="*/ 5882640 w 7498080"/>
                <a:gd name="connsiteY55" fmla="*/ 30480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522720 w 7498080"/>
                <a:gd name="connsiteY54" fmla="*/ 571500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4860 w 7498080"/>
                <a:gd name="connsiteY74" fmla="*/ 16002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1685 w 7498080"/>
                <a:gd name="connsiteY74" fmla="*/ 19177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81685 w 7498080"/>
                <a:gd name="connsiteY74" fmla="*/ 19177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68985 w 7498080"/>
                <a:gd name="connsiteY74" fmla="*/ 191770 h 2833211"/>
                <a:gd name="connsiteX75" fmla="*/ 769620 w 7498080"/>
                <a:gd name="connsiteY75" fmla="*/ 22860 h 2833211"/>
                <a:gd name="connsiteX76" fmla="*/ 236220 w 7498080"/>
                <a:gd name="connsiteY76" fmla="*/ 0 h 2833211"/>
                <a:gd name="connsiteX0" fmla="*/ 236220 w 7498080"/>
                <a:gd name="connsiteY0" fmla="*/ 0 h 2833211"/>
                <a:gd name="connsiteX1" fmla="*/ 228600 w 7498080"/>
                <a:gd name="connsiteY1" fmla="*/ 160020 h 2833211"/>
                <a:gd name="connsiteX2" fmla="*/ 0 w 7498080"/>
                <a:gd name="connsiteY2" fmla="*/ 182880 h 2833211"/>
                <a:gd name="connsiteX3" fmla="*/ 7620 w 7498080"/>
                <a:gd name="connsiteY3" fmla="*/ 2712720 h 2833211"/>
                <a:gd name="connsiteX4" fmla="*/ 1651158 w 7498080"/>
                <a:gd name="connsiteY4" fmla="*/ 2833211 h 2833211"/>
                <a:gd name="connsiteX5" fmla="*/ 1721168 w 7498080"/>
                <a:gd name="connsiteY5" fmla="*/ 2531268 h 2833211"/>
                <a:gd name="connsiteX6" fmla="*/ 1897380 w 7498080"/>
                <a:gd name="connsiteY6" fmla="*/ 2392680 h 2833211"/>
                <a:gd name="connsiteX7" fmla="*/ 2194560 w 7498080"/>
                <a:gd name="connsiteY7" fmla="*/ 2392680 h 2833211"/>
                <a:gd name="connsiteX8" fmla="*/ 2386488 w 7498080"/>
                <a:gd name="connsiteY8" fmla="*/ 2518886 h 2833211"/>
                <a:gd name="connsiteX9" fmla="*/ 2461260 w 7498080"/>
                <a:gd name="connsiteY9" fmla="*/ 2828925 h 2833211"/>
                <a:gd name="connsiteX10" fmla="*/ 5380672 w 7498080"/>
                <a:gd name="connsiteY10" fmla="*/ 2827020 h 2833211"/>
                <a:gd name="connsiteX11" fmla="*/ 5379720 w 7498080"/>
                <a:gd name="connsiteY11" fmla="*/ 2468880 h 2833211"/>
                <a:gd name="connsiteX12" fmla="*/ 5585460 w 7498080"/>
                <a:gd name="connsiteY12" fmla="*/ 2473642 h 2833211"/>
                <a:gd name="connsiteX13" fmla="*/ 5574506 w 7498080"/>
                <a:gd name="connsiteY13" fmla="*/ 2721769 h 2833211"/>
                <a:gd name="connsiteX14" fmla="*/ 5623560 w 7498080"/>
                <a:gd name="connsiteY14" fmla="*/ 2682240 h 2833211"/>
                <a:gd name="connsiteX15" fmla="*/ 5704047 w 7498080"/>
                <a:gd name="connsiteY15" fmla="*/ 2462213 h 2833211"/>
                <a:gd name="connsiteX16" fmla="*/ 5814060 w 7498080"/>
                <a:gd name="connsiteY16" fmla="*/ 2354580 h 2833211"/>
                <a:gd name="connsiteX17" fmla="*/ 5836920 w 7498080"/>
                <a:gd name="connsiteY17" fmla="*/ 2324100 h 2833211"/>
                <a:gd name="connsiteX18" fmla="*/ 6150769 w 7498080"/>
                <a:gd name="connsiteY18" fmla="*/ 2314575 h 2833211"/>
                <a:gd name="connsiteX19" fmla="*/ 6346984 w 7498080"/>
                <a:gd name="connsiteY19" fmla="*/ 2437447 h 2833211"/>
                <a:gd name="connsiteX20" fmla="*/ 6455092 w 7498080"/>
                <a:gd name="connsiteY20" fmla="*/ 2646521 h 2833211"/>
                <a:gd name="connsiteX21" fmla="*/ 6573679 w 7498080"/>
                <a:gd name="connsiteY21" fmla="*/ 2711768 h 2833211"/>
                <a:gd name="connsiteX22" fmla="*/ 6645116 w 7498080"/>
                <a:gd name="connsiteY22" fmla="*/ 2809399 h 2833211"/>
                <a:gd name="connsiteX23" fmla="*/ 6926580 w 7498080"/>
                <a:gd name="connsiteY23" fmla="*/ 2811780 h 2833211"/>
                <a:gd name="connsiteX24" fmla="*/ 7117080 w 7498080"/>
                <a:gd name="connsiteY24" fmla="*/ 2804160 h 2833211"/>
                <a:gd name="connsiteX25" fmla="*/ 7170420 w 7498080"/>
                <a:gd name="connsiteY25" fmla="*/ 2727960 h 2833211"/>
                <a:gd name="connsiteX26" fmla="*/ 7132320 w 7498080"/>
                <a:gd name="connsiteY26" fmla="*/ 2651760 h 2833211"/>
                <a:gd name="connsiteX27" fmla="*/ 7132320 w 7498080"/>
                <a:gd name="connsiteY27" fmla="*/ 2590800 h 2833211"/>
                <a:gd name="connsiteX28" fmla="*/ 7162800 w 7498080"/>
                <a:gd name="connsiteY28" fmla="*/ 2552700 h 2833211"/>
                <a:gd name="connsiteX29" fmla="*/ 7132320 w 7498080"/>
                <a:gd name="connsiteY29" fmla="*/ 2461260 h 2833211"/>
                <a:gd name="connsiteX30" fmla="*/ 7117080 w 7498080"/>
                <a:gd name="connsiteY30" fmla="*/ 2354580 h 2833211"/>
                <a:gd name="connsiteX31" fmla="*/ 7117080 w 7498080"/>
                <a:gd name="connsiteY31" fmla="*/ 2286000 h 2833211"/>
                <a:gd name="connsiteX32" fmla="*/ 7139940 w 7498080"/>
                <a:gd name="connsiteY32" fmla="*/ 2286000 h 2833211"/>
                <a:gd name="connsiteX33" fmla="*/ 7117080 w 7498080"/>
                <a:gd name="connsiteY33" fmla="*/ 2186940 h 2833211"/>
                <a:gd name="connsiteX34" fmla="*/ 7147560 w 7498080"/>
                <a:gd name="connsiteY34" fmla="*/ 2148840 h 2833211"/>
                <a:gd name="connsiteX35" fmla="*/ 7101364 w 7498080"/>
                <a:gd name="connsiteY35" fmla="*/ 1792605 h 2833211"/>
                <a:gd name="connsiteX36" fmla="*/ 7323772 w 7498080"/>
                <a:gd name="connsiteY36" fmla="*/ 1654016 h 2833211"/>
                <a:gd name="connsiteX37" fmla="*/ 7421880 w 7498080"/>
                <a:gd name="connsiteY37" fmla="*/ 1516380 h 2833211"/>
                <a:gd name="connsiteX38" fmla="*/ 7414260 w 7498080"/>
                <a:gd name="connsiteY38" fmla="*/ 1402080 h 2833211"/>
                <a:gd name="connsiteX39" fmla="*/ 7414260 w 7498080"/>
                <a:gd name="connsiteY39" fmla="*/ 1402080 h 2833211"/>
                <a:gd name="connsiteX40" fmla="*/ 7368540 w 7498080"/>
                <a:gd name="connsiteY40" fmla="*/ 1165860 h 2833211"/>
                <a:gd name="connsiteX41" fmla="*/ 7452360 w 7498080"/>
                <a:gd name="connsiteY41" fmla="*/ 1234440 h 2833211"/>
                <a:gd name="connsiteX42" fmla="*/ 7498080 w 7498080"/>
                <a:gd name="connsiteY42" fmla="*/ 1203960 h 2833211"/>
                <a:gd name="connsiteX43" fmla="*/ 7391400 w 7498080"/>
                <a:gd name="connsiteY43" fmla="*/ 1104900 h 2833211"/>
                <a:gd name="connsiteX44" fmla="*/ 7368540 w 7498080"/>
                <a:gd name="connsiteY44" fmla="*/ 975360 h 2833211"/>
                <a:gd name="connsiteX45" fmla="*/ 7261860 w 7498080"/>
                <a:gd name="connsiteY45" fmla="*/ 906780 h 2833211"/>
                <a:gd name="connsiteX46" fmla="*/ 7130891 w 7498080"/>
                <a:gd name="connsiteY46" fmla="*/ 902017 h 2833211"/>
                <a:gd name="connsiteX47" fmla="*/ 7040880 w 7498080"/>
                <a:gd name="connsiteY47" fmla="*/ 906780 h 2833211"/>
                <a:gd name="connsiteX48" fmla="*/ 7025640 w 7498080"/>
                <a:gd name="connsiteY48" fmla="*/ 922020 h 2833211"/>
                <a:gd name="connsiteX49" fmla="*/ 6918960 w 7498080"/>
                <a:gd name="connsiteY49" fmla="*/ 944880 h 2833211"/>
                <a:gd name="connsiteX50" fmla="*/ 6903720 w 7498080"/>
                <a:gd name="connsiteY50" fmla="*/ 944880 h 2833211"/>
                <a:gd name="connsiteX51" fmla="*/ 6758940 w 7498080"/>
                <a:gd name="connsiteY51" fmla="*/ 914400 h 2833211"/>
                <a:gd name="connsiteX52" fmla="*/ 6754177 w 7498080"/>
                <a:gd name="connsiteY52" fmla="*/ 892969 h 2833211"/>
                <a:gd name="connsiteX53" fmla="*/ 6621780 w 7498080"/>
                <a:gd name="connsiteY53" fmla="*/ 861060 h 2833211"/>
                <a:gd name="connsiteX54" fmla="*/ 6496526 w 7498080"/>
                <a:gd name="connsiteY54" fmla="*/ 581025 h 2833211"/>
                <a:gd name="connsiteX55" fmla="*/ 5880259 w 7498080"/>
                <a:gd name="connsiteY55" fmla="*/ 54292 h 2833211"/>
                <a:gd name="connsiteX56" fmla="*/ 5798820 w 7498080"/>
                <a:gd name="connsiteY56" fmla="*/ 53340 h 2833211"/>
                <a:gd name="connsiteX57" fmla="*/ 6111240 w 7498080"/>
                <a:gd name="connsiteY57" fmla="*/ 403860 h 2833211"/>
                <a:gd name="connsiteX58" fmla="*/ 5715000 w 7498080"/>
                <a:gd name="connsiteY58" fmla="*/ 746760 h 2833211"/>
                <a:gd name="connsiteX59" fmla="*/ 5699760 w 7498080"/>
                <a:gd name="connsiteY59" fmla="*/ 830580 h 2833211"/>
                <a:gd name="connsiteX60" fmla="*/ 5532120 w 7498080"/>
                <a:gd name="connsiteY60" fmla="*/ 861060 h 2833211"/>
                <a:gd name="connsiteX61" fmla="*/ 5326380 w 7498080"/>
                <a:gd name="connsiteY61" fmla="*/ 1043940 h 2833211"/>
                <a:gd name="connsiteX62" fmla="*/ 5280660 w 7498080"/>
                <a:gd name="connsiteY62" fmla="*/ 1219200 h 2833211"/>
                <a:gd name="connsiteX63" fmla="*/ 5257800 w 7498080"/>
                <a:gd name="connsiteY63" fmla="*/ 1310640 h 2833211"/>
                <a:gd name="connsiteX64" fmla="*/ 5250180 w 7498080"/>
                <a:gd name="connsiteY64" fmla="*/ 1851660 h 2833211"/>
                <a:gd name="connsiteX65" fmla="*/ 5257800 w 7498080"/>
                <a:gd name="connsiteY65" fmla="*/ 2019300 h 2833211"/>
                <a:gd name="connsiteX66" fmla="*/ 5280660 w 7498080"/>
                <a:gd name="connsiteY66" fmla="*/ 2209800 h 2833211"/>
                <a:gd name="connsiteX67" fmla="*/ 5273040 w 7498080"/>
                <a:gd name="connsiteY67" fmla="*/ 2324100 h 2833211"/>
                <a:gd name="connsiteX68" fmla="*/ 5166360 w 7498080"/>
                <a:gd name="connsiteY68" fmla="*/ 2331720 h 2833211"/>
                <a:gd name="connsiteX69" fmla="*/ 5158740 w 7498080"/>
                <a:gd name="connsiteY69" fmla="*/ 769620 h 2833211"/>
                <a:gd name="connsiteX70" fmla="*/ 5562600 w 7498080"/>
                <a:gd name="connsiteY70" fmla="*/ 769620 h 2833211"/>
                <a:gd name="connsiteX71" fmla="*/ 5562600 w 7498080"/>
                <a:gd name="connsiteY71" fmla="*/ 190500 h 2833211"/>
                <a:gd name="connsiteX72" fmla="*/ 5189220 w 7498080"/>
                <a:gd name="connsiteY72" fmla="*/ 198120 h 2833211"/>
                <a:gd name="connsiteX73" fmla="*/ 5128260 w 7498080"/>
                <a:gd name="connsiteY73" fmla="*/ 160020 h 2833211"/>
                <a:gd name="connsiteX74" fmla="*/ 768985 w 7498080"/>
                <a:gd name="connsiteY74" fmla="*/ 191770 h 2833211"/>
                <a:gd name="connsiteX75" fmla="*/ 769620 w 7498080"/>
                <a:gd name="connsiteY75" fmla="*/ 10160 h 2833211"/>
                <a:gd name="connsiteX76" fmla="*/ 236220 w 7498080"/>
                <a:gd name="connsiteY76" fmla="*/ 0 h 2833211"/>
                <a:gd name="connsiteX0" fmla="*/ 229870 w 7498080"/>
                <a:gd name="connsiteY0" fmla="*/ 2540 h 2823051"/>
                <a:gd name="connsiteX1" fmla="*/ 228600 w 7498080"/>
                <a:gd name="connsiteY1" fmla="*/ 14986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78435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28260 w 7498080"/>
                <a:gd name="connsiteY73" fmla="*/ 149860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37785 w 7498080"/>
                <a:gd name="connsiteY73" fmla="*/ 165735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37785 w 7498080"/>
                <a:gd name="connsiteY73" fmla="*/ 165735 h 2823051"/>
                <a:gd name="connsiteX74" fmla="*/ 768985 w 7498080"/>
                <a:gd name="connsiteY74" fmla="*/ 18161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187960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260890 w 7498080"/>
                <a:gd name="connsiteY72" fmla="*/ 500074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260890 w 7498080"/>
                <a:gd name="connsiteY72" fmla="*/ 500074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260890 w 7498080"/>
                <a:gd name="connsiteY72" fmla="*/ 500074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360082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360082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89220 w 7498080"/>
                <a:gd name="connsiteY72" fmla="*/ 360082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2600 w 7498080"/>
                <a:gd name="connsiteY71" fmla="*/ 18034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37785 w 7498080"/>
                <a:gd name="connsiteY73" fmla="*/ 165735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63789 w 7498080"/>
                <a:gd name="connsiteY72" fmla="*/ 194845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75348 w 7498080"/>
                <a:gd name="connsiteY72" fmla="*/ 192550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75348 w 7498080"/>
                <a:gd name="connsiteY72" fmla="*/ 192550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75348 w 7498080"/>
                <a:gd name="connsiteY72" fmla="*/ 192550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 name="connsiteX0" fmla="*/ 229870 w 7498080"/>
                <a:gd name="connsiteY0" fmla="*/ 2540 h 2823051"/>
                <a:gd name="connsiteX1" fmla="*/ 238125 w 7498080"/>
                <a:gd name="connsiteY1" fmla="*/ 168910 h 2823051"/>
                <a:gd name="connsiteX2" fmla="*/ 0 w 7498080"/>
                <a:gd name="connsiteY2" fmla="*/ 172720 h 2823051"/>
                <a:gd name="connsiteX3" fmla="*/ 7620 w 7498080"/>
                <a:gd name="connsiteY3" fmla="*/ 2702560 h 2823051"/>
                <a:gd name="connsiteX4" fmla="*/ 1651158 w 7498080"/>
                <a:gd name="connsiteY4" fmla="*/ 2823051 h 2823051"/>
                <a:gd name="connsiteX5" fmla="*/ 1721168 w 7498080"/>
                <a:gd name="connsiteY5" fmla="*/ 2521108 h 2823051"/>
                <a:gd name="connsiteX6" fmla="*/ 1897380 w 7498080"/>
                <a:gd name="connsiteY6" fmla="*/ 2382520 h 2823051"/>
                <a:gd name="connsiteX7" fmla="*/ 2194560 w 7498080"/>
                <a:gd name="connsiteY7" fmla="*/ 2382520 h 2823051"/>
                <a:gd name="connsiteX8" fmla="*/ 2386488 w 7498080"/>
                <a:gd name="connsiteY8" fmla="*/ 2508726 h 2823051"/>
                <a:gd name="connsiteX9" fmla="*/ 2461260 w 7498080"/>
                <a:gd name="connsiteY9" fmla="*/ 2818765 h 2823051"/>
                <a:gd name="connsiteX10" fmla="*/ 5380672 w 7498080"/>
                <a:gd name="connsiteY10" fmla="*/ 2816860 h 2823051"/>
                <a:gd name="connsiteX11" fmla="*/ 5379720 w 7498080"/>
                <a:gd name="connsiteY11" fmla="*/ 2458720 h 2823051"/>
                <a:gd name="connsiteX12" fmla="*/ 5585460 w 7498080"/>
                <a:gd name="connsiteY12" fmla="*/ 2463482 h 2823051"/>
                <a:gd name="connsiteX13" fmla="*/ 5574506 w 7498080"/>
                <a:gd name="connsiteY13" fmla="*/ 2711609 h 2823051"/>
                <a:gd name="connsiteX14" fmla="*/ 5623560 w 7498080"/>
                <a:gd name="connsiteY14" fmla="*/ 2672080 h 2823051"/>
                <a:gd name="connsiteX15" fmla="*/ 5704047 w 7498080"/>
                <a:gd name="connsiteY15" fmla="*/ 2452053 h 2823051"/>
                <a:gd name="connsiteX16" fmla="*/ 5814060 w 7498080"/>
                <a:gd name="connsiteY16" fmla="*/ 2344420 h 2823051"/>
                <a:gd name="connsiteX17" fmla="*/ 5836920 w 7498080"/>
                <a:gd name="connsiteY17" fmla="*/ 2313940 h 2823051"/>
                <a:gd name="connsiteX18" fmla="*/ 6150769 w 7498080"/>
                <a:gd name="connsiteY18" fmla="*/ 2304415 h 2823051"/>
                <a:gd name="connsiteX19" fmla="*/ 6346984 w 7498080"/>
                <a:gd name="connsiteY19" fmla="*/ 2427287 h 2823051"/>
                <a:gd name="connsiteX20" fmla="*/ 6455092 w 7498080"/>
                <a:gd name="connsiteY20" fmla="*/ 2636361 h 2823051"/>
                <a:gd name="connsiteX21" fmla="*/ 6573679 w 7498080"/>
                <a:gd name="connsiteY21" fmla="*/ 2701608 h 2823051"/>
                <a:gd name="connsiteX22" fmla="*/ 6645116 w 7498080"/>
                <a:gd name="connsiteY22" fmla="*/ 2799239 h 2823051"/>
                <a:gd name="connsiteX23" fmla="*/ 6926580 w 7498080"/>
                <a:gd name="connsiteY23" fmla="*/ 2801620 h 2823051"/>
                <a:gd name="connsiteX24" fmla="*/ 7117080 w 7498080"/>
                <a:gd name="connsiteY24" fmla="*/ 2794000 h 2823051"/>
                <a:gd name="connsiteX25" fmla="*/ 7170420 w 7498080"/>
                <a:gd name="connsiteY25" fmla="*/ 2717800 h 2823051"/>
                <a:gd name="connsiteX26" fmla="*/ 7132320 w 7498080"/>
                <a:gd name="connsiteY26" fmla="*/ 2641600 h 2823051"/>
                <a:gd name="connsiteX27" fmla="*/ 7132320 w 7498080"/>
                <a:gd name="connsiteY27" fmla="*/ 2580640 h 2823051"/>
                <a:gd name="connsiteX28" fmla="*/ 7162800 w 7498080"/>
                <a:gd name="connsiteY28" fmla="*/ 2542540 h 2823051"/>
                <a:gd name="connsiteX29" fmla="*/ 7132320 w 7498080"/>
                <a:gd name="connsiteY29" fmla="*/ 2451100 h 2823051"/>
                <a:gd name="connsiteX30" fmla="*/ 7117080 w 7498080"/>
                <a:gd name="connsiteY30" fmla="*/ 2344420 h 2823051"/>
                <a:gd name="connsiteX31" fmla="*/ 7117080 w 7498080"/>
                <a:gd name="connsiteY31" fmla="*/ 2275840 h 2823051"/>
                <a:gd name="connsiteX32" fmla="*/ 7139940 w 7498080"/>
                <a:gd name="connsiteY32" fmla="*/ 2275840 h 2823051"/>
                <a:gd name="connsiteX33" fmla="*/ 7117080 w 7498080"/>
                <a:gd name="connsiteY33" fmla="*/ 2176780 h 2823051"/>
                <a:gd name="connsiteX34" fmla="*/ 7147560 w 7498080"/>
                <a:gd name="connsiteY34" fmla="*/ 2138680 h 2823051"/>
                <a:gd name="connsiteX35" fmla="*/ 7101364 w 7498080"/>
                <a:gd name="connsiteY35" fmla="*/ 1782445 h 2823051"/>
                <a:gd name="connsiteX36" fmla="*/ 7323772 w 7498080"/>
                <a:gd name="connsiteY36" fmla="*/ 1643856 h 2823051"/>
                <a:gd name="connsiteX37" fmla="*/ 7421880 w 7498080"/>
                <a:gd name="connsiteY37" fmla="*/ 1506220 h 2823051"/>
                <a:gd name="connsiteX38" fmla="*/ 7414260 w 7498080"/>
                <a:gd name="connsiteY38" fmla="*/ 1391920 h 2823051"/>
                <a:gd name="connsiteX39" fmla="*/ 7414260 w 7498080"/>
                <a:gd name="connsiteY39" fmla="*/ 1391920 h 2823051"/>
                <a:gd name="connsiteX40" fmla="*/ 7368540 w 7498080"/>
                <a:gd name="connsiteY40" fmla="*/ 1155700 h 2823051"/>
                <a:gd name="connsiteX41" fmla="*/ 7452360 w 7498080"/>
                <a:gd name="connsiteY41" fmla="*/ 1224280 h 2823051"/>
                <a:gd name="connsiteX42" fmla="*/ 7498080 w 7498080"/>
                <a:gd name="connsiteY42" fmla="*/ 1193800 h 2823051"/>
                <a:gd name="connsiteX43" fmla="*/ 7391400 w 7498080"/>
                <a:gd name="connsiteY43" fmla="*/ 1094740 h 2823051"/>
                <a:gd name="connsiteX44" fmla="*/ 7368540 w 7498080"/>
                <a:gd name="connsiteY44" fmla="*/ 965200 h 2823051"/>
                <a:gd name="connsiteX45" fmla="*/ 7261860 w 7498080"/>
                <a:gd name="connsiteY45" fmla="*/ 896620 h 2823051"/>
                <a:gd name="connsiteX46" fmla="*/ 7130891 w 7498080"/>
                <a:gd name="connsiteY46" fmla="*/ 891857 h 2823051"/>
                <a:gd name="connsiteX47" fmla="*/ 7040880 w 7498080"/>
                <a:gd name="connsiteY47" fmla="*/ 896620 h 2823051"/>
                <a:gd name="connsiteX48" fmla="*/ 7025640 w 7498080"/>
                <a:gd name="connsiteY48" fmla="*/ 911860 h 2823051"/>
                <a:gd name="connsiteX49" fmla="*/ 6918960 w 7498080"/>
                <a:gd name="connsiteY49" fmla="*/ 934720 h 2823051"/>
                <a:gd name="connsiteX50" fmla="*/ 6903720 w 7498080"/>
                <a:gd name="connsiteY50" fmla="*/ 934720 h 2823051"/>
                <a:gd name="connsiteX51" fmla="*/ 6758940 w 7498080"/>
                <a:gd name="connsiteY51" fmla="*/ 904240 h 2823051"/>
                <a:gd name="connsiteX52" fmla="*/ 6754177 w 7498080"/>
                <a:gd name="connsiteY52" fmla="*/ 882809 h 2823051"/>
                <a:gd name="connsiteX53" fmla="*/ 6621780 w 7498080"/>
                <a:gd name="connsiteY53" fmla="*/ 850900 h 2823051"/>
                <a:gd name="connsiteX54" fmla="*/ 6496526 w 7498080"/>
                <a:gd name="connsiteY54" fmla="*/ 570865 h 2823051"/>
                <a:gd name="connsiteX55" fmla="*/ 5880259 w 7498080"/>
                <a:gd name="connsiteY55" fmla="*/ 44132 h 2823051"/>
                <a:gd name="connsiteX56" fmla="*/ 5798820 w 7498080"/>
                <a:gd name="connsiteY56" fmla="*/ 43180 h 2823051"/>
                <a:gd name="connsiteX57" fmla="*/ 6111240 w 7498080"/>
                <a:gd name="connsiteY57" fmla="*/ 393700 h 2823051"/>
                <a:gd name="connsiteX58" fmla="*/ 5715000 w 7498080"/>
                <a:gd name="connsiteY58" fmla="*/ 736600 h 2823051"/>
                <a:gd name="connsiteX59" fmla="*/ 5699760 w 7498080"/>
                <a:gd name="connsiteY59" fmla="*/ 820420 h 2823051"/>
                <a:gd name="connsiteX60" fmla="*/ 5532120 w 7498080"/>
                <a:gd name="connsiteY60" fmla="*/ 850900 h 2823051"/>
                <a:gd name="connsiteX61" fmla="*/ 5326380 w 7498080"/>
                <a:gd name="connsiteY61" fmla="*/ 1033780 h 2823051"/>
                <a:gd name="connsiteX62" fmla="*/ 5280660 w 7498080"/>
                <a:gd name="connsiteY62" fmla="*/ 1209040 h 2823051"/>
                <a:gd name="connsiteX63" fmla="*/ 5257800 w 7498080"/>
                <a:gd name="connsiteY63" fmla="*/ 1300480 h 2823051"/>
                <a:gd name="connsiteX64" fmla="*/ 5250180 w 7498080"/>
                <a:gd name="connsiteY64" fmla="*/ 1841500 h 2823051"/>
                <a:gd name="connsiteX65" fmla="*/ 5257800 w 7498080"/>
                <a:gd name="connsiteY65" fmla="*/ 2009140 h 2823051"/>
                <a:gd name="connsiteX66" fmla="*/ 5280660 w 7498080"/>
                <a:gd name="connsiteY66" fmla="*/ 2199640 h 2823051"/>
                <a:gd name="connsiteX67" fmla="*/ 5273040 w 7498080"/>
                <a:gd name="connsiteY67" fmla="*/ 2313940 h 2823051"/>
                <a:gd name="connsiteX68" fmla="*/ 5166360 w 7498080"/>
                <a:gd name="connsiteY68" fmla="*/ 2321560 h 2823051"/>
                <a:gd name="connsiteX69" fmla="*/ 5158740 w 7498080"/>
                <a:gd name="connsiteY69" fmla="*/ 759460 h 2823051"/>
                <a:gd name="connsiteX70" fmla="*/ 5562600 w 7498080"/>
                <a:gd name="connsiteY70" fmla="*/ 759460 h 2823051"/>
                <a:gd name="connsiteX71" fmla="*/ 5567224 w 7498080"/>
                <a:gd name="connsiteY71" fmla="*/ 194110 h 2823051"/>
                <a:gd name="connsiteX72" fmla="*/ 5175348 w 7498080"/>
                <a:gd name="connsiteY72" fmla="*/ 192550 h 2823051"/>
                <a:gd name="connsiteX73" fmla="*/ 5144722 w 7498080"/>
                <a:gd name="connsiteY73" fmla="*/ 172620 h 2823051"/>
                <a:gd name="connsiteX74" fmla="*/ 772160 w 7498080"/>
                <a:gd name="connsiteY74" fmla="*/ 175260 h 2823051"/>
                <a:gd name="connsiteX75" fmla="*/ 769620 w 7498080"/>
                <a:gd name="connsiteY75" fmla="*/ 0 h 2823051"/>
                <a:gd name="connsiteX76" fmla="*/ 229870 w 7498080"/>
                <a:gd name="connsiteY76" fmla="*/ 2540 h 2823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7498080" h="2823051">
                  <a:moveTo>
                    <a:pt x="229870" y="2540"/>
                  </a:moveTo>
                  <a:cubicBezTo>
                    <a:pt x="229447" y="51647"/>
                    <a:pt x="238548" y="119803"/>
                    <a:pt x="238125" y="168910"/>
                  </a:cubicBezTo>
                  <a:lnTo>
                    <a:pt x="0" y="172720"/>
                  </a:lnTo>
                  <a:lnTo>
                    <a:pt x="7620" y="2702560"/>
                  </a:lnTo>
                  <a:lnTo>
                    <a:pt x="1651158" y="2823051"/>
                  </a:lnTo>
                  <a:cubicBezTo>
                    <a:pt x="1673701" y="2716847"/>
                    <a:pt x="1672431" y="2624931"/>
                    <a:pt x="1721168" y="2521108"/>
                  </a:cubicBezTo>
                  <a:cubicBezTo>
                    <a:pt x="1765617" y="2451099"/>
                    <a:pt x="1807687" y="2419191"/>
                    <a:pt x="1897380" y="2382520"/>
                  </a:cubicBezTo>
                  <a:cubicBezTo>
                    <a:pt x="2001203" y="2372995"/>
                    <a:pt x="2095500" y="2382520"/>
                    <a:pt x="2194560" y="2382520"/>
                  </a:cubicBezTo>
                  <a:cubicBezTo>
                    <a:pt x="2289493" y="2398396"/>
                    <a:pt x="2336799" y="2433319"/>
                    <a:pt x="2386488" y="2508726"/>
                  </a:cubicBezTo>
                  <a:cubicBezTo>
                    <a:pt x="2447131" y="2606515"/>
                    <a:pt x="2453005" y="2720976"/>
                    <a:pt x="2461260" y="2818765"/>
                  </a:cubicBezTo>
                  <a:lnTo>
                    <a:pt x="5380672" y="2816860"/>
                  </a:lnTo>
                  <a:cubicBezTo>
                    <a:pt x="5380355" y="2697480"/>
                    <a:pt x="5380037" y="2578100"/>
                    <a:pt x="5379720" y="2458720"/>
                  </a:cubicBezTo>
                  <a:lnTo>
                    <a:pt x="5585460" y="2463482"/>
                  </a:lnTo>
                  <a:lnTo>
                    <a:pt x="5574506" y="2711609"/>
                  </a:lnTo>
                  <a:lnTo>
                    <a:pt x="5623560" y="2672080"/>
                  </a:lnTo>
                  <a:cubicBezTo>
                    <a:pt x="5650389" y="2598738"/>
                    <a:pt x="5648643" y="2511108"/>
                    <a:pt x="5704047" y="2452053"/>
                  </a:cubicBezTo>
                  <a:lnTo>
                    <a:pt x="5814060" y="2344420"/>
                  </a:lnTo>
                  <a:lnTo>
                    <a:pt x="5836920" y="2313940"/>
                  </a:lnTo>
                  <a:lnTo>
                    <a:pt x="6150769" y="2304415"/>
                  </a:lnTo>
                  <a:cubicBezTo>
                    <a:pt x="6232842" y="2335053"/>
                    <a:pt x="6307773" y="2375217"/>
                    <a:pt x="6346984" y="2427287"/>
                  </a:cubicBezTo>
                  <a:cubicBezTo>
                    <a:pt x="6387783" y="2496185"/>
                    <a:pt x="6426200" y="2500787"/>
                    <a:pt x="6455092" y="2636361"/>
                  </a:cubicBezTo>
                  <a:cubicBezTo>
                    <a:pt x="6488271" y="2666047"/>
                    <a:pt x="6538119" y="2683828"/>
                    <a:pt x="6573679" y="2701608"/>
                  </a:cubicBezTo>
                  <a:cubicBezTo>
                    <a:pt x="6597491" y="2734152"/>
                    <a:pt x="6611779" y="2766695"/>
                    <a:pt x="6645116" y="2799239"/>
                  </a:cubicBezTo>
                  <a:lnTo>
                    <a:pt x="6926580" y="2801620"/>
                  </a:lnTo>
                  <a:lnTo>
                    <a:pt x="7117080" y="2794000"/>
                  </a:lnTo>
                  <a:lnTo>
                    <a:pt x="7170420" y="2717800"/>
                  </a:lnTo>
                  <a:lnTo>
                    <a:pt x="7132320" y="2641600"/>
                  </a:lnTo>
                  <a:lnTo>
                    <a:pt x="7132320" y="2580640"/>
                  </a:lnTo>
                  <a:lnTo>
                    <a:pt x="7162800" y="2542540"/>
                  </a:lnTo>
                  <a:cubicBezTo>
                    <a:pt x="7171690" y="2502535"/>
                    <a:pt x="7142480" y="2481580"/>
                    <a:pt x="7132320" y="2451100"/>
                  </a:cubicBezTo>
                  <a:lnTo>
                    <a:pt x="7117080" y="2344420"/>
                  </a:lnTo>
                  <a:lnTo>
                    <a:pt x="7117080" y="2275840"/>
                  </a:lnTo>
                  <a:lnTo>
                    <a:pt x="7139940" y="2275840"/>
                  </a:lnTo>
                  <a:lnTo>
                    <a:pt x="7117080" y="2176780"/>
                  </a:lnTo>
                  <a:lnTo>
                    <a:pt x="7147560" y="2138680"/>
                  </a:lnTo>
                  <a:lnTo>
                    <a:pt x="7101364" y="1782445"/>
                  </a:lnTo>
                  <a:cubicBezTo>
                    <a:pt x="7204075" y="1752917"/>
                    <a:pt x="7259161" y="1718628"/>
                    <a:pt x="7323772" y="1643856"/>
                  </a:cubicBezTo>
                  <a:lnTo>
                    <a:pt x="7421880" y="1506220"/>
                  </a:lnTo>
                  <a:lnTo>
                    <a:pt x="7414260" y="1391920"/>
                  </a:lnTo>
                  <a:lnTo>
                    <a:pt x="7414260" y="1391920"/>
                  </a:lnTo>
                  <a:lnTo>
                    <a:pt x="7368540" y="1155700"/>
                  </a:lnTo>
                  <a:lnTo>
                    <a:pt x="7452360" y="1224280"/>
                  </a:lnTo>
                  <a:lnTo>
                    <a:pt x="7498080" y="1193800"/>
                  </a:lnTo>
                  <a:lnTo>
                    <a:pt x="7391400" y="1094740"/>
                  </a:lnTo>
                  <a:lnTo>
                    <a:pt x="7368540" y="965200"/>
                  </a:lnTo>
                  <a:lnTo>
                    <a:pt x="7261860" y="896620"/>
                  </a:lnTo>
                  <a:cubicBezTo>
                    <a:pt x="7218204" y="895032"/>
                    <a:pt x="7186453" y="876777"/>
                    <a:pt x="7130891" y="891857"/>
                  </a:cubicBezTo>
                  <a:cubicBezTo>
                    <a:pt x="7101894" y="899727"/>
                    <a:pt x="7070884" y="895032"/>
                    <a:pt x="7040880" y="896620"/>
                  </a:cubicBezTo>
                  <a:lnTo>
                    <a:pt x="7025640" y="911860"/>
                  </a:lnTo>
                  <a:lnTo>
                    <a:pt x="6918960" y="934720"/>
                  </a:lnTo>
                  <a:lnTo>
                    <a:pt x="6903720" y="934720"/>
                  </a:lnTo>
                  <a:cubicBezTo>
                    <a:pt x="6855460" y="924560"/>
                    <a:pt x="6783864" y="912892"/>
                    <a:pt x="6758940" y="904240"/>
                  </a:cubicBezTo>
                  <a:cubicBezTo>
                    <a:pt x="6734016" y="895588"/>
                    <a:pt x="6755765" y="889953"/>
                    <a:pt x="6754177" y="882809"/>
                  </a:cubicBezTo>
                  <a:lnTo>
                    <a:pt x="6621780" y="850900"/>
                  </a:lnTo>
                  <a:cubicBezTo>
                    <a:pt x="6580029" y="757555"/>
                    <a:pt x="6569233" y="668972"/>
                    <a:pt x="6496526" y="570865"/>
                  </a:cubicBezTo>
                  <a:lnTo>
                    <a:pt x="5880259" y="44132"/>
                  </a:lnTo>
                  <a:lnTo>
                    <a:pt x="5798820" y="43180"/>
                  </a:lnTo>
                  <a:lnTo>
                    <a:pt x="6111240" y="393700"/>
                  </a:lnTo>
                  <a:lnTo>
                    <a:pt x="5715000" y="736600"/>
                  </a:lnTo>
                  <a:lnTo>
                    <a:pt x="5699760" y="820420"/>
                  </a:lnTo>
                  <a:lnTo>
                    <a:pt x="5532120" y="850900"/>
                  </a:lnTo>
                  <a:lnTo>
                    <a:pt x="5326380" y="1033780"/>
                  </a:lnTo>
                  <a:lnTo>
                    <a:pt x="5280660" y="1209040"/>
                  </a:lnTo>
                  <a:lnTo>
                    <a:pt x="5257800" y="1300480"/>
                  </a:lnTo>
                  <a:lnTo>
                    <a:pt x="5250180" y="1841500"/>
                  </a:lnTo>
                  <a:lnTo>
                    <a:pt x="5257800" y="2009140"/>
                  </a:lnTo>
                  <a:lnTo>
                    <a:pt x="5280660" y="2199640"/>
                  </a:lnTo>
                  <a:lnTo>
                    <a:pt x="5273040" y="2313940"/>
                  </a:lnTo>
                  <a:lnTo>
                    <a:pt x="5166360" y="2321560"/>
                  </a:lnTo>
                  <a:lnTo>
                    <a:pt x="5158740" y="759460"/>
                  </a:lnTo>
                  <a:lnTo>
                    <a:pt x="5562600" y="759460"/>
                  </a:lnTo>
                  <a:cubicBezTo>
                    <a:pt x="5564141" y="571010"/>
                    <a:pt x="5565683" y="382560"/>
                    <a:pt x="5567224" y="194110"/>
                  </a:cubicBezTo>
                  <a:cubicBezTo>
                    <a:pt x="5502874" y="201240"/>
                    <a:pt x="5191888" y="202020"/>
                    <a:pt x="5175348" y="192550"/>
                  </a:cubicBezTo>
                  <a:cubicBezTo>
                    <a:pt x="5168901" y="184439"/>
                    <a:pt x="5159580" y="177032"/>
                    <a:pt x="5144722" y="172620"/>
                  </a:cubicBezTo>
                  <a:lnTo>
                    <a:pt x="772160" y="175260"/>
                  </a:lnTo>
                  <a:cubicBezTo>
                    <a:pt x="772372" y="118957"/>
                    <a:pt x="769408" y="56303"/>
                    <a:pt x="769620" y="0"/>
                  </a:cubicBezTo>
                  <a:lnTo>
                    <a:pt x="229870" y="254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a:extLst>
                <a:ext uri="{FF2B5EF4-FFF2-40B4-BE49-F238E27FC236}">
                  <a16:creationId xmlns:a16="http://schemas.microsoft.com/office/drawing/2014/main" id="{24D83D52-51BA-7CA8-2959-5C874EC98537}"/>
                </a:ext>
              </a:extLst>
            </p:cNvPr>
            <p:cNvPicPr>
              <a:picLocks noChangeAspect="1"/>
            </p:cNvPicPr>
            <p:nvPr/>
          </p:nvPicPr>
          <p:blipFill rotWithShape="1">
            <a:blip r:embed="rId8" cstate="screen">
              <a:clrChange>
                <a:clrFrom>
                  <a:srgbClr val="FEFEFE"/>
                </a:clrFrom>
                <a:clrTo>
                  <a:srgbClr val="FEFEFE">
                    <a:alpha val="0"/>
                  </a:srgbClr>
                </a:clrTo>
              </a:clrChange>
              <a:extLst>
                <a:ext uri="{28A0092B-C50C-407E-A947-70E740481C1C}">
                  <a14:useLocalDpi xmlns:a14="http://schemas.microsoft.com/office/drawing/2010/main"/>
                </a:ext>
              </a:extLst>
            </a:blip>
            <a:srcRect/>
            <a:stretch/>
          </p:blipFill>
          <p:spPr>
            <a:xfrm>
              <a:off x="609023" y="1435336"/>
              <a:ext cx="7803832" cy="3264529"/>
            </a:xfrm>
            <a:prstGeom prst="rect">
              <a:avLst/>
            </a:prstGeom>
          </p:spPr>
        </p:pic>
      </p:grpSp>
    </p:spTree>
    <p:extLst>
      <p:ext uri="{BB962C8B-B14F-4D97-AF65-F5344CB8AC3E}">
        <p14:creationId xmlns:p14="http://schemas.microsoft.com/office/powerpoint/2010/main" val="1502311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A5202-A473-2CC8-750E-43A445F0381A}"/>
            </a:ext>
          </a:extLst>
        </p:cNvPr>
        <p:cNvGrpSpPr/>
        <p:nvPr/>
      </p:nvGrpSpPr>
      <p:grpSpPr>
        <a:xfrm>
          <a:off x="0" y="0"/>
          <a:ext cx="0" cy="0"/>
          <a:chOff x="0" y="0"/>
          <a:chExt cx="0" cy="0"/>
        </a:xfrm>
      </p:grpSpPr>
      <p:sp>
        <p:nvSpPr>
          <p:cNvPr id="50" name="四角形: 角を丸くする 49">
            <a:extLst>
              <a:ext uri="{FF2B5EF4-FFF2-40B4-BE49-F238E27FC236}">
                <a16:creationId xmlns:a16="http://schemas.microsoft.com/office/drawing/2014/main" id="{7AF7ADAA-E273-1366-73AD-46C081F66284}"/>
              </a:ext>
            </a:extLst>
          </p:cNvPr>
          <p:cNvSpPr/>
          <p:nvPr/>
        </p:nvSpPr>
        <p:spPr>
          <a:xfrm>
            <a:off x="560896" y="838199"/>
            <a:ext cx="11041529" cy="7573351"/>
          </a:xfrm>
          <a:prstGeom prst="roundRect">
            <a:avLst>
              <a:gd name="adj" fmla="val 4689"/>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97" dirty="0">
              <a:solidFill>
                <a:schemeClr val="tx1"/>
              </a:solidFill>
            </a:endParaRPr>
          </a:p>
        </p:txBody>
      </p:sp>
      <p:sp>
        <p:nvSpPr>
          <p:cNvPr id="23" name="四角形: 角を丸くする 22">
            <a:extLst>
              <a:ext uri="{FF2B5EF4-FFF2-40B4-BE49-F238E27FC236}">
                <a16:creationId xmlns:a16="http://schemas.microsoft.com/office/drawing/2014/main" id="{3664B7AF-661F-59C0-978A-E370E1F30B77}"/>
              </a:ext>
            </a:extLst>
          </p:cNvPr>
          <p:cNvSpPr/>
          <p:nvPr/>
        </p:nvSpPr>
        <p:spPr>
          <a:xfrm>
            <a:off x="751991" y="3480068"/>
            <a:ext cx="10546071" cy="1923827"/>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FD7682FE-EB2D-132D-40E2-154C26BA18C4}"/>
              </a:ext>
            </a:extLst>
          </p:cNvPr>
          <p:cNvSpPr txBox="1"/>
          <p:nvPr/>
        </p:nvSpPr>
        <p:spPr>
          <a:xfrm>
            <a:off x="893938" y="3997107"/>
            <a:ext cx="8692303" cy="1272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chemeClr val="tx1"/>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○「イノベーションによるヘルスケア産業の創出」と「新たなライフスタイルの創造」</a:t>
            </a:r>
            <a:br>
              <a:rPr lang="en-US" altLang="ja-JP" dirty="0"/>
            </a:br>
            <a:r>
              <a:rPr lang="ja-JP" altLang="en-US" dirty="0"/>
              <a:t>の好循環を生み出すまちづくり「北大阪健康医療都市（健都）」（吹田市・摂津市）</a:t>
            </a:r>
            <a:endParaRPr lang="en-US" altLang="ja-JP" dirty="0"/>
          </a:p>
          <a:p>
            <a:r>
              <a:rPr lang="ja-JP" altLang="en-US" dirty="0"/>
              <a:t>○「</a:t>
            </a:r>
            <a:r>
              <a:rPr lang="en-US" altLang="ja-JP" dirty="0" err="1"/>
              <a:t>Nakanoshima</a:t>
            </a:r>
            <a:r>
              <a:rPr lang="en-US" altLang="ja-JP" dirty="0"/>
              <a:t> </a:t>
            </a:r>
            <a:r>
              <a:rPr lang="en-US" altLang="ja-JP" dirty="0" err="1"/>
              <a:t>Qross</a:t>
            </a:r>
            <a:r>
              <a:rPr lang="ja-JP" altLang="en-US" dirty="0"/>
              <a:t>」と自治体初となる連携協定の締結によるヘルスケア産業へのビジネス展開</a:t>
            </a:r>
            <a:br>
              <a:rPr lang="en-US" altLang="ja-JP" dirty="0"/>
            </a:br>
            <a:r>
              <a:rPr lang="ja-JP" altLang="en-US" dirty="0"/>
              <a:t>（東大阪市）</a:t>
            </a:r>
          </a:p>
        </p:txBody>
      </p:sp>
      <p:sp>
        <p:nvSpPr>
          <p:cNvPr id="25" name="四角形: 角を丸くする 24">
            <a:extLst>
              <a:ext uri="{FF2B5EF4-FFF2-40B4-BE49-F238E27FC236}">
                <a16:creationId xmlns:a16="http://schemas.microsoft.com/office/drawing/2014/main" id="{6122A4FF-9265-276B-5BBA-585D5760D6E1}"/>
              </a:ext>
            </a:extLst>
          </p:cNvPr>
          <p:cNvSpPr/>
          <p:nvPr/>
        </p:nvSpPr>
        <p:spPr>
          <a:xfrm>
            <a:off x="751991" y="3135365"/>
            <a:ext cx="4635833" cy="704017"/>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健康・医療関連分野、グリーン関連分野を</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ターゲットに、イノベーションを創出</a:t>
            </a:r>
          </a:p>
        </p:txBody>
      </p:sp>
      <p:sp>
        <p:nvSpPr>
          <p:cNvPr id="36" name="四角形: 角を丸くする 35">
            <a:extLst>
              <a:ext uri="{FF2B5EF4-FFF2-40B4-BE49-F238E27FC236}">
                <a16:creationId xmlns:a16="http://schemas.microsoft.com/office/drawing/2014/main" id="{6B83A04B-C716-8CAC-3F99-B2D572FF5AE4}"/>
              </a:ext>
            </a:extLst>
          </p:cNvPr>
          <p:cNvSpPr/>
          <p:nvPr/>
        </p:nvSpPr>
        <p:spPr>
          <a:xfrm>
            <a:off x="766182" y="1216543"/>
            <a:ext cx="9581778" cy="1688394"/>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D5B93131-8E8E-D942-E0E3-6488F86D52FA}"/>
              </a:ext>
            </a:extLst>
          </p:cNvPr>
          <p:cNvSpPr txBox="1"/>
          <p:nvPr/>
        </p:nvSpPr>
        <p:spPr>
          <a:xfrm>
            <a:off x="893938" y="1641010"/>
            <a:ext cx="9099928" cy="903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rgbClr val="FF0000"/>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a:t>
            </a:r>
            <a:r>
              <a:rPr lang="en-US" altLang="ja-JP" dirty="0">
                <a:solidFill>
                  <a:schemeClr val="tx1"/>
                </a:solidFill>
              </a:rPr>
              <a:t>AI</a:t>
            </a:r>
            <a:r>
              <a:rPr lang="ja-JP" altLang="en-US" dirty="0">
                <a:solidFill>
                  <a:schemeClr val="tx1"/>
                </a:solidFill>
              </a:rPr>
              <a:t>関連ビジネスの創出を推進（大阪市）</a:t>
            </a:r>
            <a:endParaRPr lang="en-US" altLang="ja-JP" dirty="0">
              <a:solidFill>
                <a:schemeClr val="tx1"/>
              </a:solidFill>
            </a:endParaRPr>
          </a:p>
          <a:p>
            <a:r>
              <a:rPr lang="ja-JP" altLang="en-US" dirty="0">
                <a:solidFill>
                  <a:schemeClr val="tx1"/>
                </a:solidFill>
              </a:rPr>
              <a:t>○イノベーション交流拠点「</a:t>
            </a:r>
            <a:r>
              <a:rPr lang="en-US" altLang="ja-JP" dirty="0">
                <a:solidFill>
                  <a:schemeClr val="tx1"/>
                </a:solidFill>
              </a:rPr>
              <a:t>Community room cha-</a:t>
            </a:r>
            <a:r>
              <a:rPr lang="en-US" altLang="ja-JP" dirty="0" err="1">
                <a:solidFill>
                  <a:schemeClr val="tx1"/>
                </a:solidFill>
              </a:rPr>
              <a:t>shitsu</a:t>
            </a:r>
            <a:r>
              <a:rPr lang="ja-JP" altLang="en-US" dirty="0">
                <a:solidFill>
                  <a:schemeClr val="tx1"/>
                </a:solidFill>
              </a:rPr>
              <a:t>」の運営（堺市）</a:t>
            </a:r>
            <a:endParaRPr lang="en-US" altLang="ja-JP" dirty="0">
              <a:solidFill>
                <a:schemeClr val="tx1"/>
              </a:solidFill>
            </a:endParaRPr>
          </a:p>
          <a:p>
            <a:r>
              <a:rPr lang="ja-JP" altLang="en-US" dirty="0">
                <a:solidFill>
                  <a:schemeClr val="tx1"/>
                </a:solidFill>
              </a:rPr>
              <a:t>○創業支援や新商品の開発支援等、幅広い伴走型のビジネス相談を実施（摂津市）</a:t>
            </a:r>
          </a:p>
        </p:txBody>
      </p:sp>
      <p:sp>
        <p:nvSpPr>
          <p:cNvPr id="38" name="四角形: 角を丸くする 37">
            <a:extLst>
              <a:ext uri="{FF2B5EF4-FFF2-40B4-BE49-F238E27FC236}">
                <a16:creationId xmlns:a16="http://schemas.microsoft.com/office/drawing/2014/main" id="{8B92E6F7-0407-ACDD-3480-4E1C0DBCF44E}"/>
              </a:ext>
            </a:extLst>
          </p:cNvPr>
          <p:cNvSpPr/>
          <p:nvPr/>
        </p:nvSpPr>
        <p:spPr>
          <a:xfrm>
            <a:off x="766182" y="1040539"/>
            <a:ext cx="4315629"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スタートアップの創出、成長の加速支援</a:t>
            </a:r>
          </a:p>
        </p:txBody>
      </p:sp>
      <p:sp>
        <p:nvSpPr>
          <p:cNvPr id="42" name="四角形: 角を丸くする 41">
            <a:extLst>
              <a:ext uri="{FF2B5EF4-FFF2-40B4-BE49-F238E27FC236}">
                <a16:creationId xmlns:a16="http://schemas.microsoft.com/office/drawing/2014/main" id="{FF85A48E-8742-C944-9846-FEF5E17FA1D7}"/>
              </a:ext>
            </a:extLst>
          </p:cNvPr>
          <p:cNvSpPr/>
          <p:nvPr/>
        </p:nvSpPr>
        <p:spPr>
          <a:xfrm>
            <a:off x="766182" y="5885694"/>
            <a:ext cx="10546071" cy="229832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969" dirty="0">
              <a:solidFill>
                <a:schemeClr val="tx1"/>
              </a:solidFill>
              <a:latin typeface="BIZ UDPゴシック" panose="020B0400000000000000" pitchFamily="50" charset="-128"/>
              <a:ea typeface="BIZ UDPゴシック" panose="020B0400000000000000" pitchFamily="50" charset="-128"/>
            </a:endParaRPr>
          </a:p>
        </p:txBody>
      </p:sp>
      <p:sp>
        <p:nvSpPr>
          <p:cNvPr id="43" name="テキスト ボックス 42">
            <a:extLst>
              <a:ext uri="{FF2B5EF4-FFF2-40B4-BE49-F238E27FC236}">
                <a16:creationId xmlns:a16="http://schemas.microsoft.com/office/drawing/2014/main" id="{0976AEB6-ECC5-DC22-515B-E89178327F99}"/>
              </a:ext>
            </a:extLst>
          </p:cNvPr>
          <p:cNvSpPr txBox="1"/>
          <p:nvPr/>
        </p:nvSpPr>
        <p:spPr>
          <a:xfrm>
            <a:off x="817737" y="6226151"/>
            <a:ext cx="10708487" cy="1930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180000" indent="-457200" defTabSz="1500530">
              <a:lnSpc>
                <a:spcPts val="1600"/>
              </a:lnSpc>
              <a:spcAft>
                <a:spcPts val="600"/>
              </a:spcAft>
              <a:defRPr kumimoji="1" sz="1400">
                <a:solidFill>
                  <a:srgbClr val="FF0000"/>
                </a:solidFill>
                <a:latin typeface="BIZ UDゴシック" panose="020B0400000000000000" pitchFamily="49" charset="-128"/>
                <a:ea typeface="BIZ UDゴシック" panose="020B0400000000000000" pitchFamily="49"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solidFill>
                  <a:schemeClr val="tx1"/>
                </a:solidFill>
              </a:rPr>
              <a:t>○中小企業の海外展開支援（大阪市）</a:t>
            </a:r>
          </a:p>
          <a:p>
            <a:r>
              <a:rPr lang="ja-JP" altLang="en-US" dirty="0">
                <a:solidFill>
                  <a:schemeClr val="tx1"/>
                </a:solidFill>
              </a:rPr>
              <a:t>○中小製造業の成長産業分野（環境エネルギー・健康医療分野等）や特定重要物資・技術に関する事業への挑戦を支援（堺市）</a:t>
            </a:r>
            <a:endParaRPr lang="en-US" altLang="ja-JP" dirty="0">
              <a:solidFill>
                <a:schemeClr val="tx1"/>
              </a:solidFill>
            </a:endParaRPr>
          </a:p>
          <a:p>
            <a:r>
              <a:rPr lang="ja-JP" altLang="en-US" dirty="0">
                <a:solidFill>
                  <a:schemeClr val="tx1"/>
                </a:solidFill>
              </a:rPr>
              <a:t>○社会課題の解決につながるイノベーションの創出支援（堺市）</a:t>
            </a:r>
            <a:endParaRPr lang="en-US" altLang="ja-JP" dirty="0">
              <a:solidFill>
                <a:schemeClr val="tx1"/>
              </a:solidFill>
            </a:endParaRPr>
          </a:p>
          <a:p>
            <a:r>
              <a:rPr lang="ja-JP" altLang="en-US" dirty="0">
                <a:solidFill>
                  <a:schemeClr val="tx1"/>
                </a:solidFill>
              </a:rPr>
              <a:t>○大阪・関西万博を契機とした社会課題解決をめざした取組の推進（貝塚市）</a:t>
            </a:r>
            <a:endParaRPr lang="en-US" altLang="ja-JP" dirty="0">
              <a:solidFill>
                <a:schemeClr val="tx1"/>
              </a:solidFill>
            </a:endParaRPr>
          </a:p>
          <a:p>
            <a:r>
              <a:rPr lang="ja-JP" altLang="en-US" dirty="0">
                <a:solidFill>
                  <a:schemeClr val="tx1"/>
                </a:solidFill>
              </a:rPr>
              <a:t>○大阪・関西万博で披露した「耳活フィットネス」を活用した認知症予防のための取組（柏原市）</a:t>
            </a:r>
            <a:endParaRPr lang="en-US" altLang="ja-JP" dirty="0">
              <a:solidFill>
                <a:schemeClr val="tx1"/>
              </a:solidFill>
            </a:endParaRPr>
          </a:p>
          <a:p>
            <a:r>
              <a:rPr lang="ja-JP" altLang="en-US" dirty="0">
                <a:solidFill>
                  <a:schemeClr val="tx1"/>
                </a:solidFill>
              </a:rPr>
              <a:t>○アオサの高付加価値化学品化による新産業の創出（泉南市）</a:t>
            </a:r>
          </a:p>
        </p:txBody>
      </p:sp>
      <p:sp>
        <p:nvSpPr>
          <p:cNvPr id="44" name="四角形: 角を丸くする 43">
            <a:extLst>
              <a:ext uri="{FF2B5EF4-FFF2-40B4-BE49-F238E27FC236}">
                <a16:creationId xmlns:a16="http://schemas.microsoft.com/office/drawing/2014/main" id="{BE55827D-B2A4-95BE-C3D9-2F6BCDBB900A}"/>
              </a:ext>
            </a:extLst>
          </p:cNvPr>
          <p:cNvSpPr/>
          <p:nvPr/>
        </p:nvSpPr>
        <p:spPr>
          <a:xfrm>
            <a:off x="751991" y="5709690"/>
            <a:ext cx="4781759" cy="352008"/>
          </a:xfrm>
          <a:prstGeom prst="roundRect">
            <a:avLst>
              <a:gd name="adj" fmla="val 36958"/>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9077" tIns="0" rIns="59077" bIns="0" rtlCol="0" anchor="ctr">
            <a:spAutoFit/>
          </a:body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中小企業の新たな挑戦と万博レガシーの継承</a:t>
            </a:r>
          </a:p>
        </p:txBody>
      </p:sp>
      <p:pic>
        <p:nvPicPr>
          <p:cNvPr id="45" name="図 44">
            <a:extLst>
              <a:ext uri="{FF2B5EF4-FFF2-40B4-BE49-F238E27FC236}">
                <a16:creationId xmlns:a16="http://schemas.microsoft.com/office/drawing/2014/main" id="{96666E30-381C-E6B0-63A8-7B94ADB338E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14829" y="1297239"/>
            <a:ext cx="2224635" cy="1223707"/>
          </a:xfrm>
          <a:prstGeom prst="rect">
            <a:avLst/>
          </a:prstGeom>
        </p:spPr>
      </p:pic>
      <p:sp>
        <p:nvSpPr>
          <p:cNvPr id="46" name="テキスト ボックス 45">
            <a:extLst>
              <a:ext uri="{FF2B5EF4-FFF2-40B4-BE49-F238E27FC236}">
                <a16:creationId xmlns:a16="http://schemas.microsoft.com/office/drawing/2014/main" id="{C45AEA08-54AA-AA1C-B2A4-AD5469C04CA7}"/>
              </a:ext>
            </a:extLst>
          </p:cNvPr>
          <p:cNvSpPr txBox="1"/>
          <p:nvPr/>
        </p:nvSpPr>
        <p:spPr>
          <a:xfrm>
            <a:off x="8068470" y="2490041"/>
            <a:ext cx="2145139"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イノベーション交流拠点「</a:t>
            </a:r>
            <a:r>
              <a:rPr kumimoji="1" lang="en-US" altLang="ja-JP" sz="900" dirty="0">
                <a:latin typeface="BIZ UDPゴシック" panose="020B0400000000000000" pitchFamily="50" charset="-128"/>
                <a:ea typeface="BIZ UDPゴシック" panose="020B0400000000000000" pitchFamily="50" charset="-128"/>
              </a:rPr>
              <a:t>cha-</a:t>
            </a:r>
            <a:r>
              <a:rPr kumimoji="1" lang="en-US" altLang="ja-JP" sz="900" dirty="0" err="1">
                <a:latin typeface="BIZ UDPゴシック" panose="020B0400000000000000" pitchFamily="50" charset="-128"/>
                <a:ea typeface="BIZ UDPゴシック" panose="020B0400000000000000" pitchFamily="50" charset="-128"/>
              </a:rPr>
              <a:t>shitsu</a:t>
            </a:r>
            <a:r>
              <a:rPr kumimoji="1" lang="ja-JP" altLang="en-US" sz="900" dirty="0">
                <a:latin typeface="BIZ UDPゴシック" panose="020B0400000000000000" pitchFamily="50" charset="-128"/>
                <a:ea typeface="BIZ UDPゴシック" panose="020B0400000000000000" pitchFamily="50" charset="-128"/>
              </a:rPr>
              <a:t>」</a:t>
            </a:r>
          </a:p>
        </p:txBody>
      </p:sp>
      <p:pic>
        <p:nvPicPr>
          <p:cNvPr id="47" name="図 46">
            <a:extLst>
              <a:ext uri="{FF2B5EF4-FFF2-40B4-BE49-F238E27FC236}">
                <a16:creationId xmlns:a16="http://schemas.microsoft.com/office/drawing/2014/main" id="{B93A0FA6-D108-03C4-D80F-CF5D32D4D0F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991600" y="3526465"/>
            <a:ext cx="2164301" cy="1318986"/>
          </a:xfrm>
          <a:prstGeom prst="rect">
            <a:avLst/>
          </a:prstGeom>
        </p:spPr>
      </p:pic>
      <p:sp>
        <p:nvSpPr>
          <p:cNvPr id="48" name="テキスト ボックス 47">
            <a:extLst>
              <a:ext uri="{FF2B5EF4-FFF2-40B4-BE49-F238E27FC236}">
                <a16:creationId xmlns:a16="http://schemas.microsoft.com/office/drawing/2014/main" id="{9AC22BB7-4835-24CB-D456-BB17B4242095}"/>
              </a:ext>
            </a:extLst>
          </p:cNvPr>
          <p:cNvSpPr txBox="1"/>
          <p:nvPr/>
        </p:nvSpPr>
        <p:spPr>
          <a:xfrm>
            <a:off x="9728402" y="4800009"/>
            <a:ext cx="1569660" cy="301301"/>
          </a:xfrm>
          <a:prstGeom prst="rect">
            <a:avLst/>
          </a:prstGeom>
          <a:noFill/>
        </p:spPr>
        <p:txBody>
          <a:bodyPr wrap="none" rtlCol="0">
            <a:spAutoFit/>
          </a:bodyPr>
          <a:lstStyle/>
          <a:p>
            <a:pPr>
              <a:lnSpc>
                <a:spcPts val="1969"/>
              </a:lnSpc>
            </a:pPr>
            <a:r>
              <a:rPr kumimoji="1" lang="ja-JP" altLang="en-US" sz="900" dirty="0">
                <a:latin typeface="BIZ UDPゴシック" panose="020B0400000000000000" pitchFamily="50" charset="-128"/>
                <a:ea typeface="BIZ UDPゴシック" panose="020B0400000000000000" pitchFamily="50" charset="-128"/>
              </a:rPr>
              <a:t>北大阪健康医療都市（健都）</a:t>
            </a:r>
          </a:p>
        </p:txBody>
      </p:sp>
      <p:sp>
        <p:nvSpPr>
          <p:cNvPr id="51" name="平行四辺形 50">
            <a:extLst>
              <a:ext uri="{FF2B5EF4-FFF2-40B4-BE49-F238E27FC236}">
                <a16:creationId xmlns:a16="http://schemas.microsoft.com/office/drawing/2014/main" id="{7F5DCE90-8DB7-AC22-893D-C18B2119DA76}"/>
              </a:ext>
            </a:extLst>
          </p:cNvPr>
          <p:cNvSpPr/>
          <p:nvPr/>
        </p:nvSpPr>
        <p:spPr>
          <a:xfrm>
            <a:off x="8369031" y="367848"/>
            <a:ext cx="3124739" cy="18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solidFill>
                <a:schemeClr val="tx1"/>
              </a:solidFill>
            </a:endParaRPr>
          </a:p>
        </p:txBody>
      </p:sp>
      <p:sp>
        <p:nvSpPr>
          <p:cNvPr id="52" name="四角形: 角を丸くする 51">
            <a:extLst>
              <a:ext uri="{FF2B5EF4-FFF2-40B4-BE49-F238E27FC236}">
                <a16:creationId xmlns:a16="http://schemas.microsoft.com/office/drawing/2014/main" id="{928944AD-49E8-3A50-083D-F8EA4D0A3848}"/>
              </a:ext>
            </a:extLst>
          </p:cNvPr>
          <p:cNvSpPr/>
          <p:nvPr/>
        </p:nvSpPr>
        <p:spPr>
          <a:xfrm>
            <a:off x="8384931" y="137059"/>
            <a:ext cx="3233394" cy="297511"/>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indent="-289166" algn="ctr">
              <a:lnSpc>
                <a:spcPts val="2133"/>
              </a:lnSpc>
              <a:spcBef>
                <a:spcPts val="1969"/>
              </a:spcBef>
            </a:pPr>
            <a:r>
              <a:rPr kumimoji="1" lang="ja-JP" altLang="en-US" sz="1969" b="1" dirty="0">
                <a:solidFill>
                  <a:schemeClr val="bg1"/>
                </a:solidFill>
                <a:latin typeface="UD デジタル 教科書体 NK-B" panose="02020700000000000000" pitchFamily="18" charset="-128"/>
                <a:ea typeface="UD デジタル 教科書体 NK-B" panose="02020700000000000000" pitchFamily="18" charset="-128"/>
              </a:rPr>
              <a:t>チャレンジを促す経済政策</a:t>
            </a:r>
            <a:endParaRPr kumimoji="1" lang="en-US" altLang="ja-JP" sz="1969" b="1"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63" name="スライド番号プレースホルダー 3">
            <a:extLst>
              <a:ext uri="{FF2B5EF4-FFF2-40B4-BE49-F238E27FC236}">
                <a16:creationId xmlns:a16="http://schemas.microsoft.com/office/drawing/2014/main" id="{D3AB1CEE-2771-6BF0-F620-EF39C9B2F1C3}"/>
              </a:ext>
            </a:extLst>
          </p:cNvPr>
          <p:cNvSpPr>
            <a:spLocks noGrp="1"/>
          </p:cNvSpPr>
          <p:nvPr>
            <p:ph type="sldNum" sz="quarter" idx="12"/>
          </p:nvPr>
        </p:nvSpPr>
        <p:spPr>
          <a:xfrm>
            <a:off x="11812392" y="15778982"/>
            <a:ext cx="354688" cy="477018"/>
          </a:xfrm>
        </p:spPr>
        <p:txBody>
          <a:bodyPr/>
          <a:lstStyle/>
          <a:p>
            <a:fld id="{A65B5CFB-EC6C-40B3-B0D3-E789C0C38D57}" type="slidenum">
              <a:rPr kumimoji="1" lang="ja-JP" altLang="en-US" sz="1400" smtClean="0">
                <a:solidFill>
                  <a:schemeClr val="bg1"/>
                </a:solidFill>
                <a:latin typeface="BIZ UDPゴシック" panose="020B0400000000000000" pitchFamily="50" charset="-128"/>
                <a:ea typeface="BIZ UDPゴシック" panose="020B0400000000000000" pitchFamily="50" charset="-128"/>
              </a:rPr>
              <a:pPr/>
              <a:t>5</a:t>
            </a:fld>
            <a:endParaRPr kumimoji="1" lang="ja-JP" altLang="en-US" sz="1400" dirty="0">
              <a:solidFill>
                <a:schemeClr val="bg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44375224"/>
      </p:ext>
    </p:extLst>
  </p:cSld>
  <p:clrMapOvr>
    <a:masterClrMapping/>
  </p:clrMapOvr>
</p:sld>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2910</Words>
  <Application>Microsoft Office PowerPoint</Application>
  <PresentationFormat>ユーザー設定</PresentationFormat>
  <Paragraphs>220</Paragraphs>
  <Slides>5</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BIZ UDPゴシック</vt:lpstr>
      <vt:lpstr>BIZ UDゴシック</vt:lpstr>
      <vt:lpstr>UD デジタル 教科書体 NK-B</vt:lpstr>
      <vt:lpstr>游ゴシック</vt:lpstr>
      <vt:lpstr>游ゴシック Light</vt:lpstr>
      <vt:lpstr>Arial</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2026-09-01T02:48:51Z</dcterms:created>
  <dcterms:modified xsi:type="dcterms:W3CDTF">2026-09-01T09:47:04Z</dcterms:modified>
</cp:coreProperties>
</file>