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notesMasterIdLst>
    <p:notesMasterId r:id="rId10"/>
  </p:notesMasterIdLst>
  <p:sldIdLst>
    <p:sldId id="279" r:id="rId2"/>
    <p:sldId id="280" r:id="rId3"/>
    <p:sldId id="281" r:id="rId4"/>
    <p:sldId id="275" r:id="rId5"/>
    <p:sldId id="270" r:id="rId6"/>
    <p:sldId id="276" r:id="rId7"/>
    <p:sldId id="277" r:id="rId8"/>
    <p:sldId id="278" r:id="rId9"/>
  </p:sldIdLst>
  <p:sldSz cx="12192000" cy="16256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95896" autoAdjust="0"/>
  </p:normalViewPr>
  <p:slideViewPr>
    <p:cSldViewPr snapToGrid="0">
      <p:cViewPr>
        <p:scale>
          <a:sx n="75" d="100"/>
          <a:sy n="75" d="100"/>
        </p:scale>
        <p:origin x="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221" y="0"/>
            <a:ext cx="2950374" cy="498966"/>
          </a:xfrm>
          <a:prstGeom prst="rect">
            <a:avLst/>
          </a:prstGeom>
        </p:spPr>
        <p:txBody>
          <a:bodyPr vert="horz" lIns="92236" tIns="46118" rIns="92236" bIns="46118" rtlCol="0"/>
          <a:lstStyle>
            <a:lvl1pPr algn="r">
              <a:defRPr sz="1200"/>
            </a:lvl1pPr>
          </a:lstStyle>
          <a:p>
            <a:fld id="{3939A4D7-0B2D-466E-A909-74F8B3A2FBF8}" type="datetimeFigureOut">
              <a:rPr kumimoji="1" lang="ja-JP" altLang="en-US" smtClean="0"/>
              <a:t>2026/9/1</a:t>
            </a:fld>
            <a:endParaRPr kumimoji="1" lang="ja-JP" altLang="en-US"/>
          </a:p>
        </p:txBody>
      </p:sp>
      <p:sp>
        <p:nvSpPr>
          <p:cNvPr id="4" name="スライド イメージ プレースホルダー 3"/>
          <p:cNvSpPr>
            <a:spLocks noGrp="1" noRot="1" noChangeAspect="1"/>
          </p:cNvSpPr>
          <p:nvPr>
            <p:ph type="sldImg" idx="2"/>
          </p:nvPr>
        </p:nvSpPr>
        <p:spPr>
          <a:xfrm>
            <a:off x="2146300" y="1243013"/>
            <a:ext cx="2514600" cy="3352800"/>
          </a:xfrm>
          <a:prstGeom prst="rect">
            <a:avLst/>
          </a:prstGeom>
          <a:noFill/>
          <a:ln w="12700">
            <a:solidFill>
              <a:prstClr val="black"/>
            </a:solidFill>
          </a:ln>
        </p:spPr>
        <p:txBody>
          <a:bodyPr vert="horz" lIns="92236" tIns="46118" rIns="92236" bIns="46118" rtlCol="0" anchor="ctr"/>
          <a:lstStyle/>
          <a:p>
            <a:endParaRPr lang="ja-JP" altLang="en-US"/>
          </a:p>
        </p:txBody>
      </p:sp>
      <p:sp>
        <p:nvSpPr>
          <p:cNvPr id="5" name="ノート プレースホルダー 4"/>
          <p:cNvSpPr>
            <a:spLocks noGrp="1"/>
          </p:cNvSpPr>
          <p:nvPr>
            <p:ph type="body" sz="quarter" idx="3"/>
          </p:nvPr>
        </p:nvSpPr>
        <p:spPr>
          <a:xfrm>
            <a:off x="680239" y="4783357"/>
            <a:ext cx="5446723" cy="3913364"/>
          </a:xfrm>
          <a:prstGeom prst="rect">
            <a:avLst/>
          </a:prstGeom>
        </p:spPr>
        <p:txBody>
          <a:bodyPr vert="horz" lIns="92236" tIns="46118" rIns="92236" bIns="461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221" y="9440372"/>
            <a:ext cx="2950374" cy="498966"/>
          </a:xfrm>
          <a:prstGeom prst="rect">
            <a:avLst/>
          </a:prstGeom>
        </p:spPr>
        <p:txBody>
          <a:bodyPr vert="horz" lIns="92236" tIns="46118" rIns="92236" bIns="46118" rtlCol="0" anchor="b"/>
          <a:lstStyle>
            <a:lvl1pPr algn="r">
              <a:defRPr sz="1200"/>
            </a:lvl1pPr>
          </a:lstStyle>
          <a:p>
            <a:fld id="{EBCBD130-F574-4BAE-BE02-E1E725D2F700}" type="slidenum">
              <a:rPr kumimoji="1" lang="ja-JP" altLang="en-US" smtClean="0"/>
              <a:t>‹#›</a:t>
            </a:fld>
            <a:endParaRPr kumimoji="1" lang="ja-JP" altLang="en-US"/>
          </a:p>
        </p:txBody>
      </p:sp>
    </p:spTree>
    <p:extLst>
      <p:ext uri="{BB962C8B-B14F-4D97-AF65-F5344CB8AC3E}">
        <p14:creationId xmlns:p14="http://schemas.microsoft.com/office/powerpoint/2010/main" val="370368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461178"/>
            <a:fld id="{EBCBD130-F574-4BAE-BE02-E1E725D2F700}" type="slidenum">
              <a:rPr kumimoji="1" lang="ja-JP" altLang="en-US">
                <a:solidFill>
                  <a:prstClr val="black"/>
                </a:solidFill>
                <a:latin typeface="游ゴシック" panose="020F0502020204030204"/>
                <a:ea typeface="游ゴシック" panose="020B0400000000000000" pitchFamily="50" charset="-128"/>
              </a:rPr>
              <a:pPr defTabSz="461178"/>
              <a:t>1</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533328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461178"/>
            <a:fld id="{EBCBD130-F574-4BAE-BE02-E1E725D2F700}" type="slidenum">
              <a:rPr kumimoji="1" lang="ja-JP" altLang="en-US">
                <a:solidFill>
                  <a:prstClr val="black"/>
                </a:solidFill>
                <a:latin typeface="游ゴシック" panose="020F0502020204030204"/>
                <a:ea typeface="游ゴシック" panose="020B0400000000000000" pitchFamily="50" charset="-128"/>
              </a:rPr>
              <a:pPr defTabSz="461178"/>
              <a:t>2</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643276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BCBD130-F574-4BAE-BE02-E1E725D2F700}" type="slidenum">
              <a:rPr kumimoji="1" lang="ja-JP" altLang="en-US" smtClean="0"/>
              <a:t>4</a:t>
            </a:fld>
            <a:endParaRPr kumimoji="1" lang="ja-JP" altLang="en-US"/>
          </a:p>
        </p:txBody>
      </p:sp>
    </p:spTree>
    <p:extLst>
      <p:ext uri="{BB962C8B-B14F-4D97-AF65-F5344CB8AC3E}">
        <p14:creationId xmlns:p14="http://schemas.microsoft.com/office/powerpoint/2010/main" val="904697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F596A-16E1-AF15-96F5-71B11AAEB9D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7F08221-F50B-5334-826C-5C2A35C411B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7C935F-CDC3-8D99-C337-E6C9171DC5F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031145D-AF94-827C-5D37-87E236C5DDB3}"/>
              </a:ext>
            </a:extLst>
          </p:cNvPr>
          <p:cNvSpPr>
            <a:spLocks noGrp="1"/>
          </p:cNvSpPr>
          <p:nvPr>
            <p:ph type="sldNum" sz="quarter" idx="5"/>
          </p:nvPr>
        </p:nvSpPr>
        <p:spPr/>
        <p:txBody>
          <a:bodyPr/>
          <a:lstStyle/>
          <a:p>
            <a:fld id="{EBCBD130-F574-4BAE-BE02-E1E725D2F700}" type="slidenum">
              <a:rPr kumimoji="1" lang="ja-JP" altLang="en-US" smtClean="0"/>
              <a:t>5</a:t>
            </a:fld>
            <a:endParaRPr kumimoji="1" lang="ja-JP" altLang="en-US"/>
          </a:p>
        </p:txBody>
      </p:sp>
    </p:spTree>
    <p:extLst>
      <p:ext uri="{BB962C8B-B14F-4D97-AF65-F5344CB8AC3E}">
        <p14:creationId xmlns:p14="http://schemas.microsoft.com/office/powerpoint/2010/main" val="238751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BCBD130-F574-4BAE-BE02-E1E725D2F700}" type="slidenum">
              <a:rPr kumimoji="1" lang="ja-JP" altLang="en-US" smtClean="0"/>
              <a:t>6</a:t>
            </a:fld>
            <a:endParaRPr kumimoji="1" lang="ja-JP" altLang="en-US"/>
          </a:p>
        </p:txBody>
      </p:sp>
    </p:spTree>
    <p:extLst>
      <p:ext uri="{BB962C8B-B14F-4D97-AF65-F5344CB8AC3E}">
        <p14:creationId xmlns:p14="http://schemas.microsoft.com/office/powerpoint/2010/main" val="3928377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DDB90-105C-23B3-6871-3A6342D9324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471218D-371E-5C17-A7A9-A922D61ED74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EDA95C-C928-001A-3ACF-D77C11BC224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A67642D-6EC2-8697-64E8-03D4197F41CA}"/>
              </a:ext>
            </a:extLst>
          </p:cNvPr>
          <p:cNvSpPr>
            <a:spLocks noGrp="1"/>
          </p:cNvSpPr>
          <p:nvPr>
            <p:ph type="sldNum" sz="quarter" idx="5"/>
          </p:nvPr>
        </p:nvSpPr>
        <p:spPr/>
        <p:txBody>
          <a:bodyPr/>
          <a:lstStyle/>
          <a:p>
            <a:fld id="{EBCBD130-F574-4BAE-BE02-E1E725D2F700}" type="slidenum">
              <a:rPr kumimoji="1" lang="ja-JP" altLang="en-US" smtClean="0"/>
              <a:t>7</a:t>
            </a:fld>
            <a:endParaRPr kumimoji="1" lang="ja-JP" altLang="en-US"/>
          </a:p>
        </p:txBody>
      </p:sp>
    </p:spTree>
    <p:extLst>
      <p:ext uri="{BB962C8B-B14F-4D97-AF65-F5344CB8AC3E}">
        <p14:creationId xmlns:p14="http://schemas.microsoft.com/office/powerpoint/2010/main" val="4139748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A2017-DEDF-100B-3874-51D787EA77C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A864690-3727-F612-68B5-E02D19576CA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B60BE4E-B645-7C6E-384B-C955C348517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CCA525D-0B2C-A189-ADCC-7E06C8FCF539}"/>
              </a:ext>
            </a:extLst>
          </p:cNvPr>
          <p:cNvSpPr>
            <a:spLocks noGrp="1"/>
          </p:cNvSpPr>
          <p:nvPr>
            <p:ph type="sldNum" sz="quarter" idx="5"/>
          </p:nvPr>
        </p:nvSpPr>
        <p:spPr/>
        <p:txBody>
          <a:bodyPr/>
          <a:lstStyle/>
          <a:p>
            <a:fld id="{EBCBD130-F574-4BAE-BE02-E1E725D2F700}" type="slidenum">
              <a:rPr kumimoji="1" lang="ja-JP" altLang="en-US" smtClean="0"/>
              <a:t>8</a:t>
            </a:fld>
            <a:endParaRPr kumimoji="1" lang="ja-JP" altLang="en-US"/>
          </a:p>
        </p:txBody>
      </p:sp>
    </p:spTree>
    <p:extLst>
      <p:ext uri="{BB962C8B-B14F-4D97-AF65-F5344CB8AC3E}">
        <p14:creationId xmlns:p14="http://schemas.microsoft.com/office/powerpoint/2010/main" val="2436497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C60B3C-E1A5-4464-B4E7-97F105699B5E}"/>
              </a:ext>
            </a:extLst>
          </p:cNvPr>
          <p:cNvSpPr>
            <a:spLocks noGrp="1"/>
          </p:cNvSpPr>
          <p:nvPr>
            <p:ph type="ctrTitle"/>
          </p:nvPr>
        </p:nvSpPr>
        <p:spPr>
          <a:xfrm>
            <a:off x="1524000" y="2660416"/>
            <a:ext cx="9144000" cy="5659497"/>
          </a:xfrm>
        </p:spPr>
        <p:txBody>
          <a:bodyPr anchor="b"/>
          <a:lstStyle>
            <a:lvl1pPr algn="ctr">
              <a:defRPr sz="5538"/>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DEDFEC1-EC82-4B88-85FE-043447CB4D20}"/>
              </a:ext>
            </a:extLst>
          </p:cNvPr>
          <p:cNvSpPr>
            <a:spLocks noGrp="1"/>
          </p:cNvSpPr>
          <p:nvPr>
            <p:ph type="subTitle" idx="1"/>
          </p:nvPr>
        </p:nvSpPr>
        <p:spPr>
          <a:xfrm>
            <a:off x="1524000" y="8538164"/>
            <a:ext cx="9144000" cy="3924769"/>
          </a:xfrm>
        </p:spPr>
        <p:txBody>
          <a:bodyPr/>
          <a:lstStyle>
            <a:lvl1pPr marL="0" indent="0" algn="ctr">
              <a:buNone/>
              <a:defRPr sz="2215"/>
            </a:lvl1pPr>
            <a:lvl2pPr marL="422024" indent="0" algn="ctr">
              <a:buNone/>
              <a:defRPr sz="1846"/>
            </a:lvl2pPr>
            <a:lvl3pPr marL="844048" indent="0" algn="ctr">
              <a:buNone/>
              <a:defRPr sz="1662"/>
            </a:lvl3pPr>
            <a:lvl4pPr marL="1266073" indent="0" algn="ctr">
              <a:buNone/>
              <a:defRPr sz="1477"/>
            </a:lvl4pPr>
            <a:lvl5pPr marL="1688097" indent="0" algn="ctr">
              <a:buNone/>
              <a:defRPr sz="1477"/>
            </a:lvl5pPr>
            <a:lvl6pPr marL="2110121" indent="0" algn="ctr">
              <a:buNone/>
              <a:defRPr sz="1477"/>
            </a:lvl6pPr>
            <a:lvl7pPr marL="2532145" indent="0" algn="ctr">
              <a:buNone/>
              <a:defRPr sz="1477"/>
            </a:lvl7pPr>
            <a:lvl8pPr marL="2954169" indent="0" algn="ctr">
              <a:buNone/>
              <a:defRPr sz="1477"/>
            </a:lvl8pPr>
            <a:lvl9pPr marL="3376193" indent="0" algn="ctr">
              <a:buNone/>
              <a:defRPr sz="1477"/>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9FA9C11-A957-4476-BD51-CA98928DF5EA}"/>
              </a:ext>
            </a:extLst>
          </p:cNvPr>
          <p:cNvSpPr>
            <a:spLocks noGrp="1"/>
          </p:cNvSpPr>
          <p:nvPr>
            <p:ph type="dt" sz="half" idx="10"/>
          </p:nvPr>
        </p:nvSpPr>
        <p:spPr/>
        <p:txBody>
          <a:bodyPr/>
          <a:lstStyle/>
          <a:p>
            <a:fld id="{B5D087A6-F230-4B85-8CD0-DD1090DE74BC}"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A66D9661-9194-4B6F-B120-7A2F2EE77B7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0FE9F8F-1FA4-4897-B148-21BD23C3DD54}"/>
              </a:ext>
            </a:extLst>
          </p:cNvPr>
          <p:cNvSpPr>
            <a:spLocks noGrp="1"/>
          </p:cNvSpPr>
          <p:nvPr>
            <p:ph type="sldNum" sz="quarter" idx="12"/>
          </p:nvPr>
        </p:nvSpPr>
        <p:spPr/>
        <p:txBody>
          <a:bodyPr/>
          <a:lstStyle/>
          <a:p>
            <a:fld id="{A65B5CFB-EC6C-40B3-B0D3-E789C0C38D57}" type="slidenum">
              <a:rPr kumimoji="1" lang="ja-JP" altLang="en-US" smtClean="0"/>
              <a:pPr/>
              <a:t>‹#›</a:t>
            </a:fld>
            <a:endParaRPr kumimoji="1" lang="ja-JP" altLang="en-US"/>
          </a:p>
        </p:txBody>
      </p:sp>
    </p:spTree>
    <p:extLst>
      <p:ext uri="{BB962C8B-B14F-4D97-AF65-F5344CB8AC3E}">
        <p14:creationId xmlns:p14="http://schemas.microsoft.com/office/powerpoint/2010/main" val="1955635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9D78CB-B83C-40E4-B31B-1A786B3A99B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8860B2D-239C-498E-99DA-A310ADCC52B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F575155-FDE0-4615-8423-78FD146D280B}"/>
              </a:ext>
            </a:extLst>
          </p:cNvPr>
          <p:cNvSpPr>
            <a:spLocks noGrp="1"/>
          </p:cNvSpPr>
          <p:nvPr>
            <p:ph type="dt" sz="half" idx="10"/>
          </p:nvPr>
        </p:nvSpPr>
        <p:spPr/>
        <p:txBody>
          <a:bodyPr/>
          <a:lstStyle/>
          <a:p>
            <a:fld id="{1AC2BBD5-CAB8-43EF-B95E-44EACDADAF64}"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03D328D9-640D-44C7-B601-7CBF6B0BF4E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F61C056-D96D-4FCB-90A0-6B61E9243BDD}"/>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3771659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D0AA4DA-452B-4A24-BEF9-3CD463B42CDF}"/>
              </a:ext>
            </a:extLst>
          </p:cNvPr>
          <p:cNvSpPr>
            <a:spLocks noGrp="1"/>
          </p:cNvSpPr>
          <p:nvPr>
            <p:ph type="title" orient="vert"/>
          </p:nvPr>
        </p:nvSpPr>
        <p:spPr>
          <a:xfrm>
            <a:off x="8724899" y="865483"/>
            <a:ext cx="2628900" cy="1377620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D8ADC67-EF33-482C-8033-84D9AD86F90E}"/>
              </a:ext>
            </a:extLst>
          </p:cNvPr>
          <p:cNvSpPr>
            <a:spLocks noGrp="1"/>
          </p:cNvSpPr>
          <p:nvPr>
            <p:ph type="body" orient="vert" idx="1"/>
          </p:nvPr>
        </p:nvSpPr>
        <p:spPr>
          <a:xfrm>
            <a:off x="838199" y="865483"/>
            <a:ext cx="7734300" cy="1377620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F145637-E825-4C67-BD93-1BD771F2C2D5}"/>
              </a:ext>
            </a:extLst>
          </p:cNvPr>
          <p:cNvSpPr>
            <a:spLocks noGrp="1"/>
          </p:cNvSpPr>
          <p:nvPr>
            <p:ph type="dt" sz="half" idx="10"/>
          </p:nvPr>
        </p:nvSpPr>
        <p:spPr/>
        <p:txBody>
          <a:bodyPr/>
          <a:lstStyle/>
          <a:p>
            <a:fld id="{587B2469-7B8E-4E5C-9678-2D4FF3F3FDAC}"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52F330B1-CA64-4E3E-B503-4859893671E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37D3A61-C318-4235-91EA-07F5C2C6DBB6}"/>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90922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DDCAC0-7D31-47F3-8B96-806CF3BEE17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5AFFCD4-E68D-44A1-8E88-4D9DBCCC3CF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9A911FD-6A00-4EC3-88AC-D374795C95D9}"/>
              </a:ext>
            </a:extLst>
          </p:cNvPr>
          <p:cNvSpPr>
            <a:spLocks noGrp="1"/>
          </p:cNvSpPr>
          <p:nvPr>
            <p:ph type="dt" sz="half" idx="10"/>
          </p:nvPr>
        </p:nvSpPr>
        <p:spPr/>
        <p:txBody>
          <a:bodyPr/>
          <a:lstStyle/>
          <a:p>
            <a:fld id="{3443A177-2E63-4250-B147-72278681151D}"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7CC1F2EF-5A16-4731-A03B-45A1778F186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76C2FCD-179E-43A3-B59F-7C0852B6F99C}"/>
              </a:ext>
            </a:extLst>
          </p:cNvPr>
          <p:cNvSpPr>
            <a:spLocks noGrp="1"/>
          </p:cNvSpPr>
          <p:nvPr>
            <p:ph type="sldNum" sz="quarter" idx="12"/>
          </p:nvPr>
        </p:nvSpPr>
        <p:spPr/>
        <p:txBody>
          <a:bodyPr/>
          <a:lstStyle/>
          <a:p>
            <a:fld id="{A65B5CFB-EC6C-40B3-B0D3-E789C0C38D57}" type="slidenum">
              <a:rPr kumimoji="1" lang="ja-JP" altLang="en-US" smtClean="0"/>
              <a:pPr/>
              <a:t>‹#›</a:t>
            </a:fld>
            <a:endParaRPr kumimoji="1" lang="ja-JP" altLang="en-US"/>
          </a:p>
        </p:txBody>
      </p:sp>
    </p:spTree>
    <p:extLst>
      <p:ext uri="{BB962C8B-B14F-4D97-AF65-F5344CB8AC3E}">
        <p14:creationId xmlns:p14="http://schemas.microsoft.com/office/powerpoint/2010/main" val="3824198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F1D3D5-3FC1-4CDD-B83D-2713B5BCE3C8}"/>
              </a:ext>
            </a:extLst>
          </p:cNvPr>
          <p:cNvSpPr>
            <a:spLocks noGrp="1"/>
          </p:cNvSpPr>
          <p:nvPr>
            <p:ph type="title"/>
          </p:nvPr>
        </p:nvSpPr>
        <p:spPr>
          <a:xfrm>
            <a:off x="831852" y="4052713"/>
            <a:ext cx="10515600" cy="6762043"/>
          </a:xfrm>
        </p:spPr>
        <p:txBody>
          <a:bodyPr anchor="b"/>
          <a:lstStyle>
            <a:lvl1pPr>
              <a:defRPr sz="5538"/>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E742400-A378-4EFC-9861-1919AEA42394}"/>
              </a:ext>
            </a:extLst>
          </p:cNvPr>
          <p:cNvSpPr>
            <a:spLocks noGrp="1"/>
          </p:cNvSpPr>
          <p:nvPr>
            <p:ph type="body" idx="1"/>
          </p:nvPr>
        </p:nvSpPr>
        <p:spPr>
          <a:xfrm>
            <a:off x="831852" y="10878729"/>
            <a:ext cx="10515600" cy="3555999"/>
          </a:xfrm>
        </p:spPr>
        <p:txBody>
          <a:bodyPr/>
          <a:lstStyle>
            <a:lvl1pPr marL="0" indent="0">
              <a:buNone/>
              <a:defRPr sz="2215">
                <a:solidFill>
                  <a:schemeClr val="tx1">
                    <a:tint val="75000"/>
                  </a:schemeClr>
                </a:solidFill>
              </a:defRPr>
            </a:lvl1pPr>
            <a:lvl2pPr marL="422024" indent="0">
              <a:buNone/>
              <a:defRPr sz="1846">
                <a:solidFill>
                  <a:schemeClr val="tx1">
                    <a:tint val="75000"/>
                  </a:schemeClr>
                </a:solidFill>
              </a:defRPr>
            </a:lvl2pPr>
            <a:lvl3pPr marL="844048" indent="0">
              <a:buNone/>
              <a:defRPr sz="1662">
                <a:solidFill>
                  <a:schemeClr val="tx1">
                    <a:tint val="75000"/>
                  </a:schemeClr>
                </a:solidFill>
              </a:defRPr>
            </a:lvl3pPr>
            <a:lvl4pPr marL="1266073" indent="0">
              <a:buNone/>
              <a:defRPr sz="1477">
                <a:solidFill>
                  <a:schemeClr val="tx1">
                    <a:tint val="75000"/>
                  </a:schemeClr>
                </a:solidFill>
              </a:defRPr>
            </a:lvl4pPr>
            <a:lvl5pPr marL="1688097" indent="0">
              <a:buNone/>
              <a:defRPr sz="1477">
                <a:solidFill>
                  <a:schemeClr val="tx1">
                    <a:tint val="75000"/>
                  </a:schemeClr>
                </a:solidFill>
              </a:defRPr>
            </a:lvl5pPr>
            <a:lvl6pPr marL="2110121" indent="0">
              <a:buNone/>
              <a:defRPr sz="1477">
                <a:solidFill>
                  <a:schemeClr val="tx1">
                    <a:tint val="75000"/>
                  </a:schemeClr>
                </a:solidFill>
              </a:defRPr>
            </a:lvl6pPr>
            <a:lvl7pPr marL="2532145" indent="0">
              <a:buNone/>
              <a:defRPr sz="1477">
                <a:solidFill>
                  <a:schemeClr val="tx1">
                    <a:tint val="75000"/>
                  </a:schemeClr>
                </a:solidFill>
              </a:defRPr>
            </a:lvl7pPr>
            <a:lvl8pPr marL="2954169" indent="0">
              <a:buNone/>
              <a:defRPr sz="1477">
                <a:solidFill>
                  <a:schemeClr val="tx1">
                    <a:tint val="75000"/>
                  </a:schemeClr>
                </a:solidFill>
              </a:defRPr>
            </a:lvl8pPr>
            <a:lvl9pPr marL="3376193" indent="0">
              <a:buNone/>
              <a:defRPr sz="1477">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7AF74AF-69B6-47E6-B2BC-920759507A85}"/>
              </a:ext>
            </a:extLst>
          </p:cNvPr>
          <p:cNvSpPr>
            <a:spLocks noGrp="1"/>
          </p:cNvSpPr>
          <p:nvPr>
            <p:ph type="dt" sz="half" idx="10"/>
          </p:nvPr>
        </p:nvSpPr>
        <p:spPr/>
        <p:txBody>
          <a:bodyPr/>
          <a:lstStyle/>
          <a:p>
            <a:fld id="{08D53F09-76AE-4706-BECD-2DE0D8E21462}"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B4E7F5BA-E25E-4089-8599-20FA6365119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207B21-5678-4A8D-82CD-D91602C864E0}"/>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4212825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56D647-F7C8-427F-9A00-5C4FBA2108A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6A57AF9-90B6-43E3-936A-9745C19C0B8D}"/>
              </a:ext>
            </a:extLst>
          </p:cNvPr>
          <p:cNvSpPr>
            <a:spLocks noGrp="1"/>
          </p:cNvSpPr>
          <p:nvPr>
            <p:ph sz="half" idx="1"/>
          </p:nvPr>
        </p:nvSpPr>
        <p:spPr>
          <a:xfrm>
            <a:off x="838201" y="4327407"/>
            <a:ext cx="5181600" cy="103142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C775BE7-724A-4F80-B901-8EDBF44D7D00}"/>
              </a:ext>
            </a:extLst>
          </p:cNvPr>
          <p:cNvSpPr>
            <a:spLocks noGrp="1"/>
          </p:cNvSpPr>
          <p:nvPr>
            <p:ph sz="half" idx="2"/>
          </p:nvPr>
        </p:nvSpPr>
        <p:spPr>
          <a:xfrm>
            <a:off x="6172201" y="4327407"/>
            <a:ext cx="5181600" cy="103142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F26F021-12BC-4CB5-848D-F9B238940E74}"/>
              </a:ext>
            </a:extLst>
          </p:cNvPr>
          <p:cNvSpPr>
            <a:spLocks noGrp="1"/>
          </p:cNvSpPr>
          <p:nvPr>
            <p:ph type="dt" sz="half" idx="10"/>
          </p:nvPr>
        </p:nvSpPr>
        <p:spPr/>
        <p:txBody>
          <a:bodyPr/>
          <a:lstStyle/>
          <a:p>
            <a:fld id="{1EFFC919-BA16-4B8C-992F-AFEF2A38F3C1}" type="datetime1">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667163B3-20A4-4745-9275-E2CEE98A196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265CBDD-4162-4792-9874-DE32A4833F83}"/>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127373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B58DD9-DE8D-4538-A4B6-D3E21886AF12}"/>
              </a:ext>
            </a:extLst>
          </p:cNvPr>
          <p:cNvSpPr>
            <a:spLocks noGrp="1"/>
          </p:cNvSpPr>
          <p:nvPr>
            <p:ph type="title"/>
          </p:nvPr>
        </p:nvSpPr>
        <p:spPr>
          <a:xfrm>
            <a:off x="839789" y="865484"/>
            <a:ext cx="10515600" cy="3142075"/>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15F45CE-16D8-4DBA-822C-CF9CCF615125}"/>
              </a:ext>
            </a:extLst>
          </p:cNvPr>
          <p:cNvSpPr>
            <a:spLocks noGrp="1"/>
          </p:cNvSpPr>
          <p:nvPr>
            <p:ph type="body" idx="1"/>
          </p:nvPr>
        </p:nvSpPr>
        <p:spPr>
          <a:xfrm>
            <a:off x="839789" y="3984981"/>
            <a:ext cx="5157787" cy="1952976"/>
          </a:xfrm>
        </p:spPr>
        <p:txBody>
          <a:bodyPr anchor="b"/>
          <a:lstStyle>
            <a:lvl1pPr marL="0" indent="0">
              <a:buNone/>
              <a:defRPr sz="2215" b="1"/>
            </a:lvl1pPr>
            <a:lvl2pPr marL="422024" indent="0">
              <a:buNone/>
              <a:defRPr sz="1846" b="1"/>
            </a:lvl2pPr>
            <a:lvl3pPr marL="844048" indent="0">
              <a:buNone/>
              <a:defRPr sz="1662" b="1"/>
            </a:lvl3pPr>
            <a:lvl4pPr marL="1266073" indent="0">
              <a:buNone/>
              <a:defRPr sz="1477" b="1"/>
            </a:lvl4pPr>
            <a:lvl5pPr marL="1688097" indent="0">
              <a:buNone/>
              <a:defRPr sz="1477" b="1"/>
            </a:lvl5pPr>
            <a:lvl6pPr marL="2110121" indent="0">
              <a:buNone/>
              <a:defRPr sz="1477" b="1"/>
            </a:lvl6pPr>
            <a:lvl7pPr marL="2532145" indent="0">
              <a:buNone/>
              <a:defRPr sz="1477" b="1"/>
            </a:lvl7pPr>
            <a:lvl8pPr marL="2954169" indent="0">
              <a:buNone/>
              <a:defRPr sz="1477" b="1"/>
            </a:lvl8pPr>
            <a:lvl9pPr marL="3376193" indent="0">
              <a:buNone/>
              <a:defRPr sz="1477"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3F11209-036B-4A43-8F02-35EAD82F5DA7}"/>
              </a:ext>
            </a:extLst>
          </p:cNvPr>
          <p:cNvSpPr>
            <a:spLocks noGrp="1"/>
          </p:cNvSpPr>
          <p:nvPr>
            <p:ph sz="half" idx="2"/>
          </p:nvPr>
        </p:nvSpPr>
        <p:spPr>
          <a:xfrm>
            <a:off x="839789" y="5937957"/>
            <a:ext cx="5157787" cy="873383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D775AE6-E436-4B41-B88B-EA3BEEFECE54}"/>
              </a:ext>
            </a:extLst>
          </p:cNvPr>
          <p:cNvSpPr>
            <a:spLocks noGrp="1"/>
          </p:cNvSpPr>
          <p:nvPr>
            <p:ph type="body" sz="quarter" idx="3"/>
          </p:nvPr>
        </p:nvSpPr>
        <p:spPr>
          <a:xfrm>
            <a:off x="6172202" y="3984981"/>
            <a:ext cx="5183188" cy="1952976"/>
          </a:xfrm>
        </p:spPr>
        <p:txBody>
          <a:bodyPr anchor="b"/>
          <a:lstStyle>
            <a:lvl1pPr marL="0" indent="0">
              <a:buNone/>
              <a:defRPr sz="2215" b="1"/>
            </a:lvl1pPr>
            <a:lvl2pPr marL="422024" indent="0">
              <a:buNone/>
              <a:defRPr sz="1846" b="1"/>
            </a:lvl2pPr>
            <a:lvl3pPr marL="844048" indent="0">
              <a:buNone/>
              <a:defRPr sz="1662" b="1"/>
            </a:lvl3pPr>
            <a:lvl4pPr marL="1266073" indent="0">
              <a:buNone/>
              <a:defRPr sz="1477" b="1"/>
            </a:lvl4pPr>
            <a:lvl5pPr marL="1688097" indent="0">
              <a:buNone/>
              <a:defRPr sz="1477" b="1"/>
            </a:lvl5pPr>
            <a:lvl6pPr marL="2110121" indent="0">
              <a:buNone/>
              <a:defRPr sz="1477" b="1"/>
            </a:lvl6pPr>
            <a:lvl7pPr marL="2532145" indent="0">
              <a:buNone/>
              <a:defRPr sz="1477" b="1"/>
            </a:lvl7pPr>
            <a:lvl8pPr marL="2954169" indent="0">
              <a:buNone/>
              <a:defRPr sz="1477" b="1"/>
            </a:lvl8pPr>
            <a:lvl9pPr marL="3376193" indent="0">
              <a:buNone/>
              <a:defRPr sz="1477"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AD19637-90A0-4401-AD55-24B2FEEC5404}"/>
              </a:ext>
            </a:extLst>
          </p:cNvPr>
          <p:cNvSpPr>
            <a:spLocks noGrp="1"/>
          </p:cNvSpPr>
          <p:nvPr>
            <p:ph sz="quarter" idx="4"/>
          </p:nvPr>
        </p:nvSpPr>
        <p:spPr>
          <a:xfrm>
            <a:off x="6172202" y="5937957"/>
            <a:ext cx="5183188" cy="873383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64B2FE1-D271-434C-A1AB-5647C9D4A07C}"/>
              </a:ext>
            </a:extLst>
          </p:cNvPr>
          <p:cNvSpPr>
            <a:spLocks noGrp="1"/>
          </p:cNvSpPr>
          <p:nvPr>
            <p:ph type="dt" sz="half" idx="10"/>
          </p:nvPr>
        </p:nvSpPr>
        <p:spPr/>
        <p:txBody>
          <a:bodyPr/>
          <a:lstStyle/>
          <a:p>
            <a:fld id="{E5CFB73A-B8B9-4345-99A2-4009435ADB59}" type="datetime1">
              <a:rPr kumimoji="1" lang="ja-JP" altLang="en-US" smtClean="0"/>
              <a:t>2026/9/1</a:t>
            </a:fld>
            <a:endParaRPr kumimoji="1" lang="ja-JP" altLang="en-US"/>
          </a:p>
        </p:txBody>
      </p:sp>
      <p:sp>
        <p:nvSpPr>
          <p:cNvPr id="8" name="フッター プレースホルダー 7">
            <a:extLst>
              <a:ext uri="{FF2B5EF4-FFF2-40B4-BE49-F238E27FC236}">
                <a16:creationId xmlns:a16="http://schemas.microsoft.com/office/drawing/2014/main" id="{217F0EA1-A740-4AD1-AEE3-4ED964270F8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A701620-F8E9-4FB3-A209-A0288DD11BFE}"/>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1719443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F919C7-F9DA-48D2-B741-DC08ED8E8C3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57BCA50-9A5D-4EA7-9AD9-66096F4CA8DC}"/>
              </a:ext>
            </a:extLst>
          </p:cNvPr>
          <p:cNvSpPr>
            <a:spLocks noGrp="1"/>
          </p:cNvSpPr>
          <p:nvPr>
            <p:ph type="dt" sz="half" idx="10"/>
          </p:nvPr>
        </p:nvSpPr>
        <p:spPr/>
        <p:txBody>
          <a:bodyPr/>
          <a:lstStyle/>
          <a:p>
            <a:fld id="{AA07EF39-60EC-424E-9FA9-EB9FB8D9BEDD}" type="datetime1">
              <a:rPr kumimoji="1" lang="ja-JP" altLang="en-US" smtClean="0"/>
              <a:t>2026/9/1</a:t>
            </a:fld>
            <a:endParaRPr kumimoji="1" lang="ja-JP" altLang="en-US"/>
          </a:p>
        </p:txBody>
      </p:sp>
      <p:sp>
        <p:nvSpPr>
          <p:cNvPr id="4" name="フッター プレースホルダー 3">
            <a:extLst>
              <a:ext uri="{FF2B5EF4-FFF2-40B4-BE49-F238E27FC236}">
                <a16:creationId xmlns:a16="http://schemas.microsoft.com/office/drawing/2014/main" id="{9A97D9CE-07CB-4B0A-A582-950DBEC122A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5AD3203-4781-46C1-A7BB-5B1BD26B8FDD}"/>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443412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482CA52-6793-4D83-8870-A92BBE508DD1}"/>
              </a:ext>
            </a:extLst>
          </p:cNvPr>
          <p:cNvSpPr>
            <a:spLocks noGrp="1"/>
          </p:cNvSpPr>
          <p:nvPr>
            <p:ph type="dt" sz="half" idx="10"/>
          </p:nvPr>
        </p:nvSpPr>
        <p:spPr/>
        <p:txBody>
          <a:bodyPr/>
          <a:lstStyle/>
          <a:p>
            <a:fld id="{4D20976C-1C51-40D9-8BE0-6F76DBD89785}" type="datetime1">
              <a:rPr kumimoji="1" lang="ja-JP" altLang="en-US" smtClean="0"/>
              <a:t>2026/9/1</a:t>
            </a:fld>
            <a:endParaRPr kumimoji="1" lang="ja-JP" altLang="en-US"/>
          </a:p>
        </p:txBody>
      </p:sp>
      <p:sp>
        <p:nvSpPr>
          <p:cNvPr id="3" name="フッター プレースホルダー 2">
            <a:extLst>
              <a:ext uri="{FF2B5EF4-FFF2-40B4-BE49-F238E27FC236}">
                <a16:creationId xmlns:a16="http://schemas.microsoft.com/office/drawing/2014/main" id="{E8A43FE8-2A10-41B9-9A39-432CC410845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E1A1B82-977F-48C2-8481-AA4916CA273B}"/>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27580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A4B04F-A145-4ADF-969F-3DCCAB0B538C}"/>
              </a:ext>
            </a:extLst>
          </p:cNvPr>
          <p:cNvSpPr>
            <a:spLocks noGrp="1"/>
          </p:cNvSpPr>
          <p:nvPr>
            <p:ph type="title"/>
          </p:nvPr>
        </p:nvSpPr>
        <p:spPr>
          <a:xfrm>
            <a:off x="839790" y="1083733"/>
            <a:ext cx="3932236" cy="3793067"/>
          </a:xfrm>
        </p:spPr>
        <p:txBody>
          <a:bodyPr anchor="b"/>
          <a:lstStyle>
            <a:lvl1pPr>
              <a:defRPr sz="2954"/>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23FE2E5-1EC2-4138-8F52-62632D73E99B}"/>
              </a:ext>
            </a:extLst>
          </p:cNvPr>
          <p:cNvSpPr>
            <a:spLocks noGrp="1"/>
          </p:cNvSpPr>
          <p:nvPr>
            <p:ph idx="1"/>
          </p:nvPr>
        </p:nvSpPr>
        <p:spPr>
          <a:xfrm>
            <a:off x="5183188" y="2340565"/>
            <a:ext cx="6172201" cy="11552297"/>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840DA22-4ACD-4067-A54A-E07F101074EA}"/>
              </a:ext>
            </a:extLst>
          </p:cNvPr>
          <p:cNvSpPr>
            <a:spLocks noGrp="1"/>
          </p:cNvSpPr>
          <p:nvPr>
            <p:ph type="body" sz="half" idx="2"/>
          </p:nvPr>
        </p:nvSpPr>
        <p:spPr>
          <a:xfrm>
            <a:off x="839790" y="4876801"/>
            <a:ext cx="3932236" cy="9034875"/>
          </a:xfrm>
        </p:spPr>
        <p:txBody>
          <a:bodyPr/>
          <a:lstStyle>
            <a:lvl1pPr marL="0" indent="0">
              <a:buNone/>
              <a:defRPr sz="1477"/>
            </a:lvl1pPr>
            <a:lvl2pPr marL="422024" indent="0">
              <a:buNone/>
              <a:defRPr sz="1293"/>
            </a:lvl2pPr>
            <a:lvl3pPr marL="844048" indent="0">
              <a:buNone/>
              <a:defRPr sz="1108"/>
            </a:lvl3pPr>
            <a:lvl4pPr marL="1266073" indent="0">
              <a:buNone/>
              <a:defRPr sz="924"/>
            </a:lvl4pPr>
            <a:lvl5pPr marL="1688097" indent="0">
              <a:buNone/>
              <a:defRPr sz="924"/>
            </a:lvl5pPr>
            <a:lvl6pPr marL="2110121" indent="0">
              <a:buNone/>
              <a:defRPr sz="924"/>
            </a:lvl6pPr>
            <a:lvl7pPr marL="2532145" indent="0">
              <a:buNone/>
              <a:defRPr sz="924"/>
            </a:lvl7pPr>
            <a:lvl8pPr marL="2954169" indent="0">
              <a:buNone/>
              <a:defRPr sz="924"/>
            </a:lvl8pPr>
            <a:lvl9pPr marL="3376193" indent="0">
              <a:buNone/>
              <a:defRPr sz="924"/>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E127CD0-F54C-42D7-90CF-AF3C5B54A941}"/>
              </a:ext>
            </a:extLst>
          </p:cNvPr>
          <p:cNvSpPr>
            <a:spLocks noGrp="1"/>
          </p:cNvSpPr>
          <p:nvPr>
            <p:ph type="dt" sz="half" idx="10"/>
          </p:nvPr>
        </p:nvSpPr>
        <p:spPr/>
        <p:txBody>
          <a:bodyPr/>
          <a:lstStyle/>
          <a:p>
            <a:fld id="{354E55A5-DACF-453A-9B9E-F818649AD39A}" type="datetime1">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004A3014-E907-4569-AA8D-631E03607A3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4D853D8-96C0-412A-9DC2-F87A1E21723B}"/>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391264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8414BB-C7AF-4F75-8205-B69CAD3ED2DB}"/>
              </a:ext>
            </a:extLst>
          </p:cNvPr>
          <p:cNvSpPr>
            <a:spLocks noGrp="1"/>
          </p:cNvSpPr>
          <p:nvPr>
            <p:ph type="title"/>
          </p:nvPr>
        </p:nvSpPr>
        <p:spPr>
          <a:xfrm>
            <a:off x="839790" y="1083733"/>
            <a:ext cx="3932236" cy="3793067"/>
          </a:xfrm>
        </p:spPr>
        <p:txBody>
          <a:bodyPr anchor="b"/>
          <a:lstStyle>
            <a:lvl1pPr>
              <a:defRPr sz="2954"/>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337D0D9-459C-454A-80ED-0E3ACE358FBA}"/>
              </a:ext>
            </a:extLst>
          </p:cNvPr>
          <p:cNvSpPr>
            <a:spLocks noGrp="1"/>
          </p:cNvSpPr>
          <p:nvPr>
            <p:ph type="pic" idx="1"/>
          </p:nvPr>
        </p:nvSpPr>
        <p:spPr>
          <a:xfrm>
            <a:off x="5183188" y="2340565"/>
            <a:ext cx="6172201" cy="11552297"/>
          </a:xfrm>
        </p:spPr>
        <p:txBody>
          <a:bodyPr/>
          <a:lstStyle>
            <a:lvl1pPr marL="0" indent="0">
              <a:buNone/>
              <a:defRPr sz="2954"/>
            </a:lvl1pPr>
            <a:lvl2pPr marL="422024" indent="0">
              <a:buNone/>
              <a:defRPr sz="2585"/>
            </a:lvl2pPr>
            <a:lvl3pPr marL="844048" indent="0">
              <a:buNone/>
              <a:defRPr sz="2215"/>
            </a:lvl3pPr>
            <a:lvl4pPr marL="1266073" indent="0">
              <a:buNone/>
              <a:defRPr sz="1846"/>
            </a:lvl4pPr>
            <a:lvl5pPr marL="1688097" indent="0">
              <a:buNone/>
              <a:defRPr sz="1846"/>
            </a:lvl5pPr>
            <a:lvl6pPr marL="2110121" indent="0">
              <a:buNone/>
              <a:defRPr sz="1846"/>
            </a:lvl6pPr>
            <a:lvl7pPr marL="2532145" indent="0">
              <a:buNone/>
              <a:defRPr sz="1846"/>
            </a:lvl7pPr>
            <a:lvl8pPr marL="2954169" indent="0">
              <a:buNone/>
              <a:defRPr sz="1846"/>
            </a:lvl8pPr>
            <a:lvl9pPr marL="3376193" indent="0">
              <a:buNone/>
              <a:defRPr sz="1846"/>
            </a:lvl9pPr>
          </a:lstStyle>
          <a:p>
            <a:endParaRPr kumimoji="1" lang="ja-JP" altLang="en-US"/>
          </a:p>
        </p:txBody>
      </p:sp>
      <p:sp>
        <p:nvSpPr>
          <p:cNvPr id="4" name="テキスト プレースホルダー 3">
            <a:extLst>
              <a:ext uri="{FF2B5EF4-FFF2-40B4-BE49-F238E27FC236}">
                <a16:creationId xmlns:a16="http://schemas.microsoft.com/office/drawing/2014/main" id="{8A31F429-1B75-49E4-B5D2-694B8EE25E1A}"/>
              </a:ext>
            </a:extLst>
          </p:cNvPr>
          <p:cNvSpPr>
            <a:spLocks noGrp="1"/>
          </p:cNvSpPr>
          <p:nvPr>
            <p:ph type="body" sz="half" idx="2"/>
          </p:nvPr>
        </p:nvSpPr>
        <p:spPr>
          <a:xfrm>
            <a:off x="839790" y="4876801"/>
            <a:ext cx="3932236" cy="9034875"/>
          </a:xfrm>
        </p:spPr>
        <p:txBody>
          <a:bodyPr/>
          <a:lstStyle>
            <a:lvl1pPr marL="0" indent="0">
              <a:buNone/>
              <a:defRPr sz="1477"/>
            </a:lvl1pPr>
            <a:lvl2pPr marL="422024" indent="0">
              <a:buNone/>
              <a:defRPr sz="1293"/>
            </a:lvl2pPr>
            <a:lvl3pPr marL="844048" indent="0">
              <a:buNone/>
              <a:defRPr sz="1108"/>
            </a:lvl3pPr>
            <a:lvl4pPr marL="1266073" indent="0">
              <a:buNone/>
              <a:defRPr sz="924"/>
            </a:lvl4pPr>
            <a:lvl5pPr marL="1688097" indent="0">
              <a:buNone/>
              <a:defRPr sz="924"/>
            </a:lvl5pPr>
            <a:lvl6pPr marL="2110121" indent="0">
              <a:buNone/>
              <a:defRPr sz="924"/>
            </a:lvl6pPr>
            <a:lvl7pPr marL="2532145" indent="0">
              <a:buNone/>
              <a:defRPr sz="924"/>
            </a:lvl7pPr>
            <a:lvl8pPr marL="2954169" indent="0">
              <a:buNone/>
              <a:defRPr sz="924"/>
            </a:lvl8pPr>
            <a:lvl9pPr marL="3376193" indent="0">
              <a:buNone/>
              <a:defRPr sz="924"/>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66618F8-77C8-4256-971E-2595753D8FE2}"/>
              </a:ext>
            </a:extLst>
          </p:cNvPr>
          <p:cNvSpPr>
            <a:spLocks noGrp="1"/>
          </p:cNvSpPr>
          <p:nvPr>
            <p:ph type="dt" sz="half" idx="10"/>
          </p:nvPr>
        </p:nvSpPr>
        <p:spPr/>
        <p:txBody>
          <a:bodyPr/>
          <a:lstStyle/>
          <a:p>
            <a:fld id="{07B5CA26-2C0D-400C-81FB-AB44932AD443}" type="datetime1">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99BCDAF5-11C6-4E55-989A-7EEDA8CDA64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A6BDD9E-AA1B-4DC5-865E-730B41AA2CB0}"/>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1431729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28BFD6B-E283-449B-9701-D3440E95D825}"/>
              </a:ext>
            </a:extLst>
          </p:cNvPr>
          <p:cNvSpPr>
            <a:spLocks noGrp="1"/>
          </p:cNvSpPr>
          <p:nvPr>
            <p:ph type="title"/>
          </p:nvPr>
        </p:nvSpPr>
        <p:spPr>
          <a:xfrm>
            <a:off x="838202" y="865484"/>
            <a:ext cx="10515600" cy="3142075"/>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E680213-8FCB-4510-807C-697355FB880B}"/>
              </a:ext>
            </a:extLst>
          </p:cNvPr>
          <p:cNvSpPr>
            <a:spLocks noGrp="1"/>
          </p:cNvSpPr>
          <p:nvPr>
            <p:ph type="body" idx="1"/>
          </p:nvPr>
        </p:nvSpPr>
        <p:spPr>
          <a:xfrm>
            <a:off x="838202" y="4327407"/>
            <a:ext cx="10515600" cy="1031428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B7C4852-C558-45B0-9BBC-F9795D6EA034}"/>
              </a:ext>
            </a:extLst>
          </p:cNvPr>
          <p:cNvSpPr>
            <a:spLocks noGrp="1"/>
          </p:cNvSpPr>
          <p:nvPr>
            <p:ph type="dt" sz="half" idx="2"/>
          </p:nvPr>
        </p:nvSpPr>
        <p:spPr>
          <a:xfrm>
            <a:off x="838201" y="15066905"/>
            <a:ext cx="2743200" cy="865482"/>
          </a:xfrm>
          <a:prstGeom prst="rect">
            <a:avLst/>
          </a:prstGeom>
        </p:spPr>
        <p:txBody>
          <a:bodyPr vert="horz" lIns="91440" tIns="45720" rIns="91440" bIns="45720" rtlCol="0" anchor="ctr"/>
          <a:lstStyle>
            <a:lvl1pPr algn="l">
              <a:defRPr sz="1108">
                <a:solidFill>
                  <a:schemeClr val="tx1">
                    <a:tint val="75000"/>
                  </a:schemeClr>
                </a:solidFill>
              </a:defRPr>
            </a:lvl1pPr>
          </a:lstStyle>
          <a:p>
            <a:fld id="{8FD4B8DB-6986-48D1-83D0-D14D645F5BC2}"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A46EF463-79CC-4199-87BC-32AB55644DB8}"/>
              </a:ext>
            </a:extLst>
          </p:cNvPr>
          <p:cNvSpPr>
            <a:spLocks noGrp="1"/>
          </p:cNvSpPr>
          <p:nvPr>
            <p:ph type="ftr" sz="quarter" idx="3"/>
          </p:nvPr>
        </p:nvSpPr>
        <p:spPr>
          <a:xfrm>
            <a:off x="4038602" y="15066905"/>
            <a:ext cx="4114800" cy="865482"/>
          </a:xfrm>
          <a:prstGeom prst="rect">
            <a:avLst/>
          </a:prstGeom>
        </p:spPr>
        <p:txBody>
          <a:bodyPr vert="horz" lIns="91440" tIns="45720" rIns="91440" bIns="45720" rtlCol="0" anchor="ctr"/>
          <a:lstStyle>
            <a:lvl1pPr algn="ctr">
              <a:defRPr sz="1108">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1FD1C02-9D60-4258-AC86-FAE9C8A66C9E}"/>
              </a:ext>
            </a:extLst>
          </p:cNvPr>
          <p:cNvSpPr>
            <a:spLocks noGrp="1"/>
          </p:cNvSpPr>
          <p:nvPr>
            <p:ph type="sldNum" sz="quarter" idx="4"/>
          </p:nvPr>
        </p:nvSpPr>
        <p:spPr>
          <a:xfrm>
            <a:off x="8610601" y="15066905"/>
            <a:ext cx="2743200" cy="865482"/>
          </a:xfrm>
          <a:prstGeom prst="rect">
            <a:avLst/>
          </a:prstGeom>
        </p:spPr>
        <p:txBody>
          <a:bodyPr vert="horz" lIns="91440" tIns="45720" rIns="91440" bIns="45720" rtlCol="0" anchor="ctr"/>
          <a:lstStyle>
            <a:lvl1pPr algn="r">
              <a:defRPr sz="1108">
                <a:solidFill>
                  <a:schemeClr val="tx1">
                    <a:tint val="75000"/>
                  </a:schemeClr>
                </a:solidFill>
              </a:defRPr>
            </a:lvl1pPr>
          </a:lstStyle>
          <a:p>
            <a:fld id="{A65B5CFB-EC6C-40B3-B0D3-E789C0C38D57}" type="slidenum">
              <a:rPr kumimoji="1" lang="ja-JP" altLang="en-US" smtClean="0"/>
              <a:t>‹#›</a:t>
            </a:fld>
            <a:endParaRPr kumimoji="1" lang="ja-JP" altLang="en-US"/>
          </a:p>
        </p:txBody>
      </p:sp>
      <p:sp>
        <p:nvSpPr>
          <p:cNvPr id="7" name="正方形/長方形 6">
            <a:extLst>
              <a:ext uri="{FF2B5EF4-FFF2-40B4-BE49-F238E27FC236}">
                <a16:creationId xmlns:a16="http://schemas.microsoft.com/office/drawing/2014/main" id="{1EB62AC8-D1D4-44AE-B0C9-D6F0E182B641}"/>
              </a:ext>
            </a:extLst>
          </p:cNvPr>
          <p:cNvSpPr/>
          <p:nvPr userDrawn="1"/>
        </p:nvSpPr>
        <p:spPr>
          <a:xfrm>
            <a:off x="0" y="0"/>
            <a:ext cx="12192000" cy="16256000"/>
          </a:xfrm>
          <a:prstGeom prst="rect">
            <a:avLst/>
          </a:prstGeom>
          <a:solidFill>
            <a:srgbClr val="00A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p>
        </p:txBody>
      </p:sp>
    </p:spTree>
    <p:extLst>
      <p:ext uri="{BB962C8B-B14F-4D97-AF65-F5344CB8AC3E}">
        <p14:creationId xmlns:p14="http://schemas.microsoft.com/office/powerpoint/2010/main" val="36668963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844048" rtl="0" eaLnBrk="1" latinLnBrk="0" hangingPunct="1">
        <a:lnSpc>
          <a:spcPct val="90000"/>
        </a:lnSpc>
        <a:spcBef>
          <a:spcPct val="0"/>
        </a:spcBef>
        <a:buNone/>
        <a:defRPr kumimoji="1" sz="4061" kern="1200">
          <a:solidFill>
            <a:schemeClr val="tx1"/>
          </a:solidFill>
          <a:latin typeface="+mj-lt"/>
          <a:ea typeface="+mj-ea"/>
          <a:cs typeface="+mj-cs"/>
        </a:defRPr>
      </a:lvl1pPr>
    </p:titleStyle>
    <p:bodyStyle>
      <a:lvl1pPr marL="211013" indent="-211013" algn="l" defTabSz="844048" rtl="0" eaLnBrk="1" latinLnBrk="0" hangingPunct="1">
        <a:lnSpc>
          <a:spcPct val="90000"/>
        </a:lnSpc>
        <a:spcBef>
          <a:spcPts val="924"/>
        </a:spcBef>
        <a:buFont typeface="Arial" panose="020B0604020202020204" pitchFamily="34" charset="0"/>
        <a:buChar char="•"/>
        <a:defRPr kumimoji="1" sz="2585" kern="1200">
          <a:solidFill>
            <a:schemeClr val="tx1"/>
          </a:solidFill>
          <a:latin typeface="+mn-lt"/>
          <a:ea typeface="+mn-ea"/>
          <a:cs typeface="+mn-cs"/>
        </a:defRPr>
      </a:lvl1pPr>
      <a:lvl2pPr marL="633037" indent="-211013" algn="l" defTabSz="844048" rtl="0" eaLnBrk="1" latinLnBrk="0" hangingPunct="1">
        <a:lnSpc>
          <a:spcPct val="90000"/>
        </a:lnSpc>
        <a:spcBef>
          <a:spcPts val="461"/>
        </a:spcBef>
        <a:buFont typeface="Arial" panose="020B0604020202020204" pitchFamily="34" charset="0"/>
        <a:buChar char="•"/>
        <a:defRPr kumimoji="1" sz="2215" kern="1200">
          <a:solidFill>
            <a:schemeClr val="tx1"/>
          </a:solidFill>
          <a:latin typeface="+mn-lt"/>
          <a:ea typeface="+mn-ea"/>
          <a:cs typeface="+mn-cs"/>
        </a:defRPr>
      </a:lvl2pPr>
      <a:lvl3pPr marL="1055061" indent="-211013" algn="l" defTabSz="844048" rtl="0" eaLnBrk="1" latinLnBrk="0" hangingPunct="1">
        <a:lnSpc>
          <a:spcPct val="90000"/>
        </a:lnSpc>
        <a:spcBef>
          <a:spcPts val="461"/>
        </a:spcBef>
        <a:buFont typeface="Arial" panose="020B0604020202020204" pitchFamily="34" charset="0"/>
        <a:buChar char="•"/>
        <a:defRPr kumimoji="1" sz="1846" kern="1200">
          <a:solidFill>
            <a:schemeClr val="tx1"/>
          </a:solidFill>
          <a:latin typeface="+mn-lt"/>
          <a:ea typeface="+mn-ea"/>
          <a:cs typeface="+mn-cs"/>
        </a:defRPr>
      </a:lvl3pPr>
      <a:lvl4pPr marL="1477085"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4pPr>
      <a:lvl5pPr marL="1899110"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5pPr>
      <a:lvl6pPr marL="2321134"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6pPr>
      <a:lvl7pPr marL="2743158"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7pPr>
      <a:lvl8pPr marL="3165182"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8pPr>
      <a:lvl9pPr marL="3587206"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9pPr>
    </p:bodyStyle>
    <p:otherStyle>
      <a:defPPr>
        <a:defRPr lang="ja-JP"/>
      </a:defPPr>
      <a:lvl1pPr marL="0" algn="l" defTabSz="844048" rtl="0" eaLnBrk="1" latinLnBrk="0" hangingPunct="1">
        <a:defRPr kumimoji="1" sz="1662" kern="1200">
          <a:solidFill>
            <a:schemeClr val="tx1"/>
          </a:solidFill>
          <a:latin typeface="+mn-lt"/>
          <a:ea typeface="+mn-ea"/>
          <a:cs typeface="+mn-cs"/>
        </a:defRPr>
      </a:lvl1pPr>
      <a:lvl2pPr marL="422024" algn="l" defTabSz="844048" rtl="0" eaLnBrk="1" latinLnBrk="0" hangingPunct="1">
        <a:defRPr kumimoji="1" sz="1662" kern="1200">
          <a:solidFill>
            <a:schemeClr val="tx1"/>
          </a:solidFill>
          <a:latin typeface="+mn-lt"/>
          <a:ea typeface="+mn-ea"/>
          <a:cs typeface="+mn-cs"/>
        </a:defRPr>
      </a:lvl2pPr>
      <a:lvl3pPr marL="844048" algn="l" defTabSz="844048" rtl="0" eaLnBrk="1" latinLnBrk="0" hangingPunct="1">
        <a:defRPr kumimoji="1" sz="1662" kern="1200">
          <a:solidFill>
            <a:schemeClr val="tx1"/>
          </a:solidFill>
          <a:latin typeface="+mn-lt"/>
          <a:ea typeface="+mn-ea"/>
          <a:cs typeface="+mn-cs"/>
        </a:defRPr>
      </a:lvl3pPr>
      <a:lvl4pPr marL="1266073" algn="l" defTabSz="844048" rtl="0" eaLnBrk="1" latinLnBrk="0" hangingPunct="1">
        <a:defRPr kumimoji="1" sz="1662" kern="1200">
          <a:solidFill>
            <a:schemeClr val="tx1"/>
          </a:solidFill>
          <a:latin typeface="+mn-lt"/>
          <a:ea typeface="+mn-ea"/>
          <a:cs typeface="+mn-cs"/>
        </a:defRPr>
      </a:lvl4pPr>
      <a:lvl5pPr marL="1688097" algn="l" defTabSz="844048" rtl="0" eaLnBrk="1" latinLnBrk="0" hangingPunct="1">
        <a:defRPr kumimoji="1" sz="1662" kern="1200">
          <a:solidFill>
            <a:schemeClr val="tx1"/>
          </a:solidFill>
          <a:latin typeface="+mn-lt"/>
          <a:ea typeface="+mn-ea"/>
          <a:cs typeface="+mn-cs"/>
        </a:defRPr>
      </a:lvl5pPr>
      <a:lvl6pPr marL="2110121" algn="l" defTabSz="844048" rtl="0" eaLnBrk="1" latinLnBrk="0" hangingPunct="1">
        <a:defRPr kumimoji="1" sz="1662" kern="1200">
          <a:solidFill>
            <a:schemeClr val="tx1"/>
          </a:solidFill>
          <a:latin typeface="+mn-lt"/>
          <a:ea typeface="+mn-ea"/>
          <a:cs typeface="+mn-cs"/>
        </a:defRPr>
      </a:lvl6pPr>
      <a:lvl7pPr marL="2532145" algn="l" defTabSz="844048" rtl="0" eaLnBrk="1" latinLnBrk="0" hangingPunct="1">
        <a:defRPr kumimoji="1" sz="1662" kern="1200">
          <a:solidFill>
            <a:schemeClr val="tx1"/>
          </a:solidFill>
          <a:latin typeface="+mn-lt"/>
          <a:ea typeface="+mn-ea"/>
          <a:cs typeface="+mn-cs"/>
        </a:defRPr>
      </a:lvl7pPr>
      <a:lvl8pPr marL="2954169" algn="l" defTabSz="844048" rtl="0" eaLnBrk="1" latinLnBrk="0" hangingPunct="1">
        <a:defRPr kumimoji="1" sz="1662" kern="1200">
          <a:solidFill>
            <a:schemeClr val="tx1"/>
          </a:solidFill>
          <a:latin typeface="+mn-lt"/>
          <a:ea typeface="+mn-ea"/>
          <a:cs typeface="+mn-cs"/>
        </a:defRPr>
      </a:lvl8pPr>
      <a:lvl9pPr marL="3376193" algn="l" defTabSz="844048" rtl="0" eaLnBrk="1" latinLnBrk="0" hangingPunct="1">
        <a:defRPr kumimoji="1"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jpg"/><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jpg"/><Relationship Id="rId5" Type="http://schemas.openxmlformats.org/officeDocument/2006/relationships/image" Target="../media/image31.pn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jpeg"/></Relationships>
</file>

<file path=ppt/slides/_rels/slide7.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g"/><Relationship Id="rId7"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295E15B5-74D2-4947-8E7B-D3A0EC1A1591}"/>
              </a:ext>
            </a:extLst>
          </p:cNvPr>
          <p:cNvSpPr/>
          <p:nvPr/>
        </p:nvSpPr>
        <p:spPr>
          <a:xfrm>
            <a:off x="211014" y="1283899"/>
            <a:ext cx="11790493" cy="6935148"/>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94" name="四角形: 角を丸くする 93">
            <a:extLst>
              <a:ext uri="{FF2B5EF4-FFF2-40B4-BE49-F238E27FC236}">
                <a16:creationId xmlns:a16="http://schemas.microsoft.com/office/drawing/2014/main" id="{DF5E7FB1-AD49-4186-9C40-CEE356EC8077}"/>
              </a:ext>
            </a:extLst>
          </p:cNvPr>
          <p:cNvSpPr/>
          <p:nvPr/>
        </p:nvSpPr>
        <p:spPr>
          <a:xfrm>
            <a:off x="655361" y="6048335"/>
            <a:ext cx="10858960" cy="103784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6" name="平行四辺形 5">
            <a:extLst>
              <a:ext uri="{FF2B5EF4-FFF2-40B4-BE49-F238E27FC236}">
                <a16:creationId xmlns:a16="http://schemas.microsoft.com/office/drawing/2014/main" id="{12550923-6B43-47FE-BB64-D137B8E61ACC}"/>
              </a:ext>
            </a:extLst>
          </p:cNvPr>
          <p:cNvSpPr/>
          <p:nvPr/>
        </p:nvSpPr>
        <p:spPr>
          <a:xfrm>
            <a:off x="8230987" y="954943"/>
            <a:ext cx="3351168" cy="163218"/>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7" name="平行四辺形 6">
            <a:extLst>
              <a:ext uri="{FF2B5EF4-FFF2-40B4-BE49-F238E27FC236}">
                <a16:creationId xmlns:a16="http://schemas.microsoft.com/office/drawing/2014/main" id="{0D9382A0-3AED-4ED5-A700-AE3C221B7721}"/>
              </a:ext>
            </a:extLst>
          </p:cNvPr>
          <p:cNvSpPr/>
          <p:nvPr/>
        </p:nvSpPr>
        <p:spPr>
          <a:xfrm>
            <a:off x="676718" y="1123587"/>
            <a:ext cx="3371510"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3" name="四角形: 角を丸くする 12">
            <a:extLst>
              <a:ext uri="{FF2B5EF4-FFF2-40B4-BE49-F238E27FC236}">
                <a16:creationId xmlns:a16="http://schemas.microsoft.com/office/drawing/2014/main" id="{A5757D91-3F8F-4C4C-8AA4-1D33D0F82ECF}"/>
              </a:ext>
            </a:extLst>
          </p:cNvPr>
          <p:cNvSpPr/>
          <p:nvPr/>
        </p:nvSpPr>
        <p:spPr>
          <a:xfrm>
            <a:off x="655880" y="847511"/>
            <a:ext cx="3346177"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チャレンジを後押しする機能</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4" name="四角形: 角を丸くする 13">
            <a:extLst>
              <a:ext uri="{FF2B5EF4-FFF2-40B4-BE49-F238E27FC236}">
                <a16:creationId xmlns:a16="http://schemas.microsoft.com/office/drawing/2014/main" id="{967F6703-6575-4B56-AF15-A77E5C09FC83}"/>
              </a:ext>
            </a:extLst>
          </p:cNvPr>
          <p:cNvSpPr/>
          <p:nvPr/>
        </p:nvSpPr>
        <p:spPr>
          <a:xfrm>
            <a:off x="8254286" y="721929"/>
            <a:ext cx="3089697"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世界標準の都市機能の充実</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23" name="四角形: 角を丸くする 22">
            <a:extLst>
              <a:ext uri="{FF2B5EF4-FFF2-40B4-BE49-F238E27FC236}">
                <a16:creationId xmlns:a16="http://schemas.microsoft.com/office/drawing/2014/main" id="{4D0A71BC-41F6-43A0-8E2D-880F19F9C69C}"/>
              </a:ext>
            </a:extLst>
          </p:cNvPr>
          <p:cNvSpPr/>
          <p:nvPr/>
        </p:nvSpPr>
        <p:spPr>
          <a:xfrm>
            <a:off x="632472" y="2919316"/>
            <a:ext cx="10885531" cy="1386833"/>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969"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8" name="四角形: 角を丸くする 27">
            <a:extLst>
              <a:ext uri="{FF2B5EF4-FFF2-40B4-BE49-F238E27FC236}">
                <a16:creationId xmlns:a16="http://schemas.microsoft.com/office/drawing/2014/main" id="{00ABDDF3-5383-4138-A8EE-E40C0A331362}"/>
              </a:ext>
            </a:extLst>
          </p:cNvPr>
          <p:cNvSpPr/>
          <p:nvPr/>
        </p:nvSpPr>
        <p:spPr>
          <a:xfrm>
            <a:off x="646641" y="2944232"/>
            <a:ext cx="10697342" cy="1208724"/>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1800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○「大阪イノベーションハブ」における取組等による起業家育成や人材交流、産学連携</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1800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○「大阪スタートアップ・エコシステムコンソーシアム」のリソースを活用した</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ディープテックなどのスタートアップの発掘・成長支援</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180000" defTabSz="1500530">
              <a:lnSpc>
                <a:spcPts val="1500"/>
              </a:lnSpc>
              <a:spcBef>
                <a:spcPts val="600"/>
              </a:spcBef>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400" dirty="0">
                <a:solidFill>
                  <a:schemeClr val="tx1"/>
                </a:solidFill>
                <a:latin typeface="BIZ UDゴシック" panose="020B0400000000000000" pitchFamily="49" charset="-128"/>
                <a:ea typeface="BIZ UDゴシック" panose="020B0400000000000000" pitchFamily="49" charset="-128"/>
              </a:rPr>
              <a:t>経済界、国、地元自治体等で構成する「未来創造会議」において、万博で披露された最先端技術等の実装化・産業化について、プロジェクト型の支援を実施</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100" name="四角形: 角を丸くする 99">
            <a:extLst>
              <a:ext uri="{FF2B5EF4-FFF2-40B4-BE49-F238E27FC236}">
                <a16:creationId xmlns:a16="http://schemas.microsoft.com/office/drawing/2014/main" id="{C8250140-CE10-4571-AFF4-39E553FD86BE}"/>
              </a:ext>
            </a:extLst>
          </p:cNvPr>
          <p:cNvSpPr/>
          <p:nvPr/>
        </p:nvSpPr>
        <p:spPr>
          <a:xfrm>
            <a:off x="656345" y="7308237"/>
            <a:ext cx="10857818" cy="81736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32" name="四角形: 角を丸くする 131">
            <a:extLst>
              <a:ext uri="{FF2B5EF4-FFF2-40B4-BE49-F238E27FC236}">
                <a16:creationId xmlns:a16="http://schemas.microsoft.com/office/drawing/2014/main" id="{251F58F0-4CAA-48F8-AD14-724F3480FA99}"/>
              </a:ext>
            </a:extLst>
          </p:cNvPr>
          <p:cNvSpPr/>
          <p:nvPr/>
        </p:nvSpPr>
        <p:spPr>
          <a:xfrm>
            <a:off x="638791" y="4531543"/>
            <a:ext cx="10878196" cy="1184357"/>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pic>
        <p:nvPicPr>
          <p:cNvPr id="141" name="Picture 4">
            <a:extLst>
              <a:ext uri="{FF2B5EF4-FFF2-40B4-BE49-F238E27FC236}">
                <a16:creationId xmlns:a16="http://schemas.microsoft.com/office/drawing/2014/main" id="{EB5880D3-70CE-4A35-8FE8-90F2776AECD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208902" y="4584520"/>
            <a:ext cx="2651055" cy="1143258"/>
          </a:xfrm>
          <a:prstGeom prst="rect">
            <a:avLst/>
          </a:prstGeom>
          <a:noFill/>
          <a:extLst>
            <a:ext uri="{909E8E84-426E-40DD-AFC4-6F175D3DCCD1}">
              <a14:hiddenFill xmlns:a14="http://schemas.microsoft.com/office/drawing/2010/main">
                <a:solidFill>
                  <a:srgbClr val="FFFFFF"/>
                </a:solidFill>
              </a14:hiddenFill>
            </a:ext>
          </a:extLst>
        </p:spPr>
      </p:pic>
      <p:sp>
        <p:nvSpPr>
          <p:cNvPr id="149" name="四角形: 角を丸くする 148">
            <a:extLst>
              <a:ext uri="{FF2B5EF4-FFF2-40B4-BE49-F238E27FC236}">
                <a16:creationId xmlns:a16="http://schemas.microsoft.com/office/drawing/2014/main" id="{BF2A7FB7-370A-4835-999E-773038667584}"/>
              </a:ext>
            </a:extLst>
          </p:cNvPr>
          <p:cNvSpPr/>
          <p:nvPr/>
        </p:nvSpPr>
        <p:spPr>
          <a:xfrm>
            <a:off x="638792" y="1518574"/>
            <a:ext cx="10885531" cy="117033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969"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6" name="四角形: 角を丸くする 15">
            <a:extLst>
              <a:ext uri="{FF2B5EF4-FFF2-40B4-BE49-F238E27FC236}">
                <a16:creationId xmlns:a16="http://schemas.microsoft.com/office/drawing/2014/main" id="{18075FDA-6425-4181-835D-61CD2C36D5FC}"/>
              </a:ext>
            </a:extLst>
          </p:cNvPr>
          <p:cNvSpPr/>
          <p:nvPr/>
        </p:nvSpPr>
        <p:spPr>
          <a:xfrm>
            <a:off x="716038" y="1800138"/>
            <a:ext cx="7846971" cy="871333"/>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1800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○スーパーシティ型国家戦略特区制度の活用</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1800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○大阪広域データ連携基盤（</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ORDEN</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）の活用</a:t>
            </a:r>
          </a:p>
        </p:txBody>
      </p:sp>
      <p:pic>
        <p:nvPicPr>
          <p:cNvPr id="89" name="Picture 8">
            <a:extLst>
              <a:ext uri="{FF2B5EF4-FFF2-40B4-BE49-F238E27FC236}">
                <a16:creationId xmlns:a16="http://schemas.microsoft.com/office/drawing/2014/main" id="{92240456-AFEB-4985-935D-E60D29E48A2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7093856" y="1519588"/>
            <a:ext cx="1726964" cy="1089140"/>
          </a:xfrm>
          <a:prstGeom prst="rect">
            <a:avLst/>
          </a:prstGeom>
          <a:noFill/>
          <a:extLst>
            <a:ext uri="{909E8E84-426E-40DD-AFC4-6F175D3DCCD1}">
              <a14:hiddenFill xmlns:a14="http://schemas.microsoft.com/office/drawing/2010/main">
                <a:solidFill>
                  <a:srgbClr val="FFFFFF"/>
                </a:solidFill>
              </a14:hiddenFill>
            </a:ext>
          </a:extLst>
        </p:spPr>
      </p:pic>
      <p:pic>
        <p:nvPicPr>
          <p:cNvPr id="170" name="図 169">
            <a:extLst>
              <a:ext uri="{FF2B5EF4-FFF2-40B4-BE49-F238E27FC236}">
                <a16:creationId xmlns:a16="http://schemas.microsoft.com/office/drawing/2014/main" id="{109EC1D7-EFB3-4E0B-9E7B-D7FF80BA46C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930753" y="10709734"/>
            <a:ext cx="1858408" cy="864601"/>
          </a:xfrm>
          <a:prstGeom prst="rect">
            <a:avLst/>
          </a:prstGeom>
        </p:spPr>
      </p:pic>
      <p:sp>
        <p:nvSpPr>
          <p:cNvPr id="153" name="四角形: 角を丸くする 152">
            <a:extLst>
              <a:ext uri="{FF2B5EF4-FFF2-40B4-BE49-F238E27FC236}">
                <a16:creationId xmlns:a16="http://schemas.microsoft.com/office/drawing/2014/main" id="{9A5DD78B-C8A5-4FB2-8DAF-621A05059BFB}"/>
              </a:ext>
            </a:extLst>
          </p:cNvPr>
          <p:cNvSpPr/>
          <p:nvPr/>
        </p:nvSpPr>
        <p:spPr>
          <a:xfrm>
            <a:off x="656344" y="7132801"/>
            <a:ext cx="7456073"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大阪公立大学　都市シンクタンク機能　技術インキュベーション機能</a:t>
            </a:r>
          </a:p>
        </p:txBody>
      </p:sp>
      <p:sp>
        <p:nvSpPr>
          <p:cNvPr id="171" name="四角形: 角を丸くする 170">
            <a:extLst>
              <a:ext uri="{FF2B5EF4-FFF2-40B4-BE49-F238E27FC236}">
                <a16:creationId xmlns:a16="http://schemas.microsoft.com/office/drawing/2014/main" id="{256568BE-ADBE-4465-8F66-7C04F322FC85}"/>
              </a:ext>
            </a:extLst>
          </p:cNvPr>
          <p:cNvSpPr/>
          <p:nvPr/>
        </p:nvSpPr>
        <p:spPr>
          <a:xfrm>
            <a:off x="655361" y="5804483"/>
            <a:ext cx="6670694"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「チャレンジ、トライ＆エラー」評価　人材育成環境の構築</a:t>
            </a:r>
          </a:p>
        </p:txBody>
      </p:sp>
      <p:sp>
        <p:nvSpPr>
          <p:cNvPr id="86" name="四角形: 角を丸くする 85">
            <a:extLst>
              <a:ext uri="{FF2B5EF4-FFF2-40B4-BE49-F238E27FC236}">
                <a16:creationId xmlns:a16="http://schemas.microsoft.com/office/drawing/2014/main" id="{2A6DA035-3F83-4F22-B92C-EE28A6139586}"/>
              </a:ext>
            </a:extLst>
          </p:cNvPr>
          <p:cNvSpPr/>
          <p:nvPr/>
        </p:nvSpPr>
        <p:spPr>
          <a:xfrm>
            <a:off x="626157" y="1376032"/>
            <a:ext cx="6095368"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「最先端の実証都市」の確立（特区制度のフル活用）</a:t>
            </a:r>
          </a:p>
        </p:txBody>
      </p:sp>
      <p:sp>
        <p:nvSpPr>
          <p:cNvPr id="11" name="四角形: 角を丸くする 10">
            <a:extLst>
              <a:ext uri="{FF2B5EF4-FFF2-40B4-BE49-F238E27FC236}">
                <a16:creationId xmlns:a16="http://schemas.microsoft.com/office/drawing/2014/main" id="{172F84CF-3555-46C9-B18C-359CBA958A9D}"/>
              </a:ext>
            </a:extLst>
          </p:cNvPr>
          <p:cNvSpPr/>
          <p:nvPr/>
        </p:nvSpPr>
        <p:spPr>
          <a:xfrm>
            <a:off x="634165" y="2768889"/>
            <a:ext cx="4191835"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オール大阪でのチャレンジ支援強化</a:t>
            </a:r>
          </a:p>
        </p:txBody>
      </p:sp>
      <p:sp>
        <p:nvSpPr>
          <p:cNvPr id="98" name="四角形: 角を丸くする 97">
            <a:extLst>
              <a:ext uri="{FF2B5EF4-FFF2-40B4-BE49-F238E27FC236}">
                <a16:creationId xmlns:a16="http://schemas.microsoft.com/office/drawing/2014/main" id="{1463A572-443D-4F4C-BBA2-FE47F6913F72}"/>
              </a:ext>
            </a:extLst>
          </p:cNvPr>
          <p:cNvSpPr/>
          <p:nvPr/>
        </p:nvSpPr>
        <p:spPr>
          <a:xfrm>
            <a:off x="634165" y="4385661"/>
            <a:ext cx="2611773"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国際金融都市の実現</a:t>
            </a:r>
          </a:p>
        </p:txBody>
      </p:sp>
      <p:sp>
        <p:nvSpPr>
          <p:cNvPr id="88" name="四角形: 角を丸くする 87">
            <a:extLst>
              <a:ext uri="{FF2B5EF4-FFF2-40B4-BE49-F238E27FC236}">
                <a16:creationId xmlns:a16="http://schemas.microsoft.com/office/drawing/2014/main" id="{1B2201D1-1DE5-4D90-9997-FBF761B9D2C9}"/>
              </a:ext>
            </a:extLst>
          </p:cNvPr>
          <p:cNvSpPr/>
          <p:nvPr/>
        </p:nvSpPr>
        <p:spPr>
          <a:xfrm>
            <a:off x="716038" y="4824608"/>
            <a:ext cx="8614251" cy="767201"/>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○金融・資産運用特区を活用した規制改革等の実現</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○大阪に進出を希望する金融系外国企業等をワンストップでサポート</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○誘致インセンティブを活用した金融系外国企業等の誘致活動</a:t>
            </a:r>
          </a:p>
        </p:txBody>
      </p:sp>
      <p:sp>
        <p:nvSpPr>
          <p:cNvPr id="93" name="四角形: 角を丸くする 92">
            <a:extLst>
              <a:ext uri="{FF2B5EF4-FFF2-40B4-BE49-F238E27FC236}">
                <a16:creationId xmlns:a16="http://schemas.microsoft.com/office/drawing/2014/main" id="{E06E20D3-9CE2-43CB-ACC0-5962DC712871}"/>
              </a:ext>
            </a:extLst>
          </p:cNvPr>
          <p:cNvSpPr/>
          <p:nvPr/>
        </p:nvSpPr>
        <p:spPr>
          <a:xfrm>
            <a:off x="747848" y="7561495"/>
            <a:ext cx="8599011" cy="48332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○「イノベーション・アカデミー構想」に基づく大阪公立大学における産学官民共創機能の整備等</a:t>
            </a:r>
          </a:p>
        </p:txBody>
      </p:sp>
      <p:sp>
        <p:nvSpPr>
          <p:cNvPr id="96" name="四角形: 角を丸くする 95">
            <a:extLst>
              <a:ext uri="{FF2B5EF4-FFF2-40B4-BE49-F238E27FC236}">
                <a16:creationId xmlns:a16="http://schemas.microsoft.com/office/drawing/2014/main" id="{70976B19-7593-47AB-A74C-4F59DEF04D7A}"/>
              </a:ext>
            </a:extLst>
          </p:cNvPr>
          <p:cNvSpPr/>
          <p:nvPr/>
        </p:nvSpPr>
        <p:spPr>
          <a:xfrm>
            <a:off x="747848" y="6346365"/>
            <a:ext cx="7677384" cy="556157"/>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○求職者及び在職者のリスキリング支援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○離職者等を対象とした</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IT</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人材育成</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○大阪公立大学における高度研究人材育成</a:t>
            </a:r>
            <a:endPar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87" name="ホームベース 143">
            <a:extLst>
              <a:ext uri="{FF2B5EF4-FFF2-40B4-BE49-F238E27FC236}">
                <a16:creationId xmlns:a16="http://schemas.microsoft.com/office/drawing/2014/main" id="{3DF14D16-F4FD-4BD1-9A1A-C8B659C43243}"/>
              </a:ext>
            </a:extLst>
          </p:cNvPr>
          <p:cNvSpPr/>
          <p:nvPr/>
        </p:nvSpPr>
        <p:spPr>
          <a:xfrm>
            <a:off x="617455" y="138022"/>
            <a:ext cx="8600309" cy="439633"/>
          </a:xfrm>
          <a:prstGeom prst="homePlate">
            <a:avLst/>
          </a:prstGeom>
          <a:solidFill>
            <a:schemeClr val="bg1"/>
          </a:solidFill>
          <a:ln w="12700">
            <a:solidFill>
              <a:schemeClr val="accent1"/>
            </a:solidFill>
          </a:ln>
        </p:spPr>
        <p:style>
          <a:lnRef idx="1">
            <a:schemeClr val="accent5"/>
          </a:lnRef>
          <a:fillRef idx="3">
            <a:schemeClr val="accent5"/>
          </a:fillRef>
          <a:effectRef idx="2">
            <a:schemeClr val="accent5"/>
          </a:effectRef>
          <a:fontRef idx="minor">
            <a:schemeClr val="lt1"/>
          </a:fontRef>
        </p:style>
        <p:txBody>
          <a:bodyPr lIns="0" rIns="0" rtlCol="0" anchor="ctr"/>
          <a:lstStyle/>
          <a:p>
            <a:pPr lvl="0" defTabSz="750280">
              <a:defRPr/>
            </a:pPr>
            <a:r>
              <a:rPr kumimoji="1" lang="ja-JP" altLang="en-US" sz="1969"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969"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今後の取組の方向性と大阪府各部局の主な取組例</a:t>
            </a:r>
            <a:r>
              <a:rPr kumimoji="1" lang="ja-JP" altLang="en-US" sz="1600" dirty="0">
                <a:solidFill>
                  <a:schemeClr val="tx1"/>
                </a:solidFill>
                <a:latin typeface="BIZ UDゴシック" panose="020B0400000000000000" pitchFamily="49" charset="-128"/>
                <a:ea typeface="BIZ UDゴシック" panose="020B0400000000000000" pitchFamily="49" charset="-128"/>
              </a:rPr>
              <a:t>（令和８年７月時点）</a:t>
            </a:r>
            <a:endParaRPr kumimoji="1" lang="ja-JP" altLang="en-US" sz="1723"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91" name="スライド番号プレースホルダー 3">
            <a:extLst>
              <a:ext uri="{FF2B5EF4-FFF2-40B4-BE49-F238E27FC236}">
                <a16:creationId xmlns:a16="http://schemas.microsoft.com/office/drawing/2014/main" id="{55CDC71A-808B-4DB5-A8C0-FA24FB245801}"/>
              </a:ext>
            </a:extLst>
          </p:cNvPr>
          <p:cNvSpPr>
            <a:spLocks noGrp="1"/>
          </p:cNvSpPr>
          <p:nvPr>
            <p:ph type="sldNum" sz="quarter" idx="12"/>
          </p:nvPr>
        </p:nvSpPr>
        <p:spPr>
          <a:xfrm>
            <a:off x="11804134" y="15559420"/>
            <a:ext cx="354688" cy="865482"/>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5B5CFB-EC6C-40B3-B0D3-E789C0C38D57}" type="slidenum">
              <a:rPr kumimoji="1" lang="ja-JP" altLang="en-US" sz="1400" b="0" i="0" u="none" strike="noStrike" kern="1200" cap="none" spc="0" normalizeH="0" baseline="0" noProof="0" smtClean="0">
                <a:ln>
                  <a:noFill/>
                </a:ln>
                <a:solidFill>
                  <a:prstClr val="white"/>
                </a:solidFill>
                <a:effectLst/>
                <a:uLnTx/>
                <a:uFillTx/>
                <a:latin typeface="BIZ UDゴシック" panose="020B0400000000000000" pitchFamily="49" charset="-128"/>
                <a:ea typeface="BIZ UDゴシック" panose="020B0400000000000000" pitchFamily="49"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400" b="0"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99" name="四角形: 角を丸くする 98">
            <a:extLst>
              <a:ext uri="{FF2B5EF4-FFF2-40B4-BE49-F238E27FC236}">
                <a16:creationId xmlns:a16="http://schemas.microsoft.com/office/drawing/2014/main" id="{5287ED2F-2239-4A39-B7FB-B6BFCD157075}"/>
              </a:ext>
            </a:extLst>
          </p:cNvPr>
          <p:cNvSpPr/>
          <p:nvPr/>
        </p:nvSpPr>
        <p:spPr>
          <a:xfrm>
            <a:off x="211016" y="8710526"/>
            <a:ext cx="11769970" cy="7232859"/>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01" name="四角形: 角を丸くする 100">
            <a:extLst>
              <a:ext uri="{FF2B5EF4-FFF2-40B4-BE49-F238E27FC236}">
                <a16:creationId xmlns:a16="http://schemas.microsoft.com/office/drawing/2014/main" id="{DEBBC001-C1CD-48D7-8998-98D78A99CD8E}"/>
              </a:ext>
            </a:extLst>
          </p:cNvPr>
          <p:cNvSpPr/>
          <p:nvPr/>
        </p:nvSpPr>
        <p:spPr>
          <a:xfrm>
            <a:off x="367606" y="11523443"/>
            <a:ext cx="11395588" cy="1382983"/>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04" name="四角形: 角を丸くする 103">
            <a:extLst>
              <a:ext uri="{FF2B5EF4-FFF2-40B4-BE49-F238E27FC236}">
                <a16:creationId xmlns:a16="http://schemas.microsoft.com/office/drawing/2014/main" id="{9AC2E7F7-2964-49E4-98E1-D1800B29E19E}"/>
              </a:ext>
            </a:extLst>
          </p:cNvPr>
          <p:cNvSpPr/>
          <p:nvPr/>
        </p:nvSpPr>
        <p:spPr>
          <a:xfrm>
            <a:off x="367605" y="9167359"/>
            <a:ext cx="5595513" cy="200561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05" name="四角形: 角を丸くする 104">
            <a:extLst>
              <a:ext uri="{FF2B5EF4-FFF2-40B4-BE49-F238E27FC236}">
                <a16:creationId xmlns:a16="http://schemas.microsoft.com/office/drawing/2014/main" id="{71A11815-2633-4764-8E82-C380A029079B}"/>
              </a:ext>
            </a:extLst>
          </p:cNvPr>
          <p:cNvSpPr/>
          <p:nvPr/>
        </p:nvSpPr>
        <p:spPr>
          <a:xfrm>
            <a:off x="410255" y="8794433"/>
            <a:ext cx="4980708" cy="594495"/>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241916"/>
                </a:solidFill>
                <a:effectLst/>
                <a:uLnTx/>
                <a:uFillTx/>
                <a:latin typeface="BIZ UDゴシック" panose="020B0400000000000000" pitchFamily="49" charset="-128"/>
                <a:ea typeface="BIZ UDゴシック" panose="020B0400000000000000" pitchFamily="49" charset="-128"/>
                <a:cs typeface="+mn-cs"/>
              </a:rPr>
              <a:t>女性をはじめ、誰もが活躍できる環境づくり　「働きやすさ＋働きがい」　</a:t>
            </a:r>
          </a:p>
        </p:txBody>
      </p:sp>
      <p:pic>
        <p:nvPicPr>
          <p:cNvPr id="106" name="図 105">
            <a:extLst>
              <a:ext uri="{FF2B5EF4-FFF2-40B4-BE49-F238E27FC236}">
                <a16:creationId xmlns:a16="http://schemas.microsoft.com/office/drawing/2014/main" id="{D777CE67-6C34-4AA1-B440-7C9D994A224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926493" y="10222997"/>
            <a:ext cx="1534937" cy="864602"/>
          </a:xfrm>
          <a:prstGeom prst="rect">
            <a:avLst/>
          </a:prstGeom>
        </p:spPr>
      </p:pic>
      <p:sp>
        <p:nvSpPr>
          <p:cNvPr id="107" name="平行四辺形 106">
            <a:extLst>
              <a:ext uri="{FF2B5EF4-FFF2-40B4-BE49-F238E27FC236}">
                <a16:creationId xmlns:a16="http://schemas.microsoft.com/office/drawing/2014/main" id="{C09FB8CF-99B0-4D33-96E3-01CF7CA63A01}"/>
              </a:ext>
            </a:extLst>
          </p:cNvPr>
          <p:cNvSpPr/>
          <p:nvPr/>
        </p:nvSpPr>
        <p:spPr>
          <a:xfrm>
            <a:off x="681861" y="8571413"/>
            <a:ext cx="6314991"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08" name="四角形: 角を丸くする 107">
            <a:extLst>
              <a:ext uri="{FF2B5EF4-FFF2-40B4-BE49-F238E27FC236}">
                <a16:creationId xmlns:a16="http://schemas.microsoft.com/office/drawing/2014/main" id="{99AE0DFD-5BEF-410F-A9AC-53EA4D301580}"/>
              </a:ext>
            </a:extLst>
          </p:cNvPr>
          <p:cNvSpPr/>
          <p:nvPr/>
        </p:nvSpPr>
        <p:spPr>
          <a:xfrm>
            <a:off x="619146" y="8319388"/>
            <a:ext cx="6625339"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暮らしやすさ、働きやすさ、楽しさを高める機能（</a:t>
            </a:r>
            <a:r>
              <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1/2</a:t>
            </a: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09" name="四角形: 角を丸くする 108">
            <a:extLst>
              <a:ext uri="{FF2B5EF4-FFF2-40B4-BE49-F238E27FC236}">
                <a16:creationId xmlns:a16="http://schemas.microsoft.com/office/drawing/2014/main" id="{B00477E8-AFF4-49CE-B4AC-07480D59C7FE}"/>
              </a:ext>
            </a:extLst>
          </p:cNvPr>
          <p:cNvSpPr/>
          <p:nvPr/>
        </p:nvSpPr>
        <p:spPr>
          <a:xfrm>
            <a:off x="490480" y="9360389"/>
            <a:ext cx="5351103" cy="162850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OSAKA</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しごとフィールドにおける就職支援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○女性活躍を推進する事業者の登録・認証・表彰の実施</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○大阪公立大学における</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女性研究者の活躍推進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2" name="四角形: 角を丸くする 111">
            <a:extLst>
              <a:ext uri="{FF2B5EF4-FFF2-40B4-BE49-F238E27FC236}">
                <a16:creationId xmlns:a16="http://schemas.microsoft.com/office/drawing/2014/main" id="{B2F67F50-B93E-4268-9A94-6FE767E0E039}"/>
              </a:ext>
            </a:extLst>
          </p:cNvPr>
          <p:cNvSpPr/>
          <p:nvPr/>
        </p:nvSpPr>
        <p:spPr>
          <a:xfrm>
            <a:off x="6095999" y="9120316"/>
            <a:ext cx="5708135" cy="206568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3" name="四角形: 角を丸くする 112">
            <a:extLst>
              <a:ext uri="{FF2B5EF4-FFF2-40B4-BE49-F238E27FC236}">
                <a16:creationId xmlns:a16="http://schemas.microsoft.com/office/drawing/2014/main" id="{77F96548-56FA-4BBB-A403-393326CA6083}"/>
              </a:ext>
            </a:extLst>
          </p:cNvPr>
          <p:cNvSpPr/>
          <p:nvPr/>
        </p:nvSpPr>
        <p:spPr>
          <a:xfrm>
            <a:off x="410199" y="11311541"/>
            <a:ext cx="5144373"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ts val="15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子育て、教育環境の充実　「次世代を育む」</a:t>
            </a:r>
          </a:p>
        </p:txBody>
      </p:sp>
      <p:sp>
        <p:nvSpPr>
          <p:cNvPr id="116" name="正方形/長方形 115">
            <a:extLst>
              <a:ext uri="{FF2B5EF4-FFF2-40B4-BE49-F238E27FC236}">
                <a16:creationId xmlns:a16="http://schemas.microsoft.com/office/drawing/2014/main" id="{5316C2E4-3E37-4481-BFC1-4F660591FE32}"/>
              </a:ext>
            </a:extLst>
          </p:cNvPr>
          <p:cNvSpPr/>
          <p:nvPr/>
        </p:nvSpPr>
        <p:spPr>
          <a:xfrm>
            <a:off x="490480" y="11761762"/>
            <a:ext cx="4640257" cy="9099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○高等学校等の授業料等無償化</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○大阪公立大学等の授業料無償化</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○英語教育の充実「生きた」英語プロジェクト等</a:t>
            </a:r>
          </a:p>
        </p:txBody>
      </p:sp>
      <p:sp>
        <p:nvSpPr>
          <p:cNvPr id="119" name="四角形: 角を丸くする 118">
            <a:extLst>
              <a:ext uri="{FF2B5EF4-FFF2-40B4-BE49-F238E27FC236}">
                <a16:creationId xmlns:a16="http://schemas.microsoft.com/office/drawing/2014/main" id="{F460D47C-411B-4AEB-87C4-724E55B84139}"/>
              </a:ext>
            </a:extLst>
          </p:cNvPr>
          <p:cNvSpPr/>
          <p:nvPr/>
        </p:nvSpPr>
        <p:spPr>
          <a:xfrm>
            <a:off x="6100342" y="8809406"/>
            <a:ext cx="2510081" cy="60924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241916"/>
                </a:solidFill>
                <a:effectLst/>
                <a:uLnTx/>
                <a:uFillTx/>
                <a:latin typeface="BIZ UDゴシック" panose="020B0400000000000000" pitchFamily="49" charset="-128"/>
                <a:ea typeface="BIZ UDゴシック" panose="020B0400000000000000" pitchFamily="49" charset="-128"/>
                <a:cs typeface="+mn-cs"/>
              </a:rPr>
              <a:t>健康寿命の延伸</a:t>
            </a:r>
            <a:endParaRPr kumimoji="1" lang="en-US" altLang="ja-JP" sz="1800" b="1" i="0" u="none" strike="noStrike" kern="1200" cap="none" spc="0" normalizeH="0" baseline="0" noProof="0" dirty="0">
              <a:ln>
                <a:noFill/>
              </a:ln>
              <a:solidFill>
                <a:srgbClr val="241916"/>
              </a:solidFill>
              <a:effectLst/>
              <a:uLnTx/>
              <a:uFillTx/>
              <a:latin typeface="BIZ UDゴシック" panose="020B0400000000000000" pitchFamily="49" charset="-128"/>
              <a:ea typeface="BIZ UDゴシック" panose="020B0400000000000000" pitchFamily="49" charset="-128"/>
              <a:cs typeface="+mn-cs"/>
            </a:endParaRPr>
          </a:p>
        </p:txBody>
      </p:sp>
      <p:sp>
        <p:nvSpPr>
          <p:cNvPr id="120" name="四角形: 角を丸くする 119">
            <a:extLst>
              <a:ext uri="{FF2B5EF4-FFF2-40B4-BE49-F238E27FC236}">
                <a16:creationId xmlns:a16="http://schemas.microsoft.com/office/drawing/2014/main" id="{DE8DFED4-1713-4EC4-B074-B0B0C8A064F9}"/>
              </a:ext>
            </a:extLst>
          </p:cNvPr>
          <p:cNvSpPr/>
          <p:nvPr/>
        </p:nvSpPr>
        <p:spPr>
          <a:xfrm>
            <a:off x="6005768" y="9074519"/>
            <a:ext cx="6519556" cy="1458331"/>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○大阪府健康づくり支援プラットフォーム整備等事業</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「アスマイル」の推進</a:t>
            </a:r>
          </a:p>
        </p:txBody>
      </p:sp>
      <p:pic>
        <p:nvPicPr>
          <p:cNvPr id="123" name="図 122">
            <a:extLst>
              <a:ext uri="{FF2B5EF4-FFF2-40B4-BE49-F238E27FC236}">
                <a16:creationId xmlns:a16="http://schemas.microsoft.com/office/drawing/2014/main" id="{C4B253A5-3A0F-4810-904F-FF52F8E5D69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17764" y="10180719"/>
            <a:ext cx="2250814" cy="757795"/>
          </a:xfrm>
          <a:prstGeom prst="rect">
            <a:avLst/>
          </a:prstGeom>
        </p:spPr>
      </p:pic>
      <p:sp>
        <p:nvSpPr>
          <p:cNvPr id="5" name="正方形/長方形 4">
            <a:extLst>
              <a:ext uri="{FF2B5EF4-FFF2-40B4-BE49-F238E27FC236}">
                <a16:creationId xmlns:a16="http://schemas.microsoft.com/office/drawing/2014/main" id="{555CF8B6-5F72-D57A-5EF0-BD2EAB200630}"/>
              </a:ext>
            </a:extLst>
          </p:cNvPr>
          <p:cNvSpPr/>
          <p:nvPr/>
        </p:nvSpPr>
        <p:spPr>
          <a:xfrm>
            <a:off x="4388351" y="11791368"/>
            <a:ext cx="3747807" cy="1370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○府立高校改革の推進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○府立学校の建替え・内装リニューアル等の</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施設や設備更新による魅力化の推進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9" name="四角形: 角を丸くする 8">
            <a:extLst>
              <a:ext uri="{FF2B5EF4-FFF2-40B4-BE49-F238E27FC236}">
                <a16:creationId xmlns:a16="http://schemas.microsoft.com/office/drawing/2014/main" id="{DB2DFDD0-EEC9-371B-07B8-C3404B512D3B}"/>
              </a:ext>
            </a:extLst>
          </p:cNvPr>
          <p:cNvSpPr/>
          <p:nvPr/>
        </p:nvSpPr>
        <p:spPr>
          <a:xfrm>
            <a:off x="415480" y="13194881"/>
            <a:ext cx="11347714" cy="2470224"/>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10" name="正方形/長方形 9">
            <a:extLst>
              <a:ext uri="{FF2B5EF4-FFF2-40B4-BE49-F238E27FC236}">
                <a16:creationId xmlns:a16="http://schemas.microsoft.com/office/drawing/2014/main" id="{39724263-08FA-8761-FF25-E4F875484DFB}"/>
              </a:ext>
            </a:extLst>
          </p:cNvPr>
          <p:cNvSpPr/>
          <p:nvPr/>
        </p:nvSpPr>
        <p:spPr>
          <a:xfrm>
            <a:off x="644224" y="13446944"/>
            <a:ext cx="7088398" cy="21424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○官民の関係団体との情報共有・相互連携</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OSAKA</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外国人材受入促進・共生推進協議会）</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○大阪外国人材採用支援センターにおける</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府内企業に向けた採用や採用後の定着のワンストップサポート</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○外国人材の活躍・定着促進に向けた府内企業の</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受入れ環境整備・マッチング支援</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○ホテル・旅館のバリアフリー環境整備促進</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○万博で展開されたバリアフリー設備の府域への普及拡大</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12" name="四角形: 角を丸くする 11">
            <a:extLst>
              <a:ext uri="{FF2B5EF4-FFF2-40B4-BE49-F238E27FC236}">
                <a16:creationId xmlns:a16="http://schemas.microsoft.com/office/drawing/2014/main" id="{48FD33BC-FCC4-D619-68EC-B877EFBED102}"/>
              </a:ext>
            </a:extLst>
          </p:cNvPr>
          <p:cNvSpPr/>
          <p:nvPr/>
        </p:nvSpPr>
        <p:spPr>
          <a:xfrm>
            <a:off x="371847" y="12978147"/>
            <a:ext cx="9735080"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外国人をはじめ多様な人々が安心して暮らせる共生社会の実現「インクルーシブシティ」</a:t>
            </a:r>
          </a:p>
        </p:txBody>
      </p:sp>
      <p:sp>
        <p:nvSpPr>
          <p:cNvPr id="17" name="正方形/長方形 16">
            <a:extLst>
              <a:ext uri="{FF2B5EF4-FFF2-40B4-BE49-F238E27FC236}">
                <a16:creationId xmlns:a16="http://schemas.microsoft.com/office/drawing/2014/main" id="{4575D4DA-50C1-4A5E-D2A2-47DE2B9BE447}"/>
              </a:ext>
            </a:extLst>
          </p:cNvPr>
          <p:cNvSpPr/>
          <p:nvPr/>
        </p:nvSpPr>
        <p:spPr>
          <a:xfrm>
            <a:off x="6016160" y="13446944"/>
            <a:ext cx="6895556" cy="2054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○性的マイノリティを対象とした</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大阪府パートナーシップ宣誓証明制度等の実施</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○障がい者の職場定着に向けた企業支援</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○府立高校における</a:t>
            </a:r>
            <a:r>
              <a:rPr kumimoji="1" lang="zh-TW"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日本語指導拠点校</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化に向けた取組</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457200" defTabSz="1500530">
              <a:spcAft>
                <a:spcPts val="600"/>
              </a:spcAft>
              <a:defRPr/>
            </a:pPr>
            <a:r>
              <a:rPr kumimoji="1" lang="ja-JP" altLang="en-US" sz="1400" dirty="0">
                <a:solidFill>
                  <a:schemeClr val="tx1"/>
                </a:solidFill>
                <a:latin typeface="BIZ UDゴシック" panose="020B0400000000000000" pitchFamily="49" charset="-128"/>
                <a:ea typeface="BIZ UDゴシック" panose="020B0400000000000000" pitchFamily="49" charset="-128"/>
              </a:rPr>
              <a:t>○府域の７地区への外国人児童生徒支援員</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及び</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dirty="0">
                <a:solidFill>
                  <a:schemeClr val="tx1"/>
                </a:solidFill>
                <a:latin typeface="BIZ UDゴシック" panose="020B0400000000000000" pitchFamily="49" charset="-128"/>
                <a:ea typeface="BIZ UDゴシック" panose="020B0400000000000000" pitchFamily="49" charset="-128"/>
              </a:rPr>
              <a:t>夜間中学への日本語指導支援員</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の配置</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○先端技術によるボーダレスアートの社会実装に向けた取組</a:t>
            </a:r>
            <a:endParaRPr kumimoji="1" lang="en-US" altLang="ja-JP" sz="1400" b="0" i="0" u="none" strike="sng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18" name="正方形/長方形 17">
            <a:extLst>
              <a:ext uri="{FF2B5EF4-FFF2-40B4-BE49-F238E27FC236}">
                <a16:creationId xmlns:a16="http://schemas.microsoft.com/office/drawing/2014/main" id="{B7F807EC-4B4F-E25E-6AA5-41FF898BB317}"/>
              </a:ext>
            </a:extLst>
          </p:cNvPr>
          <p:cNvSpPr/>
          <p:nvPr/>
        </p:nvSpPr>
        <p:spPr>
          <a:xfrm>
            <a:off x="8011222" y="11793060"/>
            <a:ext cx="4102644" cy="18518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○大阪公立大学工業高等専門学校における</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成長産業分野の人材育成機能の強化</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9" name="正方形/長方形 18">
            <a:extLst>
              <a:ext uri="{FF2B5EF4-FFF2-40B4-BE49-F238E27FC236}">
                <a16:creationId xmlns:a16="http://schemas.microsoft.com/office/drawing/2014/main" id="{06222153-E2A4-23C0-4F28-D053DEBD12B3}"/>
              </a:ext>
            </a:extLst>
          </p:cNvPr>
          <p:cNvSpPr/>
          <p:nvPr/>
        </p:nvSpPr>
        <p:spPr>
          <a:xfrm>
            <a:off x="8189919" y="14903411"/>
            <a:ext cx="6895556" cy="1257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endParaRPr kumimoji="1" lang="en-US" altLang="ja-JP" sz="1400" b="0"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p:txBody>
      </p:sp>
      <p:pic>
        <p:nvPicPr>
          <p:cNvPr id="15" name="図 14">
            <a:extLst>
              <a:ext uri="{FF2B5EF4-FFF2-40B4-BE49-F238E27FC236}">
                <a16:creationId xmlns:a16="http://schemas.microsoft.com/office/drawing/2014/main" id="{345EE0B9-7073-4803-AF79-9BBF71298C7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330289" y="7267861"/>
            <a:ext cx="1929515" cy="897083"/>
          </a:xfrm>
          <a:prstGeom prst="rect">
            <a:avLst/>
          </a:prstGeom>
        </p:spPr>
      </p:pic>
      <p:pic>
        <p:nvPicPr>
          <p:cNvPr id="54" name="図 53">
            <a:extLst>
              <a:ext uri="{FF2B5EF4-FFF2-40B4-BE49-F238E27FC236}">
                <a16:creationId xmlns:a16="http://schemas.microsoft.com/office/drawing/2014/main" id="{BDE89D10-436D-4571-9A7B-2899885ECA8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463938" y="6114608"/>
            <a:ext cx="1654206" cy="913528"/>
          </a:xfrm>
          <a:prstGeom prst="rect">
            <a:avLst/>
          </a:prstGeom>
        </p:spPr>
      </p:pic>
      <p:pic>
        <p:nvPicPr>
          <p:cNvPr id="2" name="図 1" descr="グラフィカル ユーザー インターフェイス が含まれている画像  AI 生成コンテンツは誤りを含む可能性があります。">
            <a:extLst>
              <a:ext uri="{FF2B5EF4-FFF2-40B4-BE49-F238E27FC236}">
                <a16:creationId xmlns:a16="http://schemas.microsoft.com/office/drawing/2014/main" id="{BC456685-67BE-0ED8-ED10-32883FC2AA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96079" y="3024811"/>
            <a:ext cx="2025290" cy="698848"/>
          </a:xfrm>
          <a:prstGeom prst="rect">
            <a:avLst/>
          </a:prstGeom>
        </p:spPr>
      </p:pic>
    </p:spTree>
    <p:extLst>
      <p:ext uri="{BB962C8B-B14F-4D97-AF65-F5344CB8AC3E}">
        <p14:creationId xmlns:p14="http://schemas.microsoft.com/office/powerpoint/2010/main" val="3838524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四角形: 角を丸くする 164">
            <a:extLst>
              <a:ext uri="{FF2B5EF4-FFF2-40B4-BE49-F238E27FC236}">
                <a16:creationId xmlns:a16="http://schemas.microsoft.com/office/drawing/2014/main" id="{C8A64519-956E-4E34-99D6-F2E082337738}"/>
              </a:ext>
            </a:extLst>
          </p:cNvPr>
          <p:cNvSpPr/>
          <p:nvPr/>
        </p:nvSpPr>
        <p:spPr>
          <a:xfrm>
            <a:off x="405114" y="6205870"/>
            <a:ext cx="11471659" cy="9895506"/>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03" name="四角形: 角を丸くする 202">
            <a:extLst>
              <a:ext uri="{FF2B5EF4-FFF2-40B4-BE49-F238E27FC236}">
                <a16:creationId xmlns:a16="http://schemas.microsoft.com/office/drawing/2014/main" id="{2241DAFB-EE39-40B8-8D4F-F9C5F4C8CD14}"/>
              </a:ext>
            </a:extLst>
          </p:cNvPr>
          <p:cNvSpPr/>
          <p:nvPr/>
        </p:nvSpPr>
        <p:spPr>
          <a:xfrm>
            <a:off x="315226" y="764174"/>
            <a:ext cx="11588185" cy="4967415"/>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6" name="平行四辺形 5">
            <a:extLst>
              <a:ext uri="{FF2B5EF4-FFF2-40B4-BE49-F238E27FC236}">
                <a16:creationId xmlns:a16="http://schemas.microsoft.com/office/drawing/2014/main" id="{12550923-6B43-47FE-BB64-D137B8E61ACC}"/>
              </a:ext>
            </a:extLst>
          </p:cNvPr>
          <p:cNvSpPr/>
          <p:nvPr/>
        </p:nvSpPr>
        <p:spPr>
          <a:xfrm>
            <a:off x="8227688" y="270408"/>
            <a:ext cx="3351168" cy="163218"/>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4" name="四角形: 角を丸くする 13">
            <a:extLst>
              <a:ext uri="{FF2B5EF4-FFF2-40B4-BE49-F238E27FC236}">
                <a16:creationId xmlns:a16="http://schemas.microsoft.com/office/drawing/2014/main" id="{967F6703-6575-4B56-AF15-A77E5C09FC83}"/>
              </a:ext>
            </a:extLst>
          </p:cNvPr>
          <p:cNvSpPr/>
          <p:nvPr/>
        </p:nvSpPr>
        <p:spPr>
          <a:xfrm>
            <a:off x="8250987" y="37394"/>
            <a:ext cx="3089697"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世界標準の都市機能の充実</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37" name="四角形: 角を丸くする 136">
            <a:extLst>
              <a:ext uri="{FF2B5EF4-FFF2-40B4-BE49-F238E27FC236}">
                <a16:creationId xmlns:a16="http://schemas.microsoft.com/office/drawing/2014/main" id="{01DEE178-5013-4008-8CDF-E25DCD4A48D0}"/>
              </a:ext>
            </a:extLst>
          </p:cNvPr>
          <p:cNvSpPr/>
          <p:nvPr/>
        </p:nvSpPr>
        <p:spPr>
          <a:xfrm>
            <a:off x="529060" y="1170568"/>
            <a:ext cx="11199157" cy="2206408"/>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38" name="四角形: 角を丸くする 137">
            <a:extLst>
              <a:ext uri="{FF2B5EF4-FFF2-40B4-BE49-F238E27FC236}">
                <a16:creationId xmlns:a16="http://schemas.microsoft.com/office/drawing/2014/main" id="{7C703B0D-600D-4DAA-98E0-3F3074566A77}"/>
              </a:ext>
            </a:extLst>
          </p:cNvPr>
          <p:cNvSpPr/>
          <p:nvPr/>
        </p:nvSpPr>
        <p:spPr>
          <a:xfrm>
            <a:off x="542378" y="917622"/>
            <a:ext cx="5553622" cy="54705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大阪観光局を核に国際観光都市の実現</a:t>
            </a:r>
            <a:endPar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「クリエイティブシティ」</a:t>
            </a:r>
          </a:p>
        </p:txBody>
      </p:sp>
      <p:sp>
        <p:nvSpPr>
          <p:cNvPr id="140" name="正方形/長方形 139">
            <a:extLst>
              <a:ext uri="{FF2B5EF4-FFF2-40B4-BE49-F238E27FC236}">
                <a16:creationId xmlns:a16="http://schemas.microsoft.com/office/drawing/2014/main" id="{57FF56BF-5F10-4D08-A154-30B156C15034}"/>
              </a:ext>
            </a:extLst>
          </p:cNvPr>
          <p:cNvSpPr/>
          <p:nvPr/>
        </p:nvSpPr>
        <p:spPr>
          <a:xfrm>
            <a:off x="539741" y="1533913"/>
            <a:ext cx="9450600" cy="28447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○御堂筋を活用した大阪の都市魅力発信</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zh-TW"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万博記念公園駅前周辺地区</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における大規模アリーナを中核とした新たなスポーツ・文化の拠点づくり</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○大阪観光局におけるデジタルプロモーション及びデータマーケティングの推進</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○観光客の増加に伴う社会問題への取組</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457200" defTabSz="1500530">
              <a:spcAft>
                <a:spcPts val="600"/>
              </a:spcAf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○景観資源の魅力発信「</a:t>
            </a:r>
            <a:r>
              <a:rPr kumimoji="1" lang="ja-JP" altLang="en-US" sz="1400" dirty="0">
                <a:solidFill>
                  <a:schemeClr val="tx1"/>
                </a:solidFill>
                <a:latin typeface="BIZ UDゴシック" panose="020B0400000000000000" pitchFamily="49" charset="-128"/>
                <a:ea typeface="BIZ UDゴシック" panose="020B0400000000000000" pitchFamily="49" charset="-128"/>
              </a:rPr>
              <a:t>ビュースポットおおさか</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457200" defTabSz="1500530">
              <a:spcAft>
                <a:spcPts val="600"/>
              </a:spcAf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400" dirty="0">
                <a:solidFill>
                  <a:schemeClr val="tx1"/>
                </a:solidFill>
                <a:latin typeface="BIZ UDゴシック" panose="020B0400000000000000" pitchFamily="49" charset="-128"/>
                <a:ea typeface="BIZ UDゴシック" panose="020B0400000000000000" pitchFamily="49" charset="-128"/>
              </a:rPr>
              <a:t>「第</a:t>
            </a:r>
            <a:r>
              <a:rPr kumimoji="1" lang="en-US" altLang="ja-JP" sz="1400" dirty="0">
                <a:solidFill>
                  <a:schemeClr val="tx1"/>
                </a:solidFill>
                <a:latin typeface="BIZ UDゴシック" panose="020B0400000000000000" pitchFamily="49" charset="-128"/>
                <a:ea typeface="BIZ UDゴシック" panose="020B0400000000000000" pitchFamily="49" charset="-128"/>
              </a:rPr>
              <a:t>45</a:t>
            </a:r>
            <a:r>
              <a:rPr kumimoji="1" lang="ja-JP" altLang="en-US" sz="1400" dirty="0">
                <a:solidFill>
                  <a:schemeClr val="tx1"/>
                </a:solidFill>
                <a:latin typeface="BIZ UDゴシック" panose="020B0400000000000000" pitchFamily="49" charset="-128"/>
                <a:ea typeface="BIZ UDゴシック" panose="020B0400000000000000" pitchFamily="49" charset="-128"/>
              </a:rPr>
              <a:t>回全国豊かな海づくり大会</a:t>
            </a:r>
            <a:r>
              <a:rPr kumimoji="1" lang="ja-JP" altLang="ja-JP" sz="1400" dirty="0">
                <a:solidFill>
                  <a:schemeClr val="tx1"/>
                </a:solidFill>
                <a:latin typeface="BIZ UDゴシック" panose="020B0400000000000000" pitchFamily="49" charset="-128"/>
                <a:ea typeface="BIZ UDゴシック" panose="020B0400000000000000" pitchFamily="49" charset="-128"/>
              </a:rPr>
              <a:t>〜魚庭（なにわ）の海おおさか大会〜</a:t>
            </a:r>
            <a:r>
              <a:rPr kumimoji="1" lang="ja-JP" altLang="en-US" sz="140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の開催による大阪の魅力発信</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155" name="四角形: 角を丸くする 154">
            <a:extLst>
              <a:ext uri="{FF2B5EF4-FFF2-40B4-BE49-F238E27FC236}">
                <a16:creationId xmlns:a16="http://schemas.microsoft.com/office/drawing/2014/main" id="{6059C89B-23A9-423B-AE4C-78551B7350F6}"/>
              </a:ext>
            </a:extLst>
          </p:cNvPr>
          <p:cNvSpPr/>
          <p:nvPr/>
        </p:nvSpPr>
        <p:spPr>
          <a:xfrm>
            <a:off x="529061" y="3767649"/>
            <a:ext cx="11199156" cy="187224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60" name="四角形: 角を丸くする 159">
            <a:extLst>
              <a:ext uri="{FF2B5EF4-FFF2-40B4-BE49-F238E27FC236}">
                <a16:creationId xmlns:a16="http://schemas.microsoft.com/office/drawing/2014/main" id="{C3C846F4-EF42-48E9-8F77-5FF2A5F192E0}"/>
              </a:ext>
            </a:extLst>
          </p:cNvPr>
          <p:cNvSpPr/>
          <p:nvPr/>
        </p:nvSpPr>
        <p:spPr>
          <a:xfrm>
            <a:off x="509695" y="3524990"/>
            <a:ext cx="7280934"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カーボンニュートラルの推進　その先の「カーボンネガティブ」へ</a:t>
            </a:r>
          </a:p>
        </p:txBody>
      </p:sp>
      <p:sp>
        <p:nvSpPr>
          <p:cNvPr id="163" name="平行四辺形 162">
            <a:extLst>
              <a:ext uri="{FF2B5EF4-FFF2-40B4-BE49-F238E27FC236}">
                <a16:creationId xmlns:a16="http://schemas.microsoft.com/office/drawing/2014/main" id="{494A8707-4B97-4CBA-BF8C-834FE3D0D7DA}"/>
              </a:ext>
            </a:extLst>
          </p:cNvPr>
          <p:cNvSpPr/>
          <p:nvPr/>
        </p:nvSpPr>
        <p:spPr>
          <a:xfrm>
            <a:off x="570914" y="6073197"/>
            <a:ext cx="3604846"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64" name="四角形: 角を丸くする 163">
            <a:extLst>
              <a:ext uri="{FF2B5EF4-FFF2-40B4-BE49-F238E27FC236}">
                <a16:creationId xmlns:a16="http://schemas.microsoft.com/office/drawing/2014/main" id="{4B3662BD-9B0F-409F-8906-DB24F9B61B02}"/>
              </a:ext>
            </a:extLst>
          </p:cNvPr>
          <p:cNvSpPr/>
          <p:nvPr/>
        </p:nvSpPr>
        <p:spPr>
          <a:xfrm>
            <a:off x="570916" y="5826815"/>
            <a:ext cx="4545093"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marR="0" lvl="0" indent="-289166" algn="l"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都市としてのベーシックな機能</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66" name="四角形: 角を丸くする 165">
            <a:extLst>
              <a:ext uri="{FF2B5EF4-FFF2-40B4-BE49-F238E27FC236}">
                <a16:creationId xmlns:a16="http://schemas.microsoft.com/office/drawing/2014/main" id="{C774005C-5E88-4BFD-9840-9C28498EA26A}"/>
              </a:ext>
            </a:extLst>
          </p:cNvPr>
          <p:cNvSpPr/>
          <p:nvPr/>
        </p:nvSpPr>
        <p:spPr>
          <a:xfrm>
            <a:off x="654918" y="6602451"/>
            <a:ext cx="4188943" cy="143059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67" name="四角形: 角を丸くする 166">
            <a:extLst>
              <a:ext uri="{FF2B5EF4-FFF2-40B4-BE49-F238E27FC236}">
                <a16:creationId xmlns:a16="http://schemas.microsoft.com/office/drawing/2014/main" id="{6354BF5E-4657-4B16-982E-C2FBD20F1B46}"/>
              </a:ext>
            </a:extLst>
          </p:cNvPr>
          <p:cNvSpPr/>
          <p:nvPr/>
        </p:nvSpPr>
        <p:spPr>
          <a:xfrm>
            <a:off x="654918" y="6350843"/>
            <a:ext cx="3183609"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ミッシングリンクの解消</a:t>
            </a:r>
          </a:p>
        </p:txBody>
      </p:sp>
      <p:sp>
        <p:nvSpPr>
          <p:cNvPr id="168" name="正方形/長方形 167">
            <a:extLst>
              <a:ext uri="{FF2B5EF4-FFF2-40B4-BE49-F238E27FC236}">
                <a16:creationId xmlns:a16="http://schemas.microsoft.com/office/drawing/2014/main" id="{7E4D7217-0DB5-4FB4-86E5-25A27C27D7A8}"/>
              </a:ext>
            </a:extLst>
          </p:cNvPr>
          <p:cNvSpPr/>
          <p:nvPr/>
        </p:nvSpPr>
        <p:spPr>
          <a:xfrm>
            <a:off x="776565" y="6927674"/>
            <a:ext cx="2449975" cy="9283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○淀川左岸線</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（２期）・延伸部の整備</a:t>
            </a:r>
          </a:p>
        </p:txBody>
      </p:sp>
      <p:sp>
        <p:nvSpPr>
          <p:cNvPr id="189" name="四角形: 角を丸くする 188">
            <a:extLst>
              <a:ext uri="{FF2B5EF4-FFF2-40B4-BE49-F238E27FC236}">
                <a16:creationId xmlns:a16="http://schemas.microsoft.com/office/drawing/2014/main" id="{E9B95ABD-7A70-4846-9C5F-CFA244A7A7CC}"/>
              </a:ext>
            </a:extLst>
          </p:cNvPr>
          <p:cNvSpPr/>
          <p:nvPr/>
        </p:nvSpPr>
        <p:spPr>
          <a:xfrm>
            <a:off x="5025984" y="6633006"/>
            <a:ext cx="6351337" cy="141680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90" name="四角形: 角を丸くする 189">
            <a:extLst>
              <a:ext uri="{FF2B5EF4-FFF2-40B4-BE49-F238E27FC236}">
                <a16:creationId xmlns:a16="http://schemas.microsoft.com/office/drawing/2014/main" id="{F67019AB-F586-4051-A3F8-BF066F99D091}"/>
              </a:ext>
            </a:extLst>
          </p:cNvPr>
          <p:cNvSpPr/>
          <p:nvPr/>
        </p:nvSpPr>
        <p:spPr>
          <a:xfrm>
            <a:off x="5025984" y="6383669"/>
            <a:ext cx="4785664" cy="461254"/>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南北軸・空港アクセスの充実　なにわ筋線</a:t>
            </a:r>
            <a:endPar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鉄道インフラの整備</a:t>
            </a:r>
          </a:p>
        </p:txBody>
      </p:sp>
      <p:sp>
        <p:nvSpPr>
          <p:cNvPr id="191" name="正方形/長方形 190">
            <a:extLst>
              <a:ext uri="{FF2B5EF4-FFF2-40B4-BE49-F238E27FC236}">
                <a16:creationId xmlns:a16="http://schemas.microsoft.com/office/drawing/2014/main" id="{1D6F7B5B-CB27-4868-848F-E1EB07143E47}"/>
              </a:ext>
            </a:extLst>
          </p:cNvPr>
          <p:cNvSpPr/>
          <p:nvPr/>
        </p:nvSpPr>
        <p:spPr>
          <a:xfrm>
            <a:off x="5116010" y="6839990"/>
            <a:ext cx="4021740" cy="1225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○大阪モノレール延伸事業の推進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○なにわ筋線の整備</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○大阪府路線バス人材確保</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zh-TW"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地域公共交通共創支援</a:t>
            </a: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pic>
        <p:nvPicPr>
          <p:cNvPr id="193" name="Picture 2">
            <a:extLst>
              <a:ext uri="{FF2B5EF4-FFF2-40B4-BE49-F238E27FC236}">
                <a16:creationId xmlns:a16="http://schemas.microsoft.com/office/drawing/2014/main" id="{F7D11F6A-12E4-4460-BE13-05E4E22BE19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27215" y="7109933"/>
            <a:ext cx="1337462" cy="823430"/>
          </a:xfrm>
          <a:prstGeom prst="rect">
            <a:avLst/>
          </a:prstGeom>
          <a:noFill/>
          <a:extLst>
            <a:ext uri="{909E8E84-426E-40DD-AFC4-6F175D3DCCD1}">
              <a14:hiddenFill xmlns:a14="http://schemas.microsoft.com/office/drawing/2010/main">
                <a:solidFill>
                  <a:srgbClr val="FFFFFF"/>
                </a:solidFill>
              </a14:hiddenFill>
            </a:ext>
          </a:extLst>
        </p:spPr>
      </p:pic>
      <p:sp>
        <p:nvSpPr>
          <p:cNvPr id="75" name="四角形: 角を丸くする 74">
            <a:extLst>
              <a:ext uri="{FF2B5EF4-FFF2-40B4-BE49-F238E27FC236}">
                <a16:creationId xmlns:a16="http://schemas.microsoft.com/office/drawing/2014/main" id="{2BFC6CCE-963D-4963-B180-FA737DFA92A8}"/>
              </a:ext>
            </a:extLst>
          </p:cNvPr>
          <p:cNvSpPr/>
          <p:nvPr/>
        </p:nvSpPr>
        <p:spPr>
          <a:xfrm>
            <a:off x="6718638" y="8314823"/>
            <a:ext cx="5009579" cy="271468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6" name="正方形/長方形 75">
            <a:extLst>
              <a:ext uri="{FF2B5EF4-FFF2-40B4-BE49-F238E27FC236}">
                <a16:creationId xmlns:a16="http://schemas.microsoft.com/office/drawing/2014/main" id="{9F3C2EE2-2BFD-4EA5-8876-223F751E6B40}"/>
              </a:ext>
            </a:extLst>
          </p:cNvPr>
          <p:cNvSpPr/>
          <p:nvPr/>
        </p:nvSpPr>
        <p:spPr>
          <a:xfrm>
            <a:off x="6711055" y="8693776"/>
            <a:ext cx="5493568" cy="2479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457200" defTabSz="1500530">
              <a:spcAft>
                <a:spcPts val="600"/>
              </a:spcAft>
              <a:defRPr/>
            </a:pPr>
            <a:r>
              <a:rPr kumimoji="1" lang="ja-JP" altLang="en-US" sz="1400" dirty="0">
                <a:solidFill>
                  <a:prstClr val="black"/>
                </a:solidFill>
                <a:latin typeface="BIZ UDゴシック" panose="020B0400000000000000" pitchFamily="49" charset="-128"/>
                <a:ea typeface="BIZ UDゴシック" panose="020B0400000000000000" pitchFamily="49" charset="-128"/>
              </a:rPr>
              <a:t>○持続可能な地域公共交通確保に向けた自動運転バスの</a:t>
            </a:r>
            <a:endParaRPr kumimoji="1" lang="en-US" altLang="ja-JP" sz="1400" dirty="0">
              <a:solidFill>
                <a:prstClr val="black"/>
              </a:solidFill>
              <a:latin typeface="BIZ UDゴシック" panose="020B0400000000000000" pitchFamily="49" charset="-128"/>
              <a:ea typeface="BIZ UDゴシック" panose="020B0400000000000000" pitchFamily="49" charset="-128"/>
            </a:endParaRPr>
          </a:p>
          <a:p>
            <a:pPr marL="180000" indent="-457200" defTabSz="1500530">
              <a:spcAft>
                <a:spcPts val="600"/>
              </a:spcAft>
              <a:defRPr/>
            </a:pPr>
            <a:r>
              <a:rPr kumimoji="1" lang="ja-JP" altLang="en-US" sz="1400" dirty="0">
                <a:solidFill>
                  <a:prstClr val="black"/>
                </a:solidFill>
                <a:latin typeface="BIZ UDゴシック" panose="020B0400000000000000" pitchFamily="49" charset="-128"/>
                <a:ea typeface="BIZ UDゴシック" panose="020B0400000000000000" pitchFamily="49" charset="-128"/>
              </a:rPr>
              <a:t>　実証実験</a:t>
            </a:r>
            <a:endParaRPr kumimoji="1" lang="en-US" altLang="ja-JP" sz="1400" dirty="0">
              <a:solidFill>
                <a:prstClr val="black"/>
              </a:solidFill>
              <a:latin typeface="BIZ UDゴシック" panose="020B0400000000000000" pitchFamily="49" charset="-128"/>
              <a:ea typeface="BIZ UDゴシック" panose="020B0400000000000000" pitchFamily="49" charset="-128"/>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○空飛ぶクルマの大阪・関西でのビジネス化を推進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○受入環境のさらなる充実（公共交通機関におけるキャッ</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dirty="0">
                <a:solidFill>
                  <a:prstClr val="black"/>
                </a:solidFill>
                <a:latin typeface="BIZ UDゴシック" panose="020B0400000000000000" pitchFamily="49" charset="-128"/>
                <a:ea typeface="BIZ UDゴシック" panose="020B0400000000000000" pitchFamily="49" charset="-128"/>
              </a:rPr>
              <a:t>　</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シュレス化等への支援）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○ライドシェアの推進に向けた取組</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○ビッグデータを活用した渋滞対策</a:t>
            </a:r>
            <a:endPar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ctr" defTabSz="1500530" rtl="0" eaLnBrk="1" fontAlgn="auto" latinLnBrk="0" hangingPunct="1">
              <a:lnSpc>
                <a:spcPct val="100000"/>
              </a:lnSpc>
              <a:spcBef>
                <a:spcPts val="0"/>
              </a:spcBef>
              <a:spcAft>
                <a:spcPts val="60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7" name="四角形: 角を丸くする 76">
            <a:extLst>
              <a:ext uri="{FF2B5EF4-FFF2-40B4-BE49-F238E27FC236}">
                <a16:creationId xmlns:a16="http://schemas.microsoft.com/office/drawing/2014/main" id="{721FF770-CFAB-484C-92DC-E442B42B2EB9}"/>
              </a:ext>
            </a:extLst>
          </p:cNvPr>
          <p:cNvSpPr/>
          <p:nvPr/>
        </p:nvSpPr>
        <p:spPr>
          <a:xfrm>
            <a:off x="638012" y="9144869"/>
            <a:ext cx="5934873" cy="191791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8" name="四角形: 角を丸くする 77">
            <a:extLst>
              <a:ext uri="{FF2B5EF4-FFF2-40B4-BE49-F238E27FC236}">
                <a16:creationId xmlns:a16="http://schemas.microsoft.com/office/drawing/2014/main" id="{27A190B2-630E-4D9C-8D7A-241D32D14DC4}"/>
              </a:ext>
            </a:extLst>
          </p:cNvPr>
          <p:cNvSpPr/>
          <p:nvPr/>
        </p:nvSpPr>
        <p:spPr>
          <a:xfrm>
            <a:off x="399473" y="9271588"/>
            <a:ext cx="4612678" cy="175792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○うめきた２期のまちづくり</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○大阪城東部地区のまちづくり</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○大阪・関西万博跡地の</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まちづくり</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○新大阪駅周辺地域のまちづくり</a:t>
            </a:r>
          </a:p>
        </p:txBody>
      </p:sp>
      <p:sp>
        <p:nvSpPr>
          <p:cNvPr id="79" name="四角形: 角を丸くする 78">
            <a:extLst>
              <a:ext uri="{FF2B5EF4-FFF2-40B4-BE49-F238E27FC236}">
                <a16:creationId xmlns:a16="http://schemas.microsoft.com/office/drawing/2014/main" id="{4083A3D9-99C1-4590-A02A-8D2A9A586645}"/>
              </a:ext>
            </a:extLst>
          </p:cNvPr>
          <p:cNvSpPr/>
          <p:nvPr/>
        </p:nvSpPr>
        <p:spPr>
          <a:xfrm>
            <a:off x="638013" y="9010478"/>
            <a:ext cx="1987992"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拠点エリア形成</a:t>
            </a:r>
          </a:p>
        </p:txBody>
      </p:sp>
      <p:sp>
        <p:nvSpPr>
          <p:cNvPr id="80" name="四角形: 角を丸くする 79">
            <a:extLst>
              <a:ext uri="{FF2B5EF4-FFF2-40B4-BE49-F238E27FC236}">
                <a16:creationId xmlns:a16="http://schemas.microsoft.com/office/drawing/2014/main" id="{3D51DEB7-A444-4479-95D5-FAA6B6533C8A}"/>
              </a:ext>
            </a:extLst>
          </p:cNvPr>
          <p:cNvSpPr/>
          <p:nvPr/>
        </p:nvSpPr>
        <p:spPr>
          <a:xfrm>
            <a:off x="6770203" y="8128674"/>
            <a:ext cx="3327766"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自動運転　空飛ぶクルマ　</a:t>
            </a:r>
            <a:r>
              <a:rPr kumimoji="1" lang="en-US" altLang="ja-JP" sz="1800" b="1"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MaaS</a:t>
            </a:r>
            <a:endPar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pic>
        <p:nvPicPr>
          <p:cNvPr id="81" name="図 80">
            <a:extLst>
              <a:ext uri="{FF2B5EF4-FFF2-40B4-BE49-F238E27FC236}">
                <a16:creationId xmlns:a16="http://schemas.microsoft.com/office/drawing/2014/main" id="{BF56D56C-AAE7-41DD-9FA3-2E106F70031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477062" y="9224837"/>
            <a:ext cx="1753949" cy="1420763"/>
          </a:xfrm>
          <a:prstGeom prst="rect">
            <a:avLst/>
          </a:prstGeom>
        </p:spPr>
      </p:pic>
      <p:sp>
        <p:nvSpPr>
          <p:cNvPr id="82" name="四角形: 角を丸くする 81">
            <a:extLst>
              <a:ext uri="{FF2B5EF4-FFF2-40B4-BE49-F238E27FC236}">
                <a16:creationId xmlns:a16="http://schemas.microsoft.com/office/drawing/2014/main" id="{93CCA162-E73F-4CE6-8712-B64EA8C6776F}"/>
              </a:ext>
            </a:extLst>
          </p:cNvPr>
          <p:cNvSpPr/>
          <p:nvPr/>
        </p:nvSpPr>
        <p:spPr>
          <a:xfrm>
            <a:off x="3882225" y="10659879"/>
            <a:ext cx="2854585" cy="320922"/>
          </a:xfrm>
          <a:prstGeom prst="roundRect">
            <a:avLst>
              <a:gd name="adj" fmla="val 698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47692" bIns="76800"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提供：グラングリーン大阪開発事業者</a:t>
            </a:r>
          </a:p>
        </p:txBody>
      </p:sp>
      <p:sp>
        <p:nvSpPr>
          <p:cNvPr id="91" name="スライド番号プレースホルダー 3">
            <a:extLst>
              <a:ext uri="{FF2B5EF4-FFF2-40B4-BE49-F238E27FC236}">
                <a16:creationId xmlns:a16="http://schemas.microsoft.com/office/drawing/2014/main" id="{55CDC71A-808B-4DB5-A8C0-FA24FB245801}"/>
              </a:ext>
            </a:extLst>
          </p:cNvPr>
          <p:cNvSpPr>
            <a:spLocks noGrp="1"/>
          </p:cNvSpPr>
          <p:nvPr>
            <p:ph type="sldNum" sz="quarter" idx="12"/>
          </p:nvPr>
        </p:nvSpPr>
        <p:spPr>
          <a:xfrm>
            <a:off x="11804134" y="15559420"/>
            <a:ext cx="354688" cy="865482"/>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5B5CFB-EC6C-40B3-B0D3-E789C0C38D57}" type="slidenum">
              <a:rPr kumimoji="1" lang="ja-JP" altLang="en-US" sz="1400" b="0" i="0" u="none" strike="noStrike" kern="1200" cap="none" spc="0" normalizeH="0" baseline="0" noProof="0" smtClean="0">
                <a:ln>
                  <a:noFill/>
                </a:ln>
                <a:solidFill>
                  <a:schemeClr val="bg1"/>
                </a:solidFill>
                <a:effectLst/>
                <a:uLnTx/>
                <a:uFillTx/>
                <a:latin typeface="BIZ UDゴシック" panose="020B0400000000000000" pitchFamily="49" charset="-128"/>
                <a:ea typeface="BIZ UDゴシック" panose="020B0400000000000000" pitchFamily="49"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400" b="0" i="0" u="none" strike="noStrike" kern="1200" cap="none" spc="0" normalizeH="0" baseline="0" noProof="0" dirty="0">
              <a:ln>
                <a:noFill/>
              </a:ln>
              <a:solidFill>
                <a:schemeClr val="bg1"/>
              </a:solidFill>
              <a:effectLst/>
              <a:uLnTx/>
              <a:uFillTx/>
              <a:latin typeface="BIZ UDゴシック" panose="020B0400000000000000" pitchFamily="49" charset="-128"/>
              <a:ea typeface="BIZ UDゴシック" panose="020B0400000000000000" pitchFamily="49" charset="-128"/>
              <a:cs typeface="+mn-cs"/>
            </a:endParaRPr>
          </a:p>
        </p:txBody>
      </p:sp>
      <p:sp>
        <p:nvSpPr>
          <p:cNvPr id="161" name="正方形/長方形 160">
            <a:extLst>
              <a:ext uri="{FF2B5EF4-FFF2-40B4-BE49-F238E27FC236}">
                <a16:creationId xmlns:a16="http://schemas.microsoft.com/office/drawing/2014/main" id="{4E9F547B-9F1C-4ACB-B6C7-B46462093FB6}"/>
              </a:ext>
            </a:extLst>
          </p:cNvPr>
          <p:cNvSpPr/>
          <p:nvPr/>
        </p:nvSpPr>
        <p:spPr>
          <a:xfrm>
            <a:off x="787625" y="3697002"/>
            <a:ext cx="5486642" cy="1963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CN</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技術のビジネス化推進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CO2</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回収技術等</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CN</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に資する技術の</a:t>
            </a:r>
            <a:b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実証成果等の広報・発信</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○ペロブスカイト太陽電池等の</a:t>
            </a:r>
            <a:b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CN</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最先端技術の社会実装促進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CN</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最先端技術の開発・実証支援</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83" name="四角形: 角を丸くする 82">
            <a:extLst>
              <a:ext uri="{FF2B5EF4-FFF2-40B4-BE49-F238E27FC236}">
                <a16:creationId xmlns:a16="http://schemas.microsoft.com/office/drawing/2014/main" id="{1C3DAAE4-954A-457D-85EA-72EB13E4CEAA}"/>
              </a:ext>
            </a:extLst>
          </p:cNvPr>
          <p:cNvSpPr/>
          <p:nvPr/>
        </p:nvSpPr>
        <p:spPr>
          <a:xfrm>
            <a:off x="2711057" y="5249942"/>
            <a:ext cx="2399095" cy="49611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ts val="15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CN</a:t>
            </a:r>
            <a:r>
              <a:rPr kumimoji="1" lang="ja-JP" alt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＝カーボンニュートラル）</a:t>
            </a:r>
            <a:endParaRPr kumimoji="1" lang="en-US" altLang="ja-JP" sz="1050" b="0" i="0" u="none"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n-cs"/>
            </a:endParaRPr>
          </a:p>
        </p:txBody>
      </p:sp>
      <p:pic>
        <p:nvPicPr>
          <p:cNvPr id="92" name="図 91">
            <a:extLst>
              <a:ext uri="{FF2B5EF4-FFF2-40B4-BE49-F238E27FC236}">
                <a16:creationId xmlns:a16="http://schemas.microsoft.com/office/drawing/2014/main" id="{EDC4FADB-5C3F-448A-9212-01C92250686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9886382" y="7082771"/>
            <a:ext cx="1336786" cy="877754"/>
          </a:xfrm>
          <a:prstGeom prst="rect">
            <a:avLst/>
          </a:prstGeom>
          <a:ln w="15875">
            <a:noFill/>
          </a:ln>
        </p:spPr>
      </p:pic>
      <p:pic>
        <p:nvPicPr>
          <p:cNvPr id="95" name="図 94">
            <a:extLst>
              <a:ext uri="{FF2B5EF4-FFF2-40B4-BE49-F238E27FC236}">
                <a16:creationId xmlns:a16="http://schemas.microsoft.com/office/drawing/2014/main" id="{66BB2973-24E7-42DF-875E-F3557BF02D7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16566" y="6935790"/>
            <a:ext cx="1400629" cy="949924"/>
          </a:xfrm>
          <a:prstGeom prst="rect">
            <a:avLst/>
          </a:prstGeom>
          <a:ln w="25400">
            <a:noFill/>
          </a:ln>
        </p:spPr>
      </p:pic>
      <p:sp>
        <p:nvSpPr>
          <p:cNvPr id="99" name="平行四辺形 98">
            <a:extLst>
              <a:ext uri="{FF2B5EF4-FFF2-40B4-BE49-F238E27FC236}">
                <a16:creationId xmlns:a16="http://schemas.microsoft.com/office/drawing/2014/main" id="{15ADF66E-0E8B-41B5-AFA7-CDFA4A403470}"/>
              </a:ext>
            </a:extLst>
          </p:cNvPr>
          <p:cNvSpPr/>
          <p:nvPr/>
        </p:nvSpPr>
        <p:spPr>
          <a:xfrm>
            <a:off x="617454" y="591832"/>
            <a:ext cx="6324365"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01" name="四角形: 角を丸くする 100">
            <a:extLst>
              <a:ext uri="{FF2B5EF4-FFF2-40B4-BE49-F238E27FC236}">
                <a16:creationId xmlns:a16="http://schemas.microsoft.com/office/drawing/2014/main" id="{0ECAE9BD-8BA6-40DF-9685-C94213F0BEA3}"/>
              </a:ext>
            </a:extLst>
          </p:cNvPr>
          <p:cNvSpPr/>
          <p:nvPr/>
        </p:nvSpPr>
        <p:spPr>
          <a:xfrm>
            <a:off x="537201" y="332908"/>
            <a:ext cx="6655188"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暮らしやすさ、働きやすさ、楽しさを高める機能（</a:t>
            </a:r>
            <a:r>
              <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2/2</a:t>
            </a: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pic>
        <p:nvPicPr>
          <p:cNvPr id="108" name="図 107">
            <a:extLst>
              <a:ext uri="{FF2B5EF4-FFF2-40B4-BE49-F238E27FC236}">
                <a16:creationId xmlns:a16="http://schemas.microsoft.com/office/drawing/2014/main" id="{42FDC8A3-7A4B-48E8-8F29-C27F6171A02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956909" y="4028564"/>
            <a:ext cx="2617683" cy="1332880"/>
          </a:xfrm>
          <a:prstGeom prst="rect">
            <a:avLst/>
          </a:prstGeom>
        </p:spPr>
      </p:pic>
      <p:sp>
        <p:nvSpPr>
          <p:cNvPr id="4" name="四角形: 角を丸くする 3">
            <a:extLst>
              <a:ext uri="{FF2B5EF4-FFF2-40B4-BE49-F238E27FC236}">
                <a16:creationId xmlns:a16="http://schemas.microsoft.com/office/drawing/2014/main" id="{E0B771DB-2689-947F-FA4D-7C685A81CC5D}"/>
              </a:ext>
            </a:extLst>
          </p:cNvPr>
          <p:cNvSpPr/>
          <p:nvPr/>
        </p:nvSpPr>
        <p:spPr>
          <a:xfrm>
            <a:off x="7990563" y="11271139"/>
            <a:ext cx="3775617" cy="288318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 name="四角形: 角を丸くする 4">
            <a:extLst>
              <a:ext uri="{FF2B5EF4-FFF2-40B4-BE49-F238E27FC236}">
                <a16:creationId xmlns:a16="http://schemas.microsoft.com/office/drawing/2014/main" id="{5248C179-877F-EE1D-C525-A30D49AD52F2}"/>
              </a:ext>
            </a:extLst>
          </p:cNvPr>
          <p:cNvSpPr/>
          <p:nvPr/>
        </p:nvSpPr>
        <p:spPr>
          <a:xfrm>
            <a:off x="492742" y="11221210"/>
            <a:ext cx="7417821" cy="2933109"/>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 name="四角形: 角を丸くする 6">
            <a:extLst>
              <a:ext uri="{FF2B5EF4-FFF2-40B4-BE49-F238E27FC236}">
                <a16:creationId xmlns:a16="http://schemas.microsoft.com/office/drawing/2014/main" id="{0716112A-5F2A-6D66-40E0-C1618E914789}"/>
              </a:ext>
            </a:extLst>
          </p:cNvPr>
          <p:cNvSpPr/>
          <p:nvPr/>
        </p:nvSpPr>
        <p:spPr>
          <a:xfrm>
            <a:off x="523345" y="11124369"/>
            <a:ext cx="7061221"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消防　地震・津波対策　感染症対策　安全・危機管理機能の強化</a:t>
            </a:r>
          </a:p>
        </p:txBody>
      </p:sp>
      <p:sp>
        <p:nvSpPr>
          <p:cNvPr id="8" name="四角形: 角を丸くする 7">
            <a:extLst>
              <a:ext uri="{FF2B5EF4-FFF2-40B4-BE49-F238E27FC236}">
                <a16:creationId xmlns:a16="http://schemas.microsoft.com/office/drawing/2014/main" id="{86FD73B8-7CE4-617F-351F-A770DC1647CD}"/>
              </a:ext>
            </a:extLst>
          </p:cNvPr>
          <p:cNvSpPr/>
          <p:nvPr/>
        </p:nvSpPr>
        <p:spPr>
          <a:xfrm>
            <a:off x="7974251" y="11076320"/>
            <a:ext cx="3580851" cy="496888"/>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水道　下水道　ごみ処理　</a:t>
            </a:r>
            <a:endPar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生活インフラの最適化</a:t>
            </a:r>
          </a:p>
        </p:txBody>
      </p:sp>
      <p:sp>
        <p:nvSpPr>
          <p:cNvPr id="9" name="四角形: 角を丸くする 8">
            <a:extLst>
              <a:ext uri="{FF2B5EF4-FFF2-40B4-BE49-F238E27FC236}">
                <a16:creationId xmlns:a16="http://schemas.microsoft.com/office/drawing/2014/main" id="{B90048B1-9861-0DFB-8228-BD66349A5531}"/>
              </a:ext>
            </a:extLst>
          </p:cNvPr>
          <p:cNvSpPr/>
          <p:nvPr/>
        </p:nvSpPr>
        <p:spPr>
          <a:xfrm>
            <a:off x="117230" y="11216851"/>
            <a:ext cx="5165970" cy="3043894"/>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○西大阪地域の津波・高潮対策（三大水門の更新）</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○令和６年能登半島地震を踏まえた災害対応力強化</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  （携帯電話基地局の強靭化等）</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○大阪防災アプリによる防災情報の発信</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○医療機関及び保健所等の災害対応力強化</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○消防の広域化及び連携・協力</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〇地震・津波・高潮対策の推進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（水門・鉄扉・樋門の省力化や</a:t>
            </a:r>
            <a:r>
              <a:rPr kumimoji="1" lang="zh-TW"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遠隔操作化</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　海岸保全施設の整備）</a:t>
            </a:r>
          </a:p>
        </p:txBody>
      </p:sp>
      <p:sp>
        <p:nvSpPr>
          <p:cNvPr id="10" name="四角形: 角を丸くする 9">
            <a:extLst>
              <a:ext uri="{FF2B5EF4-FFF2-40B4-BE49-F238E27FC236}">
                <a16:creationId xmlns:a16="http://schemas.microsoft.com/office/drawing/2014/main" id="{CC7E44B0-7787-1122-13AB-40A90CADB79C}"/>
              </a:ext>
            </a:extLst>
          </p:cNvPr>
          <p:cNvSpPr/>
          <p:nvPr/>
        </p:nvSpPr>
        <p:spPr>
          <a:xfrm>
            <a:off x="7790629" y="12119552"/>
            <a:ext cx="4769914" cy="1202068"/>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○府域の水道の基盤強化に</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向けた広域連携の取組推進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（淀川系浄水場の最適配置）</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○水道</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DX</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による運営基盤の</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強化</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○下水道基盤の強化など</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安定した下水道サービスの提供</a:t>
            </a:r>
          </a:p>
        </p:txBody>
      </p:sp>
      <p:pic>
        <p:nvPicPr>
          <p:cNvPr id="15" name="図 14">
            <a:extLst>
              <a:ext uri="{FF2B5EF4-FFF2-40B4-BE49-F238E27FC236}">
                <a16:creationId xmlns:a16="http://schemas.microsoft.com/office/drawing/2014/main" id="{32838655-EE4B-8DF8-8A16-9279BBB77DF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0400612" y="12078123"/>
            <a:ext cx="1298646" cy="1087905"/>
          </a:xfrm>
          <a:prstGeom prst="rect">
            <a:avLst/>
          </a:prstGeom>
          <a:ln>
            <a:solidFill>
              <a:schemeClr val="tx1"/>
            </a:solidFill>
          </a:ln>
        </p:spPr>
      </p:pic>
      <p:sp>
        <p:nvSpPr>
          <p:cNvPr id="16" name="四角形: 角を丸くする 15">
            <a:extLst>
              <a:ext uri="{FF2B5EF4-FFF2-40B4-BE49-F238E27FC236}">
                <a16:creationId xmlns:a16="http://schemas.microsoft.com/office/drawing/2014/main" id="{DA45F022-AADE-15CA-64BA-86318D208A15}"/>
              </a:ext>
            </a:extLst>
          </p:cNvPr>
          <p:cNvSpPr/>
          <p:nvPr/>
        </p:nvSpPr>
        <p:spPr>
          <a:xfrm>
            <a:off x="853038" y="14509974"/>
            <a:ext cx="10487646" cy="1476421"/>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7" name="四角形: 角を丸くする 16">
            <a:extLst>
              <a:ext uri="{FF2B5EF4-FFF2-40B4-BE49-F238E27FC236}">
                <a16:creationId xmlns:a16="http://schemas.microsoft.com/office/drawing/2014/main" id="{919EF96E-586D-35FA-7BB7-F850F39F29AA}"/>
              </a:ext>
            </a:extLst>
          </p:cNvPr>
          <p:cNvSpPr/>
          <p:nvPr/>
        </p:nvSpPr>
        <p:spPr>
          <a:xfrm>
            <a:off x="694615" y="14260745"/>
            <a:ext cx="6784022"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スマートシティの実現　</a:t>
            </a:r>
            <a:r>
              <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ORDEN</a:t>
            </a: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の実装　更なるデータ利活用</a:t>
            </a:r>
          </a:p>
        </p:txBody>
      </p:sp>
      <p:sp>
        <p:nvSpPr>
          <p:cNvPr id="18" name="四角形: 角を丸くする 17">
            <a:extLst>
              <a:ext uri="{FF2B5EF4-FFF2-40B4-BE49-F238E27FC236}">
                <a16:creationId xmlns:a16="http://schemas.microsoft.com/office/drawing/2014/main" id="{F35A7074-9FF6-3D67-9BFD-F87D48926A92}"/>
              </a:ext>
            </a:extLst>
          </p:cNvPr>
          <p:cNvSpPr/>
          <p:nvPr/>
        </p:nvSpPr>
        <p:spPr>
          <a:xfrm>
            <a:off x="747879" y="14375847"/>
            <a:ext cx="9652733" cy="166464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lvl="0" indent="-457200" defTabSz="1500530">
              <a:lnSpc>
                <a:spcPts val="1500"/>
              </a:lnSpc>
              <a:spcAft>
                <a:spcPts val="600"/>
              </a:spcAf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400" dirty="0">
                <a:solidFill>
                  <a:schemeClr val="tx1"/>
                </a:solidFill>
                <a:latin typeface="BIZ UDゴシック" panose="020B0400000000000000" pitchFamily="49" charset="-128"/>
                <a:ea typeface="BIZ UDゴシック" panose="020B0400000000000000" pitchFamily="49" charset="-128"/>
              </a:rPr>
              <a:t>オープンデータプラットフォーム</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ODPO</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」によるデータ利活用促進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my door OSAKA</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（マイド・ア・おおさか）」の運用及び活用促進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457200" defTabSz="1500530">
              <a:lnSpc>
                <a:spcPts val="1500"/>
              </a:lnSpc>
              <a:spcAft>
                <a:spcPts val="600"/>
              </a:spcAf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AI</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エージェントの活用による行政手続きの</a:t>
            </a:r>
            <a:r>
              <a:rPr kumimoji="1" lang="ja-JP" altLang="en-US" sz="1400" dirty="0">
                <a:solidFill>
                  <a:schemeClr val="tx1"/>
                </a:solidFill>
                <a:latin typeface="BIZ UDゴシック" panose="020B0400000000000000" pitchFamily="49" charset="-128"/>
                <a:ea typeface="BIZ UDゴシック" panose="020B0400000000000000" pitchFamily="49" charset="-128"/>
              </a:rPr>
              <a:t>効率</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化に向けた取組</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457200" defTabSz="1500530">
              <a:lnSpc>
                <a:spcPts val="1500"/>
              </a:lnSpc>
              <a:spcAft>
                <a:spcPts val="600"/>
              </a:spcAf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○ブロードリスニングの活用による</a:t>
            </a:r>
            <a:r>
              <a:rPr kumimoji="1" lang="ja-JP" altLang="en-US" sz="1400" dirty="0">
                <a:solidFill>
                  <a:schemeClr val="tx1"/>
                </a:solidFill>
                <a:latin typeface="BIZ UDゴシック" panose="020B0400000000000000" pitchFamily="49" charset="-128"/>
                <a:ea typeface="BIZ UDゴシック" panose="020B0400000000000000" pitchFamily="49" charset="-128"/>
              </a:rPr>
              <a:t>幅広い</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住民の声</a:t>
            </a:r>
            <a:r>
              <a:rPr kumimoji="1" lang="ja-JP" altLang="en-US" sz="1400" dirty="0">
                <a:solidFill>
                  <a:schemeClr val="tx1"/>
                </a:solidFill>
                <a:latin typeface="BIZ UDゴシック" panose="020B0400000000000000" pitchFamily="49" charset="-128"/>
                <a:ea typeface="BIZ UDゴシック" panose="020B0400000000000000" pitchFamily="49" charset="-128"/>
              </a:rPr>
              <a:t>の収集に向けた取組</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○都市競争力の強化に向けたデジタルインフラの整備促進</a:t>
            </a:r>
          </a:p>
        </p:txBody>
      </p:sp>
      <p:pic>
        <p:nvPicPr>
          <p:cNvPr id="19" name="Picture 8" descr="ロゴ">
            <a:extLst>
              <a:ext uri="{FF2B5EF4-FFF2-40B4-BE49-F238E27FC236}">
                <a16:creationId xmlns:a16="http://schemas.microsoft.com/office/drawing/2014/main" id="{6CF49B5E-5777-8F14-3A93-CA59E49C23D2}"/>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6968600" y="14733198"/>
            <a:ext cx="2564774" cy="575358"/>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a:extLst>
              <a:ext uri="{FF2B5EF4-FFF2-40B4-BE49-F238E27FC236}">
                <a16:creationId xmlns:a16="http://schemas.microsoft.com/office/drawing/2014/main" id="{D803A6AB-F7BB-C7F4-3F7B-94419BBD4460}"/>
              </a:ext>
            </a:extLst>
          </p:cNvPr>
          <p:cNvSpPr/>
          <p:nvPr/>
        </p:nvSpPr>
        <p:spPr>
          <a:xfrm>
            <a:off x="4715283" y="3951444"/>
            <a:ext cx="4252192" cy="1739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〇大阪“みなと”カーボンニュートラルポート（</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CNP</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）形成</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〇中小事業者の省エネ・再エネ設備・</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ZEV</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導入支援</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EV</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FC</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トラック等の導入支援等</a:t>
            </a:r>
            <a:b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電動モビリティによる脱炭素まちづくり</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○水素エネルギーの利用促進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22" name="正方形/長方形 21">
            <a:extLst>
              <a:ext uri="{FF2B5EF4-FFF2-40B4-BE49-F238E27FC236}">
                <a16:creationId xmlns:a16="http://schemas.microsoft.com/office/drawing/2014/main" id="{88D04E4C-C5B9-25B5-8D92-C724B1C91601}"/>
              </a:ext>
            </a:extLst>
          </p:cNvPr>
          <p:cNvSpPr/>
          <p:nvPr/>
        </p:nvSpPr>
        <p:spPr>
          <a:xfrm>
            <a:off x="4869413" y="2405078"/>
            <a:ext cx="6203959" cy="1739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○古民家コンバージョン促進</a:t>
            </a: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○サイクルラインの拡大による府内周遊の促進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3" name="四角形: 角を丸くする 22">
            <a:extLst>
              <a:ext uri="{FF2B5EF4-FFF2-40B4-BE49-F238E27FC236}">
                <a16:creationId xmlns:a16="http://schemas.microsoft.com/office/drawing/2014/main" id="{D1984D78-9183-B162-EA05-75BFA440E840}"/>
              </a:ext>
            </a:extLst>
          </p:cNvPr>
          <p:cNvSpPr/>
          <p:nvPr/>
        </p:nvSpPr>
        <p:spPr>
          <a:xfrm>
            <a:off x="3747743" y="12217620"/>
            <a:ext cx="6092077" cy="2166098"/>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○新大阪防災情報システム</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(O-DIS)</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の構築</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○新・大阪府地震防災アクションプランの改訂</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AI</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を活用した道路の維持管理</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〇</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AI</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を活用した港湾・海岸施設の維持管理</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55" name="四角形: 角を丸くする 54">
            <a:extLst>
              <a:ext uri="{FF2B5EF4-FFF2-40B4-BE49-F238E27FC236}">
                <a16:creationId xmlns:a16="http://schemas.microsoft.com/office/drawing/2014/main" id="{4F1ED8EA-DD5A-4780-918D-6716849A6AA1}"/>
              </a:ext>
            </a:extLst>
          </p:cNvPr>
          <p:cNvSpPr/>
          <p:nvPr/>
        </p:nvSpPr>
        <p:spPr>
          <a:xfrm>
            <a:off x="5843954" y="15009586"/>
            <a:ext cx="3384444" cy="166464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500"/>
              </a:lnSpc>
              <a:spcBef>
                <a:spcPts val="0"/>
              </a:spcBef>
              <a:spcAft>
                <a:spcPts val="60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7" name="四角形: 角を丸くする 56">
            <a:extLst>
              <a:ext uri="{FF2B5EF4-FFF2-40B4-BE49-F238E27FC236}">
                <a16:creationId xmlns:a16="http://schemas.microsoft.com/office/drawing/2014/main" id="{EBC5311A-21EA-4101-95D9-0A637208DDE4}"/>
              </a:ext>
            </a:extLst>
          </p:cNvPr>
          <p:cNvSpPr/>
          <p:nvPr/>
        </p:nvSpPr>
        <p:spPr>
          <a:xfrm>
            <a:off x="602431" y="8299519"/>
            <a:ext cx="5970455" cy="62056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6" name="四角形: 角を丸くする 55">
            <a:extLst>
              <a:ext uri="{FF2B5EF4-FFF2-40B4-BE49-F238E27FC236}">
                <a16:creationId xmlns:a16="http://schemas.microsoft.com/office/drawing/2014/main" id="{120EB4B9-D40F-4A8C-A11D-4E80AE8230DE}"/>
              </a:ext>
            </a:extLst>
          </p:cNvPr>
          <p:cNvSpPr/>
          <p:nvPr/>
        </p:nvSpPr>
        <p:spPr>
          <a:xfrm>
            <a:off x="578718" y="8167498"/>
            <a:ext cx="2047287" cy="37972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港湾機能の高度化</a:t>
            </a:r>
          </a:p>
        </p:txBody>
      </p:sp>
      <p:sp>
        <p:nvSpPr>
          <p:cNvPr id="59" name="正方形/長方形 58">
            <a:extLst>
              <a:ext uri="{FF2B5EF4-FFF2-40B4-BE49-F238E27FC236}">
                <a16:creationId xmlns:a16="http://schemas.microsoft.com/office/drawing/2014/main" id="{7EF0EA40-6228-479D-BF2D-E64479EFFAFE}"/>
              </a:ext>
            </a:extLst>
          </p:cNvPr>
          <p:cNvSpPr/>
          <p:nvPr/>
        </p:nvSpPr>
        <p:spPr>
          <a:xfrm>
            <a:off x="617312" y="8547218"/>
            <a:ext cx="5970454" cy="2791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○堺泉北港の埠頭再編（中古車輸出・内航</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RORO</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・コンテナの機能強化）</a:t>
            </a:r>
          </a:p>
        </p:txBody>
      </p:sp>
      <p:pic>
        <p:nvPicPr>
          <p:cNvPr id="2" name="図 1">
            <a:extLst>
              <a:ext uri="{FF2B5EF4-FFF2-40B4-BE49-F238E27FC236}">
                <a16:creationId xmlns:a16="http://schemas.microsoft.com/office/drawing/2014/main" id="{4A28148D-998E-ACE3-1E70-BC22EB093986}"/>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026879" y="1291879"/>
            <a:ext cx="2626823" cy="1972744"/>
          </a:xfrm>
          <a:prstGeom prst="rect">
            <a:avLst/>
          </a:prstGeom>
        </p:spPr>
      </p:pic>
      <p:pic>
        <p:nvPicPr>
          <p:cNvPr id="58" name="図 57">
            <a:extLst>
              <a:ext uri="{FF2B5EF4-FFF2-40B4-BE49-F238E27FC236}">
                <a16:creationId xmlns:a16="http://schemas.microsoft.com/office/drawing/2014/main" id="{6B275F5C-6C04-46BC-8DC3-F8B11A469F47}"/>
              </a:ext>
            </a:extLst>
          </p:cNvPr>
          <p:cNvPicPr/>
          <p:nvPr/>
        </p:nvPicPr>
        <p:blipFill rotWithShape="1">
          <a:blip r:embed="rId11" cstate="print">
            <a:extLst>
              <a:ext uri="{28A0092B-C50C-407E-A947-70E740481C1C}">
                <a14:useLocalDpi xmlns:a14="http://schemas.microsoft.com/office/drawing/2010/main"/>
              </a:ext>
            </a:extLst>
          </a:blip>
          <a:srcRect/>
          <a:stretch/>
        </p:blipFill>
        <p:spPr bwMode="auto">
          <a:xfrm>
            <a:off x="5134517" y="11742302"/>
            <a:ext cx="1583811" cy="853028"/>
          </a:xfrm>
          <a:prstGeom prst="rect">
            <a:avLst/>
          </a:prstGeom>
          <a:noFill/>
          <a:ln>
            <a:noFill/>
          </a:ln>
          <a:extLst>
            <a:ext uri="{53640926-AAD7-44D8-BBD7-CCE9431645EC}">
              <a14:shadowObscured xmlns:a14="http://schemas.microsoft.com/office/drawing/2010/main"/>
            </a:ext>
          </a:extLst>
        </p:spPr>
      </p:pic>
      <p:pic>
        <p:nvPicPr>
          <p:cNvPr id="60" name="図 59">
            <a:extLst>
              <a:ext uri="{FF2B5EF4-FFF2-40B4-BE49-F238E27FC236}">
                <a16:creationId xmlns:a16="http://schemas.microsoft.com/office/drawing/2014/main" id="{A350C613-1FCF-411A-8A98-7246792A0B9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853747" y="11742255"/>
            <a:ext cx="882076" cy="851749"/>
          </a:xfrm>
          <a:prstGeom prst="rect">
            <a:avLst/>
          </a:prstGeom>
        </p:spPr>
      </p:pic>
      <p:pic>
        <p:nvPicPr>
          <p:cNvPr id="11" name="図 10">
            <a:extLst>
              <a:ext uri="{FF2B5EF4-FFF2-40B4-BE49-F238E27FC236}">
                <a16:creationId xmlns:a16="http://schemas.microsoft.com/office/drawing/2014/main" id="{67858185-3CD5-7C27-E0F7-BE0BF3187CB5}"/>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802600" y="9795899"/>
            <a:ext cx="1771992" cy="997207"/>
          </a:xfrm>
          <a:prstGeom prst="rect">
            <a:avLst/>
          </a:prstGeom>
        </p:spPr>
      </p:pic>
      <p:sp>
        <p:nvSpPr>
          <p:cNvPr id="13" name="四角形: 角を丸くする 12">
            <a:extLst>
              <a:ext uri="{FF2B5EF4-FFF2-40B4-BE49-F238E27FC236}">
                <a16:creationId xmlns:a16="http://schemas.microsoft.com/office/drawing/2014/main" id="{19920221-F5E5-7E77-2B3E-788DAC1163BA}"/>
              </a:ext>
            </a:extLst>
          </p:cNvPr>
          <p:cNvSpPr/>
          <p:nvPr/>
        </p:nvSpPr>
        <p:spPr>
          <a:xfrm>
            <a:off x="10290447" y="10722132"/>
            <a:ext cx="976709" cy="320922"/>
          </a:xfrm>
          <a:prstGeom prst="roundRect">
            <a:avLst>
              <a:gd name="adj" fmla="val 698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47692" bIns="76800"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r>
              <a:rPr kumimoji="1" lang="en-US" altLang="ja-JP" sz="11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©SkyDrive </a:t>
            </a:r>
            <a:endParaRPr kumimoji="1" lang="ja-JP" altLang="en-US" sz="11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Tree>
    <p:extLst>
      <p:ext uri="{BB962C8B-B14F-4D97-AF65-F5344CB8AC3E}">
        <p14:creationId xmlns:p14="http://schemas.microsoft.com/office/powerpoint/2010/main" val="2290446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B342A5E-69FD-4502-B16A-B680B3E8F1DE}"/>
              </a:ext>
            </a:extLst>
          </p:cNvPr>
          <p:cNvSpPr/>
          <p:nvPr/>
        </p:nvSpPr>
        <p:spPr>
          <a:xfrm>
            <a:off x="-93487" y="9254887"/>
            <a:ext cx="12402718" cy="7019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6" name="四角形: 角を丸くする 105">
            <a:extLst>
              <a:ext uri="{FF2B5EF4-FFF2-40B4-BE49-F238E27FC236}">
                <a16:creationId xmlns:a16="http://schemas.microsoft.com/office/drawing/2014/main" id="{E56AC071-475E-4147-9EF3-FA53EEA0B45F}"/>
              </a:ext>
            </a:extLst>
          </p:cNvPr>
          <p:cNvSpPr/>
          <p:nvPr/>
        </p:nvSpPr>
        <p:spPr>
          <a:xfrm>
            <a:off x="536855" y="13140748"/>
            <a:ext cx="11027202" cy="2973012"/>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83" name="四角形: 角を丸くする 82">
            <a:extLst>
              <a:ext uri="{FF2B5EF4-FFF2-40B4-BE49-F238E27FC236}">
                <a16:creationId xmlns:a16="http://schemas.microsoft.com/office/drawing/2014/main" id="{C3E16D66-674F-40C2-9023-512D816DCB27}"/>
              </a:ext>
            </a:extLst>
          </p:cNvPr>
          <p:cNvSpPr/>
          <p:nvPr/>
        </p:nvSpPr>
        <p:spPr>
          <a:xfrm>
            <a:off x="129216" y="3579796"/>
            <a:ext cx="11969448" cy="5560269"/>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4" name="四角形: 角を丸くする 103">
            <a:extLst>
              <a:ext uri="{FF2B5EF4-FFF2-40B4-BE49-F238E27FC236}">
                <a16:creationId xmlns:a16="http://schemas.microsoft.com/office/drawing/2014/main" id="{82D664F1-5533-4067-B2C0-ED4634E623C4}"/>
              </a:ext>
            </a:extLst>
          </p:cNvPr>
          <p:cNvSpPr/>
          <p:nvPr/>
        </p:nvSpPr>
        <p:spPr>
          <a:xfrm>
            <a:off x="302692" y="6119432"/>
            <a:ext cx="5799201" cy="276823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17" name="平行四辺形 216">
            <a:extLst>
              <a:ext uri="{FF2B5EF4-FFF2-40B4-BE49-F238E27FC236}">
                <a16:creationId xmlns:a16="http://schemas.microsoft.com/office/drawing/2014/main" id="{8C161FFD-FF76-4D9C-83ED-BBB9E9734A87}"/>
              </a:ext>
            </a:extLst>
          </p:cNvPr>
          <p:cNvSpPr/>
          <p:nvPr/>
        </p:nvSpPr>
        <p:spPr>
          <a:xfrm>
            <a:off x="7391590" y="305572"/>
            <a:ext cx="4224637" cy="182411"/>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18" name="四角形: 角を丸くする 217">
            <a:extLst>
              <a:ext uri="{FF2B5EF4-FFF2-40B4-BE49-F238E27FC236}">
                <a16:creationId xmlns:a16="http://schemas.microsoft.com/office/drawing/2014/main" id="{1F3EE098-D1D0-4930-B16B-9FAFE796A65F}"/>
              </a:ext>
            </a:extLst>
          </p:cNvPr>
          <p:cNvSpPr/>
          <p:nvPr/>
        </p:nvSpPr>
        <p:spPr>
          <a:xfrm>
            <a:off x="7350509" y="101082"/>
            <a:ext cx="4265718" cy="297577"/>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府市一体を核とした行政体制の整備</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grpSp>
        <p:nvGrpSpPr>
          <p:cNvPr id="6" name="グループ化 5">
            <a:extLst>
              <a:ext uri="{FF2B5EF4-FFF2-40B4-BE49-F238E27FC236}">
                <a16:creationId xmlns:a16="http://schemas.microsoft.com/office/drawing/2014/main" id="{58C7BF83-9ECD-1C7E-FB7D-1366D298DE56}"/>
              </a:ext>
            </a:extLst>
          </p:cNvPr>
          <p:cNvGrpSpPr/>
          <p:nvPr/>
        </p:nvGrpSpPr>
        <p:grpSpPr>
          <a:xfrm>
            <a:off x="300611" y="608143"/>
            <a:ext cx="11604490" cy="2271565"/>
            <a:chOff x="377550" y="679690"/>
            <a:chExt cx="11604490" cy="2271565"/>
          </a:xfrm>
        </p:grpSpPr>
        <p:sp>
          <p:nvSpPr>
            <p:cNvPr id="203" name="四角形: 角を丸くする 202">
              <a:extLst>
                <a:ext uri="{FF2B5EF4-FFF2-40B4-BE49-F238E27FC236}">
                  <a16:creationId xmlns:a16="http://schemas.microsoft.com/office/drawing/2014/main" id="{2241DAFB-EE39-40B8-8D4F-F9C5F4C8CD14}"/>
                </a:ext>
              </a:extLst>
            </p:cNvPr>
            <p:cNvSpPr/>
            <p:nvPr/>
          </p:nvSpPr>
          <p:spPr>
            <a:xfrm>
              <a:off x="377550" y="679690"/>
              <a:ext cx="11604490" cy="2271565"/>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29" name="四角形: 角を丸くする 128">
              <a:extLst>
                <a:ext uri="{FF2B5EF4-FFF2-40B4-BE49-F238E27FC236}">
                  <a16:creationId xmlns:a16="http://schemas.microsoft.com/office/drawing/2014/main" id="{58FCF67A-E060-48CD-9943-6A7A7EAC373A}"/>
                </a:ext>
              </a:extLst>
            </p:cNvPr>
            <p:cNvSpPr/>
            <p:nvPr/>
          </p:nvSpPr>
          <p:spPr>
            <a:xfrm>
              <a:off x="536855" y="2234009"/>
              <a:ext cx="11308164" cy="586188"/>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97" name="四角形: 角を丸くする 96">
              <a:extLst>
                <a:ext uri="{FF2B5EF4-FFF2-40B4-BE49-F238E27FC236}">
                  <a16:creationId xmlns:a16="http://schemas.microsoft.com/office/drawing/2014/main" id="{D2A198BD-9F05-49D0-8A21-B4FEB7230063}"/>
                </a:ext>
              </a:extLst>
            </p:cNvPr>
            <p:cNvSpPr/>
            <p:nvPr/>
          </p:nvSpPr>
          <p:spPr>
            <a:xfrm>
              <a:off x="571344" y="1042789"/>
              <a:ext cx="11308164" cy="71650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87" name="四角形: 角を丸くする 186">
              <a:extLst>
                <a:ext uri="{FF2B5EF4-FFF2-40B4-BE49-F238E27FC236}">
                  <a16:creationId xmlns:a16="http://schemas.microsoft.com/office/drawing/2014/main" id="{E08786EE-64C5-4A8E-A6F7-88EC4E911F0A}"/>
                </a:ext>
              </a:extLst>
            </p:cNvPr>
            <p:cNvSpPr/>
            <p:nvPr/>
          </p:nvSpPr>
          <p:spPr>
            <a:xfrm>
              <a:off x="536855" y="873332"/>
              <a:ext cx="3936307" cy="254784"/>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府域の基礎自治強化</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2" name="四角形: 角を丸くする 101">
              <a:extLst>
                <a:ext uri="{FF2B5EF4-FFF2-40B4-BE49-F238E27FC236}">
                  <a16:creationId xmlns:a16="http://schemas.microsoft.com/office/drawing/2014/main" id="{BA7870BC-14C3-48AD-8474-5C8BFFF13F82}"/>
                </a:ext>
              </a:extLst>
            </p:cNvPr>
            <p:cNvSpPr/>
            <p:nvPr/>
          </p:nvSpPr>
          <p:spPr>
            <a:xfrm>
              <a:off x="619688" y="1069220"/>
              <a:ext cx="11118872" cy="73718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ts val="17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○「大阪府基礎自治機能の充実及び強化に関する条例」に基づき策定した「基礎自治機能充実強化基本方針」を踏まえ、市町村に対し、</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ts val="17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きめ細やかな支援を実施（将来のあり方検討や広域連携、行財政改革などの支援等）</a:t>
              </a:r>
              <a:endParaRPr kumimoji="1" lang="ja-JP" altLang="en-US" sz="1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11" name="四角形: 角を丸くする 110">
              <a:extLst>
                <a:ext uri="{FF2B5EF4-FFF2-40B4-BE49-F238E27FC236}">
                  <a16:creationId xmlns:a16="http://schemas.microsoft.com/office/drawing/2014/main" id="{0569C66B-B12B-4D44-9698-9968AB2A05F1}"/>
                </a:ext>
              </a:extLst>
            </p:cNvPr>
            <p:cNvSpPr/>
            <p:nvPr/>
          </p:nvSpPr>
          <p:spPr>
            <a:xfrm>
              <a:off x="513467" y="2058449"/>
              <a:ext cx="3922578" cy="302237"/>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府域を越える広域行政強化</a:t>
              </a:r>
            </a:p>
          </p:txBody>
        </p:sp>
        <p:sp>
          <p:nvSpPr>
            <p:cNvPr id="125" name="四角形: 角を丸くする 124">
              <a:extLst>
                <a:ext uri="{FF2B5EF4-FFF2-40B4-BE49-F238E27FC236}">
                  <a16:creationId xmlns:a16="http://schemas.microsoft.com/office/drawing/2014/main" id="{0F0524EB-72D4-4F1B-A64B-59E7DB51BD80}"/>
                </a:ext>
              </a:extLst>
            </p:cNvPr>
            <p:cNvSpPr/>
            <p:nvPr/>
          </p:nvSpPr>
          <p:spPr>
            <a:xfrm>
              <a:off x="650488" y="2253091"/>
              <a:ext cx="11308164" cy="591547"/>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ts val="15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○関西広域連合による広域連携強化（広域連合域内の工業系公設試験研究機関の連携、高圧ガス販売事業など広域的様式の統一化）等</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85" name="四角形: 角を丸くする 84">
            <a:extLst>
              <a:ext uri="{FF2B5EF4-FFF2-40B4-BE49-F238E27FC236}">
                <a16:creationId xmlns:a16="http://schemas.microsoft.com/office/drawing/2014/main" id="{55D8D89B-8C46-4CFE-B027-857144E1A876}"/>
              </a:ext>
            </a:extLst>
          </p:cNvPr>
          <p:cNvSpPr/>
          <p:nvPr/>
        </p:nvSpPr>
        <p:spPr>
          <a:xfrm>
            <a:off x="6206588" y="3870822"/>
            <a:ext cx="5740595" cy="2347309"/>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87" name="四角形: 角を丸くする 86">
            <a:extLst>
              <a:ext uri="{FF2B5EF4-FFF2-40B4-BE49-F238E27FC236}">
                <a16:creationId xmlns:a16="http://schemas.microsoft.com/office/drawing/2014/main" id="{4D464AC9-9DF7-4D4E-8249-F6458B57C074}"/>
              </a:ext>
            </a:extLst>
          </p:cNvPr>
          <p:cNvSpPr/>
          <p:nvPr/>
        </p:nvSpPr>
        <p:spPr>
          <a:xfrm>
            <a:off x="6179124" y="6547928"/>
            <a:ext cx="5625234" cy="235659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88" name="四角形: 角を丸くする 87">
            <a:extLst>
              <a:ext uri="{FF2B5EF4-FFF2-40B4-BE49-F238E27FC236}">
                <a16:creationId xmlns:a16="http://schemas.microsoft.com/office/drawing/2014/main" id="{8078C0A9-05D2-4936-8123-09448E4913D6}"/>
              </a:ext>
            </a:extLst>
          </p:cNvPr>
          <p:cNvSpPr/>
          <p:nvPr/>
        </p:nvSpPr>
        <p:spPr>
          <a:xfrm>
            <a:off x="6231015" y="6393320"/>
            <a:ext cx="5079567" cy="420642"/>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健康・医療関連分野、グリーン関連分野を</a:t>
            </a:r>
            <a:endPar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ターゲットに、イノベーションを創出</a:t>
            </a:r>
          </a:p>
        </p:txBody>
      </p:sp>
      <p:sp>
        <p:nvSpPr>
          <p:cNvPr id="89" name="平行四辺形 88">
            <a:extLst>
              <a:ext uri="{FF2B5EF4-FFF2-40B4-BE49-F238E27FC236}">
                <a16:creationId xmlns:a16="http://schemas.microsoft.com/office/drawing/2014/main" id="{64A8487C-7431-4BDF-90F5-2CC2B1AD9EEF}"/>
              </a:ext>
            </a:extLst>
          </p:cNvPr>
          <p:cNvSpPr/>
          <p:nvPr/>
        </p:nvSpPr>
        <p:spPr>
          <a:xfrm>
            <a:off x="8457567" y="3317490"/>
            <a:ext cx="3174188" cy="135047"/>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90" name="四角形: 角を丸くする 89">
            <a:extLst>
              <a:ext uri="{FF2B5EF4-FFF2-40B4-BE49-F238E27FC236}">
                <a16:creationId xmlns:a16="http://schemas.microsoft.com/office/drawing/2014/main" id="{F1FF34BF-1D15-401C-81BF-FD3FAA4482A7}"/>
              </a:ext>
            </a:extLst>
          </p:cNvPr>
          <p:cNvSpPr/>
          <p:nvPr/>
        </p:nvSpPr>
        <p:spPr>
          <a:xfrm>
            <a:off x="8442040" y="3017898"/>
            <a:ext cx="3174187"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チャレンジを促す経済政策</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91" name="四角形: 角を丸くする 90">
            <a:extLst>
              <a:ext uri="{FF2B5EF4-FFF2-40B4-BE49-F238E27FC236}">
                <a16:creationId xmlns:a16="http://schemas.microsoft.com/office/drawing/2014/main" id="{297F196D-B95D-4D49-95D3-7EF3D8E6469E}"/>
              </a:ext>
            </a:extLst>
          </p:cNvPr>
          <p:cNvSpPr/>
          <p:nvPr/>
        </p:nvSpPr>
        <p:spPr>
          <a:xfrm>
            <a:off x="5946943" y="6719440"/>
            <a:ext cx="5749494" cy="1944668"/>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Nakanoshima</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en-US" altLang="ja-JP" sz="14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Qross</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」における</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再生医療等の実用化・産業化</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に向けた取組</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iPS</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細胞技術等の実装化の推進</a:t>
            </a:r>
            <a:endParaRPr kumimoji="1" lang="en-US" altLang="ja-JP" sz="1400" b="0" i="0" u="none" strike="sng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○健都における健康・医療分野の産学官民共創の促進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○国際会議の開催</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92" name="四角形: 角を丸くする 91">
            <a:extLst>
              <a:ext uri="{FF2B5EF4-FFF2-40B4-BE49-F238E27FC236}">
                <a16:creationId xmlns:a16="http://schemas.microsoft.com/office/drawing/2014/main" id="{ACC65DDC-4807-4347-9D52-E219DB9084E9}"/>
              </a:ext>
            </a:extLst>
          </p:cNvPr>
          <p:cNvSpPr/>
          <p:nvPr/>
        </p:nvSpPr>
        <p:spPr>
          <a:xfrm>
            <a:off x="6205437" y="3716088"/>
            <a:ext cx="5232507"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ヘルスツーリズム、</a:t>
            </a:r>
            <a:r>
              <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MICE </a:t>
            </a: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多様な観光産業の発展</a:t>
            </a:r>
          </a:p>
        </p:txBody>
      </p:sp>
      <p:sp>
        <p:nvSpPr>
          <p:cNvPr id="95" name="四角形: 角を丸くする 94">
            <a:extLst>
              <a:ext uri="{FF2B5EF4-FFF2-40B4-BE49-F238E27FC236}">
                <a16:creationId xmlns:a16="http://schemas.microsoft.com/office/drawing/2014/main" id="{AED5911C-8BCC-41D2-918C-468CF0F9BA6C}"/>
              </a:ext>
            </a:extLst>
          </p:cNvPr>
          <p:cNvSpPr/>
          <p:nvPr/>
        </p:nvSpPr>
        <p:spPr>
          <a:xfrm>
            <a:off x="6001478" y="3987936"/>
            <a:ext cx="6220405" cy="1268044"/>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MICE</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都市を実現するための施策を展開</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○大阪観光局において、大阪府内の</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9</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つのエリア</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MICE</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でエリアの魅力・</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ブランド向上をめざし、エリア</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MICE</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活動を支援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○ラグジュアリー・ツーリズムの推進</a:t>
            </a: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○大規模スポーツイベント開催やアウトドアスポーツなどによるスポーツツーリズムの推進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○大阪アートマネジメント人材の育成</a:t>
            </a:r>
          </a:p>
          <a:p>
            <a:pPr marL="180000" marR="0" lvl="0" indent="-457200" algn="l" defTabSz="1500530" rtl="0" eaLnBrk="1" fontAlgn="auto" latinLnBrk="0" hangingPunct="1">
              <a:lnSpc>
                <a:spcPts val="1500"/>
              </a:lnSpc>
              <a:spcBef>
                <a:spcPts val="0"/>
              </a:spcBef>
              <a:spcAft>
                <a:spcPts val="60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pic>
        <p:nvPicPr>
          <p:cNvPr id="98" name="図 97">
            <a:extLst>
              <a:ext uri="{FF2B5EF4-FFF2-40B4-BE49-F238E27FC236}">
                <a16:creationId xmlns:a16="http://schemas.microsoft.com/office/drawing/2014/main" id="{AA7AA17C-1363-4309-9FC8-ED369DAFEA5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752281" y="7219649"/>
            <a:ext cx="938662" cy="1116968"/>
          </a:xfrm>
          <a:prstGeom prst="rect">
            <a:avLst/>
          </a:prstGeom>
        </p:spPr>
      </p:pic>
      <p:sp>
        <p:nvSpPr>
          <p:cNvPr id="99" name="四角形: 角を丸くする 98">
            <a:extLst>
              <a:ext uri="{FF2B5EF4-FFF2-40B4-BE49-F238E27FC236}">
                <a16:creationId xmlns:a16="http://schemas.microsoft.com/office/drawing/2014/main" id="{BFF4F694-DDC3-47C1-93E9-8E4971DF1233}"/>
              </a:ext>
            </a:extLst>
          </p:cNvPr>
          <p:cNvSpPr/>
          <p:nvPr/>
        </p:nvSpPr>
        <p:spPr>
          <a:xfrm>
            <a:off x="302692" y="5902112"/>
            <a:ext cx="4868748" cy="376473"/>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中小企業の新たな挑戦と万博レガシーの継承</a:t>
            </a:r>
          </a:p>
        </p:txBody>
      </p:sp>
      <p:sp>
        <p:nvSpPr>
          <p:cNvPr id="101" name="四角形: 角を丸くする 100">
            <a:extLst>
              <a:ext uri="{FF2B5EF4-FFF2-40B4-BE49-F238E27FC236}">
                <a16:creationId xmlns:a16="http://schemas.microsoft.com/office/drawing/2014/main" id="{1745A165-C0DF-4B93-9F2E-EE3ACCC93E8E}"/>
              </a:ext>
            </a:extLst>
          </p:cNvPr>
          <p:cNvSpPr/>
          <p:nvPr/>
        </p:nvSpPr>
        <p:spPr>
          <a:xfrm>
            <a:off x="-41272" y="6106607"/>
            <a:ext cx="6562029" cy="2722103"/>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○万博のリボーンチャレンジ出展企業等に対し、新技術・サービス等の実装化・事業化を支援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○ものづくり中小企業とスタートアップの協業促進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○多様な人材の雇用を促進する新技術・サービスの社会実装化支援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○企業立地や再投資を促進する支援等の拡充</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○オープンイノベーションの促進によるロボット産業振興</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zh-TW"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量子関連産業</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の創出に向けた企業参入促進、スタートアップの創出</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○デジタル技術を活用した中小企業における技能伝承の促進</a:t>
            </a:r>
          </a:p>
        </p:txBody>
      </p:sp>
      <p:sp>
        <p:nvSpPr>
          <p:cNvPr id="55" name="ホームベース 143">
            <a:extLst>
              <a:ext uri="{FF2B5EF4-FFF2-40B4-BE49-F238E27FC236}">
                <a16:creationId xmlns:a16="http://schemas.microsoft.com/office/drawing/2014/main" id="{1F71C865-7BBB-4D49-AE70-7D7523E67965}"/>
              </a:ext>
            </a:extLst>
          </p:cNvPr>
          <p:cNvSpPr/>
          <p:nvPr/>
        </p:nvSpPr>
        <p:spPr>
          <a:xfrm>
            <a:off x="514787" y="9430449"/>
            <a:ext cx="6612793" cy="385877"/>
          </a:xfrm>
          <a:prstGeom prst="homePlate">
            <a:avLst/>
          </a:prstGeom>
          <a:solidFill>
            <a:srgbClr val="002060"/>
          </a:solidFill>
          <a:ln w="12700">
            <a:solidFill>
              <a:schemeClr val="accent1"/>
            </a:solidFill>
          </a:ln>
        </p:spPr>
        <p:style>
          <a:lnRef idx="1">
            <a:schemeClr val="accent5"/>
          </a:lnRef>
          <a:fillRef idx="3">
            <a:schemeClr val="accent5"/>
          </a:fillRef>
          <a:effectRef idx="2">
            <a:schemeClr val="accent5"/>
          </a:effectRef>
          <a:fontRef idx="minor">
            <a:schemeClr val="lt1"/>
          </a:fontRef>
        </p:style>
        <p:txBody>
          <a:bodyPr lIns="0" rIns="0" rtlCol="0" anchor="ctr"/>
          <a:lstStyle/>
          <a:p>
            <a:pPr marL="0" marR="0" lvl="0" indent="0" algn="l" defTabSz="750280" rtl="0" eaLnBrk="1" fontAlgn="auto" latinLnBrk="0" hangingPunct="1">
              <a:lnSpc>
                <a:spcPct val="100000"/>
              </a:lnSpc>
              <a:spcBef>
                <a:spcPts val="0"/>
              </a:spcBef>
              <a:spcAft>
                <a:spcPts val="0"/>
              </a:spcAft>
              <a:buClrTx/>
              <a:buSzTx/>
              <a:buFontTx/>
              <a:buNone/>
              <a:tabLst/>
              <a:defRPr/>
            </a:pPr>
            <a:r>
              <a:rPr kumimoji="1" lang="ja-JP" altLang="en-US" sz="1969"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　■　首都機能バックアップの取組</a:t>
            </a:r>
            <a:endParaRPr kumimoji="1" lang="ja-JP" altLang="en-US" sz="1723"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56" name="ホームベース 143">
            <a:extLst>
              <a:ext uri="{FF2B5EF4-FFF2-40B4-BE49-F238E27FC236}">
                <a16:creationId xmlns:a16="http://schemas.microsoft.com/office/drawing/2014/main" id="{C9E19311-F6AF-46EC-B78F-2E80D262E5B8}"/>
              </a:ext>
            </a:extLst>
          </p:cNvPr>
          <p:cNvSpPr/>
          <p:nvPr/>
        </p:nvSpPr>
        <p:spPr>
          <a:xfrm>
            <a:off x="557368" y="12711105"/>
            <a:ext cx="6612793" cy="369792"/>
          </a:xfrm>
          <a:prstGeom prst="homePlate">
            <a:avLst/>
          </a:prstGeom>
          <a:solidFill>
            <a:srgbClr val="002060"/>
          </a:solidFill>
          <a:ln w="12700">
            <a:solidFill>
              <a:schemeClr val="accent1"/>
            </a:solidFill>
          </a:ln>
        </p:spPr>
        <p:style>
          <a:lnRef idx="1">
            <a:schemeClr val="accent5"/>
          </a:lnRef>
          <a:fillRef idx="3">
            <a:schemeClr val="accent5"/>
          </a:fillRef>
          <a:effectRef idx="2">
            <a:schemeClr val="accent5"/>
          </a:effectRef>
          <a:fontRef idx="minor">
            <a:schemeClr val="lt1"/>
          </a:fontRef>
        </p:style>
        <p:txBody>
          <a:bodyPr lIns="0" rIns="0" rtlCol="0" anchor="ctr"/>
          <a:lstStyle/>
          <a:p>
            <a:pPr marL="0" marR="0" lvl="0" indent="0" algn="l" defTabSz="750280" rtl="0" eaLnBrk="1" fontAlgn="auto" latinLnBrk="0" hangingPunct="1">
              <a:lnSpc>
                <a:spcPct val="100000"/>
              </a:lnSpc>
              <a:spcBef>
                <a:spcPts val="0"/>
              </a:spcBef>
              <a:spcAft>
                <a:spcPts val="0"/>
              </a:spcAft>
              <a:buClrTx/>
              <a:buSzTx/>
              <a:buFontTx/>
              <a:buNone/>
              <a:tabLst/>
              <a:defRPr/>
            </a:pPr>
            <a:r>
              <a:rPr kumimoji="1" lang="ja-JP" altLang="en-US" sz="1969"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　■　ビジョンの理解促進に向けた取組</a:t>
            </a:r>
            <a:endParaRPr kumimoji="1" lang="ja-JP" altLang="en-US" sz="1723"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57" name="四角形: 角を丸くする 56">
            <a:extLst>
              <a:ext uri="{FF2B5EF4-FFF2-40B4-BE49-F238E27FC236}">
                <a16:creationId xmlns:a16="http://schemas.microsoft.com/office/drawing/2014/main" id="{C52535AE-4D3C-404F-80DD-E659031CBB02}"/>
              </a:ext>
            </a:extLst>
          </p:cNvPr>
          <p:cNvSpPr/>
          <p:nvPr/>
        </p:nvSpPr>
        <p:spPr>
          <a:xfrm>
            <a:off x="553521" y="9912772"/>
            <a:ext cx="10993869" cy="2586968"/>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58" name="四角形: 角を丸くする 57">
            <a:extLst>
              <a:ext uri="{FF2B5EF4-FFF2-40B4-BE49-F238E27FC236}">
                <a16:creationId xmlns:a16="http://schemas.microsoft.com/office/drawing/2014/main" id="{2DE11FAE-609A-4196-B81F-4D310A0666EC}"/>
              </a:ext>
            </a:extLst>
          </p:cNvPr>
          <p:cNvSpPr/>
          <p:nvPr/>
        </p:nvSpPr>
        <p:spPr>
          <a:xfrm>
            <a:off x="624664" y="11502510"/>
            <a:ext cx="10757460" cy="91692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60" name="四角形: 角を丸くする 59">
            <a:extLst>
              <a:ext uri="{FF2B5EF4-FFF2-40B4-BE49-F238E27FC236}">
                <a16:creationId xmlns:a16="http://schemas.microsoft.com/office/drawing/2014/main" id="{3A81C9DE-183D-482A-8E8D-97EAF920B171}"/>
              </a:ext>
            </a:extLst>
          </p:cNvPr>
          <p:cNvSpPr/>
          <p:nvPr/>
        </p:nvSpPr>
        <p:spPr>
          <a:xfrm>
            <a:off x="660150" y="10255026"/>
            <a:ext cx="10650432" cy="93359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63" name="四角形: 角を丸くする 62">
            <a:extLst>
              <a:ext uri="{FF2B5EF4-FFF2-40B4-BE49-F238E27FC236}">
                <a16:creationId xmlns:a16="http://schemas.microsoft.com/office/drawing/2014/main" id="{FC4CDF0B-2A69-4729-82DD-BD2CBADEFA21}"/>
              </a:ext>
            </a:extLst>
          </p:cNvPr>
          <p:cNvSpPr/>
          <p:nvPr/>
        </p:nvSpPr>
        <p:spPr>
          <a:xfrm>
            <a:off x="559161" y="10471169"/>
            <a:ext cx="8771085" cy="66378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○首都圏（東証上場）企業を対象とした、バックアップ拠点構築に関するアンケート調査の実施</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○大阪をバックアップ拠点として位置付けている企業の取組事例の収集、首都圏企業に向けた危機管理</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イベントでの</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PR</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等</a:t>
            </a:r>
          </a:p>
        </p:txBody>
      </p:sp>
      <p:sp>
        <p:nvSpPr>
          <p:cNvPr id="69" name="四角形: 角を丸くする 68">
            <a:extLst>
              <a:ext uri="{FF2B5EF4-FFF2-40B4-BE49-F238E27FC236}">
                <a16:creationId xmlns:a16="http://schemas.microsoft.com/office/drawing/2014/main" id="{02376C64-475A-4780-89A6-781FD02A2A46}"/>
              </a:ext>
            </a:extLst>
          </p:cNvPr>
          <p:cNvSpPr/>
          <p:nvPr/>
        </p:nvSpPr>
        <p:spPr>
          <a:xfrm>
            <a:off x="604321" y="11241148"/>
            <a:ext cx="5916436" cy="324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国家要望の実施、計画等の改定に係る個別アプローチ</a:t>
            </a:r>
          </a:p>
        </p:txBody>
      </p:sp>
      <p:sp>
        <p:nvSpPr>
          <p:cNvPr id="70" name="四角形: 角を丸くする 69">
            <a:extLst>
              <a:ext uri="{FF2B5EF4-FFF2-40B4-BE49-F238E27FC236}">
                <a16:creationId xmlns:a16="http://schemas.microsoft.com/office/drawing/2014/main" id="{710A4C3D-CBC1-4D95-BA84-AC2AEB71CED9}"/>
              </a:ext>
            </a:extLst>
          </p:cNvPr>
          <p:cNvSpPr/>
          <p:nvPr/>
        </p:nvSpPr>
        <p:spPr>
          <a:xfrm>
            <a:off x="580653" y="11766838"/>
            <a:ext cx="10857291" cy="53367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○大阪・関西の首都機能のバックアップ拠点位置付けに向けた国・関係有識者等への働きかけ</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○令和８年中に設置が予定されている防災庁の地方機関となる防災局は、東京圏と同時被災の可能性が低く、各省庁の地方支分部局などが集積している大阪・関西に設置することを要望</a:t>
            </a:r>
          </a:p>
        </p:txBody>
      </p:sp>
      <p:sp>
        <p:nvSpPr>
          <p:cNvPr id="84" name="四角形: 角を丸くする 83">
            <a:extLst>
              <a:ext uri="{FF2B5EF4-FFF2-40B4-BE49-F238E27FC236}">
                <a16:creationId xmlns:a16="http://schemas.microsoft.com/office/drawing/2014/main" id="{F2ACA25E-1AE1-4365-926D-0092885DDA03}"/>
              </a:ext>
            </a:extLst>
          </p:cNvPr>
          <p:cNvSpPr/>
          <p:nvPr/>
        </p:nvSpPr>
        <p:spPr>
          <a:xfrm>
            <a:off x="636885" y="10051832"/>
            <a:ext cx="7161423" cy="292078"/>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首都圏企業に対する、大阪でのバックアップ拠点形成への働きかけ</a:t>
            </a:r>
          </a:p>
        </p:txBody>
      </p:sp>
      <p:sp>
        <p:nvSpPr>
          <p:cNvPr id="109" name="四角形: 角を丸くする 108">
            <a:extLst>
              <a:ext uri="{FF2B5EF4-FFF2-40B4-BE49-F238E27FC236}">
                <a16:creationId xmlns:a16="http://schemas.microsoft.com/office/drawing/2014/main" id="{CF3F07CF-2B38-4617-A939-E81166496610}"/>
              </a:ext>
            </a:extLst>
          </p:cNvPr>
          <p:cNvSpPr/>
          <p:nvPr/>
        </p:nvSpPr>
        <p:spPr>
          <a:xfrm>
            <a:off x="647354" y="14286100"/>
            <a:ext cx="10665376" cy="693291"/>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0" name="四角形: 角を丸くする 109">
            <a:extLst>
              <a:ext uri="{FF2B5EF4-FFF2-40B4-BE49-F238E27FC236}">
                <a16:creationId xmlns:a16="http://schemas.microsoft.com/office/drawing/2014/main" id="{D4DFB3D5-100E-46DF-9EE9-0D2E0C397288}"/>
              </a:ext>
            </a:extLst>
          </p:cNvPr>
          <p:cNvSpPr/>
          <p:nvPr/>
        </p:nvSpPr>
        <p:spPr>
          <a:xfrm>
            <a:off x="636955" y="13357329"/>
            <a:ext cx="10692441" cy="693038"/>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2" name="四角形: 角を丸くする 111">
            <a:extLst>
              <a:ext uri="{FF2B5EF4-FFF2-40B4-BE49-F238E27FC236}">
                <a16:creationId xmlns:a16="http://schemas.microsoft.com/office/drawing/2014/main" id="{FB72B1EF-9B6E-4753-8EE5-199E9EB972B9}"/>
              </a:ext>
            </a:extLst>
          </p:cNvPr>
          <p:cNvSpPr/>
          <p:nvPr/>
        </p:nvSpPr>
        <p:spPr>
          <a:xfrm>
            <a:off x="624664" y="13534054"/>
            <a:ext cx="10713762" cy="529224"/>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○若者・女性に訴求力のある</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SNS</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を活用したプロモーションの実施（</a:t>
            </a:r>
            <a:r>
              <a:rPr kumimoji="1" lang="en-US" altLang="ja-JP" sz="14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YouTube,Instagram</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での広告配信、</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SNS</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での投稿）</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○パンフレット・動画（日英）、特設ＨＰなどの民のアイデアを活かして作成したプロモーションツールによる</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PR</a:t>
            </a: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3" name="四角形: 角を丸くする 112">
            <a:extLst>
              <a:ext uri="{FF2B5EF4-FFF2-40B4-BE49-F238E27FC236}">
                <a16:creationId xmlns:a16="http://schemas.microsoft.com/office/drawing/2014/main" id="{A292295F-3FA6-4F09-AA8F-D4B145A24C15}"/>
              </a:ext>
            </a:extLst>
          </p:cNvPr>
          <p:cNvSpPr/>
          <p:nvPr/>
        </p:nvSpPr>
        <p:spPr>
          <a:xfrm>
            <a:off x="636872" y="14133731"/>
            <a:ext cx="4043519" cy="324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②　次代を担う若者へのアプローチ</a:t>
            </a:r>
          </a:p>
        </p:txBody>
      </p:sp>
      <p:sp>
        <p:nvSpPr>
          <p:cNvPr id="114" name="四角形: 角を丸くする 113">
            <a:extLst>
              <a:ext uri="{FF2B5EF4-FFF2-40B4-BE49-F238E27FC236}">
                <a16:creationId xmlns:a16="http://schemas.microsoft.com/office/drawing/2014/main" id="{2D1F26B5-20C0-44FE-9026-0B7EF8FFE8B2}"/>
              </a:ext>
            </a:extLst>
          </p:cNvPr>
          <p:cNvSpPr/>
          <p:nvPr/>
        </p:nvSpPr>
        <p:spPr>
          <a:xfrm>
            <a:off x="636871" y="14479991"/>
            <a:ext cx="10499943" cy="47021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○副首都をテーマとした、大学生による課題解決型授業の演習（リサーチ・プレゼンテーション事業）や、</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大学出張講座の実施</a:t>
            </a:r>
          </a:p>
        </p:txBody>
      </p:sp>
      <p:sp>
        <p:nvSpPr>
          <p:cNvPr id="115" name="四角形: 角を丸くする 114">
            <a:extLst>
              <a:ext uri="{FF2B5EF4-FFF2-40B4-BE49-F238E27FC236}">
                <a16:creationId xmlns:a16="http://schemas.microsoft.com/office/drawing/2014/main" id="{3A5380B4-57AE-4E21-AD1B-227C928A1A66}"/>
              </a:ext>
            </a:extLst>
          </p:cNvPr>
          <p:cNvSpPr/>
          <p:nvPr/>
        </p:nvSpPr>
        <p:spPr>
          <a:xfrm>
            <a:off x="626601" y="13212200"/>
            <a:ext cx="4053791" cy="324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①　</a:t>
            </a:r>
            <a:r>
              <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SNS</a:t>
            </a: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等を活用したプロモーション</a:t>
            </a:r>
          </a:p>
        </p:txBody>
      </p:sp>
      <p:sp>
        <p:nvSpPr>
          <p:cNvPr id="127" name="四角形: 角を丸くする 126">
            <a:extLst>
              <a:ext uri="{FF2B5EF4-FFF2-40B4-BE49-F238E27FC236}">
                <a16:creationId xmlns:a16="http://schemas.microsoft.com/office/drawing/2014/main" id="{A84A0134-03AA-472B-A26C-CAAC1A567C9E}"/>
              </a:ext>
            </a:extLst>
          </p:cNvPr>
          <p:cNvSpPr/>
          <p:nvPr/>
        </p:nvSpPr>
        <p:spPr>
          <a:xfrm>
            <a:off x="658197" y="15240443"/>
            <a:ext cx="10662571" cy="78250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30" name="四角形: 角を丸くする 129">
            <a:extLst>
              <a:ext uri="{FF2B5EF4-FFF2-40B4-BE49-F238E27FC236}">
                <a16:creationId xmlns:a16="http://schemas.microsoft.com/office/drawing/2014/main" id="{44ACBCE9-549F-4973-A718-1DAE4CBD7DAD}"/>
              </a:ext>
            </a:extLst>
          </p:cNvPr>
          <p:cNvSpPr/>
          <p:nvPr/>
        </p:nvSpPr>
        <p:spPr>
          <a:xfrm>
            <a:off x="624664" y="15437910"/>
            <a:ext cx="9842405" cy="47021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○各ブロック会議での説明、市町村との個別の意見交換の実施</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○副首都ビジョンに関連する各市町村の取組をとりまとめ公表し、好事例を横展開</a:t>
            </a:r>
          </a:p>
        </p:txBody>
      </p:sp>
      <p:sp>
        <p:nvSpPr>
          <p:cNvPr id="68" name="四角形: 角を丸くする 67">
            <a:extLst>
              <a:ext uri="{FF2B5EF4-FFF2-40B4-BE49-F238E27FC236}">
                <a16:creationId xmlns:a16="http://schemas.microsoft.com/office/drawing/2014/main" id="{E9677B08-D7AD-4D3B-8FAA-60C5628E39C9}"/>
              </a:ext>
            </a:extLst>
          </p:cNvPr>
          <p:cNvSpPr/>
          <p:nvPr/>
        </p:nvSpPr>
        <p:spPr>
          <a:xfrm>
            <a:off x="302692" y="4110369"/>
            <a:ext cx="5461823" cy="1563898"/>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2" name="四角形: 角を丸くする 71">
            <a:extLst>
              <a:ext uri="{FF2B5EF4-FFF2-40B4-BE49-F238E27FC236}">
                <a16:creationId xmlns:a16="http://schemas.microsoft.com/office/drawing/2014/main" id="{3BD67CA9-01BC-4243-9360-C9D4D95042C3}"/>
              </a:ext>
            </a:extLst>
          </p:cNvPr>
          <p:cNvSpPr/>
          <p:nvPr/>
        </p:nvSpPr>
        <p:spPr>
          <a:xfrm>
            <a:off x="300611" y="3812788"/>
            <a:ext cx="4446880"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スタートアップの創出、成長の加速支援</a:t>
            </a:r>
          </a:p>
        </p:txBody>
      </p:sp>
      <p:sp>
        <p:nvSpPr>
          <p:cNvPr id="73" name="四角形: 角を丸くする 72">
            <a:extLst>
              <a:ext uri="{FF2B5EF4-FFF2-40B4-BE49-F238E27FC236}">
                <a16:creationId xmlns:a16="http://schemas.microsoft.com/office/drawing/2014/main" id="{1AB91782-2EDA-410A-9DD3-3F63DCB31787}"/>
              </a:ext>
            </a:extLst>
          </p:cNvPr>
          <p:cNvSpPr/>
          <p:nvPr/>
        </p:nvSpPr>
        <p:spPr>
          <a:xfrm>
            <a:off x="93369" y="4095222"/>
            <a:ext cx="6132057" cy="2040293"/>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○スタートアップの資金調達等に向けた取組</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○ディープテック分野のスタートアップの支援等</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○万博で披露された新技術やサービス等の社会実装化に取り組む</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スタートアップ等への支援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5" name="四角形: 角を丸くする 74">
            <a:extLst>
              <a:ext uri="{FF2B5EF4-FFF2-40B4-BE49-F238E27FC236}">
                <a16:creationId xmlns:a16="http://schemas.microsoft.com/office/drawing/2014/main" id="{800B21C8-ED04-495E-8996-68674ECF1B68}"/>
              </a:ext>
            </a:extLst>
          </p:cNvPr>
          <p:cNvSpPr/>
          <p:nvPr/>
        </p:nvSpPr>
        <p:spPr>
          <a:xfrm>
            <a:off x="9133234" y="8564226"/>
            <a:ext cx="3027039" cy="22893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tIns="0" bIns="59077" rtlCol="0" anchor="ctr">
            <a:spAutoFit/>
          </a:bodyPr>
          <a:lstStyle/>
          <a:p>
            <a:pPr marL="151095" marR="0" lvl="0" indent="-151095" algn="l" defTabSz="1500530" rtl="0" eaLnBrk="1" fontAlgn="auto" latinLnBrk="0" hangingPunct="1">
              <a:lnSpc>
                <a:spcPct val="100000"/>
              </a:lnSpc>
              <a:spcBef>
                <a:spcPts val="0"/>
              </a:spcBef>
              <a:spcAft>
                <a:spcPts val="0"/>
              </a:spcAft>
              <a:buClrTx/>
              <a:buSzTx/>
              <a:buFontTx/>
              <a:buNone/>
              <a:tabLst/>
              <a:defRPr/>
            </a:pPr>
            <a:r>
              <a:rPr kumimoji="1" lang="zh-TW" alt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提供：一般財団法人未来医療推進機構</a:t>
            </a:r>
            <a:endParaRPr kumimoji="1" lang="ja-JP" altLang="en-US" sz="11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pic>
        <p:nvPicPr>
          <p:cNvPr id="1026" name="Picture 2" descr="大阪B市立大チーム発表">
            <a:extLst>
              <a:ext uri="{FF2B5EF4-FFF2-40B4-BE49-F238E27FC236}">
                <a16:creationId xmlns:a16="http://schemas.microsoft.com/office/drawing/2014/main" id="{EDDEA411-0533-4102-8A76-F47AB598F50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707298" y="14145706"/>
            <a:ext cx="1427934" cy="793297"/>
          </a:xfrm>
          <a:prstGeom prst="rect">
            <a:avLst/>
          </a:prstGeom>
          <a:noFill/>
          <a:extLst>
            <a:ext uri="{909E8E84-426E-40DD-AFC4-6F175D3DCCD1}">
              <a14:hiddenFill xmlns:a14="http://schemas.microsoft.com/office/drawing/2010/main">
                <a:solidFill>
                  <a:srgbClr val="FFFFFF"/>
                </a:solidFill>
              </a14:hiddenFill>
            </a:ext>
          </a:extLst>
        </p:spPr>
      </p:pic>
      <p:sp>
        <p:nvSpPr>
          <p:cNvPr id="116" name="四角形: 角を丸くする 115">
            <a:extLst>
              <a:ext uri="{FF2B5EF4-FFF2-40B4-BE49-F238E27FC236}">
                <a16:creationId xmlns:a16="http://schemas.microsoft.com/office/drawing/2014/main" id="{6C362502-9B6E-4BBC-AE5B-67B751CFA58E}"/>
              </a:ext>
            </a:extLst>
          </p:cNvPr>
          <p:cNvSpPr/>
          <p:nvPr/>
        </p:nvSpPr>
        <p:spPr>
          <a:xfrm>
            <a:off x="658196" y="15048842"/>
            <a:ext cx="2822619" cy="324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③　市町村への働きかけ</a:t>
            </a:r>
          </a:p>
        </p:txBody>
      </p:sp>
      <p:sp>
        <p:nvSpPr>
          <p:cNvPr id="117" name="スライド番号プレースホルダー 3">
            <a:extLst>
              <a:ext uri="{FF2B5EF4-FFF2-40B4-BE49-F238E27FC236}">
                <a16:creationId xmlns:a16="http://schemas.microsoft.com/office/drawing/2014/main" id="{59E1908B-24AF-41E3-90D2-0BF6FA622278}"/>
              </a:ext>
            </a:extLst>
          </p:cNvPr>
          <p:cNvSpPr txBox="1">
            <a:spLocks/>
          </p:cNvSpPr>
          <p:nvPr/>
        </p:nvSpPr>
        <p:spPr>
          <a:xfrm>
            <a:off x="11743975" y="15847324"/>
            <a:ext cx="354688" cy="477018"/>
          </a:xfrm>
          <a:prstGeom prst="rect">
            <a:avLst/>
          </a:prstGeom>
        </p:spPr>
        <p:txBody>
          <a:bodyPr vert="horz" lIns="91440" tIns="45720" rIns="91440" bIns="45720" rtlCol="0" anchor="ctr"/>
          <a:lstStyle>
            <a:defPPr>
              <a:defRPr lang="en-US"/>
            </a:defPPr>
            <a:lvl1pPr marL="0" algn="r" defTabSz="457200" rtl="0" eaLnBrk="1" latinLnBrk="0" hangingPunct="1">
              <a:defRPr sz="1108"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65B5CFB-EC6C-40B3-B0D3-E789C0C38D57}" type="slidenum">
              <a:rPr kumimoji="1" lang="ja-JP" altLang="en-US" sz="1400" b="0" i="0" u="none" strike="noStrike" kern="1200" cap="none" spc="0" normalizeH="0" baseline="0" noProof="0" smtClean="0">
                <a:ln>
                  <a:noFill/>
                </a:ln>
                <a:solidFill>
                  <a:prstClr val="black"/>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3" name="Picture 2" descr="危機管理カンファレンス動画リンク">
            <a:extLst>
              <a:ext uri="{FF2B5EF4-FFF2-40B4-BE49-F238E27FC236}">
                <a16:creationId xmlns:a16="http://schemas.microsoft.com/office/drawing/2014/main" id="{2309C92D-6778-7E95-47A8-AE070AA61B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61606" y="10298965"/>
            <a:ext cx="1517616" cy="857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708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四角形: 角を丸くする 74">
            <a:extLst>
              <a:ext uri="{FF2B5EF4-FFF2-40B4-BE49-F238E27FC236}">
                <a16:creationId xmlns:a16="http://schemas.microsoft.com/office/drawing/2014/main" id="{E4A2D0E3-BFFC-4876-A544-27C71DF1B71E}"/>
              </a:ext>
            </a:extLst>
          </p:cNvPr>
          <p:cNvSpPr/>
          <p:nvPr/>
        </p:nvSpPr>
        <p:spPr>
          <a:xfrm>
            <a:off x="581981" y="1324078"/>
            <a:ext cx="11033664" cy="10631836"/>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7" name="平行四辺形 6">
            <a:extLst>
              <a:ext uri="{FF2B5EF4-FFF2-40B4-BE49-F238E27FC236}">
                <a16:creationId xmlns:a16="http://schemas.microsoft.com/office/drawing/2014/main" id="{0D9382A0-3AED-4ED5-A700-AE3C221B7721}"/>
              </a:ext>
            </a:extLst>
          </p:cNvPr>
          <p:cNvSpPr/>
          <p:nvPr/>
        </p:nvSpPr>
        <p:spPr>
          <a:xfrm>
            <a:off x="407041" y="1071448"/>
            <a:ext cx="3346178" cy="84266"/>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tx1"/>
              </a:solidFill>
              <a:latin typeface="BIZ UDゴシック" panose="020B0400000000000000" pitchFamily="49" charset="-128"/>
              <a:ea typeface="BIZ UDゴシック" panose="020B0400000000000000" pitchFamily="49" charset="-128"/>
            </a:endParaRPr>
          </a:p>
        </p:txBody>
      </p:sp>
      <p:sp>
        <p:nvSpPr>
          <p:cNvPr id="13" name="四角形: 角を丸くする 12">
            <a:extLst>
              <a:ext uri="{FF2B5EF4-FFF2-40B4-BE49-F238E27FC236}">
                <a16:creationId xmlns:a16="http://schemas.microsoft.com/office/drawing/2014/main" id="{A5757D91-3F8F-4C4C-8AA4-1D33D0F82ECF}"/>
              </a:ext>
            </a:extLst>
          </p:cNvPr>
          <p:cNvSpPr/>
          <p:nvPr/>
        </p:nvSpPr>
        <p:spPr>
          <a:xfrm>
            <a:off x="407041" y="812039"/>
            <a:ext cx="3346178"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5908" tIns="5908" rIns="5908" bIns="5908" rtlCol="0" anchor="t" anchorCtr="0">
            <a:spAutoFit/>
          </a:bodyPr>
          <a:lstStyle/>
          <a:p>
            <a:pPr marL="289166" indent="-289166" algn="ctr">
              <a:lnSpc>
                <a:spcPts val="2133"/>
              </a:lnSpc>
              <a:spcBef>
                <a:spcPts val="1969"/>
              </a:spcBef>
            </a:pPr>
            <a:r>
              <a:rPr kumimoji="1" lang="ja-JP" altLang="en-US" sz="2000" b="1" dirty="0">
                <a:solidFill>
                  <a:schemeClr val="bg1"/>
                </a:solidFill>
                <a:latin typeface="BIZ UDゴシック" panose="020B0400000000000000" pitchFamily="49" charset="-128"/>
                <a:ea typeface="BIZ UDゴシック" panose="020B0400000000000000" pitchFamily="49" charset="-128"/>
              </a:rPr>
              <a:t>チャレンジを後押しする機能</a:t>
            </a:r>
            <a:endParaRPr kumimoji="1" lang="en-US" altLang="ja-JP" sz="2000" b="1" dirty="0">
              <a:solidFill>
                <a:schemeClr val="bg1"/>
              </a:solidFill>
              <a:latin typeface="BIZ UDゴシック" panose="020B0400000000000000" pitchFamily="49" charset="-128"/>
              <a:ea typeface="BIZ UDゴシック" panose="020B0400000000000000" pitchFamily="49" charset="-128"/>
            </a:endParaRPr>
          </a:p>
        </p:txBody>
      </p:sp>
      <p:sp>
        <p:nvSpPr>
          <p:cNvPr id="149" name="四角形: 角を丸くする 148">
            <a:extLst>
              <a:ext uri="{FF2B5EF4-FFF2-40B4-BE49-F238E27FC236}">
                <a16:creationId xmlns:a16="http://schemas.microsoft.com/office/drawing/2014/main" id="{BF2A7FB7-370A-4835-999E-773038667584}"/>
              </a:ext>
            </a:extLst>
          </p:cNvPr>
          <p:cNvSpPr/>
          <p:nvPr/>
        </p:nvSpPr>
        <p:spPr>
          <a:xfrm>
            <a:off x="712997" y="1723834"/>
            <a:ext cx="5913546" cy="947099"/>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0" name="四角形: 角を丸くする 9">
            <a:extLst>
              <a:ext uri="{FF2B5EF4-FFF2-40B4-BE49-F238E27FC236}">
                <a16:creationId xmlns:a16="http://schemas.microsoft.com/office/drawing/2014/main" id="{1028A8D6-1464-711A-61C5-AB99C52C3659}"/>
              </a:ext>
            </a:extLst>
          </p:cNvPr>
          <p:cNvSpPr/>
          <p:nvPr/>
        </p:nvSpPr>
        <p:spPr>
          <a:xfrm>
            <a:off x="712996" y="3010681"/>
            <a:ext cx="10763771" cy="1520957"/>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1" name="四角形: 角を丸くする 10">
            <a:extLst>
              <a:ext uri="{FF2B5EF4-FFF2-40B4-BE49-F238E27FC236}">
                <a16:creationId xmlns:a16="http://schemas.microsoft.com/office/drawing/2014/main" id="{98B7F294-1279-E3CA-8E6D-4C64B22D4BBE}"/>
              </a:ext>
            </a:extLst>
          </p:cNvPr>
          <p:cNvSpPr/>
          <p:nvPr/>
        </p:nvSpPr>
        <p:spPr>
          <a:xfrm>
            <a:off x="691486" y="2826333"/>
            <a:ext cx="3960400"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オール大阪でのチャレンジ支援強化</a:t>
            </a:r>
          </a:p>
        </p:txBody>
      </p:sp>
      <p:sp>
        <p:nvSpPr>
          <p:cNvPr id="15" name="テキスト ボックス 14">
            <a:extLst>
              <a:ext uri="{FF2B5EF4-FFF2-40B4-BE49-F238E27FC236}">
                <a16:creationId xmlns:a16="http://schemas.microsoft.com/office/drawing/2014/main" id="{E3D92A72-3079-257A-F9D0-91A7411206B3}"/>
              </a:ext>
            </a:extLst>
          </p:cNvPr>
          <p:cNvSpPr txBox="1"/>
          <p:nvPr/>
        </p:nvSpPr>
        <p:spPr>
          <a:xfrm>
            <a:off x="1073003" y="2050701"/>
            <a:ext cx="7157767" cy="4882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a:t>
            </a:r>
            <a:r>
              <a:rPr lang="en-US" altLang="ja-JP" dirty="0">
                <a:solidFill>
                  <a:schemeClr val="tx1"/>
                </a:solidFill>
              </a:rPr>
              <a:t>ICT</a:t>
            </a:r>
            <a:r>
              <a:rPr lang="ja-JP" altLang="en-US" dirty="0">
                <a:solidFill>
                  <a:schemeClr val="tx1"/>
                </a:solidFill>
              </a:rPr>
              <a:t>等の先進技術を活用した社会実装に向けた</a:t>
            </a:r>
            <a:br>
              <a:rPr lang="en-US" altLang="ja-JP" dirty="0">
                <a:solidFill>
                  <a:schemeClr val="tx1"/>
                </a:solidFill>
              </a:rPr>
            </a:br>
            <a:r>
              <a:rPr lang="ja-JP" altLang="en-US" dirty="0">
                <a:solidFill>
                  <a:schemeClr val="tx1"/>
                </a:solidFill>
              </a:rPr>
              <a:t>実証プロジェクトを推進（堺市）</a:t>
            </a:r>
          </a:p>
        </p:txBody>
      </p:sp>
      <p:sp>
        <p:nvSpPr>
          <p:cNvPr id="17" name="四角形: 角を丸くする 16">
            <a:extLst>
              <a:ext uri="{FF2B5EF4-FFF2-40B4-BE49-F238E27FC236}">
                <a16:creationId xmlns:a16="http://schemas.microsoft.com/office/drawing/2014/main" id="{8BE4956E-34D2-6DB4-9600-60AA73A75AD4}"/>
              </a:ext>
            </a:extLst>
          </p:cNvPr>
          <p:cNvSpPr/>
          <p:nvPr/>
        </p:nvSpPr>
        <p:spPr>
          <a:xfrm>
            <a:off x="6902572" y="1726637"/>
            <a:ext cx="4551149" cy="94429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8" name="四角形: 角を丸くする 17">
            <a:extLst>
              <a:ext uri="{FF2B5EF4-FFF2-40B4-BE49-F238E27FC236}">
                <a16:creationId xmlns:a16="http://schemas.microsoft.com/office/drawing/2014/main" id="{000863F1-8DC4-B4AD-73B5-C2413717B395}"/>
              </a:ext>
            </a:extLst>
          </p:cNvPr>
          <p:cNvSpPr/>
          <p:nvPr/>
        </p:nvSpPr>
        <p:spPr>
          <a:xfrm>
            <a:off x="6902571" y="1413785"/>
            <a:ext cx="4267377"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大阪公立大学　都市シンクタンク機能 </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技術インキュベーション機能</a:t>
            </a:r>
          </a:p>
        </p:txBody>
      </p:sp>
      <p:sp>
        <p:nvSpPr>
          <p:cNvPr id="19" name="テキスト ボックス 18">
            <a:extLst>
              <a:ext uri="{FF2B5EF4-FFF2-40B4-BE49-F238E27FC236}">
                <a16:creationId xmlns:a16="http://schemas.microsoft.com/office/drawing/2014/main" id="{0AC834F5-D4CB-388F-E76C-DAB18784889C}"/>
              </a:ext>
            </a:extLst>
          </p:cNvPr>
          <p:cNvSpPr txBox="1"/>
          <p:nvPr/>
        </p:nvSpPr>
        <p:spPr>
          <a:xfrm>
            <a:off x="6906119" y="2203334"/>
            <a:ext cx="4042899" cy="310534"/>
          </a:xfrm>
          <a:prstGeom prst="rect">
            <a:avLst/>
          </a:prstGeom>
          <a:noFill/>
        </p:spPr>
        <p:txBody>
          <a:bodyPr wrap="square" rtlCol="0" anchor="t">
            <a:spAutoFit/>
          </a:bodyPr>
          <a:lstStyle/>
          <a:p>
            <a:pPr>
              <a:lnSpc>
                <a:spcPts val="1969"/>
              </a:lnSpc>
            </a:pPr>
            <a:r>
              <a:rPr kumimoji="1" lang="ja-JP" altLang="en-US" sz="1400" dirty="0">
                <a:latin typeface="BIZ UDゴシック" panose="020B0400000000000000" pitchFamily="49" charset="-128"/>
                <a:ea typeface="BIZ UDゴシック" panose="020B0400000000000000" pitchFamily="49" charset="-128"/>
              </a:rPr>
              <a:t>○大阪公立大学との産学官連携の推進（堺市）</a:t>
            </a:r>
          </a:p>
        </p:txBody>
      </p:sp>
      <p:sp>
        <p:nvSpPr>
          <p:cNvPr id="20" name="四角形: 角を丸くする 19">
            <a:extLst>
              <a:ext uri="{FF2B5EF4-FFF2-40B4-BE49-F238E27FC236}">
                <a16:creationId xmlns:a16="http://schemas.microsoft.com/office/drawing/2014/main" id="{2FFB538E-BEAC-26DE-7FD4-4EF8BFB12CEB}"/>
              </a:ext>
            </a:extLst>
          </p:cNvPr>
          <p:cNvSpPr/>
          <p:nvPr/>
        </p:nvSpPr>
        <p:spPr>
          <a:xfrm>
            <a:off x="712997" y="4802789"/>
            <a:ext cx="10763771" cy="5335061"/>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21" name="四角形: 角を丸くする 20">
            <a:extLst>
              <a:ext uri="{FF2B5EF4-FFF2-40B4-BE49-F238E27FC236}">
                <a16:creationId xmlns:a16="http://schemas.microsoft.com/office/drawing/2014/main" id="{118B4620-14F5-1FA0-9A0D-1614D1AE547D}"/>
              </a:ext>
            </a:extLst>
          </p:cNvPr>
          <p:cNvSpPr/>
          <p:nvPr/>
        </p:nvSpPr>
        <p:spPr>
          <a:xfrm>
            <a:off x="650544" y="4675396"/>
            <a:ext cx="7296045"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「おもろい」アイデアの出会う場→スタートアップ、イノベーション</a:t>
            </a:r>
          </a:p>
        </p:txBody>
      </p:sp>
      <p:sp>
        <p:nvSpPr>
          <p:cNvPr id="22" name="テキスト ボックス 21">
            <a:extLst>
              <a:ext uri="{FF2B5EF4-FFF2-40B4-BE49-F238E27FC236}">
                <a16:creationId xmlns:a16="http://schemas.microsoft.com/office/drawing/2014/main" id="{38074B5E-AAAE-7EFA-E1DE-88F189277A2B}"/>
              </a:ext>
            </a:extLst>
          </p:cNvPr>
          <p:cNvSpPr txBox="1"/>
          <p:nvPr/>
        </p:nvSpPr>
        <p:spPr>
          <a:xfrm>
            <a:off x="810298" y="5135670"/>
            <a:ext cx="10643423" cy="43042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○行政課題の解決に向けたリバースピッチイベントの開催（豊中市）</a:t>
            </a:r>
            <a:endParaRPr lang="en-US" altLang="ja-JP" dirty="0">
              <a:solidFill>
                <a:schemeClr val="tx1"/>
              </a:solidFill>
            </a:endParaRPr>
          </a:p>
          <a:p>
            <a:r>
              <a:rPr lang="ja-JP" altLang="en-US" dirty="0">
                <a:solidFill>
                  <a:schemeClr val="tx1"/>
                </a:solidFill>
              </a:rPr>
              <a:t>○社会課題解決などに挑戦する若者への支援</a:t>
            </a:r>
            <a:br>
              <a:rPr lang="en-US" altLang="ja-JP" dirty="0">
                <a:solidFill>
                  <a:schemeClr val="tx1"/>
                </a:solidFill>
              </a:rPr>
            </a:br>
            <a:r>
              <a:rPr lang="ja-JP" altLang="en-US" dirty="0">
                <a:solidFill>
                  <a:schemeClr val="tx1"/>
                </a:solidFill>
              </a:rPr>
              <a:t>（企画書作成支援、プロジェクト費用支援等）（豊中市）</a:t>
            </a:r>
            <a:endParaRPr lang="en-US" altLang="ja-JP" dirty="0">
              <a:solidFill>
                <a:schemeClr val="tx1"/>
              </a:solidFill>
            </a:endParaRPr>
          </a:p>
          <a:p>
            <a:r>
              <a:rPr lang="ja-JP" altLang="en-US" dirty="0">
                <a:solidFill>
                  <a:schemeClr val="tx1"/>
                </a:solidFill>
              </a:rPr>
              <a:t>○広域でオープンファクトリーを実施</a:t>
            </a:r>
            <a:endParaRPr lang="en-US" altLang="ja-JP" dirty="0">
              <a:solidFill>
                <a:schemeClr val="tx1"/>
              </a:solidFill>
            </a:endParaRPr>
          </a:p>
          <a:p>
            <a:r>
              <a:rPr lang="ja-JP" altLang="en-US" dirty="0">
                <a:solidFill>
                  <a:schemeClr val="tx1"/>
                </a:solidFill>
              </a:rPr>
              <a:t>　</a:t>
            </a:r>
            <a:r>
              <a:rPr lang="en-US" altLang="ja-JP" dirty="0">
                <a:solidFill>
                  <a:schemeClr val="tx1"/>
                </a:solidFill>
              </a:rPr>
              <a:t>【</a:t>
            </a:r>
            <a:r>
              <a:rPr lang="en-US" altLang="ja-JP" dirty="0" err="1">
                <a:solidFill>
                  <a:schemeClr val="tx1"/>
                </a:solidFill>
              </a:rPr>
              <a:t>FactorISM</a:t>
            </a:r>
            <a:r>
              <a:rPr lang="en-US" altLang="ja-JP" dirty="0">
                <a:solidFill>
                  <a:schemeClr val="tx1"/>
                </a:solidFill>
              </a:rPr>
              <a:t>】</a:t>
            </a:r>
            <a:r>
              <a:rPr lang="ja-JP" altLang="en-US" dirty="0">
                <a:solidFill>
                  <a:schemeClr val="tx1"/>
                </a:solidFill>
              </a:rPr>
              <a:t>（八尾市・大阪市・堺市・高槻市・松原市・大東市・和泉市・柏原市・門真市・</a:t>
            </a:r>
            <a:endParaRPr lang="en-US" altLang="ja-JP" dirty="0">
              <a:solidFill>
                <a:schemeClr val="tx1"/>
              </a:solidFill>
            </a:endParaRPr>
          </a:p>
          <a:p>
            <a:r>
              <a:rPr lang="ja-JP" altLang="en-US" dirty="0">
                <a:solidFill>
                  <a:schemeClr val="tx1"/>
                </a:solidFill>
              </a:rPr>
              <a:t>　　　　　　　　 摂津市・高石市・四條畷市・河南町）</a:t>
            </a:r>
            <a:endParaRPr lang="en-US" altLang="ja-JP" dirty="0">
              <a:solidFill>
                <a:schemeClr val="tx1"/>
              </a:solidFill>
            </a:endParaRPr>
          </a:p>
          <a:p>
            <a:r>
              <a:rPr lang="ja-JP" altLang="en-US" dirty="0">
                <a:solidFill>
                  <a:schemeClr val="tx1"/>
                </a:solidFill>
              </a:rPr>
              <a:t>　</a:t>
            </a:r>
            <a:r>
              <a:rPr lang="en-US" altLang="ja-JP" dirty="0">
                <a:solidFill>
                  <a:schemeClr val="tx1"/>
                </a:solidFill>
              </a:rPr>
              <a:t>【</a:t>
            </a:r>
            <a:r>
              <a:rPr lang="ja-JP" altLang="en-US" dirty="0">
                <a:solidFill>
                  <a:schemeClr val="tx1"/>
                </a:solidFill>
              </a:rPr>
              <a:t>泉州オープンファクトリ</a:t>
            </a:r>
            <a:r>
              <a:rPr lang="en-US" altLang="ja-JP" dirty="0">
                <a:solidFill>
                  <a:schemeClr val="tx1"/>
                </a:solidFill>
              </a:rPr>
              <a:t>―】</a:t>
            </a:r>
            <a:r>
              <a:rPr lang="ja-JP" altLang="en-US" dirty="0">
                <a:solidFill>
                  <a:schemeClr val="tx1"/>
                </a:solidFill>
              </a:rPr>
              <a:t>（貝塚市・泉佐野市・岸和田市・泉南市・阪南市・忠岡町・熊取町・田尻町）</a:t>
            </a:r>
            <a:endParaRPr lang="en-US" altLang="ja-JP" dirty="0">
              <a:solidFill>
                <a:schemeClr val="tx1"/>
              </a:solidFill>
            </a:endParaRPr>
          </a:p>
          <a:p>
            <a:r>
              <a:rPr lang="ja-JP" altLang="en-US" dirty="0">
                <a:solidFill>
                  <a:schemeClr val="tx1"/>
                </a:solidFill>
              </a:rPr>
              <a:t>○駅前旧倉庫の活用等による地域のスタートアップの連携を促す仕組みづくり（貝塚市）</a:t>
            </a:r>
            <a:endParaRPr lang="en-US" altLang="ja-JP" dirty="0">
              <a:solidFill>
                <a:schemeClr val="tx1"/>
              </a:solidFill>
            </a:endParaRPr>
          </a:p>
          <a:p>
            <a:r>
              <a:rPr lang="ja-JP" altLang="en-US" dirty="0">
                <a:solidFill>
                  <a:schemeClr val="tx1"/>
                </a:solidFill>
              </a:rPr>
              <a:t>○通年でのビジネスプラン組立ての伴走支援など「関西一創業しやすい街 枚方」をめざした取組（枚方市）</a:t>
            </a:r>
            <a:endParaRPr lang="en-US" altLang="ja-JP" dirty="0">
              <a:solidFill>
                <a:schemeClr val="tx1"/>
              </a:solidFill>
            </a:endParaRPr>
          </a:p>
          <a:p>
            <a:r>
              <a:rPr lang="ja-JP" altLang="en-US" dirty="0">
                <a:solidFill>
                  <a:schemeClr val="tx1"/>
                </a:solidFill>
              </a:rPr>
              <a:t>○地域一体型オープンファクトリーを実施　（茨木市）（大東市）（東大阪市）</a:t>
            </a:r>
            <a:endParaRPr lang="en-US" altLang="ja-JP" dirty="0">
              <a:solidFill>
                <a:schemeClr val="tx1"/>
              </a:solidFill>
            </a:endParaRPr>
          </a:p>
          <a:p>
            <a:r>
              <a:rPr lang="ja-JP" altLang="en-US" dirty="0">
                <a:solidFill>
                  <a:schemeClr val="tx1"/>
                </a:solidFill>
              </a:rPr>
              <a:t>○「おにクル」を実証フィールドとした産・官・民の連携による規制緩和などの取組（茨木市）</a:t>
            </a:r>
            <a:endParaRPr lang="en-US" altLang="ja-JP" dirty="0">
              <a:solidFill>
                <a:schemeClr val="tx1"/>
              </a:solidFill>
            </a:endParaRPr>
          </a:p>
          <a:p>
            <a:r>
              <a:rPr lang="ja-JP" altLang="en-US" dirty="0">
                <a:solidFill>
                  <a:schemeClr val="tx1"/>
                </a:solidFill>
              </a:rPr>
              <a:t>○大学と連携して新技術・サービス開発等を行う事業者への助成支援（茨木市）</a:t>
            </a:r>
            <a:endParaRPr lang="en-US" altLang="ja-JP" dirty="0">
              <a:solidFill>
                <a:schemeClr val="tx1"/>
              </a:solidFill>
            </a:endParaRPr>
          </a:p>
          <a:p>
            <a:r>
              <a:rPr lang="ja-JP" altLang="en-US" dirty="0">
                <a:solidFill>
                  <a:schemeClr val="tx1"/>
                </a:solidFill>
              </a:rPr>
              <a:t>○「魅せる場」で、ものづくりの魅力発信「みせるばやお」（八尾市）</a:t>
            </a:r>
            <a:endParaRPr lang="en-US" altLang="ja-JP" dirty="0">
              <a:solidFill>
                <a:schemeClr val="tx1"/>
              </a:solidFill>
            </a:endParaRPr>
          </a:p>
          <a:p>
            <a:r>
              <a:rPr lang="ja-JP" altLang="en-US" dirty="0">
                <a:solidFill>
                  <a:schemeClr val="tx1"/>
                </a:solidFill>
              </a:rPr>
              <a:t>○先端技術をもつスタートアップ等を呼び込む地域事業者とのオープンイノベーションの推進（泉佐野市）</a:t>
            </a:r>
            <a:endParaRPr lang="en-US" altLang="ja-JP" dirty="0">
              <a:solidFill>
                <a:schemeClr val="tx1"/>
              </a:solidFill>
            </a:endParaRPr>
          </a:p>
          <a:p>
            <a:r>
              <a:rPr lang="ja-JP" altLang="en-US" dirty="0">
                <a:solidFill>
                  <a:schemeClr val="tx1"/>
                </a:solidFill>
              </a:rPr>
              <a:t>○企業間交流、企業立地を目的とした共創拠点「</a:t>
            </a:r>
            <a:r>
              <a:rPr lang="en-US" altLang="ja-JP" dirty="0">
                <a:solidFill>
                  <a:schemeClr val="tx1"/>
                </a:solidFill>
              </a:rPr>
              <a:t>TOMIO</a:t>
            </a:r>
            <a:r>
              <a:rPr lang="ja-JP" altLang="en-US" dirty="0">
                <a:solidFill>
                  <a:schemeClr val="tx1"/>
                </a:solidFill>
              </a:rPr>
              <a:t>（トミオ）」の運営（富田林市）</a:t>
            </a:r>
            <a:endParaRPr lang="en-US" altLang="ja-JP" dirty="0">
              <a:solidFill>
                <a:schemeClr val="tx1"/>
              </a:solidFill>
            </a:endParaRPr>
          </a:p>
          <a:p>
            <a:r>
              <a:rPr lang="ja-JP" altLang="en-US" dirty="0">
                <a:solidFill>
                  <a:schemeClr val="tx1"/>
                </a:solidFill>
              </a:rPr>
              <a:t>○仕事（ワーク）のワクワクを直接「見て」「感じて」「知って」</a:t>
            </a:r>
            <a:br>
              <a:rPr lang="en-US" altLang="ja-JP" dirty="0">
                <a:solidFill>
                  <a:schemeClr val="tx1"/>
                </a:solidFill>
              </a:rPr>
            </a:br>
            <a:r>
              <a:rPr lang="ja-JP" altLang="en-US" dirty="0">
                <a:solidFill>
                  <a:schemeClr val="tx1"/>
                </a:solidFill>
              </a:rPr>
              <a:t>もらうプログラムを実施（河内長野市）</a:t>
            </a:r>
            <a:endParaRPr lang="en-US" altLang="ja-JP" dirty="0">
              <a:solidFill>
                <a:schemeClr val="tx1"/>
              </a:solidFill>
            </a:endParaRPr>
          </a:p>
          <a:p>
            <a:r>
              <a:rPr lang="ja-JP" altLang="en-US" dirty="0">
                <a:solidFill>
                  <a:schemeClr val="tx1"/>
                </a:solidFill>
              </a:rPr>
              <a:t>○創業者等への経営サポート一体型補助金「みのおゼロイチ応援プロジェクト」（箕面市）</a:t>
            </a:r>
          </a:p>
          <a:p>
            <a:r>
              <a:rPr lang="ja-JP" altLang="en-US" dirty="0">
                <a:solidFill>
                  <a:schemeClr val="tx1"/>
                </a:solidFill>
              </a:rPr>
              <a:t>○</a:t>
            </a:r>
            <a:r>
              <a:rPr lang="en-US" altLang="ja-JP" dirty="0">
                <a:solidFill>
                  <a:schemeClr val="tx1"/>
                </a:solidFill>
              </a:rPr>
              <a:t>SDGs</a:t>
            </a:r>
            <a:r>
              <a:rPr lang="ja-JP" altLang="en-US" dirty="0">
                <a:solidFill>
                  <a:schemeClr val="tx1"/>
                </a:solidFill>
              </a:rPr>
              <a:t>達成に向け取り組む事業者の連携を強化する取組（阪南市）</a:t>
            </a:r>
            <a:endParaRPr lang="en-US" altLang="ja-JP" dirty="0">
              <a:solidFill>
                <a:schemeClr val="tx1"/>
              </a:solidFill>
            </a:endParaRPr>
          </a:p>
        </p:txBody>
      </p:sp>
      <p:sp>
        <p:nvSpPr>
          <p:cNvPr id="23" name="四角形: 角を丸くする 22">
            <a:extLst>
              <a:ext uri="{FF2B5EF4-FFF2-40B4-BE49-F238E27FC236}">
                <a16:creationId xmlns:a16="http://schemas.microsoft.com/office/drawing/2014/main" id="{FF1FD94B-6DA8-1CE4-D529-F8448239338B}"/>
              </a:ext>
            </a:extLst>
          </p:cNvPr>
          <p:cNvSpPr/>
          <p:nvPr/>
        </p:nvSpPr>
        <p:spPr>
          <a:xfrm>
            <a:off x="7735598" y="10746030"/>
            <a:ext cx="3718123" cy="923421"/>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24" name="四角形: 角を丸くする 23">
            <a:extLst>
              <a:ext uri="{FF2B5EF4-FFF2-40B4-BE49-F238E27FC236}">
                <a16:creationId xmlns:a16="http://schemas.microsoft.com/office/drawing/2014/main" id="{5AB4D8BD-9E76-2D04-C15A-D831B50907ED}"/>
              </a:ext>
            </a:extLst>
          </p:cNvPr>
          <p:cNvSpPr/>
          <p:nvPr/>
        </p:nvSpPr>
        <p:spPr>
          <a:xfrm>
            <a:off x="7704835" y="10201625"/>
            <a:ext cx="3718122"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「チャレンジ、トライ＆エラー」</a:t>
            </a:r>
            <a:br>
              <a:rPr kumimoji="1" lang="en-US" altLang="ja-JP" b="1" dirty="0">
                <a:solidFill>
                  <a:schemeClr val="tx1"/>
                </a:solidFill>
                <a:latin typeface="BIZ UDゴシック" panose="020B0400000000000000" pitchFamily="49" charset="-128"/>
                <a:ea typeface="BIZ UDゴシック" panose="020B0400000000000000" pitchFamily="49" charset="-128"/>
              </a:rPr>
            </a:br>
            <a:r>
              <a:rPr kumimoji="1" lang="ja-JP" altLang="en-US" b="1" dirty="0">
                <a:solidFill>
                  <a:schemeClr val="tx1"/>
                </a:solidFill>
                <a:latin typeface="BIZ UDゴシック" panose="020B0400000000000000" pitchFamily="49" charset="-128"/>
                <a:ea typeface="BIZ UDゴシック" panose="020B0400000000000000" pitchFamily="49" charset="-128"/>
              </a:rPr>
              <a:t>評価　人材育成環境の構築</a:t>
            </a:r>
          </a:p>
        </p:txBody>
      </p:sp>
      <p:sp>
        <p:nvSpPr>
          <p:cNvPr id="25" name="テキスト ボックス 24">
            <a:extLst>
              <a:ext uri="{FF2B5EF4-FFF2-40B4-BE49-F238E27FC236}">
                <a16:creationId xmlns:a16="http://schemas.microsoft.com/office/drawing/2014/main" id="{D18CFADE-E77D-EE49-28A0-E21B8C97F57B}"/>
              </a:ext>
            </a:extLst>
          </p:cNvPr>
          <p:cNvSpPr txBox="1"/>
          <p:nvPr/>
        </p:nvSpPr>
        <p:spPr>
          <a:xfrm>
            <a:off x="7755561" y="10985983"/>
            <a:ext cx="3698159" cy="397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○求職者に向けた</a:t>
            </a:r>
            <a:r>
              <a:rPr lang="en-US" altLang="ja-JP" dirty="0">
                <a:solidFill>
                  <a:schemeClr val="tx1"/>
                </a:solidFill>
              </a:rPr>
              <a:t>IT</a:t>
            </a:r>
            <a:r>
              <a:rPr lang="ja-JP" altLang="en-US" dirty="0">
                <a:solidFill>
                  <a:schemeClr val="tx1"/>
                </a:solidFill>
              </a:rPr>
              <a:t>パスポート試験対策講座の開講によるデジタル人材の育成（堺市）</a:t>
            </a:r>
            <a:endParaRPr lang="en-US" altLang="ja-JP" dirty="0">
              <a:solidFill>
                <a:schemeClr val="tx1"/>
              </a:solidFill>
            </a:endParaRPr>
          </a:p>
        </p:txBody>
      </p:sp>
      <p:sp>
        <p:nvSpPr>
          <p:cNvPr id="26" name="四角形: 角を丸くする 25">
            <a:extLst>
              <a:ext uri="{FF2B5EF4-FFF2-40B4-BE49-F238E27FC236}">
                <a16:creationId xmlns:a16="http://schemas.microsoft.com/office/drawing/2014/main" id="{F4E08CD2-B978-C093-27DF-A96148E19899}"/>
              </a:ext>
            </a:extLst>
          </p:cNvPr>
          <p:cNvSpPr/>
          <p:nvPr/>
        </p:nvSpPr>
        <p:spPr>
          <a:xfrm>
            <a:off x="810298" y="10427895"/>
            <a:ext cx="6544698" cy="134606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27" name="四角形: 角を丸くする 26">
            <a:extLst>
              <a:ext uri="{FF2B5EF4-FFF2-40B4-BE49-F238E27FC236}">
                <a16:creationId xmlns:a16="http://schemas.microsoft.com/office/drawing/2014/main" id="{F7496B5B-40BC-A47B-C1E5-69DCFDA8C894}"/>
              </a:ext>
            </a:extLst>
          </p:cNvPr>
          <p:cNvSpPr/>
          <p:nvPr/>
        </p:nvSpPr>
        <p:spPr>
          <a:xfrm>
            <a:off x="697961" y="10269051"/>
            <a:ext cx="5278627"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人材マッチングシステム　成長分野へ人材流動</a:t>
            </a:r>
          </a:p>
        </p:txBody>
      </p:sp>
      <p:sp>
        <p:nvSpPr>
          <p:cNvPr id="28" name="テキスト ボックス 27">
            <a:extLst>
              <a:ext uri="{FF2B5EF4-FFF2-40B4-BE49-F238E27FC236}">
                <a16:creationId xmlns:a16="http://schemas.microsoft.com/office/drawing/2014/main" id="{428D144A-3E5A-D01F-E8EF-E30D145251D9}"/>
              </a:ext>
            </a:extLst>
          </p:cNvPr>
          <p:cNvSpPr txBox="1"/>
          <p:nvPr/>
        </p:nvSpPr>
        <p:spPr>
          <a:xfrm>
            <a:off x="794951" y="10653067"/>
            <a:ext cx="6681567" cy="10044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○就職希望者と企業とのマッチング等を通じた就職支援</a:t>
            </a:r>
            <a:br>
              <a:rPr lang="en-US" altLang="ja-JP" dirty="0">
                <a:solidFill>
                  <a:schemeClr val="tx1"/>
                </a:solidFill>
              </a:rPr>
            </a:br>
            <a:r>
              <a:rPr lang="ja-JP" altLang="en-US" dirty="0">
                <a:solidFill>
                  <a:schemeClr val="tx1"/>
                </a:solidFill>
              </a:rPr>
              <a:t>（堺市）</a:t>
            </a:r>
          </a:p>
          <a:p>
            <a:r>
              <a:rPr lang="ja-JP" altLang="en-US" dirty="0">
                <a:solidFill>
                  <a:schemeClr val="tx1"/>
                </a:solidFill>
              </a:rPr>
              <a:t>○学生を対象としたものづくり企業訪問や</a:t>
            </a:r>
            <a:br>
              <a:rPr lang="en-US" altLang="ja-JP" dirty="0">
                <a:solidFill>
                  <a:schemeClr val="tx1"/>
                </a:solidFill>
              </a:rPr>
            </a:br>
            <a:r>
              <a:rPr lang="ja-JP" altLang="en-US" dirty="0">
                <a:solidFill>
                  <a:schemeClr val="tx1"/>
                </a:solidFill>
              </a:rPr>
              <a:t>インターンシップ等を実施（もりクルート事業）</a:t>
            </a:r>
            <a:br>
              <a:rPr lang="en-US" altLang="ja-JP" dirty="0">
                <a:solidFill>
                  <a:schemeClr val="tx1"/>
                </a:solidFill>
              </a:rPr>
            </a:br>
            <a:r>
              <a:rPr lang="ja-JP" altLang="en-US" dirty="0">
                <a:solidFill>
                  <a:schemeClr val="tx1"/>
                </a:solidFill>
              </a:rPr>
              <a:t>（守口市）</a:t>
            </a:r>
            <a:endParaRPr lang="en-US" altLang="ja-JP" dirty="0">
              <a:solidFill>
                <a:schemeClr val="tx1"/>
              </a:solidFill>
            </a:endParaRPr>
          </a:p>
        </p:txBody>
      </p:sp>
      <p:sp>
        <p:nvSpPr>
          <p:cNvPr id="2" name="テキスト ボックス 1">
            <a:extLst>
              <a:ext uri="{FF2B5EF4-FFF2-40B4-BE49-F238E27FC236}">
                <a16:creationId xmlns:a16="http://schemas.microsoft.com/office/drawing/2014/main" id="{A758FF17-A5E2-066B-0EC1-6340F93439DC}"/>
              </a:ext>
            </a:extLst>
          </p:cNvPr>
          <p:cNvSpPr txBox="1"/>
          <p:nvPr/>
        </p:nvSpPr>
        <p:spPr>
          <a:xfrm>
            <a:off x="1073003" y="3393026"/>
            <a:ext cx="10153762" cy="10344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○事業者・創業者の新しい挑戦を応援「百福大賞（池田市事始め奨励事業）」（池田市）</a:t>
            </a:r>
          </a:p>
          <a:p>
            <a:r>
              <a:rPr lang="ja-JP" altLang="en-US" dirty="0">
                <a:solidFill>
                  <a:schemeClr val="tx1"/>
                </a:solidFill>
              </a:rPr>
              <a:t>○「大阪はびきの観光局」で観光関連産業の振興を推進（羽曳野市）</a:t>
            </a:r>
            <a:endParaRPr lang="en-US" altLang="ja-JP" dirty="0">
              <a:solidFill>
                <a:schemeClr val="tx1"/>
              </a:solidFill>
            </a:endParaRPr>
          </a:p>
        </p:txBody>
      </p:sp>
      <p:sp>
        <p:nvSpPr>
          <p:cNvPr id="86" name="四角形: 角を丸くする 85">
            <a:extLst>
              <a:ext uri="{FF2B5EF4-FFF2-40B4-BE49-F238E27FC236}">
                <a16:creationId xmlns:a16="http://schemas.microsoft.com/office/drawing/2014/main" id="{2A6DA035-3F83-4F22-B92C-EE28A6139586}"/>
              </a:ext>
            </a:extLst>
          </p:cNvPr>
          <p:cNvSpPr/>
          <p:nvPr/>
        </p:nvSpPr>
        <p:spPr>
          <a:xfrm>
            <a:off x="738279" y="1586338"/>
            <a:ext cx="3280567"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「最先端の実証都市」の確立</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p:txBody>
      </p:sp>
      <p:pic>
        <p:nvPicPr>
          <p:cNvPr id="42" name="図 41">
            <a:extLst>
              <a:ext uri="{FF2B5EF4-FFF2-40B4-BE49-F238E27FC236}">
                <a16:creationId xmlns:a16="http://schemas.microsoft.com/office/drawing/2014/main" id="{D63CDBFC-D164-851F-A0DD-8C26C0299D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1518" y="3156064"/>
            <a:ext cx="1592558" cy="869080"/>
          </a:xfrm>
          <a:prstGeom prst="rect">
            <a:avLst/>
          </a:prstGeom>
        </p:spPr>
      </p:pic>
      <p:sp>
        <p:nvSpPr>
          <p:cNvPr id="43" name="テキスト ボックス 42">
            <a:extLst>
              <a:ext uri="{FF2B5EF4-FFF2-40B4-BE49-F238E27FC236}">
                <a16:creationId xmlns:a16="http://schemas.microsoft.com/office/drawing/2014/main" id="{399D5579-5B42-9A89-248B-4C7919714FC0}"/>
              </a:ext>
            </a:extLst>
          </p:cNvPr>
          <p:cNvSpPr txBox="1"/>
          <p:nvPr/>
        </p:nvSpPr>
        <p:spPr>
          <a:xfrm>
            <a:off x="8726606" y="4020126"/>
            <a:ext cx="2582758" cy="305020"/>
          </a:xfrm>
          <a:prstGeom prst="rect">
            <a:avLst/>
          </a:prstGeom>
          <a:noFill/>
        </p:spPr>
        <p:txBody>
          <a:bodyPr wrap="none" rtlCol="0">
            <a:spAutoFit/>
          </a:bodyPr>
          <a:lstStyle/>
          <a:p>
            <a:pPr>
              <a:lnSpc>
                <a:spcPts val="1969"/>
              </a:lnSpc>
            </a:pPr>
            <a:r>
              <a:rPr kumimoji="1" lang="ja-JP" altLang="en-US" sz="1100" dirty="0">
                <a:latin typeface="BIZ UDゴシック" panose="020B0400000000000000" pitchFamily="49" charset="-128"/>
                <a:ea typeface="BIZ UDゴシック" panose="020B0400000000000000" pitchFamily="49" charset="-128"/>
              </a:rPr>
              <a:t>「百福大賞（池田市事始め奨励事業）</a:t>
            </a:r>
          </a:p>
        </p:txBody>
      </p:sp>
      <p:pic>
        <p:nvPicPr>
          <p:cNvPr id="44" name="図 43">
            <a:extLst>
              <a:ext uri="{FF2B5EF4-FFF2-40B4-BE49-F238E27FC236}">
                <a16:creationId xmlns:a16="http://schemas.microsoft.com/office/drawing/2014/main" id="{91E75D90-9C16-CA34-C9D6-A307A8A597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78146" y="5143917"/>
            <a:ext cx="1914089" cy="1076676"/>
          </a:xfrm>
          <a:prstGeom prst="rect">
            <a:avLst/>
          </a:prstGeom>
        </p:spPr>
      </p:pic>
      <p:sp>
        <p:nvSpPr>
          <p:cNvPr id="45" name="テキスト ボックス 44">
            <a:extLst>
              <a:ext uri="{FF2B5EF4-FFF2-40B4-BE49-F238E27FC236}">
                <a16:creationId xmlns:a16="http://schemas.microsoft.com/office/drawing/2014/main" id="{BE0AF3FF-E09D-F80A-3192-9A012B573B3D}"/>
              </a:ext>
            </a:extLst>
          </p:cNvPr>
          <p:cNvSpPr txBox="1"/>
          <p:nvPr/>
        </p:nvSpPr>
        <p:spPr>
          <a:xfrm>
            <a:off x="8948113" y="6197472"/>
            <a:ext cx="2582758" cy="305020"/>
          </a:xfrm>
          <a:prstGeom prst="rect">
            <a:avLst/>
          </a:prstGeom>
          <a:noFill/>
        </p:spPr>
        <p:txBody>
          <a:bodyPr wrap="none" rtlCol="0">
            <a:spAutoFit/>
          </a:bodyPr>
          <a:lstStyle/>
          <a:p>
            <a:pPr>
              <a:lnSpc>
                <a:spcPts val="1969"/>
              </a:lnSpc>
            </a:pPr>
            <a:r>
              <a:rPr lang="ja-JP" altLang="en-US" sz="1100" dirty="0">
                <a:latin typeface="BIZ UDゴシック" panose="020B0400000000000000" pitchFamily="49" charset="-128"/>
                <a:ea typeface="BIZ UDゴシック" panose="020B0400000000000000" pitchFamily="49" charset="-128"/>
              </a:rPr>
              <a:t>イノベーション拠点「みせるばやお」</a:t>
            </a:r>
            <a:endParaRPr kumimoji="1" lang="ja-JP" altLang="en-US" sz="1100" dirty="0">
              <a:latin typeface="BIZ UDゴシック" panose="020B0400000000000000" pitchFamily="49" charset="-128"/>
              <a:ea typeface="BIZ UDゴシック" panose="020B0400000000000000" pitchFamily="49" charset="-128"/>
            </a:endParaRPr>
          </a:p>
        </p:txBody>
      </p:sp>
      <p:pic>
        <p:nvPicPr>
          <p:cNvPr id="46" name="図 45">
            <a:extLst>
              <a:ext uri="{FF2B5EF4-FFF2-40B4-BE49-F238E27FC236}">
                <a16:creationId xmlns:a16="http://schemas.microsoft.com/office/drawing/2014/main" id="{F99DABBD-22B4-E650-9CE5-36B8626C15E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415648" y="10735832"/>
            <a:ext cx="1771173" cy="960988"/>
          </a:xfrm>
          <a:prstGeom prst="rect">
            <a:avLst/>
          </a:prstGeom>
        </p:spPr>
      </p:pic>
      <p:sp>
        <p:nvSpPr>
          <p:cNvPr id="93" name="スライド番号プレースホルダー 3">
            <a:extLst>
              <a:ext uri="{FF2B5EF4-FFF2-40B4-BE49-F238E27FC236}">
                <a16:creationId xmlns:a16="http://schemas.microsoft.com/office/drawing/2014/main" id="{494B9948-D391-493A-BE41-A3D903DFD14E}"/>
              </a:ext>
            </a:extLst>
          </p:cNvPr>
          <p:cNvSpPr>
            <a:spLocks noGrp="1"/>
          </p:cNvSpPr>
          <p:nvPr>
            <p:ph type="sldNum" sz="quarter" idx="12"/>
          </p:nvPr>
        </p:nvSpPr>
        <p:spPr>
          <a:xfrm>
            <a:off x="11812392" y="15778982"/>
            <a:ext cx="354688" cy="477018"/>
          </a:xfrm>
        </p:spPr>
        <p:txBody>
          <a:bodyPr/>
          <a:lstStyle/>
          <a:p>
            <a:fld id="{A65B5CFB-EC6C-40B3-B0D3-E789C0C38D57}" type="slidenum">
              <a:rPr kumimoji="1" lang="ja-JP" altLang="en-US" sz="1400" smtClean="0">
                <a:solidFill>
                  <a:schemeClr val="bg1"/>
                </a:solidFill>
                <a:latin typeface="BIZ UDゴシック" panose="020B0400000000000000" pitchFamily="49" charset="-128"/>
                <a:ea typeface="BIZ UDゴシック" panose="020B0400000000000000" pitchFamily="49" charset="-128"/>
              </a:rPr>
              <a:pPr/>
              <a:t>4</a:t>
            </a:fld>
            <a:endParaRPr kumimoji="1" lang="ja-JP" altLang="en-US" sz="1400" dirty="0">
              <a:solidFill>
                <a:schemeClr val="bg1"/>
              </a:solidFill>
              <a:latin typeface="BIZ UDゴシック" panose="020B0400000000000000" pitchFamily="49" charset="-128"/>
              <a:ea typeface="BIZ UDゴシック" panose="020B0400000000000000" pitchFamily="49" charset="-128"/>
            </a:endParaRPr>
          </a:p>
        </p:txBody>
      </p:sp>
      <p:sp>
        <p:nvSpPr>
          <p:cNvPr id="64" name="ホームベース 143">
            <a:extLst>
              <a:ext uri="{FF2B5EF4-FFF2-40B4-BE49-F238E27FC236}">
                <a16:creationId xmlns:a16="http://schemas.microsoft.com/office/drawing/2014/main" id="{986A32D4-948D-4627-8FD6-3BC4EB45F7D5}"/>
              </a:ext>
            </a:extLst>
          </p:cNvPr>
          <p:cNvSpPr/>
          <p:nvPr/>
        </p:nvSpPr>
        <p:spPr>
          <a:xfrm>
            <a:off x="617454" y="61823"/>
            <a:ext cx="8109152" cy="512758"/>
          </a:xfrm>
          <a:prstGeom prst="homePlate">
            <a:avLst/>
          </a:prstGeom>
          <a:solidFill>
            <a:schemeClr val="bg1"/>
          </a:solidFill>
          <a:ln w="12700">
            <a:solidFill>
              <a:schemeClr val="accent1"/>
            </a:solidFill>
          </a:ln>
        </p:spPr>
        <p:style>
          <a:lnRef idx="1">
            <a:schemeClr val="accent5"/>
          </a:lnRef>
          <a:fillRef idx="3">
            <a:schemeClr val="accent5"/>
          </a:fillRef>
          <a:effectRef idx="2">
            <a:schemeClr val="accent5"/>
          </a:effectRef>
          <a:fontRef idx="minor">
            <a:schemeClr val="lt1"/>
          </a:fontRef>
        </p:style>
        <p:txBody>
          <a:bodyPr lIns="0" rIns="0" rtlCol="0" anchor="ctr"/>
          <a:lstStyle/>
          <a:p>
            <a:pPr defTabSz="750280">
              <a:defRPr/>
            </a:pPr>
            <a:r>
              <a:rPr kumimoji="1" lang="ja-JP" altLang="en-US" sz="1970" b="1" dirty="0">
                <a:solidFill>
                  <a:schemeClr val="tx1"/>
                </a:solidFill>
                <a:latin typeface="BIZ UDゴシック" panose="020B0400000000000000" pitchFamily="49" charset="-128"/>
                <a:ea typeface="BIZ UDゴシック" panose="020B0400000000000000" pitchFamily="49" charset="-128"/>
              </a:rPr>
              <a:t>　今後の取組の方向性と府内市町村の主な取組</a:t>
            </a:r>
            <a:r>
              <a:rPr kumimoji="1" lang="ja-JP" altLang="en-US" dirty="0">
                <a:solidFill>
                  <a:schemeClr val="tx1"/>
                </a:solidFill>
                <a:latin typeface="BIZ UDゴシック" panose="020B0400000000000000" pitchFamily="49" charset="-128"/>
                <a:ea typeface="BIZ UDゴシック" panose="020B0400000000000000" pitchFamily="49" charset="-128"/>
              </a:rPr>
              <a:t>（令和８年７月時点）</a:t>
            </a:r>
          </a:p>
        </p:txBody>
      </p:sp>
      <p:sp>
        <p:nvSpPr>
          <p:cNvPr id="68" name="平行四辺形 67">
            <a:extLst>
              <a:ext uri="{FF2B5EF4-FFF2-40B4-BE49-F238E27FC236}">
                <a16:creationId xmlns:a16="http://schemas.microsoft.com/office/drawing/2014/main" id="{DE2C6CF0-F85F-4E13-8081-DE0D1448A85E}"/>
              </a:ext>
            </a:extLst>
          </p:cNvPr>
          <p:cNvSpPr/>
          <p:nvPr/>
        </p:nvSpPr>
        <p:spPr>
          <a:xfrm>
            <a:off x="8891223" y="836549"/>
            <a:ext cx="3073668" cy="18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0530"/>
            <a:endParaRPr kumimoji="1" lang="ja-JP" altLang="en-US" sz="1400">
              <a:solidFill>
                <a:schemeClr val="tx1"/>
              </a:solidFill>
              <a:latin typeface="BIZ UDゴシック" panose="020B0400000000000000" pitchFamily="49" charset="-128"/>
              <a:ea typeface="BIZ UDゴシック" panose="020B0400000000000000" pitchFamily="49" charset="-128"/>
            </a:endParaRPr>
          </a:p>
        </p:txBody>
      </p:sp>
      <p:sp>
        <p:nvSpPr>
          <p:cNvPr id="69" name="四角形: 角を丸くする 68">
            <a:extLst>
              <a:ext uri="{FF2B5EF4-FFF2-40B4-BE49-F238E27FC236}">
                <a16:creationId xmlns:a16="http://schemas.microsoft.com/office/drawing/2014/main" id="{519A4A8C-131C-4805-8AA4-BDEC189787E3}"/>
              </a:ext>
            </a:extLst>
          </p:cNvPr>
          <p:cNvSpPr/>
          <p:nvPr/>
        </p:nvSpPr>
        <p:spPr>
          <a:xfrm>
            <a:off x="8891223" y="604331"/>
            <a:ext cx="3073667" cy="298642"/>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5908" tIns="5908" rIns="5908" bIns="5908" rtlCol="0" anchor="t" anchorCtr="0">
            <a:spAutoFit/>
          </a:bodyPr>
          <a:lstStyle/>
          <a:p>
            <a:pPr marL="289166" indent="-289166" algn="ctr" defTabSz="1500530">
              <a:lnSpc>
                <a:spcPts val="2133"/>
              </a:lnSpc>
              <a:spcBef>
                <a:spcPts val="1969"/>
              </a:spcBef>
            </a:pPr>
            <a:r>
              <a:rPr kumimoji="1" lang="ja-JP" altLang="en-US" sz="2000" b="1" dirty="0">
                <a:solidFill>
                  <a:prstClr val="white"/>
                </a:solidFill>
                <a:latin typeface="BIZ UDゴシック" panose="020B0400000000000000" pitchFamily="49" charset="-128"/>
                <a:ea typeface="BIZ UDゴシック" panose="020B0400000000000000" pitchFamily="49" charset="-128"/>
              </a:rPr>
              <a:t>世界標準の都市機能の充実</a:t>
            </a:r>
            <a:endParaRPr kumimoji="1" lang="en-US" altLang="ja-JP" sz="2000" b="1" dirty="0">
              <a:solidFill>
                <a:prstClr val="white"/>
              </a:solidFill>
              <a:latin typeface="BIZ UDゴシック" panose="020B0400000000000000" pitchFamily="49" charset="-128"/>
              <a:ea typeface="BIZ UDゴシック" panose="020B0400000000000000" pitchFamily="49" charset="-128"/>
            </a:endParaRPr>
          </a:p>
        </p:txBody>
      </p:sp>
      <p:sp>
        <p:nvSpPr>
          <p:cNvPr id="3" name="四角形: 角を丸くする 2">
            <a:extLst>
              <a:ext uri="{FF2B5EF4-FFF2-40B4-BE49-F238E27FC236}">
                <a16:creationId xmlns:a16="http://schemas.microsoft.com/office/drawing/2014/main" id="{D7913242-E63A-CDA2-E70E-0E64E3F9CE32}"/>
              </a:ext>
            </a:extLst>
          </p:cNvPr>
          <p:cNvSpPr/>
          <p:nvPr/>
        </p:nvSpPr>
        <p:spPr>
          <a:xfrm>
            <a:off x="574117" y="12537047"/>
            <a:ext cx="11041529" cy="3267907"/>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latin typeface="BIZ UDゴシック" panose="020B0400000000000000" pitchFamily="49" charset="-128"/>
              <a:ea typeface="BIZ UDゴシック" panose="020B0400000000000000" pitchFamily="49" charset="-128"/>
            </a:endParaRPr>
          </a:p>
        </p:txBody>
      </p:sp>
      <p:sp>
        <p:nvSpPr>
          <p:cNvPr id="4" name="四角形: 角を丸くする 3">
            <a:extLst>
              <a:ext uri="{FF2B5EF4-FFF2-40B4-BE49-F238E27FC236}">
                <a16:creationId xmlns:a16="http://schemas.microsoft.com/office/drawing/2014/main" id="{C0D6E41D-F0A6-44F2-9A22-DAF2F393222B}"/>
              </a:ext>
            </a:extLst>
          </p:cNvPr>
          <p:cNvSpPr/>
          <p:nvPr/>
        </p:nvSpPr>
        <p:spPr>
          <a:xfrm>
            <a:off x="712996" y="12845369"/>
            <a:ext cx="10763772" cy="271486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83BAD4A6-3761-8BBE-D88A-1E6B0FD30593}"/>
              </a:ext>
            </a:extLst>
          </p:cNvPr>
          <p:cNvSpPr/>
          <p:nvPr/>
        </p:nvSpPr>
        <p:spPr>
          <a:xfrm>
            <a:off x="712996" y="12630937"/>
            <a:ext cx="7851884"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r>
              <a:rPr kumimoji="1" lang="ja-JP" altLang="en-US" b="1" dirty="0">
                <a:solidFill>
                  <a:schemeClr val="tx1"/>
                </a:solidFill>
                <a:latin typeface="BIZ UDゴシック" panose="020B0400000000000000" pitchFamily="49" charset="-128"/>
                <a:ea typeface="BIZ UDゴシック" panose="020B0400000000000000" pitchFamily="49" charset="-128"/>
              </a:rPr>
              <a:t>人を惹きつける魅力的な就業の場づくり「チャレンジ、トライ＆エラー」</a:t>
            </a:r>
          </a:p>
        </p:txBody>
      </p:sp>
      <p:sp>
        <p:nvSpPr>
          <p:cNvPr id="6" name="テキスト ボックス 5">
            <a:extLst>
              <a:ext uri="{FF2B5EF4-FFF2-40B4-BE49-F238E27FC236}">
                <a16:creationId xmlns:a16="http://schemas.microsoft.com/office/drawing/2014/main" id="{A49B95D4-E935-CF1D-C743-CE59C89E8C63}"/>
              </a:ext>
            </a:extLst>
          </p:cNvPr>
          <p:cNvSpPr txBox="1"/>
          <p:nvPr/>
        </p:nvSpPr>
        <p:spPr>
          <a:xfrm>
            <a:off x="765914" y="13060805"/>
            <a:ext cx="6635148" cy="18800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ts val="1600"/>
              </a:lnSpc>
            </a:pPr>
            <a:r>
              <a:rPr lang="ja-JP" altLang="en-US" dirty="0">
                <a:solidFill>
                  <a:schemeClr val="tx1"/>
                </a:solidFill>
              </a:rPr>
              <a:t>○市内ものづくり企業への就業支援</a:t>
            </a:r>
            <a:endParaRPr lang="en-US" altLang="ja-JP" dirty="0">
              <a:solidFill>
                <a:schemeClr val="tx1"/>
              </a:solidFill>
            </a:endParaRPr>
          </a:p>
          <a:p>
            <a:pPr>
              <a:lnSpc>
                <a:spcPts val="1600"/>
              </a:lnSpc>
            </a:pPr>
            <a:r>
              <a:rPr lang="ja-JP" altLang="en-US" dirty="0">
                <a:solidFill>
                  <a:schemeClr val="tx1"/>
                </a:solidFill>
              </a:rPr>
              <a:t>（ものづくり体験と就職活動を行えるワークショップの開催）</a:t>
            </a:r>
            <a:br>
              <a:rPr lang="en-US" altLang="ja-JP" dirty="0">
                <a:solidFill>
                  <a:schemeClr val="tx1"/>
                </a:solidFill>
              </a:rPr>
            </a:br>
            <a:r>
              <a:rPr lang="ja-JP" altLang="en-US" dirty="0">
                <a:solidFill>
                  <a:schemeClr val="tx1"/>
                </a:solidFill>
              </a:rPr>
              <a:t>（枚方市）</a:t>
            </a:r>
            <a:endParaRPr lang="en-US" altLang="ja-JP" dirty="0">
              <a:solidFill>
                <a:schemeClr val="tx1"/>
              </a:solidFill>
            </a:endParaRPr>
          </a:p>
          <a:p>
            <a:pPr>
              <a:lnSpc>
                <a:spcPts val="1600"/>
              </a:lnSpc>
            </a:pPr>
            <a:r>
              <a:rPr lang="ja-JP" altLang="en-US" dirty="0">
                <a:solidFill>
                  <a:schemeClr val="tx1"/>
                </a:solidFill>
              </a:rPr>
              <a:t>○商店街空き店舗の創業支援</a:t>
            </a:r>
            <a:br>
              <a:rPr lang="en-US" altLang="ja-JP" dirty="0">
                <a:solidFill>
                  <a:schemeClr val="tx1"/>
                </a:solidFill>
              </a:rPr>
            </a:br>
            <a:r>
              <a:rPr lang="ja-JP" altLang="en-US" dirty="0">
                <a:solidFill>
                  <a:schemeClr val="tx1"/>
                </a:solidFill>
              </a:rPr>
              <a:t>（売上に応じた支援のインセンティブの導入）（松原市）</a:t>
            </a:r>
            <a:endParaRPr lang="en-US" altLang="ja-JP" dirty="0">
              <a:solidFill>
                <a:schemeClr val="tx1"/>
              </a:solidFill>
            </a:endParaRPr>
          </a:p>
          <a:p>
            <a:pPr>
              <a:lnSpc>
                <a:spcPts val="1600"/>
              </a:lnSpc>
            </a:pPr>
            <a:r>
              <a:rPr lang="ja-JP" altLang="en-US" dirty="0">
                <a:solidFill>
                  <a:schemeClr val="tx1"/>
                </a:solidFill>
              </a:rPr>
              <a:t>○地域ぐるみで市内企業の新入・若手社員を育てるプロジェクトの推進</a:t>
            </a:r>
            <a:br>
              <a:rPr lang="en-US" altLang="ja-JP" dirty="0">
                <a:solidFill>
                  <a:schemeClr val="tx1"/>
                </a:solidFill>
              </a:rPr>
            </a:br>
            <a:r>
              <a:rPr lang="ja-JP" altLang="en-US" dirty="0">
                <a:solidFill>
                  <a:schemeClr val="tx1"/>
                </a:solidFill>
              </a:rPr>
              <a:t>「</a:t>
            </a:r>
            <a:r>
              <a:rPr lang="en-US" altLang="ja-JP" dirty="0">
                <a:solidFill>
                  <a:schemeClr val="tx1"/>
                </a:solidFill>
              </a:rPr>
              <a:t>DAITO DOUKI CAMPUS</a:t>
            </a:r>
            <a:r>
              <a:rPr lang="ja-JP" altLang="en-US" dirty="0">
                <a:solidFill>
                  <a:schemeClr val="tx1"/>
                </a:solidFill>
              </a:rPr>
              <a:t>」（大東市）</a:t>
            </a:r>
            <a:endParaRPr lang="en-US" altLang="ja-JP" dirty="0">
              <a:solidFill>
                <a:schemeClr val="tx1"/>
              </a:solidFill>
            </a:endParaRPr>
          </a:p>
          <a:p>
            <a:pPr>
              <a:lnSpc>
                <a:spcPts val="1600"/>
              </a:lnSpc>
            </a:pPr>
            <a:r>
              <a:rPr lang="ja-JP" altLang="en-US" dirty="0">
                <a:solidFill>
                  <a:schemeClr val="tx1"/>
                </a:solidFill>
              </a:rPr>
              <a:t>○意欲ある市民等の職業能力の向上やスキルの取得を支援</a:t>
            </a:r>
            <a:br>
              <a:rPr lang="en-US" altLang="ja-JP" dirty="0">
                <a:solidFill>
                  <a:schemeClr val="tx1"/>
                </a:solidFill>
              </a:rPr>
            </a:br>
            <a:r>
              <a:rPr lang="ja-JP" altLang="en-US" dirty="0">
                <a:solidFill>
                  <a:schemeClr val="tx1"/>
                </a:solidFill>
              </a:rPr>
              <a:t>（四條畷市）</a:t>
            </a:r>
            <a:endParaRPr lang="en-US" altLang="ja-JP" dirty="0">
              <a:solidFill>
                <a:schemeClr val="tx1"/>
              </a:solidFill>
            </a:endParaRPr>
          </a:p>
          <a:p>
            <a:pPr>
              <a:lnSpc>
                <a:spcPts val="1600"/>
              </a:lnSpc>
            </a:pPr>
            <a:r>
              <a:rPr lang="ja-JP" altLang="en-US" dirty="0">
                <a:solidFill>
                  <a:schemeClr val="tx1"/>
                </a:solidFill>
              </a:rPr>
              <a:t>○なわて事業者チャレンジ支援補助金（四條畷市）</a:t>
            </a:r>
            <a:endParaRPr lang="en-US" altLang="ja-JP" dirty="0">
              <a:solidFill>
                <a:schemeClr val="tx1"/>
              </a:solidFill>
            </a:endParaRPr>
          </a:p>
        </p:txBody>
      </p:sp>
      <p:sp>
        <p:nvSpPr>
          <p:cNvPr id="8" name="平行四辺形 7">
            <a:extLst>
              <a:ext uri="{FF2B5EF4-FFF2-40B4-BE49-F238E27FC236}">
                <a16:creationId xmlns:a16="http://schemas.microsoft.com/office/drawing/2014/main" id="{1B9028C3-4528-11A5-FADF-8DA9DA12EAE2}"/>
              </a:ext>
            </a:extLst>
          </p:cNvPr>
          <p:cNvSpPr/>
          <p:nvPr/>
        </p:nvSpPr>
        <p:spPr>
          <a:xfrm>
            <a:off x="554305" y="12361516"/>
            <a:ext cx="6299151"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latin typeface="BIZ UDゴシック" panose="020B0400000000000000" pitchFamily="49" charset="-128"/>
              <a:ea typeface="BIZ UDゴシック" panose="020B0400000000000000" pitchFamily="49" charset="-128"/>
            </a:endParaRPr>
          </a:p>
        </p:txBody>
      </p:sp>
      <p:sp>
        <p:nvSpPr>
          <p:cNvPr id="9" name="四角形: 角を丸くする 8">
            <a:extLst>
              <a:ext uri="{FF2B5EF4-FFF2-40B4-BE49-F238E27FC236}">
                <a16:creationId xmlns:a16="http://schemas.microsoft.com/office/drawing/2014/main" id="{46A13F00-E855-2610-4665-6CF549AB2EEA}"/>
              </a:ext>
            </a:extLst>
          </p:cNvPr>
          <p:cNvSpPr/>
          <p:nvPr/>
        </p:nvSpPr>
        <p:spPr>
          <a:xfrm>
            <a:off x="554304" y="12064005"/>
            <a:ext cx="6501815"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nSpc>
                <a:spcPts val="2133"/>
              </a:lnSpc>
              <a:spcBef>
                <a:spcPts val="1969"/>
              </a:spcBef>
            </a:pPr>
            <a:r>
              <a:rPr kumimoji="1" lang="ja-JP" altLang="en-US" sz="2000" b="1" dirty="0">
                <a:solidFill>
                  <a:schemeClr val="bg1"/>
                </a:solidFill>
                <a:latin typeface="BIZ UDゴシック" panose="020B0400000000000000" pitchFamily="49" charset="-128"/>
                <a:ea typeface="BIZ UDゴシック" panose="020B0400000000000000" pitchFamily="49" charset="-128"/>
              </a:rPr>
              <a:t>暮らしやすさ、働きやすさ、楽しさを高める機能（</a:t>
            </a:r>
            <a:r>
              <a:rPr kumimoji="1" lang="en-US" altLang="ja-JP" sz="2000" b="1" dirty="0">
                <a:solidFill>
                  <a:schemeClr val="bg1"/>
                </a:solidFill>
                <a:latin typeface="BIZ UDゴシック" panose="020B0400000000000000" pitchFamily="49" charset="-128"/>
                <a:ea typeface="BIZ UDゴシック" panose="020B0400000000000000" pitchFamily="49" charset="-128"/>
              </a:rPr>
              <a:t>1/3</a:t>
            </a:r>
            <a:r>
              <a:rPr kumimoji="1" lang="ja-JP" altLang="en-US" sz="2000" b="1" dirty="0">
                <a:solidFill>
                  <a:schemeClr val="bg1"/>
                </a:solidFill>
                <a:latin typeface="BIZ UDゴシック" panose="020B0400000000000000" pitchFamily="49" charset="-128"/>
                <a:ea typeface="BIZ UDゴシック" panose="020B0400000000000000" pitchFamily="49" charset="-128"/>
              </a:rPr>
              <a:t>）</a:t>
            </a:r>
            <a:endParaRPr kumimoji="1" lang="en-US" altLang="ja-JP" sz="2000" b="1" dirty="0">
              <a:solidFill>
                <a:schemeClr val="bg1"/>
              </a:solidFill>
              <a:latin typeface="BIZ UDゴシック" panose="020B0400000000000000" pitchFamily="49" charset="-128"/>
              <a:ea typeface="BIZ UDゴシック" panose="020B0400000000000000" pitchFamily="49" charset="-128"/>
            </a:endParaRPr>
          </a:p>
        </p:txBody>
      </p:sp>
      <p:sp>
        <p:nvSpPr>
          <p:cNvPr id="14" name="テキスト ボックス 13">
            <a:extLst>
              <a:ext uri="{FF2B5EF4-FFF2-40B4-BE49-F238E27FC236}">
                <a16:creationId xmlns:a16="http://schemas.microsoft.com/office/drawing/2014/main" id="{3BE0CA68-6CFF-F5BF-8D1D-8FD013A9B696}"/>
              </a:ext>
            </a:extLst>
          </p:cNvPr>
          <p:cNvSpPr txBox="1"/>
          <p:nvPr/>
        </p:nvSpPr>
        <p:spPr>
          <a:xfrm>
            <a:off x="6561111" y="13060151"/>
            <a:ext cx="5373298" cy="3117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ts val="1600"/>
              </a:lnSpc>
            </a:pPr>
            <a:r>
              <a:rPr lang="ja-JP" altLang="en-US" dirty="0">
                <a:solidFill>
                  <a:schemeClr val="tx1"/>
                </a:solidFill>
              </a:rPr>
              <a:t>○資格取得等の目標に向けたレベルアップを支援（忠岡町）</a:t>
            </a:r>
            <a:endParaRPr lang="en-US" altLang="ja-JP" dirty="0">
              <a:solidFill>
                <a:schemeClr val="tx1"/>
              </a:solidFill>
            </a:endParaRPr>
          </a:p>
          <a:p>
            <a:pPr>
              <a:lnSpc>
                <a:spcPts val="1600"/>
              </a:lnSpc>
            </a:pPr>
            <a:r>
              <a:rPr lang="ja-JP" altLang="en-US" dirty="0">
                <a:solidFill>
                  <a:schemeClr val="tx1"/>
                </a:solidFill>
              </a:rPr>
              <a:t>○百貨店と連携した特産品の振興（河南町）</a:t>
            </a:r>
            <a:endParaRPr lang="en-US" altLang="ja-JP" dirty="0">
              <a:solidFill>
                <a:schemeClr val="tx1"/>
              </a:solidFill>
            </a:endParaRPr>
          </a:p>
          <a:p>
            <a:pPr>
              <a:lnSpc>
                <a:spcPts val="1600"/>
              </a:lnSpc>
            </a:pPr>
            <a:r>
              <a:rPr lang="ja-JP" altLang="en-US" dirty="0">
                <a:solidFill>
                  <a:schemeClr val="tx1"/>
                </a:solidFill>
              </a:rPr>
              <a:t>○新規就農者の確保・育成のための研修プログラム</a:t>
            </a:r>
            <a:br>
              <a:rPr lang="en-US" altLang="ja-JP" dirty="0">
                <a:solidFill>
                  <a:schemeClr val="tx1"/>
                </a:solidFill>
              </a:rPr>
            </a:br>
            <a:r>
              <a:rPr lang="ja-JP" altLang="en-US" dirty="0">
                <a:solidFill>
                  <a:schemeClr val="tx1"/>
                </a:solidFill>
              </a:rPr>
              <a:t>「いちごアカデミー」の実施（千早赤阪村）</a:t>
            </a:r>
            <a:endParaRPr lang="en-US" altLang="ja-JP" dirty="0">
              <a:solidFill>
                <a:schemeClr val="tx1"/>
              </a:solidFill>
            </a:endParaRPr>
          </a:p>
          <a:p>
            <a:pPr>
              <a:lnSpc>
                <a:spcPts val="1600"/>
              </a:lnSpc>
            </a:pPr>
            <a:r>
              <a:rPr lang="ja-JP" altLang="en-US" dirty="0">
                <a:solidFill>
                  <a:schemeClr val="tx1"/>
                </a:solidFill>
              </a:rPr>
              <a:t>○直売所や観光農園の整備などによる農業の活性化</a:t>
            </a:r>
            <a:br>
              <a:rPr lang="en-US" altLang="ja-JP" dirty="0">
                <a:solidFill>
                  <a:schemeClr val="tx1"/>
                </a:solidFill>
              </a:rPr>
            </a:br>
            <a:r>
              <a:rPr lang="ja-JP" altLang="en-US" dirty="0">
                <a:solidFill>
                  <a:schemeClr val="tx1"/>
                </a:solidFill>
              </a:rPr>
              <a:t>（千早赤阪村）</a:t>
            </a:r>
          </a:p>
        </p:txBody>
      </p:sp>
      <p:pic>
        <p:nvPicPr>
          <p:cNvPr id="16" name="図 15">
            <a:extLst>
              <a:ext uri="{FF2B5EF4-FFF2-40B4-BE49-F238E27FC236}">
                <a16:creationId xmlns:a16="http://schemas.microsoft.com/office/drawing/2014/main" id="{1A716CB9-70E4-8852-CBAF-8A16837354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98785" y="14710419"/>
            <a:ext cx="2183526" cy="795182"/>
          </a:xfrm>
          <a:prstGeom prst="rect">
            <a:avLst/>
          </a:prstGeom>
        </p:spPr>
      </p:pic>
      <p:sp>
        <p:nvSpPr>
          <p:cNvPr id="49" name="テキスト ボックス 48">
            <a:extLst>
              <a:ext uri="{FF2B5EF4-FFF2-40B4-BE49-F238E27FC236}">
                <a16:creationId xmlns:a16="http://schemas.microsoft.com/office/drawing/2014/main" id="{FBD755B9-B8BC-40A6-B93D-28A8923181A4}"/>
              </a:ext>
            </a:extLst>
          </p:cNvPr>
          <p:cNvSpPr txBox="1"/>
          <p:nvPr/>
        </p:nvSpPr>
        <p:spPr>
          <a:xfrm>
            <a:off x="8882311" y="14898036"/>
            <a:ext cx="1595309" cy="305020"/>
          </a:xfrm>
          <a:prstGeom prst="rect">
            <a:avLst/>
          </a:prstGeom>
          <a:noFill/>
        </p:spPr>
        <p:txBody>
          <a:bodyPr wrap="none" rtlCol="0">
            <a:spAutoFit/>
          </a:bodyPr>
          <a:lstStyle/>
          <a:p>
            <a:pPr>
              <a:lnSpc>
                <a:spcPts val="1969"/>
              </a:lnSpc>
            </a:pPr>
            <a:r>
              <a:rPr kumimoji="1" lang="ja-JP" altLang="en-US" sz="1100" dirty="0">
                <a:latin typeface="BIZ UDゴシック" panose="020B0400000000000000" pitchFamily="49" charset="-128"/>
                <a:ea typeface="BIZ UDゴシック" panose="020B0400000000000000" pitchFamily="49" charset="-128"/>
              </a:rPr>
              <a:t>学び直しのまち四條畷</a:t>
            </a:r>
          </a:p>
        </p:txBody>
      </p:sp>
      <p:sp>
        <p:nvSpPr>
          <p:cNvPr id="30" name="テキスト ボックス 29">
            <a:extLst>
              <a:ext uri="{FF2B5EF4-FFF2-40B4-BE49-F238E27FC236}">
                <a16:creationId xmlns:a16="http://schemas.microsoft.com/office/drawing/2014/main" id="{9928B4B6-85C5-5B79-9BF5-8738A58E9725}"/>
              </a:ext>
            </a:extLst>
          </p:cNvPr>
          <p:cNvSpPr txBox="1"/>
          <p:nvPr/>
        </p:nvSpPr>
        <p:spPr>
          <a:xfrm>
            <a:off x="9761367" y="9258556"/>
            <a:ext cx="1595309" cy="305020"/>
          </a:xfrm>
          <a:prstGeom prst="rect">
            <a:avLst/>
          </a:prstGeom>
          <a:noFill/>
        </p:spPr>
        <p:txBody>
          <a:bodyPr wrap="none" rtlCol="0">
            <a:spAutoFit/>
          </a:bodyPr>
          <a:lstStyle/>
          <a:p>
            <a:pPr>
              <a:lnSpc>
                <a:spcPts val="1969"/>
              </a:lnSpc>
            </a:pPr>
            <a:r>
              <a:rPr lang="ja-JP" altLang="en-US" sz="1100" dirty="0">
                <a:latin typeface="BIZ UDゴシック" panose="020B0400000000000000" pitchFamily="49" charset="-128"/>
                <a:ea typeface="BIZ UDゴシック" panose="020B0400000000000000" pitchFamily="49" charset="-128"/>
              </a:rPr>
              <a:t>複合施設「おにクル」</a:t>
            </a:r>
            <a:endParaRPr kumimoji="1" lang="ja-JP" altLang="en-US" sz="1100" dirty="0">
              <a:latin typeface="BIZ UDゴシック" panose="020B0400000000000000" pitchFamily="49" charset="-128"/>
              <a:ea typeface="BIZ UDゴシック" panose="020B0400000000000000" pitchFamily="49" charset="-128"/>
            </a:endParaRPr>
          </a:p>
        </p:txBody>
      </p:sp>
      <p:pic>
        <p:nvPicPr>
          <p:cNvPr id="31" name="図 30" descr="草, 屋外, フィールド, オレンジ が含まれている画像&#10;&#10;AI 生成コンテンツは誤りを含む可能性があります。">
            <a:extLst>
              <a:ext uri="{FF2B5EF4-FFF2-40B4-BE49-F238E27FC236}">
                <a16:creationId xmlns:a16="http://schemas.microsoft.com/office/drawing/2014/main" id="{19966C97-B211-FA5B-50D0-A4F275AB53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4975" y="1752426"/>
            <a:ext cx="1181899" cy="885732"/>
          </a:xfrm>
          <a:prstGeom prst="rect">
            <a:avLst/>
          </a:prstGeom>
        </p:spPr>
      </p:pic>
      <p:pic>
        <p:nvPicPr>
          <p:cNvPr id="32" name="図 31" descr="草の上にある建物&#10;&#10;AI 生成コンテンツは誤りを含む可能性があります。">
            <a:extLst>
              <a:ext uri="{FF2B5EF4-FFF2-40B4-BE49-F238E27FC236}">
                <a16:creationId xmlns:a16="http://schemas.microsoft.com/office/drawing/2014/main" id="{9CB23921-A2FD-C496-DC05-758B0CB5E53D}"/>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9521418" y="7777599"/>
            <a:ext cx="1863458" cy="1542285"/>
          </a:xfrm>
          <a:prstGeom prst="rect">
            <a:avLst/>
          </a:prstGeom>
        </p:spPr>
      </p:pic>
    </p:spTree>
    <p:extLst>
      <p:ext uri="{BB962C8B-B14F-4D97-AF65-F5344CB8AC3E}">
        <p14:creationId xmlns:p14="http://schemas.microsoft.com/office/powerpoint/2010/main" val="3576054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B700E-632E-D994-B461-A5A99618EA18}"/>
            </a:ext>
          </a:extLst>
        </p:cNvPr>
        <p:cNvGrpSpPr/>
        <p:nvPr/>
      </p:nvGrpSpPr>
      <p:grpSpPr>
        <a:xfrm>
          <a:off x="0" y="0"/>
          <a:ext cx="0" cy="0"/>
          <a:chOff x="0" y="0"/>
          <a:chExt cx="0" cy="0"/>
        </a:xfrm>
      </p:grpSpPr>
      <p:sp>
        <p:nvSpPr>
          <p:cNvPr id="76" name="四角形: 角を丸くする 75">
            <a:extLst>
              <a:ext uri="{FF2B5EF4-FFF2-40B4-BE49-F238E27FC236}">
                <a16:creationId xmlns:a16="http://schemas.microsoft.com/office/drawing/2014/main" id="{F6EBDE84-C10D-CFBE-9538-A3893C8093F5}"/>
              </a:ext>
            </a:extLst>
          </p:cNvPr>
          <p:cNvSpPr/>
          <p:nvPr/>
        </p:nvSpPr>
        <p:spPr>
          <a:xfrm>
            <a:off x="575235" y="1016886"/>
            <a:ext cx="11041529" cy="15133395"/>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endParaRPr>
          </a:p>
        </p:txBody>
      </p:sp>
      <p:sp>
        <p:nvSpPr>
          <p:cNvPr id="32" name="四角形: 角を丸くする 31">
            <a:extLst>
              <a:ext uri="{FF2B5EF4-FFF2-40B4-BE49-F238E27FC236}">
                <a16:creationId xmlns:a16="http://schemas.microsoft.com/office/drawing/2014/main" id="{A870D655-6F88-2663-C265-C4AFAFBD0624}"/>
              </a:ext>
            </a:extLst>
          </p:cNvPr>
          <p:cNvSpPr/>
          <p:nvPr/>
        </p:nvSpPr>
        <p:spPr>
          <a:xfrm>
            <a:off x="879957" y="1558553"/>
            <a:ext cx="10357455" cy="251843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33" name="四角形: 角を丸くする 32">
            <a:extLst>
              <a:ext uri="{FF2B5EF4-FFF2-40B4-BE49-F238E27FC236}">
                <a16:creationId xmlns:a16="http://schemas.microsoft.com/office/drawing/2014/main" id="{BDEFF80D-9F58-90FB-F74A-14A69165B71F}"/>
              </a:ext>
            </a:extLst>
          </p:cNvPr>
          <p:cNvSpPr/>
          <p:nvPr/>
        </p:nvSpPr>
        <p:spPr>
          <a:xfrm>
            <a:off x="885593" y="1254240"/>
            <a:ext cx="5129384"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女性をはじめ、誰もが活躍できる環境づくり</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 「働きやすさ＋働きがい」</a:t>
            </a:r>
          </a:p>
        </p:txBody>
      </p:sp>
      <p:sp>
        <p:nvSpPr>
          <p:cNvPr id="34" name="テキスト ボックス 33">
            <a:extLst>
              <a:ext uri="{FF2B5EF4-FFF2-40B4-BE49-F238E27FC236}">
                <a16:creationId xmlns:a16="http://schemas.microsoft.com/office/drawing/2014/main" id="{54DFD084-E0D8-C473-958C-9A476B11061C}"/>
              </a:ext>
            </a:extLst>
          </p:cNvPr>
          <p:cNvSpPr txBox="1"/>
          <p:nvPr/>
        </p:nvSpPr>
        <p:spPr>
          <a:xfrm>
            <a:off x="953098" y="2072557"/>
            <a:ext cx="7091652" cy="2169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○「しごと情報ひろば」における就労支援（大阪市）</a:t>
            </a:r>
            <a:endParaRPr lang="en-US" altLang="ja-JP" dirty="0"/>
          </a:p>
          <a:p>
            <a:r>
              <a:rPr lang="ja-JP" altLang="en-US" dirty="0"/>
              <a:t>○女性が働きやすい職場環境整備に取り組む事業者を認証（大阪市）</a:t>
            </a:r>
            <a:endParaRPr lang="en-US" altLang="ja-JP" dirty="0"/>
          </a:p>
          <a:p>
            <a:r>
              <a:rPr lang="ja-JP" altLang="en-US" dirty="0"/>
              <a:t>○女性チャレンジ応援拠点の開設（大阪市）</a:t>
            </a:r>
            <a:endParaRPr lang="en-US" altLang="ja-JP" dirty="0"/>
          </a:p>
          <a:p>
            <a:r>
              <a:rPr lang="ja-JP" altLang="en-US" dirty="0"/>
              <a:t>○女性の地域活動や起業などのチャレンジを支援（池田市）</a:t>
            </a:r>
            <a:endParaRPr lang="en-US" altLang="ja-JP" dirty="0"/>
          </a:p>
          <a:p>
            <a:r>
              <a:rPr lang="ja-JP" altLang="en-US" dirty="0"/>
              <a:t>○柔軟な働き方を提供する単発求人サービス「いずみさのマッチボックス」を展開</a:t>
            </a:r>
            <a:br>
              <a:rPr lang="en-US" altLang="ja-JP" dirty="0"/>
            </a:br>
            <a:r>
              <a:rPr lang="ja-JP" altLang="en-US" dirty="0"/>
              <a:t>（泉佐野市）</a:t>
            </a:r>
            <a:endParaRPr lang="en-US" altLang="ja-JP" dirty="0"/>
          </a:p>
          <a:p>
            <a:r>
              <a:rPr lang="ja-JP" altLang="en-US" dirty="0"/>
              <a:t>○子育て世代の交流スペースを市役所内に確保（高石市）</a:t>
            </a:r>
            <a:endParaRPr lang="en-US" altLang="ja-JP" dirty="0"/>
          </a:p>
        </p:txBody>
      </p:sp>
      <p:sp>
        <p:nvSpPr>
          <p:cNvPr id="35" name="四角形: 角を丸くする 34">
            <a:extLst>
              <a:ext uri="{FF2B5EF4-FFF2-40B4-BE49-F238E27FC236}">
                <a16:creationId xmlns:a16="http://schemas.microsoft.com/office/drawing/2014/main" id="{4734D223-64C6-08CA-4D79-E86927B02570}"/>
              </a:ext>
            </a:extLst>
          </p:cNvPr>
          <p:cNvSpPr/>
          <p:nvPr/>
        </p:nvSpPr>
        <p:spPr>
          <a:xfrm>
            <a:off x="879957" y="4391208"/>
            <a:ext cx="10357455" cy="5027514"/>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36" name="四角形: 角を丸くする 35">
            <a:extLst>
              <a:ext uri="{FF2B5EF4-FFF2-40B4-BE49-F238E27FC236}">
                <a16:creationId xmlns:a16="http://schemas.microsoft.com/office/drawing/2014/main" id="{E3A5B1D2-A928-3894-952E-6BA17E6E3A3C}"/>
              </a:ext>
            </a:extLst>
          </p:cNvPr>
          <p:cNvSpPr/>
          <p:nvPr/>
        </p:nvSpPr>
        <p:spPr>
          <a:xfrm>
            <a:off x="879957" y="4210447"/>
            <a:ext cx="4548695"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子育て、教育環境の充実「次世代を育む」</a:t>
            </a:r>
          </a:p>
        </p:txBody>
      </p:sp>
      <p:sp>
        <p:nvSpPr>
          <p:cNvPr id="37" name="テキスト ボックス 36">
            <a:extLst>
              <a:ext uri="{FF2B5EF4-FFF2-40B4-BE49-F238E27FC236}">
                <a16:creationId xmlns:a16="http://schemas.microsoft.com/office/drawing/2014/main" id="{F758AA83-6FB0-A908-E502-F4E2D6FCA395}"/>
              </a:ext>
            </a:extLst>
          </p:cNvPr>
          <p:cNvSpPr txBox="1"/>
          <p:nvPr/>
        </p:nvSpPr>
        <p:spPr>
          <a:xfrm>
            <a:off x="1038894" y="4714412"/>
            <a:ext cx="10060957" cy="44594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○０～２歳児の保育料無償化（大阪市）</a:t>
            </a:r>
            <a:endParaRPr lang="en-US" altLang="ja-JP" dirty="0"/>
          </a:p>
          <a:p>
            <a:r>
              <a:rPr lang="ja-JP" altLang="en-US" dirty="0"/>
              <a:t>○学習塾や家庭教師、文化・スポーツ教室など学校外教育に係る費用を助成（大阪市）</a:t>
            </a:r>
            <a:endParaRPr lang="en-US" altLang="ja-JP" dirty="0"/>
          </a:p>
          <a:p>
            <a:r>
              <a:rPr lang="ja-JP" altLang="en-US" dirty="0"/>
              <a:t>○誰一人取り残さない学力の向上（スクールアドバイザーの訪問等）（大阪市）</a:t>
            </a:r>
            <a:endParaRPr lang="en-US" altLang="ja-JP" dirty="0"/>
          </a:p>
          <a:p>
            <a:r>
              <a:rPr lang="ja-JP" altLang="en-US" dirty="0"/>
              <a:t>○多様で質の高い幼児教育・保育サービスの提供（堺市）</a:t>
            </a:r>
            <a:endParaRPr lang="en-US" altLang="ja-JP" dirty="0"/>
          </a:p>
          <a:p>
            <a:r>
              <a:rPr lang="ja-JP" altLang="en-US" dirty="0"/>
              <a:t>○堺が進める「新たな学校のあり方」（堺市）</a:t>
            </a:r>
            <a:endParaRPr lang="en-US" altLang="ja-JP" dirty="0"/>
          </a:p>
          <a:p>
            <a:r>
              <a:rPr lang="ja-JP" altLang="en-US" dirty="0"/>
              <a:t>○</a:t>
            </a:r>
            <a:r>
              <a:rPr lang="en-US" altLang="ja-JP" dirty="0"/>
              <a:t>AI</a:t>
            </a:r>
            <a:r>
              <a:rPr lang="ja-JP" altLang="en-US" dirty="0"/>
              <a:t>チャットを活用した子育て支援サービスの情報提供（豊中市）</a:t>
            </a:r>
            <a:endParaRPr lang="en-US" altLang="ja-JP" dirty="0"/>
          </a:p>
          <a:p>
            <a:r>
              <a:rPr lang="ja-JP" altLang="en-US" dirty="0"/>
              <a:t>○子育ての負担軽減・環境整備・教育の一層の充実を総合的に支援（枚方市）</a:t>
            </a:r>
            <a:endParaRPr lang="en-US" altLang="ja-JP" dirty="0"/>
          </a:p>
          <a:p>
            <a:r>
              <a:rPr lang="ja-JP" altLang="en-US" dirty="0"/>
              <a:t>○行政的アプローチによる学校での「いじめゼロ」をめざした取組（寝屋川市）</a:t>
            </a:r>
            <a:endParaRPr lang="en-US" altLang="ja-JP" dirty="0"/>
          </a:p>
          <a:p>
            <a:r>
              <a:rPr lang="ja-JP" altLang="en-US" dirty="0"/>
              <a:t>○子育て用品と子育て情報を直接家庭に届ける「見守りおむつ定期便」（交野市）</a:t>
            </a:r>
            <a:endParaRPr lang="en-US" altLang="ja-JP" dirty="0"/>
          </a:p>
          <a:p>
            <a:r>
              <a:rPr lang="ja-JP" altLang="en-US" dirty="0"/>
              <a:t>○大阪・関西万博のルクセンブルクパビリオン部材を再利用した子育て支援施設の整備（交野市）</a:t>
            </a:r>
          </a:p>
          <a:p>
            <a:r>
              <a:rPr lang="ja-JP" altLang="en-US" dirty="0"/>
              <a:t>○</a:t>
            </a:r>
            <a:r>
              <a:rPr lang="en-US" altLang="ja-JP" dirty="0"/>
              <a:t>SNS</a:t>
            </a:r>
            <a:r>
              <a:rPr lang="ja-JP" altLang="en-US" dirty="0"/>
              <a:t>を活用した妊娠出産育児相談体制の整備（大阪狭山市）</a:t>
            </a:r>
            <a:endParaRPr lang="en-US" altLang="ja-JP" dirty="0"/>
          </a:p>
          <a:p>
            <a:r>
              <a:rPr lang="ja-JP" altLang="en-US" dirty="0"/>
              <a:t>○公民連携による住民サービス向上に向けた取組（忠岡町）</a:t>
            </a:r>
          </a:p>
          <a:p>
            <a:r>
              <a:rPr lang="ja-JP" altLang="en-US" dirty="0"/>
              <a:t>○がんばる若者に対する給付型奨学金の支給（田尻町）</a:t>
            </a:r>
            <a:endParaRPr lang="en-US" altLang="ja-JP" dirty="0"/>
          </a:p>
          <a:p>
            <a:r>
              <a:rPr lang="ja-JP" altLang="en-US" dirty="0"/>
              <a:t>○小大連携による、豊かな感性や社会性を身につける「ちびっこキャンプ」、「サマーキャンプ」の実施（熊取町）</a:t>
            </a:r>
          </a:p>
          <a:p>
            <a:r>
              <a:rPr lang="ja-JP" altLang="en-US" dirty="0"/>
              <a:t>○非認知能力向上のための教育の家庭や地域への拡大（太子町）</a:t>
            </a:r>
            <a:endParaRPr lang="en-US" altLang="ja-JP" dirty="0"/>
          </a:p>
          <a:p>
            <a:r>
              <a:rPr lang="ja-JP" altLang="en-US" dirty="0"/>
              <a:t>○三世代での同居・近居に係る住宅取得・リフォーム費用助成（河南町）</a:t>
            </a:r>
            <a:endParaRPr lang="en-US" altLang="ja-JP" dirty="0"/>
          </a:p>
        </p:txBody>
      </p:sp>
      <p:sp>
        <p:nvSpPr>
          <p:cNvPr id="38" name="四角形: 角を丸くする 37">
            <a:extLst>
              <a:ext uri="{FF2B5EF4-FFF2-40B4-BE49-F238E27FC236}">
                <a16:creationId xmlns:a16="http://schemas.microsoft.com/office/drawing/2014/main" id="{9377CE42-F8F6-3EAC-6400-BCD925F47849}"/>
              </a:ext>
            </a:extLst>
          </p:cNvPr>
          <p:cNvSpPr/>
          <p:nvPr/>
        </p:nvSpPr>
        <p:spPr>
          <a:xfrm>
            <a:off x="879957" y="14710965"/>
            <a:ext cx="10522117" cy="130164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39" name="四角形: 角を丸くする 38">
            <a:extLst>
              <a:ext uri="{FF2B5EF4-FFF2-40B4-BE49-F238E27FC236}">
                <a16:creationId xmlns:a16="http://schemas.microsoft.com/office/drawing/2014/main" id="{0D617F18-CB5A-0F58-70AC-64A551403F44}"/>
              </a:ext>
            </a:extLst>
          </p:cNvPr>
          <p:cNvSpPr/>
          <p:nvPr/>
        </p:nvSpPr>
        <p:spPr>
          <a:xfrm>
            <a:off x="879957" y="14399458"/>
            <a:ext cx="5110894"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外国人をはじめ多様な人々が安心して暮らせる</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共生社会の実現「インクルーシブシティ」</a:t>
            </a:r>
          </a:p>
        </p:txBody>
      </p:sp>
      <p:sp>
        <p:nvSpPr>
          <p:cNvPr id="40" name="テキスト ボックス 39">
            <a:extLst>
              <a:ext uri="{FF2B5EF4-FFF2-40B4-BE49-F238E27FC236}">
                <a16:creationId xmlns:a16="http://schemas.microsoft.com/office/drawing/2014/main" id="{67B18DDF-0E64-D5F0-E689-3B8783115DE2}"/>
              </a:ext>
            </a:extLst>
          </p:cNvPr>
          <p:cNvSpPr txBox="1"/>
          <p:nvPr/>
        </p:nvSpPr>
        <p:spPr>
          <a:xfrm>
            <a:off x="990965" y="15108683"/>
            <a:ext cx="5600904" cy="14015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○多文化共生教育を推進（大阪市）</a:t>
            </a:r>
            <a:endParaRPr lang="en-US" altLang="ja-JP" dirty="0"/>
          </a:p>
          <a:p>
            <a:r>
              <a:rPr lang="ja-JP" altLang="en-US" dirty="0"/>
              <a:t>○企業向けセミナー等を通じた外国人材雇用の支援（堺市）</a:t>
            </a:r>
            <a:endParaRPr lang="en-US" altLang="ja-JP" dirty="0"/>
          </a:p>
        </p:txBody>
      </p:sp>
      <p:sp>
        <p:nvSpPr>
          <p:cNvPr id="50" name="テキスト ボックス 49">
            <a:extLst>
              <a:ext uri="{FF2B5EF4-FFF2-40B4-BE49-F238E27FC236}">
                <a16:creationId xmlns:a16="http://schemas.microsoft.com/office/drawing/2014/main" id="{80A8FBF6-F0FE-863A-0DEA-DA4F3D1029EB}"/>
              </a:ext>
            </a:extLst>
          </p:cNvPr>
          <p:cNvSpPr txBox="1"/>
          <p:nvPr/>
        </p:nvSpPr>
        <p:spPr>
          <a:xfrm>
            <a:off x="9626839" y="3670100"/>
            <a:ext cx="1489510"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いずみさのマッチボックス</a:t>
            </a:r>
          </a:p>
        </p:txBody>
      </p:sp>
      <p:sp>
        <p:nvSpPr>
          <p:cNvPr id="61" name="四角形: 角を丸くする 60">
            <a:extLst>
              <a:ext uri="{FF2B5EF4-FFF2-40B4-BE49-F238E27FC236}">
                <a16:creationId xmlns:a16="http://schemas.microsoft.com/office/drawing/2014/main" id="{E485DA34-1D73-7E0F-47C3-5A1623250E4C}"/>
              </a:ext>
            </a:extLst>
          </p:cNvPr>
          <p:cNvSpPr/>
          <p:nvPr/>
        </p:nvSpPr>
        <p:spPr>
          <a:xfrm>
            <a:off x="879957" y="9991974"/>
            <a:ext cx="10357455" cy="434063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62" name="四角形: 角を丸くする 61">
            <a:extLst>
              <a:ext uri="{FF2B5EF4-FFF2-40B4-BE49-F238E27FC236}">
                <a16:creationId xmlns:a16="http://schemas.microsoft.com/office/drawing/2014/main" id="{9AC1A046-C0C0-BA0A-E1C8-BA209CF14172}"/>
              </a:ext>
            </a:extLst>
          </p:cNvPr>
          <p:cNvSpPr/>
          <p:nvPr/>
        </p:nvSpPr>
        <p:spPr>
          <a:xfrm>
            <a:off x="879957" y="9645342"/>
            <a:ext cx="3029011"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人中心の身近なまちづくり</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「ウォーカブルシティ」</a:t>
            </a:r>
          </a:p>
        </p:txBody>
      </p:sp>
      <p:sp>
        <p:nvSpPr>
          <p:cNvPr id="63" name="テキスト ボックス 62">
            <a:extLst>
              <a:ext uri="{FF2B5EF4-FFF2-40B4-BE49-F238E27FC236}">
                <a16:creationId xmlns:a16="http://schemas.microsoft.com/office/drawing/2014/main" id="{471895DD-2596-D3AA-CA12-D47773401F1E}"/>
              </a:ext>
            </a:extLst>
          </p:cNvPr>
          <p:cNvSpPr txBox="1"/>
          <p:nvPr/>
        </p:nvSpPr>
        <p:spPr>
          <a:xfrm>
            <a:off x="953098" y="10513827"/>
            <a:ext cx="7893398" cy="2451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○御堂筋の道路空間再編（大阪市）</a:t>
            </a:r>
            <a:endParaRPr lang="en-US" altLang="ja-JP" dirty="0"/>
          </a:p>
          <a:p>
            <a:r>
              <a:rPr lang="ja-JP" altLang="en-US" dirty="0"/>
              <a:t>○堺都心部での広場・道路等の空間活用（堺市）</a:t>
            </a:r>
            <a:endParaRPr lang="en-US" altLang="ja-JP" dirty="0"/>
          </a:p>
          <a:p>
            <a:r>
              <a:rPr lang="ja-JP" altLang="en-US" dirty="0"/>
              <a:t>○駅前広場のにぎわい創出に向けた官民連携プラットフォームの活用（池田市）</a:t>
            </a:r>
            <a:endParaRPr lang="en-US" altLang="ja-JP" dirty="0"/>
          </a:p>
          <a:p>
            <a:r>
              <a:rPr lang="ja-JP" altLang="en-US" dirty="0"/>
              <a:t>○にぎわい創出に向けた歴史的資源の活用</a:t>
            </a:r>
            <a:br>
              <a:rPr lang="en-US" altLang="ja-JP" dirty="0"/>
            </a:br>
            <a:r>
              <a:rPr lang="ja-JP" altLang="en-US" dirty="0"/>
              <a:t>（「文禄提」とその周辺にある古民家の活用）（守口市）</a:t>
            </a:r>
            <a:endParaRPr lang="en-US" altLang="ja-JP" dirty="0"/>
          </a:p>
          <a:p>
            <a:r>
              <a:rPr lang="ja-JP" altLang="en-US" dirty="0"/>
              <a:t>〇枚方市駅周辺再整備の実現に向けた取組（枚方市）</a:t>
            </a:r>
            <a:endParaRPr lang="en-US" altLang="ja-JP" dirty="0"/>
          </a:p>
          <a:p>
            <a:r>
              <a:rPr lang="ja-JP" altLang="en-US" dirty="0"/>
              <a:t>○</a:t>
            </a:r>
            <a:r>
              <a:rPr lang="zh-TW" altLang="en-US" dirty="0"/>
              <a:t>南海金剛駅周辺</a:t>
            </a:r>
            <a:r>
              <a:rPr lang="ja-JP" altLang="en-US" dirty="0"/>
              <a:t>のウォーカブルな空間づくりに向けた社会実験等</a:t>
            </a:r>
            <a:br>
              <a:rPr lang="en-US" altLang="ja-JP" dirty="0"/>
            </a:br>
            <a:r>
              <a:rPr lang="ja-JP" altLang="en-US" dirty="0"/>
              <a:t>（富田林市）</a:t>
            </a:r>
            <a:endParaRPr lang="en-US" altLang="ja-JP" dirty="0"/>
          </a:p>
          <a:p>
            <a:r>
              <a:rPr lang="ja-JP" altLang="en-US" dirty="0"/>
              <a:t>○複合施設「門真市立文化創造図書館</a:t>
            </a:r>
            <a:r>
              <a:rPr lang="en-US" altLang="ja-JP" dirty="0"/>
              <a:t>KADOMADO</a:t>
            </a:r>
            <a:r>
              <a:rPr lang="ja-JP" altLang="en-US" dirty="0"/>
              <a:t>」の整備など</a:t>
            </a:r>
            <a:br>
              <a:rPr lang="en-US" altLang="ja-JP" dirty="0"/>
            </a:br>
            <a:r>
              <a:rPr lang="ja-JP" altLang="en-US" dirty="0"/>
              <a:t>ウォーカブルシティの実現に向けた公共空間の整備（門真市）</a:t>
            </a:r>
            <a:endParaRPr lang="en-US" altLang="ja-JP" dirty="0"/>
          </a:p>
          <a:p>
            <a:r>
              <a:rPr lang="ja-JP" altLang="en-US" dirty="0"/>
              <a:t>○四條畷市の</a:t>
            </a:r>
            <a:r>
              <a:rPr lang="en-US" altLang="ja-JP" dirty="0"/>
              <a:t>PR</a:t>
            </a:r>
            <a:r>
              <a:rPr lang="ja-JP" altLang="en-US" dirty="0"/>
              <a:t>大使である絵本作家と連携したオブジェの設置や</a:t>
            </a:r>
            <a:br>
              <a:rPr lang="en-US" altLang="ja-JP" dirty="0"/>
            </a:br>
            <a:r>
              <a:rPr lang="ja-JP" altLang="en-US" dirty="0"/>
              <a:t>美術館を含む複合施設整備（四條畷市）</a:t>
            </a:r>
            <a:endParaRPr lang="en-US" altLang="ja-JP" dirty="0"/>
          </a:p>
        </p:txBody>
      </p:sp>
      <p:sp>
        <p:nvSpPr>
          <p:cNvPr id="83" name="テキスト ボックス 82">
            <a:extLst>
              <a:ext uri="{FF2B5EF4-FFF2-40B4-BE49-F238E27FC236}">
                <a16:creationId xmlns:a16="http://schemas.microsoft.com/office/drawing/2014/main" id="{F481132E-ADC1-DB42-3366-52D0B51AD7DC}"/>
              </a:ext>
            </a:extLst>
          </p:cNvPr>
          <p:cNvSpPr txBox="1"/>
          <p:nvPr/>
        </p:nvSpPr>
        <p:spPr>
          <a:xfrm>
            <a:off x="9491988" y="11177592"/>
            <a:ext cx="1338828"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御堂筋の道路空間再編</a:t>
            </a:r>
          </a:p>
        </p:txBody>
      </p:sp>
      <p:pic>
        <p:nvPicPr>
          <p:cNvPr id="85" name="図 84">
            <a:extLst>
              <a:ext uri="{FF2B5EF4-FFF2-40B4-BE49-F238E27FC236}">
                <a16:creationId xmlns:a16="http://schemas.microsoft.com/office/drawing/2014/main" id="{E54D6F37-EB7F-2CA2-5EFC-DC99F243D21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323687" y="10097234"/>
            <a:ext cx="1633767" cy="1166141"/>
          </a:xfrm>
          <a:prstGeom prst="rect">
            <a:avLst/>
          </a:prstGeom>
        </p:spPr>
      </p:pic>
      <p:pic>
        <p:nvPicPr>
          <p:cNvPr id="88" name="図 87">
            <a:extLst>
              <a:ext uri="{FF2B5EF4-FFF2-40B4-BE49-F238E27FC236}">
                <a16:creationId xmlns:a16="http://schemas.microsoft.com/office/drawing/2014/main" id="{DA1D6510-D554-047B-37F8-A2A7104525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89064" y="4576741"/>
            <a:ext cx="1706157" cy="2379104"/>
          </a:xfrm>
          <a:prstGeom prst="rect">
            <a:avLst/>
          </a:prstGeom>
        </p:spPr>
      </p:pic>
      <p:pic>
        <p:nvPicPr>
          <p:cNvPr id="89" name="図 88">
            <a:extLst>
              <a:ext uri="{FF2B5EF4-FFF2-40B4-BE49-F238E27FC236}">
                <a16:creationId xmlns:a16="http://schemas.microsoft.com/office/drawing/2014/main" id="{C4E376AD-83FE-3A2B-5DC6-BA7629DAD4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36387" y="5334752"/>
            <a:ext cx="1365049" cy="1441256"/>
          </a:xfrm>
          <a:prstGeom prst="rect">
            <a:avLst/>
          </a:prstGeom>
        </p:spPr>
      </p:pic>
      <p:sp>
        <p:nvSpPr>
          <p:cNvPr id="90" name="テキスト ボックス 89">
            <a:extLst>
              <a:ext uri="{FF2B5EF4-FFF2-40B4-BE49-F238E27FC236}">
                <a16:creationId xmlns:a16="http://schemas.microsoft.com/office/drawing/2014/main" id="{F22E1FD0-51E5-3323-B13D-3B33B1CB47AA}"/>
              </a:ext>
            </a:extLst>
          </p:cNvPr>
          <p:cNvSpPr txBox="1"/>
          <p:nvPr/>
        </p:nvSpPr>
        <p:spPr>
          <a:xfrm>
            <a:off x="8759386" y="6856610"/>
            <a:ext cx="2499402" cy="301301"/>
          </a:xfrm>
          <a:prstGeom prst="rect">
            <a:avLst/>
          </a:prstGeom>
          <a:noFill/>
        </p:spPr>
        <p:txBody>
          <a:bodyPr wrap="none" rtlCol="0">
            <a:spAutoFit/>
          </a:bodyPr>
          <a:lstStyle/>
          <a:p>
            <a:pPr>
              <a:lnSpc>
                <a:spcPts val="1969"/>
              </a:lnSpc>
            </a:pPr>
            <a:r>
              <a:rPr kumimoji="1" lang="en-US" altLang="ja-JP" sz="900" dirty="0">
                <a:latin typeface="BIZ UDPゴシック" panose="020B0400000000000000" pitchFamily="50" charset="-128"/>
                <a:ea typeface="BIZ UDPゴシック" panose="020B0400000000000000" pitchFamily="50" charset="-128"/>
              </a:rPr>
              <a:t>SNS</a:t>
            </a:r>
            <a:r>
              <a:rPr kumimoji="1" lang="ja-JP" altLang="en-US" sz="900" dirty="0">
                <a:latin typeface="BIZ UDPゴシック" panose="020B0400000000000000" pitchFamily="50" charset="-128"/>
                <a:ea typeface="BIZ UDPゴシック" panose="020B0400000000000000" pitchFamily="50" charset="-128"/>
              </a:rPr>
              <a:t>を活用した妊娠出産育児相談体制の整備</a:t>
            </a:r>
          </a:p>
        </p:txBody>
      </p:sp>
      <p:sp>
        <p:nvSpPr>
          <p:cNvPr id="93" name="スライド番号プレースホルダー 3">
            <a:extLst>
              <a:ext uri="{FF2B5EF4-FFF2-40B4-BE49-F238E27FC236}">
                <a16:creationId xmlns:a16="http://schemas.microsoft.com/office/drawing/2014/main" id="{EAE9538C-1031-ACBA-7E81-FE24F8449404}"/>
              </a:ext>
            </a:extLst>
          </p:cNvPr>
          <p:cNvSpPr>
            <a:spLocks noGrp="1"/>
          </p:cNvSpPr>
          <p:nvPr>
            <p:ph type="sldNum" sz="quarter" idx="12"/>
          </p:nvPr>
        </p:nvSpPr>
        <p:spPr>
          <a:xfrm>
            <a:off x="11812392" y="15778982"/>
            <a:ext cx="354688" cy="477018"/>
          </a:xfrm>
        </p:spPr>
        <p:txBody>
          <a:bodyPr/>
          <a:lstStyle/>
          <a:p>
            <a:fld id="{A65B5CFB-EC6C-40B3-B0D3-E789C0C38D57}" type="slidenum">
              <a:rPr kumimoji="1" lang="ja-JP" altLang="en-US" sz="1400" smtClean="0">
                <a:solidFill>
                  <a:schemeClr val="bg1"/>
                </a:solidFill>
                <a:latin typeface="BIZ UDPゴシック" panose="020B0400000000000000" pitchFamily="50" charset="-128"/>
                <a:ea typeface="BIZ UDPゴシック" panose="020B0400000000000000" pitchFamily="50" charset="-128"/>
              </a:rPr>
              <a:pPr/>
              <a:t>5</a:t>
            </a:fld>
            <a:endParaRPr kumimoji="1" lang="ja-JP" altLang="en-US" sz="1400" dirty="0">
              <a:solidFill>
                <a:schemeClr val="bg1"/>
              </a:solidFill>
              <a:latin typeface="BIZ UDPゴシック" panose="020B0400000000000000" pitchFamily="50" charset="-128"/>
              <a:ea typeface="BIZ UDPゴシック" panose="020B0400000000000000" pitchFamily="50" charset="-128"/>
            </a:endParaRPr>
          </a:p>
        </p:txBody>
      </p:sp>
      <p:pic>
        <p:nvPicPr>
          <p:cNvPr id="94" name="図 93">
            <a:extLst>
              <a:ext uri="{FF2B5EF4-FFF2-40B4-BE49-F238E27FC236}">
                <a16:creationId xmlns:a16="http://schemas.microsoft.com/office/drawing/2014/main" id="{8FAD6938-9F9E-C353-62CD-881F1A510A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28853" y="1696336"/>
            <a:ext cx="1489510" cy="2106937"/>
          </a:xfrm>
          <a:prstGeom prst="rect">
            <a:avLst/>
          </a:prstGeom>
        </p:spPr>
      </p:pic>
      <p:sp>
        <p:nvSpPr>
          <p:cNvPr id="3" name="テキスト ボックス 2">
            <a:extLst>
              <a:ext uri="{FF2B5EF4-FFF2-40B4-BE49-F238E27FC236}">
                <a16:creationId xmlns:a16="http://schemas.microsoft.com/office/drawing/2014/main" id="{6E88A135-1FB2-CF47-FB11-420D96C23A73}"/>
              </a:ext>
            </a:extLst>
          </p:cNvPr>
          <p:cNvSpPr txBox="1"/>
          <p:nvPr/>
        </p:nvSpPr>
        <p:spPr>
          <a:xfrm>
            <a:off x="6770949" y="1678855"/>
            <a:ext cx="6103621" cy="10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altLang="ja-JP" dirty="0"/>
          </a:p>
        </p:txBody>
      </p:sp>
      <p:sp>
        <p:nvSpPr>
          <p:cNvPr id="4" name="平行四辺形 3">
            <a:extLst>
              <a:ext uri="{FF2B5EF4-FFF2-40B4-BE49-F238E27FC236}">
                <a16:creationId xmlns:a16="http://schemas.microsoft.com/office/drawing/2014/main" id="{B7A7FB4D-44D1-5FEE-2EA2-7216592E78BE}"/>
              </a:ext>
            </a:extLst>
          </p:cNvPr>
          <p:cNvSpPr/>
          <p:nvPr/>
        </p:nvSpPr>
        <p:spPr>
          <a:xfrm>
            <a:off x="575236" y="618019"/>
            <a:ext cx="6299151"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13DF01B7-D6DA-C0A2-0777-A819771728DD}"/>
              </a:ext>
            </a:extLst>
          </p:cNvPr>
          <p:cNvSpPr/>
          <p:nvPr/>
        </p:nvSpPr>
        <p:spPr>
          <a:xfrm>
            <a:off x="575235" y="320508"/>
            <a:ext cx="6501815"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nSpc>
                <a:spcPts val="2133"/>
              </a:lnSpc>
              <a:spcBef>
                <a:spcPts val="1969"/>
              </a:spcBef>
            </a:pPr>
            <a:r>
              <a:rPr kumimoji="1" lang="ja-JP" altLang="en-US" sz="1969" b="1" dirty="0">
                <a:solidFill>
                  <a:schemeClr val="bg1"/>
                </a:solidFill>
                <a:latin typeface="BIZ UDゴシック" panose="020B0400000000000000" pitchFamily="49" charset="-128"/>
                <a:ea typeface="BIZ UDゴシック" panose="020B0400000000000000" pitchFamily="49" charset="-128"/>
              </a:rPr>
              <a:t>暮らしやすさ、働きやすさ、楽しさを高める機能（</a:t>
            </a:r>
            <a:r>
              <a:rPr kumimoji="1" lang="en-US" altLang="ja-JP" sz="1969" b="1" dirty="0">
                <a:solidFill>
                  <a:schemeClr val="bg1"/>
                </a:solidFill>
                <a:latin typeface="BIZ UDゴシック" panose="020B0400000000000000" pitchFamily="49" charset="-128"/>
                <a:ea typeface="BIZ UDゴシック" panose="020B0400000000000000" pitchFamily="49" charset="-128"/>
              </a:rPr>
              <a:t>2/3</a:t>
            </a:r>
            <a:r>
              <a:rPr kumimoji="1" lang="ja-JP" altLang="en-US" sz="1969" b="1" dirty="0">
                <a:solidFill>
                  <a:schemeClr val="bg1"/>
                </a:solidFill>
                <a:latin typeface="BIZ UDゴシック" panose="020B0400000000000000" pitchFamily="49" charset="-128"/>
                <a:ea typeface="BIZ UDゴシック" panose="020B0400000000000000" pitchFamily="49" charset="-128"/>
              </a:rPr>
              <a:t>）</a:t>
            </a:r>
            <a:endParaRPr kumimoji="1" lang="en-US" altLang="ja-JP" sz="1969" b="1" dirty="0">
              <a:solidFill>
                <a:schemeClr val="bg1"/>
              </a:solidFill>
              <a:latin typeface="BIZ UDゴシック" panose="020B0400000000000000" pitchFamily="49" charset="-128"/>
              <a:ea typeface="BIZ UDゴシック" panose="020B0400000000000000" pitchFamily="49" charset="-128"/>
            </a:endParaRPr>
          </a:p>
        </p:txBody>
      </p:sp>
      <p:sp>
        <p:nvSpPr>
          <p:cNvPr id="2" name="テキスト ボックス 1">
            <a:extLst>
              <a:ext uri="{FF2B5EF4-FFF2-40B4-BE49-F238E27FC236}">
                <a16:creationId xmlns:a16="http://schemas.microsoft.com/office/drawing/2014/main" id="{187AFFF5-969B-4EB7-4FFE-DE018F6E3A5F}"/>
              </a:ext>
            </a:extLst>
          </p:cNvPr>
          <p:cNvSpPr txBox="1"/>
          <p:nvPr/>
        </p:nvSpPr>
        <p:spPr>
          <a:xfrm>
            <a:off x="5801170" y="15028081"/>
            <a:ext cx="5711912" cy="14015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○外国人材受入に関する手続きの窓口一元化（泉佐野市）</a:t>
            </a:r>
            <a:endParaRPr lang="en-US" altLang="ja-JP" dirty="0"/>
          </a:p>
          <a:p>
            <a:r>
              <a:rPr lang="ja-JP" altLang="en-US" dirty="0"/>
              <a:t>○「市立多文化共生・人権プラザ（</a:t>
            </a:r>
            <a:r>
              <a:rPr lang="en-US" altLang="ja-JP" dirty="0"/>
              <a:t>TONPAL</a:t>
            </a:r>
            <a:r>
              <a:rPr lang="ja-JP" altLang="en-US" dirty="0"/>
              <a:t>）」における地域福祉の</a:t>
            </a:r>
            <a:br>
              <a:rPr lang="en-US" altLang="ja-JP" dirty="0"/>
            </a:br>
            <a:r>
              <a:rPr lang="ja-JP" altLang="en-US" dirty="0"/>
              <a:t> 向上を図る取組や、外国人市民相談窓口の実施など（富田林市）</a:t>
            </a:r>
          </a:p>
        </p:txBody>
      </p:sp>
      <p:pic>
        <p:nvPicPr>
          <p:cNvPr id="6" name="図 5">
            <a:extLst>
              <a:ext uri="{FF2B5EF4-FFF2-40B4-BE49-F238E27FC236}">
                <a16:creationId xmlns:a16="http://schemas.microsoft.com/office/drawing/2014/main" id="{5D6EADCF-5FCD-E1BF-DDBD-7C80C08DCEB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364021" y="11516596"/>
            <a:ext cx="1631936" cy="1069413"/>
          </a:xfrm>
          <a:prstGeom prst="rect">
            <a:avLst/>
          </a:prstGeom>
        </p:spPr>
      </p:pic>
      <p:sp>
        <p:nvSpPr>
          <p:cNvPr id="7" name="テキスト ボックス 6">
            <a:extLst>
              <a:ext uri="{FF2B5EF4-FFF2-40B4-BE49-F238E27FC236}">
                <a16:creationId xmlns:a16="http://schemas.microsoft.com/office/drawing/2014/main" id="{6D4A3A11-7382-CD8A-76D3-01EF8541B452}"/>
              </a:ext>
            </a:extLst>
          </p:cNvPr>
          <p:cNvSpPr txBox="1"/>
          <p:nvPr/>
        </p:nvSpPr>
        <p:spPr>
          <a:xfrm>
            <a:off x="9175256" y="12493054"/>
            <a:ext cx="2108269"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守口市　文禄堤（旧徳永家住宅「燈森」）</a:t>
            </a:r>
          </a:p>
        </p:txBody>
      </p:sp>
      <p:pic>
        <p:nvPicPr>
          <p:cNvPr id="11" name="図 10">
            <a:extLst>
              <a:ext uri="{FF2B5EF4-FFF2-40B4-BE49-F238E27FC236}">
                <a16:creationId xmlns:a16="http://schemas.microsoft.com/office/drawing/2014/main" id="{62B73F63-63AC-CB11-F2A3-04823CDA88E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354187" y="12802907"/>
            <a:ext cx="1631999" cy="1224000"/>
          </a:xfrm>
          <a:prstGeom prst="rect">
            <a:avLst/>
          </a:prstGeom>
        </p:spPr>
      </p:pic>
      <p:sp>
        <p:nvSpPr>
          <p:cNvPr id="12" name="テキスト ボックス 11">
            <a:extLst>
              <a:ext uri="{FF2B5EF4-FFF2-40B4-BE49-F238E27FC236}">
                <a16:creationId xmlns:a16="http://schemas.microsoft.com/office/drawing/2014/main" id="{2CD360BD-9953-1314-4C67-D0A4860FBB95}"/>
              </a:ext>
            </a:extLst>
          </p:cNvPr>
          <p:cNvSpPr txBox="1"/>
          <p:nvPr/>
        </p:nvSpPr>
        <p:spPr>
          <a:xfrm>
            <a:off x="9189064" y="13973553"/>
            <a:ext cx="1887055"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池田駅南広場</a:t>
            </a:r>
            <a:r>
              <a:rPr kumimoji="1" lang="en-US" altLang="ja-JP" sz="900" dirty="0">
                <a:latin typeface="BIZ UDPゴシック" panose="020B0400000000000000" pitchFamily="50" charset="-128"/>
                <a:ea typeface="BIZ UDPゴシック" panose="020B0400000000000000" pitchFamily="50" charset="-128"/>
              </a:rPr>
              <a:t>(KUREPA/</a:t>
            </a:r>
            <a:r>
              <a:rPr kumimoji="1" lang="ja-JP" altLang="en-US" sz="900" dirty="0">
                <a:latin typeface="BIZ UDPゴシック" panose="020B0400000000000000" pitchFamily="50" charset="-128"/>
                <a:ea typeface="BIZ UDPゴシック" panose="020B0400000000000000" pitchFamily="50" charset="-128"/>
              </a:rPr>
              <a:t>クレパ</a:t>
            </a:r>
            <a:r>
              <a:rPr kumimoji="1" lang="en-US" altLang="ja-JP" sz="900" dirty="0">
                <a:latin typeface="BIZ UDPゴシック" panose="020B0400000000000000" pitchFamily="50" charset="-128"/>
                <a:ea typeface="BIZ UDPゴシック" panose="020B0400000000000000" pitchFamily="50" charset="-128"/>
              </a:rPr>
              <a:t>)</a:t>
            </a:r>
            <a:endParaRPr kumimoji="1" lang="ja-JP" altLang="en-US" sz="900" dirty="0">
              <a:latin typeface="BIZ UDPゴシック" panose="020B0400000000000000" pitchFamily="50" charset="-128"/>
              <a:ea typeface="BIZ UDPゴシック" panose="020B0400000000000000" pitchFamily="50" charset="-128"/>
            </a:endParaRPr>
          </a:p>
        </p:txBody>
      </p:sp>
      <p:pic>
        <p:nvPicPr>
          <p:cNvPr id="8" name="図 7" descr="ロゴ&#10;&#10;中程度の精度で自動的に生成された説明">
            <a:extLst>
              <a:ext uri="{FF2B5EF4-FFF2-40B4-BE49-F238E27FC236}">
                <a16:creationId xmlns:a16="http://schemas.microsoft.com/office/drawing/2014/main" id="{492FAE1B-3F4C-1210-2239-246DECA5882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636387" y="2012742"/>
            <a:ext cx="1703384" cy="1703384"/>
          </a:xfrm>
          <a:prstGeom prst="rect">
            <a:avLst/>
          </a:prstGeom>
        </p:spPr>
      </p:pic>
      <p:sp>
        <p:nvSpPr>
          <p:cNvPr id="9" name="テキスト ボックス 8">
            <a:extLst>
              <a:ext uri="{FF2B5EF4-FFF2-40B4-BE49-F238E27FC236}">
                <a16:creationId xmlns:a16="http://schemas.microsoft.com/office/drawing/2014/main" id="{B0525028-EAAE-2939-46ED-7AF10A14847D}"/>
              </a:ext>
            </a:extLst>
          </p:cNvPr>
          <p:cNvSpPr txBox="1"/>
          <p:nvPr/>
        </p:nvSpPr>
        <p:spPr>
          <a:xfrm>
            <a:off x="7406969" y="3683252"/>
            <a:ext cx="2262158" cy="301301"/>
          </a:xfrm>
          <a:prstGeom prst="rect">
            <a:avLst/>
          </a:prstGeom>
          <a:noFill/>
        </p:spPr>
        <p:txBody>
          <a:bodyPr wrap="none" rtlCol="0">
            <a:spAutoFit/>
          </a:bodyPr>
          <a:lstStyle/>
          <a:p>
            <a:pPr>
              <a:lnSpc>
                <a:spcPts val="1969"/>
              </a:lnSpc>
            </a:pPr>
            <a:r>
              <a:rPr lang="ja-JP" altLang="en-US" sz="900" dirty="0">
                <a:latin typeface="BIZ UDゴシック" panose="020B0400000000000000" pitchFamily="49" charset="-128"/>
                <a:ea typeface="BIZ UDゴシック" panose="020B0400000000000000" pitchFamily="49" charset="-128"/>
              </a:rPr>
              <a:t>大阪市女性活躍リーディングカンパニー</a:t>
            </a:r>
            <a:endParaRPr kumimoji="1" lang="ja-JP" altLang="en-US" sz="900" dirty="0">
              <a:latin typeface="BIZ UDPゴシック" panose="020B0400000000000000" pitchFamily="50" charset="-128"/>
              <a:ea typeface="BIZ UDPゴシック" panose="020B0400000000000000" pitchFamily="50" charset="-128"/>
            </a:endParaRPr>
          </a:p>
        </p:txBody>
      </p:sp>
      <p:pic>
        <p:nvPicPr>
          <p:cNvPr id="10" name="図 9">
            <a:extLst>
              <a:ext uri="{FF2B5EF4-FFF2-40B4-BE49-F238E27FC236}">
                <a16:creationId xmlns:a16="http://schemas.microsoft.com/office/drawing/2014/main" id="{4A6EB132-A623-4E62-83EB-17EB9BD7B1D8}"/>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7689800" y="11833706"/>
            <a:ext cx="1388846" cy="2226394"/>
          </a:xfrm>
          <a:prstGeom prst="rect">
            <a:avLst/>
          </a:prstGeom>
        </p:spPr>
      </p:pic>
      <p:sp>
        <p:nvSpPr>
          <p:cNvPr id="41" name="テキスト ボックス 40">
            <a:extLst>
              <a:ext uri="{FF2B5EF4-FFF2-40B4-BE49-F238E27FC236}">
                <a16:creationId xmlns:a16="http://schemas.microsoft.com/office/drawing/2014/main" id="{607DF7C9-EE7C-4D28-AB78-0251BE53826E}"/>
              </a:ext>
            </a:extLst>
          </p:cNvPr>
          <p:cNvSpPr txBox="1"/>
          <p:nvPr/>
        </p:nvSpPr>
        <p:spPr>
          <a:xfrm>
            <a:off x="6408985" y="13978761"/>
            <a:ext cx="2855269"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四條畷市　絵本作家と連携したオブジェ（万博会場内）</a:t>
            </a:r>
          </a:p>
        </p:txBody>
      </p:sp>
      <p:pic>
        <p:nvPicPr>
          <p:cNvPr id="14" name="図 13" descr="アパートのビル&#10;&#10;AI 生成コンテンツは誤りを含む可能性があります。">
            <a:extLst>
              <a:ext uri="{FF2B5EF4-FFF2-40B4-BE49-F238E27FC236}">
                <a16:creationId xmlns:a16="http://schemas.microsoft.com/office/drawing/2014/main" id="{3D0BE7C6-E7EB-2956-FE09-30956B4A073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74624" y="10069895"/>
            <a:ext cx="1876693" cy="1407520"/>
          </a:xfrm>
          <a:prstGeom prst="rect">
            <a:avLst/>
          </a:prstGeom>
        </p:spPr>
      </p:pic>
      <p:sp>
        <p:nvSpPr>
          <p:cNvPr id="15" name="テキスト ボックス 14">
            <a:extLst>
              <a:ext uri="{FF2B5EF4-FFF2-40B4-BE49-F238E27FC236}">
                <a16:creationId xmlns:a16="http://schemas.microsoft.com/office/drawing/2014/main" id="{501FBB1D-C44E-8BAC-6090-870B46DD68C2}"/>
              </a:ext>
            </a:extLst>
          </p:cNvPr>
          <p:cNvSpPr txBox="1"/>
          <p:nvPr/>
        </p:nvSpPr>
        <p:spPr>
          <a:xfrm>
            <a:off x="7720980" y="11375237"/>
            <a:ext cx="1184940"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枚方市駅　複合施設</a:t>
            </a:r>
          </a:p>
        </p:txBody>
      </p:sp>
    </p:spTree>
    <p:extLst>
      <p:ext uri="{BB962C8B-B14F-4D97-AF65-F5344CB8AC3E}">
        <p14:creationId xmlns:p14="http://schemas.microsoft.com/office/powerpoint/2010/main" val="3963069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四角形: 角を丸くする 39">
            <a:extLst>
              <a:ext uri="{FF2B5EF4-FFF2-40B4-BE49-F238E27FC236}">
                <a16:creationId xmlns:a16="http://schemas.microsoft.com/office/drawing/2014/main" id="{A25D5B74-74BA-4C45-B4E4-E301A479133B}"/>
              </a:ext>
            </a:extLst>
          </p:cNvPr>
          <p:cNvSpPr/>
          <p:nvPr/>
        </p:nvSpPr>
        <p:spPr>
          <a:xfrm>
            <a:off x="531681" y="906416"/>
            <a:ext cx="11041529" cy="12502538"/>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latin typeface="BIZ UDゴシック" panose="020B0400000000000000" pitchFamily="49" charset="-128"/>
              <a:ea typeface="BIZ UDゴシック" panose="020B0400000000000000" pitchFamily="49" charset="-128"/>
            </a:endParaRPr>
          </a:p>
        </p:txBody>
      </p:sp>
      <p:sp>
        <p:nvSpPr>
          <p:cNvPr id="58" name="四角形: 角を丸くする 57">
            <a:extLst>
              <a:ext uri="{FF2B5EF4-FFF2-40B4-BE49-F238E27FC236}">
                <a16:creationId xmlns:a16="http://schemas.microsoft.com/office/drawing/2014/main" id="{04C47FD4-F2CF-4A66-981B-DCA1C92C5F7D}"/>
              </a:ext>
            </a:extLst>
          </p:cNvPr>
          <p:cNvSpPr/>
          <p:nvPr/>
        </p:nvSpPr>
        <p:spPr>
          <a:xfrm>
            <a:off x="4763379" y="8830960"/>
            <a:ext cx="6641268" cy="429321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53" name="四角形: 角を丸くする 52">
            <a:extLst>
              <a:ext uri="{FF2B5EF4-FFF2-40B4-BE49-F238E27FC236}">
                <a16:creationId xmlns:a16="http://schemas.microsoft.com/office/drawing/2014/main" id="{C1CD952E-7D36-4AD8-86B9-8162D3B37669}"/>
              </a:ext>
            </a:extLst>
          </p:cNvPr>
          <p:cNvSpPr/>
          <p:nvPr/>
        </p:nvSpPr>
        <p:spPr>
          <a:xfrm>
            <a:off x="787352" y="8971350"/>
            <a:ext cx="3720355" cy="415282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55" name="テキスト ボックス 54">
            <a:extLst>
              <a:ext uri="{FF2B5EF4-FFF2-40B4-BE49-F238E27FC236}">
                <a16:creationId xmlns:a16="http://schemas.microsoft.com/office/drawing/2014/main" id="{F4C333AA-2464-4098-879F-BAF7C83352DE}"/>
              </a:ext>
            </a:extLst>
          </p:cNvPr>
          <p:cNvSpPr txBox="1"/>
          <p:nvPr/>
        </p:nvSpPr>
        <p:spPr>
          <a:xfrm>
            <a:off x="990193" y="9326424"/>
            <a:ext cx="3314671" cy="34389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 みどり” を感じることができ、</a:t>
            </a:r>
            <a:endParaRPr lang="en-US" altLang="ja-JP" dirty="0">
              <a:solidFill>
                <a:schemeClr val="tx1"/>
              </a:solidFill>
            </a:endParaRPr>
          </a:p>
          <a:p>
            <a:r>
              <a:rPr lang="ja-JP" altLang="en-US" dirty="0">
                <a:solidFill>
                  <a:schemeClr val="tx1"/>
                </a:solidFill>
              </a:rPr>
              <a:t>　 楽しく健康になる公園の運営</a:t>
            </a:r>
            <a:endParaRPr lang="en-US" altLang="ja-JP" dirty="0">
              <a:solidFill>
                <a:schemeClr val="tx1"/>
              </a:solidFill>
            </a:endParaRPr>
          </a:p>
          <a:p>
            <a:r>
              <a:rPr lang="ja-JP" altLang="en-US" dirty="0">
                <a:solidFill>
                  <a:schemeClr val="tx1"/>
                </a:solidFill>
              </a:rPr>
              <a:t>　 （シーパスパーク）（泉大津市）</a:t>
            </a:r>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r>
              <a:rPr lang="ja-JP" altLang="en-US" dirty="0">
                <a:solidFill>
                  <a:schemeClr val="tx1"/>
                </a:solidFill>
              </a:rPr>
              <a:t>○多様で魅力的な農とみどりの</a:t>
            </a:r>
            <a:endParaRPr lang="en-US" altLang="ja-JP" dirty="0">
              <a:solidFill>
                <a:schemeClr val="tx1"/>
              </a:solidFill>
            </a:endParaRPr>
          </a:p>
          <a:p>
            <a:r>
              <a:rPr lang="ja-JP" altLang="en-US" dirty="0">
                <a:solidFill>
                  <a:schemeClr val="tx1"/>
                </a:solidFill>
              </a:rPr>
              <a:t>　 資源を保存・活用（岬町）</a:t>
            </a:r>
            <a:endParaRPr lang="en-US" altLang="ja-JP" dirty="0">
              <a:solidFill>
                <a:schemeClr val="tx1"/>
              </a:solidFill>
            </a:endParaRPr>
          </a:p>
        </p:txBody>
      </p:sp>
      <p:sp>
        <p:nvSpPr>
          <p:cNvPr id="56" name="テキスト ボックス 55">
            <a:extLst>
              <a:ext uri="{FF2B5EF4-FFF2-40B4-BE49-F238E27FC236}">
                <a16:creationId xmlns:a16="http://schemas.microsoft.com/office/drawing/2014/main" id="{D103B221-1C79-4901-AFAF-84AA4C3662C0}"/>
              </a:ext>
            </a:extLst>
          </p:cNvPr>
          <p:cNvSpPr txBox="1"/>
          <p:nvPr/>
        </p:nvSpPr>
        <p:spPr>
          <a:xfrm>
            <a:off x="1427103" y="11988529"/>
            <a:ext cx="2371574" cy="301301"/>
          </a:xfrm>
          <a:prstGeom prst="rect">
            <a:avLst/>
          </a:prstGeom>
          <a:noFill/>
        </p:spPr>
        <p:txBody>
          <a:bodyPr wrap="square" rtlCol="0">
            <a:spAutoFit/>
          </a:bodyPr>
          <a:lstStyle/>
          <a:p>
            <a:pPr algn="ctr">
              <a:lnSpc>
                <a:spcPts val="1969"/>
              </a:lnSpc>
            </a:pPr>
            <a:r>
              <a:rPr kumimoji="1" lang="ja-JP" altLang="en-US" sz="900" dirty="0">
                <a:latin typeface="BIZ UDゴシック" panose="020B0400000000000000" pitchFamily="49" charset="-128"/>
                <a:ea typeface="BIZ UDゴシック" panose="020B0400000000000000" pitchFamily="49" charset="-128"/>
              </a:rPr>
              <a:t>シーパスパーク</a:t>
            </a:r>
          </a:p>
        </p:txBody>
      </p:sp>
      <p:pic>
        <p:nvPicPr>
          <p:cNvPr id="57" name="図 56">
            <a:extLst>
              <a:ext uri="{FF2B5EF4-FFF2-40B4-BE49-F238E27FC236}">
                <a16:creationId xmlns:a16="http://schemas.microsoft.com/office/drawing/2014/main" id="{D46DBAB3-C86A-419E-91A3-B02822DFCE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7102" y="10293436"/>
            <a:ext cx="2371574" cy="1778681"/>
          </a:xfrm>
          <a:prstGeom prst="rect">
            <a:avLst/>
          </a:prstGeom>
        </p:spPr>
      </p:pic>
      <p:sp>
        <p:nvSpPr>
          <p:cNvPr id="60" name="テキスト ボックス 59">
            <a:extLst>
              <a:ext uri="{FF2B5EF4-FFF2-40B4-BE49-F238E27FC236}">
                <a16:creationId xmlns:a16="http://schemas.microsoft.com/office/drawing/2014/main" id="{F0126DD7-70A7-4B57-950D-D8E0E5E463ED}"/>
              </a:ext>
            </a:extLst>
          </p:cNvPr>
          <p:cNvSpPr txBox="1"/>
          <p:nvPr/>
        </p:nvSpPr>
        <p:spPr>
          <a:xfrm>
            <a:off x="4906066" y="9383589"/>
            <a:ext cx="6295741" cy="30954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○カーボンニュートラルなビジネス地区の形成（大阪市）</a:t>
            </a:r>
            <a:endParaRPr lang="en-US" altLang="ja-JP" dirty="0"/>
          </a:p>
          <a:p>
            <a:r>
              <a:rPr lang="ja-JP" altLang="en-US" dirty="0"/>
              <a:t>○住宅の省エネルギー化の促進（大阪市）</a:t>
            </a:r>
            <a:endParaRPr lang="en-US" altLang="ja-JP" dirty="0"/>
          </a:p>
          <a:p>
            <a:r>
              <a:rPr lang="ja-JP" altLang="en-US" dirty="0"/>
              <a:t>○堺エネルギー地産地消プロジェクト（堺市）</a:t>
            </a:r>
            <a:endParaRPr lang="en-US" altLang="ja-JP" dirty="0"/>
          </a:p>
          <a:p>
            <a:r>
              <a:rPr lang="ja-JP" altLang="en-US" dirty="0"/>
              <a:t>〇事業所の再生可能エネルギー電力の利用促進（堺市）</a:t>
            </a:r>
            <a:endParaRPr lang="en-US" altLang="ja-JP" dirty="0"/>
          </a:p>
          <a:p>
            <a:r>
              <a:rPr lang="ja-JP" altLang="en-US" dirty="0"/>
              <a:t>○鉄道事業者と連携した環境負荷の少ない</a:t>
            </a:r>
            <a:br>
              <a:rPr lang="en-US" altLang="ja-JP" dirty="0"/>
            </a:br>
            <a:r>
              <a:rPr lang="ja-JP" altLang="en-US" dirty="0"/>
              <a:t>公共交通の利用促進（豊中市・吹田市）</a:t>
            </a:r>
            <a:endParaRPr lang="en-US" altLang="ja-JP" dirty="0"/>
          </a:p>
          <a:p>
            <a:r>
              <a:rPr lang="ja-JP" altLang="en-US" dirty="0"/>
              <a:t>○</a:t>
            </a:r>
            <a:r>
              <a:rPr lang="zh-CN" altLang="en-US" dirty="0"/>
              <a:t>「</a:t>
            </a:r>
            <a:r>
              <a:rPr lang="en-US" altLang="zh-CN" dirty="0"/>
              <a:t>SDGs</a:t>
            </a:r>
            <a:r>
              <a:rPr lang="zh-CN" altLang="en-US" dirty="0"/>
              <a:t>未来都市計画」</a:t>
            </a:r>
            <a:r>
              <a:rPr lang="ja-JP" altLang="en-US" dirty="0"/>
              <a:t>に基づく</a:t>
            </a:r>
            <a:br>
              <a:rPr lang="en-US" altLang="ja-JP" dirty="0"/>
            </a:br>
            <a:r>
              <a:rPr lang="ja-JP" altLang="en-US" dirty="0"/>
              <a:t>地域エネルギー会社を核とするゼロカーボンタウンの</a:t>
            </a:r>
            <a:br>
              <a:rPr lang="en-US" altLang="ja-JP" dirty="0"/>
            </a:br>
            <a:r>
              <a:rPr lang="ja-JP" altLang="en-US" dirty="0"/>
              <a:t>実現に向けた取組（能勢町）</a:t>
            </a:r>
            <a:endParaRPr lang="en-US" altLang="ja-JP" dirty="0"/>
          </a:p>
          <a:p>
            <a:r>
              <a:rPr lang="ja-JP" altLang="en-US" dirty="0"/>
              <a:t>○民間事業者と連携した、脱炭素化・循環型社会の実証実験</a:t>
            </a:r>
            <a:br>
              <a:rPr lang="en-US" altLang="ja-JP" dirty="0"/>
            </a:br>
            <a:r>
              <a:rPr lang="ja-JP" altLang="en-US" dirty="0"/>
              <a:t>（</a:t>
            </a:r>
            <a:r>
              <a:rPr lang="en-US" altLang="ja-JP" dirty="0"/>
              <a:t>EV</a:t>
            </a:r>
            <a:r>
              <a:rPr lang="ja-JP" altLang="en-US" dirty="0"/>
              <a:t>トゥクトゥクの導入等）</a:t>
            </a:r>
            <a:br>
              <a:rPr lang="en-US" altLang="ja-JP" dirty="0"/>
            </a:br>
            <a:r>
              <a:rPr lang="ja-JP" altLang="en-US" dirty="0"/>
              <a:t>（能勢町・豊能町）</a:t>
            </a:r>
            <a:endParaRPr lang="en-US" altLang="ja-JP" dirty="0"/>
          </a:p>
          <a:p>
            <a:r>
              <a:rPr lang="ja-JP" altLang="en-US" dirty="0"/>
              <a:t>○ゼロカーボンシティ宣言に関する取組（太子町）</a:t>
            </a:r>
            <a:endParaRPr lang="en-US" altLang="ja-JP" dirty="0"/>
          </a:p>
        </p:txBody>
      </p:sp>
      <p:sp>
        <p:nvSpPr>
          <p:cNvPr id="72" name="四角形: 角を丸くする 71">
            <a:extLst>
              <a:ext uri="{FF2B5EF4-FFF2-40B4-BE49-F238E27FC236}">
                <a16:creationId xmlns:a16="http://schemas.microsoft.com/office/drawing/2014/main" id="{333A6D16-A35F-4308-A4A3-6EC9E0F3896E}"/>
              </a:ext>
            </a:extLst>
          </p:cNvPr>
          <p:cNvSpPr/>
          <p:nvPr/>
        </p:nvSpPr>
        <p:spPr>
          <a:xfrm>
            <a:off x="790373" y="1224825"/>
            <a:ext cx="10614273" cy="273871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73" name="四角形: 角を丸くする 72">
            <a:extLst>
              <a:ext uri="{FF2B5EF4-FFF2-40B4-BE49-F238E27FC236}">
                <a16:creationId xmlns:a16="http://schemas.microsoft.com/office/drawing/2014/main" id="{B34E67CF-6310-4002-88A5-F59A1E8727E9}"/>
              </a:ext>
            </a:extLst>
          </p:cNvPr>
          <p:cNvSpPr/>
          <p:nvPr/>
        </p:nvSpPr>
        <p:spPr>
          <a:xfrm>
            <a:off x="787352" y="4253120"/>
            <a:ext cx="10734287" cy="390237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74" name="四角形: 角を丸くする 73">
            <a:extLst>
              <a:ext uri="{FF2B5EF4-FFF2-40B4-BE49-F238E27FC236}">
                <a16:creationId xmlns:a16="http://schemas.microsoft.com/office/drawing/2014/main" id="{F0DEF507-E8C1-448E-AD75-18CF334AD531}"/>
              </a:ext>
            </a:extLst>
          </p:cNvPr>
          <p:cNvSpPr/>
          <p:nvPr/>
        </p:nvSpPr>
        <p:spPr>
          <a:xfrm>
            <a:off x="894032" y="1042823"/>
            <a:ext cx="2260537"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　健康寿命の延伸　</a:t>
            </a:r>
          </a:p>
        </p:txBody>
      </p:sp>
      <p:sp>
        <p:nvSpPr>
          <p:cNvPr id="75" name="テキスト ボックス 74">
            <a:extLst>
              <a:ext uri="{FF2B5EF4-FFF2-40B4-BE49-F238E27FC236}">
                <a16:creationId xmlns:a16="http://schemas.microsoft.com/office/drawing/2014/main" id="{F553ABB6-689D-4724-8D22-12D2D14ACFF5}"/>
              </a:ext>
            </a:extLst>
          </p:cNvPr>
          <p:cNvSpPr txBox="1"/>
          <p:nvPr/>
        </p:nvSpPr>
        <p:spPr>
          <a:xfrm>
            <a:off x="845848" y="4682930"/>
            <a:ext cx="9113108" cy="36024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○世界の百舌鳥古墳群や堺の街並みを一望できる気球「おおさか堺バルーン」の運行（堺市）</a:t>
            </a:r>
          </a:p>
          <a:p>
            <a:r>
              <a:rPr lang="ja-JP" altLang="en-US" dirty="0">
                <a:solidFill>
                  <a:schemeClr val="tx1"/>
                </a:solidFill>
              </a:rPr>
              <a:t>○ダムパークいばきたのオープン（茨木市）</a:t>
            </a:r>
            <a:endParaRPr lang="en-US" altLang="ja-JP" dirty="0">
              <a:solidFill>
                <a:schemeClr val="tx1"/>
              </a:solidFill>
            </a:endParaRPr>
          </a:p>
          <a:p>
            <a:r>
              <a:rPr lang="ja-JP" altLang="en-US" dirty="0">
                <a:solidFill>
                  <a:schemeClr val="tx1"/>
                </a:solidFill>
              </a:rPr>
              <a:t>○周遊コース紹介や</a:t>
            </a:r>
            <a:r>
              <a:rPr lang="en-US" altLang="ja-JP" dirty="0">
                <a:solidFill>
                  <a:schemeClr val="tx1"/>
                </a:solidFill>
              </a:rPr>
              <a:t>AR</a:t>
            </a:r>
            <a:r>
              <a:rPr lang="ja-JP" altLang="en-US" dirty="0">
                <a:solidFill>
                  <a:schemeClr val="tx1"/>
                </a:solidFill>
              </a:rPr>
              <a:t>体験などが行える富田林市公式周遊アプリ「とんだばやしとりっぷ」の運用</a:t>
            </a:r>
            <a:br>
              <a:rPr lang="en-US" altLang="ja-JP" dirty="0">
                <a:solidFill>
                  <a:schemeClr val="tx1"/>
                </a:solidFill>
              </a:rPr>
            </a:br>
            <a:r>
              <a:rPr lang="ja-JP" altLang="en-US" dirty="0">
                <a:solidFill>
                  <a:schemeClr val="tx1"/>
                </a:solidFill>
              </a:rPr>
              <a:t>（富田林市）</a:t>
            </a:r>
            <a:endParaRPr lang="en-US" altLang="ja-JP" dirty="0">
              <a:solidFill>
                <a:schemeClr val="tx1"/>
              </a:solidFill>
            </a:endParaRPr>
          </a:p>
          <a:p>
            <a:r>
              <a:rPr lang="ja-JP" altLang="en-US" dirty="0">
                <a:solidFill>
                  <a:schemeClr val="tx1"/>
                </a:solidFill>
              </a:rPr>
              <a:t>○サイクルラインでの観光資源周遊を推進（柏原市・羽曳野市・河内長野市）</a:t>
            </a:r>
            <a:endParaRPr lang="en-US" altLang="ja-JP" dirty="0">
              <a:solidFill>
                <a:schemeClr val="tx1"/>
              </a:solidFill>
            </a:endParaRPr>
          </a:p>
          <a:p>
            <a:r>
              <a:rPr lang="ja-JP" altLang="en-US" dirty="0">
                <a:solidFill>
                  <a:schemeClr val="tx1"/>
                </a:solidFill>
              </a:rPr>
              <a:t>○美術館を中心としたミュージアムタウン構想の推進（和泉市）</a:t>
            </a:r>
            <a:endParaRPr lang="en-US" altLang="ja-JP" dirty="0">
              <a:solidFill>
                <a:schemeClr val="tx1"/>
              </a:solidFill>
            </a:endParaRPr>
          </a:p>
          <a:p>
            <a:r>
              <a:rPr lang="ja-JP" altLang="en-US" dirty="0">
                <a:solidFill>
                  <a:schemeClr val="tx1"/>
                </a:solidFill>
              </a:rPr>
              <a:t>○観光拠点化施設「アイセルシュラホール」による観光周遊の推進（藤井寺市）</a:t>
            </a:r>
            <a:endParaRPr lang="en-US" altLang="ja-JP" dirty="0">
              <a:solidFill>
                <a:schemeClr val="tx1"/>
              </a:solidFill>
            </a:endParaRPr>
          </a:p>
          <a:p>
            <a:r>
              <a:rPr lang="ja-JP" altLang="en-US" dirty="0">
                <a:solidFill>
                  <a:schemeClr val="tx1"/>
                </a:solidFill>
              </a:rPr>
              <a:t>○「スポーツのまち東大阪」の実現に向けた取組</a:t>
            </a:r>
            <a:br>
              <a:rPr lang="en-US" altLang="ja-JP" dirty="0">
                <a:solidFill>
                  <a:schemeClr val="tx1"/>
                </a:solidFill>
              </a:rPr>
            </a:br>
            <a:r>
              <a:rPr lang="ja-JP" altLang="en-US" dirty="0">
                <a:solidFill>
                  <a:schemeClr val="tx1"/>
                </a:solidFill>
              </a:rPr>
              <a:t>（自治体初の「ザ・コーポレートゲームズジャパン </a:t>
            </a:r>
            <a:r>
              <a:rPr lang="en-US" altLang="ja-JP" dirty="0">
                <a:solidFill>
                  <a:schemeClr val="tx1"/>
                </a:solidFill>
              </a:rPr>
              <a:t>in </a:t>
            </a:r>
            <a:r>
              <a:rPr lang="ja-JP" altLang="en-US" dirty="0">
                <a:solidFill>
                  <a:schemeClr val="tx1"/>
                </a:solidFill>
              </a:rPr>
              <a:t>東大阪」の開催等）（東大阪市）</a:t>
            </a:r>
            <a:endParaRPr lang="en-US" altLang="ja-JP" dirty="0">
              <a:solidFill>
                <a:schemeClr val="tx1"/>
              </a:solidFill>
            </a:endParaRPr>
          </a:p>
          <a:p>
            <a:r>
              <a:rPr lang="ja-JP" altLang="en-US" dirty="0">
                <a:solidFill>
                  <a:schemeClr val="tx1"/>
                </a:solidFill>
              </a:rPr>
              <a:t>○公園のポテンシャルを活かしたイベント開催等による観光誘客「</a:t>
            </a:r>
            <a:r>
              <a:rPr lang="en-US" altLang="ja-JP" dirty="0">
                <a:solidFill>
                  <a:schemeClr val="tx1"/>
                </a:solidFill>
              </a:rPr>
              <a:t>SENNAN LONG PARK</a:t>
            </a:r>
            <a:r>
              <a:rPr lang="ja-JP" altLang="en-US" dirty="0">
                <a:solidFill>
                  <a:schemeClr val="tx1"/>
                </a:solidFill>
              </a:rPr>
              <a:t>」（泉南市）</a:t>
            </a:r>
            <a:endParaRPr lang="en-US" altLang="ja-JP" dirty="0">
              <a:solidFill>
                <a:schemeClr val="tx1"/>
              </a:solidFill>
            </a:endParaRPr>
          </a:p>
          <a:p>
            <a:r>
              <a:rPr lang="ja-JP" altLang="en-US" dirty="0">
                <a:solidFill>
                  <a:schemeClr val="tx1"/>
                </a:solidFill>
              </a:rPr>
              <a:t>○観光資源を活用した町の周遊促進に向けた取組（岬町）</a:t>
            </a:r>
          </a:p>
        </p:txBody>
      </p:sp>
      <p:sp>
        <p:nvSpPr>
          <p:cNvPr id="76" name="四角形: 角を丸くする 75">
            <a:extLst>
              <a:ext uri="{FF2B5EF4-FFF2-40B4-BE49-F238E27FC236}">
                <a16:creationId xmlns:a16="http://schemas.microsoft.com/office/drawing/2014/main" id="{140CAFDF-C090-4599-AA49-9F76BE131A90}"/>
              </a:ext>
            </a:extLst>
          </p:cNvPr>
          <p:cNvSpPr/>
          <p:nvPr/>
        </p:nvSpPr>
        <p:spPr>
          <a:xfrm>
            <a:off x="787352" y="4049926"/>
            <a:ext cx="5439828" cy="506698"/>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500530">
              <a:defRPr/>
            </a:pPr>
            <a:r>
              <a:rPr kumimoji="1" lang="ja-JP" altLang="en-US" b="1" dirty="0">
                <a:solidFill>
                  <a:schemeClr val="tx1"/>
                </a:solidFill>
                <a:latin typeface="BIZ UDゴシック" panose="020B0400000000000000" pitchFamily="49" charset="-128"/>
                <a:ea typeface="BIZ UDゴシック" panose="020B0400000000000000" pitchFamily="49" charset="-128"/>
              </a:rPr>
              <a:t>大阪観光局を核に国際観光都市の実現</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defTabSz="1500530">
              <a:defRPr/>
            </a:pPr>
            <a:r>
              <a:rPr kumimoji="1" lang="ja-JP" altLang="en-US" b="1" dirty="0">
                <a:solidFill>
                  <a:schemeClr val="tx1"/>
                </a:solidFill>
                <a:latin typeface="BIZ UDゴシック" panose="020B0400000000000000" pitchFamily="49" charset="-128"/>
                <a:ea typeface="BIZ UDゴシック" panose="020B0400000000000000" pitchFamily="49" charset="-128"/>
              </a:rPr>
              <a:t>「クリエイティブシティ」</a:t>
            </a:r>
          </a:p>
        </p:txBody>
      </p:sp>
      <p:sp>
        <p:nvSpPr>
          <p:cNvPr id="77" name="テキスト ボックス 76">
            <a:extLst>
              <a:ext uri="{FF2B5EF4-FFF2-40B4-BE49-F238E27FC236}">
                <a16:creationId xmlns:a16="http://schemas.microsoft.com/office/drawing/2014/main" id="{22F1CAB6-5AA9-45CE-B850-D58B45610EAD}"/>
              </a:ext>
            </a:extLst>
          </p:cNvPr>
          <p:cNvSpPr txBox="1"/>
          <p:nvPr/>
        </p:nvSpPr>
        <p:spPr>
          <a:xfrm>
            <a:off x="894032" y="1511016"/>
            <a:ext cx="10368328" cy="1988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○「未病予防対策先進都市」の実現に向けた取組「あしゆびプロジェクト」「マタニティ応援プロジェクト」等（泉大津市）</a:t>
            </a:r>
          </a:p>
          <a:p>
            <a:r>
              <a:rPr lang="ja-JP" altLang="en-US" dirty="0">
                <a:solidFill>
                  <a:schemeClr val="tx1"/>
                </a:solidFill>
              </a:rPr>
              <a:t>○「健康医療先進都市たかつき」の取組推進（高槻市）</a:t>
            </a:r>
            <a:endParaRPr lang="en-US" altLang="ja-JP" dirty="0">
              <a:solidFill>
                <a:schemeClr val="tx1"/>
              </a:solidFill>
            </a:endParaRPr>
          </a:p>
          <a:p>
            <a:r>
              <a:rPr lang="ja-JP" altLang="en-US" dirty="0">
                <a:solidFill>
                  <a:schemeClr val="tx1"/>
                </a:solidFill>
              </a:rPr>
              <a:t>○デジタル技術を活用した健康アプリ導入（貝塚市）</a:t>
            </a:r>
            <a:endParaRPr lang="en-US" altLang="ja-JP" dirty="0">
              <a:solidFill>
                <a:schemeClr val="tx1"/>
              </a:solidFill>
            </a:endParaRPr>
          </a:p>
          <a:p>
            <a:r>
              <a:rPr lang="ja-JP" altLang="en-US" dirty="0">
                <a:solidFill>
                  <a:schemeClr val="tx1"/>
                </a:solidFill>
              </a:rPr>
              <a:t>○大学や研究機関等との共同研究による健康課題解決に向けた取組</a:t>
            </a:r>
            <a:br>
              <a:rPr lang="en-US" altLang="ja-JP" dirty="0">
                <a:solidFill>
                  <a:schemeClr val="tx1"/>
                </a:solidFill>
              </a:rPr>
            </a:br>
            <a:r>
              <a:rPr lang="ja-JP" altLang="en-US" dirty="0">
                <a:solidFill>
                  <a:schemeClr val="tx1"/>
                </a:solidFill>
              </a:rPr>
              <a:t>（健康寿命推定アプリの開発等）（八尾市）</a:t>
            </a:r>
            <a:endParaRPr lang="en-US" altLang="ja-JP" dirty="0">
              <a:solidFill>
                <a:schemeClr val="tx1"/>
              </a:solidFill>
            </a:endParaRPr>
          </a:p>
          <a:p>
            <a:r>
              <a:rPr lang="ja-JP" altLang="en-US" dirty="0">
                <a:solidFill>
                  <a:schemeClr val="tx1"/>
                </a:solidFill>
              </a:rPr>
              <a:t>○「こどもの未来とウェルビーイング推進局」の設置（河内長野市）</a:t>
            </a:r>
          </a:p>
          <a:p>
            <a:r>
              <a:rPr lang="ja-JP" altLang="en-US" dirty="0">
                <a:solidFill>
                  <a:schemeClr val="tx1"/>
                </a:solidFill>
              </a:rPr>
              <a:t>○民間電力会社と連携したフレイル予防の推進（柏原市）</a:t>
            </a:r>
          </a:p>
          <a:p>
            <a:r>
              <a:rPr lang="ja-JP" altLang="en-US" dirty="0">
                <a:solidFill>
                  <a:schemeClr val="tx1"/>
                </a:solidFill>
              </a:rPr>
              <a:t>○</a:t>
            </a:r>
            <a:r>
              <a:rPr lang="en-US" altLang="ja-JP" dirty="0">
                <a:solidFill>
                  <a:schemeClr val="tx1"/>
                </a:solidFill>
              </a:rPr>
              <a:t>65</a:t>
            </a:r>
            <a:r>
              <a:rPr lang="ja-JP" altLang="en-US" dirty="0">
                <a:solidFill>
                  <a:schemeClr val="tx1"/>
                </a:solidFill>
              </a:rPr>
              <a:t>歳から新たな趣味や仲間と出会う場所「トルクひがしおおさか」（東大阪市）</a:t>
            </a:r>
          </a:p>
        </p:txBody>
      </p:sp>
      <p:pic>
        <p:nvPicPr>
          <p:cNvPr id="78" name="図 77">
            <a:extLst>
              <a:ext uri="{FF2B5EF4-FFF2-40B4-BE49-F238E27FC236}">
                <a16:creationId xmlns:a16="http://schemas.microsoft.com/office/drawing/2014/main" id="{AAD81AAF-3E8E-4A40-88FF-1AF98BD5DC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81244" y="6524315"/>
            <a:ext cx="2081116" cy="1390186"/>
          </a:xfrm>
          <a:prstGeom prst="rect">
            <a:avLst/>
          </a:prstGeom>
        </p:spPr>
      </p:pic>
      <p:sp>
        <p:nvSpPr>
          <p:cNvPr id="54" name="四角形: 角を丸くする 53">
            <a:extLst>
              <a:ext uri="{FF2B5EF4-FFF2-40B4-BE49-F238E27FC236}">
                <a16:creationId xmlns:a16="http://schemas.microsoft.com/office/drawing/2014/main" id="{09EB048F-E086-4841-A153-9DF77FC14839}"/>
              </a:ext>
            </a:extLst>
          </p:cNvPr>
          <p:cNvSpPr/>
          <p:nvPr/>
        </p:nvSpPr>
        <p:spPr>
          <a:xfrm>
            <a:off x="787352" y="8487368"/>
            <a:ext cx="3720355"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都市のみどりの充実　</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「みどりを感じる大都市・大阪」</a:t>
            </a:r>
          </a:p>
        </p:txBody>
      </p:sp>
      <p:sp>
        <p:nvSpPr>
          <p:cNvPr id="63" name="スライド番号プレースホルダー 3">
            <a:extLst>
              <a:ext uri="{FF2B5EF4-FFF2-40B4-BE49-F238E27FC236}">
                <a16:creationId xmlns:a16="http://schemas.microsoft.com/office/drawing/2014/main" id="{7CB9E776-7729-4AEB-BCF5-76459D503351}"/>
              </a:ext>
            </a:extLst>
          </p:cNvPr>
          <p:cNvSpPr>
            <a:spLocks noGrp="1"/>
          </p:cNvSpPr>
          <p:nvPr>
            <p:ph type="sldNum" sz="quarter" idx="12"/>
          </p:nvPr>
        </p:nvSpPr>
        <p:spPr>
          <a:xfrm>
            <a:off x="11812392" y="15778982"/>
            <a:ext cx="354688" cy="477018"/>
          </a:xfrm>
        </p:spPr>
        <p:txBody>
          <a:bodyPr/>
          <a:lstStyle/>
          <a:p>
            <a:fld id="{A65B5CFB-EC6C-40B3-B0D3-E789C0C38D57}" type="slidenum">
              <a:rPr kumimoji="1" lang="ja-JP" altLang="en-US" sz="1400" smtClean="0">
                <a:solidFill>
                  <a:schemeClr val="bg1"/>
                </a:solidFill>
                <a:latin typeface="BIZ UDゴシック" panose="020B0400000000000000" pitchFamily="49" charset="-128"/>
                <a:ea typeface="BIZ UDゴシック" panose="020B0400000000000000" pitchFamily="49" charset="-128"/>
              </a:rPr>
              <a:pPr/>
              <a:t>6</a:t>
            </a:fld>
            <a:endParaRPr kumimoji="1" lang="ja-JP" altLang="en-US" sz="1400" dirty="0">
              <a:solidFill>
                <a:schemeClr val="bg1"/>
              </a:solidFill>
              <a:latin typeface="BIZ UDゴシック" panose="020B0400000000000000" pitchFamily="49" charset="-128"/>
              <a:ea typeface="BIZ UDゴシック" panose="020B0400000000000000" pitchFamily="49" charset="-128"/>
            </a:endParaRPr>
          </a:p>
        </p:txBody>
      </p:sp>
      <p:sp>
        <p:nvSpPr>
          <p:cNvPr id="2" name="テキスト ボックス 1">
            <a:extLst>
              <a:ext uri="{FF2B5EF4-FFF2-40B4-BE49-F238E27FC236}">
                <a16:creationId xmlns:a16="http://schemas.microsoft.com/office/drawing/2014/main" id="{2FF43DF3-6080-8F6C-7157-B7FF46413DE1}"/>
              </a:ext>
            </a:extLst>
          </p:cNvPr>
          <p:cNvSpPr txBox="1"/>
          <p:nvPr/>
        </p:nvSpPr>
        <p:spPr>
          <a:xfrm>
            <a:off x="9531332" y="7888340"/>
            <a:ext cx="1742167" cy="280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1000" dirty="0">
                <a:solidFill>
                  <a:schemeClr val="tx1"/>
                </a:solidFill>
              </a:rPr>
              <a:t>アイセルシュラホール</a:t>
            </a:r>
          </a:p>
        </p:txBody>
      </p:sp>
      <p:sp>
        <p:nvSpPr>
          <p:cNvPr id="4" name="四角形: 角を丸くする 3">
            <a:extLst>
              <a:ext uri="{FF2B5EF4-FFF2-40B4-BE49-F238E27FC236}">
                <a16:creationId xmlns:a16="http://schemas.microsoft.com/office/drawing/2014/main" id="{0807DD81-9E35-10DD-6C33-FBDE20B7A902}"/>
              </a:ext>
            </a:extLst>
          </p:cNvPr>
          <p:cNvSpPr/>
          <p:nvPr/>
        </p:nvSpPr>
        <p:spPr>
          <a:xfrm>
            <a:off x="4763378" y="8487368"/>
            <a:ext cx="4121541"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カーボンニュートラルの推進</a:t>
            </a: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その先の「カーボンネガティブ」へ</a:t>
            </a:r>
          </a:p>
        </p:txBody>
      </p:sp>
      <p:sp>
        <p:nvSpPr>
          <p:cNvPr id="7" name="平行四辺形 6">
            <a:extLst>
              <a:ext uri="{FF2B5EF4-FFF2-40B4-BE49-F238E27FC236}">
                <a16:creationId xmlns:a16="http://schemas.microsoft.com/office/drawing/2014/main" id="{67463B43-E417-7810-3A0C-02B5E0FC0297}"/>
              </a:ext>
            </a:extLst>
          </p:cNvPr>
          <p:cNvSpPr/>
          <p:nvPr/>
        </p:nvSpPr>
        <p:spPr>
          <a:xfrm>
            <a:off x="575236" y="620951"/>
            <a:ext cx="6299151"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latin typeface="BIZ UDゴシック" panose="020B0400000000000000" pitchFamily="49" charset="-128"/>
              <a:ea typeface="BIZ UDゴシック" panose="020B0400000000000000" pitchFamily="49" charset="-128"/>
            </a:endParaRPr>
          </a:p>
        </p:txBody>
      </p:sp>
      <p:sp>
        <p:nvSpPr>
          <p:cNvPr id="8" name="四角形: 角を丸くする 7">
            <a:extLst>
              <a:ext uri="{FF2B5EF4-FFF2-40B4-BE49-F238E27FC236}">
                <a16:creationId xmlns:a16="http://schemas.microsoft.com/office/drawing/2014/main" id="{8D315125-3959-C481-C243-AB0E4E352BEE}"/>
              </a:ext>
            </a:extLst>
          </p:cNvPr>
          <p:cNvSpPr/>
          <p:nvPr/>
        </p:nvSpPr>
        <p:spPr>
          <a:xfrm>
            <a:off x="575235" y="323440"/>
            <a:ext cx="6501815"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nSpc>
                <a:spcPts val="2133"/>
              </a:lnSpc>
              <a:spcBef>
                <a:spcPts val="1969"/>
              </a:spcBef>
            </a:pPr>
            <a:r>
              <a:rPr kumimoji="1" lang="ja-JP" altLang="en-US" sz="1969" b="1" dirty="0">
                <a:solidFill>
                  <a:schemeClr val="bg1"/>
                </a:solidFill>
                <a:latin typeface="BIZ UDゴシック" panose="020B0400000000000000" pitchFamily="49" charset="-128"/>
                <a:ea typeface="BIZ UDゴシック" panose="020B0400000000000000" pitchFamily="49" charset="-128"/>
              </a:rPr>
              <a:t>暮らしやすさ、働きやすさ、楽しさを高める機能（</a:t>
            </a:r>
            <a:r>
              <a:rPr kumimoji="1" lang="en-US" altLang="ja-JP" sz="1969" b="1" dirty="0">
                <a:solidFill>
                  <a:schemeClr val="bg1"/>
                </a:solidFill>
                <a:latin typeface="BIZ UDゴシック" panose="020B0400000000000000" pitchFamily="49" charset="-128"/>
                <a:ea typeface="BIZ UDゴシック" panose="020B0400000000000000" pitchFamily="49" charset="-128"/>
              </a:rPr>
              <a:t>3/3</a:t>
            </a:r>
            <a:r>
              <a:rPr kumimoji="1" lang="ja-JP" altLang="en-US" sz="1969" b="1" dirty="0">
                <a:solidFill>
                  <a:schemeClr val="bg1"/>
                </a:solidFill>
                <a:latin typeface="BIZ UDゴシック" panose="020B0400000000000000" pitchFamily="49" charset="-128"/>
                <a:ea typeface="BIZ UDゴシック" panose="020B0400000000000000" pitchFamily="49" charset="-128"/>
              </a:rPr>
              <a:t>）</a:t>
            </a:r>
            <a:endParaRPr kumimoji="1" lang="en-US" altLang="ja-JP" sz="1969" b="1" dirty="0">
              <a:solidFill>
                <a:schemeClr val="bg1"/>
              </a:solidFill>
              <a:latin typeface="BIZ UDゴシック" panose="020B0400000000000000" pitchFamily="49" charset="-128"/>
              <a:ea typeface="BIZ UDゴシック" panose="020B0400000000000000" pitchFamily="49" charset="-128"/>
            </a:endParaRPr>
          </a:p>
        </p:txBody>
      </p:sp>
      <p:sp>
        <p:nvSpPr>
          <p:cNvPr id="9" name="四角形: 角を丸くする 8">
            <a:extLst>
              <a:ext uri="{FF2B5EF4-FFF2-40B4-BE49-F238E27FC236}">
                <a16:creationId xmlns:a16="http://schemas.microsoft.com/office/drawing/2014/main" id="{47F39C05-7DA4-81ED-1B8B-730B7CBCA667}"/>
              </a:ext>
            </a:extLst>
          </p:cNvPr>
          <p:cNvSpPr/>
          <p:nvPr/>
        </p:nvSpPr>
        <p:spPr>
          <a:xfrm>
            <a:off x="480110" y="14059025"/>
            <a:ext cx="11041529" cy="1730073"/>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latin typeface="BIZ UDゴシック" panose="020B0400000000000000" pitchFamily="49" charset="-128"/>
              <a:ea typeface="BIZ UDゴシック" panose="020B0400000000000000" pitchFamily="49" charset="-128"/>
            </a:endParaRPr>
          </a:p>
        </p:txBody>
      </p:sp>
      <p:sp>
        <p:nvSpPr>
          <p:cNvPr id="12" name="四角形: 角を丸くする 11">
            <a:extLst>
              <a:ext uri="{FF2B5EF4-FFF2-40B4-BE49-F238E27FC236}">
                <a16:creationId xmlns:a16="http://schemas.microsoft.com/office/drawing/2014/main" id="{2197715E-7D1F-8577-14D7-ACDD99F5D2AE}"/>
              </a:ext>
            </a:extLst>
          </p:cNvPr>
          <p:cNvSpPr/>
          <p:nvPr/>
        </p:nvSpPr>
        <p:spPr>
          <a:xfrm>
            <a:off x="463828" y="13528838"/>
            <a:ext cx="5323514" cy="297511"/>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nSpc>
                <a:spcPts val="2133"/>
              </a:lnSpc>
              <a:spcBef>
                <a:spcPts val="1969"/>
              </a:spcBef>
            </a:pPr>
            <a:r>
              <a:rPr kumimoji="1" lang="ja-JP" altLang="en-US" sz="1969" b="1" dirty="0">
                <a:solidFill>
                  <a:schemeClr val="bg1"/>
                </a:solidFill>
                <a:latin typeface="BIZ UDゴシック" panose="020B0400000000000000" pitchFamily="49" charset="-128"/>
                <a:ea typeface="BIZ UDゴシック" panose="020B0400000000000000" pitchFamily="49" charset="-128"/>
              </a:rPr>
              <a:t>都市としてのベーシックな機能（</a:t>
            </a:r>
            <a:r>
              <a:rPr kumimoji="1" lang="en-US" altLang="ja-JP" sz="1969" b="1" dirty="0">
                <a:solidFill>
                  <a:schemeClr val="bg1"/>
                </a:solidFill>
                <a:latin typeface="BIZ UDゴシック" panose="020B0400000000000000" pitchFamily="49" charset="-128"/>
                <a:ea typeface="BIZ UDゴシック" panose="020B0400000000000000" pitchFamily="49" charset="-128"/>
              </a:rPr>
              <a:t>1/2</a:t>
            </a:r>
            <a:r>
              <a:rPr kumimoji="1" lang="ja-JP" altLang="en-US" sz="1969" b="1" dirty="0">
                <a:solidFill>
                  <a:schemeClr val="bg1"/>
                </a:solidFill>
                <a:latin typeface="BIZ UDゴシック" panose="020B0400000000000000" pitchFamily="49" charset="-128"/>
                <a:ea typeface="BIZ UDゴシック" panose="020B0400000000000000" pitchFamily="49" charset="-128"/>
              </a:rPr>
              <a:t>）</a:t>
            </a:r>
          </a:p>
        </p:txBody>
      </p:sp>
      <p:sp>
        <p:nvSpPr>
          <p:cNvPr id="32" name="四角形: 角を丸くする 31">
            <a:extLst>
              <a:ext uri="{FF2B5EF4-FFF2-40B4-BE49-F238E27FC236}">
                <a16:creationId xmlns:a16="http://schemas.microsoft.com/office/drawing/2014/main" id="{53788678-4B16-CD4A-6FA7-39855EAE0A02}"/>
              </a:ext>
            </a:extLst>
          </p:cNvPr>
          <p:cNvSpPr/>
          <p:nvPr/>
        </p:nvSpPr>
        <p:spPr>
          <a:xfrm>
            <a:off x="670361" y="14422584"/>
            <a:ext cx="10458947" cy="1060534"/>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33" name="四角形: 角を丸くする 32">
            <a:extLst>
              <a:ext uri="{FF2B5EF4-FFF2-40B4-BE49-F238E27FC236}">
                <a16:creationId xmlns:a16="http://schemas.microsoft.com/office/drawing/2014/main" id="{E272C719-120B-59CD-E81D-DEAB80A1D92B}"/>
              </a:ext>
            </a:extLst>
          </p:cNvPr>
          <p:cNvSpPr/>
          <p:nvPr/>
        </p:nvSpPr>
        <p:spPr>
          <a:xfrm>
            <a:off x="670361" y="14281475"/>
            <a:ext cx="4468554"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ミッシングリンクの解消</a:t>
            </a:r>
          </a:p>
        </p:txBody>
      </p:sp>
      <p:sp>
        <p:nvSpPr>
          <p:cNvPr id="36" name="テキスト ボックス 35">
            <a:extLst>
              <a:ext uri="{FF2B5EF4-FFF2-40B4-BE49-F238E27FC236}">
                <a16:creationId xmlns:a16="http://schemas.microsoft.com/office/drawing/2014/main" id="{F02B4039-E53C-9F47-D2F4-B256B96922B3}"/>
              </a:ext>
            </a:extLst>
          </p:cNvPr>
          <p:cNvSpPr txBox="1"/>
          <p:nvPr/>
        </p:nvSpPr>
        <p:spPr>
          <a:xfrm>
            <a:off x="787352" y="14735872"/>
            <a:ext cx="5033309" cy="5073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○ニーズに柔軟に対応する、市域を越えて運行する</a:t>
            </a:r>
            <a:br>
              <a:rPr lang="en-US" altLang="ja-JP" dirty="0">
                <a:solidFill>
                  <a:schemeClr val="tx1"/>
                </a:solidFill>
              </a:rPr>
            </a:br>
            <a:r>
              <a:rPr lang="ja-JP" altLang="en-US" dirty="0">
                <a:solidFill>
                  <a:schemeClr val="tx1"/>
                </a:solidFill>
              </a:rPr>
              <a:t>コミュニティバスの整備（大阪狭山市）</a:t>
            </a:r>
          </a:p>
        </p:txBody>
      </p:sp>
      <p:pic>
        <p:nvPicPr>
          <p:cNvPr id="37" name="図 36" descr="ロゴ, 会社名&#10;&#10;自動的に生成された説明">
            <a:extLst>
              <a:ext uri="{FF2B5EF4-FFF2-40B4-BE49-F238E27FC236}">
                <a16:creationId xmlns:a16="http://schemas.microsoft.com/office/drawing/2014/main" id="{7DD19AC1-AC23-0DF5-2819-EAEA70EBCA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83945" y="9763965"/>
            <a:ext cx="1643344" cy="1167370"/>
          </a:xfrm>
          <a:prstGeom prst="rect">
            <a:avLst/>
          </a:prstGeom>
          <a:ln>
            <a:solidFill>
              <a:schemeClr val="tx1"/>
            </a:solidFill>
          </a:ln>
        </p:spPr>
      </p:pic>
      <p:sp>
        <p:nvSpPr>
          <p:cNvPr id="41" name="平行四辺形 40">
            <a:extLst>
              <a:ext uri="{FF2B5EF4-FFF2-40B4-BE49-F238E27FC236}">
                <a16:creationId xmlns:a16="http://schemas.microsoft.com/office/drawing/2014/main" id="{A8EA3055-DD6E-6DC5-0576-CAFE13B907C2}"/>
              </a:ext>
            </a:extLst>
          </p:cNvPr>
          <p:cNvSpPr/>
          <p:nvPr/>
        </p:nvSpPr>
        <p:spPr>
          <a:xfrm>
            <a:off x="468543" y="13893412"/>
            <a:ext cx="4294835"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latin typeface="BIZ UDゴシック" panose="020B0400000000000000" pitchFamily="49" charset="-128"/>
              <a:ea typeface="BIZ UDゴシック" panose="020B0400000000000000" pitchFamily="49" charset="-128"/>
            </a:endParaRPr>
          </a:p>
        </p:txBody>
      </p:sp>
      <p:pic>
        <p:nvPicPr>
          <p:cNvPr id="3" name="図 2" descr="テキスト が含まれている画像&#10;&#10;AI によって生成されたコンテンツは間違っている可能性があります。">
            <a:extLst>
              <a:ext uri="{FF2B5EF4-FFF2-40B4-BE49-F238E27FC236}">
                <a16:creationId xmlns:a16="http://schemas.microsoft.com/office/drawing/2014/main" id="{E8D20BB6-8DC5-C45D-CF23-2F9B1E0382FE}"/>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962892" y="1999524"/>
            <a:ext cx="2246986" cy="1613143"/>
          </a:xfrm>
          <a:prstGeom prst="rect">
            <a:avLst/>
          </a:prstGeom>
        </p:spPr>
      </p:pic>
      <p:sp>
        <p:nvSpPr>
          <p:cNvPr id="10" name="テキスト ボックス 9">
            <a:extLst>
              <a:ext uri="{FF2B5EF4-FFF2-40B4-BE49-F238E27FC236}">
                <a16:creationId xmlns:a16="http://schemas.microsoft.com/office/drawing/2014/main" id="{3FB54647-F160-9253-487F-98366B8E797D}"/>
              </a:ext>
            </a:extLst>
          </p:cNvPr>
          <p:cNvSpPr txBox="1"/>
          <p:nvPr/>
        </p:nvSpPr>
        <p:spPr>
          <a:xfrm>
            <a:off x="9334877" y="3586264"/>
            <a:ext cx="1651414"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健康寿命推定アプリの開発等</a:t>
            </a:r>
          </a:p>
        </p:txBody>
      </p:sp>
      <p:pic>
        <p:nvPicPr>
          <p:cNvPr id="6" name="図 5" descr="草, 屋外, フィールド, ボール が含まれている画像&#10;&#10;AI によって生成されたコンテンツは間違っている可能性があります。">
            <a:extLst>
              <a:ext uri="{FF2B5EF4-FFF2-40B4-BE49-F238E27FC236}">
                <a16:creationId xmlns:a16="http://schemas.microsoft.com/office/drawing/2014/main" id="{342B290B-F2A1-B28A-101A-8DFAC52809C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334877" y="4623097"/>
            <a:ext cx="1938622" cy="1453967"/>
          </a:xfrm>
          <a:prstGeom prst="rect">
            <a:avLst/>
          </a:prstGeom>
        </p:spPr>
      </p:pic>
      <p:sp>
        <p:nvSpPr>
          <p:cNvPr id="11" name="テキスト ボックス 10">
            <a:extLst>
              <a:ext uri="{FF2B5EF4-FFF2-40B4-BE49-F238E27FC236}">
                <a16:creationId xmlns:a16="http://schemas.microsoft.com/office/drawing/2014/main" id="{81F70AE5-5801-483F-ECCD-25850038751B}"/>
              </a:ext>
            </a:extLst>
          </p:cNvPr>
          <p:cNvSpPr txBox="1"/>
          <p:nvPr/>
        </p:nvSpPr>
        <p:spPr>
          <a:xfrm>
            <a:off x="8932734" y="6090679"/>
            <a:ext cx="2832365" cy="280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1000" dirty="0">
                <a:solidFill>
                  <a:schemeClr val="tx1"/>
                </a:solidFill>
              </a:rPr>
              <a:t>百舌鳥・古市古墳群を体感できるガス気球</a:t>
            </a:r>
          </a:p>
        </p:txBody>
      </p:sp>
      <p:sp>
        <p:nvSpPr>
          <p:cNvPr id="5" name="テキスト ボックス 4">
            <a:extLst>
              <a:ext uri="{FF2B5EF4-FFF2-40B4-BE49-F238E27FC236}">
                <a16:creationId xmlns:a16="http://schemas.microsoft.com/office/drawing/2014/main" id="{80946DE2-F311-96D8-CF03-220D658A2DA3}"/>
              </a:ext>
            </a:extLst>
          </p:cNvPr>
          <p:cNvSpPr txBox="1"/>
          <p:nvPr/>
        </p:nvSpPr>
        <p:spPr>
          <a:xfrm>
            <a:off x="5700213" y="14729662"/>
            <a:ext cx="5348787" cy="5073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○大阪南部高速道路の事業化促進（</a:t>
            </a:r>
            <a:r>
              <a:rPr lang="zh-CN" altLang="en-US" dirty="0">
                <a:solidFill>
                  <a:schemeClr val="tx1"/>
                </a:solidFill>
              </a:rPr>
              <a:t>岸和田市</a:t>
            </a:r>
            <a:r>
              <a:rPr lang="ja-JP" altLang="en-US" dirty="0">
                <a:solidFill>
                  <a:schemeClr val="tx1"/>
                </a:solidFill>
              </a:rPr>
              <a:t>・</a:t>
            </a:r>
            <a:r>
              <a:rPr lang="zh-CN" altLang="en-US" dirty="0">
                <a:solidFill>
                  <a:schemeClr val="tx1"/>
                </a:solidFill>
              </a:rPr>
              <a:t>富田林市</a:t>
            </a:r>
            <a:r>
              <a:rPr lang="ja-JP" altLang="en-US" dirty="0">
                <a:solidFill>
                  <a:schemeClr val="tx1"/>
                </a:solidFill>
              </a:rPr>
              <a:t>・</a:t>
            </a:r>
            <a:r>
              <a:rPr lang="zh-CN" altLang="en-US" dirty="0">
                <a:solidFill>
                  <a:schemeClr val="tx1"/>
                </a:solidFill>
              </a:rPr>
              <a:t>河内長野市</a:t>
            </a:r>
            <a:r>
              <a:rPr lang="ja-JP" altLang="en-US" dirty="0">
                <a:solidFill>
                  <a:schemeClr val="tx1"/>
                </a:solidFill>
              </a:rPr>
              <a:t>・</a:t>
            </a:r>
            <a:r>
              <a:rPr lang="zh-CN" altLang="en-US" dirty="0">
                <a:solidFill>
                  <a:schemeClr val="tx1"/>
                </a:solidFill>
              </a:rPr>
              <a:t>松原市</a:t>
            </a:r>
            <a:r>
              <a:rPr lang="ja-JP" altLang="en-US" dirty="0">
                <a:solidFill>
                  <a:schemeClr val="tx1"/>
                </a:solidFill>
              </a:rPr>
              <a:t>・</a:t>
            </a:r>
            <a:r>
              <a:rPr lang="zh-CN" altLang="en-US" dirty="0">
                <a:solidFill>
                  <a:schemeClr val="tx1"/>
                </a:solidFill>
              </a:rPr>
              <a:t>和泉市</a:t>
            </a:r>
            <a:r>
              <a:rPr lang="ja-JP" altLang="en-US" dirty="0">
                <a:solidFill>
                  <a:schemeClr val="tx1"/>
                </a:solidFill>
              </a:rPr>
              <a:t>・</a:t>
            </a:r>
            <a:r>
              <a:rPr lang="zh-CN" altLang="en-US" dirty="0">
                <a:solidFill>
                  <a:schemeClr val="tx1"/>
                </a:solidFill>
              </a:rPr>
              <a:t>柏原市</a:t>
            </a:r>
            <a:r>
              <a:rPr lang="ja-JP" altLang="en-US" dirty="0">
                <a:solidFill>
                  <a:schemeClr val="tx1"/>
                </a:solidFill>
              </a:rPr>
              <a:t>・</a:t>
            </a:r>
            <a:r>
              <a:rPr lang="zh-CN" altLang="en-US" dirty="0">
                <a:solidFill>
                  <a:schemeClr val="tx1"/>
                </a:solidFill>
              </a:rPr>
              <a:t>羽曳野市</a:t>
            </a:r>
            <a:r>
              <a:rPr lang="ja-JP" altLang="en-US" dirty="0">
                <a:solidFill>
                  <a:schemeClr val="tx1"/>
                </a:solidFill>
              </a:rPr>
              <a:t>・</a:t>
            </a:r>
            <a:r>
              <a:rPr lang="zh-CN" altLang="en-US" dirty="0">
                <a:solidFill>
                  <a:schemeClr val="tx1"/>
                </a:solidFill>
              </a:rPr>
              <a:t>藤井寺市</a:t>
            </a:r>
            <a:r>
              <a:rPr lang="ja-JP" altLang="en-US" dirty="0">
                <a:solidFill>
                  <a:schemeClr val="tx1"/>
                </a:solidFill>
              </a:rPr>
              <a:t>・</a:t>
            </a:r>
            <a:r>
              <a:rPr lang="zh-CN" altLang="en-US" dirty="0">
                <a:solidFill>
                  <a:schemeClr val="tx1"/>
                </a:solidFill>
              </a:rPr>
              <a:t>大阪狭山市</a:t>
            </a:r>
            <a:r>
              <a:rPr lang="ja-JP" altLang="en-US" dirty="0">
                <a:solidFill>
                  <a:schemeClr val="tx1"/>
                </a:solidFill>
              </a:rPr>
              <a:t>・</a:t>
            </a:r>
            <a:r>
              <a:rPr lang="zh-CN" altLang="en-US" dirty="0">
                <a:solidFill>
                  <a:schemeClr val="tx1"/>
                </a:solidFill>
              </a:rPr>
              <a:t>太子町</a:t>
            </a:r>
            <a:r>
              <a:rPr lang="ja-JP" altLang="en-US" dirty="0">
                <a:solidFill>
                  <a:schemeClr val="tx1"/>
                </a:solidFill>
              </a:rPr>
              <a:t>・</a:t>
            </a:r>
            <a:r>
              <a:rPr lang="zh-CN" altLang="en-US" dirty="0">
                <a:solidFill>
                  <a:schemeClr val="tx1"/>
                </a:solidFill>
              </a:rPr>
              <a:t>河南町</a:t>
            </a:r>
            <a:r>
              <a:rPr lang="ja-JP" altLang="en-US" dirty="0">
                <a:solidFill>
                  <a:schemeClr val="tx1"/>
                </a:solidFill>
              </a:rPr>
              <a:t>・</a:t>
            </a:r>
            <a:r>
              <a:rPr lang="zh-CN" altLang="en-US" dirty="0">
                <a:solidFill>
                  <a:schemeClr val="tx1"/>
                </a:solidFill>
              </a:rPr>
              <a:t>千早赤阪村</a:t>
            </a:r>
            <a:r>
              <a:rPr lang="ja-JP" altLang="en-US" dirty="0">
                <a:solidFill>
                  <a:schemeClr val="tx1"/>
                </a:solidFill>
              </a:rPr>
              <a:t>）</a:t>
            </a:r>
          </a:p>
        </p:txBody>
      </p:sp>
    </p:spTree>
    <p:extLst>
      <p:ext uri="{BB962C8B-B14F-4D97-AF65-F5344CB8AC3E}">
        <p14:creationId xmlns:p14="http://schemas.microsoft.com/office/powerpoint/2010/main" val="947128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01422-4C23-658E-F6A8-D8F0BB124D44}"/>
            </a:ext>
          </a:extLst>
        </p:cNvPr>
        <p:cNvGrpSpPr/>
        <p:nvPr/>
      </p:nvGrpSpPr>
      <p:grpSpPr>
        <a:xfrm>
          <a:off x="0" y="0"/>
          <a:ext cx="0" cy="0"/>
          <a:chOff x="0" y="0"/>
          <a:chExt cx="0" cy="0"/>
        </a:xfrm>
      </p:grpSpPr>
      <p:sp>
        <p:nvSpPr>
          <p:cNvPr id="49" name="四角形: 角を丸くする 48">
            <a:extLst>
              <a:ext uri="{FF2B5EF4-FFF2-40B4-BE49-F238E27FC236}">
                <a16:creationId xmlns:a16="http://schemas.microsoft.com/office/drawing/2014/main" id="{95991817-ACAD-7AB6-1EA8-EAC70682D548}"/>
              </a:ext>
            </a:extLst>
          </p:cNvPr>
          <p:cNvSpPr/>
          <p:nvPr/>
        </p:nvSpPr>
        <p:spPr>
          <a:xfrm>
            <a:off x="603906" y="822841"/>
            <a:ext cx="11253427" cy="15236032"/>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endParaRPr>
          </a:p>
        </p:txBody>
      </p:sp>
      <p:sp>
        <p:nvSpPr>
          <p:cNvPr id="35" name="四角形: 角を丸くする 34">
            <a:extLst>
              <a:ext uri="{FF2B5EF4-FFF2-40B4-BE49-F238E27FC236}">
                <a16:creationId xmlns:a16="http://schemas.microsoft.com/office/drawing/2014/main" id="{96713137-16C0-E1EC-E4FC-0A538522209B}"/>
              </a:ext>
            </a:extLst>
          </p:cNvPr>
          <p:cNvSpPr/>
          <p:nvPr/>
        </p:nvSpPr>
        <p:spPr>
          <a:xfrm>
            <a:off x="767032" y="9441371"/>
            <a:ext cx="7079166" cy="3412933"/>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8" name="四角形: 角を丸くする 7">
            <a:extLst>
              <a:ext uri="{FF2B5EF4-FFF2-40B4-BE49-F238E27FC236}">
                <a16:creationId xmlns:a16="http://schemas.microsoft.com/office/drawing/2014/main" id="{745EC57F-A671-84B4-C2AC-3E4F64095207}"/>
              </a:ext>
            </a:extLst>
          </p:cNvPr>
          <p:cNvSpPr/>
          <p:nvPr/>
        </p:nvSpPr>
        <p:spPr>
          <a:xfrm>
            <a:off x="767032" y="1197291"/>
            <a:ext cx="10599308" cy="4920591"/>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A62FA5EC-272D-63D9-08DD-2E0CBCFA8846}"/>
              </a:ext>
            </a:extLst>
          </p:cNvPr>
          <p:cNvSpPr txBox="1"/>
          <p:nvPr/>
        </p:nvSpPr>
        <p:spPr>
          <a:xfrm>
            <a:off x="841046" y="1449385"/>
            <a:ext cx="10362176" cy="44472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180000" indent="-457200" defTabSz="1500530">
              <a:spcAft>
                <a:spcPts val="600"/>
              </a:spcAft>
            </a:pPr>
            <a:r>
              <a:rPr kumimoji="1" lang="ja-JP" altLang="en-US" sz="1400" dirty="0">
                <a:solidFill>
                  <a:schemeClr val="tx1"/>
                </a:solidFill>
                <a:latin typeface="BIZ UDゴシック" panose="020B0400000000000000" pitchFamily="49" charset="-128"/>
                <a:ea typeface="BIZ UDゴシック" panose="020B0400000000000000" pitchFamily="49" charset="-128"/>
              </a:rPr>
              <a:t>○ミナミのまちづくり（大阪市）</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marL="180000" indent="-457200" defTabSz="1500530">
              <a:spcAft>
                <a:spcPts val="600"/>
              </a:spcAft>
            </a:pPr>
            <a:r>
              <a:rPr lang="ja-JP" altLang="en-US" dirty="0">
                <a:solidFill>
                  <a:schemeClr val="tx1"/>
                </a:solidFill>
              </a:rPr>
              <a:t>○堺旧港エリアにおける水辺の魅力を活かした交流空間の形成（堺市）</a:t>
            </a:r>
            <a:endParaRPr lang="en-US" altLang="ja-JP" dirty="0">
              <a:solidFill>
                <a:schemeClr val="tx1"/>
              </a:solidFill>
            </a:endParaRPr>
          </a:p>
          <a:p>
            <a:r>
              <a:rPr lang="ja-JP" altLang="en-US" dirty="0">
                <a:solidFill>
                  <a:schemeClr val="tx1"/>
                </a:solidFill>
              </a:rPr>
              <a:t>○環境との調和や自然資源の活用をキーワードとした</a:t>
            </a:r>
            <a:br>
              <a:rPr lang="en-US" altLang="ja-JP" dirty="0">
                <a:solidFill>
                  <a:schemeClr val="tx1"/>
                </a:solidFill>
              </a:rPr>
            </a:br>
            <a:r>
              <a:rPr lang="en-US" altLang="ja-JP" dirty="0">
                <a:solidFill>
                  <a:schemeClr val="tx1"/>
                </a:solidFill>
              </a:rPr>
              <a:t>『</a:t>
            </a:r>
            <a:r>
              <a:rPr lang="ja-JP" altLang="en-US" dirty="0">
                <a:solidFill>
                  <a:schemeClr val="tx1"/>
                </a:solidFill>
              </a:rPr>
              <a:t>岸和田Ｇｒｅｅｎ Ｖｉｌｌａｇｅ構想</a:t>
            </a:r>
            <a:r>
              <a:rPr lang="en-US" altLang="ja-JP" dirty="0">
                <a:solidFill>
                  <a:schemeClr val="tx1"/>
                </a:solidFill>
              </a:rPr>
              <a:t>』</a:t>
            </a:r>
            <a:r>
              <a:rPr lang="ja-JP" altLang="en-US" dirty="0">
                <a:solidFill>
                  <a:schemeClr val="tx1"/>
                </a:solidFill>
              </a:rPr>
              <a:t>の推進（岸和田市）</a:t>
            </a:r>
            <a:endParaRPr lang="en-US" altLang="ja-JP" dirty="0">
              <a:solidFill>
                <a:schemeClr val="tx1"/>
              </a:solidFill>
            </a:endParaRPr>
          </a:p>
          <a:p>
            <a:r>
              <a:rPr lang="ja-JP" altLang="en-US" dirty="0">
                <a:solidFill>
                  <a:schemeClr val="tx1"/>
                </a:solidFill>
              </a:rPr>
              <a:t>○魅力とにぎわいあふれる公園の整備（高槻市）</a:t>
            </a:r>
            <a:endParaRPr lang="en-US" altLang="ja-JP" dirty="0">
              <a:solidFill>
                <a:schemeClr val="tx1"/>
              </a:solidFill>
            </a:endParaRPr>
          </a:p>
          <a:p>
            <a:r>
              <a:rPr lang="ja-JP" altLang="en-US" dirty="0">
                <a:solidFill>
                  <a:schemeClr val="tx1"/>
                </a:solidFill>
              </a:rPr>
              <a:t>○まちのリノベーション・公共施設の適正配置等の推進（寝屋川市）</a:t>
            </a:r>
            <a:endParaRPr lang="en-US" altLang="ja-JP" dirty="0">
              <a:solidFill>
                <a:schemeClr val="tx1"/>
              </a:solidFill>
            </a:endParaRPr>
          </a:p>
          <a:p>
            <a:r>
              <a:rPr lang="ja-JP" altLang="en-US" dirty="0">
                <a:solidFill>
                  <a:schemeClr val="tx1"/>
                </a:solidFill>
              </a:rPr>
              <a:t>○官民一体でまちづくりプロジェクト推進（大東市）</a:t>
            </a:r>
            <a:endParaRPr lang="en-US" altLang="ja-JP" dirty="0">
              <a:solidFill>
                <a:schemeClr val="tx1"/>
              </a:solidFill>
            </a:endParaRPr>
          </a:p>
          <a:p>
            <a:r>
              <a:rPr lang="ja-JP" altLang="en-US" dirty="0">
                <a:solidFill>
                  <a:schemeClr val="tx1"/>
                </a:solidFill>
              </a:rPr>
              <a:t>○新たな南部地域の交流拠点の整備に向けた青少年の家の改修（和泉市）</a:t>
            </a:r>
          </a:p>
          <a:p>
            <a:r>
              <a:rPr lang="ja-JP" altLang="en-US" dirty="0">
                <a:solidFill>
                  <a:schemeClr val="tx1"/>
                </a:solidFill>
              </a:rPr>
              <a:t>○イベントやスポーツを楽しめる、史跡池上曽根遺跡の整備（和泉市）</a:t>
            </a:r>
          </a:p>
          <a:p>
            <a:r>
              <a:rPr lang="ja-JP" altLang="en-US" dirty="0">
                <a:solidFill>
                  <a:schemeClr val="tx1"/>
                </a:solidFill>
              </a:rPr>
              <a:t>○</a:t>
            </a:r>
            <a:r>
              <a:rPr lang="en-US" altLang="ja-JP" dirty="0">
                <a:solidFill>
                  <a:schemeClr val="tx1"/>
                </a:solidFill>
              </a:rPr>
              <a:t>『</a:t>
            </a:r>
            <a:r>
              <a:rPr lang="ja-JP" altLang="en-US" dirty="0">
                <a:solidFill>
                  <a:schemeClr val="tx1"/>
                </a:solidFill>
              </a:rPr>
              <a:t>和泉市富秋中学校区等まちづくり構想</a:t>
            </a:r>
            <a:r>
              <a:rPr lang="en-US" altLang="ja-JP" dirty="0">
                <a:solidFill>
                  <a:schemeClr val="tx1"/>
                </a:solidFill>
              </a:rPr>
              <a:t>』</a:t>
            </a:r>
            <a:r>
              <a:rPr lang="ja-JP" altLang="en-US" dirty="0">
                <a:solidFill>
                  <a:schemeClr val="tx1"/>
                </a:solidFill>
              </a:rPr>
              <a:t>の推進</a:t>
            </a:r>
            <a:br>
              <a:rPr lang="en-US" altLang="ja-JP" dirty="0">
                <a:solidFill>
                  <a:schemeClr val="tx1"/>
                </a:solidFill>
              </a:rPr>
            </a:br>
            <a:r>
              <a:rPr lang="ja-JP" altLang="en-US" dirty="0">
                <a:solidFill>
                  <a:schemeClr val="tx1"/>
                </a:solidFill>
              </a:rPr>
              <a:t>（公共施設の再編や跡地の活用による持続可能なまちづくり）（和泉市）</a:t>
            </a:r>
          </a:p>
          <a:p>
            <a:r>
              <a:rPr lang="ja-JP" altLang="en-US" dirty="0">
                <a:solidFill>
                  <a:schemeClr val="tx1"/>
                </a:solidFill>
              </a:rPr>
              <a:t>○北大阪急行延伸に伴う新駅周辺のまちづくり（箕面市）</a:t>
            </a:r>
            <a:endParaRPr lang="en-US" altLang="ja-JP" dirty="0">
              <a:solidFill>
                <a:schemeClr val="tx1"/>
              </a:solidFill>
            </a:endParaRPr>
          </a:p>
          <a:p>
            <a:r>
              <a:rPr lang="ja-JP" altLang="en-US" dirty="0">
                <a:solidFill>
                  <a:schemeClr val="tx1"/>
                </a:solidFill>
              </a:rPr>
              <a:t>○市民にとって使いやすい公園づくり「パークイノベーション」（門真市）</a:t>
            </a:r>
            <a:endParaRPr lang="en-US" altLang="ja-JP" dirty="0">
              <a:solidFill>
                <a:schemeClr val="tx1"/>
              </a:solidFill>
            </a:endParaRPr>
          </a:p>
          <a:p>
            <a:r>
              <a:rPr lang="ja-JP" altLang="en-US" dirty="0">
                <a:solidFill>
                  <a:schemeClr val="tx1"/>
                </a:solidFill>
              </a:rPr>
              <a:t>○浜寺水路周辺エリア一帯の活用による地域活性化と新たなにぎわい創出（高石市）</a:t>
            </a:r>
            <a:endParaRPr lang="en-US" altLang="ja-JP" dirty="0">
              <a:solidFill>
                <a:schemeClr val="tx1"/>
              </a:solidFill>
            </a:endParaRPr>
          </a:p>
          <a:p>
            <a:r>
              <a:rPr lang="ja-JP" altLang="en-US" dirty="0">
                <a:solidFill>
                  <a:schemeClr val="tx1"/>
                </a:solidFill>
              </a:rPr>
              <a:t>○生活拠点形成に向けた岡田浦駅の再編整備（泉南市）</a:t>
            </a:r>
            <a:endParaRPr lang="en-US" altLang="ja-JP" dirty="0">
              <a:solidFill>
                <a:schemeClr val="tx1"/>
              </a:solidFill>
            </a:endParaRPr>
          </a:p>
          <a:p>
            <a:r>
              <a:rPr lang="ja-JP" altLang="en-US" dirty="0">
                <a:solidFill>
                  <a:schemeClr val="tx1"/>
                </a:solidFill>
              </a:rPr>
              <a:t>○公共施設の再編や跡地の活用を行う今熊地区周辺エリア複合施設整備（大阪狭山市）</a:t>
            </a:r>
            <a:endParaRPr lang="en-US" altLang="ja-JP" dirty="0">
              <a:solidFill>
                <a:schemeClr val="tx1"/>
              </a:solidFill>
            </a:endParaRPr>
          </a:p>
          <a:p>
            <a:r>
              <a:rPr lang="ja-JP" altLang="en-US" dirty="0">
                <a:solidFill>
                  <a:schemeClr val="tx1"/>
                </a:solidFill>
              </a:rPr>
              <a:t>○町全体の一体的なまちづくりをめざした「島本町都市計画マスタープラン」の推進（島本町）</a:t>
            </a:r>
          </a:p>
        </p:txBody>
      </p:sp>
      <p:sp>
        <p:nvSpPr>
          <p:cNvPr id="11" name="四角形: 角を丸くする 10">
            <a:extLst>
              <a:ext uri="{FF2B5EF4-FFF2-40B4-BE49-F238E27FC236}">
                <a16:creationId xmlns:a16="http://schemas.microsoft.com/office/drawing/2014/main" id="{FB31D0D9-22FF-145C-93D7-840A67C91661}"/>
              </a:ext>
            </a:extLst>
          </p:cNvPr>
          <p:cNvSpPr/>
          <p:nvPr/>
        </p:nvSpPr>
        <p:spPr>
          <a:xfrm>
            <a:off x="767032" y="1022182"/>
            <a:ext cx="2324511"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拠点エリア形成</a:t>
            </a:r>
          </a:p>
        </p:txBody>
      </p:sp>
      <p:sp>
        <p:nvSpPr>
          <p:cNvPr id="17" name="四角形: 角を丸くする 16">
            <a:extLst>
              <a:ext uri="{FF2B5EF4-FFF2-40B4-BE49-F238E27FC236}">
                <a16:creationId xmlns:a16="http://schemas.microsoft.com/office/drawing/2014/main" id="{9D5DC373-B750-E691-D572-B0723B4075DA}"/>
              </a:ext>
            </a:extLst>
          </p:cNvPr>
          <p:cNvSpPr/>
          <p:nvPr/>
        </p:nvSpPr>
        <p:spPr>
          <a:xfrm>
            <a:off x="767032" y="6598464"/>
            <a:ext cx="7079165" cy="2452789"/>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3600B819-73BA-0418-DF7F-35C49A4CD6DC}"/>
              </a:ext>
            </a:extLst>
          </p:cNvPr>
          <p:cNvSpPr txBox="1"/>
          <p:nvPr/>
        </p:nvSpPr>
        <p:spPr>
          <a:xfrm>
            <a:off x="795480" y="6979329"/>
            <a:ext cx="5247888" cy="21602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○にぎわいづくりの機能を備えた鳥飼地区河川防災ステーションを中心としたまちづくり（摂津市）</a:t>
            </a:r>
          </a:p>
          <a:p>
            <a:r>
              <a:rPr lang="ja-JP" altLang="en-US" dirty="0">
                <a:solidFill>
                  <a:schemeClr val="tx1"/>
                </a:solidFill>
              </a:rPr>
              <a:t>○大規模災害に備えたランドリートラック配備（交野市）</a:t>
            </a:r>
            <a:endParaRPr lang="en-US" altLang="ja-JP" dirty="0">
              <a:solidFill>
                <a:schemeClr val="tx1"/>
              </a:solidFill>
            </a:endParaRPr>
          </a:p>
          <a:p>
            <a:r>
              <a:rPr lang="ja-JP" altLang="en-US" dirty="0">
                <a:solidFill>
                  <a:schemeClr val="tx1"/>
                </a:solidFill>
              </a:rPr>
              <a:t>○高齢者や障害者、女性、外国人などに配慮した避難所運営（島本町）</a:t>
            </a:r>
            <a:endParaRPr lang="en-US" altLang="ja-JP" dirty="0">
              <a:solidFill>
                <a:schemeClr val="tx1"/>
              </a:solidFill>
            </a:endParaRPr>
          </a:p>
          <a:p>
            <a:r>
              <a:rPr lang="ja-JP" altLang="en-US" dirty="0">
                <a:solidFill>
                  <a:schemeClr val="tx1"/>
                </a:solidFill>
              </a:rPr>
              <a:t>○隣接市との災害時相互応援協定の締結（豊能町）</a:t>
            </a:r>
          </a:p>
          <a:p>
            <a:r>
              <a:rPr lang="ja-JP" altLang="en-US" dirty="0">
                <a:solidFill>
                  <a:schemeClr val="tx1"/>
                </a:solidFill>
              </a:rPr>
              <a:t>○地域防災力の向上に向けた女性防災士の育成（熊取町）</a:t>
            </a:r>
            <a:endParaRPr lang="en-US" altLang="ja-JP" dirty="0">
              <a:solidFill>
                <a:schemeClr val="tx1"/>
              </a:solidFill>
            </a:endParaRPr>
          </a:p>
        </p:txBody>
      </p:sp>
      <p:sp>
        <p:nvSpPr>
          <p:cNvPr id="19" name="四角形: 角を丸くする 18">
            <a:extLst>
              <a:ext uri="{FF2B5EF4-FFF2-40B4-BE49-F238E27FC236}">
                <a16:creationId xmlns:a16="http://schemas.microsoft.com/office/drawing/2014/main" id="{646D6DC4-4416-F4E3-95C0-A23ABD1442A0}"/>
              </a:ext>
            </a:extLst>
          </p:cNvPr>
          <p:cNvSpPr/>
          <p:nvPr/>
        </p:nvSpPr>
        <p:spPr>
          <a:xfrm>
            <a:off x="767032" y="6472541"/>
            <a:ext cx="6879342"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消防　地震・津波対策　感染症対策　安全・危機管理機能の強化</a:t>
            </a:r>
          </a:p>
        </p:txBody>
      </p:sp>
      <p:sp>
        <p:nvSpPr>
          <p:cNvPr id="20" name="四角形: 角を丸くする 19">
            <a:extLst>
              <a:ext uri="{FF2B5EF4-FFF2-40B4-BE49-F238E27FC236}">
                <a16:creationId xmlns:a16="http://schemas.microsoft.com/office/drawing/2014/main" id="{77F8DB3F-3DE9-33CD-D913-8D5C55CEAD90}"/>
              </a:ext>
            </a:extLst>
          </p:cNvPr>
          <p:cNvSpPr/>
          <p:nvPr/>
        </p:nvSpPr>
        <p:spPr>
          <a:xfrm>
            <a:off x="8046165" y="6598463"/>
            <a:ext cx="3726887" cy="4223173"/>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F8530A6E-B203-603D-96E0-20CAB4A253D7}"/>
              </a:ext>
            </a:extLst>
          </p:cNvPr>
          <p:cNvSpPr txBox="1"/>
          <p:nvPr/>
        </p:nvSpPr>
        <p:spPr>
          <a:xfrm>
            <a:off x="8029609" y="6955155"/>
            <a:ext cx="3827724" cy="16052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○自動運転バスの社会実装を推進（大阪市）</a:t>
            </a:r>
            <a:endParaRPr lang="en-US" altLang="ja-JP" dirty="0">
              <a:solidFill>
                <a:schemeClr val="tx1"/>
              </a:solidFill>
            </a:endParaRPr>
          </a:p>
          <a:p>
            <a:r>
              <a:rPr lang="ja-JP" altLang="en-US" dirty="0">
                <a:solidFill>
                  <a:schemeClr val="tx1"/>
                </a:solidFill>
              </a:rPr>
              <a:t>○堺都心部の便利・快適な移動環境の構築</a:t>
            </a:r>
            <a:br>
              <a:rPr lang="en-US" altLang="ja-JP" dirty="0">
                <a:solidFill>
                  <a:schemeClr val="tx1"/>
                </a:solidFill>
              </a:rPr>
            </a:br>
            <a:r>
              <a:rPr lang="ja-JP" altLang="en-US" dirty="0">
                <a:solidFill>
                  <a:schemeClr val="tx1"/>
                </a:solidFill>
              </a:rPr>
              <a:t>（堺市）</a:t>
            </a:r>
            <a:endParaRPr lang="en-US" altLang="ja-JP" dirty="0">
              <a:solidFill>
                <a:schemeClr val="tx1"/>
              </a:solidFill>
            </a:endParaRPr>
          </a:p>
          <a:p>
            <a:r>
              <a:rPr lang="ja-JP" altLang="en-US" dirty="0">
                <a:solidFill>
                  <a:schemeClr val="tx1"/>
                </a:solidFill>
              </a:rPr>
              <a:t>○</a:t>
            </a:r>
            <a:r>
              <a:rPr lang="en-US" altLang="ja-JP" dirty="0">
                <a:solidFill>
                  <a:schemeClr val="tx1"/>
                </a:solidFill>
              </a:rPr>
              <a:t> </a:t>
            </a:r>
            <a:r>
              <a:rPr lang="en-US" altLang="ja-JP" dirty="0" err="1">
                <a:solidFill>
                  <a:schemeClr val="tx1"/>
                </a:solidFill>
              </a:rPr>
              <a:t>MaaS</a:t>
            </a:r>
            <a:r>
              <a:rPr lang="ja-JP" altLang="en-US" dirty="0">
                <a:solidFill>
                  <a:schemeClr val="tx1"/>
                </a:solidFill>
              </a:rPr>
              <a:t>やスマートモビリティ</a:t>
            </a:r>
            <a:br>
              <a:rPr lang="en-US" altLang="ja-JP" dirty="0">
                <a:solidFill>
                  <a:schemeClr val="tx1"/>
                </a:solidFill>
              </a:rPr>
            </a:br>
            <a:r>
              <a:rPr lang="ja-JP" altLang="en-US" dirty="0">
                <a:solidFill>
                  <a:schemeClr val="tx1"/>
                </a:solidFill>
              </a:rPr>
              <a:t>（自動運転バス等）の実装に向けた</a:t>
            </a:r>
            <a:br>
              <a:rPr lang="en-US" altLang="ja-JP" dirty="0">
                <a:solidFill>
                  <a:schemeClr val="tx1"/>
                </a:solidFill>
              </a:rPr>
            </a:br>
            <a:r>
              <a:rPr lang="ja-JP" altLang="en-US" dirty="0">
                <a:solidFill>
                  <a:schemeClr val="tx1"/>
                </a:solidFill>
              </a:rPr>
              <a:t>取組を推進（岸和田市）</a:t>
            </a:r>
          </a:p>
          <a:p>
            <a:endParaRPr lang="ja-JP" altLang="en-US" dirty="0">
              <a:solidFill>
                <a:schemeClr val="tx1"/>
              </a:solidFill>
            </a:endParaRPr>
          </a:p>
        </p:txBody>
      </p:sp>
      <p:sp>
        <p:nvSpPr>
          <p:cNvPr id="22" name="四角形: 角を丸くする 21">
            <a:extLst>
              <a:ext uri="{FF2B5EF4-FFF2-40B4-BE49-F238E27FC236}">
                <a16:creationId xmlns:a16="http://schemas.microsoft.com/office/drawing/2014/main" id="{008F1EFA-D497-E6C6-2CA8-07D375C3FA19}"/>
              </a:ext>
            </a:extLst>
          </p:cNvPr>
          <p:cNvSpPr/>
          <p:nvPr/>
        </p:nvSpPr>
        <p:spPr>
          <a:xfrm>
            <a:off x="8031156" y="6474701"/>
            <a:ext cx="3556938"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自動運転　空飛ぶクルマ　</a:t>
            </a:r>
            <a:r>
              <a:rPr kumimoji="1" lang="en-US" altLang="ja-JP" b="1" dirty="0" err="1">
                <a:solidFill>
                  <a:schemeClr val="tx1"/>
                </a:solidFill>
                <a:latin typeface="BIZ UDゴシック" panose="020B0400000000000000" pitchFamily="49" charset="-128"/>
                <a:ea typeface="BIZ UDゴシック" panose="020B0400000000000000" pitchFamily="49" charset="-128"/>
              </a:rPr>
              <a:t>MaaS</a:t>
            </a:r>
            <a:endParaRPr kumimoji="1" lang="ja-JP" altLang="en-US" b="1" dirty="0">
              <a:solidFill>
                <a:schemeClr val="tx1"/>
              </a:solidFill>
              <a:latin typeface="BIZ UDゴシック" panose="020B0400000000000000" pitchFamily="49" charset="-128"/>
              <a:ea typeface="BIZ UDゴシック" panose="020B0400000000000000" pitchFamily="49" charset="-128"/>
            </a:endParaRPr>
          </a:p>
        </p:txBody>
      </p:sp>
      <p:pic>
        <p:nvPicPr>
          <p:cNvPr id="27" name="図 26">
            <a:extLst>
              <a:ext uri="{FF2B5EF4-FFF2-40B4-BE49-F238E27FC236}">
                <a16:creationId xmlns:a16="http://schemas.microsoft.com/office/drawing/2014/main" id="{3DB8B214-C1AA-8BAB-B15E-DF6701B7FAB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42665" y="1293230"/>
            <a:ext cx="1757809" cy="1324027"/>
          </a:xfrm>
          <a:prstGeom prst="rect">
            <a:avLst/>
          </a:prstGeom>
        </p:spPr>
      </p:pic>
      <p:sp>
        <p:nvSpPr>
          <p:cNvPr id="28" name="テキスト ボックス 27">
            <a:extLst>
              <a:ext uri="{FF2B5EF4-FFF2-40B4-BE49-F238E27FC236}">
                <a16:creationId xmlns:a16="http://schemas.microsoft.com/office/drawing/2014/main" id="{145A51F6-CB50-3D9D-DE10-46DC333072C7}"/>
              </a:ext>
            </a:extLst>
          </p:cNvPr>
          <p:cNvSpPr txBox="1"/>
          <p:nvPr/>
        </p:nvSpPr>
        <p:spPr>
          <a:xfrm>
            <a:off x="7591984" y="2530830"/>
            <a:ext cx="1107996" cy="301301"/>
          </a:xfrm>
          <a:prstGeom prst="rect">
            <a:avLst/>
          </a:prstGeom>
          <a:noFill/>
        </p:spPr>
        <p:txBody>
          <a:bodyPr wrap="none" rtlCol="0">
            <a:spAutoFit/>
          </a:bodyPr>
          <a:lstStyle/>
          <a:p>
            <a:pPr>
              <a:lnSpc>
                <a:spcPts val="1969"/>
              </a:lnSpc>
            </a:pPr>
            <a:r>
              <a:rPr kumimoji="1" lang="zh-TW" altLang="en-US" sz="900" dirty="0">
                <a:latin typeface="BIZ UDゴシック" panose="020B0400000000000000" pitchFamily="49" charset="-128"/>
                <a:ea typeface="BIZ UDゴシック" panose="020B0400000000000000" pitchFamily="49" charset="-128"/>
              </a:rPr>
              <a:t>箕面船場阪大前駅</a:t>
            </a:r>
            <a:endParaRPr kumimoji="1" lang="ja-JP" altLang="en-US" sz="900" dirty="0">
              <a:latin typeface="BIZ UDゴシック" panose="020B0400000000000000" pitchFamily="49" charset="-128"/>
              <a:ea typeface="BIZ UDゴシック" panose="020B0400000000000000" pitchFamily="49" charset="-128"/>
            </a:endParaRPr>
          </a:p>
        </p:txBody>
      </p:sp>
      <p:sp>
        <p:nvSpPr>
          <p:cNvPr id="30" name="テキスト ボックス 29">
            <a:extLst>
              <a:ext uri="{FF2B5EF4-FFF2-40B4-BE49-F238E27FC236}">
                <a16:creationId xmlns:a16="http://schemas.microsoft.com/office/drawing/2014/main" id="{2013750A-79C7-E589-824B-A2E5107A65AD}"/>
              </a:ext>
            </a:extLst>
          </p:cNvPr>
          <p:cNvSpPr txBox="1"/>
          <p:nvPr/>
        </p:nvSpPr>
        <p:spPr>
          <a:xfrm>
            <a:off x="6312284" y="7901288"/>
            <a:ext cx="1441420"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交野市ランドリートラック</a:t>
            </a:r>
          </a:p>
        </p:txBody>
      </p:sp>
      <p:sp>
        <p:nvSpPr>
          <p:cNvPr id="33" name="四角形: 角を丸くする 32">
            <a:extLst>
              <a:ext uri="{FF2B5EF4-FFF2-40B4-BE49-F238E27FC236}">
                <a16:creationId xmlns:a16="http://schemas.microsoft.com/office/drawing/2014/main" id="{E0DE9FFF-B0CF-7023-210A-84CB4039188D}"/>
              </a:ext>
            </a:extLst>
          </p:cNvPr>
          <p:cNvSpPr/>
          <p:nvPr/>
        </p:nvSpPr>
        <p:spPr>
          <a:xfrm>
            <a:off x="767032" y="9291972"/>
            <a:ext cx="5247889"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水道　下水道　ごみ処理　生活インフラの最適化</a:t>
            </a:r>
          </a:p>
        </p:txBody>
      </p:sp>
      <p:sp>
        <p:nvSpPr>
          <p:cNvPr id="34" name="テキスト ボックス 33">
            <a:extLst>
              <a:ext uri="{FF2B5EF4-FFF2-40B4-BE49-F238E27FC236}">
                <a16:creationId xmlns:a16="http://schemas.microsoft.com/office/drawing/2014/main" id="{77B426C9-8B1E-C63F-CB60-DA5A389644CF}"/>
              </a:ext>
            </a:extLst>
          </p:cNvPr>
          <p:cNvSpPr txBox="1"/>
          <p:nvPr/>
        </p:nvSpPr>
        <p:spPr>
          <a:xfrm>
            <a:off x="898135" y="9928764"/>
            <a:ext cx="6748239" cy="8624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○水道の広域化（庭窪浄水場を守口市と共同で所有・管理等）（大阪市）</a:t>
            </a:r>
            <a:endParaRPr lang="en-US" altLang="ja-JP" dirty="0"/>
          </a:p>
          <a:p>
            <a:r>
              <a:rPr lang="ja-JP" altLang="en-US" dirty="0"/>
              <a:t>○下水道事業における大阪府内市町村の事業運営支援（大阪市）</a:t>
            </a:r>
            <a:endParaRPr lang="en-US" altLang="ja-JP" dirty="0"/>
          </a:p>
        </p:txBody>
      </p:sp>
      <p:pic>
        <p:nvPicPr>
          <p:cNvPr id="80" name="図 79">
            <a:extLst>
              <a:ext uri="{FF2B5EF4-FFF2-40B4-BE49-F238E27FC236}">
                <a16:creationId xmlns:a16="http://schemas.microsoft.com/office/drawing/2014/main" id="{75464B6D-C377-DC04-752E-DE01FC3180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78008" y="8559076"/>
            <a:ext cx="2610312" cy="1465791"/>
          </a:xfrm>
          <a:prstGeom prst="rect">
            <a:avLst/>
          </a:prstGeom>
        </p:spPr>
      </p:pic>
      <p:sp>
        <p:nvSpPr>
          <p:cNvPr id="81" name="テキスト ボックス 80">
            <a:extLst>
              <a:ext uri="{FF2B5EF4-FFF2-40B4-BE49-F238E27FC236}">
                <a16:creationId xmlns:a16="http://schemas.microsoft.com/office/drawing/2014/main" id="{CB077617-12E0-D73D-6E10-58930738024E}"/>
              </a:ext>
            </a:extLst>
          </p:cNvPr>
          <p:cNvSpPr txBox="1"/>
          <p:nvPr/>
        </p:nvSpPr>
        <p:spPr>
          <a:xfrm>
            <a:off x="9204529" y="10019698"/>
            <a:ext cx="2807678" cy="230832"/>
          </a:xfrm>
          <a:prstGeom prst="rect">
            <a:avLst/>
          </a:prstGeom>
          <a:noFill/>
        </p:spPr>
        <p:txBody>
          <a:bodyPr wrap="square" rtlCol="0">
            <a:spAutoFit/>
          </a:bodyPr>
          <a:lstStyle/>
          <a:p>
            <a:r>
              <a:rPr kumimoji="1" lang="ja-JP" altLang="en-US" sz="900" dirty="0">
                <a:latin typeface="BIZ UDPゴシック" panose="020B0400000000000000" pitchFamily="50" charset="-128"/>
                <a:ea typeface="BIZ UDPゴシック" panose="020B0400000000000000" pitchFamily="50" charset="-128"/>
              </a:rPr>
              <a:t>岸和田市スマートシティ交通イメージ図</a:t>
            </a:r>
          </a:p>
        </p:txBody>
      </p:sp>
      <p:sp>
        <p:nvSpPr>
          <p:cNvPr id="63" name="スライド番号プレースホルダー 3">
            <a:extLst>
              <a:ext uri="{FF2B5EF4-FFF2-40B4-BE49-F238E27FC236}">
                <a16:creationId xmlns:a16="http://schemas.microsoft.com/office/drawing/2014/main" id="{3C7B09D0-7989-8461-C339-3B5ADA55835D}"/>
              </a:ext>
            </a:extLst>
          </p:cNvPr>
          <p:cNvSpPr>
            <a:spLocks noGrp="1"/>
          </p:cNvSpPr>
          <p:nvPr>
            <p:ph type="sldNum" sz="quarter" idx="12"/>
          </p:nvPr>
        </p:nvSpPr>
        <p:spPr>
          <a:xfrm>
            <a:off x="11812392" y="15778982"/>
            <a:ext cx="354688" cy="477018"/>
          </a:xfrm>
        </p:spPr>
        <p:txBody>
          <a:bodyPr/>
          <a:lstStyle/>
          <a:p>
            <a:fld id="{A65B5CFB-EC6C-40B3-B0D3-E789C0C38D57}" type="slidenum">
              <a:rPr kumimoji="1" lang="ja-JP" altLang="en-US" sz="1400" smtClean="0">
                <a:solidFill>
                  <a:schemeClr val="bg1"/>
                </a:solidFill>
                <a:latin typeface="BIZ UDPゴシック" panose="020B0400000000000000" pitchFamily="50" charset="-128"/>
                <a:ea typeface="BIZ UDPゴシック" panose="020B0400000000000000" pitchFamily="50" charset="-128"/>
              </a:rPr>
              <a:pPr/>
              <a:t>7</a:t>
            </a:fld>
            <a:endParaRPr kumimoji="1" lang="ja-JP" altLang="en-US" sz="1400" dirty="0">
              <a:solidFill>
                <a:schemeClr val="bg1"/>
              </a:solidFill>
              <a:latin typeface="BIZ UDPゴシック" panose="020B0400000000000000" pitchFamily="50" charset="-128"/>
              <a:ea typeface="BIZ UDPゴシック" panose="020B0400000000000000" pitchFamily="50" charset="-128"/>
            </a:endParaRPr>
          </a:p>
        </p:txBody>
      </p:sp>
      <p:sp>
        <p:nvSpPr>
          <p:cNvPr id="2" name="四角形: 角を丸くする 1">
            <a:extLst>
              <a:ext uri="{FF2B5EF4-FFF2-40B4-BE49-F238E27FC236}">
                <a16:creationId xmlns:a16="http://schemas.microsoft.com/office/drawing/2014/main" id="{408DC0BD-1131-CA7B-B9A0-12C6992BFD0F}"/>
              </a:ext>
            </a:extLst>
          </p:cNvPr>
          <p:cNvSpPr/>
          <p:nvPr/>
        </p:nvSpPr>
        <p:spPr>
          <a:xfrm>
            <a:off x="463828" y="242266"/>
            <a:ext cx="5323514" cy="297511"/>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nSpc>
                <a:spcPts val="2133"/>
              </a:lnSpc>
              <a:spcBef>
                <a:spcPts val="1969"/>
              </a:spcBef>
            </a:pPr>
            <a:r>
              <a:rPr kumimoji="1" lang="ja-JP" altLang="en-US" sz="1969" b="1" dirty="0">
                <a:solidFill>
                  <a:schemeClr val="bg1"/>
                </a:solidFill>
                <a:latin typeface="BIZ UDゴシック" panose="020B0400000000000000" pitchFamily="49" charset="-128"/>
                <a:ea typeface="BIZ UDゴシック" panose="020B0400000000000000" pitchFamily="49" charset="-128"/>
              </a:rPr>
              <a:t>都市としてのベーシックな機能（</a:t>
            </a:r>
            <a:r>
              <a:rPr kumimoji="1" lang="en-US" altLang="ja-JP" sz="1969" b="1" dirty="0">
                <a:solidFill>
                  <a:schemeClr val="bg1"/>
                </a:solidFill>
                <a:latin typeface="BIZ UDゴシック" panose="020B0400000000000000" pitchFamily="49" charset="-128"/>
                <a:ea typeface="BIZ UDゴシック" panose="020B0400000000000000" pitchFamily="49" charset="-128"/>
              </a:rPr>
              <a:t>2/2</a:t>
            </a:r>
            <a:r>
              <a:rPr kumimoji="1" lang="ja-JP" altLang="en-US" sz="1969" b="1" dirty="0">
                <a:solidFill>
                  <a:schemeClr val="bg1"/>
                </a:solidFill>
                <a:latin typeface="BIZ UDゴシック" panose="020B0400000000000000" pitchFamily="49" charset="-128"/>
                <a:ea typeface="BIZ UDゴシック" panose="020B0400000000000000" pitchFamily="49" charset="-128"/>
              </a:rPr>
              <a:t>）</a:t>
            </a:r>
          </a:p>
        </p:txBody>
      </p:sp>
      <p:sp>
        <p:nvSpPr>
          <p:cNvPr id="3" name="平行四辺形 2">
            <a:extLst>
              <a:ext uri="{FF2B5EF4-FFF2-40B4-BE49-F238E27FC236}">
                <a16:creationId xmlns:a16="http://schemas.microsoft.com/office/drawing/2014/main" id="{4A15109B-E4AB-1B2C-03F4-57AE14D6AD7F}"/>
              </a:ext>
            </a:extLst>
          </p:cNvPr>
          <p:cNvSpPr/>
          <p:nvPr/>
        </p:nvSpPr>
        <p:spPr>
          <a:xfrm>
            <a:off x="468543" y="606840"/>
            <a:ext cx="4294835"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latin typeface="BIZ UDゴシック" panose="020B0400000000000000" pitchFamily="49" charset="-128"/>
              <a:ea typeface="BIZ UDゴシック" panose="020B0400000000000000" pitchFamily="49" charset="-128"/>
            </a:endParaRPr>
          </a:p>
        </p:txBody>
      </p:sp>
      <p:pic>
        <p:nvPicPr>
          <p:cNvPr id="4" name="図 3" descr="矢印 が含まれている画像&#10;&#10;自動的に生成された説明">
            <a:extLst>
              <a:ext uri="{FF2B5EF4-FFF2-40B4-BE49-F238E27FC236}">
                <a16:creationId xmlns:a16="http://schemas.microsoft.com/office/drawing/2014/main" id="{A1450612-8717-25FA-565E-77DF14E052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78223" y="10476702"/>
            <a:ext cx="4188062" cy="2402316"/>
          </a:xfrm>
          <a:prstGeom prst="rect">
            <a:avLst/>
          </a:prstGeom>
        </p:spPr>
      </p:pic>
      <p:sp>
        <p:nvSpPr>
          <p:cNvPr id="41" name="四角形: 角を丸くする 40">
            <a:extLst>
              <a:ext uri="{FF2B5EF4-FFF2-40B4-BE49-F238E27FC236}">
                <a16:creationId xmlns:a16="http://schemas.microsoft.com/office/drawing/2014/main" id="{EEB6A691-21F7-C7FE-8511-A8F5B3220F4F}"/>
              </a:ext>
            </a:extLst>
          </p:cNvPr>
          <p:cNvSpPr/>
          <p:nvPr/>
        </p:nvSpPr>
        <p:spPr>
          <a:xfrm>
            <a:off x="767032" y="13436623"/>
            <a:ext cx="10599308" cy="227377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05A806AA-84EF-3123-0730-26F2B32EF0D1}"/>
              </a:ext>
            </a:extLst>
          </p:cNvPr>
          <p:cNvSpPr txBox="1"/>
          <p:nvPr/>
        </p:nvSpPr>
        <p:spPr>
          <a:xfrm>
            <a:off x="811465" y="13927494"/>
            <a:ext cx="10362176" cy="9244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a:t>
            </a:r>
            <a:r>
              <a:rPr lang="en-US" altLang="ja-JP" dirty="0">
                <a:solidFill>
                  <a:schemeClr val="tx1"/>
                </a:solidFill>
              </a:rPr>
              <a:t>NFT</a:t>
            </a:r>
            <a:r>
              <a:rPr lang="ja-JP" altLang="en-US" dirty="0">
                <a:solidFill>
                  <a:schemeClr val="tx1"/>
                </a:solidFill>
              </a:rPr>
              <a:t>やメタバースなどの</a:t>
            </a:r>
            <a:r>
              <a:rPr lang="en-US" altLang="ja-JP" dirty="0">
                <a:solidFill>
                  <a:schemeClr val="tx1"/>
                </a:solidFill>
              </a:rPr>
              <a:t>Web3.0</a:t>
            </a:r>
            <a:r>
              <a:rPr lang="ja-JP" altLang="en-US" dirty="0">
                <a:solidFill>
                  <a:schemeClr val="tx1"/>
                </a:solidFill>
              </a:rPr>
              <a:t>を活用し、関係人口創出や財源確保をめざす取組</a:t>
            </a:r>
            <a:br>
              <a:rPr lang="en-US" altLang="ja-JP" dirty="0">
                <a:solidFill>
                  <a:schemeClr val="tx1"/>
                </a:solidFill>
              </a:rPr>
            </a:br>
            <a:r>
              <a:rPr lang="ja-JP" altLang="en-US" dirty="0">
                <a:solidFill>
                  <a:schemeClr val="tx1"/>
                </a:solidFill>
              </a:rPr>
              <a:t>「パンダバンブープロジェクト」（岸和田市）</a:t>
            </a:r>
            <a:endParaRPr lang="en-US" altLang="ja-JP" dirty="0">
              <a:solidFill>
                <a:schemeClr val="tx1"/>
              </a:solidFill>
            </a:endParaRPr>
          </a:p>
          <a:p>
            <a:r>
              <a:rPr lang="ja-JP" altLang="en-US" dirty="0">
                <a:solidFill>
                  <a:schemeClr val="tx1"/>
                </a:solidFill>
              </a:rPr>
              <a:t>○</a:t>
            </a:r>
            <a:r>
              <a:rPr lang="en-US" altLang="ja-JP" dirty="0">
                <a:solidFill>
                  <a:schemeClr val="tx1"/>
                </a:solidFill>
              </a:rPr>
              <a:t>AI</a:t>
            </a:r>
            <a:r>
              <a:rPr lang="ja-JP" altLang="en-US" dirty="0">
                <a:solidFill>
                  <a:schemeClr val="tx1"/>
                </a:solidFill>
              </a:rPr>
              <a:t>による漁場情報分析など</a:t>
            </a:r>
            <a:br>
              <a:rPr lang="en-US" altLang="ja-JP" dirty="0">
                <a:solidFill>
                  <a:schemeClr val="tx1"/>
                </a:solidFill>
              </a:rPr>
            </a:br>
            <a:r>
              <a:rPr lang="ja-JP" altLang="en-US" dirty="0">
                <a:solidFill>
                  <a:schemeClr val="tx1"/>
                </a:solidFill>
              </a:rPr>
              <a:t>新しい「海業」の実現をめざした総合的なデジタル水産業の整備（岸和田市）</a:t>
            </a:r>
            <a:endParaRPr lang="en-US" altLang="ja-JP" dirty="0">
              <a:solidFill>
                <a:schemeClr val="tx1"/>
              </a:solidFill>
            </a:endParaRPr>
          </a:p>
          <a:p>
            <a:r>
              <a:rPr lang="ja-JP" altLang="en-US" dirty="0">
                <a:solidFill>
                  <a:schemeClr val="tx1"/>
                </a:solidFill>
              </a:rPr>
              <a:t>○「オープンデータカタログサイト」の整備によるデータの利活用推進（泉佐野市）</a:t>
            </a:r>
            <a:endParaRPr lang="en-US" altLang="ja-JP" dirty="0">
              <a:solidFill>
                <a:schemeClr val="tx1"/>
              </a:solidFill>
            </a:endParaRPr>
          </a:p>
          <a:p>
            <a:endParaRPr lang="ja-JP" altLang="en-US" dirty="0">
              <a:solidFill>
                <a:schemeClr val="tx1"/>
              </a:solidFill>
            </a:endParaRPr>
          </a:p>
        </p:txBody>
      </p:sp>
      <p:sp>
        <p:nvSpPr>
          <p:cNvPr id="43" name="四角形: 角を丸くする 42">
            <a:extLst>
              <a:ext uri="{FF2B5EF4-FFF2-40B4-BE49-F238E27FC236}">
                <a16:creationId xmlns:a16="http://schemas.microsoft.com/office/drawing/2014/main" id="{F9B8335C-C566-FCCF-E3B7-5411B2B2748E}"/>
              </a:ext>
            </a:extLst>
          </p:cNvPr>
          <p:cNvSpPr/>
          <p:nvPr/>
        </p:nvSpPr>
        <p:spPr>
          <a:xfrm>
            <a:off x="767033" y="13270966"/>
            <a:ext cx="2788968"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スマートシティの実現</a:t>
            </a:r>
          </a:p>
        </p:txBody>
      </p:sp>
      <p:pic>
        <p:nvPicPr>
          <p:cNvPr id="5" name="図 4">
            <a:extLst>
              <a:ext uri="{FF2B5EF4-FFF2-40B4-BE49-F238E27FC236}">
                <a16:creationId xmlns:a16="http://schemas.microsoft.com/office/drawing/2014/main" id="{A1A96EE7-7136-422E-22C5-5DFBE8E0A8E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699980" y="13594999"/>
            <a:ext cx="2358013" cy="1761960"/>
          </a:xfrm>
          <a:prstGeom prst="rect">
            <a:avLst/>
          </a:prstGeom>
        </p:spPr>
      </p:pic>
      <p:pic>
        <p:nvPicPr>
          <p:cNvPr id="10" name="図 9">
            <a:extLst>
              <a:ext uri="{FF2B5EF4-FFF2-40B4-BE49-F238E27FC236}">
                <a16:creationId xmlns:a16="http://schemas.microsoft.com/office/drawing/2014/main" id="{060E9CE0-4B6B-9C85-9D06-FAD8F07629A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078429" y="3933738"/>
            <a:ext cx="2014136" cy="1423940"/>
          </a:xfrm>
          <a:prstGeom prst="rect">
            <a:avLst/>
          </a:prstGeom>
        </p:spPr>
      </p:pic>
      <p:sp>
        <p:nvSpPr>
          <p:cNvPr id="13" name="テキスト ボックス 12">
            <a:extLst>
              <a:ext uri="{FF2B5EF4-FFF2-40B4-BE49-F238E27FC236}">
                <a16:creationId xmlns:a16="http://schemas.microsoft.com/office/drawing/2014/main" id="{C6E044F6-0705-A899-844C-F8782833D3E5}"/>
              </a:ext>
            </a:extLst>
          </p:cNvPr>
          <p:cNvSpPr txBox="1"/>
          <p:nvPr/>
        </p:nvSpPr>
        <p:spPr>
          <a:xfrm>
            <a:off x="8983272" y="5238415"/>
            <a:ext cx="2204450" cy="301301"/>
          </a:xfrm>
          <a:prstGeom prst="rect">
            <a:avLst/>
          </a:prstGeom>
          <a:noFill/>
        </p:spPr>
        <p:txBody>
          <a:bodyPr wrap="none" rtlCol="0">
            <a:spAutoFit/>
          </a:bodyPr>
          <a:lstStyle/>
          <a:p>
            <a:pPr>
              <a:lnSpc>
                <a:spcPts val="1969"/>
              </a:lnSpc>
            </a:pPr>
            <a:r>
              <a:rPr lang="ja-JP" altLang="en-US" sz="900" dirty="0">
                <a:latin typeface="BIZ UDゴシック" panose="020B0400000000000000" pitchFamily="49" charset="-128"/>
                <a:ea typeface="BIZ UDゴシック" panose="020B0400000000000000" pitchFamily="49" charset="-128"/>
              </a:rPr>
              <a:t>岸和田Ｇｒｅｅｎ Ｖｉｌｌａｇｅ構想</a:t>
            </a:r>
            <a:endParaRPr kumimoji="1" lang="ja-JP" altLang="en-US" sz="900" dirty="0">
              <a:latin typeface="BIZ UDゴシック" panose="020B0400000000000000" pitchFamily="49" charset="-128"/>
              <a:ea typeface="BIZ UDゴシック" panose="020B0400000000000000" pitchFamily="49" charset="-128"/>
            </a:endParaRPr>
          </a:p>
        </p:txBody>
      </p:sp>
      <p:sp>
        <p:nvSpPr>
          <p:cNvPr id="6" name="テキスト ボックス 5">
            <a:extLst>
              <a:ext uri="{FF2B5EF4-FFF2-40B4-BE49-F238E27FC236}">
                <a16:creationId xmlns:a16="http://schemas.microsoft.com/office/drawing/2014/main" id="{13997F4E-95EF-8A66-D4BB-0440B3E6BAAC}"/>
              </a:ext>
            </a:extLst>
          </p:cNvPr>
          <p:cNvSpPr txBox="1"/>
          <p:nvPr/>
        </p:nvSpPr>
        <p:spPr>
          <a:xfrm>
            <a:off x="8721788" y="15419734"/>
            <a:ext cx="2336205" cy="230832"/>
          </a:xfrm>
          <a:prstGeom prst="rect">
            <a:avLst/>
          </a:prstGeom>
          <a:noFill/>
        </p:spPr>
        <p:txBody>
          <a:bodyPr wrap="square" rtlCol="0">
            <a:spAutoFit/>
          </a:bodyPr>
          <a:lstStyle/>
          <a:p>
            <a:pPr algn="ctr"/>
            <a:r>
              <a:rPr kumimoji="1" lang="ja-JP" altLang="en-US" sz="900" dirty="0">
                <a:latin typeface="BIZ UDPゴシック" panose="020B0400000000000000" pitchFamily="50" charset="-128"/>
                <a:ea typeface="BIZ UDPゴシック" panose="020B0400000000000000" pitchFamily="50" charset="-128"/>
              </a:rPr>
              <a:t>パンダバンブープロジェクト</a:t>
            </a:r>
          </a:p>
        </p:txBody>
      </p:sp>
      <p:grpSp>
        <p:nvGrpSpPr>
          <p:cNvPr id="7" name="グループ化 6">
            <a:extLst>
              <a:ext uri="{FF2B5EF4-FFF2-40B4-BE49-F238E27FC236}">
                <a16:creationId xmlns:a16="http://schemas.microsoft.com/office/drawing/2014/main" id="{5FF1CBC8-CCDA-AA08-071A-44C5D489F83B}"/>
              </a:ext>
            </a:extLst>
          </p:cNvPr>
          <p:cNvGrpSpPr/>
          <p:nvPr/>
        </p:nvGrpSpPr>
        <p:grpSpPr>
          <a:xfrm>
            <a:off x="5879717" y="7106234"/>
            <a:ext cx="1841910" cy="952149"/>
            <a:chOff x="609023" y="1435335"/>
            <a:chExt cx="7803832" cy="3264530"/>
          </a:xfrm>
        </p:grpSpPr>
        <p:sp>
          <p:nvSpPr>
            <p:cNvPr id="12" name="楕円 11">
              <a:extLst>
                <a:ext uri="{FF2B5EF4-FFF2-40B4-BE49-F238E27FC236}">
                  <a16:creationId xmlns:a16="http://schemas.microsoft.com/office/drawing/2014/main" id="{5F7C909E-FA30-5DC2-95C1-130E3527545B}"/>
                </a:ext>
              </a:extLst>
            </p:cNvPr>
            <p:cNvSpPr/>
            <p:nvPr/>
          </p:nvSpPr>
          <p:spPr>
            <a:xfrm flipH="1">
              <a:off x="1850901" y="4057336"/>
              <a:ext cx="428987" cy="4289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E25E597C-19B1-E06B-131E-33650FB1AA4D}"/>
                </a:ext>
              </a:extLst>
            </p:cNvPr>
            <p:cNvSpPr/>
            <p:nvPr/>
          </p:nvSpPr>
          <p:spPr>
            <a:xfrm flipH="1">
              <a:off x="5992190" y="4103212"/>
              <a:ext cx="428987" cy="4289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フリーフォーム 6">
              <a:extLst>
                <a:ext uri="{FF2B5EF4-FFF2-40B4-BE49-F238E27FC236}">
                  <a16:creationId xmlns:a16="http://schemas.microsoft.com/office/drawing/2014/main" id="{95E2D99A-2551-2190-60AD-87ACADEC6443}"/>
                </a:ext>
              </a:extLst>
            </p:cNvPr>
            <p:cNvSpPr/>
            <p:nvPr/>
          </p:nvSpPr>
          <p:spPr>
            <a:xfrm flipH="1">
              <a:off x="615495" y="1435335"/>
              <a:ext cx="7722920" cy="2929199"/>
            </a:xfrm>
            <a:custGeom>
              <a:avLst/>
              <a:gdLst>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06880 w 7498080"/>
                <a:gd name="connsiteY5" fmla="*/ 2514600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386488 w 7498080"/>
                <a:gd name="connsiteY8" fmla="*/ 2518886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386488 w 7498080"/>
                <a:gd name="connsiteY8" fmla="*/ 2518886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386488 w 7498080"/>
                <a:gd name="connsiteY8" fmla="*/ 2518886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386488 w 7498080"/>
                <a:gd name="connsiteY8" fmla="*/ 2518886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19400 h 2833211"/>
                <a:gd name="connsiteX10" fmla="*/ 5356860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56860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56860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56860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56860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3679 w 7498080"/>
                <a:gd name="connsiteY21" fmla="*/ 2711768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23685 w 7498080"/>
                <a:gd name="connsiteY22" fmla="*/ 2802255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98995 w 7498080"/>
                <a:gd name="connsiteY35" fmla="*/ 187833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522720 w 7498080"/>
                <a:gd name="connsiteY54" fmla="*/ 571500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1685 w 7498080"/>
                <a:gd name="connsiteY74" fmla="*/ 19177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1685 w 7498080"/>
                <a:gd name="connsiteY74" fmla="*/ 19177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68985 w 7498080"/>
                <a:gd name="connsiteY74" fmla="*/ 19177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68985 w 7498080"/>
                <a:gd name="connsiteY74" fmla="*/ 191770 h 2833211"/>
                <a:gd name="connsiteX75" fmla="*/ 769620 w 7498080"/>
                <a:gd name="connsiteY75" fmla="*/ 10160 h 2833211"/>
                <a:gd name="connsiteX76" fmla="*/ 236220 w 7498080"/>
                <a:gd name="connsiteY76" fmla="*/ 0 h 2833211"/>
                <a:gd name="connsiteX0" fmla="*/ 229870 w 7498080"/>
                <a:gd name="connsiteY0" fmla="*/ 2540 h 2823051"/>
                <a:gd name="connsiteX1" fmla="*/ 228600 w 7498080"/>
                <a:gd name="connsiteY1" fmla="*/ 14986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78435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37785 w 7498080"/>
                <a:gd name="connsiteY73" fmla="*/ 165735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37785 w 7498080"/>
                <a:gd name="connsiteY73" fmla="*/ 165735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260890 w 7498080"/>
                <a:gd name="connsiteY72" fmla="*/ 500074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260890 w 7498080"/>
                <a:gd name="connsiteY72" fmla="*/ 500074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260890 w 7498080"/>
                <a:gd name="connsiteY72" fmla="*/ 500074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360082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360082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360082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44722 w 7498080"/>
                <a:gd name="connsiteY73" fmla="*/ 172620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75348 w 7498080"/>
                <a:gd name="connsiteY72" fmla="*/ 192550 h 2823051"/>
                <a:gd name="connsiteX73" fmla="*/ 5144722 w 7498080"/>
                <a:gd name="connsiteY73" fmla="*/ 172620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75348 w 7498080"/>
                <a:gd name="connsiteY72" fmla="*/ 192550 h 2823051"/>
                <a:gd name="connsiteX73" fmla="*/ 5144722 w 7498080"/>
                <a:gd name="connsiteY73" fmla="*/ 172620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75348 w 7498080"/>
                <a:gd name="connsiteY72" fmla="*/ 192550 h 2823051"/>
                <a:gd name="connsiteX73" fmla="*/ 5144722 w 7498080"/>
                <a:gd name="connsiteY73" fmla="*/ 172620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75348 w 7498080"/>
                <a:gd name="connsiteY72" fmla="*/ 192550 h 2823051"/>
                <a:gd name="connsiteX73" fmla="*/ 5144722 w 7498080"/>
                <a:gd name="connsiteY73" fmla="*/ 172620 h 2823051"/>
                <a:gd name="connsiteX74" fmla="*/ 772160 w 7498080"/>
                <a:gd name="connsiteY74" fmla="*/ 175260 h 2823051"/>
                <a:gd name="connsiteX75" fmla="*/ 769620 w 7498080"/>
                <a:gd name="connsiteY75" fmla="*/ 0 h 2823051"/>
                <a:gd name="connsiteX76" fmla="*/ 229870 w 7498080"/>
                <a:gd name="connsiteY76" fmla="*/ 2540 h 282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7498080" h="2823051">
                  <a:moveTo>
                    <a:pt x="229870" y="2540"/>
                  </a:moveTo>
                  <a:cubicBezTo>
                    <a:pt x="229447" y="51647"/>
                    <a:pt x="238548" y="119803"/>
                    <a:pt x="238125" y="168910"/>
                  </a:cubicBezTo>
                  <a:lnTo>
                    <a:pt x="0" y="172720"/>
                  </a:lnTo>
                  <a:lnTo>
                    <a:pt x="7620" y="2702560"/>
                  </a:lnTo>
                  <a:lnTo>
                    <a:pt x="1651158" y="2823051"/>
                  </a:lnTo>
                  <a:cubicBezTo>
                    <a:pt x="1673701" y="2716847"/>
                    <a:pt x="1672431" y="2624931"/>
                    <a:pt x="1721168" y="2521108"/>
                  </a:cubicBezTo>
                  <a:cubicBezTo>
                    <a:pt x="1765617" y="2451099"/>
                    <a:pt x="1807687" y="2419191"/>
                    <a:pt x="1897380" y="2382520"/>
                  </a:cubicBezTo>
                  <a:cubicBezTo>
                    <a:pt x="2001203" y="2372995"/>
                    <a:pt x="2095500" y="2382520"/>
                    <a:pt x="2194560" y="2382520"/>
                  </a:cubicBezTo>
                  <a:cubicBezTo>
                    <a:pt x="2289493" y="2398396"/>
                    <a:pt x="2336799" y="2433319"/>
                    <a:pt x="2386488" y="2508726"/>
                  </a:cubicBezTo>
                  <a:cubicBezTo>
                    <a:pt x="2447131" y="2606515"/>
                    <a:pt x="2453005" y="2720976"/>
                    <a:pt x="2461260" y="2818765"/>
                  </a:cubicBezTo>
                  <a:lnTo>
                    <a:pt x="5380672" y="2816860"/>
                  </a:lnTo>
                  <a:cubicBezTo>
                    <a:pt x="5380355" y="2697480"/>
                    <a:pt x="5380037" y="2578100"/>
                    <a:pt x="5379720" y="2458720"/>
                  </a:cubicBezTo>
                  <a:lnTo>
                    <a:pt x="5585460" y="2463482"/>
                  </a:lnTo>
                  <a:lnTo>
                    <a:pt x="5574506" y="2711609"/>
                  </a:lnTo>
                  <a:lnTo>
                    <a:pt x="5623560" y="2672080"/>
                  </a:lnTo>
                  <a:cubicBezTo>
                    <a:pt x="5650389" y="2598738"/>
                    <a:pt x="5648643" y="2511108"/>
                    <a:pt x="5704047" y="2452053"/>
                  </a:cubicBezTo>
                  <a:lnTo>
                    <a:pt x="5814060" y="2344420"/>
                  </a:lnTo>
                  <a:lnTo>
                    <a:pt x="5836920" y="2313940"/>
                  </a:lnTo>
                  <a:lnTo>
                    <a:pt x="6150769" y="2304415"/>
                  </a:lnTo>
                  <a:cubicBezTo>
                    <a:pt x="6232842" y="2335053"/>
                    <a:pt x="6307773" y="2375217"/>
                    <a:pt x="6346984" y="2427287"/>
                  </a:cubicBezTo>
                  <a:cubicBezTo>
                    <a:pt x="6387783" y="2496185"/>
                    <a:pt x="6426200" y="2500787"/>
                    <a:pt x="6455092" y="2636361"/>
                  </a:cubicBezTo>
                  <a:cubicBezTo>
                    <a:pt x="6488271" y="2666047"/>
                    <a:pt x="6538119" y="2683828"/>
                    <a:pt x="6573679" y="2701608"/>
                  </a:cubicBezTo>
                  <a:cubicBezTo>
                    <a:pt x="6597491" y="2734152"/>
                    <a:pt x="6611779" y="2766695"/>
                    <a:pt x="6645116" y="2799239"/>
                  </a:cubicBezTo>
                  <a:lnTo>
                    <a:pt x="6926580" y="2801620"/>
                  </a:lnTo>
                  <a:lnTo>
                    <a:pt x="7117080" y="2794000"/>
                  </a:lnTo>
                  <a:lnTo>
                    <a:pt x="7170420" y="2717800"/>
                  </a:lnTo>
                  <a:lnTo>
                    <a:pt x="7132320" y="2641600"/>
                  </a:lnTo>
                  <a:lnTo>
                    <a:pt x="7132320" y="2580640"/>
                  </a:lnTo>
                  <a:lnTo>
                    <a:pt x="7162800" y="2542540"/>
                  </a:lnTo>
                  <a:cubicBezTo>
                    <a:pt x="7171690" y="2502535"/>
                    <a:pt x="7142480" y="2481580"/>
                    <a:pt x="7132320" y="2451100"/>
                  </a:cubicBezTo>
                  <a:lnTo>
                    <a:pt x="7117080" y="2344420"/>
                  </a:lnTo>
                  <a:lnTo>
                    <a:pt x="7117080" y="2275840"/>
                  </a:lnTo>
                  <a:lnTo>
                    <a:pt x="7139940" y="2275840"/>
                  </a:lnTo>
                  <a:lnTo>
                    <a:pt x="7117080" y="2176780"/>
                  </a:lnTo>
                  <a:lnTo>
                    <a:pt x="7147560" y="2138680"/>
                  </a:lnTo>
                  <a:lnTo>
                    <a:pt x="7101364" y="1782445"/>
                  </a:lnTo>
                  <a:cubicBezTo>
                    <a:pt x="7204075" y="1752917"/>
                    <a:pt x="7259161" y="1718628"/>
                    <a:pt x="7323772" y="1643856"/>
                  </a:cubicBezTo>
                  <a:lnTo>
                    <a:pt x="7421880" y="1506220"/>
                  </a:lnTo>
                  <a:lnTo>
                    <a:pt x="7414260" y="1391920"/>
                  </a:lnTo>
                  <a:lnTo>
                    <a:pt x="7414260" y="1391920"/>
                  </a:lnTo>
                  <a:lnTo>
                    <a:pt x="7368540" y="1155700"/>
                  </a:lnTo>
                  <a:lnTo>
                    <a:pt x="7452360" y="1224280"/>
                  </a:lnTo>
                  <a:lnTo>
                    <a:pt x="7498080" y="1193800"/>
                  </a:lnTo>
                  <a:lnTo>
                    <a:pt x="7391400" y="1094740"/>
                  </a:lnTo>
                  <a:lnTo>
                    <a:pt x="7368540" y="965200"/>
                  </a:lnTo>
                  <a:lnTo>
                    <a:pt x="7261860" y="896620"/>
                  </a:lnTo>
                  <a:cubicBezTo>
                    <a:pt x="7218204" y="895032"/>
                    <a:pt x="7186453" y="876777"/>
                    <a:pt x="7130891" y="891857"/>
                  </a:cubicBezTo>
                  <a:cubicBezTo>
                    <a:pt x="7101894" y="899727"/>
                    <a:pt x="7070884" y="895032"/>
                    <a:pt x="7040880" y="896620"/>
                  </a:cubicBezTo>
                  <a:lnTo>
                    <a:pt x="7025640" y="911860"/>
                  </a:lnTo>
                  <a:lnTo>
                    <a:pt x="6918960" y="934720"/>
                  </a:lnTo>
                  <a:lnTo>
                    <a:pt x="6903720" y="934720"/>
                  </a:lnTo>
                  <a:cubicBezTo>
                    <a:pt x="6855460" y="924560"/>
                    <a:pt x="6783864" y="912892"/>
                    <a:pt x="6758940" y="904240"/>
                  </a:cubicBezTo>
                  <a:cubicBezTo>
                    <a:pt x="6734016" y="895588"/>
                    <a:pt x="6755765" y="889953"/>
                    <a:pt x="6754177" y="882809"/>
                  </a:cubicBezTo>
                  <a:lnTo>
                    <a:pt x="6621780" y="850900"/>
                  </a:lnTo>
                  <a:cubicBezTo>
                    <a:pt x="6580029" y="757555"/>
                    <a:pt x="6569233" y="668972"/>
                    <a:pt x="6496526" y="570865"/>
                  </a:cubicBezTo>
                  <a:lnTo>
                    <a:pt x="5880259" y="44132"/>
                  </a:lnTo>
                  <a:lnTo>
                    <a:pt x="5798820" y="43180"/>
                  </a:lnTo>
                  <a:lnTo>
                    <a:pt x="6111240" y="393700"/>
                  </a:lnTo>
                  <a:lnTo>
                    <a:pt x="5715000" y="736600"/>
                  </a:lnTo>
                  <a:lnTo>
                    <a:pt x="5699760" y="820420"/>
                  </a:lnTo>
                  <a:lnTo>
                    <a:pt x="5532120" y="850900"/>
                  </a:lnTo>
                  <a:lnTo>
                    <a:pt x="5326380" y="1033780"/>
                  </a:lnTo>
                  <a:lnTo>
                    <a:pt x="5280660" y="1209040"/>
                  </a:lnTo>
                  <a:lnTo>
                    <a:pt x="5257800" y="1300480"/>
                  </a:lnTo>
                  <a:lnTo>
                    <a:pt x="5250180" y="1841500"/>
                  </a:lnTo>
                  <a:lnTo>
                    <a:pt x="5257800" y="2009140"/>
                  </a:lnTo>
                  <a:lnTo>
                    <a:pt x="5280660" y="2199640"/>
                  </a:lnTo>
                  <a:lnTo>
                    <a:pt x="5273040" y="2313940"/>
                  </a:lnTo>
                  <a:lnTo>
                    <a:pt x="5166360" y="2321560"/>
                  </a:lnTo>
                  <a:lnTo>
                    <a:pt x="5158740" y="759460"/>
                  </a:lnTo>
                  <a:lnTo>
                    <a:pt x="5562600" y="759460"/>
                  </a:lnTo>
                  <a:cubicBezTo>
                    <a:pt x="5564141" y="571010"/>
                    <a:pt x="5565683" y="382560"/>
                    <a:pt x="5567224" y="194110"/>
                  </a:cubicBezTo>
                  <a:cubicBezTo>
                    <a:pt x="5502874" y="201240"/>
                    <a:pt x="5191888" y="202020"/>
                    <a:pt x="5175348" y="192550"/>
                  </a:cubicBezTo>
                  <a:cubicBezTo>
                    <a:pt x="5168901" y="184439"/>
                    <a:pt x="5159580" y="177032"/>
                    <a:pt x="5144722" y="172620"/>
                  </a:cubicBezTo>
                  <a:lnTo>
                    <a:pt x="772160" y="175260"/>
                  </a:lnTo>
                  <a:cubicBezTo>
                    <a:pt x="772372" y="118957"/>
                    <a:pt x="769408" y="56303"/>
                    <a:pt x="769620" y="0"/>
                  </a:cubicBezTo>
                  <a:lnTo>
                    <a:pt x="229870" y="254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a:extLst>
                <a:ext uri="{FF2B5EF4-FFF2-40B4-BE49-F238E27FC236}">
                  <a16:creationId xmlns:a16="http://schemas.microsoft.com/office/drawing/2014/main" id="{24D83D52-51BA-7CA8-2959-5C874EC98537}"/>
                </a:ext>
              </a:extLst>
            </p:cNvPr>
            <p:cNvPicPr>
              <a:picLocks noChangeAspect="1"/>
            </p:cNvPicPr>
            <p:nvPr/>
          </p:nvPicPr>
          <p:blipFill rotWithShape="1">
            <a:blip r:embed="rId8" cstate="screen">
              <a:clrChange>
                <a:clrFrom>
                  <a:srgbClr val="FEFEFE"/>
                </a:clrFrom>
                <a:clrTo>
                  <a:srgbClr val="FEFEFE">
                    <a:alpha val="0"/>
                  </a:srgbClr>
                </a:clrTo>
              </a:clrChange>
              <a:extLst>
                <a:ext uri="{28A0092B-C50C-407E-A947-70E740481C1C}">
                  <a14:useLocalDpi xmlns:a14="http://schemas.microsoft.com/office/drawing/2010/main"/>
                </a:ext>
              </a:extLst>
            </a:blip>
            <a:srcRect/>
            <a:stretch/>
          </p:blipFill>
          <p:spPr>
            <a:xfrm>
              <a:off x="609023" y="1435336"/>
              <a:ext cx="7803832" cy="3264529"/>
            </a:xfrm>
            <a:prstGeom prst="rect">
              <a:avLst/>
            </a:prstGeom>
          </p:spPr>
        </p:pic>
      </p:grpSp>
    </p:spTree>
    <p:extLst>
      <p:ext uri="{BB962C8B-B14F-4D97-AF65-F5344CB8AC3E}">
        <p14:creationId xmlns:p14="http://schemas.microsoft.com/office/powerpoint/2010/main" val="1502311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A5202-A473-2CC8-750E-43A445F0381A}"/>
            </a:ext>
          </a:extLst>
        </p:cNvPr>
        <p:cNvGrpSpPr/>
        <p:nvPr/>
      </p:nvGrpSpPr>
      <p:grpSpPr>
        <a:xfrm>
          <a:off x="0" y="0"/>
          <a:ext cx="0" cy="0"/>
          <a:chOff x="0" y="0"/>
          <a:chExt cx="0" cy="0"/>
        </a:xfrm>
      </p:grpSpPr>
      <p:sp>
        <p:nvSpPr>
          <p:cNvPr id="50" name="四角形: 角を丸くする 49">
            <a:extLst>
              <a:ext uri="{FF2B5EF4-FFF2-40B4-BE49-F238E27FC236}">
                <a16:creationId xmlns:a16="http://schemas.microsoft.com/office/drawing/2014/main" id="{7AF7ADAA-E273-1366-73AD-46C081F66284}"/>
              </a:ext>
            </a:extLst>
          </p:cNvPr>
          <p:cNvSpPr/>
          <p:nvPr/>
        </p:nvSpPr>
        <p:spPr>
          <a:xfrm>
            <a:off x="560896" y="838199"/>
            <a:ext cx="11041529" cy="7573351"/>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endParaRPr>
          </a:p>
        </p:txBody>
      </p:sp>
      <p:sp>
        <p:nvSpPr>
          <p:cNvPr id="23" name="四角形: 角を丸くする 22">
            <a:extLst>
              <a:ext uri="{FF2B5EF4-FFF2-40B4-BE49-F238E27FC236}">
                <a16:creationId xmlns:a16="http://schemas.microsoft.com/office/drawing/2014/main" id="{3664B7AF-661F-59C0-978A-E370E1F30B77}"/>
              </a:ext>
            </a:extLst>
          </p:cNvPr>
          <p:cNvSpPr/>
          <p:nvPr/>
        </p:nvSpPr>
        <p:spPr>
          <a:xfrm>
            <a:off x="751991" y="3480068"/>
            <a:ext cx="10546071" cy="1923827"/>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FD7682FE-EB2D-132D-40E2-154C26BA18C4}"/>
              </a:ext>
            </a:extLst>
          </p:cNvPr>
          <p:cNvSpPr txBox="1"/>
          <p:nvPr/>
        </p:nvSpPr>
        <p:spPr>
          <a:xfrm>
            <a:off x="893938" y="3997107"/>
            <a:ext cx="8692303" cy="1272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○「イノベーションによるヘルスケア産業の創出」と「新たなライフスタイルの創造」</a:t>
            </a:r>
            <a:br>
              <a:rPr lang="en-US" altLang="ja-JP" dirty="0"/>
            </a:br>
            <a:r>
              <a:rPr lang="ja-JP" altLang="en-US" dirty="0"/>
              <a:t>の好循環を生み出すまちづくり「北大阪健康医療都市（健都）」（吹田市・摂津市）</a:t>
            </a:r>
            <a:endParaRPr lang="en-US" altLang="ja-JP" dirty="0"/>
          </a:p>
          <a:p>
            <a:r>
              <a:rPr lang="ja-JP" altLang="en-US" dirty="0"/>
              <a:t>○「</a:t>
            </a:r>
            <a:r>
              <a:rPr lang="en-US" altLang="ja-JP" dirty="0" err="1"/>
              <a:t>Nakanoshima</a:t>
            </a:r>
            <a:r>
              <a:rPr lang="en-US" altLang="ja-JP" dirty="0"/>
              <a:t> </a:t>
            </a:r>
            <a:r>
              <a:rPr lang="en-US" altLang="ja-JP" dirty="0" err="1"/>
              <a:t>Qross</a:t>
            </a:r>
            <a:r>
              <a:rPr lang="ja-JP" altLang="en-US" dirty="0"/>
              <a:t>」と自治体初となる連携協定の締結によるヘルスケア産業へのビジネス展開</a:t>
            </a:r>
            <a:br>
              <a:rPr lang="en-US" altLang="ja-JP" dirty="0"/>
            </a:br>
            <a:r>
              <a:rPr lang="ja-JP" altLang="en-US" dirty="0"/>
              <a:t>（東大阪市）</a:t>
            </a:r>
          </a:p>
        </p:txBody>
      </p:sp>
      <p:sp>
        <p:nvSpPr>
          <p:cNvPr id="25" name="四角形: 角を丸くする 24">
            <a:extLst>
              <a:ext uri="{FF2B5EF4-FFF2-40B4-BE49-F238E27FC236}">
                <a16:creationId xmlns:a16="http://schemas.microsoft.com/office/drawing/2014/main" id="{6122A4FF-9265-276B-5BBA-585D5760D6E1}"/>
              </a:ext>
            </a:extLst>
          </p:cNvPr>
          <p:cNvSpPr/>
          <p:nvPr/>
        </p:nvSpPr>
        <p:spPr>
          <a:xfrm>
            <a:off x="751991" y="3135365"/>
            <a:ext cx="4635833"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健康・医療関連分野、グリーン関連分野を</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ターゲットに、イノベーションを創出</a:t>
            </a:r>
          </a:p>
        </p:txBody>
      </p:sp>
      <p:sp>
        <p:nvSpPr>
          <p:cNvPr id="36" name="四角形: 角を丸くする 35">
            <a:extLst>
              <a:ext uri="{FF2B5EF4-FFF2-40B4-BE49-F238E27FC236}">
                <a16:creationId xmlns:a16="http://schemas.microsoft.com/office/drawing/2014/main" id="{6B83A04B-C716-8CAC-3F99-B2D572FF5AE4}"/>
              </a:ext>
            </a:extLst>
          </p:cNvPr>
          <p:cNvSpPr/>
          <p:nvPr/>
        </p:nvSpPr>
        <p:spPr>
          <a:xfrm>
            <a:off x="766182" y="1216543"/>
            <a:ext cx="9581778" cy="1688394"/>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D5B93131-8E8E-D942-E0E3-6488F86D52FA}"/>
              </a:ext>
            </a:extLst>
          </p:cNvPr>
          <p:cNvSpPr txBox="1"/>
          <p:nvPr/>
        </p:nvSpPr>
        <p:spPr>
          <a:xfrm>
            <a:off x="893938" y="1641010"/>
            <a:ext cx="9099928" cy="903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rgbClr val="FF0000"/>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a:t>
            </a:r>
            <a:r>
              <a:rPr lang="en-US" altLang="ja-JP" dirty="0">
                <a:solidFill>
                  <a:schemeClr val="tx1"/>
                </a:solidFill>
              </a:rPr>
              <a:t>AI</a:t>
            </a:r>
            <a:r>
              <a:rPr lang="ja-JP" altLang="en-US" dirty="0">
                <a:solidFill>
                  <a:schemeClr val="tx1"/>
                </a:solidFill>
              </a:rPr>
              <a:t>関連ビジネスの創出を推進（大阪市）</a:t>
            </a:r>
            <a:endParaRPr lang="en-US" altLang="ja-JP" dirty="0">
              <a:solidFill>
                <a:schemeClr val="tx1"/>
              </a:solidFill>
            </a:endParaRPr>
          </a:p>
          <a:p>
            <a:r>
              <a:rPr lang="ja-JP" altLang="en-US" dirty="0">
                <a:solidFill>
                  <a:schemeClr val="tx1"/>
                </a:solidFill>
              </a:rPr>
              <a:t>○イノベーション交流拠点「</a:t>
            </a:r>
            <a:r>
              <a:rPr lang="en-US" altLang="ja-JP" dirty="0">
                <a:solidFill>
                  <a:schemeClr val="tx1"/>
                </a:solidFill>
              </a:rPr>
              <a:t>Community room cha-</a:t>
            </a:r>
            <a:r>
              <a:rPr lang="en-US" altLang="ja-JP" dirty="0" err="1">
                <a:solidFill>
                  <a:schemeClr val="tx1"/>
                </a:solidFill>
              </a:rPr>
              <a:t>shitsu</a:t>
            </a:r>
            <a:r>
              <a:rPr lang="ja-JP" altLang="en-US" dirty="0">
                <a:solidFill>
                  <a:schemeClr val="tx1"/>
                </a:solidFill>
              </a:rPr>
              <a:t>」の運営（堺市）</a:t>
            </a:r>
            <a:endParaRPr lang="en-US" altLang="ja-JP" dirty="0">
              <a:solidFill>
                <a:schemeClr val="tx1"/>
              </a:solidFill>
            </a:endParaRPr>
          </a:p>
          <a:p>
            <a:r>
              <a:rPr lang="ja-JP" altLang="en-US" dirty="0">
                <a:solidFill>
                  <a:schemeClr val="tx1"/>
                </a:solidFill>
              </a:rPr>
              <a:t>○創業支援や新商品の開発支援等、幅広い伴走型のビジネス相談を実施（摂津市）</a:t>
            </a:r>
          </a:p>
        </p:txBody>
      </p:sp>
      <p:sp>
        <p:nvSpPr>
          <p:cNvPr id="38" name="四角形: 角を丸くする 37">
            <a:extLst>
              <a:ext uri="{FF2B5EF4-FFF2-40B4-BE49-F238E27FC236}">
                <a16:creationId xmlns:a16="http://schemas.microsoft.com/office/drawing/2014/main" id="{8B92E6F7-0407-ACDD-3480-4E1C0DBCF44E}"/>
              </a:ext>
            </a:extLst>
          </p:cNvPr>
          <p:cNvSpPr/>
          <p:nvPr/>
        </p:nvSpPr>
        <p:spPr>
          <a:xfrm>
            <a:off x="766182" y="1040539"/>
            <a:ext cx="4315629"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スタートアップの創出、成長の加速支援</a:t>
            </a:r>
          </a:p>
        </p:txBody>
      </p:sp>
      <p:sp>
        <p:nvSpPr>
          <p:cNvPr id="42" name="四角形: 角を丸くする 41">
            <a:extLst>
              <a:ext uri="{FF2B5EF4-FFF2-40B4-BE49-F238E27FC236}">
                <a16:creationId xmlns:a16="http://schemas.microsoft.com/office/drawing/2014/main" id="{FF85A48E-8742-C944-9846-FEF5E17FA1D7}"/>
              </a:ext>
            </a:extLst>
          </p:cNvPr>
          <p:cNvSpPr/>
          <p:nvPr/>
        </p:nvSpPr>
        <p:spPr>
          <a:xfrm>
            <a:off x="766182" y="5885694"/>
            <a:ext cx="10546071" cy="229832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43" name="テキスト ボックス 42">
            <a:extLst>
              <a:ext uri="{FF2B5EF4-FFF2-40B4-BE49-F238E27FC236}">
                <a16:creationId xmlns:a16="http://schemas.microsoft.com/office/drawing/2014/main" id="{0976AEB6-ECC5-DC22-515B-E89178327F99}"/>
              </a:ext>
            </a:extLst>
          </p:cNvPr>
          <p:cNvSpPr txBox="1"/>
          <p:nvPr/>
        </p:nvSpPr>
        <p:spPr>
          <a:xfrm>
            <a:off x="817737" y="6226151"/>
            <a:ext cx="10708487" cy="1930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rgbClr val="FF0000"/>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○中小企業の海外展開支援（大阪市）</a:t>
            </a:r>
          </a:p>
          <a:p>
            <a:r>
              <a:rPr lang="ja-JP" altLang="en-US" dirty="0">
                <a:solidFill>
                  <a:schemeClr val="tx1"/>
                </a:solidFill>
              </a:rPr>
              <a:t>○中小製造業の成長産業分野（環境エネルギー・健康医療分野等）や特定重要物資・技術に関する事業への挑戦を支援（堺市）</a:t>
            </a:r>
            <a:endParaRPr lang="en-US" altLang="ja-JP" dirty="0">
              <a:solidFill>
                <a:schemeClr val="tx1"/>
              </a:solidFill>
            </a:endParaRPr>
          </a:p>
          <a:p>
            <a:r>
              <a:rPr lang="ja-JP" altLang="en-US" dirty="0">
                <a:solidFill>
                  <a:schemeClr val="tx1"/>
                </a:solidFill>
              </a:rPr>
              <a:t>○社会課題の解決につながるイノベーションの創出支援（堺市）</a:t>
            </a:r>
            <a:endParaRPr lang="en-US" altLang="ja-JP" dirty="0">
              <a:solidFill>
                <a:schemeClr val="tx1"/>
              </a:solidFill>
            </a:endParaRPr>
          </a:p>
          <a:p>
            <a:r>
              <a:rPr lang="ja-JP" altLang="en-US" dirty="0">
                <a:solidFill>
                  <a:schemeClr val="tx1"/>
                </a:solidFill>
              </a:rPr>
              <a:t>○大阪・関西万博を契機とした社会課題解決をめざした取組の推進（貝塚市）</a:t>
            </a:r>
            <a:endParaRPr lang="en-US" altLang="ja-JP" dirty="0">
              <a:solidFill>
                <a:schemeClr val="tx1"/>
              </a:solidFill>
            </a:endParaRPr>
          </a:p>
          <a:p>
            <a:r>
              <a:rPr lang="ja-JP" altLang="en-US" dirty="0">
                <a:solidFill>
                  <a:schemeClr val="tx1"/>
                </a:solidFill>
              </a:rPr>
              <a:t>○大阪・関西万博で披露した「耳活フィットネス」を活用した認知症予防のための取組（柏原市）</a:t>
            </a:r>
            <a:endParaRPr lang="en-US" altLang="ja-JP" dirty="0">
              <a:solidFill>
                <a:schemeClr val="tx1"/>
              </a:solidFill>
            </a:endParaRPr>
          </a:p>
          <a:p>
            <a:r>
              <a:rPr lang="ja-JP" altLang="en-US" dirty="0">
                <a:solidFill>
                  <a:schemeClr val="tx1"/>
                </a:solidFill>
              </a:rPr>
              <a:t>○アオサの高付加価値化学品化による新産業の創出（泉南市）</a:t>
            </a:r>
          </a:p>
        </p:txBody>
      </p:sp>
      <p:sp>
        <p:nvSpPr>
          <p:cNvPr id="44" name="四角形: 角を丸くする 43">
            <a:extLst>
              <a:ext uri="{FF2B5EF4-FFF2-40B4-BE49-F238E27FC236}">
                <a16:creationId xmlns:a16="http://schemas.microsoft.com/office/drawing/2014/main" id="{BE55827D-B2A4-95BE-C3D9-2F6BCDBB900A}"/>
              </a:ext>
            </a:extLst>
          </p:cNvPr>
          <p:cNvSpPr/>
          <p:nvPr/>
        </p:nvSpPr>
        <p:spPr>
          <a:xfrm>
            <a:off x="751991" y="5709690"/>
            <a:ext cx="4781759"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中小企業の新たな挑戦と万博レガシーの継承</a:t>
            </a:r>
          </a:p>
        </p:txBody>
      </p:sp>
      <p:pic>
        <p:nvPicPr>
          <p:cNvPr id="45" name="図 44">
            <a:extLst>
              <a:ext uri="{FF2B5EF4-FFF2-40B4-BE49-F238E27FC236}">
                <a16:creationId xmlns:a16="http://schemas.microsoft.com/office/drawing/2014/main" id="{96666E30-381C-E6B0-63A8-7B94ADB338E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14829" y="1297239"/>
            <a:ext cx="2224635" cy="1223707"/>
          </a:xfrm>
          <a:prstGeom prst="rect">
            <a:avLst/>
          </a:prstGeom>
        </p:spPr>
      </p:pic>
      <p:sp>
        <p:nvSpPr>
          <p:cNvPr id="46" name="テキスト ボックス 45">
            <a:extLst>
              <a:ext uri="{FF2B5EF4-FFF2-40B4-BE49-F238E27FC236}">
                <a16:creationId xmlns:a16="http://schemas.microsoft.com/office/drawing/2014/main" id="{C45AEA08-54AA-AA1C-B2A4-AD5469C04CA7}"/>
              </a:ext>
            </a:extLst>
          </p:cNvPr>
          <p:cNvSpPr txBox="1"/>
          <p:nvPr/>
        </p:nvSpPr>
        <p:spPr>
          <a:xfrm>
            <a:off x="8068470" y="2490041"/>
            <a:ext cx="2145139"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イノベーション交流拠点「</a:t>
            </a:r>
            <a:r>
              <a:rPr kumimoji="1" lang="en-US" altLang="ja-JP" sz="900" dirty="0">
                <a:latin typeface="BIZ UDPゴシック" panose="020B0400000000000000" pitchFamily="50" charset="-128"/>
                <a:ea typeface="BIZ UDPゴシック" panose="020B0400000000000000" pitchFamily="50" charset="-128"/>
              </a:rPr>
              <a:t>cha-</a:t>
            </a:r>
            <a:r>
              <a:rPr kumimoji="1" lang="en-US" altLang="ja-JP" sz="900" dirty="0" err="1">
                <a:latin typeface="BIZ UDPゴシック" panose="020B0400000000000000" pitchFamily="50" charset="-128"/>
                <a:ea typeface="BIZ UDPゴシック" panose="020B0400000000000000" pitchFamily="50" charset="-128"/>
              </a:rPr>
              <a:t>shitsu</a:t>
            </a:r>
            <a:r>
              <a:rPr kumimoji="1" lang="ja-JP" altLang="en-US" sz="900" dirty="0">
                <a:latin typeface="BIZ UDPゴシック" panose="020B0400000000000000" pitchFamily="50" charset="-128"/>
                <a:ea typeface="BIZ UDPゴシック" panose="020B0400000000000000" pitchFamily="50" charset="-128"/>
              </a:rPr>
              <a:t>」</a:t>
            </a:r>
          </a:p>
        </p:txBody>
      </p:sp>
      <p:pic>
        <p:nvPicPr>
          <p:cNvPr id="47" name="図 46">
            <a:extLst>
              <a:ext uri="{FF2B5EF4-FFF2-40B4-BE49-F238E27FC236}">
                <a16:creationId xmlns:a16="http://schemas.microsoft.com/office/drawing/2014/main" id="{B93A0FA6-D108-03C4-D80F-CF5D32D4D0F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991600" y="3526465"/>
            <a:ext cx="2164301" cy="1318986"/>
          </a:xfrm>
          <a:prstGeom prst="rect">
            <a:avLst/>
          </a:prstGeom>
        </p:spPr>
      </p:pic>
      <p:sp>
        <p:nvSpPr>
          <p:cNvPr id="48" name="テキスト ボックス 47">
            <a:extLst>
              <a:ext uri="{FF2B5EF4-FFF2-40B4-BE49-F238E27FC236}">
                <a16:creationId xmlns:a16="http://schemas.microsoft.com/office/drawing/2014/main" id="{9AC22BB7-4835-24CB-D456-BB17B4242095}"/>
              </a:ext>
            </a:extLst>
          </p:cNvPr>
          <p:cNvSpPr txBox="1"/>
          <p:nvPr/>
        </p:nvSpPr>
        <p:spPr>
          <a:xfrm>
            <a:off x="9728402" y="4800009"/>
            <a:ext cx="1569660"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北大阪健康医療都市（健都）</a:t>
            </a:r>
          </a:p>
        </p:txBody>
      </p:sp>
      <p:sp>
        <p:nvSpPr>
          <p:cNvPr id="51" name="平行四辺形 50">
            <a:extLst>
              <a:ext uri="{FF2B5EF4-FFF2-40B4-BE49-F238E27FC236}">
                <a16:creationId xmlns:a16="http://schemas.microsoft.com/office/drawing/2014/main" id="{7F5DCE90-8DB7-AC22-893D-C18B2119DA76}"/>
              </a:ext>
            </a:extLst>
          </p:cNvPr>
          <p:cNvSpPr/>
          <p:nvPr/>
        </p:nvSpPr>
        <p:spPr>
          <a:xfrm>
            <a:off x="8369031" y="367848"/>
            <a:ext cx="3124739" cy="18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endParaRPr>
          </a:p>
        </p:txBody>
      </p:sp>
      <p:sp>
        <p:nvSpPr>
          <p:cNvPr id="52" name="四角形: 角を丸くする 51">
            <a:extLst>
              <a:ext uri="{FF2B5EF4-FFF2-40B4-BE49-F238E27FC236}">
                <a16:creationId xmlns:a16="http://schemas.microsoft.com/office/drawing/2014/main" id="{928944AD-49E8-3A50-083D-F8EA4D0A3848}"/>
              </a:ext>
            </a:extLst>
          </p:cNvPr>
          <p:cNvSpPr/>
          <p:nvPr/>
        </p:nvSpPr>
        <p:spPr>
          <a:xfrm>
            <a:off x="8384931" y="137059"/>
            <a:ext cx="3233394" cy="297511"/>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gn="ctr">
              <a:lnSpc>
                <a:spcPts val="2133"/>
              </a:lnSpc>
              <a:spcBef>
                <a:spcPts val="1969"/>
              </a:spcBef>
            </a:pPr>
            <a:r>
              <a:rPr kumimoji="1" lang="ja-JP" altLang="en-US" sz="1969" b="1" dirty="0">
                <a:solidFill>
                  <a:schemeClr val="bg1"/>
                </a:solidFill>
                <a:latin typeface="UD デジタル 教科書体 NK-B" panose="02020700000000000000" pitchFamily="18" charset="-128"/>
                <a:ea typeface="UD デジタル 教科書体 NK-B" panose="02020700000000000000" pitchFamily="18" charset="-128"/>
              </a:rPr>
              <a:t>チャレンジを促す経済政策</a:t>
            </a:r>
            <a:endParaRPr kumimoji="1" lang="en-US" altLang="ja-JP" sz="1969" b="1"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63" name="スライド番号プレースホルダー 3">
            <a:extLst>
              <a:ext uri="{FF2B5EF4-FFF2-40B4-BE49-F238E27FC236}">
                <a16:creationId xmlns:a16="http://schemas.microsoft.com/office/drawing/2014/main" id="{D3AB1CEE-2771-6BF0-F620-EF39C9B2F1C3}"/>
              </a:ext>
            </a:extLst>
          </p:cNvPr>
          <p:cNvSpPr>
            <a:spLocks noGrp="1"/>
          </p:cNvSpPr>
          <p:nvPr>
            <p:ph type="sldNum" sz="quarter" idx="12"/>
          </p:nvPr>
        </p:nvSpPr>
        <p:spPr>
          <a:xfrm>
            <a:off x="11812392" y="15778982"/>
            <a:ext cx="354688" cy="477018"/>
          </a:xfrm>
        </p:spPr>
        <p:txBody>
          <a:bodyPr/>
          <a:lstStyle/>
          <a:p>
            <a:fld id="{A65B5CFB-EC6C-40B3-B0D3-E789C0C38D57}" type="slidenum">
              <a:rPr kumimoji="1" lang="ja-JP" altLang="en-US" sz="1400" smtClean="0">
                <a:solidFill>
                  <a:schemeClr val="bg1"/>
                </a:solidFill>
                <a:latin typeface="BIZ UDPゴシック" panose="020B0400000000000000" pitchFamily="50" charset="-128"/>
                <a:ea typeface="BIZ UDPゴシック" panose="020B0400000000000000" pitchFamily="50" charset="-128"/>
              </a:rPr>
              <a:pPr/>
              <a:t>8</a:t>
            </a:fld>
            <a:endParaRPr kumimoji="1" lang="ja-JP" altLang="en-US" sz="1400" dirty="0">
              <a:solidFill>
                <a:schemeClr val="bg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44375224"/>
      </p:ext>
    </p:extLst>
  </p:cSld>
  <p:clrMapOvr>
    <a:masterClrMapping/>
  </p:clrMapOvr>
</p:sld>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4956</Words>
  <Application>Microsoft Office PowerPoint</Application>
  <PresentationFormat>ユーザー設定</PresentationFormat>
  <Paragraphs>396</Paragraphs>
  <Slides>8</Slides>
  <Notes>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8</vt:i4>
      </vt:variant>
    </vt:vector>
  </HeadingPairs>
  <TitlesOfParts>
    <vt:vector size="15" baseType="lpstr">
      <vt:lpstr>BIZ UDPゴシック</vt:lpstr>
      <vt:lpstr>BIZ UDゴシック</vt:lpstr>
      <vt:lpstr>UD デジタル 教科書体 NK-B</vt:lpstr>
      <vt:lpstr>游ゴシック</vt:lpstr>
      <vt:lpstr>游ゴシック Light</vt:lpstr>
      <vt:lpstr>Arial</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2026-09-01T02:36:24Z</dcterms:created>
  <dcterms:modified xsi:type="dcterms:W3CDTF">2026-09-01T09:13:46Z</dcterms:modified>
</cp:coreProperties>
</file>