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81" r:id="rId5"/>
    <p:sldId id="282" r:id="rId6"/>
    <p:sldId id="283" r:id="rId7"/>
    <p:sldId id="284" r:id="rId8"/>
    <p:sldId id="285" r:id="rId9"/>
    <p:sldId id="286" r:id="rId10"/>
    <p:sldId id="262" r:id="rId11"/>
    <p:sldId id="276" r:id="rId12"/>
    <p:sldId id="277" r:id="rId13"/>
    <p:sldId id="275" r:id="rId14"/>
    <p:sldId id="278" r:id="rId15"/>
    <p:sldId id="279" r:id="rId16"/>
    <p:sldId id="263" r:id="rId17"/>
    <p:sldId id="280" r:id="rId18"/>
    <p:sldId id="268" r:id="rId19"/>
    <p:sldId id="287" r:id="rId20"/>
    <p:sldId id="288" r:id="rId21"/>
    <p:sldId id="289" r:id="rId22"/>
    <p:sldId id="267" r:id="rId23"/>
    <p:sldId id="290" r:id="rId24"/>
    <p:sldId id="269" r:id="rId25"/>
    <p:sldId id="291" r:id="rId26"/>
    <p:sldId id="265" r:id="rId27"/>
    <p:sldId id="270" r:id="rId28"/>
    <p:sldId id="273" r:id="rId29"/>
    <p:sldId id="271" r:id="rId30"/>
    <p:sldId id="272" r:id="rId31"/>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C5E0B4"/>
    <a:srgbClr val="33A86E"/>
    <a:srgbClr val="FFD83C"/>
    <a:srgbClr val="241916"/>
    <a:srgbClr val="B83E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03" autoAdjust="0"/>
    <p:restoredTop sz="95401" autoAdjust="0"/>
  </p:normalViewPr>
  <p:slideViewPr>
    <p:cSldViewPr snapToGrid="0">
      <p:cViewPr>
        <p:scale>
          <a:sx n="100" d="100"/>
          <a:sy n="100" d="100"/>
        </p:scale>
        <p:origin x="1500" y="31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BBA543E-F671-4AD1-B941-B32CD3297347}" type="datetimeFigureOut">
              <a:rPr kumimoji="1" lang="ja-JP" altLang="en-US" smtClean="0"/>
              <a:t>2026/3/19</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08B929C0-90FA-4FED-9A5F-247CFFFF2A52}" type="slidenum">
              <a:rPr kumimoji="1" lang="ja-JP" altLang="en-US" smtClean="0"/>
              <a:t>‹#›</a:t>
            </a:fld>
            <a:endParaRPr kumimoji="1" lang="ja-JP" altLang="en-US"/>
          </a:p>
        </p:txBody>
      </p:sp>
    </p:spTree>
    <p:extLst>
      <p:ext uri="{BB962C8B-B14F-4D97-AF65-F5344CB8AC3E}">
        <p14:creationId xmlns:p14="http://schemas.microsoft.com/office/powerpoint/2010/main" val="15668729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3678C8-BB53-E8D7-C6B8-A71677BC8A1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A83A1B2-A2C7-52A0-09BA-4E313B0295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117E014-406F-1533-104E-F48C2357F9F1}"/>
              </a:ext>
            </a:extLst>
          </p:cNvPr>
          <p:cNvSpPr>
            <a:spLocks noGrp="1"/>
          </p:cNvSpPr>
          <p:nvPr>
            <p:ph type="dt" sz="half" idx="10"/>
          </p:nvPr>
        </p:nvSpPr>
        <p:spPr/>
        <p:txBody>
          <a:bodyPr/>
          <a:lstStyle/>
          <a:p>
            <a:fld id="{EC133FEE-1B84-44E5-8F9D-4AABA622E27A}" type="datetime1">
              <a:rPr kumimoji="1" lang="ja-JP" altLang="en-US" smtClean="0"/>
              <a:t>2026/3/19</a:t>
            </a:fld>
            <a:endParaRPr kumimoji="1" lang="ja-JP" altLang="en-US"/>
          </a:p>
        </p:txBody>
      </p:sp>
      <p:sp>
        <p:nvSpPr>
          <p:cNvPr id="5" name="フッター プレースホルダー 4">
            <a:extLst>
              <a:ext uri="{FF2B5EF4-FFF2-40B4-BE49-F238E27FC236}">
                <a16:creationId xmlns:a16="http://schemas.microsoft.com/office/drawing/2014/main" id="{8763D346-9561-6530-306A-A1ED0CD624C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DD67AF-46AE-A2B1-ABEE-BB33583930AB}"/>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3400657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AB6124-6CF9-68EE-4678-C84EC6BA31B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5676F38-C2BB-A61A-9DDB-249FA30C2AB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9200775-1F36-A2A2-0C70-89802FF9414C}"/>
              </a:ext>
            </a:extLst>
          </p:cNvPr>
          <p:cNvSpPr>
            <a:spLocks noGrp="1"/>
          </p:cNvSpPr>
          <p:nvPr>
            <p:ph type="dt" sz="half" idx="10"/>
          </p:nvPr>
        </p:nvSpPr>
        <p:spPr/>
        <p:txBody>
          <a:bodyPr/>
          <a:lstStyle/>
          <a:p>
            <a:fld id="{C5CE22ED-02F7-4AF7-BB93-CD562E24C21A}" type="datetime1">
              <a:rPr kumimoji="1" lang="ja-JP" altLang="en-US" smtClean="0"/>
              <a:t>2026/3/19</a:t>
            </a:fld>
            <a:endParaRPr kumimoji="1" lang="ja-JP" altLang="en-US"/>
          </a:p>
        </p:txBody>
      </p:sp>
      <p:sp>
        <p:nvSpPr>
          <p:cNvPr id="5" name="フッター プレースホルダー 4">
            <a:extLst>
              <a:ext uri="{FF2B5EF4-FFF2-40B4-BE49-F238E27FC236}">
                <a16:creationId xmlns:a16="http://schemas.microsoft.com/office/drawing/2014/main" id="{1594D6F8-49A9-B69F-7A6E-0B1D6B91328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1DF84A-D391-1AA9-3B5C-B828014959A8}"/>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2606403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421EEDA-5AF3-8DB8-45B8-9C64B187088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8D3DB36-060D-B89A-63FA-537F9DF10BB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3E3FD6-8001-D251-A3B8-477530BE1877}"/>
              </a:ext>
            </a:extLst>
          </p:cNvPr>
          <p:cNvSpPr>
            <a:spLocks noGrp="1"/>
          </p:cNvSpPr>
          <p:nvPr>
            <p:ph type="dt" sz="half" idx="10"/>
          </p:nvPr>
        </p:nvSpPr>
        <p:spPr/>
        <p:txBody>
          <a:bodyPr/>
          <a:lstStyle/>
          <a:p>
            <a:fld id="{980AE3EF-82E1-47A1-BAC9-3FCA5A55F2FC}" type="datetime1">
              <a:rPr kumimoji="1" lang="ja-JP" altLang="en-US" smtClean="0"/>
              <a:t>2026/3/19</a:t>
            </a:fld>
            <a:endParaRPr kumimoji="1" lang="ja-JP" altLang="en-US"/>
          </a:p>
        </p:txBody>
      </p:sp>
      <p:sp>
        <p:nvSpPr>
          <p:cNvPr id="5" name="フッター プレースホルダー 4">
            <a:extLst>
              <a:ext uri="{FF2B5EF4-FFF2-40B4-BE49-F238E27FC236}">
                <a16:creationId xmlns:a16="http://schemas.microsoft.com/office/drawing/2014/main" id="{596DFD9E-1977-4EB6-EC8E-C85FDCABE4D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7F1578-524C-5172-D62E-A572EEA1AEB8}"/>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151283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BB2F2E-971B-A5A5-123B-D7304F74873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5F08426-A9D9-89D7-C36B-062E13469AF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7D66A1F-DBC5-2A01-3733-BCE169D033E3}"/>
              </a:ext>
            </a:extLst>
          </p:cNvPr>
          <p:cNvSpPr>
            <a:spLocks noGrp="1"/>
          </p:cNvSpPr>
          <p:nvPr>
            <p:ph type="dt" sz="half" idx="10"/>
          </p:nvPr>
        </p:nvSpPr>
        <p:spPr/>
        <p:txBody>
          <a:bodyPr/>
          <a:lstStyle/>
          <a:p>
            <a:fld id="{97BE1E50-9AD8-486B-8C3E-A131CFAFCA80}" type="datetime1">
              <a:rPr kumimoji="1" lang="ja-JP" altLang="en-US" smtClean="0"/>
              <a:t>2026/3/19</a:t>
            </a:fld>
            <a:endParaRPr kumimoji="1" lang="ja-JP" altLang="en-US"/>
          </a:p>
        </p:txBody>
      </p:sp>
      <p:sp>
        <p:nvSpPr>
          <p:cNvPr id="5" name="フッター プレースホルダー 4">
            <a:extLst>
              <a:ext uri="{FF2B5EF4-FFF2-40B4-BE49-F238E27FC236}">
                <a16:creationId xmlns:a16="http://schemas.microsoft.com/office/drawing/2014/main" id="{EB631E72-C15A-AC95-FE17-4FD2C954994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72792E4-E31A-2B3C-FA5E-C1160FAF6552}"/>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182548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0166DD-6EE4-A30D-D185-CA34747CB59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A32E2B0-892D-E556-2880-A9DDB54AEE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0B60982-352F-C3FF-A14C-1EA901591164}"/>
              </a:ext>
            </a:extLst>
          </p:cNvPr>
          <p:cNvSpPr>
            <a:spLocks noGrp="1"/>
          </p:cNvSpPr>
          <p:nvPr>
            <p:ph type="dt" sz="half" idx="10"/>
          </p:nvPr>
        </p:nvSpPr>
        <p:spPr/>
        <p:txBody>
          <a:bodyPr/>
          <a:lstStyle/>
          <a:p>
            <a:fld id="{7D7C806D-C2A6-4BA2-97AC-DC70DD6128C6}" type="datetime1">
              <a:rPr kumimoji="1" lang="ja-JP" altLang="en-US" smtClean="0"/>
              <a:t>2026/3/19</a:t>
            </a:fld>
            <a:endParaRPr kumimoji="1" lang="ja-JP" altLang="en-US"/>
          </a:p>
        </p:txBody>
      </p:sp>
      <p:sp>
        <p:nvSpPr>
          <p:cNvPr id="5" name="フッター プレースホルダー 4">
            <a:extLst>
              <a:ext uri="{FF2B5EF4-FFF2-40B4-BE49-F238E27FC236}">
                <a16:creationId xmlns:a16="http://schemas.microsoft.com/office/drawing/2014/main" id="{169ADA84-F5D9-1580-5979-DB678D007A4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BF51C67-CA6F-8C50-9890-24B88F289C2D}"/>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538619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56E1A1-72D6-3853-3EDA-29CE6A0C8E2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D5EF4DC-4BDF-BE13-C2CC-0C77279DDB0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85A1939-DEAB-DAD6-14EC-2E6B5E523A1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32A914D-6FD5-33F2-4374-F1E61D5016CE}"/>
              </a:ext>
            </a:extLst>
          </p:cNvPr>
          <p:cNvSpPr>
            <a:spLocks noGrp="1"/>
          </p:cNvSpPr>
          <p:nvPr>
            <p:ph type="dt" sz="half" idx="10"/>
          </p:nvPr>
        </p:nvSpPr>
        <p:spPr/>
        <p:txBody>
          <a:bodyPr/>
          <a:lstStyle/>
          <a:p>
            <a:fld id="{F180E828-01CC-4AA8-B5C0-38637BD69C29}" type="datetime1">
              <a:rPr kumimoji="1" lang="ja-JP" altLang="en-US" smtClean="0"/>
              <a:t>2026/3/19</a:t>
            </a:fld>
            <a:endParaRPr kumimoji="1" lang="ja-JP" altLang="en-US"/>
          </a:p>
        </p:txBody>
      </p:sp>
      <p:sp>
        <p:nvSpPr>
          <p:cNvPr id="6" name="フッター プレースホルダー 5">
            <a:extLst>
              <a:ext uri="{FF2B5EF4-FFF2-40B4-BE49-F238E27FC236}">
                <a16:creationId xmlns:a16="http://schemas.microsoft.com/office/drawing/2014/main" id="{EAB58A87-AC66-A8FA-A5A3-FEE2A49F6F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07B9F0-6282-2CEE-2342-4585A60591AE}"/>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143025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431A9B-6502-FB3E-EFA9-964FA8289C9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3548D88-DB8D-90ED-1527-71CE648C0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D080AA5-D7A9-D6BB-E973-2502A63D98D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CB7CD3A-BF6B-25B8-3299-BE89F808F9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BB3A22B-E283-7DAA-4EDC-AF1D0CEBC3B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B9724EE-F5E3-BDB1-AE5C-855132F35623}"/>
              </a:ext>
            </a:extLst>
          </p:cNvPr>
          <p:cNvSpPr>
            <a:spLocks noGrp="1"/>
          </p:cNvSpPr>
          <p:nvPr>
            <p:ph type="dt" sz="half" idx="10"/>
          </p:nvPr>
        </p:nvSpPr>
        <p:spPr/>
        <p:txBody>
          <a:bodyPr/>
          <a:lstStyle/>
          <a:p>
            <a:fld id="{0B92129F-A789-4A79-8F77-C30C7B5957B5}" type="datetime1">
              <a:rPr kumimoji="1" lang="ja-JP" altLang="en-US" smtClean="0"/>
              <a:t>2026/3/19</a:t>
            </a:fld>
            <a:endParaRPr kumimoji="1" lang="ja-JP" altLang="en-US"/>
          </a:p>
        </p:txBody>
      </p:sp>
      <p:sp>
        <p:nvSpPr>
          <p:cNvPr id="8" name="フッター プレースホルダー 7">
            <a:extLst>
              <a:ext uri="{FF2B5EF4-FFF2-40B4-BE49-F238E27FC236}">
                <a16:creationId xmlns:a16="http://schemas.microsoft.com/office/drawing/2014/main" id="{92BF692D-FBA4-815D-F0AD-802F6574B62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6812115-D76E-883C-04E8-D6E92C5B69B2}"/>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414749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1F0069-6116-C732-5EEA-6437A31AF19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EB72E91-8FE8-DAFA-EF24-29946CC926CC}"/>
              </a:ext>
            </a:extLst>
          </p:cNvPr>
          <p:cNvSpPr>
            <a:spLocks noGrp="1"/>
          </p:cNvSpPr>
          <p:nvPr>
            <p:ph type="dt" sz="half" idx="10"/>
          </p:nvPr>
        </p:nvSpPr>
        <p:spPr/>
        <p:txBody>
          <a:bodyPr/>
          <a:lstStyle/>
          <a:p>
            <a:fld id="{0A3F4EC4-D5A2-4948-BF56-610C699E1AA3}" type="datetime1">
              <a:rPr kumimoji="1" lang="ja-JP" altLang="en-US" smtClean="0"/>
              <a:t>2026/3/19</a:t>
            </a:fld>
            <a:endParaRPr kumimoji="1" lang="ja-JP" altLang="en-US"/>
          </a:p>
        </p:txBody>
      </p:sp>
      <p:sp>
        <p:nvSpPr>
          <p:cNvPr id="4" name="フッター プレースホルダー 3">
            <a:extLst>
              <a:ext uri="{FF2B5EF4-FFF2-40B4-BE49-F238E27FC236}">
                <a16:creationId xmlns:a16="http://schemas.microsoft.com/office/drawing/2014/main" id="{97246607-0AC3-318D-EC3F-66BE2D9ABDE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A95E3F0-9283-24FA-0162-D4E465DE9A8F}"/>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114746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887B31-5ADD-93F3-52D7-F8C1DF592870}"/>
              </a:ext>
            </a:extLst>
          </p:cNvPr>
          <p:cNvSpPr>
            <a:spLocks noGrp="1"/>
          </p:cNvSpPr>
          <p:nvPr>
            <p:ph type="dt" sz="half" idx="10"/>
          </p:nvPr>
        </p:nvSpPr>
        <p:spPr/>
        <p:txBody>
          <a:bodyPr/>
          <a:lstStyle/>
          <a:p>
            <a:fld id="{3D1E7842-FD5D-4C52-89F0-B108D338BADD}" type="datetime1">
              <a:rPr kumimoji="1" lang="ja-JP" altLang="en-US" smtClean="0"/>
              <a:t>2026/3/19</a:t>
            </a:fld>
            <a:endParaRPr kumimoji="1" lang="ja-JP" altLang="en-US"/>
          </a:p>
        </p:txBody>
      </p:sp>
      <p:sp>
        <p:nvSpPr>
          <p:cNvPr id="3" name="フッター プレースホルダー 2">
            <a:extLst>
              <a:ext uri="{FF2B5EF4-FFF2-40B4-BE49-F238E27FC236}">
                <a16:creationId xmlns:a16="http://schemas.microsoft.com/office/drawing/2014/main" id="{7EC8A28A-F7A9-F487-8E70-691B934C53F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224ACA3-3517-FF3A-8A9A-6E8192552787}"/>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3672980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5D12C1-3E77-54F7-4563-C4353B8A582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C2D563D-6EBA-10DA-E13E-A2D98ACB13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6ADE445-D254-CBC1-AA5B-0BFB75C6C8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1399F4C-B55F-D88B-9120-30631E3AC1E4}"/>
              </a:ext>
            </a:extLst>
          </p:cNvPr>
          <p:cNvSpPr>
            <a:spLocks noGrp="1"/>
          </p:cNvSpPr>
          <p:nvPr>
            <p:ph type="dt" sz="half" idx="10"/>
          </p:nvPr>
        </p:nvSpPr>
        <p:spPr/>
        <p:txBody>
          <a:bodyPr/>
          <a:lstStyle/>
          <a:p>
            <a:fld id="{B18C20C1-ED68-40BB-BDB3-5618B9997826}" type="datetime1">
              <a:rPr kumimoji="1" lang="ja-JP" altLang="en-US" smtClean="0"/>
              <a:t>2026/3/19</a:t>
            </a:fld>
            <a:endParaRPr kumimoji="1" lang="ja-JP" altLang="en-US"/>
          </a:p>
        </p:txBody>
      </p:sp>
      <p:sp>
        <p:nvSpPr>
          <p:cNvPr id="6" name="フッター プレースホルダー 5">
            <a:extLst>
              <a:ext uri="{FF2B5EF4-FFF2-40B4-BE49-F238E27FC236}">
                <a16:creationId xmlns:a16="http://schemas.microsoft.com/office/drawing/2014/main" id="{C99AA84E-01F7-171E-36A5-359C60C5D4E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2EB1367-14F3-8242-77C7-5C74301D7B88}"/>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3302174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6A629-C67F-762B-E5C0-F07366303A8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C091979-E13A-7B5F-B523-4C98F9570B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31963A5-9C0F-2508-D42A-A0810477C1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DE1341A-9F20-1C6F-2CE9-E2BD2A72CF0A}"/>
              </a:ext>
            </a:extLst>
          </p:cNvPr>
          <p:cNvSpPr>
            <a:spLocks noGrp="1"/>
          </p:cNvSpPr>
          <p:nvPr>
            <p:ph type="dt" sz="half" idx="10"/>
          </p:nvPr>
        </p:nvSpPr>
        <p:spPr/>
        <p:txBody>
          <a:bodyPr/>
          <a:lstStyle/>
          <a:p>
            <a:fld id="{133BBE85-1B1E-4DB3-A30F-43D96A93C44C}" type="datetime1">
              <a:rPr kumimoji="1" lang="ja-JP" altLang="en-US" smtClean="0"/>
              <a:t>2026/3/19</a:t>
            </a:fld>
            <a:endParaRPr kumimoji="1" lang="ja-JP" altLang="en-US"/>
          </a:p>
        </p:txBody>
      </p:sp>
      <p:sp>
        <p:nvSpPr>
          <p:cNvPr id="6" name="フッター プレースホルダー 5">
            <a:extLst>
              <a:ext uri="{FF2B5EF4-FFF2-40B4-BE49-F238E27FC236}">
                <a16:creationId xmlns:a16="http://schemas.microsoft.com/office/drawing/2014/main" id="{9CAB6E7A-1CAC-79A1-533C-A3B0E25A847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53C5456-10B8-ED92-5B8D-C62B1356E7CA}"/>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1448170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07B137F-9F2A-173B-E214-FE543C079A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6A386EB-8049-E305-D979-57711F9EA9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3E32765-20D9-024A-6B44-7ADC736087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FAC9E-85A9-40F4-80B1-3A2D3500D2C5}" type="datetime1">
              <a:rPr kumimoji="1" lang="ja-JP" altLang="en-US" smtClean="0"/>
              <a:t>2026/3/19</a:t>
            </a:fld>
            <a:endParaRPr kumimoji="1" lang="ja-JP" altLang="en-US"/>
          </a:p>
        </p:txBody>
      </p:sp>
      <p:sp>
        <p:nvSpPr>
          <p:cNvPr id="5" name="フッター プレースホルダー 4">
            <a:extLst>
              <a:ext uri="{FF2B5EF4-FFF2-40B4-BE49-F238E27FC236}">
                <a16:creationId xmlns:a16="http://schemas.microsoft.com/office/drawing/2014/main" id="{F6541ADB-57E1-ACC5-E8AE-394543A493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934FD2B-D78C-A639-F77F-547373E31B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3330874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ok-habikino.jp/kankoukyoku/" TargetMode="External"/><Relationship Id="rId3" Type="http://schemas.openxmlformats.org/officeDocument/2006/relationships/hyperlink" Target="https://hannansatellite.com/" TargetMode="External"/><Relationship Id="rId7" Type="http://schemas.openxmlformats.org/officeDocument/2006/relationships/hyperlink" Target="https://miseruba-yao.jp/information/"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logica.education/piermaru/" TargetMode="External"/><Relationship Id="rId11" Type="http://schemas.openxmlformats.org/officeDocument/2006/relationships/image" Target="../media/image5.jpg"/><Relationship Id="rId5" Type="http://schemas.openxmlformats.org/officeDocument/2006/relationships/image" Target="../media/image3.jpg"/><Relationship Id="rId10" Type="http://schemas.openxmlformats.org/officeDocument/2006/relationships/image" Target="../media/image4.jpeg"/><Relationship Id="rId4" Type="http://schemas.openxmlformats.org/officeDocument/2006/relationships/image" Target="../media/image2.jpeg"/><Relationship Id="rId9" Type="http://schemas.openxmlformats.org/officeDocument/2006/relationships/hyperlink" Target="https://www.city.ikeda.osaka.jp/soshiki/siminseikatsu/shoko/sougyousien/1567569680406.html"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jpeg"/><Relationship Id="rId7" Type="http://schemas.openxmlformats.org/officeDocument/2006/relationships/image" Target="../media/image33.png"/><Relationship Id="rId2" Type="http://schemas.openxmlformats.org/officeDocument/2006/relationships/hyperlink" Target="https://www.city.tondabayashi.lg.jp/soshiki/104/104501.html" TargetMode="External"/><Relationship Id="rId1" Type="http://schemas.openxmlformats.org/officeDocument/2006/relationships/slideLayout" Target="../slideLayouts/slideLayout2.xml"/><Relationship Id="rId6" Type="http://schemas.openxmlformats.org/officeDocument/2006/relationships/hyperlink" Target="https://www.city.tondabayashi.lg.jp/site/tonpal/" TargetMode="External"/><Relationship Id="rId5" Type="http://schemas.openxmlformats.org/officeDocument/2006/relationships/image" Target="../media/image32.png"/><Relationship Id="rId4" Type="http://schemas.openxmlformats.org/officeDocument/2006/relationships/hyperlink" Target="https://www.city.izumisano.lg.jp/kakuka/seikatsu/shoko/menu/-/11642.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ity.ikeda.osaka.jp/soshiki/machidukurikankyo/toshiseisaku/machizukuri/kanminrenkeimachinakasaisei/17478.html" TargetMode="External"/><Relationship Id="rId7" Type="http://schemas.openxmlformats.org/officeDocument/2006/relationships/image" Target="../media/image37.jpeg"/><Relationship Id="rId2" Type="http://schemas.openxmlformats.org/officeDocument/2006/relationships/hyperlink" Target="https://ekimachi-ikeda.jp/" TargetMode="Externa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hyperlink" Target="https://www.city.moriguchi.osaka.jp/kakukanoannai/shiminseikatsubu/shogaigakushuka/tokunagake_tomori/index.html" TargetMode="Externa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hyperlink" Target="https://www.city.shijonawate.lg.jp/site/miryoku/2329.html" TargetMode="External"/><Relationship Id="rId7" Type="http://schemas.openxmlformats.org/officeDocument/2006/relationships/image" Target="../media/image41.jpeg"/><Relationship Id="rId2" Type="http://schemas.openxmlformats.org/officeDocument/2006/relationships/hyperlink" Target="https://www.city.kadoma.osaka.jp/soshiki/shiminbunkabu/shogaigakushuka/shakaikyoiku_bunkashinko/3/3/14169.html" TargetMode="Externa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s://www.city.takatsuki.osaka.jp/soshiki/38/104356.html" TargetMode="External"/><Relationship Id="rId7" Type="http://schemas.openxmlformats.org/officeDocument/2006/relationships/image" Target="../media/image44.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hyperlink" Target="https://www.city.yao.osaka.jp/kenkou_fukushi/hokenjo/1008403/1008420/1019158.html" TargetMode="External"/><Relationship Id="rId4" Type="http://schemas.openxmlformats.org/officeDocument/2006/relationships/hyperlink" Target="https://www.city.kaizuka.lg.jp/kakuka/kenkohukushi/koreikaigo/menu/yoboujigyou/kaigoyobomileage.html"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hyperlink" Target="https://www.city.izumiotsu.lg.jp/ashiyubi/project.html" TargetMode="External"/><Relationship Id="rId7" Type="http://schemas.openxmlformats.org/officeDocument/2006/relationships/image" Target="../media/image46.png"/><Relationship Id="rId2" Type="http://schemas.openxmlformats.org/officeDocument/2006/relationships/hyperlink" Target="https://www.city.izumiotsu.lg.jp/kakuka/kenko/kosodateouen/osirase/10620.html" TargetMode="External"/><Relationship Id="rId1" Type="http://schemas.openxmlformats.org/officeDocument/2006/relationships/slideLayout" Target="../slideLayouts/slideLayout2.xml"/><Relationship Id="rId6" Type="http://schemas.openxmlformats.org/officeDocument/2006/relationships/hyperlink" Target="https://www.city.higashiosaka.lg.jp/0000035242.html" TargetMode="External"/><Relationship Id="rId5" Type="http://schemas.openxmlformats.org/officeDocument/2006/relationships/hyperlink" Target="https://www.city.kawachinagano.lg.jp/soshiki/34.html" TargetMode="External"/><Relationship Id="rId4" Type="http://schemas.openxmlformats.org/officeDocument/2006/relationships/hyperlink" Target="https://www.city.izumiotsu.lg.jp/kakuka/kenko/kenkodukuri/kenkoudukuri/index.html"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hyperlink" Target="https://sennanlongpark.com/" TargetMode="External"/><Relationship Id="rId7" Type="http://schemas.openxmlformats.org/officeDocument/2006/relationships/hyperlink" Target="https://dampark-ibakita.com/" TargetMode="External"/><Relationship Id="rId2" Type="http://schemas.openxmlformats.org/officeDocument/2006/relationships/hyperlink" Target="https://www.cycling.osaka-info.jp/" TargetMode="Externa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png"/><Relationship Id="rId10" Type="http://schemas.openxmlformats.org/officeDocument/2006/relationships/hyperlink" Target="https://www.city.fujiidera.lg.jp/soshiki/shiminseikatsu/kankou/aicelsyurahallkankoukyotenka/index.html" TargetMode="External"/><Relationship Id="rId4" Type="http://schemas.openxmlformats.org/officeDocument/2006/relationships/hyperlink" Target="https://www.city.osaka-izumi.lg.jp/kakukano/syougaibu/kubosoukinen/oshirase/izumi_kuboso_museumtownkoso.html" TargetMode="External"/><Relationship Id="rId9" Type="http://schemas.openxmlformats.org/officeDocument/2006/relationships/image" Target="../media/image51.jpeg"/></Relationships>
</file>

<file path=ppt/slides/_rels/slide16.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hyperlink" Target="https://www.city.izumisano.lg.jp/kakuka/seicyou/furusato/menu/shienhojokin/11344.html" TargetMode="Externa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hyperlink" Target="https://corporate-games.jp/2025/" TargetMode="External"/><Relationship Id="rId4" Type="http://schemas.openxmlformats.org/officeDocument/2006/relationships/hyperlink" Target="https://tondabayashi-trip.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7.png"/><Relationship Id="rId2" Type="http://schemas.openxmlformats.org/officeDocument/2006/relationships/hyperlink" Target="https://www.town.nose.osaka.jp/soshiki/soumuka/seisakusuishin/chiikisosei_senryaku/7580.html" TargetMode="External"/><Relationship Id="rId1" Type="http://schemas.openxmlformats.org/officeDocument/2006/relationships/slideLayout" Target="../slideLayouts/slideLayout2.xml"/><Relationship Id="rId6" Type="http://schemas.openxmlformats.org/officeDocument/2006/relationships/hyperlink" Target="https://www.city.suita.osaka.jp/sangyo/1018079/1018437/1039963.html" TargetMode="External"/><Relationship Id="rId5" Type="http://schemas.openxmlformats.org/officeDocument/2006/relationships/hyperlink" Target="https://www.city.toyonaka.osaka.jp/machi/kankyoseisaku/tikyu_mati/gyouseinotorikumi/kansai-machiwell.html" TargetMode="External"/><Relationship Id="rId4" Type="http://schemas.openxmlformats.org/officeDocument/2006/relationships/hyperlink" Target="https://kansai-machiwell.jp/"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town.nose.osaka.jp/soshiki/soumuka/seisakusuishin/oshirase/8829.html" TargetMode="Externa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hyperlink" Target="https://www.town.misaki.osaka.jp/soshiki/toshi_seibi/sangyo/nougyou/4438.html" TargetMode="External"/><Relationship Id="rId4" Type="http://schemas.openxmlformats.org/officeDocument/2006/relationships/hyperlink" Target="https://sheepathpark.com/abou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ity.neyagawa.osaka.jp/organization_list/toshidesign/toshiikka/index.html" TargetMode="External"/><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hyperlink" Target="https://www.city.osakasayama.osaka.jp/kurashi_anshin/doro_kotsu/2/1/index.html" TargetMode="External"/><Relationship Id="rId4" Type="http://schemas.openxmlformats.org/officeDocument/2006/relationships/hyperlink" Target="https://www.city.daito.lg.jp/soshiki/6/23726.ht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1.jpeg"/><Relationship Id="rId3" Type="http://schemas.openxmlformats.org/officeDocument/2006/relationships/hyperlink" Target="https://senshu-of.com/" TargetMode="External"/><Relationship Id="rId7" Type="http://schemas.openxmlformats.org/officeDocument/2006/relationships/image" Target="../media/image7.png"/><Relationship Id="rId12" Type="http://schemas.openxmlformats.org/officeDocument/2006/relationships/image" Target="../media/image10.jpeg"/><Relationship Id="rId2" Type="http://schemas.openxmlformats.org/officeDocument/2006/relationships/hyperlink" Target="https://factorism.jp/" TargetMode="External"/><Relationship Id="rId1" Type="http://schemas.openxmlformats.org/officeDocument/2006/relationships/slideLayout" Target="../slideLayouts/slideLayout2.xml"/><Relationship Id="rId6" Type="http://schemas.openxmlformats.org/officeDocument/2006/relationships/hyperlink" Target="https://www.city.ibaraki.osaka.jp/kikou/sangyo/shoukou/menu/kigyou-miryokuhakken/open-company/index.html" TargetMode="External"/><Relationship Id="rId11" Type="http://schemas.openxmlformats.org/officeDocument/2006/relationships/hyperlink" Target="https://www.city.toyonaka.osaka.jp/joho/keikaku/koumin_renkei/torikumi/toyonakariversepitti.html" TargetMode="External"/><Relationship Id="rId5" Type="http://schemas.openxmlformats.org/officeDocument/2006/relationships/hyperlink" Target="https://workwaku2-kawachinagano.com/" TargetMode="External"/><Relationship Id="rId15" Type="http://schemas.openxmlformats.org/officeDocument/2006/relationships/image" Target="../media/image13.png"/><Relationship Id="rId10" Type="http://schemas.openxmlformats.org/officeDocument/2006/relationships/hyperlink" Target="https://www.city.higashiosaka.lg.jp/0000033985.html" TargetMode="External"/><Relationship Id="rId4" Type="http://schemas.openxmlformats.org/officeDocument/2006/relationships/image" Target="../media/image6.jpeg"/><Relationship Id="rId9" Type="http://schemas.openxmlformats.org/officeDocument/2006/relationships/image" Target="../media/image9.jpe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hyperlink" Target="https://www.city.minoh.lg.jp/kitakyu/kitakyu-enshin.html" TargetMode="External"/><Relationship Id="rId7"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hyperlink" Target="https://www.city.tondabayashi.lg.jp/soshiki/104/72275.html" TargetMode="External"/><Relationship Id="rId5" Type="http://schemas.openxmlformats.org/officeDocument/2006/relationships/hyperlink" Target="https://www.city.kadoma.osaka.jp/soshiki/machizukuri/dorokoenka/4/3/2/koen_ryokka/23040.html" TargetMode="External"/><Relationship Id="rId4" Type="http://schemas.openxmlformats.org/officeDocument/2006/relationships/hyperlink" Target="https://www.city.takatsuki.osaka.jp/life/6/61/320/" TargetMode="External"/><Relationship Id="rId9" Type="http://schemas.openxmlformats.org/officeDocument/2006/relationships/image" Target="../media/image65.jpeg"/></Relationships>
</file>

<file path=ppt/slides/_rels/slide21.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68.jpeg"/><Relationship Id="rId2" Type="http://schemas.openxmlformats.org/officeDocument/2006/relationships/hyperlink" Target="https://kaiplanning.sakura.ne.jp/wp/?page_id=770" TargetMode="External"/><Relationship Id="rId1" Type="http://schemas.openxmlformats.org/officeDocument/2006/relationships/slideLayout" Target="../slideLayouts/slideLayout2.xml"/><Relationship Id="rId6" Type="http://schemas.openxmlformats.org/officeDocument/2006/relationships/hyperlink" Target="https://www.city.osaka-izumi.lg.jp/kakukano/syougaibu/bunkaisan/bunkazai_event/17014.html" TargetMode="External"/><Relationship Id="rId5" Type="http://schemas.openxmlformats.org/officeDocument/2006/relationships/image" Target="../media/image67.png"/><Relationship Id="rId4" Type="http://schemas.openxmlformats.org/officeDocument/2006/relationships/hyperlink" Target="https://www.city.osaka-izumi.lg.jp/kakukano/syougaibu/shogaisuisin/syougaigaku/osirase/seisyounen_shiteikanri/19280.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s://www.city.osaka-izumi.lg.jp/kakukano/dezainbu/tosiseisaku/gyoumu/tomiaki/tomiakityugakkoukumatidukurikousou/tmmachi/12639.html" TargetMode="External"/><Relationship Id="rId1" Type="http://schemas.openxmlformats.org/officeDocument/2006/relationships/slideLayout" Target="../slideLayouts/slideLayout2.xml"/><Relationship Id="rId5" Type="http://schemas.openxmlformats.org/officeDocument/2006/relationships/hyperlink" Target="https://www.city.osakasayama.osaka.jp/sosiki/soumubu/shisankatsuyou_keiyaku/2/1/imakumakihonkousou/index.html" TargetMode="External"/><Relationship Id="rId4" Type="http://schemas.openxmlformats.org/officeDocument/2006/relationships/hyperlink" Target="https://www.town.shimamoto.lg.jp/soshiki/14/2054.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ity.katano.osaka.jp/docs/2024032900013/" TargetMode="External"/><Relationship Id="rId7" Type="http://schemas.openxmlformats.org/officeDocument/2006/relationships/image" Target="../media/image72.png"/><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hyperlink" Target="https://www.kkr.mlit.go.jp/yodogawa/news/2021/bd083b0000007552-att/20220325.pdf" TargetMode="External"/><Relationship Id="rId5" Type="http://schemas.openxmlformats.org/officeDocument/2006/relationships/image" Target="../media/image71.jpeg"/><Relationship Id="rId4" Type="http://schemas.openxmlformats.org/officeDocument/2006/relationships/hyperlink" Target="https://www.town.toyono.osaka.jp/page/page005296.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city.kishiwada.osaka.jp/soshiki/129/mobility-port.html" TargetMode="External"/><Relationship Id="rId2" Type="http://schemas.openxmlformats.org/officeDocument/2006/relationships/image" Target="../media/image73.jpe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hyperlink" Target="https://www.kishiwada-panda-bamboo.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hyperlink" Target="https://www.kishiwada-dejisui.com/" TargetMode="Externa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hyperlink" Target="https://www.city.izumisano.lg.jp/kakuka/koushitsu/seisaku/menu/1616547203916.html"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city.suita.osaka.jp/kenko/1018092/index.html" TargetMode="External"/><Relationship Id="rId3" Type="http://schemas.openxmlformats.org/officeDocument/2006/relationships/image" Target="../media/image78.jpeg"/><Relationship Id="rId7" Type="http://schemas.openxmlformats.org/officeDocument/2006/relationships/hyperlink" Target="https://www.city.higashiosaka.lg.jp/0000041221.html" TargetMode="External"/><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10" Type="http://schemas.openxmlformats.org/officeDocument/2006/relationships/hyperlink" Target="https://www.city.settsu.osaka.jp/soshiki/seikatukannkyou/sangyoushinkouka/shoukougyou/kigyoujigyoushoshien/sougyoushienn/23283.html" TargetMode="External"/><Relationship Id="rId4" Type="http://schemas.openxmlformats.org/officeDocument/2006/relationships/hyperlink" Target="https://www.city.settsu.osaka.jp/soshiki/hokenfukushibu/hokenfukushika/kento/index.html" TargetMode="External"/><Relationship Id="rId9" Type="http://schemas.openxmlformats.org/officeDocument/2006/relationships/image" Target="../media/image81.png"/></Relationships>
</file>

<file path=ppt/slides/_rels/slide27.xml.rels><?xml version="1.0" encoding="UTF-8" standalone="yes"?>
<Relationships xmlns="http://schemas.openxmlformats.org/package/2006/relationships"><Relationship Id="rId8" Type="http://schemas.openxmlformats.org/officeDocument/2006/relationships/hyperlink" Target="https://www.city.kaizuka.lg.jp/expo2025/challenge/index.html" TargetMode="External"/><Relationship Id="rId3" Type="http://schemas.openxmlformats.org/officeDocument/2006/relationships/hyperlink" Target="https://www.city.higashiosaka.lg.jp/0000041221.html" TargetMode="External"/><Relationship Id="rId7" Type="http://schemas.openxmlformats.org/officeDocument/2006/relationships/image" Target="../media/image83.jpe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hyperlink" Target="https://www.city.sennan.lg.jp/kakuka/seichousenryaku/renkei/kouminrenkei/11695.html" TargetMode="External"/><Relationship Id="rId5" Type="http://schemas.openxmlformats.org/officeDocument/2006/relationships/image" Target="../media/image82.png"/><Relationship Id="rId10" Type="http://schemas.openxmlformats.org/officeDocument/2006/relationships/image" Target="../media/image85.jpeg"/><Relationship Id="rId4" Type="http://schemas.openxmlformats.org/officeDocument/2006/relationships/hyperlink" Target="https://www.city.kashiwara.lg.jp/docs/2025030600110/" TargetMode="External"/><Relationship Id="rId9" Type="http://schemas.openxmlformats.org/officeDocument/2006/relationships/image" Target="../media/image84.jpe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kaizuka-telework.com/" TargetMode="External"/><Relationship Id="rId7"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s://www.hirakata-kassei.jp/" TargetMode="External"/><Relationship Id="rId5" Type="http://schemas.openxmlformats.org/officeDocument/2006/relationships/hyperlink" Target="https://www.city.toyonaka.osaka.jp/joho/keikaku/soukei4/youthmo.html" TargetMode="External"/><Relationship Id="rId4" Type="http://schemas.openxmlformats.org/officeDocument/2006/relationships/hyperlink" Target="https://www.city.ibaraki.osaka.jp/kikou/shimin/shiminkaikanatochikatuyou_2/index.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ity.moriguchi.osaka.jp/kakukanoannai/shiminseikatsubu/chiikishinkoka/sangyoshinkokigyoshien/jigyousyasien/3357.html" TargetMode="External"/><Relationship Id="rId7" Type="http://schemas.openxmlformats.org/officeDocument/2006/relationships/hyperlink" Target="https://www.city.hannan.lg.jp/kakuka/mirai/mkatsu/SDGs/tourokuseido/index.html"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s://www.city.minoh.lg.jp/eigyou/zeroichoouen.html" TargetMode="External"/><Relationship Id="rId5" Type="http://schemas.openxmlformats.org/officeDocument/2006/relationships/hyperlink" Target="https://izumisano.local-innovation.jp/" TargetMode="External"/><Relationship Id="rId4" Type="http://schemas.openxmlformats.org/officeDocument/2006/relationships/hyperlink" Target="https://www.city.ibaraki.osaka.jp/kikou/sangyo/shoukou/menu/kigyoshien/sanngakurennkei/1475815238586.html"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city.matsubara.lg.jp/docs/1481083.html" TargetMode="External"/><Relationship Id="rId3" Type="http://schemas.openxmlformats.org/officeDocument/2006/relationships/image" Target="../media/image18.jpeg"/><Relationship Id="rId7" Type="http://schemas.openxmlformats.org/officeDocument/2006/relationships/image" Target="../media/image19.png"/><Relationship Id="rId2" Type="http://schemas.openxmlformats.org/officeDocument/2006/relationships/hyperlink" Target="https://i.omojob.com/2024mnb/" TargetMode="External"/><Relationship Id="rId1" Type="http://schemas.openxmlformats.org/officeDocument/2006/relationships/slideLayout" Target="../slideLayouts/slideLayout2.xml"/><Relationship Id="rId6" Type="http://schemas.openxmlformats.org/officeDocument/2006/relationships/hyperlink" Target="https://bukiyo-factory.osaka/" TargetMode="External"/><Relationship Id="rId5" Type="http://schemas.openxmlformats.org/officeDocument/2006/relationships/hyperlink" Target="https://www.city.shijonawate.lg.jp/page/14-48750.html" TargetMode="External"/><Relationship Id="rId10" Type="http://schemas.openxmlformats.org/officeDocument/2006/relationships/image" Target="../media/image20.png"/><Relationship Id="rId4" Type="http://schemas.openxmlformats.org/officeDocument/2006/relationships/hyperlink" Target="https://www.town.tadaoka.osaka.jp/material/files/group/14/R05levelup.pdf" TargetMode="External"/><Relationship Id="rId9" Type="http://schemas.openxmlformats.org/officeDocument/2006/relationships/hyperlink" Target="https://www.city.daito.lg.jp/soshiki/5/59431.html"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s://www.city.izumisano.lg.jp/kakuka/seikatsu/shoko/menu/sougyoushien/9637.html" TargetMode="External"/><Relationship Id="rId7" Type="http://schemas.openxmlformats.org/officeDocument/2006/relationships/image" Target="../media/image23.jpeg"/><Relationship Id="rId2" Type="http://schemas.openxmlformats.org/officeDocument/2006/relationships/hyperlink" Target="https://matchbox.jp/osaka/izumisano"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hyperlink" Target="https://www.city.ikeda.osaka.jp/soshiki/siminseikatsu/jinkenbunka/diversity/idcdanjyokyoudousankaku/kako/2024_1/IWN/index.html"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city.toyonaka.osaka.jp/kosodate/kosodate_no1/sho1_kabe/freetime.html" TargetMode="External"/><Relationship Id="rId3" Type="http://schemas.openxmlformats.org/officeDocument/2006/relationships/hyperlink" Target="https://www.town.kanan.osaka.jp/kurashi_tetsuzuki/sumai/iyuteijyu/4305.html" TargetMode="External"/><Relationship Id="rId7" Type="http://schemas.openxmlformats.org/officeDocument/2006/relationships/hyperlink" Target="https://www.city.osakasayama.osaka.jp/sosiki/kenkoufukushibu/kenkousuishin/iryou_kenkou/kenkousoudan/6937.html" TargetMode="Externa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hyperlink" Target="https://www.town.tajiri.osaka.jp/kakukanojoho/kyoikuiinkai/kyouikukannrika/3/wakamonoouennseido/index.html" TargetMode="External"/><Relationship Id="rId5" Type="http://schemas.openxmlformats.org/officeDocument/2006/relationships/hyperlink" Target="https://www.city.hirakata.osaka.jp/promotion/life/kids/" TargetMode="External"/><Relationship Id="rId4" Type="http://schemas.openxmlformats.org/officeDocument/2006/relationships/hyperlink" Target="https://www.city.toyonaka.osaka.jp/kosodate/kosodate_no1/kyouiku_highlevel/AIdrill.html" TargetMode="External"/><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hyperlink" Target="https://www.city.katano.osaka.jp/docs/2025030400017/" TargetMode="External"/><Relationship Id="rId2" Type="http://schemas.openxmlformats.org/officeDocument/2006/relationships/hyperlink" Target="https://www.city.neyagawa.osaka.jp/organization_list/kikikanri/kansatsuka/index.html" TargetMode="Externa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town.tadaoka.osaka.jp/soshiki/keiei_senryaku/kouminrenkei/5196.html"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s://www.town.taishi.osaka.jp/busyo/kyouiku_jimu/syougaigakusyuuka/kodomo_manabi/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3D7155-9AA4-07F3-F931-FBB6600804D3}"/>
              </a:ext>
            </a:extLst>
          </p:cNvPr>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descr="ロゴ が含まれている画像&#10;&#10;自動的に生成された説明">
            <a:extLst>
              <a:ext uri="{FF2B5EF4-FFF2-40B4-BE49-F238E27FC236}">
                <a16:creationId xmlns:a16="http://schemas.microsoft.com/office/drawing/2014/main" id="{57ED5293-E600-DA77-3783-8F57D822EA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98817" y="91168"/>
            <a:ext cx="1267826" cy="1599479"/>
          </a:xfrm>
          <a:prstGeom prst="rect">
            <a:avLst/>
          </a:prstGeom>
        </p:spPr>
      </p:pic>
      <p:sp>
        <p:nvSpPr>
          <p:cNvPr id="63" name="平行四辺形 62">
            <a:extLst>
              <a:ext uri="{FF2B5EF4-FFF2-40B4-BE49-F238E27FC236}">
                <a16:creationId xmlns:a16="http://schemas.microsoft.com/office/drawing/2014/main" id="{8425EE64-C2E9-5B53-D92D-3AF4C25521AD}"/>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平行四辺形 58">
            <a:extLst>
              <a:ext uri="{FF2B5EF4-FFF2-40B4-BE49-F238E27FC236}">
                <a16:creationId xmlns:a16="http://schemas.microsoft.com/office/drawing/2014/main" id="{62831E76-0908-233D-3F5A-4833174A4ABB}"/>
              </a:ext>
            </a:extLst>
          </p:cNvPr>
          <p:cNvSpPr/>
          <p:nvPr/>
        </p:nvSpPr>
        <p:spPr>
          <a:xfrm>
            <a:off x="232633" y="555664"/>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B9D5BEC3-060B-AFBC-DAEA-B13E2B5796B6}"/>
              </a:ext>
            </a:extLst>
          </p:cNvPr>
          <p:cNvSpPr/>
          <p:nvPr/>
        </p:nvSpPr>
        <p:spPr>
          <a:xfrm>
            <a:off x="80584" y="1164622"/>
            <a:ext cx="11849153" cy="2822912"/>
          </a:xfrm>
          <a:prstGeom prst="roundRect">
            <a:avLst>
              <a:gd name="adj" fmla="val 7526"/>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8" name="四角形: 角を丸くする 7">
            <a:extLst>
              <a:ext uri="{FF2B5EF4-FFF2-40B4-BE49-F238E27FC236}">
                <a16:creationId xmlns:a16="http://schemas.microsoft.com/office/drawing/2014/main" id="{02552F10-2CFE-2C32-7D1C-37F579975C70}"/>
              </a:ext>
            </a:extLst>
          </p:cNvPr>
          <p:cNvSpPr/>
          <p:nvPr/>
        </p:nvSpPr>
        <p:spPr>
          <a:xfrm>
            <a:off x="146075" y="822274"/>
            <a:ext cx="3845354" cy="45786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オール大阪でのチャレンジ支援強化</a:t>
            </a:r>
            <a:endParaRPr kumimoji="1" lang="ja-JP" altLang="en-US" sz="1600" b="1" dirty="0">
              <a:solidFill>
                <a:srgbClr val="241916"/>
              </a:solidFill>
            </a:endParaRPr>
          </a:p>
        </p:txBody>
      </p:sp>
      <p:sp>
        <p:nvSpPr>
          <p:cNvPr id="22" name="四角形: 角を丸くする 21">
            <a:extLst>
              <a:ext uri="{FF2B5EF4-FFF2-40B4-BE49-F238E27FC236}">
                <a16:creationId xmlns:a16="http://schemas.microsoft.com/office/drawing/2014/main" id="{0D897E1E-2A7F-A0FB-E2C7-B65C76A7498B}"/>
              </a:ext>
            </a:extLst>
          </p:cNvPr>
          <p:cNvSpPr/>
          <p:nvPr/>
        </p:nvSpPr>
        <p:spPr>
          <a:xfrm>
            <a:off x="157823" y="4275168"/>
            <a:ext cx="11849153" cy="2331041"/>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3" name="四角形: 角を丸くする 22">
            <a:extLst>
              <a:ext uri="{FF2B5EF4-FFF2-40B4-BE49-F238E27FC236}">
                <a16:creationId xmlns:a16="http://schemas.microsoft.com/office/drawing/2014/main" id="{A9E7868F-6C99-EA01-4565-CD0A74B0ACD8}"/>
              </a:ext>
            </a:extLst>
          </p:cNvPr>
          <p:cNvSpPr/>
          <p:nvPr/>
        </p:nvSpPr>
        <p:spPr>
          <a:xfrm>
            <a:off x="134144" y="4057963"/>
            <a:ext cx="7401807" cy="44165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「おもろい」アイデアの出会う場→スタートアップ、イノベーション（</a:t>
            </a:r>
            <a:r>
              <a:rPr kumimoji="1" lang="en-US" altLang="ja-JP" sz="1600" b="1" dirty="0">
                <a:solidFill>
                  <a:srgbClr val="241916"/>
                </a:solidFill>
                <a:latin typeface="BIZ UDゴシック" panose="020B0400000000000000" pitchFamily="49" charset="-128"/>
                <a:ea typeface="BIZ UDゴシック" panose="020B0400000000000000" pitchFamily="49" charset="-128"/>
              </a:rPr>
              <a:t>1/4</a:t>
            </a:r>
            <a:r>
              <a:rPr kumimoji="1" lang="ja-JP" altLang="en-US" sz="1600" b="1" dirty="0">
                <a:solidFill>
                  <a:srgbClr val="241916"/>
                </a:solidFill>
                <a:latin typeface="BIZ UDゴシック" panose="020B0400000000000000" pitchFamily="49" charset="-128"/>
                <a:ea typeface="BIZ UDゴシック" panose="020B0400000000000000" pitchFamily="49" charset="-128"/>
              </a:rPr>
              <a:t>）</a:t>
            </a:r>
          </a:p>
        </p:txBody>
      </p:sp>
      <p:sp>
        <p:nvSpPr>
          <p:cNvPr id="41" name="四角形: 角を丸くする 40">
            <a:extLst>
              <a:ext uri="{FF2B5EF4-FFF2-40B4-BE49-F238E27FC236}">
                <a16:creationId xmlns:a16="http://schemas.microsoft.com/office/drawing/2014/main" id="{6AB2EE0F-FA52-F860-0941-F5D8412F0929}"/>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indent="-176213">
              <a:spcBef>
                <a:spcPts val="1200"/>
              </a:spcBef>
            </a:pP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rPr>
              <a:t>あなたのとなりで、</a:t>
            </a:r>
            <a:endPar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endParaRPr>
          </a:p>
          <a:p>
            <a:pPr marL="176213" indent="-176213">
              <a:spcBef>
                <a:spcPts val="1200"/>
              </a:spcBef>
            </a:pPr>
            <a:r>
              <a:rPr lang="ja-JP" altLang="en-US" b="1" dirty="0">
                <a:solidFill>
                  <a:srgbClr val="FFD83C"/>
                </a:solidFill>
                <a:latin typeface="UD デジタル 教科書体 NK-B" panose="02020700000000000000" pitchFamily="18" charset="-128"/>
                <a:ea typeface="UD デジタル 教科書体 NK-B" panose="02020700000000000000" pitchFamily="18" charset="-128"/>
              </a:rPr>
              <a:t>副首都はもう始まっています！</a:t>
            </a:r>
            <a:endParaRPr kumimoji="1" lang="en-US" altLang="ja-JP" b="1" dirty="0">
              <a:solidFill>
                <a:srgbClr val="FFD83C"/>
              </a:solidFill>
              <a:latin typeface="UD デジタル 教科書体 NK-B" panose="02020700000000000000" pitchFamily="18" charset="-128"/>
              <a:ea typeface="UD デジタル 教科書体 NK-B" panose="02020700000000000000" pitchFamily="18" charset="-128"/>
            </a:endParaRPr>
          </a:p>
        </p:txBody>
      </p:sp>
      <p:sp>
        <p:nvSpPr>
          <p:cNvPr id="46" name="四角形: 角を丸くする 45">
            <a:extLst>
              <a:ext uri="{FF2B5EF4-FFF2-40B4-BE49-F238E27FC236}">
                <a16:creationId xmlns:a16="http://schemas.microsoft.com/office/drawing/2014/main" id="{7198A1DE-21B7-1295-EA26-C780D04DF290}"/>
              </a:ext>
            </a:extLst>
          </p:cNvPr>
          <p:cNvSpPr/>
          <p:nvPr/>
        </p:nvSpPr>
        <p:spPr>
          <a:xfrm>
            <a:off x="10261243" y="5666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indent="-176213" algn="ctr">
              <a:lnSpc>
                <a:spcPts val="1300"/>
              </a:lnSpc>
              <a:spcBef>
                <a:spcPts val="1200"/>
              </a:spcBef>
            </a:pPr>
            <a:r>
              <a:rPr kumimoji="1" lang="ja-JP" altLang="en-US" sz="1600" b="1" dirty="0">
                <a:solidFill>
                  <a:schemeClr val="bg1"/>
                </a:solidFill>
                <a:latin typeface="UD デジタル 教科書体 NK-B" panose="02020700000000000000" pitchFamily="18" charset="-128"/>
                <a:ea typeface="UD デジタル 教科書体 NK-B" panose="02020700000000000000" pitchFamily="18" charset="-128"/>
              </a:rPr>
              <a:t>大阪のまちに、</a:t>
            </a:r>
            <a:endParaRPr kumimoji="1" lang="en-US" altLang="ja-JP" sz="1600" b="1" dirty="0">
              <a:solidFill>
                <a:schemeClr val="bg1"/>
              </a:solidFill>
              <a:latin typeface="UD デジタル 教科書体 NK-B" panose="02020700000000000000" pitchFamily="18" charset="-128"/>
              <a:ea typeface="UD デジタル 教科書体 NK-B" panose="02020700000000000000" pitchFamily="18" charset="-128"/>
            </a:endParaRPr>
          </a:p>
          <a:p>
            <a:pPr marL="176213" indent="-176213" algn="ctr">
              <a:lnSpc>
                <a:spcPts val="1300"/>
              </a:lnSpc>
              <a:spcBef>
                <a:spcPts val="1200"/>
              </a:spcBef>
            </a:pPr>
            <a:r>
              <a:rPr kumimoji="1" lang="ja-JP" altLang="en-US" sz="1600" b="1" dirty="0">
                <a:solidFill>
                  <a:schemeClr val="bg1"/>
                </a:solidFill>
                <a:latin typeface="UD デジタル 教科書体 NK-B" panose="02020700000000000000" pitchFamily="18" charset="-128"/>
                <a:ea typeface="UD デジタル 教科書体 NK-B" panose="02020700000000000000" pitchFamily="18" charset="-128"/>
              </a:rPr>
              <a:t>もっともっと</a:t>
            </a:r>
            <a:r>
              <a:rPr lang="ja-JP" altLang="en-US" sz="2000" b="1" dirty="0">
                <a:solidFill>
                  <a:srgbClr val="FFD83C"/>
                </a:solidFill>
                <a:latin typeface="UD デジタル 教科書体 NK-B" panose="02020700000000000000" pitchFamily="18" charset="-128"/>
                <a:ea typeface="UD デジタル 教科書体 NK-B" panose="02020700000000000000" pitchFamily="18" charset="-128"/>
              </a:rPr>
              <a:t>福</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rPr>
              <a:t>がくる</a:t>
            </a:r>
            <a:endParaRPr kumimoji="1" lang="en-US" altLang="ja-JP" b="1" dirty="0">
              <a:solidFill>
                <a:srgbClr val="FFD83C"/>
              </a:solidFill>
              <a:latin typeface="UD デジタル 教科書体 NK-B" panose="02020700000000000000" pitchFamily="18" charset="-128"/>
              <a:ea typeface="UD デジタル 教科書体 NK-B" panose="02020700000000000000" pitchFamily="18" charset="-128"/>
            </a:endParaRPr>
          </a:p>
        </p:txBody>
      </p:sp>
      <p:sp>
        <p:nvSpPr>
          <p:cNvPr id="57" name="四角形: 角を丸くする 56">
            <a:extLst>
              <a:ext uri="{FF2B5EF4-FFF2-40B4-BE49-F238E27FC236}">
                <a16:creationId xmlns:a16="http://schemas.microsoft.com/office/drawing/2014/main" id="{038A61E2-F483-6F0C-EDF6-66DE4438AEE4}"/>
              </a:ext>
            </a:extLst>
          </p:cNvPr>
          <p:cNvSpPr/>
          <p:nvPr/>
        </p:nvSpPr>
        <p:spPr>
          <a:xfrm>
            <a:off x="259440" y="446644"/>
            <a:ext cx="3312662"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indent="-176213" algn="ctr">
              <a:lnSpc>
                <a:spcPts val="1300"/>
              </a:lnSpc>
              <a:spcBef>
                <a:spcPts val="1200"/>
              </a:spcBef>
            </a:pPr>
            <a:r>
              <a:rPr kumimoji="1" lang="ja-JP" altLang="en-US" sz="2200" b="1" dirty="0">
                <a:solidFill>
                  <a:schemeClr val="bg1"/>
                </a:solidFill>
                <a:latin typeface="UD デジタル 教科書体 NK-B" panose="02020700000000000000" pitchFamily="18" charset="-128"/>
                <a:ea typeface="UD デジタル 教科書体 NK-B" panose="02020700000000000000" pitchFamily="18" charset="-128"/>
              </a:rPr>
              <a:t>チャレンジを後押しする機能</a:t>
            </a:r>
            <a:endParaRPr kumimoji="1" lang="en-US" altLang="ja-JP" sz="2200"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60" name="四角形: 角を丸くする 59">
            <a:extLst>
              <a:ext uri="{FF2B5EF4-FFF2-40B4-BE49-F238E27FC236}">
                <a16:creationId xmlns:a16="http://schemas.microsoft.com/office/drawing/2014/main" id="{21FEA88F-2C20-8222-E733-BFD4E6D1C07B}"/>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indent="-176213" algn="ctr">
              <a:lnSpc>
                <a:spcPts val="1300"/>
              </a:lnSpc>
              <a:spcBef>
                <a:spcPts val="1200"/>
              </a:spcBef>
            </a:pPr>
            <a:r>
              <a:rPr lang="ja-JP" altLang="en-US" sz="2200" b="1" dirty="0">
                <a:solidFill>
                  <a:schemeClr val="bg1"/>
                </a:solidFill>
                <a:latin typeface="UD デジタル 教科書体 NK-B" panose="02020700000000000000" pitchFamily="18" charset="-128"/>
                <a:ea typeface="UD デジタル 教科書体 NK-B" panose="02020700000000000000" pitchFamily="18" charset="-128"/>
              </a:rPr>
              <a:t>世界標準の都市機能の充実</a:t>
            </a:r>
            <a:endParaRPr kumimoji="1" lang="en-US" altLang="ja-JP" sz="2200"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9" name="四角形: 角を丸くする 18">
            <a:extLst>
              <a:ext uri="{FF2B5EF4-FFF2-40B4-BE49-F238E27FC236}">
                <a16:creationId xmlns:a16="http://schemas.microsoft.com/office/drawing/2014/main" id="{584CF2CD-C288-0E5A-5986-999FBE6418FA}"/>
              </a:ext>
            </a:extLst>
          </p:cNvPr>
          <p:cNvSpPr/>
          <p:nvPr/>
        </p:nvSpPr>
        <p:spPr>
          <a:xfrm>
            <a:off x="189508" y="1359571"/>
            <a:ext cx="11677767" cy="72072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1BADAE28-AF65-3C24-1355-70E3BE99D166}"/>
              </a:ext>
            </a:extLst>
          </p:cNvPr>
          <p:cNvSpPr/>
          <p:nvPr/>
        </p:nvSpPr>
        <p:spPr>
          <a:xfrm>
            <a:off x="-221308" y="1357253"/>
            <a:ext cx="4822770" cy="18696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共創プラットフォームでサテライトビジネスを支援</a:t>
            </a:r>
          </a:p>
        </p:txBody>
      </p:sp>
      <p:sp>
        <p:nvSpPr>
          <p:cNvPr id="20" name="四角形: 角を丸くする 19">
            <a:extLst>
              <a:ext uri="{FF2B5EF4-FFF2-40B4-BE49-F238E27FC236}">
                <a16:creationId xmlns:a16="http://schemas.microsoft.com/office/drawing/2014/main" id="{7BA08B9C-FDE9-1128-5BA6-03E17AEFDFE4}"/>
              </a:ext>
            </a:extLst>
          </p:cNvPr>
          <p:cNvSpPr/>
          <p:nvPr/>
        </p:nvSpPr>
        <p:spPr>
          <a:xfrm>
            <a:off x="187269" y="2148484"/>
            <a:ext cx="5194095" cy="1775815"/>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1C50527F-FE59-51C6-56AC-5982371C5EC7}"/>
              </a:ext>
            </a:extLst>
          </p:cNvPr>
          <p:cNvSpPr/>
          <p:nvPr/>
        </p:nvSpPr>
        <p:spPr>
          <a:xfrm>
            <a:off x="913603" y="1530671"/>
            <a:ext cx="10796244" cy="539665"/>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阪南市内外の事業者・団体・個人をマッチングし、相談窓口機能を有する共創プラットフォーム 阪南サテライトオフィス「</a:t>
            </a:r>
            <a:r>
              <a:rPr lang="en-US" altLang="ja-JP" sz="1200" dirty="0">
                <a:solidFill>
                  <a:schemeClr val="tx1"/>
                </a:solidFill>
                <a:latin typeface="BIZ UDゴシック" panose="020B0400000000000000" pitchFamily="49" charset="-128"/>
                <a:ea typeface="BIZ UDゴシック" panose="020B0400000000000000" pitchFamily="49" charset="-128"/>
                <a:hlinkClick r:id="rId3"/>
              </a:rPr>
              <a:t>BY THE SEA HANNAN</a:t>
            </a:r>
            <a:r>
              <a:rPr lang="ja-JP" altLang="en-US" sz="1200" dirty="0">
                <a:solidFill>
                  <a:schemeClr val="tx1"/>
                </a:solidFill>
                <a:latin typeface="BIZ UDゴシック" panose="020B0400000000000000" pitchFamily="49" charset="-128"/>
                <a:ea typeface="BIZ UDゴシック" panose="020B0400000000000000" pitchFamily="49" charset="-128"/>
              </a:rPr>
              <a:t>」を設置し、サテライトビジネスを支援する。</a:t>
            </a:r>
          </a:p>
        </p:txBody>
      </p:sp>
      <p:sp>
        <p:nvSpPr>
          <p:cNvPr id="27" name="四角形: 角を丸くする 26">
            <a:extLst>
              <a:ext uri="{FF2B5EF4-FFF2-40B4-BE49-F238E27FC236}">
                <a16:creationId xmlns:a16="http://schemas.microsoft.com/office/drawing/2014/main" id="{E0B6FC99-9B30-2688-1D9F-353F41C85EE2}"/>
              </a:ext>
            </a:extLst>
          </p:cNvPr>
          <p:cNvSpPr/>
          <p:nvPr/>
        </p:nvSpPr>
        <p:spPr>
          <a:xfrm>
            <a:off x="5439801" y="2167911"/>
            <a:ext cx="6427475" cy="175638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7814B95C-3D7E-229D-4474-A9DEF3E709A5}"/>
              </a:ext>
            </a:extLst>
          </p:cNvPr>
          <p:cNvSpPr/>
          <p:nvPr/>
        </p:nvSpPr>
        <p:spPr>
          <a:xfrm>
            <a:off x="5955904" y="2536248"/>
            <a:ext cx="3064565" cy="125895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「百福大賞（池田市事始め奨励事業）」において、チャレンジ精神あふれる事業者・創業者の新しい挑戦を応援するため、新しい技術や開発を行う・行おうとしている事業者に対して表彰・奨励する。</a:t>
            </a:r>
          </a:p>
        </p:txBody>
      </p:sp>
      <p:sp>
        <p:nvSpPr>
          <p:cNvPr id="30" name="四角形: 角を丸くする 29">
            <a:extLst>
              <a:ext uri="{FF2B5EF4-FFF2-40B4-BE49-F238E27FC236}">
                <a16:creationId xmlns:a16="http://schemas.microsoft.com/office/drawing/2014/main" id="{23DFD5CB-2BF8-B931-7AD9-18EC72A9626E}"/>
              </a:ext>
            </a:extLst>
          </p:cNvPr>
          <p:cNvSpPr/>
          <p:nvPr/>
        </p:nvSpPr>
        <p:spPr>
          <a:xfrm>
            <a:off x="5084232" y="2160364"/>
            <a:ext cx="4743171" cy="311455"/>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事業者・創業者の新しい挑戦を応援する表彰・奨励</a:t>
            </a:r>
          </a:p>
        </p:txBody>
      </p:sp>
      <p:sp>
        <p:nvSpPr>
          <p:cNvPr id="9" name="スライド番号プレースホルダー 8">
            <a:extLst>
              <a:ext uri="{FF2B5EF4-FFF2-40B4-BE49-F238E27FC236}">
                <a16:creationId xmlns:a16="http://schemas.microsoft.com/office/drawing/2014/main" id="{27DC2257-AA45-6B11-716A-F137DD961E26}"/>
              </a:ext>
            </a:extLst>
          </p:cNvPr>
          <p:cNvSpPr>
            <a:spLocks noGrp="1"/>
          </p:cNvSpPr>
          <p:nvPr>
            <p:ph type="sldNum" sz="quarter" idx="12"/>
          </p:nvPr>
        </p:nvSpPr>
        <p:spPr>
          <a:xfrm>
            <a:off x="8610600" y="6203950"/>
            <a:ext cx="2743200" cy="365125"/>
          </a:xfrm>
        </p:spPr>
        <p:txBody>
          <a:bodyPr/>
          <a:lstStyle/>
          <a:p>
            <a:fld id="{C8221C97-0B51-4655-9AB3-A2F722911898}" type="slidenum">
              <a:rPr kumimoji="1" lang="ja-JP" altLang="en-US" smtClean="0"/>
              <a:t>1</a:t>
            </a:fld>
            <a:endParaRPr kumimoji="1" lang="ja-JP" altLang="en-US"/>
          </a:p>
        </p:txBody>
      </p:sp>
      <p:pic>
        <p:nvPicPr>
          <p:cNvPr id="5" name="図 4">
            <a:extLst>
              <a:ext uri="{FF2B5EF4-FFF2-40B4-BE49-F238E27FC236}">
                <a16:creationId xmlns:a16="http://schemas.microsoft.com/office/drawing/2014/main" id="{94B43A79-C0D2-2372-0398-0E6C220F40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00995" y="2529291"/>
            <a:ext cx="2508851" cy="1369115"/>
          </a:xfrm>
          <a:prstGeom prst="rect">
            <a:avLst/>
          </a:prstGeom>
        </p:spPr>
      </p:pic>
      <p:sp>
        <p:nvSpPr>
          <p:cNvPr id="32" name="四角形: 角を丸くする 31">
            <a:extLst>
              <a:ext uri="{FF2B5EF4-FFF2-40B4-BE49-F238E27FC236}">
                <a16:creationId xmlns:a16="http://schemas.microsoft.com/office/drawing/2014/main" id="{836F94C0-A19B-91AE-37DC-CECE9546EE8C}"/>
              </a:ext>
            </a:extLst>
          </p:cNvPr>
          <p:cNvSpPr/>
          <p:nvPr/>
        </p:nvSpPr>
        <p:spPr>
          <a:xfrm>
            <a:off x="241903" y="4582744"/>
            <a:ext cx="5449381" cy="1986331"/>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33" name="四角形: 角を丸くする 32">
            <a:extLst>
              <a:ext uri="{FF2B5EF4-FFF2-40B4-BE49-F238E27FC236}">
                <a16:creationId xmlns:a16="http://schemas.microsoft.com/office/drawing/2014/main" id="{9B895C71-B839-F711-DDA9-0FDD1E14ED97}"/>
              </a:ext>
            </a:extLst>
          </p:cNvPr>
          <p:cNvSpPr/>
          <p:nvPr/>
        </p:nvSpPr>
        <p:spPr>
          <a:xfrm>
            <a:off x="5763163" y="4582744"/>
            <a:ext cx="6186934" cy="1963935"/>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24721570-B681-B5EC-75F4-137C2D22195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377494" y="4830901"/>
            <a:ext cx="2149903" cy="1612427"/>
          </a:xfrm>
          <a:prstGeom prst="rect">
            <a:avLst/>
          </a:prstGeom>
        </p:spPr>
      </p:pic>
      <p:sp>
        <p:nvSpPr>
          <p:cNvPr id="28" name="四角形: 角を丸くする 27">
            <a:extLst>
              <a:ext uri="{FF2B5EF4-FFF2-40B4-BE49-F238E27FC236}">
                <a16:creationId xmlns:a16="http://schemas.microsoft.com/office/drawing/2014/main" id="{5150BD4D-40EF-7216-0C69-B5D752AE14E9}"/>
              </a:ext>
            </a:extLst>
          </p:cNvPr>
          <p:cNvSpPr/>
          <p:nvPr/>
        </p:nvSpPr>
        <p:spPr>
          <a:xfrm>
            <a:off x="660400" y="5107351"/>
            <a:ext cx="2546625" cy="1422123"/>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7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池田市で最古の鉄筋コンクリート造の建物「旧池田実業銀行本店」を活用したビジネスインキュベーション施設「</a:t>
            </a:r>
            <a:r>
              <a:rPr lang="ja-JP" altLang="en-US" sz="1200" dirty="0">
                <a:solidFill>
                  <a:schemeClr val="tx1"/>
                </a:solidFill>
                <a:latin typeface="BIZ UDゴシック" panose="020B0400000000000000" pitchFamily="49" charset="-128"/>
                <a:ea typeface="BIZ UDゴシック" panose="020B0400000000000000" pitchFamily="49" charset="-128"/>
                <a:hlinkClick r:id="rId6"/>
              </a:rPr>
              <a:t>いけだピアまるセンター</a:t>
            </a:r>
            <a:r>
              <a:rPr lang="ja-JP" altLang="en-US" sz="1200" dirty="0">
                <a:solidFill>
                  <a:schemeClr val="tx1"/>
                </a:solidFill>
                <a:latin typeface="BIZ UDゴシック" panose="020B0400000000000000" pitchFamily="49" charset="-128"/>
                <a:ea typeface="BIZ UDゴシック" panose="020B0400000000000000" pitchFamily="49" charset="-128"/>
              </a:rPr>
              <a:t>」において、起業家を育成し創業をサポートする。</a:t>
            </a:r>
          </a:p>
        </p:txBody>
      </p:sp>
      <p:sp>
        <p:nvSpPr>
          <p:cNvPr id="31" name="四角形: 角を丸くする 30">
            <a:extLst>
              <a:ext uri="{FF2B5EF4-FFF2-40B4-BE49-F238E27FC236}">
                <a16:creationId xmlns:a16="http://schemas.microsoft.com/office/drawing/2014/main" id="{0FB9D1BA-E7C0-B62E-2FD3-B4305E2FE73D}"/>
              </a:ext>
            </a:extLst>
          </p:cNvPr>
          <p:cNvSpPr/>
          <p:nvPr/>
        </p:nvSpPr>
        <p:spPr>
          <a:xfrm>
            <a:off x="6262632" y="4912835"/>
            <a:ext cx="3359323" cy="1648565"/>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7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イノベーション拠点「</a:t>
            </a:r>
            <a:r>
              <a:rPr lang="ja-JP" altLang="en-US" sz="1200" dirty="0">
                <a:solidFill>
                  <a:schemeClr val="tx1"/>
                </a:solidFill>
                <a:latin typeface="BIZ UDゴシック" panose="020B0400000000000000" pitchFamily="49" charset="-128"/>
                <a:ea typeface="BIZ UDゴシック" panose="020B0400000000000000" pitchFamily="49" charset="-128"/>
                <a:hlinkClick r:id="rId7"/>
              </a:rPr>
              <a:t>みせるばやお</a:t>
            </a:r>
            <a:r>
              <a:rPr lang="ja-JP" altLang="en-US" sz="1200" dirty="0">
                <a:solidFill>
                  <a:schemeClr val="tx1"/>
                </a:solidFill>
                <a:latin typeface="BIZ UDゴシック" panose="020B0400000000000000" pitchFamily="49" charset="-128"/>
                <a:ea typeface="BIZ UDゴシック" panose="020B0400000000000000" pitchFamily="49" charset="-128"/>
              </a:rPr>
              <a:t>」において、日本のものづくりを裏側から支えてきた高い技術力をワークショップ形式で子どもたちに「魅せる」地域貢献活動を行うと同時に、中小企業、大企業、行政、大学、金融機関等とのコラボ活動を通じたナレッジシェア（知識の共有）を可能とする取組を行う。</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35" name="四角形: 角を丸くする 34">
            <a:extLst>
              <a:ext uri="{FF2B5EF4-FFF2-40B4-BE49-F238E27FC236}">
                <a16:creationId xmlns:a16="http://schemas.microsoft.com/office/drawing/2014/main" id="{422BE95B-0538-893E-FFC6-A7F14B28A573}"/>
              </a:ext>
            </a:extLst>
          </p:cNvPr>
          <p:cNvSpPr/>
          <p:nvPr/>
        </p:nvSpPr>
        <p:spPr>
          <a:xfrm>
            <a:off x="57007" y="4621196"/>
            <a:ext cx="3162616" cy="42160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dirty="0">
                <a:solidFill>
                  <a:srgbClr val="241916"/>
                </a:solidFill>
                <a:latin typeface="BIZ UDPゴシック" panose="020B0400000000000000" pitchFamily="50" charset="-128"/>
                <a:ea typeface="BIZ UDPゴシック" panose="020B0400000000000000" pitchFamily="50" charset="-128"/>
              </a:rPr>
              <a:t>ビジネスインキュベーション施設で</a:t>
            </a:r>
            <a:endParaRPr lang="en-US" altLang="ja-JP" sz="1400" b="1" u="sng" dirty="0">
              <a:solidFill>
                <a:srgbClr val="241916"/>
              </a:solidFill>
              <a:latin typeface="BIZ UDPゴシック" panose="020B0400000000000000" pitchFamily="50" charset="-128"/>
              <a:ea typeface="BIZ UDPゴシック" panose="020B0400000000000000" pitchFamily="50" charset="-128"/>
            </a:endParaRPr>
          </a:p>
          <a:p>
            <a:pPr algn="ctr"/>
            <a:r>
              <a:rPr lang="ja-JP" altLang="en-US" sz="1400" b="1" u="sng" dirty="0">
                <a:solidFill>
                  <a:srgbClr val="241916"/>
                </a:solidFill>
                <a:latin typeface="BIZ UDPゴシック" panose="020B0400000000000000" pitchFamily="50" charset="-128"/>
                <a:ea typeface="BIZ UDPゴシック" panose="020B0400000000000000" pitchFamily="50" charset="-128"/>
              </a:rPr>
              <a:t>起業家育成・創業をサポート</a:t>
            </a:r>
            <a:endParaRPr kumimoji="1" lang="en-US" altLang="ja-JP" sz="1400" b="1" u="sng" dirty="0">
              <a:solidFill>
                <a:srgbClr val="241916"/>
              </a:solidFill>
              <a:latin typeface="BIZ UDPゴシック" panose="020B0400000000000000" pitchFamily="50" charset="-128"/>
              <a:ea typeface="BIZ UDPゴシック" panose="020B0400000000000000" pitchFamily="50" charset="-128"/>
            </a:endParaRPr>
          </a:p>
        </p:txBody>
      </p:sp>
      <p:sp>
        <p:nvSpPr>
          <p:cNvPr id="38" name="四角形: 角を丸くする 37">
            <a:extLst>
              <a:ext uri="{FF2B5EF4-FFF2-40B4-BE49-F238E27FC236}">
                <a16:creationId xmlns:a16="http://schemas.microsoft.com/office/drawing/2014/main" id="{F8F2E4FB-3C2E-8906-775F-086A8AF7D991}"/>
              </a:ext>
            </a:extLst>
          </p:cNvPr>
          <p:cNvSpPr/>
          <p:nvPr/>
        </p:nvSpPr>
        <p:spPr>
          <a:xfrm>
            <a:off x="5578851" y="4518692"/>
            <a:ext cx="3399323" cy="42160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dirty="0">
                <a:solidFill>
                  <a:srgbClr val="241916"/>
                </a:solidFill>
                <a:latin typeface="BIZ UDPゴシック" panose="020B0400000000000000" pitchFamily="50" charset="-128"/>
                <a:ea typeface="BIZ UDPゴシック" panose="020B0400000000000000" pitchFamily="50" charset="-128"/>
              </a:rPr>
              <a:t>「魅せる場」でものづくりの魅力発信</a:t>
            </a:r>
            <a:endParaRPr kumimoji="1" lang="en-US" altLang="ja-JP" sz="1400" b="1" u="sng" dirty="0">
              <a:solidFill>
                <a:srgbClr val="241916"/>
              </a:solidFill>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4FB00008-8685-FF5B-397B-ACBC1183C9AA}"/>
              </a:ext>
            </a:extLst>
          </p:cNvPr>
          <p:cNvSpPr/>
          <p:nvPr/>
        </p:nvSpPr>
        <p:spPr>
          <a:xfrm>
            <a:off x="642447" y="2515330"/>
            <a:ext cx="3622151" cy="125895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羽曳野市と近隣地域が持つ歴史・文化・産業その他の特性を活かし、観光関連産業の振興を総合的に推進するため、民間からの出向者を受け入れ、近隣市町村と連携して「</a:t>
            </a:r>
            <a:r>
              <a:rPr lang="ja-JP" altLang="en-US" sz="1200" dirty="0">
                <a:solidFill>
                  <a:schemeClr val="tx1"/>
                </a:solidFill>
                <a:latin typeface="BIZ UDゴシック" panose="020B0400000000000000" pitchFamily="49" charset="-128"/>
                <a:ea typeface="BIZ UDゴシック" panose="020B0400000000000000" pitchFamily="49" charset="-128"/>
                <a:hlinkClick r:id="rId8"/>
              </a:rPr>
              <a:t>大阪はびきの観光局</a:t>
            </a:r>
            <a:r>
              <a:rPr lang="ja-JP" altLang="en-US" sz="1200" dirty="0">
                <a:solidFill>
                  <a:schemeClr val="tx1"/>
                </a:solidFill>
                <a:latin typeface="BIZ UDゴシック" panose="020B0400000000000000" pitchFamily="49" charset="-128"/>
                <a:ea typeface="BIZ UDゴシック" panose="020B0400000000000000" pitchFamily="49" charset="-128"/>
              </a:rPr>
              <a:t>」を運営する。</a:t>
            </a:r>
          </a:p>
        </p:txBody>
      </p:sp>
      <p:grpSp>
        <p:nvGrpSpPr>
          <p:cNvPr id="36" name="グループ化 35">
            <a:extLst>
              <a:ext uri="{FF2B5EF4-FFF2-40B4-BE49-F238E27FC236}">
                <a16:creationId xmlns:a16="http://schemas.microsoft.com/office/drawing/2014/main" id="{A5AD8F5A-0805-3D60-D3A9-09093AB4B873}"/>
              </a:ext>
            </a:extLst>
          </p:cNvPr>
          <p:cNvGrpSpPr/>
          <p:nvPr/>
        </p:nvGrpSpPr>
        <p:grpSpPr>
          <a:xfrm>
            <a:off x="132769" y="2540351"/>
            <a:ext cx="688590" cy="263791"/>
            <a:chOff x="6553799" y="1950156"/>
            <a:chExt cx="730267" cy="263791"/>
          </a:xfrm>
        </p:grpSpPr>
        <p:sp>
          <p:nvSpPr>
            <p:cNvPr id="37" name="フリーフォーム: 図形 36">
              <a:extLst>
                <a:ext uri="{FF2B5EF4-FFF2-40B4-BE49-F238E27FC236}">
                  <a16:creationId xmlns:a16="http://schemas.microsoft.com/office/drawing/2014/main" id="{0AE65E08-4C02-2E0A-0F2C-D4371B492605}"/>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9" name="テキスト ボックス 38">
              <a:extLst>
                <a:ext uri="{FF2B5EF4-FFF2-40B4-BE49-F238E27FC236}">
                  <a16:creationId xmlns:a16="http://schemas.microsoft.com/office/drawing/2014/main" id="{01E2177F-15D8-6BA6-829E-BCACC85B9BBB}"/>
                </a:ext>
              </a:extLst>
            </p:cNvPr>
            <p:cNvSpPr txBox="1"/>
            <p:nvPr/>
          </p:nvSpPr>
          <p:spPr>
            <a:xfrm>
              <a:off x="6553799" y="195810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羽曳野市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40" name="グループ化 39">
            <a:extLst>
              <a:ext uri="{FF2B5EF4-FFF2-40B4-BE49-F238E27FC236}">
                <a16:creationId xmlns:a16="http://schemas.microsoft.com/office/drawing/2014/main" id="{55F39018-1722-32C4-9608-776BF132D88B}"/>
              </a:ext>
            </a:extLst>
          </p:cNvPr>
          <p:cNvGrpSpPr/>
          <p:nvPr/>
        </p:nvGrpSpPr>
        <p:grpSpPr>
          <a:xfrm>
            <a:off x="141941" y="2903014"/>
            <a:ext cx="743722" cy="263791"/>
            <a:chOff x="6572763" y="1950156"/>
            <a:chExt cx="651747" cy="263791"/>
          </a:xfrm>
        </p:grpSpPr>
        <p:sp>
          <p:nvSpPr>
            <p:cNvPr id="42" name="フリーフォーム: 図形 41">
              <a:extLst>
                <a:ext uri="{FF2B5EF4-FFF2-40B4-BE49-F238E27FC236}">
                  <a16:creationId xmlns:a16="http://schemas.microsoft.com/office/drawing/2014/main" id="{BFC5A63C-2D47-B7BA-4D3C-204B5CF1C5AF}"/>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3" name="テキスト ボックス 42">
              <a:extLst>
                <a:ext uri="{FF2B5EF4-FFF2-40B4-BE49-F238E27FC236}">
                  <a16:creationId xmlns:a16="http://schemas.microsoft.com/office/drawing/2014/main" id="{B2E68629-4FBA-9510-9CC8-D5768EAE0502}"/>
                </a:ext>
              </a:extLst>
            </p:cNvPr>
            <p:cNvSpPr txBox="1"/>
            <p:nvPr/>
          </p:nvSpPr>
          <p:spPr>
            <a:xfrm>
              <a:off x="6572763"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藤井寺市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44" name="グループ化 43">
            <a:extLst>
              <a:ext uri="{FF2B5EF4-FFF2-40B4-BE49-F238E27FC236}">
                <a16:creationId xmlns:a16="http://schemas.microsoft.com/office/drawing/2014/main" id="{BE516C39-CD88-7375-036C-84D40B212480}"/>
              </a:ext>
            </a:extLst>
          </p:cNvPr>
          <p:cNvGrpSpPr/>
          <p:nvPr/>
        </p:nvGrpSpPr>
        <p:grpSpPr>
          <a:xfrm>
            <a:off x="186341" y="1614614"/>
            <a:ext cx="688590" cy="263791"/>
            <a:chOff x="6610366" y="1950156"/>
            <a:chExt cx="730267" cy="263791"/>
          </a:xfrm>
        </p:grpSpPr>
        <p:sp>
          <p:nvSpPr>
            <p:cNvPr id="47" name="フリーフォーム: 図形 46">
              <a:extLst>
                <a:ext uri="{FF2B5EF4-FFF2-40B4-BE49-F238E27FC236}">
                  <a16:creationId xmlns:a16="http://schemas.microsoft.com/office/drawing/2014/main" id="{F8D6E383-B956-DA71-EBBA-8B4DAFEB082E}"/>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8" name="テキスト ボックス 47">
              <a:extLst>
                <a:ext uri="{FF2B5EF4-FFF2-40B4-BE49-F238E27FC236}">
                  <a16:creationId xmlns:a16="http://schemas.microsoft.com/office/drawing/2014/main" id="{94B074EC-B346-642A-250D-58138D2FEC66}"/>
                </a:ext>
              </a:extLst>
            </p:cNvPr>
            <p:cNvSpPr txBox="1"/>
            <p:nvPr/>
          </p:nvSpPr>
          <p:spPr>
            <a:xfrm>
              <a:off x="6610366" y="195810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阪南市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0" name="グループ化 49">
            <a:extLst>
              <a:ext uri="{FF2B5EF4-FFF2-40B4-BE49-F238E27FC236}">
                <a16:creationId xmlns:a16="http://schemas.microsoft.com/office/drawing/2014/main" id="{A001DD66-3925-53FF-6FF7-C17877447E83}"/>
              </a:ext>
            </a:extLst>
          </p:cNvPr>
          <p:cNvGrpSpPr/>
          <p:nvPr/>
        </p:nvGrpSpPr>
        <p:grpSpPr>
          <a:xfrm>
            <a:off x="5377169" y="2552856"/>
            <a:ext cx="688590" cy="263791"/>
            <a:chOff x="6542598" y="1950156"/>
            <a:chExt cx="730267" cy="263791"/>
          </a:xfrm>
        </p:grpSpPr>
        <p:sp>
          <p:nvSpPr>
            <p:cNvPr id="51" name="フリーフォーム: 図形 50">
              <a:extLst>
                <a:ext uri="{FF2B5EF4-FFF2-40B4-BE49-F238E27FC236}">
                  <a16:creationId xmlns:a16="http://schemas.microsoft.com/office/drawing/2014/main" id="{9F381D4A-0F5E-D397-A4C8-FB74AABFDFA7}"/>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2" name="テキスト ボックス 51">
              <a:extLst>
                <a:ext uri="{FF2B5EF4-FFF2-40B4-BE49-F238E27FC236}">
                  <a16:creationId xmlns:a16="http://schemas.microsoft.com/office/drawing/2014/main" id="{DFA38113-02BD-7CFA-88D9-5B2F551446D7}"/>
                </a:ext>
              </a:extLst>
            </p:cNvPr>
            <p:cNvSpPr txBox="1"/>
            <p:nvPr/>
          </p:nvSpPr>
          <p:spPr>
            <a:xfrm>
              <a:off x="6542598" y="195810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9"/>
                </a:rPr>
                <a:t>池田市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9"/>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3" name="グループ化 52">
            <a:extLst>
              <a:ext uri="{FF2B5EF4-FFF2-40B4-BE49-F238E27FC236}">
                <a16:creationId xmlns:a16="http://schemas.microsoft.com/office/drawing/2014/main" id="{71982987-BD47-DEEA-9DFC-4FFA55D38BB7}"/>
              </a:ext>
            </a:extLst>
          </p:cNvPr>
          <p:cNvGrpSpPr/>
          <p:nvPr/>
        </p:nvGrpSpPr>
        <p:grpSpPr>
          <a:xfrm>
            <a:off x="5760086" y="5105905"/>
            <a:ext cx="688590" cy="263791"/>
            <a:chOff x="6610366" y="1950156"/>
            <a:chExt cx="730267" cy="263791"/>
          </a:xfrm>
        </p:grpSpPr>
        <p:sp>
          <p:nvSpPr>
            <p:cNvPr id="54" name="フリーフォーム: 図形 53">
              <a:extLst>
                <a:ext uri="{FF2B5EF4-FFF2-40B4-BE49-F238E27FC236}">
                  <a16:creationId xmlns:a16="http://schemas.microsoft.com/office/drawing/2014/main" id="{B042BD99-2A0B-0E8E-E523-370A820AC916}"/>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5" name="テキスト ボックス 54">
              <a:extLst>
                <a:ext uri="{FF2B5EF4-FFF2-40B4-BE49-F238E27FC236}">
                  <a16:creationId xmlns:a16="http://schemas.microsoft.com/office/drawing/2014/main" id="{8E743358-96E2-18C8-5086-2E98FDCEC996}"/>
                </a:ext>
              </a:extLst>
            </p:cNvPr>
            <p:cNvSpPr txBox="1"/>
            <p:nvPr/>
          </p:nvSpPr>
          <p:spPr>
            <a:xfrm>
              <a:off x="6610366" y="195810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八尾市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6" name="グループ化 55">
            <a:extLst>
              <a:ext uri="{FF2B5EF4-FFF2-40B4-BE49-F238E27FC236}">
                <a16:creationId xmlns:a16="http://schemas.microsoft.com/office/drawing/2014/main" id="{8866B1CE-772F-E992-BAEC-A8A324D103DD}"/>
              </a:ext>
            </a:extLst>
          </p:cNvPr>
          <p:cNvGrpSpPr/>
          <p:nvPr/>
        </p:nvGrpSpPr>
        <p:grpSpPr>
          <a:xfrm>
            <a:off x="200463" y="5154774"/>
            <a:ext cx="688590" cy="263791"/>
            <a:chOff x="6610366" y="1950156"/>
            <a:chExt cx="730267" cy="263791"/>
          </a:xfrm>
        </p:grpSpPr>
        <p:sp>
          <p:nvSpPr>
            <p:cNvPr id="58" name="フリーフォーム: 図形 57">
              <a:extLst>
                <a:ext uri="{FF2B5EF4-FFF2-40B4-BE49-F238E27FC236}">
                  <a16:creationId xmlns:a16="http://schemas.microsoft.com/office/drawing/2014/main" id="{B38B20D2-3B69-1DCA-7BDE-65788869E881}"/>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1" name="テキスト ボックス 60">
              <a:extLst>
                <a:ext uri="{FF2B5EF4-FFF2-40B4-BE49-F238E27FC236}">
                  <a16:creationId xmlns:a16="http://schemas.microsoft.com/office/drawing/2014/main" id="{D0596F83-E877-04BC-98EE-823BFD3740AB}"/>
                </a:ext>
              </a:extLst>
            </p:cNvPr>
            <p:cNvSpPr txBox="1"/>
            <p:nvPr/>
          </p:nvSpPr>
          <p:spPr>
            <a:xfrm>
              <a:off x="6610366" y="195810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池田市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13" name="図 12">
            <a:extLst>
              <a:ext uri="{FF2B5EF4-FFF2-40B4-BE49-F238E27FC236}">
                <a16:creationId xmlns:a16="http://schemas.microsoft.com/office/drawing/2014/main" id="{52801342-F6C2-A5AF-CB84-7E7E308172E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621955" y="4986047"/>
            <a:ext cx="2304298" cy="1296168"/>
          </a:xfrm>
          <a:prstGeom prst="rect">
            <a:avLst/>
          </a:prstGeom>
        </p:spPr>
      </p:pic>
      <p:pic>
        <p:nvPicPr>
          <p:cNvPr id="25" name="図 24" descr="アイコン&#10;&#10;自動的に生成された説明">
            <a:extLst>
              <a:ext uri="{FF2B5EF4-FFF2-40B4-BE49-F238E27FC236}">
                <a16:creationId xmlns:a16="http://schemas.microsoft.com/office/drawing/2014/main" id="{0A98AA40-1222-ACA1-74F0-FEDB40F26D4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292114" y="2232971"/>
            <a:ext cx="1074623" cy="1630210"/>
          </a:xfrm>
          <a:prstGeom prst="rect">
            <a:avLst/>
          </a:prstGeom>
        </p:spPr>
      </p:pic>
      <p:sp>
        <p:nvSpPr>
          <p:cNvPr id="21" name="四角形: 角を丸くする 20">
            <a:extLst>
              <a:ext uri="{FF2B5EF4-FFF2-40B4-BE49-F238E27FC236}">
                <a16:creationId xmlns:a16="http://schemas.microsoft.com/office/drawing/2014/main" id="{18B877AC-78AF-4CF2-FDE2-1CD669F19FC8}"/>
              </a:ext>
            </a:extLst>
          </p:cNvPr>
          <p:cNvSpPr/>
          <p:nvPr/>
        </p:nvSpPr>
        <p:spPr>
          <a:xfrm>
            <a:off x="-30955" y="2260010"/>
            <a:ext cx="4585258" cy="12870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「大阪はびきの観光局」で観光関連産業の振興を推進</a:t>
            </a:r>
          </a:p>
        </p:txBody>
      </p:sp>
      <p:sp>
        <p:nvSpPr>
          <p:cNvPr id="12" name="四角形: 角を丸くする 11">
            <a:extLst>
              <a:ext uri="{FF2B5EF4-FFF2-40B4-BE49-F238E27FC236}">
                <a16:creationId xmlns:a16="http://schemas.microsoft.com/office/drawing/2014/main" id="{A49EF326-D968-1F30-7AC2-3E99B75C9F2C}"/>
              </a:ext>
            </a:extLst>
          </p:cNvPr>
          <p:cNvSpPr/>
          <p:nvPr/>
        </p:nvSpPr>
        <p:spPr>
          <a:xfrm>
            <a:off x="10509921" y="6666687"/>
            <a:ext cx="1254408" cy="18331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indent="-176213" algn="ctr">
              <a:lnSpc>
                <a:spcPts val="1300"/>
              </a:lnSpc>
              <a:spcBef>
                <a:spcPts val="1200"/>
              </a:spcBef>
            </a:pPr>
            <a:r>
              <a:rPr kumimoji="1" lang="en-US" altLang="ja-JP" sz="1200" b="1" dirty="0">
                <a:solidFill>
                  <a:schemeClr val="bg1"/>
                </a:solidFill>
                <a:latin typeface="UD デジタル 教科書体 NK-B" panose="02020700000000000000" pitchFamily="18" charset="-128"/>
                <a:ea typeface="UD デジタル 教科書体 NK-B" panose="02020700000000000000" pitchFamily="18" charset="-128"/>
              </a:rPr>
              <a:t>2026</a:t>
            </a:r>
            <a:r>
              <a:rPr kumimoji="1" lang="ja-JP" altLang="en-US" sz="1200" b="1" dirty="0">
                <a:solidFill>
                  <a:schemeClr val="bg1"/>
                </a:solidFill>
                <a:latin typeface="UD デジタル 教科書体 NK-B" panose="02020700000000000000" pitchFamily="18" charset="-128"/>
                <a:ea typeface="UD デジタル 教科書体 NK-B" panose="02020700000000000000" pitchFamily="18" charset="-128"/>
              </a:rPr>
              <a:t>年１月　制作</a:t>
            </a:r>
            <a:endParaRPr kumimoji="1" lang="en-US" altLang="ja-JP" sz="1400" b="1" dirty="0">
              <a:solidFill>
                <a:srgbClr val="FFD83C"/>
              </a:solidFill>
              <a:latin typeface="UD デジタル 教科書体 NK-B" panose="02020700000000000000" pitchFamily="18" charset="-128"/>
              <a:ea typeface="UD デジタル 教科書体 NK-B" panose="02020700000000000000" pitchFamily="18" charset="-128"/>
            </a:endParaRPr>
          </a:p>
        </p:txBody>
      </p:sp>
      <p:sp>
        <p:nvSpPr>
          <p:cNvPr id="6" name="スライド番号プレースホルダー 12">
            <a:extLst>
              <a:ext uri="{FF2B5EF4-FFF2-40B4-BE49-F238E27FC236}">
                <a16:creationId xmlns:a16="http://schemas.microsoft.com/office/drawing/2014/main" id="{85C8E9F8-0C1B-7B69-06B7-5A22DA4A5B73}"/>
              </a:ext>
            </a:extLst>
          </p:cNvPr>
          <p:cNvSpPr txBox="1">
            <a:spLocks/>
          </p:cNvSpPr>
          <p:nvPr/>
        </p:nvSpPr>
        <p:spPr>
          <a:xfrm>
            <a:off x="11645322" y="6556053"/>
            <a:ext cx="610178"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221C97-0B51-4655-9AB3-A2F722911898}" type="slidenum">
              <a:rPr lang="ja-JP" altLang="en-US" b="1" smtClean="0">
                <a:solidFill>
                  <a:schemeClr val="bg1"/>
                </a:solidFill>
                <a:latin typeface="BIZ UDPゴシック" panose="020B0400000000000000" pitchFamily="50" charset="-128"/>
                <a:ea typeface="BIZ UDPゴシック" panose="020B0400000000000000" pitchFamily="50" charset="-128"/>
              </a:rPr>
              <a:pPr/>
              <a:t>1</a:t>
            </a:fld>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46683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3D7155-9AA4-07F3-F931-FBB6600804D3}"/>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四角形: 角を丸くする 21">
            <a:extLst>
              <a:ext uri="{FF2B5EF4-FFF2-40B4-BE49-F238E27FC236}">
                <a16:creationId xmlns:a16="http://schemas.microsoft.com/office/drawing/2014/main" id="{0D897E1E-2A7F-A0FB-E2C7-B65C76A7498B}"/>
              </a:ext>
            </a:extLst>
          </p:cNvPr>
          <p:cNvSpPr/>
          <p:nvPr/>
        </p:nvSpPr>
        <p:spPr>
          <a:xfrm>
            <a:off x="9047049" y="1389216"/>
            <a:ext cx="3017064" cy="5306124"/>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8425EE64-C2E9-5B53-D92D-3AF4C25521AD}"/>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62831E76-0908-233D-3F5A-4833174A4ABB}"/>
              </a:ext>
            </a:extLst>
          </p:cNvPr>
          <p:cNvSpPr/>
          <p:nvPr/>
        </p:nvSpPr>
        <p:spPr>
          <a:xfrm>
            <a:off x="171869" y="690635"/>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3" name="四角形: 角を丸くする 22">
            <a:extLst>
              <a:ext uri="{FF2B5EF4-FFF2-40B4-BE49-F238E27FC236}">
                <a16:creationId xmlns:a16="http://schemas.microsoft.com/office/drawing/2014/main" id="{A9E7868F-6C99-EA01-4565-CD0A74B0ACD8}"/>
              </a:ext>
            </a:extLst>
          </p:cNvPr>
          <p:cNvSpPr/>
          <p:nvPr/>
        </p:nvSpPr>
        <p:spPr>
          <a:xfrm>
            <a:off x="9006626" y="1132096"/>
            <a:ext cx="3109174" cy="514825"/>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人中心の身近なまちづくり</a:t>
            </a:r>
            <a:endPar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「ウォーカブルシティ」（</a:t>
            </a:r>
            <a:r>
              <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1/3</a:t>
            </a: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a:t>
            </a:r>
          </a:p>
        </p:txBody>
      </p:sp>
      <p:sp>
        <p:nvSpPr>
          <p:cNvPr id="41" name="四角形: 角を丸くする 40">
            <a:extLst>
              <a:ext uri="{FF2B5EF4-FFF2-40B4-BE49-F238E27FC236}">
                <a16:creationId xmlns:a16="http://schemas.microsoft.com/office/drawing/2014/main" id="{6AB2EE0F-FA52-F860-0941-F5D8412F0929}"/>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7198A1DE-21B7-1295-EA26-C780D04DF290}"/>
              </a:ext>
            </a:extLst>
          </p:cNvPr>
          <p:cNvSpPr/>
          <p:nvPr/>
        </p:nvSpPr>
        <p:spPr>
          <a:xfrm>
            <a:off x="10261243" y="516331"/>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21FEA88F-2C20-8222-E733-BFD4E6D1C07B}"/>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5" name="四角形: 角を丸くする 4">
            <a:extLst>
              <a:ext uri="{FF2B5EF4-FFF2-40B4-BE49-F238E27FC236}">
                <a16:creationId xmlns:a16="http://schemas.microsoft.com/office/drawing/2014/main" id="{C9C49DA9-A0BA-C306-ED0C-924838228B60}"/>
              </a:ext>
            </a:extLst>
          </p:cNvPr>
          <p:cNvSpPr/>
          <p:nvPr/>
        </p:nvSpPr>
        <p:spPr>
          <a:xfrm>
            <a:off x="232633" y="242056"/>
            <a:ext cx="3099462"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暮らしやすさ、働きやすさ、</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楽しさを高める機能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5" name="正方形/長方形 14">
            <a:extLst>
              <a:ext uri="{FF2B5EF4-FFF2-40B4-BE49-F238E27FC236}">
                <a16:creationId xmlns:a16="http://schemas.microsoft.com/office/drawing/2014/main" id="{E3FA30A2-5589-387D-22D4-4700368162EA}"/>
              </a:ext>
            </a:extLst>
          </p:cNvPr>
          <p:cNvSpPr/>
          <p:nvPr/>
        </p:nvSpPr>
        <p:spPr>
          <a:xfrm>
            <a:off x="10445686" y="4873415"/>
            <a:ext cx="1008823" cy="243741"/>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BIZ UDPゴシック" panose="020B0400000000000000" pitchFamily="50" charset="-128"/>
                <a:ea typeface="BIZ UDPゴシック" panose="020B0400000000000000" pitchFamily="50" charset="-128"/>
              </a:rPr>
              <a:t>要確認</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31" name="四角形: 角を丸くする 30">
            <a:extLst>
              <a:ext uri="{FF2B5EF4-FFF2-40B4-BE49-F238E27FC236}">
                <a16:creationId xmlns:a16="http://schemas.microsoft.com/office/drawing/2014/main" id="{F8F41620-CBBC-857D-CBF5-F232565D0BD7}"/>
              </a:ext>
            </a:extLst>
          </p:cNvPr>
          <p:cNvSpPr/>
          <p:nvPr/>
        </p:nvSpPr>
        <p:spPr>
          <a:xfrm>
            <a:off x="9110764" y="1701526"/>
            <a:ext cx="2885803" cy="4859632"/>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AD58709D-1FD6-756D-C6CA-AAA20A56E913}"/>
              </a:ext>
            </a:extLst>
          </p:cNvPr>
          <p:cNvSpPr/>
          <p:nvPr/>
        </p:nvSpPr>
        <p:spPr>
          <a:xfrm>
            <a:off x="9026660" y="2591444"/>
            <a:ext cx="2905406" cy="101918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南海金剛駅周辺の居心地がよく人中心のウォーカブルな空間づくりに向け、ウォーカブルビジョンに基づき社会実験の実施に取組む。</a:t>
            </a:r>
          </a:p>
        </p:txBody>
      </p:sp>
      <p:sp>
        <p:nvSpPr>
          <p:cNvPr id="14" name="四角形: 角を丸くする 13">
            <a:extLst>
              <a:ext uri="{FF2B5EF4-FFF2-40B4-BE49-F238E27FC236}">
                <a16:creationId xmlns:a16="http://schemas.microsoft.com/office/drawing/2014/main" id="{127FC54F-185B-A3BC-98B0-09065B538AB4}"/>
              </a:ext>
            </a:extLst>
          </p:cNvPr>
          <p:cNvSpPr/>
          <p:nvPr/>
        </p:nvSpPr>
        <p:spPr>
          <a:xfrm>
            <a:off x="9232353" y="1879606"/>
            <a:ext cx="2762875" cy="26087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ウォーカブルな空間づくりに</a:t>
            </a:r>
            <a:endParaRPr kumimoji="1" lang="en-US" altLang="ja-JP" sz="1400" b="1" u="sng" dirty="0">
              <a:solidFill>
                <a:srgbClr val="241916"/>
              </a:solidFill>
              <a:latin typeface="BIZ UDPゴシック" panose="020B0400000000000000" pitchFamily="50" charset="-128"/>
              <a:ea typeface="BIZ UDPゴシック" panose="020B0400000000000000" pitchFamily="50" charset="-128"/>
            </a:endParaRPr>
          </a:p>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向けた社会実験等</a:t>
            </a:r>
          </a:p>
        </p:txBody>
      </p:sp>
      <p:grpSp>
        <p:nvGrpSpPr>
          <p:cNvPr id="58" name="グループ化 57">
            <a:extLst>
              <a:ext uri="{FF2B5EF4-FFF2-40B4-BE49-F238E27FC236}">
                <a16:creationId xmlns:a16="http://schemas.microsoft.com/office/drawing/2014/main" id="{C9FA1D36-400C-679A-563A-F7C1087BF6EC}"/>
              </a:ext>
            </a:extLst>
          </p:cNvPr>
          <p:cNvGrpSpPr/>
          <p:nvPr/>
        </p:nvGrpSpPr>
        <p:grpSpPr>
          <a:xfrm>
            <a:off x="9042063" y="2270051"/>
            <a:ext cx="834245" cy="263791"/>
            <a:chOff x="6566473" y="1950156"/>
            <a:chExt cx="651747" cy="263791"/>
          </a:xfrm>
        </p:grpSpPr>
        <p:sp>
          <p:nvSpPr>
            <p:cNvPr id="61" name="フリーフォーム: 図形 60">
              <a:extLst>
                <a:ext uri="{FF2B5EF4-FFF2-40B4-BE49-F238E27FC236}">
                  <a16:creationId xmlns:a16="http://schemas.microsoft.com/office/drawing/2014/main" id="{31B3911A-969D-0EB8-A7A8-2C3DE57836CE}"/>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2" name="テキスト ボックス 61">
              <a:extLst>
                <a:ext uri="{FF2B5EF4-FFF2-40B4-BE49-F238E27FC236}">
                  <a16:creationId xmlns:a16="http://schemas.microsoft.com/office/drawing/2014/main" id="{9BD7E3F8-B2A7-41DA-5EEC-4F159F90D8D9}"/>
                </a:ext>
              </a:extLst>
            </p:cNvPr>
            <p:cNvSpPr txBox="1"/>
            <p:nvPr/>
          </p:nvSpPr>
          <p:spPr>
            <a:xfrm>
              <a:off x="6566473"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2"/>
                </a:rPr>
                <a:t>富田林市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2"/>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2" name="図 1">
            <a:extLst>
              <a:ext uri="{FF2B5EF4-FFF2-40B4-BE49-F238E27FC236}">
                <a16:creationId xmlns:a16="http://schemas.microsoft.com/office/drawing/2014/main" id="{B9EFA6CA-F503-0B12-1238-DCB315B2C9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20644" y="4012638"/>
            <a:ext cx="2866042" cy="2050214"/>
          </a:xfrm>
          <a:prstGeom prst="rect">
            <a:avLst/>
          </a:prstGeom>
        </p:spPr>
      </p:pic>
      <p:sp>
        <p:nvSpPr>
          <p:cNvPr id="20" name="四角形: 角を丸くする 19">
            <a:extLst>
              <a:ext uri="{FF2B5EF4-FFF2-40B4-BE49-F238E27FC236}">
                <a16:creationId xmlns:a16="http://schemas.microsoft.com/office/drawing/2014/main" id="{C1126254-2ABB-48EE-97FC-9D0C31F38B38}"/>
              </a:ext>
            </a:extLst>
          </p:cNvPr>
          <p:cNvSpPr/>
          <p:nvPr/>
        </p:nvSpPr>
        <p:spPr>
          <a:xfrm>
            <a:off x="215822" y="1389216"/>
            <a:ext cx="8582738" cy="5306124"/>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4" name="四角形: 角を丸くする 23">
            <a:extLst>
              <a:ext uri="{FF2B5EF4-FFF2-40B4-BE49-F238E27FC236}">
                <a16:creationId xmlns:a16="http://schemas.microsoft.com/office/drawing/2014/main" id="{501BC98C-6A5A-4917-81F8-8D961DF9BA0A}"/>
              </a:ext>
            </a:extLst>
          </p:cNvPr>
          <p:cNvSpPr/>
          <p:nvPr/>
        </p:nvSpPr>
        <p:spPr>
          <a:xfrm>
            <a:off x="171869" y="1121914"/>
            <a:ext cx="6372722" cy="514825"/>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外国人をはじめ多様な人々が安心して暮らせる共生社会の実現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「インクルーシブシティ」</a:t>
            </a:r>
          </a:p>
        </p:txBody>
      </p:sp>
      <p:sp>
        <p:nvSpPr>
          <p:cNvPr id="26" name="四角形: 角を丸くする 25">
            <a:extLst>
              <a:ext uri="{FF2B5EF4-FFF2-40B4-BE49-F238E27FC236}">
                <a16:creationId xmlns:a16="http://schemas.microsoft.com/office/drawing/2014/main" id="{136375F6-2810-4402-8609-A5B408E5472F}"/>
              </a:ext>
            </a:extLst>
          </p:cNvPr>
          <p:cNvSpPr/>
          <p:nvPr/>
        </p:nvSpPr>
        <p:spPr>
          <a:xfrm>
            <a:off x="279537" y="1701527"/>
            <a:ext cx="3911463" cy="4899993"/>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298E8B2D-9A04-409B-8235-1309E050B277}"/>
              </a:ext>
            </a:extLst>
          </p:cNvPr>
          <p:cNvSpPr/>
          <p:nvPr/>
        </p:nvSpPr>
        <p:spPr>
          <a:xfrm>
            <a:off x="237484" y="4873415"/>
            <a:ext cx="3995568" cy="1498714"/>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外国人材の受入れ等に関する一元的相談窓口を市内に設置し、在留資格等の手続きや雇用・労務管理など市内企業の個別相談に応えるとともに、特定技能制度をはじめとする各種制度や手続き等について周知を図ることで、市内企業における外国人材の適正かつ円滑な受入れに向けた取組を支援する。</a:t>
            </a:r>
          </a:p>
        </p:txBody>
      </p:sp>
      <p:sp>
        <p:nvSpPr>
          <p:cNvPr id="28" name="四角形: 角を丸くする 27">
            <a:extLst>
              <a:ext uri="{FF2B5EF4-FFF2-40B4-BE49-F238E27FC236}">
                <a16:creationId xmlns:a16="http://schemas.microsoft.com/office/drawing/2014/main" id="{8DFD1BE8-EEE1-4068-8380-D664607C692B}"/>
              </a:ext>
            </a:extLst>
          </p:cNvPr>
          <p:cNvSpPr/>
          <p:nvPr/>
        </p:nvSpPr>
        <p:spPr>
          <a:xfrm>
            <a:off x="401126" y="1879606"/>
            <a:ext cx="3789874" cy="26087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外国就労者の働きやすい環境整備</a:t>
            </a:r>
          </a:p>
        </p:txBody>
      </p:sp>
      <p:grpSp>
        <p:nvGrpSpPr>
          <p:cNvPr id="29" name="グループ化 28">
            <a:extLst>
              <a:ext uri="{FF2B5EF4-FFF2-40B4-BE49-F238E27FC236}">
                <a16:creationId xmlns:a16="http://schemas.microsoft.com/office/drawing/2014/main" id="{5BDAE76A-1BFB-4C7B-9591-79E8E9DB01A4}"/>
              </a:ext>
            </a:extLst>
          </p:cNvPr>
          <p:cNvGrpSpPr/>
          <p:nvPr/>
        </p:nvGrpSpPr>
        <p:grpSpPr>
          <a:xfrm>
            <a:off x="210836" y="2270051"/>
            <a:ext cx="834245" cy="263791"/>
            <a:chOff x="6566473" y="1950156"/>
            <a:chExt cx="651747" cy="263791"/>
          </a:xfrm>
        </p:grpSpPr>
        <p:sp>
          <p:nvSpPr>
            <p:cNvPr id="30" name="フリーフォーム: 図形 29">
              <a:extLst>
                <a:ext uri="{FF2B5EF4-FFF2-40B4-BE49-F238E27FC236}">
                  <a16:creationId xmlns:a16="http://schemas.microsoft.com/office/drawing/2014/main" id="{75167D1F-EC08-4ABE-BB22-A38F00B03E37}"/>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2" name="テキスト ボックス 31">
              <a:extLst>
                <a:ext uri="{FF2B5EF4-FFF2-40B4-BE49-F238E27FC236}">
                  <a16:creationId xmlns:a16="http://schemas.microsoft.com/office/drawing/2014/main" id="{80701D76-8CFC-418B-AFD7-C5DB428D0551}"/>
                </a:ext>
              </a:extLst>
            </p:cNvPr>
            <p:cNvSpPr txBox="1"/>
            <p:nvPr/>
          </p:nvSpPr>
          <p:spPr>
            <a:xfrm>
              <a:off x="6566473"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泉佐野市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3" name="図 2">
            <a:extLst>
              <a:ext uri="{FF2B5EF4-FFF2-40B4-BE49-F238E27FC236}">
                <a16:creationId xmlns:a16="http://schemas.microsoft.com/office/drawing/2014/main" id="{C8C4CBB1-BB3C-4584-98B8-1A64B3C79D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1040" y="2682807"/>
            <a:ext cx="2888177" cy="2041941"/>
          </a:xfrm>
          <a:prstGeom prst="rect">
            <a:avLst/>
          </a:prstGeom>
        </p:spPr>
      </p:pic>
      <p:sp>
        <p:nvSpPr>
          <p:cNvPr id="34" name="四角形: 角を丸くする 33">
            <a:extLst>
              <a:ext uri="{FF2B5EF4-FFF2-40B4-BE49-F238E27FC236}">
                <a16:creationId xmlns:a16="http://schemas.microsoft.com/office/drawing/2014/main" id="{A2CD0333-9CFA-4E60-B82D-F1744EB35E81}"/>
              </a:ext>
            </a:extLst>
          </p:cNvPr>
          <p:cNvSpPr/>
          <p:nvPr/>
        </p:nvSpPr>
        <p:spPr>
          <a:xfrm>
            <a:off x="4320831" y="1701526"/>
            <a:ext cx="4356554" cy="4899993"/>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35" name="四角形: 角を丸くする 34">
            <a:extLst>
              <a:ext uri="{FF2B5EF4-FFF2-40B4-BE49-F238E27FC236}">
                <a16:creationId xmlns:a16="http://schemas.microsoft.com/office/drawing/2014/main" id="{DFD712EA-D241-4C57-A790-32ADC7E1556C}"/>
              </a:ext>
            </a:extLst>
          </p:cNvPr>
          <p:cNvSpPr/>
          <p:nvPr/>
        </p:nvSpPr>
        <p:spPr>
          <a:xfrm>
            <a:off x="4258458" y="5223934"/>
            <a:ext cx="4332212" cy="125895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人権教育・啓発、多文化共生、男女共同参画の推進及び市民の交流拠点として、「市立多文化共生・人権プラザ（</a:t>
            </a:r>
            <a:r>
              <a:rPr lang="en-US" altLang="ja-JP" sz="1200" dirty="0">
                <a:solidFill>
                  <a:schemeClr val="tx1"/>
                </a:solidFill>
                <a:latin typeface="BIZ UDゴシック" panose="020B0400000000000000" pitchFamily="49" charset="-128"/>
                <a:ea typeface="BIZ UDゴシック" panose="020B0400000000000000" pitchFamily="49" charset="-128"/>
              </a:rPr>
              <a:t>TONPAL</a:t>
            </a:r>
            <a:r>
              <a:rPr lang="ja-JP" altLang="en-US" sz="1200" dirty="0">
                <a:solidFill>
                  <a:schemeClr val="tx1"/>
                </a:solidFill>
                <a:latin typeface="BIZ UDゴシック" panose="020B0400000000000000" pitchFamily="49" charset="-128"/>
                <a:ea typeface="BIZ UDゴシック" panose="020B0400000000000000" pitchFamily="49" charset="-128"/>
              </a:rPr>
              <a:t>）」を設置し、人権についての相談窓口や日本語講座などを通じて、地域福祉の向上を図り、市民一人ひとりの人権が尊重されるまちの実現をめざす。</a:t>
            </a:r>
          </a:p>
        </p:txBody>
      </p:sp>
      <p:sp>
        <p:nvSpPr>
          <p:cNvPr id="36" name="四角形: 角を丸くする 35">
            <a:extLst>
              <a:ext uri="{FF2B5EF4-FFF2-40B4-BE49-F238E27FC236}">
                <a16:creationId xmlns:a16="http://schemas.microsoft.com/office/drawing/2014/main" id="{EB96C42B-0112-46D1-BCEA-4AF2F7CCCB01}"/>
              </a:ext>
            </a:extLst>
          </p:cNvPr>
          <p:cNvSpPr/>
          <p:nvPr/>
        </p:nvSpPr>
        <p:spPr>
          <a:xfrm>
            <a:off x="4442419" y="1879605"/>
            <a:ext cx="4278291" cy="26087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人権尊重や男女共同参画、多文化共生を進める取組</a:t>
            </a:r>
          </a:p>
        </p:txBody>
      </p:sp>
      <p:grpSp>
        <p:nvGrpSpPr>
          <p:cNvPr id="37" name="グループ化 36">
            <a:extLst>
              <a:ext uri="{FF2B5EF4-FFF2-40B4-BE49-F238E27FC236}">
                <a16:creationId xmlns:a16="http://schemas.microsoft.com/office/drawing/2014/main" id="{354BC4C2-0DE4-4E08-AB74-1B6E7860B06A}"/>
              </a:ext>
            </a:extLst>
          </p:cNvPr>
          <p:cNvGrpSpPr/>
          <p:nvPr/>
        </p:nvGrpSpPr>
        <p:grpSpPr>
          <a:xfrm>
            <a:off x="4252130" y="2270050"/>
            <a:ext cx="834245" cy="263791"/>
            <a:chOff x="6566473" y="1950156"/>
            <a:chExt cx="651747" cy="263791"/>
          </a:xfrm>
        </p:grpSpPr>
        <p:sp>
          <p:nvSpPr>
            <p:cNvPr id="38" name="フリーフォーム: 図形 37">
              <a:extLst>
                <a:ext uri="{FF2B5EF4-FFF2-40B4-BE49-F238E27FC236}">
                  <a16:creationId xmlns:a16="http://schemas.microsoft.com/office/drawing/2014/main" id="{6FB4D5D4-A8D5-4EF7-BED9-54F24D0508F2}"/>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9" name="テキスト ボックス 38">
              <a:extLst>
                <a:ext uri="{FF2B5EF4-FFF2-40B4-BE49-F238E27FC236}">
                  <a16:creationId xmlns:a16="http://schemas.microsoft.com/office/drawing/2014/main" id="{54F42704-9848-4A06-BD8C-6AFDF66903C5}"/>
                </a:ext>
              </a:extLst>
            </p:cNvPr>
            <p:cNvSpPr txBox="1"/>
            <p:nvPr/>
          </p:nvSpPr>
          <p:spPr>
            <a:xfrm>
              <a:off x="6566473"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富田林市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7" name="図 6">
            <a:extLst>
              <a:ext uri="{FF2B5EF4-FFF2-40B4-BE49-F238E27FC236}">
                <a16:creationId xmlns:a16="http://schemas.microsoft.com/office/drawing/2014/main" id="{7F704E7D-C34A-4762-9D1C-869A914FAFB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23022" y="2622631"/>
            <a:ext cx="3643137" cy="889692"/>
          </a:xfrm>
          <a:prstGeom prst="rect">
            <a:avLst/>
          </a:prstGeom>
        </p:spPr>
      </p:pic>
      <p:sp>
        <p:nvSpPr>
          <p:cNvPr id="6" name="スライド番号プレースホルダー 12">
            <a:extLst>
              <a:ext uri="{FF2B5EF4-FFF2-40B4-BE49-F238E27FC236}">
                <a16:creationId xmlns:a16="http://schemas.microsoft.com/office/drawing/2014/main" id="{C739E6B7-B8A3-2ABE-B1D3-0C4108ED0D3F}"/>
              </a:ext>
            </a:extLst>
          </p:cNvPr>
          <p:cNvSpPr>
            <a:spLocks noGrp="1"/>
          </p:cNvSpPr>
          <p:nvPr>
            <p:ph type="sldNum" sz="quarter" idx="12"/>
          </p:nvPr>
        </p:nvSpPr>
        <p:spPr>
          <a:xfrm>
            <a:off x="11645322" y="6556053"/>
            <a:ext cx="610178"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10</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pic>
        <p:nvPicPr>
          <p:cNvPr id="11" name="図 10" descr="アパートのビル&#10;&#10;AI によって生成されたコンテンツは間違っている可能性があります。">
            <a:extLst>
              <a:ext uri="{FF2B5EF4-FFF2-40B4-BE49-F238E27FC236}">
                <a16:creationId xmlns:a16="http://schemas.microsoft.com/office/drawing/2014/main" id="{655201E3-4D7A-C666-13E5-053B7908448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81564" y="3640003"/>
            <a:ext cx="1670668" cy="1491071"/>
          </a:xfrm>
          <a:prstGeom prst="rect">
            <a:avLst/>
          </a:prstGeom>
        </p:spPr>
      </p:pic>
    </p:spTree>
    <p:extLst>
      <p:ext uri="{BB962C8B-B14F-4D97-AF65-F5344CB8AC3E}">
        <p14:creationId xmlns:p14="http://schemas.microsoft.com/office/powerpoint/2010/main" val="3262867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3D7155-9AA4-07F3-F931-FBB6600804D3}"/>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四角形: 角を丸くする 21">
            <a:extLst>
              <a:ext uri="{FF2B5EF4-FFF2-40B4-BE49-F238E27FC236}">
                <a16:creationId xmlns:a16="http://schemas.microsoft.com/office/drawing/2014/main" id="{0D897E1E-2A7F-A0FB-E2C7-B65C76A7498B}"/>
              </a:ext>
            </a:extLst>
          </p:cNvPr>
          <p:cNvSpPr/>
          <p:nvPr/>
        </p:nvSpPr>
        <p:spPr>
          <a:xfrm>
            <a:off x="168917" y="1444002"/>
            <a:ext cx="11800999" cy="5306124"/>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8425EE64-C2E9-5B53-D92D-3AF4C25521AD}"/>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62831E76-0908-233D-3F5A-4833174A4ABB}"/>
              </a:ext>
            </a:extLst>
          </p:cNvPr>
          <p:cNvSpPr/>
          <p:nvPr/>
        </p:nvSpPr>
        <p:spPr>
          <a:xfrm>
            <a:off x="171869" y="690635"/>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3" name="四角形: 角を丸くする 22">
            <a:extLst>
              <a:ext uri="{FF2B5EF4-FFF2-40B4-BE49-F238E27FC236}">
                <a16:creationId xmlns:a16="http://schemas.microsoft.com/office/drawing/2014/main" id="{A9E7868F-6C99-EA01-4565-CD0A74B0ACD8}"/>
              </a:ext>
            </a:extLst>
          </p:cNvPr>
          <p:cNvSpPr/>
          <p:nvPr/>
        </p:nvSpPr>
        <p:spPr>
          <a:xfrm>
            <a:off x="153894" y="1186882"/>
            <a:ext cx="3514215" cy="514825"/>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人中心の身近なまちづくり</a:t>
            </a:r>
            <a:endPar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endParaRPr>
          </a:p>
          <a:p>
            <a:pPr lvl="0" algn="ctr">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「ウォーカブルシティ」</a:t>
            </a:r>
            <a:r>
              <a:rPr lang="ja-JP" altLang="en-US" sz="1600" b="1" dirty="0">
                <a:solidFill>
                  <a:srgbClr val="241916"/>
                </a:solidFill>
                <a:latin typeface="BIZ UDゴシック" panose="020B0400000000000000" pitchFamily="49" charset="-128"/>
                <a:ea typeface="BIZ UDゴシック" panose="020B0400000000000000" pitchFamily="49" charset="-128"/>
              </a:rPr>
              <a:t>（</a:t>
            </a:r>
            <a:r>
              <a:rPr lang="en-US" altLang="ja-JP" sz="1600" b="1" dirty="0">
                <a:solidFill>
                  <a:srgbClr val="241916"/>
                </a:solidFill>
                <a:latin typeface="BIZ UDゴシック" panose="020B0400000000000000" pitchFamily="49" charset="-128"/>
                <a:ea typeface="BIZ UDゴシック" panose="020B0400000000000000" pitchFamily="49" charset="-128"/>
              </a:rPr>
              <a:t>2/3</a:t>
            </a:r>
            <a:r>
              <a:rPr lang="ja-JP" altLang="en-US" sz="1600" b="1" dirty="0">
                <a:solidFill>
                  <a:srgbClr val="241916"/>
                </a:solidFill>
                <a:latin typeface="BIZ UDゴシック" panose="020B0400000000000000" pitchFamily="49" charset="-128"/>
                <a:ea typeface="BIZ UDゴシック" panose="020B0400000000000000" pitchFamily="49" charset="-128"/>
              </a:rPr>
              <a:t>）</a:t>
            </a:r>
            <a:endPar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endParaRPr>
          </a:p>
        </p:txBody>
      </p:sp>
      <p:sp>
        <p:nvSpPr>
          <p:cNvPr id="41" name="四角形: 角を丸くする 40">
            <a:extLst>
              <a:ext uri="{FF2B5EF4-FFF2-40B4-BE49-F238E27FC236}">
                <a16:creationId xmlns:a16="http://schemas.microsoft.com/office/drawing/2014/main" id="{6AB2EE0F-FA52-F860-0941-F5D8412F0929}"/>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7198A1DE-21B7-1295-EA26-C780D04DF290}"/>
              </a:ext>
            </a:extLst>
          </p:cNvPr>
          <p:cNvSpPr/>
          <p:nvPr/>
        </p:nvSpPr>
        <p:spPr>
          <a:xfrm>
            <a:off x="10261243" y="516331"/>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21FEA88F-2C20-8222-E733-BFD4E6D1C07B}"/>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5" name="四角形: 角を丸くする 4">
            <a:extLst>
              <a:ext uri="{FF2B5EF4-FFF2-40B4-BE49-F238E27FC236}">
                <a16:creationId xmlns:a16="http://schemas.microsoft.com/office/drawing/2014/main" id="{C9C49DA9-A0BA-C306-ED0C-924838228B60}"/>
              </a:ext>
            </a:extLst>
          </p:cNvPr>
          <p:cNvSpPr/>
          <p:nvPr/>
        </p:nvSpPr>
        <p:spPr>
          <a:xfrm>
            <a:off x="232633" y="242056"/>
            <a:ext cx="3099462"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暮らしやすさ、働きやすさ、</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楽しさを高める機能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5" name="正方形/長方形 14">
            <a:extLst>
              <a:ext uri="{FF2B5EF4-FFF2-40B4-BE49-F238E27FC236}">
                <a16:creationId xmlns:a16="http://schemas.microsoft.com/office/drawing/2014/main" id="{E3FA30A2-5589-387D-22D4-4700368162EA}"/>
              </a:ext>
            </a:extLst>
          </p:cNvPr>
          <p:cNvSpPr/>
          <p:nvPr/>
        </p:nvSpPr>
        <p:spPr>
          <a:xfrm>
            <a:off x="1669155" y="4928201"/>
            <a:ext cx="1008823" cy="243741"/>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BIZ UDPゴシック" panose="020B0400000000000000" pitchFamily="50" charset="-128"/>
                <a:ea typeface="BIZ UDPゴシック" panose="020B0400000000000000" pitchFamily="50" charset="-128"/>
              </a:rPr>
              <a:t>要確認</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31" name="四角形: 角を丸くする 30">
            <a:extLst>
              <a:ext uri="{FF2B5EF4-FFF2-40B4-BE49-F238E27FC236}">
                <a16:creationId xmlns:a16="http://schemas.microsoft.com/office/drawing/2014/main" id="{F8F41620-CBBC-857D-CBF5-F232565D0BD7}"/>
              </a:ext>
            </a:extLst>
          </p:cNvPr>
          <p:cNvSpPr/>
          <p:nvPr/>
        </p:nvSpPr>
        <p:spPr>
          <a:xfrm>
            <a:off x="334233" y="1756312"/>
            <a:ext cx="4948967" cy="4859632"/>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AD58709D-1FD6-756D-C6CA-AAA20A56E913}"/>
              </a:ext>
            </a:extLst>
          </p:cNvPr>
          <p:cNvSpPr/>
          <p:nvPr/>
        </p:nvSpPr>
        <p:spPr>
          <a:xfrm>
            <a:off x="263113" y="2646230"/>
            <a:ext cx="4961482" cy="1498714"/>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持続可能な住民参加型のまちづくりを進めるべく、「</a:t>
            </a:r>
            <a:r>
              <a:rPr lang="ja-JP" altLang="en-US" sz="1200" dirty="0">
                <a:solidFill>
                  <a:schemeClr val="tx1"/>
                </a:solidFill>
                <a:latin typeface="BIZ UDゴシック" panose="020B0400000000000000" pitchFamily="49" charset="-128"/>
                <a:ea typeface="BIZ UDゴシック" panose="020B0400000000000000" pitchFamily="49" charset="-128"/>
                <a:hlinkClick r:id="rId2"/>
              </a:rPr>
              <a:t>いけだエリアプラットフォーム</a:t>
            </a:r>
            <a:r>
              <a:rPr lang="ja-JP" altLang="en-US" sz="1200" dirty="0">
                <a:solidFill>
                  <a:schemeClr val="tx1"/>
                </a:solidFill>
                <a:latin typeface="BIZ UDゴシック" panose="020B0400000000000000" pitchFamily="49" charset="-128"/>
                <a:ea typeface="BIZ UDゴシック" panose="020B0400000000000000" pitchFamily="49" charset="-128"/>
              </a:rPr>
              <a:t>」の構築やいけだ駅前の将来像を示す、「</a:t>
            </a:r>
            <a:r>
              <a:rPr lang="ja-JP" altLang="en-US" sz="1200" dirty="0">
                <a:solidFill>
                  <a:schemeClr val="tx1"/>
                </a:solidFill>
                <a:latin typeface="BIZ UDゴシック" panose="020B0400000000000000" pitchFamily="49" charset="-128"/>
                <a:ea typeface="BIZ UDゴシック" panose="020B0400000000000000" pitchFamily="49" charset="-128"/>
                <a:hlinkClick r:id="rId3"/>
              </a:rPr>
              <a:t>未来ビジョン</a:t>
            </a:r>
            <a:r>
              <a:rPr lang="ja-JP" altLang="en-US" sz="1200" dirty="0">
                <a:solidFill>
                  <a:schemeClr val="tx1"/>
                </a:solidFill>
                <a:latin typeface="BIZ UDゴシック" panose="020B0400000000000000" pitchFamily="49" charset="-128"/>
                <a:ea typeface="BIZ UDゴシック" panose="020B0400000000000000" pitchFamily="49" charset="-128"/>
              </a:rPr>
              <a:t>」を策定し、官民連携による池田駅周辺の社会実験イベントを踏まえ、池田駅南広場を再整備。休息空間や遊び場空間、イベント空間など、市民や来訪者が安心してくつろぎ、交流できる歩行者中心の空間としてにぎわいを創出している。</a:t>
            </a:r>
          </a:p>
        </p:txBody>
      </p:sp>
      <p:sp>
        <p:nvSpPr>
          <p:cNvPr id="14" name="四角形: 角を丸くする 13">
            <a:extLst>
              <a:ext uri="{FF2B5EF4-FFF2-40B4-BE49-F238E27FC236}">
                <a16:creationId xmlns:a16="http://schemas.microsoft.com/office/drawing/2014/main" id="{127FC54F-185B-A3BC-98B0-09065B538AB4}"/>
              </a:ext>
            </a:extLst>
          </p:cNvPr>
          <p:cNvSpPr/>
          <p:nvPr/>
        </p:nvSpPr>
        <p:spPr>
          <a:xfrm>
            <a:off x="455822" y="1867017"/>
            <a:ext cx="4512418" cy="43820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駅前広場のにぎわい創出に向けた官民連携プラットフォームの活用</a:t>
            </a:r>
          </a:p>
        </p:txBody>
      </p:sp>
      <p:grpSp>
        <p:nvGrpSpPr>
          <p:cNvPr id="58" name="グループ化 57">
            <a:extLst>
              <a:ext uri="{FF2B5EF4-FFF2-40B4-BE49-F238E27FC236}">
                <a16:creationId xmlns:a16="http://schemas.microsoft.com/office/drawing/2014/main" id="{C9FA1D36-400C-679A-563A-F7C1087BF6EC}"/>
              </a:ext>
            </a:extLst>
          </p:cNvPr>
          <p:cNvGrpSpPr/>
          <p:nvPr/>
        </p:nvGrpSpPr>
        <p:grpSpPr>
          <a:xfrm>
            <a:off x="265533" y="2355317"/>
            <a:ext cx="585368" cy="263791"/>
            <a:chOff x="6566473" y="1950156"/>
            <a:chExt cx="651747" cy="263791"/>
          </a:xfrm>
        </p:grpSpPr>
        <p:sp>
          <p:nvSpPr>
            <p:cNvPr id="61" name="フリーフォーム: 図形 60">
              <a:extLst>
                <a:ext uri="{FF2B5EF4-FFF2-40B4-BE49-F238E27FC236}">
                  <a16:creationId xmlns:a16="http://schemas.microsoft.com/office/drawing/2014/main" id="{31B3911A-969D-0EB8-A7A8-2C3DE57836CE}"/>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2" name="テキスト ボックス 61">
              <a:extLst>
                <a:ext uri="{FF2B5EF4-FFF2-40B4-BE49-F238E27FC236}">
                  <a16:creationId xmlns:a16="http://schemas.microsoft.com/office/drawing/2014/main" id="{9BD7E3F8-B2A7-41DA-5EEC-4F159F90D8D9}"/>
                </a:ext>
              </a:extLst>
            </p:cNvPr>
            <p:cNvSpPr txBox="1"/>
            <p:nvPr/>
          </p:nvSpPr>
          <p:spPr>
            <a:xfrm>
              <a:off x="6566473" y="1967433"/>
              <a:ext cx="65174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池田市</a:t>
              </a:r>
            </a:p>
          </p:txBody>
        </p:sp>
      </p:grpSp>
      <p:pic>
        <p:nvPicPr>
          <p:cNvPr id="8" name="図 7">
            <a:extLst>
              <a:ext uri="{FF2B5EF4-FFF2-40B4-BE49-F238E27FC236}">
                <a16:creationId xmlns:a16="http://schemas.microsoft.com/office/drawing/2014/main" id="{40B3DF24-2B1B-49E3-9108-E3EF8A4EA6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862" y="4199549"/>
            <a:ext cx="2723081" cy="2117085"/>
          </a:xfrm>
          <a:prstGeom prst="rect">
            <a:avLst/>
          </a:prstGeom>
        </p:spPr>
      </p:pic>
      <p:sp>
        <p:nvSpPr>
          <p:cNvPr id="20" name="正方形/長方形 19">
            <a:extLst>
              <a:ext uri="{FF2B5EF4-FFF2-40B4-BE49-F238E27FC236}">
                <a16:creationId xmlns:a16="http://schemas.microsoft.com/office/drawing/2014/main" id="{2DD22085-42E3-4A42-B9E9-DD82881E268C}"/>
              </a:ext>
            </a:extLst>
          </p:cNvPr>
          <p:cNvSpPr/>
          <p:nvPr/>
        </p:nvSpPr>
        <p:spPr>
          <a:xfrm>
            <a:off x="6810831" y="4928201"/>
            <a:ext cx="1008823" cy="243741"/>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BIZ UDPゴシック" panose="020B0400000000000000" pitchFamily="50" charset="-128"/>
                <a:ea typeface="BIZ UDPゴシック" panose="020B0400000000000000" pitchFamily="50" charset="-128"/>
              </a:rPr>
              <a:t>要確認</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5F445086-34F3-4813-8979-82C847DAD4F1}"/>
              </a:ext>
            </a:extLst>
          </p:cNvPr>
          <p:cNvSpPr/>
          <p:nvPr/>
        </p:nvSpPr>
        <p:spPr>
          <a:xfrm>
            <a:off x="5475909" y="1756312"/>
            <a:ext cx="6339523" cy="4859632"/>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FE1FBF40-A6AF-488B-B79A-0A40F32A8C8C}"/>
              </a:ext>
            </a:extLst>
          </p:cNvPr>
          <p:cNvSpPr/>
          <p:nvPr/>
        </p:nvSpPr>
        <p:spPr>
          <a:xfrm>
            <a:off x="5440049" y="2646230"/>
            <a:ext cx="6366916" cy="539665"/>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文禄５年（</a:t>
            </a:r>
            <a:r>
              <a:rPr lang="en-US" altLang="ja-JP" sz="1200" dirty="0">
                <a:solidFill>
                  <a:schemeClr val="tx1"/>
                </a:solidFill>
                <a:latin typeface="BIZ UDゴシック" panose="020B0400000000000000" pitchFamily="49" charset="-128"/>
                <a:ea typeface="BIZ UDゴシック" panose="020B0400000000000000" pitchFamily="49" charset="-128"/>
              </a:rPr>
              <a:t>1596</a:t>
            </a:r>
            <a:r>
              <a:rPr lang="ja-JP" altLang="en-US" sz="1200" dirty="0">
                <a:solidFill>
                  <a:schemeClr val="tx1"/>
                </a:solidFill>
                <a:latin typeface="BIZ UDゴシック" panose="020B0400000000000000" pitchFamily="49" charset="-128"/>
                <a:ea typeface="BIZ UDゴシック" panose="020B0400000000000000" pitchFamily="49" charset="-128"/>
              </a:rPr>
              <a:t>年）、豊臣秀吉の命で築かれた淀川左岸の堤防「文禄堤」上にある旧京街道沿いの古民家を守口市が取得し、民間事業者による活用を促進する取組を実施している。</a:t>
            </a:r>
          </a:p>
        </p:txBody>
      </p:sp>
      <p:sp>
        <p:nvSpPr>
          <p:cNvPr id="26" name="四角形: 角を丸くする 25">
            <a:extLst>
              <a:ext uri="{FF2B5EF4-FFF2-40B4-BE49-F238E27FC236}">
                <a16:creationId xmlns:a16="http://schemas.microsoft.com/office/drawing/2014/main" id="{2B43A4BF-08D0-40FC-B203-F76050B8327F}"/>
              </a:ext>
            </a:extLst>
          </p:cNvPr>
          <p:cNvSpPr/>
          <p:nvPr/>
        </p:nvSpPr>
        <p:spPr>
          <a:xfrm>
            <a:off x="5597498" y="1934392"/>
            <a:ext cx="4512418" cy="26087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歴史的資源を活用したにぎわいの創出のための取組</a:t>
            </a:r>
          </a:p>
        </p:txBody>
      </p:sp>
      <p:grpSp>
        <p:nvGrpSpPr>
          <p:cNvPr id="27" name="グループ化 26">
            <a:extLst>
              <a:ext uri="{FF2B5EF4-FFF2-40B4-BE49-F238E27FC236}">
                <a16:creationId xmlns:a16="http://schemas.microsoft.com/office/drawing/2014/main" id="{22FC91B2-2FFE-4434-B719-7EDD263AEAB6}"/>
              </a:ext>
            </a:extLst>
          </p:cNvPr>
          <p:cNvGrpSpPr/>
          <p:nvPr/>
        </p:nvGrpSpPr>
        <p:grpSpPr>
          <a:xfrm>
            <a:off x="5398741" y="2355317"/>
            <a:ext cx="834245" cy="263791"/>
            <a:chOff x="6566473" y="1950156"/>
            <a:chExt cx="651747" cy="263791"/>
          </a:xfrm>
        </p:grpSpPr>
        <p:sp>
          <p:nvSpPr>
            <p:cNvPr id="28" name="フリーフォーム: 図形 27">
              <a:extLst>
                <a:ext uri="{FF2B5EF4-FFF2-40B4-BE49-F238E27FC236}">
                  <a16:creationId xmlns:a16="http://schemas.microsoft.com/office/drawing/2014/main" id="{AD1C6005-35A3-4482-A506-723B62805A4E}"/>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9" name="テキスト ボックス 28">
              <a:extLst>
                <a:ext uri="{FF2B5EF4-FFF2-40B4-BE49-F238E27FC236}">
                  <a16:creationId xmlns:a16="http://schemas.microsoft.com/office/drawing/2014/main" id="{4210DC1D-A54A-472E-A07C-971FE1039E91}"/>
                </a:ext>
              </a:extLst>
            </p:cNvPr>
            <p:cNvSpPr txBox="1"/>
            <p:nvPr/>
          </p:nvSpPr>
          <p:spPr>
            <a:xfrm>
              <a:off x="6566473"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守口市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3" name="図 2" descr="家の前の道路&#10;&#10;AI によって生成されたコンテンツは間違っている可能性があります。">
            <a:extLst>
              <a:ext uri="{FF2B5EF4-FFF2-40B4-BE49-F238E27FC236}">
                <a16:creationId xmlns:a16="http://schemas.microsoft.com/office/drawing/2014/main" id="{D49C0052-59D2-6FF9-1BA2-9BE735DAD78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190296" y="3244087"/>
            <a:ext cx="5029200" cy="3295650"/>
          </a:xfrm>
          <a:prstGeom prst="rect">
            <a:avLst/>
          </a:prstGeom>
        </p:spPr>
      </p:pic>
      <p:sp>
        <p:nvSpPr>
          <p:cNvPr id="2" name="スライド番号プレースホルダー 12">
            <a:extLst>
              <a:ext uri="{FF2B5EF4-FFF2-40B4-BE49-F238E27FC236}">
                <a16:creationId xmlns:a16="http://schemas.microsoft.com/office/drawing/2014/main" id="{E6A37F2F-47ED-DC79-3E27-55B2A9AFD80A}"/>
              </a:ext>
            </a:extLst>
          </p:cNvPr>
          <p:cNvSpPr>
            <a:spLocks noGrp="1"/>
          </p:cNvSpPr>
          <p:nvPr>
            <p:ph type="sldNum" sz="quarter" idx="12"/>
          </p:nvPr>
        </p:nvSpPr>
        <p:spPr>
          <a:xfrm>
            <a:off x="11645322" y="6556053"/>
            <a:ext cx="610178"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11</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BC4F85CD-DCAE-EF32-774C-E40723AA58B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65590" y="4609496"/>
            <a:ext cx="1985041" cy="1488780"/>
          </a:xfrm>
          <a:prstGeom prst="rect">
            <a:avLst/>
          </a:prstGeom>
        </p:spPr>
      </p:pic>
    </p:spTree>
    <p:extLst>
      <p:ext uri="{BB962C8B-B14F-4D97-AF65-F5344CB8AC3E}">
        <p14:creationId xmlns:p14="http://schemas.microsoft.com/office/powerpoint/2010/main" val="824127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EAE3A-B194-F85E-5516-5A7CD5C85949}"/>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C9F36CD5-C255-67DD-61E5-45B8675737A6}"/>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四角形: 角を丸くする 21">
            <a:extLst>
              <a:ext uri="{FF2B5EF4-FFF2-40B4-BE49-F238E27FC236}">
                <a16:creationId xmlns:a16="http://schemas.microsoft.com/office/drawing/2014/main" id="{AB0B616A-13F5-6182-D0E8-8EC35B8DA86D}"/>
              </a:ext>
            </a:extLst>
          </p:cNvPr>
          <p:cNvSpPr/>
          <p:nvPr/>
        </p:nvSpPr>
        <p:spPr>
          <a:xfrm>
            <a:off x="168917" y="1444002"/>
            <a:ext cx="11800999" cy="5157518"/>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95568A59-A7FB-7FFC-9566-E424D90E4037}"/>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F0F03B55-749A-C8E9-E07F-300B5165D114}"/>
              </a:ext>
            </a:extLst>
          </p:cNvPr>
          <p:cNvSpPr/>
          <p:nvPr/>
        </p:nvSpPr>
        <p:spPr>
          <a:xfrm>
            <a:off x="171869" y="690635"/>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3" name="四角形: 角を丸くする 22">
            <a:extLst>
              <a:ext uri="{FF2B5EF4-FFF2-40B4-BE49-F238E27FC236}">
                <a16:creationId xmlns:a16="http://schemas.microsoft.com/office/drawing/2014/main" id="{0472BBD4-43F5-600D-76F8-BC88623F9B0B}"/>
              </a:ext>
            </a:extLst>
          </p:cNvPr>
          <p:cNvSpPr/>
          <p:nvPr/>
        </p:nvSpPr>
        <p:spPr>
          <a:xfrm>
            <a:off x="153894" y="1186882"/>
            <a:ext cx="3417347" cy="514825"/>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人中心の身近なまちづくり</a:t>
            </a:r>
            <a:endPar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endParaRPr>
          </a:p>
          <a:p>
            <a:pPr lvl="0" algn="ctr">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「ウォーカブルシティ」</a:t>
            </a:r>
            <a:r>
              <a:rPr lang="ja-JP" altLang="en-US" sz="1600" b="1" dirty="0">
                <a:solidFill>
                  <a:srgbClr val="241916"/>
                </a:solidFill>
                <a:latin typeface="BIZ UDゴシック" panose="020B0400000000000000" pitchFamily="49" charset="-128"/>
                <a:ea typeface="BIZ UDゴシック" panose="020B0400000000000000" pitchFamily="49" charset="-128"/>
              </a:rPr>
              <a:t>（</a:t>
            </a:r>
            <a:r>
              <a:rPr lang="en-US" altLang="ja-JP" sz="1600" b="1" dirty="0">
                <a:solidFill>
                  <a:srgbClr val="241916"/>
                </a:solidFill>
                <a:latin typeface="BIZ UDゴシック" panose="020B0400000000000000" pitchFamily="49" charset="-128"/>
                <a:ea typeface="BIZ UDゴシック" panose="020B0400000000000000" pitchFamily="49" charset="-128"/>
              </a:rPr>
              <a:t>3/3</a:t>
            </a:r>
            <a:r>
              <a:rPr lang="ja-JP" altLang="en-US" sz="1600" b="1" dirty="0">
                <a:solidFill>
                  <a:srgbClr val="241916"/>
                </a:solidFill>
                <a:latin typeface="BIZ UDゴシック" panose="020B0400000000000000" pitchFamily="49" charset="-128"/>
                <a:ea typeface="BIZ UDゴシック" panose="020B0400000000000000" pitchFamily="49" charset="-128"/>
              </a:rPr>
              <a:t>）</a:t>
            </a:r>
            <a:endPar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endParaRPr>
          </a:p>
        </p:txBody>
      </p:sp>
      <p:sp>
        <p:nvSpPr>
          <p:cNvPr id="41" name="四角形: 角を丸くする 40">
            <a:extLst>
              <a:ext uri="{FF2B5EF4-FFF2-40B4-BE49-F238E27FC236}">
                <a16:creationId xmlns:a16="http://schemas.microsoft.com/office/drawing/2014/main" id="{E3470224-9D08-CF74-67F4-007D9DD959ED}"/>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8FAA8D2B-40A0-39E0-EF0C-F813BE4D33D1}"/>
              </a:ext>
            </a:extLst>
          </p:cNvPr>
          <p:cNvSpPr/>
          <p:nvPr/>
        </p:nvSpPr>
        <p:spPr>
          <a:xfrm>
            <a:off x="10261243" y="516331"/>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36A99447-BEB3-1837-C886-A309BF0C7DF4}"/>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5" name="四角形: 角を丸くする 4">
            <a:extLst>
              <a:ext uri="{FF2B5EF4-FFF2-40B4-BE49-F238E27FC236}">
                <a16:creationId xmlns:a16="http://schemas.microsoft.com/office/drawing/2014/main" id="{28F8221D-F85F-9D8B-9244-756D8DB6431B}"/>
              </a:ext>
            </a:extLst>
          </p:cNvPr>
          <p:cNvSpPr/>
          <p:nvPr/>
        </p:nvSpPr>
        <p:spPr>
          <a:xfrm>
            <a:off x="232633" y="242056"/>
            <a:ext cx="3099462"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暮らしやすさ、働きやすさ、</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楽しさを高める機能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5" name="正方形/長方形 14">
            <a:extLst>
              <a:ext uri="{FF2B5EF4-FFF2-40B4-BE49-F238E27FC236}">
                <a16:creationId xmlns:a16="http://schemas.microsoft.com/office/drawing/2014/main" id="{E608E0DE-842B-FA95-A6CD-19373A8F4546}"/>
              </a:ext>
            </a:extLst>
          </p:cNvPr>
          <p:cNvSpPr/>
          <p:nvPr/>
        </p:nvSpPr>
        <p:spPr>
          <a:xfrm>
            <a:off x="1669155" y="4928201"/>
            <a:ext cx="1008823" cy="243741"/>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BIZ UDPゴシック" panose="020B0400000000000000" pitchFamily="50" charset="-128"/>
                <a:ea typeface="BIZ UDPゴシック" panose="020B0400000000000000" pitchFamily="50" charset="-128"/>
              </a:rPr>
              <a:t>要確認</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31" name="四角形: 角を丸くする 30">
            <a:extLst>
              <a:ext uri="{FF2B5EF4-FFF2-40B4-BE49-F238E27FC236}">
                <a16:creationId xmlns:a16="http://schemas.microsoft.com/office/drawing/2014/main" id="{2BEE3A26-A890-2CB3-BD69-6CDDCAE06938}"/>
              </a:ext>
            </a:extLst>
          </p:cNvPr>
          <p:cNvSpPr/>
          <p:nvPr/>
        </p:nvSpPr>
        <p:spPr>
          <a:xfrm>
            <a:off x="334233" y="1756312"/>
            <a:ext cx="6892842" cy="4792161"/>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C1DDD9ED-9A45-820B-9D2E-742217D398CE}"/>
              </a:ext>
            </a:extLst>
          </p:cNvPr>
          <p:cNvSpPr/>
          <p:nvPr/>
        </p:nvSpPr>
        <p:spPr>
          <a:xfrm>
            <a:off x="395383" y="3048222"/>
            <a:ext cx="1950158" cy="264729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老朽化などの課題を有していた密集市街地である、京阪古川橋駅周辺の地域を一体的に再開発し、「門真市立文化創造図書館</a:t>
            </a:r>
            <a:r>
              <a:rPr lang="en-US" altLang="ja-JP" sz="1200" dirty="0">
                <a:solidFill>
                  <a:schemeClr val="tx1"/>
                </a:solidFill>
                <a:latin typeface="BIZ UDゴシック" panose="020B0400000000000000" pitchFamily="49" charset="-128"/>
                <a:ea typeface="BIZ UDゴシック" panose="020B0400000000000000" pitchFamily="49" charset="-128"/>
              </a:rPr>
              <a:t>KADOMADO</a:t>
            </a:r>
            <a:r>
              <a:rPr lang="ja-JP" altLang="en-US" sz="1200" dirty="0">
                <a:solidFill>
                  <a:schemeClr val="tx1"/>
                </a:solidFill>
                <a:latin typeface="BIZ UDゴシック" panose="020B0400000000000000" pitchFamily="49" charset="-128"/>
                <a:ea typeface="BIZ UDゴシック" panose="020B0400000000000000" pitchFamily="49" charset="-128"/>
              </a:rPr>
              <a:t>」の設置や交流広場の整備を行うことで周辺地域全体の活性化を図り、「歩くのが楽しい」ウォーカブルシティの実現をめざす。</a:t>
            </a:r>
          </a:p>
        </p:txBody>
      </p:sp>
      <p:sp>
        <p:nvSpPr>
          <p:cNvPr id="14" name="四角形: 角を丸くする 13">
            <a:extLst>
              <a:ext uri="{FF2B5EF4-FFF2-40B4-BE49-F238E27FC236}">
                <a16:creationId xmlns:a16="http://schemas.microsoft.com/office/drawing/2014/main" id="{8B3D34A8-2683-66A1-865C-28919ADA998A}"/>
              </a:ext>
            </a:extLst>
          </p:cNvPr>
          <p:cNvSpPr/>
          <p:nvPr/>
        </p:nvSpPr>
        <p:spPr>
          <a:xfrm>
            <a:off x="455822" y="1934392"/>
            <a:ext cx="6600298" cy="26087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公共空間をウォーカブルな人中心の空間に転換し、にぎわいを創出する取組</a:t>
            </a:r>
          </a:p>
        </p:txBody>
      </p:sp>
      <p:grpSp>
        <p:nvGrpSpPr>
          <p:cNvPr id="58" name="グループ化 57">
            <a:extLst>
              <a:ext uri="{FF2B5EF4-FFF2-40B4-BE49-F238E27FC236}">
                <a16:creationId xmlns:a16="http://schemas.microsoft.com/office/drawing/2014/main" id="{D67A4A4C-AC3E-D20C-7B16-544E1C87467E}"/>
              </a:ext>
            </a:extLst>
          </p:cNvPr>
          <p:cNvGrpSpPr/>
          <p:nvPr/>
        </p:nvGrpSpPr>
        <p:grpSpPr>
          <a:xfrm>
            <a:off x="265532" y="2355317"/>
            <a:ext cx="834245" cy="263791"/>
            <a:chOff x="6566473" y="1950156"/>
            <a:chExt cx="651747" cy="263791"/>
          </a:xfrm>
        </p:grpSpPr>
        <p:sp>
          <p:nvSpPr>
            <p:cNvPr id="61" name="フリーフォーム: 図形 60">
              <a:extLst>
                <a:ext uri="{FF2B5EF4-FFF2-40B4-BE49-F238E27FC236}">
                  <a16:creationId xmlns:a16="http://schemas.microsoft.com/office/drawing/2014/main" id="{129C66D7-1158-5E9B-4F98-B7216FC40D5D}"/>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2" name="テキスト ボックス 61">
              <a:extLst>
                <a:ext uri="{FF2B5EF4-FFF2-40B4-BE49-F238E27FC236}">
                  <a16:creationId xmlns:a16="http://schemas.microsoft.com/office/drawing/2014/main" id="{3D37A70B-B688-A4BC-4919-FBCD8DC244A4}"/>
                </a:ext>
              </a:extLst>
            </p:cNvPr>
            <p:cNvSpPr txBox="1"/>
            <p:nvPr/>
          </p:nvSpPr>
          <p:spPr>
            <a:xfrm>
              <a:off x="6566473"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2"/>
                </a:rPr>
                <a:t>門真市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2"/>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20" name="正方形/長方形 19">
            <a:extLst>
              <a:ext uri="{FF2B5EF4-FFF2-40B4-BE49-F238E27FC236}">
                <a16:creationId xmlns:a16="http://schemas.microsoft.com/office/drawing/2014/main" id="{F13892D1-8437-CDD0-F71C-E4B55C5A2567}"/>
              </a:ext>
            </a:extLst>
          </p:cNvPr>
          <p:cNvSpPr/>
          <p:nvPr/>
        </p:nvSpPr>
        <p:spPr>
          <a:xfrm>
            <a:off x="8723998" y="4860730"/>
            <a:ext cx="1008823" cy="243741"/>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BIZ UDPゴシック" panose="020B0400000000000000" pitchFamily="50" charset="-128"/>
                <a:ea typeface="BIZ UDPゴシック" panose="020B0400000000000000" pitchFamily="50" charset="-128"/>
              </a:rPr>
              <a:t>要確認</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C7EB65DC-6967-EA86-96BE-3F7591ABE268}"/>
              </a:ext>
            </a:extLst>
          </p:cNvPr>
          <p:cNvSpPr/>
          <p:nvPr/>
        </p:nvSpPr>
        <p:spPr>
          <a:xfrm>
            <a:off x="7389076" y="1688841"/>
            <a:ext cx="4409771" cy="4859632"/>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CC59ABB3-4CCD-ACD3-97E8-AA630433B7AB}"/>
              </a:ext>
            </a:extLst>
          </p:cNvPr>
          <p:cNvSpPr/>
          <p:nvPr/>
        </p:nvSpPr>
        <p:spPr>
          <a:xfrm>
            <a:off x="7398144" y="2918675"/>
            <a:ext cx="2078716" cy="351004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市の</a:t>
            </a:r>
            <a:r>
              <a:rPr lang="en-US" altLang="ja-JP" sz="1200" dirty="0">
                <a:solidFill>
                  <a:schemeClr val="tx1"/>
                </a:solidFill>
                <a:latin typeface="BIZ UDゴシック" panose="020B0400000000000000" pitchFamily="49" charset="-128"/>
                <a:ea typeface="BIZ UDゴシック" panose="020B0400000000000000" pitchFamily="49" charset="-128"/>
              </a:rPr>
              <a:t>PR</a:t>
            </a:r>
            <a:r>
              <a:rPr lang="ja-JP" altLang="en-US" sz="1200" dirty="0">
                <a:solidFill>
                  <a:schemeClr val="tx1"/>
                </a:solidFill>
                <a:latin typeface="BIZ UDゴシック" panose="020B0400000000000000" pitchFamily="49" charset="-128"/>
                <a:ea typeface="BIZ UDゴシック" panose="020B0400000000000000" pitchFamily="49" charset="-128"/>
              </a:rPr>
              <a:t>大使である絵本作家と連携して、市内各地に</a:t>
            </a:r>
            <a:r>
              <a:rPr lang="en-US" altLang="ja-JP" sz="1200" dirty="0">
                <a:solidFill>
                  <a:schemeClr val="tx1"/>
                </a:solidFill>
                <a:latin typeface="BIZ UDゴシック" panose="020B0400000000000000" pitchFamily="49" charset="-128"/>
                <a:ea typeface="BIZ UDゴシック" panose="020B0400000000000000" pitchFamily="49" charset="-128"/>
              </a:rPr>
              <a:t>100</a:t>
            </a:r>
            <a:r>
              <a:rPr lang="ja-JP" altLang="en-US" sz="1200" dirty="0">
                <a:solidFill>
                  <a:schemeClr val="tx1"/>
                </a:solidFill>
                <a:latin typeface="BIZ UDゴシック" panose="020B0400000000000000" pitchFamily="49" charset="-128"/>
                <a:ea typeface="BIZ UDゴシック" panose="020B0400000000000000" pitchFamily="49" charset="-128"/>
              </a:rPr>
              <a:t>体のオブジェを設置する「</a:t>
            </a:r>
            <a:r>
              <a:rPr lang="en-US" altLang="ja-JP" sz="1200" dirty="0">
                <a:solidFill>
                  <a:schemeClr val="tx1"/>
                </a:solidFill>
                <a:latin typeface="BIZ UDゴシック" panose="020B0400000000000000" pitchFamily="49" charset="-128"/>
                <a:ea typeface="BIZ UDゴシック" panose="020B0400000000000000" pitchFamily="49" charset="-128"/>
              </a:rPr>
              <a:t>100</a:t>
            </a:r>
            <a:r>
              <a:rPr lang="ja-JP" altLang="en-US" sz="1200" dirty="0">
                <a:solidFill>
                  <a:schemeClr val="tx1"/>
                </a:solidFill>
                <a:latin typeface="BIZ UDゴシック" panose="020B0400000000000000" pitchFamily="49" charset="-128"/>
                <a:ea typeface="BIZ UDゴシック" panose="020B0400000000000000" pitchFamily="49" charset="-128"/>
              </a:rPr>
              <a:t>にんのサンタクロース」プロジェクトを実施し、大阪・関西万博においても一部のオブジェを展示した。</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次の展望として、絵本の美術館やブックカフェなどの機能を備えた複合施設を建設し、こどもたちの夢を育む場所となるように整備をめざす。</a:t>
            </a:r>
          </a:p>
        </p:txBody>
      </p:sp>
      <p:sp>
        <p:nvSpPr>
          <p:cNvPr id="26" name="四角形: 角を丸くする 25">
            <a:extLst>
              <a:ext uri="{FF2B5EF4-FFF2-40B4-BE49-F238E27FC236}">
                <a16:creationId xmlns:a16="http://schemas.microsoft.com/office/drawing/2014/main" id="{A7F59E28-3C81-AFD4-86B1-28967399B637}"/>
              </a:ext>
            </a:extLst>
          </p:cNvPr>
          <p:cNvSpPr/>
          <p:nvPr/>
        </p:nvSpPr>
        <p:spPr>
          <a:xfrm>
            <a:off x="7510665" y="1866921"/>
            <a:ext cx="4512418" cy="26087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四條畷市の</a:t>
            </a:r>
            <a:r>
              <a:rPr kumimoji="1" lang="en-US" altLang="ja-JP" sz="1400" b="1" u="sng" dirty="0">
                <a:solidFill>
                  <a:srgbClr val="241916"/>
                </a:solidFill>
                <a:latin typeface="BIZ UDPゴシック" panose="020B0400000000000000" pitchFamily="50" charset="-128"/>
                <a:ea typeface="BIZ UDPゴシック" panose="020B0400000000000000" pitchFamily="50" charset="-128"/>
              </a:rPr>
              <a:t>PR</a:t>
            </a: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大使である絵本作家と連携した取組</a:t>
            </a:r>
          </a:p>
        </p:txBody>
      </p:sp>
      <p:grpSp>
        <p:nvGrpSpPr>
          <p:cNvPr id="27" name="グループ化 26">
            <a:extLst>
              <a:ext uri="{FF2B5EF4-FFF2-40B4-BE49-F238E27FC236}">
                <a16:creationId xmlns:a16="http://schemas.microsoft.com/office/drawing/2014/main" id="{BE5A4DEE-FEA1-BE45-A871-89155173F637}"/>
              </a:ext>
            </a:extLst>
          </p:cNvPr>
          <p:cNvGrpSpPr/>
          <p:nvPr/>
        </p:nvGrpSpPr>
        <p:grpSpPr>
          <a:xfrm>
            <a:off x="7320375" y="2287846"/>
            <a:ext cx="834245" cy="263791"/>
            <a:chOff x="6566473" y="1950156"/>
            <a:chExt cx="651747" cy="263791"/>
          </a:xfrm>
        </p:grpSpPr>
        <p:sp>
          <p:nvSpPr>
            <p:cNvPr id="28" name="フリーフォーム: 図形 27">
              <a:extLst>
                <a:ext uri="{FF2B5EF4-FFF2-40B4-BE49-F238E27FC236}">
                  <a16:creationId xmlns:a16="http://schemas.microsoft.com/office/drawing/2014/main" id="{BAAE94B6-E8EB-E2A5-5FB3-CC5964462064}"/>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9" name="テキスト ボックス 28">
              <a:extLst>
                <a:ext uri="{FF2B5EF4-FFF2-40B4-BE49-F238E27FC236}">
                  <a16:creationId xmlns:a16="http://schemas.microsoft.com/office/drawing/2014/main" id="{BFC7BC0B-2BD9-A130-E70F-8441BAB85742}"/>
                </a:ext>
              </a:extLst>
            </p:cNvPr>
            <p:cNvSpPr txBox="1"/>
            <p:nvPr/>
          </p:nvSpPr>
          <p:spPr>
            <a:xfrm>
              <a:off x="6566473"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四條畷市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9" name="図 8">
            <a:extLst>
              <a:ext uri="{FF2B5EF4-FFF2-40B4-BE49-F238E27FC236}">
                <a16:creationId xmlns:a16="http://schemas.microsoft.com/office/drawing/2014/main" id="{7F065FFC-869C-9C52-ECC2-078EA6E22E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5027" y="2619108"/>
            <a:ext cx="1689054" cy="1237233"/>
          </a:xfrm>
          <a:prstGeom prst="rect">
            <a:avLst/>
          </a:prstGeom>
        </p:spPr>
      </p:pic>
      <p:pic>
        <p:nvPicPr>
          <p:cNvPr id="16" name="図 15" descr="空港にあるぬいぐるみ&#10;&#10;AI によって生成されたコンテンツは間違っている可能性があります。">
            <a:extLst>
              <a:ext uri="{FF2B5EF4-FFF2-40B4-BE49-F238E27FC236}">
                <a16:creationId xmlns:a16="http://schemas.microsoft.com/office/drawing/2014/main" id="{70A3F230-5C27-F0F5-5250-66170F8474E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515971" y="3060334"/>
            <a:ext cx="2065256" cy="2753672"/>
          </a:xfrm>
          <a:prstGeom prst="rect">
            <a:avLst/>
          </a:prstGeom>
        </p:spPr>
      </p:pic>
      <p:pic>
        <p:nvPicPr>
          <p:cNvPr id="18" name="図 17">
            <a:extLst>
              <a:ext uri="{FF2B5EF4-FFF2-40B4-BE49-F238E27FC236}">
                <a16:creationId xmlns:a16="http://schemas.microsoft.com/office/drawing/2014/main" id="{3FECEE73-B59D-1F94-0FE4-E96F35927F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11705" y="2293508"/>
            <a:ext cx="2333635" cy="1780144"/>
          </a:xfrm>
          <a:prstGeom prst="rect">
            <a:avLst/>
          </a:prstGeom>
        </p:spPr>
      </p:pic>
      <p:sp>
        <p:nvSpPr>
          <p:cNvPr id="2" name="スライド番号プレースホルダー 12">
            <a:extLst>
              <a:ext uri="{FF2B5EF4-FFF2-40B4-BE49-F238E27FC236}">
                <a16:creationId xmlns:a16="http://schemas.microsoft.com/office/drawing/2014/main" id="{2173DE9C-D88F-BD23-1740-DD4223A236F7}"/>
              </a:ext>
            </a:extLst>
          </p:cNvPr>
          <p:cNvSpPr>
            <a:spLocks noGrp="1"/>
          </p:cNvSpPr>
          <p:nvPr>
            <p:ph type="sldNum" sz="quarter" idx="12"/>
          </p:nvPr>
        </p:nvSpPr>
        <p:spPr>
          <a:xfrm>
            <a:off x="11645322" y="6556053"/>
            <a:ext cx="610178"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12</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pic>
        <p:nvPicPr>
          <p:cNvPr id="6" name="図 5" descr="建物, テキスト, 屋外, 道路 が含まれている画像&#10;&#10;AI 生成コンテンツは誤りを含む可能性があります。">
            <a:extLst>
              <a:ext uri="{FF2B5EF4-FFF2-40B4-BE49-F238E27FC236}">
                <a16:creationId xmlns:a16="http://schemas.microsoft.com/office/drawing/2014/main" id="{ACE42E76-8E56-F4A0-0C49-19A509C4CE1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64348" y="4112331"/>
            <a:ext cx="3836956" cy="2376023"/>
          </a:xfrm>
          <a:prstGeom prst="rect">
            <a:avLst/>
          </a:prstGeom>
        </p:spPr>
      </p:pic>
    </p:spTree>
    <p:extLst>
      <p:ext uri="{BB962C8B-B14F-4D97-AF65-F5344CB8AC3E}">
        <p14:creationId xmlns:p14="http://schemas.microsoft.com/office/powerpoint/2010/main" val="2803867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3D7155-9AA4-07F3-F931-FBB6600804D3}"/>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8425EE64-C2E9-5B53-D92D-3AF4C25521AD}"/>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62831E76-0908-233D-3F5A-4833174A4ABB}"/>
              </a:ext>
            </a:extLst>
          </p:cNvPr>
          <p:cNvSpPr/>
          <p:nvPr/>
        </p:nvSpPr>
        <p:spPr>
          <a:xfrm>
            <a:off x="137916" y="675119"/>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四角形: 角を丸くする 6">
            <a:extLst>
              <a:ext uri="{FF2B5EF4-FFF2-40B4-BE49-F238E27FC236}">
                <a16:creationId xmlns:a16="http://schemas.microsoft.com/office/drawing/2014/main" id="{B9D5BEC3-060B-AFBC-DAEA-B13E2B5796B6}"/>
              </a:ext>
            </a:extLst>
          </p:cNvPr>
          <p:cNvSpPr/>
          <p:nvPr/>
        </p:nvSpPr>
        <p:spPr>
          <a:xfrm>
            <a:off x="146075" y="1241646"/>
            <a:ext cx="11849153" cy="5563761"/>
          </a:xfrm>
          <a:prstGeom prst="roundRect">
            <a:avLst>
              <a:gd name="adj" fmla="val 7526"/>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四角形: 角を丸くする 7">
            <a:extLst>
              <a:ext uri="{FF2B5EF4-FFF2-40B4-BE49-F238E27FC236}">
                <a16:creationId xmlns:a16="http://schemas.microsoft.com/office/drawing/2014/main" id="{02552F10-2CFE-2C32-7D1C-37F579975C70}"/>
              </a:ext>
            </a:extLst>
          </p:cNvPr>
          <p:cNvSpPr/>
          <p:nvPr/>
        </p:nvSpPr>
        <p:spPr>
          <a:xfrm>
            <a:off x="146075" y="986403"/>
            <a:ext cx="7108442" cy="43969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健康寿命の延伸　「</a:t>
            </a:r>
            <a:r>
              <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10</a:t>
            </a: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歳若返り」</a:t>
            </a:r>
            <a:r>
              <a:rPr lang="ja-JP" altLang="en-US" sz="1600" b="1" dirty="0">
                <a:solidFill>
                  <a:srgbClr val="241916"/>
                </a:solidFill>
                <a:latin typeface="BIZ UDゴシック" panose="020B0400000000000000" pitchFamily="49" charset="-128"/>
                <a:ea typeface="BIZ UDゴシック" panose="020B0400000000000000" pitchFamily="49" charset="-128"/>
              </a:rPr>
              <a:t>（</a:t>
            </a:r>
            <a:r>
              <a:rPr lang="en-US" altLang="ja-JP" sz="1600" b="1" dirty="0">
                <a:solidFill>
                  <a:srgbClr val="241916"/>
                </a:solidFill>
                <a:latin typeface="BIZ UDゴシック" panose="020B0400000000000000" pitchFamily="49" charset="-128"/>
                <a:ea typeface="BIZ UDゴシック" panose="020B0400000000000000" pitchFamily="49" charset="-128"/>
              </a:rPr>
              <a:t>1/2</a:t>
            </a:r>
            <a:r>
              <a:rPr lang="ja-JP" altLang="en-US" sz="1600" b="1" dirty="0">
                <a:solidFill>
                  <a:srgbClr val="241916"/>
                </a:solidFill>
                <a:latin typeface="BIZ UDゴシック" panose="020B0400000000000000" pitchFamily="49" charset="-128"/>
                <a:ea typeface="BIZ UDゴシック" panose="020B0400000000000000" pitchFamily="49" charset="-128"/>
              </a:rPr>
              <a:t>）</a:t>
            </a:r>
            <a:endParaRPr kumimoji="1" lang="ja-JP" altLang="en-US" sz="1600" b="1" i="0" u="none" strike="noStrike" kern="1200" cap="none" spc="0" normalizeH="0" baseline="0" noProof="0" dirty="0">
              <a:ln>
                <a:noFill/>
              </a:ln>
              <a:solidFill>
                <a:srgbClr val="241916"/>
              </a:solidFill>
              <a:effectLst/>
              <a:uLnTx/>
              <a:uFillTx/>
              <a:latin typeface="游ゴシック" panose="020F0502020204030204"/>
              <a:ea typeface="游ゴシック" panose="020B0400000000000000" pitchFamily="50" charset="-128"/>
              <a:cs typeface="+mn-cs"/>
            </a:endParaRPr>
          </a:p>
        </p:txBody>
      </p:sp>
      <p:sp>
        <p:nvSpPr>
          <p:cNvPr id="41" name="四角形: 角を丸くする 40">
            <a:extLst>
              <a:ext uri="{FF2B5EF4-FFF2-40B4-BE49-F238E27FC236}">
                <a16:creationId xmlns:a16="http://schemas.microsoft.com/office/drawing/2014/main" id="{6AB2EE0F-FA52-F860-0941-F5D8412F0929}"/>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7198A1DE-21B7-1295-EA26-C780D04DF290}"/>
              </a:ext>
            </a:extLst>
          </p:cNvPr>
          <p:cNvSpPr/>
          <p:nvPr/>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21FEA88F-2C20-8222-E733-BFD4E6D1C07B}"/>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 name="四角形: 角を丸くする 1">
            <a:extLst>
              <a:ext uri="{FF2B5EF4-FFF2-40B4-BE49-F238E27FC236}">
                <a16:creationId xmlns:a16="http://schemas.microsoft.com/office/drawing/2014/main" id="{39E7C4A7-0586-7657-73CB-71330EBCB0C5}"/>
              </a:ext>
            </a:extLst>
          </p:cNvPr>
          <p:cNvSpPr/>
          <p:nvPr/>
        </p:nvSpPr>
        <p:spPr>
          <a:xfrm>
            <a:off x="232633" y="242056"/>
            <a:ext cx="3099462"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暮らしやすさ、働きやすさ、</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楽しさを高める機能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 name="四角形: 角を丸くする 2">
            <a:extLst>
              <a:ext uri="{FF2B5EF4-FFF2-40B4-BE49-F238E27FC236}">
                <a16:creationId xmlns:a16="http://schemas.microsoft.com/office/drawing/2014/main" id="{AC7A7AC0-1F11-C598-6224-13A802168718}"/>
              </a:ext>
            </a:extLst>
          </p:cNvPr>
          <p:cNvSpPr/>
          <p:nvPr/>
        </p:nvSpPr>
        <p:spPr>
          <a:xfrm>
            <a:off x="262134" y="1524115"/>
            <a:ext cx="5103615" cy="1904886"/>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416D1928-592C-D6A0-6DC4-A2739F79E347}"/>
              </a:ext>
            </a:extLst>
          </p:cNvPr>
          <p:cNvSpPr/>
          <p:nvPr/>
        </p:nvSpPr>
        <p:spPr>
          <a:xfrm>
            <a:off x="262135" y="3590222"/>
            <a:ext cx="5103614" cy="3086533"/>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2974614B-513B-A732-7647-EDC228D47660}"/>
              </a:ext>
            </a:extLst>
          </p:cNvPr>
          <p:cNvSpPr/>
          <p:nvPr/>
        </p:nvSpPr>
        <p:spPr>
          <a:xfrm>
            <a:off x="232633" y="2209914"/>
            <a:ext cx="3399839" cy="119568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7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貝塚市スマートシティ基本構想に基づくデジタル技術を活用した介護予防分野の取組として、大阪河﨑リハビリテーション大学と連携し、</a:t>
            </a:r>
            <a:r>
              <a:rPr lang="en-US" altLang="ja-JP" sz="1200" dirty="0">
                <a:solidFill>
                  <a:schemeClr val="tx1"/>
                </a:solidFill>
                <a:latin typeface="BIZ UDゴシック" panose="020B0400000000000000" pitchFamily="49" charset="-128"/>
                <a:ea typeface="BIZ UDゴシック" panose="020B0400000000000000" pitchFamily="49" charset="-128"/>
              </a:rPr>
              <a:t>2024</a:t>
            </a:r>
            <a:r>
              <a:rPr lang="ja-JP" altLang="en-US" sz="1200" dirty="0">
                <a:solidFill>
                  <a:schemeClr val="tx1"/>
                </a:solidFill>
                <a:latin typeface="BIZ UDゴシック" panose="020B0400000000000000" pitchFamily="49" charset="-128"/>
                <a:ea typeface="BIZ UDゴシック" panose="020B0400000000000000" pitchFamily="49" charset="-128"/>
              </a:rPr>
              <a:t>年２月より健康アプリ「かいづか介護予防マイレージ」を導入している。</a:t>
            </a:r>
          </a:p>
        </p:txBody>
      </p:sp>
      <p:sp>
        <p:nvSpPr>
          <p:cNvPr id="30" name="四角形: 角を丸くする 29">
            <a:extLst>
              <a:ext uri="{FF2B5EF4-FFF2-40B4-BE49-F238E27FC236}">
                <a16:creationId xmlns:a16="http://schemas.microsoft.com/office/drawing/2014/main" id="{89A940C4-CFF4-4003-A0AF-070EEA1598B5}"/>
              </a:ext>
            </a:extLst>
          </p:cNvPr>
          <p:cNvSpPr/>
          <p:nvPr/>
        </p:nvSpPr>
        <p:spPr>
          <a:xfrm>
            <a:off x="144266" y="5582349"/>
            <a:ext cx="5227833" cy="1132410"/>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marR="0" lvl="0" indent="1588" algn="l" defTabSz="914400" rtl="0" eaLnBrk="1" fontAlgn="auto" latinLnBrk="0" hangingPunct="1">
              <a:lnSpc>
                <a:spcPts val="1600"/>
              </a:lnSpc>
              <a:spcBef>
                <a:spcPts val="120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全ての市民が健康でいきいきと暮らすことができ、質の高い医療・介護が受けられる「健康医療先進都市たかつき」の推進に向け、充実した医療環境や健康・医療等に係る取組など、全国に誇るべき本市の魅力を市内外に発信する。また、関係機関と協定を締結し、本市の健康課題等について専門的知見に基づく検討を行い、施策の更なる充実を図る。</a:t>
            </a:r>
            <a:endPar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pic>
        <p:nvPicPr>
          <p:cNvPr id="6" name="図 5">
            <a:extLst>
              <a:ext uri="{FF2B5EF4-FFF2-40B4-BE49-F238E27FC236}">
                <a16:creationId xmlns:a16="http://schemas.microsoft.com/office/drawing/2014/main" id="{B70954B5-32CC-D014-BCEE-1F906BF26F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13812" y="3893745"/>
            <a:ext cx="2510188" cy="1673459"/>
          </a:xfrm>
          <a:prstGeom prst="rect">
            <a:avLst/>
          </a:prstGeom>
        </p:spPr>
      </p:pic>
      <p:sp>
        <p:nvSpPr>
          <p:cNvPr id="31" name="四角形: 角を丸くする 30">
            <a:extLst>
              <a:ext uri="{FF2B5EF4-FFF2-40B4-BE49-F238E27FC236}">
                <a16:creationId xmlns:a16="http://schemas.microsoft.com/office/drawing/2014/main" id="{B9A5645E-61B1-D5C4-A625-8957CEE97C22}"/>
              </a:ext>
            </a:extLst>
          </p:cNvPr>
          <p:cNvSpPr/>
          <p:nvPr/>
        </p:nvSpPr>
        <p:spPr>
          <a:xfrm>
            <a:off x="269245" y="1548466"/>
            <a:ext cx="3399839" cy="21544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デジタル技術を活用した健康アプリ導入</a:t>
            </a:r>
          </a:p>
        </p:txBody>
      </p:sp>
      <p:sp>
        <p:nvSpPr>
          <p:cNvPr id="32" name="四角形: 角を丸くする 31">
            <a:extLst>
              <a:ext uri="{FF2B5EF4-FFF2-40B4-BE49-F238E27FC236}">
                <a16:creationId xmlns:a16="http://schemas.microsoft.com/office/drawing/2014/main" id="{4204FCBB-109E-0AF8-342E-BA3BECED5230}"/>
              </a:ext>
            </a:extLst>
          </p:cNvPr>
          <p:cNvSpPr/>
          <p:nvPr/>
        </p:nvSpPr>
        <p:spPr>
          <a:xfrm>
            <a:off x="147828" y="3684244"/>
            <a:ext cx="3896890" cy="14852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「健康医療先進都市たかつき」の取組推進</a:t>
            </a:r>
          </a:p>
        </p:txBody>
      </p:sp>
      <p:grpSp>
        <p:nvGrpSpPr>
          <p:cNvPr id="40" name="グループ化 39">
            <a:extLst>
              <a:ext uri="{FF2B5EF4-FFF2-40B4-BE49-F238E27FC236}">
                <a16:creationId xmlns:a16="http://schemas.microsoft.com/office/drawing/2014/main" id="{61747309-1803-28EB-B09B-0B458862F086}"/>
              </a:ext>
            </a:extLst>
          </p:cNvPr>
          <p:cNvGrpSpPr/>
          <p:nvPr/>
        </p:nvGrpSpPr>
        <p:grpSpPr>
          <a:xfrm>
            <a:off x="262135" y="3947440"/>
            <a:ext cx="817365" cy="263791"/>
            <a:chOff x="6610366" y="1950156"/>
            <a:chExt cx="730267" cy="263791"/>
          </a:xfrm>
        </p:grpSpPr>
        <p:sp>
          <p:nvSpPr>
            <p:cNvPr id="42" name="フリーフォーム: 図形 41">
              <a:extLst>
                <a:ext uri="{FF2B5EF4-FFF2-40B4-BE49-F238E27FC236}">
                  <a16:creationId xmlns:a16="http://schemas.microsoft.com/office/drawing/2014/main" id="{7ED612ED-91B7-67A8-AB71-02C8C4F5DFDC}"/>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3" name="テキスト ボックス 42">
              <a:extLst>
                <a:ext uri="{FF2B5EF4-FFF2-40B4-BE49-F238E27FC236}">
                  <a16:creationId xmlns:a16="http://schemas.microsoft.com/office/drawing/2014/main" id="{CCD92617-49AE-CC9C-902F-31988EA76336}"/>
                </a:ext>
              </a:extLst>
            </p:cNvPr>
            <p:cNvSpPr txBox="1"/>
            <p:nvPr/>
          </p:nvSpPr>
          <p:spPr>
            <a:xfrm>
              <a:off x="6610366" y="195810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高槻市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44" name="グループ化 43">
            <a:extLst>
              <a:ext uri="{FF2B5EF4-FFF2-40B4-BE49-F238E27FC236}">
                <a16:creationId xmlns:a16="http://schemas.microsoft.com/office/drawing/2014/main" id="{6AE2B7EA-1332-5FC7-6142-19FB3E4CF524}"/>
              </a:ext>
            </a:extLst>
          </p:cNvPr>
          <p:cNvGrpSpPr/>
          <p:nvPr/>
        </p:nvGrpSpPr>
        <p:grpSpPr>
          <a:xfrm>
            <a:off x="256663" y="1919791"/>
            <a:ext cx="867313" cy="267150"/>
            <a:chOff x="6610368" y="1950156"/>
            <a:chExt cx="736979" cy="263791"/>
          </a:xfrm>
        </p:grpSpPr>
        <p:sp>
          <p:nvSpPr>
            <p:cNvPr id="47" name="フリーフォーム: 図形 46">
              <a:extLst>
                <a:ext uri="{FF2B5EF4-FFF2-40B4-BE49-F238E27FC236}">
                  <a16:creationId xmlns:a16="http://schemas.microsoft.com/office/drawing/2014/main" id="{4165E259-47CB-2603-2572-2D6A81A7B0EF}"/>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8" name="テキスト ボックス 47">
              <a:extLst>
                <a:ext uri="{FF2B5EF4-FFF2-40B4-BE49-F238E27FC236}">
                  <a16:creationId xmlns:a16="http://schemas.microsoft.com/office/drawing/2014/main" id="{56529FA4-03E2-B13F-DCCE-16DBC6BB92A0}"/>
                </a:ext>
              </a:extLst>
            </p:cNvPr>
            <p:cNvSpPr txBox="1"/>
            <p:nvPr/>
          </p:nvSpPr>
          <p:spPr>
            <a:xfrm>
              <a:off x="6617080" y="195954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貝塚市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9" name="四角形: 角を丸くする 8">
            <a:extLst>
              <a:ext uri="{FF2B5EF4-FFF2-40B4-BE49-F238E27FC236}">
                <a16:creationId xmlns:a16="http://schemas.microsoft.com/office/drawing/2014/main" id="{B6D5C308-D55C-E662-0F31-7981F8CB9DA2}"/>
              </a:ext>
            </a:extLst>
          </p:cNvPr>
          <p:cNvSpPr/>
          <p:nvPr/>
        </p:nvSpPr>
        <p:spPr>
          <a:xfrm>
            <a:off x="5528284" y="1522610"/>
            <a:ext cx="6394471" cy="5154145"/>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AE4F5071-D266-823E-455C-0A68C86DB368}"/>
              </a:ext>
            </a:extLst>
          </p:cNvPr>
          <p:cNvSpPr/>
          <p:nvPr/>
        </p:nvSpPr>
        <p:spPr>
          <a:xfrm>
            <a:off x="5731258" y="1522610"/>
            <a:ext cx="7108442" cy="88318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chemeClr val="tx1"/>
                </a:solidFill>
                <a:latin typeface="BIZ UDPゴシック" panose="020B0400000000000000" pitchFamily="50" charset="-128"/>
                <a:ea typeface="BIZ UDPゴシック" panose="020B0400000000000000" pitchFamily="50" charset="-128"/>
              </a:rPr>
              <a:t>大学や研究機関等との共同研究による健康課題解決に向けた取組を実施</a:t>
            </a:r>
            <a:endParaRPr kumimoji="1" lang="en-US" altLang="ja-JP" sz="1400" b="1" u="sng"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b="1" u="sng" dirty="0">
                <a:solidFill>
                  <a:schemeClr val="tx1"/>
                </a:solidFill>
                <a:latin typeface="BIZ UDPゴシック" panose="020B0400000000000000" pitchFamily="50" charset="-128"/>
                <a:ea typeface="BIZ UDPゴシック" panose="020B0400000000000000" pitchFamily="50" charset="-128"/>
              </a:rPr>
              <a:t>（健康寿命推定アプリの開発等）</a:t>
            </a:r>
            <a:endParaRPr kumimoji="1" lang="en-US" altLang="ja-JP" sz="1400" b="1" u="sng"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400" b="1" u="sng" dirty="0">
              <a:solidFill>
                <a:schemeClr val="tx1"/>
              </a:solidFill>
              <a:latin typeface="BIZ UDPゴシック" panose="020B0400000000000000" pitchFamily="50" charset="-128"/>
              <a:ea typeface="BIZ UDPゴシック" panose="020B0400000000000000" pitchFamily="50" charset="-128"/>
            </a:endParaRPr>
          </a:p>
        </p:txBody>
      </p:sp>
      <p:grpSp>
        <p:nvGrpSpPr>
          <p:cNvPr id="12" name="グループ化 11">
            <a:extLst>
              <a:ext uri="{FF2B5EF4-FFF2-40B4-BE49-F238E27FC236}">
                <a16:creationId xmlns:a16="http://schemas.microsoft.com/office/drawing/2014/main" id="{A9BEC6C3-6852-371E-24A3-94535838493E}"/>
              </a:ext>
            </a:extLst>
          </p:cNvPr>
          <p:cNvGrpSpPr/>
          <p:nvPr/>
        </p:nvGrpSpPr>
        <p:grpSpPr>
          <a:xfrm>
            <a:off x="5524115" y="2225984"/>
            <a:ext cx="852785" cy="273645"/>
            <a:chOff x="6610366" y="1930290"/>
            <a:chExt cx="730267" cy="263791"/>
          </a:xfrm>
        </p:grpSpPr>
        <p:sp>
          <p:nvSpPr>
            <p:cNvPr id="13" name="フリーフォーム: 図形 12">
              <a:extLst>
                <a:ext uri="{FF2B5EF4-FFF2-40B4-BE49-F238E27FC236}">
                  <a16:creationId xmlns:a16="http://schemas.microsoft.com/office/drawing/2014/main" id="{6EEF5305-DCB5-76C9-2FA5-7D8F063DD362}"/>
                </a:ext>
              </a:extLst>
            </p:cNvPr>
            <p:cNvSpPr/>
            <p:nvPr/>
          </p:nvSpPr>
          <p:spPr>
            <a:xfrm rot="10800000">
              <a:off x="6610366" y="1930290"/>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7" name="テキスト ボックス 16">
              <a:extLst>
                <a:ext uri="{FF2B5EF4-FFF2-40B4-BE49-F238E27FC236}">
                  <a16:creationId xmlns:a16="http://schemas.microsoft.com/office/drawing/2014/main" id="{C3134F0C-6265-7542-872D-3D83A0D8E711}"/>
                </a:ext>
              </a:extLst>
            </p:cNvPr>
            <p:cNvSpPr txBox="1"/>
            <p:nvPr/>
          </p:nvSpPr>
          <p:spPr>
            <a:xfrm>
              <a:off x="6610366" y="195810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八尾市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20" name="図 19" descr="テキスト が含まれている画像&#10;&#10;AI によって生成されたコンテンツは間違っている可能性があります。">
            <a:extLst>
              <a:ext uri="{FF2B5EF4-FFF2-40B4-BE49-F238E27FC236}">
                <a16:creationId xmlns:a16="http://schemas.microsoft.com/office/drawing/2014/main" id="{BE30465F-C4A2-DD39-CC01-8760C845126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17578" y="2463163"/>
            <a:ext cx="3282128" cy="1846197"/>
          </a:xfrm>
          <a:prstGeom prst="rect">
            <a:avLst/>
          </a:prstGeom>
        </p:spPr>
      </p:pic>
      <p:pic>
        <p:nvPicPr>
          <p:cNvPr id="21" name="図 20">
            <a:extLst>
              <a:ext uri="{FF2B5EF4-FFF2-40B4-BE49-F238E27FC236}">
                <a16:creationId xmlns:a16="http://schemas.microsoft.com/office/drawing/2014/main" id="{FCF8ACA1-2C0F-C3A1-5D85-057DBE8840D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80332" y="2605379"/>
            <a:ext cx="1666738" cy="3295096"/>
          </a:xfrm>
          <a:prstGeom prst="rect">
            <a:avLst/>
          </a:prstGeom>
        </p:spPr>
      </p:pic>
      <p:sp>
        <p:nvSpPr>
          <p:cNvPr id="22" name="四角形: 角を丸くする 21">
            <a:extLst>
              <a:ext uri="{FF2B5EF4-FFF2-40B4-BE49-F238E27FC236}">
                <a16:creationId xmlns:a16="http://schemas.microsoft.com/office/drawing/2014/main" id="{8D4BD87F-C962-9BC6-F9AB-490E062D3F1E}"/>
              </a:ext>
            </a:extLst>
          </p:cNvPr>
          <p:cNvSpPr/>
          <p:nvPr/>
        </p:nvSpPr>
        <p:spPr>
          <a:xfrm>
            <a:off x="5517765" y="2605379"/>
            <a:ext cx="2138266" cy="210144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700"/>
              </a:lnSpc>
              <a:spcBef>
                <a:spcPts val="600"/>
              </a:spcBef>
            </a:pPr>
            <a:r>
              <a:rPr lang="ja-JP" altLang="en-US" sz="1200" dirty="0">
                <a:solidFill>
                  <a:schemeClr val="tx1"/>
                </a:solidFill>
                <a:latin typeface="BIZ UDゴシック" panose="020B0400000000000000" pitchFamily="49" charset="-128"/>
                <a:ea typeface="BIZ UDゴシック" panose="020B0400000000000000" pitchFamily="49" charset="-128"/>
              </a:rPr>
              <a:t>「健康まちづくり科学センター」を中心とした健康寿命の延伸に向けたまちづくりの推進に向け、大学や研究機関等との共同研究による、健診、医療、介護等のデータ分析結果に基づき、健康課題解決に向けた取組を実施する。</a:t>
            </a:r>
          </a:p>
        </p:txBody>
      </p:sp>
      <p:sp>
        <p:nvSpPr>
          <p:cNvPr id="23" name="四角形: 角を丸くする 22">
            <a:extLst>
              <a:ext uri="{FF2B5EF4-FFF2-40B4-BE49-F238E27FC236}">
                <a16:creationId xmlns:a16="http://schemas.microsoft.com/office/drawing/2014/main" id="{97CBE86E-A10D-19FF-928B-5EF4EB3932F6}"/>
              </a:ext>
            </a:extLst>
          </p:cNvPr>
          <p:cNvSpPr/>
          <p:nvPr/>
        </p:nvSpPr>
        <p:spPr>
          <a:xfrm>
            <a:off x="5518043" y="4644376"/>
            <a:ext cx="4401910" cy="18750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700"/>
              </a:lnSpc>
              <a:spcBef>
                <a:spcPts val="600"/>
              </a:spcBef>
            </a:pPr>
            <a:r>
              <a:rPr lang="ja-JP" altLang="en-US" sz="1200" dirty="0">
                <a:solidFill>
                  <a:schemeClr val="tx1"/>
                </a:solidFill>
                <a:latin typeface="BIZ UDゴシック" panose="020B0400000000000000" pitchFamily="49" charset="-128"/>
                <a:ea typeface="BIZ UDゴシック" panose="020B0400000000000000" pitchFamily="49" charset="-128"/>
              </a:rPr>
              <a:t>具体的な取組の一つとして、八尾市民の約</a:t>
            </a:r>
            <a:r>
              <a:rPr lang="en-US" altLang="ja-JP" sz="1200" dirty="0">
                <a:solidFill>
                  <a:schemeClr val="tx1"/>
                </a:solidFill>
                <a:latin typeface="BIZ UDゴシック" panose="020B0400000000000000" pitchFamily="49" charset="-128"/>
                <a:ea typeface="BIZ UDゴシック" panose="020B0400000000000000" pitchFamily="49" charset="-128"/>
              </a:rPr>
              <a:t>25</a:t>
            </a:r>
            <a:r>
              <a:rPr lang="ja-JP" altLang="en-US" sz="1200" dirty="0">
                <a:solidFill>
                  <a:schemeClr val="tx1"/>
                </a:solidFill>
                <a:latin typeface="BIZ UDゴシック" panose="020B0400000000000000" pitchFamily="49" charset="-128"/>
                <a:ea typeface="BIZ UDゴシック" panose="020B0400000000000000" pitchFamily="49" charset="-128"/>
              </a:rPr>
              <a:t>年分の健診・介護などのデータを用い、大阪大学との共同研究により個人の健康寿命の推定や健康寿命に影響を与える行動を評価するモデルを発明し、本モデルを実装するため、大阪大学と横浜市立大学と共同で健康寿命推定アプリ</a:t>
            </a:r>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ウェルやお</a:t>
            </a:r>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を開発した。</a:t>
            </a:r>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ウェルやお　体験版</a:t>
            </a:r>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は大阪・関西万博での体験展示後、市民が自発的に生活習慣の見直しや健康づくりに取組めるよう市ホームページで公開している。</a:t>
            </a:r>
          </a:p>
        </p:txBody>
      </p:sp>
      <p:sp>
        <p:nvSpPr>
          <p:cNvPr id="14" name="スライド番号プレースホルダー 12">
            <a:extLst>
              <a:ext uri="{FF2B5EF4-FFF2-40B4-BE49-F238E27FC236}">
                <a16:creationId xmlns:a16="http://schemas.microsoft.com/office/drawing/2014/main" id="{ADBE9F92-8BED-9CB8-1935-0149D6FCF0E3}"/>
              </a:ext>
            </a:extLst>
          </p:cNvPr>
          <p:cNvSpPr>
            <a:spLocks noGrp="1"/>
          </p:cNvSpPr>
          <p:nvPr>
            <p:ph type="sldNum" sz="quarter" idx="12"/>
          </p:nvPr>
        </p:nvSpPr>
        <p:spPr>
          <a:xfrm>
            <a:off x="11645322" y="6556053"/>
            <a:ext cx="610178"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13</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pic>
        <p:nvPicPr>
          <p:cNvPr id="11" name="図 10">
            <a:extLst>
              <a:ext uri="{FF2B5EF4-FFF2-40B4-BE49-F238E27FC236}">
                <a16:creationId xmlns:a16="http://schemas.microsoft.com/office/drawing/2014/main" id="{E6C8B05E-C6FF-6B47-7052-C06F58B44C6C}"/>
              </a:ext>
            </a:extLst>
          </p:cNvPr>
          <p:cNvPicPr>
            <a:picLocks noChangeAspect="1"/>
          </p:cNvPicPr>
          <p:nvPr/>
        </p:nvPicPr>
        <p:blipFill>
          <a:blip r:embed="rId8"/>
          <a:srcRect l="700" t="700" r="700" b="700"/>
          <a:stretch>
            <a:fillRect/>
          </a:stretch>
        </p:blipFill>
        <p:spPr>
          <a:xfrm>
            <a:off x="3786207" y="1570540"/>
            <a:ext cx="1309924" cy="1847682"/>
          </a:xfrm>
          <a:prstGeom prst="rect">
            <a:avLst/>
          </a:prstGeom>
        </p:spPr>
      </p:pic>
    </p:spTree>
    <p:extLst>
      <p:ext uri="{BB962C8B-B14F-4D97-AF65-F5344CB8AC3E}">
        <p14:creationId xmlns:p14="http://schemas.microsoft.com/office/powerpoint/2010/main" val="1784292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AD2C7-F68C-A384-7F94-AF39612AB8ED}"/>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28D581B3-D40C-298B-EBD0-79F80BA4496A}"/>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1DFE1226-D56B-E5EE-7881-CBC484C649AB}"/>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FF78100B-C3A6-5744-73F5-17A277D34E30}"/>
              </a:ext>
            </a:extLst>
          </p:cNvPr>
          <p:cNvSpPr/>
          <p:nvPr/>
        </p:nvSpPr>
        <p:spPr>
          <a:xfrm>
            <a:off x="137916" y="675119"/>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四角形: 角を丸くする 6">
            <a:extLst>
              <a:ext uri="{FF2B5EF4-FFF2-40B4-BE49-F238E27FC236}">
                <a16:creationId xmlns:a16="http://schemas.microsoft.com/office/drawing/2014/main" id="{F0238F70-F6CB-04A1-661D-0C145D2F7A3F}"/>
              </a:ext>
            </a:extLst>
          </p:cNvPr>
          <p:cNvSpPr/>
          <p:nvPr/>
        </p:nvSpPr>
        <p:spPr>
          <a:xfrm>
            <a:off x="146075" y="1241647"/>
            <a:ext cx="11849153" cy="5319512"/>
          </a:xfrm>
          <a:prstGeom prst="roundRect">
            <a:avLst>
              <a:gd name="adj" fmla="val 7526"/>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四角形: 角を丸くする 7">
            <a:extLst>
              <a:ext uri="{FF2B5EF4-FFF2-40B4-BE49-F238E27FC236}">
                <a16:creationId xmlns:a16="http://schemas.microsoft.com/office/drawing/2014/main" id="{80A2C693-5633-8AC5-1921-32D948B1C3EB}"/>
              </a:ext>
            </a:extLst>
          </p:cNvPr>
          <p:cNvSpPr/>
          <p:nvPr/>
        </p:nvSpPr>
        <p:spPr>
          <a:xfrm>
            <a:off x="146075" y="986403"/>
            <a:ext cx="7108442" cy="43969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健康寿命の延伸　「</a:t>
            </a:r>
            <a:r>
              <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10</a:t>
            </a: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歳若返り」（</a:t>
            </a:r>
            <a:r>
              <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2/2</a:t>
            </a: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sz="1600" b="1" i="0" u="none" strike="noStrike" kern="1200" cap="none" spc="0" normalizeH="0" baseline="0" noProof="0" dirty="0">
              <a:ln>
                <a:noFill/>
              </a:ln>
              <a:solidFill>
                <a:srgbClr val="241916"/>
              </a:solidFill>
              <a:effectLst/>
              <a:uLnTx/>
              <a:uFillTx/>
              <a:latin typeface="游ゴシック" panose="020F0502020204030204"/>
              <a:ea typeface="游ゴシック" panose="020B0400000000000000" pitchFamily="50" charset="-128"/>
              <a:cs typeface="+mn-cs"/>
            </a:endParaRPr>
          </a:p>
        </p:txBody>
      </p:sp>
      <p:sp>
        <p:nvSpPr>
          <p:cNvPr id="41" name="四角形: 角を丸くする 40">
            <a:extLst>
              <a:ext uri="{FF2B5EF4-FFF2-40B4-BE49-F238E27FC236}">
                <a16:creationId xmlns:a16="http://schemas.microsoft.com/office/drawing/2014/main" id="{ACFC4157-A6EF-BB04-6BFE-076022FAEB47}"/>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86C4B102-6BE3-9A9B-BF1A-8416F8055B71}"/>
              </a:ext>
            </a:extLst>
          </p:cNvPr>
          <p:cNvSpPr/>
          <p:nvPr/>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DBFF7048-9BCE-9712-6271-8FE3C80F8BB1}"/>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 name="四角形: 角を丸くする 1">
            <a:extLst>
              <a:ext uri="{FF2B5EF4-FFF2-40B4-BE49-F238E27FC236}">
                <a16:creationId xmlns:a16="http://schemas.microsoft.com/office/drawing/2014/main" id="{FD76A483-02C2-DFC1-1B42-DE19ED5DAF3F}"/>
              </a:ext>
            </a:extLst>
          </p:cNvPr>
          <p:cNvSpPr/>
          <p:nvPr/>
        </p:nvSpPr>
        <p:spPr>
          <a:xfrm>
            <a:off x="232633" y="242056"/>
            <a:ext cx="3099462"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暮らしやすさ、働きやすさ、</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楽しさを高める機能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 name="四角形: 角を丸くする 2">
            <a:extLst>
              <a:ext uri="{FF2B5EF4-FFF2-40B4-BE49-F238E27FC236}">
                <a16:creationId xmlns:a16="http://schemas.microsoft.com/office/drawing/2014/main" id="{D25ECDED-8844-AABB-2056-B183CB9C5F2F}"/>
              </a:ext>
            </a:extLst>
          </p:cNvPr>
          <p:cNvSpPr/>
          <p:nvPr/>
        </p:nvSpPr>
        <p:spPr>
          <a:xfrm>
            <a:off x="262134" y="1523987"/>
            <a:ext cx="4343733" cy="4803958"/>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2D093065-DA74-A766-B681-5F67BE8393E6}"/>
              </a:ext>
            </a:extLst>
          </p:cNvPr>
          <p:cNvSpPr/>
          <p:nvPr/>
        </p:nvSpPr>
        <p:spPr>
          <a:xfrm>
            <a:off x="137165" y="2459297"/>
            <a:ext cx="2245804" cy="3617892"/>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7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妊娠期間を健康に過ごしてもらえるよう、妊娠届提出の翌月から出産予定月まで栄養価の高い金芽米を毎月</a:t>
            </a:r>
            <a:r>
              <a:rPr lang="en-US" altLang="ja-JP" sz="1200" dirty="0">
                <a:solidFill>
                  <a:schemeClr val="tx1"/>
                </a:solidFill>
                <a:latin typeface="BIZ UDゴシック" panose="020B0400000000000000" pitchFamily="49" charset="-128"/>
                <a:ea typeface="BIZ UDゴシック" panose="020B0400000000000000" pitchFamily="49" charset="-128"/>
              </a:rPr>
              <a:t>10kg</a:t>
            </a:r>
            <a:r>
              <a:rPr lang="ja-JP" altLang="en-US" sz="1200" dirty="0">
                <a:solidFill>
                  <a:schemeClr val="tx1"/>
                </a:solidFill>
                <a:latin typeface="BIZ UDゴシック" panose="020B0400000000000000" pitchFamily="49" charset="-128"/>
                <a:ea typeface="BIZ UDゴシック" panose="020B0400000000000000" pitchFamily="49" charset="-128"/>
              </a:rPr>
              <a:t>届ける全国初の「</a:t>
            </a:r>
            <a:r>
              <a:rPr lang="ja-JP" altLang="en-US" sz="1200" dirty="0">
                <a:solidFill>
                  <a:schemeClr val="tx1"/>
                </a:solidFill>
                <a:latin typeface="BIZ UDゴシック" panose="020B0400000000000000" pitchFamily="49" charset="-128"/>
                <a:ea typeface="BIZ UDゴシック" panose="020B0400000000000000" pitchFamily="49" charset="-128"/>
                <a:hlinkClick r:id="rId2"/>
              </a:rPr>
              <a:t>マタニティ応援プロジェクト</a:t>
            </a:r>
            <a:r>
              <a:rPr lang="ja-JP" altLang="en-US" sz="1200" dirty="0">
                <a:solidFill>
                  <a:schemeClr val="tx1"/>
                </a:solidFill>
                <a:latin typeface="BIZ UDゴシック" panose="020B0400000000000000" pitchFamily="49" charset="-128"/>
                <a:ea typeface="BIZ UDゴシック" panose="020B0400000000000000" pitchFamily="49" charset="-128"/>
              </a:rPr>
              <a:t>」や、あしゆびを鍛えることで足腰の機能低下や姿勢の悪化を防ぐ「</a:t>
            </a:r>
            <a:r>
              <a:rPr lang="ja-JP" altLang="en-US" sz="1200" dirty="0">
                <a:solidFill>
                  <a:schemeClr val="tx1"/>
                </a:solidFill>
                <a:latin typeface="BIZ UDゴシック" panose="020B0400000000000000" pitchFamily="49" charset="-128"/>
                <a:ea typeface="BIZ UDゴシック" panose="020B0400000000000000" pitchFamily="49" charset="-128"/>
                <a:hlinkClick r:id="rId3"/>
              </a:rPr>
              <a:t>あしゆびプロジェクト</a:t>
            </a:r>
            <a:r>
              <a:rPr lang="ja-JP" altLang="en-US" sz="1200" dirty="0">
                <a:solidFill>
                  <a:schemeClr val="tx1"/>
                </a:solidFill>
                <a:latin typeface="BIZ UDゴシック" panose="020B0400000000000000" pitchFamily="49" charset="-128"/>
                <a:ea typeface="BIZ UDゴシック" panose="020B0400000000000000" pitchFamily="49" charset="-128"/>
              </a:rPr>
              <a:t>」をはじめとする市独自の健康施策を推進している。これらの取組により、病気になる前の段階から健康づくりを進め、「未病予防対策先進都市」の実現をめざしていく。</a:t>
            </a:r>
          </a:p>
        </p:txBody>
      </p:sp>
      <p:sp>
        <p:nvSpPr>
          <p:cNvPr id="13" name="四角形: 角を丸くする 12">
            <a:extLst>
              <a:ext uri="{FF2B5EF4-FFF2-40B4-BE49-F238E27FC236}">
                <a16:creationId xmlns:a16="http://schemas.microsoft.com/office/drawing/2014/main" id="{5FDE767E-BB41-F37C-B773-5A8E1C0EDA2A}"/>
              </a:ext>
            </a:extLst>
          </p:cNvPr>
          <p:cNvSpPr/>
          <p:nvPr/>
        </p:nvSpPr>
        <p:spPr>
          <a:xfrm>
            <a:off x="269245" y="1686961"/>
            <a:ext cx="4195364" cy="21544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「未病予防対策先進都市」の実現に向けた取組</a:t>
            </a:r>
          </a:p>
        </p:txBody>
      </p:sp>
      <p:grpSp>
        <p:nvGrpSpPr>
          <p:cNvPr id="18" name="グループ化 17">
            <a:extLst>
              <a:ext uri="{FF2B5EF4-FFF2-40B4-BE49-F238E27FC236}">
                <a16:creationId xmlns:a16="http://schemas.microsoft.com/office/drawing/2014/main" id="{07475684-7CB6-3011-E861-A9C1240BF4D1}"/>
              </a:ext>
            </a:extLst>
          </p:cNvPr>
          <p:cNvGrpSpPr/>
          <p:nvPr/>
        </p:nvGrpSpPr>
        <p:grpSpPr>
          <a:xfrm>
            <a:off x="212602" y="2073796"/>
            <a:ext cx="859414" cy="267150"/>
            <a:chOff x="6573910" y="1950156"/>
            <a:chExt cx="730267" cy="263791"/>
          </a:xfrm>
        </p:grpSpPr>
        <p:sp>
          <p:nvSpPr>
            <p:cNvPr id="19" name="フリーフォーム: 図形 18">
              <a:extLst>
                <a:ext uri="{FF2B5EF4-FFF2-40B4-BE49-F238E27FC236}">
                  <a16:creationId xmlns:a16="http://schemas.microsoft.com/office/drawing/2014/main" id="{9473C6EE-F39A-4C39-AD98-B660A5F152A1}"/>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0" name="テキスト ボックス 19">
              <a:extLst>
                <a:ext uri="{FF2B5EF4-FFF2-40B4-BE49-F238E27FC236}">
                  <a16:creationId xmlns:a16="http://schemas.microsoft.com/office/drawing/2014/main" id="{F0E911F7-5606-BEF2-112B-B5CA7E35BD5B}"/>
                </a:ext>
              </a:extLst>
            </p:cNvPr>
            <p:cNvSpPr txBox="1"/>
            <p:nvPr/>
          </p:nvSpPr>
          <p:spPr>
            <a:xfrm>
              <a:off x="6573910" y="1959548"/>
              <a:ext cx="730267" cy="212735"/>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泉大津市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23" name="四角形: 角を丸くする 22">
            <a:extLst>
              <a:ext uri="{FF2B5EF4-FFF2-40B4-BE49-F238E27FC236}">
                <a16:creationId xmlns:a16="http://schemas.microsoft.com/office/drawing/2014/main" id="{8C2D3824-0277-287A-32D9-7A44C01BBCEF}"/>
              </a:ext>
            </a:extLst>
          </p:cNvPr>
          <p:cNvSpPr/>
          <p:nvPr/>
        </p:nvSpPr>
        <p:spPr>
          <a:xfrm>
            <a:off x="4671574" y="1524693"/>
            <a:ext cx="3677795" cy="2620768"/>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DB8D39A5-ED22-C8FD-E86A-39EA7463CB9D}"/>
              </a:ext>
            </a:extLst>
          </p:cNvPr>
          <p:cNvSpPr/>
          <p:nvPr/>
        </p:nvSpPr>
        <p:spPr>
          <a:xfrm>
            <a:off x="4668524" y="2439554"/>
            <a:ext cx="3586476" cy="1648565"/>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7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市の組織に「</a:t>
            </a:r>
            <a:r>
              <a:rPr lang="ja-JP" altLang="en-US" sz="1200" dirty="0">
                <a:solidFill>
                  <a:schemeClr val="tx1"/>
                </a:solidFill>
                <a:latin typeface="BIZ UDゴシック" panose="020B0400000000000000" pitchFamily="49" charset="-128"/>
                <a:ea typeface="BIZ UDゴシック" panose="020B0400000000000000" pitchFamily="49" charset="-128"/>
                <a:hlinkClick r:id="rId5"/>
              </a:rPr>
              <a:t>こどもの未来とウェルビーイング推進局</a:t>
            </a:r>
            <a:r>
              <a:rPr lang="ja-JP" altLang="en-US" sz="1200" dirty="0">
                <a:solidFill>
                  <a:schemeClr val="tx1"/>
                </a:solidFill>
                <a:latin typeface="BIZ UDゴシック" panose="020B0400000000000000" pitchFamily="49" charset="-128"/>
                <a:ea typeface="BIZ UDゴシック" panose="020B0400000000000000" pitchFamily="49" charset="-128"/>
              </a:rPr>
              <a:t>」を設置し、世界保健機構（</a:t>
            </a:r>
            <a:r>
              <a:rPr lang="en-US" altLang="ja-JP" sz="1200" dirty="0">
                <a:solidFill>
                  <a:schemeClr val="tx1"/>
                </a:solidFill>
                <a:latin typeface="BIZ UDゴシック" panose="020B0400000000000000" pitchFamily="49" charset="-128"/>
                <a:ea typeface="BIZ UDゴシック" panose="020B0400000000000000" pitchFamily="49" charset="-128"/>
              </a:rPr>
              <a:t>WHO</a:t>
            </a:r>
            <a:r>
              <a:rPr lang="ja-JP" altLang="en-US" sz="1200" dirty="0">
                <a:solidFill>
                  <a:schemeClr val="tx1"/>
                </a:solidFill>
                <a:latin typeface="BIZ UDゴシック" panose="020B0400000000000000" pitchFamily="49" charset="-128"/>
                <a:ea typeface="BIZ UDゴシック" panose="020B0400000000000000" pitchFamily="49" charset="-128"/>
              </a:rPr>
              <a:t>）の定めるウェルビーイングである「身体的」、「精神的」、「社会的」の３分野に、自分らしく生きていられると感じる状態である「自己存在的」を加えた、４つの分野の向上をめざし、市全体のウェルビーイングを推進する。</a:t>
            </a:r>
          </a:p>
        </p:txBody>
      </p:sp>
      <p:sp>
        <p:nvSpPr>
          <p:cNvPr id="25" name="四角形: 角を丸くする 24">
            <a:extLst>
              <a:ext uri="{FF2B5EF4-FFF2-40B4-BE49-F238E27FC236}">
                <a16:creationId xmlns:a16="http://schemas.microsoft.com/office/drawing/2014/main" id="{7A741C47-809B-D1F7-DCC1-589CB6567AEE}"/>
              </a:ext>
            </a:extLst>
          </p:cNvPr>
          <p:cNvSpPr/>
          <p:nvPr/>
        </p:nvSpPr>
        <p:spPr>
          <a:xfrm>
            <a:off x="4678685" y="1667218"/>
            <a:ext cx="4195364" cy="21544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ウェルビーイングの推進のための取組</a:t>
            </a:r>
          </a:p>
        </p:txBody>
      </p:sp>
      <p:grpSp>
        <p:nvGrpSpPr>
          <p:cNvPr id="26" name="グループ化 25">
            <a:extLst>
              <a:ext uri="{FF2B5EF4-FFF2-40B4-BE49-F238E27FC236}">
                <a16:creationId xmlns:a16="http://schemas.microsoft.com/office/drawing/2014/main" id="{9B9A531E-99C2-9A2E-0282-35513B4CF1DE}"/>
              </a:ext>
            </a:extLst>
          </p:cNvPr>
          <p:cNvGrpSpPr/>
          <p:nvPr/>
        </p:nvGrpSpPr>
        <p:grpSpPr>
          <a:xfrm>
            <a:off x="4664945" y="2074373"/>
            <a:ext cx="867313" cy="267150"/>
            <a:chOff x="6610368" y="1950156"/>
            <a:chExt cx="736979" cy="263791"/>
          </a:xfrm>
        </p:grpSpPr>
        <p:sp>
          <p:nvSpPr>
            <p:cNvPr id="27" name="フリーフォーム: 図形 26">
              <a:extLst>
                <a:ext uri="{FF2B5EF4-FFF2-40B4-BE49-F238E27FC236}">
                  <a16:creationId xmlns:a16="http://schemas.microsoft.com/office/drawing/2014/main" id="{9F8A8451-4574-6E1D-8C59-701432FC380B}"/>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8" name="テキスト ボックス 27">
              <a:extLst>
                <a:ext uri="{FF2B5EF4-FFF2-40B4-BE49-F238E27FC236}">
                  <a16:creationId xmlns:a16="http://schemas.microsoft.com/office/drawing/2014/main" id="{125C91C7-D80A-899D-8552-4CE490BC9421}"/>
                </a:ext>
              </a:extLst>
            </p:cNvPr>
            <p:cNvSpPr txBox="1"/>
            <p:nvPr/>
          </p:nvSpPr>
          <p:spPr>
            <a:xfrm>
              <a:off x="6617080" y="1959548"/>
              <a:ext cx="730267" cy="212735"/>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河内長野市</a:t>
              </a:r>
            </a:p>
          </p:txBody>
        </p:sp>
      </p:grpSp>
      <p:sp>
        <p:nvSpPr>
          <p:cNvPr id="30" name="四角形: 角を丸くする 29">
            <a:extLst>
              <a:ext uri="{FF2B5EF4-FFF2-40B4-BE49-F238E27FC236}">
                <a16:creationId xmlns:a16="http://schemas.microsoft.com/office/drawing/2014/main" id="{D7E8DBFD-6672-D948-C874-459970399F1A}"/>
              </a:ext>
            </a:extLst>
          </p:cNvPr>
          <p:cNvSpPr/>
          <p:nvPr/>
        </p:nvSpPr>
        <p:spPr>
          <a:xfrm>
            <a:off x="4671574" y="4266052"/>
            <a:ext cx="3677795" cy="2061894"/>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31" name="四角形: 角を丸くする 30">
            <a:extLst>
              <a:ext uri="{FF2B5EF4-FFF2-40B4-BE49-F238E27FC236}">
                <a16:creationId xmlns:a16="http://schemas.microsoft.com/office/drawing/2014/main" id="{26531723-BAAC-C738-FD15-08C7D7DF5F64}"/>
              </a:ext>
            </a:extLst>
          </p:cNvPr>
          <p:cNvSpPr/>
          <p:nvPr/>
        </p:nvSpPr>
        <p:spPr>
          <a:xfrm>
            <a:off x="4668524" y="4977819"/>
            <a:ext cx="3677794" cy="119568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7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民間電力会社と連携し、市内各家庭に設置されている電力スマートメーターから電気の使用状況の情報を収集、</a:t>
            </a:r>
            <a:r>
              <a:rPr lang="en-US" altLang="ja-JP" sz="1200" dirty="0">
                <a:solidFill>
                  <a:schemeClr val="tx1"/>
                </a:solidFill>
                <a:latin typeface="BIZ UDゴシック" panose="020B0400000000000000" pitchFamily="49" charset="-128"/>
                <a:ea typeface="BIZ UDゴシック" panose="020B0400000000000000" pitchFamily="49" charset="-128"/>
              </a:rPr>
              <a:t>AI</a:t>
            </a:r>
            <a:r>
              <a:rPr lang="ja-JP" altLang="en-US" sz="1200" dirty="0">
                <a:solidFill>
                  <a:schemeClr val="tx1"/>
                </a:solidFill>
                <a:latin typeface="BIZ UDゴシック" panose="020B0400000000000000" pitchFamily="49" charset="-128"/>
                <a:ea typeface="BIZ UDゴシック" panose="020B0400000000000000" pitchFamily="49" charset="-128"/>
              </a:rPr>
              <a:t>による分析を行うことにより、フレイルリスクを判定するシステムを導入し、フレイル予防のための取組を推進していく。</a:t>
            </a:r>
          </a:p>
        </p:txBody>
      </p:sp>
      <p:sp>
        <p:nvSpPr>
          <p:cNvPr id="32" name="四角形: 角を丸くする 31">
            <a:extLst>
              <a:ext uri="{FF2B5EF4-FFF2-40B4-BE49-F238E27FC236}">
                <a16:creationId xmlns:a16="http://schemas.microsoft.com/office/drawing/2014/main" id="{D4DF2BB1-F10C-F626-DE19-22EECFE53EC2}"/>
              </a:ext>
            </a:extLst>
          </p:cNvPr>
          <p:cNvSpPr/>
          <p:nvPr/>
        </p:nvSpPr>
        <p:spPr>
          <a:xfrm>
            <a:off x="4678685" y="4398523"/>
            <a:ext cx="4195364" cy="21544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民間電力会社と連携したフレイル予防</a:t>
            </a:r>
          </a:p>
        </p:txBody>
      </p:sp>
      <p:grpSp>
        <p:nvGrpSpPr>
          <p:cNvPr id="33" name="グループ化 32">
            <a:extLst>
              <a:ext uri="{FF2B5EF4-FFF2-40B4-BE49-F238E27FC236}">
                <a16:creationId xmlns:a16="http://schemas.microsoft.com/office/drawing/2014/main" id="{6E954405-4C89-CB44-B1BB-EA2CD5F758F9}"/>
              </a:ext>
            </a:extLst>
          </p:cNvPr>
          <p:cNvGrpSpPr/>
          <p:nvPr/>
        </p:nvGrpSpPr>
        <p:grpSpPr>
          <a:xfrm>
            <a:off x="4664945" y="4734558"/>
            <a:ext cx="714775" cy="267150"/>
            <a:chOff x="6610368" y="1950156"/>
            <a:chExt cx="736979" cy="263791"/>
          </a:xfrm>
        </p:grpSpPr>
        <p:sp>
          <p:nvSpPr>
            <p:cNvPr id="34" name="フリーフォーム: 図形 33">
              <a:extLst>
                <a:ext uri="{FF2B5EF4-FFF2-40B4-BE49-F238E27FC236}">
                  <a16:creationId xmlns:a16="http://schemas.microsoft.com/office/drawing/2014/main" id="{CE377F7B-F7AD-B3D4-4498-63AD72989969}"/>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5" name="テキスト ボックス 34">
              <a:extLst>
                <a:ext uri="{FF2B5EF4-FFF2-40B4-BE49-F238E27FC236}">
                  <a16:creationId xmlns:a16="http://schemas.microsoft.com/office/drawing/2014/main" id="{51B94036-0D01-07D9-A504-49BE583AB725}"/>
                </a:ext>
              </a:extLst>
            </p:cNvPr>
            <p:cNvSpPr txBox="1"/>
            <p:nvPr/>
          </p:nvSpPr>
          <p:spPr>
            <a:xfrm>
              <a:off x="6617080" y="1959548"/>
              <a:ext cx="730267" cy="212735"/>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柏原市</a:t>
              </a:r>
            </a:p>
          </p:txBody>
        </p:sp>
      </p:grpSp>
      <p:sp>
        <p:nvSpPr>
          <p:cNvPr id="42" name="四角形: 角を丸くする 41">
            <a:extLst>
              <a:ext uri="{FF2B5EF4-FFF2-40B4-BE49-F238E27FC236}">
                <a16:creationId xmlns:a16="http://schemas.microsoft.com/office/drawing/2014/main" id="{3292553D-5335-D891-D40D-AA9C30EEB71E}"/>
              </a:ext>
            </a:extLst>
          </p:cNvPr>
          <p:cNvSpPr/>
          <p:nvPr/>
        </p:nvSpPr>
        <p:spPr>
          <a:xfrm>
            <a:off x="8393580" y="1523986"/>
            <a:ext cx="3529175" cy="4803959"/>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43" name="四角形: 角を丸くする 42">
            <a:extLst>
              <a:ext uri="{FF2B5EF4-FFF2-40B4-BE49-F238E27FC236}">
                <a16:creationId xmlns:a16="http://schemas.microsoft.com/office/drawing/2014/main" id="{DEAB0732-2754-80E6-B557-626F0EF0C70A}"/>
              </a:ext>
            </a:extLst>
          </p:cNvPr>
          <p:cNvSpPr/>
          <p:nvPr/>
        </p:nvSpPr>
        <p:spPr>
          <a:xfrm>
            <a:off x="8320707" y="3950743"/>
            <a:ext cx="3529175" cy="2407194"/>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7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前期高齢者や男性など、いわゆる介護予防無関心層に向けて、介護予防の有用性を訴求していくとともに、高齢者の社会参加を促進するため、民間企業と連携し、市内在住の</a:t>
            </a:r>
            <a:r>
              <a:rPr lang="en-US" altLang="ja-JP" sz="1200" dirty="0">
                <a:solidFill>
                  <a:schemeClr val="tx1"/>
                </a:solidFill>
                <a:latin typeface="BIZ UDゴシック" panose="020B0400000000000000" pitchFamily="49" charset="-128"/>
                <a:ea typeface="BIZ UDゴシック" panose="020B0400000000000000" pitchFamily="49" charset="-128"/>
              </a:rPr>
              <a:t>65</a:t>
            </a:r>
            <a:r>
              <a:rPr lang="ja-JP" altLang="en-US" sz="1200" dirty="0">
                <a:solidFill>
                  <a:schemeClr val="tx1"/>
                </a:solidFill>
                <a:latin typeface="BIZ UDゴシック" panose="020B0400000000000000" pitchFamily="49" charset="-128"/>
                <a:ea typeface="BIZ UDゴシック" panose="020B0400000000000000" pitchFamily="49" charset="-128"/>
              </a:rPr>
              <a:t>歳以上を対象として、「コーヒー教室」や「レザークラフト教室」といった、新たな趣味の発見や仲間との出会いをサポートする場「まなびのトルク」を開催。プログラム終了後は学んだことを活かした地域イベント等への参加をサポートすることで、健康寿命の延伸をめざす。</a:t>
            </a:r>
          </a:p>
        </p:txBody>
      </p:sp>
      <p:sp>
        <p:nvSpPr>
          <p:cNvPr id="44" name="四角形: 角を丸くする 43">
            <a:extLst>
              <a:ext uri="{FF2B5EF4-FFF2-40B4-BE49-F238E27FC236}">
                <a16:creationId xmlns:a16="http://schemas.microsoft.com/office/drawing/2014/main" id="{8145D11F-7433-4B6C-0BD5-A93A6199CBBB}"/>
              </a:ext>
            </a:extLst>
          </p:cNvPr>
          <p:cNvSpPr/>
          <p:nvPr/>
        </p:nvSpPr>
        <p:spPr>
          <a:xfrm>
            <a:off x="8410851" y="1737738"/>
            <a:ext cx="4195364" cy="21544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u="sng" dirty="0">
                <a:solidFill>
                  <a:srgbClr val="241916"/>
                </a:solidFill>
                <a:latin typeface="BIZ UDPゴシック" panose="020B0400000000000000" pitchFamily="50" charset="-128"/>
                <a:ea typeface="BIZ UDPゴシック" panose="020B0400000000000000" pitchFamily="50" charset="-128"/>
              </a:rPr>
              <a:t>65</a:t>
            </a: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歳から新たな趣味や仲間と出会う場所</a:t>
            </a:r>
            <a:br>
              <a:rPr kumimoji="1" lang="en-US" altLang="ja-JP" sz="1400" b="1" u="sng" dirty="0">
                <a:solidFill>
                  <a:srgbClr val="241916"/>
                </a:solidFill>
                <a:latin typeface="BIZ UDPゴシック" panose="020B0400000000000000" pitchFamily="50" charset="-128"/>
                <a:ea typeface="BIZ UDPゴシック" panose="020B0400000000000000" pitchFamily="50" charset="-128"/>
              </a:rPr>
            </a:b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「トルクひがしおおさか」</a:t>
            </a:r>
          </a:p>
        </p:txBody>
      </p:sp>
      <p:grpSp>
        <p:nvGrpSpPr>
          <p:cNvPr id="45" name="グループ化 44">
            <a:extLst>
              <a:ext uri="{FF2B5EF4-FFF2-40B4-BE49-F238E27FC236}">
                <a16:creationId xmlns:a16="http://schemas.microsoft.com/office/drawing/2014/main" id="{A13E1BEF-80B3-FA90-C73F-0F7B62043616}"/>
              </a:ext>
            </a:extLst>
          </p:cNvPr>
          <p:cNvGrpSpPr/>
          <p:nvPr/>
        </p:nvGrpSpPr>
        <p:grpSpPr>
          <a:xfrm>
            <a:off x="8386951" y="2223498"/>
            <a:ext cx="906274" cy="267150"/>
            <a:chOff x="6610368" y="1950156"/>
            <a:chExt cx="736979" cy="263791"/>
          </a:xfrm>
        </p:grpSpPr>
        <p:sp>
          <p:nvSpPr>
            <p:cNvPr id="47" name="フリーフォーム: 図形 46">
              <a:extLst>
                <a:ext uri="{FF2B5EF4-FFF2-40B4-BE49-F238E27FC236}">
                  <a16:creationId xmlns:a16="http://schemas.microsoft.com/office/drawing/2014/main" id="{F81A7C2A-CD7E-0407-4190-B26A53B02269}"/>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8" name="テキスト ボックス 47">
              <a:extLst>
                <a:ext uri="{FF2B5EF4-FFF2-40B4-BE49-F238E27FC236}">
                  <a16:creationId xmlns:a16="http://schemas.microsoft.com/office/drawing/2014/main" id="{003DEEE1-4DB8-9BE3-0465-F941E0BAB3AF}"/>
                </a:ext>
              </a:extLst>
            </p:cNvPr>
            <p:cNvSpPr txBox="1"/>
            <p:nvPr/>
          </p:nvSpPr>
          <p:spPr>
            <a:xfrm>
              <a:off x="6617080" y="1959548"/>
              <a:ext cx="730267" cy="212735"/>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東大阪市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50" name="図 49">
            <a:extLst>
              <a:ext uri="{FF2B5EF4-FFF2-40B4-BE49-F238E27FC236}">
                <a16:creationId xmlns:a16="http://schemas.microsoft.com/office/drawing/2014/main" id="{EDC588EB-0B0C-6D1A-3C60-CB657BE9A66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56767" y="2398045"/>
            <a:ext cx="3402799" cy="1558484"/>
          </a:xfrm>
          <a:prstGeom prst="rect">
            <a:avLst/>
          </a:prstGeom>
        </p:spPr>
      </p:pic>
      <p:sp>
        <p:nvSpPr>
          <p:cNvPr id="5" name="スライド番号プレースホルダー 12">
            <a:extLst>
              <a:ext uri="{FF2B5EF4-FFF2-40B4-BE49-F238E27FC236}">
                <a16:creationId xmlns:a16="http://schemas.microsoft.com/office/drawing/2014/main" id="{90A01545-6EA9-1EBD-3F53-D4A1699CC25D}"/>
              </a:ext>
            </a:extLst>
          </p:cNvPr>
          <p:cNvSpPr>
            <a:spLocks noGrp="1"/>
          </p:cNvSpPr>
          <p:nvPr>
            <p:ph type="sldNum" sz="quarter" idx="12"/>
          </p:nvPr>
        </p:nvSpPr>
        <p:spPr>
          <a:xfrm>
            <a:off x="11645322" y="6556053"/>
            <a:ext cx="610178"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14</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pic>
        <p:nvPicPr>
          <p:cNvPr id="12" name="図 11" descr="人, 持つ, 立つ, 若い が含まれている画像&#10;&#10;AI によって生成されたコンテンツは間違っている可能性があります。">
            <a:extLst>
              <a:ext uri="{FF2B5EF4-FFF2-40B4-BE49-F238E27FC236}">
                <a16:creationId xmlns:a16="http://schemas.microsoft.com/office/drawing/2014/main" id="{B5C0BF3E-3973-B005-EE17-47B022C4931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15164" y="2699850"/>
            <a:ext cx="2245804" cy="2994405"/>
          </a:xfrm>
          <a:prstGeom prst="rect">
            <a:avLst/>
          </a:prstGeom>
        </p:spPr>
      </p:pic>
    </p:spTree>
    <p:extLst>
      <p:ext uri="{BB962C8B-B14F-4D97-AF65-F5344CB8AC3E}">
        <p14:creationId xmlns:p14="http://schemas.microsoft.com/office/powerpoint/2010/main" val="1769960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FBCB5-DA04-009A-C692-710B749A53E0}"/>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3966137F-7EE9-7D80-6970-461A3F39CDA0}"/>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1A56558F-ED09-D5C1-5E3D-7A095167B163}"/>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9FC89F01-CE62-9806-4DD8-9E284428E49C}"/>
              </a:ext>
            </a:extLst>
          </p:cNvPr>
          <p:cNvSpPr/>
          <p:nvPr/>
        </p:nvSpPr>
        <p:spPr>
          <a:xfrm>
            <a:off x="137916" y="675119"/>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四角形: 角を丸くする 21">
            <a:extLst>
              <a:ext uri="{FF2B5EF4-FFF2-40B4-BE49-F238E27FC236}">
                <a16:creationId xmlns:a16="http://schemas.microsoft.com/office/drawing/2014/main" id="{DF53D353-DCD0-5CB6-3095-EB9A485053CB}"/>
              </a:ext>
            </a:extLst>
          </p:cNvPr>
          <p:cNvSpPr/>
          <p:nvPr/>
        </p:nvSpPr>
        <p:spPr>
          <a:xfrm>
            <a:off x="46393" y="1453778"/>
            <a:ext cx="12043127" cy="5162166"/>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四角形: 角を丸くする 40">
            <a:extLst>
              <a:ext uri="{FF2B5EF4-FFF2-40B4-BE49-F238E27FC236}">
                <a16:creationId xmlns:a16="http://schemas.microsoft.com/office/drawing/2014/main" id="{B88ED92F-58C4-9A73-01E0-0376A27ACFB8}"/>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71BC88FC-65AF-90AD-0BB5-F6B23FFA5A5B}"/>
              </a:ext>
            </a:extLst>
          </p:cNvPr>
          <p:cNvSpPr/>
          <p:nvPr/>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F0A14DBF-3B07-0B86-6317-DF935BFB65DC}"/>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 name="四角形: 角を丸くする 1">
            <a:extLst>
              <a:ext uri="{FF2B5EF4-FFF2-40B4-BE49-F238E27FC236}">
                <a16:creationId xmlns:a16="http://schemas.microsoft.com/office/drawing/2014/main" id="{60E95BC1-641A-F2D4-B7C8-78D1DCCE0B2A}"/>
              </a:ext>
            </a:extLst>
          </p:cNvPr>
          <p:cNvSpPr/>
          <p:nvPr/>
        </p:nvSpPr>
        <p:spPr>
          <a:xfrm>
            <a:off x="232633" y="242056"/>
            <a:ext cx="3099462"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暮らしやすさ、働きやすさ、</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楽しさを高める機能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5" name="四角形: 角を丸くする 24">
            <a:extLst>
              <a:ext uri="{FF2B5EF4-FFF2-40B4-BE49-F238E27FC236}">
                <a16:creationId xmlns:a16="http://schemas.microsoft.com/office/drawing/2014/main" id="{54253C20-C681-973D-E918-D1ECA98D82ED}"/>
              </a:ext>
            </a:extLst>
          </p:cNvPr>
          <p:cNvSpPr/>
          <p:nvPr/>
        </p:nvSpPr>
        <p:spPr>
          <a:xfrm>
            <a:off x="8336402" y="1632104"/>
            <a:ext cx="3627399" cy="1452895"/>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9F6377ED-90F5-D0EF-A290-B54B6CF010D8}"/>
              </a:ext>
            </a:extLst>
          </p:cNvPr>
          <p:cNvSpPr/>
          <p:nvPr/>
        </p:nvSpPr>
        <p:spPr>
          <a:xfrm>
            <a:off x="92636" y="1624847"/>
            <a:ext cx="2783138" cy="4869503"/>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A94D35A8-23E3-0800-A829-513F29646964}"/>
              </a:ext>
            </a:extLst>
          </p:cNvPr>
          <p:cNvSpPr/>
          <p:nvPr/>
        </p:nvSpPr>
        <p:spPr>
          <a:xfrm>
            <a:off x="54958" y="1158523"/>
            <a:ext cx="7199281" cy="44165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大阪観光局を核に国際観光都市の実現　「クリエイティブシティ」（</a:t>
            </a:r>
            <a:r>
              <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1/3</a:t>
            </a: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a:t>
            </a:r>
          </a:p>
        </p:txBody>
      </p:sp>
      <p:sp>
        <p:nvSpPr>
          <p:cNvPr id="12" name="四角形: 角を丸くする 11">
            <a:extLst>
              <a:ext uri="{FF2B5EF4-FFF2-40B4-BE49-F238E27FC236}">
                <a16:creationId xmlns:a16="http://schemas.microsoft.com/office/drawing/2014/main" id="{F25157FA-8750-5610-18DF-095F9076F2A0}"/>
              </a:ext>
            </a:extLst>
          </p:cNvPr>
          <p:cNvSpPr/>
          <p:nvPr/>
        </p:nvSpPr>
        <p:spPr>
          <a:xfrm>
            <a:off x="708610" y="4138171"/>
            <a:ext cx="2109663" cy="125895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a:t>
            </a:r>
            <a:r>
              <a:rPr lang="en-US" altLang="ja-JP" sz="1200" dirty="0">
                <a:solidFill>
                  <a:schemeClr val="tx1"/>
                </a:solidFill>
                <a:latin typeface="BIZ UDゴシック" panose="020B0400000000000000" pitchFamily="49" charset="-128"/>
                <a:ea typeface="BIZ UDゴシック" panose="020B0400000000000000" pitchFamily="49" charset="-128"/>
                <a:hlinkClick r:id="rId2"/>
              </a:rPr>
              <a:t>CYCLING OSAKA</a:t>
            </a:r>
            <a:r>
              <a:rPr lang="ja-JP" altLang="en-US" sz="1200" dirty="0">
                <a:solidFill>
                  <a:schemeClr val="tx1"/>
                </a:solidFill>
                <a:latin typeface="BIZ UDゴシック" panose="020B0400000000000000" pitchFamily="49" charset="-128"/>
                <a:ea typeface="BIZ UDゴシック" panose="020B0400000000000000" pitchFamily="49" charset="-128"/>
              </a:rPr>
              <a:t>」で、スポーツタイプの電動アシスト付自転車の活用により、日本遺産「龍田古道・亀の瀬」を中心とした観光資源</a:t>
            </a:r>
          </a:p>
        </p:txBody>
      </p:sp>
      <p:sp>
        <p:nvSpPr>
          <p:cNvPr id="34" name="四角形: 角を丸くする 33">
            <a:extLst>
              <a:ext uri="{FF2B5EF4-FFF2-40B4-BE49-F238E27FC236}">
                <a16:creationId xmlns:a16="http://schemas.microsoft.com/office/drawing/2014/main" id="{0336456E-A783-41E4-5F6E-EE0517CB2F36}"/>
              </a:ext>
            </a:extLst>
          </p:cNvPr>
          <p:cNvSpPr/>
          <p:nvPr/>
        </p:nvSpPr>
        <p:spPr>
          <a:xfrm>
            <a:off x="162239" y="1636933"/>
            <a:ext cx="2489626" cy="38425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サイクルラインでの</a:t>
            </a:r>
            <a:endParaRPr kumimoji="1" lang="en-US" altLang="ja-JP" sz="1400" b="1" u="sng" dirty="0">
              <a:solidFill>
                <a:srgbClr val="241916"/>
              </a:solidFill>
              <a:latin typeface="BIZ UDPゴシック" panose="020B0400000000000000" pitchFamily="50" charset="-128"/>
              <a:ea typeface="BIZ UDPゴシック" panose="020B0400000000000000" pitchFamily="50" charset="-128"/>
            </a:endParaRPr>
          </a:p>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観光資源周遊を推進</a:t>
            </a:r>
          </a:p>
        </p:txBody>
      </p:sp>
      <p:grpSp>
        <p:nvGrpSpPr>
          <p:cNvPr id="52" name="グループ化 51">
            <a:extLst>
              <a:ext uri="{FF2B5EF4-FFF2-40B4-BE49-F238E27FC236}">
                <a16:creationId xmlns:a16="http://schemas.microsoft.com/office/drawing/2014/main" id="{1303FE32-FD5D-D42F-9075-CE0920E87B45}"/>
              </a:ext>
            </a:extLst>
          </p:cNvPr>
          <p:cNvGrpSpPr/>
          <p:nvPr/>
        </p:nvGrpSpPr>
        <p:grpSpPr>
          <a:xfrm>
            <a:off x="81254" y="4505212"/>
            <a:ext cx="834245" cy="263791"/>
            <a:chOff x="6606161" y="1950156"/>
            <a:chExt cx="651747" cy="263791"/>
          </a:xfrm>
        </p:grpSpPr>
        <p:sp>
          <p:nvSpPr>
            <p:cNvPr id="53" name="フリーフォーム: 図形 52">
              <a:extLst>
                <a:ext uri="{FF2B5EF4-FFF2-40B4-BE49-F238E27FC236}">
                  <a16:creationId xmlns:a16="http://schemas.microsoft.com/office/drawing/2014/main" id="{91C59E5E-8BD1-BA4F-E661-BB7C0A6948FA}"/>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4" name="テキスト ボックス 53">
              <a:extLst>
                <a:ext uri="{FF2B5EF4-FFF2-40B4-BE49-F238E27FC236}">
                  <a16:creationId xmlns:a16="http://schemas.microsoft.com/office/drawing/2014/main" id="{BE78F172-46EB-4049-ED8C-C5C4407311DD}"/>
                </a:ext>
              </a:extLst>
            </p:cNvPr>
            <p:cNvSpPr txBox="1"/>
            <p:nvPr/>
          </p:nvSpPr>
          <p:spPr>
            <a:xfrm>
              <a:off x="6606161"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羽曳野市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5" name="グループ化 54">
            <a:extLst>
              <a:ext uri="{FF2B5EF4-FFF2-40B4-BE49-F238E27FC236}">
                <a16:creationId xmlns:a16="http://schemas.microsoft.com/office/drawing/2014/main" id="{0D231728-47B9-4298-F3C2-84A3BFD20605}"/>
              </a:ext>
            </a:extLst>
          </p:cNvPr>
          <p:cNvGrpSpPr/>
          <p:nvPr/>
        </p:nvGrpSpPr>
        <p:grpSpPr>
          <a:xfrm>
            <a:off x="81254" y="4137154"/>
            <a:ext cx="972057" cy="263791"/>
            <a:chOff x="6606161" y="1950156"/>
            <a:chExt cx="651747" cy="263791"/>
          </a:xfrm>
        </p:grpSpPr>
        <p:sp>
          <p:nvSpPr>
            <p:cNvPr id="56" name="フリーフォーム: 図形 55">
              <a:extLst>
                <a:ext uri="{FF2B5EF4-FFF2-40B4-BE49-F238E27FC236}">
                  <a16:creationId xmlns:a16="http://schemas.microsoft.com/office/drawing/2014/main" id="{6A67B86E-A8BF-367F-5D2A-3BF2A6605955}"/>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7" name="テキスト ボックス 56">
              <a:extLst>
                <a:ext uri="{FF2B5EF4-FFF2-40B4-BE49-F238E27FC236}">
                  <a16:creationId xmlns:a16="http://schemas.microsoft.com/office/drawing/2014/main" id="{C6186616-6DCA-3F62-816C-D3D8BD84F2A1}"/>
                </a:ext>
              </a:extLst>
            </p:cNvPr>
            <p:cNvSpPr txBox="1"/>
            <p:nvPr/>
          </p:nvSpPr>
          <p:spPr>
            <a:xfrm>
              <a:off x="6606161"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河内長野市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8" name="グループ化 57">
            <a:extLst>
              <a:ext uri="{FF2B5EF4-FFF2-40B4-BE49-F238E27FC236}">
                <a16:creationId xmlns:a16="http://schemas.microsoft.com/office/drawing/2014/main" id="{C5DE6758-AFFE-B71D-EA89-BDA643636A66}"/>
              </a:ext>
            </a:extLst>
          </p:cNvPr>
          <p:cNvGrpSpPr/>
          <p:nvPr/>
        </p:nvGrpSpPr>
        <p:grpSpPr>
          <a:xfrm>
            <a:off x="92636" y="4859817"/>
            <a:ext cx="688590" cy="263791"/>
            <a:chOff x="6610366" y="1950156"/>
            <a:chExt cx="730267" cy="263791"/>
          </a:xfrm>
        </p:grpSpPr>
        <p:sp>
          <p:nvSpPr>
            <p:cNvPr id="61" name="フリーフォーム: 図形 60">
              <a:extLst>
                <a:ext uri="{FF2B5EF4-FFF2-40B4-BE49-F238E27FC236}">
                  <a16:creationId xmlns:a16="http://schemas.microsoft.com/office/drawing/2014/main" id="{53FFED9C-0DAE-A461-4AB1-50B04B3F9730}"/>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2" name="テキスト ボックス 61">
              <a:extLst>
                <a:ext uri="{FF2B5EF4-FFF2-40B4-BE49-F238E27FC236}">
                  <a16:creationId xmlns:a16="http://schemas.microsoft.com/office/drawing/2014/main" id="{EF8D7772-D4F5-BAB6-206F-0F297F9966E2}"/>
                </a:ext>
              </a:extLst>
            </p:cNvPr>
            <p:cNvSpPr txBox="1"/>
            <p:nvPr/>
          </p:nvSpPr>
          <p:spPr>
            <a:xfrm>
              <a:off x="6610366" y="195810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柏原市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5" name="四角形: 角を丸くする 4">
            <a:extLst>
              <a:ext uri="{FF2B5EF4-FFF2-40B4-BE49-F238E27FC236}">
                <a16:creationId xmlns:a16="http://schemas.microsoft.com/office/drawing/2014/main" id="{E13869A8-75DC-D9A1-8D9B-346348EE8FBB}"/>
              </a:ext>
            </a:extLst>
          </p:cNvPr>
          <p:cNvSpPr/>
          <p:nvPr/>
        </p:nvSpPr>
        <p:spPr>
          <a:xfrm>
            <a:off x="3083183" y="4097519"/>
            <a:ext cx="5182230" cy="2355571"/>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48C58530-4CB1-45FF-BD9F-0F35E2D3BD5F}"/>
              </a:ext>
            </a:extLst>
          </p:cNvPr>
          <p:cNvSpPr/>
          <p:nvPr/>
        </p:nvSpPr>
        <p:spPr>
          <a:xfrm>
            <a:off x="2975574" y="1632011"/>
            <a:ext cx="5202639" cy="2419799"/>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0768D34F-EEF0-F692-3881-7F1D8109A7C4}"/>
              </a:ext>
            </a:extLst>
          </p:cNvPr>
          <p:cNvSpPr/>
          <p:nvPr/>
        </p:nvSpPr>
        <p:spPr>
          <a:xfrm>
            <a:off x="5464489" y="4546116"/>
            <a:ext cx="2408553" cy="18750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7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a:t>
            </a:r>
            <a:r>
              <a:rPr lang="en-US" altLang="ja-JP" sz="1200" dirty="0">
                <a:solidFill>
                  <a:schemeClr val="tx1"/>
                </a:solidFill>
                <a:latin typeface="BIZ UDゴシック" panose="020B0400000000000000" pitchFamily="49" charset="-128"/>
                <a:ea typeface="BIZ UDゴシック" panose="020B0400000000000000" pitchFamily="49" charset="-128"/>
                <a:hlinkClick r:id="rId3"/>
              </a:rPr>
              <a:t>SENNAN LONG PARK</a:t>
            </a:r>
            <a:r>
              <a:rPr lang="ja-JP" altLang="en-US" sz="1200" dirty="0">
                <a:solidFill>
                  <a:schemeClr val="tx1"/>
                </a:solidFill>
                <a:latin typeface="BIZ UDゴシック" panose="020B0400000000000000" pitchFamily="49" charset="-128"/>
                <a:ea typeface="BIZ UDゴシック" panose="020B0400000000000000" pitchFamily="49" charset="-128"/>
              </a:rPr>
              <a:t>」のポテンシャルを活かしたイベントを各季節ごとに開催するとともに、市内各所への周遊に取組む。</a:t>
            </a:r>
            <a:br>
              <a:rPr lang="en-US" altLang="ja-JP" sz="1200" dirty="0">
                <a:solidFill>
                  <a:schemeClr val="tx1"/>
                </a:solidFill>
                <a:latin typeface="BIZ UDゴシック" panose="020B0400000000000000" pitchFamily="49" charset="-128"/>
                <a:ea typeface="BIZ UDゴシック" panose="020B0400000000000000" pitchFamily="49" charset="-128"/>
              </a:rPr>
            </a:br>
            <a:r>
              <a:rPr lang="ja-JP" altLang="en-US" sz="1200" dirty="0">
                <a:solidFill>
                  <a:schemeClr val="tx1"/>
                </a:solidFill>
                <a:latin typeface="BIZ UDゴシック" panose="020B0400000000000000" pitchFamily="49" charset="-128"/>
                <a:ea typeface="BIZ UDゴシック" panose="020B0400000000000000" pitchFamily="49" charset="-128"/>
              </a:rPr>
              <a:t>また</a:t>
            </a:r>
            <a:r>
              <a:rPr lang="en-US" altLang="ja-JP" sz="1200" dirty="0">
                <a:solidFill>
                  <a:schemeClr val="tx1"/>
                </a:solidFill>
                <a:latin typeface="BIZ UDゴシック" panose="020B0400000000000000" pitchFamily="49" charset="-128"/>
                <a:ea typeface="BIZ UDゴシック" panose="020B0400000000000000" pitchFamily="49" charset="-128"/>
              </a:rPr>
              <a:t>SENNAN LONG PARK</a:t>
            </a:r>
            <a:r>
              <a:rPr lang="ja-JP" altLang="en-US" sz="1200" dirty="0">
                <a:solidFill>
                  <a:schemeClr val="tx1"/>
                </a:solidFill>
                <a:latin typeface="BIZ UDゴシック" panose="020B0400000000000000" pitchFamily="49" charset="-128"/>
                <a:ea typeface="BIZ UDゴシック" panose="020B0400000000000000" pitchFamily="49" charset="-128"/>
              </a:rPr>
              <a:t>と、関西国際空港から一番近いビーチであるタルイサザンビーチとの一体的利用を進める。</a:t>
            </a:r>
          </a:p>
        </p:txBody>
      </p:sp>
      <p:sp>
        <p:nvSpPr>
          <p:cNvPr id="35" name="四角形: 角を丸くする 34">
            <a:extLst>
              <a:ext uri="{FF2B5EF4-FFF2-40B4-BE49-F238E27FC236}">
                <a16:creationId xmlns:a16="http://schemas.microsoft.com/office/drawing/2014/main" id="{D304B401-B2A4-6207-F1B8-F1A190A799CB}"/>
              </a:ext>
            </a:extLst>
          </p:cNvPr>
          <p:cNvSpPr/>
          <p:nvPr/>
        </p:nvSpPr>
        <p:spPr>
          <a:xfrm>
            <a:off x="3142349" y="4181058"/>
            <a:ext cx="4349854" cy="36964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u="sng" dirty="0">
                <a:solidFill>
                  <a:schemeClr val="tx1"/>
                </a:solidFill>
                <a:latin typeface="BIZ UDゴシック" panose="020B0400000000000000" pitchFamily="49" charset="-128"/>
                <a:ea typeface="BIZ UDゴシック" panose="020B0400000000000000" pitchFamily="49" charset="-128"/>
              </a:rPr>
              <a:t>公園のポテンシャルを活かした</a:t>
            </a:r>
            <a:endParaRPr lang="en-US" altLang="ja-JP" sz="1400" b="1" u="sng" dirty="0">
              <a:solidFill>
                <a:schemeClr val="tx1"/>
              </a:solidFill>
              <a:latin typeface="BIZ UDゴシック" panose="020B0400000000000000" pitchFamily="49" charset="-128"/>
              <a:ea typeface="BIZ UDゴシック" panose="020B0400000000000000" pitchFamily="49" charset="-128"/>
            </a:endParaRPr>
          </a:p>
          <a:p>
            <a:r>
              <a:rPr lang="ja-JP" altLang="en-US" sz="1400" b="1" u="sng" dirty="0">
                <a:solidFill>
                  <a:schemeClr val="tx1"/>
                </a:solidFill>
                <a:latin typeface="BIZ UDゴシック" panose="020B0400000000000000" pitchFamily="49" charset="-128"/>
                <a:ea typeface="BIZ UDゴシック" panose="020B0400000000000000" pitchFamily="49" charset="-128"/>
              </a:rPr>
              <a:t>イベント開催等による観光誘客</a:t>
            </a:r>
            <a:endParaRPr kumimoji="1" lang="ja-JP" altLang="en-US" sz="1400" b="1" u="sng" dirty="0">
              <a:solidFill>
                <a:srgbClr val="241916"/>
              </a:solidFill>
              <a:latin typeface="BIZ UDPゴシック" panose="020B0400000000000000" pitchFamily="50" charset="-128"/>
              <a:ea typeface="BIZ UDPゴシック" panose="020B0400000000000000" pitchFamily="50" charset="-128"/>
            </a:endParaRPr>
          </a:p>
        </p:txBody>
      </p:sp>
      <p:sp>
        <p:nvSpPr>
          <p:cNvPr id="38" name="四角形: 角を丸くする 37">
            <a:extLst>
              <a:ext uri="{FF2B5EF4-FFF2-40B4-BE49-F238E27FC236}">
                <a16:creationId xmlns:a16="http://schemas.microsoft.com/office/drawing/2014/main" id="{CDFBDEF1-1E59-0F3E-7798-66ACEDA8E0FE}"/>
              </a:ext>
            </a:extLst>
          </p:cNvPr>
          <p:cNvSpPr/>
          <p:nvPr/>
        </p:nvSpPr>
        <p:spPr>
          <a:xfrm>
            <a:off x="2689089" y="1729423"/>
            <a:ext cx="4822770" cy="18696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美術館を中心としたミュージアムタウン構想の推進</a:t>
            </a:r>
          </a:p>
        </p:txBody>
      </p:sp>
      <p:sp>
        <p:nvSpPr>
          <p:cNvPr id="37" name="四角形: 角を丸くする 36">
            <a:extLst>
              <a:ext uri="{FF2B5EF4-FFF2-40B4-BE49-F238E27FC236}">
                <a16:creationId xmlns:a16="http://schemas.microsoft.com/office/drawing/2014/main" id="{54330908-2953-FD8A-83BF-FF4B8EFA5660}"/>
              </a:ext>
            </a:extLst>
          </p:cNvPr>
          <p:cNvSpPr/>
          <p:nvPr/>
        </p:nvSpPr>
        <p:spPr>
          <a:xfrm>
            <a:off x="5343698" y="1937694"/>
            <a:ext cx="2719289" cy="210144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7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国宝・重要文化財をはじめ、西洋近代美術等を多数収蔵する久保惣記念美術館を中心に、美術館周辺地域を「美術館のあるまち」としてブランド化を図る「和泉・久保惣ミュージアムタウン構想」を推進するとともに、定住志向の向上と交流人口拡大を目指し、アートを活かしたまちの魅力づくりに取組む。</a:t>
            </a:r>
          </a:p>
        </p:txBody>
      </p:sp>
      <p:grpSp>
        <p:nvGrpSpPr>
          <p:cNvPr id="39" name="グループ化 38">
            <a:extLst>
              <a:ext uri="{FF2B5EF4-FFF2-40B4-BE49-F238E27FC236}">
                <a16:creationId xmlns:a16="http://schemas.microsoft.com/office/drawing/2014/main" id="{5068DB39-B01C-5A4F-6890-13F597D46657}"/>
              </a:ext>
            </a:extLst>
          </p:cNvPr>
          <p:cNvGrpSpPr/>
          <p:nvPr/>
        </p:nvGrpSpPr>
        <p:grpSpPr>
          <a:xfrm rot="10800000">
            <a:off x="7577188" y="1762495"/>
            <a:ext cx="765368" cy="263791"/>
            <a:chOff x="6450422" y="1950156"/>
            <a:chExt cx="811692" cy="263791"/>
          </a:xfrm>
        </p:grpSpPr>
        <p:sp>
          <p:nvSpPr>
            <p:cNvPr id="67" name="フリーフォーム: 図形 66">
              <a:extLst>
                <a:ext uri="{FF2B5EF4-FFF2-40B4-BE49-F238E27FC236}">
                  <a16:creationId xmlns:a16="http://schemas.microsoft.com/office/drawing/2014/main" id="{D9986FBF-4DAE-3CD4-C8D4-0E1A159FAC46}"/>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8" name="テキスト ボックス 67">
              <a:extLst>
                <a:ext uri="{FF2B5EF4-FFF2-40B4-BE49-F238E27FC236}">
                  <a16:creationId xmlns:a16="http://schemas.microsoft.com/office/drawing/2014/main" id="{5A05D40A-0B01-8735-ADDE-E621870C6193}"/>
                </a:ext>
              </a:extLst>
            </p:cNvPr>
            <p:cNvSpPr txBox="1"/>
            <p:nvPr/>
          </p:nvSpPr>
          <p:spPr>
            <a:xfrm rot="10800000">
              <a:off x="6450422" y="1970808"/>
              <a:ext cx="730268"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和泉市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69" name="グループ化 68">
            <a:extLst>
              <a:ext uri="{FF2B5EF4-FFF2-40B4-BE49-F238E27FC236}">
                <a16:creationId xmlns:a16="http://schemas.microsoft.com/office/drawing/2014/main" id="{5ADACDF2-D675-5091-2DBA-7CE8C75CD727}"/>
              </a:ext>
            </a:extLst>
          </p:cNvPr>
          <p:cNvGrpSpPr/>
          <p:nvPr/>
        </p:nvGrpSpPr>
        <p:grpSpPr>
          <a:xfrm rot="10800000">
            <a:off x="7561285" y="4295564"/>
            <a:ext cx="846779" cy="263791"/>
            <a:chOff x="6364084" y="1950156"/>
            <a:chExt cx="898030" cy="263791"/>
          </a:xfrm>
        </p:grpSpPr>
        <p:sp>
          <p:nvSpPr>
            <p:cNvPr id="70" name="フリーフォーム: 図形 69">
              <a:extLst>
                <a:ext uri="{FF2B5EF4-FFF2-40B4-BE49-F238E27FC236}">
                  <a16:creationId xmlns:a16="http://schemas.microsoft.com/office/drawing/2014/main" id="{826AE706-425B-5842-7A09-1E052A62DD96}"/>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1" name="テキスト ボックス 70">
              <a:extLst>
                <a:ext uri="{FF2B5EF4-FFF2-40B4-BE49-F238E27FC236}">
                  <a16:creationId xmlns:a16="http://schemas.microsoft.com/office/drawing/2014/main" id="{51988892-6957-5C07-8AE6-CB758EDE538F}"/>
                </a:ext>
              </a:extLst>
            </p:cNvPr>
            <p:cNvSpPr txBox="1"/>
            <p:nvPr/>
          </p:nvSpPr>
          <p:spPr>
            <a:xfrm rot="10800000">
              <a:off x="6364084" y="1987136"/>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泉南市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17" name="四角形: 角を丸くする 16">
            <a:extLst>
              <a:ext uri="{FF2B5EF4-FFF2-40B4-BE49-F238E27FC236}">
                <a16:creationId xmlns:a16="http://schemas.microsoft.com/office/drawing/2014/main" id="{74273FB4-399A-992F-3A4A-30AAF3F29147}"/>
              </a:ext>
            </a:extLst>
          </p:cNvPr>
          <p:cNvSpPr/>
          <p:nvPr/>
        </p:nvSpPr>
        <p:spPr>
          <a:xfrm>
            <a:off x="8312753" y="3134409"/>
            <a:ext cx="3627399" cy="3359942"/>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pic>
        <p:nvPicPr>
          <p:cNvPr id="1030" name="Picture 6">
            <a:extLst>
              <a:ext uri="{FF2B5EF4-FFF2-40B4-BE49-F238E27FC236}">
                <a16:creationId xmlns:a16="http://schemas.microsoft.com/office/drawing/2014/main" id="{00125FE5-EF17-12F0-42DC-31291673FE8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1539" y="2106827"/>
            <a:ext cx="2489626" cy="1798063"/>
          </a:xfrm>
          <a:prstGeom prst="rect">
            <a:avLst/>
          </a:prstGeom>
          <a:noFill/>
          <a:extLst>
            <a:ext uri="{909E8E84-426E-40DD-AFC4-6F175D3DCCD1}">
              <a14:hiddenFill xmlns:a14="http://schemas.microsoft.com/office/drawing/2010/main">
                <a:solidFill>
                  <a:srgbClr val="FFFFFF"/>
                </a:solidFill>
              </a14:hiddenFill>
            </a:ext>
          </a:extLst>
        </p:spPr>
      </p:pic>
      <p:sp>
        <p:nvSpPr>
          <p:cNvPr id="73" name="四角形: 角を丸くする 72">
            <a:extLst>
              <a:ext uri="{FF2B5EF4-FFF2-40B4-BE49-F238E27FC236}">
                <a16:creationId xmlns:a16="http://schemas.microsoft.com/office/drawing/2014/main" id="{3F1D2EEA-3B74-A2A3-D496-BC517E7C45C9}"/>
              </a:ext>
            </a:extLst>
          </p:cNvPr>
          <p:cNvSpPr/>
          <p:nvPr/>
        </p:nvSpPr>
        <p:spPr>
          <a:xfrm>
            <a:off x="101000" y="5254568"/>
            <a:ext cx="2727434" cy="101918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についてサイクルラインでの周遊を推進する。近隣の他自治体とも連携し、自転車を活用したツアー造成を今後展開していく。</a:t>
            </a:r>
          </a:p>
        </p:txBody>
      </p:sp>
      <p:pic>
        <p:nvPicPr>
          <p:cNvPr id="7" name="図 6">
            <a:extLst>
              <a:ext uri="{FF2B5EF4-FFF2-40B4-BE49-F238E27FC236}">
                <a16:creationId xmlns:a16="http://schemas.microsoft.com/office/drawing/2014/main" id="{0ED80FFE-CAE4-A6A7-4F36-BB55B48BCA5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7394" y="4839890"/>
            <a:ext cx="2324213" cy="1471287"/>
          </a:xfrm>
          <a:prstGeom prst="rect">
            <a:avLst/>
          </a:prstGeom>
        </p:spPr>
      </p:pic>
      <p:sp>
        <p:nvSpPr>
          <p:cNvPr id="3" name="四角形: 角を丸くする 2">
            <a:extLst>
              <a:ext uri="{FF2B5EF4-FFF2-40B4-BE49-F238E27FC236}">
                <a16:creationId xmlns:a16="http://schemas.microsoft.com/office/drawing/2014/main" id="{1FEA88A4-2D16-B05E-8D4F-7F72DA19DB7F}"/>
              </a:ext>
            </a:extLst>
          </p:cNvPr>
          <p:cNvSpPr/>
          <p:nvPr/>
        </p:nvSpPr>
        <p:spPr>
          <a:xfrm>
            <a:off x="7977429" y="1582695"/>
            <a:ext cx="4656689" cy="35009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u="sng"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u="sng" dirty="0">
                <a:solidFill>
                  <a:schemeClr val="tx1"/>
                </a:solidFill>
                <a:latin typeface="BIZ UDPゴシック" panose="020B0400000000000000" pitchFamily="50" charset="-128"/>
                <a:ea typeface="BIZ UDPゴシック" panose="020B0400000000000000" pitchFamily="50" charset="-128"/>
              </a:rPr>
              <a:t>ダムパークいばきたを中心とした</a:t>
            </a:r>
            <a:endParaRPr kumimoji="1" lang="en-US" altLang="ja-JP" sz="1400" b="1" u="sng"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u="sng" dirty="0">
                <a:solidFill>
                  <a:schemeClr val="tx1"/>
                </a:solidFill>
                <a:latin typeface="BIZ UDPゴシック" panose="020B0400000000000000" pitchFamily="50" charset="-128"/>
                <a:ea typeface="BIZ UDPゴシック" panose="020B0400000000000000" pitchFamily="50" charset="-128"/>
              </a:rPr>
              <a:t>観光プロモーションの実施</a:t>
            </a:r>
          </a:p>
        </p:txBody>
      </p:sp>
      <p:sp>
        <p:nvSpPr>
          <p:cNvPr id="6" name="四角形: 角を丸くする 5">
            <a:extLst>
              <a:ext uri="{FF2B5EF4-FFF2-40B4-BE49-F238E27FC236}">
                <a16:creationId xmlns:a16="http://schemas.microsoft.com/office/drawing/2014/main" id="{2A8847ED-61FF-C2AD-1847-51A44DAF7C0F}"/>
              </a:ext>
            </a:extLst>
          </p:cNvPr>
          <p:cNvSpPr/>
          <p:nvPr/>
        </p:nvSpPr>
        <p:spPr>
          <a:xfrm>
            <a:off x="8233923" y="2165711"/>
            <a:ext cx="3729878" cy="919288"/>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6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日本で最長</a:t>
            </a:r>
            <a:r>
              <a:rPr lang="en-US" altLang="ja-JP" sz="1200" dirty="0">
                <a:solidFill>
                  <a:schemeClr val="tx1"/>
                </a:solidFill>
                <a:latin typeface="BIZ UDゴシック" panose="020B0400000000000000" pitchFamily="49" charset="-128"/>
                <a:ea typeface="BIZ UDゴシック" panose="020B0400000000000000" pitchFamily="49" charset="-128"/>
              </a:rPr>
              <a:t>420</a:t>
            </a:r>
            <a:r>
              <a:rPr lang="ja-JP" altLang="en-US" sz="1200" dirty="0">
                <a:solidFill>
                  <a:schemeClr val="tx1"/>
                </a:solidFill>
                <a:latin typeface="BIZ UDゴシック" panose="020B0400000000000000" pitchFamily="49" charset="-128"/>
                <a:ea typeface="BIZ UDゴシック" panose="020B0400000000000000" pitchFamily="49" charset="-128"/>
              </a:rPr>
              <a:t>ｍのつり橋など、体験や消費につながる魅力的なコンテンツの充実に取組み、（公財）大阪観光局等と連携しながら、ターゲットに遡及するよう効果的なプロモーションを行う。</a:t>
            </a:r>
          </a:p>
        </p:txBody>
      </p:sp>
      <p:grpSp>
        <p:nvGrpSpPr>
          <p:cNvPr id="8" name="グループ化 7">
            <a:extLst>
              <a:ext uri="{FF2B5EF4-FFF2-40B4-BE49-F238E27FC236}">
                <a16:creationId xmlns:a16="http://schemas.microsoft.com/office/drawing/2014/main" id="{B4682ED4-D084-1CD4-8E14-D96B6E647C9A}"/>
              </a:ext>
            </a:extLst>
          </p:cNvPr>
          <p:cNvGrpSpPr/>
          <p:nvPr/>
        </p:nvGrpSpPr>
        <p:grpSpPr>
          <a:xfrm>
            <a:off x="8320680" y="1906465"/>
            <a:ext cx="937541" cy="263791"/>
            <a:chOff x="6606161" y="1950156"/>
            <a:chExt cx="651747" cy="263791"/>
          </a:xfrm>
        </p:grpSpPr>
        <p:sp>
          <p:nvSpPr>
            <p:cNvPr id="10" name="フリーフォーム: 図形 9">
              <a:extLst>
                <a:ext uri="{FF2B5EF4-FFF2-40B4-BE49-F238E27FC236}">
                  <a16:creationId xmlns:a16="http://schemas.microsoft.com/office/drawing/2014/main" id="{2666AF08-ED6F-40EB-243A-9E9841427C02}"/>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4" name="テキスト ボックス 13">
              <a:extLst>
                <a:ext uri="{FF2B5EF4-FFF2-40B4-BE49-F238E27FC236}">
                  <a16:creationId xmlns:a16="http://schemas.microsoft.com/office/drawing/2014/main" id="{B64B0F68-936F-4B28-09FF-06638604B2D8}"/>
                </a:ext>
              </a:extLst>
            </p:cNvPr>
            <p:cNvSpPr txBox="1"/>
            <p:nvPr/>
          </p:nvSpPr>
          <p:spPr>
            <a:xfrm>
              <a:off x="6606161"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茨木市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16" name="図 15" descr="ダイアグラム, 設計図&#10;&#10;AI によって生成されたコンテンツは間違っている可能性があります。">
            <a:extLst>
              <a:ext uri="{FF2B5EF4-FFF2-40B4-BE49-F238E27FC236}">
                <a16:creationId xmlns:a16="http://schemas.microsoft.com/office/drawing/2014/main" id="{2160E6F1-CA96-4FA8-E10D-FD8E8AD6DEF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73429" y="2137973"/>
            <a:ext cx="2323078" cy="1622211"/>
          </a:xfrm>
          <a:prstGeom prst="rect">
            <a:avLst/>
          </a:prstGeom>
        </p:spPr>
      </p:pic>
      <p:sp>
        <p:nvSpPr>
          <p:cNvPr id="27" name="四角形: 角を丸くする 26">
            <a:extLst>
              <a:ext uri="{FF2B5EF4-FFF2-40B4-BE49-F238E27FC236}">
                <a16:creationId xmlns:a16="http://schemas.microsoft.com/office/drawing/2014/main" id="{BDB6CE8A-7F2A-489E-392A-283D44950446}"/>
              </a:ext>
            </a:extLst>
          </p:cNvPr>
          <p:cNvSpPr/>
          <p:nvPr/>
        </p:nvSpPr>
        <p:spPr>
          <a:xfrm>
            <a:off x="8469597" y="4995636"/>
            <a:ext cx="3304166" cy="1498714"/>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en-US" altLang="ja-JP" sz="1200" dirty="0">
                <a:solidFill>
                  <a:schemeClr val="tx1"/>
                </a:solidFill>
                <a:latin typeface="BIZ UDゴシック" panose="020B0400000000000000" pitchFamily="49" charset="-128"/>
                <a:ea typeface="BIZ UDゴシック" panose="020B0400000000000000" pitchFamily="49" charset="-128"/>
              </a:rPr>
              <a:t>2025</a:t>
            </a:r>
            <a:r>
              <a:rPr lang="ja-JP" altLang="en-US" sz="1200" dirty="0">
                <a:solidFill>
                  <a:schemeClr val="tx1"/>
                </a:solidFill>
                <a:latin typeface="BIZ UDゴシック" panose="020B0400000000000000" pitchFamily="49" charset="-128"/>
                <a:ea typeface="BIZ UDゴシック" panose="020B0400000000000000" pitchFamily="49" charset="-128"/>
              </a:rPr>
              <a:t>年４月に地域の活性化と歴史文化の普及啓発を担う複合施設としてリニューアル。従来の生涯学習センターの役割を残しつつ、新たに観光拠点として情報を発信。世界遺産周遊ルート上のシンボル施設として市民や来訪者が幅広く交流できる施設運営を行う。</a:t>
            </a:r>
          </a:p>
        </p:txBody>
      </p:sp>
      <p:pic>
        <p:nvPicPr>
          <p:cNvPr id="20" name="図 19">
            <a:extLst>
              <a:ext uri="{FF2B5EF4-FFF2-40B4-BE49-F238E27FC236}">
                <a16:creationId xmlns:a16="http://schemas.microsoft.com/office/drawing/2014/main" id="{68727E81-C359-5A2D-43D7-673F756E6F3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145242" y="3446224"/>
            <a:ext cx="1962153" cy="1310716"/>
          </a:xfrm>
          <a:prstGeom prst="rect">
            <a:avLst/>
          </a:prstGeom>
        </p:spPr>
      </p:pic>
      <p:grpSp>
        <p:nvGrpSpPr>
          <p:cNvPr id="64" name="グループ化 63">
            <a:extLst>
              <a:ext uri="{FF2B5EF4-FFF2-40B4-BE49-F238E27FC236}">
                <a16:creationId xmlns:a16="http://schemas.microsoft.com/office/drawing/2014/main" id="{A0030466-A313-8533-F5DC-74D5D42BAC45}"/>
              </a:ext>
            </a:extLst>
          </p:cNvPr>
          <p:cNvGrpSpPr/>
          <p:nvPr/>
        </p:nvGrpSpPr>
        <p:grpSpPr>
          <a:xfrm>
            <a:off x="8296344" y="4830265"/>
            <a:ext cx="937541" cy="263791"/>
            <a:chOff x="6606161" y="1950156"/>
            <a:chExt cx="651747" cy="263791"/>
          </a:xfrm>
        </p:grpSpPr>
        <p:sp>
          <p:nvSpPr>
            <p:cNvPr id="65" name="フリーフォーム: 図形 64">
              <a:extLst>
                <a:ext uri="{FF2B5EF4-FFF2-40B4-BE49-F238E27FC236}">
                  <a16:creationId xmlns:a16="http://schemas.microsoft.com/office/drawing/2014/main" id="{CB02D628-CCA5-0A55-0C80-F24A51532BAA}"/>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6" name="テキスト ボックス 65">
              <a:extLst>
                <a:ext uri="{FF2B5EF4-FFF2-40B4-BE49-F238E27FC236}">
                  <a16:creationId xmlns:a16="http://schemas.microsoft.com/office/drawing/2014/main" id="{5ADA0EC5-90B0-5F99-B640-6218FD32981A}"/>
                </a:ext>
              </a:extLst>
            </p:cNvPr>
            <p:cNvSpPr txBox="1"/>
            <p:nvPr/>
          </p:nvSpPr>
          <p:spPr>
            <a:xfrm>
              <a:off x="6606161"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0"/>
                </a:rPr>
                <a:t>藤井寺市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0"/>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33" name="四角形: 角を丸くする 32">
            <a:extLst>
              <a:ext uri="{FF2B5EF4-FFF2-40B4-BE49-F238E27FC236}">
                <a16:creationId xmlns:a16="http://schemas.microsoft.com/office/drawing/2014/main" id="{F2453B6D-0E19-E537-8565-1F446C6BD2B5}"/>
              </a:ext>
            </a:extLst>
          </p:cNvPr>
          <p:cNvSpPr/>
          <p:nvPr/>
        </p:nvSpPr>
        <p:spPr>
          <a:xfrm>
            <a:off x="7825032" y="2980402"/>
            <a:ext cx="4656689" cy="35009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u="sng"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u="sng" dirty="0">
                <a:solidFill>
                  <a:schemeClr val="tx1"/>
                </a:solidFill>
                <a:latin typeface="BIZ UDPゴシック" panose="020B0400000000000000" pitchFamily="50" charset="-128"/>
                <a:ea typeface="BIZ UDPゴシック" panose="020B0400000000000000" pitchFamily="50" charset="-128"/>
              </a:rPr>
              <a:t>アイセルシュラホールのリニューアルオープン</a:t>
            </a:r>
          </a:p>
        </p:txBody>
      </p:sp>
      <p:sp>
        <p:nvSpPr>
          <p:cNvPr id="15" name="スライド番号プレースホルダー 12">
            <a:extLst>
              <a:ext uri="{FF2B5EF4-FFF2-40B4-BE49-F238E27FC236}">
                <a16:creationId xmlns:a16="http://schemas.microsoft.com/office/drawing/2014/main" id="{CCAEEF9C-1434-6142-DB7F-148128C0A833}"/>
              </a:ext>
            </a:extLst>
          </p:cNvPr>
          <p:cNvSpPr>
            <a:spLocks noGrp="1"/>
          </p:cNvSpPr>
          <p:nvPr>
            <p:ph type="sldNum" sz="quarter" idx="12"/>
          </p:nvPr>
        </p:nvSpPr>
        <p:spPr>
          <a:xfrm>
            <a:off x="11645322" y="6556053"/>
            <a:ext cx="610178"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15</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15080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EF92F-7D0C-E9CA-7242-1ED2DCBD409D}"/>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75A9ABF8-6077-EEF9-6F39-3D850EF479FE}"/>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96CAB935-ECFB-C537-6C34-BE749C2E3A56}"/>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CDD7E0E7-76D7-81AF-2F4B-735EFD098D1A}"/>
              </a:ext>
            </a:extLst>
          </p:cNvPr>
          <p:cNvSpPr/>
          <p:nvPr/>
        </p:nvSpPr>
        <p:spPr>
          <a:xfrm>
            <a:off x="137916" y="675119"/>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四角形: 角を丸くする 21">
            <a:extLst>
              <a:ext uri="{FF2B5EF4-FFF2-40B4-BE49-F238E27FC236}">
                <a16:creationId xmlns:a16="http://schemas.microsoft.com/office/drawing/2014/main" id="{F4202860-F9D8-9ADB-A3FB-717E13F177CD}"/>
              </a:ext>
            </a:extLst>
          </p:cNvPr>
          <p:cNvSpPr/>
          <p:nvPr/>
        </p:nvSpPr>
        <p:spPr>
          <a:xfrm>
            <a:off x="131063" y="1453778"/>
            <a:ext cx="11822483" cy="5162166"/>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四角形: 角を丸くする 40">
            <a:extLst>
              <a:ext uri="{FF2B5EF4-FFF2-40B4-BE49-F238E27FC236}">
                <a16:creationId xmlns:a16="http://schemas.microsoft.com/office/drawing/2014/main" id="{E3039655-5FB9-6FBB-291C-C0CA5DDF7372}"/>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1AEE9225-3F5D-CAD2-C628-3405CB34638F}"/>
              </a:ext>
            </a:extLst>
          </p:cNvPr>
          <p:cNvSpPr/>
          <p:nvPr/>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146F76A1-60C0-722B-31F2-EDE8DD53952D}"/>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 name="四角形: 角を丸くする 1">
            <a:extLst>
              <a:ext uri="{FF2B5EF4-FFF2-40B4-BE49-F238E27FC236}">
                <a16:creationId xmlns:a16="http://schemas.microsoft.com/office/drawing/2014/main" id="{E6C3DC04-32CA-EEAE-E847-C910383EEDCC}"/>
              </a:ext>
            </a:extLst>
          </p:cNvPr>
          <p:cNvSpPr/>
          <p:nvPr/>
        </p:nvSpPr>
        <p:spPr>
          <a:xfrm>
            <a:off x="232633" y="242056"/>
            <a:ext cx="3099462"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暮らしやすさ、働きやすさ、</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楽しさを高める機能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6" name="四角形: 角を丸くする 25">
            <a:extLst>
              <a:ext uri="{FF2B5EF4-FFF2-40B4-BE49-F238E27FC236}">
                <a16:creationId xmlns:a16="http://schemas.microsoft.com/office/drawing/2014/main" id="{04CBFF52-5BB4-8CB2-BB4C-57FA038C920E}"/>
              </a:ext>
            </a:extLst>
          </p:cNvPr>
          <p:cNvSpPr/>
          <p:nvPr/>
        </p:nvSpPr>
        <p:spPr>
          <a:xfrm>
            <a:off x="245036" y="1675647"/>
            <a:ext cx="4041918" cy="4833103"/>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CE20D820-2EE5-7F4C-9EC5-9BD832009C54}"/>
              </a:ext>
            </a:extLst>
          </p:cNvPr>
          <p:cNvSpPr/>
          <p:nvPr/>
        </p:nvSpPr>
        <p:spPr>
          <a:xfrm>
            <a:off x="139629" y="1158523"/>
            <a:ext cx="7196592" cy="44165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大阪観光局を核に国際観光都市の実現　「クリエイティブシティ」（</a:t>
            </a:r>
            <a:r>
              <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2/3</a:t>
            </a: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a:t>
            </a:r>
          </a:p>
        </p:txBody>
      </p:sp>
      <p:sp>
        <p:nvSpPr>
          <p:cNvPr id="12" name="四角形: 角を丸くする 11">
            <a:extLst>
              <a:ext uri="{FF2B5EF4-FFF2-40B4-BE49-F238E27FC236}">
                <a16:creationId xmlns:a16="http://schemas.microsoft.com/office/drawing/2014/main" id="{04B501DD-26BB-A484-4C4F-5E62F2A71594}"/>
              </a:ext>
            </a:extLst>
          </p:cNvPr>
          <p:cNvSpPr/>
          <p:nvPr/>
        </p:nvSpPr>
        <p:spPr>
          <a:xfrm>
            <a:off x="397563" y="4779086"/>
            <a:ext cx="3766294" cy="173847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泉佐野市のふるさと納税型クラウドファンディング「</a:t>
            </a:r>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ふるさと納税３</a:t>
            </a:r>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０」として、返礼品をご提供いただく企業・個人事業主が泉佐野市内で行う地場産品の開発や、地場産品の磨き上げに向けた取組を支援することで、魅力的な地場産品や体験型施設を充実させ、観光資源の創出や地域の活性化に向けて取組む。</a:t>
            </a:r>
          </a:p>
        </p:txBody>
      </p:sp>
      <p:sp>
        <p:nvSpPr>
          <p:cNvPr id="34" name="四角形: 角を丸くする 33">
            <a:extLst>
              <a:ext uri="{FF2B5EF4-FFF2-40B4-BE49-F238E27FC236}">
                <a16:creationId xmlns:a16="http://schemas.microsoft.com/office/drawing/2014/main" id="{F7C95B7F-E568-D92C-C6CB-3D35624B32C0}"/>
              </a:ext>
            </a:extLst>
          </p:cNvPr>
          <p:cNvSpPr/>
          <p:nvPr/>
        </p:nvSpPr>
        <p:spPr>
          <a:xfrm>
            <a:off x="314639" y="1687733"/>
            <a:ext cx="3766294" cy="38425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ふるさと納税を活用した観光資源等の創出</a:t>
            </a:r>
          </a:p>
        </p:txBody>
      </p:sp>
      <p:grpSp>
        <p:nvGrpSpPr>
          <p:cNvPr id="58" name="グループ化 57">
            <a:extLst>
              <a:ext uri="{FF2B5EF4-FFF2-40B4-BE49-F238E27FC236}">
                <a16:creationId xmlns:a16="http://schemas.microsoft.com/office/drawing/2014/main" id="{66AB317A-86BC-182C-84D3-182D202D2E93}"/>
              </a:ext>
            </a:extLst>
          </p:cNvPr>
          <p:cNvGrpSpPr/>
          <p:nvPr/>
        </p:nvGrpSpPr>
        <p:grpSpPr>
          <a:xfrm>
            <a:off x="238453" y="4438904"/>
            <a:ext cx="832580" cy="263791"/>
            <a:chOff x="6610366" y="1950156"/>
            <a:chExt cx="730267" cy="263791"/>
          </a:xfrm>
        </p:grpSpPr>
        <p:sp>
          <p:nvSpPr>
            <p:cNvPr id="61" name="フリーフォーム: 図形 60">
              <a:extLst>
                <a:ext uri="{FF2B5EF4-FFF2-40B4-BE49-F238E27FC236}">
                  <a16:creationId xmlns:a16="http://schemas.microsoft.com/office/drawing/2014/main" id="{D1679F73-8CB5-402A-71F3-6BB1A0993455}"/>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2" name="テキスト ボックス 61">
              <a:extLst>
                <a:ext uri="{FF2B5EF4-FFF2-40B4-BE49-F238E27FC236}">
                  <a16:creationId xmlns:a16="http://schemas.microsoft.com/office/drawing/2014/main" id="{6A2777F7-6EC9-F48D-C416-46C346C6C0E8}"/>
                </a:ext>
              </a:extLst>
            </p:cNvPr>
            <p:cNvSpPr txBox="1"/>
            <p:nvPr/>
          </p:nvSpPr>
          <p:spPr>
            <a:xfrm>
              <a:off x="6610366" y="195810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2"/>
                </a:rPr>
                <a:t>泉佐野市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2"/>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18" name="図 17">
            <a:extLst>
              <a:ext uri="{FF2B5EF4-FFF2-40B4-BE49-F238E27FC236}">
                <a16:creationId xmlns:a16="http://schemas.microsoft.com/office/drawing/2014/main" id="{44D2D6A9-25F9-C048-6CE8-C005C1781C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3203" y="2314408"/>
            <a:ext cx="3720653" cy="1823120"/>
          </a:xfrm>
          <a:prstGeom prst="rect">
            <a:avLst/>
          </a:prstGeom>
        </p:spPr>
      </p:pic>
      <p:sp>
        <p:nvSpPr>
          <p:cNvPr id="19" name="四角形: 角を丸くする 18">
            <a:extLst>
              <a:ext uri="{FF2B5EF4-FFF2-40B4-BE49-F238E27FC236}">
                <a16:creationId xmlns:a16="http://schemas.microsoft.com/office/drawing/2014/main" id="{CF13455A-C177-B8CC-9AF3-E7A118E3C70A}"/>
              </a:ext>
            </a:extLst>
          </p:cNvPr>
          <p:cNvSpPr/>
          <p:nvPr/>
        </p:nvSpPr>
        <p:spPr>
          <a:xfrm>
            <a:off x="4529793" y="1677573"/>
            <a:ext cx="3534707" cy="4833103"/>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C5E1257A-B5A9-32CF-262F-D3F301C10D6D}"/>
              </a:ext>
            </a:extLst>
          </p:cNvPr>
          <p:cNvSpPr/>
          <p:nvPr/>
        </p:nvSpPr>
        <p:spPr>
          <a:xfrm>
            <a:off x="4678086" y="5013055"/>
            <a:ext cx="3081614" cy="1498714"/>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「富田林をもっと楽しく、もっと便利に」をテーマに、</a:t>
            </a:r>
            <a:r>
              <a:rPr lang="en-US" altLang="ja-JP" sz="1200" dirty="0">
                <a:solidFill>
                  <a:schemeClr val="tx1"/>
                </a:solidFill>
                <a:latin typeface="BIZ UDゴシック" panose="020B0400000000000000" pitchFamily="49" charset="-128"/>
                <a:ea typeface="BIZ UDゴシック" panose="020B0400000000000000" pitchFamily="49" charset="-128"/>
              </a:rPr>
              <a:t>MAP</a:t>
            </a:r>
            <a:r>
              <a:rPr lang="ja-JP" altLang="en-US" sz="1200" dirty="0">
                <a:solidFill>
                  <a:schemeClr val="tx1"/>
                </a:solidFill>
                <a:latin typeface="BIZ UDゴシック" panose="020B0400000000000000" pitchFamily="49" charset="-128"/>
                <a:ea typeface="BIZ UDゴシック" panose="020B0400000000000000" pitchFamily="49" charset="-128"/>
              </a:rPr>
              <a:t>やコース紹介などの便利機能、</a:t>
            </a:r>
            <a:r>
              <a:rPr lang="en-US" altLang="ja-JP" sz="1200" dirty="0">
                <a:solidFill>
                  <a:schemeClr val="tx1"/>
                </a:solidFill>
                <a:latin typeface="BIZ UDゴシック" panose="020B0400000000000000" pitchFamily="49" charset="-128"/>
                <a:ea typeface="BIZ UDゴシック" panose="020B0400000000000000" pitchFamily="49" charset="-128"/>
              </a:rPr>
              <a:t>AR</a:t>
            </a:r>
            <a:r>
              <a:rPr lang="ja-JP" altLang="en-US" sz="1200" dirty="0">
                <a:solidFill>
                  <a:schemeClr val="tx1"/>
                </a:solidFill>
                <a:latin typeface="BIZ UDゴシック" panose="020B0400000000000000" pitchFamily="49" charset="-128"/>
                <a:ea typeface="BIZ UDゴシック" panose="020B0400000000000000" pitchFamily="49" charset="-128"/>
              </a:rPr>
              <a:t>や</a:t>
            </a:r>
            <a:r>
              <a:rPr lang="en-US" altLang="ja-JP" sz="1200" dirty="0">
                <a:solidFill>
                  <a:schemeClr val="tx1"/>
                </a:solidFill>
                <a:latin typeface="BIZ UDゴシック" panose="020B0400000000000000" pitchFamily="49" charset="-128"/>
                <a:ea typeface="BIZ UDゴシック" panose="020B0400000000000000" pitchFamily="49" charset="-128"/>
              </a:rPr>
              <a:t>VR</a:t>
            </a:r>
            <a:r>
              <a:rPr lang="ja-JP" altLang="en-US" sz="1200" dirty="0">
                <a:solidFill>
                  <a:schemeClr val="tx1"/>
                </a:solidFill>
                <a:latin typeface="BIZ UDゴシック" panose="020B0400000000000000" pitchFamily="49" charset="-128"/>
                <a:ea typeface="BIZ UDゴシック" panose="020B0400000000000000" pitchFamily="49" charset="-128"/>
              </a:rPr>
              <a:t>によるお楽しみ機能を付随し、来訪者の周遊促進や滞在時間延長、地元住民の地域愛醸成、多言語対応などによるまちの魅力向上をめざす。</a:t>
            </a:r>
          </a:p>
        </p:txBody>
      </p:sp>
      <p:sp>
        <p:nvSpPr>
          <p:cNvPr id="24" name="四角形: 角を丸くする 23">
            <a:extLst>
              <a:ext uri="{FF2B5EF4-FFF2-40B4-BE49-F238E27FC236}">
                <a16:creationId xmlns:a16="http://schemas.microsoft.com/office/drawing/2014/main" id="{36AB3822-E1BD-ED43-A790-92021C7026C4}"/>
              </a:ext>
            </a:extLst>
          </p:cNvPr>
          <p:cNvSpPr/>
          <p:nvPr/>
        </p:nvSpPr>
        <p:spPr>
          <a:xfrm>
            <a:off x="4577811" y="1946962"/>
            <a:ext cx="3404734" cy="38425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周遊コース紹介や</a:t>
            </a:r>
            <a:r>
              <a:rPr kumimoji="1" lang="en-US" altLang="ja-JP" sz="1400" b="1" u="sng" dirty="0">
                <a:solidFill>
                  <a:srgbClr val="241916"/>
                </a:solidFill>
                <a:latin typeface="BIZ UDPゴシック" panose="020B0400000000000000" pitchFamily="50" charset="-128"/>
                <a:ea typeface="BIZ UDPゴシック" panose="020B0400000000000000" pitchFamily="50" charset="-128"/>
              </a:rPr>
              <a:t>AR</a:t>
            </a: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体験などが行える富田林市公式周遊アプリ「とんだばやしとりっぷ」の運用</a:t>
            </a:r>
          </a:p>
        </p:txBody>
      </p:sp>
      <p:grpSp>
        <p:nvGrpSpPr>
          <p:cNvPr id="28" name="グループ化 27">
            <a:extLst>
              <a:ext uri="{FF2B5EF4-FFF2-40B4-BE49-F238E27FC236}">
                <a16:creationId xmlns:a16="http://schemas.microsoft.com/office/drawing/2014/main" id="{E09E3614-5119-940A-C5F7-9B0470B396D6}"/>
              </a:ext>
            </a:extLst>
          </p:cNvPr>
          <p:cNvGrpSpPr/>
          <p:nvPr/>
        </p:nvGrpSpPr>
        <p:grpSpPr>
          <a:xfrm>
            <a:off x="4523210" y="4824506"/>
            <a:ext cx="832580" cy="263791"/>
            <a:chOff x="6610366" y="1950156"/>
            <a:chExt cx="730267" cy="263791"/>
          </a:xfrm>
        </p:grpSpPr>
        <p:sp>
          <p:nvSpPr>
            <p:cNvPr id="29" name="フリーフォーム: 図形 28">
              <a:extLst>
                <a:ext uri="{FF2B5EF4-FFF2-40B4-BE49-F238E27FC236}">
                  <a16:creationId xmlns:a16="http://schemas.microsoft.com/office/drawing/2014/main" id="{677E07CA-46AB-8BAF-5333-72BF9A9C5F52}"/>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0" name="テキスト ボックス 29">
              <a:extLst>
                <a:ext uri="{FF2B5EF4-FFF2-40B4-BE49-F238E27FC236}">
                  <a16:creationId xmlns:a16="http://schemas.microsoft.com/office/drawing/2014/main" id="{F65FEFE9-D883-DBEF-E985-090F36525A31}"/>
                </a:ext>
              </a:extLst>
            </p:cNvPr>
            <p:cNvSpPr txBox="1"/>
            <p:nvPr/>
          </p:nvSpPr>
          <p:spPr>
            <a:xfrm>
              <a:off x="6610366" y="195810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富田林市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36" name="四角形: 角を丸くする 35">
            <a:extLst>
              <a:ext uri="{FF2B5EF4-FFF2-40B4-BE49-F238E27FC236}">
                <a16:creationId xmlns:a16="http://schemas.microsoft.com/office/drawing/2014/main" id="{4A798981-D1D4-961D-26FD-D862363DB58F}"/>
              </a:ext>
            </a:extLst>
          </p:cNvPr>
          <p:cNvSpPr/>
          <p:nvPr/>
        </p:nvSpPr>
        <p:spPr>
          <a:xfrm>
            <a:off x="8173433" y="1674554"/>
            <a:ext cx="3703928" cy="4833103"/>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40" name="四角形: 角を丸くする 39">
            <a:extLst>
              <a:ext uri="{FF2B5EF4-FFF2-40B4-BE49-F238E27FC236}">
                <a16:creationId xmlns:a16="http://schemas.microsoft.com/office/drawing/2014/main" id="{2D67FE41-19BF-FDC6-A8D1-312A5FD380E9}"/>
              </a:ext>
            </a:extLst>
          </p:cNvPr>
          <p:cNvSpPr/>
          <p:nvPr/>
        </p:nvSpPr>
        <p:spPr>
          <a:xfrm>
            <a:off x="8097248" y="3883263"/>
            <a:ext cx="3849716" cy="2697524"/>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en-US" altLang="ja-JP" sz="1200" dirty="0">
                <a:solidFill>
                  <a:schemeClr val="tx1"/>
                </a:solidFill>
                <a:latin typeface="BIZ UDゴシック" panose="020B0400000000000000" pitchFamily="49" charset="-128"/>
                <a:ea typeface="BIZ UDゴシック" panose="020B0400000000000000" pitchFamily="49" charset="-128"/>
              </a:rPr>
              <a:t>2019</a:t>
            </a:r>
            <a:r>
              <a:rPr lang="ja-JP" altLang="en-US" sz="1200" dirty="0">
                <a:solidFill>
                  <a:schemeClr val="tx1"/>
                </a:solidFill>
                <a:latin typeface="BIZ UDゴシック" panose="020B0400000000000000" pitchFamily="49" charset="-128"/>
                <a:ea typeface="BIZ UDゴシック" panose="020B0400000000000000" pitchFamily="49" charset="-128"/>
              </a:rPr>
              <a:t>年にアジア圏で初めて開催した、「ラグビーワールドカップ</a:t>
            </a:r>
            <a:r>
              <a:rPr lang="en-US" altLang="ja-JP" sz="1200" dirty="0">
                <a:solidFill>
                  <a:schemeClr val="tx1"/>
                </a:solidFill>
                <a:latin typeface="BIZ UDゴシック" panose="020B0400000000000000" pitchFamily="49" charset="-128"/>
                <a:ea typeface="BIZ UDゴシック" panose="020B0400000000000000" pitchFamily="49" charset="-128"/>
              </a:rPr>
              <a:t>2019</a:t>
            </a:r>
            <a:r>
              <a:rPr lang="ja-JP" altLang="en-US" sz="1200" dirty="0">
                <a:solidFill>
                  <a:schemeClr val="tx1"/>
                </a:solidFill>
                <a:latin typeface="BIZ UDゴシック" panose="020B0400000000000000" pitchFamily="49" charset="-128"/>
                <a:ea typeface="BIZ UDゴシック" panose="020B0400000000000000" pitchFamily="49" charset="-128"/>
              </a:rPr>
              <a:t>日本大会」を契機に、花園ラグビー場を有する本市におけるスポーツのまちづくりやスポーツツーリズムの推進、ワールドマスターズゲームズ</a:t>
            </a:r>
            <a:r>
              <a:rPr lang="en-US" altLang="ja-JP" sz="1200" dirty="0">
                <a:solidFill>
                  <a:schemeClr val="tx1"/>
                </a:solidFill>
                <a:latin typeface="BIZ UDゴシック" panose="020B0400000000000000" pitchFamily="49" charset="-128"/>
                <a:ea typeface="BIZ UDゴシック" panose="020B0400000000000000" pitchFamily="49" charset="-128"/>
              </a:rPr>
              <a:t>2027</a:t>
            </a:r>
            <a:r>
              <a:rPr lang="ja-JP" altLang="en-US" sz="1200" dirty="0">
                <a:solidFill>
                  <a:schemeClr val="tx1"/>
                </a:solidFill>
                <a:latin typeface="BIZ UDゴシック" panose="020B0400000000000000" pitchFamily="49" charset="-128"/>
                <a:ea typeface="BIZ UDゴシック" panose="020B0400000000000000" pitchFamily="49" charset="-128"/>
              </a:rPr>
              <a:t>関西の機運醸成などを目的として、自治体で初めて「</a:t>
            </a:r>
            <a:r>
              <a:rPr lang="ja-JP" altLang="en-US" sz="1200" dirty="0">
                <a:solidFill>
                  <a:schemeClr val="tx1"/>
                </a:solidFill>
                <a:latin typeface="BIZ UDゴシック" panose="020B0400000000000000" pitchFamily="49" charset="-128"/>
                <a:ea typeface="BIZ UDゴシック" panose="020B0400000000000000" pitchFamily="49" charset="-128"/>
                <a:hlinkClick r:id="rId5"/>
              </a:rPr>
              <a:t>ザ・コーポレートゲームズジャパン </a:t>
            </a:r>
            <a:r>
              <a:rPr lang="en-US" altLang="ja-JP" sz="1200" dirty="0">
                <a:solidFill>
                  <a:schemeClr val="tx1"/>
                </a:solidFill>
                <a:latin typeface="BIZ UDゴシック" panose="020B0400000000000000" pitchFamily="49" charset="-128"/>
                <a:ea typeface="BIZ UDゴシック" panose="020B0400000000000000" pitchFamily="49" charset="-128"/>
                <a:hlinkClick r:id="rId5"/>
              </a:rPr>
              <a:t>in </a:t>
            </a:r>
            <a:r>
              <a:rPr lang="ja-JP" altLang="en-US" sz="1200" dirty="0">
                <a:solidFill>
                  <a:schemeClr val="tx1"/>
                </a:solidFill>
                <a:latin typeface="BIZ UDゴシック" panose="020B0400000000000000" pitchFamily="49" charset="-128"/>
                <a:ea typeface="BIZ UDゴシック" panose="020B0400000000000000" pitchFamily="49" charset="-128"/>
                <a:hlinkClick r:id="rId5"/>
              </a:rPr>
              <a:t>東大阪</a:t>
            </a:r>
            <a:r>
              <a:rPr lang="ja-JP" altLang="en-US" sz="1200" dirty="0">
                <a:solidFill>
                  <a:schemeClr val="tx1"/>
                </a:solidFill>
                <a:latin typeface="BIZ UDゴシック" panose="020B0400000000000000" pitchFamily="49" charset="-128"/>
                <a:ea typeface="BIZ UDゴシック" panose="020B0400000000000000" pitchFamily="49" charset="-128"/>
              </a:rPr>
              <a:t>」などを実施。スポーツ・観光・体験・食など本市の多様な魅力を融合させ、花園を象徴としたスポーツツーリズムを推進した。引き続き「スポーツのまち東大阪」の実現に向けた取組を実施していく。</a:t>
            </a:r>
          </a:p>
        </p:txBody>
      </p:sp>
      <p:sp>
        <p:nvSpPr>
          <p:cNvPr id="42" name="四角形: 角を丸くする 41">
            <a:extLst>
              <a:ext uri="{FF2B5EF4-FFF2-40B4-BE49-F238E27FC236}">
                <a16:creationId xmlns:a16="http://schemas.microsoft.com/office/drawing/2014/main" id="{F999054E-DE88-17AD-612A-460D7FB4D714}"/>
              </a:ext>
            </a:extLst>
          </p:cNvPr>
          <p:cNvSpPr/>
          <p:nvPr/>
        </p:nvSpPr>
        <p:spPr>
          <a:xfrm>
            <a:off x="8097248" y="1646295"/>
            <a:ext cx="4241801" cy="38425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「スポーツのまち東大阪」の実現に向けた取組</a:t>
            </a:r>
          </a:p>
        </p:txBody>
      </p:sp>
      <p:grpSp>
        <p:nvGrpSpPr>
          <p:cNvPr id="43" name="グループ化 42">
            <a:extLst>
              <a:ext uri="{FF2B5EF4-FFF2-40B4-BE49-F238E27FC236}">
                <a16:creationId xmlns:a16="http://schemas.microsoft.com/office/drawing/2014/main" id="{2D643F33-57F0-0F1D-D310-5D90BED951E7}"/>
              </a:ext>
            </a:extLst>
          </p:cNvPr>
          <p:cNvGrpSpPr/>
          <p:nvPr/>
        </p:nvGrpSpPr>
        <p:grpSpPr>
          <a:xfrm>
            <a:off x="8166849" y="3352430"/>
            <a:ext cx="743060" cy="263791"/>
            <a:chOff x="6610366" y="1950156"/>
            <a:chExt cx="730267" cy="263791"/>
          </a:xfrm>
        </p:grpSpPr>
        <p:sp>
          <p:nvSpPr>
            <p:cNvPr id="44" name="フリーフォーム: 図形 43">
              <a:extLst>
                <a:ext uri="{FF2B5EF4-FFF2-40B4-BE49-F238E27FC236}">
                  <a16:creationId xmlns:a16="http://schemas.microsoft.com/office/drawing/2014/main" id="{F550954D-E2C7-30BD-A644-C5B999E5AD4F}"/>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5" name="テキスト ボックス 44">
              <a:extLst>
                <a:ext uri="{FF2B5EF4-FFF2-40B4-BE49-F238E27FC236}">
                  <a16:creationId xmlns:a16="http://schemas.microsoft.com/office/drawing/2014/main" id="{A9008A95-6F8C-3194-2929-3812CCAA4746}"/>
                </a:ext>
              </a:extLst>
            </p:cNvPr>
            <p:cNvSpPr txBox="1"/>
            <p:nvPr/>
          </p:nvSpPr>
          <p:spPr>
            <a:xfrm>
              <a:off x="6610366" y="195810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東大阪市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3" name="スライド番号プレースホルダー 12">
            <a:extLst>
              <a:ext uri="{FF2B5EF4-FFF2-40B4-BE49-F238E27FC236}">
                <a16:creationId xmlns:a16="http://schemas.microsoft.com/office/drawing/2014/main" id="{34EFC2A2-2B39-D73E-54AC-410289B4890F}"/>
              </a:ext>
            </a:extLst>
          </p:cNvPr>
          <p:cNvSpPr>
            <a:spLocks noGrp="1"/>
          </p:cNvSpPr>
          <p:nvPr>
            <p:ph type="sldNum" sz="quarter" idx="12"/>
          </p:nvPr>
        </p:nvSpPr>
        <p:spPr>
          <a:xfrm>
            <a:off x="11645322" y="6556053"/>
            <a:ext cx="610178"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16</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pic>
        <p:nvPicPr>
          <p:cNvPr id="6" name="図 5" descr="建物に掛けられた看板&#10;&#10;AI 生成コンテンツは誤りを含む可能性があります。">
            <a:extLst>
              <a:ext uri="{FF2B5EF4-FFF2-40B4-BE49-F238E27FC236}">
                <a16:creationId xmlns:a16="http://schemas.microsoft.com/office/drawing/2014/main" id="{07FE3A3F-BB44-EE8E-9E17-0371A53E6B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28869" y="2584263"/>
            <a:ext cx="1069976" cy="2211284"/>
          </a:xfrm>
          <a:prstGeom prst="rect">
            <a:avLst/>
          </a:prstGeom>
        </p:spPr>
      </p:pic>
      <p:pic>
        <p:nvPicPr>
          <p:cNvPr id="10" name="図 9" descr="テキスト&#10;&#10;AI 生成コンテンツは誤りを含む可能性があります。">
            <a:extLst>
              <a:ext uri="{FF2B5EF4-FFF2-40B4-BE49-F238E27FC236}">
                <a16:creationId xmlns:a16="http://schemas.microsoft.com/office/drawing/2014/main" id="{5BAF68CA-336E-B4AB-47A6-0B7260FC2E0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91801" y="2583340"/>
            <a:ext cx="1084777" cy="2213129"/>
          </a:xfrm>
          <a:prstGeom prst="rect">
            <a:avLst/>
          </a:prstGeom>
        </p:spPr>
      </p:pic>
      <p:pic>
        <p:nvPicPr>
          <p:cNvPr id="7" name="図 6" descr="陸上競技場にいる人たち&#10;&#10;AI 生成コンテンツは誤りを含む可能性があります。">
            <a:extLst>
              <a:ext uri="{FF2B5EF4-FFF2-40B4-BE49-F238E27FC236}">
                <a16:creationId xmlns:a16="http://schemas.microsoft.com/office/drawing/2014/main" id="{FAA32222-DC80-45CB-A319-605AF89DEF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48018" y="2099373"/>
            <a:ext cx="2540260" cy="1693506"/>
          </a:xfrm>
          <a:prstGeom prst="rect">
            <a:avLst/>
          </a:prstGeom>
        </p:spPr>
      </p:pic>
    </p:spTree>
    <p:extLst>
      <p:ext uri="{BB962C8B-B14F-4D97-AF65-F5344CB8AC3E}">
        <p14:creationId xmlns:p14="http://schemas.microsoft.com/office/powerpoint/2010/main" val="2342705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447BE-2CBD-5CFE-E9F7-1106E304CC04}"/>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C12331C2-8DAA-5ADF-5316-623AA62C316A}"/>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69E91EAB-2E5F-32A3-3E4A-AE530FCCDAAF}"/>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614145A2-3F6F-7A27-41F1-33480C1A3070}"/>
              </a:ext>
            </a:extLst>
          </p:cNvPr>
          <p:cNvSpPr/>
          <p:nvPr/>
        </p:nvSpPr>
        <p:spPr>
          <a:xfrm>
            <a:off x="137916" y="675119"/>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四角形: 角を丸くする 21">
            <a:extLst>
              <a:ext uri="{FF2B5EF4-FFF2-40B4-BE49-F238E27FC236}">
                <a16:creationId xmlns:a16="http://schemas.microsoft.com/office/drawing/2014/main" id="{3DF84ACF-6D88-7573-E386-B76FA6ED8041}"/>
              </a:ext>
            </a:extLst>
          </p:cNvPr>
          <p:cNvSpPr/>
          <p:nvPr/>
        </p:nvSpPr>
        <p:spPr>
          <a:xfrm>
            <a:off x="131063" y="1453778"/>
            <a:ext cx="2847063" cy="5162166"/>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四角形: 角を丸くする 40">
            <a:extLst>
              <a:ext uri="{FF2B5EF4-FFF2-40B4-BE49-F238E27FC236}">
                <a16:creationId xmlns:a16="http://schemas.microsoft.com/office/drawing/2014/main" id="{37430FEB-7B58-E9DF-E2B0-07C8D0EAB362}"/>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78A53553-CAB4-115A-ACA8-75D7A5B7095E}"/>
              </a:ext>
            </a:extLst>
          </p:cNvPr>
          <p:cNvSpPr/>
          <p:nvPr/>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51D531CB-ECC5-77D4-A858-9363353D0B84}"/>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 name="四角形: 角を丸くする 1">
            <a:extLst>
              <a:ext uri="{FF2B5EF4-FFF2-40B4-BE49-F238E27FC236}">
                <a16:creationId xmlns:a16="http://schemas.microsoft.com/office/drawing/2014/main" id="{54D91692-BD35-8A64-38BA-4E788E42BEC8}"/>
              </a:ext>
            </a:extLst>
          </p:cNvPr>
          <p:cNvSpPr/>
          <p:nvPr/>
        </p:nvSpPr>
        <p:spPr>
          <a:xfrm>
            <a:off x="232633" y="242056"/>
            <a:ext cx="3099462"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暮らしやすさ、働きやすさ、</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楽しさを高める機能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6" name="四角形: 角を丸くする 25">
            <a:extLst>
              <a:ext uri="{FF2B5EF4-FFF2-40B4-BE49-F238E27FC236}">
                <a16:creationId xmlns:a16="http://schemas.microsoft.com/office/drawing/2014/main" id="{B7BA7486-1643-8050-B100-4A6EFDF9B80A}"/>
              </a:ext>
            </a:extLst>
          </p:cNvPr>
          <p:cNvSpPr/>
          <p:nvPr/>
        </p:nvSpPr>
        <p:spPr>
          <a:xfrm>
            <a:off x="245035" y="1675647"/>
            <a:ext cx="2577537" cy="4833103"/>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49E0C887-BAC6-373E-EBDA-7CB25E5C88B6}"/>
              </a:ext>
            </a:extLst>
          </p:cNvPr>
          <p:cNvSpPr/>
          <p:nvPr/>
        </p:nvSpPr>
        <p:spPr>
          <a:xfrm>
            <a:off x="139629" y="1158522"/>
            <a:ext cx="2838497" cy="1103365"/>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大阪観光局を核に</a:t>
            </a:r>
            <a:br>
              <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b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国際観光都市の実現　</a:t>
            </a:r>
            <a:endPar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「クリエイティブシティ」（</a:t>
            </a:r>
            <a:r>
              <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3/3</a:t>
            </a: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a:t>
            </a:r>
          </a:p>
        </p:txBody>
      </p:sp>
      <p:sp>
        <p:nvSpPr>
          <p:cNvPr id="12" name="四角形: 角を丸くする 11">
            <a:extLst>
              <a:ext uri="{FF2B5EF4-FFF2-40B4-BE49-F238E27FC236}">
                <a16:creationId xmlns:a16="http://schemas.microsoft.com/office/drawing/2014/main" id="{9E281517-9FB9-3C41-CEF7-741EF965A3EF}"/>
              </a:ext>
            </a:extLst>
          </p:cNvPr>
          <p:cNvSpPr/>
          <p:nvPr/>
        </p:nvSpPr>
        <p:spPr>
          <a:xfrm>
            <a:off x="308684" y="2983409"/>
            <a:ext cx="2355179" cy="3588480"/>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大阪・関西万博開催を契機に町の認知度向上や観光客の誘致につなげていくため、（公財）大阪観光局と連携して情報収集や分析を行い、町へ誘致すべきターゲット層を特定し、そのターゲットに向けた、町の自然環境と体験型コンテンツを組合わせた周遊プランの販売や、日本に在住する外国人インフルエンサーと連携して、観光プロモーション動画作成を行うなど、町の周遊促進に向けて新たな取組を実施している。</a:t>
            </a:r>
          </a:p>
        </p:txBody>
      </p:sp>
      <p:sp>
        <p:nvSpPr>
          <p:cNvPr id="34" name="四角形: 角を丸くする 33">
            <a:extLst>
              <a:ext uri="{FF2B5EF4-FFF2-40B4-BE49-F238E27FC236}">
                <a16:creationId xmlns:a16="http://schemas.microsoft.com/office/drawing/2014/main" id="{A4BD8C94-0479-874E-BB7F-2E9FC5C9D9B1}"/>
              </a:ext>
            </a:extLst>
          </p:cNvPr>
          <p:cNvSpPr/>
          <p:nvPr/>
        </p:nvSpPr>
        <p:spPr>
          <a:xfrm>
            <a:off x="187286" y="2358304"/>
            <a:ext cx="4238110" cy="36120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大阪観光局と連携した</a:t>
            </a:r>
            <a:br>
              <a:rPr kumimoji="1" lang="en-US" altLang="ja-JP" sz="1400" b="1" u="sng" dirty="0">
                <a:solidFill>
                  <a:srgbClr val="241916"/>
                </a:solidFill>
                <a:latin typeface="BIZ UDPゴシック" panose="020B0400000000000000" pitchFamily="50" charset="-128"/>
                <a:ea typeface="BIZ UDPゴシック" panose="020B0400000000000000" pitchFamily="50" charset="-128"/>
              </a:rPr>
            </a:b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周遊促進に向けた取組</a:t>
            </a:r>
          </a:p>
        </p:txBody>
      </p:sp>
      <p:grpSp>
        <p:nvGrpSpPr>
          <p:cNvPr id="58" name="グループ化 57">
            <a:extLst>
              <a:ext uri="{FF2B5EF4-FFF2-40B4-BE49-F238E27FC236}">
                <a16:creationId xmlns:a16="http://schemas.microsoft.com/office/drawing/2014/main" id="{320502CD-C287-D67E-7EFF-EC4437112F9A}"/>
              </a:ext>
            </a:extLst>
          </p:cNvPr>
          <p:cNvGrpSpPr/>
          <p:nvPr/>
        </p:nvGrpSpPr>
        <p:grpSpPr>
          <a:xfrm>
            <a:off x="245036" y="2814320"/>
            <a:ext cx="491564" cy="263791"/>
            <a:chOff x="6610366" y="1950156"/>
            <a:chExt cx="730267" cy="263791"/>
          </a:xfrm>
        </p:grpSpPr>
        <p:sp>
          <p:nvSpPr>
            <p:cNvPr id="61" name="フリーフォーム: 図形 60">
              <a:extLst>
                <a:ext uri="{FF2B5EF4-FFF2-40B4-BE49-F238E27FC236}">
                  <a16:creationId xmlns:a16="http://schemas.microsoft.com/office/drawing/2014/main" id="{2CE3B501-A71F-09C0-C879-0F7C443CA4FA}"/>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2" name="テキスト ボックス 61">
              <a:extLst>
                <a:ext uri="{FF2B5EF4-FFF2-40B4-BE49-F238E27FC236}">
                  <a16:creationId xmlns:a16="http://schemas.microsoft.com/office/drawing/2014/main" id="{6285AFC6-BDA0-0C2E-485D-589608C6F329}"/>
                </a:ext>
              </a:extLst>
            </p:cNvPr>
            <p:cNvSpPr txBox="1"/>
            <p:nvPr/>
          </p:nvSpPr>
          <p:spPr>
            <a:xfrm>
              <a:off x="6610366" y="1958108"/>
              <a:ext cx="73026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岬町</a:t>
              </a:r>
            </a:p>
          </p:txBody>
        </p:sp>
      </p:grpSp>
      <p:sp>
        <p:nvSpPr>
          <p:cNvPr id="3" name="四角形: 角を丸くする 2">
            <a:extLst>
              <a:ext uri="{FF2B5EF4-FFF2-40B4-BE49-F238E27FC236}">
                <a16:creationId xmlns:a16="http://schemas.microsoft.com/office/drawing/2014/main" id="{19DE5DE3-2CF3-85C9-C09E-72D6F8CC5C54}"/>
              </a:ext>
            </a:extLst>
          </p:cNvPr>
          <p:cNvSpPr/>
          <p:nvPr/>
        </p:nvSpPr>
        <p:spPr>
          <a:xfrm>
            <a:off x="3153268" y="1432794"/>
            <a:ext cx="8851445" cy="5162166"/>
          </a:xfrm>
          <a:prstGeom prst="roundRect">
            <a:avLst>
              <a:gd name="adj" fmla="val 7526"/>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 name="四角形: 角を丸くする 4">
            <a:extLst>
              <a:ext uri="{FF2B5EF4-FFF2-40B4-BE49-F238E27FC236}">
                <a16:creationId xmlns:a16="http://schemas.microsoft.com/office/drawing/2014/main" id="{AAC48BBA-458E-E349-336E-6586F2164B57}"/>
              </a:ext>
            </a:extLst>
          </p:cNvPr>
          <p:cNvSpPr/>
          <p:nvPr/>
        </p:nvSpPr>
        <p:spPr>
          <a:xfrm>
            <a:off x="3308909" y="1741551"/>
            <a:ext cx="5191325" cy="2714332"/>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E176E41B-D48C-D089-B294-31D843B69B00}"/>
              </a:ext>
            </a:extLst>
          </p:cNvPr>
          <p:cNvSpPr/>
          <p:nvPr/>
        </p:nvSpPr>
        <p:spPr>
          <a:xfrm>
            <a:off x="3500390" y="1804418"/>
            <a:ext cx="3586431" cy="49684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地域エネルギー会社を核とする</a:t>
            </a:r>
            <a:endParaRPr kumimoji="1" lang="en-US" altLang="ja-JP" sz="1400" b="1" u="sng" dirty="0">
              <a:solidFill>
                <a:srgbClr val="241916"/>
              </a:solidFill>
              <a:latin typeface="BIZ UDPゴシック" panose="020B0400000000000000" pitchFamily="50" charset="-128"/>
              <a:ea typeface="BIZ UDPゴシック" panose="020B0400000000000000" pitchFamily="50" charset="-128"/>
            </a:endParaRPr>
          </a:p>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ゼロカーボンタウンの実現に向けた取組</a:t>
            </a:r>
          </a:p>
        </p:txBody>
      </p:sp>
      <p:sp>
        <p:nvSpPr>
          <p:cNvPr id="7" name="四角形: 角を丸くする 6">
            <a:extLst>
              <a:ext uri="{FF2B5EF4-FFF2-40B4-BE49-F238E27FC236}">
                <a16:creationId xmlns:a16="http://schemas.microsoft.com/office/drawing/2014/main" id="{C9B0F4C1-14A3-8926-7887-8B830C5090A5}"/>
              </a:ext>
            </a:extLst>
          </p:cNvPr>
          <p:cNvSpPr/>
          <p:nvPr/>
        </p:nvSpPr>
        <p:spPr>
          <a:xfrm>
            <a:off x="3293337" y="1157916"/>
            <a:ext cx="4492153" cy="53101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カーボンニュートラルの推進</a:t>
            </a:r>
            <a:endPar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その先の「カーボンネガティブ」へ（</a:t>
            </a:r>
            <a:r>
              <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1/2</a:t>
            </a: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a:t>
            </a:r>
          </a:p>
        </p:txBody>
      </p:sp>
      <p:grpSp>
        <p:nvGrpSpPr>
          <p:cNvPr id="11" name="グループ化 10">
            <a:extLst>
              <a:ext uri="{FF2B5EF4-FFF2-40B4-BE49-F238E27FC236}">
                <a16:creationId xmlns:a16="http://schemas.microsoft.com/office/drawing/2014/main" id="{1F890D1E-7C89-2B2B-9BE5-F4A2018838EC}"/>
              </a:ext>
            </a:extLst>
          </p:cNvPr>
          <p:cNvGrpSpPr/>
          <p:nvPr/>
        </p:nvGrpSpPr>
        <p:grpSpPr>
          <a:xfrm>
            <a:off x="3308909" y="2415209"/>
            <a:ext cx="874593" cy="263791"/>
            <a:chOff x="6610366" y="1950156"/>
            <a:chExt cx="730267" cy="263791"/>
          </a:xfrm>
        </p:grpSpPr>
        <p:sp>
          <p:nvSpPr>
            <p:cNvPr id="13" name="フリーフォーム: 図形 12">
              <a:extLst>
                <a:ext uri="{FF2B5EF4-FFF2-40B4-BE49-F238E27FC236}">
                  <a16:creationId xmlns:a16="http://schemas.microsoft.com/office/drawing/2014/main" id="{DECB1C1B-8C9C-79DA-716E-57DD28E53E6C}"/>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テキスト ボックス 13">
              <a:extLst>
                <a:ext uri="{FF2B5EF4-FFF2-40B4-BE49-F238E27FC236}">
                  <a16:creationId xmlns:a16="http://schemas.microsoft.com/office/drawing/2014/main" id="{80A048B3-14B6-5122-A060-24CC7281D631}"/>
                </a:ext>
              </a:extLst>
            </p:cNvPr>
            <p:cNvSpPr txBox="1"/>
            <p:nvPr/>
          </p:nvSpPr>
          <p:spPr>
            <a:xfrm>
              <a:off x="6610366" y="195810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2"/>
                </a:rPr>
                <a:t>能勢町</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2"/>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15" name="四角形: 角を丸くする 14">
            <a:extLst>
              <a:ext uri="{FF2B5EF4-FFF2-40B4-BE49-F238E27FC236}">
                <a16:creationId xmlns:a16="http://schemas.microsoft.com/office/drawing/2014/main" id="{D77F0415-A17E-BBFF-5DC8-A2BBC53F718D}"/>
              </a:ext>
            </a:extLst>
          </p:cNvPr>
          <p:cNvSpPr/>
          <p:nvPr/>
        </p:nvSpPr>
        <p:spPr>
          <a:xfrm>
            <a:off x="3269696" y="4663208"/>
            <a:ext cx="5225508" cy="173406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85D9B607-BAA6-14A7-6BE0-3469583164EB}"/>
              </a:ext>
            </a:extLst>
          </p:cNvPr>
          <p:cNvSpPr/>
          <p:nvPr/>
        </p:nvSpPr>
        <p:spPr>
          <a:xfrm>
            <a:off x="3288735" y="4707196"/>
            <a:ext cx="3268842" cy="496845"/>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ゼロカーボンシティ宣言に関する取組</a:t>
            </a:r>
          </a:p>
        </p:txBody>
      </p:sp>
      <p:sp>
        <p:nvSpPr>
          <p:cNvPr id="17" name="四角形: 角を丸くする 16">
            <a:extLst>
              <a:ext uri="{FF2B5EF4-FFF2-40B4-BE49-F238E27FC236}">
                <a16:creationId xmlns:a16="http://schemas.microsoft.com/office/drawing/2014/main" id="{F486176F-DB3C-53FA-B8D7-D50D5795A193}"/>
              </a:ext>
            </a:extLst>
          </p:cNvPr>
          <p:cNvSpPr/>
          <p:nvPr/>
        </p:nvSpPr>
        <p:spPr>
          <a:xfrm>
            <a:off x="3308943" y="5109083"/>
            <a:ext cx="5084207" cy="125895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二酸化炭素排出量の実質ゼロを目指すべく、ロードマップを策定し、ごみの減量化及び資源化の推進のため、生ゴミ処理機購入助成や子ども服のリユース、植田油脂（株）との公民連携の取組により、役場庁舎に廃食油回収ボックスを設置し、使用済み食用油のリサイクルを実施している。</a:t>
            </a:r>
          </a:p>
        </p:txBody>
      </p:sp>
      <p:grpSp>
        <p:nvGrpSpPr>
          <p:cNvPr id="20" name="グループ化 19">
            <a:extLst>
              <a:ext uri="{FF2B5EF4-FFF2-40B4-BE49-F238E27FC236}">
                <a16:creationId xmlns:a16="http://schemas.microsoft.com/office/drawing/2014/main" id="{23CF144D-EB73-6235-1D62-42AF18EB223D}"/>
              </a:ext>
            </a:extLst>
          </p:cNvPr>
          <p:cNvGrpSpPr/>
          <p:nvPr/>
        </p:nvGrpSpPr>
        <p:grpSpPr>
          <a:xfrm rot="10800000">
            <a:off x="7785490" y="4826747"/>
            <a:ext cx="986529" cy="263791"/>
            <a:chOff x="6396659" y="1950156"/>
            <a:chExt cx="770718" cy="263791"/>
          </a:xfrm>
        </p:grpSpPr>
        <p:sp>
          <p:nvSpPr>
            <p:cNvPr id="25" name="フリーフォーム: 図形 24">
              <a:extLst>
                <a:ext uri="{FF2B5EF4-FFF2-40B4-BE49-F238E27FC236}">
                  <a16:creationId xmlns:a16="http://schemas.microsoft.com/office/drawing/2014/main" id="{FD39D524-A698-3793-6642-780A9665EE30}"/>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7" name="テキスト ボックス 26">
              <a:extLst>
                <a:ext uri="{FF2B5EF4-FFF2-40B4-BE49-F238E27FC236}">
                  <a16:creationId xmlns:a16="http://schemas.microsoft.com/office/drawing/2014/main" id="{83FA5145-D329-D909-0559-7E2B390A6976}"/>
                </a:ext>
              </a:extLst>
            </p:cNvPr>
            <p:cNvSpPr txBox="1"/>
            <p:nvPr/>
          </p:nvSpPr>
          <p:spPr>
            <a:xfrm rot="10800000">
              <a:off x="6396659" y="1966861"/>
              <a:ext cx="651746"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太子町</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31" name="図 30" descr="ロゴ, 会社名&#10;&#10;自動的に生成された説明">
            <a:extLst>
              <a:ext uri="{FF2B5EF4-FFF2-40B4-BE49-F238E27FC236}">
                <a16:creationId xmlns:a16="http://schemas.microsoft.com/office/drawing/2014/main" id="{167F3F64-29BA-16C7-1F03-2FBC2E8E06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4207" y="2732583"/>
            <a:ext cx="2167415" cy="1539650"/>
          </a:xfrm>
          <a:prstGeom prst="rect">
            <a:avLst/>
          </a:prstGeom>
        </p:spPr>
      </p:pic>
      <p:sp>
        <p:nvSpPr>
          <p:cNvPr id="33" name="四角形: 角を丸くする 32">
            <a:extLst>
              <a:ext uri="{FF2B5EF4-FFF2-40B4-BE49-F238E27FC236}">
                <a16:creationId xmlns:a16="http://schemas.microsoft.com/office/drawing/2014/main" id="{F1EE404E-D14E-DC51-CFE7-1C535F65E2C4}"/>
              </a:ext>
            </a:extLst>
          </p:cNvPr>
          <p:cNvSpPr/>
          <p:nvPr/>
        </p:nvSpPr>
        <p:spPr>
          <a:xfrm>
            <a:off x="5394881" y="2300460"/>
            <a:ext cx="3014216" cy="1978238"/>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地域資源が循環する里山未来都市の実現に向けて、生物多様性に優れた自治体ランキング１位に選ばれた里山の豊かな自然を生かし、町が出資する地域エネルギー会社を核としてゼロカーボンタウンの実現等に向けた取組を進めるとともに、生み出した収益を地域の</a:t>
            </a:r>
            <a:r>
              <a:rPr lang="en-US" altLang="ja-JP" sz="1200" dirty="0">
                <a:solidFill>
                  <a:schemeClr val="tx1"/>
                </a:solidFill>
                <a:latin typeface="BIZ UDゴシック" panose="020B0400000000000000" pitchFamily="49" charset="-128"/>
                <a:ea typeface="BIZ UDゴシック" panose="020B0400000000000000" pitchFamily="49" charset="-128"/>
              </a:rPr>
              <a:t>SDG</a:t>
            </a:r>
            <a:r>
              <a:rPr lang="ja-JP" altLang="en-US" sz="1200" dirty="0">
                <a:solidFill>
                  <a:schemeClr val="tx1"/>
                </a:solidFill>
                <a:latin typeface="BIZ UDゴシック" panose="020B0400000000000000" pitchFamily="49" charset="-128"/>
                <a:ea typeface="BIZ UDゴシック" panose="020B0400000000000000" pitchFamily="49" charset="-128"/>
              </a:rPr>
              <a:t>ｓ活動の支援や教育分野の取組等に活用する。</a:t>
            </a:r>
          </a:p>
        </p:txBody>
      </p:sp>
      <p:sp>
        <p:nvSpPr>
          <p:cNvPr id="8" name="四角形: 角を丸くする 7">
            <a:extLst>
              <a:ext uri="{FF2B5EF4-FFF2-40B4-BE49-F238E27FC236}">
                <a16:creationId xmlns:a16="http://schemas.microsoft.com/office/drawing/2014/main" id="{D6A378E6-E4DD-C5EE-FEB2-2CFA0109690C}"/>
              </a:ext>
            </a:extLst>
          </p:cNvPr>
          <p:cNvSpPr/>
          <p:nvPr/>
        </p:nvSpPr>
        <p:spPr>
          <a:xfrm>
            <a:off x="8603933" y="1746415"/>
            <a:ext cx="3268842" cy="4762335"/>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A21F0FF5-137B-3C09-C713-9E96A96B8BDC}"/>
              </a:ext>
            </a:extLst>
          </p:cNvPr>
          <p:cNvSpPr/>
          <p:nvPr/>
        </p:nvSpPr>
        <p:spPr>
          <a:xfrm>
            <a:off x="8622972" y="1790403"/>
            <a:ext cx="3268842" cy="496845"/>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鉄道事業者と連携した脱炭素推進</a:t>
            </a:r>
          </a:p>
        </p:txBody>
      </p:sp>
      <p:sp>
        <p:nvSpPr>
          <p:cNvPr id="10" name="四角形: 角を丸くする 9">
            <a:extLst>
              <a:ext uri="{FF2B5EF4-FFF2-40B4-BE49-F238E27FC236}">
                <a16:creationId xmlns:a16="http://schemas.microsoft.com/office/drawing/2014/main" id="{F2AC15EC-BC41-C571-3BFF-B94DB3F9BB49}"/>
              </a:ext>
            </a:extLst>
          </p:cNvPr>
          <p:cNvSpPr/>
          <p:nvPr/>
        </p:nvSpPr>
        <p:spPr>
          <a:xfrm>
            <a:off x="8545436" y="4746941"/>
            <a:ext cx="3167819" cy="173847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鉄道事業者</a:t>
            </a:r>
            <a:r>
              <a:rPr lang="en-US" altLang="ja-JP" sz="1200" dirty="0">
                <a:solidFill>
                  <a:schemeClr val="tx1"/>
                </a:solidFill>
                <a:latin typeface="BIZ UDゴシック" panose="020B0400000000000000" pitchFamily="49" charset="-128"/>
                <a:ea typeface="BIZ UDゴシック" panose="020B0400000000000000" pitchFamily="49" charset="-128"/>
              </a:rPr>
              <a:t>3 </a:t>
            </a:r>
            <a:r>
              <a:rPr lang="ja-JP" altLang="en-US" sz="1200" dirty="0">
                <a:solidFill>
                  <a:schemeClr val="tx1"/>
                </a:solidFill>
                <a:latin typeface="BIZ UDゴシック" panose="020B0400000000000000" pitchFamily="49" charset="-128"/>
                <a:ea typeface="BIZ UDゴシック" panose="020B0400000000000000" pitchFamily="49" charset="-128"/>
              </a:rPr>
              <a:t>社で構成する「</a:t>
            </a:r>
            <a:r>
              <a:rPr lang="ja-JP" altLang="en-US" sz="1200" dirty="0">
                <a:solidFill>
                  <a:schemeClr val="tx1"/>
                </a:solidFill>
                <a:latin typeface="BIZ UDゴシック" panose="020B0400000000000000" pitchFamily="49" charset="-128"/>
                <a:ea typeface="BIZ UDゴシック" panose="020B0400000000000000" pitchFamily="49" charset="-128"/>
                <a:hlinkClick r:id="rId4"/>
              </a:rPr>
              <a:t>地域脱炭素推進コンソーシアム 関西まち</a:t>
            </a:r>
            <a:r>
              <a:rPr lang="en-US" altLang="ja-JP" sz="1200" dirty="0">
                <a:solidFill>
                  <a:schemeClr val="tx1"/>
                </a:solidFill>
                <a:latin typeface="BIZ UDゴシック" panose="020B0400000000000000" pitchFamily="49" charset="-128"/>
                <a:ea typeface="BIZ UDゴシック" panose="020B0400000000000000" pitchFamily="49" charset="-128"/>
                <a:hlinkClick r:id="rId4"/>
              </a:rPr>
              <a:t>We</a:t>
            </a:r>
            <a:r>
              <a:rPr lang="en-US" altLang="ja-JP" sz="1200" dirty="0">
                <a:solidFill>
                  <a:schemeClr val="tx1"/>
                </a:solidFill>
                <a:latin typeface="+mn-ea"/>
                <a:hlinkClick r:id="rId4"/>
              </a:rPr>
              <a:t>’</a:t>
            </a:r>
            <a:r>
              <a:rPr lang="en-US" altLang="ja-JP" sz="1200" dirty="0">
                <a:solidFill>
                  <a:schemeClr val="tx1"/>
                </a:solidFill>
                <a:latin typeface="BIZ UDゴシック" panose="020B0400000000000000" pitchFamily="49" charset="-128"/>
                <a:ea typeface="BIZ UDゴシック" panose="020B0400000000000000" pitchFamily="49" charset="-128"/>
                <a:hlinkClick r:id="rId4"/>
              </a:rPr>
              <a:t>ll</a:t>
            </a:r>
            <a:r>
              <a:rPr lang="ja-JP" altLang="en-US" sz="1200" dirty="0">
                <a:solidFill>
                  <a:schemeClr val="tx1"/>
                </a:solidFill>
                <a:latin typeface="BIZ UDゴシック" panose="020B0400000000000000" pitchFamily="49" charset="-128"/>
                <a:ea typeface="BIZ UDゴシック" panose="020B0400000000000000" pitchFamily="49" charset="-128"/>
              </a:rPr>
              <a:t>」と締結した地域脱炭素化事業に関する連携協定を踏まえ、環境負荷の少ない公共交通の利用促進や再生可能エネルギーの導入を進め、市域を越えた官民連携による持続可能なまちづくりを進めていく。</a:t>
            </a:r>
          </a:p>
        </p:txBody>
      </p:sp>
      <p:grpSp>
        <p:nvGrpSpPr>
          <p:cNvPr id="18" name="グループ化 17">
            <a:extLst>
              <a:ext uri="{FF2B5EF4-FFF2-40B4-BE49-F238E27FC236}">
                <a16:creationId xmlns:a16="http://schemas.microsoft.com/office/drawing/2014/main" id="{EC5FF408-8B66-5FD6-1015-D48EB3C9D777}"/>
              </a:ext>
            </a:extLst>
          </p:cNvPr>
          <p:cNvGrpSpPr/>
          <p:nvPr/>
        </p:nvGrpSpPr>
        <p:grpSpPr>
          <a:xfrm rot="10800000" flipH="1">
            <a:off x="8552569" y="2302438"/>
            <a:ext cx="677470" cy="263791"/>
            <a:chOff x="6560981" y="1950156"/>
            <a:chExt cx="651746" cy="263791"/>
          </a:xfrm>
        </p:grpSpPr>
        <p:sp>
          <p:nvSpPr>
            <p:cNvPr id="19" name="フリーフォーム: 図形 18">
              <a:extLst>
                <a:ext uri="{FF2B5EF4-FFF2-40B4-BE49-F238E27FC236}">
                  <a16:creationId xmlns:a16="http://schemas.microsoft.com/office/drawing/2014/main" id="{382BBEBE-0402-2DBB-EC7E-0576DD9560C2}"/>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1" name="テキスト ボックス 20">
              <a:extLst>
                <a:ext uri="{FF2B5EF4-FFF2-40B4-BE49-F238E27FC236}">
                  <a16:creationId xmlns:a16="http://schemas.microsoft.com/office/drawing/2014/main" id="{3760F41F-0DAA-25E6-9416-DBC800A62CF2}"/>
                </a:ext>
              </a:extLst>
            </p:cNvPr>
            <p:cNvSpPr txBox="1"/>
            <p:nvPr/>
          </p:nvSpPr>
          <p:spPr>
            <a:xfrm rot="10800000">
              <a:off x="6560981" y="1978040"/>
              <a:ext cx="651746"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豊中市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24" name="グループ化 23">
            <a:extLst>
              <a:ext uri="{FF2B5EF4-FFF2-40B4-BE49-F238E27FC236}">
                <a16:creationId xmlns:a16="http://schemas.microsoft.com/office/drawing/2014/main" id="{42B10C94-624E-C2A0-B649-B4AB5E9FEC60}"/>
              </a:ext>
            </a:extLst>
          </p:cNvPr>
          <p:cNvGrpSpPr/>
          <p:nvPr/>
        </p:nvGrpSpPr>
        <p:grpSpPr>
          <a:xfrm rot="10800000" flipH="1">
            <a:off x="8552569" y="2665603"/>
            <a:ext cx="677470" cy="263791"/>
            <a:chOff x="6560981" y="1950156"/>
            <a:chExt cx="651746" cy="263791"/>
          </a:xfrm>
        </p:grpSpPr>
        <p:sp>
          <p:nvSpPr>
            <p:cNvPr id="28" name="フリーフォーム: 図形 27">
              <a:extLst>
                <a:ext uri="{FF2B5EF4-FFF2-40B4-BE49-F238E27FC236}">
                  <a16:creationId xmlns:a16="http://schemas.microsoft.com/office/drawing/2014/main" id="{1A9ACD60-258B-04B9-77B5-671B5932708D}"/>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9" name="テキスト ボックス 28">
              <a:extLst>
                <a:ext uri="{FF2B5EF4-FFF2-40B4-BE49-F238E27FC236}">
                  <a16:creationId xmlns:a16="http://schemas.microsoft.com/office/drawing/2014/main" id="{7E07A2A3-8D6D-2386-321D-40570A49CF5F}"/>
                </a:ext>
              </a:extLst>
            </p:cNvPr>
            <p:cNvSpPr txBox="1"/>
            <p:nvPr/>
          </p:nvSpPr>
          <p:spPr>
            <a:xfrm rot="10800000">
              <a:off x="6560981" y="1978040"/>
              <a:ext cx="651746"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吹田市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32" name="図 31">
            <a:extLst>
              <a:ext uri="{FF2B5EF4-FFF2-40B4-BE49-F238E27FC236}">
                <a16:creationId xmlns:a16="http://schemas.microsoft.com/office/drawing/2014/main" id="{FE19F11F-79F9-AE6A-3C4C-10D328A43E5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28362" y="3050734"/>
            <a:ext cx="2680488" cy="1708198"/>
          </a:xfrm>
          <a:prstGeom prst="rect">
            <a:avLst/>
          </a:prstGeom>
        </p:spPr>
      </p:pic>
      <p:sp>
        <p:nvSpPr>
          <p:cNvPr id="30" name="スライド番号プレースホルダー 12">
            <a:extLst>
              <a:ext uri="{FF2B5EF4-FFF2-40B4-BE49-F238E27FC236}">
                <a16:creationId xmlns:a16="http://schemas.microsoft.com/office/drawing/2014/main" id="{51112E15-FA42-CCDE-043C-F7FB8E646250}"/>
              </a:ext>
            </a:extLst>
          </p:cNvPr>
          <p:cNvSpPr>
            <a:spLocks noGrp="1"/>
          </p:cNvSpPr>
          <p:nvPr>
            <p:ph type="sldNum" sz="quarter" idx="12"/>
          </p:nvPr>
        </p:nvSpPr>
        <p:spPr>
          <a:xfrm>
            <a:off x="11645322" y="6556053"/>
            <a:ext cx="610178"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17</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82940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35679-90F1-69A1-E2A9-E69E8F2E8669}"/>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9849D95E-F98C-E92D-5B4F-AE83291C05CA}"/>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E2A234BF-D7D9-395F-C867-6779438ADBCD}"/>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A735E271-1592-9690-B2FC-2147A411DF80}"/>
              </a:ext>
            </a:extLst>
          </p:cNvPr>
          <p:cNvSpPr/>
          <p:nvPr/>
        </p:nvSpPr>
        <p:spPr>
          <a:xfrm>
            <a:off x="137916" y="675119"/>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四角形: 角を丸くする 40">
            <a:extLst>
              <a:ext uri="{FF2B5EF4-FFF2-40B4-BE49-F238E27FC236}">
                <a16:creationId xmlns:a16="http://schemas.microsoft.com/office/drawing/2014/main" id="{3A1B2E48-1A7B-9438-5F1F-5B3FA379126C}"/>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9790BE4C-1E57-8650-B428-2A7AE6296306}"/>
              </a:ext>
            </a:extLst>
          </p:cNvPr>
          <p:cNvSpPr/>
          <p:nvPr/>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10127D0B-4A19-A8D6-9A2B-E0ED9F8CF15C}"/>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 name="四角形: 角を丸くする 1">
            <a:extLst>
              <a:ext uri="{FF2B5EF4-FFF2-40B4-BE49-F238E27FC236}">
                <a16:creationId xmlns:a16="http://schemas.microsoft.com/office/drawing/2014/main" id="{38F3D3EE-53B5-2445-F665-D38814C7B7B6}"/>
              </a:ext>
            </a:extLst>
          </p:cNvPr>
          <p:cNvSpPr/>
          <p:nvPr/>
        </p:nvSpPr>
        <p:spPr>
          <a:xfrm>
            <a:off x="232633" y="242056"/>
            <a:ext cx="3099462"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暮らしやすさ、働きやすさ、</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楽しさを高める機能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 name="四角形: 角を丸くする 2">
            <a:extLst>
              <a:ext uri="{FF2B5EF4-FFF2-40B4-BE49-F238E27FC236}">
                <a16:creationId xmlns:a16="http://schemas.microsoft.com/office/drawing/2014/main" id="{4F8DEDA6-43A2-1E82-368F-43BF9BD0EDF0}"/>
              </a:ext>
            </a:extLst>
          </p:cNvPr>
          <p:cNvSpPr/>
          <p:nvPr/>
        </p:nvSpPr>
        <p:spPr>
          <a:xfrm>
            <a:off x="422768" y="1432793"/>
            <a:ext cx="4920772" cy="5246133"/>
          </a:xfrm>
          <a:prstGeom prst="roundRect">
            <a:avLst>
              <a:gd name="adj" fmla="val 7526"/>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 name="四角形: 角を丸くする 4">
            <a:extLst>
              <a:ext uri="{FF2B5EF4-FFF2-40B4-BE49-F238E27FC236}">
                <a16:creationId xmlns:a16="http://schemas.microsoft.com/office/drawing/2014/main" id="{D392D32F-708C-617C-EEC3-06C38E7AC2F1}"/>
              </a:ext>
            </a:extLst>
          </p:cNvPr>
          <p:cNvSpPr/>
          <p:nvPr/>
        </p:nvSpPr>
        <p:spPr>
          <a:xfrm>
            <a:off x="578410" y="1741550"/>
            <a:ext cx="4527420" cy="480021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E97F874B-79AD-5991-984A-7BCF99D3AFA6}"/>
              </a:ext>
            </a:extLst>
          </p:cNvPr>
          <p:cNvSpPr/>
          <p:nvPr/>
        </p:nvSpPr>
        <p:spPr>
          <a:xfrm>
            <a:off x="598002" y="1913535"/>
            <a:ext cx="4110118" cy="496845"/>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民間事業者と連携した、脱炭素化・循環型社会の実現に向けた実証実験に関する取組</a:t>
            </a:r>
          </a:p>
        </p:txBody>
      </p:sp>
      <p:sp>
        <p:nvSpPr>
          <p:cNvPr id="7" name="四角形: 角を丸くする 6">
            <a:extLst>
              <a:ext uri="{FF2B5EF4-FFF2-40B4-BE49-F238E27FC236}">
                <a16:creationId xmlns:a16="http://schemas.microsoft.com/office/drawing/2014/main" id="{F126DC0F-9464-39E6-EF25-3A56D96E0F9E}"/>
              </a:ext>
            </a:extLst>
          </p:cNvPr>
          <p:cNvSpPr/>
          <p:nvPr/>
        </p:nvSpPr>
        <p:spPr>
          <a:xfrm>
            <a:off x="562837" y="1157916"/>
            <a:ext cx="4432674" cy="53101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カーボンニュートラルの推進</a:t>
            </a:r>
            <a:endPar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endParaRPr>
          </a:p>
          <a:p>
            <a:pPr lvl="0" algn="ctr">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その先の「カーボンネガティブ」へ</a:t>
            </a:r>
            <a:r>
              <a:rPr lang="ja-JP" altLang="en-US" sz="1600" b="1" dirty="0">
                <a:solidFill>
                  <a:srgbClr val="241916"/>
                </a:solidFill>
                <a:latin typeface="BIZ UDゴシック" panose="020B0400000000000000" pitchFamily="49" charset="-128"/>
                <a:ea typeface="BIZ UDゴシック" panose="020B0400000000000000" pitchFamily="49" charset="-128"/>
              </a:rPr>
              <a:t>（</a:t>
            </a:r>
            <a:r>
              <a:rPr lang="en-US" altLang="ja-JP" sz="1600" b="1" dirty="0">
                <a:solidFill>
                  <a:srgbClr val="241916"/>
                </a:solidFill>
                <a:latin typeface="BIZ UDゴシック" panose="020B0400000000000000" pitchFamily="49" charset="-128"/>
                <a:ea typeface="BIZ UDゴシック" panose="020B0400000000000000" pitchFamily="49" charset="-128"/>
              </a:rPr>
              <a:t>2/2</a:t>
            </a:r>
            <a:r>
              <a:rPr lang="ja-JP" altLang="en-US" sz="1600" b="1" dirty="0">
                <a:solidFill>
                  <a:srgbClr val="241916"/>
                </a:solidFill>
                <a:latin typeface="BIZ UDゴシック" panose="020B0400000000000000" pitchFamily="49" charset="-128"/>
                <a:ea typeface="BIZ UDゴシック" panose="020B0400000000000000" pitchFamily="49" charset="-128"/>
              </a:rPr>
              <a:t>）</a:t>
            </a:r>
            <a:endPar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endParaRPr>
          </a:p>
        </p:txBody>
      </p:sp>
      <p:grpSp>
        <p:nvGrpSpPr>
          <p:cNvPr id="11" name="グループ化 10">
            <a:extLst>
              <a:ext uri="{FF2B5EF4-FFF2-40B4-BE49-F238E27FC236}">
                <a16:creationId xmlns:a16="http://schemas.microsoft.com/office/drawing/2014/main" id="{C4085428-0ADA-C9E6-66AD-DED48659A3F2}"/>
              </a:ext>
            </a:extLst>
          </p:cNvPr>
          <p:cNvGrpSpPr/>
          <p:nvPr/>
        </p:nvGrpSpPr>
        <p:grpSpPr>
          <a:xfrm>
            <a:off x="578409" y="2415209"/>
            <a:ext cx="874593" cy="263791"/>
            <a:chOff x="6610366" y="1950156"/>
            <a:chExt cx="730267" cy="263791"/>
          </a:xfrm>
        </p:grpSpPr>
        <p:sp>
          <p:nvSpPr>
            <p:cNvPr id="13" name="フリーフォーム: 図形 12">
              <a:extLst>
                <a:ext uri="{FF2B5EF4-FFF2-40B4-BE49-F238E27FC236}">
                  <a16:creationId xmlns:a16="http://schemas.microsoft.com/office/drawing/2014/main" id="{ED4C5BE8-1528-FC6B-8B3D-5E17CB68DE0A}"/>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テキスト ボックス 13">
              <a:extLst>
                <a:ext uri="{FF2B5EF4-FFF2-40B4-BE49-F238E27FC236}">
                  <a16:creationId xmlns:a16="http://schemas.microsoft.com/office/drawing/2014/main" id="{B32F61CC-C300-0EB1-2D48-924277354787}"/>
                </a:ext>
              </a:extLst>
            </p:cNvPr>
            <p:cNvSpPr txBox="1"/>
            <p:nvPr/>
          </p:nvSpPr>
          <p:spPr>
            <a:xfrm>
              <a:off x="6610366" y="195810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2"/>
                </a:rPr>
                <a:t>能勢町</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2"/>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33" name="四角形: 角を丸くする 32">
            <a:extLst>
              <a:ext uri="{FF2B5EF4-FFF2-40B4-BE49-F238E27FC236}">
                <a16:creationId xmlns:a16="http://schemas.microsoft.com/office/drawing/2014/main" id="{CE840FF1-EF1C-FAF3-4D27-58929170C6EC}"/>
              </a:ext>
            </a:extLst>
          </p:cNvPr>
          <p:cNvSpPr/>
          <p:nvPr/>
        </p:nvSpPr>
        <p:spPr>
          <a:xfrm>
            <a:off x="582568" y="4640529"/>
            <a:ext cx="4412943" cy="173847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能勢町・豊能町が共同で出資している民間事業者と連携し、エネルギーと地域課題の解決に向けた取組を、実証実験から社会実装まで一気通貫して実施する。その取組の一環として、脱炭素社会の実現に向けたリユース</a:t>
            </a:r>
            <a:r>
              <a:rPr lang="en-US" altLang="ja-JP" sz="1200" dirty="0">
                <a:solidFill>
                  <a:schemeClr val="tx1"/>
                </a:solidFill>
                <a:latin typeface="BIZ UDゴシック" panose="020B0400000000000000" pitchFamily="49" charset="-128"/>
                <a:ea typeface="BIZ UDゴシック" panose="020B0400000000000000" pitchFamily="49" charset="-128"/>
              </a:rPr>
              <a:t>EV</a:t>
            </a:r>
            <a:r>
              <a:rPr lang="ja-JP" altLang="en-US" sz="1200" dirty="0">
                <a:solidFill>
                  <a:schemeClr val="tx1"/>
                </a:solidFill>
                <a:latin typeface="BIZ UDゴシック" panose="020B0400000000000000" pitchFamily="49" charset="-128"/>
                <a:ea typeface="BIZ UDゴシック" panose="020B0400000000000000" pitchFamily="49" charset="-128"/>
              </a:rPr>
              <a:t>を活用した実証実験、地域の交通課題解消や観光客に活用してもらうために</a:t>
            </a:r>
            <a:r>
              <a:rPr lang="en-US" altLang="ja-JP" sz="1200" dirty="0">
                <a:solidFill>
                  <a:schemeClr val="tx1"/>
                </a:solidFill>
                <a:latin typeface="BIZ UDゴシック" panose="020B0400000000000000" pitchFamily="49" charset="-128"/>
                <a:ea typeface="BIZ UDゴシック" panose="020B0400000000000000" pitchFamily="49" charset="-128"/>
              </a:rPr>
              <a:t>EV</a:t>
            </a:r>
            <a:r>
              <a:rPr lang="ja-JP" altLang="en-US" sz="1200" dirty="0">
                <a:solidFill>
                  <a:schemeClr val="tx1"/>
                </a:solidFill>
                <a:latin typeface="BIZ UDゴシック" panose="020B0400000000000000" pitchFamily="49" charset="-128"/>
                <a:ea typeface="BIZ UDゴシック" panose="020B0400000000000000" pitchFamily="49" charset="-128"/>
              </a:rPr>
              <a:t>トゥクトゥクを導入する取組や山間部の高校に通学する生徒を対象に</a:t>
            </a:r>
            <a:r>
              <a:rPr lang="en-US" altLang="ja-JP" sz="1200" dirty="0">
                <a:solidFill>
                  <a:schemeClr val="tx1"/>
                </a:solidFill>
                <a:latin typeface="BIZ UDゴシック" panose="020B0400000000000000" pitchFamily="49" charset="-128"/>
                <a:ea typeface="BIZ UDゴシック" panose="020B0400000000000000" pitchFamily="49" charset="-128"/>
              </a:rPr>
              <a:t>e-bike</a:t>
            </a:r>
            <a:r>
              <a:rPr lang="ja-JP" altLang="en-US" sz="1200" dirty="0">
                <a:solidFill>
                  <a:schemeClr val="tx1"/>
                </a:solidFill>
                <a:latin typeface="BIZ UDゴシック" panose="020B0400000000000000" pitchFamily="49" charset="-128"/>
                <a:ea typeface="BIZ UDゴシック" panose="020B0400000000000000" pitchFamily="49" charset="-128"/>
              </a:rPr>
              <a:t>を貸与する取組などを実施している。</a:t>
            </a:r>
          </a:p>
        </p:txBody>
      </p:sp>
      <p:grpSp>
        <p:nvGrpSpPr>
          <p:cNvPr id="30" name="グループ化 29">
            <a:extLst>
              <a:ext uri="{FF2B5EF4-FFF2-40B4-BE49-F238E27FC236}">
                <a16:creationId xmlns:a16="http://schemas.microsoft.com/office/drawing/2014/main" id="{605F5CE9-D210-0A57-C27E-2EC0FBAF57EE}"/>
              </a:ext>
            </a:extLst>
          </p:cNvPr>
          <p:cNvGrpSpPr/>
          <p:nvPr/>
        </p:nvGrpSpPr>
        <p:grpSpPr>
          <a:xfrm>
            <a:off x="572942" y="2739937"/>
            <a:ext cx="874593" cy="263791"/>
            <a:chOff x="6610366" y="1950156"/>
            <a:chExt cx="730267" cy="263791"/>
          </a:xfrm>
        </p:grpSpPr>
        <p:sp>
          <p:nvSpPr>
            <p:cNvPr id="35" name="フリーフォーム: 図形 34">
              <a:extLst>
                <a:ext uri="{FF2B5EF4-FFF2-40B4-BE49-F238E27FC236}">
                  <a16:creationId xmlns:a16="http://schemas.microsoft.com/office/drawing/2014/main" id="{6A199956-E555-5C65-F994-CFB210CD650D}"/>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6" name="テキスト ボックス 35">
              <a:extLst>
                <a:ext uri="{FF2B5EF4-FFF2-40B4-BE49-F238E27FC236}">
                  <a16:creationId xmlns:a16="http://schemas.microsoft.com/office/drawing/2014/main" id="{D681C934-E479-C535-CFC8-9733EF6F9B3E}"/>
                </a:ext>
              </a:extLst>
            </p:cNvPr>
            <p:cNvSpPr txBox="1"/>
            <p:nvPr/>
          </p:nvSpPr>
          <p:spPr>
            <a:xfrm>
              <a:off x="6610366" y="1958108"/>
              <a:ext cx="73026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豊能町</a:t>
              </a:r>
            </a:p>
          </p:txBody>
        </p:sp>
      </p:grpSp>
      <p:pic>
        <p:nvPicPr>
          <p:cNvPr id="38" name="図 37">
            <a:extLst>
              <a:ext uri="{FF2B5EF4-FFF2-40B4-BE49-F238E27FC236}">
                <a16:creationId xmlns:a16="http://schemas.microsoft.com/office/drawing/2014/main" id="{B102539E-493B-1F1C-8A32-BA990D5A4C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6646" y="2653680"/>
            <a:ext cx="3285053" cy="1807775"/>
          </a:xfrm>
          <a:prstGeom prst="rect">
            <a:avLst/>
          </a:prstGeom>
        </p:spPr>
      </p:pic>
      <p:sp>
        <p:nvSpPr>
          <p:cNvPr id="39" name="四角形: 角を丸くする 38">
            <a:extLst>
              <a:ext uri="{FF2B5EF4-FFF2-40B4-BE49-F238E27FC236}">
                <a16:creationId xmlns:a16="http://schemas.microsoft.com/office/drawing/2014/main" id="{0E1D5047-AA28-6F8E-4AE5-9860C447C6F5}"/>
              </a:ext>
            </a:extLst>
          </p:cNvPr>
          <p:cNvSpPr/>
          <p:nvPr/>
        </p:nvSpPr>
        <p:spPr>
          <a:xfrm>
            <a:off x="5654073" y="1526548"/>
            <a:ext cx="6315844" cy="5152379"/>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2" name="四角形: 角を丸くする 41">
            <a:extLst>
              <a:ext uri="{FF2B5EF4-FFF2-40B4-BE49-F238E27FC236}">
                <a16:creationId xmlns:a16="http://schemas.microsoft.com/office/drawing/2014/main" id="{7D7B0257-F5C0-F3DD-478C-2A40C86A65F3}"/>
              </a:ext>
            </a:extLst>
          </p:cNvPr>
          <p:cNvSpPr/>
          <p:nvPr/>
        </p:nvSpPr>
        <p:spPr>
          <a:xfrm>
            <a:off x="5755347" y="4845890"/>
            <a:ext cx="6117023" cy="1727440"/>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43" name="四角形: 角を丸くする 42">
            <a:extLst>
              <a:ext uri="{FF2B5EF4-FFF2-40B4-BE49-F238E27FC236}">
                <a16:creationId xmlns:a16="http://schemas.microsoft.com/office/drawing/2014/main" id="{9A7C9B1A-18CF-CE8E-34AE-F450C6B69A7C}"/>
              </a:ext>
            </a:extLst>
          </p:cNvPr>
          <p:cNvSpPr/>
          <p:nvPr/>
        </p:nvSpPr>
        <p:spPr>
          <a:xfrm>
            <a:off x="5760774" y="1825343"/>
            <a:ext cx="6117023" cy="2930345"/>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44" name="四角形: 角を丸くする 43">
            <a:extLst>
              <a:ext uri="{FF2B5EF4-FFF2-40B4-BE49-F238E27FC236}">
                <a16:creationId xmlns:a16="http://schemas.microsoft.com/office/drawing/2014/main" id="{5108ACBE-D952-0A3F-C50B-BCB133F892D0}"/>
              </a:ext>
            </a:extLst>
          </p:cNvPr>
          <p:cNvSpPr/>
          <p:nvPr/>
        </p:nvSpPr>
        <p:spPr>
          <a:xfrm>
            <a:off x="6325808" y="5092223"/>
            <a:ext cx="5236029" cy="1498714"/>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みさき農とみどりの活性化構想に基づき、町の強みである多様で魅力的な農とみどりの資源を保存・活用するため、道の駅みさきを含む周辺地域において、農とみどりを活かした活性化拠点を「（仮称）みさき農業公園」と位置づけ、主に観光、農林業、特産品等の視点から、岬町らしい公園のあり方や整備に向けた具体的な進め方を示す（仮称）みさき農業公園基本計画を策定した。</a:t>
            </a:r>
          </a:p>
        </p:txBody>
      </p:sp>
      <p:sp>
        <p:nvSpPr>
          <p:cNvPr id="45" name="四角形: 角を丸くする 44">
            <a:extLst>
              <a:ext uri="{FF2B5EF4-FFF2-40B4-BE49-F238E27FC236}">
                <a16:creationId xmlns:a16="http://schemas.microsoft.com/office/drawing/2014/main" id="{F20BC3A6-6880-D87B-A95B-E53FB2626E76}"/>
              </a:ext>
            </a:extLst>
          </p:cNvPr>
          <p:cNvSpPr/>
          <p:nvPr/>
        </p:nvSpPr>
        <p:spPr>
          <a:xfrm>
            <a:off x="9377415" y="2427797"/>
            <a:ext cx="2417916" cy="232789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7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市街地において、自然の豊かさを感じながら楽しく健康的な時間を過ごせる「ヘルシーパーク」としての役割を果たす「</a:t>
            </a:r>
            <a:r>
              <a:rPr lang="ja-JP" altLang="en-US" sz="1200" dirty="0">
                <a:solidFill>
                  <a:schemeClr val="tx1"/>
                </a:solidFill>
                <a:latin typeface="BIZ UDゴシック" panose="020B0400000000000000" pitchFamily="49" charset="-128"/>
                <a:ea typeface="BIZ UDゴシック" panose="020B0400000000000000" pitchFamily="49" charset="-128"/>
                <a:hlinkClick r:id="rId4"/>
              </a:rPr>
              <a:t>シーパスパーク</a:t>
            </a:r>
            <a:r>
              <a:rPr lang="ja-JP" altLang="en-US" sz="1200" dirty="0">
                <a:solidFill>
                  <a:schemeClr val="tx1"/>
                </a:solidFill>
                <a:latin typeface="BIZ UDゴシック" panose="020B0400000000000000" pitchFamily="49" charset="-128"/>
                <a:ea typeface="BIZ UDゴシック" panose="020B0400000000000000" pitchFamily="49" charset="-128"/>
              </a:rPr>
              <a:t>」を整備し、官民連携と市民共創を通じて、地域全体の魅力を向上させるとともに、都市ブランド「アビリティタウン」の形成を先導する拠点として運営していく。</a:t>
            </a:r>
          </a:p>
        </p:txBody>
      </p:sp>
      <p:sp>
        <p:nvSpPr>
          <p:cNvPr id="47" name="四角形: 角を丸くする 46">
            <a:extLst>
              <a:ext uri="{FF2B5EF4-FFF2-40B4-BE49-F238E27FC236}">
                <a16:creationId xmlns:a16="http://schemas.microsoft.com/office/drawing/2014/main" id="{A006DDE6-C60E-8E80-E985-D1B79926EAE0}"/>
              </a:ext>
            </a:extLst>
          </p:cNvPr>
          <p:cNvSpPr/>
          <p:nvPr/>
        </p:nvSpPr>
        <p:spPr>
          <a:xfrm>
            <a:off x="5760775" y="1994061"/>
            <a:ext cx="5181143" cy="22056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 みどり” を感じることができ、楽しく健康になる</a:t>
            </a:r>
            <a:r>
              <a:rPr lang="ja-JP" altLang="en-US" sz="1400" b="1" u="sng" dirty="0">
                <a:solidFill>
                  <a:srgbClr val="241916"/>
                </a:solidFill>
                <a:latin typeface="BIZ UDPゴシック" panose="020B0400000000000000" pitchFamily="50" charset="-128"/>
                <a:ea typeface="BIZ UDPゴシック" panose="020B0400000000000000" pitchFamily="50" charset="-128"/>
              </a:rPr>
              <a:t>公園の整備</a:t>
            </a:r>
            <a:endParaRPr kumimoji="1" lang="en-US" altLang="ja-JP" sz="1400" b="1" u="sng" dirty="0">
              <a:solidFill>
                <a:srgbClr val="241916"/>
              </a:solidFill>
              <a:latin typeface="BIZ UDPゴシック" panose="020B0400000000000000" pitchFamily="50" charset="-128"/>
              <a:ea typeface="BIZ UDPゴシック" panose="020B0400000000000000" pitchFamily="50" charset="-128"/>
            </a:endParaRPr>
          </a:p>
        </p:txBody>
      </p:sp>
      <p:sp>
        <p:nvSpPr>
          <p:cNvPr id="48" name="四角形: 角を丸くする 47">
            <a:extLst>
              <a:ext uri="{FF2B5EF4-FFF2-40B4-BE49-F238E27FC236}">
                <a16:creationId xmlns:a16="http://schemas.microsoft.com/office/drawing/2014/main" id="{A6CF530C-FC22-2F95-0C33-FF16FE66D62B}"/>
              </a:ext>
            </a:extLst>
          </p:cNvPr>
          <p:cNvSpPr/>
          <p:nvPr/>
        </p:nvSpPr>
        <p:spPr>
          <a:xfrm>
            <a:off x="5645291" y="4897733"/>
            <a:ext cx="4174808" cy="20501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多様で魅力的な農とみどりの資源を保存・活用</a:t>
            </a:r>
          </a:p>
        </p:txBody>
      </p:sp>
      <p:sp>
        <p:nvSpPr>
          <p:cNvPr id="49" name="四角形: 角を丸くする 48">
            <a:extLst>
              <a:ext uri="{FF2B5EF4-FFF2-40B4-BE49-F238E27FC236}">
                <a16:creationId xmlns:a16="http://schemas.microsoft.com/office/drawing/2014/main" id="{5B9BF7FC-747E-3DED-93F7-2A153A44C5D8}"/>
              </a:ext>
            </a:extLst>
          </p:cNvPr>
          <p:cNvSpPr/>
          <p:nvPr/>
        </p:nvSpPr>
        <p:spPr>
          <a:xfrm>
            <a:off x="5654073" y="1342695"/>
            <a:ext cx="6315844" cy="391321"/>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都市のみどりの充実　「みどりを感じる大都市・大阪」</a:t>
            </a:r>
          </a:p>
        </p:txBody>
      </p:sp>
      <p:grpSp>
        <p:nvGrpSpPr>
          <p:cNvPr id="50" name="グループ化 49">
            <a:extLst>
              <a:ext uri="{FF2B5EF4-FFF2-40B4-BE49-F238E27FC236}">
                <a16:creationId xmlns:a16="http://schemas.microsoft.com/office/drawing/2014/main" id="{F6F83E13-10A5-65E5-F6EE-2B9191AF1A5E}"/>
              </a:ext>
            </a:extLst>
          </p:cNvPr>
          <p:cNvGrpSpPr/>
          <p:nvPr/>
        </p:nvGrpSpPr>
        <p:grpSpPr>
          <a:xfrm>
            <a:off x="5758255" y="5297352"/>
            <a:ext cx="660232" cy="263791"/>
            <a:chOff x="6610366" y="1950156"/>
            <a:chExt cx="730267" cy="263791"/>
          </a:xfrm>
        </p:grpSpPr>
        <p:sp>
          <p:nvSpPr>
            <p:cNvPr id="51" name="フリーフォーム: 図形 50">
              <a:extLst>
                <a:ext uri="{FF2B5EF4-FFF2-40B4-BE49-F238E27FC236}">
                  <a16:creationId xmlns:a16="http://schemas.microsoft.com/office/drawing/2014/main" id="{F77A43F0-99C6-8C75-3F36-F117DE23576D}"/>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2" name="テキスト ボックス 51">
              <a:extLst>
                <a:ext uri="{FF2B5EF4-FFF2-40B4-BE49-F238E27FC236}">
                  <a16:creationId xmlns:a16="http://schemas.microsoft.com/office/drawing/2014/main" id="{8289DA54-128E-554A-99FA-7012D05CB7F8}"/>
                </a:ext>
              </a:extLst>
            </p:cNvPr>
            <p:cNvSpPr txBox="1"/>
            <p:nvPr/>
          </p:nvSpPr>
          <p:spPr>
            <a:xfrm>
              <a:off x="6610366" y="1958108"/>
              <a:ext cx="73026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岬町</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3" name="グループ化 52">
            <a:extLst>
              <a:ext uri="{FF2B5EF4-FFF2-40B4-BE49-F238E27FC236}">
                <a16:creationId xmlns:a16="http://schemas.microsoft.com/office/drawing/2014/main" id="{AD0D33B4-6F95-42A7-8D97-C3061F1043A2}"/>
              </a:ext>
            </a:extLst>
          </p:cNvPr>
          <p:cNvGrpSpPr/>
          <p:nvPr/>
        </p:nvGrpSpPr>
        <p:grpSpPr>
          <a:xfrm rot="10800000">
            <a:off x="11167012" y="2030518"/>
            <a:ext cx="994137" cy="263791"/>
            <a:chOff x="6390714" y="1950156"/>
            <a:chExt cx="776663" cy="263791"/>
          </a:xfrm>
        </p:grpSpPr>
        <p:sp>
          <p:nvSpPr>
            <p:cNvPr id="54" name="フリーフォーム: 図形 53">
              <a:extLst>
                <a:ext uri="{FF2B5EF4-FFF2-40B4-BE49-F238E27FC236}">
                  <a16:creationId xmlns:a16="http://schemas.microsoft.com/office/drawing/2014/main" id="{BBB9080F-B3B6-93AD-D39F-5EAF283B5761}"/>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5" name="テキスト ボックス 54">
              <a:extLst>
                <a:ext uri="{FF2B5EF4-FFF2-40B4-BE49-F238E27FC236}">
                  <a16:creationId xmlns:a16="http://schemas.microsoft.com/office/drawing/2014/main" id="{A73AF936-0DB1-A957-D1D4-0F322212D4E3}"/>
                </a:ext>
              </a:extLst>
            </p:cNvPr>
            <p:cNvSpPr txBox="1"/>
            <p:nvPr/>
          </p:nvSpPr>
          <p:spPr>
            <a:xfrm rot="10800000">
              <a:off x="6390714"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泉大津市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56" name="図 55">
            <a:extLst>
              <a:ext uri="{FF2B5EF4-FFF2-40B4-BE49-F238E27FC236}">
                <a16:creationId xmlns:a16="http://schemas.microsoft.com/office/drawing/2014/main" id="{BAF50B28-4F34-C605-102B-E0203A32DD0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54126" y="2459044"/>
            <a:ext cx="2902070" cy="2176553"/>
          </a:xfrm>
          <a:prstGeom prst="rect">
            <a:avLst/>
          </a:prstGeom>
        </p:spPr>
      </p:pic>
      <p:sp>
        <p:nvSpPr>
          <p:cNvPr id="8" name="スライド番号プレースホルダー 12">
            <a:extLst>
              <a:ext uri="{FF2B5EF4-FFF2-40B4-BE49-F238E27FC236}">
                <a16:creationId xmlns:a16="http://schemas.microsoft.com/office/drawing/2014/main" id="{B86AABD6-888A-C12A-5193-964E4B53BC96}"/>
              </a:ext>
            </a:extLst>
          </p:cNvPr>
          <p:cNvSpPr>
            <a:spLocks noGrp="1"/>
          </p:cNvSpPr>
          <p:nvPr>
            <p:ph type="sldNum" sz="quarter" idx="12"/>
          </p:nvPr>
        </p:nvSpPr>
        <p:spPr>
          <a:xfrm>
            <a:off x="11645322" y="6556053"/>
            <a:ext cx="610178"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18</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49621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3D7155-9AA4-07F3-F931-FBB6600804D3}"/>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8425EE64-C2E9-5B53-D92D-3AF4C25521AD}"/>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62831E76-0908-233D-3F5A-4833174A4ABB}"/>
              </a:ext>
            </a:extLst>
          </p:cNvPr>
          <p:cNvSpPr/>
          <p:nvPr/>
        </p:nvSpPr>
        <p:spPr>
          <a:xfrm>
            <a:off x="252438" y="663428"/>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四角形: 角を丸くする 8">
            <a:extLst>
              <a:ext uri="{FF2B5EF4-FFF2-40B4-BE49-F238E27FC236}">
                <a16:creationId xmlns:a16="http://schemas.microsoft.com/office/drawing/2014/main" id="{CC35109B-EA6B-9795-0E1E-638C03D2492C}"/>
              </a:ext>
            </a:extLst>
          </p:cNvPr>
          <p:cNvSpPr/>
          <p:nvPr/>
        </p:nvSpPr>
        <p:spPr>
          <a:xfrm>
            <a:off x="5199683" y="1089247"/>
            <a:ext cx="7022074" cy="1593863"/>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720000" rIns="3600" rtlCol="0" anchor="t" anchorCtr="0"/>
          <a:lstStyle/>
          <a:p>
            <a:pPr marL="176213" marR="0" lvl="0" indent="-176213" algn="l" defTabSz="914400" rtl="0" eaLnBrk="1" fontAlgn="auto" latinLnBrk="0" hangingPunct="1">
              <a:lnSpc>
                <a:spcPts val="1800"/>
              </a:lnSpc>
              <a:spcBef>
                <a:spcPts val="1200"/>
              </a:spcBef>
              <a:spcAft>
                <a:spcPts val="0"/>
              </a:spcAft>
              <a:buClrTx/>
              <a:buSzTx/>
              <a:buFontTx/>
              <a:buNone/>
              <a:tabLst/>
              <a:defRPr/>
            </a:pPr>
            <a:endParaRPr lang="en-US" altLang="ja-JP" sz="1200" dirty="0">
              <a:solidFill>
                <a:schemeClr val="tx1"/>
              </a:solidFill>
              <a:latin typeface="BIZ UDゴシック" panose="020B0400000000000000" pitchFamily="49" charset="-128"/>
              <a:ea typeface="BIZ UDゴシック" panose="020B0400000000000000" pitchFamily="49" charset="-128"/>
            </a:endParaRPr>
          </a:p>
        </p:txBody>
      </p:sp>
      <p:sp>
        <p:nvSpPr>
          <p:cNvPr id="22" name="四角形: 角を丸くする 21">
            <a:extLst>
              <a:ext uri="{FF2B5EF4-FFF2-40B4-BE49-F238E27FC236}">
                <a16:creationId xmlns:a16="http://schemas.microsoft.com/office/drawing/2014/main" id="{0D897E1E-2A7F-A0FB-E2C7-B65C76A7498B}"/>
              </a:ext>
            </a:extLst>
          </p:cNvPr>
          <p:cNvSpPr/>
          <p:nvPr/>
        </p:nvSpPr>
        <p:spPr>
          <a:xfrm>
            <a:off x="4819675" y="1211358"/>
            <a:ext cx="7237358" cy="5584402"/>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四角形: 角を丸くする 40">
            <a:extLst>
              <a:ext uri="{FF2B5EF4-FFF2-40B4-BE49-F238E27FC236}">
                <a16:creationId xmlns:a16="http://schemas.microsoft.com/office/drawing/2014/main" id="{6AB2EE0F-FA52-F860-0941-F5D8412F0929}"/>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7198A1DE-21B7-1295-EA26-C780D04DF290}"/>
              </a:ext>
            </a:extLst>
          </p:cNvPr>
          <p:cNvSpPr/>
          <p:nvPr/>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57" name="四角形: 角を丸くする 56">
            <a:extLst>
              <a:ext uri="{FF2B5EF4-FFF2-40B4-BE49-F238E27FC236}">
                <a16:creationId xmlns:a16="http://schemas.microsoft.com/office/drawing/2014/main" id="{038A61E2-F483-6F0C-EDF6-66DE4438AEE4}"/>
              </a:ext>
            </a:extLst>
          </p:cNvPr>
          <p:cNvSpPr/>
          <p:nvPr/>
        </p:nvSpPr>
        <p:spPr>
          <a:xfrm>
            <a:off x="781368" y="206564"/>
            <a:ext cx="2093594"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都市としての</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ベーシックな機能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21FEA88F-2C20-8222-E733-BFD4E6D1C07B}"/>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3" name="四角形: 角を丸くする 22">
            <a:extLst>
              <a:ext uri="{FF2B5EF4-FFF2-40B4-BE49-F238E27FC236}">
                <a16:creationId xmlns:a16="http://schemas.microsoft.com/office/drawing/2014/main" id="{A9E7868F-6C99-EA01-4565-CD0A74B0ACD8}"/>
              </a:ext>
            </a:extLst>
          </p:cNvPr>
          <p:cNvSpPr/>
          <p:nvPr/>
        </p:nvSpPr>
        <p:spPr>
          <a:xfrm>
            <a:off x="4823375" y="1054079"/>
            <a:ext cx="2461345" cy="44165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拠点エリア形成</a:t>
            </a:r>
            <a:r>
              <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(1/4)</a:t>
            </a:r>
            <a:endPar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endParaRPr>
          </a:p>
        </p:txBody>
      </p:sp>
      <p:sp>
        <p:nvSpPr>
          <p:cNvPr id="48" name="四角形: 角を丸くする 47">
            <a:extLst>
              <a:ext uri="{FF2B5EF4-FFF2-40B4-BE49-F238E27FC236}">
                <a16:creationId xmlns:a16="http://schemas.microsoft.com/office/drawing/2014/main" id="{227D025C-B980-4D1B-2104-8C24EFC1A26D}"/>
              </a:ext>
            </a:extLst>
          </p:cNvPr>
          <p:cNvSpPr/>
          <p:nvPr/>
        </p:nvSpPr>
        <p:spPr>
          <a:xfrm>
            <a:off x="4983966" y="1572792"/>
            <a:ext cx="6927394" cy="3305076"/>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51" name="四角形: 角を丸くする 50">
            <a:extLst>
              <a:ext uri="{FF2B5EF4-FFF2-40B4-BE49-F238E27FC236}">
                <a16:creationId xmlns:a16="http://schemas.microsoft.com/office/drawing/2014/main" id="{F215DE8F-6B3A-A179-DBBB-BE7B3864DFE7}"/>
              </a:ext>
            </a:extLst>
          </p:cNvPr>
          <p:cNvSpPr/>
          <p:nvPr/>
        </p:nvSpPr>
        <p:spPr>
          <a:xfrm>
            <a:off x="4997407" y="1572791"/>
            <a:ext cx="3505930" cy="57379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官民一体でまちづくりプロジェクト推進</a:t>
            </a:r>
          </a:p>
        </p:txBody>
      </p:sp>
      <p:pic>
        <p:nvPicPr>
          <p:cNvPr id="53" name="図 52">
            <a:extLst>
              <a:ext uri="{FF2B5EF4-FFF2-40B4-BE49-F238E27FC236}">
                <a16:creationId xmlns:a16="http://schemas.microsoft.com/office/drawing/2014/main" id="{E614F000-BA14-43CC-C494-224E0DD8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09522" y="2021041"/>
            <a:ext cx="3750912" cy="2813185"/>
          </a:xfrm>
          <a:prstGeom prst="rect">
            <a:avLst/>
          </a:prstGeom>
        </p:spPr>
      </p:pic>
      <p:sp>
        <p:nvSpPr>
          <p:cNvPr id="62" name="四角形: 角を丸くする 61">
            <a:extLst>
              <a:ext uri="{FF2B5EF4-FFF2-40B4-BE49-F238E27FC236}">
                <a16:creationId xmlns:a16="http://schemas.microsoft.com/office/drawing/2014/main" id="{ED4B163B-65FF-10F9-5791-C28020DED389}"/>
              </a:ext>
            </a:extLst>
          </p:cNvPr>
          <p:cNvSpPr/>
          <p:nvPr/>
        </p:nvSpPr>
        <p:spPr>
          <a:xfrm>
            <a:off x="8909793" y="2428690"/>
            <a:ext cx="3001566" cy="2218000"/>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北条まちづくりプロジェクト（</a:t>
            </a:r>
            <a:r>
              <a:rPr lang="en-US" altLang="ja-JP" sz="1200" dirty="0" err="1">
                <a:solidFill>
                  <a:schemeClr val="tx1"/>
                </a:solidFill>
                <a:latin typeface="BIZ UDゴシック" panose="020B0400000000000000" pitchFamily="49" charset="-128"/>
                <a:ea typeface="BIZ UDゴシック" panose="020B0400000000000000" pitchFamily="49" charset="-128"/>
              </a:rPr>
              <a:t>morineki</a:t>
            </a:r>
            <a:r>
              <a:rPr lang="ja-JP" altLang="en-US" sz="1200" dirty="0">
                <a:solidFill>
                  <a:schemeClr val="tx1"/>
                </a:solidFill>
                <a:latin typeface="BIZ UDゴシック" panose="020B0400000000000000" pitchFamily="49" charset="-128"/>
                <a:ea typeface="BIZ UDゴシック" panose="020B0400000000000000" pitchFamily="49" charset="-128"/>
              </a:rPr>
              <a:t>プロジェクト）において、エリアの価値を向上させるため、市出資の大東公民連携まちづくり事業株式会社（現：</a:t>
            </a:r>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株</a:t>
            </a:r>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コーミン）とともに、官民一体で市営住宅の建替えに加え、道路の拡幅、公園リニューアルや親水空間整備、民間テナント誘致を行っている。</a:t>
            </a:r>
          </a:p>
        </p:txBody>
      </p:sp>
      <p:sp>
        <p:nvSpPr>
          <p:cNvPr id="2048" name="四角形: 角を丸くする 2047">
            <a:extLst>
              <a:ext uri="{FF2B5EF4-FFF2-40B4-BE49-F238E27FC236}">
                <a16:creationId xmlns:a16="http://schemas.microsoft.com/office/drawing/2014/main" id="{E26C6B68-98CA-2054-6B8B-96A39F1E0C8D}"/>
              </a:ext>
            </a:extLst>
          </p:cNvPr>
          <p:cNvSpPr/>
          <p:nvPr/>
        </p:nvSpPr>
        <p:spPr>
          <a:xfrm>
            <a:off x="4997082" y="4993910"/>
            <a:ext cx="6914277" cy="162872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049" name="四角形: 角を丸くする 2048">
            <a:extLst>
              <a:ext uri="{FF2B5EF4-FFF2-40B4-BE49-F238E27FC236}">
                <a16:creationId xmlns:a16="http://schemas.microsoft.com/office/drawing/2014/main" id="{EBAB7B65-AEB7-4605-3009-ADDD57CF9876}"/>
              </a:ext>
            </a:extLst>
          </p:cNvPr>
          <p:cNvSpPr/>
          <p:nvPr/>
        </p:nvSpPr>
        <p:spPr>
          <a:xfrm>
            <a:off x="5080980" y="5326027"/>
            <a:ext cx="6646563" cy="125895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寝屋川市において、京阪本線及び</a:t>
            </a:r>
            <a:r>
              <a:rPr lang="en-US" altLang="ja-JP" sz="1200" dirty="0">
                <a:solidFill>
                  <a:schemeClr val="tx1"/>
                </a:solidFill>
                <a:latin typeface="BIZ UDゴシック" panose="020B0400000000000000" pitchFamily="49" charset="-128"/>
                <a:ea typeface="BIZ UDゴシック" panose="020B0400000000000000" pitchFamily="49" charset="-128"/>
              </a:rPr>
              <a:t>JR</a:t>
            </a:r>
            <a:r>
              <a:rPr lang="ja-JP" altLang="en-US" sz="1200" dirty="0">
                <a:solidFill>
                  <a:schemeClr val="tx1"/>
                </a:solidFill>
                <a:latin typeface="BIZ UDゴシック" panose="020B0400000000000000" pitchFamily="49" charset="-128"/>
                <a:ea typeface="BIZ UDゴシック" panose="020B0400000000000000" pitchFamily="49" charset="-128"/>
              </a:rPr>
              <a:t>学研都市線の２軸の沿線が互いに成長し、市域全域が持続的に発展するためのまちづくり「２軸化構想」の推進により、まちのリノベーションによる子育て世代の誘引を進め、人口の年齢構成のリバランスを図るとともに、「ターミナル化構想」の推進により、公共施設の老朽化対策、適正規模及び適正配置の実現等、あらゆる世代の利便性向上等への取組を積極的に進める。</a:t>
            </a:r>
          </a:p>
        </p:txBody>
      </p:sp>
      <p:sp>
        <p:nvSpPr>
          <p:cNvPr id="2051" name="四角形: 角を丸くする 2050">
            <a:extLst>
              <a:ext uri="{FF2B5EF4-FFF2-40B4-BE49-F238E27FC236}">
                <a16:creationId xmlns:a16="http://schemas.microsoft.com/office/drawing/2014/main" id="{7499651E-0267-1AB3-030E-B5C28899C30F}"/>
              </a:ext>
            </a:extLst>
          </p:cNvPr>
          <p:cNvSpPr/>
          <p:nvPr/>
        </p:nvSpPr>
        <p:spPr>
          <a:xfrm>
            <a:off x="4930524" y="4940108"/>
            <a:ext cx="4547305" cy="435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まちのリノベーション・公共施設の適正配置等の推進</a:t>
            </a:r>
          </a:p>
        </p:txBody>
      </p:sp>
      <p:grpSp>
        <p:nvGrpSpPr>
          <p:cNvPr id="2052" name="グループ化 2051">
            <a:extLst>
              <a:ext uri="{FF2B5EF4-FFF2-40B4-BE49-F238E27FC236}">
                <a16:creationId xmlns:a16="http://schemas.microsoft.com/office/drawing/2014/main" id="{A72D5313-D318-9AC9-7620-8E9F49A08C61}"/>
              </a:ext>
            </a:extLst>
          </p:cNvPr>
          <p:cNvGrpSpPr/>
          <p:nvPr/>
        </p:nvGrpSpPr>
        <p:grpSpPr>
          <a:xfrm rot="10800000">
            <a:off x="11215409" y="5051939"/>
            <a:ext cx="924290" cy="263791"/>
            <a:chOff x="6445282" y="1950156"/>
            <a:chExt cx="722095" cy="263791"/>
          </a:xfrm>
        </p:grpSpPr>
        <p:sp>
          <p:nvSpPr>
            <p:cNvPr id="2053" name="フリーフォーム: 図形 2052">
              <a:extLst>
                <a:ext uri="{FF2B5EF4-FFF2-40B4-BE49-F238E27FC236}">
                  <a16:creationId xmlns:a16="http://schemas.microsoft.com/office/drawing/2014/main" id="{F6EEC7E8-792F-D7AD-268E-AC937E79E816}"/>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054" name="テキスト ボックス 2053">
              <a:extLst>
                <a:ext uri="{FF2B5EF4-FFF2-40B4-BE49-F238E27FC236}">
                  <a16:creationId xmlns:a16="http://schemas.microsoft.com/office/drawing/2014/main" id="{7EE40927-6D26-5A53-3B26-552ED7D245CC}"/>
                </a:ext>
              </a:extLst>
            </p:cNvPr>
            <p:cNvSpPr txBox="1"/>
            <p:nvPr/>
          </p:nvSpPr>
          <p:spPr>
            <a:xfrm rot="10800000">
              <a:off x="6445282"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寝屋川市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2055" name="グループ化 2054">
            <a:extLst>
              <a:ext uri="{FF2B5EF4-FFF2-40B4-BE49-F238E27FC236}">
                <a16:creationId xmlns:a16="http://schemas.microsoft.com/office/drawing/2014/main" id="{69F0896D-094E-9B1E-E2BF-60B17A70E4B3}"/>
              </a:ext>
            </a:extLst>
          </p:cNvPr>
          <p:cNvGrpSpPr/>
          <p:nvPr/>
        </p:nvGrpSpPr>
        <p:grpSpPr>
          <a:xfrm rot="10800000">
            <a:off x="11215413" y="2066688"/>
            <a:ext cx="981437" cy="263791"/>
            <a:chOff x="6400636" y="1950156"/>
            <a:chExt cx="766741" cy="263791"/>
          </a:xfrm>
        </p:grpSpPr>
        <p:sp>
          <p:nvSpPr>
            <p:cNvPr id="2056" name="フリーフォーム: 図形 2055">
              <a:extLst>
                <a:ext uri="{FF2B5EF4-FFF2-40B4-BE49-F238E27FC236}">
                  <a16:creationId xmlns:a16="http://schemas.microsoft.com/office/drawing/2014/main" id="{DED01D3A-7C65-7135-2587-011C7ADB80A7}"/>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057" name="テキスト ボックス 2056">
              <a:extLst>
                <a:ext uri="{FF2B5EF4-FFF2-40B4-BE49-F238E27FC236}">
                  <a16:creationId xmlns:a16="http://schemas.microsoft.com/office/drawing/2014/main" id="{6EAB3263-F521-5D0F-B79B-4135EEBB2E5F}"/>
                </a:ext>
              </a:extLst>
            </p:cNvPr>
            <p:cNvSpPr txBox="1"/>
            <p:nvPr/>
          </p:nvSpPr>
          <p:spPr>
            <a:xfrm rot="10800000">
              <a:off x="6400636"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大東市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2" name="四角形: 角を丸くする 1">
            <a:extLst>
              <a:ext uri="{FF2B5EF4-FFF2-40B4-BE49-F238E27FC236}">
                <a16:creationId xmlns:a16="http://schemas.microsoft.com/office/drawing/2014/main" id="{904D9C69-B871-7CE7-0910-2956FAD0B1A7}"/>
              </a:ext>
            </a:extLst>
          </p:cNvPr>
          <p:cNvSpPr/>
          <p:nvPr/>
        </p:nvSpPr>
        <p:spPr>
          <a:xfrm>
            <a:off x="574356" y="1085957"/>
            <a:ext cx="7022074" cy="1593863"/>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720000" rIns="3600" rtlCol="0" anchor="t" anchorCtr="0"/>
          <a:lstStyle/>
          <a:p>
            <a:pPr marL="176213" marR="0" lvl="0" indent="-176213" algn="l" defTabSz="914400" rtl="0" eaLnBrk="1" fontAlgn="auto" latinLnBrk="0" hangingPunct="1">
              <a:lnSpc>
                <a:spcPts val="1800"/>
              </a:lnSpc>
              <a:spcBef>
                <a:spcPts val="1200"/>
              </a:spcBef>
              <a:spcAft>
                <a:spcPts val="0"/>
              </a:spcAft>
              <a:buClrTx/>
              <a:buSzTx/>
              <a:buFontTx/>
              <a:buNone/>
              <a:tabLst/>
              <a:defRPr/>
            </a:pPr>
            <a:endParaRPr lang="en-US" altLang="ja-JP" sz="1200" dirty="0">
              <a:solidFill>
                <a:schemeClr val="tx1"/>
              </a:solidFill>
              <a:latin typeface="BIZ UDゴシック" panose="020B0400000000000000" pitchFamily="49" charset="-128"/>
              <a:ea typeface="BIZ UDゴシック" panose="020B0400000000000000" pitchFamily="49" charset="-128"/>
            </a:endParaRPr>
          </a:p>
        </p:txBody>
      </p:sp>
      <p:sp>
        <p:nvSpPr>
          <p:cNvPr id="3" name="四角形: 角を丸くする 2">
            <a:extLst>
              <a:ext uri="{FF2B5EF4-FFF2-40B4-BE49-F238E27FC236}">
                <a16:creationId xmlns:a16="http://schemas.microsoft.com/office/drawing/2014/main" id="{9A2E0A61-FCE9-6E12-899E-371EADC81A0B}"/>
              </a:ext>
            </a:extLst>
          </p:cNvPr>
          <p:cNvSpPr/>
          <p:nvPr/>
        </p:nvSpPr>
        <p:spPr>
          <a:xfrm>
            <a:off x="194348" y="1208068"/>
            <a:ext cx="4425779" cy="5584402"/>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 name="四角形: 角を丸くする 4">
            <a:extLst>
              <a:ext uri="{FF2B5EF4-FFF2-40B4-BE49-F238E27FC236}">
                <a16:creationId xmlns:a16="http://schemas.microsoft.com/office/drawing/2014/main" id="{B14D5846-E394-50E6-66AD-C5FD66E0C8E2}"/>
              </a:ext>
            </a:extLst>
          </p:cNvPr>
          <p:cNvSpPr/>
          <p:nvPr/>
        </p:nvSpPr>
        <p:spPr>
          <a:xfrm>
            <a:off x="198048" y="1050789"/>
            <a:ext cx="2692819" cy="44165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ミッシングリンクの解消</a:t>
            </a:r>
          </a:p>
        </p:txBody>
      </p:sp>
      <p:sp>
        <p:nvSpPr>
          <p:cNvPr id="6" name="四角形: 角を丸くする 5">
            <a:extLst>
              <a:ext uri="{FF2B5EF4-FFF2-40B4-BE49-F238E27FC236}">
                <a16:creationId xmlns:a16="http://schemas.microsoft.com/office/drawing/2014/main" id="{A2A299C0-F380-5A11-00F2-6522107A5AE7}"/>
              </a:ext>
            </a:extLst>
          </p:cNvPr>
          <p:cNvSpPr/>
          <p:nvPr/>
        </p:nvSpPr>
        <p:spPr>
          <a:xfrm>
            <a:off x="358639" y="1620302"/>
            <a:ext cx="4077664" cy="5015476"/>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F5D10853-9CC9-BC14-86FA-DF52A74BE716}"/>
              </a:ext>
            </a:extLst>
          </p:cNvPr>
          <p:cNvSpPr/>
          <p:nvPr/>
        </p:nvSpPr>
        <p:spPr>
          <a:xfrm>
            <a:off x="372079" y="1701581"/>
            <a:ext cx="6676688" cy="57379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市民ニーズに柔軟に対応する、市域を超えて</a:t>
            </a:r>
            <a:br>
              <a:rPr kumimoji="1" lang="en-US" altLang="ja-JP" sz="1400" b="1" u="sng" dirty="0">
                <a:solidFill>
                  <a:srgbClr val="241916"/>
                </a:solidFill>
                <a:latin typeface="BIZ UDPゴシック" panose="020B0400000000000000" pitchFamily="50" charset="-128"/>
                <a:ea typeface="BIZ UDPゴシック" panose="020B0400000000000000" pitchFamily="50" charset="-128"/>
              </a:rPr>
            </a:b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運行するコミュニティバスの整備</a:t>
            </a:r>
          </a:p>
        </p:txBody>
      </p:sp>
      <p:sp>
        <p:nvSpPr>
          <p:cNvPr id="11" name="四角形: 角を丸くする 10">
            <a:extLst>
              <a:ext uri="{FF2B5EF4-FFF2-40B4-BE49-F238E27FC236}">
                <a16:creationId xmlns:a16="http://schemas.microsoft.com/office/drawing/2014/main" id="{903F0899-A355-83CF-B868-D8FCA1ACA335}"/>
              </a:ext>
            </a:extLst>
          </p:cNvPr>
          <p:cNvSpPr/>
          <p:nvPr/>
        </p:nvSpPr>
        <p:spPr>
          <a:xfrm>
            <a:off x="372079" y="4250505"/>
            <a:ext cx="3847066" cy="23778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市内を運行するさやりんバス（コミュニティバス）により地域内の交通手段を確保するとともに、より利便性の高い交通機関とするため、市では市民アンケートや要望を基に定期的に運行ルートを見直している。</a:t>
            </a:r>
          </a:p>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その中でも要望の多かった近隣市（堺市）にある病院や警察署についても、積極的に接続し、豊富な便数とルートを設定することで、市民の生活環境の向上に寄与している。</a:t>
            </a:r>
          </a:p>
        </p:txBody>
      </p:sp>
      <p:grpSp>
        <p:nvGrpSpPr>
          <p:cNvPr id="10" name="グループ化 9">
            <a:extLst>
              <a:ext uri="{FF2B5EF4-FFF2-40B4-BE49-F238E27FC236}">
                <a16:creationId xmlns:a16="http://schemas.microsoft.com/office/drawing/2014/main" id="{F808D218-5B56-A299-D028-13EA86C59CF1}"/>
              </a:ext>
            </a:extLst>
          </p:cNvPr>
          <p:cNvGrpSpPr/>
          <p:nvPr/>
        </p:nvGrpSpPr>
        <p:grpSpPr>
          <a:xfrm rot="10800000" flipH="1">
            <a:off x="267678" y="2417803"/>
            <a:ext cx="954062" cy="263791"/>
            <a:chOff x="6547470" y="1950156"/>
            <a:chExt cx="651747" cy="263791"/>
          </a:xfrm>
        </p:grpSpPr>
        <p:sp>
          <p:nvSpPr>
            <p:cNvPr id="18" name="フリーフォーム: 図形 17">
              <a:extLst>
                <a:ext uri="{FF2B5EF4-FFF2-40B4-BE49-F238E27FC236}">
                  <a16:creationId xmlns:a16="http://schemas.microsoft.com/office/drawing/2014/main" id="{10824930-DA95-CF2C-159F-6C4ACC80AFB1}"/>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4" name="テキスト ボックス 23">
              <a:extLst>
                <a:ext uri="{FF2B5EF4-FFF2-40B4-BE49-F238E27FC236}">
                  <a16:creationId xmlns:a16="http://schemas.microsoft.com/office/drawing/2014/main" id="{3EFD6515-396A-90A2-2570-9D1F28644926}"/>
                </a:ext>
              </a:extLst>
            </p:cNvPr>
            <p:cNvSpPr txBox="1"/>
            <p:nvPr/>
          </p:nvSpPr>
          <p:spPr>
            <a:xfrm rot="10800000">
              <a:off x="6547470" y="1967204"/>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大阪狭山市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26" name="図 25" descr="オレンジ色のバス&#10;&#10;AI によって生成されたコンテンツは間違っている可能性があります。">
            <a:extLst>
              <a:ext uri="{FF2B5EF4-FFF2-40B4-BE49-F238E27FC236}">
                <a16:creationId xmlns:a16="http://schemas.microsoft.com/office/drawing/2014/main" id="{831A17CE-E8F6-30D2-6744-1AE3F0C46FE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04782" y="2357761"/>
            <a:ext cx="2505900" cy="1879426"/>
          </a:xfrm>
          <a:prstGeom prst="rect">
            <a:avLst/>
          </a:prstGeom>
        </p:spPr>
      </p:pic>
      <p:sp>
        <p:nvSpPr>
          <p:cNvPr id="27" name="スライド番号プレースホルダー 12">
            <a:extLst>
              <a:ext uri="{FF2B5EF4-FFF2-40B4-BE49-F238E27FC236}">
                <a16:creationId xmlns:a16="http://schemas.microsoft.com/office/drawing/2014/main" id="{63709AEB-C27E-4053-0653-7FECB83C7ABB}"/>
              </a:ext>
            </a:extLst>
          </p:cNvPr>
          <p:cNvSpPr>
            <a:spLocks noGrp="1"/>
          </p:cNvSpPr>
          <p:nvPr>
            <p:ph type="sldNum" sz="quarter" idx="12"/>
          </p:nvPr>
        </p:nvSpPr>
        <p:spPr>
          <a:xfrm>
            <a:off x="11645322" y="6556053"/>
            <a:ext cx="610178"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19</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17711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0896C-CDBB-8BAE-6915-68FA85393CC2}"/>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470B49D6-F21E-BEF8-4B21-BB706B24440E}"/>
              </a:ext>
            </a:extLst>
          </p:cNvPr>
          <p:cNvSpPr/>
          <p:nvPr/>
        </p:nvSpPr>
        <p:spPr>
          <a:xfrm>
            <a:off x="1929" y="0"/>
            <a:ext cx="12192000" cy="6872691"/>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FCC7D50F-352B-3EF5-0B2C-1000B40CDFF0}"/>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56A762B4-18C8-257F-2852-8041B94885AD}"/>
              </a:ext>
            </a:extLst>
          </p:cNvPr>
          <p:cNvSpPr/>
          <p:nvPr/>
        </p:nvSpPr>
        <p:spPr>
          <a:xfrm>
            <a:off x="232633" y="555664"/>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四角形: 角を丸くする 21">
            <a:extLst>
              <a:ext uri="{FF2B5EF4-FFF2-40B4-BE49-F238E27FC236}">
                <a16:creationId xmlns:a16="http://schemas.microsoft.com/office/drawing/2014/main" id="{DD631B6B-06BE-0271-5773-69286DB90E50}"/>
              </a:ext>
            </a:extLst>
          </p:cNvPr>
          <p:cNvSpPr/>
          <p:nvPr/>
        </p:nvSpPr>
        <p:spPr>
          <a:xfrm>
            <a:off x="146074" y="1202021"/>
            <a:ext cx="11833541" cy="5535238"/>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3" name="四角形: 角を丸くする 22">
            <a:extLst>
              <a:ext uri="{FF2B5EF4-FFF2-40B4-BE49-F238E27FC236}">
                <a16:creationId xmlns:a16="http://schemas.microsoft.com/office/drawing/2014/main" id="{3A9D8DC6-3A10-C9EA-ECBC-EA9F19B6DD07}"/>
              </a:ext>
            </a:extLst>
          </p:cNvPr>
          <p:cNvSpPr/>
          <p:nvPr/>
        </p:nvSpPr>
        <p:spPr>
          <a:xfrm>
            <a:off x="112729" y="1014768"/>
            <a:ext cx="7529730" cy="44165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rPr>
              <a:t>「おもろい」アイデアの出会う場→スタートアップ、イノベーション</a:t>
            </a:r>
            <a:r>
              <a:rPr lang="ja-JP" altLang="en-US" sz="1600" b="1" dirty="0">
                <a:solidFill>
                  <a:srgbClr val="241916"/>
                </a:solidFill>
                <a:latin typeface="BIZ UDゴシック" panose="020B0400000000000000" pitchFamily="49" charset="-128"/>
                <a:ea typeface="BIZ UDゴシック" panose="020B0400000000000000" pitchFamily="49" charset="-128"/>
              </a:rPr>
              <a:t>（</a:t>
            </a:r>
            <a:r>
              <a:rPr lang="en-US" altLang="ja-JP" sz="1600" b="1" dirty="0">
                <a:solidFill>
                  <a:srgbClr val="241916"/>
                </a:solidFill>
                <a:latin typeface="BIZ UDゴシック" panose="020B0400000000000000" pitchFamily="49" charset="-128"/>
                <a:ea typeface="BIZ UDゴシック" panose="020B0400000000000000" pitchFamily="49" charset="-128"/>
              </a:rPr>
              <a:t>2/4</a:t>
            </a:r>
            <a:r>
              <a:rPr lang="ja-JP" altLang="en-US" sz="1600" b="1" dirty="0">
                <a:solidFill>
                  <a:srgbClr val="241916"/>
                </a:solidFill>
                <a:latin typeface="BIZ UDゴシック" panose="020B0400000000000000" pitchFamily="49" charset="-128"/>
                <a:ea typeface="BIZ UDゴシック" panose="020B0400000000000000" pitchFamily="49" charset="-128"/>
              </a:rPr>
              <a:t>）</a:t>
            </a:r>
            <a:endPar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endParaRPr>
          </a:p>
        </p:txBody>
      </p:sp>
      <p:sp>
        <p:nvSpPr>
          <p:cNvPr id="41" name="四角形: 角を丸くする 40">
            <a:extLst>
              <a:ext uri="{FF2B5EF4-FFF2-40B4-BE49-F238E27FC236}">
                <a16:creationId xmlns:a16="http://schemas.microsoft.com/office/drawing/2014/main" id="{B6387EE0-EA29-51D3-1600-CD0E01FC0D71}"/>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57" name="四角形: 角を丸くする 56">
            <a:extLst>
              <a:ext uri="{FF2B5EF4-FFF2-40B4-BE49-F238E27FC236}">
                <a16:creationId xmlns:a16="http://schemas.microsoft.com/office/drawing/2014/main" id="{37569C4F-B58B-4A95-1041-06C6747E5091}"/>
              </a:ext>
            </a:extLst>
          </p:cNvPr>
          <p:cNvSpPr/>
          <p:nvPr/>
        </p:nvSpPr>
        <p:spPr>
          <a:xfrm>
            <a:off x="259440" y="446644"/>
            <a:ext cx="3312662"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チャレンジを後押しする機能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6AEEF436-16F4-A5F0-E534-F188746D2631}"/>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1" name="四角形: 角を丸くする 10">
            <a:extLst>
              <a:ext uri="{FF2B5EF4-FFF2-40B4-BE49-F238E27FC236}">
                <a16:creationId xmlns:a16="http://schemas.microsoft.com/office/drawing/2014/main" id="{744FF4B4-75CD-0C9F-1F8A-373840C46413}"/>
              </a:ext>
            </a:extLst>
          </p:cNvPr>
          <p:cNvSpPr/>
          <p:nvPr/>
        </p:nvSpPr>
        <p:spPr>
          <a:xfrm>
            <a:off x="4936512" y="3949362"/>
            <a:ext cx="3680394" cy="2729744"/>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四角形: 角を丸くする 15">
            <a:extLst>
              <a:ext uri="{FF2B5EF4-FFF2-40B4-BE49-F238E27FC236}">
                <a16:creationId xmlns:a16="http://schemas.microsoft.com/office/drawing/2014/main" id="{4892B5FA-DC39-8C85-C67E-4F7CCBAE6B99}"/>
              </a:ext>
            </a:extLst>
          </p:cNvPr>
          <p:cNvSpPr/>
          <p:nvPr/>
        </p:nvSpPr>
        <p:spPr>
          <a:xfrm>
            <a:off x="212384" y="1497130"/>
            <a:ext cx="8409268" cy="2408428"/>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四角形: 角を丸くする 16">
            <a:extLst>
              <a:ext uri="{FF2B5EF4-FFF2-40B4-BE49-F238E27FC236}">
                <a16:creationId xmlns:a16="http://schemas.microsoft.com/office/drawing/2014/main" id="{08FB725B-E6D8-CA79-A58F-CE5A6048F596}"/>
              </a:ext>
            </a:extLst>
          </p:cNvPr>
          <p:cNvSpPr/>
          <p:nvPr/>
        </p:nvSpPr>
        <p:spPr>
          <a:xfrm>
            <a:off x="228315" y="3944203"/>
            <a:ext cx="4644537" cy="2757378"/>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四角形: 角を丸くする 9">
            <a:extLst>
              <a:ext uri="{FF2B5EF4-FFF2-40B4-BE49-F238E27FC236}">
                <a16:creationId xmlns:a16="http://schemas.microsoft.com/office/drawing/2014/main" id="{335AB625-6969-6109-7041-8D5F5FA98716}"/>
              </a:ext>
            </a:extLst>
          </p:cNvPr>
          <p:cNvSpPr/>
          <p:nvPr/>
        </p:nvSpPr>
        <p:spPr>
          <a:xfrm>
            <a:off x="58958" y="4130720"/>
            <a:ext cx="4790437" cy="493045"/>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marR="0" lvl="0" indent="1588" algn="l" defTabSz="914400" rtl="0" eaLnBrk="1" fontAlgn="auto" latinLnBrk="0" hangingPunct="1">
              <a:lnSpc>
                <a:spcPts val="1600"/>
              </a:lnSpc>
              <a:spcBef>
                <a:spcPts val="12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次世代の担い手の確保や事業者同士の連携・</a:t>
            </a: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ビジネスマッチング等</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を図るため、地域一体型オープンファクトリーを実施・支援する。</a:t>
            </a:r>
            <a:endPar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0" name="四角形: 角を丸くする 19">
            <a:extLst>
              <a:ext uri="{FF2B5EF4-FFF2-40B4-BE49-F238E27FC236}">
                <a16:creationId xmlns:a16="http://schemas.microsoft.com/office/drawing/2014/main" id="{23D64D00-3072-2369-3529-DCFC9B744BB3}"/>
              </a:ext>
            </a:extLst>
          </p:cNvPr>
          <p:cNvSpPr/>
          <p:nvPr/>
        </p:nvSpPr>
        <p:spPr>
          <a:xfrm>
            <a:off x="4963381" y="4010728"/>
            <a:ext cx="3620180" cy="433535"/>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t>仕事（ワーク）のワクワクを</a:t>
            </a:r>
            <a:endParaRPr kumimoji="1" lang="en-US" altLang="ja-JP"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t>直接「見て」「感じて」「知って」もらう</a:t>
            </a:r>
            <a:br>
              <a:rPr kumimoji="1" lang="en-US" altLang="ja-JP"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br>
            <a:r>
              <a:rPr kumimoji="1" lang="ja-JP" altLang="en-US"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t>プログラムを実施</a:t>
            </a:r>
          </a:p>
        </p:txBody>
      </p:sp>
      <p:sp>
        <p:nvSpPr>
          <p:cNvPr id="21" name="四角形: 角を丸くする 20">
            <a:extLst>
              <a:ext uri="{FF2B5EF4-FFF2-40B4-BE49-F238E27FC236}">
                <a16:creationId xmlns:a16="http://schemas.microsoft.com/office/drawing/2014/main" id="{EA7E9DF8-5A4A-E11D-762B-F7F8ADB23F3D}"/>
              </a:ext>
            </a:extLst>
          </p:cNvPr>
          <p:cNvSpPr/>
          <p:nvPr/>
        </p:nvSpPr>
        <p:spPr>
          <a:xfrm>
            <a:off x="31416" y="3951432"/>
            <a:ext cx="3883883" cy="219579"/>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t>地域一体型オープンファクトリーを実施</a:t>
            </a:r>
          </a:p>
        </p:txBody>
      </p:sp>
      <p:sp>
        <p:nvSpPr>
          <p:cNvPr id="6" name="四角形: 角を丸くする 5">
            <a:extLst>
              <a:ext uri="{FF2B5EF4-FFF2-40B4-BE49-F238E27FC236}">
                <a16:creationId xmlns:a16="http://schemas.microsoft.com/office/drawing/2014/main" id="{93817874-B6DD-14B0-F7F0-BC6E1241069B}"/>
              </a:ext>
            </a:extLst>
          </p:cNvPr>
          <p:cNvSpPr/>
          <p:nvPr/>
        </p:nvSpPr>
        <p:spPr>
          <a:xfrm>
            <a:off x="5355396" y="1565691"/>
            <a:ext cx="3228166" cy="235786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lvl="0" indent="1588">
              <a:lnSpc>
                <a:spcPts val="1600"/>
              </a:lnSpc>
              <a:spcBef>
                <a:spcPts val="1200"/>
              </a:spcBef>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工場はまちのエンターテインメントを合言葉に「</a:t>
            </a:r>
            <a:r>
              <a:rPr kumimoji="1" lang="en-US" altLang="ja-JP" sz="1200" b="0" i="0" u="none" strike="noStrike" kern="1200" cap="none" spc="0" normalizeH="0" baseline="0" noProof="0" dirty="0" err="1">
                <a:ln>
                  <a:noFill/>
                </a:ln>
                <a:solidFill>
                  <a:prstClr val="black"/>
                </a:solidFill>
                <a:effectLst/>
                <a:uLnTx/>
                <a:uFillTx/>
                <a:latin typeface="BIZ UDゴシック" panose="020B0400000000000000" pitchFamily="49" charset="-128"/>
                <a:ea typeface="BIZ UDゴシック" panose="020B0400000000000000" pitchFamily="49" charset="-128"/>
                <a:hlinkClick r:id="rId2"/>
              </a:rPr>
              <a:t>FactorISM</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1200" dirty="0">
                <a:solidFill>
                  <a:prstClr val="black"/>
                </a:solidFill>
                <a:latin typeface="BIZ UDゴシック" panose="020B0400000000000000" pitchFamily="49" charset="-128"/>
                <a:ea typeface="BIZ UDゴシック" panose="020B0400000000000000" pitchFamily="49" charset="-128"/>
              </a:rPr>
              <a:t>において、</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ものづくり現場を一般開放する。</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176213" lvl="0" indent="1588">
              <a:lnSpc>
                <a:spcPts val="1600"/>
              </a:lnSpc>
              <a:spcBef>
                <a:spcPts val="1200"/>
              </a:spcBef>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また、普段あまり目にする機会のない、泉州地域のものづくりに関わる工場やお店などを見学、体験、販売などの形で一般公開することで、生活や地域を支える「人・モノ・コト」に直接触れることができるイベント「</a:t>
            </a:r>
            <a:r>
              <a:rPr lang="ja-JP" altLang="en-US" sz="1200" dirty="0">
                <a:solidFill>
                  <a:prstClr val="black"/>
                </a:solidFill>
                <a:latin typeface="BIZ UDゴシック" panose="020B0400000000000000" pitchFamily="49" charset="-128"/>
                <a:ea typeface="BIZ UDゴシック" panose="020B0400000000000000" pitchFamily="49" charset="-128"/>
                <a:hlinkClick r:id="rId3"/>
              </a:rPr>
              <a:t>泉州オープンファクトリ</a:t>
            </a:r>
            <a:r>
              <a:rPr lang="en-US" altLang="ja-JP" sz="1200" dirty="0">
                <a:solidFill>
                  <a:prstClr val="black"/>
                </a:solidFill>
                <a:latin typeface="BIZ UDゴシック" panose="020B0400000000000000" pitchFamily="49" charset="-128"/>
                <a:ea typeface="BIZ UDゴシック" panose="020B0400000000000000" pitchFamily="49" charset="-128"/>
                <a:hlinkClick r:id="rId3"/>
              </a:rPr>
              <a:t>―</a:t>
            </a:r>
            <a:r>
              <a:rPr lang="ja-JP" altLang="en-US" sz="1200" dirty="0">
                <a:solidFill>
                  <a:prstClr val="black"/>
                </a:solidFill>
                <a:latin typeface="BIZ UDゴシック" panose="020B0400000000000000" pitchFamily="49" charset="-128"/>
                <a:ea typeface="BIZ UDゴシック" panose="020B0400000000000000" pitchFamily="49" charset="-128"/>
                <a:hlinkClick r:id="rId3"/>
              </a:rPr>
              <a:t>」 </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を実施する。</a:t>
            </a:r>
          </a:p>
        </p:txBody>
      </p:sp>
      <p:sp>
        <p:nvSpPr>
          <p:cNvPr id="12" name="四角形: 角を丸くする 11">
            <a:extLst>
              <a:ext uri="{FF2B5EF4-FFF2-40B4-BE49-F238E27FC236}">
                <a16:creationId xmlns:a16="http://schemas.microsoft.com/office/drawing/2014/main" id="{210691D6-77A6-300E-3040-6C12894FFD92}"/>
              </a:ext>
            </a:extLst>
          </p:cNvPr>
          <p:cNvSpPr/>
          <p:nvPr/>
        </p:nvSpPr>
        <p:spPr>
          <a:xfrm>
            <a:off x="261037" y="1520337"/>
            <a:ext cx="3019052" cy="25402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t>広域でオープンファクトリーを実施</a:t>
            </a:r>
          </a:p>
        </p:txBody>
      </p:sp>
      <p:pic>
        <p:nvPicPr>
          <p:cNvPr id="18" name="図 17">
            <a:extLst>
              <a:ext uri="{FF2B5EF4-FFF2-40B4-BE49-F238E27FC236}">
                <a16:creationId xmlns:a16="http://schemas.microsoft.com/office/drawing/2014/main" id="{672FB060-229C-3FDD-8ED2-635B10A196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73615" y="4583419"/>
            <a:ext cx="1888281" cy="1262237"/>
          </a:xfrm>
          <a:prstGeom prst="rect">
            <a:avLst/>
          </a:prstGeom>
        </p:spPr>
      </p:pic>
      <p:sp>
        <p:nvSpPr>
          <p:cNvPr id="15" name="四角形: 角を丸くする 14">
            <a:extLst>
              <a:ext uri="{FF2B5EF4-FFF2-40B4-BE49-F238E27FC236}">
                <a16:creationId xmlns:a16="http://schemas.microsoft.com/office/drawing/2014/main" id="{85C70333-DD91-5F7A-BF79-CFD6D40AB53C}"/>
              </a:ext>
            </a:extLst>
          </p:cNvPr>
          <p:cNvSpPr/>
          <p:nvPr/>
        </p:nvSpPr>
        <p:spPr>
          <a:xfrm>
            <a:off x="4835444" y="5826038"/>
            <a:ext cx="3770353" cy="869338"/>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marR="0" lvl="0" indent="1588" algn="l" defTabSz="914400" rtl="0" eaLnBrk="1" fontAlgn="auto" latinLnBrk="0" hangingPunct="1">
              <a:lnSpc>
                <a:spcPts val="1500"/>
              </a:lnSpc>
              <a:spcBef>
                <a:spcPts val="12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河内長野の仕事（ワーク）のワクワクを直接「見て」「感じて」「知って」もらうため、仕事の現場を見学できるバスツアーや、イベント会場での製品展示、体験プログラム、会社紹介などを実施する。</a:t>
            </a:r>
          </a:p>
        </p:txBody>
      </p:sp>
      <p:grpSp>
        <p:nvGrpSpPr>
          <p:cNvPr id="30" name="グループ化 29">
            <a:extLst>
              <a:ext uri="{FF2B5EF4-FFF2-40B4-BE49-F238E27FC236}">
                <a16:creationId xmlns:a16="http://schemas.microsoft.com/office/drawing/2014/main" id="{327E5029-2597-0172-7A45-9B649720A633}"/>
              </a:ext>
            </a:extLst>
          </p:cNvPr>
          <p:cNvGrpSpPr/>
          <p:nvPr/>
        </p:nvGrpSpPr>
        <p:grpSpPr>
          <a:xfrm>
            <a:off x="4924729" y="4636773"/>
            <a:ext cx="1194466" cy="263791"/>
            <a:chOff x="6606154" y="1950156"/>
            <a:chExt cx="651747" cy="263791"/>
          </a:xfrm>
        </p:grpSpPr>
        <p:sp>
          <p:nvSpPr>
            <p:cNvPr id="31" name="フリーフォーム: 図形 30">
              <a:extLst>
                <a:ext uri="{FF2B5EF4-FFF2-40B4-BE49-F238E27FC236}">
                  <a16:creationId xmlns:a16="http://schemas.microsoft.com/office/drawing/2014/main" id="{5CAEDCB2-CDCC-5BC1-DD58-BFFC6B9B4F60}"/>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4F86F357-E5A1-7C73-E000-407FF54F65A7}"/>
                </a:ext>
              </a:extLst>
            </p:cNvPr>
            <p:cNvSpPr txBox="1"/>
            <p:nvPr/>
          </p:nvSpPr>
          <p:spPr>
            <a:xfrm>
              <a:off x="6606154" y="1967433"/>
              <a:ext cx="65174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hlinkClick r:id="rId5"/>
                </a:rPr>
                <a:t>河内長野市</a:t>
              </a:r>
              <a:r>
                <a:rPr kumimoji="1" lang="en-US" altLang="ja-JP"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hlinkClick r:id="rId5"/>
                </a:rPr>
                <a:t>HP</a:t>
              </a:r>
              <a:endParaRPr kumimoji="1" lang="ja-JP" altLang="en-US"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endParaRPr>
            </a:p>
          </p:txBody>
        </p:sp>
      </p:grpSp>
      <p:grpSp>
        <p:nvGrpSpPr>
          <p:cNvPr id="36" name="グループ化 35">
            <a:extLst>
              <a:ext uri="{FF2B5EF4-FFF2-40B4-BE49-F238E27FC236}">
                <a16:creationId xmlns:a16="http://schemas.microsoft.com/office/drawing/2014/main" id="{E9E7AF8E-1AED-DD31-27DA-27C6E5098857}"/>
              </a:ext>
            </a:extLst>
          </p:cNvPr>
          <p:cNvGrpSpPr/>
          <p:nvPr/>
        </p:nvGrpSpPr>
        <p:grpSpPr>
          <a:xfrm>
            <a:off x="160512" y="4870125"/>
            <a:ext cx="688589" cy="263791"/>
            <a:chOff x="6536288" y="1950156"/>
            <a:chExt cx="730266" cy="263791"/>
          </a:xfrm>
        </p:grpSpPr>
        <p:sp>
          <p:nvSpPr>
            <p:cNvPr id="37" name="フリーフォーム: 図形 36">
              <a:extLst>
                <a:ext uri="{FF2B5EF4-FFF2-40B4-BE49-F238E27FC236}">
                  <a16:creationId xmlns:a16="http://schemas.microsoft.com/office/drawing/2014/main" id="{BD6471CB-76A8-7A73-13DE-BA2990E598C6}"/>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8" name="テキスト ボックス 37">
              <a:extLst>
                <a:ext uri="{FF2B5EF4-FFF2-40B4-BE49-F238E27FC236}">
                  <a16:creationId xmlns:a16="http://schemas.microsoft.com/office/drawing/2014/main" id="{54161A97-DE48-F35F-6724-E02CD2A6F6BC}"/>
                </a:ext>
              </a:extLst>
            </p:cNvPr>
            <p:cNvSpPr txBox="1"/>
            <p:nvPr/>
          </p:nvSpPr>
          <p:spPr>
            <a:xfrm>
              <a:off x="6536288" y="1958108"/>
              <a:ext cx="73026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hlinkClick r:id="rId6"/>
                </a:rPr>
                <a:t>茨木市</a:t>
              </a:r>
              <a:r>
                <a:rPr kumimoji="1" lang="en-US" altLang="ja-JP"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hlinkClick r:id="rId6"/>
                </a:rPr>
                <a:t>HP</a:t>
              </a:r>
              <a:endParaRPr kumimoji="1" lang="ja-JP" altLang="en-US"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endParaRPr>
            </a:p>
          </p:txBody>
        </p:sp>
      </p:grpSp>
      <p:pic>
        <p:nvPicPr>
          <p:cNvPr id="95" name="図 94">
            <a:extLst>
              <a:ext uri="{FF2B5EF4-FFF2-40B4-BE49-F238E27FC236}">
                <a16:creationId xmlns:a16="http://schemas.microsoft.com/office/drawing/2014/main" id="{22B398B1-36A9-3DED-A35C-3F93E3EA895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8424" y="1840265"/>
            <a:ext cx="2769206" cy="640379"/>
          </a:xfrm>
          <a:prstGeom prst="rect">
            <a:avLst/>
          </a:prstGeom>
        </p:spPr>
      </p:pic>
      <p:grpSp>
        <p:nvGrpSpPr>
          <p:cNvPr id="1032" name="グループ化 1031">
            <a:extLst>
              <a:ext uri="{FF2B5EF4-FFF2-40B4-BE49-F238E27FC236}">
                <a16:creationId xmlns:a16="http://schemas.microsoft.com/office/drawing/2014/main" id="{58575C83-94BB-5952-3176-316877631542}"/>
              </a:ext>
            </a:extLst>
          </p:cNvPr>
          <p:cNvGrpSpPr/>
          <p:nvPr/>
        </p:nvGrpSpPr>
        <p:grpSpPr>
          <a:xfrm>
            <a:off x="212385" y="3575573"/>
            <a:ext cx="3320434" cy="242186"/>
            <a:chOff x="259441" y="2826331"/>
            <a:chExt cx="2859789" cy="242186"/>
          </a:xfrm>
        </p:grpSpPr>
        <p:sp>
          <p:nvSpPr>
            <p:cNvPr id="1025" name="フリーフォーム: 図形 1024">
              <a:extLst>
                <a:ext uri="{FF2B5EF4-FFF2-40B4-BE49-F238E27FC236}">
                  <a16:creationId xmlns:a16="http://schemas.microsoft.com/office/drawing/2014/main" id="{7BAD4D14-9CB0-0394-7F6B-B02CE94E7855}"/>
                </a:ext>
              </a:extLst>
            </p:cNvPr>
            <p:cNvSpPr/>
            <p:nvPr/>
          </p:nvSpPr>
          <p:spPr>
            <a:xfrm rot="10800000">
              <a:off x="2613255" y="2828876"/>
              <a:ext cx="505975" cy="234290"/>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rgbClr val="C5E0B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31" name="正方形/長方形 1030">
              <a:extLst>
                <a:ext uri="{FF2B5EF4-FFF2-40B4-BE49-F238E27FC236}">
                  <a16:creationId xmlns:a16="http://schemas.microsoft.com/office/drawing/2014/main" id="{1964345D-3F57-5F93-51E2-763A92042369}"/>
                </a:ext>
              </a:extLst>
            </p:cNvPr>
            <p:cNvSpPr/>
            <p:nvPr/>
          </p:nvSpPr>
          <p:spPr>
            <a:xfrm>
              <a:off x="259441" y="2826331"/>
              <a:ext cx="2702266" cy="242186"/>
            </a:xfrm>
            <a:prstGeom prst="rect">
              <a:avLst/>
            </a:prstGeom>
            <a:solidFill>
              <a:srgbClr val="C5E0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27" name="テキスト ボックス 1026">
              <a:extLst>
                <a:ext uri="{FF2B5EF4-FFF2-40B4-BE49-F238E27FC236}">
                  <a16:creationId xmlns:a16="http://schemas.microsoft.com/office/drawing/2014/main" id="{F2D449BF-F691-C203-ADAA-3F2DD94A5741}"/>
                </a:ext>
              </a:extLst>
            </p:cNvPr>
            <p:cNvSpPr txBox="1"/>
            <p:nvPr/>
          </p:nvSpPr>
          <p:spPr>
            <a:xfrm>
              <a:off x="282654" y="2837124"/>
              <a:ext cx="2735876" cy="215444"/>
            </a:xfrm>
            <a:prstGeom prst="rect">
              <a:avLst/>
            </a:prstGeom>
            <a:noFill/>
          </p:spPr>
          <p:txBody>
            <a:bodyPr wrap="square" rtlCol="0">
              <a:spAutoFit/>
            </a:bodyPr>
            <a:lstStyle/>
            <a:p>
              <a:pPr>
                <a:defRPr/>
              </a:pPr>
              <a:r>
                <a:rPr kumimoji="1" lang="ja-JP" altLang="en-US"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rPr>
                <a:t>貝塚市・泉佐野市</a:t>
              </a:r>
              <a:r>
                <a:rPr lang="ja-JP" altLang="en-US" sz="800" b="1" dirty="0">
                  <a:solidFill>
                    <a:prstClr val="black">
                      <a:lumMod val="85000"/>
                      <a:lumOff val="15000"/>
                    </a:prstClr>
                  </a:solidFill>
                  <a:latin typeface="BIZ UDゴシック" panose="020B0400000000000000" pitchFamily="49" charset="-128"/>
                  <a:ea typeface="BIZ UDゴシック" panose="020B0400000000000000" pitchFamily="49" charset="-128"/>
                </a:rPr>
                <a:t>・岸和田市・泉南市・阪南市</a:t>
              </a:r>
              <a:r>
                <a:rPr kumimoji="1" lang="ja-JP" altLang="en-US"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rPr>
                <a:t>・熊取町・田尻町</a:t>
              </a:r>
            </a:p>
          </p:txBody>
        </p:sp>
      </p:grpSp>
      <p:grpSp>
        <p:nvGrpSpPr>
          <p:cNvPr id="1033" name="グループ化 1032">
            <a:extLst>
              <a:ext uri="{FF2B5EF4-FFF2-40B4-BE49-F238E27FC236}">
                <a16:creationId xmlns:a16="http://schemas.microsoft.com/office/drawing/2014/main" id="{676F1CB0-64BE-C5DA-BC22-A49D5D470766}"/>
              </a:ext>
            </a:extLst>
          </p:cNvPr>
          <p:cNvGrpSpPr/>
          <p:nvPr/>
        </p:nvGrpSpPr>
        <p:grpSpPr>
          <a:xfrm>
            <a:off x="212384" y="2546657"/>
            <a:ext cx="3145169" cy="253606"/>
            <a:chOff x="259440" y="2824725"/>
            <a:chExt cx="3112225" cy="253606"/>
          </a:xfrm>
        </p:grpSpPr>
        <p:sp>
          <p:nvSpPr>
            <p:cNvPr id="1034" name="フリーフォーム: 図形 1033">
              <a:extLst>
                <a:ext uri="{FF2B5EF4-FFF2-40B4-BE49-F238E27FC236}">
                  <a16:creationId xmlns:a16="http://schemas.microsoft.com/office/drawing/2014/main" id="{E6F8FD9C-11A8-A8F9-27E6-1FA3928D6127}"/>
                </a:ext>
              </a:extLst>
            </p:cNvPr>
            <p:cNvSpPr/>
            <p:nvPr/>
          </p:nvSpPr>
          <p:spPr>
            <a:xfrm rot="10800000">
              <a:off x="2709510" y="2824725"/>
              <a:ext cx="662155" cy="251316"/>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rgbClr val="C5E0B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35" name="正方形/長方形 1034">
              <a:extLst>
                <a:ext uri="{FF2B5EF4-FFF2-40B4-BE49-F238E27FC236}">
                  <a16:creationId xmlns:a16="http://schemas.microsoft.com/office/drawing/2014/main" id="{48282237-2404-3094-44B0-D026E4EF9049}"/>
                </a:ext>
              </a:extLst>
            </p:cNvPr>
            <p:cNvSpPr/>
            <p:nvPr/>
          </p:nvSpPr>
          <p:spPr>
            <a:xfrm>
              <a:off x="259440" y="2826331"/>
              <a:ext cx="2883058" cy="252000"/>
            </a:xfrm>
            <a:prstGeom prst="rect">
              <a:avLst/>
            </a:prstGeom>
            <a:solidFill>
              <a:srgbClr val="C5E0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36" name="テキスト ボックス 1035">
              <a:extLst>
                <a:ext uri="{FF2B5EF4-FFF2-40B4-BE49-F238E27FC236}">
                  <a16:creationId xmlns:a16="http://schemas.microsoft.com/office/drawing/2014/main" id="{2B8DC31B-0D73-259E-DA1A-D90466999A33}"/>
                </a:ext>
              </a:extLst>
            </p:cNvPr>
            <p:cNvSpPr txBox="1"/>
            <p:nvPr/>
          </p:nvSpPr>
          <p:spPr>
            <a:xfrm>
              <a:off x="275204" y="2837717"/>
              <a:ext cx="303810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rPr>
                <a:t>八尾市・門真市・大東市・柏原市・松原市・高石市・四條畷市</a:t>
              </a:r>
            </a:p>
          </p:txBody>
        </p:sp>
      </p:grpSp>
      <p:pic>
        <p:nvPicPr>
          <p:cNvPr id="7" name="図 6">
            <a:extLst>
              <a:ext uri="{FF2B5EF4-FFF2-40B4-BE49-F238E27FC236}">
                <a16:creationId xmlns:a16="http://schemas.microsoft.com/office/drawing/2014/main" id="{A65E0125-22F4-8841-510A-DEEB6C732A8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81160" y="1533444"/>
            <a:ext cx="1762961" cy="1173299"/>
          </a:xfrm>
          <a:prstGeom prst="rect">
            <a:avLst/>
          </a:prstGeom>
        </p:spPr>
      </p:pic>
      <p:pic>
        <p:nvPicPr>
          <p:cNvPr id="8" name="図 7">
            <a:extLst>
              <a:ext uri="{FF2B5EF4-FFF2-40B4-BE49-F238E27FC236}">
                <a16:creationId xmlns:a16="http://schemas.microsoft.com/office/drawing/2014/main" id="{C6CCF413-F742-2377-FACA-8A5BDBF4560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56960" y="2834127"/>
            <a:ext cx="1893393" cy="706365"/>
          </a:xfrm>
          <a:prstGeom prst="rect">
            <a:avLst/>
          </a:prstGeom>
        </p:spPr>
      </p:pic>
      <p:sp>
        <p:nvSpPr>
          <p:cNvPr id="5" name="フリーフォーム: 図形 4">
            <a:extLst>
              <a:ext uri="{FF2B5EF4-FFF2-40B4-BE49-F238E27FC236}">
                <a16:creationId xmlns:a16="http://schemas.microsoft.com/office/drawing/2014/main" id="{2B165964-80EB-FF0E-4403-A85616D221F9}"/>
              </a:ext>
            </a:extLst>
          </p:cNvPr>
          <p:cNvSpPr/>
          <p:nvPr/>
        </p:nvSpPr>
        <p:spPr>
          <a:xfrm>
            <a:off x="2440973" y="4890612"/>
            <a:ext cx="813538" cy="231130"/>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A1EF8E7C-80EA-DDDC-56D8-B78C48FD6E8F}"/>
              </a:ext>
            </a:extLst>
          </p:cNvPr>
          <p:cNvSpPr txBox="1"/>
          <p:nvPr/>
        </p:nvSpPr>
        <p:spPr>
          <a:xfrm>
            <a:off x="2597372" y="4898298"/>
            <a:ext cx="83424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hlinkClick r:id="rId10"/>
              </a:rPr>
              <a:t>東大阪市</a:t>
            </a:r>
            <a:r>
              <a:rPr kumimoji="1" lang="en-US" altLang="ja-JP"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hlinkClick r:id="rId10"/>
              </a:rPr>
              <a:t>HP</a:t>
            </a:r>
            <a:endParaRPr kumimoji="1" lang="ja-JP" altLang="en-US"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14" name="四角形: 角を丸くする 13">
            <a:extLst>
              <a:ext uri="{FF2B5EF4-FFF2-40B4-BE49-F238E27FC236}">
                <a16:creationId xmlns:a16="http://schemas.microsoft.com/office/drawing/2014/main" id="{07C3445A-C652-960E-30D6-15018CB0374B}"/>
              </a:ext>
            </a:extLst>
          </p:cNvPr>
          <p:cNvSpPr/>
          <p:nvPr/>
        </p:nvSpPr>
        <p:spPr>
          <a:xfrm>
            <a:off x="8715514" y="1533270"/>
            <a:ext cx="3162658" cy="5073184"/>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四角形: 角を丸くする 18">
            <a:extLst>
              <a:ext uri="{FF2B5EF4-FFF2-40B4-BE49-F238E27FC236}">
                <a16:creationId xmlns:a16="http://schemas.microsoft.com/office/drawing/2014/main" id="{EC6A6C85-C612-B821-39E7-F63CB423874F}"/>
              </a:ext>
            </a:extLst>
          </p:cNvPr>
          <p:cNvSpPr/>
          <p:nvPr/>
        </p:nvSpPr>
        <p:spPr>
          <a:xfrm>
            <a:off x="8742383" y="1643645"/>
            <a:ext cx="3107146" cy="433535"/>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t>行政の課題解決に向けた</a:t>
            </a:r>
            <a:br>
              <a:rPr kumimoji="1" lang="en-US" altLang="ja-JP"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br>
            <a:r>
              <a:rPr kumimoji="1" lang="ja-JP" altLang="en-US"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t>リバースピッチイベントの開催</a:t>
            </a:r>
            <a:endParaRPr kumimoji="1" lang="ja-JP" altLang="en-US" sz="11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四角形: 角を丸くする 27">
            <a:extLst>
              <a:ext uri="{FF2B5EF4-FFF2-40B4-BE49-F238E27FC236}">
                <a16:creationId xmlns:a16="http://schemas.microsoft.com/office/drawing/2014/main" id="{DF9A65A1-C96A-15DF-EEA1-EE29F7CCB4D5}"/>
              </a:ext>
            </a:extLst>
          </p:cNvPr>
          <p:cNvSpPr/>
          <p:nvPr/>
        </p:nvSpPr>
        <p:spPr>
          <a:xfrm>
            <a:off x="8620966" y="5092022"/>
            <a:ext cx="3162659" cy="1468743"/>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marR="0" lvl="0" indent="1588" algn="l" defTabSz="914400" rtl="0" eaLnBrk="1" fontAlgn="auto" latinLnBrk="0" hangingPunct="1">
              <a:lnSpc>
                <a:spcPts val="1500"/>
              </a:lnSpc>
              <a:spcBef>
                <a:spcPts val="12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行政が企業に対して課題をプレゼンし、その課題に対して解決策となるソリューション提案をしてもらうリバースピッチイベント「課題キャッチ！共創スイッチ！～豊中版リバースピッチ～」を開催し、課題解決と併せ、事業者間連携のきっかけの創出を図る。</a:t>
            </a:r>
          </a:p>
        </p:txBody>
      </p:sp>
      <p:grpSp>
        <p:nvGrpSpPr>
          <p:cNvPr id="29" name="グループ化 28">
            <a:extLst>
              <a:ext uri="{FF2B5EF4-FFF2-40B4-BE49-F238E27FC236}">
                <a16:creationId xmlns:a16="http://schemas.microsoft.com/office/drawing/2014/main" id="{A4B70F26-5FC3-B236-A12C-DAF238BA30D7}"/>
              </a:ext>
            </a:extLst>
          </p:cNvPr>
          <p:cNvGrpSpPr/>
          <p:nvPr/>
        </p:nvGrpSpPr>
        <p:grpSpPr>
          <a:xfrm>
            <a:off x="8705355" y="2177766"/>
            <a:ext cx="732184" cy="263791"/>
            <a:chOff x="6606154" y="1950155"/>
            <a:chExt cx="399508" cy="263791"/>
          </a:xfrm>
        </p:grpSpPr>
        <p:sp>
          <p:nvSpPr>
            <p:cNvPr id="35" name="フリーフォーム: 図形 34">
              <a:extLst>
                <a:ext uri="{FF2B5EF4-FFF2-40B4-BE49-F238E27FC236}">
                  <a16:creationId xmlns:a16="http://schemas.microsoft.com/office/drawing/2014/main" id="{20B05CF1-0660-7658-2900-D6974A041DAA}"/>
                </a:ext>
              </a:extLst>
            </p:cNvPr>
            <p:cNvSpPr/>
            <p:nvPr/>
          </p:nvSpPr>
          <p:spPr>
            <a:xfrm rot="10800000">
              <a:off x="6610368" y="1950155"/>
              <a:ext cx="395294"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15E71523-C00A-7965-0113-D0F65B142EE0}"/>
                </a:ext>
              </a:extLst>
            </p:cNvPr>
            <p:cNvSpPr txBox="1"/>
            <p:nvPr/>
          </p:nvSpPr>
          <p:spPr>
            <a:xfrm>
              <a:off x="6606154" y="1967433"/>
              <a:ext cx="38131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hlinkClick r:id="rId11"/>
                </a:rPr>
                <a:t>豊中市</a:t>
              </a:r>
              <a:r>
                <a:rPr kumimoji="1" lang="en-US" altLang="ja-JP"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hlinkClick r:id="rId11"/>
                </a:rPr>
                <a:t>HP</a:t>
              </a:r>
              <a:endParaRPr kumimoji="1" lang="ja-JP" altLang="en-US"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endParaRPr>
            </a:p>
          </p:txBody>
        </p:sp>
      </p:grpSp>
      <p:pic>
        <p:nvPicPr>
          <p:cNvPr id="2050" name="Picture 2" descr="豊中版リバースピッチ2025">
            <a:extLst>
              <a:ext uri="{FF2B5EF4-FFF2-40B4-BE49-F238E27FC236}">
                <a16:creationId xmlns:a16="http://schemas.microsoft.com/office/drawing/2014/main" id="{36A916B3-0D2C-9DB9-5AEA-7EE66C7B8961}"/>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414354" y="2528183"/>
            <a:ext cx="1794062" cy="25256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A090FD8-B33B-22CA-3B93-D0A614F8B6DE}"/>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253586" y="4625208"/>
            <a:ext cx="1427437" cy="202446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EE0B31FF-0078-0539-EDB5-7CB3CB217D2A}"/>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594388" y="2715518"/>
            <a:ext cx="1503889" cy="1147253"/>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2">
            <a:extLst>
              <a:ext uri="{FF2B5EF4-FFF2-40B4-BE49-F238E27FC236}">
                <a16:creationId xmlns:a16="http://schemas.microsoft.com/office/drawing/2014/main" id="{122A029A-0EA8-F593-0AF2-E2182A6C9C57}"/>
              </a:ext>
            </a:extLst>
          </p:cNvPr>
          <p:cNvSpPr>
            <a:spLocks noGrp="1"/>
          </p:cNvSpPr>
          <p:nvPr>
            <p:ph type="sldNum" sz="quarter" idx="12"/>
          </p:nvPr>
        </p:nvSpPr>
        <p:spPr>
          <a:xfrm>
            <a:off x="11645322" y="6556053"/>
            <a:ext cx="610178"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2</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pic>
        <p:nvPicPr>
          <p:cNvPr id="9" name="図 8" descr="人, 男, 民衆, ストリート が含まれている画像&#10;&#10;AI 生成コンテンツは誤りを含む可能性があります。">
            <a:extLst>
              <a:ext uri="{FF2B5EF4-FFF2-40B4-BE49-F238E27FC236}">
                <a16:creationId xmlns:a16="http://schemas.microsoft.com/office/drawing/2014/main" id="{F21E3A23-39D8-2C3F-DE35-46A35EF9D30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63540" y="4615496"/>
            <a:ext cx="1435900" cy="2032933"/>
          </a:xfrm>
          <a:prstGeom prst="rect">
            <a:avLst/>
          </a:prstGeom>
        </p:spPr>
      </p:pic>
    </p:spTree>
    <p:extLst>
      <p:ext uri="{BB962C8B-B14F-4D97-AF65-F5344CB8AC3E}">
        <p14:creationId xmlns:p14="http://schemas.microsoft.com/office/powerpoint/2010/main" val="2872973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18D6F-33D3-7C99-A30D-729A02F6AE3E}"/>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AEDB9330-9E84-FE55-1E1D-1D422EE42C5C}"/>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C602E9C7-B3E4-B40B-98AD-9E66A41E8D9A}"/>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812D25FC-152D-FE44-2DAE-80BCF5A3B081}"/>
              </a:ext>
            </a:extLst>
          </p:cNvPr>
          <p:cNvSpPr/>
          <p:nvPr/>
        </p:nvSpPr>
        <p:spPr>
          <a:xfrm>
            <a:off x="252438" y="663428"/>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四角形: 角を丸くする 8">
            <a:extLst>
              <a:ext uri="{FF2B5EF4-FFF2-40B4-BE49-F238E27FC236}">
                <a16:creationId xmlns:a16="http://schemas.microsoft.com/office/drawing/2014/main" id="{76A2CE8F-B800-5132-F3CB-038C4816FC96}"/>
              </a:ext>
            </a:extLst>
          </p:cNvPr>
          <p:cNvSpPr/>
          <p:nvPr/>
        </p:nvSpPr>
        <p:spPr>
          <a:xfrm>
            <a:off x="526083" y="1089247"/>
            <a:ext cx="7022074" cy="1593863"/>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720000" rIns="3600" rtlCol="0" anchor="t" anchorCtr="0"/>
          <a:lstStyle/>
          <a:p>
            <a:pPr marL="176213" marR="0" lvl="0" indent="-176213" algn="l" defTabSz="914400" rtl="0" eaLnBrk="1" fontAlgn="auto" latinLnBrk="0" hangingPunct="1">
              <a:lnSpc>
                <a:spcPts val="1800"/>
              </a:lnSpc>
              <a:spcBef>
                <a:spcPts val="1200"/>
              </a:spcBef>
              <a:spcAft>
                <a:spcPts val="0"/>
              </a:spcAft>
              <a:buClrTx/>
              <a:buSzTx/>
              <a:buFontTx/>
              <a:buNone/>
              <a:tabLst/>
              <a:defRPr/>
            </a:pPr>
            <a:endParaRPr lang="en-US" altLang="ja-JP" sz="1200" dirty="0">
              <a:solidFill>
                <a:schemeClr val="tx1"/>
              </a:solidFill>
              <a:latin typeface="BIZ UDゴシック" panose="020B0400000000000000" pitchFamily="49" charset="-128"/>
              <a:ea typeface="BIZ UDゴシック" panose="020B0400000000000000" pitchFamily="49" charset="-128"/>
            </a:endParaRPr>
          </a:p>
        </p:txBody>
      </p:sp>
      <p:sp>
        <p:nvSpPr>
          <p:cNvPr id="22" name="四角形: 角を丸くする 21">
            <a:extLst>
              <a:ext uri="{FF2B5EF4-FFF2-40B4-BE49-F238E27FC236}">
                <a16:creationId xmlns:a16="http://schemas.microsoft.com/office/drawing/2014/main" id="{AD030DEC-8017-46E4-52D6-C381AC55371A}"/>
              </a:ext>
            </a:extLst>
          </p:cNvPr>
          <p:cNvSpPr/>
          <p:nvPr/>
        </p:nvSpPr>
        <p:spPr>
          <a:xfrm>
            <a:off x="118604" y="1211358"/>
            <a:ext cx="11876624" cy="5584402"/>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四角形: 角を丸くする 40">
            <a:extLst>
              <a:ext uri="{FF2B5EF4-FFF2-40B4-BE49-F238E27FC236}">
                <a16:creationId xmlns:a16="http://schemas.microsoft.com/office/drawing/2014/main" id="{9422DEA3-A8BA-51E8-D470-48E9C258430C}"/>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E2CBCB44-AB9F-2D8B-EEA5-4BEF728E695E}"/>
              </a:ext>
            </a:extLst>
          </p:cNvPr>
          <p:cNvSpPr/>
          <p:nvPr/>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57" name="四角形: 角を丸くする 56">
            <a:extLst>
              <a:ext uri="{FF2B5EF4-FFF2-40B4-BE49-F238E27FC236}">
                <a16:creationId xmlns:a16="http://schemas.microsoft.com/office/drawing/2014/main" id="{F4FB43DC-9173-0122-1713-6771D4DCAD20}"/>
              </a:ext>
            </a:extLst>
          </p:cNvPr>
          <p:cNvSpPr/>
          <p:nvPr/>
        </p:nvSpPr>
        <p:spPr>
          <a:xfrm>
            <a:off x="781368" y="206564"/>
            <a:ext cx="2093594"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都市としての</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ベーシックな機能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D75982D5-4ADD-A3E1-BC78-CC535D6AFAE9}"/>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0" name="スライド番号プレースホルダー 9">
            <a:extLst>
              <a:ext uri="{FF2B5EF4-FFF2-40B4-BE49-F238E27FC236}">
                <a16:creationId xmlns:a16="http://schemas.microsoft.com/office/drawing/2014/main" id="{677DA444-1F0C-9669-770C-B6768462FA2B}"/>
              </a:ext>
            </a:extLst>
          </p:cNvPr>
          <p:cNvSpPr>
            <a:spLocks noGrp="1"/>
          </p:cNvSpPr>
          <p:nvPr>
            <p:ph type="sldNum" sz="quarter" idx="12"/>
          </p:nvPr>
        </p:nvSpPr>
        <p:spPr>
          <a:xfrm>
            <a:off x="11678620" y="6563573"/>
            <a:ext cx="535912"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20</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FF8567E7-92D7-070B-E20F-E81A722BC97B}"/>
              </a:ext>
            </a:extLst>
          </p:cNvPr>
          <p:cNvSpPr/>
          <p:nvPr/>
        </p:nvSpPr>
        <p:spPr>
          <a:xfrm>
            <a:off x="149775" y="1054079"/>
            <a:ext cx="2461345" cy="44165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拠点エリア形成</a:t>
            </a:r>
            <a:r>
              <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(2/4)</a:t>
            </a:r>
            <a:endPar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endParaRPr>
          </a:p>
        </p:txBody>
      </p:sp>
      <p:sp>
        <p:nvSpPr>
          <p:cNvPr id="55" name="四角形: 角を丸くする 54">
            <a:extLst>
              <a:ext uri="{FF2B5EF4-FFF2-40B4-BE49-F238E27FC236}">
                <a16:creationId xmlns:a16="http://schemas.microsoft.com/office/drawing/2014/main" id="{8D6A28CA-7A04-3F24-DD47-68C72305D489}"/>
              </a:ext>
            </a:extLst>
          </p:cNvPr>
          <p:cNvSpPr/>
          <p:nvPr/>
        </p:nvSpPr>
        <p:spPr>
          <a:xfrm>
            <a:off x="255283" y="1632165"/>
            <a:ext cx="2788114" cy="3804058"/>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F5FE512A-C11A-87C6-61F9-740FA13A188E}"/>
              </a:ext>
            </a:extLst>
          </p:cNvPr>
          <p:cNvSpPr/>
          <p:nvPr/>
        </p:nvSpPr>
        <p:spPr>
          <a:xfrm>
            <a:off x="348916" y="4109959"/>
            <a:ext cx="2597205" cy="125895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北大阪急行線の延伸に伴う駅周辺のまちづくりや公共交通軸を中心拠点としたバス路線の再編により、一層の賑わいと持続性のある魅力あふれるまちづくりを進める。</a:t>
            </a:r>
          </a:p>
        </p:txBody>
      </p:sp>
      <p:sp>
        <p:nvSpPr>
          <p:cNvPr id="56" name="四角形: 角を丸くする 55">
            <a:extLst>
              <a:ext uri="{FF2B5EF4-FFF2-40B4-BE49-F238E27FC236}">
                <a16:creationId xmlns:a16="http://schemas.microsoft.com/office/drawing/2014/main" id="{476BE05A-7C50-56AB-8D56-EEBAEF777298}"/>
              </a:ext>
            </a:extLst>
          </p:cNvPr>
          <p:cNvSpPr/>
          <p:nvPr/>
        </p:nvSpPr>
        <p:spPr>
          <a:xfrm>
            <a:off x="118603" y="1625231"/>
            <a:ext cx="2350383" cy="683467"/>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dirty="0">
                <a:solidFill>
                  <a:srgbClr val="241916"/>
                </a:solidFill>
                <a:latin typeface="BIZ UDPゴシック" panose="020B0400000000000000" pitchFamily="50" charset="-128"/>
                <a:ea typeface="BIZ UDPゴシック" panose="020B0400000000000000" pitchFamily="50" charset="-128"/>
              </a:rPr>
              <a:t>北大阪急行線延伸に伴う新駅周辺のまちづくり</a:t>
            </a:r>
            <a:endParaRPr kumimoji="1" lang="ja-JP" altLang="en-US" sz="1400" b="1" u="sng" dirty="0">
              <a:solidFill>
                <a:srgbClr val="241916"/>
              </a:solidFill>
              <a:latin typeface="BIZ UDPゴシック" panose="020B0400000000000000" pitchFamily="50" charset="-128"/>
              <a:ea typeface="BIZ UDPゴシック" panose="020B0400000000000000" pitchFamily="50" charset="-128"/>
            </a:endParaRPr>
          </a:p>
        </p:txBody>
      </p:sp>
      <p:pic>
        <p:nvPicPr>
          <p:cNvPr id="18" name="図 17">
            <a:extLst>
              <a:ext uri="{FF2B5EF4-FFF2-40B4-BE49-F238E27FC236}">
                <a16:creationId xmlns:a16="http://schemas.microsoft.com/office/drawing/2014/main" id="{6162E1A9-9594-D2AB-3245-F49F9629AC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9991" y="2275600"/>
            <a:ext cx="2315056" cy="1743760"/>
          </a:xfrm>
          <a:prstGeom prst="rect">
            <a:avLst/>
          </a:prstGeom>
        </p:spPr>
      </p:pic>
      <p:grpSp>
        <p:nvGrpSpPr>
          <p:cNvPr id="2058" name="グループ化 2057">
            <a:extLst>
              <a:ext uri="{FF2B5EF4-FFF2-40B4-BE49-F238E27FC236}">
                <a16:creationId xmlns:a16="http://schemas.microsoft.com/office/drawing/2014/main" id="{56B4B2A7-A4B2-34CC-6770-FC074D77C10E}"/>
              </a:ext>
            </a:extLst>
          </p:cNvPr>
          <p:cNvGrpSpPr/>
          <p:nvPr/>
        </p:nvGrpSpPr>
        <p:grpSpPr>
          <a:xfrm rot="10800000">
            <a:off x="2333946" y="1951675"/>
            <a:ext cx="994137" cy="263791"/>
            <a:chOff x="6390714" y="1950156"/>
            <a:chExt cx="776663" cy="263791"/>
          </a:xfrm>
        </p:grpSpPr>
        <p:sp>
          <p:nvSpPr>
            <p:cNvPr id="2059" name="フリーフォーム: 図形 2058">
              <a:extLst>
                <a:ext uri="{FF2B5EF4-FFF2-40B4-BE49-F238E27FC236}">
                  <a16:creationId xmlns:a16="http://schemas.microsoft.com/office/drawing/2014/main" id="{454DE4D7-58E2-D2A7-9CF2-85B273804421}"/>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060" name="テキスト ボックス 2059">
              <a:extLst>
                <a:ext uri="{FF2B5EF4-FFF2-40B4-BE49-F238E27FC236}">
                  <a16:creationId xmlns:a16="http://schemas.microsoft.com/office/drawing/2014/main" id="{4DEB99EF-BF44-052D-C700-64F5F0E23334}"/>
                </a:ext>
              </a:extLst>
            </p:cNvPr>
            <p:cNvSpPr txBox="1"/>
            <p:nvPr/>
          </p:nvSpPr>
          <p:spPr>
            <a:xfrm rot="10800000">
              <a:off x="6390714"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箕面市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3" name="四角形: 角を丸くする 2">
            <a:extLst>
              <a:ext uri="{FF2B5EF4-FFF2-40B4-BE49-F238E27FC236}">
                <a16:creationId xmlns:a16="http://schemas.microsoft.com/office/drawing/2014/main" id="{9DAAAA8D-F7A2-A033-E76D-3F8C3D136E33}"/>
              </a:ext>
            </a:extLst>
          </p:cNvPr>
          <p:cNvSpPr/>
          <p:nvPr/>
        </p:nvSpPr>
        <p:spPr>
          <a:xfrm>
            <a:off x="6969178" y="1286458"/>
            <a:ext cx="4873906" cy="5419869"/>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70E6613D-FDE3-A8E4-5109-10D31D4C23CA}"/>
              </a:ext>
            </a:extLst>
          </p:cNvPr>
          <p:cNvSpPr/>
          <p:nvPr/>
        </p:nvSpPr>
        <p:spPr>
          <a:xfrm>
            <a:off x="7186626" y="5504020"/>
            <a:ext cx="4491994" cy="101918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門真市パークイノベーション計画に基づき、ボール遊びなどができる子どもたちがのびのびと遊べる公園、移動販売車やマルシェで賑わう公園、若者が自由に表現できる公園など、これまで以上に市民にとって使いやすい公園づくりを進める。</a:t>
            </a:r>
          </a:p>
        </p:txBody>
      </p:sp>
      <p:sp>
        <p:nvSpPr>
          <p:cNvPr id="6" name="四角形: 角を丸くする 5">
            <a:extLst>
              <a:ext uri="{FF2B5EF4-FFF2-40B4-BE49-F238E27FC236}">
                <a16:creationId xmlns:a16="http://schemas.microsoft.com/office/drawing/2014/main" id="{DF7BD64B-8B38-BA00-9FE1-0F082DF861B6}"/>
              </a:ext>
            </a:extLst>
          </p:cNvPr>
          <p:cNvSpPr/>
          <p:nvPr/>
        </p:nvSpPr>
        <p:spPr>
          <a:xfrm>
            <a:off x="3180077" y="1632164"/>
            <a:ext cx="3572167" cy="3782423"/>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6EFB04BC-E234-9237-FEEE-599D063B4CC8}"/>
              </a:ext>
            </a:extLst>
          </p:cNvPr>
          <p:cNvSpPr/>
          <p:nvPr/>
        </p:nvSpPr>
        <p:spPr>
          <a:xfrm>
            <a:off x="3113573" y="3750750"/>
            <a:ext cx="3631890" cy="1666614"/>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500"/>
              </a:lnSpc>
              <a:spcBef>
                <a:spcPts val="1200"/>
              </a:spcBef>
            </a:pPr>
            <a:r>
              <a:rPr lang="ja-JP" altLang="en-US" sz="1100" dirty="0">
                <a:solidFill>
                  <a:schemeClr val="tx1"/>
                </a:solidFill>
                <a:latin typeface="BIZ UDゴシック" panose="020B0400000000000000" pitchFamily="49" charset="-128"/>
                <a:ea typeface="BIZ UDゴシック" panose="020B0400000000000000" pitchFamily="49" charset="-128"/>
              </a:rPr>
              <a:t>かつての高槻城を偲ばせる「高槻城公園芸術文化劇場」を核に、高槻城の風情と風格が感じられ、魅力とにぎわいあふれる公園の整備に取組む。公園北エリアには乾櫓や高麗門をはじめ、土塁や土塀、武家屋敷の区画などを再現し、高槻城三の丸の歴史を感じることができる空間として整備する。また、大手地区ではかつて高槻城下町を見守った火見櫓をランドマークとして整備する。</a:t>
            </a:r>
          </a:p>
        </p:txBody>
      </p:sp>
      <p:sp>
        <p:nvSpPr>
          <p:cNvPr id="8" name="四角形: 角を丸くする 7">
            <a:extLst>
              <a:ext uri="{FF2B5EF4-FFF2-40B4-BE49-F238E27FC236}">
                <a16:creationId xmlns:a16="http://schemas.microsoft.com/office/drawing/2014/main" id="{200EB2B9-572B-7E57-C838-7ED6953852BD}"/>
              </a:ext>
            </a:extLst>
          </p:cNvPr>
          <p:cNvSpPr/>
          <p:nvPr/>
        </p:nvSpPr>
        <p:spPr>
          <a:xfrm>
            <a:off x="3055465" y="1794568"/>
            <a:ext cx="3257046" cy="38724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魅力とにぎわいあふれる公園の整備</a:t>
            </a:r>
          </a:p>
        </p:txBody>
      </p:sp>
      <p:sp>
        <p:nvSpPr>
          <p:cNvPr id="11" name="四角形: 角を丸くする 10">
            <a:extLst>
              <a:ext uri="{FF2B5EF4-FFF2-40B4-BE49-F238E27FC236}">
                <a16:creationId xmlns:a16="http://schemas.microsoft.com/office/drawing/2014/main" id="{5F762A2E-3DE4-A1F4-8E15-647B5B8136B9}"/>
              </a:ext>
            </a:extLst>
          </p:cNvPr>
          <p:cNvSpPr/>
          <p:nvPr/>
        </p:nvSpPr>
        <p:spPr>
          <a:xfrm>
            <a:off x="263234" y="5504020"/>
            <a:ext cx="6489010" cy="120230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5F6FFCD0-EFD6-D6E9-D763-3709BFC33506}"/>
              </a:ext>
            </a:extLst>
          </p:cNvPr>
          <p:cNvSpPr/>
          <p:nvPr/>
        </p:nvSpPr>
        <p:spPr>
          <a:xfrm>
            <a:off x="348916" y="5901037"/>
            <a:ext cx="6279805" cy="77942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ニュータウン問題が顕在化する金剛地区において、金剛中央公園のリニューアル整備（</a:t>
            </a:r>
            <a:r>
              <a:rPr lang="en-US" altLang="ja-JP" sz="1200" dirty="0">
                <a:solidFill>
                  <a:schemeClr val="tx1"/>
                </a:solidFill>
                <a:latin typeface="BIZ UDゴシック" panose="020B0400000000000000" pitchFamily="49" charset="-128"/>
                <a:ea typeface="BIZ UDゴシック" panose="020B0400000000000000" pitchFamily="49" charset="-128"/>
              </a:rPr>
              <a:t>2030</a:t>
            </a:r>
            <a:r>
              <a:rPr lang="ja-JP" altLang="en-US" sz="1200" dirty="0">
                <a:solidFill>
                  <a:schemeClr val="tx1"/>
                </a:solidFill>
                <a:latin typeface="BIZ UDゴシック" panose="020B0400000000000000" pitchFamily="49" charset="-128"/>
                <a:ea typeface="BIZ UDゴシック" panose="020B0400000000000000" pitchFamily="49" charset="-128"/>
              </a:rPr>
              <a:t>年供用開始予定）や金剛銀座街商店街における広場整備など、都市空間の再編を官民連携で進める。</a:t>
            </a:r>
          </a:p>
        </p:txBody>
      </p:sp>
      <p:sp>
        <p:nvSpPr>
          <p:cNvPr id="13" name="四角形: 角を丸くする 12">
            <a:extLst>
              <a:ext uri="{FF2B5EF4-FFF2-40B4-BE49-F238E27FC236}">
                <a16:creationId xmlns:a16="http://schemas.microsoft.com/office/drawing/2014/main" id="{EBA98E4C-4B26-EA97-AFB2-5BB0F1C7242B}"/>
              </a:ext>
            </a:extLst>
          </p:cNvPr>
          <p:cNvSpPr/>
          <p:nvPr/>
        </p:nvSpPr>
        <p:spPr>
          <a:xfrm>
            <a:off x="176277" y="5593502"/>
            <a:ext cx="4454134" cy="26378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金剛地区における官民連携での都市空間の再編</a:t>
            </a:r>
          </a:p>
        </p:txBody>
      </p:sp>
      <p:sp>
        <p:nvSpPr>
          <p:cNvPr id="14" name="四角形: 角を丸くする 13">
            <a:extLst>
              <a:ext uri="{FF2B5EF4-FFF2-40B4-BE49-F238E27FC236}">
                <a16:creationId xmlns:a16="http://schemas.microsoft.com/office/drawing/2014/main" id="{D7C8525C-6574-3060-9166-78FCC3E8625D}"/>
              </a:ext>
            </a:extLst>
          </p:cNvPr>
          <p:cNvSpPr/>
          <p:nvPr/>
        </p:nvSpPr>
        <p:spPr>
          <a:xfrm>
            <a:off x="6853530" y="1419149"/>
            <a:ext cx="3194273" cy="42603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市民にとって使いやすい公園づくり</a:t>
            </a:r>
            <a:endParaRPr kumimoji="1" lang="en-US" altLang="ja-JP" sz="1400" b="1" u="sng" dirty="0">
              <a:solidFill>
                <a:srgbClr val="241916"/>
              </a:solidFill>
              <a:latin typeface="BIZ UDPゴシック" panose="020B0400000000000000" pitchFamily="50" charset="-128"/>
              <a:ea typeface="BIZ UDPゴシック" panose="020B0400000000000000" pitchFamily="50" charset="-128"/>
            </a:endParaRPr>
          </a:p>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「パークイノベーション」</a:t>
            </a:r>
          </a:p>
        </p:txBody>
      </p:sp>
      <p:grpSp>
        <p:nvGrpSpPr>
          <p:cNvPr id="15" name="グループ化 14">
            <a:extLst>
              <a:ext uri="{FF2B5EF4-FFF2-40B4-BE49-F238E27FC236}">
                <a16:creationId xmlns:a16="http://schemas.microsoft.com/office/drawing/2014/main" id="{3D72FDF1-96E8-20E8-4E10-5854A8CFAFDC}"/>
              </a:ext>
            </a:extLst>
          </p:cNvPr>
          <p:cNvGrpSpPr/>
          <p:nvPr/>
        </p:nvGrpSpPr>
        <p:grpSpPr>
          <a:xfrm rot="10800000">
            <a:off x="6139016" y="2100551"/>
            <a:ext cx="776479" cy="263791"/>
            <a:chOff x="6438636" y="1950156"/>
            <a:chExt cx="823478" cy="263791"/>
          </a:xfrm>
        </p:grpSpPr>
        <p:sp>
          <p:nvSpPr>
            <p:cNvPr id="16" name="フリーフォーム: 図形 15">
              <a:extLst>
                <a:ext uri="{FF2B5EF4-FFF2-40B4-BE49-F238E27FC236}">
                  <a16:creationId xmlns:a16="http://schemas.microsoft.com/office/drawing/2014/main" id="{98F2E427-4979-95E9-F81B-121D0147FAFF}"/>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7" name="テキスト ボックス 16">
              <a:extLst>
                <a:ext uri="{FF2B5EF4-FFF2-40B4-BE49-F238E27FC236}">
                  <a16:creationId xmlns:a16="http://schemas.microsoft.com/office/drawing/2014/main" id="{AE96D0B6-58A1-BBA3-D135-7702AF931CDC}"/>
                </a:ext>
              </a:extLst>
            </p:cNvPr>
            <p:cNvSpPr txBox="1"/>
            <p:nvPr/>
          </p:nvSpPr>
          <p:spPr>
            <a:xfrm rot="10800000">
              <a:off x="6438636" y="1977158"/>
              <a:ext cx="730266"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高槻市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19" name="グループ化 18">
            <a:extLst>
              <a:ext uri="{FF2B5EF4-FFF2-40B4-BE49-F238E27FC236}">
                <a16:creationId xmlns:a16="http://schemas.microsoft.com/office/drawing/2014/main" id="{99F7A7A1-BEA7-412B-18A0-0D7CE1DB88E0}"/>
              </a:ext>
            </a:extLst>
          </p:cNvPr>
          <p:cNvGrpSpPr/>
          <p:nvPr/>
        </p:nvGrpSpPr>
        <p:grpSpPr>
          <a:xfrm rot="10800000">
            <a:off x="11241114" y="1835068"/>
            <a:ext cx="773304" cy="263791"/>
            <a:chOff x="6442002" y="1950156"/>
            <a:chExt cx="820112" cy="263791"/>
          </a:xfrm>
        </p:grpSpPr>
        <p:sp>
          <p:nvSpPr>
            <p:cNvPr id="20" name="フリーフォーム: 図形 19">
              <a:extLst>
                <a:ext uri="{FF2B5EF4-FFF2-40B4-BE49-F238E27FC236}">
                  <a16:creationId xmlns:a16="http://schemas.microsoft.com/office/drawing/2014/main" id="{86DA8EFD-4C7F-8E41-631B-49B0F4A84ECC}"/>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1" name="テキスト ボックス 20">
              <a:extLst>
                <a:ext uri="{FF2B5EF4-FFF2-40B4-BE49-F238E27FC236}">
                  <a16:creationId xmlns:a16="http://schemas.microsoft.com/office/drawing/2014/main" id="{6EE75269-9D8C-364C-464B-3FA7F6822D98}"/>
                </a:ext>
              </a:extLst>
            </p:cNvPr>
            <p:cNvSpPr txBox="1"/>
            <p:nvPr/>
          </p:nvSpPr>
          <p:spPr>
            <a:xfrm rot="10800000">
              <a:off x="6442002" y="1977158"/>
              <a:ext cx="730268"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門真市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24" name="グループ化 23">
            <a:extLst>
              <a:ext uri="{FF2B5EF4-FFF2-40B4-BE49-F238E27FC236}">
                <a16:creationId xmlns:a16="http://schemas.microsoft.com/office/drawing/2014/main" id="{D278C0C8-5A29-6620-657F-BCCC01AC3E2F}"/>
              </a:ext>
            </a:extLst>
          </p:cNvPr>
          <p:cNvGrpSpPr/>
          <p:nvPr/>
        </p:nvGrpSpPr>
        <p:grpSpPr>
          <a:xfrm rot="10800000">
            <a:off x="6034254" y="5646642"/>
            <a:ext cx="953601" cy="263791"/>
            <a:chOff x="6423366" y="1950156"/>
            <a:chExt cx="838748" cy="263791"/>
          </a:xfrm>
        </p:grpSpPr>
        <p:sp>
          <p:nvSpPr>
            <p:cNvPr id="25" name="フリーフォーム: 図形 24">
              <a:extLst>
                <a:ext uri="{FF2B5EF4-FFF2-40B4-BE49-F238E27FC236}">
                  <a16:creationId xmlns:a16="http://schemas.microsoft.com/office/drawing/2014/main" id="{D3D23E8C-EF7F-D071-2111-FB42EFF8A1C3}"/>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6" name="テキスト ボックス 25">
              <a:extLst>
                <a:ext uri="{FF2B5EF4-FFF2-40B4-BE49-F238E27FC236}">
                  <a16:creationId xmlns:a16="http://schemas.microsoft.com/office/drawing/2014/main" id="{AF75233D-485C-CB5C-BB60-3C5D4F72242F}"/>
                </a:ext>
              </a:extLst>
            </p:cNvPr>
            <p:cNvSpPr txBox="1"/>
            <p:nvPr/>
          </p:nvSpPr>
          <p:spPr>
            <a:xfrm rot="10800000">
              <a:off x="6423366" y="197715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富田林市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29" name="図 28" descr="建物の前の道路&#10;&#10;AI によって生成されたコンテンツは間違っている可能性があります。">
            <a:extLst>
              <a:ext uri="{FF2B5EF4-FFF2-40B4-BE49-F238E27FC236}">
                <a16:creationId xmlns:a16="http://schemas.microsoft.com/office/drawing/2014/main" id="{3C37AFBC-E58A-F8CB-4B01-51DEDA0D56C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24516" y="2469658"/>
            <a:ext cx="1719589" cy="1215673"/>
          </a:xfrm>
          <a:prstGeom prst="rect">
            <a:avLst/>
          </a:prstGeom>
        </p:spPr>
      </p:pic>
      <p:pic>
        <p:nvPicPr>
          <p:cNvPr id="30" name="Picture 2">
            <a:extLst>
              <a:ext uri="{FF2B5EF4-FFF2-40B4-BE49-F238E27FC236}">
                <a16:creationId xmlns:a16="http://schemas.microsoft.com/office/drawing/2014/main" id="{F162D4F4-0CD2-46BE-39A2-B9661F59D03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195558" y="2062725"/>
            <a:ext cx="4003198" cy="3289955"/>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descr="ダイアグラム, 設計図&#10;&#10;AI によって生成されたコンテンツは間違っている可能性があります。">
            <a:extLst>
              <a:ext uri="{FF2B5EF4-FFF2-40B4-BE49-F238E27FC236}">
                <a16:creationId xmlns:a16="http://schemas.microsoft.com/office/drawing/2014/main" id="{57D5DF21-0DD8-F981-B089-9C4B744A695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971783" y="2467805"/>
            <a:ext cx="1744606" cy="1233390"/>
          </a:xfrm>
          <a:prstGeom prst="rect">
            <a:avLst/>
          </a:prstGeom>
        </p:spPr>
      </p:pic>
    </p:spTree>
    <p:extLst>
      <p:ext uri="{BB962C8B-B14F-4D97-AF65-F5344CB8AC3E}">
        <p14:creationId xmlns:p14="http://schemas.microsoft.com/office/powerpoint/2010/main" val="4173038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20CFF-72D4-56C1-AFF3-068BC281386A}"/>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30CB9827-E4E7-CA55-6375-25F31CA5D655}"/>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FA4A09E3-23CD-1528-B974-CD7953E40B84}"/>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8997954B-35C9-2F94-6C73-8FD5623C7F11}"/>
              </a:ext>
            </a:extLst>
          </p:cNvPr>
          <p:cNvSpPr/>
          <p:nvPr/>
        </p:nvSpPr>
        <p:spPr>
          <a:xfrm>
            <a:off x="252438" y="663428"/>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四角形: 角を丸くする 8">
            <a:extLst>
              <a:ext uri="{FF2B5EF4-FFF2-40B4-BE49-F238E27FC236}">
                <a16:creationId xmlns:a16="http://schemas.microsoft.com/office/drawing/2014/main" id="{868B27EF-801B-5733-F7EA-3CC6767D3DF7}"/>
              </a:ext>
            </a:extLst>
          </p:cNvPr>
          <p:cNvSpPr/>
          <p:nvPr/>
        </p:nvSpPr>
        <p:spPr>
          <a:xfrm>
            <a:off x="526083" y="1089247"/>
            <a:ext cx="7022074" cy="1593863"/>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720000" rIns="3600" rtlCol="0" anchor="t" anchorCtr="0"/>
          <a:lstStyle/>
          <a:p>
            <a:pPr marL="176213" marR="0" lvl="0" indent="-176213" algn="l" defTabSz="914400" rtl="0" eaLnBrk="1" fontAlgn="auto" latinLnBrk="0" hangingPunct="1">
              <a:lnSpc>
                <a:spcPts val="1800"/>
              </a:lnSpc>
              <a:spcBef>
                <a:spcPts val="1200"/>
              </a:spcBef>
              <a:spcAft>
                <a:spcPts val="0"/>
              </a:spcAft>
              <a:buClrTx/>
              <a:buSzTx/>
              <a:buFontTx/>
              <a:buNone/>
              <a:tabLst/>
              <a:defRPr/>
            </a:pPr>
            <a:endParaRPr lang="en-US" altLang="ja-JP" sz="1200" dirty="0">
              <a:solidFill>
                <a:schemeClr val="tx1"/>
              </a:solidFill>
              <a:latin typeface="BIZ UDゴシック" panose="020B0400000000000000" pitchFamily="49" charset="-128"/>
              <a:ea typeface="BIZ UDゴシック" panose="020B0400000000000000" pitchFamily="49" charset="-128"/>
            </a:endParaRPr>
          </a:p>
        </p:txBody>
      </p:sp>
      <p:sp>
        <p:nvSpPr>
          <p:cNvPr id="22" name="四角形: 角を丸くする 21">
            <a:extLst>
              <a:ext uri="{FF2B5EF4-FFF2-40B4-BE49-F238E27FC236}">
                <a16:creationId xmlns:a16="http://schemas.microsoft.com/office/drawing/2014/main" id="{1883BEB4-14B5-4EFB-E46F-A6B0A7B1C871}"/>
              </a:ext>
            </a:extLst>
          </p:cNvPr>
          <p:cNvSpPr/>
          <p:nvPr/>
        </p:nvSpPr>
        <p:spPr>
          <a:xfrm>
            <a:off x="172956" y="1211357"/>
            <a:ext cx="11849153" cy="5584402"/>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四角形: 角を丸くする 40">
            <a:extLst>
              <a:ext uri="{FF2B5EF4-FFF2-40B4-BE49-F238E27FC236}">
                <a16:creationId xmlns:a16="http://schemas.microsoft.com/office/drawing/2014/main" id="{78E45652-BD3D-F2C3-67F1-5D86E38469EA}"/>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CF4E3482-027F-6DDC-D5B1-E18307A4A8AD}"/>
              </a:ext>
            </a:extLst>
          </p:cNvPr>
          <p:cNvSpPr/>
          <p:nvPr/>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57" name="四角形: 角を丸くする 56">
            <a:extLst>
              <a:ext uri="{FF2B5EF4-FFF2-40B4-BE49-F238E27FC236}">
                <a16:creationId xmlns:a16="http://schemas.microsoft.com/office/drawing/2014/main" id="{305DBF24-24F6-1971-F8FB-0217B21E066A}"/>
              </a:ext>
            </a:extLst>
          </p:cNvPr>
          <p:cNvSpPr/>
          <p:nvPr/>
        </p:nvSpPr>
        <p:spPr>
          <a:xfrm>
            <a:off x="781368" y="206564"/>
            <a:ext cx="2093594"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都市としての</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ベーシックな機能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232FE59D-980D-0196-9700-965A5B0DF432}"/>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3" name="四角形: 角を丸くする 22">
            <a:extLst>
              <a:ext uri="{FF2B5EF4-FFF2-40B4-BE49-F238E27FC236}">
                <a16:creationId xmlns:a16="http://schemas.microsoft.com/office/drawing/2014/main" id="{8054778B-F4D1-2F4C-7002-A8DB6E3F79B8}"/>
              </a:ext>
            </a:extLst>
          </p:cNvPr>
          <p:cNvSpPr/>
          <p:nvPr/>
        </p:nvSpPr>
        <p:spPr>
          <a:xfrm>
            <a:off x="149774" y="1054079"/>
            <a:ext cx="2471506" cy="44165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拠点エリア形成</a:t>
            </a:r>
            <a:r>
              <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(3/4)</a:t>
            </a:r>
            <a:endPar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endParaRPr>
          </a:p>
        </p:txBody>
      </p:sp>
      <p:sp>
        <p:nvSpPr>
          <p:cNvPr id="47" name="四角形: 角を丸くする 46">
            <a:extLst>
              <a:ext uri="{FF2B5EF4-FFF2-40B4-BE49-F238E27FC236}">
                <a16:creationId xmlns:a16="http://schemas.microsoft.com/office/drawing/2014/main" id="{5D0AC6D6-895C-E77D-061A-51AE1AF0F0DF}"/>
              </a:ext>
            </a:extLst>
          </p:cNvPr>
          <p:cNvSpPr/>
          <p:nvPr/>
        </p:nvSpPr>
        <p:spPr>
          <a:xfrm>
            <a:off x="264280" y="1573551"/>
            <a:ext cx="4389289" cy="2856210"/>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49" name="四角形: 角を丸くする 48">
            <a:extLst>
              <a:ext uri="{FF2B5EF4-FFF2-40B4-BE49-F238E27FC236}">
                <a16:creationId xmlns:a16="http://schemas.microsoft.com/office/drawing/2014/main" id="{88EC51E3-6780-D662-3DF9-D73DA83F3D5A}"/>
              </a:ext>
            </a:extLst>
          </p:cNvPr>
          <p:cNvSpPr/>
          <p:nvPr/>
        </p:nvSpPr>
        <p:spPr>
          <a:xfrm>
            <a:off x="2200022" y="2372665"/>
            <a:ext cx="2459993" cy="186641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500"/>
              </a:lnSpc>
              <a:spcBef>
                <a:spcPts val="1200"/>
              </a:spcBef>
            </a:pPr>
            <a:r>
              <a:rPr lang="ja-JP" altLang="en-US" sz="1100" dirty="0">
                <a:solidFill>
                  <a:schemeClr val="tx1"/>
                </a:solidFill>
                <a:latin typeface="BIZ UDゴシック" panose="020B0400000000000000" pitchFamily="49" charset="-128"/>
                <a:ea typeface="BIZ UDゴシック" panose="020B0400000000000000" pitchFamily="49" charset="-128"/>
              </a:rPr>
              <a:t>新たな時代を先導し、全国に誇れるまちづくりの実現に向けて、「暮らし」、「学び」、「働き」、「楽しむ」など、生活のすべてのステージに“キラリ”と光る新たな仕組みを導入することを目標として、ゆめみヶ丘岸和田まちづくり協議会等と協働し、</a:t>
            </a:r>
            <a:r>
              <a:rPr lang="en-US" altLang="ja-JP" sz="1100" dirty="0">
                <a:solidFill>
                  <a:schemeClr val="tx1"/>
                </a:solidFill>
                <a:latin typeface="BIZ UDゴシック" panose="020B0400000000000000" pitchFamily="49" charset="-128"/>
                <a:ea typeface="BIZ UDゴシック" panose="020B0400000000000000" pitchFamily="49" charset="-128"/>
              </a:rPr>
              <a:t>7</a:t>
            </a:r>
            <a:r>
              <a:rPr lang="ja-JP" altLang="en-US" sz="1100" dirty="0">
                <a:solidFill>
                  <a:schemeClr val="tx1"/>
                </a:solidFill>
                <a:latin typeface="BIZ UDゴシック" panose="020B0400000000000000" pitchFamily="49" charset="-128"/>
                <a:ea typeface="BIZ UDゴシック" panose="020B0400000000000000" pitchFamily="49" charset="-128"/>
              </a:rPr>
              <a:t>つのプロジェクトを推進していく</a:t>
            </a:r>
          </a:p>
        </p:txBody>
      </p:sp>
      <p:sp>
        <p:nvSpPr>
          <p:cNvPr id="61" name="四角形: 角を丸くする 60">
            <a:extLst>
              <a:ext uri="{FF2B5EF4-FFF2-40B4-BE49-F238E27FC236}">
                <a16:creationId xmlns:a16="http://schemas.microsoft.com/office/drawing/2014/main" id="{1A074B26-BAAC-E1B9-C62A-758C7DB60F01}"/>
              </a:ext>
            </a:extLst>
          </p:cNvPr>
          <p:cNvSpPr/>
          <p:nvPr/>
        </p:nvSpPr>
        <p:spPr>
          <a:xfrm>
            <a:off x="329308" y="1702216"/>
            <a:ext cx="5419367" cy="38724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u="sng" dirty="0">
                <a:solidFill>
                  <a:srgbClr val="241916"/>
                </a:solidFill>
                <a:latin typeface="BIZ UDPゴシック" panose="020B0400000000000000" pitchFamily="50" charset="-128"/>
                <a:ea typeface="BIZ UDPゴシック" panose="020B0400000000000000" pitchFamily="50" charset="-128"/>
              </a:rPr>
              <a:t>『</a:t>
            </a: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岸和田Ｇｒｅｅｎ Ｖｉｌｌａｇｅ構想</a:t>
            </a:r>
            <a:r>
              <a:rPr kumimoji="1" lang="en-US" altLang="ja-JP" sz="1400" b="1" u="sng" dirty="0">
                <a:solidFill>
                  <a:srgbClr val="241916"/>
                </a:solidFill>
                <a:latin typeface="BIZ UDPゴシック" panose="020B0400000000000000" pitchFamily="50" charset="-128"/>
                <a:ea typeface="BIZ UDPゴシック" panose="020B0400000000000000" pitchFamily="50" charset="-128"/>
              </a:rPr>
              <a:t>』</a:t>
            </a: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を基にした</a:t>
            </a:r>
            <a:br>
              <a:rPr kumimoji="1" lang="en-US" altLang="ja-JP" sz="1400" b="1" u="sng" dirty="0">
                <a:solidFill>
                  <a:srgbClr val="241916"/>
                </a:solidFill>
                <a:latin typeface="BIZ UDPゴシック" panose="020B0400000000000000" pitchFamily="50" charset="-128"/>
                <a:ea typeface="BIZ UDPゴシック" panose="020B0400000000000000" pitchFamily="50" charset="-128"/>
              </a:rPr>
            </a:b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まちづくりについて</a:t>
            </a:r>
          </a:p>
        </p:txBody>
      </p:sp>
      <p:sp>
        <p:nvSpPr>
          <p:cNvPr id="11" name="スライド番号プレースホルダー 12">
            <a:extLst>
              <a:ext uri="{FF2B5EF4-FFF2-40B4-BE49-F238E27FC236}">
                <a16:creationId xmlns:a16="http://schemas.microsoft.com/office/drawing/2014/main" id="{261DE7C1-0133-4C57-11F2-221365A0FAA5}"/>
              </a:ext>
            </a:extLst>
          </p:cNvPr>
          <p:cNvSpPr>
            <a:spLocks noGrp="1"/>
          </p:cNvSpPr>
          <p:nvPr>
            <p:ph type="sldNum" sz="quarter" idx="12"/>
          </p:nvPr>
        </p:nvSpPr>
        <p:spPr>
          <a:xfrm>
            <a:off x="11645322" y="6556053"/>
            <a:ext cx="610178"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21</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grpSp>
        <p:nvGrpSpPr>
          <p:cNvPr id="14" name="グループ化 13">
            <a:extLst>
              <a:ext uri="{FF2B5EF4-FFF2-40B4-BE49-F238E27FC236}">
                <a16:creationId xmlns:a16="http://schemas.microsoft.com/office/drawing/2014/main" id="{8F7EE922-E51B-3ED8-062B-995975EB31F1}"/>
              </a:ext>
            </a:extLst>
          </p:cNvPr>
          <p:cNvGrpSpPr/>
          <p:nvPr/>
        </p:nvGrpSpPr>
        <p:grpSpPr>
          <a:xfrm rot="10800000" flipH="1">
            <a:off x="169891" y="2169170"/>
            <a:ext cx="954062" cy="263791"/>
            <a:chOff x="6547470" y="1950156"/>
            <a:chExt cx="651747" cy="263791"/>
          </a:xfrm>
        </p:grpSpPr>
        <p:sp>
          <p:nvSpPr>
            <p:cNvPr id="16" name="フリーフォーム: 図形 15">
              <a:extLst>
                <a:ext uri="{FF2B5EF4-FFF2-40B4-BE49-F238E27FC236}">
                  <a16:creationId xmlns:a16="http://schemas.microsoft.com/office/drawing/2014/main" id="{24B64B58-DF3D-FFCB-4342-B27417D700EB}"/>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テキスト ボックス 16">
              <a:extLst>
                <a:ext uri="{FF2B5EF4-FFF2-40B4-BE49-F238E27FC236}">
                  <a16:creationId xmlns:a16="http://schemas.microsoft.com/office/drawing/2014/main" id="{1CDE5B94-8C3B-B09C-7A97-8D376DA59876}"/>
                </a:ext>
              </a:extLst>
            </p:cNvPr>
            <p:cNvSpPr txBox="1"/>
            <p:nvPr/>
          </p:nvSpPr>
          <p:spPr>
            <a:xfrm rot="10800000">
              <a:off x="6547470" y="1967204"/>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2"/>
                </a:rPr>
                <a:t>岸和田市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2"/>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18" name="図 17">
            <a:extLst>
              <a:ext uri="{FF2B5EF4-FFF2-40B4-BE49-F238E27FC236}">
                <a16:creationId xmlns:a16="http://schemas.microsoft.com/office/drawing/2014/main" id="{D1233CF5-715A-CDFF-EF85-F50007347F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1533" y="2682840"/>
            <a:ext cx="2070273" cy="1463626"/>
          </a:xfrm>
          <a:prstGeom prst="rect">
            <a:avLst/>
          </a:prstGeom>
        </p:spPr>
      </p:pic>
      <p:sp>
        <p:nvSpPr>
          <p:cNvPr id="19" name="四角形: 角を丸くする 18">
            <a:extLst>
              <a:ext uri="{FF2B5EF4-FFF2-40B4-BE49-F238E27FC236}">
                <a16:creationId xmlns:a16="http://schemas.microsoft.com/office/drawing/2014/main" id="{A019782C-EDBF-88E2-E8FC-043F7E29F231}"/>
              </a:ext>
            </a:extLst>
          </p:cNvPr>
          <p:cNvSpPr/>
          <p:nvPr/>
        </p:nvSpPr>
        <p:spPr>
          <a:xfrm>
            <a:off x="240463" y="4543367"/>
            <a:ext cx="4389289" cy="2135560"/>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908DAE17-888B-9CDC-9DC2-200083930FBB}"/>
              </a:ext>
            </a:extLst>
          </p:cNvPr>
          <p:cNvSpPr/>
          <p:nvPr/>
        </p:nvSpPr>
        <p:spPr>
          <a:xfrm>
            <a:off x="238886" y="5645760"/>
            <a:ext cx="4034732" cy="8674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500"/>
              </a:lnSpc>
              <a:spcBef>
                <a:spcPts val="1200"/>
              </a:spcBef>
            </a:pPr>
            <a:r>
              <a:rPr lang="ja-JP" altLang="en-US" sz="1100" dirty="0">
                <a:solidFill>
                  <a:schemeClr val="tx1"/>
                </a:solidFill>
                <a:latin typeface="BIZ UDゴシック" panose="020B0400000000000000" pitchFamily="49" charset="-128"/>
                <a:ea typeface="BIZ UDゴシック" panose="020B0400000000000000" pitchFamily="49" charset="-128"/>
              </a:rPr>
              <a:t>市内にある、現在は使用されていない施設（遊休施設）を整備し、子育て支援機能や図書室機能、娯楽室機能などを集約した、多世代交流拠点「市民交流センター」として再構築し、賑わいと地域コミュニティが生まれる場を整備していく。</a:t>
            </a:r>
          </a:p>
        </p:txBody>
      </p:sp>
      <p:sp>
        <p:nvSpPr>
          <p:cNvPr id="24" name="四角形: 角を丸くする 23">
            <a:extLst>
              <a:ext uri="{FF2B5EF4-FFF2-40B4-BE49-F238E27FC236}">
                <a16:creationId xmlns:a16="http://schemas.microsoft.com/office/drawing/2014/main" id="{709FEE4F-196D-528C-A1ED-639AFCD1A575}"/>
              </a:ext>
            </a:extLst>
          </p:cNvPr>
          <p:cNvSpPr/>
          <p:nvPr/>
        </p:nvSpPr>
        <p:spPr>
          <a:xfrm>
            <a:off x="280141" y="4810294"/>
            <a:ext cx="5790509" cy="38724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市内の遊休施設を改修した</a:t>
            </a:r>
            <a:br>
              <a:rPr kumimoji="1" lang="en-US" altLang="ja-JP" sz="1400" b="1" u="sng" dirty="0">
                <a:solidFill>
                  <a:srgbClr val="241916"/>
                </a:solidFill>
                <a:latin typeface="BIZ UDPゴシック" panose="020B0400000000000000" pitchFamily="50" charset="-128"/>
                <a:ea typeface="BIZ UDPゴシック" panose="020B0400000000000000" pitchFamily="50" charset="-128"/>
              </a:rPr>
            </a:b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「市民交流センター」の設置に向けた取組</a:t>
            </a:r>
          </a:p>
        </p:txBody>
      </p:sp>
      <p:grpSp>
        <p:nvGrpSpPr>
          <p:cNvPr id="26" name="グループ化 25">
            <a:extLst>
              <a:ext uri="{FF2B5EF4-FFF2-40B4-BE49-F238E27FC236}">
                <a16:creationId xmlns:a16="http://schemas.microsoft.com/office/drawing/2014/main" id="{C6E5BC65-435A-BB26-9AA4-865C01B281B3}"/>
              </a:ext>
            </a:extLst>
          </p:cNvPr>
          <p:cNvGrpSpPr/>
          <p:nvPr/>
        </p:nvGrpSpPr>
        <p:grpSpPr>
          <a:xfrm rot="10800000" flipH="1">
            <a:off x="178113" y="5374065"/>
            <a:ext cx="584176" cy="263791"/>
            <a:chOff x="6547470" y="1950156"/>
            <a:chExt cx="651747" cy="263791"/>
          </a:xfrm>
        </p:grpSpPr>
        <p:sp>
          <p:nvSpPr>
            <p:cNvPr id="27" name="フリーフォーム: 図形 26">
              <a:extLst>
                <a:ext uri="{FF2B5EF4-FFF2-40B4-BE49-F238E27FC236}">
                  <a16:creationId xmlns:a16="http://schemas.microsoft.com/office/drawing/2014/main" id="{E8BC3754-3707-30D7-B647-4B9C099D7A86}"/>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2" name="テキスト ボックス 31">
              <a:extLst>
                <a:ext uri="{FF2B5EF4-FFF2-40B4-BE49-F238E27FC236}">
                  <a16:creationId xmlns:a16="http://schemas.microsoft.com/office/drawing/2014/main" id="{69E32EC2-952B-3020-FD57-236C509E36FA}"/>
                </a:ext>
              </a:extLst>
            </p:cNvPr>
            <p:cNvSpPr txBox="1"/>
            <p:nvPr/>
          </p:nvSpPr>
          <p:spPr>
            <a:xfrm rot="10800000">
              <a:off x="6547470" y="1967204"/>
              <a:ext cx="65174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柏原市</a:t>
              </a:r>
            </a:p>
          </p:txBody>
        </p:sp>
      </p:grpSp>
      <p:sp>
        <p:nvSpPr>
          <p:cNvPr id="45" name="四角形: 角を丸くする 44">
            <a:extLst>
              <a:ext uri="{FF2B5EF4-FFF2-40B4-BE49-F238E27FC236}">
                <a16:creationId xmlns:a16="http://schemas.microsoft.com/office/drawing/2014/main" id="{85112F8B-6C06-92C0-F846-61185ED6FF39}"/>
              </a:ext>
            </a:extLst>
          </p:cNvPr>
          <p:cNvSpPr/>
          <p:nvPr/>
        </p:nvSpPr>
        <p:spPr>
          <a:xfrm>
            <a:off x="4716665" y="1573552"/>
            <a:ext cx="4389289" cy="5105376"/>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48" name="四角形: 角を丸くする 47">
            <a:extLst>
              <a:ext uri="{FF2B5EF4-FFF2-40B4-BE49-F238E27FC236}">
                <a16:creationId xmlns:a16="http://schemas.microsoft.com/office/drawing/2014/main" id="{FD40CDED-757D-95D2-AF0C-8A6DAAC86C0D}"/>
              </a:ext>
            </a:extLst>
          </p:cNvPr>
          <p:cNvSpPr/>
          <p:nvPr/>
        </p:nvSpPr>
        <p:spPr>
          <a:xfrm>
            <a:off x="4742584" y="5476808"/>
            <a:ext cx="4034732" cy="10672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500"/>
              </a:lnSpc>
              <a:spcBef>
                <a:spcPts val="1200"/>
              </a:spcBef>
            </a:pPr>
            <a:r>
              <a:rPr lang="ja-JP" altLang="en-US" sz="1100" dirty="0">
                <a:solidFill>
                  <a:schemeClr val="tx1"/>
                </a:solidFill>
                <a:latin typeface="BIZ UDゴシック" panose="020B0400000000000000" pitchFamily="49" charset="-128"/>
                <a:ea typeface="BIZ UDゴシック" panose="020B0400000000000000" pitchFamily="49" charset="-128"/>
              </a:rPr>
              <a:t>老朽化等の課題を抱える青少年の家について、大規模改修をはじめとした様々な利用活性化策の実施や利用対象者の拡充により、誰もが利用することのできる、新たな南部地域の交流拠点「槇尾山レクリエーションセンター」としてリニューアルする。</a:t>
            </a:r>
          </a:p>
        </p:txBody>
      </p:sp>
      <p:sp>
        <p:nvSpPr>
          <p:cNvPr id="50" name="四角形: 角を丸くする 49">
            <a:extLst>
              <a:ext uri="{FF2B5EF4-FFF2-40B4-BE49-F238E27FC236}">
                <a16:creationId xmlns:a16="http://schemas.microsoft.com/office/drawing/2014/main" id="{040242F1-9FF0-A4FD-9223-6C4C57D7E60D}"/>
              </a:ext>
            </a:extLst>
          </p:cNvPr>
          <p:cNvSpPr/>
          <p:nvPr/>
        </p:nvSpPr>
        <p:spPr>
          <a:xfrm>
            <a:off x="4756344" y="1791855"/>
            <a:ext cx="4116724" cy="38724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新たな南部地域の交流拠点形成に向けた取組</a:t>
            </a:r>
          </a:p>
        </p:txBody>
      </p:sp>
      <p:grpSp>
        <p:nvGrpSpPr>
          <p:cNvPr id="51" name="グループ化 50">
            <a:extLst>
              <a:ext uri="{FF2B5EF4-FFF2-40B4-BE49-F238E27FC236}">
                <a16:creationId xmlns:a16="http://schemas.microsoft.com/office/drawing/2014/main" id="{A1B62A8D-9219-064E-104B-D4C775228D66}"/>
              </a:ext>
            </a:extLst>
          </p:cNvPr>
          <p:cNvGrpSpPr/>
          <p:nvPr/>
        </p:nvGrpSpPr>
        <p:grpSpPr>
          <a:xfrm rot="10800000" flipH="1">
            <a:off x="4698769" y="2298475"/>
            <a:ext cx="914635" cy="263791"/>
            <a:chOff x="6597246" y="1950156"/>
            <a:chExt cx="651747" cy="263791"/>
          </a:xfrm>
        </p:grpSpPr>
        <p:sp>
          <p:nvSpPr>
            <p:cNvPr id="52" name="フリーフォーム: 図形 51">
              <a:extLst>
                <a:ext uri="{FF2B5EF4-FFF2-40B4-BE49-F238E27FC236}">
                  <a16:creationId xmlns:a16="http://schemas.microsoft.com/office/drawing/2014/main" id="{E2F6C363-F9C6-4BE5-676E-E705ACEF6F19}"/>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3" name="テキスト ボックス 52">
              <a:extLst>
                <a:ext uri="{FF2B5EF4-FFF2-40B4-BE49-F238E27FC236}">
                  <a16:creationId xmlns:a16="http://schemas.microsoft.com/office/drawing/2014/main" id="{BB6202CF-0EEB-2255-F480-1F136B932E55}"/>
                </a:ext>
              </a:extLst>
            </p:cNvPr>
            <p:cNvSpPr txBox="1"/>
            <p:nvPr/>
          </p:nvSpPr>
          <p:spPr>
            <a:xfrm rot="10800000">
              <a:off x="6597246" y="1967204"/>
              <a:ext cx="65174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和泉市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55" name="図 54">
            <a:extLst>
              <a:ext uri="{FF2B5EF4-FFF2-40B4-BE49-F238E27FC236}">
                <a16:creationId xmlns:a16="http://schemas.microsoft.com/office/drawing/2014/main" id="{7E5430D1-A2BA-DA4E-2AB9-E47EE89676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87361" y="2734395"/>
            <a:ext cx="4230063" cy="2691273"/>
          </a:xfrm>
          <a:prstGeom prst="rect">
            <a:avLst/>
          </a:prstGeom>
        </p:spPr>
      </p:pic>
      <p:sp>
        <p:nvSpPr>
          <p:cNvPr id="56" name="四角形: 角を丸くする 55">
            <a:extLst>
              <a:ext uri="{FF2B5EF4-FFF2-40B4-BE49-F238E27FC236}">
                <a16:creationId xmlns:a16="http://schemas.microsoft.com/office/drawing/2014/main" id="{A9C4E4A8-9DCC-01A1-E178-AD989CDDCD8B}"/>
              </a:ext>
            </a:extLst>
          </p:cNvPr>
          <p:cNvSpPr/>
          <p:nvPr/>
        </p:nvSpPr>
        <p:spPr>
          <a:xfrm>
            <a:off x="9178266" y="1573551"/>
            <a:ext cx="2745037" cy="5105376"/>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58" name="四角形: 角を丸くする 57">
            <a:extLst>
              <a:ext uri="{FF2B5EF4-FFF2-40B4-BE49-F238E27FC236}">
                <a16:creationId xmlns:a16="http://schemas.microsoft.com/office/drawing/2014/main" id="{DEE3DD42-31A5-DE4E-AF96-98B92ABE458D}"/>
              </a:ext>
            </a:extLst>
          </p:cNvPr>
          <p:cNvSpPr/>
          <p:nvPr/>
        </p:nvSpPr>
        <p:spPr>
          <a:xfrm>
            <a:off x="9190279" y="5035872"/>
            <a:ext cx="2515957" cy="1466812"/>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500"/>
              </a:lnSpc>
              <a:spcBef>
                <a:spcPts val="1200"/>
              </a:spcBef>
            </a:pPr>
            <a:r>
              <a:rPr lang="ja-JP" altLang="en-US" sz="1100" dirty="0">
                <a:solidFill>
                  <a:schemeClr val="tx1"/>
                </a:solidFill>
                <a:latin typeface="BIZ UDゴシック" panose="020B0400000000000000" pitchFamily="49" charset="-128"/>
                <a:ea typeface="BIZ UDゴシック" panose="020B0400000000000000" pitchFamily="49" charset="-128"/>
              </a:rPr>
              <a:t>市を代表するランドマークである史跡池上曾根遺跡について、保存活用計画及び再整備計画に基づき、様々なイベントやスポーツが楽しめる広場として「（仮称）池上プレイステージ」を整備し、にぎわいの創出をめざす。</a:t>
            </a:r>
          </a:p>
        </p:txBody>
      </p:sp>
      <p:sp>
        <p:nvSpPr>
          <p:cNvPr id="62" name="四角形: 角を丸くする 61">
            <a:extLst>
              <a:ext uri="{FF2B5EF4-FFF2-40B4-BE49-F238E27FC236}">
                <a16:creationId xmlns:a16="http://schemas.microsoft.com/office/drawing/2014/main" id="{F7BD091B-2DB5-9C70-46CF-ED5BF5775D3F}"/>
              </a:ext>
            </a:extLst>
          </p:cNvPr>
          <p:cNvSpPr/>
          <p:nvPr/>
        </p:nvSpPr>
        <p:spPr>
          <a:xfrm>
            <a:off x="9157116" y="1840478"/>
            <a:ext cx="2861928" cy="38724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にぎわい創出に向けた</a:t>
            </a:r>
            <a:br>
              <a:rPr kumimoji="1" lang="en-US" altLang="ja-JP" sz="1400" b="1" u="sng" dirty="0">
                <a:solidFill>
                  <a:srgbClr val="241916"/>
                </a:solidFill>
                <a:latin typeface="BIZ UDPゴシック" panose="020B0400000000000000" pitchFamily="50" charset="-128"/>
                <a:ea typeface="BIZ UDPゴシック" panose="020B0400000000000000" pitchFamily="50" charset="-128"/>
              </a:rPr>
            </a:b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史跡池上曽根遺跡の整備の取組</a:t>
            </a:r>
          </a:p>
        </p:txBody>
      </p:sp>
      <p:grpSp>
        <p:nvGrpSpPr>
          <p:cNvPr id="64" name="グループ化 63">
            <a:extLst>
              <a:ext uri="{FF2B5EF4-FFF2-40B4-BE49-F238E27FC236}">
                <a16:creationId xmlns:a16="http://schemas.microsoft.com/office/drawing/2014/main" id="{9674E550-D390-7A87-7609-578F443FCB52}"/>
              </a:ext>
            </a:extLst>
          </p:cNvPr>
          <p:cNvGrpSpPr/>
          <p:nvPr/>
        </p:nvGrpSpPr>
        <p:grpSpPr>
          <a:xfrm rot="10800000" flipH="1">
            <a:off x="9154020" y="2404248"/>
            <a:ext cx="914635" cy="263791"/>
            <a:chOff x="6597246" y="1950156"/>
            <a:chExt cx="651747" cy="263791"/>
          </a:xfrm>
        </p:grpSpPr>
        <p:sp>
          <p:nvSpPr>
            <p:cNvPr id="65" name="フリーフォーム: 図形 64">
              <a:extLst>
                <a:ext uri="{FF2B5EF4-FFF2-40B4-BE49-F238E27FC236}">
                  <a16:creationId xmlns:a16="http://schemas.microsoft.com/office/drawing/2014/main" id="{21CA839D-D5D4-5D5B-7E61-932B8895FEF6}"/>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6" name="テキスト ボックス 65">
              <a:extLst>
                <a:ext uri="{FF2B5EF4-FFF2-40B4-BE49-F238E27FC236}">
                  <a16:creationId xmlns:a16="http://schemas.microsoft.com/office/drawing/2014/main" id="{8BAF07B0-AEF2-10BE-E34A-EDD3A79B0973}"/>
                </a:ext>
              </a:extLst>
            </p:cNvPr>
            <p:cNvSpPr txBox="1"/>
            <p:nvPr/>
          </p:nvSpPr>
          <p:spPr>
            <a:xfrm rot="10800000">
              <a:off x="6597246" y="1967204"/>
              <a:ext cx="651747" cy="215444"/>
            </a:xfrm>
            <a:prstGeom prst="rect">
              <a:avLst/>
            </a:prstGeom>
            <a:noFill/>
          </p:spPr>
          <p:txBody>
            <a:bodyPr wrap="square" rtlCol="0">
              <a:spAutoFit/>
            </a:bodyPr>
            <a:lstStyle/>
            <a:p>
              <a:r>
                <a:rPr kumimoji="1" lang="ja-JP" altLang="en-US" sz="800" b="1" dirty="0">
                  <a:solidFill>
                    <a:schemeClr val="tx1">
                      <a:lumMod val="85000"/>
                      <a:lumOff val="15000"/>
                    </a:schemeClr>
                  </a:solidFill>
                  <a:highlight>
                    <a:srgbClr val="FFFF00"/>
                  </a:highlight>
                  <a:latin typeface="BIZ UDゴシック" panose="020B0400000000000000" pitchFamily="49" charset="-128"/>
                  <a:ea typeface="BIZ UDゴシック" panose="020B0400000000000000" pitchFamily="49" charset="-128"/>
                  <a:hlinkClick r:id="rId6"/>
                </a:rPr>
                <a:t>和泉市</a:t>
              </a:r>
              <a:r>
                <a:rPr kumimoji="1" lang="en-US" altLang="ja-JP" sz="800" b="1" dirty="0">
                  <a:solidFill>
                    <a:schemeClr val="tx1">
                      <a:lumMod val="85000"/>
                      <a:lumOff val="15000"/>
                    </a:schemeClr>
                  </a:solidFill>
                  <a:highlight>
                    <a:srgbClr val="FFFF00"/>
                  </a:highlight>
                  <a:latin typeface="BIZ UDゴシック" panose="020B0400000000000000" pitchFamily="49" charset="-128"/>
                  <a:ea typeface="BIZ UDゴシック" panose="020B0400000000000000" pitchFamily="49" charset="-128"/>
                  <a:hlinkClick r:id="rId6"/>
                </a:rPr>
                <a:t>HP</a:t>
              </a:r>
              <a:endParaRPr kumimoji="1" lang="ja-JP" altLang="en-US" sz="800" b="1" dirty="0">
                <a:solidFill>
                  <a:schemeClr val="tx1">
                    <a:lumMod val="85000"/>
                    <a:lumOff val="15000"/>
                  </a:schemeClr>
                </a:solidFill>
                <a:highlight>
                  <a:srgbClr val="FFFF00"/>
                </a:highlight>
                <a:latin typeface="BIZ UDゴシック" panose="020B0400000000000000" pitchFamily="49" charset="-128"/>
                <a:ea typeface="BIZ UDゴシック" panose="020B0400000000000000" pitchFamily="49" charset="-128"/>
              </a:endParaRPr>
            </a:p>
          </p:txBody>
        </p:sp>
      </p:grpSp>
      <p:pic>
        <p:nvPicPr>
          <p:cNvPr id="7" name="図 6" descr="ダイアグラム&#10;&#10;AI によって生成されたコンテンツは間違っている可能性があります。">
            <a:extLst>
              <a:ext uri="{FF2B5EF4-FFF2-40B4-BE49-F238E27FC236}">
                <a16:creationId xmlns:a16="http://schemas.microsoft.com/office/drawing/2014/main" id="{E05C7B8C-DB53-7D24-3E55-FDF4B7FDC1C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93248" y="3030233"/>
            <a:ext cx="2689689" cy="1884465"/>
          </a:xfrm>
          <a:prstGeom prst="rect">
            <a:avLst/>
          </a:prstGeom>
        </p:spPr>
      </p:pic>
    </p:spTree>
    <p:extLst>
      <p:ext uri="{BB962C8B-B14F-4D97-AF65-F5344CB8AC3E}">
        <p14:creationId xmlns:p14="http://schemas.microsoft.com/office/powerpoint/2010/main" val="1291104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94B34-4A89-2608-026F-E50318C4CAF6}"/>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D24E92F7-AC5D-E133-9EC0-1ABF1E5F1939}"/>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791AFC33-980B-8F33-AA54-FB9D8BCC5864}"/>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61AEF640-BDBF-11D0-800A-9A4A5DB36C4F}"/>
              </a:ext>
            </a:extLst>
          </p:cNvPr>
          <p:cNvSpPr/>
          <p:nvPr/>
        </p:nvSpPr>
        <p:spPr>
          <a:xfrm>
            <a:off x="252438" y="663428"/>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四角形: 角を丸くする 8">
            <a:extLst>
              <a:ext uri="{FF2B5EF4-FFF2-40B4-BE49-F238E27FC236}">
                <a16:creationId xmlns:a16="http://schemas.microsoft.com/office/drawing/2014/main" id="{CDAFBD2D-86EE-3AC4-46A0-D40C652EFF52}"/>
              </a:ext>
            </a:extLst>
          </p:cNvPr>
          <p:cNvSpPr/>
          <p:nvPr/>
        </p:nvSpPr>
        <p:spPr>
          <a:xfrm>
            <a:off x="526083" y="1089247"/>
            <a:ext cx="7022074" cy="1593863"/>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720000" rIns="3600" rtlCol="0" anchor="t" anchorCtr="0"/>
          <a:lstStyle/>
          <a:p>
            <a:pPr marL="176213" marR="0" lvl="0" indent="-176213" algn="l" defTabSz="914400" rtl="0" eaLnBrk="1" fontAlgn="auto" latinLnBrk="0" hangingPunct="1">
              <a:lnSpc>
                <a:spcPts val="1800"/>
              </a:lnSpc>
              <a:spcBef>
                <a:spcPts val="1200"/>
              </a:spcBef>
              <a:spcAft>
                <a:spcPts val="0"/>
              </a:spcAft>
              <a:buClrTx/>
              <a:buSzTx/>
              <a:buFontTx/>
              <a:buNone/>
              <a:tabLst/>
              <a:defRPr/>
            </a:pPr>
            <a:endParaRPr lang="en-US" altLang="ja-JP" sz="1200" dirty="0">
              <a:solidFill>
                <a:schemeClr val="tx1"/>
              </a:solidFill>
              <a:latin typeface="BIZ UDゴシック" panose="020B0400000000000000" pitchFamily="49" charset="-128"/>
              <a:ea typeface="BIZ UDゴシック" panose="020B0400000000000000" pitchFamily="49" charset="-128"/>
            </a:endParaRPr>
          </a:p>
        </p:txBody>
      </p:sp>
      <p:sp>
        <p:nvSpPr>
          <p:cNvPr id="22" name="四角形: 角を丸くする 21">
            <a:extLst>
              <a:ext uri="{FF2B5EF4-FFF2-40B4-BE49-F238E27FC236}">
                <a16:creationId xmlns:a16="http://schemas.microsoft.com/office/drawing/2014/main" id="{C883CF71-4DA9-560A-F074-2F4E0A169DC2}"/>
              </a:ext>
            </a:extLst>
          </p:cNvPr>
          <p:cNvSpPr/>
          <p:nvPr/>
        </p:nvSpPr>
        <p:spPr>
          <a:xfrm>
            <a:off x="172956" y="1211357"/>
            <a:ext cx="11849153" cy="5584402"/>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四角形: 角を丸くする 40">
            <a:extLst>
              <a:ext uri="{FF2B5EF4-FFF2-40B4-BE49-F238E27FC236}">
                <a16:creationId xmlns:a16="http://schemas.microsoft.com/office/drawing/2014/main" id="{2536DEDF-03B8-0E06-57F5-B8A6DD6FBA0B}"/>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039911CD-A5C0-2B61-65D9-EB239169AC12}"/>
              </a:ext>
            </a:extLst>
          </p:cNvPr>
          <p:cNvSpPr/>
          <p:nvPr/>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57" name="四角形: 角を丸くする 56">
            <a:extLst>
              <a:ext uri="{FF2B5EF4-FFF2-40B4-BE49-F238E27FC236}">
                <a16:creationId xmlns:a16="http://schemas.microsoft.com/office/drawing/2014/main" id="{03EC4BAD-39F1-0EF8-3918-33D8DF51A8AA}"/>
              </a:ext>
            </a:extLst>
          </p:cNvPr>
          <p:cNvSpPr/>
          <p:nvPr/>
        </p:nvSpPr>
        <p:spPr>
          <a:xfrm>
            <a:off x="781368" y="206564"/>
            <a:ext cx="2093594"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都市としての</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ベーシックな機能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EC2B87E3-7B6B-66E9-80A0-53C356CEA48C}"/>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3" name="四角形: 角を丸くする 22">
            <a:extLst>
              <a:ext uri="{FF2B5EF4-FFF2-40B4-BE49-F238E27FC236}">
                <a16:creationId xmlns:a16="http://schemas.microsoft.com/office/drawing/2014/main" id="{CB52A6E3-118D-A998-C2E7-F0E59CDA0B02}"/>
              </a:ext>
            </a:extLst>
          </p:cNvPr>
          <p:cNvSpPr/>
          <p:nvPr/>
        </p:nvSpPr>
        <p:spPr>
          <a:xfrm>
            <a:off x="149774" y="1054079"/>
            <a:ext cx="2471506" cy="44165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拠点エリア形成</a:t>
            </a:r>
            <a:r>
              <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(4/4)</a:t>
            </a:r>
            <a:endPar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endParaRPr>
          </a:p>
        </p:txBody>
      </p:sp>
      <p:sp>
        <p:nvSpPr>
          <p:cNvPr id="11" name="スライド番号プレースホルダー 12">
            <a:extLst>
              <a:ext uri="{FF2B5EF4-FFF2-40B4-BE49-F238E27FC236}">
                <a16:creationId xmlns:a16="http://schemas.microsoft.com/office/drawing/2014/main" id="{E3DDC1D3-AEB9-A731-9C03-EF7E64164D95}"/>
              </a:ext>
            </a:extLst>
          </p:cNvPr>
          <p:cNvSpPr>
            <a:spLocks noGrp="1"/>
          </p:cNvSpPr>
          <p:nvPr>
            <p:ph type="sldNum" sz="quarter" idx="12"/>
          </p:nvPr>
        </p:nvSpPr>
        <p:spPr>
          <a:xfrm>
            <a:off x="11645322" y="6556053"/>
            <a:ext cx="610178"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22</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56" name="四角形: 角を丸くする 55">
            <a:extLst>
              <a:ext uri="{FF2B5EF4-FFF2-40B4-BE49-F238E27FC236}">
                <a16:creationId xmlns:a16="http://schemas.microsoft.com/office/drawing/2014/main" id="{275AC978-0C5F-B1D6-5822-0190642F1F38}"/>
              </a:ext>
            </a:extLst>
          </p:cNvPr>
          <p:cNvSpPr/>
          <p:nvPr/>
        </p:nvSpPr>
        <p:spPr>
          <a:xfrm>
            <a:off x="339067" y="1573551"/>
            <a:ext cx="6533660" cy="3715882"/>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58" name="四角形: 角を丸くする 57">
            <a:extLst>
              <a:ext uri="{FF2B5EF4-FFF2-40B4-BE49-F238E27FC236}">
                <a16:creationId xmlns:a16="http://schemas.microsoft.com/office/drawing/2014/main" id="{53FC9C3E-FCDF-FA49-61F6-6B8F76E69B7D}"/>
              </a:ext>
            </a:extLst>
          </p:cNvPr>
          <p:cNvSpPr/>
          <p:nvPr/>
        </p:nvSpPr>
        <p:spPr>
          <a:xfrm>
            <a:off x="4135120" y="2075502"/>
            <a:ext cx="2722458" cy="3115863"/>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500"/>
              </a:lnSpc>
              <a:spcBef>
                <a:spcPts val="600"/>
              </a:spcBef>
            </a:pPr>
            <a:r>
              <a:rPr lang="ja-JP" altLang="en-US" sz="1100" dirty="0">
                <a:solidFill>
                  <a:schemeClr val="tx1"/>
                </a:solidFill>
                <a:latin typeface="BIZ UDゴシック" panose="020B0400000000000000" pitchFamily="49" charset="-128"/>
                <a:ea typeface="BIZ UDゴシック" panose="020B0400000000000000" pitchFamily="49" charset="-128"/>
              </a:rPr>
              <a:t>公共施設の老朽化や少子高齢化による人口減少が地域課題となっている富秋中学校区等地域において、地域住民の方とともに議論し、「まちづくり構想（地域案）」を策定し、この地域案を尊重した「和泉市富秋中学校区等まちづくり構想」を策定した。</a:t>
            </a:r>
          </a:p>
          <a:p>
            <a:pPr marL="176213" indent="1588">
              <a:lnSpc>
                <a:spcPts val="1500"/>
              </a:lnSpc>
              <a:spcBef>
                <a:spcPts val="600"/>
              </a:spcBef>
            </a:pPr>
            <a:r>
              <a:rPr lang="ja-JP" altLang="en-US" sz="1100" dirty="0">
                <a:solidFill>
                  <a:schemeClr val="tx1"/>
                </a:solidFill>
                <a:latin typeface="BIZ UDゴシック" panose="020B0400000000000000" pitchFamily="49" charset="-128"/>
                <a:ea typeface="BIZ UDゴシック" panose="020B0400000000000000" pitchFamily="49" charset="-128"/>
              </a:rPr>
              <a:t>この構想を踏まえ、小中一貫校の整備や市営住宅等の集約建替事業などに伴い発生する跡地を対象として策定する「富秋中学校区等跡地活用ビジョン」に基づき、再編等を行う公共施設の最適配置やにぎわいの創出に寄与する民間施設の誘導により、地域課題を解決し、持続可能なまちづくりをめざす。</a:t>
            </a:r>
          </a:p>
        </p:txBody>
      </p:sp>
      <p:sp>
        <p:nvSpPr>
          <p:cNvPr id="62" name="四角形: 角を丸くする 61">
            <a:extLst>
              <a:ext uri="{FF2B5EF4-FFF2-40B4-BE49-F238E27FC236}">
                <a16:creationId xmlns:a16="http://schemas.microsoft.com/office/drawing/2014/main" id="{2916959B-2776-D1C3-AD78-A7F14E95E163}"/>
              </a:ext>
            </a:extLst>
          </p:cNvPr>
          <p:cNvSpPr/>
          <p:nvPr/>
        </p:nvSpPr>
        <p:spPr>
          <a:xfrm>
            <a:off x="462583" y="1620427"/>
            <a:ext cx="6410143" cy="38724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u="sng" dirty="0">
                <a:solidFill>
                  <a:srgbClr val="241916"/>
                </a:solidFill>
                <a:latin typeface="BIZ UDPゴシック" panose="020B0400000000000000" pitchFamily="50" charset="-128"/>
                <a:ea typeface="BIZ UDPゴシック" panose="020B0400000000000000" pitchFamily="50" charset="-128"/>
              </a:rPr>
              <a:t>『</a:t>
            </a: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和泉市富秋中学校区等まちづくり構想</a:t>
            </a:r>
            <a:r>
              <a:rPr kumimoji="1" lang="en-US" altLang="ja-JP" sz="1400" b="1" u="sng" dirty="0">
                <a:solidFill>
                  <a:srgbClr val="241916"/>
                </a:solidFill>
                <a:latin typeface="BIZ UDPゴシック" panose="020B0400000000000000" pitchFamily="50" charset="-128"/>
                <a:ea typeface="BIZ UDPゴシック" panose="020B0400000000000000" pitchFamily="50" charset="-128"/>
              </a:rPr>
              <a:t>』</a:t>
            </a: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を基にしたまちづくりについて</a:t>
            </a:r>
          </a:p>
        </p:txBody>
      </p:sp>
      <p:grpSp>
        <p:nvGrpSpPr>
          <p:cNvPr id="64" name="グループ化 63">
            <a:extLst>
              <a:ext uri="{FF2B5EF4-FFF2-40B4-BE49-F238E27FC236}">
                <a16:creationId xmlns:a16="http://schemas.microsoft.com/office/drawing/2014/main" id="{969BF147-45C2-8B47-74E0-9B3172C30B77}"/>
              </a:ext>
            </a:extLst>
          </p:cNvPr>
          <p:cNvGrpSpPr/>
          <p:nvPr/>
        </p:nvGrpSpPr>
        <p:grpSpPr>
          <a:xfrm rot="10800000" flipH="1">
            <a:off x="314820" y="2129928"/>
            <a:ext cx="914635" cy="263791"/>
            <a:chOff x="6597246" y="1950156"/>
            <a:chExt cx="651747" cy="263791"/>
          </a:xfrm>
        </p:grpSpPr>
        <p:sp>
          <p:nvSpPr>
            <p:cNvPr id="65" name="フリーフォーム: 図形 64">
              <a:extLst>
                <a:ext uri="{FF2B5EF4-FFF2-40B4-BE49-F238E27FC236}">
                  <a16:creationId xmlns:a16="http://schemas.microsoft.com/office/drawing/2014/main" id="{DFEF9FB2-402E-8995-8B23-74CE1DB9127A}"/>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6" name="テキスト ボックス 65">
              <a:extLst>
                <a:ext uri="{FF2B5EF4-FFF2-40B4-BE49-F238E27FC236}">
                  <a16:creationId xmlns:a16="http://schemas.microsoft.com/office/drawing/2014/main" id="{8D5E35EC-E74E-68BB-B5E0-3A8E14718378}"/>
                </a:ext>
              </a:extLst>
            </p:cNvPr>
            <p:cNvSpPr txBox="1"/>
            <p:nvPr/>
          </p:nvSpPr>
          <p:spPr>
            <a:xfrm rot="10800000">
              <a:off x="6597246" y="1967204"/>
              <a:ext cx="65174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2"/>
                </a:rPr>
                <a:t>和泉市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2"/>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3" name="図 2">
            <a:extLst>
              <a:ext uri="{FF2B5EF4-FFF2-40B4-BE49-F238E27FC236}">
                <a16:creationId xmlns:a16="http://schemas.microsoft.com/office/drawing/2014/main" id="{430823CA-55A5-F495-BA75-F59FE41416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597" y="2603142"/>
            <a:ext cx="4010090" cy="2570665"/>
          </a:xfrm>
          <a:prstGeom prst="rect">
            <a:avLst/>
          </a:prstGeom>
        </p:spPr>
      </p:pic>
      <p:sp>
        <p:nvSpPr>
          <p:cNvPr id="5" name="四角形: 角を丸くする 4">
            <a:extLst>
              <a:ext uri="{FF2B5EF4-FFF2-40B4-BE49-F238E27FC236}">
                <a16:creationId xmlns:a16="http://schemas.microsoft.com/office/drawing/2014/main" id="{440204E4-6F35-A9CA-DB5D-BC9201BA5715}"/>
              </a:ext>
            </a:extLst>
          </p:cNvPr>
          <p:cNvSpPr/>
          <p:nvPr/>
        </p:nvSpPr>
        <p:spPr>
          <a:xfrm>
            <a:off x="6968302" y="1573552"/>
            <a:ext cx="4935486" cy="1883071"/>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DC057995-EBC6-C7EE-56BA-7C6E0C4E6994}"/>
              </a:ext>
            </a:extLst>
          </p:cNvPr>
          <p:cNvSpPr/>
          <p:nvPr/>
        </p:nvSpPr>
        <p:spPr>
          <a:xfrm>
            <a:off x="7440328" y="1994060"/>
            <a:ext cx="4399701" cy="1466812"/>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500"/>
              </a:lnSpc>
              <a:spcBef>
                <a:spcPts val="600"/>
              </a:spcBef>
            </a:pPr>
            <a:r>
              <a:rPr lang="en-US" altLang="ja-JP" sz="1100" dirty="0">
                <a:solidFill>
                  <a:schemeClr val="tx1"/>
                </a:solidFill>
                <a:latin typeface="BIZ UDゴシック" panose="020B0400000000000000" pitchFamily="49" charset="-128"/>
                <a:ea typeface="BIZ UDゴシック" panose="020B0400000000000000" pitchFamily="49" charset="-128"/>
              </a:rPr>
              <a:t>2003</a:t>
            </a:r>
            <a:r>
              <a:rPr lang="ja-JP" altLang="en-US" sz="1100" dirty="0">
                <a:solidFill>
                  <a:schemeClr val="tx1"/>
                </a:solidFill>
                <a:latin typeface="BIZ UDゴシック" panose="020B0400000000000000" pitchFamily="49" charset="-128"/>
                <a:ea typeface="BIZ UDゴシック" panose="020B0400000000000000" pitchFamily="49" charset="-128"/>
              </a:rPr>
              <a:t>年から、遊休施設となっている旧市民会館・図書館の活用について、周辺地域からの集客を図り、にぎわいを創出するエリアとして、民間活力による魅力的な施設の誘致を目指しており、大阪のまちづくりグランドデザインの推進及び大阪湾ベイエリアの活性化並びに市の総合戦略の実現に向けて、隣接する大阪府立臨海スポーツセンターとの一体的活用も含めて、大阪府・高石市まちづくり連携協議会を設置し、検討を進めていく。</a:t>
            </a:r>
          </a:p>
        </p:txBody>
      </p:sp>
      <p:sp>
        <p:nvSpPr>
          <p:cNvPr id="7" name="四角形: 角を丸くする 6">
            <a:extLst>
              <a:ext uri="{FF2B5EF4-FFF2-40B4-BE49-F238E27FC236}">
                <a16:creationId xmlns:a16="http://schemas.microsoft.com/office/drawing/2014/main" id="{9156F4E5-7947-971F-ACAE-4D8B4455222D}"/>
              </a:ext>
            </a:extLst>
          </p:cNvPr>
          <p:cNvSpPr/>
          <p:nvPr/>
        </p:nvSpPr>
        <p:spPr>
          <a:xfrm>
            <a:off x="7091818" y="1608663"/>
            <a:ext cx="4748211" cy="34366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浜寺水路周辺エリア一帯の活用</a:t>
            </a:r>
          </a:p>
        </p:txBody>
      </p:sp>
      <p:grpSp>
        <p:nvGrpSpPr>
          <p:cNvPr id="8" name="グループ化 7">
            <a:extLst>
              <a:ext uri="{FF2B5EF4-FFF2-40B4-BE49-F238E27FC236}">
                <a16:creationId xmlns:a16="http://schemas.microsoft.com/office/drawing/2014/main" id="{1B020CCC-56A9-0EBF-497E-D6552F00C3B3}"/>
              </a:ext>
            </a:extLst>
          </p:cNvPr>
          <p:cNvGrpSpPr/>
          <p:nvPr/>
        </p:nvGrpSpPr>
        <p:grpSpPr>
          <a:xfrm rot="10800000" flipH="1">
            <a:off x="6944056" y="2077522"/>
            <a:ext cx="662772" cy="263791"/>
            <a:chOff x="6597246" y="1950156"/>
            <a:chExt cx="651747" cy="263791"/>
          </a:xfrm>
        </p:grpSpPr>
        <p:sp>
          <p:nvSpPr>
            <p:cNvPr id="10" name="フリーフォーム: 図形 9">
              <a:extLst>
                <a:ext uri="{FF2B5EF4-FFF2-40B4-BE49-F238E27FC236}">
                  <a16:creationId xmlns:a16="http://schemas.microsoft.com/office/drawing/2014/main" id="{FFFF5CF8-9B62-6C3B-A098-02EC1EAAB46E}"/>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2" name="テキスト ボックス 11">
              <a:extLst>
                <a:ext uri="{FF2B5EF4-FFF2-40B4-BE49-F238E27FC236}">
                  <a16:creationId xmlns:a16="http://schemas.microsoft.com/office/drawing/2014/main" id="{2F61471A-6592-5FCB-BE4B-7BD787489822}"/>
                </a:ext>
              </a:extLst>
            </p:cNvPr>
            <p:cNvSpPr txBox="1"/>
            <p:nvPr/>
          </p:nvSpPr>
          <p:spPr>
            <a:xfrm rot="10800000">
              <a:off x="6597246" y="1967204"/>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高石市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15" name="四角形: 角を丸くする 14">
            <a:extLst>
              <a:ext uri="{FF2B5EF4-FFF2-40B4-BE49-F238E27FC236}">
                <a16:creationId xmlns:a16="http://schemas.microsoft.com/office/drawing/2014/main" id="{EB839FEB-96BC-F8B9-D1B9-7C89AC8F0A2B}"/>
              </a:ext>
            </a:extLst>
          </p:cNvPr>
          <p:cNvSpPr/>
          <p:nvPr/>
        </p:nvSpPr>
        <p:spPr>
          <a:xfrm>
            <a:off x="6975554" y="3567837"/>
            <a:ext cx="4935486" cy="1466812"/>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FC9987FC-5F75-8C16-2FA8-314A113AB7D5}"/>
              </a:ext>
            </a:extLst>
          </p:cNvPr>
          <p:cNvSpPr/>
          <p:nvPr/>
        </p:nvSpPr>
        <p:spPr>
          <a:xfrm>
            <a:off x="7430703" y="3971782"/>
            <a:ext cx="4399701" cy="10672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500"/>
              </a:lnSpc>
              <a:spcBef>
                <a:spcPts val="600"/>
              </a:spcBef>
            </a:pPr>
            <a:r>
              <a:rPr lang="ja-JP" altLang="en-US" sz="1100" dirty="0">
                <a:solidFill>
                  <a:schemeClr val="tx1"/>
                </a:solidFill>
                <a:latin typeface="BIZ UDゴシック" panose="020B0400000000000000" pitchFamily="49" charset="-128"/>
                <a:ea typeface="BIZ UDゴシック" panose="020B0400000000000000" pitchFamily="49" charset="-128"/>
              </a:rPr>
              <a:t>岡田浦駅に隣接している小学校の跡地を有効活用し、生活利便施設の誘致や、大阪府・鉄道事業者と連携した周辺道路・駅舎など周辺環境の改善や、地域の防災性の向上を図りながら、地域と連携し、地域ニーズに即した駅前再編を行うことで、多世代間の住民が交流し、にぎわいが創出される生活拠点形成をめざす。</a:t>
            </a:r>
          </a:p>
        </p:txBody>
      </p:sp>
      <p:sp>
        <p:nvSpPr>
          <p:cNvPr id="25" name="四角形: 角を丸くする 24">
            <a:extLst>
              <a:ext uri="{FF2B5EF4-FFF2-40B4-BE49-F238E27FC236}">
                <a16:creationId xmlns:a16="http://schemas.microsoft.com/office/drawing/2014/main" id="{FEE2CB0F-F32D-BFD3-7BA9-F2F60AF6CBA6}"/>
              </a:ext>
            </a:extLst>
          </p:cNvPr>
          <p:cNvSpPr/>
          <p:nvPr/>
        </p:nvSpPr>
        <p:spPr>
          <a:xfrm>
            <a:off x="7099070" y="3581561"/>
            <a:ext cx="4740959" cy="322527"/>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岡田浦駅での生活拠点形成をめざした再編整備の取組</a:t>
            </a:r>
          </a:p>
        </p:txBody>
      </p:sp>
      <p:grpSp>
        <p:nvGrpSpPr>
          <p:cNvPr id="28" name="グループ化 27">
            <a:extLst>
              <a:ext uri="{FF2B5EF4-FFF2-40B4-BE49-F238E27FC236}">
                <a16:creationId xmlns:a16="http://schemas.microsoft.com/office/drawing/2014/main" id="{7196613C-9B11-A4EF-2EEA-A762A6DE5D66}"/>
              </a:ext>
            </a:extLst>
          </p:cNvPr>
          <p:cNvGrpSpPr/>
          <p:nvPr/>
        </p:nvGrpSpPr>
        <p:grpSpPr>
          <a:xfrm rot="10800000" flipH="1">
            <a:off x="6951308" y="4060581"/>
            <a:ext cx="662772" cy="263791"/>
            <a:chOff x="6597246" y="1950156"/>
            <a:chExt cx="651747" cy="263791"/>
          </a:xfrm>
        </p:grpSpPr>
        <p:sp>
          <p:nvSpPr>
            <p:cNvPr id="29" name="フリーフォーム: 図形 28">
              <a:extLst>
                <a:ext uri="{FF2B5EF4-FFF2-40B4-BE49-F238E27FC236}">
                  <a16:creationId xmlns:a16="http://schemas.microsoft.com/office/drawing/2014/main" id="{6D5B481F-CDC7-FA2D-B994-F6AF3FACABA6}"/>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0" name="テキスト ボックス 29">
              <a:extLst>
                <a:ext uri="{FF2B5EF4-FFF2-40B4-BE49-F238E27FC236}">
                  <a16:creationId xmlns:a16="http://schemas.microsoft.com/office/drawing/2014/main" id="{C4664F78-A935-C434-EE75-73C1E88C7CDC}"/>
                </a:ext>
              </a:extLst>
            </p:cNvPr>
            <p:cNvSpPr txBox="1"/>
            <p:nvPr/>
          </p:nvSpPr>
          <p:spPr>
            <a:xfrm rot="10800000">
              <a:off x="6597246" y="1967204"/>
              <a:ext cx="65174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泉南市</a:t>
              </a:r>
            </a:p>
          </p:txBody>
        </p:sp>
      </p:grpSp>
      <p:sp>
        <p:nvSpPr>
          <p:cNvPr id="31" name="四角形: 角を丸くする 30">
            <a:extLst>
              <a:ext uri="{FF2B5EF4-FFF2-40B4-BE49-F238E27FC236}">
                <a16:creationId xmlns:a16="http://schemas.microsoft.com/office/drawing/2014/main" id="{1BBFC88A-4045-7E3C-3C1B-C44730677695}"/>
              </a:ext>
            </a:extLst>
          </p:cNvPr>
          <p:cNvSpPr/>
          <p:nvPr/>
        </p:nvSpPr>
        <p:spPr>
          <a:xfrm>
            <a:off x="6993055" y="5198514"/>
            <a:ext cx="4935486" cy="1466812"/>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33" name="四角形: 角を丸くする 32">
            <a:extLst>
              <a:ext uri="{FF2B5EF4-FFF2-40B4-BE49-F238E27FC236}">
                <a16:creationId xmlns:a16="http://schemas.microsoft.com/office/drawing/2014/main" id="{81E998ED-6E43-F083-F09E-97DA19F2E372}"/>
              </a:ext>
            </a:extLst>
          </p:cNvPr>
          <p:cNvSpPr/>
          <p:nvPr/>
        </p:nvSpPr>
        <p:spPr>
          <a:xfrm>
            <a:off x="7380468" y="5602459"/>
            <a:ext cx="4521713" cy="10672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500"/>
              </a:lnSpc>
              <a:spcBef>
                <a:spcPts val="600"/>
              </a:spcBef>
            </a:pPr>
            <a:r>
              <a:rPr lang="ja-JP" altLang="en-US" sz="1100" dirty="0">
                <a:solidFill>
                  <a:schemeClr val="tx1"/>
                </a:solidFill>
                <a:latin typeface="BIZ UDゴシック" panose="020B0400000000000000" pitchFamily="49" charset="-128"/>
                <a:ea typeface="BIZ UDゴシック" panose="020B0400000000000000" pitchFamily="49" charset="-128"/>
              </a:rPr>
              <a:t>町の将来像である「自然と調和した個性と活力のある人間尊重のまち」を実現するために、地域ごとの都市計画の方向性を定める「島本町都市計画マスタープラン」を策定し、市街化調整区域の用途変更など柔軟な対応を行いながら、住民や地元事業者など多様な主体の活力を最大限発揮できるように町全体の一体的な開発を行う。</a:t>
            </a:r>
          </a:p>
        </p:txBody>
      </p:sp>
      <p:sp>
        <p:nvSpPr>
          <p:cNvPr id="34" name="四角形: 角を丸くする 33">
            <a:extLst>
              <a:ext uri="{FF2B5EF4-FFF2-40B4-BE49-F238E27FC236}">
                <a16:creationId xmlns:a16="http://schemas.microsoft.com/office/drawing/2014/main" id="{67D51EE7-8EDB-31A8-2A7E-E8B164508350}"/>
              </a:ext>
            </a:extLst>
          </p:cNvPr>
          <p:cNvSpPr/>
          <p:nvPr/>
        </p:nvSpPr>
        <p:spPr>
          <a:xfrm>
            <a:off x="7116571" y="5212238"/>
            <a:ext cx="4740959" cy="322527"/>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多様な主体の連携と協働するまちの実現に向けた取組</a:t>
            </a:r>
          </a:p>
        </p:txBody>
      </p:sp>
      <p:grpSp>
        <p:nvGrpSpPr>
          <p:cNvPr id="38" name="グループ化 37">
            <a:extLst>
              <a:ext uri="{FF2B5EF4-FFF2-40B4-BE49-F238E27FC236}">
                <a16:creationId xmlns:a16="http://schemas.microsoft.com/office/drawing/2014/main" id="{F13ABD0E-7D89-A7AB-00AE-F528C3A06E37}"/>
              </a:ext>
            </a:extLst>
          </p:cNvPr>
          <p:cNvGrpSpPr/>
          <p:nvPr/>
        </p:nvGrpSpPr>
        <p:grpSpPr>
          <a:xfrm rot="10800000" flipH="1">
            <a:off x="6975554" y="5561406"/>
            <a:ext cx="638526" cy="263791"/>
            <a:chOff x="6597246" y="1950156"/>
            <a:chExt cx="651747" cy="263791"/>
          </a:xfrm>
        </p:grpSpPr>
        <p:sp>
          <p:nvSpPr>
            <p:cNvPr id="39" name="フリーフォーム: 図形 38">
              <a:extLst>
                <a:ext uri="{FF2B5EF4-FFF2-40B4-BE49-F238E27FC236}">
                  <a16:creationId xmlns:a16="http://schemas.microsoft.com/office/drawing/2014/main" id="{920D6068-0080-F745-0BE5-B3B1FBB2972C}"/>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0" name="テキスト ボックス 39">
              <a:extLst>
                <a:ext uri="{FF2B5EF4-FFF2-40B4-BE49-F238E27FC236}">
                  <a16:creationId xmlns:a16="http://schemas.microsoft.com/office/drawing/2014/main" id="{37B2C122-5370-60CE-4022-7D7DBF96A728}"/>
                </a:ext>
              </a:extLst>
            </p:cNvPr>
            <p:cNvSpPr txBox="1"/>
            <p:nvPr/>
          </p:nvSpPr>
          <p:spPr>
            <a:xfrm rot="10800000">
              <a:off x="6597246" y="1967204"/>
              <a:ext cx="65174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島本町</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13" name="四角形: 角を丸くする 12">
            <a:extLst>
              <a:ext uri="{FF2B5EF4-FFF2-40B4-BE49-F238E27FC236}">
                <a16:creationId xmlns:a16="http://schemas.microsoft.com/office/drawing/2014/main" id="{B6B21D2B-23A6-F373-71E1-390EAB5A2F1F}"/>
              </a:ext>
            </a:extLst>
          </p:cNvPr>
          <p:cNvSpPr/>
          <p:nvPr/>
        </p:nvSpPr>
        <p:spPr>
          <a:xfrm>
            <a:off x="339067" y="5413867"/>
            <a:ext cx="6533660" cy="1246478"/>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0A3B8FD2-07C1-6824-90E9-4E9407A8EDFB}"/>
              </a:ext>
            </a:extLst>
          </p:cNvPr>
          <p:cNvSpPr/>
          <p:nvPr/>
        </p:nvSpPr>
        <p:spPr>
          <a:xfrm>
            <a:off x="1344403" y="5766204"/>
            <a:ext cx="5462374" cy="8674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500"/>
              </a:lnSpc>
              <a:spcBef>
                <a:spcPts val="600"/>
              </a:spcBef>
            </a:pPr>
            <a:r>
              <a:rPr lang="ja-JP" altLang="en-US" sz="1100" dirty="0">
                <a:solidFill>
                  <a:schemeClr val="tx1"/>
                </a:solidFill>
                <a:latin typeface="BIZ UDゴシック" panose="020B0400000000000000" pitchFamily="49" charset="-128"/>
                <a:ea typeface="BIZ UDゴシック" panose="020B0400000000000000" pitchFamily="49" charset="-128"/>
              </a:rPr>
              <a:t>大阪狭山市の福祉・文化拠点である今熊地区周辺エリアは、老朽化した公共施設が集積しており、エリア全体での再配置を視野に複合化による建替え、また交通結節点や公共交通ネットワークによるアクセス及び利便性の向上も含め、検討・実施していく。</a:t>
            </a:r>
          </a:p>
        </p:txBody>
      </p:sp>
      <p:sp>
        <p:nvSpPr>
          <p:cNvPr id="16" name="四角形: 角を丸くする 15">
            <a:extLst>
              <a:ext uri="{FF2B5EF4-FFF2-40B4-BE49-F238E27FC236}">
                <a16:creationId xmlns:a16="http://schemas.microsoft.com/office/drawing/2014/main" id="{9D541CEE-248B-4233-E01A-5F0B6B308B29}"/>
              </a:ext>
            </a:extLst>
          </p:cNvPr>
          <p:cNvSpPr/>
          <p:nvPr/>
        </p:nvSpPr>
        <p:spPr>
          <a:xfrm>
            <a:off x="462583" y="5427968"/>
            <a:ext cx="6410143" cy="38724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公共施設の再編や跡地の活用を行う今熊地区周辺エリア複合施設整備</a:t>
            </a:r>
          </a:p>
        </p:txBody>
      </p:sp>
      <p:grpSp>
        <p:nvGrpSpPr>
          <p:cNvPr id="17" name="グループ化 16">
            <a:extLst>
              <a:ext uri="{FF2B5EF4-FFF2-40B4-BE49-F238E27FC236}">
                <a16:creationId xmlns:a16="http://schemas.microsoft.com/office/drawing/2014/main" id="{CCA6DCA9-1A96-092B-6916-9324AD5B8920}"/>
              </a:ext>
            </a:extLst>
          </p:cNvPr>
          <p:cNvGrpSpPr/>
          <p:nvPr/>
        </p:nvGrpSpPr>
        <p:grpSpPr>
          <a:xfrm rot="10800000" flipH="1">
            <a:off x="314820" y="5835868"/>
            <a:ext cx="1018680" cy="263791"/>
            <a:chOff x="6597246" y="1950156"/>
            <a:chExt cx="651747" cy="263791"/>
          </a:xfrm>
        </p:grpSpPr>
        <p:sp>
          <p:nvSpPr>
            <p:cNvPr id="18" name="フリーフォーム: 図形 17">
              <a:extLst>
                <a:ext uri="{FF2B5EF4-FFF2-40B4-BE49-F238E27FC236}">
                  <a16:creationId xmlns:a16="http://schemas.microsoft.com/office/drawing/2014/main" id="{EE0D5B65-21DA-307F-3169-FDA9176768F6}"/>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9" name="テキスト ボックス 18">
              <a:extLst>
                <a:ext uri="{FF2B5EF4-FFF2-40B4-BE49-F238E27FC236}">
                  <a16:creationId xmlns:a16="http://schemas.microsoft.com/office/drawing/2014/main" id="{50F88864-FBAC-CB79-E241-4CCAF1724257}"/>
                </a:ext>
              </a:extLst>
            </p:cNvPr>
            <p:cNvSpPr txBox="1"/>
            <p:nvPr/>
          </p:nvSpPr>
          <p:spPr>
            <a:xfrm rot="10800000">
              <a:off x="6597246" y="1967204"/>
              <a:ext cx="65174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大阪狭山市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2789916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3D7155-9AA4-07F3-F931-FBB6600804D3}"/>
              </a:ext>
            </a:extLst>
          </p:cNvPr>
          <p:cNvSpPr/>
          <p:nvPr/>
        </p:nvSpPr>
        <p:spPr>
          <a:xfrm>
            <a:off x="38100" y="-17911"/>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8425EE64-C2E9-5B53-D92D-3AF4C25521AD}"/>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62831E76-0908-233D-3F5A-4833174A4ABB}"/>
              </a:ext>
            </a:extLst>
          </p:cNvPr>
          <p:cNvSpPr/>
          <p:nvPr/>
        </p:nvSpPr>
        <p:spPr>
          <a:xfrm>
            <a:off x="231368" y="661046"/>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四角形: 角を丸くする 6">
            <a:extLst>
              <a:ext uri="{FF2B5EF4-FFF2-40B4-BE49-F238E27FC236}">
                <a16:creationId xmlns:a16="http://schemas.microsoft.com/office/drawing/2014/main" id="{B9D5BEC3-060B-AFBC-DAEA-B13E2B5796B6}"/>
              </a:ext>
            </a:extLst>
          </p:cNvPr>
          <p:cNvSpPr/>
          <p:nvPr/>
        </p:nvSpPr>
        <p:spPr>
          <a:xfrm>
            <a:off x="171423" y="1226639"/>
            <a:ext cx="11849153" cy="5455545"/>
          </a:xfrm>
          <a:prstGeom prst="roundRect">
            <a:avLst>
              <a:gd name="adj" fmla="val 7526"/>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四角形: 角を丸くする 40">
            <a:extLst>
              <a:ext uri="{FF2B5EF4-FFF2-40B4-BE49-F238E27FC236}">
                <a16:creationId xmlns:a16="http://schemas.microsoft.com/office/drawing/2014/main" id="{6AB2EE0F-FA52-F860-0941-F5D8412F0929}"/>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7198A1DE-21B7-1295-EA26-C780D04DF290}"/>
              </a:ext>
            </a:extLst>
          </p:cNvPr>
          <p:cNvSpPr/>
          <p:nvPr/>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21FEA88F-2C20-8222-E733-BFD4E6D1C07B}"/>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 name="四角形: 角を丸くする 1">
            <a:extLst>
              <a:ext uri="{FF2B5EF4-FFF2-40B4-BE49-F238E27FC236}">
                <a16:creationId xmlns:a16="http://schemas.microsoft.com/office/drawing/2014/main" id="{95D8E3D0-0405-025E-218E-FDF4C322286C}"/>
              </a:ext>
            </a:extLst>
          </p:cNvPr>
          <p:cNvSpPr/>
          <p:nvPr/>
        </p:nvSpPr>
        <p:spPr>
          <a:xfrm>
            <a:off x="781368" y="206564"/>
            <a:ext cx="2093594"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都市としての</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ベーシックな機能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0" name="四角形: 角を丸くする 19">
            <a:extLst>
              <a:ext uri="{FF2B5EF4-FFF2-40B4-BE49-F238E27FC236}">
                <a16:creationId xmlns:a16="http://schemas.microsoft.com/office/drawing/2014/main" id="{DFD3BE7E-9B07-FFE0-612D-C7532CD12371}"/>
              </a:ext>
            </a:extLst>
          </p:cNvPr>
          <p:cNvSpPr/>
          <p:nvPr/>
        </p:nvSpPr>
        <p:spPr>
          <a:xfrm>
            <a:off x="4306641" y="1684568"/>
            <a:ext cx="4081453" cy="3002663"/>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5" name="四角形: 角を丸くする 14">
            <a:extLst>
              <a:ext uri="{FF2B5EF4-FFF2-40B4-BE49-F238E27FC236}">
                <a16:creationId xmlns:a16="http://schemas.microsoft.com/office/drawing/2014/main" id="{FC909458-7F2B-00BE-CC3D-4F53DDC72230}"/>
              </a:ext>
            </a:extLst>
          </p:cNvPr>
          <p:cNvSpPr/>
          <p:nvPr/>
        </p:nvSpPr>
        <p:spPr>
          <a:xfrm>
            <a:off x="326871" y="1684568"/>
            <a:ext cx="3873654" cy="3053244"/>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0FF8CB43-A354-480C-DE19-B423F36678D0}"/>
              </a:ext>
            </a:extLst>
          </p:cNvPr>
          <p:cNvSpPr/>
          <p:nvPr/>
        </p:nvSpPr>
        <p:spPr>
          <a:xfrm>
            <a:off x="326872" y="4865022"/>
            <a:ext cx="3882566" cy="1666316"/>
          </a:xfrm>
          <a:prstGeom prst="roundRect">
            <a:avLst>
              <a:gd name="adj" fmla="val 1269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31" name="四角形: 角を丸くする 30">
            <a:extLst>
              <a:ext uri="{FF2B5EF4-FFF2-40B4-BE49-F238E27FC236}">
                <a16:creationId xmlns:a16="http://schemas.microsoft.com/office/drawing/2014/main" id="{3B887A74-C941-9258-46BB-BE01AE27FF06}"/>
              </a:ext>
            </a:extLst>
          </p:cNvPr>
          <p:cNvSpPr/>
          <p:nvPr/>
        </p:nvSpPr>
        <p:spPr>
          <a:xfrm>
            <a:off x="4297729" y="1748650"/>
            <a:ext cx="3873654" cy="28708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地域防災力の向上に向けた女性防災士の育成</a:t>
            </a:r>
          </a:p>
        </p:txBody>
      </p:sp>
      <p:sp>
        <p:nvSpPr>
          <p:cNvPr id="32" name="四角形: 角を丸くする 31">
            <a:extLst>
              <a:ext uri="{FF2B5EF4-FFF2-40B4-BE49-F238E27FC236}">
                <a16:creationId xmlns:a16="http://schemas.microsoft.com/office/drawing/2014/main" id="{486E0B5A-82C4-AC0D-0102-4BF8E1BB88C4}"/>
              </a:ext>
            </a:extLst>
          </p:cNvPr>
          <p:cNvSpPr/>
          <p:nvPr/>
        </p:nvSpPr>
        <p:spPr>
          <a:xfrm>
            <a:off x="244202" y="5012549"/>
            <a:ext cx="2543009" cy="16384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1400" b="1" u="sng" dirty="0">
                <a:solidFill>
                  <a:srgbClr val="241916"/>
                </a:solidFill>
                <a:latin typeface="BIZ UDPゴシック" panose="020B0400000000000000" pitchFamily="50" charset="-128"/>
                <a:ea typeface="BIZ UDPゴシック" panose="020B0400000000000000" pitchFamily="50" charset="-128"/>
              </a:rPr>
              <a:t>災害時相互応援協定</a:t>
            </a: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の締結</a:t>
            </a:r>
          </a:p>
        </p:txBody>
      </p:sp>
      <p:pic>
        <p:nvPicPr>
          <p:cNvPr id="12" name="図 11">
            <a:extLst>
              <a:ext uri="{FF2B5EF4-FFF2-40B4-BE49-F238E27FC236}">
                <a16:creationId xmlns:a16="http://schemas.microsoft.com/office/drawing/2014/main" id="{583E97D9-D8FB-B6B3-8921-6086AD9A541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466081" y="2216537"/>
            <a:ext cx="3170134" cy="1434521"/>
          </a:xfrm>
          <a:prstGeom prst="rect">
            <a:avLst/>
          </a:prstGeom>
        </p:spPr>
      </p:pic>
      <p:sp>
        <p:nvSpPr>
          <p:cNvPr id="8" name="四角形: 角を丸くする 7">
            <a:extLst>
              <a:ext uri="{FF2B5EF4-FFF2-40B4-BE49-F238E27FC236}">
                <a16:creationId xmlns:a16="http://schemas.microsoft.com/office/drawing/2014/main" id="{02552F10-2CFE-2C32-7D1C-37F579975C70}"/>
              </a:ext>
            </a:extLst>
          </p:cNvPr>
          <p:cNvSpPr/>
          <p:nvPr/>
        </p:nvSpPr>
        <p:spPr>
          <a:xfrm>
            <a:off x="190072" y="1100023"/>
            <a:ext cx="7108442" cy="43969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消防　地震・津波対策　感染症対策　安全・危機管理機能の強化</a:t>
            </a:r>
            <a:endParaRPr kumimoji="1" lang="ja-JP" altLang="en-US" sz="1600" b="1" i="0" u="none" strike="noStrike" kern="1200" cap="none" spc="0" normalizeH="0" baseline="0" noProof="0" dirty="0">
              <a:ln>
                <a:noFill/>
              </a:ln>
              <a:solidFill>
                <a:srgbClr val="241916"/>
              </a:solidFill>
              <a:effectLst/>
              <a:uLnTx/>
              <a:uFillTx/>
              <a:latin typeface="游ゴシック" panose="020F0502020204030204"/>
              <a:ea typeface="游ゴシック" panose="020B0400000000000000" pitchFamily="50" charset="-128"/>
              <a:cs typeface="+mn-cs"/>
            </a:endParaRPr>
          </a:p>
        </p:txBody>
      </p:sp>
      <p:sp>
        <p:nvSpPr>
          <p:cNvPr id="19" name="四角形: 角を丸くする 18">
            <a:extLst>
              <a:ext uri="{FF2B5EF4-FFF2-40B4-BE49-F238E27FC236}">
                <a16:creationId xmlns:a16="http://schemas.microsoft.com/office/drawing/2014/main" id="{261ED28C-713E-9E5F-74C7-C4FB4BF20114}"/>
              </a:ext>
            </a:extLst>
          </p:cNvPr>
          <p:cNvSpPr/>
          <p:nvPr/>
        </p:nvSpPr>
        <p:spPr>
          <a:xfrm>
            <a:off x="347677" y="5469836"/>
            <a:ext cx="3852848" cy="77942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隣接する亀岡市と災害時の相互応援に関する協定を締結することで、地震時や土砂災害時等の孤立集落化を防ぐ。</a:t>
            </a:r>
          </a:p>
        </p:txBody>
      </p:sp>
      <p:sp>
        <p:nvSpPr>
          <p:cNvPr id="27" name="四角形: 角を丸くする 26">
            <a:extLst>
              <a:ext uri="{FF2B5EF4-FFF2-40B4-BE49-F238E27FC236}">
                <a16:creationId xmlns:a16="http://schemas.microsoft.com/office/drawing/2014/main" id="{B111FECE-BDDA-B52B-E5A7-5E7175DA70B0}"/>
              </a:ext>
            </a:extLst>
          </p:cNvPr>
          <p:cNvSpPr/>
          <p:nvPr/>
        </p:nvSpPr>
        <p:spPr>
          <a:xfrm>
            <a:off x="4292147" y="3774397"/>
            <a:ext cx="3962624" cy="77942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en-US" altLang="ja-JP" sz="1200" dirty="0">
                <a:solidFill>
                  <a:schemeClr val="tx1"/>
                </a:solidFill>
                <a:latin typeface="BIZ UDゴシック" panose="020B0400000000000000" pitchFamily="49" charset="-128"/>
                <a:ea typeface="BIZ UDゴシック" panose="020B0400000000000000" pitchFamily="49" charset="-128"/>
              </a:rPr>
              <a:t>2023</a:t>
            </a:r>
            <a:r>
              <a:rPr lang="ja-JP" altLang="en-US" sz="1200" dirty="0">
                <a:solidFill>
                  <a:schemeClr val="tx1"/>
                </a:solidFill>
                <a:latin typeface="BIZ UDゴシック" panose="020B0400000000000000" pitchFamily="49" charset="-128"/>
                <a:ea typeface="BIZ UDゴシック" panose="020B0400000000000000" pitchFamily="49" charset="-128"/>
              </a:rPr>
              <a:t>年度に女性防災士の育成をめざした研修を実施する等、女性の視点からも地域防災力の向上に努めている。</a:t>
            </a:r>
          </a:p>
        </p:txBody>
      </p:sp>
      <p:sp>
        <p:nvSpPr>
          <p:cNvPr id="28" name="四角形: 角を丸くする 27">
            <a:extLst>
              <a:ext uri="{FF2B5EF4-FFF2-40B4-BE49-F238E27FC236}">
                <a16:creationId xmlns:a16="http://schemas.microsoft.com/office/drawing/2014/main" id="{F55051AE-EE76-4205-B5D3-36AF7F4C43A5}"/>
              </a:ext>
            </a:extLst>
          </p:cNvPr>
          <p:cNvSpPr/>
          <p:nvPr/>
        </p:nvSpPr>
        <p:spPr>
          <a:xfrm>
            <a:off x="378644" y="4017171"/>
            <a:ext cx="3645465" cy="539665"/>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災害等による大規模断水時にも洗濯を可能とする、ランドリートラックを配備する。</a:t>
            </a:r>
          </a:p>
        </p:txBody>
      </p:sp>
      <p:sp>
        <p:nvSpPr>
          <p:cNvPr id="23" name="四角形: 角を丸くする 22">
            <a:extLst>
              <a:ext uri="{FF2B5EF4-FFF2-40B4-BE49-F238E27FC236}">
                <a16:creationId xmlns:a16="http://schemas.microsoft.com/office/drawing/2014/main" id="{6433084D-D88A-7D56-2F5A-D606E250FA7F}"/>
              </a:ext>
            </a:extLst>
          </p:cNvPr>
          <p:cNvSpPr/>
          <p:nvPr/>
        </p:nvSpPr>
        <p:spPr>
          <a:xfrm>
            <a:off x="199224" y="1625081"/>
            <a:ext cx="2929968" cy="57639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chemeClr val="tx1"/>
                </a:solidFill>
                <a:latin typeface="BIZ UDPゴシック" panose="020B0400000000000000" pitchFamily="50" charset="-128"/>
                <a:ea typeface="BIZ UDPゴシック" panose="020B0400000000000000" pitchFamily="50" charset="-128"/>
              </a:rPr>
              <a:t>大規模災害に備えた</a:t>
            </a:r>
            <a:endParaRPr kumimoji="1" lang="en-US" altLang="ja-JP" sz="1400" b="1" u="sng"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b="1" u="sng" dirty="0">
                <a:solidFill>
                  <a:schemeClr val="tx1"/>
                </a:solidFill>
                <a:latin typeface="BIZ UDPゴシック" panose="020B0400000000000000" pitchFamily="50" charset="-128"/>
                <a:ea typeface="BIZ UDPゴシック" panose="020B0400000000000000" pitchFamily="50" charset="-128"/>
              </a:rPr>
              <a:t>ランドリート</a:t>
            </a:r>
            <a:r>
              <a:rPr kumimoji="1" lang="ja-JP" altLang="en-US" sz="1400" b="1" u="sng" dirty="0">
                <a:solidFill>
                  <a:schemeClr val="tx1"/>
                </a:solidFill>
                <a:latin typeface="BIZ UDPゴシック" panose="020B0400000000000000" pitchFamily="50" charset="-128"/>
                <a:ea typeface="BIZ UDPゴシック" panose="020B0400000000000000" pitchFamily="50" charset="-128"/>
              </a:rPr>
              <a:t>ラック配備</a:t>
            </a:r>
          </a:p>
        </p:txBody>
      </p:sp>
      <p:grpSp>
        <p:nvGrpSpPr>
          <p:cNvPr id="50" name="グループ化 49">
            <a:extLst>
              <a:ext uri="{FF2B5EF4-FFF2-40B4-BE49-F238E27FC236}">
                <a16:creationId xmlns:a16="http://schemas.microsoft.com/office/drawing/2014/main" id="{855A8FCD-2310-D2DD-40A9-0BEE7F141012}"/>
              </a:ext>
            </a:extLst>
          </p:cNvPr>
          <p:cNvGrpSpPr/>
          <p:nvPr/>
        </p:nvGrpSpPr>
        <p:grpSpPr>
          <a:xfrm rot="10800000">
            <a:off x="7785519" y="2068256"/>
            <a:ext cx="814359" cy="263791"/>
            <a:chOff x="6398468" y="1950156"/>
            <a:chExt cx="863646" cy="263791"/>
          </a:xfrm>
        </p:grpSpPr>
        <p:sp>
          <p:nvSpPr>
            <p:cNvPr id="51" name="フリーフォーム: 図形 50">
              <a:extLst>
                <a:ext uri="{FF2B5EF4-FFF2-40B4-BE49-F238E27FC236}">
                  <a16:creationId xmlns:a16="http://schemas.microsoft.com/office/drawing/2014/main" id="{4E221F82-0FA5-EE51-62A5-F21C177E3E3A}"/>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2" name="テキスト ボックス 51">
              <a:extLst>
                <a:ext uri="{FF2B5EF4-FFF2-40B4-BE49-F238E27FC236}">
                  <a16:creationId xmlns:a16="http://schemas.microsoft.com/office/drawing/2014/main" id="{965A2B64-32FC-39C8-09D2-6E2DA2EBBE6F}"/>
                </a:ext>
              </a:extLst>
            </p:cNvPr>
            <p:cNvSpPr txBox="1"/>
            <p:nvPr/>
          </p:nvSpPr>
          <p:spPr>
            <a:xfrm rot="10800000">
              <a:off x="6398468" y="1997405"/>
              <a:ext cx="73026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熊取町</a:t>
              </a:r>
            </a:p>
          </p:txBody>
        </p:sp>
      </p:grpSp>
      <p:grpSp>
        <p:nvGrpSpPr>
          <p:cNvPr id="53" name="グループ化 52">
            <a:extLst>
              <a:ext uri="{FF2B5EF4-FFF2-40B4-BE49-F238E27FC236}">
                <a16:creationId xmlns:a16="http://schemas.microsoft.com/office/drawing/2014/main" id="{FD46CBE5-47A4-5F6F-B63F-9B8DDCECCBD9}"/>
              </a:ext>
            </a:extLst>
          </p:cNvPr>
          <p:cNvGrpSpPr/>
          <p:nvPr/>
        </p:nvGrpSpPr>
        <p:grpSpPr>
          <a:xfrm rot="10800000">
            <a:off x="3594886" y="1844098"/>
            <a:ext cx="749883" cy="263791"/>
            <a:chOff x="6466847" y="1950156"/>
            <a:chExt cx="795267" cy="263791"/>
          </a:xfrm>
        </p:grpSpPr>
        <p:sp>
          <p:nvSpPr>
            <p:cNvPr id="54" name="フリーフォーム: 図形 53">
              <a:extLst>
                <a:ext uri="{FF2B5EF4-FFF2-40B4-BE49-F238E27FC236}">
                  <a16:creationId xmlns:a16="http://schemas.microsoft.com/office/drawing/2014/main" id="{9D276138-4CD4-04D2-629F-D5843BB4364E}"/>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5" name="テキスト ボックス 54">
              <a:extLst>
                <a:ext uri="{FF2B5EF4-FFF2-40B4-BE49-F238E27FC236}">
                  <a16:creationId xmlns:a16="http://schemas.microsoft.com/office/drawing/2014/main" id="{55075950-B1AF-1B53-832B-EEE5BDB4D0E1}"/>
                </a:ext>
              </a:extLst>
            </p:cNvPr>
            <p:cNvSpPr txBox="1"/>
            <p:nvPr/>
          </p:nvSpPr>
          <p:spPr>
            <a:xfrm rot="10800000">
              <a:off x="6466847" y="1973187"/>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交野市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6" name="グループ化 55">
            <a:extLst>
              <a:ext uri="{FF2B5EF4-FFF2-40B4-BE49-F238E27FC236}">
                <a16:creationId xmlns:a16="http://schemas.microsoft.com/office/drawing/2014/main" id="{04969855-FD8E-3912-E3D6-3437EEF64B38}"/>
              </a:ext>
            </a:extLst>
          </p:cNvPr>
          <p:cNvGrpSpPr/>
          <p:nvPr/>
        </p:nvGrpSpPr>
        <p:grpSpPr>
          <a:xfrm rot="10800000">
            <a:off x="3596837" y="5078371"/>
            <a:ext cx="766440" cy="263791"/>
            <a:chOff x="6449287" y="1950156"/>
            <a:chExt cx="812827" cy="263791"/>
          </a:xfrm>
        </p:grpSpPr>
        <p:sp>
          <p:nvSpPr>
            <p:cNvPr id="57" name="フリーフォーム: 図形 56">
              <a:extLst>
                <a:ext uri="{FF2B5EF4-FFF2-40B4-BE49-F238E27FC236}">
                  <a16:creationId xmlns:a16="http://schemas.microsoft.com/office/drawing/2014/main" id="{F160B6CF-EE55-CA5C-D99D-E944A65AC242}"/>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8" name="テキスト ボックス 57">
              <a:extLst>
                <a:ext uri="{FF2B5EF4-FFF2-40B4-BE49-F238E27FC236}">
                  <a16:creationId xmlns:a16="http://schemas.microsoft.com/office/drawing/2014/main" id="{1AB83035-982E-CC8C-9D19-B7D66550AC75}"/>
                </a:ext>
              </a:extLst>
            </p:cNvPr>
            <p:cNvSpPr txBox="1"/>
            <p:nvPr/>
          </p:nvSpPr>
          <p:spPr>
            <a:xfrm rot="10800000">
              <a:off x="6449287" y="1997405"/>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豊能町</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3" name="四角形: 角を丸くする 2">
            <a:extLst>
              <a:ext uri="{FF2B5EF4-FFF2-40B4-BE49-F238E27FC236}">
                <a16:creationId xmlns:a16="http://schemas.microsoft.com/office/drawing/2014/main" id="{8E2F5533-8F97-50DB-B3FE-6B94903F9BF5}"/>
              </a:ext>
            </a:extLst>
          </p:cNvPr>
          <p:cNvSpPr/>
          <p:nvPr/>
        </p:nvSpPr>
        <p:spPr>
          <a:xfrm>
            <a:off x="4312210" y="4751314"/>
            <a:ext cx="4075886" cy="1780024"/>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E15B97D7-E34D-1E0A-4C25-2FE66583967F}"/>
              </a:ext>
            </a:extLst>
          </p:cNvPr>
          <p:cNvSpPr/>
          <p:nvPr/>
        </p:nvSpPr>
        <p:spPr>
          <a:xfrm>
            <a:off x="4384197" y="4865022"/>
            <a:ext cx="4982508" cy="338639"/>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高齢者や障がい者、女性、外国人などに配慮した</a:t>
            </a:r>
            <a:br>
              <a:rPr kumimoji="1" lang="en-US" altLang="ja-JP" sz="1400" b="1" u="sng" dirty="0">
                <a:solidFill>
                  <a:srgbClr val="241916"/>
                </a:solidFill>
                <a:latin typeface="BIZ UDPゴシック" panose="020B0400000000000000" pitchFamily="50" charset="-128"/>
                <a:ea typeface="BIZ UDPゴシック" panose="020B0400000000000000" pitchFamily="50" charset="-128"/>
              </a:rPr>
            </a:b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避難所運営</a:t>
            </a:r>
          </a:p>
        </p:txBody>
      </p:sp>
      <p:grpSp>
        <p:nvGrpSpPr>
          <p:cNvPr id="10" name="グループ化 9">
            <a:extLst>
              <a:ext uri="{FF2B5EF4-FFF2-40B4-BE49-F238E27FC236}">
                <a16:creationId xmlns:a16="http://schemas.microsoft.com/office/drawing/2014/main" id="{527E5A99-D353-EC76-929D-51866E0AF994}"/>
              </a:ext>
            </a:extLst>
          </p:cNvPr>
          <p:cNvGrpSpPr/>
          <p:nvPr/>
        </p:nvGrpSpPr>
        <p:grpSpPr>
          <a:xfrm rot="10800000">
            <a:off x="7777498" y="5171860"/>
            <a:ext cx="810255" cy="263791"/>
            <a:chOff x="6402821" y="1950156"/>
            <a:chExt cx="859293" cy="263791"/>
          </a:xfrm>
        </p:grpSpPr>
        <p:sp>
          <p:nvSpPr>
            <p:cNvPr id="13" name="フリーフォーム: 図形 12">
              <a:extLst>
                <a:ext uri="{FF2B5EF4-FFF2-40B4-BE49-F238E27FC236}">
                  <a16:creationId xmlns:a16="http://schemas.microsoft.com/office/drawing/2014/main" id="{B4A8AA15-198B-3484-087D-705F7A25156C}"/>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テキスト ボックス 13">
              <a:extLst>
                <a:ext uri="{FF2B5EF4-FFF2-40B4-BE49-F238E27FC236}">
                  <a16:creationId xmlns:a16="http://schemas.microsoft.com/office/drawing/2014/main" id="{3CCFFE1C-B5DB-29A8-8678-9F0D1AF7145C}"/>
                </a:ext>
              </a:extLst>
            </p:cNvPr>
            <p:cNvSpPr txBox="1"/>
            <p:nvPr/>
          </p:nvSpPr>
          <p:spPr>
            <a:xfrm rot="10800000">
              <a:off x="6402821" y="1984705"/>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島本</a:t>
              </a:r>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町</a:t>
              </a:r>
            </a:p>
          </p:txBody>
        </p:sp>
      </p:grpSp>
      <p:sp>
        <p:nvSpPr>
          <p:cNvPr id="25" name="四角形: 角を丸くする 24">
            <a:extLst>
              <a:ext uri="{FF2B5EF4-FFF2-40B4-BE49-F238E27FC236}">
                <a16:creationId xmlns:a16="http://schemas.microsoft.com/office/drawing/2014/main" id="{5E657292-889A-8BE6-7851-1AF71C0D4824}"/>
              </a:ext>
            </a:extLst>
          </p:cNvPr>
          <p:cNvSpPr/>
          <p:nvPr/>
        </p:nvSpPr>
        <p:spPr>
          <a:xfrm>
            <a:off x="4384197" y="5517127"/>
            <a:ext cx="3957115" cy="77942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地域ごとの対象災害に適合した避難所の拡充及び環境整備とともに、高齢者や障がい者、女性、外国人などに配慮した避難所運営に努める。</a:t>
            </a:r>
          </a:p>
        </p:txBody>
      </p:sp>
      <p:grpSp>
        <p:nvGrpSpPr>
          <p:cNvPr id="6" name="グループ化 5">
            <a:extLst>
              <a:ext uri="{FF2B5EF4-FFF2-40B4-BE49-F238E27FC236}">
                <a16:creationId xmlns:a16="http://schemas.microsoft.com/office/drawing/2014/main" id="{6088F03A-DC62-16BE-BF8E-82730105954E}"/>
              </a:ext>
            </a:extLst>
          </p:cNvPr>
          <p:cNvGrpSpPr/>
          <p:nvPr/>
        </p:nvGrpSpPr>
        <p:grpSpPr>
          <a:xfrm>
            <a:off x="394520" y="2437587"/>
            <a:ext cx="3520255" cy="1564301"/>
            <a:chOff x="609023" y="1435335"/>
            <a:chExt cx="7803832" cy="3264530"/>
          </a:xfrm>
        </p:grpSpPr>
        <p:sp>
          <p:nvSpPr>
            <p:cNvPr id="9" name="楕円 8">
              <a:extLst>
                <a:ext uri="{FF2B5EF4-FFF2-40B4-BE49-F238E27FC236}">
                  <a16:creationId xmlns:a16="http://schemas.microsoft.com/office/drawing/2014/main" id="{77865588-819E-1DE0-B57E-D08EA9064095}"/>
                </a:ext>
              </a:extLst>
            </p:cNvPr>
            <p:cNvSpPr/>
            <p:nvPr/>
          </p:nvSpPr>
          <p:spPr>
            <a:xfrm flipH="1">
              <a:off x="1850901" y="4057336"/>
              <a:ext cx="428987" cy="4289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40747881-6F81-E1BD-B9BE-2F13D5B2B75A}"/>
                </a:ext>
              </a:extLst>
            </p:cNvPr>
            <p:cNvSpPr/>
            <p:nvPr/>
          </p:nvSpPr>
          <p:spPr>
            <a:xfrm flipH="1">
              <a:off x="5992190" y="4103212"/>
              <a:ext cx="428987" cy="4289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6">
              <a:extLst>
                <a:ext uri="{FF2B5EF4-FFF2-40B4-BE49-F238E27FC236}">
                  <a16:creationId xmlns:a16="http://schemas.microsoft.com/office/drawing/2014/main" id="{C131939F-C817-F3A0-0B1C-57C186EAF956}"/>
                </a:ext>
              </a:extLst>
            </p:cNvPr>
            <p:cNvSpPr/>
            <p:nvPr/>
          </p:nvSpPr>
          <p:spPr>
            <a:xfrm flipH="1">
              <a:off x="615495" y="1435335"/>
              <a:ext cx="7722920" cy="2929199"/>
            </a:xfrm>
            <a:custGeom>
              <a:avLst/>
              <a:gdLst>
                <a:gd name="connsiteX0" fmla="*/ 236220 w 7498080"/>
                <a:gd name="connsiteY0" fmla="*/ 0 h 2849880"/>
                <a:gd name="connsiteX1" fmla="*/ 228600 w 7498080"/>
                <a:gd name="connsiteY1" fmla="*/ 160020 h 2849880"/>
                <a:gd name="connsiteX2" fmla="*/ 0 w 7498080"/>
                <a:gd name="connsiteY2" fmla="*/ 182880 h 2849880"/>
                <a:gd name="connsiteX3" fmla="*/ 7620 w 7498080"/>
                <a:gd name="connsiteY3" fmla="*/ 2712720 h 2849880"/>
                <a:gd name="connsiteX4" fmla="*/ 1653540 w 7498080"/>
                <a:gd name="connsiteY4" fmla="*/ 2849880 h 2849880"/>
                <a:gd name="connsiteX5" fmla="*/ 1706880 w 7498080"/>
                <a:gd name="connsiteY5" fmla="*/ 2514600 h 2849880"/>
                <a:gd name="connsiteX6" fmla="*/ 1897380 w 7498080"/>
                <a:gd name="connsiteY6" fmla="*/ 2392680 h 2849880"/>
                <a:gd name="connsiteX7" fmla="*/ 2194560 w 7498080"/>
                <a:gd name="connsiteY7" fmla="*/ 2392680 h 2849880"/>
                <a:gd name="connsiteX8" fmla="*/ 2407920 w 7498080"/>
                <a:gd name="connsiteY8" fmla="*/ 2506980 h 2849880"/>
                <a:gd name="connsiteX9" fmla="*/ 2461260 w 7498080"/>
                <a:gd name="connsiteY9" fmla="*/ 2819400 h 2849880"/>
                <a:gd name="connsiteX10" fmla="*/ 5356860 w 7498080"/>
                <a:gd name="connsiteY10" fmla="*/ 2827020 h 2849880"/>
                <a:gd name="connsiteX11" fmla="*/ 5379720 w 7498080"/>
                <a:gd name="connsiteY11" fmla="*/ 2468880 h 2849880"/>
                <a:gd name="connsiteX12" fmla="*/ 5585460 w 7498080"/>
                <a:gd name="connsiteY12" fmla="*/ 2468880 h 2849880"/>
                <a:gd name="connsiteX13" fmla="*/ 5562600 w 7498080"/>
                <a:gd name="connsiteY13" fmla="*/ 2705100 h 2849880"/>
                <a:gd name="connsiteX14" fmla="*/ 5623560 w 7498080"/>
                <a:gd name="connsiteY14" fmla="*/ 2682240 h 2849880"/>
                <a:gd name="connsiteX15" fmla="*/ 5692140 w 7498080"/>
                <a:gd name="connsiteY15" fmla="*/ 2438400 h 2849880"/>
                <a:gd name="connsiteX16" fmla="*/ 5814060 w 7498080"/>
                <a:gd name="connsiteY16" fmla="*/ 2354580 h 2849880"/>
                <a:gd name="connsiteX17" fmla="*/ 5836920 w 7498080"/>
                <a:gd name="connsiteY17" fmla="*/ 2324100 h 2849880"/>
                <a:gd name="connsiteX18" fmla="*/ 6172200 w 7498080"/>
                <a:gd name="connsiteY18" fmla="*/ 2324100 h 2849880"/>
                <a:gd name="connsiteX19" fmla="*/ 6377940 w 7498080"/>
                <a:gd name="connsiteY19" fmla="*/ 2423160 h 2849880"/>
                <a:gd name="connsiteX20" fmla="*/ 6469380 w 7498080"/>
                <a:gd name="connsiteY20" fmla="*/ 2644140 h 2849880"/>
                <a:gd name="connsiteX21" fmla="*/ 6576060 w 7498080"/>
                <a:gd name="connsiteY21" fmla="*/ 2697480 h 2849880"/>
                <a:gd name="connsiteX22" fmla="*/ 6652260 w 7498080"/>
                <a:gd name="connsiteY22" fmla="*/ 2811780 h 2849880"/>
                <a:gd name="connsiteX23" fmla="*/ 6926580 w 7498080"/>
                <a:gd name="connsiteY23" fmla="*/ 2811780 h 2849880"/>
                <a:gd name="connsiteX24" fmla="*/ 7117080 w 7498080"/>
                <a:gd name="connsiteY24" fmla="*/ 2804160 h 2849880"/>
                <a:gd name="connsiteX25" fmla="*/ 7170420 w 7498080"/>
                <a:gd name="connsiteY25" fmla="*/ 2727960 h 2849880"/>
                <a:gd name="connsiteX26" fmla="*/ 7132320 w 7498080"/>
                <a:gd name="connsiteY26" fmla="*/ 2651760 h 2849880"/>
                <a:gd name="connsiteX27" fmla="*/ 7132320 w 7498080"/>
                <a:gd name="connsiteY27" fmla="*/ 2590800 h 2849880"/>
                <a:gd name="connsiteX28" fmla="*/ 7162800 w 7498080"/>
                <a:gd name="connsiteY28" fmla="*/ 2552700 h 2849880"/>
                <a:gd name="connsiteX29" fmla="*/ 7132320 w 7498080"/>
                <a:gd name="connsiteY29" fmla="*/ 2461260 h 2849880"/>
                <a:gd name="connsiteX30" fmla="*/ 7117080 w 7498080"/>
                <a:gd name="connsiteY30" fmla="*/ 2354580 h 2849880"/>
                <a:gd name="connsiteX31" fmla="*/ 7117080 w 7498080"/>
                <a:gd name="connsiteY31" fmla="*/ 2286000 h 2849880"/>
                <a:gd name="connsiteX32" fmla="*/ 7139940 w 7498080"/>
                <a:gd name="connsiteY32" fmla="*/ 2286000 h 2849880"/>
                <a:gd name="connsiteX33" fmla="*/ 7117080 w 7498080"/>
                <a:gd name="connsiteY33" fmla="*/ 2186940 h 2849880"/>
                <a:gd name="connsiteX34" fmla="*/ 7147560 w 7498080"/>
                <a:gd name="connsiteY34" fmla="*/ 2148840 h 2849880"/>
                <a:gd name="connsiteX35" fmla="*/ 7132320 w 7498080"/>
                <a:gd name="connsiteY35" fmla="*/ 1783080 h 2849880"/>
                <a:gd name="connsiteX36" fmla="*/ 7338060 w 7498080"/>
                <a:gd name="connsiteY36" fmla="*/ 1661160 h 2849880"/>
                <a:gd name="connsiteX37" fmla="*/ 7421880 w 7498080"/>
                <a:gd name="connsiteY37" fmla="*/ 1516380 h 2849880"/>
                <a:gd name="connsiteX38" fmla="*/ 7414260 w 7498080"/>
                <a:gd name="connsiteY38" fmla="*/ 1402080 h 2849880"/>
                <a:gd name="connsiteX39" fmla="*/ 7414260 w 7498080"/>
                <a:gd name="connsiteY39" fmla="*/ 1402080 h 2849880"/>
                <a:gd name="connsiteX40" fmla="*/ 7368540 w 7498080"/>
                <a:gd name="connsiteY40" fmla="*/ 1165860 h 2849880"/>
                <a:gd name="connsiteX41" fmla="*/ 7452360 w 7498080"/>
                <a:gd name="connsiteY41" fmla="*/ 1234440 h 2849880"/>
                <a:gd name="connsiteX42" fmla="*/ 7498080 w 7498080"/>
                <a:gd name="connsiteY42" fmla="*/ 1203960 h 2849880"/>
                <a:gd name="connsiteX43" fmla="*/ 7391400 w 7498080"/>
                <a:gd name="connsiteY43" fmla="*/ 1104900 h 2849880"/>
                <a:gd name="connsiteX44" fmla="*/ 7368540 w 7498080"/>
                <a:gd name="connsiteY44" fmla="*/ 975360 h 2849880"/>
                <a:gd name="connsiteX45" fmla="*/ 7261860 w 7498080"/>
                <a:gd name="connsiteY45" fmla="*/ 906780 h 2849880"/>
                <a:gd name="connsiteX46" fmla="*/ 7109460 w 7498080"/>
                <a:gd name="connsiteY46" fmla="*/ 906780 h 2849880"/>
                <a:gd name="connsiteX47" fmla="*/ 7040880 w 7498080"/>
                <a:gd name="connsiteY47" fmla="*/ 906780 h 2849880"/>
                <a:gd name="connsiteX48" fmla="*/ 7025640 w 7498080"/>
                <a:gd name="connsiteY48" fmla="*/ 922020 h 2849880"/>
                <a:gd name="connsiteX49" fmla="*/ 6918960 w 7498080"/>
                <a:gd name="connsiteY49" fmla="*/ 944880 h 2849880"/>
                <a:gd name="connsiteX50" fmla="*/ 6903720 w 7498080"/>
                <a:gd name="connsiteY50" fmla="*/ 944880 h 2849880"/>
                <a:gd name="connsiteX51" fmla="*/ 6758940 w 7498080"/>
                <a:gd name="connsiteY51" fmla="*/ 914400 h 2849880"/>
                <a:gd name="connsiteX52" fmla="*/ 6758940 w 7498080"/>
                <a:gd name="connsiteY52" fmla="*/ 914400 h 2849880"/>
                <a:gd name="connsiteX53" fmla="*/ 6621780 w 7498080"/>
                <a:gd name="connsiteY53" fmla="*/ 861060 h 2849880"/>
                <a:gd name="connsiteX54" fmla="*/ 6522720 w 7498080"/>
                <a:gd name="connsiteY54" fmla="*/ 571500 h 2849880"/>
                <a:gd name="connsiteX55" fmla="*/ 5882640 w 7498080"/>
                <a:gd name="connsiteY55" fmla="*/ 30480 h 2849880"/>
                <a:gd name="connsiteX56" fmla="*/ 5798820 w 7498080"/>
                <a:gd name="connsiteY56" fmla="*/ 53340 h 2849880"/>
                <a:gd name="connsiteX57" fmla="*/ 6111240 w 7498080"/>
                <a:gd name="connsiteY57" fmla="*/ 403860 h 2849880"/>
                <a:gd name="connsiteX58" fmla="*/ 5715000 w 7498080"/>
                <a:gd name="connsiteY58" fmla="*/ 746760 h 2849880"/>
                <a:gd name="connsiteX59" fmla="*/ 5699760 w 7498080"/>
                <a:gd name="connsiteY59" fmla="*/ 830580 h 2849880"/>
                <a:gd name="connsiteX60" fmla="*/ 5532120 w 7498080"/>
                <a:gd name="connsiteY60" fmla="*/ 861060 h 2849880"/>
                <a:gd name="connsiteX61" fmla="*/ 5326380 w 7498080"/>
                <a:gd name="connsiteY61" fmla="*/ 1043940 h 2849880"/>
                <a:gd name="connsiteX62" fmla="*/ 5280660 w 7498080"/>
                <a:gd name="connsiteY62" fmla="*/ 1219200 h 2849880"/>
                <a:gd name="connsiteX63" fmla="*/ 5257800 w 7498080"/>
                <a:gd name="connsiteY63" fmla="*/ 1310640 h 2849880"/>
                <a:gd name="connsiteX64" fmla="*/ 5250180 w 7498080"/>
                <a:gd name="connsiteY64" fmla="*/ 1851660 h 2849880"/>
                <a:gd name="connsiteX65" fmla="*/ 5257800 w 7498080"/>
                <a:gd name="connsiteY65" fmla="*/ 2019300 h 2849880"/>
                <a:gd name="connsiteX66" fmla="*/ 5280660 w 7498080"/>
                <a:gd name="connsiteY66" fmla="*/ 2209800 h 2849880"/>
                <a:gd name="connsiteX67" fmla="*/ 5273040 w 7498080"/>
                <a:gd name="connsiteY67" fmla="*/ 2324100 h 2849880"/>
                <a:gd name="connsiteX68" fmla="*/ 5166360 w 7498080"/>
                <a:gd name="connsiteY68" fmla="*/ 2331720 h 2849880"/>
                <a:gd name="connsiteX69" fmla="*/ 5158740 w 7498080"/>
                <a:gd name="connsiteY69" fmla="*/ 769620 h 2849880"/>
                <a:gd name="connsiteX70" fmla="*/ 5562600 w 7498080"/>
                <a:gd name="connsiteY70" fmla="*/ 769620 h 2849880"/>
                <a:gd name="connsiteX71" fmla="*/ 5562600 w 7498080"/>
                <a:gd name="connsiteY71" fmla="*/ 190500 h 2849880"/>
                <a:gd name="connsiteX72" fmla="*/ 5189220 w 7498080"/>
                <a:gd name="connsiteY72" fmla="*/ 198120 h 2849880"/>
                <a:gd name="connsiteX73" fmla="*/ 5128260 w 7498080"/>
                <a:gd name="connsiteY73" fmla="*/ 160020 h 2849880"/>
                <a:gd name="connsiteX74" fmla="*/ 784860 w 7498080"/>
                <a:gd name="connsiteY74" fmla="*/ 160020 h 2849880"/>
                <a:gd name="connsiteX75" fmla="*/ 769620 w 7498080"/>
                <a:gd name="connsiteY75" fmla="*/ 22860 h 2849880"/>
                <a:gd name="connsiteX76" fmla="*/ 236220 w 7498080"/>
                <a:gd name="connsiteY76" fmla="*/ 0 h 2849880"/>
                <a:gd name="connsiteX0" fmla="*/ 236220 w 7498080"/>
                <a:gd name="connsiteY0" fmla="*/ 0 h 2849880"/>
                <a:gd name="connsiteX1" fmla="*/ 228600 w 7498080"/>
                <a:gd name="connsiteY1" fmla="*/ 160020 h 2849880"/>
                <a:gd name="connsiteX2" fmla="*/ 0 w 7498080"/>
                <a:gd name="connsiteY2" fmla="*/ 182880 h 2849880"/>
                <a:gd name="connsiteX3" fmla="*/ 7620 w 7498080"/>
                <a:gd name="connsiteY3" fmla="*/ 2712720 h 2849880"/>
                <a:gd name="connsiteX4" fmla="*/ 1653540 w 7498080"/>
                <a:gd name="connsiteY4" fmla="*/ 2849880 h 2849880"/>
                <a:gd name="connsiteX5" fmla="*/ 1721168 w 7498080"/>
                <a:gd name="connsiteY5" fmla="*/ 2531268 h 2849880"/>
                <a:gd name="connsiteX6" fmla="*/ 1897380 w 7498080"/>
                <a:gd name="connsiteY6" fmla="*/ 2392680 h 2849880"/>
                <a:gd name="connsiteX7" fmla="*/ 2194560 w 7498080"/>
                <a:gd name="connsiteY7" fmla="*/ 2392680 h 2849880"/>
                <a:gd name="connsiteX8" fmla="*/ 2407920 w 7498080"/>
                <a:gd name="connsiteY8" fmla="*/ 2506980 h 2849880"/>
                <a:gd name="connsiteX9" fmla="*/ 2461260 w 7498080"/>
                <a:gd name="connsiteY9" fmla="*/ 2819400 h 2849880"/>
                <a:gd name="connsiteX10" fmla="*/ 5356860 w 7498080"/>
                <a:gd name="connsiteY10" fmla="*/ 2827020 h 2849880"/>
                <a:gd name="connsiteX11" fmla="*/ 5379720 w 7498080"/>
                <a:gd name="connsiteY11" fmla="*/ 2468880 h 2849880"/>
                <a:gd name="connsiteX12" fmla="*/ 5585460 w 7498080"/>
                <a:gd name="connsiteY12" fmla="*/ 2468880 h 2849880"/>
                <a:gd name="connsiteX13" fmla="*/ 5562600 w 7498080"/>
                <a:gd name="connsiteY13" fmla="*/ 2705100 h 2849880"/>
                <a:gd name="connsiteX14" fmla="*/ 5623560 w 7498080"/>
                <a:gd name="connsiteY14" fmla="*/ 2682240 h 2849880"/>
                <a:gd name="connsiteX15" fmla="*/ 5692140 w 7498080"/>
                <a:gd name="connsiteY15" fmla="*/ 2438400 h 2849880"/>
                <a:gd name="connsiteX16" fmla="*/ 5814060 w 7498080"/>
                <a:gd name="connsiteY16" fmla="*/ 2354580 h 2849880"/>
                <a:gd name="connsiteX17" fmla="*/ 5836920 w 7498080"/>
                <a:gd name="connsiteY17" fmla="*/ 2324100 h 2849880"/>
                <a:gd name="connsiteX18" fmla="*/ 6172200 w 7498080"/>
                <a:gd name="connsiteY18" fmla="*/ 2324100 h 2849880"/>
                <a:gd name="connsiteX19" fmla="*/ 6377940 w 7498080"/>
                <a:gd name="connsiteY19" fmla="*/ 2423160 h 2849880"/>
                <a:gd name="connsiteX20" fmla="*/ 6469380 w 7498080"/>
                <a:gd name="connsiteY20" fmla="*/ 2644140 h 2849880"/>
                <a:gd name="connsiteX21" fmla="*/ 6576060 w 7498080"/>
                <a:gd name="connsiteY21" fmla="*/ 2697480 h 2849880"/>
                <a:gd name="connsiteX22" fmla="*/ 6652260 w 7498080"/>
                <a:gd name="connsiteY22" fmla="*/ 2811780 h 2849880"/>
                <a:gd name="connsiteX23" fmla="*/ 6926580 w 7498080"/>
                <a:gd name="connsiteY23" fmla="*/ 2811780 h 2849880"/>
                <a:gd name="connsiteX24" fmla="*/ 7117080 w 7498080"/>
                <a:gd name="connsiteY24" fmla="*/ 2804160 h 2849880"/>
                <a:gd name="connsiteX25" fmla="*/ 7170420 w 7498080"/>
                <a:gd name="connsiteY25" fmla="*/ 2727960 h 2849880"/>
                <a:gd name="connsiteX26" fmla="*/ 7132320 w 7498080"/>
                <a:gd name="connsiteY26" fmla="*/ 2651760 h 2849880"/>
                <a:gd name="connsiteX27" fmla="*/ 7132320 w 7498080"/>
                <a:gd name="connsiteY27" fmla="*/ 2590800 h 2849880"/>
                <a:gd name="connsiteX28" fmla="*/ 7162800 w 7498080"/>
                <a:gd name="connsiteY28" fmla="*/ 2552700 h 2849880"/>
                <a:gd name="connsiteX29" fmla="*/ 7132320 w 7498080"/>
                <a:gd name="connsiteY29" fmla="*/ 2461260 h 2849880"/>
                <a:gd name="connsiteX30" fmla="*/ 7117080 w 7498080"/>
                <a:gd name="connsiteY30" fmla="*/ 2354580 h 2849880"/>
                <a:gd name="connsiteX31" fmla="*/ 7117080 w 7498080"/>
                <a:gd name="connsiteY31" fmla="*/ 2286000 h 2849880"/>
                <a:gd name="connsiteX32" fmla="*/ 7139940 w 7498080"/>
                <a:gd name="connsiteY32" fmla="*/ 2286000 h 2849880"/>
                <a:gd name="connsiteX33" fmla="*/ 7117080 w 7498080"/>
                <a:gd name="connsiteY33" fmla="*/ 2186940 h 2849880"/>
                <a:gd name="connsiteX34" fmla="*/ 7147560 w 7498080"/>
                <a:gd name="connsiteY34" fmla="*/ 2148840 h 2849880"/>
                <a:gd name="connsiteX35" fmla="*/ 7132320 w 7498080"/>
                <a:gd name="connsiteY35" fmla="*/ 1783080 h 2849880"/>
                <a:gd name="connsiteX36" fmla="*/ 7338060 w 7498080"/>
                <a:gd name="connsiteY36" fmla="*/ 1661160 h 2849880"/>
                <a:gd name="connsiteX37" fmla="*/ 7421880 w 7498080"/>
                <a:gd name="connsiteY37" fmla="*/ 1516380 h 2849880"/>
                <a:gd name="connsiteX38" fmla="*/ 7414260 w 7498080"/>
                <a:gd name="connsiteY38" fmla="*/ 1402080 h 2849880"/>
                <a:gd name="connsiteX39" fmla="*/ 7414260 w 7498080"/>
                <a:gd name="connsiteY39" fmla="*/ 1402080 h 2849880"/>
                <a:gd name="connsiteX40" fmla="*/ 7368540 w 7498080"/>
                <a:gd name="connsiteY40" fmla="*/ 1165860 h 2849880"/>
                <a:gd name="connsiteX41" fmla="*/ 7452360 w 7498080"/>
                <a:gd name="connsiteY41" fmla="*/ 1234440 h 2849880"/>
                <a:gd name="connsiteX42" fmla="*/ 7498080 w 7498080"/>
                <a:gd name="connsiteY42" fmla="*/ 1203960 h 2849880"/>
                <a:gd name="connsiteX43" fmla="*/ 7391400 w 7498080"/>
                <a:gd name="connsiteY43" fmla="*/ 1104900 h 2849880"/>
                <a:gd name="connsiteX44" fmla="*/ 7368540 w 7498080"/>
                <a:gd name="connsiteY44" fmla="*/ 975360 h 2849880"/>
                <a:gd name="connsiteX45" fmla="*/ 7261860 w 7498080"/>
                <a:gd name="connsiteY45" fmla="*/ 906780 h 2849880"/>
                <a:gd name="connsiteX46" fmla="*/ 7109460 w 7498080"/>
                <a:gd name="connsiteY46" fmla="*/ 906780 h 2849880"/>
                <a:gd name="connsiteX47" fmla="*/ 7040880 w 7498080"/>
                <a:gd name="connsiteY47" fmla="*/ 906780 h 2849880"/>
                <a:gd name="connsiteX48" fmla="*/ 7025640 w 7498080"/>
                <a:gd name="connsiteY48" fmla="*/ 922020 h 2849880"/>
                <a:gd name="connsiteX49" fmla="*/ 6918960 w 7498080"/>
                <a:gd name="connsiteY49" fmla="*/ 944880 h 2849880"/>
                <a:gd name="connsiteX50" fmla="*/ 6903720 w 7498080"/>
                <a:gd name="connsiteY50" fmla="*/ 944880 h 2849880"/>
                <a:gd name="connsiteX51" fmla="*/ 6758940 w 7498080"/>
                <a:gd name="connsiteY51" fmla="*/ 914400 h 2849880"/>
                <a:gd name="connsiteX52" fmla="*/ 6758940 w 7498080"/>
                <a:gd name="connsiteY52" fmla="*/ 914400 h 2849880"/>
                <a:gd name="connsiteX53" fmla="*/ 6621780 w 7498080"/>
                <a:gd name="connsiteY53" fmla="*/ 861060 h 2849880"/>
                <a:gd name="connsiteX54" fmla="*/ 6522720 w 7498080"/>
                <a:gd name="connsiteY54" fmla="*/ 571500 h 2849880"/>
                <a:gd name="connsiteX55" fmla="*/ 5882640 w 7498080"/>
                <a:gd name="connsiteY55" fmla="*/ 30480 h 2849880"/>
                <a:gd name="connsiteX56" fmla="*/ 5798820 w 7498080"/>
                <a:gd name="connsiteY56" fmla="*/ 53340 h 2849880"/>
                <a:gd name="connsiteX57" fmla="*/ 6111240 w 7498080"/>
                <a:gd name="connsiteY57" fmla="*/ 403860 h 2849880"/>
                <a:gd name="connsiteX58" fmla="*/ 5715000 w 7498080"/>
                <a:gd name="connsiteY58" fmla="*/ 746760 h 2849880"/>
                <a:gd name="connsiteX59" fmla="*/ 5699760 w 7498080"/>
                <a:gd name="connsiteY59" fmla="*/ 830580 h 2849880"/>
                <a:gd name="connsiteX60" fmla="*/ 5532120 w 7498080"/>
                <a:gd name="connsiteY60" fmla="*/ 861060 h 2849880"/>
                <a:gd name="connsiteX61" fmla="*/ 5326380 w 7498080"/>
                <a:gd name="connsiteY61" fmla="*/ 1043940 h 2849880"/>
                <a:gd name="connsiteX62" fmla="*/ 5280660 w 7498080"/>
                <a:gd name="connsiteY62" fmla="*/ 1219200 h 2849880"/>
                <a:gd name="connsiteX63" fmla="*/ 5257800 w 7498080"/>
                <a:gd name="connsiteY63" fmla="*/ 1310640 h 2849880"/>
                <a:gd name="connsiteX64" fmla="*/ 5250180 w 7498080"/>
                <a:gd name="connsiteY64" fmla="*/ 1851660 h 2849880"/>
                <a:gd name="connsiteX65" fmla="*/ 5257800 w 7498080"/>
                <a:gd name="connsiteY65" fmla="*/ 2019300 h 2849880"/>
                <a:gd name="connsiteX66" fmla="*/ 5280660 w 7498080"/>
                <a:gd name="connsiteY66" fmla="*/ 2209800 h 2849880"/>
                <a:gd name="connsiteX67" fmla="*/ 5273040 w 7498080"/>
                <a:gd name="connsiteY67" fmla="*/ 2324100 h 2849880"/>
                <a:gd name="connsiteX68" fmla="*/ 5166360 w 7498080"/>
                <a:gd name="connsiteY68" fmla="*/ 2331720 h 2849880"/>
                <a:gd name="connsiteX69" fmla="*/ 5158740 w 7498080"/>
                <a:gd name="connsiteY69" fmla="*/ 769620 h 2849880"/>
                <a:gd name="connsiteX70" fmla="*/ 5562600 w 7498080"/>
                <a:gd name="connsiteY70" fmla="*/ 769620 h 2849880"/>
                <a:gd name="connsiteX71" fmla="*/ 5562600 w 7498080"/>
                <a:gd name="connsiteY71" fmla="*/ 190500 h 2849880"/>
                <a:gd name="connsiteX72" fmla="*/ 5189220 w 7498080"/>
                <a:gd name="connsiteY72" fmla="*/ 198120 h 2849880"/>
                <a:gd name="connsiteX73" fmla="*/ 5128260 w 7498080"/>
                <a:gd name="connsiteY73" fmla="*/ 160020 h 2849880"/>
                <a:gd name="connsiteX74" fmla="*/ 784860 w 7498080"/>
                <a:gd name="connsiteY74" fmla="*/ 160020 h 2849880"/>
                <a:gd name="connsiteX75" fmla="*/ 769620 w 7498080"/>
                <a:gd name="connsiteY75" fmla="*/ 22860 h 2849880"/>
                <a:gd name="connsiteX76" fmla="*/ 236220 w 7498080"/>
                <a:gd name="connsiteY76" fmla="*/ 0 h 2849880"/>
                <a:gd name="connsiteX0" fmla="*/ 236220 w 7498080"/>
                <a:gd name="connsiteY0" fmla="*/ 0 h 2849880"/>
                <a:gd name="connsiteX1" fmla="*/ 228600 w 7498080"/>
                <a:gd name="connsiteY1" fmla="*/ 160020 h 2849880"/>
                <a:gd name="connsiteX2" fmla="*/ 0 w 7498080"/>
                <a:gd name="connsiteY2" fmla="*/ 182880 h 2849880"/>
                <a:gd name="connsiteX3" fmla="*/ 7620 w 7498080"/>
                <a:gd name="connsiteY3" fmla="*/ 2712720 h 2849880"/>
                <a:gd name="connsiteX4" fmla="*/ 1653540 w 7498080"/>
                <a:gd name="connsiteY4" fmla="*/ 2849880 h 2849880"/>
                <a:gd name="connsiteX5" fmla="*/ 1721168 w 7498080"/>
                <a:gd name="connsiteY5" fmla="*/ 2531268 h 2849880"/>
                <a:gd name="connsiteX6" fmla="*/ 1897380 w 7498080"/>
                <a:gd name="connsiteY6" fmla="*/ 2392680 h 2849880"/>
                <a:gd name="connsiteX7" fmla="*/ 2194560 w 7498080"/>
                <a:gd name="connsiteY7" fmla="*/ 2392680 h 2849880"/>
                <a:gd name="connsiteX8" fmla="*/ 2407920 w 7498080"/>
                <a:gd name="connsiteY8" fmla="*/ 2506980 h 2849880"/>
                <a:gd name="connsiteX9" fmla="*/ 2461260 w 7498080"/>
                <a:gd name="connsiteY9" fmla="*/ 2819400 h 2849880"/>
                <a:gd name="connsiteX10" fmla="*/ 5356860 w 7498080"/>
                <a:gd name="connsiteY10" fmla="*/ 2827020 h 2849880"/>
                <a:gd name="connsiteX11" fmla="*/ 5379720 w 7498080"/>
                <a:gd name="connsiteY11" fmla="*/ 2468880 h 2849880"/>
                <a:gd name="connsiteX12" fmla="*/ 5585460 w 7498080"/>
                <a:gd name="connsiteY12" fmla="*/ 2468880 h 2849880"/>
                <a:gd name="connsiteX13" fmla="*/ 5562600 w 7498080"/>
                <a:gd name="connsiteY13" fmla="*/ 2705100 h 2849880"/>
                <a:gd name="connsiteX14" fmla="*/ 5623560 w 7498080"/>
                <a:gd name="connsiteY14" fmla="*/ 2682240 h 2849880"/>
                <a:gd name="connsiteX15" fmla="*/ 5692140 w 7498080"/>
                <a:gd name="connsiteY15" fmla="*/ 2438400 h 2849880"/>
                <a:gd name="connsiteX16" fmla="*/ 5814060 w 7498080"/>
                <a:gd name="connsiteY16" fmla="*/ 2354580 h 2849880"/>
                <a:gd name="connsiteX17" fmla="*/ 5836920 w 7498080"/>
                <a:gd name="connsiteY17" fmla="*/ 2324100 h 2849880"/>
                <a:gd name="connsiteX18" fmla="*/ 6172200 w 7498080"/>
                <a:gd name="connsiteY18" fmla="*/ 2324100 h 2849880"/>
                <a:gd name="connsiteX19" fmla="*/ 6377940 w 7498080"/>
                <a:gd name="connsiteY19" fmla="*/ 2423160 h 2849880"/>
                <a:gd name="connsiteX20" fmla="*/ 6469380 w 7498080"/>
                <a:gd name="connsiteY20" fmla="*/ 2644140 h 2849880"/>
                <a:gd name="connsiteX21" fmla="*/ 6576060 w 7498080"/>
                <a:gd name="connsiteY21" fmla="*/ 2697480 h 2849880"/>
                <a:gd name="connsiteX22" fmla="*/ 6652260 w 7498080"/>
                <a:gd name="connsiteY22" fmla="*/ 2811780 h 2849880"/>
                <a:gd name="connsiteX23" fmla="*/ 6926580 w 7498080"/>
                <a:gd name="connsiteY23" fmla="*/ 2811780 h 2849880"/>
                <a:gd name="connsiteX24" fmla="*/ 7117080 w 7498080"/>
                <a:gd name="connsiteY24" fmla="*/ 2804160 h 2849880"/>
                <a:gd name="connsiteX25" fmla="*/ 7170420 w 7498080"/>
                <a:gd name="connsiteY25" fmla="*/ 2727960 h 2849880"/>
                <a:gd name="connsiteX26" fmla="*/ 7132320 w 7498080"/>
                <a:gd name="connsiteY26" fmla="*/ 2651760 h 2849880"/>
                <a:gd name="connsiteX27" fmla="*/ 7132320 w 7498080"/>
                <a:gd name="connsiteY27" fmla="*/ 2590800 h 2849880"/>
                <a:gd name="connsiteX28" fmla="*/ 7162800 w 7498080"/>
                <a:gd name="connsiteY28" fmla="*/ 2552700 h 2849880"/>
                <a:gd name="connsiteX29" fmla="*/ 7132320 w 7498080"/>
                <a:gd name="connsiteY29" fmla="*/ 2461260 h 2849880"/>
                <a:gd name="connsiteX30" fmla="*/ 7117080 w 7498080"/>
                <a:gd name="connsiteY30" fmla="*/ 2354580 h 2849880"/>
                <a:gd name="connsiteX31" fmla="*/ 7117080 w 7498080"/>
                <a:gd name="connsiteY31" fmla="*/ 2286000 h 2849880"/>
                <a:gd name="connsiteX32" fmla="*/ 7139940 w 7498080"/>
                <a:gd name="connsiteY32" fmla="*/ 2286000 h 2849880"/>
                <a:gd name="connsiteX33" fmla="*/ 7117080 w 7498080"/>
                <a:gd name="connsiteY33" fmla="*/ 2186940 h 2849880"/>
                <a:gd name="connsiteX34" fmla="*/ 7147560 w 7498080"/>
                <a:gd name="connsiteY34" fmla="*/ 2148840 h 2849880"/>
                <a:gd name="connsiteX35" fmla="*/ 7132320 w 7498080"/>
                <a:gd name="connsiteY35" fmla="*/ 1783080 h 2849880"/>
                <a:gd name="connsiteX36" fmla="*/ 7338060 w 7498080"/>
                <a:gd name="connsiteY36" fmla="*/ 1661160 h 2849880"/>
                <a:gd name="connsiteX37" fmla="*/ 7421880 w 7498080"/>
                <a:gd name="connsiteY37" fmla="*/ 1516380 h 2849880"/>
                <a:gd name="connsiteX38" fmla="*/ 7414260 w 7498080"/>
                <a:gd name="connsiteY38" fmla="*/ 1402080 h 2849880"/>
                <a:gd name="connsiteX39" fmla="*/ 7414260 w 7498080"/>
                <a:gd name="connsiteY39" fmla="*/ 1402080 h 2849880"/>
                <a:gd name="connsiteX40" fmla="*/ 7368540 w 7498080"/>
                <a:gd name="connsiteY40" fmla="*/ 1165860 h 2849880"/>
                <a:gd name="connsiteX41" fmla="*/ 7452360 w 7498080"/>
                <a:gd name="connsiteY41" fmla="*/ 1234440 h 2849880"/>
                <a:gd name="connsiteX42" fmla="*/ 7498080 w 7498080"/>
                <a:gd name="connsiteY42" fmla="*/ 1203960 h 2849880"/>
                <a:gd name="connsiteX43" fmla="*/ 7391400 w 7498080"/>
                <a:gd name="connsiteY43" fmla="*/ 1104900 h 2849880"/>
                <a:gd name="connsiteX44" fmla="*/ 7368540 w 7498080"/>
                <a:gd name="connsiteY44" fmla="*/ 975360 h 2849880"/>
                <a:gd name="connsiteX45" fmla="*/ 7261860 w 7498080"/>
                <a:gd name="connsiteY45" fmla="*/ 906780 h 2849880"/>
                <a:gd name="connsiteX46" fmla="*/ 7109460 w 7498080"/>
                <a:gd name="connsiteY46" fmla="*/ 906780 h 2849880"/>
                <a:gd name="connsiteX47" fmla="*/ 7040880 w 7498080"/>
                <a:gd name="connsiteY47" fmla="*/ 906780 h 2849880"/>
                <a:gd name="connsiteX48" fmla="*/ 7025640 w 7498080"/>
                <a:gd name="connsiteY48" fmla="*/ 922020 h 2849880"/>
                <a:gd name="connsiteX49" fmla="*/ 6918960 w 7498080"/>
                <a:gd name="connsiteY49" fmla="*/ 944880 h 2849880"/>
                <a:gd name="connsiteX50" fmla="*/ 6903720 w 7498080"/>
                <a:gd name="connsiteY50" fmla="*/ 944880 h 2849880"/>
                <a:gd name="connsiteX51" fmla="*/ 6758940 w 7498080"/>
                <a:gd name="connsiteY51" fmla="*/ 914400 h 2849880"/>
                <a:gd name="connsiteX52" fmla="*/ 6758940 w 7498080"/>
                <a:gd name="connsiteY52" fmla="*/ 914400 h 2849880"/>
                <a:gd name="connsiteX53" fmla="*/ 6621780 w 7498080"/>
                <a:gd name="connsiteY53" fmla="*/ 861060 h 2849880"/>
                <a:gd name="connsiteX54" fmla="*/ 6522720 w 7498080"/>
                <a:gd name="connsiteY54" fmla="*/ 571500 h 2849880"/>
                <a:gd name="connsiteX55" fmla="*/ 5882640 w 7498080"/>
                <a:gd name="connsiteY55" fmla="*/ 30480 h 2849880"/>
                <a:gd name="connsiteX56" fmla="*/ 5798820 w 7498080"/>
                <a:gd name="connsiteY56" fmla="*/ 53340 h 2849880"/>
                <a:gd name="connsiteX57" fmla="*/ 6111240 w 7498080"/>
                <a:gd name="connsiteY57" fmla="*/ 403860 h 2849880"/>
                <a:gd name="connsiteX58" fmla="*/ 5715000 w 7498080"/>
                <a:gd name="connsiteY58" fmla="*/ 746760 h 2849880"/>
                <a:gd name="connsiteX59" fmla="*/ 5699760 w 7498080"/>
                <a:gd name="connsiteY59" fmla="*/ 830580 h 2849880"/>
                <a:gd name="connsiteX60" fmla="*/ 5532120 w 7498080"/>
                <a:gd name="connsiteY60" fmla="*/ 861060 h 2849880"/>
                <a:gd name="connsiteX61" fmla="*/ 5326380 w 7498080"/>
                <a:gd name="connsiteY61" fmla="*/ 1043940 h 2849880"/>
                <a:gd name="connsiteX62" fmla="*/ 5280660 w 7498080"/>
                <a:gd name="connsiteY62" fmla="*/ 1219200 h 2849880"/>
                <a:gd name="connsiteX63" fmla="*/ 5257800 w 7498080"/>
                <a:gd name="connsiteY63" fmla="*/ 1310640 h 2849880"/>
                <a:gd name="connsiteX64" fmla="*/ 5250180 w 7498080"/>
                <a:gd name="connsiteY64" fmla="*/ 1851660 h 2849880"/>
                <a:gd name="connsiteX65" fmla="*/ 5257800 w 7498080"/>
                <a:gd name="connsiteY65" fmla="*/ 2019300 h 2849880"/>
                <a:gd name="connsiteX66" fmla="*/ 5280660 w 7498080"/>
                <a:gd name="connsiteY66" fmla="*/ 2209800 h 2849880"/>
                <a:gd name="connsiteX67" fmla="*/ 5273040 w 7498080"/>
                <a:gd name="connsiteY67" fmla="*/ 2324100 h 2849880"/>
                <a:gd name="connsiteX68" fmla="*/ 5166360 w 7498080"/>
                <a:gd name="connsiteY68" fmla="*/ 2331720 h 2849880"/>
                <a:gd name="connsiteX69" fmla="*/ 5158740 w 7498080"/>
                <a:gd name="connsiteY69" fmla="*/ 769620 h 2849880"/>
                <a:gd name="connsiteX70" fmla="*/ 5562600 w 7498080"/>
                <a:gd name="connsiteY70" fmla="*/ 769620 h 2849880"/>
                <a:gd name="connsiteX71" fmla="*/ 5562600 w 7498080"/>
                <a:gd name="connsiteY71" fmla="*/ 190500 h 2849880"/>
                <a:gd name="connsiteX72" fmla="*/ 5189220 w 7498080"/>
                <a:gd name="connsiteY72" fmla="*/ 198120 h 2849880"/>
                <a:gd name="connsiteX73" fmla="*/ 5128260 w 7498080"/>
                <a:gd name="connsiteY73" fmla="*/ 160020 h 2849880"/>
                <a:gd name="connsiteX74" fmla="*/ 784860 w 7498080"/>
                <a:gd name="connsiteY74" fmla="*/ 160020 h 2849880"/>
                <a:gd name="connsiteX75" fmla="*/ 769620 w 7498080"/>
                <a:gd name="connsiteY75" fmla="*/ 22860 h 2849880"/>
                <a:gd name="connsiteX76" fmla="*/ 236220 w 7498080"/>
                <a:gd name="connsiteY76" fmla="*/ 0 h 2849880"/>
                <a:gd name="connsiteX0" fmla="*/ 236220 w 7498080"/>
                <a:gd name="connsiteY0" fmla="*/ 0 h 2849880"/>
                <a:gd name="connsiteX1" fmla="*/ 228600 w 7498080"/>
                <a:gd name="connsiteY1" fmla="*/ 160020 h 2849880"/>
                <a:gd name="connsiteX2" fmla="*/ 0 w 7498080"/>
                <a:gd name="connsiteY2" fmla="*/ 182880 h 2849880"/>
                <a:gd name="connsiteX3" fmla="*/ 7620 w 7498080"/>
                <a:gd name="connsiteY3" fmla="*/ 2712720 h 2849880"/>
                <a:gd name="connsiteX4" fmla="*/ 1653540 w 7498080"/>
                <a:gd name="connsiteY4" fmla="*/ 2849880 h 2849880"/>
                <a:gd name="connsiteX5" fmla="*/ 1721168 w 7498080"/>
                <a:gd name="connsiteY5" fmla="*/ 2531268 h 2849880"/>
                <a:gd name="connsiteX6" fmla="*/ 1897380 w 7498080"/>
                <a:gd name="connsiteY6" fmla="*/ 2392680 h 2849880"/>
                <a:gd name="connsiteX7" fmla="*/ 2194560 w 7498080"/>
                <a:gd name="connsiteY7" fmla="*/ 2392680 h 2849880"/>
                <a:gd name="connsiteX8" fmla="*/ 2407920 w 7498080"/>
                <a:gd name="connsiteY8" fmla="*/ 2506980 h 2849880"/>
                <a:gd name="connsiteX9" fmla="*/ 2461260 w 7498080"/>
                <a:gd name="connsiteY9" fmla="*/ 2819400 h 2849880"/>
                <a:gd name="connsiteX10" fmla="*/ 5356860 w 7498080"/>
                <a:gd name="connsiteY10" fmla="*/ 2827020 h 2849880"/>
                <a:gd name="connsiteX11" fmla="*/ 5379720 w 7498080"/>
                <a:gd name="connsiteY11" fmla="*/ 2468880 h 2849880"/>
                <a:gd name="connsiteX12" fmla="*/ 5585460 w 7498080"/>
                <a:gd name="connsiteY12" fmla="*/ 2468880 h 2849880"/>
                <a:gd name="connsiteX13" fmla="*/ 5562600 w 7498080"/>
                <a:gd name="connsiteY13" fmla="*/ 2705100 h 2849880"/>
                <a:gd name="connsiteX14" fmla="*/ 5623560 w 7498080"/>
                <a:gd name="connsiteY14" fmla="*/ 2682240 h 2849880"/>
                <a:gd name="connsiteX15" fmla="*/ 5692140 w 7498080"/>
                <a:gd name="connsiteY15" fmla="*/ 2438400 h 2849880"/>
                <a:gd name="connsiteX16" fmla="*/ 5814060 w 7498080"/>
                <a:gd name="connsiteY16" fmla="*/ 2354580 h 2849880"/>
                <a:gd name="connsiteX17" fmla="*/ 5836920 w 7498080"/>
                <a:gd name="connsiteY17" fmla="*/ 2324100 h 2849880"/>
                <a:gd name="connsiteX18" fmla="*/ 6172200 w 7498080"/>
                <a:gd name="connsiteY18" fmla="*/ 2324100 h 2849880"/>
                <a:gd name="connsiteX19" fmla="*/ 6377940 w 7498080"/>
                <a:gd name="connsiteY19" fmla="*/ 2423160 h 2849880"/>
                <a:gd name="connsiteX20" fmla="*/ 6469380 w 7498080"/>
                <a:gd name="connsiteY20" fmla="*/ 2644140 h 2849880"/>
                <a:gd name="connsiteX21" fmla="*/ 6576060 w 7498080"/>
                <a:gd name="connsiteY21" fmla="*/ 2697480 h 2849880"/>
                <a:gd name="connsiteX22" fmla="*/ 6652260 w 7498080"/>
                <a:gd name="connsiteY22" fmla="*/ 2811780 h 2849880"/>
                <a:gd name="connsiteX23" fmla="*/ 6926580 w 7498080"/>
                <a:gd name="connsiteY23" fmla="*/ 2811780 h 2849880"/>
                <a:gd name="connsiteX24" fmla="*/ 7117080 w 7498080"/>
                <a:gd name="connsiteY24" fmla="*/ 2804160 h 2849880"/>
                <a:gd name="connsiteX25" fmla="*/ 7170420 w 7498080"/>
                <a:gd name="connsiteY25" fmla="*/ 2727960 h 2849880"/>
                <a:gd name="connsiteX26" fmla="*/ 7132320 w 7498080"/>
                <a:gd name="connsiteY26" fmla="*/ 2651760 h 2849880"/>
                <a:gd name="connsiteX27" fmla="*/ 7132320 w 7498080"/>
                <a:gd name="connsiteY27" fmla="*/ 2590800 h 2849880"/>
                <a:gd name="connsiteX28" fmla="*/ 7162800 w 7498080"/>
                <a:gd name="connsiteY28" fmla="*/ 2552700 h 2849880"/>
                <a:gd name="connsiteX29" fmla="*/ 7132320 w 7498080"/>
                <a:gd name="connsiteY29" fmla="*/ 2461260 h 2849880"/>
                <a:gd name="connsiteX30" fmla="*/ 7117080 w 7498080"/>
                <a:gd name="connsiteY30" fmla="*/ 2354580 h 2849880"/>
                <a:gd name="connsiteX31" fmla="*/ 7117080 w 7498080"/>
                <a:gd name="connsiteY31" fmla="*/ 2286000 h 2849880"/>
                <a:gd name="connsiteX32" fmla="*/ 7139940 w 7498080"/>
                <a:gd name="connsiteY32" fmla="*/ 2286000 h 2849880"/>
                <a:gd name="connsiteX33" fmla="*/ 7117080 w 7498080"/>
                <a:gd name="connsiteY33" fmla="*/ 2186940 h 2849880"/>
                <a:gd name="connsiteX34" fmla="*/ 7147560 w 7498080"/>
                <a:gd name="connsiteY34" fmla="*/ 2148840 h 2849880"/>
                <a:gd name="connsiteX35" fmla="*/ 7132320 w 7498080"/>
                <a:gd name="connsiteY35" fmla="*/ 1783080 h 2849880"/>
                <a:gd name="connsiteX36" fmla="*/ 7338060 w 7498080"/>
                <a:gd name="connsiteY36" fmla="*/ 1661160 h 2849880"/>
                <a:gd name="connsiteX37" fmla="*/ 7421880 w 7498080"/>
                <a:gd name="connsiteY37" fmla="*/ 1516380 h 2849880"/>
                <a:gd name="connsiteX38" fmla="*/ 7414260 w 7498080"/>
                <a:gd name="connsiteY38" fmla="*/ 1402080 h 2849880"/>
                <a:gd name="connsiteX39" fmla="*/ 7414260 w 7498080"/>
                <a:gd name="connsiteY39" fmla="*/ 1402080 h 2849880"/>
                <a:gd name="connsiteX40" fmla="*/ 7368540 w 7498080"/>
                <a:gd name="connsiteY40" fmla="*/ 1165860 h 2849880"/>
                <a:gd name="connsiteX41" fmla="*/ 7452360 w 7498080"/>
                <a:gd name="connsiteY41" fmla="*/ 1234440 h 2849880"/>
                <a:gd name="connsiteX42" fmla="*/ 7498080 w 7498080"/>
                <a:gd name="connsiteY42" fmla="*/ 1203960 h 2849880"/>
                <a:gd name="connsiteX43" fmla="*/ 7391400 w 7498080"/>
                <a:gd name="connsiteY43" fmla="*/ 1104900 h 2849880"/>
                <a:gd name="connsiteX44" fmla="*/ 7368540 w 7498080"/>
                <a:gd name="connsiteY44" fmla="*/ 975360 h 2849880"/>
                <a:gd name="connsiteX45" fmla="*/ 7261860 w 7498080"/>
                <a:gd name="connsiteY45" fmla="*/ 906780 h 2849880"/>
                <a:gd name="connsiteX46" fmla="*/ 7109460 w 7498080"/>
                <a:gd name="connsiteY46" fmla="*/ 906780 h 2849880"/>
                <a:gd name="connsiteX47" fmla="*/ 7040880 w 7498080"/>
                <a:gd name="connsiteY47" fmla="*/ 906780 h 2849880"/>
                <a:gd name="connsiteX48" fmla="*/ 7025640 w 7498080"/>
                <a:gd name="connsiteY48" fmla="*/ 922020 h 2849880"/>
                <a:gd name="connsiteX49" fmla="*/ 6918960 w 7498080"/>
                <a:gd name="connsiteY49" fmla="*/ 944880 h 2849880"/>
                <a:gd name="connsiteX50" fmla="*/ 6903720 w 7498080"/>
                <a:gd name="connsiteY50" fmla="*/ 944880 h 2849880"/>
                <a:gd name="connsiteX51" fmla="*/ 6758940 w 7498080"/>
                <a:gd name="connsiteY51" fmla="*/ 914400 h 2849880"/>
                <a:gd name="connsiteX52" fmla="*/ 6758940 w 7498080"/>
                <a:gd name="connsiteY52" fmla="*/ 914400 h 2849880"/>
                <a:gd name="connsiteX53" fmla="*/ 6621780 w 7498080"/>
                <a:gd name="connsiteY53" fmla="*/ 861060 h 2849880"/>
                <a:gd name="connsiteX54" fmla="*/ 6522720 w 7498080"/>
                <a:gd name="connsiteY54" fmla="*/ 571500 h 2849880"/>
                <a:gd name="connsiteX55" fmla="*/ 5882640 w 7498080"/>
                <a:gd name="connsiteY55" fmla="*/ 30480 h 2849880"/>
                <a:gd name="connsiteX56" fmla="*/ 5798820 w 7498080"/>
                <a:gd name="connsiteY56" fmla="*/ 53340 h 2849880"/>
                <a:gd name="connsiteX57" fmla="*/ 6111240 w 7498080"/>
                <a:gd name="connsiteY57" fmla="*/ 403860 h 2849880"/>
                <a:gd name="connsiteX58" fmla="*/ 5715000 w 7498080"/>
                <a:gd name="connsiteY58" fmla="*/ 746760 h 2849880"/>
                <a:gd name="connsiteX59" fmla="*/ 5699760 w 7498080"/>
                <a:gd name="connsiteY59" fmla="*/ 830580 h 2849880"/>
                <a:gd name="connsiteX60" fmla="*/ 5532120 w 7498080"/>
                <a:gd name="connsiteY60" fmla="*/ 861060 h 2849880"/>
                <a:gd name="connsiteX61" fmla="*/ 5326380 w 7498080"/>
                <a:gd name="connsiteY61" fmla="*/ 1043940 h 2849880"/>
                <a:gd name="connsiteX62" fmla="*/ 5280660 w 7498080"/>
                <a:gd name="connsiteY62" fmla="*/ 1219200 h 2849880"/>
                <a:gd name="connsiteX63" fmla="*/ 5257800 w 7498080"/>
                <a:gd name="connsiteY63" fmla="*/ 1310640 h 2849880"/>
                <a:gd name="connsiteX64" fmla="*/ 5250180 w 7498080"/>
                <a:gd name="connsiteY64" fmla="*/ 1851660 h 2849880"/>
                <a:gd name="connsiteX65" fmla="*/ 5257800 w 7498080"/>
                <a:gd name="connsiteY65" fmla="*/ 2019300 h 2849880"/>
                <a:gd name="connsiteX66" fmla="*/ 5280660 w 7498080"/>
                <a:gd name="connsiteY66" fmla="*/ 2209800 h 2849880"/>
                <a:gd name="connsiteX67" fmla="*/ 5273040 w 7498080"/>
                <a:gd name="connsiteY67" fmla="*/ 2324100 h 2849880"/>
                <a:gd name="connsiteX68" fmla="*/ 5166360 w 7498080"/>
                <a:gd name="connsiteY68" fmla="*/ 2331720 h 2849880"/>
                <a:gd name="connsiteX69" fmla="*/ 5158740 w 7498080"/>
                <a:gd name="connsiteY69" fmla="*/ 769620 h 2849880"/>
                <a:gd name="connsiteX70" fmla="*/ 5562600 w 7498080"/>
                <a:gd name="connsiteY70" fmla="*/ 769620 h 2849880"/>
                <a:gd name="connsiteX71" fmla="*/ 5562600 w 7498080"/>
                <a:gd name="connsiteY71" fmla="*/ 190500 h 2849880"/>
                <a:gd name="connsiteX72" fmla="*/ 5189220 w 7498080"/>
                <a:gd name="connsiteY72" fmla="*/ 198120 h 2849880"/>
                <a:gd name="connsiteX73" fmla="*/ 5128260 w 7498080"/>
                <a:gd name="connsiteY73" fmla="*/ 160020 h 2849880"/>
                <a:gd name="connsiteX74" fmla="*/ 784860 w 7498080"/>
                <a:gd name="connsiteY74" fmla="*/ 160020 h 2849880"/>
                <a:gd name="connsiteX75" fmla="*/ 769620 w 7498080"/>
                <a:gd name="connsiteY75" fmla="*/ 22860 h 2849880"/>
                <a:gd name="connsiteX76" fmla="*/ 236220 w 7498080"/>
                <a:gd name="connsiteY76" fmla="*/ 0 h 2849880"/>
                <a:gd name="connsiteX0" fmla="*/ 236220 w 7498080"/>
                <a:gd name="connsiteY0" fmla="*/ 0 h 2849880"/>
                <a:gd name="connsiteX1" fmla="*/ 228600 w 7498080"/>
                <a:gd name="connsiteY1" fmla="*/ 160020 h 2849880"/>
                <a:gd name="connsiteX2" fmla="*/ 0 w 7498080"/>
                <a:gd name="connsiteY2" fmla="*/ 182880 h 2849880"/>
                <a:gd name="connsiteX3" fmla="*/ 7620 w 7498080"/>
                <a:gd name="connsiteY3" fmla="*/ 2712720 h 2849880"/>
                <a:gd name="connsiteX4" fmla="*/ 1653540 w 7498080"/>
                <a:gd name="connsiteY4" fmla="*/ 2849880 h 2849880"/>
                <a:gd name="connsiteX5" fmla="*/ 1721168 w 7498080"/>
                <a:gd name="connsiteY5" fmla="*/ 2531268 h 2849880"/>
                <a:gd name="connsiteX6" fmla="*/ 1897380 w 7498080"/>
                <a:gd name="connsiteY6" fmla="*/ 2392680 h 2849880"/>
                <a:gd name="connsiteX7" fmla="*/ 2194560 w 7498080"/>
                <a:gd name="connsiteY7" fmla="*/ 2392680 h 2849880"/>
                <a:gd name="connsiteX8" fmla="*/ 2407920 w 7498080"/>
                <a:gd name="connsiteY8" fmla="*/ 2506980 h 2849880"/>
                <a:gd name="connsiteX9" fmla="*/ 2461260 w 7498080"/>
                <a:gd name="connsiteY9" fmla="*/ 2819400 h 2849880"/>
                <a:gd name="connsiteX10" fmla="*/ 5356860 w 7498080"/>
                <a:gd name="connsiteY10" fmla="*/ 2827020 h 2849880"/>
                <a:gd name="connsiteX11" fmla="*/ 5379720 w 7498080"/>
                <a:gd name="connsiteY11" fmla="*/ 2468880 h 2849880"/>
                <a:gd name="connsiteX12" fmla="*/ 5585460 w 7498080"/>
                <a:gd name="connsiteY12" fmla="*/ 2468880 h 2849880"/>
                <a:gd name="connsiteX13" fmla="*/ 5562600 w 7498080"/>
                <a:gd name="connsiteY13" fmla="*/ 2705100 h 2849880"/>
                <a:gd name="connsiteX14" fmla="*/ 5623560 w 7498080"/>
                <a:gd name="connsiteY14" fmla="*/ 2682240 h 2849880"/>
                <a:gd name="connsiteX15" fmla="*/ 5692140 w 7498080"/>
                <a:gd name="connsiteY15" fmla="*/ 2438400 h 2849880"/>
                <a:gd name="connsiteX16" fmla="*/ 5814060 w 7498080"/>
                <a:gd name="connsiteY16" fmla="*/ 2354580 h 2849880"/>
                <a:gd name="connsiteX17" fmla="*/ 5836920 w 7498080"/>
                <a:gd name="connsiteY17" fmla="*/ 2324100 h 2849880"/>
                <a:gd name="connsiteX18" fmla="*/ 6172200 w 7498080"/>
                <a:gd name="connsiteY18" fmla="*/ 2324100 h 2849880"/>
                <a:gd name="connsiteX19" fmla="*/ 6377940 w 7498080"/>
                <a:gd name="connsiteY19" fmla="*/ 2423160 h 2849880"/>
                <a:gd name="connsiteX20" fmla="*/ 6469380 w 7498080"/>
                <a:gd name="connsiteY20" fmla="*/ 2644140 h 2849880"/>
                <a:gd name="connsiteX21" fmla="*/ 6576060 w 7498080"/>
                <a:gd name="connsiteY21" fmla="*/ 2697480 h 2849880"/>
                <a:gd name="connsiteX22" fmla="*/ 6652260 w 7498080"/>
                <a:gd name="connsiteY22" fmla="*/ 2811780 h 2849880"/>
                <a:gd name="connsiteX23" fmla="*/ 6926580 w 7498080"/>
                <a:gd name="connsiteY23" fmla="*/ 2811780 h 2849880"/>
                <a:gd name="connsiteX24" fmla="*/ 7117080 w 7498080"/>
                <a:gd name="connsiteY24" fmla="*/ 2804160 h 2849880"/>
                <a:gd name="connsiteX25" fmla="*/ 7170420 w 7498080"/>
                <a:gd name="connsiteY25" fmla="*/ 2727960 h 2849880"/>
                <a:gd name="connsiteX26" fmla="*/ 7132320 w 7498080"/>
                <a:gd name="connsiteY26" fmla="*/ 2651760 h 2849880"/>
                <a:gd name="connsiteX27" fmla="*/ 7132320 w 7498080"/>
                <a:gd name="connsiteY27" fmla="*/ 2590800 h 2849880"/>
                <a:gd name="connsiteX28" fmla="*/ 7162800 w 7498080"/>
                <a:gd name="connsiteY28" fmla="*/ 2552700 h 2849880"/>
                <a:gd name="connsiteX29" fmla="*/ 7132320 w 7498080"/>
                <a:gd name="connsiteY29" fmla="*/ 2461260 h 2849880"/>
                <a:gd name="connsiteX30" fmla="*/ 7117080 w 7498080"/>
                <a:gd name="connsiteY30" fmla="*/ 2354580 h 2849880"/>
                <a:gd name="connsiteX31" fmla="*/ 7117080 w 7498080"/>
                <a:gd name="connsiteY31" fmla="*/ 2286000 h 2849880"/>
                <a:gd name="connsiteX32" fmla="*/ 7139940 w 7498080"/>
                <a:gd name="connsiteY32" fmla="*/ 2286000 h 2849880"/>
                <a:gd name="connsiteX33" fmla="*/ 7117080 w 7498080"/>
                <a:gd name="connsiteY33" fmla="*/ 2186940 h 2849880"/>
                <a:gd name="connsiteX34" fmla="*/ 7147560 w 7498080"/>
                <a:gd name="connsiteY34" fmla="*/ 2148840 h 2849880"/>
                <a:gd name="connsiteX35" fmla="*/ 7132320 w 7498080"/>
                <a:gd name="connsiteY35" fmla="*/ 1783080 h 2849880"/>
                <a:gd name="connsiteX36" fmla="*/ 7338060 w 7498080"/>
                <a:gd name="connsiteY36" fmla="*/ 1661160 h 2849880"/>
                <a:gd name="connsiteX37" fmla="*/ 7421880 w 7498080"/>
                <a:gd name="connsiteY37" fmla="*/ 1516380 h 2849880"/>
                <a:gd name="connsiteX38" fmla="*/ 7414260 w 7498080"/>
                <a:gd name="connsiteY38" fmla="*/ 1402080 h 2849880"/>
                <a:gd name="connsiteX39" fmla="*/ 7414260 w 7498080"/>
                <a:gd name="connsiteY39" fmla="*/ 1402080 h 2849880"/>
                <a:gd name="connsiteX40" fmla="*/ 7368540 w 7498080"/>
                <a:gd name="connsiteY40" fmla="*/ 1165860 h 2849880"/>
                <a:gd name="connsiteX41" fmla="*/ 7452360 w 7498080"/>
                <a:gd name="connsiteY41" fmla="*/ 1234440 h 2849880"/>
                <a:gd name="connsiteX42" fmla="*/ 7498080 w 7498080"/>
                <a:gd name="connsiteY42" fmla="*/ 1203960 h 2849880"/>
                <a:gd name="connsiteX43" fmla="*/ 7391400 w 7498080"/>
                <a:gd name="connsiteY43" fmla="*/ 1104900 h 2849880"/>
                <a:gd name="connsiteX44" fmla="*/ 7368540 w 7498080"/>
                <a:gd name="connsiteY44" fmla="*/ 975360 h 2849880"/>
                <a:gd name="connsiteX45" fmla="*/ 7261860 w 7498080"/>
                <a:gd name="connsiteY45" fmla="*/ 906780 h 2849880"/>
                <a:gd name="connsiteX46" fmla="*/ 7109460 w 7498080"/>
                <a:gd name="connsiteY46" fmla="*/ 906780 h 2849880"/>
                <a:gd name="connsiteX47" fmla="*/ 7040880 w 7498080"/>
                <a:gd name="connsiteY47" fmla="*/ 906780 h 2849880"/>
                <a:gd name="connsiteX48" fmla="*/ 7025640 w 7498080"/>
                <a:gd name="connsiteY48" fmla="*/ 922020 h 2849880"/>
                <a:gd name="connsiteX49" fmla="*/ 6918960 w 7498080"/>
                <a:gd name="connsiteY49" fmla="*/ 944880 h 2849880"/>
                <a:gd name="connsiteX50" fmla="*/ 6903720 w 7498080"/>
                <a:gd name="connsiteY50" fmla="*/ 944880 h 2849880"/>
                <a:gd name="connsiteX51" fmla="*/ 6758940 w 7498080"/>
                <a:gd name="connsiteY51" fmla="*/ 914400 h 2849880"/>
                <a:gd name="connsiteX52" fmla="*/ 6758940 w 7498080"/>
                <a:gd name="connsiteY52" fmla="*/ 914400 h 2849880"/>
                <a:gd name="connsiteX53" fmla="*/ 6621780 w 7498080"/>
                <a:gd name="connsiteY53" fmla="*/ 861060 h 2849880"/>
                <a:gd name="connsiteX54" fmla="*/ 6522720 w 7498080"/>
                <a:gd name="connsiteY54" fmla="*/ 571500 h 2849880"/>
                <a:gd name="connsiteX55" fmla="*/ 5882640 w 7498080"/>
                <a:gd name="connsiteY55" fmla="*/ 30480 h 2849880"/>
                <a:gd name="connsiteX56" fmla="*/ 5798820 w 7498080"/>
                <a:gd name="connsiteY56" fmla="*/ 53340 h 2849880"/>
                <a:gd name="connsiteX57" fmla="*/ 6111240 w 7498080"/>
                <a:gd name="connsiteY57" fmla="*/ 403860 h 2849880"/>
                <a:gd name="connsiteX58" fmla="*/ 5715000 w 7498080"/>
                <a:gd name="connsiteY58" fmla="*/ 746760 h 2849880"/>
                <a:gd name="connsiteX59" fmla="*/ 5699760 w 7498080"/>
                <a:gd name="connsiteY59" fmla="*/ 830580 h 2849880"/>
                <a:gd name="connsiteX60" fmla="*/ 5532120 w 7498080"/>
                <a:gd name="connsiteY60" fmla="*/ 861060 h 2849880"/>
                <a:gd name="connsiteX61" fmla="*/ 5326380 w 7498080"/>
                <a:gd name="connsiteY61" fmla="*/ 1043940 h 2849880"/>
                <a:gd name="connsiteX62" fmla="*/ 5280660 w 7498080"/>
                <a:gd name="connsiteY62" fmla="*/ 1219200 h 2849880"/>
                <a:gd name="connsiteX63" fmla="*/ 5257800 w 7498080"/>
                <a:gd name="connsiteY63" fmla="*/ 1310640 h 2849880"/>
                <a:gd name="connsiteX64" fmla="*/ 5250180 w 7498080"/>
                <a:gd name="connsiteY64" fmla="*/ 1851660 h 2849880"/>
                <a:gd name="connsiteX65" fmla="*/ 5257800 w 7498080"/>
                <a:gd name="connsiteY65" fmla="*/ 2019300 h 2849880"/>
                <a:gd name="connsiteX66" fmla="*/ 5280660 w 7498080"/>
                <a:gd name="connsiteY66" fmla="*/ 2209800 h 2849880"/>
                <a:gd name="connsiteX67" fmla="*/ 5273040 w 7498080"/>
                <a:gd name="connsiteY67" fmla="*/ 2324100 h 2849880"/>
                <a:gd name="connsiteX68" fmla="*/ 5166360 w 7498080"/>
                <a:gd name="connsiteY68" fmla="*/ 2331720 h 2849880"/>
                <a:gd name="connsiteX69" fmla="*/ 5158740 w 7498080"/>
                <a:gd name="connsiteY69" fmla="*/ 769620 h 2849880"/>
                <a:gd name="connsiteX70" fmla="*/ 5562600 w 7498080"/>
                <a:gd name="connsiteY70" fmla="*/ 769620 h 2849880"/>
                <a:gd name="connsiteX71" fmla="*/ 5562600 w 7498080"/>
                <a:gd name="connsiteY71" fmla="*/ 190500 h 2849880"/>
                <a:gd name="connsiteX72" fmla="*/ 5189220 w 7498080"/>
                <a:gd name="connsiteY72" fmla="*/ 198120 h 2849880"/>
                <a:gd name="connsiteX73" fmla="*/ 5128260 w 7498080"/>
                <a:gd name="connsiteY73" fmla="*/ 160020 h 2849880"/>
                <a:gd name="connsiteX74" fmla="*/ 784860 w 7498080"/>
                <a:gd name="connsiteY74" fmla="*/ 160020 h 2849880"/>
                <a:gd name="connsiteX75" fmla="*/ 769620 w 7498080"/>
                <a:gd name="connsiteY75" fmla="*/ 22860 h 2849880"/>
                <a:gd name="connsiteX76" fmla="*/ 236220 w 7498080"/>
                <a:gd name="connsiteY76" fmla="*/ 0 h 2849880"/>
                <a:gd name="connsiteX0" fmla="*/ 236220 w 7498080"/>
                <a:gd name="connsiteY0" fmla="*/ 0 h 2849880"/>
                <a:gd name="connsiteX1" fmla="*/ 228600 w 7498080"/>
                <a:gd name="connsiteY1" fmla="*/ 160020 h 2849880"/>
                <a:gd name="connsiteX2" fmla="*/ 0 w 7498080"/>
                <a:gd name="connsiteY2" fmla="*/ 182880 h 2849880"/>
                <a:gd name="connsiteX3" fmla="*/ 7620 w 7498080"/>
                <a:gd name="connsiteY3" fmla="*/ 2712720 h 2849880"/>
                <a:gd name="connsiteX4" fmla="*/ 1653540 w 7498080"/>
                <a:gd name="connsiteY4" fmla="*/ 2849880 h 2849880"/>
                <a:gd name="connsiteX5" fmla="*/ 1721168 w 7498080"/>
                <a:gd name="connsiteY5" fmla="*/ 2531268 h 2849880"/>
                <a:gd name="connsiteX6" fmla="*/ 1897380 w 7498080"/>
                <a:gd name="connsiteY6" fmla="*/ 2392680 h 2849880"/>
                <a:gd name="connsiteX7" fmla="*/ 2194560 w 7498080"/>
                <a:gd name="connsiteY7" fmla="*/ 2392680 h 2849880"/>
                <a:gd name="connsiteX8" fmla="*/ 2407920 w 7498080"/>
                <a:gd name="connsiteY8" fmla="*/ 2506980 h 2849880"/>
                <a:gd name="connsiteX9" fmla="*/ 2461260 w 7498080"/>
                <a:gd name="connsiteY9" fmla="*/ 2819400 h 2849880"/>
                <a:gd name="connsiteX10" fmla="*/ 5356860 w 7498080"/>
                <a:gd name="connsiteY10" fmla="*/ 2827020 h 2849880"/>
                <a:gd name="connsiteX11" fmla="*/ 5379720 w 7498080"/>
                <a:gd name="connsiteY11" fmla="*/ 2468880 h 2849880"/>
                <a:gd name="connsiteX12" fmla="*/ 5585460 w 7498080"/>
                <a:gd name="connsiteY12" fmla="*/ 2468880 h 2849880"/>
                <a:gd name="connsiteX13" fmla="*/ 5562600 w 7498080"/>
                <a:gd name="connsiteY13" fmla="*/ 2705100 h 2849880"/>
                <a:gd name="connsiteX14" fmla="*/ 5623560 w 7498080"/>
                <a:gd name="connsiteY14" fmla="*/ 2682240 h 2849880"/>
                <a:gd name="connsiteX15" fmla="*/ 5692140 w 7498080"/>
                <a:gd name="connsiteY15" fmla="*/ 2438400 h 2849880"/>
                <a:gd name="connsiteX16" fmla="*/ 5814060 w 7498080"/>
                <a:gd name="connsiteY16" fmla="*/ 2354580 h 2849880"/>
                <a:gd name="connsiteX17" fmla="*/ 5836920 w 7498080"/>
                <a:gd name="connsiteY17" fmla="*/ 2324100 h 2849880"/>
                <a:gd name="connsiteX18" fmla="*/ 6172200 w 7498080"/>
                <a:gd name="connsiteY18" fmla="*/ 2324100 h 2849880"/>
                <a:gd name="connsiteX19" fmla="*/ 6377940 w 7498080"/>
                <a:gd name="connsiteY19" fmla="*/ 2423160 h 2849880"/>
                <a:gd name="connsiteX20" fmla="*/ 6469380 w 7498080"/>
                <a:gd name="connsiteY20" fmla="*/ 2644140 h 2849880"/>
                <a:gd name="connsiteX21" fmla="*/ 6576060 w 7498080"/>
                <a:gd name="connsiteY21" fmla="*/ 2697480 h 2849880"/>
                <a:gd name="connsiteX22" fmla="*/ 6652260 w 7498080"/>
                <a:gd name="connsiteY22" fmla="*/ 2811780 h 2849880"/>
                <a:gd name="connsiteX23" fmla="*/ 6926580 w 7498080"/>
                <a:gd name="connsiteY23" fmla="*/ 2811780 h 2849880"/>
                <a:gd name="connsiteX24" fmla="*/ 7117080 w 7498080"/>
                <a:gd name="connsiteY24" fmla="*/ 2804160 h 2849880"/>
                <a:gd name="connsiteX25" fmla="*/ 7170420 w 7498080"/>
                <a:gd name="connsiteY25" fmla="*/ 2727960 h 2849880"/>
                <a:gd name="connsiteX26" fmla="*/ 7132320 w 7498080"/>
                <a:gd name="connsiteY26" fmla="*/ 2651760 h 2849880"/>
                <a:gd name="connsiteX27" fmla="*/ 7132320 w 7498080"/>
                <a:gd name="connsiteY27" fmla="*/ 2590800 h 2849880"/>
                <a:gd name="connsiteX28" fmla="*/ 7162800 w 7498080"/>
                <a:gd name="connsiteY28" fmla="*/ 2552700 h 2849880"/>
                <a:gd name="connsiteX29" fmla="*/ 7132320 w 7498080"/>
                <a:gd name="connsiteY29" fmla="*/ 2461260 h 2849880"/>
                <a:gd name="connsiteX30" fmla="*/ 7117080 w 7498080"/>
                <a:gd name="connsiteY30" fmla="*/ 2354580 h 2849880"/>
                <a:gd name="connsiteX31" fmla="*/ 7117080 w 7498080"/>
                <a:gd name="connsiteY31" fmla="*/ 2286000 h 2849880"/>
                <a:gd name="connsiteX32" fmla="*/ 7139940 w 7498080"/>
                <a:gd name="connsiteY32" fmla="*/ 2286000 h 2849880"/>
                <a:gd name="connsiteX33" fmla="*/ 7117080 w 7498080"/>
                <a:gd name="connsiteY33" fmla="*/ 2186940 h 2849880"/>
                <a:gd name="connsiteX34" fmla="*/ 7147560 w 7498080"/>
                <a:gd name="connsiteY34" fmla="*/ 2148840 h 2849880"/>
                <a:gd name="connsiteX35" fmla="*/ 7132320 w 7498080"/>
                <a:gd name="connsiteY35" fmla="*/ 1783080 h 2849880"/>
                <a:gd name="connsiteX36" fmla="*/ 7338060 w 7498080"/>
                <a:gd name="connsiteY36" fmla="*/ 1661160 h 2849880"/>
                <a:gd name="connsiteX37" fmla="*/ 7421880 w 7498080"/>
                <a:gd name="connsiteY37" fmla="*/ 1516380 h 2849880"/>
                <a:gd name="connsiteX38" fmla="*/ 7414260 w 7498080"/>
                <a:gd name="connsiteY38" fmla="*/ 1402080 h 2849880"/>
                <a:gd name="connsiteX39" fmla="*/ 7414260 w 7498080"/>
                <a:gd name="connsiteY39" fmla="*/ 1402080 h 2849880"/>
                <a:gd name="connsiteX40" fmla="*/ 7368540 w 7498080"/>
                <a:gd name="connsiteY40" fmla="*/ 1165860 h 2849880"/>
                <a:gd name="connsiteX41" fmla="*/ 7452360 w 7498080"/>
                <a:gd name="connsiteY41" fmla="*/ 1234440 h 2849880"/>
                <a:gd name="connsiteX42" fmla="*/ 7498080 w 7498080"/>
                <a:gd name="connsiteY42" fmla="*/ 1203960 h 2849880"/>
                <a:gd name="connsiteX43" fmla="*/ 7391400 w 7498080"/>
                <a:gd name="connsiteY43" fmla="*/ 1104900 h 2849880"/>
                <a:gd name="connsiteX44" fmla="*/ 7368540 w 7498080"/>
                <a:gd name="connsiteY44" fmla="*/ 975360 h 2849880"/>
                <a:gd name="connsiteX45" fmla="*/ 7261860 w 7498080"/>
                <a:gd name="connsiteY45" fmla="*/ 906780 h 2849880"/>
                <a:gd name="connsiteX46" fmla="*/ 7109460 w 7498080"/>
                <a:gd name="connsiteY46" fmla="*/ 906780 h 2849880"/>
                <a:gd name="connsiteX47" fmla="*/ 7040880 w 7498080"/>
                <a:gd name="connsiteY47" fmla="*/ 906780 h 2849880"/>
                <a:gd name="connsiteX48" fmla="*/ 7025640 w 7498080"/>
                <a:gd name="connsiteY48" fmla="*/ 922020 h 2849880"/>
                <a:gd name="connsiteX49" fmla="*/ 6918960 w 7498080"/>
                <a:gd name="connsiteY49" fmla="*/ 944880 h 2849880"/>
                <a:gd name="connsiteX50" fmla="*/ 6903720 w 7498080"/>
                <a:gd name="connsiteY50" fmla="*/ 944880 h 2849880"/>
                <a:gd name="connsiteX51" fmla="*/ 6758940 w 7498080"/>
                <a:gd name="connsiteY51" fmla="*/ 914400 h 2849880"/>
                <a:gd name="connsiteX52" fmla="*/ 6758940 w 7498080"/>
                <a:gd name="connsiteY52" fmla="*/ 914400 h 2849880"/>
                <a:gd name="connsiteX53" fmla="*/ 6621780 w 7498080"/>
                <a:gd name="connsiteY53" fmla="*/ 861060 h 2849880"/>
                <a:gd name="connsiteX54" fmla="*/ 6522720 w 7498080"/>
                <a:gd name="connsiteY54" fmla="*/ 571500 h 2849880"/>
                <a:gd name="connsiteX55" fmla="*/ 5882640 w 7498080"/>
                <a:gd name="connsiteY55" fmla="*/ 30480 h 2849880"/>
                <a:gd name="connsiteX56" fmla="*/ 5798820 w 7498080"/>
                <a:gd name="connsiteY56" fmla="*/ 53340 h 2849880"/>
                <a:gd name="connsiteX57" fmla="*/ 6111240 w 7498080"/>
                <a:gd name="connsiteY57" fmla="*/ 403860 h 2849880"/>
                <a:gd name="connsiteX58" fmla="*/ 5715000 w 7498080"/>
                <a:gd name="connsiteY58" fmla="*/ 746760 h 2849880"/>
                <a:gd name="connsiteX59" fmla="*/ 5699760 w 7498080"/>
                <a:gd name="connsiteY59" fmla="*/ 830580 h 2849880"/>
                <a:gd name="connsiteX60" fmla="*/ 5532120 w 7498080"/>
                <a:gd name="connsiteY60" fmla="*/ 861060 h 2849880"/>
                <a:gd name="connsiteX61" fmla="*/ 5326380 w 7498080"/>
                <a:gd name="connsiteY61" fmla="*/ 1043940 h 2849880"/>
                <a:gd name="connsiteX62" fmla="*/ 5280660 w 7498080"/>
                <a:gd name="connsiteY62" fmla="*/ 1219200 h 2849880"/>
                <a:gd name="connsiteX63" fmla="*/ 5257800 w 7498080"/>
                <a:gd name="connsiteY63" fmla="*/ 1310640 h 2849880"/>
                <a:gd name="connsiteX64" fmla="*/ 5250180 w 7498080"/>
                <a:gd name="connsiteY64" fmla="*/ 1851660 h 2849880"/>
                <a:gd name="connsiteX65" fmla="*/ 5257800 w 7498080"/>
                <a:gd name="connsiteY65" fmla="*/ 2019300 h 2849880"/>
                <a:gd name="connsiteX66" fmla="*/ 5280660 w 7498080"/>
                <a:gd name="connsiteY66" fmla="*/ 2209800 h 2849880"/>
                <a:gd name="connsiteX67" fmla="*/ 5273040 w 7498080"/>
                <a:gd name="connsiteY67" fmla="*/ 2324100 h 2849880"/>
                <a:gd name="connsiteX68" fmla="*/ 5166360 w 7498080"/>
                <a:gd name="connsiteY68" fmla="*/ 2331720 h 2849880"/>
                <a:gd name="connsiteX69" fmla="*/ 5158740 w 7498080"/>
                <a:gd name="connsiteY69" fmla="*/ 769620 h 2849880"/>
                <a:gd name="connsiteX70" fmla="*/ 5562600 w 7498080"/>
                <a:gd name="connsiteY70" fmla="*/ 769620 h 2849880"/>
                <a:gd name="connsiteX71" fmla="*/ 5562600 w 7498080"/>
                <a:gd name="connsiteY71" fmla="*/ 190500 h 2849880"/>
                <a:gd name="connsiteX72" fmla="*/ 5189220 w 7498080"/>
                <a:gd name="connsiteY72" fmla="*/ 198120 h 2849880"/>
                <a:gd name="connsiteX73" fmla="*/ 5128260 w 7498080"/>
                <a:gd name="connsiteY73" fmla="*/ 160020 h 2849880"/>
                <a:gd name="connsiteX74" fmla="*/ 784860 w 7498080"/>
                <a:gd name="connsiteY74" fmla="*/ 160020 h 2849880"/>
                <a:gd name="connsiteX75" fmla="*/ 769620 w 7498080"/>
                <a:gd name="connsiteY75" fmla="*/ 22860 h 2849880"/>
                <a:gd name="connsiteX76" fmla="*/ 236220 w 7498080"/>
                <a:gd name="connsiteY76" fmla="*/ 0 h 2849880"/>
                <a:gd name="connsiteX0" fmla="*/ 236220 w 7498080"/>
                <a:gd name="connsiteY0" fmla="*/ 0 h 2849880"/>
                <a:gd name="connsiteX1" fmla="*/ 228600 w 7498080"/>
                <a:gd name="connsiteY1" fmla="*/ 160020 h 2849880"/>
                <a:gd name="connsiteX2" fmla="*/ 0 w 7498080"/>
                <a:gd name="connsiteY2" fmla="*/ 182880 h 2849880"/>
                <a:gd name="connsiteX3" fmla="*/ 7620 w 7498080"/>
                <a:gd name="connsiteY3" fmla="*/ 2712720 h 2849880"/>
                <a:gd name="connsiteX4" fmla="*/ 1653540 w 7498080"/>
                <a:gd name="connsiteY4" fmla="*/ 2849880 h 2849880"/>
                <a:gd name="connsiteX5" fmla="*/ 1721168 w 7498080"/>
                <a:gd name="connsiteY5" fmla="*/ 2531268 h 2849880"/>
                <a:gd name="connsiteX6" fmla="*/ 1897380 w 7498080"/>
                <a:gd name="connsiteY6" fmla="*/ 2392680 h 2849880"/>
                <a:gd name="connsiteX7" fmla="*/ 2194560 w 7498080"/>
                <a:gd name="connsiteY7" fmla="*/ 2392680 h 2849880"/>
                <a:gd name="connsiteX8" fmla="*/ 2386488 w 7498080"/>
                <a:gd name="connsiteY8" fmla="*/ 2518886 h 2849880"/>
                <a:gd name="connsiteX9" fmla="*/ 2461260 w 7498080"/>
                <a:gd name="connsiteY9" fmla="*/ 2819400 h 2849880"/>
                <a:gd name="connsiteX10" fmla="*/ 5356860 w 7498080"/>
                <a:gd name="connsiteY10" fmla="*/ 2827020 h 2849880"/>
                <a:gd name="connsiteX11" fmla="*/ 5379720 w 7498080"/>
                <a:gd name="connsiteY11" fmla="*/ 2468880 h 2849880"/>
                <a:gd name="connsiteX12" fmla="*/ 5585460 w 7498080"/>
                <a:gd name="connsiteY12" fmla="*/ 2468880 h 2849880"/>
                <a:gd name="connsiteX13" fmla="*/ 5562600 w 7498080"/>
                <a:gd name="connsiteY13" fmla="*/ 2705100 h 2849880"/>
                <a:gd name="connsiteX14" fmla="*/ 5623560 w 7498080"/>
                <a:gd name="connsiteY14" fmla="*/ 2682240 h 2849880"/>
                <a:gd name="connsiteX15" fmla="*/ 5692140 w 7498080"/>
                <a:gd name="connsiteY15" fmla="*/ 2438400 h 2849880"/>
                <a:gd name="connsiteX16" fmla="*/ 5814060 w 7498080"/>
                <a:gd name="connsiteY16" fmla="*/ 2354580 h 2849880"/>
                <a:gd name="connsiteX17" fmla="*/ 5836920 w 7498080"/>
                <a:gd name="connsiteY17" fmla="*/ 2324100 h 2849880"/>
                <a:gd name="connsiteX18" fmla="*/ 6172200 w 7498080"/>
                <a:gd name="connsiteY18" fmla="*/ 2324100 h 2849880"/>
                <a:gd name="connsiteX19" fmla="*/ 6377940 w 7498080"/>
                <a:gd name="connsiteY19" fmla="*/ 2423160 h 2849880"/>
                <a:gd name="connsiteX20" fmla="*/ 6469380 w 7498080"/>
                <a:gd name="connsiteY20" fmla="*/ 2644140 h 2849880"/>
                <a:gd name="connsiteX21" fmla="*/ 6576060 w 7498080"/>
                <a:gd name="connsiteY21" fmla="*/ 2697480 h 2849880"/>
                <a:gd name="connsiteX22" fmla="*/ 6652260 w 7498080"/>
                <a:gd name="connsiteY22" fmla="*/ 2811780 h 2849880"/>
                <a:gd name="connsiteX23" fmla="*/ 6926580 w 7498080"/>
                <a:gd name="connsiteY23" fmla="*/ 2811780 h 2849880"/>
                <a:gd name="connsiteX24" fmla="*/ 7117080 w 7498080"/>
                <a:gd name="connsiteY24" fmla="*/ 2804160 h 2849880"/>
                <a:gd name="connsiteX25" fmla="*/ 7170420 w 7498080"/>
                <a:gd name="connsiteY25" fmla="*/ 2727960 h 2849880"/>
                <a:gd name="connsiteX26" fmla="*/ 7132320 w 7498080"/>
                <a:gd name="connsiteY26" fmla="*/ 2651760 h 2849880"/>
                <a:gd name="connsiteX27" fmla="*/ 7132320 w 7498080"/>
                <a:gd name="connsiteY27" fmla="*/ 2590800 h 2849880"/>
                <a:gd name="connsiteX28" fmla="*/ 7162800 w 7498080"/>
                <a:gd name="connsiteY28" fmla="*/ 2552700 h 2849880"/>
                <a:gd name="connsiteX29" fmla="*/ 7132320 w 7498080"/>
                <a:gd name="connsiteY29" fmla="*/ 2461260 h 2849880"/>
                <a:gd name="connsiteX30" fmla="*/ 7117080 w 7498080"/>
                <a:gd name="connsiteY30" fmla="*/ 2354580 h 2849880"/>
                <a:gd name="connsiteX31" fmla="*/ 7117080 w 7498080"/>
                <a:gd name="connsiteY31" fmla="*/ 2286000 h 2849880"/>
                <a:gd name="connsiteX32" fmla="*/ 7139940 w 7498080"/>
                <a:gd name="connsiteY32" fmla="*/ 2286000 h 2849880"/>
                <a:gd name="connsiteX33" fmla="*/ 7117080 w 7498080"/>
                <a:gd name="connsiteY33" fmla="*/ 2186940 h 2849880"/>
                <a:gd name="connsiteX34" fmla="*/ 7147560 w 7498080"/>
                <a:gd name="connsiteY34" fmla="*/ 2148840 h 2849880"/>
                <a:gd name="connsiteX35" fmla="*/ 7132320 w 7498080"/>
                <a:gd name="connsiteY35" fmla="*/ 1783080 h 2849880"/>
                <a:gd name="connsiteX36" fmla="*/ 7338060 w 7498080"/>
                <a:gd name="connsiteY36" fmla="*/ 1661160 h 2849880"/>
                <a:gd name="connsiteX37" fmla="*/ 7421880 w 7498080"/>
                <a:gd name="connsiteY37" fmla="*/ 1516380 h 2849880"/>
                <a:gd name="connsiteX38" fmla="*/ 7414260 w 7498080"/>
                <a:gd name="connsiteY38" fmla="*/ 1402080 h 2849880"/>
                <a:gd name="connsiteX39" fmla="*/ 7414260 w 7498080"/>
                <a:gd name="connsiteY39" fmla="*/ 1402080 h 2849880"/>
                <a:gd name="connsiteX40" fmla="*/ 7368540 w 7498080"/>
                <a:gd name="connsiteY40" fmla="*/ 1165860 h 2849880"/>
                <a:gd name="connsiteX41" fmla="*/ 7452360 w 7498080"/>
                <a:gd name="connsiteY41" fmla="*/ 1234440 h 2849880"/>
                <a:gd name="connsiteX42" fmla="*/ 7498080 w 7498080"/>
                <a:gd name="connsiteY42" fmla="*/ 1203960 h 2849880"/>
                <a:gd name="connsiteX43" fmla="*/ 7391400 w 7498080"/>
                <a:gd name="connsiteY43" fmla="*/ 1104900 h 2849880"/>
                <a:gd name="connsiteX44" fmla="*/ 7368540 w 7498080"/>
                <a:gd name="connsiteY44" fmla="*/ 975360 h 2849880"/>
                <a:gd name="connsiteX45" fmla="*/ 7261860 w 7498080"/>
                <a:gd name="connsiteY45" fmla="*/ 906780 h 2849880"/>
                <a:gd name="connsiteX46" fmla="*/ 7109460 w 7498080"/>
                <a:gd name="connsiteY46" fmla="*/ 906780 h 2849880"/>
                <a:gd name="connsiteX47" fmla="*/ 7040880 w 7498080"/>
                <a:gd name="connsiteY47" fmla="*/ 906780 h 2849880"/>
                <a:gd name="connsiteX48" fmla="*/ 7025640 w 7498080"/>
                <a:gd name="connsiteY48" fmla="*/ 922020 h 2849880"/>
                <a:gd name="connsiteX49" fmla="*/ 6918960 w 7498080"/>
                <a:gd name="connsiteY49" fmla="*/ 944880 h 2849880"/>
                <a:gd name="connsiteX50" fmla="*/ 6903720 w 7498080"/>
                <a:gd name="connsiteY50" fmla="*/ 944880 h 2849880"/>
                <a:gd name="connsiteX51" fmla="*/ 6758940 w 7498080"/>
                <a:gd name="connsiteY51" fmla="*/ 914400 h 2849880"/>
                <a:gd name="connsiteX52" fmla="*/ 6758940 w 7498080"/>
                <a:gd name="connsiteY52" fmla="*/ 914400 h 2849880"/>
                <a:gd name="connsiteX53" fmla="*/ 6621780 w 7498080"/>
                <a:gd name="connsiteY53" fmla="*/ 861060 h 2849880"/>
                <a:gd name="connsiteX54" fmla="*/ 6522720 w 7498080"/>
                <a:gd name="connsiteY54" fmla="*/ 571500 h 2849880"/>
                <a:gd name="connsiteX55" fmla="*/ 5882640 w 7498080"/>
                <a:gd name="connsiteY55" fmla="*/ 30480 h 2849880"/>
                <a:gd name="connsiteX56" fmla="*/ 5798820 w 7498080"/>
                <a:gd name="connsiteY56" fmla="*/ 53340 h 2849880"/>
                <a:gd name="connsiteX57" fmla="*/ 6111240 w 7498080"/>
                <a:gd name="connsiteY57" fmla="*/ 403860 h 2849880"/>
                <a:gd name="connsiteX58" fmla="*/ 5715000 w 7498080"/>
                <a:gd name="connsiteY58" fmla="*/ 746760 h 2849880"/>
                <a:gd name="connsiteX59" fmla="*/ 5699760 w 7498080"/>
                <a:gd name="connsiteY59" fmla="*/ 830580 h 2849880"/>
                <a:gd name="connsiteX60" fmla="*/ 5532120 w 7498080"/>
                <a:gd name="connsiteY60" fmla="*/ 861060 h 2849880"/>
                <a:gd name="connsiteX61" fmla="*/ 5326380 w 7498080"/>
                <a:gd name="connsiteY61" fmla="*/ 1043940 h 2849880"/>
                <a:gd name="connsiteX62" fmla="*/ 5280660 w 7498080"/>
                <a:gd name="connsiteY62" fmla="*/ 1219200 h 2849880"/>
                <a:gd name="connsiteX63" fmla="*/ 5257800 w 7498080"/>
                <a:gd name="connsiteY63" fmla="*/ 1310640 h 2849880"/>
                <a:gd name="connsiteX64" fmla="*/ 5250180 w 7498080"/>
                <a:gd name="connsiteY64" fmla="*/ 1851660 h 2849880"/>
                <a:gd name="connsiteX65" fmla="*/ 5257800 w 7498080"/>
                <a:gd name="connsiteY65" fmla="*/ 2019300 h 2849880"/>
                <a:gd name="connsiteX66" fmla="*/ 5280660 w 7498080"/>
                <a:gd name="connsiteY66" fmla="*/ 2209800 h 2849880"/>
                <a:gd name="connsiteX67" fmla="*/ 5273040 w 7498080"/>
                <a:gd name="connsiteY67" fmla="*/ 2324100 h 2849880"/>
                <a:gd name="connsiteX68" fmla="*/ 5166360 w 7498080"/>
                <a:gd name="connsiteY68" fmla="*/ 2331720 h 2849880"/>
                <a:gd name="connsiteX69" fmla="*/ 5158740 w 7498080"/>
                <a:gd name="connsiteY69" fmla="*/ 769620 h 2849880"/>
                <a:gd name="connsiteX70" fmla="*/ 5562600 w 7498080"/>
                <a:gd name="connsiteY70" fmla="*/ 769620 h 2849880"/>
                <a:gd name="connsiteX71" fmla="*/ 5562600 w 7498080"/>
                <a:gd name="connsiteY71" fmla="*/ 190500 h 2849880"/>
                <a:gd name="connsiteX72" fmla="*/ 5189220 w 7498080"/>
                <a:gd name="connsiteY72" fmla="*/ 198120 h 2849880"/>
                <a:gd name="connsiteX73" fmla="*/ 5128260 w 7498080"/>
                <a:gd name="connsiteY73" fmla="*/ 160020 h 2849880"/>
                <a:gd name="connsiteX74" fmla="*/ 784860 w 7498080"/>
                <a:gd name="connsiteY74" fmla="*/ 160020 h 2849880"/>
                <a:gd name="connsiteX75" fmla="*/ 769620 w 7498080"/>
                <a:gd name="connsiteY75" fmla="*/ 22860 h 2849880"/>
                <a:gd name="connsiteX76" fmla="*/ 236220 w 7498080"/>
                <a:gd name="connsiteY76" fmla="*/ 0 h 2849880"/>
                <a:gd name="connsiteX0" fmla="*/ 236220 w 7498080"/>
                <a:gd name="connsiteY0" fmla="*/ 0 h 2849880"/>
                <a:gd name="connsiteX1" fmla="*/ 228600 w 7498080"/>
                <a:gd name="connsiteY1" fmla="*/ 160020 h 2849880"/>
                <a:gd name="connsiteX2" fmla="*/ 0 w 7498080"/>
                <a:gd name="connsiteY2" fmla="*/ 182880 h 2849880"/>
                <a:gd name="connsiteX3" fmla="*/ 7620 w 7498080"/>
                <a:gd name="connsiteY3" fmla="*/ 2712720 h 2849880"/>
                <a:gd name="connsiteX4" fmla="*/ 1653540 w 7498080"/>
                <a:gd name="connsiteY4" fmla="*/ 2849880 h 2849880"/>
                <a:gd name="connsiteX5" fmla="*/ 1721168 w 7498080"/>
                <a:gd name="connsiteY5" fmla="*/ 2531268 h 2849880"/>
                <a:gd name="connsiteX6" fmla="*/ 1897380 w 7498080"/>
                <a:gd name="connsiteY6" fmla="*/ 2392680 h 2849880"/>
                <a:gd name="connsiteX7" fmla="*/ 2194560 w 7498080"/>
                <a:gd name="connsiteY7" fmla="*/ 2392680 h 2849880"/>
                <a:gd name="connsiteX8" fmla="*/ 2386488 w 7498080"/>
                <a:gd name="connsiteY8" fmla="*/ 2518886 h 2849880"/>
                <a:gd name="connsiteX9" fmla="*/ 2461260 w 7498080"/>
                <a:gd name="connsiteY9" fmla="*/ 2819400 h 2849880"/>
                <a:gd name="connsiteX10" fmla="*/ 5356860 w 7498080"/>
                <a:gd name="connsiteY10" fmla="*/ 2827020 h 2849880"/>
                <a:gd name="connsiteX11" fmla="*/ 5379720 w 7498080"/>
                <a:gd name="connsiteY11" fmla="*/ 2468880 h 2849880"/>
                <a:gd name="connsiteX12" fmla="*/ 5585460 w 7498080"/>
                <a:gd name="connsiteY12" fmla="*/ 2468880 h 2849880"/>
                <a:gd name="connsiteX13" fmla="*/ 5562600 w 7498080"/>
                <a:gd name="connsiteY13" fmla="*/ 2705100 h 2849880"/>
                <a:gd name="connsiteX14" fmla="*/ 5623560 w 7498080"/>
                <a:gd name="connsiteY14" fmla="*/ 2682240 h 2849880"/>
                <a:gd name="connsiteX15" fmla="*/ 5692140 w 7498080"/>
                <a:gd name="connsiteY15" fmla="*/ 2438400 h 2849880"/>
                <a:gd name="connsiteX16" fmla="*/ 5814060 w 7498080"/>
                <a:gd name="connsiteY16" fmla="*/ 2354580 h 2849880"/>
                <a:gd name="connsiteX17" fmla="*/ 5836920 w 7498080"/>
                <a:gd name="connsiteY17" fmla="*/ 2324100 h 2849880"/>
                <a:gd name="connsiteX18" fmla="*/ 6172200 w 7498080"/>
                <a:gd name="connsiteY18" fmla="*/ 2324100 h 2849880"/>
                <a:gd name="connsiteX19" fmla="*/ 6377940 w 7498080"/>
                <a:gd name="connsiteY19" fmla="*/ 2423160 h 2849880"/>
                <a:gd name="connsiteX20" fmla="*/ 6469380 w 7498080"/>
                <a:gd name="connsiteY20" fmla="*/ 2644140 h 2849880"/>
                <a:gd name="connsiteX21" fmla="*/ 6576060 w 7498080"/>
                <a:gd name="connsiteY21" fmla="*/ 2697480 h 2849880"/>
                <a:gd name="connsiteX22" fmla="*/ 6652260 w 7498080"/>
                <a:gd name="connsiteY22" fmla="*/ 2811780 h 2849880"/>
                <a:gd name="connsiteX23" fmla="*/ 6926580 w 7498080"/>
                <a:gd name="connsiteY23" fmla="*/ 2811780 h 2849880"/>
                <a:gd name="connsiteX24" fmla="*/ 7117080 w 7498080"/>
                <a:gd name="connsiteY24" fmla="*/ 2804160 h 2849880"/>
                <a:gd name="connsiteX25" fmla="*/ 7170420 w 7498080"/>
                <a:gd name="connsiteY25" fmla="*/ 2727960 h 2849880"/>
                <a:gd name="connsiteX26" fmla="*/ 7132320 w 7498080"/>
                <a:gd name="connsiteY26" fmla="*/ 2651760 h 2849880"/>
                <a:gd name="connsiteX27" fmla="*/ 7132320 w 7498080"/>
                <a:gd name="connsiteY27" fmla="*/ 2590800 h 2849880"/>
                <a:gd name="connsiteX28" fmla="*/ 7162800 w 7498080"/>
                <a:gd name="connsiteY28" fmla="*/ 2552700 h 2849880"/>
                <a:gd name="connsiteX29" fmla="*/ 7132320 w 7498080"/>
                <a:gd name="connsiteY29" fmla="*/ 2461260 h 2849880"/>
                <a:gd name="connsiteX30" fmla="*/ 7117080 w 7498080"/>
                <a:gd name="connsiteY30" fmla="*/ 2354580 h 2849880"/>
                <a:gd name="connsiteX31" fmla="*/ 7117080 w 7498080"/>
                <a:gd name="connsiteY31" fmla="*/ 2286000 h 2849880"/>
                <a:gd name="connsiteX32" fmla="*/ 7139940 w 7498080"/>
                <a:gd name="connsiteY32" fmla="*/ 2286000 h 2849880"/>
                <a:gd name="connsiteX33" fmla="*/ 7117080 w 7498080"/>
                <a:gd name="connsiteY33" fmla="*/ 2186940 h 2849880"/>
                <a:gd name="connsiteX34" fmla="*/ 7147560 w 7498080"/>
                <a:gd name="connsiteY34" fmla="*/ 2148840 h 2849880"/>
                <a:gd name="connsiteX35" fmla="*/ 7132320 w 7498080"/>
                <a:gd name="connsiteY35" fmla="*/ 1783080 h 2849880"/>
                <a:gd name="connsiteX36" fmla="*/ 7338060 w 7498080"/>
                <a:gd name="connsiteY36" fmla="*/ 1661160 h 2849880"/>
                <a:gd name="connsiteX37" fmla="*/ 7421880 w 7498080"/>
                <a:gd name="connsiteY37" fmla="*/ 1516380 h 2849880"/>
                <a:gd name="connsiteX38" fmla="*/ 7414260 w 7498080"/>
                <a:gd name="connsiteY38" fmla="*/ 1402080 h 2849880"/>
                <a:gd name="connsiteX39" fmla="*/ 7414260 w 7498080"/>
                <a:gd name="connsiteY39" fmla="*/ 1402080 h 2849880"/>
                <a:gd name="connsiteX40" fmla="*/ 7368540 w 7498080"/>
                <a:gd name="connsiteY40" fmla="*/ 1165860 h 2849880"/>
                <a:gd name="connsiteX41" fmla="*/ 7452360 w 7498080"/>
                <a:gd name="connsiteY41" fmla="*/ 1234440 h 2849880"/>
                <a:gd name="connsiteX42" fmla="*/ 7498080 w 7498080"/>
                <a:gd name="connsiteY42" fmla="*/ 1203960 h 2849880"/>
                <a:gd name="connsiteX43" fmla="*/ 7391400 w 7498080"/>
                <a:gd name="connsiteY43" fmla="*/ 1104900 h 2849880"/>
                <a:gd name="connsiteX44" fmla="*/ 7368540 w 7498080"/>
                <a:gd name="connsiteY44" fmla="*/ 975360 h 2849880"/>
                <a:gd name="connsiteX45" fmla="*/ 7261860 w 7498080"/>
                <a:gd name="connsiteY45" fmla="*/ 906780 h 2849880"/>
                <a:gd name="connsiteX46" fmla="*/ 7109460 w 7498080"/>
                <a:gd name="connsiteY46" fmla="*/ 906780 h 2849880"/>
                <a:gd name="connsiteX47" fmla="*/ 7040880 w 7498080"/>
                <a:gd name="connsiteY47" fmla="*/ 906780 h 2849880"/>
                <a:gd name="connsiteX48" fmla="*/ 7025640 w 7498080"/>
                <a:gd name="connsiteY48" fmla="*/ 922020 h 2849880"/>
                <a:gd name="connsiteX49" fmla="*/ 6918960 w 7498080"/>
                <a:gd name="connsiteY49" fmla="*/ 944880 h 2849880"/>
                <a:gd name="connsiteX50" fmla="*/ 6903720 w 7498080"/>
                <a:gd name="connsiteY50" fmla="*/ 944880 h 2849880"/>
                <a:gd name="connsiteX51" fmla="*/ 6758940 w 7498080"/>
                <a:gd name="connsiteY51" fmla="*/ 914400 h 2849880"/>
                <a:gd name="connsiteX52" fmla="*/ 6758940 w 7498080"/>
                <a:gd name="connsiteY52" fmla="*/ 914400 h 2849880"/>
                <a:gd name="connsiteX53" fmla="*/ 6621780 w 7498080"/>
                <a:gd name="connsiteY53" fmla="*/ 861060 h 2849880"/>
                <a:gd name="connsiteX54" fmla="*/ 6522720 w 7498080"/>
                <a:gd name="connsiteY54" fmla="*/ 571500 h 2849880"/>
                <a:gd name="connsiteX55" fmla="*/ 5882640 w 7498080"/>
                <a:gd name="connsiteY55" fmla="*/ 30480 h 2849880"/>
                <a:gd name="connsiteX56" fmla="*/ 5798820 w 7498080"/>
                <a:gd name="connsiteY56" fmla="*/ 53340 h 2849880"/>
                <a:gd name="connsiteX57" fmla="*/ 6111240 w 7498080"/>
                <a:gd name="connsiteY57" fmla="*/ 403860 h 2849880"/>
                <a:gd name="connsiteX58" fmla="*/ 5715000 w 7498080"/>
                <a:gd name="connsiteY58" fmla="*/ 746760 h 2849880"/>
                <a:gd name="connsiteX59" fmla="*/ 5699760 w 7498080"/>
                <a:gd name="connsiteY59" fmla="*/ 830580 h 2849880"/>
                <a:gd name="connsiteX60" fmla="*/ 5532120 w 7498080"/>
                <a:gd name="connsiteY60" fmla="*/ 861060 h 2849880"/>
                <a:gd name="connsiteX61" fmla="*/ 5326380 w 7498080"/>
                <a:gd name="connsiteY61" fmla="*/ 1043940 h 2849880"/>
                <a:gd name="connsiteX62" fmla="*/ 5280660 w 7498080"/>
                <a:gd name="connsiteY62" fmla="*/ 1219200 h 2849880"/>
                <a:gd name="connsiteX63" fmla="*/ 5257800 w 7498080"/>
                <a:gd name="connsiteY63" fmla="*/ 1310640 h 2849880"/>
                <a:gd name="connsiteX64" fmla="*/ 5250180 w 7498080"/>
                <a:gd name="connsiteY64" fmla="*/ 1851660 h 2849880"/>
                <a:gd name="connsiteX65" fmla="*/ 5257800 w 7498080"/>
                <a:gd name="connsiteY65" fmla="*/ 2019300 h 2849880"/>
                <a:gd name="connsiteX66" fmla="*/ 5280660 w 7498080"/>
                <a:gd name="connsiteY66" fmla="*/ 2209800 h 2849880"/>
                <a:gd name="connsiteX67" fmla="*/ 5273040 w 7498080"/>
                <a:gd name="connsiteY67" fmla="*/ 2324100 h 2849880"/>
                <a:gd name="connsiteX68" fmla="*/ 5166360 w 7498080"/>
                <a:gd name="connsiteY68" fmla="*/ 2331720 h 2849880"/>
                <a:gd name="connsiteX69" fmla="*/ 5158740 w 7498080"/>
                <a:gd name="connsiteY69" fmla="*/ 769620 h 2849880"/>
                <a:gd name="connsiteX70" fmla="*/ 5562600 w 7498080"/>
                <a:gd name="connsiteY70" fmla="*/ 769620 h 2849880"/>
                <a:gd name="connsiteX71" fmla="*/ 5562600 w 7498080"/>
                <a:gd name="connsiteY71" fmla="*/ 190500 h 2849880"/>
                <a:gd name="connsiteX72" fmla="*/ 5189220 w 7498080"/>
                <a:gd name="connsiteY72" fmla="*/ 198120 h 2849880"/>
                <a:gd name="connsiteX73" fmla="*/ 5128260 w 7498080"/>
                <a:gd name="connsiteY73" fmla="*/ 160020 h 2849880"/>
                <a:gd name="connsiteX74" fmla="*/ 784860 w 7498080"/>
                <a:gd name="connsiteY74" fmla="*/ 160020 h 2849880"/>
                <a:gd name="connsiteX75" fmla="*/ 769620 w 7498080"/>
                <a:gd name="connsiteY75" fmla="*/ 22860 h 2849880"/>
                <a:gd name="connsiteX76" fmla="*/ 236220 w 7498080"/>
                <a:gd name="connsiteY76" fmla="*/ 0 h 2849880"/>
                <a:gd name="connsiteX0" fmla="*/ 236220 w 7498080"/>
                <a:gd name="connsiteY0" fmla="*/ 0 h 2849880"/>
                <a:gd name="connsiteX1" fmla="*/ 228600 w 7498080"/>
                <a:gd name="connsiteY1" fmla="*/ 160020 h 2849880"/>
                <a:gd name="connsiteX2" fmla="*/ 0 w 7498080"/>
                <a:gd name="connsiteY2" fmla="*/ 182880 h 2849880"/>
                <a:gd name="connsiteX3" fmla="*/ 7620 w 7498080"/>
                <a:gd name="connsiteY3" fmla="*/ 2712720 h 2849880"/>
                <a:gd name="connsiteX4" fmla="*/ 1653540 w 7498080"/>
                <a:gd name="connsiteY4" fmla="*/ 2849880 h 2849880"/>
                <a:gd name="connsiteX5" fmla="*/ 1721168 w 7498080"/>
                <a:gd name="connsiteY5" fmla="*/ 2531268 h 2849880"/>
                <a:gd name="connsiteX6" fmla="*/ 1897380 w 7498080"/>
                <a:gd name="connsiteY6" fmla="*/ 2392680 h 2849880"/>
                <a:gd name="connsiteX7" fmla="*/ 2194560 w 7498080"/>
                <a:gd name="connsiteY7" fmla="*/ 2392680 h 2849880"/>
                <a:gd name="connsiteX8" fmla="*/ 2386488 w 7498080"/>
                <a:gd name="connsiteY8" fmla="*/ 2518886 h 2849880"/>
                <a:gd name="connsiteX9" fmla="*/ 2461260 w 7498080"/>
                <a:gd name="connsiteY9" fmla="*/ 2819400 h 2849880"/>
                <a:gd name="connsiteX10" fmla="*/ 5356860 w 7498080"/>
                <a:gd name="connsiteY10" fmla="*/ 2827020 h 2849880"/>
                <a:gd name="connsiteX11" fmla="*/ 5379720 w 7498080"/>
                <a:gd name="connsiteY11" fmla="*/ 2468880 h 2849880"/>
                <a:gd name="connsiteX12" fmla="*/ 5585460 w 7498080"/>
                <a:gd name="connsiteY12" fmla="*/ 2468880 h 2849880"/>
                <a:gd name="connsiteX13" fmla="*/ 5562600 w 7498080"/>
                <a:gd name="connsiteY13" fmla="*/ 2705100 h 2849880"/>
                <a:gd name="connsiteX14" fmla="*/ 5623560 w 7498080"/>
                <a:gd name="connsiteY14" fmla="*/ 2682240 h 2849880"/>
                <a:gd name="connsiteX15" fmla="*/ 5692140 w 7498080"/>
                <a:gd name="connsiteY15" fmla="*/ 2438400 h 2849880"/>
                <a:gd name="connsiteX16" fmla="*/ 5814060 w 7498080"/>
                <a:gd name="connsiteY16" fmla="*/ 2354580 h 2849880"/>
                <a:gd name="connsiteX17" fmla="*/ 5836920 w 7498080"/>
                <a:gd name="connsiteY17" fmla="*/ 2324100 h 2849880"/>
                <a:gd name="connsiteX18" fmla="*/ 6172200 w 7498080"/>
                <a:gd name="connsiteY18" fmla="*/ 2324100 h 2849880"/>
                <a:gd name="connsiteX19" fmla="*/ 6377940 w 7498080"/>
                <a:gd name="connsiteY19" fmla="*/ 2423160 h 2849880"/>
                <a:gd name="connsiteX20" fmla="*/ 6469380 w 7498080"/>
                <a:gd name="connsiteY20" fmla="*/ 2644140 h 2849880"/>
                <a:gd name="connsiteX21" fmla="*/ 6576060 w 7498080"/>
                <a:gd name="connsiteY21" fmla="*/ 2697480 h 2849880"/>
                <a:gd name="connsiteX22" fmla="*/ 6652260 w 7498080"/>
                <a:gd name="connsiteY22" fmla="*/ 2811780 h 2849880"/>
                <a:gd name="connsiteX23" fmla="*/ 6926580 w 7498080"/>
                <a:gd name="connsiteY23" fmla="*/ 2811780 h 2849880"/>
                <a:gd name="connsiteX24" fmla="*/ 7117080 w 7498080"/>
                <a:gd name="connsiteY24" fmla="*/ 2804160 h 2849880"/>
                <a:gd name="connsiteX25" fmla="*/ 7170420 w 7498080"/>
                <a:gd name="connsiteY25" fmla="*/ 2727960 h 2849880"/>
                <a:gd name="connsiteX26" fmla="*/ 7132320 w 7498080"/>
                <a:gd name="connsiteY26" fmla="*/ 2651760 h 2849880"/>
                <a:gd name="connsiteX27" fmla="*/ 7132320 w 7498080"/>
                <a:gd name="connsiteY27" fmla="*/ 2590800 h 2849880"/>
                <a:gd name="connsiteX28" fmla="*/ 7162800 w 7498080"/>
                <a:gd name="connsiteY28" fmla="*/ 2552700 h 2849880"/>
                <a:gd name="connsiteX29" fmla="*/ 7132320 w 7498080"/>
                <a:gd name="connsiteY29" fmla="*/ 2461260 h 2849880"/>
                <a:gd name="connsiteX30" fmla="*/ 7117080 w 7498080"/>
                <a:gd name="connsiteY30" fmla="*/ 2354580 h 2849880"/>
                <a:gd name="connsiteX31" fmla="*/ 7117080 w 7498080"/>
                <a:gd name="connsiteY31" fmla="*/ 2286000 h 2849880"/>
                <a:gd name="connsiteX32" fmla="*/ 7139940 w 7498080"/>
                <a:gd name="connsiteY32" fmla="*/ 2286000 h 2849880"/>
                <a:gd name="connsiteX33" fmla="*/ 7117080 w 7498080"/>
                <a:gd name="connsiteY33" fmla="*/ 2186940 h 2849880"/>
                <a:gd name="connsiteX34" fmla="*/ 7147560 w 7498080"/>
                <a:gd name="connsiteY34" fmla="*/ 2148840 h 2849880"/>
                <a:gd name="connsiteX35" fmla="*/ 7132320 w 7498080"/>
                <a:gd name="connsiteY35" fmla="*/ 1783080 h 2849880"/>
                <a:gd name="connsiteX36" fmla="*/ 7338060 w 7498080"/>
                <a:gd name="connsiteY36" fmla="*/ 1661160 h 2849880"/>
                <a:gd name="connsiteX37" fmla="*/ 7421880 w 7498080"/>
                <a:gd name="connsiteY37" fmla="*/ 1516380 h 2849880"/>
                <a:gd name="connsiteX38" fmla="*/ 7414260 w 7498080"/>
                <a:gd name="connsiteY38" fmla="*/ 1402080 h 2849880"/>
                <a:gd name="connsiteX39" fmla="*/ 7414260 w 7498080"/>
                <a:gd name="connsiteY39" fmla="*/ 1402080 h 2849880"/>
                <a:gd name="connsiteX40" fmla="*/ 7368540 w 7498080"/>
                <a:gd name="connsiteY40" fmla="*/ 1165860 h 2849880"/>
                <a:gd name="connsiteX41" fmla="*/ 7452360 w 7498080"/>
                <a:gd name="connsiteY41" fmla="*/ 1234440 h 2849880"/>
                <a:gd name="connsiteX42" fmla="*/ 7498080 w 7498080"/>
                <a:gd name="connsiteY42" fmla="*/ 1203960 h 2849880"/>
                <a:gd name="connsiteX43" fmla="*/ 7391400 w 7498080"/>
                <a:gd name="connsiteY43" fmla="*/ 1104900 h 2849880"/>
                <a:gd name="connsiteX44" fmla="*/ 7368540 w 7498080"/>
                <a:gd name="connsiteY44" fmla="*/ 975360 h 2849880"/>
                <a:gd name="connsiteX45" fmla="*/ 7261860 w 7498080"/>
                <a:gd name="connsiteY45" fmla="*/ 906780 h 2849880"/>
                <a:gd name="connsiteX46" fmla="*/ 7109460 w 7498080"/>
                <a:gd name="connsiteY46" fmla="*/ 906780 h 2849880"/>
                <a:gd name="connsiteX47" fmla="*/ 7040880 w 7498080"/>
                <a:gd name="connsiteY47" fmla="*/ 906780 h 2849880"/>
                <a:gd name="connsiteX48" fmla="*/ 7025640 w 7498080"/>
                <a:gd name="connsiteY48" fmla="*/ 922020 h 2849880"/>
                <a:gd name="connsiteX49" fmla="*/ 6918960 w 7498080"/>
                <a:gd name="connsiteY49" fmla="*/ 944880 h 2849880"/>
                <a:gd name="connsiteX50" fmla="*/ 6903720 w 7498080"/>
                <a:gd name="connsiteY50" fmla="*/ 944880 h 2849880"/>
                <a:gd name="connsiteX51" fmla="*/ 6758940 w 7498080"/>
                <a:gd name="connsiteY51" fmla="*/ 914400 h 2849880"/>
                <a:gd name="connsiteX52" fmla="*/ 6758940 w 7498080"/>
                <a:gd name="connsiteY52" fmla="*/ 914400 h 2849880"/>
                <a:gd name="connsiteX53" fmla="*/ 6621780 w 7498080"/>
                <a:gd name="connsiteY53" fmla="*/ 861060 h 2849880"/>
                <a:gd name="connsiteX54" fmla="*/ 6522720 w 7498080"/>
                <a:gd name="connsiteY54" fmla="*/ 571500 h 2849880"/>
                <a:gd name="connsiteX55" fmla="*/ 5882640 w 7498080"/>
                <a:gd name="connsiteY55" fmla="*/ 30480 h 2849880"/>
                <a:gd name="connsiteX56" fmla="*/ 5798820 w 7498080"/>
                <a:gd name="connsiteY56" fmla="*/ 53340 h 2849880"/>
                <a:gd name="connsiteX57" fmla="*/ 6111240 w 7498080"/>
                <a:gd name="connsiteY57" fmla="*/ 403860 h 2849880"/>
                <a:gd name="connsiteX58" fmla="*/ 5715000 w 7498080"/>
                <a:gd name="connsiteY58" fmla="*/ 746760 h 2849880"/>
                <a:gd name="connsiteX59" fmla="*/ 5699760 w 7498080"/>
                <a:gd name="connsiteY59" fmla="*/ 830580 h 2849880"/>
                <a:gd name="connsiteX60" fmla="*/ 5532120 w 7498080"/>
                <a:gd name="connsiteY60" fmla="*/ 861060 h 2849880"/>
                <a:gd name="connsiteX61" fmla="*/ 5326380 w 7498080"/>
                <a:gd name="connsiteY61" fmla="*/ 1043940 h 2849880"/>
                <a:gd name="connsiteX62" fmla="*/ 5280660 w 7498080"/>
                <a:gd name="connsiteY62" fmla="*/ 1219200 h 2849880"/>
                <a:gd name="connsiteX63" fmla="*/ 5257800 w 7498080"/>
                <a:gd name="connsiteY63" fmla="*/ 1310640 h 2849880"/>
                <a:gd name="connsiteX64" fmla="*/ 5250180 w 7498080"/>
                <a:gd name="connsiteY64" fmla="*/ 1851660 h 2849880"/>
                <a:gd name="connsiteX65" fmla="*/ 5257800 w 7498080"/>
                <a:gd name="connsiteY65" fmla="*/ 2019300 h 2849880"/>
                <a:gd name="connsiteX66" fmla="*/ 5280660 w 7498080"/>
                <a:gd name="connsiteY66" fmla="*/ 2209800 h 2849880"/>
                <a:gd name="connsiteX67" fmla="*/ 5273040 w 7498080"/>
                <a:gd name="connsiteY67" fmla="*/ 2324100 h 2849880"/>
                <a:gd name="connsiteX68" fmla="*/ 5166360 w 7498080"/>
                <a:gd name="connsiteY68" fmla="*/ 2331720 h 2849880"/>
                <a:gd name="connsiteX69" fmla="*/ 5158740 w 7498080"/>
                <a:gd name="connsiteY69" fmla="*/ 769620 h 2849880"/>
                <a:gd name="connsiteX70" fmla="*/ 5562600 w 7498080"/>
                <a:gd name="connsiteY70" fmla="*/ 769620 h 2849880"/>
                <a:gd name="connsiteX71" fmla="*/ 5562600 w 7498080"/>
                <a:gd name="connsiteY71" fmla="*/ 190500 h 2849880"/>
                <a:gd name="connsiteX72" fmla="*/ 5189220 w 7498080"/>
                <a:gd name="connsiteY72" fmla="*/ 198120 h 2849880"/>
                <a:gd name="connsiteX73" fmla="*/ 5128260 w 7498080"/>
                <a:gd name="connsiteY73" fmla="*/ 160020 h 2849880"/>
                <a:gd name="connsiteX74" fmla="*/ 784860 w 7498080"/>
                <a:gd name="connsiteY74" fmla="*/ 160020 h 2849880"/>
                <a:gd name="connsiteX75" fmla="*/ 769620 w 7498080"/>
                <a:gd name="connsiteY75" fmla="*/ 22860 h 2849880"/>
                <a:gd name="connsiteX76" fmla="*/ 236220 w 7498080"/>
                <a:gd name="connsiteY76" fmla="*/ 0 h 2849880"/>
                <a:gd name="connsiteX0" fmla="*/ 236220 w 7498080"/>
                <a:gd name="connsiteY0" fmla="*/ 0 h 2849880"/>
                <a:gd name="connsiteX1" fmla="*/ 228600 w 7498080"/>
                <a:gd name="connsiteY1" fmla="*/ 160020 h 2849880"/>
                <a:gd name="connsiteX2" fmla="*/ 0 w 7498080"/>
                <a:gd name="connsiteY2" fmla="*/ 182880 h 2849880"/>
                <a:gd name="connsiteX3" fmla="*/ 7620 w 7498080"/>
                <a:gd name="connsiteY3" fmla="*/ 2712720 h 2849880"/>
                <a:gd name="connsiteX4" fmla="*/ 1653540 w 7498080"/>
                <a:gd name="connsiteY4" fmla="*/ 2849880 h 2849880"/>
                <a:gd name="connsiteX5" fmla="*/ 1721168 w 7498080"/>
                <a:gd name="connsiteY5" fmla="*/ 2531268 h 2849880"/>
                <a:gd name="connsiteX6" fmla="*/ 1897380 w 7498080"/>
                <a:gd name="connsiteY6" fmla="*/ 2392680 h 2849880"/>
                <a:gd name="connsiteX7" fmla="*/ 2194560 w 7498080"/>
                <a:gd name="connsiteY7" fmla="*/ 2392680 h 2849880"/>
                <a:gd name="connsiteX8" fmla="*/ 2386488 w 7498080"/>
                <a:gd name="connsiteY8" fmla="*/ 2518886 h 2849880"/>
                <a:gd name="connsiteX9" fmla="*/ 2461260 w 7498080"/>
                <a:gd name="connsiteY9" fmla="*/ 2819400 h 2849880"/>
                <a:gd name="connsiteX10" fmla="*/ 5356860 w 7498080"/>
                <a:gd name="connsiteY10" fmla="*/ 2827020 h 2849880"/>
                <a:gd name="connsiteX11" fmla="*/ 5379720 w 7498080"/>
                <a:gd name="connsiteY11" fmla="*/ 2468880 h 2849880"/>
                <a:gd name="connsiteX12" fmla="*/ 5585460 w 7498080"/>
                <a:gd name="connsiteY12" fmla="*/ 2468880 h 2849880"/>
                <a:gd name="connsiteX13" fmla="*/ 5562600 w 7498080"/>
                <a:gd name="connsiteY13" fmla="*/ 2705100 h 2849880"/>
                <a:gd name="connsiteX14" fmla="*/ 5623560 w 7498080"/>
                <a:gd name="connsiteY14" fmla="*/ 2682240 h 2849880"/>
                <a:gd name="connsiteX15" fmla="*/ 5692140 w 7498080"/>
                <a:gd name="connsiteY15" fmla="*/ 2438400 h 2849880"/>
                <a:gd name="connsiteX16" fmla="*/ 5814060 w 7498080"/>
                <a:gd name="connsiteY16" fmla="*/ 2354580 h 2849880"/>
                <a:gd name="connsiteX17" fmla="*/ 5836920 w 7498080"/>
                <a:gd name="connsiteY17" fmla="*/ 2324100 h 2849880"/>
                <a:gd name="connsiteX18" fmla="*/ 6172200 w 7498080"/>
                <a:gd name="connsiteY18" fmla="*/ 2324100 h 2849880"/>
                <a:gd name="connsiteX19" fmla="*/ 6377940 w 7498080"/>
                <a:gd name="connsiteY19" fmla="*/ 2423160 h 2849880"/>
                <a:gd name="connsiteX20" fmla="*/ 6469380 w 7498080"/>
                <a:gd name="connsiteY20" fmla="*/ 2644140 h 2849880"/>
                <a:gd name="connsiteX21" fmla="*/ 6576060 w 7498080"/>
                <a:gd name="connsiteY21" fmla="*/ 2697480 h 2849880"/>
                <a:gd name="connsiteX22" fmla="*/ 6652260 w 7498080"/>
                <a:gd name="connsiteY22" fmla="*/ 2811780 h 2849880"/>
                <a:gd name="connsiteX23" fmla="*/ 6926580 w 7498080"/>
                <a:gd name="connsiteY23" fmla="*/ 2811780 h 2849880"/>
                <a:gd name="connsiteX24" fmla="*/ 7117080 w 7498080"/>
                <a:gd name="connsiteY24" fmla="*/ 2804160 h 2849880"/>
                <a:gd name="connsiteX25" fmla="*/ 7170420 w 7498080"/>
                <a:gd name="connsiteY25" fmla="*/ 2727960 h 2849880"/>
                <a:gd name="connsiteX26" fmla="*/ 7132320 w 7498080"/>
                <a:gd name="connsiteY26" fmla="*/ 2651760 h 2849880"/>
                <a:gd name="connsiteX27" fmla="*/ 7132320 w 7498080"/>
                <a:gd name="connsiteY27" fmla="*/ 2590800 h 2849880"/>
                <a:gd name="connsiteX28" fmla="*/ 7162800 w 7498080"/>
                <a:gd name="connsiteY28" fmla="*/ 2552700 h 2849880"/>
                <a:gd name="connsiteX29" fmla="*/ 7132320 w 7498080"/>
                <a:gd name="connsiteY29" fmla="*/ 2461260 h 2849880"/>
                <a:gd name="connsiteX30" fmla="*/ 7117080 w 7498080"/>
                <a:gd name="connsiteY30" fmla="*/ 2354580 h 2849880"/>
                <a:gd name="connsiteX31" fmla="*/ 7117080 w 7498080"/>
                <a:gd name="connsiteY31" fmla="*/ 2286000 h 2849880"/>
                <a:gd name="connsiteX32" fmla="*/ 7139940 w 7498080"/>
                <a:gd name="connsiteY32" fmla="*/ 2286000 h 2849880"/>
                <a:gd name="connsiteX33" fmla="*/ 7117080 w 7498080"/>
                <a:gd name="connsiteY33" fmla="*/ 2186940 h 2849880"/>
                <a:gd name="connsiteX34" fmla="*/ 7147560 w 7498080"/>
                <a:gd name="connsiteY34" fmla="*/ 2148840 h 2849880"/>
                <a:gd name="connsiteX35" fmla="*/ 7132320 w 7498080"/>
                <a:gd name="connsiteY35" fmla="*/ 1783080 h 2849880"/>
                <a:gd name="connsiteX36" fmla="*/ 7338060 w 7498080"/>
                <a:gd name="connsiteY36" fmla="*/ 1661160 h 2849880"/>
                <a:gd name="connsiteX37" fmla="*/ 7421880 w 7498080"/>
                <a:gd name="connsiteY37" fmla="*/ 1516380 h 2849880"/>
                <a:gd name="connsiteX38" fmla="*/ 7414260 w 7498080"/>
                <a:gd name="connsiteY38" fmla="*/ 1402080 h 2849880"/>
                <a:gd name="connsiteX39" fmla="*/ 7414260 w 7498080"/>
                <a:gd name="connsiteY39" fmla="*/ 1402080 h 2849880"/>
                <a:gd name="connsiteX40" fmla="*/ 7368540 w 7498080"/>
                <a:gd name="connsiteY40" fmla="*/ 1165860 h 2849880"/>
                <a:gd name="connsiteX41" fmla="*/ 7452360 w 7498080"/>
                <a:gd name="connsiteY41" fmla="*/ 1234440 h 2849880"/>
                <a:gd name="connsiteX42" fmla="*/ 7498080 w 7498080"/>
                <a:gd name="connsiteY42" fmla="*/ 1203960 h 2849880"/>
                <a:gd name="connsiteX43" fmla="*/ 7391400 w 7498080"/>
                <a:gd name="connsiteY43" fmla="*/ 1104900 h 2849880"/>
                <a:gd name="connsiteX44" fmla="*/ 7368540 w 7498080"/>
                <a:gd name="connsiteY44" fmla="*/ 975360 h 2849880"/>
                <a:gd name="connsiteX45" fmla="*/ 7261860 w 7498080"/>
                <a:gd name="connsiteY45" fmla="*/ 906780 h 2849880"/>
                <a:gd name="connsiteX46" fmla="*/ 7109460 w 7498080"/>
                <a:gd name="connsiteY46" fmla="*/ 906780 h 2849880"/>
                <a:gd name="connsiteX47" fmla="*/ 7040880 w 7498080"/>
                <a:gd name="connsiteY47" fmla="*/ 906780 h 2849880"/>
                <a:gd name="connsiteX48" fmla="*/ 7025640 w 7498080"/>
                <a:gd name="connsiteY48" fmla="*/ 922020 h 2849880"/>
                <a:gd name="connsiteX49" fmla="*/ 6918960 w 7498080"/>
                <a:gd name="connsiteY49" fmla="*/ 944880 h 2849880"/>
                <a:gd name="connsiteX50" fmla="*/ 6903720 w 7498080"/>
                <a:gd name="connsiteY50" fmla="*/ 944880 h 2849880"/>
                <a:gd name="connsiteX51" fmla="*/ 6758940 w 7498080"/>
                <a:gd name="connsiteY51" fmla="*/ 914400 h 2849880"/>
                <a:gd name="connsiteX52" fmla="*/ 6758940 w 7498080"/>
                <a:gd name="connsiteY52" fmla="*/ 914400 h 2849880"/>
                <a:gd name="connsiteX53" fmla="*/ 6621780 w 7498080"/>
                <a:gd name="connsiteY53" fmla="*/ 861060 h 2849880"/>
                <a:gd name="connsiteX54" fmla="*/ 6522720 w 7498080"/>
                <a:gd name="connsiteY54" fmla="*/ 571500 h 2849880"/>
                <a:gd name="connsiteX55" fmla="*/ 5882640 w 7498080"/>
                <a:gd name="connsiteY55" fmla="*/ 30480 h 2849880"/>
                <a:gd name="connsiteX56" fmla="*/ 5798820 w 7498080"/>
                <a:gd name="connsiteY56" fmla="*/ 53340 h 2849880"/>
                <a:gd name="connsiteX57" fmla="*/ 6111240 w 7498080"/>
                <a:gd name="connsiteY57" fmla="*/ 403860 h 2849880"/>
                <a:gd name="connsiteX58" fmla="*/ 5715000 w 7498080"/>
                <a:gd name="connsiteY58" fmla="*/ 746760 h 2849880"/>
                <a:gd name="connsiteX59" fmla="*/ 5699760 w 7498080"/>
                <a:gd name="connsiteY59" fmla="*/ 830580 h 2849880"/>
                <a:gd name="connsiteX60" fmla="*/ 5532120 w 7498080"/>
                <a:gd name="connsiteY60" fmla="*/ 861060 h 2849880"/>
                <a:gd name="connsiteX61" fmla="*/ 5326380 w 7498080"/>
                <a:gd name="connsiteY61" fmla="*/ 1043940 h 2849880"/>
                <a:gd name="connsiteX62" fmla="*/ 5280660 w 7498080"/>
                <a:gd name="connsiteY62" fmla="*/ 1219200 h 2849880"/>
                <a:gd name="connsiteX63" fmla="*/ 5257800 w 7498080"/>
                <a:gd name="connsiteY63" fmla="*/ 1310640 h 2849880"/>
                <a:gd name="connsiteX64" fmla="*/ 5250180 w 7498080"/>
                <a:gd name="connsiteY64" fmla="*/ 1851660 h 2849880"/>
                <a:gd name="connsiteX65" fmla="*/ 5257800 w 7498080"/>
                <a:gd name="connsiteY65" fmla="*/ 2019300 h 2849880"/>
                <a:gd name="connsiteX66" fmla="*/ 5280660 w 7498080"/>
                <a:gd name="connsiteY66" fmla="*/ 2209800 h 2849880"/>
                <a:gd name="connsiteX67" fmla="*/ 5273040 w 7498080"/>
                <a:gd name="connsiteY67" fmla="*/ 2324100 h 2849880"/>
                <a:gd name="connsiteX68" fmla="*/ 5166360 w 7498080"/>
                <a:gd name="connsiteY68" fmla="*/ 2331720 h 2849880"/>
                <a:gd name="connsiteX69" fmla="*/ 5158740 w 7498080"/>
                <a:gd name="connsiteY69" fmla="*/ 769620 h 2849880"/>
                <a:gd name="connsiteX70" fmla="*/ 5562600 w 7498080"/>
                <a:gd name="connsiteY70" fmla="*/ 769620 h 2849880"/>
                <a:gd name="connsiteX71" fmla="*/ 5562600 w 7498080"/>
                <a:gd name="connsiteY71" fmla="*/ 190500 h 2849880"/>
                <a:gd name="connsiteX72" fmla="*/ 5189220 w 7498080"/>
                <a:gd name="connsiteY72" fmla="*/ 198120 h 2849880"/>
                <a:gd name="connsiteX73" fmla="*/ 5128260 w 7498080"/>
                <a:gd name="connsiteY73" fmla="*/ 160020 h 2849880"/>
                <a:gd name="connsiteX74" fmla="*/ 784860 w 7498080"/>
                <a:gd name="connsiteY74" fmla="*/ 160020 h 2849880"/>
                <a:gd name="connsiteX75" fmla="*/ 769620 w 7498080"/>
                <a:gd name="connsiteY75" fmla="*/ 22860 h 2849880"/>
                <a:gd name="connsiteX76" fmla="*/ 236220 w 7498080"/>
                <a:gd name="connsiteY76" fmla="*/ 0 h 2849880"/>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19400 h 2833211"/>
                <a:gd name="connsiteX10" fmla="*/ 5356860 w 7498080"/>
                <a:gd name="connsiteY10" fmla="*/ 2827020 h 2833211"/>
                <a:gd name="connsiteX11" fmla="*/ 5379720 w 7498080"/>
                <a:gd name="connsiteY11" fmla="*/ 2468880 h 2833211"/>
                <a:gd name="connsiteX12" fmla="*/ 5585460 w 7498080"/>
                <a:gd name="connsiteY12" fmla="*/ 2468880 h 2833211"/>
                <a:gd name="connsiteX13" fmla="*/ 5562600 w 7498080"/>
                <a:gd name="connsiteY13" fmla="*/ 2705100 h 2833211"/>
                <a:gd name="connsiteX14" fmla="*/ 5623560 w 7498080"/>
                <a:gd name="connsiteY14" fmla="*/ 2682240 h 2833211"/>
                <a:gd name="connsiteX15" fmla="*/ 5692140 w 7498080"/>
                <a:gd name="connsiteY15" fmla="*/ 2438400 h 2833211"/>
                <a:gd name="connsiteX16" fmla="*/ 5814060 w 7498080"/>
                <a:gd name="connsiteY16" fmla="*/ 2354580 h 2833211"/>
                <a:gd name="connsiteX17" fmla="*/ 5836920 w 7498080"/>
                <a:gd name="connsiteY17" fmla="*/ 2324100 h 2833211"/>
                <a:gd name="connsiteX18" fmla="*/ 6172200 w 7498080"/>
                <a:gd name="connsiteY18" fmla="*/ 2324100 h 2833211"/>
                <a:gd name="connsiteX19" fmla="*/ 6377940 w 7498080"/>
                <a:gd name="connsiteY19" fmla="*/ 2423160 h 2833211"/>
                <a:gd name="connsiteX20" fmla="*/ 6469380 w 7498080"/>
                <a:gd name="connsiteY20" fmla="*/ 2644140 h 2833211"/>
                <a:gd name="connsiteX21" fmla="*/ 6576060 w 7498080"/>
                <a:gd name="connsiteY21" fmla="*/ 2697480 h 2833211"/>
                <a:gd name="connsiteX22" fmla="*/ 6652260 w 7498080"/>
                <a:gd name="connsiteY22" fmla="*/ 2811780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32320 w 7498080"/>
                <a:gd name="connsiteY35" fmla="*/ 1783080 h 2833211"/>
                <a:gd name="connsiteX36" fmla="*/ 7338060 w 7498080"/>
                <a:gd name="connsiteY36" fmla="*/ 1661160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09460 w 7498080"/>
                <a:gd name="connsiteY46" fmla="*/ 906780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56860 w 7498080"/>
                <a:gd name="connsiteY10" fmla="*/ 2827020 h 2833211"/>
                <a:gd name="connsiteX11" fmla="*/ 5379720 w 7498080"/>
                <a:gd name="connsiteY11" fmla="*/ 2468880 h 2833211"/>
                <a:gd name="connsiteX12" fmla="*/ 5585460 w 7498080"/>
                <a:gd name="connsiteY12" fmla="*/ 2468880 h 2833211"/>
                <a:gd name="connsiteX13" fmla="*/ 5562600 w 7498080"/>
                <a:gd name="connsiteY13" fmla="*/ 2705100 h 2833211"/>
                <a:gd name="connsiteX14" fmla="*/ 5623560 w 7498080"/>
                <a:gd name="connsiteY14" fmla="*/ 2682240 h 2833211"/>
                <a:gd name="connsiteX15" fmla="*/ 5692140 w 7498080"/>
                <a:gd name="connsiteY15" fmla="*/ 2438400 h 2833211"/>
                <a:gd name="connsiteX16" fmla="*/ 5814060 w 7498080"/>
                <a:gd name="connsiteY16" fmla="*/ 2354580 h 2833211"/>
                <a:gd name="connsiteX17" fmla="*/ 5836920 w 7498080"/>
                <a:gd name="connsiteY17" fmla="*/ 2324100 h 2833211"/>
                <a:gd name="connsiteX18" fmla="*/ 6172200 w 7498080"/>
                <a:gd name="connsiteY18" fmla="*/ 2324100 h 2833211"/>
                <a:gd name="connsiteX19" fmla="*/ 6377940 w 7498080"/>
                <a:gd name="connsiteY19" fmla="*/ 2423160 h 2833211"/>
                <a:gd name="connsiteX20" fmla="*/ 6469380 w 7498080"/>
                <a:gd name="connsiteY20" fmla="*/ 2644140 h 2833211"/>
                <a:gd name="connsiteX21" fmla="*/ 6576060 w 7498080"/>
                <a:gd name="connsiteY21" fmla="*/ 2697480 h 2833211"/>
                <a:gd name="connsiteX22" fmla="*/ 6652260 w 7498080"/>
                <a:gd name="connsiteY22" fmla="*/ 2811780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32320 w 7498080"/>
                <a:gd name="connsiteY35" fmla="*/ 1783080 h 2833211"/>
                <a:gd name="connsiteX36" fmla="*/ 7338060 w 7498080"/>
                <a:gd name="connsiteY36" fmla="*/ 1661160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09460 w 7498080"/>
                <a:gd name="connsiteY46" fmla="*/ 906780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56860 w 7498080"/>
                <a:gd name="connsiteY10" fmla="*/ 2827020 h 2833211"/>
                <a:gd name="connsiteX11" fmla="*/ 5379720 w 7498080"/>
                <a:gd name="connsiteY11" fmla="*/ 2468880 h 2833211"/>
                <a:gd name="connsiteX12" fmla="*/ 5585460 w 7498080"/>
                <a:gd name="connsiteY12" fmla="*/ 2468880 h 2833211"/>
                <a:gd name="connsiteX13" fmla="*/ 5562600 w 7498080"/>
                <a:gd name="connsiteY13" fmla="*/ 2705100 h 2833211"/>
                <a:gd name="connsiteX14" fmla="*/ 5623560 w 7498080"/>
                <a:gd name="connsiteY14" fmla="*/ 2682240 h 2833211"/>
                <a:gd name="connsiteX15" fmla="*/ 5692140 w 7498080"/>
                <a:gd name="connsiteY15" fmla="*/ 2438400 h 2833211"/>
                <a:gd name="connsiteX16" fmla="*/ 5814060 w 7498080"/>
                <a:gd name="connsiteY16" fmla="*/ 2354580 h 2833211"/>
                <a:gd name="connsiteX17" fmla="*/ 5836920 w 7498080"/>
                <a:gd name="connsiteY17" fmla="*/ 2324100 h 2833211"/>
                <a:gd name="connsiteX18" fmla="*/ 6172200 w 7498080"/>
                <a:gd name="connsiteY18" fmla="*/ 2324100 h 2833211"/>
                <a:gd name="connsiteX19" fmla="*/ 6377940 w 7498080"/>
                <a:gd name="connsiteY19" fmla="*/ 2423160 h 2833211"/>
                <a:gd name="connsiteX20" fmla="*/ 6469380 w 7498080"/>
                <a:gd name="connsiteY20" fmla="*/ 2644140 h 2833211"/>
                <a:gd name="connsiteX21" fmla="*/ 6576060 w 7498080"/>
                <a:gd name="connsiteY21" fmla="*/ 2697480 h 2833211"/>
                <a:gd name="connsiteX22" fmla="*/ 6652260 w 7498080"/>
                <a:gd name="connsiteY22" fmla="*/ 2811780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32320 w 7498080"/>
                <a:gd name="connsiteY35" fmla="*/ 1783080 h 2833211"/>
                <a:gd name="connsiteX36" fmla="*/ 7338060 w 7498080"/>
                <a:gd name="connsiteY36" fmla="*/ 1661160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09460 w 7498080"/>
                <a:gd name="connsiteY46" fmla="*/ 906780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56860 w 7498080"/>
                <a:gd name="connsiteY10" fmla="*/ 2827020 h 2833211"/>
                <a:gd name="connsiteX11" fmla="*/ 5379720 w 7498080"/>
                <a:gd name="connsiteY11" fmla="*/ 2468880 h 2833211"/>
                <a:gd name="connsiteX12" fmla="*/ 5585460 w 7498080"/>
                <a:gd name="connsiteY12" fmla="*/ 2468880 h 2833211"/>
                <a:gd name="connsiteX13" fmla="*/ 5562600 w 7498080"/>
                <a:gd name="connsiteY13" fmla="*/ 2705100 h 2833211"/>
                <a:gd name="connsiteX14" fmla="*/ 5623560 w 7498080"/>
                <a:gd name="connsiteY14" fmla="*/ 2682240 h 2833211"/>
                <a:gd name="connsiteX15" fmla="*/ 5692140 w 7498080"/>
                <a:gd name="connsiteY15" fmla="*/ 2438400 h 2833211"/>
                <a:gd name="connsiteX16" fmla="*/ 5814060 w 7498080"/>
                <a:gd name="connsiteY16" fmla="*/ 2354580 h 2833211"/>
                <a:gd name="connsiteX17" fmla="*/ 5836920 w 7498080"/>
                <a:gd name="connsiteY17" fmla="*/ 2324100 h 2833211"/>
                <a:gd name="connsiteX18" fmla="*/ 6172200 w 7498080"/>
                <a:gd name="connsiteY18" fmla="*/ 2324100 h 2833211"/>
                <a:gd name="connsiteX19" fmla="*/ 6377940 w 7498080"/>
                <a:gd name="connsiteY19" fmla="*/ 2423160 h 2833211"/>
                <a:gd name="connsiteX20" fmla="*/ 6469380 w 7498080"/>
                <a:gd name="connsiteY20" fmla="*/ 2644140 h 2833211"/>
                <a:gd name="connsiteX21" fmla="*/ 6576060 w 7498080"/>
                <a:gd name="connsiteY21" fmla="*/ 2697480 h 2833211"/>
                <a:gd name="connsiteX22" fmla="*/ 6652260 w 7498080"/>
                <a:gd name="connsiteY22" fmla="*/ 2811780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32320 w 7498080"/>
                <a:gd name="connsiteY35" fmla="*/ 1783080 h 2833211"/>
                <a:gd name="connsiteX36" fmla="*/ 7338060 w 7498080"/>
                <a:gd name="connsiteY36" fmla="*/ 1661160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09460 w 7498080"/>
                <a:gd name="connsiteY46" fmla="*/ 906780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56860 w 7498080"/>
                <a:gd name="connsiteY10" fmla="*/ 2827020 h 2833211"/>
                <a:gd name="connsiteX11" fmla="*/ 5379720 w 7498080"/>
                <a:gd name="connsiteY11" fmla="*/ 2468880 h 2833211"/>
                <a:gd name="connsiteX12" fmla="*/ 5585460 w 7498080"/>
                <a:gd name="connsiteY12" fmla="*/ 2468880 h 2833211"/>
                <a:gd name="connsiteX13" fmla="*/ 5562600 w 7498080"/>
                <a:gd name="connsiteY13" fmla="*/ 2705100 h 2833211"/>
                <a:gd name="connsiteX14" fmla="*/ 5623560 w 7498080"/>
                <a:gd name="connsiteY14" fmla="*/ 2682240 h 2833211"/>
                <a:gd name="connsiteX15" fmla="*/ 5692140 w 7498080"/>
                <a:gd name="connsiteY15" fmla="*/ 2438400 h 2833211"/>
                <a:gd name="connsiteX16" fmla="*/ 5814060 w 7498080"/>
                <a:gd name="connsiteY16" fmla="*/ 2354580 h 2833211"/>
                <a:gd name="connsiteX17" fmla="*/ 5836920 w 7498080"/>
                <a:gd name="connsiteY17" fmla="*/ 2324100 h 2833211"/>
                <a:gd name="connsiteX18" fmla="*/ 6172200 w 7498080"/>
                <a:gd name="connsiteY18" fmla="*/ 2324100 h 2833211"/>
                <a:gd name="connsiteX19" fmla="*/ 6377940 w 7498080"/>
                <a:gd name="connsiteY19" fmla="*/ 2423160 h 2833211"/>
                <a:gd name="connsiteX20" fmla="*/ 6469380 w 7498080"/>
                <a:gd name="connsiteY20" fmla="*/ 2644140 h 2833211"/>
                <a:gd name="connsiteX21" fmla="*/ 6576060 w 7498080"/>
                <a:gd name="connsiteY21" fmla="*/ 2697480 h 2833211"/>
                <a:gd name="connsiteX22" fmla="*/ 6652260 w 7498080"/>
                <a:gd name="connsiteY22" fmla="*/ 2811780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32320 w 7498080"/>
                <a:gd name="connsiteY35" fmla="*/ 1783080 h 2833211"/>
                <a:gd name="connsiteX36" fmla="*/ 7338060 w 7498080"/>
                <a:gd name="connsiteY36" fmla="*/ 1661160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09460 w 7498080"/>
                <a:gd name="connsiteY46" fmla="*/ 906780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68880 h 2833211"/>
                <a:gd name="connsiteX13" fmla="*/ 5562600 w 7498080"/>
                <a:gd name="connsiteY13" fmla="*/ 2705100 h 2833211"/>
                <a:gd name="connsiteX14" fmla="*/ 5623560 w 7498080"/>
                <a:gd name="connsiteY14" fmla="*/ 2682240 h 2833211"/>
                <a:gd name="connsiteX15" fmla="*/ 5692140 w 7498080"/>
                <a:gd name="connsiteY15" fmla="*/ 2438400 h 2833211"/>
                <a:gd name="connsiteX16" fmla="*/ 5814060 w 7498080"/>
                <a:gd name="connsiteY16" fmla="*/ 2354580 h 2833211"/>
                <a:gd name="connsiteX17" fmla="*/ 5836920 w 7498080"/>
                <a:gd name="connsiteY17" fmla="*/ 2324100 h 2833211"/>
                <a:gd name="connsiteX18" fmla="*/ 6172200 w 7498080"/>
                <a:gd name="connsiteY18" fmla="*/ 2324100 h 2833211"/>
                <a:gd name="connsiteX19" fmla="*/ 6377940 w 7498080"/>
                <a:gd name="connsiteY19" fmla="*/ 2423160 h 2833211"/>
                <a:gd name="connsiteX20" fmla="*/ 6469380 w 7498080"/>
                <a:gd name="connsiteY20" fmla="*/ 2644140 h 2833211"/>
                <a:gd name="connsiteX21" fmla="*/ 6576060 w 7498080"/>
                <a:gd name="connsiteY21" fmla="*/ 2697480 h 2833211"/>
                <a:gd name="connsiteX22" fmla="*/ 6652260 w 7498080"/>
                <a:gd name="connsiteY22" fmla="*/ 2811780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32320 w 7498080"/>
                <a:gd name="connsiteY35" fmla="*/ 1783080 h 2833211"/>
                <a:gd name="connsiteX36" fmla="*/ 7338060 w 7498080"/>
                <a:gd name="connsiteY36" fmla="*/ 1661160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09460 w 7498080"/>
                <a:gd name="connsiteY46" fmla="*/ 906780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62600 w 7498080"/>
                <a:gd name="connsiteY13" fmla="*/ 2705100 h 2833211"/>
                <a:gd name="connsiteX14" fmla="*/ 5623560 w 7498080"/>
                <a:gd name="connsiteY14" fmla="*/ 2682240 h 2833211"/>
                <a:gd name="connsiteX15" fmla="*/ 5692140 w 7498080"/>
                <a:gd name="connsiteY15" fmla="*/ 2438400 h 2833211"/>
                <a:gd name="connsiteX16" fmla="*/ 5814060 w 7498080"/>
                <a:gd name="connsiteY16" fmla="*/ 2354580 h 2833211"/>
                <a:gd name="connsiteX17" fmla="*/ 5836920 w 7498080"/>
                <a:gd name="connsiteY17" fmla="*/ 2324100 h 2833211"/>
                <a:gd name="connsiteX18" fmla="*/ 6172200 w 7498080"/>
                <a:gd name="connsiteY18" fmla="*/ 2324100 h 2833211"/>
                <a:gd name="connsiteX19" fmla="*/ 6377940 w 7498080"/>
                <a:gd name="connsiteY19" fmla="*/ 2423160 h 2833211"/>
                <a:gd name="connsiteX20" fmla="*/ 6469380 w 7498080"/>
                <a:gd name="connsiteY20" fmla="*/ 2644140 h 2833211"/>
                <a:gd name="connsiteX21" fmla="*/ 6576060 w 7498080"/>
                <a:gd name="connsiteY21" fmla="*/ 2697480 h 2833211"/>
                <a:gd name="connsiteX22" fmla="*/ 6652260 w 7498080"/>
                <a:gd name="connsiteY22" fmla="*/ 2811780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32320 w 7498080"/>
                <a:gd name="connsiteY35" fmla="*/ 1783080 h 2833211"/>
                <a:gd name="connsiteX36" fmla="*/ 7338060 w 7498080"/>
                <a:gd name="connsiteY36" fmla="*/ 1661160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09460 w 7498080"/>
                <a:gd name="connsiteY46" fmla="*/ 906780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692140 w 7498080"/>
                <a:gd name="connsiteY15" fmla="*/ 2438400 h 2833211"/>
                <a:gd name="connsiteX16" fmla="*/ 5814060 w 7498080"/>
                <a:gd name="connsiteY16" fmla="*/ 2354580 h 2833211"/>
                <a:gd name="connsiteX17" fmla="*/ 5836920 w 7498080"/>
                <a:gd name="connsiteY17" fmla="*/ 2324100 h 2833211"/>
                <a:gd name="connsiteX18" fmla="*/ 6172200 w 7498080"/>
                <a:gd name="connsiteY18" fmla="*/ 2324100 h 2833211"/>
                <a:gd name="connsiteX19" fmla="*/ 6377940 w 7498080"/>
                <a:gd name="connsiteY19" fmla="*/ 2423160 h 2833211"/>
                <a:gd name="connsiteX20" fmla="*/ 6469380 w 7498080"/>
                <a:gd name="connsiteY20" fmla="*/ 2644140 h 2833211"/>
                <a:gd name="connsiteX21" fmla="*/ 6576060 w 7498080"/>
                <a:gd name="connsiteY21" fmla="*/ 2697480 h 2833211"/>
                <a:gd name="connsiteX22" fmla="*/ 6652260 w 7498080"/>
                <a:gd name="connsiteY22" fmla="*/ 2811780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32320 w 7498080"/>
                <a:gd name="connsiteY35" fmla="*/ 1783080 h 2833211"/>
                <a:gd name="connsiteX36" fmla="*/ 7338060 w 7498080"/>
                <a:gd name="connsiteY36" fmla="*/ 1661160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09460 w 7498080"/>
                <a:gd name="connsiteY46" fmla="*/ 906780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72200 w 7498080"/>
                <a:gd name="connsiteY18" fmla="*/ 2324100 h 2833211"/>
                <a:gd name="connsiteX19" fmla="*/ 6377940 w 7498080"/>
                <a:gd name="connsiteY19" fmla="*/ 2423160 h 2833211"/>
                <a:gd name="connsiteX20" fmla="*/ 6469380 w 7498080"/>
                <a:gd name="connsiteY20" fmla="*/ 2644140 h 2833211"/>
                <a:gd name="connsiteX21" fmla="*/ 6576060 w 7498080"/>
                <a:gd name="connsiteY21" fmla="*/ 2697480 h 2833211"/>
                <a:gd name="connsiteX22" fmla="*/ 6652260 w 7498080"/>
                <a:gd name="connsiteY22" fmla="*/ 2811780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32320 w 7498080"/>
                <a:gd name="connsiteY35" fmla="*/ 1783080 h 2833211"/>
                <a:gd name="connsiteX36" fmla="*/ 7338060 w 7498080"/>
                <a:gd name="connsiteY36" fmla="*/ 1661160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09460 w 7498080"/>
                <a:gd name="connsiteY46" fmla="*/ 906780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72200 w 7498080"/>
                <a:gd name="connsiteY18" fmla="*/ 2324100 h 2833211"/>
                <a:gd name="connsiteX19" fmla="*/ 6377940 w 7498080"/>
                <a:gd name="connsiteY19" fmla="*/ 2423160 h 2833211"/>
                <a:gd name="connsiteX20" fmla="*/ 6469380 w 7498080"/>
                <a:gd name="connsiteY20" fmla="*/ 2644140 h 2833211"/>
                <a:gd name="connsiteX21" fmla="*/ 6576060 w 7498080"/>
                <a:gd name="connsiteY21" fmla="*/ 2697480 h 2833211"/>
                <a:gd name="connsiteX22" fmla="*/ 6652260 w 7498080"/>
                <a:gd name="connsiteY22" fmla="*/ 2811780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32320 w 7498080"/>
                <a:gd name="connsiteY35" fmla="*/ 1783080 h 2833211"/>
                <a:gd name="connsiteX36" fmla="*/ 7338060 w 7498080"/>
                <a:gd name="connsiteY36" fmla="*/ 1661160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09460 w 7498080"/>
                <a:gd name="connsiteY46" fmla="*/ 906780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72200 w 7498080"/>
                <a:gd name="connsiteY18" fmla="*/ 2324100 h 2833211"/>
                <a:gd name="connsiteX19" fmla="*/ 6346984 w 7498080"/>
                <a:gd name="connsiteY19" fmla="*/ 2437447 h 2833211"/>
                <a:gd name="connsiteX20" fmla="*/ 6469380 w 7498080"/>
                <a:gd name="connsiteY20" fmla="*/ 2644140 h 2833211"/>
                <a:gd name="connsiteX21" fmla="*/ 6576060 w 7498080"/>
                <a:gd name="connsiteY21" fmla="*/ 2697480 h 2833211"/>
                <a:gd name="connsiteX22" fmla="*/ 6652260 w 7498080"/>
                <a:gd name="connsiteY22" fmla="*/ 2811780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32320 w 7498080"/>
                <a:gd name="connsiteY35" fmla="*/ 1783080 h 2833211"/>
                <a:gd name="connsiteX36" fmla="*/ 7338060 w 7498080"/>
                <a:gd name="connsiteY36" fmla="*/ 1661160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09460 w 7498080"/>
                <a:gd name="connsiteY46" fmla="*/ 906780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72200 w 7498080"/>
                <a:gd name="connsiteY18" fmla="*/ 2324100 h 2833211"/>
                <a:gd name="connsiteX19" fmla="*/ 6346984 w 7498080"/>
                <a:gd name="connsiteY19" fmla="*/ 2437447 h 2833211"/>
                <a:gd name="connsiteX20" fmla="*/ 6469380 w 7498080"/>
                <a:gd name="connsiteY20" fmla="*/ 2644140 h 2833211"/>
                <a:gd name="connsiteX21" fmla="*/ 6576060 w 7498080"/>
                <a:gd name="connsiteY21" fmla="*/ 2697480 h 2833211"/>
                <a:gd name="connsiteX22" fmla="*/ 6652260 w 7498080"/>
                <a:gd name="connsiteY22" fmla="*/ 2811780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32320 w 7498080"/>
                <a:gd name="connsiteY35" fmla="*/ 1783080 h 2833211"/>
                <a:gd name="connsiteX36" fmla="*/ 7338060 w 7498080"/>
                <a:gd name="connsiteY36" fmla="*/ 1661160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09460 w 7498080"/>
                <a:gd name="connsiteY46" fmla="*/ 906780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50769 w 7498080"/>
                <a:gd name="connsiteY18" fmla="*/ 2314575 h 2833211"/>
                <a:gd name="connsiteX19" fmla="*/ 6346984 w 7498080"/>
                <a:gd name="connsiteY19" fmla="*/ 2437447 h 2833211"/>
                <a:gd name="connsiteX20" fmla="*/ 6469380 w 7498080"/>
                <a:gd name="connsiteY20" fmla="*/ 2644140 h 2833211"/>
                <a:gd name="connsiteX21" fmla="*/ 6576060 w 7498080"/>
                <a:gd name="connsiteY21" fmla="*/ 2697480 h 2833211"/>
                <a:gd name="connsiteX22" fmla="*/ 6652260 w 7498080"/>
                <a:gd name="connsiteY22" fmla="*/ 2811780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32320 w 7498080"/>
                <a:gd name="connsiteY35" fmla="*/ 1783080 h 2833211"/>
                <a:gd name="connsiteX36" fmla="*/ 7338060 w 7498080"/>
                <a:gd name="connsiteY36" fmla="*/ 1661160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09460 w 7498080"/>
                <a:gd name="connsiteY46" fmla="*/ 906780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50769 w 7498080"/>
                <a:gd name="connsiteY18" fmla="*/ 2314575 h 2833211"/>
                <a:gd name="connsiteX19" fmla="*/ 6346984 w 7498080"/>
                <a:gd name="connsiteY19" fmla="*/ 2437447 h 2833211"/>
                <a:gd name="connsiteX20" fmla="*/ 6469380 w 7498080"/>
                <a:gd name="connsiteY20" fmla="*/ 2644140 h 2833211"/>
                <a:gd name="connsiteX21" fmla="*/ 6576060 w 7498080"/>
                <a:gd name="connsiteY21" fmla="*/ 2697480 h 2833211"/>
                <a:gd name="connsiteX22" fmla="*/ 6652260 w 7498080"/>
                <a:gd name="connsiteY22" fmla="*/ 2811780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32320 w 7498080"/>
                <a:gd name="connsiteY35" fmla="*/ 1783080 h 2833211"/>
                <a:gd name="connsiteX36" fmla="*/ 7338060 w 7498080"/>
                <a:gd name="connsiteY36" fmla="*/ 1661160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09460 w 7498080"/>
                <a:gd name="connsiteY46" fmla="*/ 906780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50769 w 7498080"/>
                <a:gd name="connsiteY18" fmla="*/ 2314575 h 2833211"/>
                <a:gd name="connsiteX19" fmla="*/ 6346984 w 7498080"/>
                <a:gd name="connsiteY19" fmla="*/ 2437447 h 2833211"/>
                <a:gd name="connsiteX20" fmla="*/ 6469380 w 7498080"/>
                <a:gd name="connsiteY20" fmla="*/ 2644140 h 2833211"/>
                <a:gd name="connsiteX21" fmla="*/ 6576060 w 7498080"/>
                <a:gd name="connsiteY21" fmla="*/ 2697480 h 2833211"/>
                <a:gd name="connsiteX22" fmla="*/ 6652260 w 7498080"/>
                <a:gd name="connsiteY22" fmla="*/ 2811780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32320 w 7498080"/>
                <a:gd name="connsiteY35" fmla="*/ 1783080 h 2833211"/>
                <a:gd name="connsiteX36" fmla="*/ 7338060 w 7498080"/>
                <a:gd name="connsiteY36" fmla="*/ 1661160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09460 w 7498080"/>
                <a:gd name="connsiteY46" fmla="*/ 906780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50769 w 7498080"/>
                <a:gd name="connsiteY18" fmla="*/ 2314575 h 2833211"/>
                <a:gd name="connsiteX19" fmla="*/ 6346984 w 7498080"/>
                <a:gd name="connsiteY19" fmla="*/ 2437447 h 2833211"/>
                <a:gd name="connsiteX20" fmla="*/ 6469380 w 7498080"/>
                <a:gd name="connsiteY20" fmla="*/ 2644140 h 2833211"/>
                <a:gd name="connsiteX21" fmla="*/ 6576060 w 7498080"/>
                <a:gd name="connsiteY21" fmla="*/ 2697480 h 2833211"/>
                <a:gd name="connsiteX22" fmla="*/ 6652260 w 7498080"/>
                <a:gd name="connsiteY22" fmla="*/ 2811780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32320 w 7498080"/>
                <a:gd name="connsiteY35" fmla="*/ 1783080 h 2833211"/>
                <a:gd name="connsiteX36" fmla="*/ 7338060 w 7498080"/>
                <a:gd name="connsiteY36" fmla="*/ 1661160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09460 w 7498080"/>
                <a:gd name="connsiteY46" fmla="*/ 906780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50769 w 7498080"/>
                <a:gd name="connsiteY18" fmla="*/ 2314575 h 2833211"/>
                <a:gd name="connsiteX19" fmla="*/ 6346984 w 7498080"/>
                <a:gd name="connsiteY19" fmla="*/ 2437447 h 2833211"/>
                <a:gd name="connsiteX20" fmla="*/ 6469380 w 7498080"/>
                <a:gd name="connsiteY20" fmla="*/ 2644140 h 2833211"/>
                <a:gd name="connsiteX21" fmla="*/ 6576060 w 7498080"/>
                <a:gd name="connsiteY21" fmla="*/ 2697480 h 2833211"/>
                <a:gd name="connsiteX22" fmla="*/ 6652260 w 7498080"/>
                <a:gd name="connsiteY22" fmla="*/ 2811780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32320 w 7498080"/>
                <a:gd name="connsiteY35" fmla="*/ 1783080 h 2833211"/>
                <a:gd name="connsiteX36" fmla="*/ 7338060 w 7498080"/>
                <a:gd name="connsiteY36" fmla="*/ 1661160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09460 w 7498080"/>
                <a:gd name="connsiteY46" fmla="*/ 906780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50769 w 7498080"/>
                <a:gd name="connsiteY18" fmla="*/ 2314575 h 2833211"/>
                <a:gd name="connsiteX19" fmla="*/ 6346984 w 7498080"/>
                <a:gd name="connsiteY19" fmla="*/ 2437447 h 2833211"/>
                <a:gd name="connsiteX20" fmla="*/ 6469380 w 7498080"/>
                <a:gd name="connsiteY20" fmla="*/ 2644140 h 2833211"/>
                <a:gd name="connsiteX21" fmla="*/ 6573679 w 7498080"/>
                <a:gd name="connsiteY21" fmla="*/ 2711768 h 2833211"/>
                <a:gd name="connsiteX22" fmla="*/ 6652260 w 7498080"/>
                <a:gd name="connsiteY22" fmla="*/ 2811780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32320 w 7498080"/>
                <a:gd name="connsiteY35" fmla="*/ 1783080 h 2833211"/>
                <a:gd name="connsiteX36" fmla="*/ 7338060 w 7498080"/>
                <a:gd name="connsiteY36" fmla="*/ 1661160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09460 w 7498080"/>
                <a:gd name="connsiteY46" fmla="*/ 906780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50769 w 7498080"/>
                <a:gd name="connsiteY18" fmla="*/ 2314575 h 2833211"/>
                <a:gd name="connsiteX19" fmla="*/ 6346984 w 7498080"/>
                <a:gd name="connsiteY19" fmla="*/ 2437447 h 2833211"/>
                <a:gd name="connsiteX20" fmla="*/ 6455092 w 7498080"/>
                <a:gd name="connsiteY20" fmla="*/ 2646521 h 2833211"/>
                <a:gd name="connsiteX21" fmla="*/ 6573679 w 7498080"/>
                <a:gd name="connsiteY21" fmla="*/ 2711768 h 2833211"/>
                <a:gd name="connsiteX22" fmla="*/ 6652260 w 7498080"/>
                <a:gd name="connsiteY22" fmla="*/ 2811780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32320 w 7498080"/>
                <a:gd name="connsiteY35" fmla="*/ 1783080 h 2833211"/>
                <a:gd name="connsiteX36" fmla="*/ 7338060 w 7498080"/>
                <a:gd name="connsiteY36" fmla="*/ 1661160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09460 w 7498080"/>
                <a:gd name="connsiteY46" fmla="*/ 906780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50769 w 7498080"/>
                <a:gd name="connsiteY18" fmla="*/ 2314575 h 2833211"/>
                <a:gd name="connsiteX19" fmla="*/ 6346984 w 7498080"/>
                <a:gd name="connsiteY19" fmla="*/ 2437447 h 2833211"/>
                <a:gd name="connsiteX20" fmla="*/ 6455092 w 7498080"/>
                <a:gd name="connsiteY20" fmla="*/ 2646521 h 2833211"/>
                <a:gd name="connsiteX21" fmla="*/ 6573679 w 7498080"/>
                <a:gd name="connsiteY21" fmla="*/ 2711768 h 2833211"/>
                <a:gd name="connsiteX22" fmla="*/ 6652260 w 7498080"/>
                <a:gd name="connsiteY22" fmla="*/ 2811780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32320 w 7498080"/>
                <a:gd name="connsiteY35" fmla="*/ 1783080 h 2833211"/>
                <a:gd name="connsiteX36" fmla="*/ 7338060 w 7498080"/>
                <a:gd name="connsiteY36" fmla="*/ 1661160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09460 w 7498080"/>
                <a:gd name="connsiteY46" fmla="*/ 906780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50769 w 7498080"/>
                <a:gd name="connsiteY18" fmla="*/ 2314575 h 2833211"/>
                <a:gd name="connsiteX19" fmla="*/ 6346984 w 7498080"/>
                <a:gd name="connsiteY19" fmla="*/ 2437447 h 2833211"/>
                <a:gd name="connsiteX20" fmla="*/ 6455092 w 7498080"/>
                <a:gd name="connsiteY20" fmla="*/ 2646521 h 2833211"/>
                <a:gd name="connsiteX21" fmla="*/ 6573679 w 7498080"/>
                <a:gd name="connsiteY21" fmla="*/ 2711768 h 2833211"/>
                <a:gd name="connsiteX22" fmla="*/ 6623685 w 7498080"/>
                <a:gd name="connsiteY22" fmla="*/ 2802255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32320 w 7498080"/>
                <a:gd name="connsiteY35" fmla="*/ 1783080 h 2833211"/>
                <a:gd name="connsiteX36" fmla="*/ 7338060 w 7498080"/>
                <a:gd name="connsiteY36" fmla="*/ 1661160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09460 w 7498080"/>
                <a:gd name="connsiteY46" fmla="*/ 906780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50769 w 7498080"/>
                <a:gd name="connsiteY18" fmla="*/ 2314575 h 2833211"/>
                <a:gd name="connsiteX19" fmla="*/ 6346984 w 7498080"/>
                <a:gd name="connsiteY19" fmla="*/ 2437447 h 2833211"/>
                <a:gd name="connsiteX20" fmla="*/ 6455092 w 7498080"/>
                <a:gd name="connsiteY20" fmla="*/ 2646521 h 2833211"/>
                <a:gd name="connsiteX21" fmla="*/ 6573679 w 7498080"/>
                <a:gd name="connsiteY21" fmla="*/ 2711768 h 2833211"/>
                <a:gd name="connsiteX22" fmla="*/ 6645116 w 7498080"/>
                <a:gd name="connsiteY22" fmla="*/ 2809399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32320 w 7498080"/>
                <a:gd name="connsiteY35" fmla="*/ 1783080 h 2833211"/>
                <a:gd name="connsiteX36" fmla="*/ 7338060 w 7498080"/>
                <a:gd name="connsiteY36" fmla="*/ 1661160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09460 w 7498080"/>
                <a:gd name="connsiteY46" fmla="*/ 906780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50769 w 7498080"/>
                <a:gd name="connsiteY18" fmla="*/ 2314575 h 2833211"/>
                <a:gd name="connsiteX19" fmla="*/ 6346984 w 7498080"/>
                <a:gd name="connsiteY19" fmla="*/ 2437447 h 2833211"/>
                <a:gd name="connsiteX20" fmla="*/ 6455092 w 7498080"/>
                <a:gd name="connsiteY20" fmla="*/ 2646521 h 2833211"/>
                <a:gd name="connsiteX21" fmla="*/ 6573679 w 7498080"/>
                <a:gd name="connsiteY21" fmla="*/ 2711768 h 2833211"/>
                <a:gd name="connsiteX22" fmla="*/ 6645116 w 7498080"/>
                <a:gd name="connsiteY22" fmla="*/ 2809399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32320 w 7498080"/>
                <a:gd name="connsiteY35" fmla="*/ 1783080 h 2833211"/>
                <a:gd name="connsiteX36" fmla="*/ 7338060 w 7498080"/>
                <a:gd name="connsiteY36" fmla="*/ 1661160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09460 w 7498080"/>
                <a:gd name="connsiteY46" fmla="*/ 906780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50769 w 7498080"/>
                <a:gd name="connsiteY18" fmla="*/ 2314575 h 2833211"/>
                <a:gd name="connsiteX19" fmla="*/ 6346984 w 7498080"/>
                <a:gd name="connsiteY19" fmla="*/ 2437447 h 2833211"/>
                <a:gd name="connsiteX20" fmla="*/ 6455092 w 7498080"/>
                <a:gd name="connsiteY20" fmla="*/ 2646521 h 2833211"/>
                <a:gd name="connsiteX21" fmla="*/ 6573679 w 7498080"/>
                <a:gd name="connsiteY21" fmla="*/ 2711768 h 2833211"/>
                <a:gd name="connsiteX22" fmla="*/ 6645116 w 7498080"/>
                <a:gd name="connsiteY22" fmla="*/ 2809399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32320 w 7498080"/>
                <a:gd name="connsiteY35" fmla="*/ 1783080 h 2833211"/>
                <a:gd name="connsiteX36" fmla="*/ 7338060 w 7498080"/>
                <a:gd name="connsiteY36" fmla="*/ 1661160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09460 w 7498080"/>
                <a:gd name="connsiteY46" fmla="*/ 906780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50769 w 7498080"/>
                <a:gd name="connsiteY18" fmla="*/ 2314575 h 2833211"/>
                <a:gd name="connsiteX19" fmla="*/ 6346984 w 7498080"/>
                <a:gd name="connsiteY19" fmla="*/ 2437447 h 2833211"/>
                <a:gd name="connsiteX20" fmla="*/ 6455092 w 7498080"/>
                <a:gd name="connsiteY20" fmla="*/ 2646521 h 2833211"/>
                <a:gd name="connsiteX21" fmla="*/ 6573679 w 7498080"/>
                <a:gd name="connsiteY21" fmla="*/ 2711768 h 2833211"/>
                <a:gd name="connsiteX22" fmla="*/ 6645116 w 7498080"/>
                <a:gd name="connsiteY22" fmla="*/ 2809399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98995 w 7498080"/>
                <a:gd name="connsiteY35" fmla="*/ 1878330 h 2833211"/>
                <a:gd name="connsiteX36" fmla="*/ 7338060 w 7498080"/>
                <a:gd name="connsiteY36" fmla="*/ 1661160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09460 w 7498080"/>
                <a:gd name="connsiteY46" fmla="*/ 906780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50769 w 7498080"/>
                <a:gd name="connsiteY18" fmla="*/ 2314575 h 2833211"/>
                <a:gd name="connsiteX19" fmla="*/ 6346984 w 7498080"/>
                <a:gd name="connsiteY19" fmla="*/ 2437447 h 2833211"/>
                <a:gd name="connsiteX20" fmla="*/ 6455092 w 7498080"/>
                <a:gd name="connsiteY20" fmla="*/ 2646521 h 2833211"/>
                <a:gd name="connsiteX21" fmla="*/ 6573679 w 7498080"/>
                <a:gd name="connsiteY21" fmla="*/ 2711768 h 2833211"/>
                <a:gd name="connsiteX22" fmla="*/ 6645116 w 7498080"/>
                <a:gd name="connsiteY22" fmla="*/ 2809399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01364 w 7498080"/>
                <a:gd name="connsiteY35" fmla="*/ 1792605 h 2833211"/>
                <a:gd name="connsiteX36" fmla="*/ 7338060 w 7498080"/>
                <a:gd name="connsiteY36" fmla="*/ 1661160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09460 w 7498080"/>
                <a:gd name="connsiteY46" fmla="*/ 906780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50769 w 7498080"/>
                <a:gd name="connsiteY18" fmla="*/ 2314575 h 2833211"/>
                <a:gd name="connsiteX19" fmla="*/ 6346984 w 7498080"/>
                <a:gd name="connsiteY19" fmla="*/ 2437447 h 2833211"/>
                <a:gd name="connsiteX20" fmla="*/ 6455092 w 7498080"/>
                <a:gd name="connsiteY20" fmla="*/ 2646521 h 2833211"/>
                <a:gd name="connsiteX21" fmla="*/ 6573679 w 7498080"/>
                <a:gd name="connsiteY21" fmla="*/ 2711768 h 2833211"/>
                <a:gd name="connsiteX22" fmla="*/ 6645116 w 7498080"/>
                <a:gd name="connsiteY22" fmla="*/ 2809399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01364 w 7498080"/>
                <a:gd name="connsiteY35" fmla="*/ 1792605 h 2833211"/>
                <a:gd name="connsiteX36" fmla="*/ 7338060 w 7498080"/>
                <a:gd name="connsiteY36" fmla="*/ 1661160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09460 w 7498080"/>
                <a:gd name="connsiteY46" fmla="*/ 906780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50769 w 7498080"/>
                <a:gd name="connsiteY18" fmla="*/ 2314575 h 2833211"/>
                <a:gd name="connsiteX19" fmla="*/ 6346984 w 7498080"/>
                <a:gd name="connsiteY19" fmla="*/ 2437447 h 2833211"/>
                <a:gd name="connsiteX20" fmla="*/ 6455092 w 7498080"/>
                <a:gd name="connsiteY20" fmla="*/ 2646521 h 2833211"/>
                <a:gd name="connsiteX21" fmla="*/ 6573679 w 7498080"/>
                <a:gd name="connsiteY21" fmla="*/ 2711768 h 2833211"/>
                <a:gd name="connsiteX22" fmla="*/ 6645116 w 7498080"/>
                <a:gd name="connsiteY22" fmla="*/ 2809399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01364 w 7498080"/>
                <a:gd name="connsiteY35" fmla="*/ 1792605 h 2833211"/>
                <a:gd name="connsiteX36" fmla="*/ 7323772 w 7498080"/>
                <a:gd name="connsiteY36" fmla="*/ 1654016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09460 w 7498080"/>
                <a:gd name="connsiteY46" fmla="*/ 906780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50769 w 7498080"/>
                <a:gd name="connsiteY18" fmla="*/ 2314575 h 2833211"/>
                <a:gd name="connsiteX19" fmla="*/ 6346984 w 7498080"/>
                <a:gd name="connsiteY19" fmla="*/ 2437447 h 2833211"/>
                <a:gd name="connsiteX20" fmla="*/ 6455092 w 7498080"/>
                <a:gd name="connsiteY20" fmla="*/ 2646521 h 2833211"/>
                <a:gd name="connsiteX21" fmla="*/ 6573679 w 7498080"/>
                <a:gd name="connsiteY21" fmla="*/ 2711768 h 2833211"/>
                <a:gd name="connsiteX22" fmla="*/ 6645116 w 7498080"/>
                <a:gd name="connsiteY22" fmla="*/ 2809399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01364 w 7498080"/>
                <a:gd name="connsiteY35" fmla="*/ 1792605 h 2833211"/>
                <a:gd name="connsiteX36" fmla="*/ 7323772 w 7498080"/>
                <a:gd name="connsiteY36" fmla="*/ 1654016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09460 w 7498080"/>
                <a:gd name="connsiteY46" fmla="*/ 906780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50769 w 7498080"/>
                <a:gd name="connsiteY18" fmla="*/ 2314575 h 2833211"/>
                <a:gd name="connsiteX19" fmla="*/ 6346984 w 7498080"/>
                <a:gd name="connsiteY19" fmla="*/ 2437447 h 2833211"/>
                <a:gd name="connsiteX20" fmla="*/ 6455092 w 7498080"/>
                <a:gd name="connsiteY20" fmla="*/ 2646521 h 2833211"/>
                <a:gd name="connsiteX21" fmla="*/ 6573679 w 7498080"/>
                <a:gd name="connsiteY21" fmla="*/ 2711768 h 2833211"/>
                <a:gd name="connsiteX22" fmla="*/ 6645116 w 7498080"/>
                <a:gd name="connsiteY22" fmla="*/ 2809399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01364 w 7498080"/>
                <a:gd name="connsiteY35" fmla="*/ 1792605 h 2833211"/>
                <a:gd name="connsiteX36" fmla="*/ 7323772 w 7498080"/>
                <a:gd name="connsiteY36" fmla="*/ 1654016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30891 w 7498080"/>
                <a:gd name="connsiteY46" fmla="*/ 902017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50769 w 7498080"/>
                <a:gd name="connsiteY18" fmla="*/ 2314575 h 2833211"/>
                <a:gd name="connsiteX19" fmla="*/ 6346984 w 7498080"/>
                <a:gd name="connsiteY19" fmla="*/ 2437447 h 2833211"/>
                <a:gd name="connsiteX20" fmla="*/ 6455092 w 7498080"/>
                <a:gd name="connsiteY20" fmla="*/ 2646521 h 2833211"/>
                <a:gd name="connsiteX21" fmla="*/ 6573679 w 7498080"/>
                <a:gd name="connsiteY21" fmla="*/ 2711768 h 2833211"/>
                <a:gd name="connsiteX22" fmla="*/ 6645116 w 7498080"/>
                <a:gd name="connsiteY22" fmla="*/ 2809399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01364 w 7498080"/>
                <a:gd name="connsiteY35" fmla="*/ 1792605 h 2833211"/>
                <a:gd name="connsiteX36" fmla="*/ 7323772 w 7498080"/>
                <a:gd name="connsiteY36" fmla="*/ 1654016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30891 w 7498080"/>
                <a:gd name="connsiteY46" fmla="*/ 902017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8940 w 7498080"/>
                <a:gd name="connsiteY52" fmla="*/ 914400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50769 w 7498080"/>
                <a:gd name="connsiteY18" fmla="*/ 2314575 h 2833211"/>
                <a:gd name="connsiteX19" fmla="*/ 6346984 w 7498080"/>
                <a:gd name="connsiteY19" fmla="*/ 2437447 h 2833211"/>
                <a:gd name="connsiteX20" fmla="*/ 6455092 w 7498080"/>
                <a:gd name="connsiteY20" fmla="*/ 2646521 h 2833211"/>
                <a:gd name="connsiteX21" fmla="*/ 6573679 w 7498080"/>
                <a:gd name="connsiteY21" fmla="*/ 2711768 h 2833211"/>
                <a:gd name="connsiteX22" fmla="*/ 6645116 w 7498080"/>
                <a:gd name="connsiteY22" fmla="*/ 2809399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01364 w 7498080"/>
                <a:gd name="connsiteY35" fmla="*/ 1792605 h 2833211"/>
                <a:gd name="connsiteX36" fmla="*/ 7323772 w 7498080"/>
                <a:gd name="connsiteY36" fmla="*/ 1654016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30891 w 7498080"/>
                <a:gd name="connsiteY46" fmla="*/ 902017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4177 w 7498080"/>
                <a:gd name="connsiteY52" fmla="*/ 892969 h 2833211"/>
                <a:gd name="connsiteX53" fmla="*/ 6621780 w 7498080"/>
                <a:gd name="connsiteY53" fmla="*/ 861060 h 2833211"/>
                <a:gd name="connsiteX54" fmla="*/ 6522720 w 7498080"/>
                <a:gd name="connsiteY54" fmla="*/ 571500 h 2833211"/>
                <a:gd name="connsiteX55" fmla="*/ 5882640 w 7498080"/>
                <a:gd name="connsiteY55" fmla="*/ 30480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50769 w 7498080"/>
                <a:gd name="connsiteY18" fmla="*/ 2314575 h 2833211"/>
                <a:gd name="connsiteX19" fmla="*/ 6346984 w 7498080"/>
                <a:gd name="connsiteY19" fmla="*/ 2437447 h 2833211"/>
                <a:gd name="connsiteX20" fmla="*/ 6455092 w 7498080"/>
                <a:gd name="connsiteY20" fmla="*/ 2646521 h 2833211"/>
                <a:gd name="connsiteX21" fmla="*/ 6573679 w 7498080"/>
                <a:gd name="connsiteY21" fmla="*/ 2711768 h 2833211"/>
                <a:gd name="connsiteX22" fmla="*/ 6645116 w 7498080"/>
                <a:gd name="connsiteY22" fmla="*/ 2809399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01364 w 7498080"/>
                <a:gd name="connsiteY35" fmla="*/ 1792605 h 2833211"/>
                <a:gd name="connsiteX36" fmla="*/ 7323772 w 7498080"/>
                <a:gd name="connsiteY36" fmla="*/ 1654016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30891 w 7498080"/>
                <a:gd name="connsiteY46" fmla="*/ 902017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4177 w 7498080"/>
                <a:gd name="connsiteY52" fmla="*/ 892969 h 2833211"/>
                <a:gd name="connsiteX53" fmla="*/ 6621780 w 7498080"/>
                <a:gd name="connsiteY53" fmla="*/ 861060 h 2833211"/>
                <a:gd name="connsiteX54" fmla="*/ 6522720 w 7498080"/>
                <a:gd name="connsiteY54" fmla="*/ 571500 h 2833211"/>
                <a:gd name="connsiteX55" fmla="*/ 5880259 w 7498080"/>
                <a:gd name="connsiteY55" fmla="*/ 54292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50769 w 7498080"/>
                <a:gd name="connsiteY18" fmla="*/ 2314575 h 2833211"/>
                <a:gd name="connsiteX19" fmla="*/ 6346984 w 7498080"/>
                <a:gd name="connsiteY19" fmla="*/ 2437447 h 2833211"/>
                <a:gd name="connsiteX20" fmla="*/ 6455092 w 7498080"/>
                <a:gd name="connsiteY20" fmla="*/ 2646521 h 2833211"/>
                <a:gd name="connsiteX21" fmla="*/ 6573679 w 7498080"/>
                <a:gd name="connsiteY21" fmla="*/ 2711768 h 2833211"/>
                <a:gd name="connsiteX22" fmla="*/ 6645116 w 7498080"/>
                <a:gd name="connsiteY22" fmla="*/ 2809399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01364 w 7498080"/>
                <a:gd name="connsiteY35" fmla="*/ 1792605 h 2833211"/>
                <a:gd name="connsiteX36" fmla="*/ 7323772 w 7498080"/>
                <a:gd name="connsiteY36" fmla="*/ 1654016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30891 w 7498080"/>
                <a:gd name="connsiteY46" fmla="*/ 902017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4177 w 7498080"/>
                <a:gd name="connsiteY52" fmla="*/ 892969 h 2833211"/>
                <a:gd name="connsiteX53" fmla="*/ 6621780 w 7498080"/>
                <a:gd name="connsiteY53" fmla="*/ 861060 h 2833211"/>
                <a:gd name="connsiteX54" fmla="*/ 6496526 w 7498080"/>
                <a:gd name="connsiteY54" fmla="*/ 581025 h 2833211"/>
                <a:gd name="connsiteX55" fmla="*/ 5880259 w 7498080"/>
                <a:gd name="connsiteY55" fmla="*/ 54292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50769 w 7498080"/>
                <a:gd name="connsiteY18" fmla="*/ 2314575 h 2833211"/>
                <a:gd name="connsiteX19" fmla="*/ 6346984 w 7498080"/>
                <a:gd name="connsiteY19" fmla="*/ 2437447 h 2833211"/>
                <a:gd name="connsiteX20" fmla="*/ 6455092 w 7498080"/>
                <a:gd name="connsiteY20" fmla="*/ 2646521 h 2833211"/>
                <a:gd name="connsiteX21" fmla="*/ 6573679 w 7498080"/>
                <a:gd name="connsiteY21" fmla="*/ 2711768 h 2833211"/>
                <a:gd name="connsiteX22" fmla="*/ 6645116 w 7498080"/>
                <a:gd name="connsiteY22" fmla="*/ 2809399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01364 w 7498080"/>
                <a:gd name="connsiteY35" fmla="*/ 1792605 h 2833211"/>
                <a:gd name="connsiteX36" fmla="*/ 7323772 w 7498080"/>
                <a:gd name="connsiteY36" fmla="*/ 1654016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30891 w 7498080"/>
                <a:gd name="connsiteY46" fmla="*/ 902017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4177 w 7498080"/>
                <a:gd name="connsiteY52" fmla="*/ 892969 h 2833211"/>
                <a:gd name="connsiteX53" fmla="*/ 6621780 w 7498080"/>
                <a:gd name="connsiteY53" fmla="*/ 861060 h 2833211"/>
                <a:gd name="connsiteX54" fmla="*/ 6496526 w 7498080"/>
                <a:gd name="connsiteY54" fmla="*/ 581025 h 2833211"/>
                <a:gd name="connsiteX55" fmla="*/ 5880259 w 7498080"/>
                <a:gd name="connsiteY55" fmla="*/ 54292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4860 w 7498080"/>
                <a:gd name="connsiteY74" fmla="*/ 16002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50769 w 7498080"/>
                <a:gd name="connsiteY18" fmla="*/ 2314575 h 2833211"/>
                <a:gd name="connsiteX19" fmla="*/ 6346984 w 7498080"/>
                <a:gd name="connsiteY19" fmla="*/ 2437447 h 2833211"/>
                <a:gd name="connsiteX20" fmla="*/ 6455092 w 7498080"/>
                <a:gd name="connsiteY20" fmla="*/ 2646521 h 2833211"/>
                <a:gd name="connsiteX21" fmla="*/ 6573679 w 7498080"/>
                <a:gd name="connsiteY21" fmla="*/ 2711768 h 2833211"/>
                <a:gd name="connsiteX22" fmla="*/ 6645116 w 7498080"/>
                <a:gd name="connsiteY22" fmla="*/ 2809399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01364 w 7498080"/>
                <a:gd name="connsiteY35" fmla="*/ 1792605 h 2833211"/>
                <a:gd name="connsiteX36" fmla="*/ 7323772 w 7498080"/>
                <a:gd name="connsiteY36" fmla="*/ 1654016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30891 w 7498080"/>
                <a:gd name="connsiteY46" fmla="*/ 902017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4177 w 7498080"/>
                <a:gd name="connsiteY52" fmla="*/ 892969 h 2833211"/>
                <a:gd name="connsiteX53" fmla="*/ 6621780 w 7498080"/>
                <a:gd name="connsiteY53" fmla="*/ 861060 h 2833211"/>
                <a:gd name="connsiteX54" fmla="*/ 6496526 w 7498080"/>
                <a:gd name="connsiteY54" fmla="*/ 581025 h 2833211"/>
                <a:gd name="connsiteX55" fmla="*/ 5880259 w 7498080"/>
                <a:gd name="connsiteY55" fmla="*/ 54292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1685 w 7498080"/>
                <a:gd name="connsiteY74" fmla="*/ 19177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50769 w 7498080"/>
                <a:gd name="connsiteY18" fmla="*/ 2314575 h 2833211"/>
                <a:gd name="connsiteX19" fmla="*/ 6346984 w 7498080"/>
                <a:gd name="connsiteY19" fmla="*/ 2437447 h 2833211"/>
                <a:gd name="connsiteX20" fmla="*/ 6455092 w 7498080"/>
                <a:gd name="connsiteY20" fmla="*/ 2646521 h 2833211"/>
                <a:gd name="connsiteX21" fmla="*/ 6573679 w 7498080"/>
                <a:gd name="connsiteY21" fmla="*/ 2711768 h 2833211"/>
                <a:gd name="connsiteX22" fmla="*/ 6645116 w 7498080"/>
                <a:gd name="connsiteY22" fmla="*/ 2809399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01364 w 7498080"/>
                <a:gd name="connsiteY35" fmla="*/ 1792605 h 2833211"/>
                <a:gd name="connsiteX36" fmla="*/ 7323772 w 7498080"/>
                <a:gd name="connsiteY36" fmla="*/ 1654016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30891 w 7498080"/>
                <a:gd name="connsiteY46" fmla="*/ 902017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4177 w 7498080"/>
                <a:gd name="connsiteY52" fmla="*/ 892969 h 2833211"/>
                <a:gd name="connsiteX53" fmla="*/ 6621780 w 7498080"/>
                <a:gd name="connsiteY53" fmla="*/ 861060 h 2833211"/>
                <a:gd name="connsiteX54" fmla="*/ 6496526 w 7498080"/>
                <a:gd name="connsiteY54" fmla="*/ 581025 h 2833211"/>
                <a:gd name="connsiteX55" fmla="*/ 5880259 w 7498080"/>
                <a:gd name="connsiteY55" fmla="*/ 54292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81685 w 7498080"/>
                <a:gd name="connsiteY74" fmla="*/ 19177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50769 w 7498080"/>
                <a:gd name="connsiteY18" fmla="*/ 2314575 h 2833211"/>
                <a:gd name="connsiteX19" fmla="*/ 6346984 w 7498080"/>
                <a:gd name="connsiteY19" fmla="*/ 2437447 h 2833211"/>
                <a:gd name="connsiteX20" fmla="*/ 6455092 w 7498080"/>
                <a:gd name="connsiteY20" fmla="*/ 2646521 h 2833211"/>
                <a:gd name="connsiteX21" fmla="*/ 6573679 w 7498080"/>
                <a:gd name="connsiteY21" fmla="*/ 2711768 h 2833211"/>
                <a:gd name="connsiteX22" fmla="*/ 6645116 w 7498080"/>
                <a:gd name="connsiteY22" fmla="*/ 2809399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01364 w 7498080"/>
                <a:gd name="connsiteY35" fmla="*/ 1792605 h 2833211"/>
                <a:gd name="connsiteX36" fmla="*/ 7323772 w 7498080"/>
                <a:gd name="connsiteY36" fmla="*/ 1654016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30891 w 7498080"/>
                <a:gd name="connsiteY46" fmla="*/ 902017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4177 w 7498080"/>
                <a:gd name="connsiteY52" fmla="*/ 892969 h 2833211"/>
                <a:gd name="connsiteX53" fmla="*/ 6621780 w 7498080"/>
                <a:gd name="connsiteY53" fmla="*/ 861060 h 2833211"/>
                <a:gd name="connsiteX54" fmla="*/ 6496526 w 7498080"/>
                <a:gd name="connsiteY54" fmla="*/ 581025 h 2833211"/>
                <a:gd name="connsiteX55" fmla="*/ 5880259 w 7498080"/>
                <a:gd name="connsiteY55" fmla="*/ 54292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68985 w 7498080"/>
                <a:gd name="connsiteY74" fmla="*/ 191770 h 2833211"/>
                <a:gd name="connsiteX75" fmla="*/ 769620 w 7498080"/>
                <a:gd name="connsiteY75" fmla="*/ 22860 h 2833211"/>
                <a:gd name="connsiteX76" fmla="*/ 236220 w 7498080"/>
                <a:gd name="connsiteY76" fmla="*/ 0 h 2833211"/>
                <a:gd name="connsiteX0" fmla="*/ 236220 w 7498080"/>
                <a:gd name="connsiteY0" fmla="*/ 0 h 2833211"/>
                <a:gd name="connsiteX1" fmla="*/ 228600 w 7498080"/>
                <a:gd name="connsiteY1" fmla="*/ 160020 h 2833211"/>
                <a:gd name="connsiteX2" fmla="*/ 0 w 7498080"/>
                <a:gd name="connsiteY2" fmla="*/ 182880 h 2833211"/>
                <a:gd name="connsiteX3" fmla="*/ 7620 w 7498080"/>
                <a:gd name="connsiteY3" fmla="*/ 2712720 h 2833211"/>
                <a:gd name="connsiteX4" fmla="*/ 1651158 w 7498080"/>
                <a:gd name="connsiteY4" fmla="*/ 2833211 h 2833211"/>
                <a:gd name="connsiteX5" fmla="*/ 1721168 w 7498080"/>
                <a:gd name="connsiteY5" fmla="*/ 2531268 h 2833211"/>
                <a:gd name="connsiteX6" fmla="*/ 1897380 w 7498080"/>
                <a:gd name="connsiteY6" fmla="*/ 2392680 h 2833211"/>
                <a:gd name="connsiteX7" fmla="*/ 2194560 w 7498080"/>
                <a:gd name="connsiteY7" fmla="*/ 2392680 h 2833211"/>
                <a:gd name="connsiteX8" fmla="*/ 2386488 w 7498080"/>
                <a:gd name="connsiteY8" fmla="*/ 2518886 h 2833211"/>
                <a:gd name="connsiteX9" fmla="*/ 2461260 w 7498080"/>
                <a:gd name="connsiteY9" fmla="*/ 2828925 h 2833211"/>
                <a:gd name="connsiteX10" fmla="*/ 5380672 w 7498080"/>
                <a:gd name="connsiteY10" fmla="*/ 2827020 h 2833211"/>
                <a:gd name="connsiteX11" fmla="*/ 5379720 w 7498080"/>
                <a:gd name="connsiteY11" fmla="*/ 2468880 h 2833211"/>
                <a:gd name="connsiteX12" fmla="*/ 5585460 w 7498080"/>
                <a:gd name="connsiteY12" fmla="*/ 2473642 h 2833211"/>
                <a:gd name="connsiteX13" fmla="*/ 5574506 w 7498080"/>
                <a:gd name="connsiteY13" fmla="*/ 2721769 h 2833211"/>
                <a:gd name="connsiteX14" fmla="*/ 5623560 w 7498080"/>
                <a:gd name="connsiteY14" fmla="*/ 2682240 h 2833211"/>
                <a:gd name="connsiteX15" fmla="*/ 5704047 w 7498080"/>
                <a:gd name="connsiteY15" fmla="*/ 2462213 h 2833211"/>
                <a:gd name="connsiteX16" fmla="*/ 5814060 w 7498080"/>
                <a:gd name="connsiteY16" fmla="*/ 2354580 h 2833211"/>
                <a:gd name="connsiteX17" fmla="*/ 5836920 w 7498080"/>
                <a:gd name="connsiteY17" fmla="*/ 2324100 h 2833211"/>
                <a:gd name="connsiteX18" fmla="*/ 6150769 w 7498080"/>
                <a:gd name="connsiteY18" fmla="*/ 2314575 h 2833211"/>
                <a:gd name="connsiteX19" fmla="*/ 6346984 w 7498080"/>
                <a:gd name="connsiteY19" fmla="*/ 2437447 h 2833211"/>
                <a:gd name="connsiteX20" fmla="*/ 6455092 w 7498080"/>
                <a:gd name="connsiteY20" fmla="*/ 2646521 h 2833211"/>
                <a:gd name="connsiteX21" fmla="*/ 6573679 w 7498080"/>
                <a:gd name="connsiteY21" fmla="*/ 2711768 h 2833211"/>
                <a:gd name="connsiteX22" fmla="*/ 6645116 w 7498080"/>
                <a:gd name="connsiteY22" fmla="*/ 2809399 h 2833211"/>
                <a:gd name="connsiteX23" fmla="*/ 6926580 w 7498080"/>
                <a:gd name="connsiteY23" fmla="*/ 2811780 h 2833211"/>
                <a:gd name="connsiteX24" fmla="*/ 7117080 w 7498080"/>
                <a:gd name="connsiteY24" fmla="*/ 2804160 h 2833211"/>
                <a:gd name="connsiteX25" fmla="*/ 7170420 w 7498080"/>
                <a:gd name="connsiteY25" fmla="*/ 2727960 h 2833211"/>
                <a:gd name="connsiteX26" fmla="*/ 7132320 w 7498080"/>
                <a:gd name="connsiteY26" fmla="*/ 2651760 h 2833211"/>
                <a:gd name="connsiteX27" fmla="*/ 7132320 w 7498080"/>
                <a:gd name="connsiteY27" fmla="*/ 2590800 h 2833211"/>
                <a:gd name="connsiteX28" fmla="*/ 7162800 w 7498080"/>
                <a:gd name="connsiteY28" fmla="*/ 2552700 h 2833211"/>
                <a:gd name="connsiteX29" fmla="*/ 7132320 w 7498080"/>
                <a:gd name="connsiteY29" fmla="*/ 2461260 h 2833211"/>
                <a:gd name="connsiteX30" fmla="*/ 7117080 w 7498080"/>
                <a:gd name="connsiteY30" fmla="*/ 2354580 h 2833211"/>
                <a:gd name="connsiteX31" fmla="*/ 7117080 w 7498080"/>
                <a:gd name="connsiteY31" fmla="*/ 2286000 h 2833211"/>
                <a:gd name="connsiteX32" fmla="*/ 7139940 w 7498080"/>
                <a:gd name="connsiteY32" fmla="*/ 2286000 h 2833211"/>
                <a:gd name="connsiteX33" fmla="*/ 7117080 w 7498080"/>
                <a:gd name="connsiteY33" fmla="*/ 2186940 h 2833211"/>
                <a:gd name="connsiteX34" fmla="*/ 7147560 w 7498080"/>
                <a:gd name="connsiteY34" fmla="*/ 2148840 h 2833211"/>
                <a:gd name="connsiteX35" fmla="*/ 7101364 w 7498080"/>
                <a:gd name="connsiteY35" fmla="*/ 1792605 h 2833211"/>
                <a:gd name="connsiteX36" fmla="*/ 7323772 w 7498080"/>
                <a:gd name="connsiteY36" fmla="*/ 1654016 h 2833211"/>
                <a:gd name="connsiteX37" fmla="*/ 7421880 w 7498080"/>
                <a:gd name="connsiteY37" fmla="*/ 1516380 h 2833211"/>
                <a:gd name="connsiteX38" fmla="*/ 7414260 w 7498080"/>
                <a:gd name="connsiteY38" fmla="*/ 1402080 h 2833211"/>
                <a:gd name="connsiteX39" fmla="*/ 7414260 w 7498080"/>
                <a:gd name="connsiteY39" fmla="*/ 1402080 h 2833211"/>
                <a:gd name="connsiteX40" fmla="*/ 7368540 w 7498080"/>
                <a:gd name="connsiteY40" fmla="*/ 1165860 h 2833211"/>
                <a:gd name="connsiteX41" fmla="*/ 7452360 w 7498080"/>
                <a:gd name="connsiteY41" fmla="*/ 1234440 h 2833211"/>
                <a:gd name="connsiteX42" fmla="*/ 7498080 w 7498080"/>
                <a:gd name="connsiteY42" fmla="*/ 1203960 h 2833211"/>
                <a:gd name="connsiteX43" fmla="*/ 7391400 w 7498080"/>
                <a:gd name="connsiteY43" fmla="*/ 1104900 h 2833211"/>
                <a:gd name="connsiteX44" fmla="*/ 7368540 w 7498080"/>
                <a:gd name="connsiteY44" fmla="*/ 975360 h 2833211"/>
                <a:gd name="connsiteX45" fmla="*/ 7261860 w 7498080"/>
                <a:gd name="connsiteY45" fmla="*/ 906780 h 2833211"/>
                <a:gd name="connsiteX46" fmla="*/ 7130891 w 7498080"/>
                <a:gd name="connsiteY46" fmla="*/ 902017 h 2833211"/>
                <a:gd name="connsiteX47" fmla="*/ 7040880 w 7498080"/>
                <a:gd name="connsiteY47" fmla="*/ 906780 h 2833211"/>
                <a:gd name="connsiteX48" fmla="*/ 7025640 w 7498080"/>
                <a:gd name="connsiteY48" fmla="*/ 922020 h 2833211"/>
                <a:gd name="connsiteX49" fmla="*/ 6918960 w 7498080"/>
                <a:gd name="connsiteY49" fmla="*/ 944880 h 2833211"/>
                <a:gd name="connsiteX50" fmla="*/ 6903720 w 7498080"/>
                <a:gd name="connsiteY50" fmla="*/ 944880 h 2833211"/>
                <a:gd name="connsiteX51" fmla="*/ 6758940 w 7498080"/>
                <a:gd name="connsiteY51" fmla="*/ 914400 h 2833211"/>
                <a:gd name="connsiteX52" fmla="*/ 6754177 w 7498080"/>
                <a:gd name="connsiteY52" fmla="*/ 892969 h 2833211"/>
                <a:gd name="connsiteX53" fmla="*/ 6621780 w 7498080"/>
                <a:gd name="connsiteY53" fmla="*/ 861060 h 2833211"/>
                <a:gd name="connsiteX54" fmla="*/ 6496526 w 7498080"/>
                <a:gd name="connsiteY54" fmla="*/ 581025 h 2833211"/>
                <a:gd name="connsiteX55" fmla="*/ 5880259 w 7498080"/>
                <a:gd name="connsiteY55" fmla="*/ 54292 h 2833211"/>
                <a:gd name="connsiteX56" fmla="*/ 5798820 w 7498080"/>
                <a:gd name="connsiteY56" fmla="*/ 53340 h 2833211"/>
                <a:gd name="connsiteX57" fmla="*/ 6111240 w 7498080"/>
                <a:gd name="connsiteY57" fmla="*/ 403860 h 2833211"/>
                <a:gd name="connsiteX58" fmla="*/ 5715000 w 7498080"/>
                <a:gd name="connsiteY58" fmla="*/ 746760 h 2833211"/>
                <a:gd name="connsiteX59" fmla="*/ 5699760 w 7498080"/>
                <a:gd name="connsiteY59" fmla="*/ 830580 h 2833211"/>
                <a:gd name="connsiteX60" fmla="*/ 5532120 w 7498080"/>
                <a:gd name="connsiteY60" fmla="*/ 861060 h 2833211"/>
                <a:gd name="connsiteX61" fmla="*/ 5326380 w 7498080"/>
                <a:gd name="connsiteY61" fmla="*/ 1043940 h 2833211"/>
                <a:gd name="connsiteX62" fmla="*/ 5280660 w 7498080"/>
                <a:gd name="connsiteY62" fmla="*/ 1219200 h 2833211"/>
                <a:gd name="connsiteX63" fmla="*/ 5257800 w 7498080"/>
                <a:gd name="connsiteY63" fmla="*/ 1310640 h 2833211"/>
                <a:gd name="connsiteX64" fmla="*/ 5250180 w 7498080"/>
                <a:gd name="connsiteY64" fmla="*/ 1851660 h 2833211"/>
                <a:gd name="connsiteX65" fmla="*/ 5257800 w 7498080"/>
                <a:gd name="connsiteY65" fmla="*/ 2019300 h 2833211"/>
                <a:gd name="connsiteX66" fmla="*/ 5280660 w 7498080"/>
                <a:gd name="connsiteY66" fmla="*/ 2209800 h 2833211"/>
                <a:gd name="connsiteX67" fmla="*/ 5273040 w 7498080"/>
                <a:gd name="connsiteY67" fmla="*/ 2324100 h 2833211"/>
                <a:gd name="connsiteX68" fmla="*/ 5166360 w 7498080"/>
                <a:gd name="connsiteY68" fmla="*/ 2331720 h 2833211"/>
                <a:gd name="connsiteX69" fmla="*/ 5158740 w 7498080"/>
                <a:gd name="connsiteY69" fmla="*/ 769620 h 2833211"/>
                <a:gd name="connsiteX70" fmla="*/ 5562600 w 7498080"/>
                <a:gd name="connsiteY70" fmla="*/ 769620 h 2833211"/>
                <a:gd name="connsiteX71" fmla="*/ 5562600 w 7498080"/>
                <a:gd name="connsiteY71" fmla="*/ 190500 h 2833211"/>
                <a:gd name="connsiteX72" fmla="*/ 5189220 w 7498080"/>
                <a:gd name="connsiteY72" fmla="*/ 198120 h 2833211"/>
                <a:gd name="connsiteX73" fmla="*/ 5128260 w 7498080"/>
                <a:gd name="connsiteY73" fmla="*/ 160020 h 2833211"/>
                <a:gd name="connsiteX74" fmla="*/ 768985 w 7498080"/>
                <a:gd name="connsiteY74" fmla="*/ 191770 h 2833211"/>
                <a:gd name="connsiteX75" fmla="*/ 769620 w 7498080"/>
                <a:gd name="connsiteY75" fmla="*/ 10160 h 2833211"/>
                <a:gd name="connsiteX76" fmla="*/ 236220 w 7498080"/>
                <a:gd name="connsiteY76" fmla="*/ 0 h 2833211"/>
                <a:gd name="connsiteX0" fmla="*/ 229870 w 7498080"/>
                <a:gd name="connsiteY0" fmla="*/ 2540 h 2823051"/>
                <a:gd name="connsiteX1" fmla="*/ 228600 w 7498080"/>
                <a:gd name="connsiteY1" fmla="*/ 149860 h 2823051"/>
                <a:gd name="connsiteX2" fmla="*/ 0 w 7498080"/>
                <a:gd name="connsiteY2" fmla="*/ 172720 h 2823051"/>
                <a:gd name="connsiteX3" fmla="*/ 7620 w 7498080"/>
                <a:gd name="connsiteY3" fmla="*/ 2702560 h 2823051"/>
                <a:gd name="connsiteX4" fmla="*/ 1651158 w 7498080"/>
                <a:gd name="connsiteY4" fmla="*/ 2823051 h 2823051"/>
                <a:gd name="connsiteX5" fmla="*/ 1721168 w 7498080"/>
                <a:gd name="connsiteY5" fmla="*/ 2521108 h 2823051"/>
                <a:gd name="connsiteX6" fmla="*/ 1897380 w 7498080"/>
                <a:gd name="connsiteY6" fmla="*/ 2382520 h 2823051"/>
                <a:gd name="connsiteX7" fmla="*/ 2194560 w 7498080"/>
                <a:gd name="connsiteY7" fmla="*/ 2382520 h 2823051"/>
                <a:gd name="connsiteX8" fmla="*/ 2386488 w 7498080"/>
                <a:gd name="connsiteY8" fmla="*/ 2508726 h 2823051"/>
                <a:gd name="connsiteX9" fmla="*/ 2461260 w 7498080"/>
                <a:gd name="connsiteY9" fmla="*/ 2818765 h 2823051"/>
                <a:gd name="connsiteX10" fmla="*/ 5380672 w 7498080"/>
                <a:gd name="connsiteY10" fmla="*/ 2816860 h 2823051"/>
                <a:gd name="connsiteX11" fmla="*/ 5379720 w 7498080"/>
                <a:gd name="connsiteY11" fmla="*/ 2458720 h 2823051"/>
                <a:gd name="connsiteX12" fmla="*/ 5585460 w 7498080"/>
                <a:gd name="connsiteY12" fmla="*/ 2463482 h 2823051"/>
                <a:gd name="connsiteX13" fmla="*/ 5574506 w 7498080"/>
                <a:gd name="connsiteY13" fmla="*/ 2711609 h 2823051"/>
                <a:gd name="connsiteX14" fmla="*/ 5623560 w 7498080"/>
                <a:gd name="connsiteY14" fmla="*/ 2672080 h 2823051"/>
                <a:gd name="connsiteX15" fmla="*/ 5704047 w 7498080"/>
                <a:gd name="connsiteY15" fmla="*/ 2452053 h 2823051"/>
                <a:gd name="connsiteX16" fmla="*/ 5814060 w 7498080"/>
                <a:gd name="connsiteY16" fmla="*/ 2344420 h 2823051"/>
                <a:gd name="connsiteX17" fmla="*/ 5836920 w 7498080"/>
                <a:gd name="connsiteY17" fmla="*/ 2313940 h 2823051"/>
                <a:gd name="connsiteX18" fmla="*/ 6150769 w 7498080"/>
                <a:gd name="connsiteY18" fmla="*/ 2304415 h 2823051"/>
                <a:gd name="connsiteX19" fmla="*/ 6346984 w 7498080"/>
                <a:gd name="connsiteY19" fmla="*/ 2427287 h 2823051"/>
                <a:gd name="connsiteX20" fmla="*/ 6455092 w 7498080"/>
                <a:gd name="connsiteY20" fmla="*/ 2636361 h 2823051"/>
                <a:gd name="connsiteX21" fmla="*/ 6573679 w 7498080"/>
                <a:gd name="connsiteY21" fmla="*/ 2701608 h 2823051"/>
                <a:gd name="connsiteX22" fmla="*/ 6645116 w 7498080"/>
                <a:gd name="connsiteY22" fmla="*/ 2799239 h 2823051"/>
                <a:gd name="connsiteX23" fmla="*/ 6926580 w 7498080"/>
                <a:gd name="connsiteY23" fmla="*/ 2801620 h 2823051"/>
                <a:gd name="connsiteX24" fmla="*/ 7117080 w 7498080"/>
                <a:gd name="connsiteY24" fmla="*/ 2794000 h 2823051"/>
                <a:gd name="connsiteX25" fmla="*/ 7170420 w 7498080"/>
                <a:gd name="connsiteY25" fmla="*/ 2717800 h 2823051"/>
                <a:gd name="connsiteX26" fmla="*/ 7132320 w 7498080"/>
                <a:gd name="connsiteY26" fmla="*/ 2641600 h 2823051"/>
                <a:gd name="connsiteX27" fmla="*/ 7132320 w 7498080"/>
                <a:gd name="connsiteY27" fmla="*/ 2580640 h 2823051"/>
                <a:gd name="connsiteX28" fmla="*/ 7162800 w 7498080"/>
                <a:gd name="connsiteY28" fmla="*/ 2542540 h 2823051"/>
                <a:gd name="connsiteX29" fmla="*/ 7132320 w 7498080"/>
                <a:gd name="connsiteY29" fmla="*/ 2451100 h 2823051"/>
                <a:gd name="connsiteX30" fmla="*/ 7117080 w 7498080"/>
                <a:gd name="connsiteY30" fmla="*/ 2344420 h 2823051"/>
                <a:gd name="connsiteX31" fmla="*/ 7117080 w 7498080"/>
                <a:gd name="connsiteY31" fmla="*/ 2275840 h 2823051"/>
                <a:gd name="connsiteX32" fmla="*/ 7139940 w 7498080"/>
                <a:gd name="connsiteY32" fmla="*/ 2275840 h 2823051"/>
                <a:gd name="connsiteX33" fmla="*/ 7117080 w 7498080"/>
                <a:gd name="connsiteY33" fmla="*/ 2176780 h 2823051"/>
                <a:gd name="connsiteX34" fmla="*/ 7147560 w 7498080"/>
                <a:gd name="connsiteY34" fmla="*/ 2138680 h 2823051"/>
                <a:gd name="connsiteX35" fmla="*/ 7101364 w 7498080"/>
                <a:gd name="connsiteY35" fmla="*/ 1782445 h 2823051"/>
                <a:gd name="connsiteX36" fmla="*/ 7323772 w 7498080"/>
                <a:gd name="connsiteY36" fmla="*/ 1643856 h 2823051"/>
                <a:gd name="connsiteX37" fmla="*/ 7421880 w 7498080"/>
                <a:gd name="connsiteY37" fmla="*/ 1506220 h 2823051"/>
                <a:gd name="connsiteX38" fmla="*/ 7414260 w 7498080"/>
                <a:gd name="connsiteY38" fmla="*/ 1391920 h 2823051"/>
                <a:gd name="connsiteX39" fmla="*/ 7414260 w 7498080"/>
                <a:gd name="connsiteY39" fmla="*/ 1391920 h 2823051"/>
                <a:gd name="connsiteX40" fmla="*/ 7368540 w 7498080"/>
                <a:gd name="connsiteY40" fmla="*/ 1155700 h 2823051"/>
                <a:gd name="connsiteX41" fmla="*/ 7452360 w 7498080"/>
                <a:gd name="connsiteY41" fmla="*/ 1224280 h 2823051"/>
                <a:gd name="connsiteX42" fmla="*/ 7498080 w 7498080"/>
                <a:gd name="connsiteY42" fmla="*/ 1193800 h 2823051"/>
                <a:gd name="connsiteX43" fmla="*/ 7391400 w 7498080"/>
                <a:gd name="connsiteY43" fmla="*/ 1094740 h 2823051"/>
                <a:gd name="connsiteX44" fmla="*/ 7368540 w 7498080"/>
                <a:gd name="connsiteY44" fmla="*/ 965200 h 2823051"/>
                <a:gd name="connsiteX45" fmla="*/ 7261860 w 7498080"/>
                <a:gd name="connsiteY45" fmla="*/ 896620 h 2823051"/>
                <a:gd name="connsiteX46" fmla="*/ 7130891 w 7498080"/>
                <a:gd name="connsiteY46" fmla="*/ 891857 h 2823051"/>
                <a:gd name="connsiteX47" fmla="*/ 7040880 w 7498080"/>
                <a:gd name="connsiteY47" fmla="*/ 896620 h 2823051"/>
                <a:gd name="connsiteX48" fmla="*/ 7025640 w 7498080"/>
                <a:gd name="connsiteY48" fmla="*/ 911860 h 2823051"/>
                <a:gd name="connsiteX49" fmla="*/ 6918960 w 7498080"/>
                <a:gd name="connsiteY49" fmla="*/ 934720 h 2823051"/>
                <a:gd name="connsiteX50" fmla="*/ 6903720 w 7498080"/>
                <a:gd name="connsiteY50" fmla="*/ 934720 h 2823051"/>
                <a:gd name="connsiteX51" fmla="*/ 6758940 w 7498080"/>
                <a:gd name="connsiteY51" fmla="*/ 904240 h 2823051"/>
                <a:gd name="connsiteX52" fmla="*/ 6754177 w 7498080"/>
                <a:gd name="connsiteY52" fmla="*/ 882809 h 2823051"/>
                <a:gd name="connsiteX53" fmla="*/ 6621780 w 7498080"/>
                <a:gd name="connsiteY53" fmla="*/ 850900 h 2823051"/>
                <a:gd name="connsiteX54" fmla="*/ 6496526 w 7498080"/>
                <a:gd name="connsiteY54" fmla="*/ 570865 h 2823051"/>
                <a:gd name="connsiteX55" fmla="*/ 5880259 w 7498080"/>
                <a:gd name="connsiteY55" fmla="*/ 44132 h 2823051"/>
                <a:gd name="connsiteX56" fmla="*/ 5798820 w 7498080"/>
                <a:gd name="connsiteY56" fmla="*/ 43180 h 2823051"/>
                <a:gd name="connsiteX57" fmla="*/ 6111240 w 7498080"/>
                <a:gd name="connsiteY57" fmla="*/ 393700 h 2823051"/>
                <a:gd name="connsiteX58" fmla="*/ 5715000 w 7498080"/>
                <a:gd name="connsiteY58" fmla="*/ 736600 h 2823051"/>
                <a:gd name="connsiteX59" fmla="*/ 5699760 w 7498080"/>
                <a:gd name="connsiteY59" fmla="*/ 820420 h 2823051"/>
                <a:gd name="connsiteX60" fmla="*/ 5532120 w 7498080"/>
                <a:gd name="connsiteY60" fmla="*/ 850900 h 2823051"/>
                <a:gd name="connsiteX61" fmla="*/ 5326380 w 7498080"/>
                <a:gd name="connsiteY61" fmla="*/ 1033780 h 2823051"/>
                <a:gd name="connsiteX62" fmla="*/ 5280660 w 7498080"/>
                <a:gd name="connsiteY62" fmla="*/ 1209040 h 2823051"/>
                <a:gd name="connsiteX63" fmla="*/ 5257800 w 7498080"/>
                <a:gd name="connsiteY63" fmla="*/ 1300480 h 2823051"/>
                <a:gd name="connsiteX64" fmla="*/ 5250180 w 7498080"/>
                <a:gd name="connsiteY64" fmla="*/ 1841500 h 2823051"/>
                <a:gd name="connsiteX65" fmla="*/ 5257800 w 7498080"/>
                <a:gd name="connsiteY65" fmla="*/ 2009140 h 2823051"/>
                <a:gd name="connsiteX66" fmla="*/ 5280660 w 7498080"/>
                <a:gd name="connsiteY66" fmla="*/ 2199640 h 2823051"/>
                <a:gd name="connsiteX67" fmla="*/ 5273040 w 7498080"/>
                <a:gd name="connsiteY67" fmla="*/ 2313940 h 2823051"/>
                <a:gd name="connsiteX68" fmla="*/ 5166360 w 7498080"/>
                <a:gd name="connsiteY68" fmla="*/ 2321560 h 2823051"/>
                <a:gd name="connsiteX69" fmla="*/ 5158740 w 7498080"/>
                <a:gd name="connsiteY69" fmla="*/ 759460 h 2823051"/>
                <a:gd name="connsiteX70" fmla="*/ 5562600 w 7498080"/>
                <a:gd name="connsiteY70" fmla="*/ 759460 h 2823051"/>
                <a:gd name="connsiteX71" fmla="*/ 5562600 w 7498080"/>
                <a:gd name="connsiteY71" fmla="*/ 180340 h 2823051"/>
                <a:gd name="connsiteX72" fmla="*/ 5189220 w 7498080"/>
                <a:gd name="connsiteY72" fmla="*/ 187960 h 2823051"/>
                <a:gd name="connsiteX73" fmla="*/ 5128260 w 7498080"/>
                <a:gd name="connsiteY73" fmla="*/ 149860 h 2823051"/>
                <a:gd name="connsiteX74" fmla="*/ 768985 w 7498080"/>
                <a:gd name="connsiteY74" fmla="*/ 181610 h 2823051"/>
                <a:gd name="connsiteX75" fmla="*/ 769620 w 7498080"/>
                <a:gd name="connsiteY75" fmla="*/ 0 h 2823051"/>
                <a:gd name="connsiteX76" fmla="*/ 229870 w 7498080"/>
                <a:gd name="connsiteY76" fmla="*/ 2540 h 2823051"/>
                <a:gd name="connsiteX0" fmla="*/ 229870 w 7498080"/>
                <a:gd name="connsiteY0" fmla="*/ 2540 h 2823051"/>
                <a:gd name="connsiteX1" fmla="*/ 238125 w 7498080"/>
                <a:gd name="connsiteY1" fmla="*/ 178435 h 2823051"/>
                <a:gd name="connsiteX2" fmla="*/ 0 w 7498080"/>
                <a:gd name="connsiteY2" fmla="*/ 172720 h 2823051"/>
                <a:gd name="connsiteX3" fmla="*/ 7620 w 7498080"/>
                <a:gd name="connsiteY3" fmla="*/ 2702560 h 2823051"/>
                <a:gd name="connsiteX4" fmla="*/ 1651158 w 7498080"/>
                <a:gd name="connsiteY4" fmla="*/ 2823051 h 2823051"/>
                <a:gd name="connsiteX5" fmla="*/ 1721168 w 7498080"/>
                <a:gd name="connsiteY5" fmla="*/ 2521108 h 2823051"/>
                <a:gd name="connsiteX6" fmla="*/ 1897380 w 7498080"/>
                <a:gd name="connsiteY6" fmla="*/ 2382520 h 2823051"/>
                <a:gd name="connsiteX7" fmla="*/ 2194560 w 7498080"/>
                <a:gd name="connsiteY7" fmla="*/ 2382520 h 2823051"/>
                <a:gd name="connsiteX8" fmla="*/ 2386488 w 7498080"/>
                <a:gd name="connsiteY8" fmla="*/ 2508726 h 2823051"/>
                <a:gd name="connsiteX9" fmla="*/ 2461260 w 7498080"/>
                <a:gd name="connsiteY9" fmla="*/ 2818765 h 2823051"/>
                <a:gd name="connsiteX10" fmla="*/ 5380672 w 7498080"/>
                <a:gd name="connsiteY10" fmla="*/ 2816860 h 2823051"/>
                <a:gd name="connsiteX11" fmla="*/ 5379720 w 7498080"/>
                <a:gd name="connsiteY11" fmla="*/ 2458720 h 2823051"/>
                <a:gd name="connsiteX12" fmla="*/ 5585460 w 7498080"/>
                <a:gd name="connsiteY12" fmla="*/ 2463482 h 2823051"/>
                <a:gd name="connsiteX13" fmla="*/ 5574506 w 7498080"/>
                <a:gd name="connsiteY13" fmla="*/ 2711609 h 2823051"/>
                <a:gd name="connsiteX14" fmla="*/ 5623560 w 7498080"/>
                <a:gd name="connsiteY14" fmla="*/ 2672080 h 2823051"/>
                <a:gd name="connsiteX15" fmla="*/ 5704047 w 7498080"/>
                <a:gd name="connsiteY15" fmla="*/ 2452053 h 2823051"/>
                <a:gd name="connsiteX16" fmla="*/ 5814060 w 7498080"/>
                <a:gd name="connsiteY16" fmla="*/ 2344420 h 2823051"/>
                <a:gd name="connsiteX17" fmla="*/ 5836920 w 7498080"/>
                <a:gd name="connsiteY17" fmla="*/ 2313940 h 2823051"/>
                <a:gd name="connsiteX18" fmla="*/ 6150769 w 7498080"/>
                <a:gd name="connsiteY18" fmla="*/ 2304415 h 2823051"/>
                <a:gd name="connsiteX19" fmla="*/ 6346984 w 7498080"/>
                <a:gd name="connsiteY19" fmla="*/ 2427287 h 2823051"/>
                <a:gd name="connsiteX20" fmla="*/ 6455092 w 7498080"/>
                <a:gd name="connsiteY20" fmla="*/ 2636361 h 2823051"/>
                <a:gd name="connsiteX21" fmla="*/ 6573679 w 7498080"/>
                <a:gd name="connsiteY21" fmla="*/ 2701608 h 2823051"/>
                <a:gd name="connsiteX22" fmla="*/ 6645116 w 7498080"/>
                <a:gd name="connsiteY22" fmla="*/ 2799239 h 2823051"/>
                <a:gd name="connsiteX23" fmla="*/ 6926580 w 7498080"/>
                <a:gd name="connsiteY23" fmla="*/ 2801620 h 2823051"/>
                <a:gd name="connsiteX24" fmla="*/ 7117080 w 7498080"/>
                <a:gd name="connsiteY24" fmla="*/ 2794000 h 2823051"/>
                <a:gd name="connsiteX25" fmla="*/ 7170420 w 7498080"/>
                <a:gd name="connsiteY25" fmla="*/ 2717800 h 2823051"/>
                <a:gd name="connsiteX26" fmla="*/ 7132320 w 7498080"/>
                <a:gd name="connsiteY26" fmla="*/ 2641600 h 2823051"/>
                <a:gd name="connsiteX27" fmla="*/ 7132320 w 7498080"/>
                <a:gd name="connsiteY27" fmla="*/ 2580640 h 2823051"/>
                <a:gd name="connsiteX28" fmla="*/ 7162800 w 7498080"/>
                <a:gd name="connsiteY28" fmla="*/ 2542540 h 2823051"/>
                <a:gd name="connsiteX29" fmla="*/ 7132320 w 7498080"/>
                <a:gd name="connsiteY29" fmla="*/ 2451100 h 2823051"/>
                <a:gd name="connsiteX30" fmla="*/ 7117080 w 7498080"/>
                <a:gd name="connsiteY30" fmla="*/ 2344420 h 2823051"/>
                <a:gd name="connsiteX31" fmla="*/ 7117080 w 7498080"/>
                <a:gd name="connsiteY31" fmla="*/ 2275840 h 2823051"/>
                <a:gd name="connsiteX32" fmla="*/ 7139940 w 7498080"/>
                <a:gd name="connsiteY32" fmla="*/ 2275840 h 2823051"/>
                <a:gd name="connsiteX33" fmla="*/ 7117080 w 7498080"/>
                <a:gd name="connsiteY33" fmla="*/ 2176780 h 2823051"/>
                <a:gd name="connsiteX34" fmla="*/ 7147560 w 7498080"/>
                <a:gd name="connsiteY34" fmla="*/ 2138680 h 2823051"/>
                <a:gd name="connsiteX35" fmla="*/ 7101364 w 7498080"/>
                <a:gd name="connsiteY35" fmla="*/ 1782445 h 2823051"/>
                <a:gd name="connsiteX36" fmla="*/ 7323772 w 7498080"/>
                <a:gd name="connsiteY36" fmla="*/ 1643856 h 2823051"/>
                <a:gd name="connsiteX37" fmla="*/ 7421880 w 7498080"/>
                <a:gd name="connsiteY37" fmla="*/ 1506220 h 2823051"/>
                <a:gd name="connsiteX38" fmla="*/ 7414260 w 7498080"/>
                <a:gd name="connsiteY38" fmla="*/ 1391920 h 2823051"/>
                <a:gd name="connsiteX39" fmla="*/ 7414260 w 7498080"/>
                <a:gd name="connsiteY39" fmla="*/ 1391920 h 2823051"/>
                <a:gd name="connsiteX40" fmla="*/ 7368540 w 7498080"/>
                <a:gd name="connsiteY40" fmla="*/ 1155700 h 2823051"/>
                <a:gd name="connsiteX41" fmla="*/ 7452360 w 7498080"/>
                <a:gd name="connsiteY41" fmla="*/ 1224280 h 2823051"/>
                <a:gd name="connsiteX42" fmla="*/ 7498080 w 7498080"/>
                <a:gd name="connsiteY42" fmla="*/ 1193800 h 2823051"/>
                <a:gd name="connsiteX43" fmla="*/ 7391400 w 7498080"/>
                <a:gd name="connsiteY43" fmla="*/ 1094740 h 2823051"/>
                <a:gd name="connsiteX44" fmla="*/ 7368540 w 7498080"/>
                <a:gd name="connsiteY44" fmla="*/ 965200 h 2823051"/>
                <a:gd name="connsiteX45" fmla="*/ 7261860 w 7498080"/>
                <a:gd name="connsiteY45" fmla="*/ 896620 h 2823051"/>
                <a:gd name="connsiteX46" fmla="*/ 7130891 w 7498080"/>
                <a:gd name="connsiteY46" fmla="*/ 891857 h 2823051"/>
                <a:gd name="connsiteX47" fmla="*/ 7040880 w 7498080"/>
                <a:gd name="connsiteY47" fmla="*/ 896620 h 2823051"/>
                <a:gd name="connsiteX48" fmla="*/ 7025640 w 7498080"/>
                <a:gd name="connsiteY48" fmla="*/ 911860 h 2823051"/>
                <a:gd name="connsiteX49" fmla="*/ 6918960 w 7498080"/>
                <a:gd name="connsiteY49" fmla="*/ 934720 h 2823051"/>
                <a:gd name="connsiteX50" fmla="*/ 6903720 w 7498080"/>
                <a:gd name="connsiteY50" fmla="*/ 934720 h 2823051"/>
                <a:gd name="connsiteX51" fmla="*/ 6758940 w 7498080"/>
                <a:gd name="connsiteY51" fmla="*/ 904240 h 2823051"/>
                <a:gd name="connsiteX52" fmla="*/ 6754177 w 7498080"/>
                <a:gd name="connsiteY52" fmla="*/ 882809 h 2823051"/>
                <a:gd name="connsiteX53" fmla="*/ 6621780 w 7498080"/>
                <a:gd name="connsiteY53" fmla="*/ 850900 h 2823051"/>
                <a:gd name="connsiteX54" fmla="*/ 6496526 w 7498080"/>
                <a:gd name="connsiteY54" fmla="*/ 570865 h 2823051"/>
                <a:gd name="connsiteX55" fmla="*/ 5880259 w 7498080"/>
                <a:gd name="connsiteY55" fmla="*/ 44132 h 2823051"/>
                <a:gd name="connsiteX56" fmla="*/ 5798820 w 7498080"/>
                <a:gd name="connsiteY56" fmla="*/ 43180 h 2823051"/>
                <a:gd name="connsiteX57" fmla="*/ 6111240 w 7498080"/>
                <a:gd name="connsiteY57" fmla="*/ 393700 h 2823051"/>
                <a:gd name="connsiteX58" fmla="*/ 5715000 w 7498080"/>
                <a:gd name="connsiteY58" fmla="*/ 736600 h 2823051"/>
                <a:gd name="connsiteX59" fmla="*/ 5699760 w 7498080"/>
                <a:gd name="connsiteY59" fmla="*/ 820420 h 2823051"/>
                <a:gd name="connsiteX60" fmla="*/ 5532120 w 7498080"/>
                <a:gd name="connsiteY60" fmla="*/ 850900 h 2823051"/>
                <a:gd name="connsiteX61" fmla="*/ 5326380 w 7498080"/>
                <a:gd name="connsiteY61" fmla="*/ 1033780 h 2823051"/>
                <a:gd name="connsiteX62" fmla="*/ 5280660 w 7498080"/>
                <a:gd name="connsiteY62" fmla="*/ 1209040 h 2823051"/>
                <a:gd name="connsiteX63" fmla="*/ 5257800 w 7498080"/>
                <a:gd name="connsiteY63" fmla="*/ 1300480 h 2823051"/>
                <a:gd name="connsiteX64" fmla="*/ 5250180 w 7498080"/>
                <a:gd name="connsiteY64" fmla="*/ 1841500 h 2823051"/>
                <a:gd name="connsiteX65" fmla="*/ 5257800 w 7498080"/>
                <a:gd name="connsiteY65" fmla="*/ 2009140 h 2823051"/>
                <a:gd name="connsiteX66" fmla="*/ 5280660 w 7498080"/>
                <a:gd name="connsiteY66" fmla="*/ 2199640 h 2823051"/>
                <a:gd name="connsiteX67" fmla="*/ 5273040 w 7498080"/>
                <a:gd name="connsiteY67" fmla="*/ 2313940 h 2823051"/>
                <a:gd name="connsiteX68" fmla="*/ 5166360 w 7498080"/>
                <a:gd name="connsiteY68" fmla="*/ 2321560 h 2823051"/>
                <a:gd name="connsiteX69" fmla="*/ 5158740 w 7498080"/>
                <a:gd name="connsiteY69" fmla="*/ 759460 h 2823051"/>
                <a:gd name="connsiteX70" fmla="*/ 5562600 w 7498080"/>
                <a:gd name="connsiteY70" fmla="*/ 759460 h 2823051"/>
                <a:gd name="connsiteX71" fmla="*/ 5562600 w 7498080"/>
                <a:gd name="connsiteY71" fmla="*/ 180340 h 2823051"/>
                <a:gd name="connsiteX72" fmla="*/ 5189220 w 7498080"/>
                <a:gd name="connsiteY72" fmla="*/ 187960 h 2823051"/>
                <a:gd name="connsiteX73" fmla="*/ 5128260 w 7498080"/>
                <a:gd name="connsiteY73" fmla="*/ 149860 h 2823051"/>
                <a:gd name="connsiteX74" fmla="*/ 768985 w 7498080"/>
                <a:gd name="connsiteY74" fmla="*/ 181610 h 2823051"/>
                <a:gd name="connsiteX75" fmla="*/ 769620 w 7498080"/>
                <a:gd name="connsiteY75" fmla="*/ 0 h 2823051"/>
                <a:gd name="connsiteX76" fmla="*/ 229870 w 7498080"/>
                <a:gd name="connsiteY76" fmla="*/ 2540 h 2823051"/>
                <a:gd name="connsiteX0" fmla="*/ 229870 w 7498080"/>
                <a:gd name="connsiteY0" fmla="*/ 2540 h 2823051"/>
                <a:gd name="connsiteX1" fmla="*/ 238125 w 7498080"/>
                <a:gd name="connsiteY1" fmla="*/ 168910 h 2823051"/>
                <a:gd name="connsiteX2" fmla="*/ 0 w 7498080"/>
                <a:gd name="connsiteY2" fmla="*/ 172720 h 2823051"/>
                <a:gd name="connsiteX3" fmla="*/ 7620 w 7498080"/>
                <a:gd name="connsiteY3" fmla="*/ 2702560 h 2823051"/>
                <a:gd name="connsiteX4" fmla="*/ 1651158 w 7498080"/>
                <a:gd name="connsiteY4" fmla="*/ 2823051 h 2823051"/>
                <a:gd name="connsiteX5" fmla="*/ 1721168 w 7498080"/>
                <a:gd name="connsiteY5" fmla="*/ 2521108 h 2823051"/>
                <a:gd name="connsiteX6" fmla="*/ 1897380 w 7498080"/>
                <a:gd name="connsiteY6" fmla="*/ 2382520 h 2823051"/>
                <a:gd name="connsiteX7" fmla="*/ 2194560 w 7498080"/>
                <a:gd name="connsiteY7" fmla="*/ 2382520 h 2823051"/>
                <a:gd name="connsiteX8" fmla="*/ 2386488 w 7498080"/>
                <a:gd name="connsiteY8" fmla="*/ 2508726 h 2823051"/>
                <a:gd name="connsiteX9" fmla="*/ 2461260 w 7498080"/>
                <a:gd name="connsiteY9" fmla="*/ 2818765 h 2823051"/>
                <a:gd name="connsiteX10" fmla="*/ 5380672 w 7498080"/>
                <a:gd name="connsiteY10" fmla="*/ 2816860 h 2823051"/>
                <a:gd name="connsiteX11" fmla="*/ 5379720 w 7498080"/>
                <a:gd name="connsiteY11" fmla="*/ 2458720 h 2823051"/>
                <a:gd name="connsiteX12" fmla="*/ 5585460 w 7498080"/>
                <a:gd name="connsiteY12" fmla="*/ 2463482 h 2823051"/>
                <a:gd name="connsiteX13" fmla="*/ 5574506 w 7498080"/>
                <a:gd name="connsiteY13" fmla="*/ 2711609 h 2823051"/>
                <a:gd name="connsiteX14" fmla="*/ 5623560 w 7498080"/>
                <a:gd name="connsiteY14" fmla="*/ 2672080 h 2823051"/>
                <a:gd name="connsiteX15" fmla="*/ 5704047 w 7498080"/>
                <a:gd name="connsiteY15" fmla="*/ 2452053 h 2823051"/>
                <a:gd name="connsiteX16" fmla="*/ 5814060 w 7498080"/>
                <a:gd name="connsiteY16" fmla="*/ 2344420 h 2823051"/>
                <a:gd name="connsiteX17" fmla="*/ 5836920 w 7498080"/>
                <a:gd name="connsiteY17" fmla="*/ 2313940 h 2823051"/>
                <a:gd name="connsiteX18" fmla="*/ 6150769 w 7498080"/>
                <a:gd name="connsiteY18" fmla="*/ 2304415 h 2823051"/>
                <a:gd name="connsiteX19" fmla="*/ 6346984 w 7498080"/>
                <a:gd name="connsiteY19" fmla="*/ 2427287 h 2823051"/>
                <a:gd name="connsiteX20" fmla="*/ 6455092 w 7498080"/>
                <a:gd name="connsiteY20" fmla="*/ 2636361 h 2823051"/>
                <a:gd name="connsiteX21" fmla="*/ 6573679 w 7498080"/>
                <a:gd name="connsiteY21" fmla="*/ 2701608 h 2823051"/>
                <a:gd name="connsiteX22" fmla="*/ 6645116 w 7498080"/>
                <a:gd name="connsiteY22" fmla="*/ 2799239 h 2823051"/>
                <a:gd name="connsiteX23" fmla="*/ 6926580 w 7498080"/>
                <a:gd name="connsiteY23" fmla="*/ 2801620 h 2823051"/>
                <a:gd name="connsiteX24" fmla="*/ 7117080 w 7498080"/>
                <a:gd name="connsiteY24" fmla="*/ 2794000 h 2823051"/>
                <a:gd name="connsiteX25" fmla="*/ 7170420 w 7498080"/>
                <a:gd name="connsiteY25" fmla="*/ 2717800 h 2823051"/>
                <a:gd name="connsiteX26" fmla="*/ 7132320 w 7498080"/>
                <a:gd name="connsiteY26" fmla="*/ 2641600 h 2823051"/>
                <a:gd name="connsiteX27" fmla="*/ 7132320 w 7498080"/>
                <a:gd name="connsiteY27" fmla="*/ 2580640 h 2823051"/>
                <a:gd name="connsiteX28" fmla="*/ 7162800 w 7498080"/>
                <a:gd name="connsiteY28" fmla="*/ 2542540 h 2823051"/>
                <a:gd name="connsiteX29" fmla="*/ 7132320 w 7498080"/>
                <a:gd name="connsiteY29" fmla="*/ 2451100 h 2823051"/>
                <a:gd name="connsiteX30" fmla="*/ 7117080 w 7498080"/>
                <a:gd name="connsiteY30" fmla="*/ 2344420 h 2823051"/>
                <a:gd name="connsiteX31" fmla="*/ 7117080 w 7498080"/>
                <a:gd name="connsiteY31" fmla="*/ 2275840 h 2823051"/>
                <a:gd name="connsiteX32" fmla="*/ 7139940 w 7498080"/>
                <a:gd name="connsiteY32" fmla="*/ 2275840 h 2823051"/>
                <a:gd name="connsiteX33" fmla="*/ 7117080 w 7498080"/>
                <a:gd name="connsiteY33" fmla="*/ 2176780 h 2823051"/>
                <a:gd name="connsiteX34" fmla="*/ 7147560 w 7498080"/>
                <a:gd name="connsiteY34" fmla="*/ 2138680 h 2823051"/>
                <a:gd name="connsiteX35" fmla="*/ 7101364 w 7498080"/>
                <a:gd name="connsiteY35" fmla="*/ 1782445 h 2823051"/>
                <a:gd name="connsiteX36" fmla="*/ 7323772 w 7498080"/>
                <a:gd name="connsiteY36" fmla="*/ 1643856 h 2823051"/>
                <a:gd name="connsiteX37" fmla="*/ 7421880 w 7498080"/>
                <a:gd name="connsiteY37" fmla="*/ 1506220 h 2823051"/>
                <a:gd name="connsiteX38" fmla="*/ 7414260 w 7498080"/>
                <a:gd name="connsiteY38" fmla="*/ 1391920 h 2823051"/>
                <a:gd name="connsiteX39" fmla="*/ 7414260 w 7498080"/>
                <a:gd name="connsiteY39" fmla="*/ 1391920 h 2823051"/>
                <a:gd name="connsiteX40" fmla="*/ 7368540 w 7498080"/>
                <a:gd name="connsiteY40" fmla="*/ 1155700 h 2823051"/>
                <a:gd name="connsiteX41" fmla="*/ 7452360 w 7498080"/>
                <a:gd name="connsiteY41" fmla="*/ 1224280 h 2823051"/>
                <a:gd name="connsiteX42" fmla="*/ 7498080 w 7498080"/>
                <a:gd name="connsiteY42" fmla="*/ 1193800 h 2823051"/>
                <a:gd name="connsiteX43" fmla="*/ 7391400 w 7498080"/>
                <a:gd name="connsiteY43" fmla="*/ 1094740 h 2823051"/>
                <a:gd name="connsiteX44" fmla="*/ 7368540 w 7498080"/>
                <a:gd name="connsiteY44" fmla="*/ 965200 h 2823051"/>
                <a:gd name="connsiteX45" fmla="*/ 7261860 w 7498080"/>
                <a:gd name="connsiteY45" fmla="*/ 896620 h 2823051"/>
                <a:gd name="connsiteX46" fmla="*/ 7130891 w 7498080"/>
                <a:gd name="connsiteY46" fmla="*/ 891857 h 2823051"/>
                <a:gd name="connsiteX47" fmla="*/ 7040880 w 7498080"/>
                <a:gd name="connsiteY47" fmla="*/ 896620 h 2823051"/>
                <a:gd name="connsiteX48" fmla="*/ 7025640 w 7498080"/>
                <a:gd name="connsiteY48" fmla="*/ 911860 h 2823051"/>
                <a:gd name="connsiteX49" fmla="*/ 6918960 w 7498080"/>
                <a:gd name="connsiteY49" fmla="*/ 934720 h 2823051"/>
                <a:gd name="connsiteX50" fmla="*/ 6903720 w 7498080"/>
                <a:gd name="connsiteY50" fmla="*/ 934720 h 2823051"/>
                <a:gd name="connsiteX51" fmla="*/ 6758940 w 7498080"/>
                <a:gd name="connsiteY51" fmla="*/ 904240 h 2823051"/>
                <a:gd name="connsiteX52" fmla="*/ 6754177 w 7498080"/>
                <a:gd name="connsiteY52" fmla="*/ 882809 h 2823051"/>
                <a:gd name="connsiteX53" fmla="*/ 6621780 w 7498080"/>
                <a:gd name="connsiteY53" fmla="*/ 850900 h 2823051"/>
                <a:gd name="connsiteX54" fmla="*/ 6496526 w 7498080"/>
                <a:gd name="connsiteY54" fmla="*/ 570865 h 2823051"/>
                <a:gd name="connsiteX55" fmla="*/ 5880259 w 7498080"/>
                <a:gd name="connsiteY55" fmla="*/ 44132 h 2823051"/>
                <a:gd name="connsiteX56" fmla="*/ 5798820 w 7498080"/>
                <a:gd name="connsiteY56" fmla="*/ 43180 h 2823051"/>
                <a:gd name="connsiteX57" fmla="*/ 6111240 w 7498080"/>
                <a:gd name="connsiteY57" fmla="*/ 393700 h 2823051"/>
                <a:gd name="connsiteX58" fmla="*/ 5715000 w 7498080"/>
                <a:gd name="connsiteY58" fmla="*/ 736600 h 2823051"/>
                <a:gd name="connsiteX59" fmla="*/ 5699760 w 7498080"/>
                <a:gd name="connsiteY59" fmla="*/ 820420 h 2823051"/>
                <a:gd name="connsiteX60" fmla="*/ 5532120 w 7498080"/>
                <a:gd name="connsiteY60" fmla="*/ 850900 h 2823051"/>
                <a:gd name="connsiteX61" fmla="*/ 5326380 w 7498080"/>
                <a:gd name="connsiteY61" fmla="*/ 1033780 h 2823051"/>
                <a:gd name="connsiteX62" fmla="*/ 5280660 w 7498080"/>
                <a:gd name="connsiteY62" fmla="*/ 1209040 h 2823051"/>
                <a:gd name="connsiteX63" fmla="*/ 5257800 w 7498080"/>
                <a:gd name="connsiteY63" fmla="*/ 1300480 h 2823051"/>
                <a:gd name="connsiteX64" fmla="*/ 5250180 w 7498080"/>
                <a:gd name="connsiteY64" fmla="*/ 1841500 h 2823051"/>
                <a:gd name="connsiteX65" fmla="*/ 5257800 w 7498080"/>
                <a:gd name="connsiteY65" fmla="*/ 2009140 h 2823051"/>
                <a:gd name="connsiteX66" fmla="*/ 5280660 w 7498080"/>
                <a:gd name="connsiteY66" fmla="*/ 2199640 h 2823051"/>
                <a:gd name="connsiteX67" fmla="*/ 5273040 w 7498080"/>
                <a:gd name="connsiteY67" fmla="*/ 2313940 h 2823051"/>
                <a:gd name="connsiteX68" fmla="*/ 5166360 w 7498080"/>
                <a:gd name="connsiteY68" fmla="*/ 2321560 h 2823051"/>
                <a:gd name="connsiteX69" fmla="*/ 5158740 w 7498080"/>
                <a:gd name="connsiteY69" fmla="*/ 759460 h 2823051"/>
                <a:gd name="connsiteX70" fmla="*/ 5562600 w 7498080"/>
                <a:gd name="connsiteY70" fmla="*/ 759460 h 2823051"/>
                <a:gd name="connsiteX71" fmla="*/ 5562600 w 7498080"/>
                <a:gd name="connsiteY71" fmla="*/ 180340 h 2823051"/>
                <a:gd name="connsiteX72" fmla="*/ 5189220 w 7498080"/>
                <a:gd name="connsiteY72" fmla="*/ 187960 h 2823051"/>
                <a:gd name="connsiteX73" fmla="*/ 5128260 w 7498080"/>
                <a:gd name="connsiteY73" fmla="*/ 149860 h 2823051"/>
                <a:gd name="connsiteX74" fmla="*/ 768985 w 7498080"/>
                <a:gd name="connsiteY74" fmla="*/ 181610 h 2823051"/>
                <a:gd name="connsiteX75" fmla="*/ 769620 w 7498080"/>
                <a:gd name="connsiteY75" fmla="*/ 0 h 2823051"/>
                <a:gd name="connsiteX76" fmla="*/ 229870 w 7498080"/>
                <a:gd name="connsiteY76" fmla="*/ 2540 h 2823051"/>
                <a:gd name="connsiteX0" fmla="*/ 229870 w 7498080"/>
                <a:gd name="connsiteY0" fmla="*/ 2540 h 2823051"/>
                <a:gd name="connsiteX1" fmla="*/ 238125 w 7498080"/>
                <a:gd name="connsiteY1" fmla="*/ 168910 h 2823051"/>
                <a:gd name="connsiteX2" fmla="*/ 0 w 7498080"/>
                <a:gd name="connsiteY2" fmla="*/ 172720 h 2823051"/>
                <a:gd name="connsiteX3" fmla="*/ 7620 w 7498080"/>
                <a:gd name="connsiteY3" fmla="*/ 2702560 h 2823051"/>
                <a:gd name="connsiteX4" fmla="*/ 1651158 w 7498080"/>
                <a:gd name="connsiteY4" fmla="*/ 2823051 h 2823051"/>
                <a:gd name="connsiteX5" fmla="*/ 1721168 w 7498080"/>
                <a:gd name="connsiteY5" fmla="*/ 2521108 h 2823051"/>
                <a:gd name="connsiteX6" fmla="*/ 1897380 w 7498080"/>
                <a:gd name="connsiteY6" fmla="*/ 2382520 h 2823051"/>
                <a:gd name="connsiteX7" fmla="*/ 2194560 w 7498080"/>
                <a:gd name="connsiteY7" fmla="*/ 2382520 h 2823051"/>
                <a:gd name="connsiteX8" fmla="*/ 2386488 w 7498080"/>
                <a:gd name="connsiteY8" fmla="*/ 2508726 h 2823051"/>
                <a:gd name="connsiteX9" fmla="*/ 2461260 w 7498080"/>
                <a:gd name="connsiteY9" fmla="*/ 2818765 h 2823051"/>
                <a:gd name="connsiteX10" fmla="*/ 5380672 w 7498080"/>
                <a:gd name="connsiteY10" fmla="*/ 2816860 h 2823051"/>
                <a:gd name="connsiteX11" fmla="*/ 5379720 w 7498080"/>
                <a:gd name="connsiteY11" fmla="*/ 2458720 h 2823051"/>
                <a:gd name="connsiteX12" fmla="*/ 5585460 w 7498080"/>
                <a:gd name="connsiteY12" fmla="*/ 2463482 h 2823051"/>
                <a:gd name="connsiteX13" fmla="*/ 5574506 w 7498080"/>
                <a:gd name="connsiteY13" fmla="*/ 2711609 h 2823051"/>
                <a:gd name="connsiteX14" fmla="*/ 5623560 w 7498080"/>
                <a:gd name="connsiteY14" fmla="*/ 2672080 h 2823051"/>
                <a:gd name="connsiteX15" fmla="*/ 5704047 w 7498080"/>
                <a:gd name="connsiteY15" fmla="*/ 2452053 h 2823051"/>
                <a:gd name="connsiteX16" fmla="*/ 5814060 w 7498080"/>
                <a:gd name="connsiteY16" fmla="*/ 2344420 h 2823051"/>
                <a:gd name="connsiteX17" fmla="*/ 5836920 w 7498080"/>
                <a:gd name="connsiteY17" fmla="*/ 2313940 h 2823051"/>
                <a:gd name="connsiteX18" fmla="*/ 6150769 w 7498080"/>
                <a:gd name="connsiteY18" fmla="*/ 2304415 h 2823051"/>
                <a:gd name="connsiteX19" fmla="*/ 6346984 w 7498080"/>
                <a:gd name="connsiteY19" fmla="*/ 2427287 h 2823051"/>
                <a:gd name="connsiteX20" fmla="*/ 6455092 w 7498080"/>
                <a:gd name="connsiteY20" fmla="*/ 2636361 h 2823051"/>
                <a:gd name="connsiteX21" fmla="*/ 6573679 w 7498080"/>
                <a:gd name="connsiteY21" fmla="*/ 2701608 h 2823051"/>
                <a:gd name="connsiteX22" fmla="*/ 6645116 w 7498080"/>
                <a:gd name="connsiteY22" fmla="*/ 2799239 h 2823051"/>
                <a:gd name="connsiteX23" fmla="*/ 6926580 w 7498080"/>
                <a:gd name="connsiteY23" fmla="*/ 2801620 h 2823051"/>
                <a:gd name="connsiteX24" fmla="*/ 7117080 w 7498080"/>
                <a:gd name="connsiteY24" fmla="*/ 2794000 h 2823051"/>
                <a:gd name="connsiteX25" fmla="*/ 7170420 w 7498080"/>
                <a:gd name="connsiteY25" fmla="*/ 2717800 h 2823051"/>
                <a:gd name="connsiteX26" fmla="*/ 7132320 w 7498080"/>
                <a:gd name="connsiteY26" fmla="*/ 2641600 h 2823051"/>
                <a:gd name="connsiteX27" fmla="*/ 7132320 w 7498080"/>
                <a:gd name="connsiteY27" fmla="*/ 2580640 h 2823051"/>
                <a:gd name="connsiteX28" fmla="*/ 7162800 w 7498080"/>
                <a:gd name="connsiteY28" fmla="*/ 2542540 h 2823051"/>
                <a:gd name="connsiteX29" fmla="*/ 7132320 w 7498080"/>
                <a:gd name="connsiteY29" fmla="*/ 2451100 h 2823051"/>
                <a:gd name="connsiteX30" fmla="*/ 7117080 w 7498080"/>
                <a:gd name="connsiteY30" fmla="*/ 2344420 h 2823051"/>
                <a:gd name="connsiteX31" fmla="*/ 7117080 w 7498080"/>
                <a:gd name="connsiteY31" fmla="*/ 2275840 h 2823051"/>
                <a:gd name="connsiteX32" fmla="*/ 7139940 w 7498080"/>
                <a:gd name="connsiteY32" fmla="*/ 2275840 h 2823051"/>
                <a:gd name="connsiteX33" fmla="*/ 7117080 w 7498080"/>
                <a:gd name="connsiteY33" fmla="*/ 2176780 h 2823051"/>
                <a:gd name="connsiteX34" fmla="*/ 7147560 w 7498080"/>
                <a:gd name="connsiteY34" fmla="*/ 2138680 h 2823051"/>
                <a:gd name="connsiteX35" fmla="*/ 7101364 w 7498080"/>
                <a:gd name="connsiteY35" fmla="*/ 1782445 h 2823051"/>
                <a:gd name="connsiteX36" fmla="*/ 7323772 w 7498080"/>
                <a:gd name="connsiteY36" fmla="*/ 1643856 h 2823051"/>
                <a:gd name="connsiteX37" fmla="*/ 7421880 w 7498080"/>
                <a:gd name="connsiteY37" fmla="*/ 1506220 h 2823051"/>
                <a:gd name="connsiteX38" fmla="*/ 7414260 w 7498080"/>
                <a:gd name="connsiteY38" fmla="*/ 1391920 h 2823051"/>
                <a:gd name="connsiteX39" fmla="*/ 7414260 w 7498080"/>
                <a:gd name="connsiteY39" fmla="*/ 1391920 h 2823051"/>
                <a:gd name="connsiteX40" fmla="*/ 7368540 w 7498080"/>
                <a:gd name="connsiteY40" fmla="*/ 1155700 h 2823051"/>
                <a:gd name="connsiteX41" fmla="*/ 7452360 w 7498080"/>
                <a:gd name="connsiteY41" fmla="*/ 1224280 h 2823051"/>
                <a:gd name="connsiteX42" fmla="*/ 7498080 w 7498080"/>
                <a:gd name="connsiteY42" fmla="*/ 1193800 h 2823051"/>
                <a:gd name="connsiteX43" fmla="*/ 7391400 w 7498080"/>
                <a:gd name="connsiteY43" fmla="*/ 1094740 h 2823051"/>
                <a:gd name="connsiteX44" fmla="*/ 7368540 w 7498080"/>
                <a:gd name="connsiteY44" fmla="*/ 965200 h 2823051"/>
                <a:gd name="connsiteX45" fmla="*/ 7261860 w 7498080"/>
                <a:gd name="connsiteY45" fmla="*/ 896620 h 2823051"/>
                <a:gd name="connsiteX46" fmla="*/ 7130891 w 7498080"/>
                <a:gd name="connsiteY46" fmla="*/ 891857 h 2823051"/>
                <a:gd name="connsiteX47" fmla="*/ 7040880 w 7498080"/>
                <a:gd name="connsiteY47" fmla="*/ 896620 h 2823051"/>
                <a:gd name="connsiteX48" fmla="*/ 7025640 w 7498080"/>
                <a:gd name="connsiteY48" fmla="*/ 911860 h 2823051"/>
                <a:gd name="connsiteX49" fmla="*/ 6918960 w 7498080"/>
                <a:gd name="connsiteY49" fmla="*/ 934720 h 2823051"/>
                <a:gd name="connsiteX50" fmla="*/ 6903720 w 7498080"/>
                <a:gd name="connsiteY50" fmla="*/ 934720 h 2823051"/>
                <a:gd name="connsiteX51" fmla="*/ 6758940 w 7498080"/>
                <a:gd name="connsiteY51" fmla="*/ 904240 h 2823051"/>
                <a:gd name="connsiteX52" fmla="*/ 6754177 w 7498080"/>
                <a:gd name="connsiteY52" fmla="*/ 882809 h 2823051"/>
                <a:gd name="connsiteX53" fmla="*/ 6621780 w 7498080"/>
                <a:gd name="connsiteY53" fmla="*/ 850900 h 2823051"/>
                <a:gd name="connsiteX54" fmla="*/ 6496526 w 7498080"/>
                <a:gd name="connsiteY54" fmla="*/ 570865 h 2823051"/>
                <a:gd name="connsiteX55" fmla="*/ 5880259 w 7498080"/>
                <a:gd name="connsiteY55" fmla="*/ 44132 h 2823051"/>
                <a:gd name="connsiteX56" fmla="*/ 5798820 w 7498080"/>
                <a:gd name="connsiteY56" fmla="*/ 43180 h 2823051"/>
                <a:gd name="connsiteX57" fmla="*/ 6111240 w 7498080"/>
                <a:gd name="connsiteY57" fmla="*/ 393700 h 2823051"/>
                <a:gd name="connsiteX58" fmla="*/ 5715000 w 7498080"/>
                <a:gd name="connsiteY58" fmla="*/ 736600 h 2823051"/>
                <a:gd name="connsiteX59" fmla="*/ 5699760 w 7498080"/>
                <a:gd name="connsiteY59" fmla="*/ 820420 h 2823051"/>
                <a:gd name="connsiteX60" fmla="*/ 5532120 w 7498080"/>
                <a:gd name="connsiteY60" fmla="*/ 850900 h 2823051"/>
                <a:gd name="connsiteX61" fmla="*/ 5326380 w 7498080"/>
                <a:gd name="connsiteY61" fmla="*/ 1033780 h 2823051"/>
                <a:gd name="connsiteX62" fmla="*/ 5280660 w 7498080"/>
                <a:gd name="connsiteY62" fmla="*/ 1209040 h 2823051"/>
                <a:gd name="connsiteX63" fmla="*/ 5257800 w 7498080"/>
                <a:gd name="connsiteY63" fmla="*/ 1300480 h 2823051"/>
                <a:gd name="connsiteX64" fmla="*/ 5250180 w 7498080"/>
                <a:gd name="connsiteY64" fmla="*/ 1841500 h 2823051"/>
                <a:gd name="connsiteX65" fmla="*/ 5257800 w 7498080"/>
                <a:gd name="connsiteY65" fmla="*/ 2009140 h 2823051"/>
                <a:gd name="connsiteX66" fmla="*/ 5280660 w 7498080"/>
                <a:gd name="connsiteY66" fmla="*/ 2199640 h 2823051"/>
                <a:gd name="connsiteX67" fmla="*/ 5273040 w 7498080"/>
                <a:gd name="connsiteY67" fmla="*/ 2313940 h 2823051"/>
                <a:gd name="connsiteX68" fmla="*/ 5166360 w 7498080"/>
                <a:gd name="connsiteY68" fmla="*/ 2321560 h 2823051"/>
                <a:gd name="connsiteX69" fmla="*/ 5158740 w 7498080"/>
                <a:gd name="connsiteY69" fmla="*/ 759460 h 2823051"/>
                <a:gd name="connsiteX70" fmla="*/ 5562600 w 7498080"/>
                <a:gd name="connsiteY70" fmla="*/ 759460 h 2823051"/>
                <a:gd name="connsiteX71" fmla="*/ 5562600 w 7498080"/>
                <a:gd name="connsiteY71" fmla="*/ 180340 h 2823051"/>
                <a:gd name="connsiteX72" fmla="*/ 5189220 w 7498080"/>
                <a:gd name="connsiteY72" fmla="*/ 187960 h 2823051"/>
                <a:gd name="connsiteX73" fmla="*/ 5128260 w 7498080"/>
                <a:gd name="connsiteY73" fmla="*/ 149860 h 2823051"/>
                <a:gd name="connsiteX74" fmla="*/ 768985 w 7498080"/>
                <a:gd name="connsiteY74" fmla="*/ 181610 h 2823051"/>
                <a:gd name="connsiteX75" fmla="*/ 769620 w 7498080"/>
                <a:gd name="connsiteY75" fmla="*/ 0 h 2823051"/>
                <a:gd name="connsiteX76" fmla="*/ 229870 w 7498080"/>
                <a:gd name="connsiteY76" fmla="*/ 2540 h 2823051"/>
                <a:gd name="connsiteX0" fmla="*/ 229870 w 7498080"/>
                <a:gd name="connsiteY0" fmla="*/ 2540 h 2823051"/>
                <a:gd name="connsiteX1" fmla="*/ 238125 w 7498080"/>
                <a:gd name="connsiteY1" fmla="*/ 168910 h 2823051"/>
                <a:gd name="connsiteX2" fmla="*/ 0 w 7498080"/>
                <a:gd name="connsiteY2" fmla="*/ 172720 h 2823051"/>
                <a:gd name="connsiteX3" fmla="*/ 7620 w 7498080"/>
                <a:gd name="connsiteY3" fmla="*/ 2702560 h 2823051"/>
                <a:gd name="connsiteX4" fmla="*/ 1651158 w 7498080"/>
                <a:gd name="connsiteY4" fmla="*/ 2823051 h 2823051"/>
                <a:gd name="connsiteX5" fmla="*/ 1721168 w 7498080"/>
                <a:gd name="connsiteY5" fmla="*/ 2521108 h 2823051"/>
                <a:gd name="connsiteX6" fmla="*/ 1897380 w 7498080"/>
                <a:gd name="connsiteY6" fmla="*/ 2382520 h 2823051"/>
                <a:gd name="connsiteX7" fmla="*/ 2194560 w 7498080"/>
                <a:gd name="connsiteY7" fmla="*/ 2382520 h 2823051"/>
                <a:gd name="connsiteX8" fmla="*/ 2386488 w 7498080"/>
                <a:gd name="connsiteY8" fmla="*/ 2508726 h 2823051"/>
                <a:gd name="connsiteX9" fmla="*/ 2461260 w 7498080"/>
                <a:gd name="connsiteY9" fmla="*/ 2818765 h 2823051"/>
                <a:gd name="connsiteX10" fmla="*/ 5380672 w 7498080"/>
                <a:gd name="connsiteY10" fmla="*/ 2816860 h 2823051"/>
                <a:gd name="connsiteX11" fmla="*/ 5379720 w 7498080"/>
                <a:gd name="connsiteY11" fmla="*/ 2458720 h 2823051"/>
                <a:gd name="connsiteX12" fmla="*/ 5585460 w 7498080"/>
                <a:gd name="connsiteY12" fmla="*/ 2463482 h 2823051"/>
                <a:gd name="connsiteX13" fmla="*/ 5574506 w 7498080"/>
                <a:gd name="connsiteY13" fmla="*/ 2711609 h 2823051"/>
                <a:gd name="connsiteX14" fmla="*/ 5623560 w 7498080"/>
                <a:gd name="connsiteY14" fmla="*/ 2672080 h 2823051"/>
                <a:gd name="connsiteX15" fmla="*/ 5704047 w 7498080"/>
                <a:gd name="connsiteY15" fmla="*/ 2452053 h 2823051"/>
                <a:gd name="connsiteX16" fmla="*/ 5814060 w 7498080"/>
                <a:gd name="connsiteY16" fmla="*/ 2344420 h 2823051"/>
                <a:gd name="connsiteX17" fmla="*/ 5836920 w 7498080"/>
                <a:gd name="connsiteY17" fmla="*/ 2313940 h 2823051"/>
                <a:gd name="connsiteX18" fmla="*/ 6150769 w 7498080"/>
                <a:gd name="connsiteY18" fmla="*/ 2304415 h 2823051"/>
                <a:gd name="connsiteX19" fmla="*/ 6346984 w 7498080"/>
                <a:gd name="connsiteY19" fmla="*/ 2427287 h 2823051"/>
                <a:gd name="connsiteX20" fmla="*/ 6455092 w 7498080"/>
                <a:gd name="connsiteY20" fmla="*/ 2636361 h 2823051"/>
                <a:gd name="connsiteX21" fmla="*/ 6573679 w 7498080"/>
                <a:gd name="connsiteY21" fmla="*/ 2701608 h 2823051"/>
                <a:gd name="connsiteX22" fmla="*/ 6645116 w 7498080"/>
                <a:gd name="connsiteY22" fmla="*/ 2799239 h 2823051"/>
                <a:gd name="connsiteX23" fmla="*/ 6926580 w 7498080"/>
                <a:gd name="connsiteY23" fmla="*/ 2801620 h 2823051"/>
                <a:gd name="connsiteX24" fmla="*/ 7117080 w 7498080"/>
                <a:gd name="connsiteY24" fmla="*/ 2794000 h 2823051"/>
                <a:gd name="connsiteX25" fmla="*/ 7170420 w 7498080"/>
                <a:gd name="connsiteY25" fmla="*/ 2717800 h 2823051"/>
                <a:gd name="connsiteX26" fmla="*/ 7132320 w 7498080"/>
                <a:gd name="connsiteY26" fmla="*/ 2641600 h 2823051"/>
                <a:gd name="connsiteX27" fmla="*/ 7132320 w 7498080"/>
                <a:gd name="connsiteY27" fmla="*/ 2580640 h 2823051"/>
                <a:gd name="connsiteX28" fmla="*/ 7162800 w 7498080"/>
                <a:gd name="connsiteY28" fmla="*/ 2542540 h 2823051"/>
                <a:gd name="connsiteX29" fmla="*/ 7132320 w 7498080"/>
                <a:gd name="connsiteY29" fmla="*/ 2451100 h 2823051"/>
                <a:gd name="connsiteX30" fmla="*/ 7117080 w 7498080"/>
                <a:gd name="connsiteY30" fmla="*/ 2344420 h 2823051"/>
                <a:gd name="connsiteX31" fmla="*/ 7117080 w 7498080"/>
                <a:gd name="connsiteY31" fmla="*/ 2275840 h 2823051"/>
                <a:gd name="connsiteX32" fmla="*/ 7139940 w 7498080"/>
                <a:gd name="connsiteY32" fmla="*/ 2275840 h 2823051"/>
                <a:gd name="connsiteX33" fmla="*/ 7117080 w 7498080"/>
                <a:gd name="connsiteY33" fmla="*/ 2176780 h 2823051"/>
                <a:gd name="connsiteX34" fmla="*/ 7147560 w 7498080"/>
                <a:gd name="connsiteY34" fmla="*/ 2138680 h 2823051"/>
                <a:gd name="connsiteX35" fmla="*/ 7101364 w 7498080"/>
                <a:gd name="connsiteY35" fmla="*/ 1782445 h 2823051"/>
                <a:gd name="connsiteX36" fmla="*/ 7323772 w 7498080"/>
                <a:gd name="connsiteY36" fmla="*/ 1643856 h 2823051"/>
                <a:gd name="connsiteX37" fmla="*/ 7421880 w 7498080"/>
                <a:gd name="connsiteY37" fmla="*/ 1506220 h 2823051"/>
                <a:gd name="connsiteX38" fmla="*/ 7414260 w 7498080"/>
                <a:gd name="connsiteY38" fmla="*/ 1391920 h 2823051"/>
                <a:gd name="connsiteX39" fmla="*/ 7414260 w 7498080"/>
                <a:gd name="connsiteY39" fmla="*/ 1391920 h 2823051"/>
                <a:gd name="connsiteX40" fmla="*/ 7368540 w 7498080"/>
                <a:gd name="connsiteY40" fmla="*/ 1155700 h 2823051"/>
                <a:gd name="connsiteX41" fmla="*/ 7452360 w 7498080"/>
                <a:gd name="connsiteY41" fmla="*/ 1224280 h 2823051"/>
                <a:gd name="connsiteX42" fmla="*/ 7498080 w 7498080"/>
                <a:gd name="connsiteY42" fmla="*/ 1193800 h 2823051"/>
                <a:gd name="connsiteX43" fmla="*/ 7391400 w 7498080"/>
                <a:gd name="connsiteY43" fmla="*/ 1094740 h 2823051"/>
                <a:gd name="connsiteX44" fmla="*/ 7368540 w 7498080"/>
                <a:gd name="connsiteY44" fmla="*/ 965200 h 2823051"/>
                <a:gd name="connsiteX45" fmla="*/ 7261860 w 7498080"/>
                <a:gd name="connsiteY45" fmla="*/ 896620 h 2823051"/>
                <a:gd name="connsiteX46" fmla="*/ 7130891 w 7498080"/>
                <a:gd name="connsiteY46" fmla="*/ 891857 h 2823051"/>
                <a:gd name="connsiteX47" fmla="*/ 7040880 w 7498080"/>
                <a:gd name="connsiteY47" fmla="*/ 896620 h 2823051"/>
                <a:gd name="connsiteX48" fmla="*/ 7025640 w 7498080"/>
                <a:gd name="connsiteY48" fmla="*/ 911860 h 2823051"/>
                <a:gd name="connsiteX49" fmla="*/ 6918960 w 7498080"/>
                <a:gd name="connsiteY49" fmla="*/ 934720 h 2823051"/>
                <a:gd name="connsiteX50" fmla="*/ 6903720 w 7498080"/>
                <a:gd name="connsiteY50" fmla="*/ 934720 h 2823051"/>
                <a:gd name="connsiteX51" fmla="*/ 6758940 w 7498080"/>
                <a:gd name="connsiteY51" fmla="*/ 904240 h 2823051"/>
                <a:gd name="connsiteX52" fmla="*/ 6754177 w 7498080"/>
                <a:gd name="connsiteY52" fmla="*/ 882809 h 2823051"/>
                <a:gd name="connsiteX53" fmla="*/ 6621780 w 7498080"/>
                <a:gd name="connsiteY53" fmla="*/ 850900 h 2823051"/>
                <a:gd name="connsiteX54" fmla="*/ 6496526 w 7498080"/>
                <a:gd name="connsiteY54" fmla="*/ 570865 h 2823051"/>
                <a:gd name="connsiteX55" fmla="*/ 5880259 w 7498080"/>
                <a:gd name="connsiteY55" fmla="*/ 44132 h 2823051"/>
                <a:gd name="connsiteX56" fmla="*/ 5798820 w 7498080"/>
                <a:gd name="connsiteY56" fmla="*/ 43180 h 2823051"/>
                <a:gd name="connsiteX57" fmla="*/ 6111240 w 7498080"/>
                <a:gd name="connsiteY57" fmla="*/ 393700 h 2823051"/>
                <a:gd name="connsiteX58" fmla="*/ 5715000 w 7498080"/>
                <a:gd name="connsiteY58" fmla="*/ 736600 h 2823051"/>
                <a:gd name="connsiteX59" fmla="*/ 5699760 w 7498080"/>
                <a:gd name="connsiteY59" fmla="*/ 820420 h 2823051"/>
                <a:gd name="connsiteX60" fmla="*/ 5532120 w 7498080"/>
                <a:gd name="connsiteY60" fmla="*/ 850900 h 2823051"/>
                <a:gd name="connsiteX61" fmla="*/ 5326380 w 7498080"/>
                <a:gd name="connsiteY61" fmla="*/ 1033780 h 2823051"/>
                <a:gd name="connsiteX62" fmla="*/ 5280660 w 7498080"/>
                <a:gd name="connsiteY62" fmla="*/ 1209040 h 2823051"/>
                <a:gd name="connsiteX63" fmla="*/ 5257800 w 7498080"/>
                <a:gd name="connsiteY63" fmla="*/ 1300480 h 2823051"/>
                <a:gd name="connsiteX64" fmla="*/ 5250180 w 7498080"/>
                <a:gd name="connsiteY64" fmla="*/ 1841500 h 2823051"/>
                <a:gd name="connsiteX65" fmla="*/ 5257800 w 7498080"/>
                <a:gd name="connsiteY65" fmla="*/ 2009140 h 2823051"/>
                <a:gd name="connsiteX66" fmla="*/ 5280660 w 7498080"/>
                <a:gd name="connsiteY66" fmla="*/ 2199640 h 2823051"/>
                <a:gd name="connsiteX67" fmla="*/ 5273040 w 7498080"/>
                <a:gd name="connsiteY67" fmla="*/ 2313940 h 2823051"/>
                <a:gd name="connsiteX68" fmla="*/ 5166360 w 7498080"/>
                <a:gd name="connsiteY68" fmla="*/ 2321560 h 2823051"/>
                <a:gd name="connsiteX69" fmla="*/ 5158740 w 7498080"/>
                <a:gd name="connsiteY69" fmla="*/ 759460 h 2823051"/>
                <a:gd name="connsiteX70" fmla="*/ 5562600 w 7498080"/>
                <a:gd name="connsiteY70" fmla="*/ 759460 h 2823051"/>
                <a:gd name="connsiteX71" fmla="*/ 5562600 w 7498080"/>
                <a:gd name="connsiteY71" fmla="*/ 180340 h 2823051"/>
                <a:gd name="connsiteX72" fmla="*/ 5189220 w 7498080"/>
                <a:gd name="connsiteY72" fmla="*/ 187960 h 2823051"/>
                <a:gd name="connsiteX73" fmla="*/ 5128260 w 7498080"/>
                <a:gd name="connsiteY73" fmla="*/ 149860 h 2823051"/>
                <a:gd name="connsiteX74" fmla="*/ 768985 w 7498080"/>
                <a:gd name="connsiteY74" fmla="*/ 181610 h 2823051"/>
                <a:gd name="connsiteX75" fmla="*/ 769620 w 7498080"/>
                <a:gd name="connsiteY75" fmla="*/ 0 h 2823051"/>
                <a:gd name="connsiteX76" fmla="*/ 229870 w 7498080"/>
                <a:gd name="connsiteY76" fmla="*/ 2540 h 2823051"/>
                <a:gd name="connsiteX0" fmla="*/ 229870 w 7498080"/>
                <a:gd name="connsiteY0" fmla="*/ 2540 h 2823051"/>
                <a:gd name="connsiteX1" fmla="*/ 238125 w 7498080"/>
                <a:gd name="connsiteY1" fmla="*/ 168910 h 2823051"/>
                <a:gd name="connsiteX2" fmla="*/ 0 w 7498080"/>
                <a:gd name="connsiteY2" fmla="*/ 172720 h 2823051"/>
                <a:gd name="connsiteX3" fmla="*/ 7620 w 7498080"/>
                <a:gd name="connsiteY3" fmla="*/ 2702560 h 2823051"/>
                <a:gd name="connsiteX4" fmla="*/ 1651158 w 7498080"/>
                <a:gd name="connsiteY4" fmla="*/ 2823051 h 2823051"/>
                <a:gd name="connsiteX5" fmla="*/ 1721168 w 7498080"/>
                <a:gd name="connsiteY5" fmla="*/ 2521108 h 2823051"/>
                <a:gd name="connsiteX6" fmla="*/ 1897380 w 7498080"/>
                <a:gd name="connsiteY6" fmla="*/ 2382520 h 2823051"/>
                <a:gd name="connsiteX7" fmla="*/ 2194560 w 7498080"/>
                <a:gd name="connsiteY7" fmla="*/ 2382520 h 2823051"/>
                <a:gd name="connsiteX8" fmla="*/ 2386488 w 7498080"/>
                <a:gd name="connsiteY8" fmla="*/ 2508726 h 2823051"/>
                <a:gd name="connsiteX9" fmla="*/ 2461260 w 7498080"/>
                <a:gd name="connsiteY9" fmla="*/ 2818765 h 2823051"/>
                <a:gd name="connsiteX10" fmla="*/ 5380672 w 7498080"/>
                <a:gd name="connsiteY10" fmla="*/ 2816860 h 2823051"/>
                <a:gd name="connsiteX11" fmla="*/ 5379720 w 7498080"/>
                <a:gd name="connsiteY11" fmla="*/ 2458720 h 2823051"/>
                <a:gd name="connsiteX12" fmla="*/ 5585460 w 7498080"/>
                <a:gd name="connsiteY12" fmla="*/ 2463482 h 2823051"/>
                <a:gd name="connsiteX13" fmla="*/ 5574506 w 7498080"/>
                <a:gd name="connsiteY13" fmla="*/ 2711609 h 2823051"/>
                <a:gd name="connsiteX14" fmla="*/ 5623560 w 7498080"/>
                <a:gd name="connsiteY14" fmla="*/ 2672080 h 2823051"/>
                <a:gd name="connsiteX15" fmla="*/ 5704047 w 7498080"/>
                <a:gd name="connsiteY15" fmla="*/ 2452053 h 2823051"/>
                <a:gd name="connsiteX16" fmla="*/ 5814060 w 7498080"/>
                <a:gd name="connsiteY16" fmla="*/ 2344420 h 2823051"/>
                <a:gd name="connsiteX17" fmla="*/ 5836920 w 7498080"/>
                <a:gd name="connsiteY17" fmla="*/ 2313940 h 2823051"/>
                <a:gd name="connsiteX18" fmla="*/ 6150769 w 7498080"/>
                <a:gd name="connsiteY18" fmla="*/ 2304415 h 2823051"/>
                <a:gd name="connsiteX19" fmla="*/ 6346984 w 7498080"/>
                <a:gd name="connsiteY19" fmla="*/ 2427287 h 2823051"/>
                <a:gd name="connsiteX20" fmla="*/ 6455092 w 7498080"/>
                <a:gd name="connsiteY20" fmla="*/ 2636361 h 2823051"/>
                <a:gd name="connsiteX21" fmla="*/ 6573679 w 7498080"/>
                <a:gd name="connsiteY21" fmla="*/ 2701608 h 2823051"/>
                <a:gd name="connsiteX22" fmla="*/ 6645116 w 7498080"/>
                <a:gd name="connsiteY22" fmla="*/ 2799239 h 2823051"/>
                <a:gd name="connsiteX23" fmla="*/ 6926580 w 7498080"/>
                <a:gd name="connsiteY23" fmla="*/ 2801620 h 2823051"/>
                <a:gd name="connsiteX24" fmla="*/ 7117080 w 7498080"/>
                <a:gd name="connsiteY24" fmla="*/ 2794000 h 2823051"/>
                <a:gd name="connsiteX25" fmla="*/ 7170420 w 7498080"/>
                <a:gd name="connsiteY25" fmla="*/ 2717800 h 2823051"/>
                <a:gd name="connsiteX26" fmla="*/ 7132320 w 7498080"/>
                <a:gd name="connsiteY26" fmla="*/ 2641600 h 2823051"/>
                <a:gd name="connsiteX27" fmla="*/ 7132320 w 7498080"/>
                <a:gd name="connsiteY27" fmla="*/ 2580640 h 2823051"/>
                <a:gd name="connsiteX28" fmla="*/ 7162800 w 7498080"/>
                <a:gd name="connsiteY28" fmla="*/ 2542540 h 2823051"/>
                <a:gd name="connsiteX29" fmla="*/ 7132320 w 7498080"/>
                <a:gd name="connsiteY29" fmla="*/ 2451100 h 2823051"/>
                <a:gd name="connsiteX30" fmla="*/ 7117080 w 7498080"/>
                <a:gd name="connsiteY30" fmla="*/ 2344420 h 2823051"/>
                <a:gd name="connsiteX31" fmla="*/ 7117080 w 7498080"/>
                <a:gd name="connsiteY31" fmla="*/ 2275840 h 2823051"/>
                <a:gd name="connsiteX32" fmla="*/ 7139940 w 7498080"/>
                <a:gd name="connsiteY32" fmla="*/ 2275840 h 2823051"/>
                <a:gd name="connsiteX33" fmla="*/ 7117080 w 7498080"/>
                <a:gd name="connsiteY33" fmla="*/ 2176780 h 2823051"/>
                <a:gd name="connsiteX34" fmla="*/ 7147560 w 7498080"/>
                <a:gd name="connsiteY34" fmla="*/ 2138680 h 2823051"/>
                <a:gd name="connsiteX35" fmla="*/ 7101364 w 7498080"/>
                <a:gd name="connsiteY35" fmla="*/ 1782445 h 2823051"/>
                <a:gd name="connsiteX36" fmla="*/ 7323772 w 7498080"/>
                <a:gd name="connsiteY36" fmla="*/ 1643856 h 2823051"/>
                <a:gd name="connsiteX37" fmla="*/ 7421880 w 7498080"/>
                <a:gd name="connsiteY37" fmla="*/ 1506220 h 2823051"/>
                <a:gd name="connsiteX38" fmla="*/ 7414260 w 7498080"/>
                <a:gd name="connsiteY38" fmla="*/ 1391920 h 2823051"/>
                <a:gd name="connsiteX39" fmla="*/ 7414260 w 7498080"/>
                <a:gd name="connsiteY39" fmla="*/ 1391920 h 2823051"/>
                <a:gd name="connsiteX40" fmla="*/ 7368540 w 7498080"/>
                <a:gd name="connsiteY40" fmla="*/ 1155700 h 2823051"/>
                <a:gd name="connsiteX41" fmla="*/ 7452360 w 7498080"/>
                <a:gd name="connsiteY41" fmla="*/ 1224280 h 2823051"/>
                <a:gd name="connsiteX42" fmla="*/ 7498080 w 7498080"/>
                <a:gd name="connsiteY42" fmla="*/ 1193800 h 2823051"/>
                <a:gd name="connsiteX43" fmla="*/ 7391400 w 7498080"/>
                <a:gd name="connsiteY43" fmla="*/ 1094740 h 2823051"/>
                <a:gd name="connsiteX44" fmla="*/ 7368540 w 7498080"/>
                <a:gd name="connsiteY44" fmla="*/ 965200 h 2823051"/>
                <a:gd name="connsiteX45" fmla="*/ 7261860 w 7498080"/>
                <a:gd name="connsiteY45" fmla="*/ 896620 h 2823051"/>
                <a:gd name="connsiteX46" fmla="*/ 7130891 w 7498080"/>
                <a:gd name="connsiteY46" fmla="*/ 891857 h 2823051"/>
                <a:gd name="connsiteX47" fmla="*/ 7040880 w 7498080"/>
                <a:gd name="connsiteY47" fmla="*/ 896620 h 2823051"/>
                <a:gd name="connsiteX48" fmla="*/ 7025640 w 7498080"/>
                <a:gd name="connsiteY48" fmla="*/ 911860 h 2823051"/>
                <a:gd name="connsiteX49" fmla="*/ 6918960 w 7498080"/>
                <a:gd name="connsiteY49" fmla="*/ 934720 h 2823051"/>
                <a:gd name="connsiteX50" fmla="*/ 6903720 w 7498080"/>
                <a:gd name="connsiteY50" fmla="*/ 934720 h 2823051"/>
                <a:gd name="connsiteX51" fmla="*/ 6758940 w 7498080"/>
                <a:gd name="connsiteY51" fmla="*/ 904240 h 2823051"/>
                <a:gd name="connsiteX52" fmla="*/ 6754177 w 7498080"/>
                <a:gd name="connsiteY52" fmla="*/ 882809 h 2823051"/>
                <a:gd name="connsiteX53" fmla="*/ 6621780 w 7498080"/>
                <a:gd name="connsiteY53" fmla="*/ 850900 h 2823051"/>
                <a:gd name="connsiteX54" fmla="*/ 6496526 w 7498080"/>
                <a:gd name="connsiteY54" fmla="*/ 570865 h 2823051"/>
                <a:gd name="connsiteX55" fmla="*/ 5880259 w 7498080"/>
                <a:gd name="connsiteY55" fmla="*/ 44132 h 2823051"/>
                <a:gd name="connsiteX56" fmla="*/ 5798820 w 7498080"/>
                <a:gd name="connsiteY56" fmla="*/ 43180 h 2823051"/>
                <a:gd name="connsiteX57" fmla="*/ 6111240 w 7498080"/>
                <a:gd name="connsiteY57" fmla="*/ 393700 h 2823051"/>
                <a:gd name="connsiteX58" fmla="*/ 5715000 w 7498080"/>
                <a:gd name="connsiteY58" fmla="*/ 736600 h 2823051"/>
                <a:gd name="connsiteX59" fmla="*/ 5699760 w 7498080"/>
                <a:gd name="connsiteY59" fmla="*/ 820420 h 2823051"/>
                <a:gd name="connsiteX60" fmla="*/ 5532120 w 7498080"/>
                <a:gd name="connsiteY60" fmla="*/ 850900 h 2823051"/>
                <a:gd name="connsiteX61" fmla="*/ 5326380 w 7498080"/>
                <a:gd name="connsiteY61" fmla="*/ 1033780 h 2823051"/>
                <a:gd name="connsiteX62" fmla="*/ 5280660 w 7498080"/>
                <a:gd name="connsiteY62" fmla="*/ 1209040 h 2823051"/>
                <a:gd name="connsiteX63" fmla="*/ 5257800 w 7498080"/>
                <a:gd name="connsiteY63" fmla="*/ 1300480 h 2823051"/>
                <a:gd name="connsiteX64" fmla="*/ 5250180 w 7498080"/>
                <a:gd name="connsiteY64" fmla="*/ 1841500 h 2823051"/>
                <a:gd name="connsiteX65" fmla="*/ 5257800 w 7498080"/>
                <a:gd name="connsiteY65" fmla="*/ 2009140 h 2823051"/>
                <a:gd name="connsiteX66" fmla="*/ 5280660 w 7498080"/>
                <a:gd name="connsiteY66" fmla="*/ 2199640 h 2823051"/>
                <a:gd name="connsiteX67" fmla="*/ 5273040 w 7498080"/>
                <a:gd name="connsiteY67" fmla="*/ 2313940 h 2823051"/>
                <a:gd name="connsiteX68" fmla="*/ 5166360 w 7498080"/>
                <a:gd name="connsiteY68" fmla="*/ 2321560 h 2823051"/>
                <a:gd name="connsiteX69" fmla="*/ 5158740 w 7498080"/>
                <a:gd name="connsiteY69" fmla="*/ 759460 h 2823051"/>
                <a:gd name="connsiteX70" fmla="*/ 5562600 w 7498080"/>
                <a:gd name="connsiteY70" fmla="*/ 759460 h 2823051"/>
                <a:gd name="connsiteX71" fmla="*/ 5562600 w 7498080"/>
                <a:gd name="connsiteY71" fmla="*/ 180340 h 2823051"/>
                <a:gd name="connsiteX72" fmla="*/ 5189220 w 7498080"/>
                <a:gd name="connsiteY72" fmla="*/ 187960 h 2823051"/>
                <a:gd name="connsiteX73" fmla="*/ 5128260 w 7498080"/>
                <a:gd name="connsiteY73" fmla="*/ 149860 h 2823051"/>
                <a:gd name="connsiteX74" fmla="*/ 768985 w 7498080"/>
                <a:gd name="connsiteY74" fmla="*/ 181610 h 2823051"/>
                <a:gd name="connsiteX75" fmla="*/ 769620 w 7498080"/>
                <a:gd name="connsiteY75" fmla="*/ 0 h 2823051"/>
                <a:gd name="connsiteX76" fmla="*/ 229870 w 7498080"/>
                <a:gd name="connsiteY76" fmla="*/ 2540 h 2823051"/>
                <a:gd name="connsiteX0" fmla="*/ 229870 w 7498080"/>
                <a:gd name="connsiteY0" fmla="*/ 2540 h 2823051"/>
                <a:gd name="connsiteX1" fmla="*/ 238125 w 7498080"/>
                <a:gd name="connsiteY1" fmla="*/ 168910 h 2823051"/>
                <a:gd name="connsiteX2" fmla="*/ 0 w 7498080"/>
                <a:gd name="connsiteY2" fmla="*/ 172720 h 2823051"/>
                <a:gd name="connsiteX3" fmla="*/ 7620 w 7498080"/>
                <a:gd name="connsiteY3" fmla="*/ 2702560 h 2823051"/>
                <a:gd name="connsiteX4" fmla="*/ 1651158 w 7498080"/>
                <a:gd name="connsiteY4" fmla="*/ 2823051 h 2823051"/>
                <a:gd name="connsiteX5" fmla="*/ 1721168 w 7498080"/>
                <a:gd name="connsiteY5" fmla="*/ 2521108 h 2823051"/>
                <a:gd name="connsiteX6" fmla="*/ 1897380 w 7498080"/>
                <a:gd name="connsiteY6" fmla="*/ 2382520 h 2823051"/>
                <a:gd name="connsiteX7" fmla="*/ 2194560 w 7498080"/>
                <a:gd name="connsiteY7" fmla="*/ 2382520 h 2823051"/>
                <a:gd name="connsiteX8" fmla="*/ 2386488 w 7498080"/>
                <a:gd name="connsiteY8" fmla="*/ 2508726 h 2823051"/>
                <a:gd name="connsiteX9" fmla="*/ 2461260 w 7498080"/>
                <a:gd name="connsiteY9" fmla="*/ 2818765 h 2823051"/>
                <a:gd name="connsiteX10" fmla="*/ 5380672 w 7498080"/>
                <a:gd name="connsiteY10" fmla="*/ 2816860 h 2823051"/>
                <a:gd name="connsiteX11" fmla="*/ 5379720 w 7498080"/>
                <a:gd name="connsiteY11" fmla="*/ 2458720 h 2823051"/>
                <a:gd name="connsiteX12" fmla="*/ 5585460 w 7498080"/>
                <a:gd name="connsiteY12" fmla="*/ 2463482 h 2823051"/>
                <a:gd name="connsiteX13" fmla="*/ 5574506 w 7498080"/>
                <a:gd name="connsiteY13" fmla="*/ 2711609 h 2823051"/>
                <a:gd name="connsiteX14" fmla="*/ 5623560 w 7498080"/>
                <a:gd name="connsiteY14" fmla="*/ 2672080 h 2823051"/>
                <a:gd name="connsiteX15" fmla="*/ 5704047 w 7498080"/>
                <a:gd name="connsiteY15" fmla="*/ 2452053 h 2823051"/>
                <a:gd name="connsiteX16" fmla="*/ 5814060 w 7498080"/>
                <a:gd name="connsiteY16" fmla="*/ 2344420 h 2823051"/>
                <a:gd name="connsiteX17" fmla="*/ 5836920 w 7498080"/>
                <a:gd name="connsiteY17" fmla="*/ 2313940 h 2823051"/>
                <a:gd name="connsiteX18" fmla="*/ 6150769 w 7498080"/>
                <a:gd name="connsiteY18" fmla="*/ 2304415 h 2823051"/>
                <a:gd name="connsiteX19" fmla="*/ 6346984 w 7498080"/>
                <a:gd name="connsiteY19" fmla="*/ 2427287 h 2823051"/>
                <a:gd name="connsiteX20" fmla="*/ 6455092 w 7498080"/>
                <a:gd name="connsiteY20" fmla="*/ 2636361 h 2823051"/>
                <a:gd name="connsiteX21" fmla="*/ 6573679 w 7498080"/>
                <a:gd name="connsiteY21" fmla="*/ 2701608 h 2823051"/>
                <a:gd name="connsiteX22" fmla="*/ 6645116 w 7498080"/>
                <a:gd name="connsiteY22" fmla="*/ 2799239 h 2823051"/>
                <a:gd name="connsiteX23" fmla="*/ 6926580 w 7498080"/>
                <a:gd name="connsiteY23" fmla="*/ 2801620 h 2823051"/>
                <a:gd name="connsiteX24" fmla="*/ 7117080 w 7498080"/>
                <a:gd name="connsiteY24" fmla="*/ 2794000 h 2823051"/>
                <a:gd name="connsiteX25" fmla="*/ 7170420 w 7498080"/>
                <a:gd name="connsiteY25" fmla="*/ 2717800 h 2823051"/>
                <a:gd name="connsiteX26" fmla="*/ 7132320 w 7498080"/>
                <a:gd name="connsiteY26" fmla="*/ 2641600 h 2823051"/>
                <a:gd name="connsiteX27" fmla="*/ 7132320 w 7498080"/>
                <a:gd name="connsiteY27" fmla="*/ 2580640 h 2823051"/>
                <a:gd name="connsiteX28" fmla="*/ 7162800 w 7498080"/>
                <a:gd name="connsiteY28" fmla="*/ 2542540 h 2823051"/>
                <a:gd name="connsiteX29" fmla="*/ 7132320 w 7498080"/>
                <a:gd name="connsiteY29" fmla="*/ 2451100 h 2823051"/>
                <a:gd name="connsiteX30" fmla="*/ 7117080 w 7498080"/>
                <a:gd name="connsiteY30" fmla="*/ 2344420 h 2823051"/>
                <a:gd name="connsiteX31" fmla="*/ 7117080 w 7498080"/>
                <a:gd name="connsiteY31" fmla="*/ 2275840 h 2823051"/>
                <a:gd name="connsiteX32" fmla="*/ 7139940 w 7498080"/>
                <a:gd name="connsiteY32" fmla="*/ 2275840 h 2823051"/>
                <a:gd name="connsiteX33" fmla="*/ 7117080 w 7498080"/>
                <a:gd name="connsiteY33" fmla="*/ 2176780 h 2823051"/>
                <a:gd name="connsiteX34" fmla="*/ 7147560 w 7498080"/>
                <a:gd name="connsiteY34" fmla="*/ 2138680 h 2823051"/>
                <a:gd name="connsiteX35" fmla="*/ 7101364 w 7498080"/>
                <a:gd name="connsiteY35" fmla="*/ 1782445 h 2823051"/>
                <a:gd name="connsiteX36" fmla="*/ 7323772 w 7498080"/>
                <a:gd name="connsiteY36" fmla="*/ 1643856 h 2823051"/>
                <a:gd name="connsiteX37" fmla="*/ 7421880 w 7498080"/>
                <a:gd name="connsiteY37" fmla="*/ 1506220 h 2823051"/>
                <a:gd name="connsiteX38" fmla="*/ 7414260 w 7498080"/>
                <a:gd name="connsiteY38" fmla="*/ 1391920 h 2823051"/>
                <a:gd name="connsiteX39" fmla="*/ 7414260 w 7498080"/>
                <a:gd name="connsiteY39" fmla="*/ 1391920 h 2823051"/>
                <a:gd name="connsiteX40" fmla="*/ 7368540 w 7498080"/>
                <a:gd name="connsiteY40" fmla="*/ 1155700 h 2823051"/>
                <a:gd name="connsiteX41" fmla="*/ 7452360 w 7498080"/>
                <a:gd name="connsiteY41" fmla="*/ 1224280 h 2823051"/>
                <a:gd name="connsiteX42" fmla="*/ 7498080 w 7498080"/>
                <a:gd name="connsiteY42" fmla="*/ 1193800 h 2823051"/>
                <a:gd name="connsiteX43" fmla="*/ 7391400 w 7498080"/>
                <a:gd name="connsiteY43" fmla="*/ 1094740 h 2823051"/>
                <a:gd name="connsiteX44" fmla="*/ 7368540 w 7498080"/>
                <a:gd name="connsiteY44" fmla="*/ 965200 h 2823051"/>
                <a:gd name="connsiteX45" fmla="*/ 7261860 w 7498080"/>
                <a:gd name="connsiteY45" fmla="*/ 896620 h 2823051"/>
                <a:gd name="connsiteX46" fmla="*/ 7130891 w 7498080"/>
                <a:gd name="connsiteY46" fmla="*/ 891857 h 2823051"/>
                <a:gd name="connsiteX47" fmla="*/ 7040880 w 7498080"/>
                <a:gd name="connsiteY47" fmla="*/ 896620 h 2823051"/>
                <a:gd name="connsiteX48" fmla="*/ 7025640 w 7498080"/>
                <a:gd name="connsiteY48" fmla="*/ 911860 h 2823051"/>
                <a:gd name="connsiteX49" fmla="*/ 6918960 w 7498080"/>
                <a:gd name="connsiteY49" fmla="*/ 934720 h 2823051"/>
                <a:gd name="connsiteX50" fmla="*/ 6903720 w 7498080"/>
                <a:gd name="connsiteY50" fmla="*/ 934720 h 2823051"/>
                <a:gd name="connsiteX51" fmla="*/ 6758940 w 7498080"/>
                <a:gd name="connsiteY51" fmla="*/ 904240 h 2823051"/>
                <a:gd name="connsiteX52" fmla="*/ 6754177 w 7498080"/>
                <a:gd name="connsiteY52" fmla="*/ 882809 h 2823051"/>
                <a:gd name="connsiteX53" fmla="*/ 6621780 w 7498080"/>
                <a:gd name="connsiteY53" fmla="*/ 850900 h 2823051"/>
                <a:gd name="connsiteX54" fmla="*/ 6496526 w 7498080"/>
                <a:gd name="connsiteY54" fmla="*/ 570865 h 2823051"/>
                <a:gd name="connsiteX55" fmla="*/ 5880259 w 7498080"/>
                <a:gd name="connsiteY55" fmla="*/ 44132 h 2823051"/>
                <a:gd name="connsiteX56" fmla="*/ 5798820 w 7498080"/>
                <a:gd name="connsiteY56" fmla="*/ 43180 h 2823051"/>
                <a:gd name="connsiteX57" fmla="*/ 6111240 w 7498080"/>
                <a:gd name="connsiteY57" fmla="*/ 393700 h 2823051"/>
                <a:gd name="connsiteX58" fmla="*/ 5715000 w 7498080"/>
                <a:gd name="connsiteY58" fmla="*/ 736600 h 2823051"/>
                <a:gd name="connsiteX59" fmla="*/ 5699760 w 7498080"/>
                <a:gd name="connsiteY59" fmla="*/ 820420 h 2823051"/>
                <a:gd name="connsiteX60" fmla="*/ 5532120 w 7498080"/>
                <a:gd name="connsiteY60" fmla="*/ 850900 h 2823051"/>
                <a:gd name="connsiteX61" fmla="*/ 5326380 w 7498080"/>
                <a:gd name="connsiteY61" fmla="*/ 1033780 h 2823051"/>
                <a:gd name="connsiteX62" fmla="*/ 5280660 w 7498080"/>
                <a:gd name="connsiteY62" fmla="*/ 1209040 h 2823051"/>
                <a:gd name="connsiteX63" fmla="*/ 5257800 w 7498080"/>
                <a:gd name="connsiteY63" fmla="*/ 1300480 h 2823051"/>
                <a:gd name="connsiteX64" fmla="*/ 5250180 w 7498080"/>
                <a:gd name="connsiteY64" fmla="*/ 1841500 h 2823051"/>
                <a:gd name="connsiteX65" fmla="*/ 5257800 w 7498080"/>
                <a:gd name="connsiteY65" fmla="*/ 2009140 h 2823051"/>
                <a:gd name="connsiteX66" fmla="*/ 5280660 w 7498080"/>
                <a:gd name="connsiteY66" fmla="*/ 2199640 h 2823051"/>
                <a:gd name="connsiteX67" fmla="*/ 5273040 w 7498080"/>
                <a:gd name="connsiteY67" fmla="*/ 2313940 h 2823051"/>
                <a:gd name="connsiteX68" fmla="*/ 5166360 w 7498080"/>
                <a:gd name="connsiteY68" fmla="*/ 2321560 h 2823051"/>
                <a:gd name="connsiteX69" fmla="*/ 5158740 w 7498080"/>
                <a:gd name="connsiteY69" fmla="*/ 759460 h 2823051"/>
                <a:gd name="connsiteX70" fmla="*/ 5562600 w 7498080"/>
                <a:gd name="connsiteY70" fmla="*/ 759460 h 2823051"/>
                <a:gd name="connsiteX71" fmla="*/ 5562600 w 7498080"/>
                <a:gd name="connsiteY71" fmla="*/ 180340 h 2823051"/>
                <a:gd name="connsiteX72" fmla="*/ 5189220 w 7498080"/>
                <a:gd name="connsiteY72" fmla="*/ 187960 h 2823051"/>
                <a:gd name="connsiteX73" fmla="*/ 5137785 w 7498080"/>
                <a:gd name="connsiteY73" fmla="*/ 165735 h 2823051"/>
                <a:gd name="connsiteX74" fmla="*/ 768985 w 7498080"/>
                <a:gd name="connsiteY74" fmla="*/ 181610 h 2823051"/>
                <a:gd name="connsiteX75" fmla="*/ 769620 w 7498080"/>
                <a:gd name="connsiteY75" fmla="*/ 0 h 2823051"/>
                <a:gd name="connsiteX76" fmla="*/ 229870 w 7498080"/>
                <a:gd name="connsiteY76" fmla="*/ 2540 h 2823051"/>
                <a:gd name="connsiteX0" fmla="*/ 229870 w 7498080"/>
                <a:gd name="connsiteY0" fmla="*/ 2540 h 2823051"/>
                <a:gd name="connsiteX1" fmla="*/ 238125 w 7498080"/>
                <a:gd name="connsiteY1" fmla="*/ 168910 h 2823051"/>
                <a:gd name="connsiteX2" fmla="*/ 0 w 7498080"/>
                <a:gd name="connsiteY2" fmla="*/ 172720 h 2823051"/>
                <a:gd name="connsiteX3" fmla="*/ 7620 w 7498080"/>
                <a:gd name="connsiteY3" fmla="*/ 2702560 h 2823051"/>
                <a:gd name="connsiteX4" fmla="*/ 1651158 w 7498080"/>
                <a:gd name="connsiteY4" fmla="*/ 2823051 h 2823051"/>
                <a:gd name="connsiteX5" fmla="*/ 1721168 w 7498080"/>
                <a:gd name="connsiteY5" fmla="*/ 2521108 h 2823051"/>
                <a:gd name="connsiteX6" fmla="*/ 1897380 w 7498080"/>
                <a:gd name="connsiteY6" fmla="*/ 2382520 h 2823051"/>
                <a:gd name="connsiteX7" fmla="*/ 2194560 w 7498080"/>
                <a:gd name="connsiteY7" fmla="*/ 2382520 h 2823051"/>
                <a:gd name="connsiteX8" fmla="*/ 2386488 w 7498080"/>
                <a:gd name="connsiteY8" fmla="*/ 2508726 h 2823051"/>
                <a:gd name="connsiteX9" fmla="*/ 2461260 w 7498080"/>
                <a:gd name="connsiteY9" fmla="*/ 2818765 h 2823051"/>
                <a:gd name="connsiteX10" fmla="*/ 5380672 w 7498080"/>
                <a:gd name="connsiteY10" fmla="*/ 2816860 h 2823051"/>
                <a:gd name="connsiteX11" fmla="*/ 5379720 w 7498080"/>
                <a:gd name="connsiteY11" fmla="*/ 2458720 h 2823051"/>
                <a:gd name="connsiteX12" fmla="*/ 5585460 w 7498080"/>
                <a:gd name="connsiteY12" fmla="*/ 2463482 h 2823051"/>
                <a:gd name="connsiteX13" fmla="*/ 5574506 w 7498080"/>
                <a:gd name="connsiteY13" fmla="*/ 2711609 h 2823051"/>
                <a:gd name="connsiteX14" fmla="*/ 5623560 w 7498080"/>
                <a:gd name="connsiteY14" fmla="*/ 2672080 h 2823051"/>
                <a:gd name="connsiteX15" fmla="*/ 5704047 w 7498080"/>
                <a:gd name="connsiteY15" fmla="*/ 2452053 h 2823051"/>
                <a:gd name="connsiteX16" fmla="*/ 5814060 w 7498080"/>
                <a:gd name="connsiteY16" fmla="*/ 2344420 h 2823051"/>
                <a:gd name="connsiteX17" fmla="*/ 5836920 w 7498080"/>
                <a:gd name="connsiteY17" fmla="*/ 2313940 h 2823051"/>
                <a:gd name="connsiteX18" fmla="*/ 6150769 w 7498080"/>
                <a:gd name="connsiteY18" fmla="*/ 2304415 h 2823051"/>
                <a:gd name="connsiteX19" fmla="*/ 6346984 w 7498080"/>
                <a:gd name="connsiteY19" fmla="*/ 2427287 h 2823051"/>
                <a:gd name="connsiteX20" fmla="*/ 6455092 w 7498080"/>
                <a:gd name="connsiteY20" fmla="*/ 2636361 h 2823051"/>
                <a:gd name="connsiteX21" fmla="*/ 6573679 w 7498080"/>
                <a:gd name="connsiteY21" fmla="*/ 2701608 h 2823051"/>
                <a:gd name="connsiteX22" fmla="*/ 6645116 w 7498080"/>
                <a:gd name="connsiteY22" fmla="*/ 2799239 h 2823051"/>
                <a:gd name="connsiteX23" fmla="*/ 6926580 w 7498080"/>
                <a:gd name="connsiteY23" fmla="*/ 2801620 h 2823051"/>
                <a:gd name="connsiteX24" fmla="*/ 7117080 w 7498080"/>
                <a:gd name="connsiteY24" fmla="*/ 2794000 h 2823051"/>
                <a:gd name="connsiteX25" fmla="*/ 7170420 w 7498080"/>
                <a:gd name="connsiteY25" fmla="*/ 2717800 h 2823051"/>
                <a:gd name="connsiteX26" fmla="*/ 7132320 w 7498080"/>
                <a:gd name="connsiteY26" fmla="*/ 2641600 h 2823051"/>
                <a:gd name="connsiteX27" fmla="*/ 7132320 w 7498080"/>
                <a:gd name="connsiteY27" fmla="*/ 2580640 h 2823051"/>
                <a:gd name="connsiteX28" fmla="*/ 7162800 w 7498080"/>
                <a:gd name="connsiteY28" fmla="*/ 2542540 h 2823051"/>
                <a:gd name="connsiteX29" fmla="*/ 7132320 w 7498080"/>
                <a:gd name="connsiteY29" fmla="*/ 2451100 h 2823051"/>
                <a:gd name="connsiteX30" fmla="*/ 7117080 w 7498080"/>
                <a:gd name="connsiteY30" fmla="*/ 2344420 h 2823051"/>
                <a:gd name="connsiteX31" fmla="*/ 7117080 w 7498080"/>
                <a:gd name="connsiteY31" fmla="*/ 2275840 h 2823051"/>
                <a:gd name="connsiteX32" fmla="*/ 7139940 w 7498080"/>
                <a:gd name="connsiteY32" fmla="*/ 2275840 h 2823051"/>
                <a:gd name="connsiteX33" fmla="*/ 7117080 w 7498080"/>
                <a:gd name="connsiteY33" fmla="*/ 2176780 h 2823051"/>
                <a:gd name="connsiteX34" fmla="*/ 7147560 w 7498080"/>
                <a:gd name="connsiteY34" fmla="*/ 2138680 h 2823051"/>
                <a:gd name="connsiteX35" fmla="*/ 7101364 w 7498080"/>
                <a:gd name="connsiteY35" fmla="*/ 1782445 h 2823051"/>
                <a:gd name="connsiteX36" fmla="*/ 7323772 w 7498080"/>
                <a:gd name="connsiteY36" fmla="*/ 1643856 h 2823051"/>
                <a:gd name="connsiteX37" fmla="*/ 7421880 w 7498080"/>
                <a:gd name="connsiteY37" fmla="*/ 1506220 h 2823051"/>
                <a:gd name="connsiteX38" fmla="*/ 7414260 w 7498080"/>
                <a:gd name="connsiteY38" fmla="*/ 1391920 h 2823051"/>
                <a:gd name="connsiteX39" fmla="*/ 7414260 w 7498080"/>
                <a:gd name="connsiteY39" fmla="*/ 1391920 h 2823051"/>
                <a:gd name="connsiteX40" fmla="*/ 7368540 w 7498080"/>
                <a:gd name="connsiteY40" fmla="*/ 1155700 h 2823051"/>
                <a:gd name="connsiteX41" fmla="*/ 7452360 w 7498080"/>
                <a:gd name="connsiteY41" fmla="*/ 1224280 h 2823051"/>
                <a:gd name="connsiteX42" fmla="*/ 7498080 w 7498080"/>
                <a:gd name="connsiteY42" fmla="*/ 1193800 h 2823051"/>
                <a:gd name="connsiteX43" fmla="*/ 7391400 w 7498080"/>
                <a:gd name="connsiteY43" fmla="*/ 1094740 h 2823051"/>
                <a:gd name="connsiteX44" fmla="*/ 7368540 w 7498080"/>
                <a:gd name="connsiteY44" fmla="*/ 965200 h 2823051"/>
                <a:gd name="connsiteX45" fmla="*/ 7261860 w 7498080"/>
                <a:gd name="connsiteY45" fmla="*/ 896620 h 2823051"/>
                <a:gd name="connsiteX46" fmla="*/ 7130891 w 7498080"/>
                <a:gd name="connsiteY46" fmla="*/ 891857 h 2823051"/>
                <a:gd name="connsiteX47" fmla="*/ 7040880 w 7498080"/>
                <a:gd name="connsiteY47" fmla="*/ 896620 h 2823051"/>
                <a:gd name="connsiteX48" fmla="*/ 7025640 w 7498080"/>
                <a:gd name="connsiteY48" fmla="*/ 911860 h 2823051"/>
                <a:gd name="connsiteX49" fmla="*/ 6918960 w 7498080"/>
                <a:gd name="connsiteY49" fmla="*/ 934720 h 2823051"/>
                <a:gd name="connsiteX50" fmla="*/ 6903720 w 7498080"/>
                <a:gd name="connsiteY50" fmla="*/ 934720 h 2823051"/>
                <a:gd name="connsiteX51" fmla="*/ 6758940 w 7498080"/>
                <a:gd name="connsiteY51" fmla="*/ 904240 h 2823051"/>
                <a:gd name="connsiteX52" fmla="*/ 6754177 w 7498080"/>
                <a:gd name="connsiteY52" fmla="*/ 882809 h 2823051"/>
                <a:gd name="connsiteX53" fmla="*/ 6621780 w 7498080"/>
                <a:gd name="connsiteY53" fmla="*/ 850900 h 2823051"/>
                <a:gd name="connsiteX54" fmla="*/ 6496526 w 7498080"/>
                <a:gd name="connsiteY54" fmla="*/ 570865 h 2823051"/>
                <a:gd name="connsiteX55" fmla="*/ 5880259 w 7498080"/>
                <a:gd name="connsiteY55" fmla="*/ 44132 h 2823051"/>
                <a:gd name="connsiteX56" fmla="*/ 5798820 w 7498080"/>
                <a:gd name="connsiteY56" fmla="*/ 43180 h 2823051"/>
                <a:gd name="connsiteX57" fmla="*/ 6111240 w 7498080"/>
                <a:gd name="connsiteY57" fmla="*/ 393700 h 2823051"/>
                <a:gd name="connsiteX58" fmla="*/ 5715000 w 7498080"/>
                <a:gd name="connsiteY58" fmla="*/ 736600 h 2823051"/>
                <a:gd name="connsiteX59" fmla="*/ 5699760 w 7498080"/>
                <a:gd name="connsiteY59" fmla="*/ 820420 h 2823051"/>
                <a:gd name="connsiteX60" fmla="*/ 5532120 w 7498080"/>
                <a:gd name="connsiteY60" fmla="*/ 850900 h 2823051"/>
                <a:gd name="connsiteX61" fmla="*/ 5326380 w 7498080"/>
                <a:gd name="connsiteY61" fmla="*/ 1033780 h 2823051"/>
                <a:gd name="connsiteX62" fmla="*/ 5280660 w 7498080"/>
                <a:gd name="connsiteY62" fmla="*/ 1209040 h 2823051"/>
                <a:gd name="connsiteX63" fmla="*/ 5257800 w 7498080"/>
                <a:gd name="connsiteY63" fmla="*/ 1300480 h 2823051"/>
                <a:gd name="connsiteX64" fmla="*/ 5250180 w 7498080"/>
                <a:gd name="connsiteY64" fmla="*/ 1841500 h 2823051"/>
                <a:gd name="connsiteX65" fmla="*/ 5257800 w 7498080"/>
                <a:gd name="connsiteY65" fmla="*/ 2009140 h 2823051"/>
                <a:gd name="connsiteX66" fmla="*/ 5280660 w 7498080"/>
                <a:gd name="connsiteY66" fmla="*/ 2199640 h 2823051"/>
                <a:gd name="connsiteX67" fmla="*/ 5273040 w 7498080"/>
                <a:gd name="connsiteY67" fmla="*/ 2313940 h 2823051"/>
                <a:gd name="connsiteX68" fmla="*/ 5166360 w 7498080"/>
                <a:gd name="connsiteY68" fmla="*/ 2321560 h 2823051"/>
                <a:gd name="connsiteX69" fmla="*/ 5158740 w 7498080"/>
                <a:gd name="connsiteY69" fmla="*/ 759460 h 2823051"/>
                <a:gd name="connsiteX70" fmla="*/ 5562600 w 7498080"/>
                <a:gd name="connsiteY70" fmla="*/ 759460 h 2823051"/>
                <a:gd name="connsiteX71" fmla="*/ 5562600 w 7498080"/>
                <a:gd name="connsiteY71" fmla="*/ 180340 h 2823051"/>
                <a:gd name="connsiteX72" fmla="*/ 5189220 w 7498080"/>
                <a:gd name="connsiteY72" fmla="*/ 187960 h 2823051"/>
                <a:gd name="connsiteX73" fmla="*/ 5137785 w 7498080"/>
                <a:gd name="connsiteY73" fmla="*/ 165735 h 2823051"/>
                <a:gd name="connsiteX74" fmla="*/ 768985 w 7498080"/>
                <a:gd name="connsiteY74" fmla="*/ 181610 h 2823051"/>
                <a:gd name="connsiteX75" fmla="*/ 769620 w 7498080"/>
                <a:gd name="connsiteY75" fmla="*/ 0 h 2823051"/>
                <a:gd name="connsiteX76" fmla="*/ 229870 w 7498080"/>
                <a:gd name="connsiteY76" fmla="*/ 2540 h 2823051"/>
                <a:gd name="connsiteX0" fmla="*/ 229870 w 7498080"/>
                <a:gd name="connsiteY0" fmla="*/ 2540 h 2823051"/>
                <a:gd name="connsiteX1" fmla="*/ 238125 w 7498080"/>
                <a:gd name="connsiteY1" fmla="*/ 168910 h 2823051"/>
                <a:gd name="connsiteX2" fmla="*/ 0 w 7498080"/>
                <a:gd name="connsiteY2" fmla="*/ 172720 h 2823051"/>
                <a:gd name="connsiteX3" fmla="*/ 7620 w 7498080"/>
                <a:gd name="connsiteY3" fmla="*/ 2702560 h 2823051"/>
                <a:gd name="connsiteX4" fmla="*/ 1651158 w 7498080"/>
                <a:gd name="connsiteY4" fmla="*/ 2823051 h 2823051"/>
                <a:gd name="connsiteX5" fmla="*/ 1721168 w 7498080"/>
                <a:gd name="connsiteY5" fmla="*/ 2521108 h 2823051"/>
                <a:gd name="connsiteX6" fmla="*/ 1897380 w 7498080"/>
                <a:gd name="connsiteY6" fmla="*/ 2382520 h 2823051"/>
                <a:gd name="connsiteX7" fmla="*/ 2194560 w 7498080"/>
                <a:gd name="connsiteY7" fmla="*/ 2382520 h 2823051"/>
                <a:gd name="connsiteX8" fmla="*/ 2386488 w 7498080"/>
                <a:gd name="connsiteY8" fmla="*/ 2508726 h 2823051"/>
                <a:gd name="connsiteX9" fmla="*/ 2461260 w 7498080"/>
                <a:gd name="connsiteY9" fmla="*/ 2818765 h 2823051"/>
                <a:gd name="connsiteX10" fmla="*/ 5380672 w 7498080"/>
                <a:gd name="connsiteY10" fmla="*/ 2816860 h 2823051"/>
                <a:gd name="connsiteX11" fmla="*/ 5379720 w 7498080"/>
                <a:gd name="connsiteY11" fmla="*/ 2458720 h 2823051"/>
                <a:gd name="connsiteX12" fmla="*/ 5585460 w 7498080"/>
                <a:gd name="connsiteY12" fmla="*/ 2463482 h 2823051"/>
                <a:gd name="connsiteX13" fmla="*/ 5574506 w 7498080"/>
                <a:gd name="connsiteY13" fmla="*/ 2711609 h 2823051"/>
                <a:gd name="connsiteX14" fmla="*/ 5623560 w 7498080"/>
                <a:gd name="connsiteY14" fmla="*/ 2672080 h 2823051"/>
                <a:gd name="connsiteX15" fmla="*/ 5704047 w 7498080"/>
                <a:gd name="connsiteY15" fmla="*/ 2452053 h 2823051"/>
                <a:gd name="connsiteX16" fmla="*/ 5814060 w 7498080"/>
                <a:gd name="connsiteY16" fmla="*/ 2344420 h 2823051"/>
                <a:gd name="connsiteX17" fmla="*/ 5836920 w 7498080"/>
                <a:gd name="connsiteY17" fmla="*/ 2313940 h 2823051"/>
                <a:gd name="connsiteX18" fmla="*/ 6150769 w 7498080"/>
                <a:gd name="connsiteY18" fmla="*/ 2304415 h 2823051"/>
                <a:gd name="connsiteX19" fmla="*/ 6346984 w 7498080"/>
                <a:gd name="connsiteY19" fmla="*/ 2427287 h 2823051"/>
                <a:gd name="connsiteX20" fmla="*/ 6455092 w 7498080"/>
                <a:gd name="connsiteY20" fmla="*/ 2636361 h 2823051"/>
                <a:gd name="connsiteX21" fmla="*/ 6573679 w 7498080"/>
                <a:gd name="connsiteY21" fmla="*/ 2701608 h 2823051"/>
                <a:gd name="connsiteX22" fmla="*/ 6645116 w 7498080"/>
                <a:gd name="connsiteY22" fmla="*/ 2799239 h 2823051"/>
                <a:gd name="connsiteX23" fmla="*/ 6926580 w 7498080"/>
                <a:gd name="connsiteY23" fmla="*/ 2801620 h 2823051"/>
                <a:gd name="connsiteX24" fmla="*/ 7117080 w 7498080"/>
                <a:gd name="connsiteY24" fmla="*/ 2794000 h 2823051"/>
                <a:gd name="connsiteX25" fmla="*/ 7170420 w 7498080"/>
                <a:gd name="connsiteY25" fmla="*/ 2717800 h 2823051"/>
                <a:gd name="connsiteX26" fmla="*/ 7132320 w 7498080"/>
                <a:gd name="connsiteY26" fmla="*/ 2641600 h 2823051"/>
                <a:gd name="connsiteX27" fmla="*/ 7132320 w 7498080"/>
                <a:gd name="connsiteY27" fmla="*/ 2580640 h 2823051"/>
                <a:gd name="connsiteX28" fmla="*/ 7162800 w 7498080"/>
                <a:gd name="connsiteY28" fmla="*/ 2542540 h 2823051"/>
                <a:gd name="connsiteX29" fmla="*/ 7132320 w 7498080"/>
                <a:gd name="connsiteY29" fmla="*/ 2451100 h 2823051"/>
                <a:gd name="connsiteX30" fmla="*/ 7117080 w 7498080"/>
                <a:gd name="connsiteY30" fmla="*/ 2344420 h 2823051"/>
                <a:gd name="connsiteX31" fmla="*/ 7117080 w 7498080"/>
                <a:gd name="connsiteY31" fmla="*/ 2275840 h 2823051"/>
                <a:gd name="connsiteX32" fmla="*/ 7139940 w 7498080"/>
                <a:gd name="connsiteY32" fmla="*/ 2275840 h 2823051"/>
                <a:gd name="connsiteX33" fmla="*/ 7117080 w 7498080"/>
                <a:gd name="connsiteY33" fmla="*/ 2176780 h 2823051"/>
                <a:gd name="connsiteX34" fmla="*/ 7147560 w 7498080"/>
                <a:gd name="connsiteY34" fmla="*/ 2138680 h 2823051"/>
                <a:gd name="connsiteX35" fmla="*/ 7101364 w 7498080"/>
                <a:gd name="connsiteY35" fmla="*/ 1782445 h 2823051"/>
                <a:gd name="connsiteX36" fmla="*/ 7323772 w 7498080"/>
                <a:gd name="connsiteY36" fmla="*/ 1643856 h 2823051"/>
                <a:gd name="connsiteX37" fmla="*/ 7421880 w 7498080"/>
                <a:gd name="connsiteY37" fmla="*/ 1506220 h 2823051"/>
                <a:gd name="connsiteX38" fmla="*/ 7414260 w 7498080"/>
                <a:gd name="connsiteY38" fmla="*/ 1391920 h 2823051"/>
                <a:gd name="connsiteX39" fmla="*/ 7414260 w 7498080"/>
                <a:gd name="connsiteY39" fmla="*/ 1391920 h 2823051"/>
                <a:gd name="connsiteX40" fmla="*/ 7368540 w 7498080"/>
                <a:gd name="connsiteY40" fmla="*/ 1155700 h 2823051"/>
                <a:gd name="connsiteX41" fmla="*/ 7452360 w 7498080"/>
                <a:gd name="connsiteY41" fmla="*/ 1224280 h 2823051"/>
                <a:gd name="connsiteX42" fmla="*/ 7498080 w 7498080"/>
                <a:gd name="connsiteY42" fmla="*/ 1193800 h 2823051"/>
                <a:gd name="connsiteX43" fmla="*/ 7391400 w 7498080"/>
                <a:gd name="connsiteY43" fmla="*/ 1094740 h 2823051"/>
                <a:gd name="connsiteX44" fmla="*/ 7368540 w 7498080"/>
                <a:gd name="connsiteY44" fmla="*/ 965200 h 2823051"/>
                <a:gd name="connsiteX45" fmla="*/ 7261860 w 7498080"/>
                <a:gd name="connsiteY45" fmla="*/ 896620 h 2823051"/>
                <a:gd name="connsiteX46" fmla="*/ 7130891 w 7498080"/>
                <a:gd name="connsiteY46" fmla="*/ 891857 h 2823051"/>
                <a:gd name="connsiteX47" fmla="*/ 7040880 w 7498080"/>
                <a:gd name="connsiteY47" fmla="*/ 896620 h 2823051"/>
                <a:gd name="connsiteX48" fmla="*/ 7025640 w 7498080"/>
                <a:gd name="connsiteY48" fmla="*/ 911860 h 2823051"/>
                <a:gd name="connsiteX49" fmla="*/ 6918960 w 7498080"/>
                <a:gd name="connsiteY49" fmla="*/ 934720 h 2823051"/>
                <a:gd name="connsiteX50" fmla="*/ 6903720 w 7498080"/>
                <a:gd name="connsiteY50" fmla="*/ 934720 h 2823051"/>
                <a:gd name="connsiteX51" fmla="*/ 6758940 w 7498080"/>
                <a:gd name="connsiteY51" fmla="*/ 904240 h 2823051"/>
                <a:gd name="connsiteX52" fmla="*/ 6754177 w 7498080"/>
                <a:gd name="connsiteY52" fmla="*/ 882809 h 2823051"/>
                <a:gd name="connsiteX53" fmla="*/ 6621780 w 7498080"/>
                <a:gd name="connsiteY53" fmla="*/ 850900 h 2823051"/>
                <a:gd name="connsiteX54" fmla="*/ 6496526 w 7498080"/>
                <a:gd name="connsiteY54" fmla="*/ 570865 h 2823051"/>
                <a:gd name="connsiteX55" fmla="*/ 5880259 w 7498080"/>
                <a:gd name="connsiteY55" fmla="*/ 44132 h 2823051"/>
                <a:gd name="connsiteX56" fmla="*/ 5798820 w 7498080"/>
                <a:gd name="connsiteY56" fmla="*/ 43180 h 2823051"/>
                <a:gd name="connsiteX57" fmla="*/ 6111240 w 7498080"/>
                <a:gd name="connsiteY57" fmla="*/ 393700 h 2823051"/>
                <a:gd name="connsiteX58" fmla="*/ 5715000 w 7498080"/>
                <a:gd name="connsiteY58" fmla="*/ 736600 h 2823051"/>
                <a:gd name="connsiteX59" fmla="*/ 5699760 w 7498080"/>
                <a:gd name="connsiteY59" fmla="*/ 820420 h 2823051"/>
                <a:gd name="connsiteX60" fmla="*/ 5532120 w 7498080"/>
                <a:gd name="connsiteY60" fmla="*/ 850900 h 2823051"/>
                <a:gd name="connsiteX61" fmla="*/ 5326380 w 7498080"/>
                <a:gd name="connsiteY61" fmla="*/ 1033780 h 2823051"/>
                <a:gd name="connsiteX62" fmla="*/ 5280660 w 7498080"/>
                <a:gd name="connsiteY62" fmla="*/ 1209040 h 2823051"/>
                <a:gd name="connsiteX63" fmla="*/ 5257800 w 7498080"/>
                <a:gd name="connsiteY63" fmla="*/ 1300480 h 2823051"/>
                <a:gd name="connsiteX64" fmla="*/ 5250180 w 7498080"/>
                <a:gd name="connsiteY64" fmla="*/ 1841500 h 2823051"/>
                <a:gd name="connsiteX65" fmla="*/ 5257800 w 7498080"/>
                <a:gd name="connsiteY65" fmla="*/ 2009140 h 2823051"/>
                <a:gd name="connsiteX66" fmla="*/ 5280660 w 7498080"/>
                <a:gd name="connsiteY66" fmla="*/ 2199640 h 2823051"/>
                <a:gd name="connsiteX67" fmla="*/ 5273040 w 7498080"/>
                <a:gd name="connsiteY67" fmla="*/ 2313940 h 2823051"/>
                <a:gd name="connsiteX68" fmla="*/ 5166360 w 7498080"/>
                <a:gd name="connsiteY68" fmla="*/ 2321560 h 2823051"/>
                <a:gd name="connsiteX69" fmla="*/ 5158740 w 7498080"/>
                <a:gd name="connsiteY69" fmla="*/ 759460 h 2823051"/>
                <a:gd name="connsiteX70" fmla="*/ 5562600 w 7498080"/>
                <a:gd name="connsiteY70" fmla="*/ 759460 h 2823051"/>
                <a:gd name="connsiteX71" fmla="*/ 5562600 w 7498080"/>
                <a:gd name="connsiteY71" fmla="*/ 180340 h 2823051"/>
                <a:gd name="connsiteX72" fmla="*/ 5189220 w 7498080"/>
                <a:gd name="connsiteY72" fmla="*/ 187960 h 2823051"/>
                <a:gd name="connsiteX73" fmla="*/ 5137785 w 7498080"/>
                <a:gd name="connsiteY73" fmla="*/ 165735 h 2823051"/>
                <a:gd name="connsiteX74" fmla="*/ 772160 w 7498080"/>
                <a:gd name="connsiteY74" fmla="*/ 175260 h 2823051"/>
                <a:gd name="connsiteX75" fmla="*/ 769620 w 7498080"/>
                <a:gd name="connsiteY75" fmla="*/ 0 h 2823051"/>
                <a:gd name="connsiteX76" fmla="*/ 229870 w 7498080"/>
                <a:gd name="connsiteY76" fmla="*/ 2540 h 2823051"/>
                <a:gd name="connsiteX0" fmla="*/ 229870 w 7498080"/>
                <a:gd name="connsiteY0" fmla="*/ 2540 h 2823051"/>
                <a:gd name="connsiteX1" fmla="*/ 238125 w 7498080"/>
                <a:gd name="connsiteY1" fmla="*/ 168910 h 2823051"/>
                <a:gd name="connsiteX2" fmla="*/ 0 w 7498080"/>
                <a:gd name="connsiteY2" fmla="*/ 172720 h 2823051"/>
                <a:gd name="connsiteX3" fmla="*/ 7620 w 7498080"/>
                <a:gd name="connsiteY3" fmla="*/ 2702560 h 2823051"/>
                <a:gd name="connsiteX4" fmla="*/ 1651158 w 7498080"/>
                <a:gd name="connsiteY4" fmla="*/ 2823051 h 2823051"/>
                <a:gd name="connsiteX5" fmla="*/ 1721168 w 7498080"/>
                <a:gd name="connsiteY5" fmla="*/ 2521108 h 2823051"/>
                <a:gd name="connsiteX6" fmla="*/ 1897380 w 7498080"/>
                <a:gd name="connsiteY6" fmla="*/ 2382520 h 2823051"/>
                <a:gd name="connsiteX7" fmla="*/ 2194560 w 7498080"/>
                <a:gd name="connsiteY7" fmla="*/ 2382520 h 2823051"/>
                <a:gd name="connsiteX8" fmla="*/ 2386488 w 7498080"/>
                <a:gd name="connsiteY8" fmla="*/ 2508726 h 2823051"/>
                <a:gd name="connsiteX9" fmla="*/ 2461260 w 7498080"/>
                <a:gd name="connsiteY9" fmla="*/ 2818765 h 2823051"/>
                <a:gd name="connsiteX10" fmla="*/ 5380672 w 7498080"/>
                <a:gd name="connsiteY10" fmla="*/ 2816860 h 2823051"/>
                <a:gd name="connsiteX11" fmla="*/ 5379720 w 7498080"/>
                <a:gd name="connsiteY11" fmla="*/ 2458720 h 2823051"/>
                <a:gd name="connsiteX12" fmla="*/ 5585460 w 7498080"/>
                <a:gd name="connsiteY12" fmla="*/ 2463482 h 2823051"/>
                <a:gd name="connsiteX13" fmla="*/ 5574506 w 7498080"/>
                <a:gd name="connsiteY13" fmla="*/ 2711609 h 2823051"/>
                <a:gd name="connsiteX14" fmla="*/ 5623560 w 7498080"/>
                <a:gd name="connsiteY14" fmla="*/ 2672080 h 2823051"/>
                <a:gd name="connsiteX15" fmla="*/ 5704047 w 7498080"/>
                <a:gd name="connsiteY15" fmla="*/ 2452053 h 2823051"/>
                <a:gd name="connsiteX16" fmla="*/ 5814060 w 7498080"/>
                <a:gd name="connsiteY16" fmla="*/ 2344420 h 2823051"/>
                <a:gd name="connsiteX17" fmla="*/ 5836920 w 7498080"/>
                <a:gd name="connsiteY17" fmla="*/ 2313940 h 2823051"/>
                <a:gd name="connsiteX18" fmla="*/ 6150769 w 7498080"/>
                <a:gd name="connsiteY18" fmla="*/ 2304415 h 2823051"/>
                <a:gd name="connsiteX19" fmla="*/ 6346984 w 7498080"/>
                <a:gd name="connsiteY19" fmla="*/ 2427287 h 2823051"/>
                <a:gd name="connsiteX20" fmla="*/ 6455092 w 7498080"/>
                <a:gd name="connsiteY20" fmla="*/ 2636361 h 2823051"/>
                <a:gd name="connsiteX21" fmla="*/ 6573679 w 7498080"/>
                <a:gd name="connsiteY21" fmla="*/ 2701608 h 2823051"/>
                <a:gd name="connsiteX22" fmla="*/ 6645116 w 7498080"/>
                <a:gd name="connsiteY22" fmla="*/ 2799239 h 2823051"/>
                <a:gd name="connsiteX23" fmla="*/ 6926580 w 7498080"/>
                <a:gd name="connsiteY23" fmla="*/ 2801620 h 2823051"/>
                <a:gd name="connsiteX24" fmla="*/ 7117080 w 7498080"/>
                <a:gd name="connsiteY24" fmla="*/ 2794000 h 2823051"/>
                <a:gd name="connsiteX25" fmla="*/ 7170420 w 7498080"/>
                <a:gd name="connsiteY25" fmla="*/ 2717800 h 2823051"/>
                <a:gd name="connsiteX26" fmla="*/ 7132320 w 7498080"/>
                <a:gd name="connsiteY26" fmla="*/ 2641600 h 2823051"/>
                <a:gd name="connsiteX27" fmla="*/ 7132320 w 7498080"/>
                <a:gd name="connsiteY27" fmla="*/ 2580640 h 2823051"/>
                <a:gd name="connsiteX28" fmla="*/ 7162800 w 7498080"/>
                <a:gd name="connsiteY28" fmla="*/ 2542540 h 2823051"/>
                <a:gd name="connsiteX29" fmla="*/ 7132320 w 7498080"/>
                <a:gd name="connsiteY29" fmla="*/ 2451100 h 2823051"/>
                <a:gd name="connsiteX30" fmla="*/ 7117080 w 7498080"/>
                <a:gd name="connsiteY30" fmla="*/ 2344420 h 2823051"/>
                <a:gd name="connsiteX31" fmla="*/ 7117080 w 7498080"/>
                <a:gd name="connsiteY31" fmla="*/ 2275840 h 2823051"/>
                <a:gd name="connsiteX32" fmla="*/ 7139940 w 7498080"/>
                <a:gd name="connsiteY32" fmla="*/ 2275840 h 2823051"/>
                <a:gd name="connsiteX33" fmla="*/ 7117080 w 7498080"/>
                <a:gd name="connsiteY33" fmla="*/ 2176780 h 2823051"/>
                <a:gd name="connsiteX34" fmla="*/ 7147560 w 7498080"/>
                <a:gd name="connsiteY34" fmla="*/ 2138680 h 2823051"/>
                <a:gd name="connsiteX35" fmla="*/ 7101364 w 7498080"/>
                <a:gd name="connsiteY35" fmla="*/ 1782445 h 2823051"/>
                <a:gd name="connsiteX36" fmla="*/ 7323772 w 7498080"/>
                <a:gd name="connsiteY36" fmla="*/ 1643856 h 2823051"/>
                <a:gd name="connsiteX37" fmla="*/ 7421880 w 7498080"/>
                <a:gd name="connsiteY37" fmla="*/ 1506220 h 2823051"/>
                <a:gd name="connsiteX38" fmla="*/ 7414260 w 7498080"/>
                <a:gd name="connsiteY38" fmla="*/ 1391920 h 2823051"/>
                <a:gd name="connsiteX39" fmla="*/ 7414260 w 7498080"/>
                <a:gd name="connsiteY39" fmla="*/ 1391920 h 2823051"/>
                <a:gd name="connsiteX40" fmla="*/ 7368540 w 7498080"/>
                <a:gd name="connsiteY40" fmla="*/ 1155700 h 2823051"/>
                <a:gd name="connsiteX41" fmla="*/ 7452360 w 7498080"/>
                <a:gd name="connsiteY41" fmla="*/ 1224280 h 2823051"/>
                <a:gd name="connsiteX42" fmla="*/ 7498080 w 7498080"/>
                <a:gd name="connsiteY42" fmla="*/ 1193800 h 2823051"/>
                <a:gd name="connsiteX43" fmla="*/ 7391400 w 7498080"/>
                <a:gd name="connsiteY43" fmla="*/ 1094740 h 2823051"/>
                <a:gd name="connsiteX44" fmla="*/ 7368540 w 7498080"/>
                <a:gd name="connsiteY44" fmla="*/ 965200 h 2823051"/>
                <a:gd name="connsiteX45" fmla="*/ 7261860 w 7498080"/>
                <a:gd name="connsiteY45" fmla="*/ 896620 h 2823051"/>
                <a:gd name="connsiteX46" fmla="*/ 7130891 w 7498080"/>
                <a:gd name="connsiteY46" fmla="*/ 891857 h 2823051"/>
                <a:gd name="connsiteX47" fmla="*/ 7040880 w 7498080"/>
                <a:gd name="connsiteY47" fmla="*/ 896620 h 2823051"/>
                <a:gd name="connsiteX48" fmla="*/ 7025640 w 7498080"/>
                <a:gd name="connsiteY48" fmla="*/ 911860 h 2823051"/>
                <a:gd name="connsiteX49" fmla="*/ 6918960 w 7498080"/>
                <a:gd name="connsiteY49" fmla="*/ 934720 h 2823051"/>
                <a:gd name="connsiteX50" fmla="*/ 6903720 w 7498080"/>
                <a:gd name="connsiteY50" fmla="*/ 934720 h 2823051"/>
                <a:gd name="connsiteX51" fmla="*/ 6758940 w 7498080"/>
                <a:gd name="connsiteY51" fmla="*/ 904240 h 2823051"/>
                <a:gd name="connsiteX52" fmla="*/ 6754177 w 7498080"/>
                <a:gd name="connsiteY52" fmla="*/ 882809 h 2823051"/>
                <a:gd name="connsiteX53" fmla="*/ 6621780 w 7498080"/>
                <a:gd name="connsiteY53" fmla="*/ 850900 h 2823051"/>
                <a:gd name="connsiteX54" fmla="*/ 6496526 w 7498080"/>
                <a:gd name="connsiteY54" fmla="*/ 570865 h 2823051"/>
                <a:gd name="connsiteX55" fmla="*/ 5880259 w 7498080"/>
                <a:gd name="connsiteY55" fmla="*/ 44132 h 2823051"/>
                <a:gd name="connsiteX56" fmla="*/ 5798820 w 7498080"/>
                <a:gd name="connsiteY56" fmla="*/ 43180 h 2823051"/>
                <a:gd name="connsiteX57" fmla="*/ 6111240 w 7498080"/>
                <a:gd name="connsiteY57" fmla="*/ 393700 h 2823051"/>
                <a:gd name="connsiteX58" fmla="*/ 5715000 w 7498080"/>
                <a:gd name="connsiteY58" fmla="*/ 736600 h 2823051"/>
                <a:gd name="connsiteX59" fmla="*/ 5699760 w 7498080"/>
                <a:gd name="connsiteY59" fmla="*/ 820420 h 2823051"/>
                <a:gd name="connsiteX60" fmla="*/ 5532120 w 7498080"/>
                <a:gd name="connsiteY60" fmla="*/ 850900 h 2823051"/>
                <a:gd name="connsiteX61" fmla="*/ 5326380 w 7498080"/>
                <a:gd name="connsiteY61" fmla="*/ 1033780 h 2823051"/>
                <a:gd name="connsiteX62" fmla="*/ 5280660 w 7498080"/>
                <a:gd name="connsiteY62" fmla="*/ 1209040 h 2823051"/>
                <a:gd name="connsiteX63" fmla="*/ 5257800 w 7498080"/>
                <a:gd name="connsiteY63" fmla="*/ 1300480 h 2823051"/>
                <a:gd name="connsiteX64" fmla="*/ 5250180 w 7498080"/>
                <a:gd name="connsiteY64" fmla="*/ 1841500 h 2823051"/>
                <a:gd name="connsiteX65" fmla="*/ 5257800 w 7498080"/>
                <a:gd name="connsiteY65" fmla="*/ 2009140 h 2823051"/>
                <a:gd name="connsiteX66" fmla="*/ 5280660 w 7498080"/>
                <a:gd name="connsiteY66" fmla="*/ 2199640 h 2823051"/>
                <a:gd name="connsiteX67" fmla="*/ 5273040 w 7498080"/>
                <a:gd name="connsiteY67" fmla="*/ 2313940 h 2823051"/>
                <a:gd name="connsiteX68" fmla="*/ 5166360 w 7498080"/>
                <a:gd name="connsiteY68" fmla="*/ 2321560 h 2823051"/>
                <a:gd name="connsiteX69" fmla="*/ 5158740 w 7498080"/>
                <a:gd name="connsiteY69" fmla="*/ 759460 h 2823051"/>
                <a:gd name="connsiteX70" fmla="*/ 5562600 w 7498080"/>
                <a:gd name="connsiteY70" fmla="*/ 759460 h 2823051"/>
                <a:gd name="connsiteX71" fmla="*/ 5562600 w 7498080"/>
                <a:gd name="connsiteY71" fmla="*/ 180340 h 2823051"/>
                <a:gd name="connsiteX72" fmla="*/ 5260890 w 7498080"/>
                <a:gd name="connsiteY72" fmla="*/ 500074 h 2823051"/>
                <a:gd name="connsiteX73" fmla="*/ 5137785 w 7498080"/>
                <a:gd name="connsiteY73" fmla="*/ 165735 h 2823051"/>
                <a:gd name="connsiteX74" fmla="*/ 772160 w 7498080"/>
                <a:gd name="connsiteY74" fmla="*/ 175260 h 2823051"/>
                <a:gd name="connsiteX75" fmla="*/ 769620 w 7498080"/>
                <a:gd name="connsiteY75" fmla="*/ 0 h 2823051"/>
                <a:gd name="connsiteX76" fmla="*/ 229870 w 7498080"/>
                <a:gd name="connsiteY76" fmla="*/ 2540 h 2823051"/>
                <a:gd name="connsiteX0" fmla="*/ 229870 w 7498080"/>
                <a:gd name="connsiteY0" fmla="*/ 2540 h 2823051"/>
                <a:gd name="connsiteX1" fmla="*/ 238125 w 7498080"/>
                <a:gd name="connsiteY1" fmla="*/ 168910 h 2823051"/>
                <a:gd name="connsiteX2" fmla="*/ 0 w 7498080"/>
                <a:gd name="connsiteY2" fmla="*/ 172720 h 2823051"/>
                <a:gd name="connsiteX3" fmla="*/ 7620 w 7498080"/>
                <a:gd name="connsiteY3" fmla="*/ 2702560 h 2823051"/>
                <a:gd name="connsiteX4" fmla="*/ 1651158 w 7498080"/>
                <a:gd name="connsiteY4" fmla="*/ 2823051 h 2823051"/>
                <a:gd name="connsiteX5" fmla="*/ 1721168 w 7498080"/>
                <a:gd name="connsiteY5" fmla="*/ 2521108 h 2823051"/>
                <a:gd name="connsiteX6" fmla="*/ 1897380 w 7498080"/>
                <a:gd name="connsiteY6" fmla="*/ 2382520 h 2823051"/>
                <a:gd name="connsiteX7" fmla="*/ 2194560 w 7498080"/>
                <a:gd name="connsiteY7" fmla="*/ 2382520 h 2823051"/>
                <a:gd name="connsiteX8" fmla="*/ 2386488 w 7498080"/>
                <a:gd name="connsiteY8" fmla="*/ 2508726 h 2823051"/>
                <a:gd name="connsiteX9" fmla="*/ 2461260 w 7498080"/>
                <a:gd name="connsiteY9" fmla="*/ 2818765 h 2823051"/>
                <a:gd name="connsiteX10" fmla="*/ 5380672 w 7498080"/>
                <a:gd name="connsiteY10" fmla="*/ 2816860 h 2823051"/>
                <a:gd name="connsiteX11" fmla="*/ 5379720 w 7498080"/>
                <a:gd name="connsiteY11" fmla="*/ 2458720 h 2823051"/>
                <a:gd name="connsiteX12" fmla="*/ 5585460 w 7498080"/>
                <a:gd name="connsiteY12" fmla="*/ 2463482 h 2823051"/>
                <a:gd name="connsiteX13" fmla="*/ 5574506 w 7498080"/>
                <a:gd name="connsiteY13" fmla="*/ 2711609 h 2823051"/>
                <a:gd name="connsiteX14" fmla="*/ 5623560 w 7498080"/>
                <a:gd name="connsiteY14" fmla="*/ 2672080 h 2823051"/>
                <a:gd name="connsiteX15" fmla="*/ 5704047 w 7498080"/>
                <a:gd name="connsiteY15" fmla="*/ 2452053 h 2823051"/>
                <a:gd name="connsiteX16" fmla="*/ 5814060 w 7498080"/>
                <a:gd name="connsiteY16" fmla="*/ 2344420 h 2823051"/>
                <a:gd name="connsiteX17" fmla="*/ 5836920 w 7498080"/>
                <a:gd name="connsiteY17" fmla="*/ 2313940 h 2823051"/>
                <a:gd name="connsiteX18" fmla="*/ 6150769 w 7498080"/>
                <a:gd name="connsiteY18" fmla="*/ 2304415 h 2823051"/>
                <a:gd name="connsiteX19" fmla="*/ 6346984 w 7498080"/>
                <a:gd name="connsiteY19" fmla="*/ 2427287 h 2823051"/>
                <a:gd name="connsiteX20" fmla="*/ 6455092 w 7498080"/>
                <a:gd name="connsiteY20" fmla="*/ 2636361 h 2823051"/>
                <a:gd name="connsiteX21" fmla="*/ 6573679 w 7498080"/>
                <a:gd name="connsiteY21" fmla="*/ 2701608 h 2823051"/>
                <a:gd name="connsiteX22" fmla="*/ 6645116 w 7498080"/>
                <a:gd name="connsiteY22" fmla="*/ 2799239 h 2823051"/>
                <a:gd name="connsiteX23" fmla="*/ 6926580 w 7498080"/>
                <a:gd name="connsiteY23" fmla="*/ 2801620 h 2823051"/>
                <a:gd name="connsiteX24" fmla="*/ 7117080 w 7498080"/>
                <a:gd name="connsiteY24" fmla="*/ 2794000 h 2823051"/>
                <a:gd name="connsiteX25" fmla="*/ 7170420 w 7498080"/>
                <a:gd name="connsiteY25" fmla="*/ 2717800 h 2823051"/>
                <a:gd name="connsiteX26" fmla="*/ 7132320 w 7498080"/>
                <a:gd name="connsiteY26" fmla="*/ 2641600 h 2823051"/>
                <a:gd name="connsiteX27" fmla="*/ 7132320 w 7498080"/>
                <a:gd name="connsiteY27" fmla="*/ 2580640 h 2823051"/>
                <a:gd name="connsiteX28" fmla="*/ 7162800 w 7498080"/>
                <a:gd name="connsiteY28" fmla="*/ 2542540 h 2823051"/>
                <a:gd name="connsiteX29" fmla="*/ 7132320 w 7498080"/>
                <a:gd name="connsiteY29" fmla="*/ 2451100 h 2823051"/>
                <a:gd name="connsiteX30" fmla="*/ 7117080 w 7498080"/>
                <a:gd name="connsiteY30" fmla="*/ 2344420 h 2823051"/>
                <a:gd name="connsiteX31" fmla="*/ 7117080 w 7498080"/>
                <a:gd name="connsiteY31" fmla="*/ 2275840 h 2823051"/>
                <a:gd name="connsiteX32" fmla="*/ 7139940 w 7498080"/>
                <a:gd name="connsiteY32" fmla="*/ 2275840 h 2823051"/>
                <a:gd name="connsiteX33" fmla="*/ 7117080 w 7498080"/>
                <a:gd name="connsiteY33" fmla="*/ 2176780 h 2823051"/>
                <a:gd name="connsiteX34" fmla="*/ 7147560 w 7498080"/>
                <a:gd name="connsiteY34" fmla="*/ 2138680 h 2823051"/>
                <a:gd name="connsiteX35" fmla="*/ 7101364 w 7498080"/>
                <a:gd name="connsiteY35" fmla="*/ 1782445 h 2823051"/>
                <a:gd name="connsiteX36" fmla="*/ 7323772 w 7498080"/>
                <a:gd name="connsiteY36" fmla="*/ 1643856 h 2823051"/>
                <a:gd name="connsiteX37" fmla="*/ 7421880 w 7498080"/>
                <a:gd name="connsiteY37" fmla="*/ 1506220 h 2823051"/>
                <a:gd name="connsiteX38" fmla="*/ 7414260 w 7498080"/>
                <a:gd name="connsiteY38" fmla="*/ 1391920 h 2823051"/>
                <a:gd name="connsiteX39" fmla="*/ 7414260 w 7498080"/>
                <a:gd name="connsiteY39" fmla="*/ 1391920 h 2823051"/>
                <a:gd name="connsiteX40" fmla="*/ 7368540 w 7498080"/>
                <a:gd name="connsiteY40" fmla="*/ 1155700 h 2823051"/>
                <a:gd name="connsiteX41" fmla="*/ 7452360 w 7498080"/>
                <a:gd name="connsiteY41" fmla="*/ 1224280 h 2823051"/>
                <a:gd name="connsiteX42" fmla="*/ 7498080 w 7498080"/>
                <a:gd name="connsiteY42" fmla="*/ 1193800 h 2823051"/>
                <a:gd name="connsiteX43" fmla="*/ 7391400 w 7498080"/>
                <a:gd name="connsiteY43" fmla="*/ 1094740 h 2823051"/>
                <a:gd name="connsiteX44" fmla="*/ 7368540 w 7498080"/>
                <a:gd name="connsiteY44" fmla="*/ 965200 h 2823051"/>
                <a:gd name="connsiteX45" fmla="*/ 7261860 w 7498080"/>
                <a:gd name="connsiteY45" fmla="*/ 896620 h 2823051"/>
                <a:gd name="connsiteX46" fmla="*/ 7130891 w 7498080"/>
                <a:gd name="connsiteY46" fmla="*/ 891857 h 2823051"/>
                <a:gd name="connsiteX47" fmla="*/ 7040880 w 7498080"/>
                <a:gd name="connsiteY47" fmla="*/ 896620 h 2823051"/>
                <a:gd name="connsiteX48" fmla="*/ 7025640 w 7498080"/>
                <a:gd name="connsiteY48" fmla="*/ 911860 h 2823051"/>
                <a:gd name="connsiteX49" fmla="*/ 6918960 w 7498080"/>
                <a:gd name="connsiteY49" fmla="*/ 934720 h 2823051"/>
                <a:gd name="connsiteX50" fmla="*/ 6903720 w 7498080"/>
                <a:gd name="connsiteY50" fmla="*/ 934720 h 2823051"/>
                <a:gd name="connsiteX51" fmla="*/ 6758940 w 7498080"/>
                <a:gd name="connsiteY51" fmla="*/ 904240 h 2823051"/>
                <a:gd name="connsiteX52" fmla="*/ 6754177 w 7498080"/>
                <a:gd name="connsiteY52" fmla="*/ 882809 h 2823051"/>
                <a:gd name="connsiteX53" fmla="*/ 6621780 w 7498080"/>
                <a:gd name="connsiteY53" fmla="*/ 850900 h 2823051"/>
                <a:gd name="connsiteX54" fmla="*/ 6496526 w 7498080"/>
                <a:gd name="connsiteY54" fmla="*/ 570865 h 2823051"/>
                <a:gd name="connsiteX55" fmla="*/ 5880259 w 7498080"/>
                <a:gd name="connsiteY55" fmla="*/ 44132 h 2823051"/>
                <a:gd name="connsiteX56" fmla="*/ 5798820 w 7498080"/>
                <a:gd name="connsiteY56" fmla="*/ 43180 h 2823051"/>
                <a:gd name="connsiteX57" fmla="*/ 6111240 w 7498080"/>
                <a:gd name="connsiteY57" fmla="*/ 393700 h 2823051"/>
                <a:gd name="connsiteX58" fmla="*/ 5715000 w 7498080"/>
                <a:gd name="connsiteY58" fmla="*/ 736600 h 2823051"/>
                <a:gd name="connsiteX59" fmla="*/ 5699760 w 7498080"/>
                <a:gd name="connsiteY59" fmla="*/ 820420 h 2823051"/>
                <a:gd name="connsiteX60" fmla="*/ 5532120 w 7498080"/>
                <a:gd name="connsiteY60" fmla="*/ 850900 h 2823051"/>
                <a:gd name="connsiteX61" fmla="*/ 5326380 w 7498080"/>
                <a:gd name="connsiteY61" fmla="*/ 1033780 h 2823051"/>
                <a:gd name="connsiteX62" fmla="*/ 5280660 w 7498080"/>
                <a:gd name="connsiteY62" fmla="*/ 1209040 h 2823051"/>
                <a:gd name="connsiteX63" fmla="*/ 5257800 w 7498080"/>
                <a:gd name="connsiteY63" fmla="*/ 1300480 h 2823051"/>
                <a:gd name="connsiteX64" fmla="*/ 5250180 w 7498080"/>
                <a:gd name="connsiteY64" fmla="*/ 1841500 h 2823051"/>
                <a:gd name="connsiteX65" fmla="*/ 5257800 w 7498080"/>
                <a:gd name="connsiteY65" fmla="*/ 2009140 h 2823051"/>
                <a:gd name="connsiteX66" fmla="*/ 5280660 w 7498080"/>
                <a:gd name="connsiteY66" fmla="*/ 2199640 h 2823051"/>
                <a:gd name="connsiteX67" fmla="*/ 5273040 w 7498080"/>
                <a:gd name="connsiteY67" fmla="*/ 2313940 h 2823051"/>
                <a:gd name="connsiteX68" fmla="*/ 5166360 w 7498080"/>
                <a:gd name="connsiteY68" fmla="*/ 2321560 h 2823051"/>
                <a:gd name="connsiteX69" fmla="*/ 5158740 w 7498080"/>
                <a:gd name="connsiteY69" fmla="*/ 759460 h 2823051"/>
                <a:gd name="connsiteX70" fmla="*/ 5562600 w 7498080"/>
                <a:gd name="connsiteY70" fmla="*/ 759460 h 2823051"/>
                <a:gd name="connsiteX71" fmla="*/ 5562600 w 7498080"/>
                <a:gd name="connsiteY71" fmla="*/ 180340 h 2823051"/>
                <a:gd name="connsiteX72" fmla="*/ 5260890 w 7498080"/>
                <a:gd name="connsiteY72" fmla="*/ 500074 h 2823051"/>
                <a:gd name="connsiteX73" fmla="*/ 5137785 w 7498080"/>
                <a:gd name="connsiteY73" fmla="*/ 165735 h 2823051"/>
                <a:gd name="connsiteX74" fmla="*/ 772160 w 7498080"/>
                <a:gd name="connsiteY74" fmla="*/ 175260 h 2823051"/>
                <a:gd name="connsiteX75" fmla="*/ 769620 w 7498080"/>
                <a:gd name="connsiteY75" fmla="*/ 0 h 2823051"/>
                <a:gd name="connsiteX76" fmla="*/ 229870 w 7498080"/>
                <a:gd name="connsiteY76" fmla="*/ 2540 h 2823051"/>
                <a:gd name="connsiteX0" fmla="*/ 229870 w 7498080"/>
                <a:gd name="connsiteY0" fmla="*/ 2540 h 2823051"/>
                <a:gd name="connsiteX1" fmla="*/ 238125 w 7498080"/>
                <a:gd name="connsiteY1" fmla="*/ 168910 h 2823051"/>
                <a:gd name="connsiteX2" fmla="*/ 0 w 7498080"/>
                <a:gd name="connsiteY2" fmla="*/ 172720 h 2823051"/>
                <a:gd name="connsiteX3" fmla="*/ 7620 w 7498080"/>
                <a:gd name="connsiteY3" fmla="*/ 2702560 h 2823051"/>
                <a:gd name="connsiteX4" fmla="*/ 1651158 w 7498080"/>
                <a:gd name="connsiteY4" fmla="*/ 2823051 h 2823051"/>
                <a:gd name="connsiteX5" fmla="*/ 1721168 w 7498080"/>
                <a:gd name="connsiteY5" fmla="*/ 2521108 h 2823051"/>
                <a:gd name="connsiteX6" fmla="*/ 1897380 w 7498080"/>
                <a:gd name="connsiteY6" fmla="*/ 2382520 h 2823051"/>
                <a:gd name="connsiteX7" fmla="*/ 2194560 w 7498080"/>
                <a:gd name="connsiteY7" fmla="*/ 2382520 h 2823051"/>
                <a:gd name="connsiteX8" fmla="*/ 2386488 w 7498080"/>
                <a:gd name="connsiteY8" fmla="*/ 2508726 h 2823051"/>
                <a:gd name="connsiteX9" fmla="*/ 2461260 w 7498080"/>
                <a:gd name="connsiteY9" fmla="*/ 2818765 h 2823051"/>
                <a:gd name="connsiteX10" fmla="*/ 5380672 w 7498080"/>
                <a:gd name="connsiteY10" fmla="*/ 2816860 h 2823051"/>
                <a:gd name="connsiteX11" fmla="*/ 5379720 w 7498080"/>
                <a:gd name="connsiteY11" fmla="*/ 2458720 h 2823051"/>
                <a:gd name="connsiteX12" fmla="*/ 5585460 w 7498080"/>
                <a:gd name="connsiteY12" fmla="*/ 2463482 h 2823051"/>
                <a:gd name="connsiteX13" fmla="*/ 5574506 w 7498080"/>
                <a:gd name="connsiteY13" fmla="*/ 2711609 h 2823051"/>
                <a:gd name="connsiteX14" fmla="*/ 5623560 w 7498080"/>
                <a:gd name="connsiteY14" fmla="*/ 2672080 h 2823051"/>
                <a:gd name="connsiteX15" fmla="*/ 5704047 w 7498080"/>
                <a:gd name="connsiteY15" fmla="*/ 2452053 h 2823051"/>
                <a:gd name="connsiteX16" fmla="*/ 5814060 w 7498080"/>
                <a:gd name="connsiteY16" fmla="*/ 2344420 h 2823051"/>
                <a:gd name="connsiteX17" fmla="*/ 5836920 w 7498080"/>
                <a:gd name="connsiteY17" fmla="*/ 2313940 h 2823051"/>
                <a:gd name="connsiteX18" fmla="*/ 6150769 w 7498080"/>
                <a:gd name="connsiteY18" fmla="*/ 2304415 h 2823051"/>
                <a:gd name="connsiteX19" fmla="*/ 6346984 w 7498080"/>
                <a:gd name="connsiteY19" fmla="*/ 2427287 h 2823051"/>
                <a:gd name="connsiteX20" fmla="*/ 6455092 w 7498080"/>
                <a:gd name="connsiteY20" fmla="*/ 2636361 h 2823051"/>
                <a:gd name="connsiteX21" fmla="*/ 6573679 w 7498080"/>
                <a:gd name="connsiteY21" fmla="*/ 2701608 h 2823051"/>
                <a:gd name="connsiteX22" fmla="*/ 6645116 w 7498080"/>
                <a:gd name="connsiteY22" fmla="*/ 2799239 h 2823051"/>
                <a:gd name="connsiteX23" fmla="*/ 6926580 w 7498080"/>
                <a:gd name="connsiteY23" fmla="*/ 2801620 h 2823051"/>
                <a:gd name="connsiteX24" fmla="*/ 7117080 w 7498080"/>
                <a:gd name="connsiteY24" fmla="*/ 2794000 h 2823051"/>
                <a:gd name="connsiteX25" fmla="*/ 7170420 w 7498080"/>
                <a:gd name="connsiteY25" fmla="*/ 2717800 h 2823051"/>
                <a:gd name="connsiteX26" fmla="*/ 7132320 w 7498080"/>
                <a:gd name="connsiteY26" fmla="*/ 2641600 h 2823051"/>
                <a:gd name="connsiteX27" fmla="*/ 7132320 w 7498080"/>
                <a:gd name="connsiteY27" fmla="*/ 2580640 h 2823051"/>
                <a:gd name="connsiteX28" fmla="*/ 7162800 w 7498080"/>
                <a:gd name="connsiteY28" fmla="*/ 2542540 h 2823051"/>
                <a:gd name="connsiteX29" fmla="*/ 7132320 w 7498080"/>
                <a:gd name="connsiteY29" fmla="*/ 2451100 h 2823051"/>
                <a:gd name="connsiteX30" fmla="*/ 7117080 w 7498080"/>
                <a:gd name="connsiteY30" fmla="*/ 2344420 h 2823051"/>
                <a:gd name="connsiteX31" fmla="*/ 7117080 w 7498080"/>
                <a:gd name="connsiteY31" fmla="*/ 2275840 h 2823051"/>
                <a:gd name="connsiteX32" fmla="*/ 7139940 w 7498080"/>
                <a:gd name="connsiteY32" fmla="*/ 2275840 h 2823051"/>
                <a:gd name="connsiteX33" fmla="*/ 7117080 w 7498080"/>
                <a:gd name="connsiteY33" fmla="*/ 2176780 h 2823051"/>
                <a:gd name="connsiteX34" fmla="*/ 7147560 w 7498080"/>
                <a:gd name="connsiteY34" fmla="*/ 2138680 h 2823051"/>
                <a:gd name="connsiteX35" fmla="*/ 7101364 w 7498080"/>
                <a:gd name="connsiteY35" fmla="*/ 1782445 h 2823051"/>
                <a:gd name="connsiteX36" fmla="*/ 7323772 w 7498080"/>
                <a:gd name="connsiteY36" fmla="*/ 1643856 h 2823051"/>
                <a:gd name="connsiteX37" fmla="*/ 7421880 w 7498080"/>
                <a:gd name="connsiteY37" fmla="*/ 1506220 h 2823051"/>
                <a:gd name="connsiteX38" fmla="*/ 7414260 w 7498080"/>
                <a:gd name="connsiteY38" fmla="*/ 1391920 h 2823051"/>
                <a:gd name="connsiteX39" fmla="*/ 7414260 w 7498080"/>
                <a:gd name="connsiteY39" fmla="*/ 1391920 h 2823051"/>
                <a:gd name="connsiteX40" fmla="*/ 7368540 w 7498080"/>
                <a:gd name="connsiteY40" fmla="*/ 1155700 h 2823051"/>
                <a:gd name="connsiteX41" fmla="*/ 7452360 w 7498080"/>
                <a:gd name="connsiteY41" fmla="*/ 1224280 h 2823051"/>
                <a:gd name="connsiteX42" fmla="*/ 7498080 w 7498080"/>
                <a:gd name="connsiteY42" fmla="*/ 1193800 h 2823051"/>
                <a:gd name="connsiteX43" fmla="*/ 7391400 w 7498080"/>
                <a:gd name="connsiteY43" fmla="*/ 1094740 h 2823051"/>
                <a:gd name="connsiteX44" fmla="*/ 7368540 w 7498080"/>
                <a:gd name="connsiteY44" fmla="*/ 965200 h 2823051"/>
                <a:gd name="connsiteX45" fmla="*/ 7261860 w 7498080"/>
                <a:gd name="connsiteY45" fmla="*/ 896620 h 2823051"/>
                <a:gd name="connsiteX46" fmla="*/ 7130891 w 7498080"/>
                <a:gd name="connsiteY46" fmla="*/ 891857 h 2823051"/>
                <a:gd name="connsiteX47" fmla="*/ 7040880 w 7498080"/>
                <a:gd name="connsiteY47" fmla="*/ 896620 h 2823051"/>
                <a:gd name="connsiteX48" fmla="*/ 7025640 w 7498080"/>
                <a:gd name="connsiteY48" fmla="*/ 911860 h 2823051"/>
                <a:gd name="connsiteX49" fmla="*/ 6918960 w 7498080"/>
                <a:gd name="connsiteY49" fmla="*/ 934720 h 2823051"/>
                <a:gd name="connsiteX50" fmla="*/ 6903720 w 7498080"/>
                <a:gd name="connsiteY50" fmla="*/ 934720 h 2823051"/>
                <a:gd name="connsiteX51" fmla="*/ 6758940 w 7498080"/>
                <a:gd name="connsiteY51" fmla="*/ 904240 h 2823051"/>
                <a:gd name="connsiteX52" fmla="*/ 6754177 w 7498080"/>
                <a:gd name="connsiteY52" fmla="*/ 882809 h 2823051"/>
                <a:gd name="connsiteX53" fmla="*/ 6621780 w 7498080"/>
                <a:gd name="connsiteY53" fmla="*/ 850900 h 2823051"/>
                <a:gd name="connsiteX54" fmla="*/ 6496526 w 7498080"/>
                <a:gd name="connsiteY54" fmla="*/ 570865 h 2823051"/>
                <a:gd name="connsiteX55" fmla="*/ 5880259 w 7498080"/>
                <a:gd name="connsiteY55" fmla="*/ 44132 h 2823051"/>
                <a:gd name="connsiteX56" fmla="*/ 5798820 w 7498080"/>
                <a:gd name="connsiteY56" fmla="*/ 43180 h 2823051"/>
                <a:gd name="connsiteX57" fmla="*/ 6111240 w 7498080"/>
                <a:gd name="connsiteY57" fmla="*/ 393700 h 2823051"/>
                <a:gd name="connsiteX58" fmla="*/ 5715000 w 7498080"/>
                <a:gd name="connsiteY58" fmla="*/ 736600 h 2823051"/>
                <a:gd name="connsiteX59" fmla="*/ 5699760 w 7498080"/>
                <a:gd name="connsiteY59" fmla="*/ 820420 h 2823051"/>
                <a:gd name="connsiteX60" fmla="*/ 5532120 w 7498080"/>
                <a:gd name="connsiteY60" fmla="*/ 850900 h 2823051"/>
                <a:gd name="connsiteX61" fmla="*/ 5326380 w 7498080"/>
                <a:gd name="connsiteY61" fmla="*/ 1033780 h 2823051"/>
                <a:gd name="connsiteX62" fmla="*/ 5280660 w 7498080"/>
                <a:gd name="connsiteY62" fmla="*/ 1209040 h 2823051"/>
                <a:gd name="connsiteX63" fmla="*/ 5257800 w 7498080"/>
                <a:gd name="connsiteY63" fmla="*/ 1300480 h 2823051"/>
                <a:gd name="connsiteX64" fmla="*/ 5250180 w 7498080"/>
                <a:gd name="connsiteY64" fmla="*/ 1841500 h 2823051"/>
                <a:gd name="connsiteX65" fmla="*/ 5257800 w 7498080"/>
                <a:gd name="connsiteY65" fmla="*/ 2009140 h 2823051"/>
                <a:gd name="connsiteX66" fmla="*/ 5280660 w 7498080"/>
                <a:gd name="connsiteY66" fmla="*/ 2199640 h 2823051"/>
                <a:gd name="connsiteX67" fmla="*/ 5273040 w 7498080"/>
                <a:gd name="connsiteY67" fmla="*/ 2313940 h 2823051"/>
                <a:gd name="connsiteX68" fmla="*/ 5166360 w 7498080"/>
                <a:gd name="connsiteY68" fmla="*/ 2321560 h 2823051"/>
                <a:gd name="connsiteX69" fmla="*/ 5158740 w 7498080"/>
                <a:gd name="connsiteY69" fmla="*/ 759460 h 2823051"/>
                <a:gd name="connsiteX70" fmla="*/ 5562600 w 7498080"/>
                <a:gd name="connsiteY70" fmla="*/ 759460 h 2823051"/>
                <a:gd name="connsiteX71" fmla="*/ 5562600 w 7498080"/>
                <a:gd name="connsiteY71" fmla="*/ 180340 h 2823051"/>
                <a:gd name="connsiteX72" fmla="*/ 5260890 w 7498080"/>
                <a:gd name="connsiteY72" fmla="*/ 500074 h 2823051"/>
                <a:gd name="connsiteX73" fmla="*/ 5137785 w 7498080"/>
                <a:gd name="connsiteY73" fmla="*/ 165735 h 2823051"/>
                <a:gd name="connsiteX74" fmla="*/ 772160 w 7498080"/>
                <a:gd name="connsiteY74" fmla="*/ 175260 h 2823051"/>
                <a:gd name="connsiteX75" fmla="*/ 769620 w 7498080"/>
                <a:gd name="connsiteY75" fmla="*/ 0 h 2823051"/>
                <a:gd name="connsiteX76" fmla="*/ 229870 w 7498080"/>
                <a:gd name="connsiteY76" fmla="*/ 2540 h 2823051"/>
                <a:gd name="connsiteX0" fmla="*/ 229870 w 7498080"/>
                <a:gd name="connsiteY0" fmla="*/ 2540 h 2823051"/>
                <a:gd name="connsiteX1" fmla="*/ 238125 w 7498080"/>
                <a:gd name="connsiteY1" fmla="*/ 168910 h 2823051"/>
                <a:gd name="connsiteX2" fmla="*/ 0 w 7498080"/>
                <a:gd name="connsiteY2" fmla="*/ 172720 h 2823051"/>
                <a:gd name="connsiteX3" fmla="*/ 7620 w 7498080"/>
                <a:gd name="connsiteY3" fmla="*/ 2702560 h 2823051"/>
                <a:gd name="connsiteX4" fmla="*/ 1651158 w 7498080"/>
                <a:gd name="connsiteY4" fmla="*/ 2823051 h 2823051"/>
                <a:gd name="connsiteX5" fmla="*/ 1721168 w 7498080"/>
                <a:gd name="connsiteY5" fmla="*/ 2521108 h 2823051"/>
                <a:gd name="connsiteX6" fmla="*/ 1897380 w 7498080"/>
                <a:gd name="connsiteY6" fmla="*/ 2382520 h 2823051"/>
                <a:gd name="connsiteX7" fmla="*/ 2194560 w 7498080"/>
                <a:gd name="connsiteY7" fmla="*/ 2382520 h 2823051"/>
                <a:gd name="connsiteX8" fmla="*/ 2386488 w 7498080"/>
                <a:gd name="connsiteY8" fmla="*/ 2508726 h 2823051"/>
                <a:gd name="connsiteX9" fmla="*/ 2461260 w 7498080"/>
                <a:gd name="connsiteY9" fmla="*/ 2818765 h 2823051"/>
                <a:gd name="connsiteX10" fmla="*/ 5380672 w 7498080"/>
                <a:gd name="connsiteY10" fmla="*/ 2816860 h 2823051"/>
                <a:gd name="connsiteX11" fmla="*/ 5379720 w 7498080"/>
                <a:gd name="connsiteY11" fmla="*/ 2458720 h 2823051"/>
                <a:gd name="connsiteX12" fmla="*/ 5585460 w 7498080"/>
                <a:gd name="connsiteY12" fmla="*/ 2463482 h 2823051"/>
                <a:gd name="connsiteX13" fmla="*/ 5574506 w 7498080"/>
                <a:gd name="connsiteY13" fmla="*/ 2711609 h 2823051"/>
                <a:gd name="connsiteX14" fmla="*/ 5623560 w 7498080"/>
                <a:gd name="connsiteY14" fmla="*/ 2672080 h 2823051"/>
                <a:gd name="connsiteX15" fmla="*/ 5704047 w 7498080"/>
                <a:gd name="connsiteY15" fmla="*/ 2452053 h 2823051"/>
                <a:gd name="connsiteX16" fmla="*/ 5814060 w 7498080"/>
                <a:gd name="connsiteY16" fmla="*/ 2344420 h 2823051"/>
                <a:gd name="connsiteX17" fmla="*/ 5836920 w 7498080"/>
                <a:gd name="connsiteY17" fmla="*/ 2313940 h 2823051"/>
                <a:gd name="connsiteX18" fmla="*/ 6150769 w 7498080"/>
                <a:gd name="connsiteY18" fmla="*/ 2304415 h 2823051"/>
                <a:gd name="connsiteX19" fmla="*/ 6346984 w 7498080"/>
                <a:gd name="connsiteY19" fmla="*/ 2427287 h 2823051"/>
                <a:gd name="connsiteX20" fmla="*/ 6455092 w 7498080"/>
                <a:gd name="connsiteY20" fmla="*/ 2636361 h 2823051"/>
                <a:gd name="connsiteX21" fmla="*/ 6573679 w 7498080"/>
                <a:gd name="connsiteY21" fmla="*/ 2701608 h 2823051"/>
                <a:gd name="connsiteX22" fmla="*/ 6645116 w 7498080"/>
                <a:gd name="connsiteY22" fmla="*/ 2799239 h 2823051"/>
                <a:gd name="connsiteX23" fmla="*/ 6926580 w 7498080"/>
                <a:gd name="connsiteY23" fmla="*/ 2801620 h 2823051"/>
                <a:gd name="connsiteX24" fmla="*/ 7117080 w 7498080"/>
                <a:gd name="connsiteY24" fmla="*/ 2794000 h 2823051"/>
                <a:gd name="connsiteX25" fmla="*/ 7170420 w 7498080"/>
                <a:gd name="connsiteY25" fmla="*/ 2717800 h 2823051"/>
                <a:gd name="connsiteX26" fmla="*/ 7132320 w 7498080"/>
                <a:gd name="connsiteY26" fmla="*/ 2641600 h 2823051"/>
                <a:gd name="connsiteX27" fmla="*/ 7132320 w 7498080"/>
                <a:gd name="connsiteY27" fmla="*/ 2580640 h 2823051"/>
                <a:gd name="connsiteX28" fmla="*/ 7162800 w 7498080"/>
                <a:gd name="connsiteY28" fmla="*/ 2542540 h 2823051"/>
                <a:gd name="connsiteX29" fmla="*/ 7132320 w 7498080"/>
                <a:gd name="connsiteY29" fmla="*/ 2451100 h 2823051"/>
                <a:gd name="connsiteX30" fmla="*/ 7117080 w 7498080"/>
                <a:gd name="connsiteY30" fmla="*/ 2344420 h 2823051"/>
                <a:gd name="connsiteX31" fmla="*/ 7117080 w 7498080"/>
                <a:gd name="connsiteY31" fmla="*/ 2275840 h 2823051"/>
                <a:gd name="connsiteX32" fmla="*/ 7139940 w 7498080"/>
                <a:gd name="connsiteY32" fmla="*/ 2275840 h 2823051"/>
                <a:gd name="connsiteX33" fmla="*/ 7117080 w 7498080"/>
                <a:gd name="connsiteY33" fmla="*/ 2176780 h 2823051"/>
                <a:gd name="connsiteX34" fmla="*/ 7147560 w 7498080"/>
                <a:gd name="connsiteY34" fmla="*/ 2138680 h 2823051"/>
                <a:gd name="connsiteX35" fmla="*/ 7101364 w 7498080"/>
                <a:gd name="connsiteY35" fmla="*/ 1782445 h 2823051"/>
                <a:gd name="connsiteX36" fmla="*/ 7323772 w 7498080"/>
                <a:gd name="connsiteY36" fmla="*/ 1643856 h 2823051"/>
                <a:gd name="connsiteX37" fmla="*/ 7421880 w 7498080"/>
                <a:gd name="connsiteY37" fmla="*/ 1506220 h 2823051"/>
                <a:gd name="connsiteX38" fmla="*/ 7414260 w 7498080"/>
                <a:gd name="connsiteY38" fmla="*/ 1391920 h 2823051"/>
                <a:gd name="connsiteX39" fmla="*/ 7414260 w 7498080"/>
                <a:gd name="connsiteY39" fmla="*/ 1391920 h 2823051"/>
                <a:gd name="connsiteX40" fmla="*/ 7368540 w 7498080"/>
                <a:gd name="connsiteY40" fmla="*/ 1155700 h 2823051"/>
                <a:gd name="connsiteX41" fmla="*/ 7452360 w 7498080"/>
                <a:gd name="connsiteY41" fmla="*/ 1224280 h 2823051"/>
                <a:gd name="connsiteX42" fmla="*/ 7498080 w 7498080"/>
                <a:gd name="connsiteY42" fmla="*/ 1193800 h 2823051"/>
                <a:gd name="connsiteX43" fmla="*/ 7391400 w 7498080"/>
                <a:gd name="connsiteY43" fmla="*/ 1094740 h 2823051"/>
                <a:gd name="connsiteX44" fmla="*/ 7368540 w 7498080"/>
                <a:gd name="connsiteY44" fmla="*/ 965200 h 2823051"/>
                <a:gd name="connsiteX45" fmla="*/ 7261860 w 7498080"/>
                <a:gd name="connsiteY45" fmla="*/ 896620 h 2823051"/>
                <a:gd name="connsiteX46" fmla="*/ 7130891 w 7498080"/>
                <a:gd name="connsiteY46" fmla="*/ 891857 h 2823051"/>
                <a:gd name="connsiteX47" fmla="*/ 7040880 w 7498080"/>
                <a:gd name="connsiteY47" fmla="*/ 896620 h 2823051"/>
                <a:gd name="connsiteX48" fmla="*/ 7025640 w 7498080"/>
                <a:gd name="connsiteY48" fmla="*/ 911860 h 2823051"/>
                <a:gd name="connsiteX49" fmla="*/ 6918960 w 7498080"/>
                <a:gd name="connsiteY49" fmla="*/ 934720 h 2823051"/>
                <a:gd name="connsiteX50" fmla="*/ 6903720 w 7498080"/>
                <a:gd name="connsiteY50" fmla="*/ 934720 h 2823051"/>
                <a:gd name="connsiteX51" fmla="*/ 6758940 w 7498080"/>
                <a:gd name="connsiteY51" fmla="*/ 904240 h 2823051"/>
                <a:gd name="connsiteX52" fmla="*/ 6754177 w 7498080"/>
                <a:gd name="connsiteY52" fmla="*/ 882809 h 2823051"/>
                <a:gd name="connsiteX53" fmla="*/ 6621780 w 7498080"/>
                <a:gd name="connsiteY53" fmla="*/ 850900 h 2823051"/>
                <a:gd name="connsiteX54" fmla="*/ 6496526 w 7498080"/>
                <a:gd name="connsiteY54" fmla="*/ 570865 h 2823051"/>
                <a:gd name="connsiteX55" fmla="*/ 5880259 w 7498080"/>
                <a:gd name="connsiteY55" fmla="*/ 44132 h 2823051"/>
                <a:gd name="connsiteX56" fmla="*/ 5798820 w 7498080"/>
                <a:gd name="connsiteY56" fmla="*/ 43180 h 2823051"/>
                <a:gd name="connsiteX57" fmla="*/ 6111240 w 7498080"/>
                <a:gd name="connsiteY57" fmla="*/ 393700 h 2823051"/>
                <a:gd name="connsiteX58" fmla="*/ 5715000 w 7498080"/>
                <a:gd name="connsiteY58" fmla="*/ 736600 h 2823051"/>
                <a:gd name="connsiteX59" fmla="*/ 5699760 w 7498080"/>
                <a:gd name="connsiteY59" fmla="*/ 820420 h 2823051"/>
                <a:gd name="connsiteX60" fmla="*/ 5532120 w 7498080"/>
                <a:gd name="connsiteY60" fmla="*/ 850900 h 2823051"/>
                <a:gd name="connsiteX61" fmla="*/ 5326380 w 7498080"/>
                <a:gd name="connsiteY61" fmla="*/ 1033780 h 2823051"/>
                <a:gd name="connsiteX62" fmla="*/ 5280660 w 7498080"/>
                <a:gd name="connsiteY62" fmla="*/ 1209040 h 2823051"/>
                <a:gd name="connsiteX63" fmla="*/ 5257800 w 7498080"/>
                <a:gd name="connsiteY63" fmla="*/ 1300480 h 2823051"/>
                <a:gd name="connsiteX64" fmla="*/ 5250180 w 7498080"/>
                <a:gd name="connsiteY64" fmla="*/ 1841500 h 2823051"/>
                <a:gd name="connsiteX65" fmla="*/ 5257800 w 7498080"/>
                <a:gd name="connsiteY65" fmla="*/ 2009140 h 2823051"/>
                <a:gd name="connsiteX66" fmla="*/ 5280660 w 7498080"/>
                <a:gd name="connsiteY66" fmla="*/ 2199640 h 2823051"/>
                <a:gd name="connsiteX67" fmla="*/ 5273040 w 7498080"/>
                <a:gd name="connsiteY67" fmla="*/ 2313940 h 2823051"/>
                <a:gd name="connsiteX68" fmla="*/ 5166360 w 7498080"/>
                <a:gd name="connsiteY68" fmla="*/ 2321560 h 2823051"/>
                <a:gd name="connsiteX69" fmla="*/ 5158740 w 7498080"/>
                <a:gd name="connsiteY69" fmla="*/ 759460 h 2823051"/>
                <a:gd name="connsiteX70" fmla="*/ 5562600 w 7498080"/>
                <a:gd name="connsiteY70" fmla="*/ 759460 h 2823051"/>
                <a:gd name="connsiteX71" fmla="*/ 5562600 w 7498080"/>
                <a:gd name="connsiteY71" fmla="*/ 180340 h 2823051"/>
                <a:gd name="connsiteX72" fmla="*/ 5189220 w 7498080"/>
                <a:gd name="connsiteY72" fmla="*/ 360082 h 2823051"/>
                <a:gd name="connsiteX73" fmla="*/ 5137785 w 7498080"/>
                <a:gd name="connsiteY73" fmla="*/ 165735 h 2823051"/>
                <a:gd name="connsiteX74" fmla="*/ 772160 w 7498080"/>
                <a:gd name="connsiteY74" fmla="*/ 175260 h 2823051"/>
                <a:gd name="connsiteX75" fmla="*/ 769620 w 7498080"/>
                <a:gd name="connsiteY75" fmla="*/ 0 h 2823051"/>
                <a:gd name="connsiteX76" fmla="*/ 229870 w 7498080"/>
                <a:gd name="connsiteY76" fmla="*/ 2540 h 2823051"/>
                <a:gd name="connsiteX0" fmla="*/ 229870 w 7498080"/>
                <a:gd name="connsiteY0" fmla="*/ 2540 h 2823051"/>
                <a:gd name="connsiteX1" fmla="*/ 238125 w 7498080"/>
                <a:gd name="connsiteY1" fmla="*/ 168910 h 2823051"/>
                <a:gd name="connsiteX2" fmla="*/ 0 w 7498080"/>
                <a:gd name="connsiteY2" fmla="*/ 172720 h 2823051"/>
                <a:gd name="connsiteX3" fmla="*/ 7620 w 7498080"/>
                <a:gd name="connsiteY3" fmla="*/ 2702560 h 2823051"/>
                <a:gd name="connsiteX4" fmla="*/ 1651158 w 7498080"/>
                <a:gd name="connsiteY4" fmla="*/ 2823051 h 2823051"/>
                <a:gd name="connsiteX5" fmla="*/ 1721168 w 7498080"/>
                <a:gd name="connsiteY5" fmla="*/ 2521108 h 2823051"/>
                <a:gd name="connsiteX6" fmla="*/ 1897380 w 7498080"/>
                <a:gd name="connsiteY6" fmla="*/ 2382520 h 2823051"/>
                <a:gd name="connsiteX7" fmla="*/ 2194560 w 7498080"/>
                <a:gd name="connsiteY7" fmla="*/ 2382520 h 2823051"/>
                <a:gd name="connsiteX8" fmla="*/ 2386488 w 7498080"/>
                <a:gd name="connsiteY8" fmla="*/ 2508726 h 2823051"/>
                <a:gd name="connsiteX9" fmla="*/ 2461260 w 7498080"/>
                <a:gd name="connsiteY9" fmla="*/ 2818765 h 2823051"/>
                <a:gd name="connsiteX10" fmla="*/ 5380672 w 7498080"/>
                <a:gd name="connsiteY10" fmla="*/ 2816860 h 2823051"/>
                <a:gd name="connsiteX11" fmla="*/ 5379720 w 7498080"/>
                <a:gd name="connsiteY11" fmla="*/ 2458720 h 2823051"/>
                <a:gd name="connsiteX12" fmla="*/ 5585460 w 7498080"/>
                <a:gd name="connsiteY12" fmla="*/ 2463482 h 2823051"/>
                <a:gd name="connsiteX13" fmla="*/ 5574506 w 7498080"/>
                <a:gd name="connsiteY13" fmla="*/ 2711609 h 2823051"/>
                <a:gd name="connsiteX14" fmla="*/ 5623560 w 7498080"/>
                <a:gd name="connsiteY14" fmla="*/ 2672080 h 2823051"/>
                <a:gd name="connsiteX15" fmla="*/ 5704047 w 7498080"/>
                <a:gd name="connsiteY15" fmla="*/ 2452053 h 2823051"/>
                <a:gd name="connsiteX16" fmla="*/ 5814060 w 7498080"/>
                <a:gd name="connsiteY16" fmla="*/ 2344420 h 2823051"/>
                <a:gd name="connsiteX17" fmla="*/ 5836920 w 7498080"/>
                <a:gd name="connsiteY17" fmla="*/ 2313940 h 2823051"/>
                <a:gd name="connsiteX18" fmla="*/ 6150769 w 7498080"/>
                <a:gd name="connsiteY18" fmla="*/ 2304415 h 2823051"/>
                <a:gd name="connsiteX19" fmla="*/ 6346984 w 7498080"/>
                <a:gd name="connsiteY19" fmla="*/ 2427287 h 2823051"/>
                <a:gd name="connsiteX20" fmla="*/ 6455092 w 7498080"/>
                <a:gd name="connsiteY20" fmla="*/ 2636361 h 2823051"/>
                <a:gd name="connsiteX21" fmla="*/ 6573679 w 7498080"/>
                <a:gd name="connsiteY21" fmla="*/ 2701608 h 2823051"/>
                <a:gd name="connsiteX22" fmla="*/ 6645116 w 7498080"/>
                <a:gd name="connsiteY22" fmla="*/ 2799239 h 2823051"/>
                <a:gd name="connsiteX23" fmla="*/ 6926580 w 7498080"/>
                <a:gd name="connsiteY23" fmla="*/ 2801620 h 2823051"/>
                <a:gd name="connsiteX24" fmla="*/ 7117080 w 7498080"/>
                <a:gd name="connsiteY24" fmla="*/ 2794000 h 2823051"/>
                <a:gd name="connsiteX25" fmla="*/ 7170420 w 7498080"/>
                <a:gd name="connsiteY25" fmla="*/ 2717800 h 2823051"/>
                <a:gd name="connsiteX26" fmla="*/ 7132320 w 7498080"/>
                <a:gd name="connsiteY26" fmla="*/ 2641600 h 2823051"/>
                <a:gd name="connsiteX27" fmla="*/ 7132320 w 7498080"/>
                <a:gd name="connsiteY27" fmla="*/ 2580640 h 2823051"/>
                <a:gd name="connsiteX28" fmla="*/ 7162800 w 7498080"/>
                <a:gd name="connsiteY28" fmla="*/ 2542540 h 2823051"/>
                <a:gd name="connsiteX29" fmla="*/ 7132320 w 7498080"/>
                <a:gd name="connsiteY29" fmla="*/ 2451100 h 2823051"/>
                <a:gd name="connsiteX30" fmla="*/ 7117080 w 7498080"/>
                <a:gd name="connsiteY30" fmla="*/ 2344420 h 2823051"/>
                <a:gd name="connsiteX31" fmla="*/ 7117080 w 7498080"/>
                <a:gd name="connsiteY31" fmla="*/ 2275840 h 2823051"/>
                <a:gd name="connsiteX32" fmla="*/ 7139940 w 7498080"/>
                <a:gd name="connsiteY32" fmla="*/ 2275840 h 2823051"/>
                <a:gd name="connsiteX33" fmla="*/ 7117080 w 7498080"/>
                <a:gd name="connsiteY33" fmla="*/ 2176780 h 2823051"/>
                <a:gd name="connsiteX34" fmla="*/ 7147560 w 7498080"/>
                <a:gd name="connsiteY34" fmla="*/ 2138680 h 2823051"/>
                <a:gd name="connsiteX35" fmla="*/ 7101364 w 7498080"/>
                <a:gd name="connsiteY35" fmla="*/ 1782445 h 2823051"/>
                <a:gd name="connsiteX36" fmla="*/ 7323772 w 7498080"/>
                <a:gd name="connsiteY36" fmla="*/ 1643856 h 2823051"/>
                <a:gd name="connsiteX37" fmla="*/ 7421880 w 7498080"/>
                <a:gd name="connsiteY37" fmla="*/ 1506220 h 2823051"/>
                <a:gd name="connsiteX38" fmla="*/ 7414260 w 7498080"/>
                <a:gd name="connsiteY38" fmla="*/ 1391920 h 2823051"/>
                <a:gd name="connsiteX39" fmla="*/ 7414260 w 7498080"/>
                <a:gd name="connsiteY39" fmla="*/ 1391920 h 2823051"/>
                <a:gd name="connsiteX40" fmla="*/ 7368540 w 7498080"/>
                <a:gd name="connsiteY40" fmla="*/ 1155700 h 2823051"/>
                <a:gd name="connsiteX41" fmla="*/ 7452360 w 7498080"/>
                <a:gd name="connsiteY41" fmla="*/ 1224280 h 2823051"/>
                <a:gd name="connsiteX42" fmla="*/ 7498080 w 7498080"/>
                <a:gd name="connsiteY42" fmla="*/ 1193800 h 2823051"/>
                <a:gd name="connsiteX43" fmla="*/ 7391400 w 7498080"/>
                <a:gd name="connsiteY43" fmla="*/ 1094740 h 2823051"/>
                <a:gd name="connsiteX44" fmla="*/ 7368540 w 7498080"/>
                <a:gd name="connsiteY44" fmla="*/ 965200 h 2823051"/>
                <a:gd name="connsiteX45" fmla="*/ 7261860 w 7498080"/>
                <a:gd name="connsiteY45" fmla="*/ 896620 h 2823051"/>
                <a:gd name="connsiteX46" fmla="*/ 7130891 w 7498080"/>
                <a:gd name="connsiteY46" fmla="*/ 891857 h 2823051"/>
                <a:gd name="connsiteX47" fmla="*/ 7040880 w 7498080"/>
                <a:gd name="connsiteY47" fmla="*/ 896620 h 2823051"/>
                <a:gd name="connsiteX48" fmla="*/ 7025640 w 7498080"/>
                <a:gd name="connsiteY48" fmla="*/ 911860 h 2823051"/>
                <a:gd name="connsiteX49" fmla="*/ 6918960 w 7498080"/>
                <a:gd name="connsiteY49" fmla="*/ 934720 h 2823051"/>
                <a:gd name="connsiteX50" fmla="*/ 6903720 w 7498080"/>
                <a:gd name="connsiteY50" fmla="*/ 934720 h 2823051"/>
                <a:gd name="connsiteX51" fmla="*/ 6758940 w 7498080"/>
                <a:gd name="connsiteY51" fmla="*/ 904240 h 2823051"/>
                <a:gd name="connsiteX52" fmla="*/ 6754177 w 7498080"/>
                <a:gd name="connsiteY52" fmla="*/ 882809 h 2823051"/>
                <a:gd name="connsiteX53" fmla="*/ 6621780 w 7498080"/>
                <a:gd name="connsiteY53" fmla="*/ 850900 h 2823051"/>
                <a:gd name="connsiteX54" fmla="*/ 6496526 w 7498080"/>
                <a:gd name="connsiteY54" fmla="*/ 570865 h 2823051"/>
                <a:gd name="connsiteX55" fmla="*/ 5880259 w 7498080"/>
                <a:gd name="connsiteY55" fmla="*/ 44132 h 2823051"/>
                <a:gd name="connsiteX56" fmla="*/ 5798820 w 7498080"/>
                <a:gd name="connsiteY56" fmla="*/ 43180 h 2823051"/>
                <a:gd name="connsiteX57" fmla="*/ 6111240 w 7498080"/>
                <a:gd name="connsiteY57" fmla="*/ 393700 h 2823051"/>
                <a:gd name="connsiteX58" fmla="*/ 5715000 w 7498080"/>
                <a:gd name="connsiteY58" fmla="*/ 736600 h 2823051"/>
                <a:gd name="connsiteX59" fmla="*/ 5699760 w 7498080"/>
                <a:gd name="connsiteY59" fmla="*/ 820420 h 2823051"/>
                <a:gd name="connsiteX60" fmla="*/ 5532120 w 7498080"/>
                <a:gd name="connsiteY60" fmla="*/ 850900 h 2823051"/>
                <a:gd name="connsiteX61" fmla="*/ 5326380 w 7498080"/>
                <a:gd name="connsiteY61" fmla="*/ 1033780 h 2823051"/>
                <a:gd name="connsiteX62" fmla="*/ 5280660 w 7498080"/>
                <a:gd name="connsiteY62" fmla="*/ 1209040 h 2823051"/>
                <a:gd name="connsiteX63" fmla="*/ 5257800 w 7498080"/>
                <a:gd name="connsiteY63" fmla="*/ 1300480 h 2823051"/>
                <a:gd name="connsiteX64" fmla="*/ 5250180 w 7498080"/>
                <a:gd name="connsiteY64" fmla="*/ 1841500 h 2823051"/>
                <a:gd name="connsiteX65" fmla="*/ 5257800 w 7498080"/>
                <a:gd name="connsiteY65" fmla="*/ 2009140 h 2823051"/>
                <a:gd name="connsiteX66" fmla="*/ 5280660 w 7498080"/>
                <a:gd name="connsiteY66" fmla="*/ 2199640 h 2823051"/>
                <a:gd name="connsiteX67" fmla="*/ 5273040 w 7498080"/>
                <a:gd name="connsiteY67" fmla="*/ 2313940 h 2823051"/>
                <a:gd name="connsiteX68" fmla="*/ 5166360 w 7498080"/>
                <a:gd name="connsiteY68" fmla="*/ 2321560 h 2823051"/>
                <a:gd name="connsiteX69" fmla="*/ 5158740 w 7498080"/>
                <a:gd name="connsiteY69" fmla="*/ 759460 h 2823051"/>
                <a:gd name="connsiteX70" fmla="*/ 5562600 w 7498080"/>
                <a:gd name="connsiteY70" fmla="*/ 759460 h 2823051"/>
                <a:gd name="connsiteX71" fmla="*/ 5562600 w 7498080"/>
                <a:gd name="connsiteY71" fmla="*/ 180340 h 2823051"/>
                <a:gd name="connsiteX72" fmla="*/ 5189220 w 7498080"/>
                <a:gd name="connsiteY72" fmla="*/ 360082 h 2823051"/>
                <a:gd name="connsiteX73" fmla="*/ 5137785 w 7498080"/>
                <a:gd name="connsiteY73" fmla="*/ 165735 h 2823051"/>
                <a:gd name="connsiteX74" fmla="*/ 772160 w 7498080"/>
                <a:gd name="connsiteY74" fmla="*/ 175260 h 2823051"/>
                <a:gd name="connsiteX75" fmla="*/ 769620 w 7498080"/>
                <a:gd name="connsiteY75" fmla="*/ 0 h 2823051"/>
                <a:gd name="connsiteX76" fmla="*/ 229870 w 7498080"/>
                <a:gd name="connsiteY76" fmla="*/ 2540 h 2823051"/>
                <a:gd name="connsiteX0" fmla="*/ 229870 w 7498080"/>
                <a:gd name="connsiteY0" fmla="*/ 2540 h 2823051"/>
                <a:gd name="connsiteX1" fmla="*/ 238125 w 7498080"/>
                <a:gd name="connsiteY1" fmla="*/ 168910 h 2823051"/>
                <a:gd name="connsiteX2" fmla="*/ 0 w 7498080"/>
                <a:gd name="connsiteY2" fmla="*/ 172720 h 2823051"/>
                <a:gd name="connsiteX3" fmla="*/ 7620 w 7498080"/>
                <a:gd name="connsiteY3" fmla="*/ 2702560 h 2823051"/>
                <a:gd name="connsiteX4" fmla="*/ 1651158 w 7498080"/>
                <a:gd name="connsiteY4" fmla="*/ 2823051 h 2823051"/>
                <a:gd name="connsiteX5" fmla="*/ 1721168 w 7498080"/>
                <a:gd name="connsiteY5" fmla="*/ 2521108 h 2823051"/>
                <a:gd name="connsiteX6" fmla="*/ 1897380 w 7498080"/>
                <a:gd name="connsiteY6" fmla="*/ 2382520 h 2823051"/>
                <a:gd name="connsiteX7" fmla="*/ 2194560 w 7498080"/>
                <a:gd name="connsiteY7" fmla="*/ 2382520 h 2823051"/>
                <a:gd name="connsiteX8" fmla="*/ 2386488 w 7498080"/>
                <a:gd name="connsiteY8" fmla="*/ 2508726 h 2823051"/>
                <a:gd name="connsiteX9" fmla="*/ 2461260 w 7498080"/>
                <a:gd name="connsiteY9" fmla="*/ 2818765 h 2823051"/>
                <a:gd name="connsiteX10" fmla="*/ 5380672 w 7498080"/>
                <a:gd name="connsiteY10" fmla="*/ 2816860 h 2823051"/>
                <a:gd name="connsiteX11" fmla="*/ 5379720 w 7498080"/>
                <a:gd name="connsiteY11" fmla="*/ 2458720 h 2823051"/>
                <a:gd name="connsiteX12" fmla="*/ 5585460 w 7498080"/>
                <a:gd name="connsiteY12" fmla="*/ 2463482 h 2823051"/>
                <a:gd name="connsiteX13" fmla="*/ 5574506 w 7498080"/>
                <a:gd name="connsiteY13" fmla="*/ 2711609 h 2823051"/>
                <a:gd name="connsiteX14" fmla="*/ 5623560 w 7498080"/>
                <a:gd name="connsiteY14" fmla="*/ 2672080 h 2823051"/>
                <a:gd name="connsiteX15" fmla="*/ 5704047 w 7498080"/>
                <a:gd name="connsiteY15" fmla="*/ 2452053 h 2823051"/>
                <a:gd name="connsiteX16" fmla="*/ 5814060 w 7498080"/>
                <a:gd name="connsiteY16" fmla="*/ 2344420 h 2823051"/>
                <a:gd name="connsiteX17" fmla="*/ 5836920 w 7498080"/>
                <a:gd name="connsiteY17" fmla="*/ 2313940 h 2823051"/>
                <a:gd name="connsiteX18" fmla="*/ 6150769 w 7498080"/>
                <a:gd name="connsiteY18" fmla="*/ 2304415 h 2823051"/>
                <a:gd name="connsiteX19" fmla="*/ 6346984 w 7498080"/>
                <a:gd name="connsiteY19" fmla="*/ 2427287 h 2823051"/>
                <a:gd name="connsiteX20" fmla="*/ 6455092 w 7498080"/>
                <a:gd name="connsiteY20" fmla="*/ 2636361 h 2823051"/>
                <a:gd name="connsiteX21" fmla="*/ 6573679 w 7498080"/>
                <a:gd name="connsiteY21" fmla="*/ 2701608 h 2823051"/>
                <a:gd name="connsiteX22" fmla="*/ 6645116 w 7498080"/>
                <a:gd name="connsiteY22" fmla="*/ 2799239 h 2823051"/>
                <a:gd name="connsiteX23" fmla="*/ 6926580 w 7498080"/>
                <a:gd name="connsiteY23" fmla="*/ 2801620 h 2823051"/>
                <a:gd name="connsiteX24" fmla="*/ 7117080 w 7498080"/>
                <a:gd name="connsiteY24" fmla="*/ 2794000 h 2823051"/>
                <a:gd name="connsiteX25" fmla="*/ 7170420 w 7498080"/>
                <a:gd name="connsiteY25" fmla="*/ 2717800 h 2823051"/>
                <a:gd name="connsiteX26" fmla="*/ 7132320 w 7498080"/>
                <a:gd name="connsiteY26" fmla="*/ 2641600 h 2823051"/>
                <a:gd name="connsiteX27" fmla="*/ 7132320 w 7498080"/>
                <a:gd name="connsiteY27" fmla="*/ 2580640 h 2823051"/>
                <a:gd name="connsiteX28" fmla="*/ 7162800 w 7498080"/>
                <a:gd name="connsiteY28" fmla="*/ 2542540 h 2823051"/>
                <a:gd name="connsiteX29" fmla="*/ 7132320 w 7498080"/>
                <a:gd name="connsiteY29" fmla="*/ 2451100 h 2823051"/>
                <a:gd name="connsiteX30" fmla="*/ 7117080 w 7498080"/>
                <a:gd name="connsiteY30" fmla="*/ 2344420 h 2823051"/>
                <a:gd name="connsiteX31" fmla="*/ 7117080 w 7498080"/>
                <a:gd name="connsiteY31" fmla="*/ 2275840 h 2823051"/>
                <a:gd name="connsiteX32" fmla="*/ 7139940 w 7498080"/>
                <a:gd name="connsiteY32" fmla="*/ 2275840 h 2823051"/>
                <a:gd name="connsiteX33" fmla="*/ 7117080 w 7498080"/>
                <a:gd name="connsiteY33" fmla="*/ 2176780 h 2823051"/>
                <a:gd name="connsiteX34" fmla="*/ 7147560 w 7498080"/>
                <a:gd name="connsiteY34" fmla="*/ 2138680 h 2823051"/>
                <a:gd name="connsiteX35" fmla="*/ 7101364 w 7498080"/>
                <a:gd name="connsiteY35" fmla="*/ 1782445 h 2823051"/>
                <a:gd name="connsiteX36" fmla="*/ 7323772 w 7498080"/>
                <a:gd name="connsiteY36" fmla="*/ 1643856 h 2823051"/>
                <a:gd name="connsiteX37" fmla="*/ 7421880 w 7498080"/>
                <a:gd name="connsiteY37" fmla="*/ 1506220 h 2823051"/>
                <a:gd name="connsiteX38" fmla="*/ 7414260 w 7498080"/>
                <a:gd name="connsiteY38" fmla="*/ 1391920 h 2823051"/>
                <a:gd name="connsiteX39" fmla="*/ 7414260 w 7498080"/>
                <a:gd name="connsiteY39" fmla="*/ 1391920 h 2823051"/>
                <a:gd name="connsiteX40" fmla="*/ 7368540 w 7498080"/>
                <a:gd name="connsiteY40" fmla="*/ 1155700 h 2823051"/>
                <a:gd name="connsiteX41" fmla="*/ 7452360 w 7498080"/>
                <a:gd name="connsiteY41" fmla="*/ 1224280 h 2823051"/>
                <a:gd name="connsiteX42" fmla="*/ 7498080 w 7498080"/>
                <a:gd name="connsiteY42" fmla="*/ 1193800 h 2823051"/>
                <a:gd name="connsiteX43" fmla="*/ 7391400 w 7498080"/>
                <a:gd name="connsiteY43" fmla="*/ 1094740 h 2823051"/>
                <a:gd name="connsiteX44" fmla="*/ 7368540 w 7498080"/>
                <a:gd name="connsiteY44" fmla="*/ 965200 h 2823051"/>
                <a:gd name="connsiteX45" fmla="*/ 7261860 w 7498080"/>
                <a:gd name="connsiteY45" fmla="*/ 896620 h 2823051"/>
                <a:gd name="connsiteX46" fmla="*/ 7130891 w 7498080"/>
                <a:gd name="connsiteY46" fmla="*/ 891857 h 2823051"/>
                <a:gd name="connsiteX47" fmla="*/ 7040880 w 7498080"/>
                <a:gd name="connsiteY47" fmla="*/ 896620 h 2823051"/>
                <a:gd name="connsiteX48" fmla="*/ 7025640 w 7498080"/>
                <a:gd name="connsiteY48" fmla="*/ 911860 h 2823051"/>
                <a:gd name="connsiteX49" fmla="*/ 6918960 w 7498080"/>
                <a:gd name="connsiteY49" fmla="*/ 934720 h 2823051"/>
                <a:gd name="connsiteX50" fmla="*/ 6903720 w 7498080"/>
                <a:gd name="connsiteY50" fmla="*/ 934720 h 2823051"/>
                <a:gd name="connsiteX51" fmla="*/ 6758940 w 7498080"/>
                <a:gd name="connsiteY51" fmla="*/ 904240 h 2823051"/>
                <a:gd name="connsiteX52" fmla="*/ 6754177 w 7498080"/>
                <a:gd name="connsiteY52" fmla="*/ 882809 h 2823051"/>
                <a:gd name="connsiteX53" fmla="*/ 6621780 w 7498080"/>
                <a:gd name="connsiteY53" fmla="*/ 850900 h 2823051"/>
                <a:gd name="connsiteX54" fmla="*/ 6496526 w 7498080"/>
                <a:gd name="connsiteY54" fmla="*/ 570865 h 2823051"/>
                <a:gd name="connsiteX55" fmla="*/ 5880259 w 7498080"/>
                <a:gd name="connsiteY55" fmla="*/ 44132 h 2823051"/>
                <a:gd name="connsiteX56" fmla="*/ 5798820 w 7498080"/>
                <a:gd name="connsiteY56" fmla="*/ 43180 h 2823051"/>
                <a:gd name="connsiteX57" fmla="*/ 6111240 w 7498080"/>
                <a:gd name="connsiteY57" fmla="*/ 393700 h 2823051"/>
                <a:gd name="connsiteX58" fmla="*/ 5715000 w 7498080"/>
                <a:gd name="connsiteY58" fmla="*/ 736600 h 2823051"/>
                <a:gd name="connsiteX59" fmla="*/ 5699760 w 7498080"/>
                <a:gd name="connsiteY59" fmla="*/ 820420 h 2823051"/>
                <a:gd name="connsiteX60" fmla="*/ 5532120 w 7498080"/>
                <a:gd name="connsiteY60" fmla="*/ 850900 h 2823051"/>
                <a:gd name="connsiteX61" fmla="*/ 5326380 w 7498080"/>
                <a:gd name="connsiteY61" fmla="*/ 1033780 h 2823051"/>
                <a:gd name="connsiteX62" fmla="*/ 5280660 w 7498080"/>
                <a:gd name="connsiteY62" fmla="*/ 1209040 h 2823051"/>
                <a:gd name="connsiteX63" fmla="*/ 5257800 w 7498080"/>
                <a:gd name="connsiteY63" fmla="*/ 1300480 h 2823051"/>
                <a:gd name="connsiteX64" fmla="*/ 5250180 w 7498080"/>
                <a:gd name="connsiteY64" fmla="*/ 1841500 h 2823051"/>
                <a:gd name="connsiteX65" fmla="*/ 5257800 w 7498080"/>
                <a:gd name="connsiteY65" fmla="*/ 2009140 h 2823051"/>
                <a:gd name="connsiteX66" fmla="*/ 5280660 w 7498080"/>
                <a:gd name="connsiteY66" fmla="*/ 2199640 h 2823051"/>
                <a:gd name="connsiteX67" fmla="*/ 5273040 w 7498080"/>
                <a:gd name="connsiteY67" fmla="*/ 2313940 h 2823051"/>
                <a:gd name="connsiteX68" fmla="*/ 5166360 w 7498080"/>
                <a:gd name="connsiteY68" fmla="*/ 2321560 h 2823051"/>
                <a:gd name="connsiteX69" fmla="*/ 5158740 w 7498080"/>
                <a:gd name="connsiteY69" fmla="*/ 759460 h 2823051"/>
                <a:gd name="connsiteX70" fmla="*/ 5562600 w 7498080"/>
                <a:gd name="connsiteY70" fmla="*/ 759460 h 2823051"/>
                <a:gd name="connsiteX71" fmla="*/ 5562600 w 7498080"/>
                <a:gd name="connsiteY71" fmla="*/ 180340 h 2823051"/>
                <a:gd name="connsiteX72" fmla="*/ 5189220 w 7498080"/>
                <a:gd name="connsiteY72" fmla="*/ 360082 h 2823051"/>
                <a:gd name="connsiteX73" fmla="*/ 5137785 w 7498080"/>
                <a:gd name="connsiteY73" fmla="*/ 165735 h 2823051"/>
                <a:gd name="connsiteX74" fmla="*/ 772160 w 7498080"/>
                <a:gd name="connsiteY74" fmla="*/ 175260 h 2823051"/>
                <a:gd name="connsiteX75" fmla="*/ 769620 w 7498080"/>
                <a:gd name="connsiteY75" fmla="*/ 0 h 2823051"/>
                <a:gd name="connsiteX76" fmla="*/ 229870 w 7498080"/>
                <a:gd name="connsiteY76" fmla="*/ 2540 h 2823051"/>
                <a:gd name="connsiteX0" fmla="*/ 229870 w 7498080"/>
                <a:gd name="connsiteY0" fmla="*/ 2540 h 2823051"/>
                <a:gd name="connsiteX1" fmla="*/ 238125 w 7498080"/>
                <a:gd name="connsiteY1" fmla="*/ 168910 h 2823051"/>
                <a:gd name="connsiteX2" fmla="*/ 0 w 7498080"/>
                <a:gd name="connsiteY2" fmla="*/ 172720 h 2823051"/>
                <a:gd name="connsiteX3" fmla="*/ 7620 w 7498080"/>
                <a:gd name="connsiteY3" fmla="*/ 2702560 h 2823051"/>
                <a:gd name="connsiteX4" fmla="*/ 1651158 w 7498080"/>
                <a:gd name="connsiteY4" fmla="*/ 2823051 h 2823051"/>
                <a:gd name="connsiteX5" fmla="*/ 1721168 w 7498080"/>
                <a:gd name="connsiteY5" fmla="*/ 2521108 h 2823051"/>
                <a:gd name="connsiteX6" fmla="*/ 1897380 w 7498080"/>
                <a:gd name="connsiteY6" fmla="*/ 2382520 h 2823051"/>
                <a:gd name="connsiteX7" fmla="*/ 2194560 w 7498080"/>
                <a:gd name="connsiteY7" fmla="*/ 2382520 h 2823051"/>
                <a:gd name="connsiteX8" fmla="*/ 2386488 w 7498080"/>
                <a:gd name="connsiteY8" fmla="*/ 2508726 h 2823051"/>
                <a:gd name="connsiteX9" fmla="*/ 2461260 w 7498080"/>
                <a:gd name="connsiteY9" fmla="*/ 2818765 h 2823051"/>
                <a:gd name="connsiteX10" fmla="*/ 5380672 w 7498080"/>
                <a:gd name="connsiteY10" fmla="*/ 2816860 h 2823051"/>
                <a:gd name="connsiteX11" fmla="*/ 5379720 w 7498080"/>
                <a:gd name="connsiteY11" fmla="*/ 2458720 h 2823051"/>
                <a:gd name="connsiteX12" fmla="*/ 5585460 w 7498080"/>
                <a:gd name="connsiteY12" fmla="*/ 2463482 h 2823051"/>
                <a:gd name="connsiteX13" fmla="*/ 5574506 w 7498080"/>
                <a:gd name="connsiteY13" fmla="*/ 2711609 h 2823051"/>
                <a:gd name="connsiteX14" fmla="*/ 5623560 w 7498080"/>
                <a:gd name="connsiteY14" fmla="*/ 2672080 h 2823051"/>
                <a:gd name="connsiteX15" fmla="*/ 5704047 w 7498080"/>
                <a:gd name="connsiteY15" fmla="*/ 2452053 h 2823051"/>
                <a:gd name="connsiteX16" fmla="*/ 5814060 w 7498080"/>
                <a:gd name="connsiteY16" fmla="*/ 2344420 h 2823051"/>
                <a:gd name="connsiteX17" fmla="*/ 5836920 w 7498080"/>
                <a:gd name="connsiteY17" fmla="*/ 2313940 h 2823051"/>
                <a:gd name="connsiteX18" fmla="*/ 6150769 w 7498080"/>
                <a:gd name="connsiteY18" fmla="*/ 2304415 h 2823051"/>
                <a:gd name="connsiteX19" fmla="*/ 6346984 w 7498080"/>
                <a:gd name="connsiteY19" fmla="*/ 2427287 h 2823051"/>
                <a:gd name="connsiteX20" fmla="*/ 6455092 w 7498080"/>
                <a:gd name="connsiteY20" fmla="*/ 2636361 h 2823051"/>
                <a:gd name="connsiteX21" fmla="*/ 6573679 w 7498080"/>
                <a:gd name="connsiteY21" fmla="*/ 2701608 h 2823051"/>
                <a:gd name="connsiteX22" fmla="*/ 6645116 w 7498080"/>
                <a:gd name="connsiteY22" fmla="*/ 2799239 h 2823051"/>
                <a:gd name="connsiteX23" fmla="*/ 6926580 w 7498080"/>
                <a:gd name="connsiteY23" fmla="*/ 2801620 h 2823051"/>
                <a:gd name="connsiteX24" fmla="*/ 7117080 w 7498080"/>
                <a:gd name="connsiteY24" fmla="*/ 2794000 h 2823051"/>
                <a:gd name="connsiteX25" fmla="*/ 7170420 w 7498080"/>
                <a:gd name="connsiteY25" fmla="*/ 2717800 h 2823051"/>
                <a:gd name="connsiteX26" fmla="*/ 7132320 w 7498080"/>
                <a:gd name="connsiteY26" fmla="*/ 2641600 h 2823051"/>
                <a:gd name="connsiteX27" fmla="*/ 7132320 w 7498080"/>
                <a:gd name="connsiteY27" fmla="*/ 2580640 h 2823051"/>
                <a:gd name="connsiteX28" fmla="*/ 7162800 w 7498080"/>
                <a:gd name="connsiteY28" fmla="*/ 2542540 h 2823051"/>
                <a:gd name="connsiteX29" fmla="*/ 7132320 w 7498080"/>
                <a:gd name="connsiteY29" fmla="*/ 2451100 h 2823051"/>
                <a:gd name="connsiteX30" fmla="*/ 7117080 w 7498080"/>
                <a:gd name="connsiteY30" fmla="*/ 2344420 h 2823051"/>
                <a:gd name="connsiteX31" fmla="*/ 7117080 w 7498080"/>
                <a:gd name="connsiteY31" fmla="*/ 2275840 h 2823051"/>
                <a:gd name="connsiteX32" fmla="*/ 7139940 w 7498080"/>
                <a:gd name="connsiteY32" fmla="*/ 2275840 h 2823051"/>
                <a:gd name="connsiteX33" fmla="*/ 7117080 w 7498080"/>
                <a:gd name="connsiteY33" fmla="*/ 2176780 h 2823051"/>
                <a:gd name="connsiteX34" fmla="*/ 7147560 w 7498080"/>
                <a:gd name="connsiteY34" fmla="*/ 2138680 h 2823051"/>
                <a:gd name="connsiteX35" fmla="*/ 7101364 w 7498080"/>
                <a:gd name="connsiteY35" fmla="*/ 1782445 h 2823051"/>
                <a:gd name="connsiteX36" fmla="*/ 7323772 w 7498080"/>
                <a:gd name="connsiteY36" fmla="*/ 1643856 h 2823051"/>
                <a:gd name="connsiteX37" fmla="*/ 7421880 w 7498080"/>
                <a:gd name="connsiteY37" fmla="*/ 1506220 h 2823051"/>
                <a:gd name="connsiteX38" fmla="*/ 7414260 w 7498080"/>
                <a:gd name="connsiteY38" fmla="*/ 1391920 h 2823051"/>
                <a:gd name="connsiteX39" fmla="*/ 7414260 w 7498080"/>
                <a:gd name="connsiteY39" fmla="*/ 1391920 h 2823051"/>
                <a:gd name="connsiteX40" fmla="*/ 7368540 w 7498080"/>
                <a:gd name="connsiteY40" fmla="*/ 1155700 h 2823051"/>
                <a:gd name="connsiteX41" fmla="*/ 7452360 w 7498080"/>
                <a:gd name="connsiteY41" fmla="*/ 1224280 h 2823051"/>
                <a:gd name="connsiteX42" fmla="*/ 7498080 w 7498080"/>
                <a:gd name="connsiteY42" fmla="*/ 1193800 h 2823051"/>
                <a:gd name="connsiteX43" fmla="*/ 7391400 w 7498080"/>
                <a:gd name="connsiteY43" fmla="*/ 1094740 h 2823051"/>
                <a:gd name="connsiteX44" fmla="*/ 7368540 w 7498080"/>
                <a:gd name="connsiteY44" fmla="*/ 965200 h 2823051"/>
                <a:gd name="connsiteX45" fmla="*/ 7261860 w 7498080"/>
                <a:gd name="connsiteY45" fmla="*/ 896620 h 2823051"/>
                <a:gd name="connsiteX46" fmla="*/ 7130891 w 7498080"/>
                <a:gd name="connsiteY46" fmla="*/ 891857 h 2823051"/>
                <a:gd name="connsiteX47" fmla="*/ 7040880 w 7498080"/>
                <a:gd name="connsiteY47" fmla="*/ 896620 h 2823051"/>
                <a:gd name="connsiteX48" fmla="*/ 7025640 w 7498080"/>
                <a:gd name="connsiteY48" fmla="*/ 911860 h 2823051"/>
                <a:gd name="connsiteX49" fmla="*/ 6918960 w 7498080"/>
                <a:gd name="connsiteY49" fmla="*/ 934720 h 2823051"/>
                <a:gd name="connsiteX50" fmla="*/ 6903720 w 7498080"/>
                <a:gd name="connsiteY50" fmla="*/ 934720 h 2823051"/>
                <a:gd name="connsiteX51" fmla="*/ 6758940 w 7498080"/>
                <a:gd name="connsiteY51" fmla="*/ 904240 h 2823051"/>
                <a:gd name="connsiteX52" fmla="*/ 6754177 w 7498080"/>
                <a:gd name="connsiteY52" fmla="*/ 882809 h 2823051"/>
                <a:gd name="connsiteX53" fmla="*/ 6621780 w 7498080"/>
                <a:gd name="connsiteY53" fmla="*/ 850900 h 2823051"/>
                <a:gd name="connsiteX54" fmla="*/ 6496526 w 7498080"/>
                <a:gd name="connsiteY54" fmla="*/ 570865 h 2823051"/>
                <a:gd name="connsiteX55" fmla="*/ 5880259 w 7498080"/>
                <a:gd name="connsiteY55" fmla="*/ 44132 h 2823051"/>
                <a:gd name="connsiteX56" fmla="*/ 5798820 w 7498080"/>
                <a:gd name="connsiteY56" fmla="*/ 43180 h 2823051"/>
                <a:gd name="connsiteX57" fmla="*/ 6111240 w 7498080"/>
                <a:gd name="connsiteY57" fmla="*/ 393700 h 2823051"/>
                <a:gd name="connsiteX58" fmla="*/ 5715000 w 7498080"/>
                <a:gd name="connsiteY58" fmla="*/ 736600 h 2823051"/>
                <a:gd name="connsiteX59" fmla="*/ 5699760 w 7498080"/>
                <a:gd name="connsiteY59" fmla="*/ 820420 h 2823051"/>
                <a:gd name="connsiteX60" fmla="*/ 5532120 w 7498080"/>
                <a:gd name="connsiteY60" fmla="*/ 850900 h 2823051"/>
                <a:gd name="connsiteX61" fmla="*/ 5326380 w 7498080"/>
                <a:gd name="connsiteY61" fmla="*/ 1033780 h 2823051"/>
                <a:gd name="connsiteX62" fmla="*/ 5280660 w 7498080"/>
                <a:gd name="connsiteY62" fmla="*/ 1209040 h 2823051"/>
                <a:gd name="connsiteX63" fmla="*/ 5257800 w 7498080"/>
                <a:gd name="connsiteY63" fmla="*/ 1300480 h 2823051"/>
                <a:gd name="connsiteX64" fmla="*/ 5250180 w 7498080"/>
                <a:gd name="connsiteY64" fmla="*/ 1841500 h 2823051"/>
                <a:gd name="connsiteX65" fmla="*/ 5257800 w 7498080"/>
                <a:gd name="connsiteY65" fmla="*/ 2009140 h 2823051"/>
                <a:gd name="connsiteX66" fmla="*/ 5280660 w 7498080"/>
                <a:gd name="connsiteY66" fmla="*/ 2199640 h 2823051"/>
                <a:gd name="connsiteX67" fmla="*/ 5273040 w 7498080"/>
                <a:gd name="connsiteY67" fmla="*/ 2313940 h 2823051"/>
                <a:gd name="connsiteX68" fmla="*/ 5166360 w 7498080"/>
                <a:gd name="connsiteY68" fmla="*/ 2321560 h 2823051"/>
                <a:gd name="connsiteX69" fmla="*/ 5158740 w 7498080"/>
                <a:gd name="connsiteY69" fmla="*/ 759460 h 2823051"/>
                <a:gd name="connsiteX70" fmla="*/ 5562600 w 7498080"/>
                <a:gd name="connsiteY70" fmla="*/ 759460 h 2823051"/>
                <a:gd name="connsiteX71" fmla="*/ 5562600 w 7498080"/>
                <a:gd name="connsiteY71" fmla="*/ 180340 h 2823051"/>
                <a:gd name="connsiteX72" fmla="*/ 5163789 w 7498080"/>
                <a:gd name="connsiteY72" fmla="*/ 194845 h 2823051"/>
                <a:gd name="connsiteX73" fmla="*/ 5137785 w 7498080"/>
                <a:gd name="connsiteY73" fmla="*/ 165735 h 2823051"/>
                <a:gd name="connsiteX74" fmla="*/ 772160 w 7498080"/>
                <a:gd name="connsiteY74" fmla="*/ 175260 h 2823051"/>
                <a:gd name="connsiteX75" fmla="*/ 769620 w 7498080"/>
                <a:gd name="connsiteY75" fmla="*/ 0 h 2823051"/>
                <a:gd name="connsiteX76" fmla="*/ 229870 w 7498080"/>
                <a:gd name="connsiteY76" fmla="*/ 2540 h 2823051"/>
                <a:gd name="connsiteX0" fmla="*/ 229870 w 7498080"/>
                <a:gd name="connsiteY0" fmla="*/ 2540 h 2823051"/>
                <a:gd name="connsiteX1" fmla="*/ 238125 w 7498080"/>
                <a:gd name="connsiteY1" fmla="*/ 168910 h 2823051"/>
                <a:gd name="connsiteX2" fmla="*/ 0 w 7498080"/>
                <a:gd name="connsiteY2" fmla="*/ 172720 h 2823051"/>
                <a:gd name="connsiteX3" fmla="*/ 7620 w 7498080"/>
                <a:gd name="connsiteY3" fmla="*/ 2702560 h 2823051"/>
                <a:gd name="connsiteX4" fmla="*/ 1651158 w 7498080"/>
                <a:gd name="connsiteY4" fmla="*/ 2823051 h 2823051"/>
                <a:gd name="connsiteX5" fmla="*/ 1721168 w 7498080"/>
                <a:gd name="connsiteY5" fmla="*/ 2521108 h 2823051"/>
                <a:gd name="connsiteX6" fmla="*/ 1897380 w 7498080"/>
                <a:gd name="connsiteY6" fmla="*/ 2382520 h 2823051"/>
                <a:gd name="connsiteX7" fmla="*/ 2194560 w 7498080"/>
                <a:gd name="connsiteY7" fmla="*/ 2382520 h 2823051"/>
                <a:gd name="connsiteX8" fmla="*/ 2386488 w 7498080"/>
                <a:gd name="connsiteY8" fmla="*/ 2508726 h 2823051"/>
                <a:gd name="connsiteX9" fmla="*/ 2461260 w 7498080"/>
                <a:gd name="connsiteY9" fmla="*/ 2818765 h 2823051"/>
                <a:gd name="connsiteX10" fmla="*/ 5380672 w 7498080"/>
                <a:gd name="connsiteY10" fmla="*/ 2816860 h 2823051"/>
                <a:gd name="connsiteX11" fmla="*/ 5379720 w 7498080"/>
                <a:gd name="connsiteY11" fmla="*/ 2458720 h 2823051"/>
                <a:gd name="connsiteX12" fmla="*/ 5585460 w 7498080"/>
                <a:gd name="connsiteY12" fmla="*/ 2463482 h 2823051"/>
                <a:gd name="connsiteX13" fmla="*/ 5574506 w 7498080"/>
                <a:gd name="connsiteY13" fmla="*/ 2711609 h 2823051"/>
                <a:gd name="connsiteX14" fmla="*/ 5623560 w 7498080"/>
                <a:gd name="connsiteY14" fmla="*/ 2672080 h 2823051"/>
                <a:gd name="connsiteX15" fmla="*/ 5704047 w 7498080"/>
                <a:gd name="connsiteY15" fmla="*/ 2452053 h 2823051"/>
                <a:gd name="connsiteX16" fmla="*/ 5814060 w 7498080"/>
                <a:gd name="connsiteY16" fmla="*/ 2344420 h 2823051"/>
                <a:gd name="connsiteX17" fmla="*/ 5836920 w 7498080"/>
                <a:gd name="connsiteY17" fmla="*/ 2313940 h 2823051"/>
                <a:gd name="connsiteX18" fmla="*/ 6150769 w 7498080"/>
                <a:gd name="connsiteY18" fmla="*/ 2304415 h 2823051"/>
                <a:gd name="connsiteX19" fmla="*/ 6346984 w 7498080"/>
                <a:gd name="connsiteY19" fmla="*/ 2427287 h 2823051"/>
                <a:gd name="connsiteX20" fmla="*/ 6455092 w 7498080"/>
                <a:gd name="connsiteY20" fmla="*/ 2636361 h 2823051"/>
                <a:gd name="connsiteX21" fmla="*/ 6573679 w 7498080"/>
                <a:gd name="connsiteY21" fmla="*/ 2701608 h 2823051"/>
                <a:gd name="connsiteX22" fmla="*/ 6645116 w 7498080"/>
                <a:gd name="connsiteY22" fmla="*/ 2799239 h 2823051"/>
                <a:gd name="connsiteX23" fmla="*/ 6926580 w 7498080"/>
                <a:gd name="connsiteY23" fmla="*/ 2801620 h 2823051"/>
                <a:gd name="connsiteX24" fmla="*/ 7117080 w 7498080"/>
                <a:gd name="connsiteY24" fmla="*/ 2794000 h 2823051"/>
                <a:gd name="connsiteX25" fmla="*/ 7170420 w 7498080"/>
                <a:gd name="connsiteY25" fmla="*/ 2717800 h 2823051"/>
                <a:gd name="connsiteX26" fmla="*/ 7132320 w 7498080"/>
                <a:gd name="connsiteY26" fmla="*/ 2641600 h 2823051"/>
                <a:gd name="connsiteX27" fmla="*/ 7132320 w 7498080"/>
                <a:gd name="connsiteY27" fmla="*/ 2580640 h 2823051"/>
                <a:gd name="connsiteX28" fmla="*/ 7162800 w 7498080"/>
                <a:gd name="connsiteY28" fmla="*/ 2542540 h 2823051"/>
                <a:gd name="connsiteX29" fmla="*/ 7132320 w 7498080"/>
                <a:gd name="connsiteY29" fmla="*/ 2451100 h 2823051"/>
                <a:gd name="connsiteX30" fmla="*/ 7117080 w 7498080"/>
                <a:gd name="connsiteY30" fmla="*/ 2344420 h 2823051"/>
                <a:gd name="connsiteX31" fmla="*/ 7117080 w 7498080"/>
                <a:gd name="connsiteY31" fmla="*/ 2275840 h 2823051"/>
                <a:gd name="connsiteX32" fmla="*/ 7139940 w 7498080"/>
                <a:gd name="connsiteY32" fmla="*/ 2275840 h 2823051"/>
                <a:gd name="connsiteX33" fmla="*/ 7117080 w 7498080"/>
                <a:gd name="connsiteY33" fmla="*/ 2176780 h 2823051"/>
                <a:gd name="connsiteX34" fmla="*/ 7147560 w 7498080"/>
                <a:gd name="connsiteY34" fmla="*/ 2138680 h 2823051"/>
                <a:gd name="connsiteX35" fmla="*/ 7101364 w 7498080"/>
                <a:gd name="connsiteY35" fmla="*/ 1782445 h 2823051"/>
                <a:gd name="connsiteX36" fmla="*/ 7323772 w 7498080"/>
                <a:gd name="connsiteY36" fmla="*/ 1643856 h 2823051"/>
                <a:gd name="connsiteX37" fmla="*/ 7421880 w 7498080"/>
                <a:gd name="connsiteY37" fmla="*/ 1506220 h 2823051"/>
                <a:gd name="connsiteX38" fmla="*/ 7414260 w 7498080"/>
                <a:gd name="connsiteY38" fmla="*/ 1391920 h 2823051"/>
                <a:gd name="connsiteX39" fmla="*/ 7414260 w 7498080"/>
                <a:gd name="connsiteY39" fmla="*/ 1391920 h 2823051"/>
                <a:gd name="connsiteX40" fmla="*/ 7368540 w 7498080"/>
                <a:gd name="connsiteY40" fmla="*/ 1155700 h 2823051"/>
                <a:gd name="connsiteX41" fmla="*/ 7452360 w 7498080"/>
                <a:gd name="connsiteY41" fmla="*/ 1224280 h 2823051"/>
                <a:gd name="connsiteX42" fmla="*/ 7498080 w 7498080"/>
                <a:gd name="connsiteY42" fmla="*/ 1193800 h 2823051"/>
                <a:gd name="connsiteX43" fmla="*/ 7391400 w 7498080"/>
                <a:gd name="connsiteY43" fmla="*/ 1094740 h 2823051"/>
                <a:gd name="connsiteX44" fmla="*/ 7368540 w 7498080"/>
                <a:gd name="connsiteY44" fmla="*/ 965200 h 2823051"/>
                <a:gd name="connsiteX45" fmla="*/ 7261860 w 7498080"/>
                <a:gd name="connsiteY45" fmla="*/ 896620 h 2823051"/>
                <a:gd name="connsiteX46" fmla="*/ 7130891 w 7498080"/>
                <a:gd name="connsiteY46" fmla="*/ 891857 h 2823051"/>
                <a:gd name="connsiteX47" fmla="*/ 7040880 w 7498080"/>
                <a:gd name="connsiteY47" fmla="*/ 896620 h 2823051"/>
                <a:gd name="connsiteX48" fmla="*/ 7025640 w 7498080"/>
                <a:gd name="connsiteY48" fmla="*/ 911860 h 2823051"/>
                <a:gd name="connsiteX49" fmla="*/ 6918960 w 7498080"/>
                <a:gd name="connsiteY49" fmla="*/ 934720 h 2823051"/>
                <a:gd name="connsiteX50" fmla="*/ 6903720 w 7498080"/>
                <a:gd name="connsiteY50" fmla="*/ 934720 h 2823051"/>
                <a:gd name="connsiteX51" fmla="*/ 6758940 w 7498080"/>
                <a:gd name="connsiteY51" fmla="*/ 904240 h 2823051"/>
                <a:gd name="connsiteX52" fmla="*/ 6754177 w 7498080"/>
                <a:gd name="connsiteY52" fmla="*/ 882809 h 2823051"/>
                <a:gd name="connsiteX53" fmla="*/ 6621780 w 7498080"/>
                <a:gd name="connsiteY53" fmla="*/ 850900 h 2823051"/>
                <a:gd name="connsiteX54" fmla="*/ 6496526 w 7498080"/>
                <a:gd name="connsiteY54" fmla="*/ 570865 h 2823051"/>
                <a:gd name="connsiteX55" fmla="*/ 5880259 w 7498080"/>
                <a:gd name="connsiteY55" fmla="*/ 44132 h 2823051"/>
                <a:gd name="connsiteX56" fmla="*/ 5798820 w 7498080"/>
                <a:gd name="connsiteY56" fmla="*/ 43180 h 2823051"/>
                <a:gd name="connsiteX57" fmla="*/ 6111240 w 7498080"/>
                <a:gd name="connsiteY57" fmla="*/ 393700 h 2823051"/>
                <a:gd name="connsiteX58" fmla="*/ 5715000 w 7498080"/>
                <a:gd name="connsiteY58" fmla="*/ 736600 h 2823051"/>
                <a:gd name="connsiteX59" fmla="*/ 5699760 w 7498080"/>
                <a:gd name="connsiteY59" fmla="*/ 820420 h 2823051"/>
                <a:gd name="connsiteX60" fmla="*/ 5532120 w 7498080"/>
                <a:gd name="connsiteY60" fmla="*/ 850900 h 2823051"/>
                <a:gd name="connsiteX61" fmla="*/ 5326380 w 7498080"/>
                <a:gd name="connsiteY61" fmla="*/ 1033780 h 2823051"/>
                <a:gd name="connsiteX62" fmla="*/ 5280660 w 7498080"/>
                <a:gd name="connsiteY62" fmla="*/ 1209040 h 2823051"/>
                <a:gd name="connsiteX63" fmla="*/ 5257800 w 7498080"/>
                <a:gd name="connsiteY63" fmla="*/ 1300480 h 2823051"/>
                <a:gd name="connsiteX64" fmla="*/ 5250180 w 7498080"/>
                <a:gd name="connsiteY64" fmla="*/ 1841500 h 2823051"/>
                <a:gd name="connsiteX65" fmla="*/ 5257800 w 7498080"/>
                <a:gd name="connsiteY65" fmla="*/ 2009140 h 2823051"/>
                <a:gd name="connsiteX66" fmla="*/ 5280660 w 7498080"/>
                <a:gd name="connsiteY66" fmla="*/ 2199640 h 2823051"/>
                <a:gd name="connsiteX67" fmla="*/ 5273040 w 7498080"/>
                <a:gd name="connsiteY67" fmla="*/ 2313940 h 2823051"/>
                <a:gd name="connsiteX68" fmla="*/ 5166360 w 7498080"/>
                <a:gd name="connsiteY68" fmla="*/ 2321560 h 2823051"/>
                <a:gd name="connsiteX69" fmla="*/ 5158740 w 7498080"/>
                <a:gd name="connsiteY69" fmla="*/ 759460 h 2823051"/>
                <a:gd name="connsiteX70" fmla="*/ 5562600 w 7498080"/>
                <a:gd name="connsiteY70" fmla="*/ 759460 h 2823051"/>
                <a:gd name="connsiteX71" fmla="*/ 5567224 w 7498080"/>
                <a:gd name="connsiteY71" fmla="*/ 194110 h 2823051"/>
                <a:gd name="connsiteX72" fmla="*/ 5163789 w 7498080"/>
                <a:gd name="connsiteY72" fmla="*/ 194845 h 2823051"/>
                <a:gd name="connsiteX73" fmla="*/ 5137785 w 7498080"/>
                <a:gd name="connsiteY73" fmla="*/ 165735 h 2823051"/>
                <a:gd name="connsiteX74" fmla="*/ 772160 w 7498080"/>
                <a:gd name="connsiteY74" fmla="*/ 175260 h 2823051"/>
                <a:gd name="connsiteX75" fmla="*/ 769620 w 7498080"/>
                <a:gd name="connsiteY75" fmla="*/ 0 h 2823051"/>
                <a:gd name="connsiteX76" fmla="*/ 229870 w 7498080"/>
                <a:gd name="connsiteY76" fmla="*/ 2540 h 2823051"/>
                <a:gd name="connsiteX0" fmla="*/ 229870 w 7498080"/>
                <a:gd name="connsiteY0" fmla="*/ 2540 h 2823051"/>
                <a:gd name="connsiteX1" fmla="*/ 238125 w 7498080"/>
                <a:gd name="connsiteY1" fmla="*/ 168910 h 2823051"/>
                <a:gd name="connsiteX2" fmla="*/ 0 w 7498080"/>
                <a:gd name="connsiteY2" fmla="*/ 172720 h 2823051"/>
                <a:gd name="connsiteX3" fmla="*/ 7620 w 7498080"/>
                <a:gd name="connsiteY3" fmla="*/ 2702560 h 2823051"/>
                <a:gd name="connsiteX4" fmla="*/ 1651158 w 7498080"/>
                <a:gd name="connsiteY4" fmla="*/ 2823051 h 2823051"/>
                <a:gd name="connsiteX5" fmla="*/ 1721168 w 7498080"/>
                <a:gd name="connsiteY5" fmla="*/ 2521108 h 2823051"/>
                <a:gd name="connsiteX6" fmla="*/ 1897380 w 7498080"/>
                <a:gd name="connsiteY6" fmla="*/ 2382520 h 2823051"/>
                <a:gd name="connsiteX7" fmla="*/ 2194560 w 7498080"/>
                <a:gd name="connsiteY7" fmla="*/ 2382520 h 2823051"/>
                <a:gd name="connsiteX8" fmla="*/ 2386488 w 7498080"/>
                <a:gd name="connsiteY8" fmla="*/ 2508726 h 2823051"/>
                <a:gd name="connsiteX9" fmla="*/ 2461260 w 7498080"/>
                <a:gd name="connsiteY9" fmla="*/ 2818765 h 2823051"/>
                <a:gd name="connsiteX10" fmla="*/ 5380672 w 7498080"/>
                <a:gd name="connsiteY10" fmla="*/ 2816860 h 2823051"/>
                <a:gd name="connsiteX11" fmla="*/ 5379720 w 7498080"/>
                <a:gd name="connsiteY11" fmla="*/ 2458720 h 2823051"/>
                <a:gd name="connsiteX12" fmla="*/ 5585460 w 7498080"/>
                <a:gd name="connsiteY12" fmla="*/ 2463482 h 2823051"/>
                <a:gd name="connsiteX13" fmla="*/ 5574506 w 7498080"/>
                <a:gd name="connsiteY13" fmla="*/ 2711609 h 2823051"/>
                <a:gd name="connsiteX14" fmla="*/ 5623560 w 7498080"/>
                <a:gd name="connsiteY14" fmla="*/ 2672080 h 2823051"/>
                <a:gd name="connsiteX15" fmla="*/ 5704047 w 7498080"/>
                <a:gd name="connsiteY15" fmla="*/ 2452053 h 2823051"/>
                <a:gd name="connsiteX16" fmla="*/ 5814060 w 7498080"/>
                <a:gd name="connsiteY16" fmla="*/ 2344420 h 2823051"/>
                <a:gd name="connsiteX17" fmla="*/ 5836920 w 7498080"/>
                <a:gd name="connsiteY17" fmla="*/ 2313940 h 2823051"/>
                <a:gd name="connsiteX18" fmla="*/ 6150769 w 7498080"/>
                <a:gd name="connsiteY18" fmla="*/ 2304415 h 2823051"/>
                <a:gd name="connsiteX19" fmla="*/ 6346984 w 7498080"/>
                <a:gd name="connsiteY19" fmla="*/ 2427287 h 2823051"/>
                <a:gd name="connsiteX20" fmla="*/ 6455092 w 7498080"/>
                <a:gd name="connsiteY20" fmla="*/ 2636361 h 2823051"/>
                <a:gd name="connsiteX21" fmla="*/ 6573679 w 7498080"/>
                <a:gd name="connsiteY21" fmla="*/ 2701608 h 2823051"/>
                <a:gd name="connsiteX22" fmla="*/ 6645116 w 7498080"/>
                <a:gd name="connsiteY22" fmla="*/ 2799239 h 2823051"/>
                <a:gd name="connsiteX23" fmla="*/ 6926580 w 7498080"/>
                <a:gd name="connsiteY23" fmla="*/ 2801620 h 2823051"/>
                <a:gd name="connsiteX24" fmla="*/ 7117080 w 7498080"/>
                <a:gd name="connsiteY24" fmla="*/ 2794000 h 2823051"/>
                <a:gd name="connsiteX25" fmla="*/ 7170420 w 7498080"/>
                <a:gd name="connsiteY25" fmla="*/ 2717800 h 2823051"/>
                <a:gd name="connsiteX26" fmla="*/ 7132320 w 7498080"/>
                <a:gd name="connsiteY26" fmla="*/ 2641600 h 2823051"/>
                <a:gd name="connsiteX27" fmla="*/ 7132320 w 7498080"/>
                <a:gd name="connsiteY27" fmla="*/ 2580640 h 2823051"/>
                <a:gd name="connsiteX28" fmla="*/ 7162800 w 7498080"/>
                <a:gd name="connsiteY28" fmla="*/ 2542540 h 2823051"/>
                <a:gd name="connsiteX29" fmla="*/ 7132320 w 7498080"/>
                <a:gd name="connsiteY29" fmla="*/ 2451100 h 2823051"/>
                <a:gd name="connsiteX30" fmla="*/ 7117080 w 7498080"/>
                <a:gd name="connsiteY30" fmla="*/ 2344420 h 2823051"/>
                <a:gd name="connsiteX31" fmla="*/ 7117080 w 7498080"/>
                <a:gd name="connsiteY31" fmla="*/ 2275840 h 2823051"/>
                <a:gd name="connsiteX32" fmla="*/ 7139940 w 7498080"/>
                <a:gd name="connsiteY32" fmla="*/ 2275840 h 2823051"/>
                <a:gd name="connsiteX33" fmla="*/ 7117080 w 7498080"/>
                <a:gd name="connsiteY33" fmla="*/ 2176780 h 2823051"/>
                <a:gd name="connsiteX34" fmla="*/ 7147560 w 7498080"/>
                <a:gd name="connsiteY34" fmla="*/ 2138680 h 2823051"/>
                <a:gd name="connsiteX35" fmla="*/ 7101364 w 7498080"/>
                <a:gd name="connsiteY35" fmla="*/ 1782445 h 2823051"/>
                <a:gd name="connsiteX36" fmla="*/ 7323772 w 7498080"/>
                <a:gd name="connsiteY36" fmla="*/ 1643856 h 2823051"/>
                <a:gd name="connsiteX37" fmla="*/ 7421880 w 7498080"/>
                <a:gd name="connsiteY37" fmla="*/ 1506220 h 2823051"/>
                <a:gd name="connsiteX38" fmla="*/ 7414260 w 7498080"/>
                <a:gd name="connsiteY38" fmla="*/ 1391920 h 2823051"/>
                <a:gd name="connsiteX39" fmla="*/ 7414260 w 7498080"/>
                <a:gd name="connsiteY39" fmla="*/ 1391920 h 2823051"/>
                <a:gd name="connsiteX40" fmla="*/ 7368540 w 7498080"/>
                <a:gd name="connsiteY40" fmla="*/ 1155700 h 2823051"/>
                <a:gd name="connsiteX41" fmla="*/ 7452360 w 7498080"/>
                <a:gd name="connsiteY41" fmla="*/ 1224280 h 2823051"/>
                <a:gd name="connsiteX42" fmla="*/ 7498080 w 7498080"/>
                <a:gd name="connsiteY42" fmla="*/ 1193800 h 2823051"/>
                <a:gd name="connsiteX43" fmla="*/ 7391400 w 7498080"/>
                <a:gd name="connsiteY43" fmla="*/ 1094740 h 2823051"/>
                <a:gd name="connsiteX44" fmla="*/ 7368540 w 7498080"/>
                <a:gd name="connsiteY44" fmla="*/ 965200 h 2823051"/>
                <a:gd name="connsiteX45" fmla="*/ 7261860 w 7498080"/>
                <a:gd name="connsiteY45" fmla="*/ 896620 h 2823051"/>
                <a:gd name="connsiteX46" fmla="*/ 7130891 w 7498080"/>
                <a:gd name="connsiteY46" fmla="*/ 891857 h 2823051"/>
                <a:gd name="connsiteX47" fmla="*/ 7040880 w 7498080"/>
                <a:gd name="connsiteY47" fmla="*/ 896620 h 2823051"/>
                <a:gd name="connsiteX48" fmla="*/ 7025640 w 7498080"/>
                <a:gd name="connsiteY48" fmla="*/ 911860 h 2823051"/>
                <a:gd name="connsiteX49" fmla="*/ 6918960 w 7498080"/>
                <a:gd name="connsiteY49" fmla="*/ 934720 h 2823051"/>
                <a:gd name="connsiteX50" fmla="*/ 6903720 w 7498080"/>
                <a:gd name="connsiteY50" fmla="*/ 934720 h 2823051"/>
                <a:gd name="connsiteX51" fmla="*/ 6758940 w 7498080"/>
                <a:gd name="connsiteY51" fmla="*/ 904240 h 2823051"/>
                <a:gd name="connsiteX52" fmla="*/ 6754177 w 7498080"/>
                <a:gd name="connsiteY52" fmla="*/ 882809 h 2823051"/>
                <a:gd name="connsiteX53" fmla="*/ 6621780 w 7498080"/>
                <a:gd name="connsiteY53" fmla="*/ 850900 h 2823051"/>
                <a:gd name="connsiteX54" fmla="*/ 6496526 w 7498080"/>
                <a:gd name="connsiteY54" fmla="*/ 570865 h 2823051"/>
                <a:gd name="connsiteX55" fmla="*/ 5880259 w 7498080"/>
                <a:gd name="connsiteY55" fmla="*/ 44132 h 2823051"/>
                <a:gd name="connsiteX56" fmla="*/ 5798820 w 7498080"/>
                <a:gd name="connsiteY56" fmla="*/ 43180 h 2823051"/>
                <a:gd name="connsiteX57" fmla="*/ 6111240 w 7498080"/>
                <a:gd name="connsiteY57" fmla="*/ 393700 h 2823051"/>
                <a:gd name="connsiteX58" fmla="*/ 5715000 w 7498080"/>
                <a:gd name="connsiteY58" fmla="*/ 736600 h 2823051"/>
                <a:gd name="connsiteX59" fmla="*/ 5699760 w 7498080"/>
                <a:gd name="connsiteY59" fmla="*/ 820420 h 2823051"/>
                <a:gd name="connsiteX60" fmla="*/ 5532120 w 7498080"/>
                <a:gd name="connsiteY60" fmla="*/ 850900 h 2823051"/>
                <a:gd name="connsiteX61" fmla="*/ 5326380 w 7498080"/>
                <a:gd name="connsiteY61" fmla="*/ 1033780 h 2823051"/>
                <a:gd name="connsiteX62" fmla="*/ 5280660 w 7498080"/>
                <a:gd name="connsiteY62" fmla="*/ 1209040 h 2823051"/>
                <a:gd name="connsiteX63" fmla="*/ 5257800 w 7498080"/>
                <a:gd name="connsiteY63" fmla="*/ 1300480 h 2823051"/>
                <a:gd name="connsiteX64" fmla="*/ 5250180 w 7498080"/>
                <a:gd name="connsiteY64" fmla="*/ 1841500 h 2823051"/>
                <a:gd name="connsiteX65" fmla="*/ 5257800 w 7498080"/>
                <a:gd name="connsiteY65" fmla="*/ 2009140 h 2823051"/>
                <a:gd name="connsiteX66" fmla="*/ 5280660 w 7498080"/>
                <a:gd name="connsiteY66" fmla="*/ 2199640 h 2823051"/>
                <a:gd name="connsiteX67" fmla="*/ 5273040 w 7498080"/>
                <a:gd name="connsiteY67" fmla="*/ 2313940 h 2823051"/>
                <a:gd name="connsiteX68" fmla="*/ 5166360 w 7498080"/>
                <a:gd name="connsiteY68" fmla="*/ 2321560 h 2823051"/>
                <a:gd name="connsiteX69" fmla="*/ 5158740 w 7498080"/>
                <a:gd name="connsiteY69" fmla="*/ 759460 h 2823051"/>
                <a:gd name="connsiteX70" fmla="*/ 5562600 w 7498080"/>
                <a:gd name="connsiteY70" fmla="*/ 759460 h 2823051"/>
                <a:gd name="connsiteX71" fmla="*/ 5567224 w 7498080"/>
                <a:gd name="connsiteY71" fmla="*/ 194110 h 2823051"/>
                <a:gd name="connsiteX72" fmla="*/ 5163789 w 7498080"/>
                <a:gd name="connsiteY72" fmla="*/ 194845 h 2823051"/>
                <a:gd name="connsiteX73" fmla="*/ 5137785 w 7498080"/>
                <a:gd name="connsiteY73" fmla="*/ 165735 h 2823051"/>
                <a:gd name="connsiteX74" fmla="*/ 772160 w 7498080"/>
                <a:gd name="connsiteY74" fmla="*/ 175260 h 2823051"/>
                <a:gd name="connsiteX75" fmla="*/ 769620 w 7498080"/>
                <a:gd name="connsiteY75" fmla="*/ 0 h 2823051"/>
                <a:gd name="connsiteX76" fmla="*/ 229870 w 7498080"/>
                <a:gd name="connsiteY76" fmla="*/ 2540 h 2823051"/>
                <a:gd name="connsiteX0" fmla="*/ 229870 w 7498080"/>
                <a:gd name="connsiteY0" fmla="*/ 2540 h 2823051"/>
                <a:gd name="connsiteX1" fmla="*/ 238125 w 7498080"/>
                <a:gd name="connsiteY1" fmla="*/ 168910 h 2823051"/>
                <a:gd name="connsiteX2" fmla="*/ 0 w 7498080"/>
                <a:gd name="connsiteY2" fmla="*/ 172720 h 2823051"/>
                <a:gd name="connsiteX3" fmla="*/ 7620 w 7498080"/>
                <a:gd name="connsiteY3" fmla="*/ 2702560 h 2823051"/>
                <a:gd name="connsiteX4" fmla="*/ 1651158 w 7498080"/>
                <a:gd name="connsiteY4" fmla="*/ 2823051 h 2823051"/>
                <a:gd name="connsiteX5" fmla="*/ 1721168 w 7498080"/>
                <a:gd name="connsiteY5" fmla="*/ 2521108 h 2823051"/>
                <a:gd name="connsiteX6" fmla="*/ 1897380 w 7498080"/>
                <a:gd name="connsiteY6" fmla="*/ 2382520 h 2823051"/>
                <a:gd name="connsiteX7" fmla="*/ 2194560 w 7498080"/>
                <a:gd name="connsiteY7" fmla="*/ 2382520 h 2823051"/>
                <a:gd name="connsiteX8" fmla="*/ 2386488 w 7498080"/>
                <a:gd name="connsiteY8" fmla="*/ 2508726 h 2823051"/>
                <a:gd name="connsiteX9" fmla="*/ 2461260 w 7498080"/>
                <a:gd name="connsiteY9" fmla="*/ 2818765 h 2823051"/>
                <a:gd name="connsiteX10" fmla="*/ 5380672 w 7498080"/>
                <a:gd name="connsiteY10" fmla="*/ 2816860 h 2823051"/>
                <a:gd name="connsiteX11" fmla="*/ 5379720 w 7498080"/>
                <a:gd name="connsiteY11" fmla="*/ 2458720 h 2823051"/>
                <a:gd name="connsiteX12" fmla="*/ 5585460 w 7498080"/>
                <a:gd name="connsiteY12" fmla="*/ 2463482 h 2823051"/>
                <a:gd name="connsiteX13" fmla="*/ 5574506 w 7498080"/>
                <a:gd name="connsiteY13" fmla="*/ 2711609 h 2823051"/>
                <a:gd name="connsiteX14" fmla="*/ 5623560 w 7498080"/>
                <a:gd name="connsiteY14" fmla="*/ 2672080 h 2823051"/>
                <a:gd name="connsiteX15" fmla="*/ 5704047 w 7498080"/>
                <a:gd name="connsiteY15" fmla="*/ 2452053 h 2823051"/>
                <a:gd name="connsiteX16" fmla="*/ 5814060 w 7498080"/>
                <a:gd name="connsiteY16" fmla="*/ 2344420 h 2823051"/>
                <a:gd name="connsiteX17" fmla="*/ 5836920 w 7498080"/>
                <a:gd name="connsiteY17" fmla="*/ 2313940 h 2823051"/>
                <a:gd name="connsiteX18" fmla="*/ 6150769 w 7498080"/>
                <a:gd name="connsiteY18" fmla="*/ 2304415 h 2823051"/>
                <a:gd name="connsiteX19" fmla="*/ 6346984 w 7498080"/>
                <a:gd name="connsiteY19" fmla="*/ 2427287 h 2823051"/>
                <a:gd name="connsiteX20" fmla="*/ 6455092 w 7498080"/>
                <a:gd name="connsiteY20" fmla="*/ 2636361 h 2823051"/>
                <a:gd name="connsiteX21" fmla="*/ 6573679 w 7498080"/>
                <a:gd name="connsiteY21" fmla="*/ 2701608 h 2823051"/>
                <a:gd name="connsiteX22" fmla="*/ 6645116 w 7498080"/>
                <a:gd name="connsiteY22" fmla="*/ 2799239 h 2823051"/>
                <a:gd name="connsiteX23" fmla="*/ 6926580 w 7498080"/>
                <a:gd name="connsiteY23" fmla="*/ 2801620 h 2823051"/>
                <a:gd name="connsiteX24" fmla="*/ 7117080 w 7498080"/>
                <a:gd name="connsiteY24" fmla="*/ 2794000 h 2823051"/>
                <a:gd name="connsiteX25" fmla="*/ 7170420 w 7498080"/>
                <a:gd name="connsiteY25" fmla="*/ 2717800 h 2823051"/>
                <a:gd name="connsiteX26" fmla="*/ 7132320 w 7498080"/>
                <a:gd name="connsiteY26" fmla="*/ 2641600 h 2823051"/>
                <a:gd name="connsiteX27" fmla="*/ 7132320 w 7498080"/>
                <a:gd name="connsiteY27" fmla="*/ 2580640 h 2823051"/>
                <a:gd name="connsiteX28" fmla="*/ 7162800 w 7498080"/>
                <a:gd name="connsiteY28" fmla="*/ 2542540 h 2823051"/>
                <a:gd name="connsiteX29" fmla="*/ 7132320 w 7498080"/>
                <a:gd name="connsiteY29" fmla="*/ 2451100 h 2823051"/>
                <a:gd name="connsiteX30" fmla="*/ 7117080 w 7498080"/>
                <a:gd name="connsiteY30" fmla="*/ 2344420 h 2823051"/>
                <a:gd name="connsiteX31" fmla="*/ 7117080 w 7498080"/>
                <a:gd name="connsiteY31" fmla="*/ 2275840 h 2823051"/>
                <a:gd name="connsiteX32" fmla="*/ 7139940 w 7498080"/>
                <a:gd name="connsiteY32" fmla="*/ 2275840 h 2823051"/>
                <a:gd name="connsiteX33" fmla="*/ 7117080 w 7498080"/>
                <a:gd name="connsiteY33" fmla="*/ 2176780 h 2823051"/>
                <a:gd name="connsiteX34" fmla="*/ 7147560 w 7498080"/>
                <a:gd name="connsiteY34" fmla="*/ 2138680 h 2823051"/>
                <a:gd name="connsiteX35" fmla="*/ 7101364 w 7498080"/>
                <a:gd name="connsiteY35" fmla="*/ 1782445 h 2823051"/>
                <a:gd name="connsiteX36" fmla="*/ 7323772 w 7498080"/>
                <a:gd name="connsiteY36" fmla="*/ 1643856 h 2823051"/>
                <a:gd name="connsiteX37" fmla="*/ 7421880 w 7498080"/>
                <a:gd name="connsiteY37" fmla="*/ 1506220 h 2823051"/>
                <a:gd name="connsiteX38" fmla="*/ 7414260 w 7498080"/>
                <a:gd name="connsiteY38" fmla="*/ 1391920 h 2823051"/>
                <a:gd name="connsiteX39" fmla="*/ 7414260 w 7498080"/>
                <a:gd name="connsiteY39" fmla="*/ 1391920 h 2823051"/>
                <a:gd name="connsiteX40" fmla="*/ 7368540 w 7498080"/>
                <a:gd name="connsiteY40" fmla="*/ 1155700 h 2823051"/>
                <a:gd name="connsiteX41" fmla="*/ 7452360 w 7498080"/>
                <a:gd name="connsiteY41" fmla="*/ 1224280 h 2823051"/>
                <a:gd name="connsiteX42" fmla="*/ 7498080 w 7498080"/>
                <a:gd name="connsiteY42" fmla="*/ 1193800 h 2823051"/>
                <a:gd name="connsiteX43" fmla="*/ 7391400 w 7498080"/>
                <a:gd name="connsiteY43" fmla="*/ 1094740 h 2823051"/>
                <a:gd name="connsiteX44" fmla="*/ 7368540 w 7498080"/>
                <a:gd name="connsiteY44" fmla="*/ 965200 h 2823051"/>
                <a:gd name="connsiteX45" fmla="*/ 7261860 w 7498080"/>
                <a:gd name="connsiteY45" fmla="*/ 896620 h 2823051"/>
                <a:gd name="connsiteX46" fmla="*/ 7130891 w 7498080"/>
                <a:gd name="connsiteY46" fmla="*/ 891857 h 2823051"/>
                <a:gd name="connsiteX47" fmla="*/ 7040880 w 7498080"/>
                <a:gd name="connsiteY47" fmla="*/ 896620 h 2823051"/>
                <a:gd name="connsiteX48" fmla="*/ 7025640 w 7498080"/>
                <a:gd name="connsiteY48" fmla="*/ 911860 h 2823051"/>
                <a:gd name="connsiteX49" fmla="*/ 6918960 w 7498080"/>
                <a:gd name="connsiteY49" fmla="*/ 934720 h 2823051"/>
                <a:gd name="connsiteX50" fmla="*/ 6903720 w 7498080"/>
                <a:gd name="connsiteY50" fmla="*/ 934720 h 2823051"/>
                <a:gd name="connsiteX51" fmla="*/ 6758940 w 7498080"/>
                <a:gd name="connsiteY51" fmla="*/ 904240 h 2823051"/>
                <a:gd name="connsiteX52" fmla="*/ 6754177 w 7498080"/>
                <a:gd name="connsiteY52" fmla="*/ 882809 h 2823051"/>
                <a:gd name="connsiteX53" fmla="*/ 6621780 w 7498080"/>
                <a:gd name="connsiteY53" fmla="*/ 850900 h 2823051"/>
                <a:gd name="connsiteX54" fmla="*/ 6496526 w 7498080"/>
                <a:gd name="connsiteY54" fmla="*/ 570865 h 2823051"/>
                <a:gd name="connsiteX55" fmla="*/ 5880259 w 7498080"/>
                <a:gd name="connsiteY55" fmla="*/ 44132 h 2823051"/>
                <a:gd name="connsiteX56" fmla="*/ 5798820 w 7498080"/>
                <a:gd name="connsiteY56" fmla="*/ 43180 h 2823051"/>
                <a:gd name="connsiteX57" fmla="*/ 6111240 w 7498080"/>
                <a:gd name="connsiteY57" fmla="*/ 393700 h 2823051"/>
                <a:gd name="connsiteX58" fmla="*/ 5715000 w 7498080"/>
                <a:gd name="connsiteY58" fmla="*/ 736600 h 2823051"/>
                <a:gd name="connsiteX59" fmla="*/ 5699760 w 7498080"/>
                <a:gd name="connsiteY59" fmla="*/ 820420 h 2823051"/>
                <a:gd name="connsiteX60" fmla="*/ 5532120 w 7498080"/>
                <a:gd name="connsiteY60" fmla="*/ 850900 h 2823051"/>
                <a:gd name="connsiteX61" fmla="*/ 5326380 w 7498080"/>
                <a:gd name="connsiteY61" fmla="*/ 1033780 h 2823051"/>
                <a:gd name="connsiteX62" fmla="*/ 5280660 w 7498080"/>
                <a:gd name="connsiteY62" fmla="*/ 1209040 h 2823051"/>
                <a:gd name="connsiteX63" fmla="*/ 5257800 w 7498080"/>
                <a:gd name="connsiteY63" fmla="*/ 1300480 h 2823051"/>
                <a:gd name="connsiteX64" fmla="*/ 5250180 w 7498080"/>
                <a:gd name="connsiteY64" fmla="*/ 1841500 h 2823051"/>
                <a:gd name="connsiteX65" fmla="*/ 5257800 w 7498080"/>
                <a:gd name="connsiteY65" fmla="*/ 2009140 h 2823051"/>
                <a:gd name="connsiteX66" fmla="*/ 5280660 w 7498080"/>
                <a:gd name="connsiteY66" fmla="*/ 2199640 h 2823051"/>
                <a:gd name="connsiteX67" fmla="*/ 5273040 w 7498080"/>
                <a:gd name="connsiteY67" fmla="*/ 2313940 h 2823051"/>
                <a:gd name="connsiteX68" fmla="*/ 5166360 w 7498080"/>
                <a:gd name="connsiteY68" fmla="*/ 2321560 h 2823051"/>
                <a:gd name="connsiteX69" fmla="*/ 5158740 w 7498080"/>
                <a:gd name="connsiteY69" fmla="*/ 759460 h 2823051"/>
                <a:gd name="connsiteX70" fmla="*/ 5562600 w 7498080"/>
                <a:gd name="connsiteY70" fmla="*/ 759460 h 2823051"/>
                <a:gd name="connsiteX71" fmla="*/ 5567224 w 7498080"/>
                <a:gd name="connsiteY71" fmla="*/ 194110 h 2823051"/>
                <a:gd name="connsiteX72" fmla="*/ 5163789 w 7498080"/>
                <a:gd name="connsiteY72" fmla="*/ 194845 h 2823051"/>
                <a:gd name="connsiteX73" fmla="*/ 5137785 w 7498080"/>
                <a:gd name="connsiteY73" fmla="*/ 165735 h 2823051"/>
                <a:gd name="connsiteX74" fmla="*/ 772160 w 7498080"/>
                <a:gd name="connsiteY74" fmla="*/ 175260 h 2823051"/>
                <a:gd name="connsiteX75" fmla="*/ 769620 w 7498080"/>
                <a:gd name="connsiteY75" fmla="*/ 0 h 2823051"/>
                <a:gd name="connsiteX76" fmla="*/ 229870 w 7498080"/>
                <a:gd name="connsiteY76" fmla="*/ 2540 h 2823051"/>
                <a:gd name="connsiteX0" fmla="*/ 229870 w 7498080"/>
                <a:gd name="connsiteY0" fmla="*/ 2540 h 2823051"/>
                <a:gd name="connsiteX1" fmla="*/ 238125 w 7498080"/>
                <a:gd name="connsiteY1" fmla="*/ 168910 h 2823051"/>
                <a:gd name="connsiteX2" fmla="*/ 0 w 7498080"/>
                <a:gd name="connsiteY2" fmla="*/ 172720 h 2823051"/>
                <a:gd name="connsiteX3" fmla="*/ 7620 w 7498080"/>
                <a:gd name="connsiteY3" fmla="*/ 2702560 h 2823051"/>
                <a:gd name="connsiteX4" fmla="*/ 1651158 w 7498080"/>
                <a:gd name="connsiteY4" fmla="*/ 2823051 h 2823051"/>
                <a:gd name="connsiteX5" fmla="*/ 1721168 w 7498080"/>
                <a:gd name="connsiteY5" fmla="*/ 2521108 h 2823051"/>
                <a:gd name="connsiteX6" fmla="*/ 1897380 w 7498080"/>
                <a:gd name="connsiteY6" fmla="*/ 2382520 h 2823051"/>
                <a:gd name="connsiteX7" fmla="*/ 2194560 w 7498080"/>
                <a:gd name="connsiteY7" fmla="*/ 2382520 h 2823051"/>
                <a:gd name="connsiteX8" fmla="*/ 2386488 w 7498080"/>
                <a:gd name="connsiteY8" fmla="*/ 2508726 h 2823051"/>
                <a:gd name="connsiteX9" fmla="*/ 2461260 w 7498080"/>
                <a:gd name="connsiteY9" fmla="*/ 2818765 h 2823051"/>
                <a:gd name="connsiteX10" fmla="*/ 5380672 w 7498080"/>
                <a:gd name="connsiteY10" fmla="*/ 2816860 h 2823051"/>
                <a:gd name="connsiteX11" fmla="*/ 5379720 w 7498080"/>
                <a:gd name="connsiteY11" fmla="*/ 2458720 h 2823051"/>
                <a:gd name="connsiteX12" fmla="*/ 5585460 w 7498080"/>
                <a:gd name="connsiteY12" fmla="*/ 2463482 h 2823051"/>
                <a:gd name="connsiteX13" fmla="*/ 5574506 w 7498080"/>
                <a:gd name="connsiteY13" fmla="*/ 2711609 h 2823051"/>
                <a:gd name="connsiteX14" fmla="*/ 5623560 w 7498080"/>
                <a:gd name="connsiteY14" fmla="*/ 2672080 h 2823051"/>
                <a:gd name="connsiteX15" fmla="*/ 5704047 w 7498080"/>
                <a:gd name="connsiteY15" fmla="*/ 2452053 h 2823051"/>
                <a:gd name="connsiteX16" fmla="*/ 5814060 w 7498080"/>
                <a:gd name="connsiteY16" fmla="*/ 2344420 h 2823051"/>
                <a:gd name="connsiteX17" fmla="*/ 5836920 w 7498080"/>
                <a:gd name="connsiteY17" fmla="*/ 2313940 h 2823051"/>
                <a:gd name="connsiteX18" fmla="*/ 6150769 w 7498080"/>
                <a:gd name="connsiteY18" fmla="*/ 2304415 h 2823051"/>
                <a:gd name="connsiteX19" fmla="*/ 6346984 w 7498080"/>
                <a:gd name="connsiteY19" fmla="*/ 2427287 h 2823051"/>
                <a:gd name="connsiteX20" fmla="*/ 6455092 w 7498080"/>
                <a:gd name="connsiteY20" fmla="*/ 2636361 h 2823051"/>
                <a:gd name="connsiteX21" fmla="*/ 6573679 w 7498080"/>
                <a:gd name="connsiteY21" fmla="*/ 2701608 h 2823051"/>
                <a:gd name="connsiteX22" fmla="*/ 6645116 w 7498080"/>
                <a:gd name="connsiteY22" fmla="*/ 2799239 h 2823051"/>
                <a:gd name="connsiteX23" fmla="*/ 6926580 w 7498080"/>
                <a:gd name="connsiteY23" fmla="*/ 2801620 h 2823051"/>
                <a:gd name="connsiteX24" fmla="*/ 7117080 w 7498080"/>
                <a:gd name="connsiteY24" fmla="*/ 2794000 h 2823051"/>
                <a:gd name="connsiteX25" fmla="*/ 7170420 w 7498080"/>
                <a:gd name="connsiteY25" fmla="*/ 2717800 h 2823051"/>
                <a:gd name="connsiteX26" fmla="*/ 7132320 w 7498080"/>
                <a:gd name="connsiteY26" fmla="*/ 2641600 h 2823051"/>
                <a:gd name="connsiteX27" fmla="*/ 7132320 w 7498080"/>
                <a:gd name="connsiteY27" fmla="*/ 2580640 h 2823051"/>
                <a:gd name="connsiteX28" fmla="*/ 7162800 w 7498080"/>
                <a:gd name="connsiteY28" fmla="*/ 2542540 h 2823051"/>
                <a:gd name="connsiteX29" fmla="*/ 7132320 w 7498080"/>
                <a:gd name="connsiteY29" fmla="*/ 2451100 h 2823051"/>
                <a:gd name="connsiteX30" fmla="*/ 7117080 w 7498080"/>
                <a:gd name="connsiteY30" fmla="*/ 2344420 h 2823051"/>
                <a:gd name="connsiteX31" fmla="*/ 7117080 w 7498080"/>
                <a:gd name="connsiteY31" fmla="*/ 2275840 h 2823051"/>
                <a:gd name="connsiteX32" fmla="*/ 7139940 w 7498080"/>
                <a:gd name="connsiteY32" fmla="*/ 2275840 h 2823051"/>
                <a:gd name="connsiteX33" fmla="*/ 7117080 w 7498080"/>
                <a:gd name="connsiteY33" fmla="*/ 2176780 h 2823051"/>
                <a:gd name="connsiteX34" fmla="*/ 7147560 w 7498080"/>
                <a:gd name="connsiteY34" fmla="*/ 2138680 h 2823051"/>
                <a:gd name="connsiteX35" fmla="*/ 7101364 w 7498080"/>
                <a:gd name="connsiteY35" fmla="*/ 1782445 h 2823051"/>
                <a:gd name="connsiteX36" fmla="*/ 7323772 w 7498080"/>
                <a:gd name="connsiteY36" fmla="*/ 1643856 h 2823051"/>
                <a:gd name="connsiteX37" fmla="*/ 7421880 w 7498080"/>
                <a:gd name="connsiteY37" fmla="*/ 1506220 h 2823051"/>
                <a:gd name="connsiteX38" fmla="*/ 7414260 w 7498080"/>
                <a:gd name="connsiteY38" fmla="*/ 1391920 h 2823051"/>
                <a:gd name="connsiteX39" fmla="*/ 7414260 w 7498080"/>
                <a:gd name="connsiteY39" fmla="*/ 1391920 h 2823051"/>
                <a:gd name="connsiteX40" fmla="*/ 7368540 w 7498080"/>
                <a:gd name="connsiteY40" fmla="*/ 1155700 h 2823051"/>
                <a:gd name="connsiteX41" fmla="*/ 7452360 w 7498080"/>
                <a:gd name="connsiteY41" fmla="*/ 1224280 h 2823051"/>
                <a:gd name="connsiteX42" fmla="*/ 7498080 w 7498080"/>
                <a:gd name="connsiteY42" fmla="*/ 1193800 h 2823051"/>
                <a:gd name="connsiteX43" fmla="*/ 7391400 w 7498080"/>
                <a:gd name="connsiteY43" fmla="*/ 1094740 h 2823051"/>
                <a:gd name="connsiteX44" fmla="*/ 7368540 w 7498080"/>
                <a:gd name="connsiteY44" fmla="*/ 965200 h 2823051"/>
                <a:gd name="connsiteX45" fmla="*/ 7261860 w 7498080"/>
                <a:gd name="connsiteY45" fmla="*/ 896620 h 2823051"/>
                <a:gd name="connsiteX46" fmla="*/ 7130891 w 7498080"/>
                <a:gd name="connsiteY46" fmla="*/ 891857 h 2823051"/>
                <a:gd name="connsiteX47" fmla="*/ 7040880 w 7498080"/>
                <a:gd name="connsiteY47" fmla="*/ 896620 h 2823051"/>
                <a:gd name="connsiteX48" fmla="*/ 7025640 w 7498080"/>
                <a:gd name="connsiteY48" fmla="*/ 911860 h 2823051"/>
                <a:gd name="connsiteX49" fmla="*/ 6918960 w 7498080"/>
                <a:gd name="connsiteY49" fmla="*/ 934720 h 2823051"/>
                <a:gd name="connsiteX50" fmla="*/ 6903720 w 7498080"/>
                <a:gd name="connsiteY50" fmla="*/ 934720 h 2823051"/>
                <a:gd name="connsiteX51" fmla="*/ 6758940 w 7498080"/>
                <a:gd name="connsiteY51" fmla="*/ 904240 h 2823051"/>
                <a:gd name="connsiteX52" fmla="*/ 6754177 w 7498080"/>
                <a:gd name="connsiteY52" fmla="*/ 882809 h 2823051"/>
                <a:gd name="connsiteX53" fmla="*/ 6621780 w 7498080"/>
                <a:gd name="connsiteY53" fmla="*/ 850900 h 2823051"/>
                <a:gd name="connsiteX54" fmla="*/ 6496526 w 7498080"/>
                <a:gd name="connsiteY54" fmla="*/ 570865 h 2823051"/>
                <a:gd name="connsiteX55" fmla="*/ 5880259 w 7498080"/>
                <a:gd name="connsiteY55" fmla="*/ 44132 h 2823051"/>
                <a:gd name="connsiteX56" fmla="*/ 5798820 w 7498080"/>
                <a:gd name="connsiteY56" fmla="*/ 43180 h 2823051"/>
                <a:gd name="connsiteX57" fmla="*/ 6111240 w 7498080"/>
                <a:gd name="connsiteY57" fmla="*/ 393700 h 2823051"/>
                <a:gd name="connsiteX58" fmla="*/ 5715000 w 7498080"/>
                <a:gd name="connsiteY58" fmla="*/ 736600 h 2823051"/>
                <a:gd name="connsiteX59" fmla="*/ 5699760 w 7498080"/>
                <a:gd name="connsiteY59" fmla="*/ 820420 h 2823051"/>
                <a:gd name="connsiteX60" fmla="*/ 5532120 w 7498080"/>
                <a:gd name="connsiteY60" fmla="*/ 850900 h 2823051"/>
                <a:gd name="connsiteX61" fmla="*/ 5326380 w 7498080"/>
                <a:gd name="connsiteY61" fmla="*/ 1033780 h 2823051"/>
                <a:gd name="connsiteX62" fmla="*/ 5280660 w 7498080"/>
                <a:gd name="connsiteY62" fmla="*/ 1209040 h 2823051"/>
                <a:gd name="connsiteX63" fmla="*/ 5257800 w 7498080"/>
                <a:gd name="connsiteY63" fmla="*/ 1300480 h 2823051"/>
                <a:gd name="connsiteX64" fmla="*/ 5250180 w 7498080"/>
                <a:gd name="connsiteY64" fmla="*/ 1841500 h 2823051"/>
                <a:gd name="connsiteX65" fmla="*/ 5257800 w 7498080"/>
                <a:gd name="connsiteY65" fmla="*/ 2009140 h 2823051"/>
                <a:gd name="connsiteX66" fmla="*/ 5280660 w 7498080"/>
                <a:gd name="connsiteY66" fmla="*/ 2199640 h 2823051"/>
                <a:gd name="connsiteX67" fmla="*/ 5273040 w 7498080"/>
                <a:gd name="connsiteY67" fmla="*/ 2313940 h 2823051"/>
                <a:gd name="connsiteX68" fmla="*/ 5166360 w 7498080"/>
                <a:gd name="connsiteY68" fmla="*/ 2321560 h 2823051"/>
                <a:gd name="connsiteX69" fmla="*/ 5158740 w 7498080"/>
                <a:gd name="connsiteY69" fmla="*/ 759460 h 2823051"/>
                <a:gd name="connsiteX70" fmla="*/ 5562600 w 7498080"/>
                <a:gd name="connsiteY70" fmla="*/ 759460 h 2823051"/>
                <a:gd name="connsiteX71" fmla="*/ 5567224 w 7498080"/>
                <a:gd name="connsiteY71" fmla="*/ 194110 h 2823051"/>
                <a:gd name="connsiteX72" fmla="*/ 5163789 w 7498080"/>
                <a:gd name="connsiteY72" fmla="*/ 194845 h 2823051"/>
                <a:gd name="connsiteX73" fmla="*/ 5137785 w 7498080"/>
                <a:gd name="connsiteY73" fmla="*/ 165735 h 2823051"/>
                <a:gd name="connsiteX74" fmla="*/ 772160 w 7498080"/>
                <a:gd name="connsiteY74" fmla="*/ 175260 h 2823051"/>
                <a:gd name="connsiteX75" fmla="*/ 769620 w 7498080"/>
                <a:gd name="connsiteY75" fmla="*/ 0 h 2823051"/>
                <a:gd name="connsiteX76" fmla="*/ 229870 w 7498080"/>
                <a:gd name="connsiteY76" fmla="*/ 2540 h 2823051"/>
                <a:gd name="connsiteX0" fmla="*/ 229870 w 7498080"/>
                <a:gd name="connsiteY0" fmla="*/ 2540 h 2823051"/>
                <a:gd name="connsiteX1" fmla="*/ 238125 w 7498080"/>
                <a:gd name="connsiteY1" fmla="*/ 168910 h 2823051"/>
                <a:gd name="connsiteX2" fmla="*/ 0 w 7498080"/>
                <a:gd name="connsiteY2" fmla="*/ 172720 h 2823051"/>
                <a:gd name="connsiteX3" fmla="*/ 7620 w 7498080"/>
                <a:gd name="connsiteY3" fmla="*/ 2702560 h 2823051"/>
                <a:gd name="connsiteX4" fmla="*/ 1651158 w 7498080"/>
                <a:gd name="connsiteY4" fmla="*/ 2823051 h 2823051"/>
                <a:gd name="connsiteX5" fmla="*/ 1721168 w 7498080"/>
                <a:gd name="connsiteY5" fmla="*/ 2521108 h 2823051"/>
                <a:gd name="connsiteX6" fmla="*/ 1897380 w 7498080"/>
                <a:gd name="connsiteY6" fmla="*/ 2382520 h 2823051"/>
                <a:gd name="connsiteX7" fmla="*/ 2194560 w 7498080"/>
                <a:gd name="connsiteY7" fmla="*/ 2382520 h 2823051"/>
                <a:gd name="connsiteX8" fmla="*/ 2386488 w 7498080"/>
                <a:gd name="connsiteY8" fmla="*/ 2508726 h 2823051"/>
                <a:gd name="connsiteX9" fmla="*/ 2461260 w 7498080"/>
                <a:gd name="connsiteY9" fmla="*/ 2818765 h 2823051"/>
                <a:gd name="connsiteX10" fmla="*/ 5380672 w 7498080"/>
                <a:gd name="connsiteY10" fmla="*/ 2816860 h 2823051"/>
                <a:gd name="connsiteX11" fmla="*/ 5379720 w 7498080"/>
                <a:gd name="connsiteY11" fmla="*/ 2458720 h 2823051"/>
                <a:gd name="connsiteX12" fmla="*/ 5585460 w 7498080"/>
                <a:gd name="connsiteY12" fmla="*/ 2463482 h 2823051"/>
                <a:gd name="connsiteX13" fmla="*/ 5574506 w 7498080"/>
                <a:gd name="connsiteY13" fmla="*/ 2711609 h 2823051"/>
                <a:gd name="connsiteX14" fmla="*/ 5623560 w 7498080"/>
                <a:gd name="connsiteY14" fmla="*/ 2672080 h 2823051"/>
                <a:gd name="connsiteX15" fmla="*/ 5704047 w 7498080"/>
                <a:gd name="connsiteY15" fmla="*/ 2452053 h 2823051"/>
                <a:gd name="connsiteX16" fmla="*/ 5814060 w 7498080"/>
                <a:gd name="connsiteY16" fmla="*/ 2344420 h 2823051"/>
                <a:gd name="connsiteX17" fmla="*/ 5836920 w 7498080"/>
                <a:gd name="connsiteY17" fmla="*/ 2313940 h 2823051"/>
                <a:gd name="connsiteX18" fmla="*/ 6150769 w 7498080"/>
                <a:gd name="connsiteY18" fmla="*/ 2304415 h 2823051"/>
                <a:gd name="connsiteX19" fmla="*/ 6346984 w 7498080"/>
                <a:gd name="connsiteY19" fmla="*/ 2427287 h 2823051"/>
                <a:gd name="connsiteX20" fmla="*/ 6455092 w 7498080"/>
                <a:gd name="connsiteY20" fmla="*/ 2636361 h 2823051"/>
                <a:gd name="connsiteX21" fmla="*/ 6573679 w 7498080"/>
                <a:gd name="connsiteY21" fmla="*/ 2701608 h 2823051"/>
                <a:gd name="connsiteX22" fmla="*/ 6645116 w 7498080"/>
                <a:gd name="connsiteY22" fmla="*/ 2799239 h 2823051"/>
                <a:gd name="connsiteX23" fmla="*/ 6926580 w 7498080"/>
                <a:gd name="connsiteY23" fmla="*/ 2801620 h 2823051"/>
                <a:gd name="connsiteX24" fmla="*/ 7117080 w 7498080"/>
                <a:gd name="connsiteY24" fmla="*/ 2794000 h 2823051"/>
                <a:gd name="connsiteX25" fmla="*/ 7170420 w 7498080"/>
                <a:gd name="connsiteY25" fmla="*/ 2717800 h 2823051"/>
                <a:gd name="connsiteX26" fmla="*/ 7132320 w 7498080"/>
                <a:gd name="connsiteY26" fmla="*/ 2641600 h 2823051"/>
                <a:gd name="connsiteX27" fmla="*/ 7132320 w 7498080"/>
                <a:gd name="connsiteY27" fmla="*/ 2580640 h 2823051"/>
                <a:gd name="connsiteX28" fmla="*/ 7162800 w 7498080"/>
                <a:gd name="connsiteY28" fmla="*/ 2542540 h 2823051"/>
                <a:gd name="connsiteX29" fmla="*/ 7132320 w 7498080"/>
                <a:gd name="connsiteY29" fmla="*/ 2451100 h 2823051"/>
                <a:gd name="connsiteX30" fmla="*/ 7117080 w 7498080"/>
                <a:gd name="connsiteY30" fmla="*/ 2344420 h 2823051"/>
                <a:gd name="connsiteX31" fmla="*/ 7117080 w 7498080"/>
                <a:gd name="connsiteY31" fmla="*/ 2275840 h 2823051"/>
                <a:gd name="connsiteX32" fmla="*/ 7139940 w 7498080"/>
                <a:gd name="connsiteY32" fmla="*/ 2275840 h 2823051"/>
                <a:gd name="connsiteX33" fmla="*/ 7117080 w 7498080"/>
                <a:gd name="connsiteY33" fmla="*/ 2176780 h 2823051"/>
                <a:gd name="connsiteX34" fmla="*/ 7147560 w 7498080"/>
                <a:gd name="connsiteY34" fmla="*/ 2138680 h 2823051"/>
                <a:gd name="connsiteX35" fmla="*/ 7101364 w 7498080"/>
                <a:gd name="connsiteY35" fmla="*/ 1782445 h 2823051"/>
                <a:gd name="connsiteX36" fmla="*/ 7323772 w 7498080"/>
                <a:gd name="connsiteY36" fmla="*/ 1643856 h 2823051"/>
                <a:gd name="connsiteX37" fmla="*/ 7421880 w 7498080"/>
                <a:gd name="connsiteY37" fmla="*/ 1506220 h 2823051"/>
                <a:gd name="connsiteX38" fmla="*/ 7414260 w 7498080"/>
                <a:gd name="connsiteY38" fmla="*/ 1391920 h 2823051"/>
                <a:gd name="connsiteX39" fmla="*/ 7414260 w 7498080"/>
                <a:gd name="connsiteY39" fmla="*/ 1391920 h 2823051"/>
                <a:gd name="connsiteX40" fmla="*/ 7368540 w 7498080"/>
                <a:gd name="connsiteY40" fmla="*/ 1155700 h 2823051"/>
                <a:gd name="connsiteX41" fmla="*/ 7452360 w 7498080"/>
                <a:gd name="connsiteY41" fmla="*/ 1224280 h 2823051"/>
                <a:gd name="connsiteX42" fmla="*/ 7498080 w 7498080"/>
                <a:gd name="connsiteY42" fmla="*/ 1193800 h 2823051"/>
                <a:gd name="connsiteX43" fmla="*/ 7391400 w 7498080"/>
                <a:gd name="connsiteY43" fmla="*/ 1094740 h 2823051"/>
                <a:gd name="connsiteX44" fmla="*/ 7368540 w 7498080"/>
                <a:gd name="connsiteY44" fmla="*/ 965200 h 2823051"/>
                <a:gd name="connsiteX45" fmla="*/ 7261860 w 7498080"/>
                <a:gd name="connsiteY45" fmla="*/ 896620 h 2823051"/>
                <a:gd name="connsiteX46" fmla="*/ 7130891 w 7498080"/>
                <a:gd name="connsiteY46" fmla="*/ 891857 h 2823051"/>
                <a:gd name="connsiteX47" fmla="*/ 7040880 w 7498080"/>
                <a:gd name="connsiteY47" fmla="*/ 896620 h 2823051"/>
                <a:gd name="connsiteX48" fmla="*/ 7025640 w 7498080"/>
                <a:gd name="connsiteY48" fmla="*/ 911860 h 2823051"/>
                <a:gd name="connsiteX49" fmla="*/ 6918960 w 7498080"/>
                <a:gd name="connsiteY49" fmla="*/ 934720 h 2823051"/>
                <a:gd name="connsiteX50" fmla="*/ 6903720 w 7498080"/>
                <a:gd name="connsiteY50" fmla="*/ 934720 h 2823051"/>
                <a:gd name="connsiteX51" fmla="*/ 6758940 w 7498080"/>
                <a:gd name="connsiteY51" fmla="*/ 904240 h 2823051"/>
                <a:gd name="connsiteX52" fmla="*/ 6754177 w 7498080"/>
                <a:gd name="connsiteY52" fmla="*/ 882809 h 2823051"/>
                <a:gd name="connsiteX53" fmla="*/ 6621780 w 7498080"/>
                <a:gd name="connsiteY53" fmla="*/ 850900 h 2823051"/>
                <a:gd name="connsiteX54" fmla="*/ 6496526 w 7498080"/>
                <a:gd name="connsiteY54" fmla="*/ 570865 h 2823051"/>
                <a:gd name="connsiteX55" fmla="*/ 5880259 w 7498080"/>
                <a:gd name="connsiteY55" fmla="*/ 44132 h 2823051"/>
                <a:gd name="connsiteX56" fmla="*/ 5798820 w 7498080"/>
                <a:gd name="connsiteY56" fmla="*/ 43180 h 2823051"/>
                <a:gd name="connsiteX57" fmla="*/ 6111240 w 7498080"/>
                <a:gd name="connsiteY57" fmla="*/ 393700 h 2823051"/>
                <a:gd name="connsiteX58" fmla="*/ 5715000 w 7498080"/>
                <a:gd name="connsiteY58" fmla="*/ 736600 h 2823051"/>
                <a:gd name="connsiteX59" fmla="*/ 5699760 w 7498080"/>
                <a:gd name="connsiteY59" fmla="*/ 820420 h 2823051"/>
                <a:gd name="connsiteX60" fmla="*/ 5532120 w 7498080"/>
                <a:gd name="connsiteY60" fmla="*/ 850900 h 2823051"/>
                <a:gd name="connsiteX61" fmla="*/ 5326380 w 7498080"/>
                <a:gd name="connsiteY61" fmla="*/ 1033780 h 2823051"/>
                <a:gd name="connsiteX62" fmla="*/ 5280660 w 7498080"/>
                <a:gd name="connsiteY62" fmla="*/ 1209040 h 2823051"/>
                <a:gd name="connsiteX63" fmla="*/ 5257800 w 7498080"/>
                <a:gd name="connsiteY63" fmla="*/ 1300480 h 2823051"/>
                <a:gd name="connsiteX64" fmla="*/ 5250180 w 7498080"/>
                <a:gd name="connsiteY64" fmla="*/ 1841500 h 2823051"/>
                <a:gd name="connsiteX65" fmla="*/ 5257800 w 7498080"/>
                <a:gd name="connsiteY65" fmla="*/ 2009140 h 2823051"/>
                <a:gd name="connsiteX66" fmla="*/ 5280660 w 7498080"/>
                <a:gd name="connsiteY66" fmla="*/ 2199640 h 2823051"/>
                <a:gd name="connsiteX67" fmla="*/ 5273040 w 7498080"/>
                <a:gd name="connsiteY67" fmla="*/ 2313940 h 2823051"/>
                <a:gd name="connsiteX68" fmla="*/ 5166360 w 7498080"/>
                <a:gd name="connsiteY68" fmla="*/ 2321560 h 2823051"/>
                <a:gd name="connsiteX69" fmla="*/ 5158740 w 7498080"/>
                <a:gd name="connsiteY69" fmla="*/ 759460 h 2823051"/>
                <a:gd name="connsiteX70" fmla="*/ 5562600 w 7498080"/>
                <a:gd name="connsiteY70" fmla="*/ 759460 h 2823051"/>
                <a:gd name="connsiteX71" fmla="*/ 5567224 w 7498080"/>
                <a:gd name="connsiteY71" fmla="*/ 194110 h 2823051"/>
                <a:gd name="connsiteX72" fmla="*/ 5163789 w 7498080"/>
                <a:gd name="connsiteY72" fmla="*/ 194845 h 2823051"/>
                <a:gd name="connsiteX73" fmla="*/ 5137785 w 7498080"/>
                <a:gd name="connsiteY73" fmla="*/ 165735 h 2823051"/>
                <a:gd name="connsiteX74" fmla="*/ 772160 w 7498080"/>
                <a:gd name="connsiteY74" fmla="*/ 175260 h 2823051"/>
                <a:gd name="connsiteX75" fmla="*/ 769620 w 7498080"/>
                <a:gd name="connsiteY75" fmla="*/ 0 h 2823051"/>
                <a:gd name="connsiteX76" fmla="*/ 229870 w 7498080"/>
                <a:gd name="connsiteY76" fmla="*/ 2540 h 2823051"/>
                <a:gd name="connsiteX0" fmla="*/ 229870 w 7498080"/>
                <a:gd name="connsiteY0" fmla="*/ 2540 h 2823051"/>
                <a:gd name="connsiteX1" fmla="*/ 238125 w 7498080"/>
                <a:gd name="connsiteY1" fmla="*/ 168910 h 2823051"/>
                <a:gd name="connsiteX2" fmla="*/ 0 w 7498080"/>
                <a:gd name="connsiteY2" fmla="*/ 172720 h 2823051"/>
                <a:gd name="connsiteX3" fmla="*/ 7620 w 7498080"/>
                <a:gd name="connsiteY3" fmla="*/ 2702560 h 2823051"/>
                <a:gd name="connsiteX4" fmla="*/ 1651158 w 7498080"/>
                <a:gd name="connsiteY4" fmla="*/ 2823051 h 2823051"/>
                <a:gd name="connsiteX5" fmla="*/ 1721168 w 7498080"/>
                <a:gd name="connsiteY5" fmla="*/ 2521108 h 2823051"/>
                <a:gd name="connsiteX6" fmla="*/ 1897380 w 7498080"/>
                <a:gd name="connsiteY6" fmla="*/ 2382520 h 2823051"/>
                <a:gd name="connsiteX7" fmla="*/ 2194560 w 7498080"/>
                <a:gd name="connsiteY7" fmla="*/ 2382520 h 2823051"/>
                <a:gd name="connsiteX8" fmla="*/ 2386488 w 7498080"/>
                <a:gd name="connsiteY8" fmla="*/ 2508726 h 2823051"/>
                <a:gd name="connsiteX9" fmla="*/ 2461260 w 7498080"/>
                <a:gd name="connsiteY9" fmla="*/ 2818765 h 2823051"/>
                <a:gd name="connsiteX10" fmla="*/ 5380672 w 7498080"/>
                <a:gd name="connsiteY10" fmla="*/ 2816860 h 2823051"/>
                <a:gd name="connsiteX11" fmla="*/ 5379720 w 7498080"/>
                <a:gd name="connsiteY11" fmla="*/ 2458720 h 2823051"/>
                <a:gd name="connsiteX12" fmla="*/ 5585460 w 7498080"/>
                <a:gd name="connsiteY12" fmla="*/ 2463482 h 2823051"/>
                <a:gd name="connsiteX13" fmla="*/ 5574506 w 7498080"/>
                <a:gd name="connsiteY13" fmla="*/ 2711609 h 2823051"/>
                <a:gd name="connsiteX14" fmla="*/ 5623560 w 7498080"/>
                <a:gd name="connsiteY14" fmla="*/ 2672080 h 2823051"/>
                <a:gd name="connsiteX15" fmla="*/ 5704047 w 7498080"/>
                <a:gd name="connsiteY15" fmla="*/ 2452053 h 2823051"/>
                <a:gd name="connsiteX16" fmla="*/ 5814060 w 7498080"/>
                <a:gd name="connsiteY16" fmla="*/ 2344420 h 2823051"/>
                <a:gd name="connsiteX17" fmla="*/ 5836920 w 7498080"/>
                <a:gd name="connsiteY17" fmla="*/ 2313940 h 2823051"/>
                <a:gd name="connsiteX18" fmla="*/ 6150769 w 7498080"/>
                <a:gd name="connsiteY18" fmla="*/ 2304415 h 2823051"/>
                <a:gd name="connsiteX19" fmla="*/ 6346984 w 7498080"/>
                <a:gd name="connsiteY19" fmla="*/ 2427287 h 2823051"/>
                <a:gd name="connsiteX20" fmla="*/ 6455092 w 7498080"/>
                <a:gd name="connsiteY20" fmla="*/ 2636361 h 2823051"/>
                <a:gd name="connsiteX21" fmla="*/ 6573679 w 7498080"/>
                <a:gd name="connsiteY21" fmla="*/ 2701608 h 2823051"/>
                <a:gd name="connsiteX22" fmla="*/ 6645116 w 7498080"/>
                <a:gd name="connsiteY22" fmla="*/ 2799239 h 2823051"/>
                <a:gd name="connsiteX23" fmla="*/ 6926580 w 7498080"/>
                <a:gd name="connsiteY23" fmla="*/ 2801620 h 2823051"/>
                <a:gd name="connsiteX24" fmla="*/ 7117080 w 7498080"/>
                <a:gd name="connsiteY24" fmla="*/ 2794000 h 2823051"/>
                <a:gd name="connsiteX25" fmla="*/ 7170420 w 7498080"/>
                <a:gd name="connsiteY25" fmla="*/ 2717800 h 2823051"/>
                <a:gd name="connsiteX26" fmla="*/ 7132320 w 7498080"/>
                <a:gd name="connsiteY26" fmla="*/ 2641600 h 2823051"/>
                <a:gd name="connsiteX27" fmla="*/ 7132320 w 7498080"/>
                <a:gd name="connsiteY27" fmla="*/ 2580640 h 2823051"/>
                <a:gd name="connsiteX28" fmla="*/ 7162800 w 7498080"/>
                <a:gd name="connsiteY28" fmla="*/ 2542540 h 2823051"/>
                <a:gd name="connsiteX29" fmla="*/ 7132320 w 7498080"/>
                <a:gd name="connsiteY29" fmla="*/ 2451100 h 2823051"/>
                <a:gd name="connsiteX30" fmla="*/ 7117080 w 7498080"/>
                <a:gd name="connsiteY30" fmla="*/ 2344420 h 2823051"/>
                <a:gd name="connsiteX31" fmla="*/ 7117080 w 7498080"/>
                <a:gd name="connsiteY31" fmla="*/ 2275840 h 2823051"/>
                <a:gd name="connsiteX32" fmla="*/ 7139940 w 7498080"/>
                <a:gd name="connsiteY32" fmla="*/ 2275840 h 2823051"/>
                <a:gd name="connsiteX33" fmla="*/ 7117080 w 7498080"/>
                <a:gd name="connsiteY33" fmla="*/ 2176780 h 2823051"/>
                <a:gd name="connsiteX34" fmla="*/ 7147560 w 7498080"/>
                <a:gd name="connsiteY34" fmla="*/ 2138680 h 2823051"/>
                <a:gd name="connsiteX35" fmla="*/ 7101364 w 7498080"/>
                <a:gd name="connsiteY35" fmla="*/ 1782445 h 2823051"/>
                <a:gd name="connsiteX36" fmla="*/ 7323772 w 7498080"/>
                <a:gd name="connsiteY36" fmla="*/ 1643856 h 2823051"/>
                <a:gd name="connsiteX37" fmla="*/ 7421880 w 7498080"/>
                <a:gd name="connsiteY37" fmla="*/ 1506220 h 2823051"/>
                <a:gd name="connsiteX38" fmla="*/ 7414260 w 7498080"/>
                <a:gd name="connsiteY38" fmla="*/ 1391920 h 2823051"/>
                <a:gd name="connsiteX39" fmla="*/ 7414260 w 7498080"/>
                <a:gd name="connsiteY39" fmla="*/ 1391920 h 2823051"/>
                <a:gd name="connsiteX40" fmla="*/ 7368540 w 7498080"/>
                <a:gd name="connsiteY40" fmla="*/ 1155700 h 2823051"/>
                <a:gd name="connsiteX41" fmla="*/ 7452360 w 7498080"/>
                <a:gd name="connsiteY41" fmla="*/ 1224280 h 2823051"/>
                <a:gd name="connsiteX42" fmla="*/ 7498080 w 7498080"/>
                <a:gd name="connsiteY42" fmla="*/ 1193800 h 2823051"/>
                <a:gd name="connsiteX43" fmla="*/ 7391400 w 7498080"/>
                <a:gd name="connsiteY43" fmla="*/ 1094740 h 2823051"/>
                <a:gd name="connsiteX44" fmla="*/ 7368540 w 7498080"/>
                <a:gd name="connsiteY44" fmla="*/ 965200 h 2823051"/>
                <a:gd name="connsiteX45" fmla="*/ 7261860 w 7498080"/>
                <a:gd name="connsiteY45" fmla="*/ 896620 h 2823051"/>
                <a:gd name="connsiteX46" fmla="*/ 7130891 w 7498080"/>
                <a:gd name="connsiteY46" fmla="*/ 891857 h 2823051"/>
                <a:gd name="connsiteX47" fmla="*/ 7040880 w 7498080"/>
                <a:gd name="connsiteY47" fmla="*/ 896620 h 2823051"/>
                <a:gd name="connsiteX48" fmla="*/ 7025640 w 7498080"/>
                <a:gd name="connsiteY48" fmla="*/ 911860 h 2823051"/>
                <a:gd name="connsiteX49" fmla="*/ 6918960 w 7498080"/>
                <a:gd name="connsiteY49" fmla="*/ 934720 h 2823051"/>
                <a:gd name="connsiteX50" fmla="*/ 6903720 w 7498080"/>
                <a:gd name="connsiteY50" fmla="*/ 934720 h 2823051"/>
                <a:gd name="connsiteX51" fmla="*/ 6758940 w 7498080"/>
                <a:gd name="connsiteY51" fmla="*/ 904240 h 2823051"/>
                <a:gd name="connsiteX52" fmla="*/ 6754177 w 7498080"/>
                <a:gd name="connsiteY52" fmla="*/ 882809 h 2823051"/>
                <a:gd name="connsiteX53" fmla="*/ 6621780 w 7498080"/>
                <a:gd name="connsiteY53" fmla="*/ 850900 h 2823051"/>
                <a:gd name="connsiteX54" fmla="*/ 6496526 w 7498080"/>
                <a:gd name="connsiteY54" fmla="*/ 570865 h 2823051"/>
                <a:gd name="connsiteX55" fmla="*/ 5880259 w 7498080"/>
                <a:gd name="connsiteY55" fmla="*/ 44132 h 2823051"/>
                <a:gd name="connsiteX56" fmla="*/ 5798820 w 7498080"/>
                <a:gd name="connsiteY56" fmla="*/ 43180 h 2823051"/>
                <a:gd name="connsiteX57" fmla="*/ 6111240 w 7498080"/>
                <a:gd name="connsiteY57" fmla="*/ 393700 h 2823051"/>
                <a:gd name="connsiteX58" fmla="*/ 5715000 w 7498080"/>
                <a:gd name="connsiteY58" fmla="*/ 736600 h 2823051"/>
                <a:gd name="connsiteX59" fmla="*/ 5699760 w 7498080"/>
                <a:gd name="connsiteY59" fmla="*/ 820420 h 2823051"/>
                <a:gd name="connsiteX60" fmla="*/ 5532120 w 7498080"/>
                <a:gd name="connsiteY60" fmla="*/ 850900 h 2823051"/>
                <a:gd name="connsiteX61" fmla="*/ 5326380 w 7498080"/>
                <a:gd name="connsiteY61" fmla="*/ 1033780 h 2823051"/>
                <a:gd name="connsiteX62" fmla="*/ 5280660 w 7498080"/>
                <a:gd name="connsiteY62" fmla="*/ 1209040 h 2823051"/>
                <a:gd name="connsiteX63" fmla="*/ 5257800 w 7498080"/>
                <a:gd name="connsiteY63" fmla="*/ 1300480 h 2823051"/>
                <a:gd name="connsiteX64" fmla="*/ 5250180 w 7498080"/>
                <a:gd name="connsiteY64" fmla="*/ 1841500 h 2823051"/>
                <a:gd name="connsiteX65" fmla="*/ 5257800 w 7498080"/>
                <a:gd name="connsiteY65" fmla="*/ 2009140 h 2823051"/>
                <a:gd name="connsiteX66" fmla="*/ 5280660 w 7498080"/>
                <a:gd name="connsiteY66" fmla="*/ 2199640 h 2823051"/>
                <a:gd name="connsiteX67" fmla="*/ 5273040 w 7498080"/>
                <a:gd name="connsiteY67" fmla="*/ 2313940 h 2823051"/>
                <a:gd name="connsiteX68" fmla="*/ 5166360 w 7498080"/>
                <a:gd name="connsiteY68" fmla="*/ 2321560 h 2823051"/>
                <a:gd name="connsiteX69" fmla="*/ 5158740 w 7498080"/>
                <a:gd name="connsiteY69" fmla="*/ 759460 h 2823051"/>
                <a:gd name="connsiteX70" fmla="*/ 5562600 w 7498080"/>
                <a:gd name="connsiteY70" fmla="*/ 759460 h 2823051"/>
                <a:gd name="connsiteX71" fmla="*/ 5567224 w 7498080"/>
                <a:gd name="connsiteY71" fmla="*/ 194110 h 2823051"/>
                <a:gd name="connsiteX72" fmla="*/ 5163789 w 7498080"/>
                <a:gd name="connsiteY72" fmla="*/ 194845 h 2823051"/>
                <a:gd name="connsiteX73" fmla="*/ 5144722 w 7498080"/>
                <a:gd name="connsiteY73" fmla="*/ 172620 h 2823051"/>
                <a:gd name="connsiteX74" fmla="*/ 772160 w 7498080"/>
                <a:gd name="connsiteY74" fmla="*/ 175260 h 2823051"/>
                <a:gd name="connsiteX75" fmla="*/ 769620 w 7498080"/>
                <a:gd name="connsiteY75" fmla="*/ 0 h 2823051"/>
                <a:gd name="connsiteX76" fmla="*/ 229870 w 7498080"/>
                <a:gd name="connsiteY76" fmla="*/ 2540 h 2823051"/>
                <a:gd name="connsiteX0" fmla="*/ 229870 w 7498080"/>
                <a:gd name="connsiteY0" fmla="*/ 2540 h 2823051"/>
                <a:gd name="connsiteX1" fmla="*/ 238125 w 7498080"/>
                <a:gd name="connsiteY1" fmla="*/ 168910 h 2823051"/>
                <a:gd name="connsiteX2" fmla="*/ 0 w 7498080"/>
                <a:gd name="connsiteY2" fmla="*/ 172720 h 2823051"/>
                <a:gd name="connsiteX3" fmla="*/ 7620 w 7498080"/>
                <a:gd name="connsiteY3" fmla="*/ 2702560 h 2823051"/>
                <a:gd name="connsiteX4" fmla="*/ 1651158 w 7498080"/>
                <a:gd name="connsiteY4" fmla="*/ 2823051 h 2823051"/>
                <a:gd name="connsiteX5" fmla="*/ 1721168 w 7498080"/>
                <a:gd name="connsiteY5" fmla="*/ 2521108 h 2823051"/>
                <a:gd name="connsiteX6" fmla="*/ 1897380 w 7498080"/>
                <a:gd name="connsiteY6" fmla="*/ 2382520 h 2823051"/>
                <a:gd name="connsiteX7" fmla="*/ 2194560 w 7498080"/>
                <a:gd name="connsiteY7" fmla="*/ 2382520 h 2823051"/>
                <a:gd name="connsiteX8" fmla="*/ 2386488 w 7498080"/>
                <a:gd name="connsiteY8" fmla="*/ 2508726 h 2823051"/>
                <a:gd name="connsiteX9" fmla="*/ 2461260 w 7498080"/>
                <a:gd name="connsiteY9" fmla="*/ 2818765 h 2823051"/>
                <a:gd name="connsiteX10" fmla="*/ 5380672 w 7498080"/>
                <a:gd name="connsiteY10" fmla="*/ 2816860 h 2823051"/>
                <a:gd name="connsiteX11" fmla="*/ 5379720 w 7498080"/>
                <a:gd name="connsiteY11" fmla="*/ 2458720 h 2823051"/>
                <a:gd name="connsiteX12" fmla="*/ 5585460 w 7498080"/>
                <a:gd name="connsiteY12" fmla="*/ 2463482 h 2823051"/>
                <a:gd name="connsiteX13" fmla="*/ 5574506 w 7498080"/>
                <a:gd name="connsiteY13" fmla="*/ 2711609 h 2823051"/>
                <a:gd name="connsiteX14" fmla="*/ 5623560 w 7498080"/>
                <a:gd name="connsiteY14" fmla="*/ 2672080 h 2823051"/>
                <a:gd name="connsiteX15" fmla="*/ 5704047 w 7498080"/>
                <a:gd name="connsiteY15" fmla="*/ 2452053 h 2823051"/>
                <a:gd name="connsiteX16" fmla="*/ 5814060 w 7498080"/>
                <a:gd name="connsiteY16" fmla="*/ 2344420 h 2823051"/>
                <a:gd name="connsiteX17" fmla="*/ 5836920 w 7498080"/>
                <a:gd name="connsiteY17" fmla="*/ 2313940 h 2823051"/>
                <a:gd name="connsiteX18" fmla="*/ 6150769 w 7498080"/>
                <a:gd name="connsiteY18" fmla="*/ 2304415 h 2823051"/>
                <a:gd name="connsiteX19" fmla="*/ 6346984 w 7498080"/>
                <a:gd name="connsiteY19" fmla="*/ 2427287 h 2823051"/>
                <a:gd name="connsiteX20" fmla="*/ 6455092 w 7498080"/>
                <a:gd name="connsiteY20" fmla="*/ 2636361 h 2823051"/>
                <a:gd name="connsiteX21" fmla="*/ 6573679 w 7498080"/>
                <a:gd name="connsiteY21" fmla="*/ 2701608 h 2823051"/>
                <a:gd name="connsiteX22" fmla="*/ 6645116 w 7498080"/>
                <a:gd name="connsiteY22" fmla="*/ 2799239 h 2823051"/>
                <a:gd name="connsiteX23" fmla="*/ 6926580 w 7498080"/>
                <a:gd name="connsiteY23" fmla="*/ 2801620 h 2823051"/>
                <a:gd name="connsiteX24" fmla="*/ 7117080 w 7498080"/>
                <a:gd name="connsiteY24" fmla="*/ 2794000 h 2823051"/>
                <a:gd name="connsiteX25" fmla="*/ 7170420 w 7498080"/>
                <a:gd name="connsiteY25" fmla="*/ 2717800 h 2823051"/>
                <a:gd name="connsiteX26" fmla="*/ 7132320 w 7498080"/>
                <a:gd name="connsiteY26" fmla="*/ 2641600 h 2823051"/>
                <a:gd name="connsiteX27" fmla="*/ 7132320 w 7498080"/>
                <a:gd name="connsiteY27" fmla="*/ 2580640 h 2823051"/>
                <a:gd name="connsiteX28" fmla="*/ 7162800 w 7498080"/>
                <a:gd name="connsiteY28" fmla="*/ 2542540 h 2823051"/>
                <a:gd name="connsiteX29" fmla="*/ 7132320 w 7498080"/>
                <a:gd name="connsiteY29" fmla="*/ 2451100 h 2823051"/>
                <a:gd name="connsiteX30" fmla="*/ 7117080 w 7498080"/>
                <a:gd name="connsiteY30" fmla="*/ 2344420 h 2823051"/>
                <a:gd name="connsiteX31" fmla="*/ 7117080 w 7498080"/>
                <a:gd name="connsiteY31" fmla="*/ 2275840 h 2823051"/>
                <a:gd name="connsiteX32" fmla="*/ 7139940 w 7498080"/>
                <a:gd name="connsiteY32" fmla="*/ 2275840 h 2823051"/>
                <a:gd name="connsiteX33" fmla="*/ 7117080 w 7498080"/>
                <a:gd name="connsiteY33" fmla="*/ 2176780 h 2823051"/>
                <a:gd name="connsiteX34" fmla="*/ 7147560 w 7498080"/>
                <a:gd name="connsiteY34" fmla="*/ 2138680 h 2823051"/>
                <a:gd name="connsiteX35" fmla="*/ 7101364 w 7498080"/>
                <a:gd name="connsiteY35" fmla="*/ 1782445 h 2823051"/>
                <a:gd name="connsiteX36" fmla="*/ 7323772 w 7498080"/>
                <a:gd name="connsiteY36" fmla="*/ 1643856 h 2823051"/>
                <a:gd name="connsiteX37" fmla="*/ 7421880 w 7498080"/>
                <a:gd name="connsiteY37" fmla="*/ 1506220 h 2823051"/>
                <a:gd name="connsiteX38" fmla="*/ 7414260 w 7498080"/>
                <a:gd name="connsiteY38" fmla="*/ 1391920 h 2823051"/>
                <a:gd name="connsiteX39" fmla="*/ 7414260 w 7498080"/>
                <a:gd name="connsiteY39" fmla="*/ 1391920 h 2823051"/>
                <a:gd name="connsiteX40" fmla="*/ 7368540 w 7498080"/>
                <a:gd name="connsiteY40" fmla="*/ 1155700 h 2823051"/>
                <a:gd name="connsiteX41" fmla="*/ 7452360 w 7498080"/>
                <a:gd name="connsiteY41" fmla="*/ 1224280 h 2823051"/>
                <a:gd name="connsiteX42" fmla="*/ 7498080 w 7498080"/>
                <a:gd name="connsiteY42" fmla="*/ 1193800 h 2823051"/>
                <a:gd name="connsiteX43" fmla="*/ 7391400 w 7498080"/>
                <a:gd name="connsiteY43" fmla="*/ 1094740 h 2823051"/>
                <a:gd name="connsiteX44" fmla="*/ 7368540 w 7498080"/>
                <a:gd name="connsiteY44" fmla="*/ 965200 h 2823051"/>
                <a:gd name="connsiteX45" fmla="*/ 7261860 w 7498080"/>
                <a:gd name="connsiteY45" fmla="*/ 896620 h 2823051"/>
                <a:gd name="connsiteX46" fmla="*/ 7130891 w 7498080"/>
                <a:gd name="connsiteY46" fmla="*/ 891857 h 2823051"/>
                <a:gd name="connsiteX47" fmla="*/ 7040880 w 7498080"/>
                <a:gd name="connsiteY47" fmla="*/ 896620 h 2823051"/>
                <a:gd name="connsiteX48" fmla="*/ 7025640 w 7498080"/>
                <a:gd name="connsiteY48" fmla="*/ 911860 h 2823051"/>
                <a:gd name="connsiteX49" fmla="*/ 6918960 w 7498080"/>
                <a:gd name="connsiteY49" fmla="*/ 934720 h 2823051"/>
                <a:gd name="connsiteX50" fmla="*/ 6903720 w 7498080"/>
                <a:gd name="connsiteY50" fmla="*/ 934720 h 2823051"/>
                <a:gd name="connsiteX51" fmla="*/ 6758940 w 7498080"/>
                <a:gd name="connsiteY51" fmla="*/ 904240 h 2823051"/>
                <a:gd name="connsiteX52" fmla="*/ 6754177 w 7498080"/>
                <a:gd name="connsiteY52" fmla="*/ 882809 h 2823051"/>
                <a:gd name="connsiteX53" fmla="*/ 6621780 w 7498080"/>
                <a:gd name="connsiteY53" fmla="*/ 850900 h 2823051"/>
                <a:gd name="connsiteX54" fmla="*/ 6496526 w 7498080"/>
                <a:gd name="connsiteY54" fmla="*/ 570865 h 2823051"/>
                <a:gd name="connsiteX55" fmla="*/ 5880259 w 7498080"/>
                <a:gd name="connsiteY55" fmla="*/ 44132 h 2823051"/>
                <a:gd name="connsiteX56" fmla="*/ 5798820 w 7498080"/>
                <a:gd name="connsiteY56" fmla="*/ 43180 h 2823051"/>
                <a:gd name="connsiteX57" fmla="*/ 6111240 w 7498080"/>
                <a:gd name="connsiteY57" fmla="*/ 393700 h 2823051"/>
                <a:gd name="connsiteX58" fmla="*/ 5715000 w 7498080"/>
                <a:gd name="connsiteY58" fmla="*/ 736600 h 2823051"/>
                <a:gd name="connsiteX59" fmla="*/ 5699760 w 7498080"/>
                <a:gd name="connsiteY59" fmla="*/ 820420 h 2823051"/>
                <a:gd name="connsiteX60" fmla="*/ 5532120 w 7498080"/>
                <a:gd name="connsiteY60" fmla="*/ 850900 h 2823051"/>
                <a:gd name="connsiteX61" fmla="*/ 5326380 w 7498080"/>
                <a:gd name="connsiteY61" fmla="*/ 1033780 h 2823051"/>
                <a:gd name="connsiteX62" fmla="*/ 5280660 w 7498080"/>
                <a:gd name="connsiteY62" fmla="*/ 1209040 h 2823051"/>
                <a:gd name="connsiteX63" fmla="*/ 5257800 w 7498080"/>
                <a:gd name="connsiteY63" fmla="*/ 1300480 h 2823051"/>
                <a:gd name="connsiteX64" fmla="*/ 5250180 w 7498080"/>
                <a:gd name="connsiteY64" fmla="*/ 1841500 h 2823051"/>
                <a:gd name="connsiteX65" fmla="*/ 5257800 w 7498080"/>
                <a:gd name="connsiteY65" fmla="*/ 2009140 h 2823051"/>
                <a:gd name="connsiteX66" fmla="*/ 5280660 w 7498080"/>
                <a:gd name="connsiteY66" fmla="*/ 2199640 h 2823051"/>
                <a:gd name="connsiteX67" fmla="*/ 5273040 w 7498080"/>
                <a:gd name="connsiteY67" fmla="*/ 2313940 h 2823051"/>
                <a:gd name="connsiteX68" fmla="*/ 5166360 w 7498080"/>
                <a:gd name="connsiteY68" fmla="*/ 2321560 h 2823051"/>
                <a:gd name="connsiteX69" fmla="*/ 5158740 w 7498080"/>
                <a:gd name="connsiteY69" fmla="*/ 759460 h 2823051"/>
                <a:gd name="connsiteX70" fmla="*/ 5562600 w 7498080"/>
                <a:gd name="connsiteY70" fmla="*/ 759460 h 2823051"/>
                <a:gd name="connsiteX71" fmla="*/ 5567224 w 7498080"/>
                <a:gd name="connsiteY71" fmla="*/ 194110 h 2823051"/>
                <a:gd name="connsiteX72" fmla="*/ 5175348 w 7498080"/>
                <a:gd name="connsiteY72" fmla="*/ 192550 h 2823051"/>
                <a:gd name="connsiteX73" fmla="*/ 5144722 w 7498080"/>
                <a:gd name="connsiteY73" fmla="*/ 172620 h 2823051"/>
                <a:gd name="connsiteX74" fmla="*/ 772160 w 7498080"/>
                <a:gd name="connsiteY74" fmla="*/ 175260 h 2823051"/>
                <a:gd name="connsiteX75" fmla="*/ 769620 w 7498080"/>
                <a:gd name="connsiteY75" fmla="*/ 0 h 2823051"/>
                <a:gd name="connsiteX76" fmla="*/ 229870 w 7498080"/>
                <a:gd name="connsiteY76" fmla="*/ 2540 h 2823051"/>
                <a:gd name="connsiteX0" fmla="*/ 229870 w 7498080"/>
                <a:gd name="connsiteY0" fmla="*/ 2540 h 2823051"/>
                <a:gd name="connsiteX1" fmla="*/ 238125 w 7498080"/>
                <a:gd name="connsiteY1" fmla="*/ 168910 h 2823051"/>
                <a:gd name="connsiteX2" fmla="*/ 0 w 7498080"/>
                <a:gd name="connsiteY2" fmla="*/ 172720 h 2823051"/>
                <a:gd name="connsiteX3" fmla="*/ 7620 w 7498080"/>
                <a:gd name="connsiteY3" fmla="*/ 2702560 h 2823051"/>
                <a:gd name="connsiteX4" fmla="*/ 1651158 w 7498080"/>
                <a:gd name="connsiteY4" fmla="*/ 2823051 h 2823051"/>
                <a:gd name="connsiteX5" fmla="*/ 1721168 w 7498080"/>
                <a:gd name="connsiteY5" fmla="*/ 2521108 h 2823051"/>
                <a:gd name="connsiteX6" fmla="*/ 1897380 w 7498080"/>
                <a:gd name="connsiteY6" fmla="*/ 2382520 h 2823051"/>
                <a:gd name="connsiteX7" fmla="*/ 2194560 w 7498080"/>
                <a:gd name="connsiteY7" fmla="*/ 2382520 h 2823051"/>
                <a:gd name="connsiteX8" fmla="*/ 2386488 w 7498080"/>
                <a:gd name="connsiteY8" fmla="*/ 2508726 h 2823051"/>
                <a:gd name="connsiteX9" fmla="*/ 2461260 w 7498080"/>
                <a:gd name="connsiteY9" fmla="*/ 2818765 h 2823051"/>
                <a:gd name="connsiteX10" fmla="*/ 5380672 w 7498080"/>
                <a:gd name="connsiteY10" fmla="*/ 2816860 h 2823051"/>
                <a:gd name="connsiteX11" fmla="*/ 5379720 w 7498080"/>
                <a:gd name="connsiteY11" fmla="*/ 2458720 h 2823051"/>
                <a:gd name="connsiteX12" fmla="*/ 5585460 w 7498080"/>
                <a:gd name="connsiteY12" fmla="*/ 2463482 h 2823051"/>
                <a:gd name="connsiteX13" fmla="*/ 5574506 w 7498080"/>
                <a:gd name="connsiteY13" fmla="*/ 2711609 h 2823051"/>
                <a:gd name="connsiteX14" fmla="*/ 5623560 w 7498080"/>
                <a:gd name="connsiteY14" fmla="*/ 2672080 h 2823051"/>
                <a:gd name="connsiteX15" fmla="*/ 5704047 w 7498080"/>
                <a:gd name="connsiteY15" fmla="*/ 2452053 h 2823051"/>
                <a:gd name="connsiteX16" fmla="*/ 5814060 w 7498080"/>
                <a:gd name="connsiteY16" fmla="*/ 2344420 h 2823051"/>
                <a:gd name="connsiteX17" fmla="*/ 5836920 w 7498080"/>
                <a:gd name="connsiteY17" fmla="*/ 2313940 h 2823051"/>
                <a:gd name="connsiteX18" fmla="*/ 6150769 w 7498080"/>
                <a:gd name="connsiteY18" fmla="*/ 2304415 h 2823051"/>
                <a:gd name="connsiteX19" fmla="*/ 6346984 w 7498080"/>
                <a:gd name="connsiteY19" fmla="*/ 2427287 h 2823051"/>
                <a:gd name="connsiteX20" fmla="*/ 6455092 w 7498080"/>
                <a:gd name="connsiteY20" fmla="*/ 2636361 h 2823051"/>
                <a:gd name="connsiteX21" fmla="*/ 6573679 w 7498080"/>
                <a:gd name="connsiteY21" fmla="*/ 2701608 h 2823051"/>
                <a:gd name="connsiteX22" fmla="*/ 6645116 w 7498080"/>
                <a:gd name="connsiteY22" fmla="*/ 2799239 h 2823051"/>
                <a:gd name="connsiteX23" fmla="*/ 6926580 w 7498080"/>
                <a:gd name="connsiteY23" fmla="*/ 2801620 h 2823051"/>
                <a:gd name="connsiteX24" fmla="*/ 7117080 w 7498080"/>
                <a:gd name="connsiteY24" fmla="*/ 2794000 h 2823051"/>
                <a:gd name="connsiteX25" fmla="*/ 7170420 w 7498080"/>
                <a:gd name="connsiteY25" fmla="*/ 2717800 h 2823051"/>
                <a:gd name="connsiteX26" fmla="*/ 7132320 w 7498080"/>
                <a:gd name="connsiteY26" fmla="*/ 2641600 h 2823051"/>
                <a:gd name="connsiteX27" fmla="*/ 7132320 w 7498080"/>
                <a:gd name="connsiteY27" fmla="*/ 2580640 h 2823051"/>
                <a:gd name="connsiteX28" fmla="*/ 7162800 w 7498080"/>
                <a:gd name="connsiteY28" fmla="*/ 2542540 h 2823051"/>
                <a:gd name="connsiteX29" fmla="*/ 7132320 w 7498080"/>
                <a:gd name="connsiteY29" fmla="*/ 2451100 h 2823051"/>
                <a:gd name="connsiteX30" fmla="*/ 7117080 w 7498080"/>
                <a:gd name="connsiteY30" fmla="*/ 2344420 h 2823051"/>
                <a:gd name="connsiteX31" fmla="*/ 7117080 w 7498080"/>
                <a:gd name="connsiteY31" fmla="*/ 2275840 h 2823051"/>
                <a:gd name="connsiteX32" fmla="*/ 7139940 w 7498080"/>
                <a:gd name="connsiteY32" fmla="*/ 2275840 h 2823051"/>
                <a:gd name="connsiteX33" fmla="*/ 7117080 w 7498080"/>
                <a:gd name="connsiteY33" fmla="*/ 2176780 h 2823051"/>
                <a:gd name="connsiteX34" fmla="*/ 7147560 w 7498080"/>
                <a:gd name="connsiteY34" fmla="*/ 2138680 h 2823051"/>
                <a:gd name="connsiteX35" fmla="*/ 7101364 w 7498080"/>
                <a:gd name="connsiteY35" fmla="*/ 1782445 h 2823051"/>
                <a:gd name="connsiteX36" fmla="*/ 7323772 w 7498080"/>
                <a:gd name="connsiteY36" fmla="*/ 1643856 h 2823051"/>
                <a:gd name="connsiteX37" fmla="*/ 7421880 w 7498080"/>
                <a:gd name="connsiteY37" fmla="*/ 1506220 h 2823051"/>
                <a:gd name="connsiteX38" fmla="*/ 7414260 w 7498080"/>
                <a:gd name="connsiteY38" fmla="*/ 1391920 h 2823051"/>
                <a:gd name="connsiteX39" fmla="*/ 7414260 w 7498080"/>
                <a:gd name="connsiteY39" fmla="*/ 1391920 h 2823051"/>
                <a:gd name="connsiteX40" fmla="*/ 7368540 w 7498080"/>
                <a:gd name="connsiteY40" fmla="*/ 1155700 h 2823051"/>
                <a:gd name="connsiteX41" fmla="*/ 7452360 w 7498080"/>
                <a:gd name="connsiteY41" fmla="*/ 1224280 h 2823051"/>
                <a:gd name="connsiteX42" fmla="*/ 7498080 w 7498080"/>
                <a:gd name="connsiteY42" fmla="*/ 1193800 h 2823051"/>
                <a:gd name="connsiteX43" fmla="*/ 7391400 w 7498080"/>
                <a:gd name="connsiteY43" fmla="*/ 1094740 h 2823051"/>
                <a:gd name="connsiteX44" fmla="*/ 7368540 w 7498080"/>
                <a:gd name="connsiteY44" fmla="*/ 965200 h 2823051"/>
                <a:gd name="connsiteX45" fmla="*/ 7261860 w 7498080"/>
                <a:gd name="connsiteY45" fmla="*/ 896620 h 2823051"/>
                <a:gd name="connsiteX46" fmla="*/ 7130891 w 7498080"/>
                <a:gd name="connsiteY46" fmla="*/ 891857 h 2823051"/>
                <a:gd name="connsiteX47" fmla="*/ 7040880 w 7498080"/>
                <a:gd name="connsiteY47" fmla="*/ 896620 h 2823051"/>
                <a:gd name="connsiteX48" fmla="*/ 7025640 w 7498080"/>
                <a:gd name="connsiteY48" fmla="*/ 911860 h 2823051"/>
                <a:gd name="connsiteX49" fmla="*/ 6918960 w 7498080"/>
                <a:gd name="connsiteY49" fmla="*/ 934720 h 2823051"/>
                <a:gd name="connsiteX50" fmla="*/ 6903720 w 7498080"/>
                <a:gd name="connsiteY50" fmla="*/ 934720 h 2823051"/>
                <a:gd name="connsiteX51" fmla="*/ 6758940 w 7498080"/>
                <a:gd name="connsiteY51" fmla="*/ 904240 h 2823051"/>
                <a:gd name="connsiteX52" fmla="*/ 6754177 w 7498080"/>
                <a:gd name="connsiteY52" fmla="*/ 882809 h 2823051"/>
                <a:gd name="connsiteX53" fmla="*/ 6621780 w 7498080"/>
                <a:gd name="connsiteY53" fmla="*/ 850900 h 2823051"/>
                <a:gd name="connsiteX54" fmla="*/ 6496526 w 7498080"/>
                <a:gd name="connsiteY54" fmla="*/ 570865 h 2823051"/>
                <a:gd name="connsiteX55" fmla="*/ 5880259 w 7498080"/>
                <a:gd name="connsiteY55" fmla="*/ 44132 h 2823051"/>
                <a:gd name="connsiteX56" fmla="*/ 5798820 w 7498080"/>
                <a:gd name="connsiteY56" fmla="*/ 43180 h 2823051"/>
                <a:gd name="connsiteX57" fmla="*/ 6111240 w 7498080"/>
                <a:gd name="connsiteY57" fmla="*/ 393700 h 2823051"/>
                <a:gd name="connsiteX58" fmla="*/ 5715000 w 7498080"/>
                <a:gd name="connsiteY58" fmla="*/ 736600 h 2823051"/>
                <a:gd name="connsiteX59" fmla="*/ 5699760 w 7498080"/>
                <a:gd name="connsiteY59" fmla="*/ 820420 h 2823051"/>
                <a:gd name="connsiteX60" fmla="*/ 5532120 w 7498080"/>
                <a:gd name="connsiteY60" fmla="*/ 850900 h 2823051"/>
                <a:gd name="connsiteX61" fmla="*/ 5326380 w 7498080"/>
                <a:gd name="connsiteY61" fmla="*/ 1033780 h 2823051"/>
                <a:gd name="connsiteX62" fmla="*/ 5280660 w 7498080"/>
                <a:gd name="connsiteY62" fmla="*/ 1209040 h 2823051"/>
                <a:gd name="connsiteX63" fmla="*/ 5257800 w 7498080"/>
                <a:gd name="connsiteY63" fmla="*/ 1300480 h 2823051"/>
                <a:gd name="connsiteX64" fmla="*/ 5250180 w 7498080"/>
                <a:gd name="connsiteY64" fmla="*/ 1841500 h 2823051"/>
                <a:gd name="connsiteX65" fmla="*/ 5257800 w 7498080"/>
                <a:gd name="connsiteY65" fmla="*/ 2009140 h 2823051"/>
                <a:gd name="connsiteX66" fmla="*/ 5280660 w 7498080"/>
                <a:gd name="connsiteY66" fmla="*/ 2199640 h 2823051"/>
                <a:gd name="connsiteX67" fmla="*/ 5273040 w 7498080"/>
                <a:gd name="connsiteY67" fmla="*/ 2313940 h 2823051"/>
                <a:gd name="connsiteX68" fmla="*/ 5166360 w 7498080"/>
                <a:gd name="connsiteY68" fmla="*/ 2321560 h 2823051"/>
                <a:gd name="connsiteX69" fmla="*/ 5158740 w 7498080"/>
                <a:gd name="connsiteY69" fmla="*/ 759460 h 2823051"/>
                <a:gd name="connsiteX70" fmla="*/ 5562600 w 7498080"/>
                <a:gd name="connsiteY70" fmla="*/ 759460 h 2823051"/>
                <a:gd name="connsiteX71" fmla="*/ 5567224 w 7498080"/>
                <a:gd name="connsiteY71" fmla="*/ 194110 h 2823051"/>
                <a:gd name="connsiteX72" fmla="*/ 5175348 w 7498080"/>
                <a:gd name="connsiteY72" fmla="*/ 192550 h 2823051"/>
                <a:gd name="connsiteX73" fmla="*/ 5144722 w 7498080"/>
                <a:gd name="connsiteY73" fmla="*/ 172620 h 2823051"/>
                <a:gd name="connsiteX74" fmla="*/ 772160 w 7498080"/>
                <a:gd name="connsiteY74" fmla="*/ 175260 h 2823051"/>
                <a:gd name="connsiteX75" fmla="*/ 769620 w 7498080"/>
                <a:gd name="connsiteY75" fmla="*/ 0 h 2823051"/>
                <a:gd name="connsiteX76" fmla="*/ 229870 w 7498080"/>
                <a:gd name="connsiteY76" fmla="*/ 2540 h 2823051"/>
                <a:gd name="connsiteX0" fmla="*/ 229870 w 7498080"/>
                <a:gd name="connsiteY0" fmla="*/ 2540 h 2823051"/>
                <a:gd name="connsiteX1" fmla="*/ 238125 w 7498080"/>
                <a:gd name="connsiteY1" fmla="*/ 168910 h 2823051"/>
                <a:gd name="connsiteX2" fmla="*/ 0 w 7498080"/>
                <a:gd name="connsiteY2" fmla="*/ 172720 h 2823051"/>
                <a:gd name="connsiteX3" fmla="*/ 7620 w 7498080"/>
                <a:gd name="connsiteY3" fmla="*/ 2702560 h 2823051"/>
                <a:gd name="connsiteX4" fmla="*/ 1651158 w 7498080"/>
                <a:gd name="connsiteY4" fmla="*/ 2823051 h 2823051"/>
                <a:gd name="connsiteX5" fmla="*/ 1721168 w 7498080"/>
                <a:gd name="connsiteY5" fmla="*/ 2521108 h 2823051"/>
                <a:gd name="connsiteX6" fmla="*/ 1897380 w 7498080"/>
                <a:gd name="connsiteY6" fmla="*/ 2382520 h 2823051"/>
                <a:gd name="connsiteX7" fmla="*/ 2194560 w 7498080"/>
                <a:gd name="connsiteY7" fmla="*/ 2382520 h 2823051"/>
                <a:gd name="connsiteX8" fmla="*/ 2386488 w 7498080"/>
                <a:gd name="connsiteY8" fmla="*/ 2508726 h 2823051"/>
                <a:gd name="connsiteX9" fmla="*/ 2461260 w 7498080"/>
                <a:gd name="connsiteY9" fmla="*/ 2818765 h 2823051"/>
                <a:gd name="connsiteX10" fmla="*/ 5380672 w 7498080"/>
                <a:gd name="connsiteY10" fmla="*/ 2816860 h 2823051"/>
                <a:gd name="connsiteX11" fmla="*/ 5379720 w 7498080"/>
                <a:gd name="connsiteY11" fmla="*/ 2458720 h 2823051"/>
                <a:gd name="connsiteX12" fmla="*/ 5585460 w 7498080"/>
                <a:gd name="connsiteY12" fmla="*/ 2463482 h 2823051"/>
                <a:gd name="connsiteX13" fmla="*/ 5574506 w 7498080"/>
                <a:gd name="connsiteY13" fmla="*/ 2711609 h 2823051"/>
                <a:gd name="connsiteX14" fmla="*/ 5623560 w 7498080"/>
                <a:gd name="connsiteY14" fmla="*/ 2672080 h 2823051"/>
                <a:gd name="connsiteX15" fmla="*/ 5704047 w 7498080"/>
                <a:gd name="connsiteY15" fmla="*/ 2452053 h 2823051"/>
                <a:gd name="connsiteX16" fmla="*/ 5814060 w 7498080"/>
                <a:gd name="connsiteY16" fmla="*/ 2344420 h 2823051"/>
                <a:gd name="connsiteX17" fmla="*/ 5836920 w 7498080"/>
                <a:gd name="connsiteY17" fmla="*/ 2313940 h 2823051"/>
                <a:gd name="connsiteX18" fmla="*/ 6150769 w 7498080"/>
                <a:gd name="connsiteY18" fmla="*/ 2304415 h 2823051"/>
                <a:gd name="connsiteX19" fmla="*/ 6346984 w 7498080"/>
                <a:gd name="connsiteY19" fmla="*/ 2427287 h 2823051"/>
                <a:gd name="connsiteX20" fmla="*/ 6455092 w 7498080"/>
                <a:gd name="connsiteY20" fmla="*/ 2636361 h 2823051"/>
                <a:gd name="connsiteX21" fmla="*/ 6573679 w 7498080"/>
                <a:gd name="connsiteY21" fmla="*/ 2701608 h 2823051"/>
                <a:gd name="connsiteX22" fmla="*/ 6645116 w 7498080"/>
                <a:gd name="connsiteY22" fmla="*/ 2799239 h 2823051"/>
                <a:gd name="connsiteX23" fmla="*/ 6926580 w 7498080"/>
                <a:gd name="connsiteY23" fmla="*/ 2801620 h 2823051"/>
                <a:gd name="connsiteX24" fmla="*/ 7117080 w 7498080"/>
                <a:gd name="connsiteY24" fmla="*/ 2794000 h 2823051"/>
                <a:gd name="connsiteX25" fmla="*/ 7170420 w 7498080"/>
                <a:gd name="connsiteY25" fmla="*/ 2717800 h 2823051"/>
                <a:gd name="connsiteX26" fmla="*/ 7132320 w 7498080"/>
                <a:gd name="connsiteY26" fmla="*/ 2641600 h 2823051"/>
                <a:gd name="connsiteX27" fmla="*/ 7132320 w 7498080"/>
                <a:gd name="connsiteY27" fmla="*/ 2580640 h 2823051"/>
                <a:gd name="connsiteX28" fmla="*/ 7162800 w 7498080"/>
                <a:gd name="connsiteY28" fmla="*/ 2542540 h 2823051"/>
                <a:gd name="connsiteX29" fmla="*/ 7132320 w 7498080"/>
                <a:gd name="connsiteY29" fmla="*/ 2451100 h 2823051"/>
                <a:gd name="connsiteX30" fmla="*/ 7117080 w 7498080"/>
                <a:gd name="connsiteY30" fmla="*/ 2344420 h 2823051"/>
                <a:gd name="connsiteX31" fmla="*/ 7117080 w 7498080"/>
                <a:gd name="connsiteY31" fmla="*/ 2275840 h 2823051"/>
                <a:gd name="connsiteX32" fmla="*/ 7139940 w 7498080"/>
                <a:gd name="connsiteY32" fmla="*/ 2275840 h 2823051"/>
                <a:gd name="connsiteX33" fmla="*/ 7117080 w 7498080"/>
                <a:gd name="connsiteY33" fmla="*/ 2176780 h 2823051"/>
                <a:gd name="connsiteX34" fmla="*/ 7147560 w 7498080"/>
                <a:gd name="connsiteY34" fmla="*/ 2138680 h 2823051"/>
                <a:gd name="connsiteX35" fmla="*/ 7101364 w 7498080"/>
                <a:gd name="connsiteY35" fmla="*/ 1782445 h 2823051"/>
                <a:gd name="connsiteX36" fmla="*/ 7323772 w 7498080"/>
                <a:gd name="connsiteY36" fmla="*/ 1643856 h 2823051"/>
                <a:gd name="connsiteX37" fmla="*/ 7421880 w 7498080"/>
                <a:gd name="connsiteY37" fmla="*/ 1506220 h 2823051"/>
                <a:gd name="connsiteX38" fmla="*/ 7414260 w 7498080"/>
                <a:gd name="connsiteY38" fmla="*/ 1391920 h 2823051"/>
                <a:gd name="connsiteX39" fmla="*/ 7414260 w 7498080"/>
                <a:gd name="connsiteY39" fmla="*/ 1391920 h 2823051"/>
                <a:gd name="connsiteX40" fmla="*/ 7368540 w 7498080"/>
                <a:gd name="connsiteY40" fmla="*/ 1155700 h 2823051"/>
                <a:gd name="connsiteX41" fmla="*/ 7452360 w 7498080"/>
                <a:gd name="connsiteY41" fmla="*/ 1224280 h 2823051"/>
                <a:gd name="connsiteX42" fmla="*/ 7498080 w 7498080"/>
                <a:gd name="connsiteY42" fmla="*/ 1193800 h 2823051"/>
                <a:gd name="connsiteX43" fmla="*/ 7391400 w 7498080"/>
                <a:gd name="connsiteY43" fmla="*/ 1094740 h 2823051"/>
                <a:gd name="connsiteX44" fmla="*/ 7368540 w 7498080"/>
                <a:gd name="connsiteY44" fmla="*/ 965200 h 2823051"/>
                <a:gd name="connsiteX45" fmla="*/ 7261860 w 7498080"/>
                <a:gd name="connsiteY45" fmla="*/ 896620 h 2823051"/>
                <a:gd name="connsiteX46" fmla="*/ 7130891 w 7498080"/>
                <a:gd name="connsiteY46" fmla="*/ 891857 h 2823051"/>
                <a:gd name="connsiteX47" fmla="*/ 7040880 w 7498080"/>
                <a:gd name="connsiteY47" fmla="*/ 896620 h 2823051"/>
                <a:gd name="connsiteX48" fmla="*/ 7025640 w 7498080"/>
                <a:gd name="connsiteY48" fmla="*/ 911860 h 2823051"/>
                <a:gd name="connsiteX49" fmla="*/ 6918960 w 7498080"/>
                <a:gd name="connsiteY49" fmla="*/ 934720 h 2823051"/>
                <a:gd name="connsiteX50" fmla="*/ 6903720 w 7498080"/>
                <a:gd name="connsiteY50" fmla="*/ 934720 h 2823051"/>
                <a:gd name="connsiteX51" fmla="*/ 6758940 w 7498080"/>
                <a:gd name="connsiteY51" fmla="*/ 904240 h 2823051"/>
                <a:gd name="connsiteX52" fmla="*/ 6754177 w 7498080"/>
                <a:gd name="connsiteY52" fmla="*/ 882809 h 2823051"/>
                <a:gd name="connsiteX53" fmla="*/ 6621780 w 7498080"/>
                <a:gd name="connsiteY53" fmla="*/ 850900 h 2823051"/>
                <a:gd name="connsiteX54" fmla="*/ 6496526 w 7498080"/>
                <a:gd name="connsiteY54" fmla="*/ 570865 h 2823051"/>
                <a:gd name="connsiteX55" fmla="*/ 5880259 w 7498080"/>
                <a:gd name="connsiteY55" fmla="*/ 44132 h 2823051"/>
                <a:gd name="connsiteX56" fmla="*/ 5798820 w 7498080"/>
                <a:gd name="connsiteY56" fmla="*/ 43180 h 2823051"/>
                <a:gd name="connsiteX57" fmla="*/ 6111240 w 7498080"/>
                <a:gd name="connsiteY57" fmla="*/ 393700 h 2823051"/>
                <a:gd name="connsiteX58" fmla="*/ 5715000 w 7498080"/>
                <a:gd name="connsiteY58" fmla="*/ 736600 h 2823051"/>
                <a:gd name="connsiteX59" fmla="*/ 5699760 w 7498080"/>
                <a:gd name="connsiteY59" fmla="*/ 820420 h 2823051"/>
                <a:gd name="connsiteX60" fmla="*/ 5532120 w 7498080"/>
                <a:gd name="connsiteY60" fmla="*/ 850900 h 2823051"/>
                <a:gd name="connsiteX61" fmla="*/ 5326380 w 7498080"/>
                <a:gd name="connsiteY61" fmla="*/ 1033780 h 2823051"/>
                <a:gd name="connsiteX62" fmla="*/ 5280660 w 7498080"/>
                <a:gd name="connsiteY62" fmla="*/ 1209040 h 2823051"/>
                <a:gd name="connsiteX63" fmla="*/ 5257800 w 7498080"/>
                <a:gd name="connsiteY63" fmla="*/ 1300480 h 2823051"/>
                <a:gd name="connsiteX64" fmla="*/ 5250180 w 7498080"/>
                <a:gd name="connsiteY64" fmla="*/ 1841500 h 2823051"/>
                <a:gd name="connsiteX65" fmla="*/ 5257800 w 7498080"/>
                <a:gd name="connsiteY65" fmla="*/ 2009140 h 2823051"/>
                <a:gd name="connsiteX66" fmla="*/ 5280660 w 7498080"/>
                <a:gd name="connsiteY66" fmla="*/ 2199640 h 2823051"/>
                <a:gd name="connsiteX67" fmla="*/ 5273040 w 7498080"/>
                <a:gd name="connsiteY67" fmla="*/ 2313940 h 2823051"/>
                <a:gd name="connsiteX68" fmla="*/ 5166360 w 7498080"/>
                <a:gd name="connsiteY68" fmla="*/ 2321560 h 2823051"/>
                <a:gd name="connsiteX69" fmla="*/ 5158740 w 7498080"/>
                <a:gd name="connsiteY69" fmla="*/ 759460 h 2823051"/>
                <a:gd name="connsiteX70" fmla="*/ 5562600 w 7498080"/>
                <a:gd name="connsiteY70" fmla="*/ 759460 h 2823051"/>
                <a:gd name="connsiteX71" fmla="*/ 5567224 w 7498080"/>
                <a:gd name="connsiteY71" fmla="*/ 194110 h 2823051"/>
                <a:gd name="connsiteX72" fmla="*/ 5175348 w 7498080"/>
                <a:gd name="connsiteY72" fmla="*/ 192550 h 2823051"/>
                <a:gd name="connsiteX73" fmla="*/ 5144722 w 7498080"/>
                <a:gd name="connsiteY73" fmla="*/ 172620 h 2823051"/>
                <a:gd name="connsiteX74" fmla="*/ 772160 w 7498080"/>
                <a:gd name="connsiteY74" fmla="*/ 175260 h 2823051"/>
                <a:gd name="connsiteX75" fmla="*/ 769620 w 7498080"/>
                <a:gd name="connsiteY75" fmla="*/ 0 h 2823051"/>
                <a:gd name="connsiteX76" fmla="*/ 229870 w 7498080"/>
                <a:gd name="connsiteY76" fmla="*/ 2540 h 2823051"/>
                <a:gd name="connsiteX0" fmla="*/ 229870 w 7498080"/>
                <a:gd name="connsiteY0" fmla="*/ 2540 h 2823051"/>
                <a:gd name="connsiteX1" fmla="*/ 238125 w 7498080"/>
                <a:gd name="connsiteY1" fmla="*/ 168910 h 2823051"/>
                <a:gd name="connsiteX2" fmla="*/ 0 w 7498080"/>
                <a:gd name="connsiteY2" fmla="*/ 172720 h 2823051"/>
                <a:gd name="connsiteX3" fmla="*/ 7620 w 7498080"/>
                <a:gd name="connsiteY3" fmla="*/ 2702560 h 2823051"/>
                <a:gd name="connsiteX4" fmla="*/ 1651158 w 7498080"/>
                <a:gd name="connsiteY4" fmla="*/ 2823051 h 2823051"/>
                <a:gd name="connsiteX5" fmla="*/ 1721168 w 7498080"/>
                <a:gd name="connsiteY5" fmla="*/ 2521108 h 2823051"/>
                <a:gd name="connsiteX6" fmla="*/ 1897380 w 7498080"/>
                <a:gd name="connsiteY6" fmla="*/ 2382520 h 2823051"/>
                <a:gd name="connsiteX7" fmla="*/ 2194560 w 7498080"/>
                <a:gd name="connsiteY7" fmla="*/ 2382520 h 2823051"/>
                <a:gd name="connsiteX8" fmla="*/ 2386488 w 7498080"/>
                <a:gd name="connsiteY8" fmla="*/ 2508726 h 2823051"/>
                <a:gd name="connsiteX9" fmla="*/ 2461260 w 7498080"/>
                <a:gd name="connsiteY9" fmla="*/ 2818765 h 2823051"/>
                <a:gd name="connsiteX10" fmla="*/ 5380672 w 7498080"/>
                <a:gd name="connsiteY10" fmla="*/ 2816860 h 2823051"/>
                <a:gd name="connsiteX11" fmla="*/ 5379720 w 7498080"/>
                <a:gd name="connsiteY11" fmla="*/ 2458720 h 2823051"/>
                <a:gd name="connsiteX12" fmla="*/ 5585460 w 7498080"/>
                <a:gd name="connsiteY12" fmla="*/ 2463482 h 2823051"/>
                <a:gd name="connsiteX13" fmla="*/ 5574506 w 7498080"/>
                <a:gd name="connsiteY13" fmla="*/ 2711609 h 2823051"/>
                <a:gd name="connsiteX14" fmla="*/ 5623560 w 7498080"/>
                <a:gd name="connsiteY14" fmla="*/ 2672080 h 2823051"/>
                <a:gd name="connsiteX15" fmla="*/ 5704047 w 7498080"/>
                <a:gd name="connsiteY15" fmla="*/ 2452053 h 2823051"/>
                <a:gd name="connsiteX16" fmla="*/ 5814060 w 7498080"/>
                <a:gd name="connsiteY16" fmla="*/ 2344420 h 2823051"/>
                <a:gd name="connsiteX17" fmla="*/ 5836920 w 7498080"/>
                <a:gd name="connsiteY17" fmla="*/ 2313940 h 2823051"/>
                <a:gd name="connsiteX18" fmla="*/ 6150769 w 7498080"/>
                <a:gd name="connsiteY18" fmla="*/ 2304415 h 2823051"/>
                <a:gd name="connsiteX19" fmla="*/ 6346984 w 7498080"/>
                <a:gd name="connsiteY19" fmla="*/ 2427287 h 2823051"/>
                <a:gd name="connsiteX20" fmla="*/ 6455092 w 7498080"/>
                <a:gd name="connsiteY20" fmla="*/ 2636361 h 2823051"/>
                <a:gd name="connsiteX21" fmla="*/ 6573679 w 7498080"/>
                <a:gd name="connsiteY21" fmla="*/ 2701608 h 2823051"/>
                <a:gd name="connsiteX22" fmla="*/ 6645116 w 7498080"/>
                <a:gd name="connsiteY22" fmla="*/ 2799239 h 2823051"/>
                <a:gd name="connsiteX23" fmla="*/ 6926580 w 7498080"/>
                <a:gd name="connsiteY23" fmla="*/ 2801620 h 2823051"/>
                <a:gd name="connsiteX24" fmla="*/ 7117080 w 7498080"/>
                <a:gd name="connsiteY24" fmla="*/ 2794000 h 2823051"/>
                <a:gd name="connsiteX25" fmla="*/ 7170420 w 7498080"/>
                <a:gd name="connsiteY25" fmla="*/ 2717800 h 2823051"/>
                <a:gd name="connsiteX26" fmla="*/ 7132320 w 7498080"/>
                <a:gd name="connsiteY26" fmla="*/ 2641600 h 2823051"/>
                <a:gd name="connsiteX27" fmla="*/ 7132320 w 7498080"/>
                <a:gd name="connsiteY27" fmla="*/ 2580640 h 2823051"/>
                <a:gd name="connsiteX28" fmla="*/ 7162800 w 7498080"/>
                <a:gd name="connsiteY28" fmla="*/ 2542540 h 2823051"/>
                <a:gd name="connsiteX29" fmla="*/ 7132320 w 7498080"/>
                <a:gd name="connsiteY29" fmla="*/ 2451100 h 2823051"/>
                <a:gd name="connsiteX30" fmla="*/ 7117080 w 7498080"/>
                <a:gd name="connsiteY30" fmla="*/ 2344420 h 2823051"/>
                <a:gd name="connsiteX31" fmla="*/ 7117080 w 7498080"/>
                <a:gd name="connsiteY31" fmla="*/ 2275840 h 2823051"/>
                <a:gd name="connsiteX32" fmla="*/ 7139940 w 7498080"/>
                <a:gd name="connsiteY32" fmla="*/ 2275840 h 2823051"/>
                <a:gd name="connsiteX33" fmla="*/ 7117080 w 7498080"/>
                <a:gd name="connsiteY33" fmla="*/ 2176780 h 2823051"/>
                <a:gd name="connsiteX34" fmla="*/ 7147560 w 7498080"/>
                <a:gd name="connsiteY34" fmla="*/ 2138680 h 2823051"/>
                <a:gd name="connsiteX35" fmla="*/ 7101364 w 7498080"/>
                <a:gd name="connsiteY35" fmla="*/ 1782445 h 2823051"/>
                <a:gd name="connsiteX36" fmla="*/ 7323772 w 7498080"/>
                <a:gd name="connsiteY36" fmla="*/ 1643856 h 2823051"/>
                <a:gd name="connsiteX37" fmla="*/ 7421880 w 7498080"/>
                <a:gd name="connsiteY37" fmla="*/ 1506220 h 2823051"/>
                <a:gd name="connsiteX38" fmla="*/ 7414260 w 7498080"/>
                <a:gd name="connsiteY38" fmla="*/ 1391920 h 2823051"/>
                <a:gd name="connsiteX39" fmla="*/ 7414260 w 7498080"/>
                <a:gd name="connsiteY39" fmla="*/ 1391920 h 2823051"/>
                <a:gd name="connsiteX40" fmla="*/ 7368540 w 7498080"/>
                <a:gd name="connsiteY40" fmla="*/ 1155700 h 2823051"/>
                <a:gd name="connsiteX41" fmla="*/ 7452360 w 7498080"/>
                <a:gd name="connsiteY41" fmla="*/ 1224280 h 2823051"/>
                <a:gd name="connsiteX42" fmla="*/ 7498080 w 7498080"/>
                <a:gd name="connsiteY42" fmla="*/ 1193800 h 2823051"/>
                <a:gd name="connsiteX43" fmla="*/ 7391400 w 7498080"/>
                <a:gd name="connsiteY43" fmla="*/ 1094740 h 2823051"/>
                <a:gd name="connsiteX44" fmla="*/ 7368540 w 7498080"/>
                <a:gd name="connsiteY44" fmla="*/ 965200 h 2823051"/>
                <a:gd name="connsiteX45" fmla="*/ 7261860 w 7498080"/>
                <a:gd name="connsiteY45" fmla="*/ 896620 h 2823051"/>
                <a:gd name="connsiteX46" fmla="*/ 7130891 w 7498080"/>
                <a:gd name="connsiteY46" fmla="*/ 891857 h 2823051"/>
                <a:gd name="connsiteX47" fmla="*/ 7040880 w 7498080"/>
                <a:gd name="connsiteY47" fmla="*/ 896620 h 2823051"/>
                <a:gd name="connsiteX48" fmla="*/ 7025640 w 7498080"/>
                <a:gd name="connsiteY48" fmla="*/ 911860 h 2823051"/>
                <a:gd name="connsiteX49" fmla="*/ 6918960 w 7498080"/>
                <a:gd name="connsiteY49" fmla="*/ 934720 h 2823051"/>
                <a:gd name="connsiteX50" fmla="*/ 6903720 w 7498080"/>
                <a:gd name="connsiteY50" fmla="*/ 934720 h 2823051"/>
                <a:gd name="connsiteX51" fmla="*/ 6758940 w 7498080"/>
                <a:gd name="connsiteY51" fmla="*/ 904240 h 2823051"/>
                <a:gd name="connsiteX52" fmla="*/ 6754177 w 7498080"/>
                <a:gd name="connsiteY52" fmla="*/ 882809 h 2823051"/>
                <a:gd name="connsiteX53" fmla="*/ 6621780 w 7498080"/>
                <a:gd name="connsiteY53" fmla="*/ 850900 h 2823051"/>
                <a:gd name="connsiteX54" fmla="*/ 6496526 w 7498080"/>
                <a:gd name="connsiteY54" fmla="*/ 570865 h 2823051"/>
                <a:gd name="connsiteX55" fmla="*/ 5880259 w 7498080"/>
                <a:gd name="connsiteY55" fmla="*/ 44132 h 2823051"/>
                <a:gd name="connsiteX56" fmla="*/ 5798820 w 7498080"/>
                <a:gd name="connsiteY56" fmla="*/ 43180 h 2823051"/>
                <a:gd name="connsiteX57" fmla="*/ 6111240 w 7498080"/>
                <a:gd name="connsiteY57" fmla="*/ 393700 h 2823051"/>
                <a:gd name="connsiteX58" fmla="*/ 5715000 w 7498080"/>
                <a:gd name="connsiteY58" fmla="*/ 736600 h 2823051"/>
                <a:gd name="connsiteX59" fmla="*/ 5699760 w 7498080"/>
                <a:gd name="connsiteY59" fmla="*/ 820420 h 2823051"/>
                <a:gd name="connsiteX60" fmla="*/ 5532120 w 7498080"/>
                <a:gd name="connsiteY60" fmla="*/ 850900 h 2823051"/>
                <a:gd name="connsiteX61" fmla="*/ 5326380 w 7498080"/>
                <a:gd name="connsiteY61" fmla="*/ 1033780 h 2823051"/>
                <a:gd name="connsiteX62" fmla="*/ 5280660 w 7498080"/>
                <a:gd name="connsiteY62" fmla="*/ 1209040 h 2823051"/>
                <a:gd name="connsiteX63" fmla="*/ 5257800 w 7498080"/>
                <a:gd name="connsiteY63" fmla="*/ 1300480 h 2823051"/>
                <a:gd name="connsiteX64" fmla="*/ 5250180 w 7498080"/>
                <a:gd name="connsiteY64" fmla="*/ 1841500 h 2823051"/>
                <a:gd name="connsiteX65" fmla="*/ 5257800 w 7498080"/>
                <a:gd name="connsiteY65" fmla="*/ 2009140 h 2823051"/>
                <a:gd name="connsiteX66" fmla="*/ 5280660 w 7498080"/>
                <a:gd name="connsiteY66" fmla="*/ 2199640 h 2823051"/>
                <a:gd name="connsiteX67" fmla="*/ 5273040 w 7498080"/>
                <a:gd name="connsiteY67" fmla="*/ 2313940 h 2823051"/>
                <a:gd name="connsiteX68" fmla="*/ 5166360 w 7498080"/>
                <a:gd name="connsiteY68" fmla="*/ 2321560 h 2823051"/>
                <a:gd name="connsiteX69" fmla="*/ 5158740 w 7498080"/>
                <a:gd name="connsiteY69" fmla="*/ 759460 h 2823051"/>
                <a:gd name="connsiteX70" fmla="*/ 5562600 w 7498080"/>
                <a:gd name="connsiteY70" fmla="*/ 759460 h 2823051"/>
                <a:gd name="connsiteX71" fmla="*/ 5567224 w 7498080"/>
                <a:gd name="connsiteY71" fmla="*/ 194110 h 2823051"/>
                <a:gd name="connsiteX72" fmla="*/ 5175348 w 7498080"/>
                <a:gd name="connsiteY72" fmla="*/ 192550 h 2823051"/>
                <a:gd name="connsiteX73" fmla="*/ 5144722 w 7498080"/>
                <a:gd name="connsiteY73" fmla="*/ 172620 h 2823051"/>
                <a:gd name="connsiteX74" fmla="*/ 772160 w 7498080"/>
                <a:gd name="connsiteY74" fmla="*/ 175260 h 2823051"/>
                <a:gd name="connsiteX75" fmla="*/ 769620 w 7498080"/>
                <a:gd name="connsiteY75" fmla="*/ 0 h 2823051"/>
                <a:gd name="connsiteX76" fmla="*/ 229870 w 7498080"/>
                <a:gd name="connsiteY76" fmla="*/ 2540 h 282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7498080" h="2823051">
                  <a:moveTo>
                    <a:pt x="229870" y="2540"/>
                  </a:moveTo>
                  <a:cubicBezTo>
                    <a:pt x="229447" y="51647"/>
                    <a:pt x="238548" y="119803"/>
                    <a:pt x="238125" y="168910"/>
                  </a:cubicBezTo>
                  <a:lnTo>
                    <a:pt x="0" y="172720"/>
                  </a:lnTo>
                  <a:lnTo>
                    <a:pt x="7620" y="2702560"/>
                  </a:lnTo>
                  <a:lnTo>
                    <a:pt x="1651158" y="2823051"/>
                  </a:lnTo>
                  <a:cubicBezTo>
                    <a:pt x="1673701" y="2716847"/>
                    <a:pt x="1672431" y="2624931"/>
                    <a:pt x="1721168" y="2521108"/>
                  </a:cubicBezTo>
                  <a:cubicBezTo>
                    <a:pt x="1765617" y="2451099"/>
                    <a:pt x="1807687" y="2419191"/>
                    <a:pt x="1897380" y="2382520"/>
                  </a:cubicBezTo>
                  <a:cubicBezTo>
                    <a:pt x="2001203" y="2372995"/>
                    <a:pt x="2095500" y="2382520"/>
                    <a:pt x="2194560" y="2382520"/>
                  </a:cubicBezTo>
                  <a:cubicBezTo>
                    <a:pt x="2289493" y="2398396"/>
                    <a:pt x="2336799" y="2433319"/>
                    <a:pt x="2386488" y="2508726"/>
                  </a:cubicBezTo>
                  <a:cubicBezTo>
                    <a:pt x="2447131" y="2606515"/>
                    <a:pt x="2453005" y="2720976"/>
                    <a:pt x="2461260" y="2818765"/>
                  </a:cubicBezTo>
                  <a:lnTo>
                    <a:pt x="5380672" y="2816860"/>
                  </a:lnTo>
                  <a:cubicBezTo>
                    <a:pt x="5380355" y="2697480"/>
                    <a:pt x="5380037" y="2578100"/>
                    <a:pt x="5379720" y="2458720"/>
                  </a:cubicBezTo>
                  <a:lnTo>
                    <a:pt x="5585460" y="2463482"/>
                  </a:lnTo>
                  <a:lnTo>
                    <a:pt x="5574506" y="2711609"/>
                  </a:lnTo>
                  <a:lnTo>
                    <a:pt x="5623560" y="2672080"/>
                  </a:lnTo>
                  <a:cubicBezTo>
                    <a:pt x="5650389" y="2598738"/>
                    <a:pt x="5648643" y="2511108"/>
                    <a:pt x="5704047" y="2452053"/>
                  </a:cubicBezTo>
                  <a:lnTo>
                    <a:pt x="5814060" y="2344420"/>
                  </a:lnTo>
                  <a:lnTo>
                    <a:pt x="5836920" y="2313940"/>
                  </a:lnTo>
                  <a:lnTo>
                    <a:pt x="6150769" y="2304415"/>
                  </a:lnTo>
                  <a:cubicBezTo>
                    <a:pt x="6232842" y="2335053"/>
                    <a:pt x="6307773" y="2375217"/>
                    <a:pt x="6346984" y="2427287"/>
                  </a:cubicBezTo>
                  <a:cubicBezTo>
                    <a:pt x="6387783" y="2496185"/>
                    <a:pt x="6426200" y="2500787"/>
                    <a:pt x="6455092" y="2636361"/>
                  </a:cubicBezTo>
                  <a:cubicBezTo>
                    <a:pt x="6488271" y="2666047"/>
                    <a:pt x="6538119" y="2683828"/>
                    <a:pt x="6573679" y="2701608"/>
                  </a:cubicBezTo>
                  <a:cubicBezTo>
                    <a:pt x="6597491" y="2734152"/>
                    <a:pt x="6611779" y="2766695"/>
                    <a:pt x="6645116" y="2799239"/>
                  </a:cubicBezTo>
                  <a:lnTo>
                    <a:pt x="6926580" y="2801620"/>
                  </a:lnTo>
                  <a:lnTo>
                    <a:pt x="7117080" y="2794000"/>
                  </a:lnTo>
                  <a:lnTo>
                    <a:pt x="7170420" y="2717800"/>
                  </a:lnTo>
                  <a:lnTo>
                    <a:pt x="7132320" y="2641600"/>
                  </a:lnTo>
                  <a:lnTo>
                    <a:pt x="7132320" y="2580640"/>
                  </a:lnTo>
                  <a:lnTo>
                    <a:pt x="7162800" y="2542540"/>
                  </a:lnTo>
                  <a:cubicBezTo>
                    <a:pt x="7171690" y="2502535"/>
                    <a:pt x="7142480" y="2481580"/>
                    <a:pt x="7132320" y="2451100"/>
                  </a:cubicBezTo>
                  <a:lnTo>
                    <a:pt x="7117080" y="2344420"/>
                  </a:lnTo>
                  <a:lnTo>
                    <a:pt x="7117080" y="2275840"/>
                  </a:lnTo>
                  <a:lnTo>
                    <a:pt x="7139940" y="2275840"/>
                  </a:lnTo>
                  <a:lnTo>
                    <a:pt x="7117080" y="2176780"/>
                  </a:lnTo>
                  <a:lnTo>
                    <a:pt x="7147560" y="2138680"/>
                  </a:lnTo>
                  <a:lnTo>
                    <a:pt x="7101364" y="1782445"/>
                  </a:lnTo>
                  <a:cubicBezTo>
                    <a:pt x="7204075" y="1752917"/>
                    <a:pt x="7259161" y="1718628"/>
                    <a:pt x="7323772" y="1643856"/>
                  </a:cubicBezTo>
                  <a:lnTo>
                    <a:pt x="7421880" y="1506220"/>
                  </a:lnTo>
                  <a:lnTo>
                    <a:pt x="7414260" y="1391920"/>
                  </a:lnTo>
                  <a:lnTo>
                    <a:pt x="7414260" y="1391920"/>
                  </a:lnTo>
                  <a:lnTo>
                    <a:pt x="7368540" y="1155700"/>
                  </a:lnTo>
                  <a:lnTo>
                    <a:pt x="7452360" y="1224280"/>
                  </a:lnTo>
                  <a:lnTo>
                    <a:pt x="7498080" y="1193800"/>
                  </a:lnTo>
                  <a:lnTo>
                    <a:pt x="7391400" y="1094740"/>
                  </a:lnTo>
                  <a:lnTo>
                    <a:pt x="7368540" y="965200"/>
                  </a:lnTo>
                  <a:lnTo>
                    <a:pt x="7261860" y="896620"/>
                  </a:lnTo>
                  <a:cubicBezTo>
                    <a:pt x="7218204" y="895032"/>
                    <a:pt x="7186453" y="876777"/>
                    <a:pt x="7130891" y="891857"/>
                  </a:cubicBezTo>
                  <a:cubicBezTo>
                    <a:pt x="7101894" y="899727"/>
                    <a:pt x="7070884" y="895032"/>
                    <a:pt x="7040880" y="896620"/>
                  </a:cubicBezTo>
                  <a:lnTo>
                    <a:pt x="7025640" y="911860"/>
                  </a:lnTo>
                  <a:lnTo>
                    <a:pt x="6918960" y="934720"/>
                  </a:lnTo>
                  <a:lnTo>
                    <a:pt x="6903720" y="934720"/>
                  </a:lnTo>
                  <a:cubicBezTo>
                    <a:pt x="6855460" y="924560"/>
                    <a:pt x="6783864" y="912892"/>
                    <a:pt x="6758940" y="904240"/>
                  </a:cubicBezTo>
                  <a:cubicBezTo>
                    <a:pt x="6734016" y="895588"/>
                    <a:pt x="6755765" y="889953"/>
                    <a:pt x="6754177" y="882809"/>
                  </a:cubicBezTo>
                  <a:lnTo>
                    <a:pt x="6621780" y="850900"/>
                  </a:lnTo>
                  <a:cubicBezTo>
                    <a:pt x="6580029" y="757555"/>
                    <a:pt x="6569233" y="668972"/>
                    <a:pt x="6496526" y="570865"/>
                  </a:cubicBezTo>
                  <a:lnTo>
                    <a:pt x="5880259" y="44132"/>
                  </a:lnTo>
                  <a:lnTo>
                    <a:pt x="5798820" y="43180"/>
                  </a:lnTo>
                  <a:lnTo>
                    <a:pt x="6111240" y="393700"/>
                  </a:lnTo>
                  <a:lnTo>
                    <a:pt x="5715000" y="736600"/>
                  </a:lnTo>
                  <a:lnTo>
                    <a:pt x="5699760" y="820420"/>
                  </a:lnTo>
                  <a:lnTo>
                    <a:pt x="5532120" y="850900"/>
                  </a:lnTo>
                  <a:lnTo>
                    <a:pt x="5326380" y="1033780"/>
                  </a:lnTo>
                  <a:lnTo>
                    <a:pt x="5280660" y="1209040"/>
                  </a:lnTo>
                  <a:lnTo>
                    <a:pt x="5257800" y="1300480"/>
                  </a:lnTo>
                  <a:lnTo>
                    <a:pt x="5250180" y="1841500"/>
                  </a:lnTo>
                  <a:lnTo>
                    <a:pt x="5257800" y="2009140"/>
                  </a:lnTo>
                  <a:lnTo>
                    <a:pt x="5280660" y="2199640"/>
                  </a:lnTo>
                  <a:lnTo>
                    <a:pt x="5273040" y="2313940"/>
                  </a:lnTo>
                  <a:lnTo>
                    <a:pt x="5166360" y="2321560"/>
                  </a:lnTo>
                  <a:lnTo>
                    <a:pt x="5158740" y="759460"/>
                  </a:lnTo>
                  <a:lnTo>
                    <a:pt x="5562600" y="759460"/>
                  </a:lnTo>
                  <a:cubicBezTo>
                    <a:pt x="5564141" y="571010"/>
                    <a:pt x="5565683" y="382560"/>
                    <a:pt x="5567224" y="194110"/>
                  </a:cubicBezTo>
                  <a:cubicBezTo>
                    <a:pt x="5502874" y="201240"/>
                    <a:pt x="5191888" y="202020"/>
                    <a:pt x="5175348" y="192550"/>
                  </a:cubicBezTo>
                  <a:cubicBezTo>
                    <a:pt x="5168901" y="184439"/>
                    <a:pt x="5159580" y="177032"/>
                    <a:pt x="5144722" y="172620"/>
                  </a:cubicBezTo>
                  <a:lnTo>
                    <a:pt x="772160" y="175260"/>
                  </a:lnTo>
                  <a:cubicBezTo>
                    <a:pt x="772372" y="118957"/>
                    <a:pt x="769408" y="56303"/>
                    <a:pt x="769620" y="0"/>
                  </a:cubicBezTo>
                  <a:lnTo>
                    <a:pt x="229870" y="254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826A0134-BF5A-879B-EBAA-F091C548E154}"/>
                </a:ext>
              </a:extLst>
            </p:cNvPr>
            <p:cNvPicPr>
              <a:picLocks noChangeAspect="1"/>
            </p:cNvPicPr>
            <p:nvPr/>
          </p:nvPicPr>
          <p:blipFill rotWithShape="1">
            <a:blip r:embed="rId5"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609023" y="1435336"/>
              <a:ext cx="7803832" cy="3264529"/>
            </a:xfrm>
            <a:prstGeom prst="rect">
              <a:avLst/>
            </a:prstGeom>
          </p:spPr>
        </p:pic>
      </p:grpSp>
      <p:sp>
        <p:nvSpPr>
          <p:cNvPr id="44" name="四角形: 角を丸くする 43">
            <a:extLst>
              <a:ext uri="{FF2B5EF4-FFF2-40B4-BE49-F238E27FC236}">
                <a16:creationId xmlns:a16="http://schemas.microsoft.com/office/drawing/2014/main" id="{EA737DC8-9A45-4D76-8D8F-4EADFF7E1791}"/>
              </a:ext>
            </a:extLst>
          </p:cNvPr>
          <p:cNvSpPr/>
          <p:nvPr/>
        </p:nvSpPr>
        <p:spPr>
          <a:xfrm>
            <a:off x="8485297" y="1684568"/>
            <a:ext cx="3453163" cy="4846770"/>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45" name="四角形: 角を丸くする 44">
            <a:extLst>
              <a:ext uri="{FF2B5EF4-FFF2-40B4-BE49-F238E27FC236}">
                <a16:creationId xmlns:a16="http://schemas.microsoft.com/office/drawing/2014/main" id="{3DE3D70C-633B-4D5C-B623-B68DEBE92FDF}"/>
              </a:ext>
            </a:extLst>
          </p:cNvPr>
          <p:cNvSpPr/>
          <p:nvPr/>
        </p:nvSpPr>
        <p:spPr>
          <a:xfrm>
            <a:off x="8557284" y="1849076"/>
            <a:ext cx="4982508" cy="338639"/>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鳥飼地区河川防災ステーションを</a:t>
            </a:r>
            <a:br>
              <a:rPr kumimoji="1" lang="en-US" altLang="ja-JP" sz="1400" b="1" u="sng" dirty="0">
                <a:solidFill>
                  <a:srgbClr val="241916"/>
                </a:solidFill>
                <a:latin typeface="BIZ UDPゴシック" panose="020B0400000000000000" pitchFamily="50" charset="-128"/>
                <a:ea typeface="BIZ UDPゴシック" panose="020B0400000000000000" pitchFamily="50" charset="-128"/>
              </a:rPr>
            </a:b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中心とした高台まちづくりの推進</a:t>
            </a:r>
          </a:p>
        </p:txBody>
      </p:sp>
      <p:grpSp>
        <p:nvGrpSpPr>
          <p:cNvPr id="47" name="グループ化 46">
            <a:extLst>
              <a:ext uri="{FF2B5EF4-FFF2-40B4-BE49-F238E27FC236}">
                <a16:creationId xmlns:a16="http://schemas.microsoft.com/office/drawing/2014/main" id="{09D8997D-87CF-4AFF-BD64-C1B86894B779}"/>
              </a:ext>
            </a:extLst>
          </p:cNvPr>
          <p:cNvGrpSpPr/>
          <p:nvPr/>
        </p:nvGrpSpPr>
        <p:grpSpPr>
          <a:xfrm rot="10800000">
            <a:off x="11321593" y="2351373"/>
            <a:ext cx="759455" cy="263791"/>
            <a:chOff x="6456694" y="1950156"/>
            <a:chExt cx="805420" cy="263791"/>
          </a:xfrm>
        </p:grpSpPr>
        <p:sp>
          <p:nvSpPr>
            <p:cNvPr id="48" name="フリーフォーム: 図形 47">
              <a:extLst>
                <a:ext uri="{FF2B5EF4-FFF2-40B4-BE49-F238E27FC236}">
                  <a16:creationId xmlns:a16="http://schemas.microsoft.com/office/drawing/2014/main" id="{C234282F-0778-4EFF-98DA-79BBC7E0DB32}"/>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9" name="テキスト ボックス 48">
              <a:extLst>
                <a:ext uri="{FF2B5EF4-FFF2-40B4-BE49-F238E27FC236}">
                  <a16:creationId xmlns:a16="http://schemas.microsoft.com/office/drawing/2014/main" id="{116D13BC-70E2-4A0E-BA59-395B564433C0}"/>
                </a:ext>
              </a:extLst>
            </p:cNvPr>
            <p:cNvSpPr txBox="1"/>
            <p:nvPr/>
          </p:nvSpPr>
          <p:spPr>
            <a:xfrm rot="10800000">
              <a:off x="6456694" y="1984705"/>
              <a:ext cx="730268"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摂津市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61" name="四角形: 角を丸くする 60">
            <a:extLst>
              <a:ext uri="{FF2B5EF4-FFF2-40B4-BE49-F238E27FC236}">
                <a16:creationId xmlns:a16="http://schemas.microsoft.com/office/drawing/2014/main" id="{098A2CC2-1DB3-46F1-B848-5865074159D8}"/>
              </a:ext>
            </a:extLst>
          </p:cNvPr>
          <p:cNvSpPr/>
          <p:nvPr/>
        </p:nvSpPr>
        <p:spPr>
          <a:xfrm>
            <a:off x="8521419" y="5269745"/>
            <a:ext cx="3275343" cy="101918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国が整備する河川防災ステーションの上部に、災害時だけでなく、平常時の利活用も考えた地域のにぎわいづくりの拠点となる水防センターを市が整備する。</a:t>
            </a:r>
          </a:p>
        </p:txBody>
      </p:sp>
      <p:sp>
        <p:nvSpPr>
          <p:cNvPr id="17" name="スライド番号プレースホルダー 12">
            <a:extLst>
              <a:ext uri="{FF2B5EF4-FFF2-40B4-BE49-F238E27FC236}">
                <a16:creationId xmlns:a16="http://schemas.microsoft.com/office/drawing/2014/main" id="{9DD25957-7C41-20A9-1181-701A16E1F45A}"/>
              </a:ext>
            </a:extLst>
          </p:cNvPr>
          <p:cNvSpPr>
            <a:spLocks noGrp="1"/>
          </p:cNvSpPr>
          <p:nvPr>
            <p:ph type="sldNum" sz="quarter" idx="12"/>
          </p:nvPr>
        </p:nvSpPr>
        <p:spPr>
          <a:xfrm>
            <a:off x="11645322" y="6556053"/>
            <a:ext cx="610178"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23</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pic>
        <p:nvPicPr>
          <p:cNvPr id="26" name="図 25">
            <a:extLst>
              <a:ext uri="{FF2B5EF4-FFF2-40B4-BE49-F238E27FC236}">
                <a16:creationId xmlns:a16="http://schemas.microsoft.com/office/drawing/2014/main" id="{4673C5F3-23A8-8AFE-052E-84E46C5CB69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74788" y="2753714"/>
            <a:ext cx="3172909" cy="2174979"/>
          </a:xfrm>
          <a:prstGeom prst="rect">
            <a:avLst/>
          </a:prstGeom>
        </p:spPr>
      </p:pic>
    </p:spTree>
    <p:extLst>
      <p:ext uri="{BB962C8B-B14F-4D97-AF65-F5344CB8AC3E}">
        <p14:creationId xmlns:p14="http://schemas.microsoft.com/office/powerpoint/2010/main" val="3330621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3D7155-9AA4-07F3-F931-FBB6600804D3}"/>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四角形: 角を丸くする 1">
            <a:extLst>
              <a:ext uri="{FF2B5EF4-FFF2-40B4-BE49-F238E27FC236}">
                <a16:creationId xmlns:a16="http://schemas.microsoft.com/office/drawing/2014/main" id="{0D897E1E-2A7F-A0FB-E2C7-B65C76A7498B}"/>
              </a:ext>
            </a:extLst>
          </p:cNvPr>
          <p:cNvSpPr/>
          <p:nvPr/>
        </p:nvSpPr>
        <p:spPr>
          <a:xfrm>
            <a:off x="230748" y="1263575"/>
            <a:ext cx="4021212" cy="5360736"/>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5" name="四角形: 角を丸くする 24">
            <a:extLst>
              <a:ext uri="{FF2B5EF4-FFF2-40B4-BE49-F238E27FC236}">
                <a16:creationId xmlns:a16="http://schemas.microsoft.com/office/drawing/2014/main" id="{C8C69D7D-F163-4AFD-2CB6-5F8BE2B1559E}"/>
              </a:ext>
            </a:extLst>
          </p:cNvPr>
          <p:cNvSpPr/>
          <p:nvPr/>
        </p:nvSpPr>
        <p:spPr>
          <a:xfrm>
            <a:off x="327918" y="1540519"/>
            <a:ext cx="3924042" cy="5015534"/>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5C2C7761-C24D-7D8C-178B-677C27DAEDC4}"/>
              </a:ext>
            </a:extLst>
          </p:cNvPr>
          <p:cNvSpPr/>
          <p:nvPr/>
        </p:nvSpPr>
        <p:spPr>
          <a:xfrm>
            <a:off x="287243" y="1624230"/>
            <a:ext cx="3855259" cy="42161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u="sng" dirty="0" err="1">
                <a:solidFill>
                  <a:srgbClr val="241916"/>
                </a:solidFill>
                <a:latin typeface="BIZ UDPゴシック" panose="020B0400000000000000" pitchFamily="50" charset="-128"/>
                <a:ea typeface="BIZ UDPゴシック" panose="020B0400000000000000" pitchFamily="50" charset="-128"/>
              </a:rPr>
              <a:t>MaaS</a:t>
            </a:r>
            <a:r>
              <a:rPr kumimoji="1" lang="ja-JP" altLang="en-US" sz="1300" b="1" u="sng" dirty="0">
                <a:solidFill>
                  <a:srgbClr val="241916"/>
                </a:solidFill>
                <a:latin typeface="BIZ UDPゴシック" panose="020B0400000000000000" pitchFamily="50" charset="-128"/>
                <a:ea typeface="BIZ UDPゴシック" panose="020B0400000000000000" pitchFamily="50" charset="-128"/>
              </a:rPr>
              <a:t>やスマートモビリティ（自動運転バス等）の</a:t>
            </a:r>
            <a:endParaRPr kumimoji="1" lang="en-US" altLang="ja-JP" sz="1300" b="1" u="sng" dirty="0">
              <a:solidFill>
                <a:srgbClr val="241916"/>
              </a:solidFill>
              <a:latin typeface="BIZ UDPゴシック" panose="020B0400000000000000" pitchFamily="50" charset="-128"/>
              <a:ea typeface="BIZ UDPゴシック" panose="020B0400000000000000" pitchFamily="50" charset="-128"/>
            </a:endParaRPr>
          </a:p>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実装に向けた取組を推進</a:t>
            </a:r>
          </a:p>
        </p:txBody>
      </p:sp>
      <p:pic>
        <p:nvPicPr>
          <p:cNvPr id="14" name="図 13">
            <a:extLst>
              <a:ext uri="{FF2B5EF4-FFF2-40B4-BE49-F238E27FC236}">
                <a16:creationId xmlns:a16="http://schemas.microsoft.com/office/drawing/2014/main" id="{D29D922D-FC43-34ED-1A17-AA0F18396B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1122" y="2508864"/>
            <a:ext cx="3877080" cy="2177130"/>
          </a:xfrm>
          <a:prstGeom prst="rect">
            <a:avLst/>
          </a:prstGeom>
        </p:spPr>
      </p:pic>
      <p:sp>
        <p:nvSpPr>
          <p:cNvPr id="19" name="四角形: 角を丸くする 18">
            <a:extLst>
              <a:ext uri="{FF2B5EF4-FFF2-40B4-BE49-F238E27FC236}">
                <a16:creationId xmlns:a16="http://schemas.microsoft.com/office/drawing/2014/main" id="{C9FAEEF4-AF63-FEDB-3180-47C56A7506D4}"/>
              </a:ext>
            </a:extLst>
          </p:cNvPr>
          <p:cNvSpPr/>
          <p:nvPr/>
        </p:nvSpPr>
        <p:spPr>
          <a:xfrm>
            <a:off x="365815" y="4834081"/>
            <a:ext cx="3750475" cy="125895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岸和田市 交通政策検討事業において、大阪スマートシティパートナーズフォーラムの取組をふまえ、生活の質の向上に資する「移動がスムーズなまちづくり」を実現するため、</a:t>
            </a:r>
            <a:r>
              <a:rPr lang="en-US" altLang="ja-JP" sz="1200" dirty="0" err="1">
                <a:solidFill>
                  <a:schemeClr val="tx1"/>
                </a:solidFill>
                <a:latin typeface="BIZ UDゴシック" panose="020B0400000000000000" pitchFamily="49" charset="-128"/>
                <a:ea typeface="BIZ UDゴシック" panose="020B0400000000000000" pitchFamily="49" charset="-128"/>
              </a:rPr>
              <a:t>MaaS</a:t>
            </a:r>
            <a:r>
              <a:rPr lang="ja-JP" altLang="en-US" sz="1200" dirty="0">
                <a:solidFill>
                  <a:schemeClr val="tx1"/>
                </a:solidFill>
                <a:latin typeface="BIZ UDゴシック" panose="020B0400000000000000" pitchFamily="49" charset="-128"/>
                <a:ea typeface="BIZ UDゴシック" panose="020B0400000000000000" pitchFamily="49" charset="-128"/>
              </a:rPr>
              <a:t>やスマートモビリティ（自動運転バス等）の実装に向け取組を推進する。</a:t>
            </a:r>
          </a:p>
        </p:txBody>
      </p:sp>
      <p:sp>
        <p:nvSpPr>
          <p:cNvPr id="3" name="四角形: 角を丸くする 2">
            <a:extLst>
              <a:ext uri="{FF2B5EF4-FFF2-40B4-BE49-F238E27FC236}">
                <a16:creationId xmlns:a16="http://schemas.microsoft.com/office/drawing/2014/main" id="{A9E7868F-6C99-EA01-4565-CD0A74B0ACD8}"/>
              </a:ext>
            </a:extLst>
          </p:cNvPr>
          <p:cNvSpPr/>
          <p:nvPr/>
        </p:nvSpPr>
        <p:spPr>
          <a:xfrm>
            <a:off x="272075" y="1042791"/>
            <a:ext cx="3808975" cy="44165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自動運転　空飛ぶクルマ</a:t>
            </a:r>
            <a:endPar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err="1">
                <a:ln>
                  <a:noFill/>
                </a:ln>
                <a:solidFill>
                  <a:srgbClr val="241916"/>
                </a:solidFill>
                <a:effectLst/>
                <a:uLnTx/>
                <a:uFillTx/>
                <a:latin typeface="BIZ UDゴシック" panose="020B0400000000000000" pitchFamily="49" charset="-128"/>
                <a:ea typeface="BIZ UDゴシック" panose="020B0400000000000000" pitchFamily="49" charset="-128"/>
                <a:cs typeface="+mn-cs"/>
              </a:rPr>
              <a:t>MaaS</a:t>
            </a: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（スーパーシティ）</a:t>
            </a:r>
          </a:p>
        </p:txBody>
      </p:sp>
      <p:grpSp>
        <p:nvGrpSpPr>
          <p:cNvPr id="48" name="グループ化 47">
            <a:extLst>
              <a:ext uri="{FF2B5EF4-FFF2-40B4-BE49-F238E27FC236}">
                <a16:creationId xmlns:a16="http://schemas.microsoft.com/office/drawing/2014/main" id="{ACFD549F-E335-4F8E-9887-12E84045092C}"/>
              </a:ext>
            </a:extLst>
          </p:cNvPr>
          <p:cNvGrpSpPr/>
          <p:nvPr/>
        </p:nvGrpSpPr>
        <p:grpSpPr>
          <a:xfrm rot="10800000">
            <a:off x="3535001" y="2000315"/>
            <a:ext cx="922022" cy="263791"/>
            <a:chOff x="6447056" y="1950156"/>
            <a:chExt cx="720321" cy="263791"/>
          </a:xfrm>
        </p:grpSpPr>
        <p:sp>
          <p:nvSpPr>
            <p:cNvPr id="49" name="フリーフォーム: 図形 48">
              <a:extLst>
                <a:ext uri="{FF2B5EF4-FFF2-40B4-BE49-F238E27FC236}">
                  <a16:creationId xmlns:a16="http://schemas.microsoft.com/office/drawing/2014/main" id="{BBC4FEA9-D6EC-D4A4-427C-AEA49E45EE24}"/>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0" name="テキスト ボックス 49">
              <a:extLst>
                <a:ext uri="{FF2B5EF4-FFF2-40B4-BE49-F238E27FC236}">
                  <a16:creationId xmlns:a16="http://schemas.microsoft.com/office/drawing/2014/main" id="{1EC5B529-6910-72CE-CFB9-12DFB8A61D37}"/>
                </a:ext>
              </a:extLst>
            </p:cNvPr>
            <p:cNvSpPr txBox="1"/>
            <p:nvPr/>
          </p:nvSpPr>
          <p:spPr>
            <a:xfrm rot="10800000">
              <a:off x="6447056" y="198221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岸和田市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40" name="四角形: 角を丸くする 39">
            <a:extLst>
              <a:ext uri="{FF2B5EF4-FFF2-40B4-BE49-F238E27FC236}">
                <a16:creationId xmlns:a16="http://schemas.microsoft.com/office/drawing/2014/main" id="{FF02E019-8840-429F-8ADE-ABC785DF78DB}"/>
              </a:ext>
            </a:extLst>
          </p:cNvPr>
          <p:cNvSpPr/>
          <p:nvPr/>
        </p:nvSpPr>
        <p:spPr>
          <a:xfrm>
            <a:off x="4349130" y="1276292"/>
            <a:ext cx="7553771" cy="5342650"/>
          </a:xfrm>
          <a:prstGeom prst="roundRect">
            <a:avLst>
              <a:gd name="adj" fmla="val 7526"/>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2" name="四角形: 角を丸くする 41">
            <a:extLst>
              <a:ext uri="{FF2B5EF4-FFF2-40B4-BE49-F238E27FC236}">
                <a16:creationId xmlns:a16="http://schemas.microsoft.com/office/drawing/2014/main" id="{A037B39F-B14D-4E1E-A237-B61BC0185485}"/>
              </a:ext>
            </a:extLst>
          </p:cNvPr>
          <p:cNvSpPr/>
          <p:nvPr/>
        </p:nvSpPr>
        <p:spPr>
          <a:xfrm>
            <a:off x="4467344" y="1605454"/>
            <a:ext cx="7357911" cy="4918686"/>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43" name="四角形: 角を丸くする 42">
            <a:extLst>
              <a:ext uri="{FF2B5EF4-FFF2-40B4-BE49-F238E27FC236}">
                <a16:creationId xmlns:a16="http://schemas.microsoft.com/office/drawing/2014/main" id="{3D76E597-8B36-4034-8745-C34A5245863A}"/>
              </a:ext>
            </a:extLst>
          </p:cNvPr>
          <p:cNvSpPr/>
          <p:nvPr/>
        </p:nvSpPr>
        <p:spPr>
          <a:xfrm>
            <a:off x="4436518" y="5233033"/>
            <a:ext cx="7119609" cy="125895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パンダバンブープロジェクト」では、地域資源である竹を南紀白浜アドベンチャーワールドのジャイアントパンダに食事として提供し、食べない竹の幹部分や食べ残した分をアップサイクルする資源循環の取組により、竹の有効活用や人の交流を生み出してきた。次の展望として、</a:t>
            </a:r>
            <a:r>
              <a:rPr lang="en-US" altLang="ja-JP" sz="1200" dirty="0">
                <a:solidFill>
                  <a:schemeClr val="tx1"/>
                </a:solidFill>
                <a:latin typeface="BIZ UDゴシック" panose="020B0400000000000000" pitchFamily="49" charset="-128"/>
                <a:ea typeface="BIZ UDゴシック" panose="020B0400000000000000" pitchFamily="49" charset="-128"/>
              </a:rPr>
              <a:t>NFT</a:t>
            </a:r>
            <a:r>
              <a:rPr lang="ja-JP" altLang="en-US" sz="1200" dirty="0">
                <a:solidFill>
                  <a:schemeClr val="tx1"/>
                </a:solidFill>
                <a:latin typeface="BIZ UDゴシック" panose="020B0400000000000000" pitchFamily="49" charset="-128"/>
                <a:ea typeface="BIZ UDゴシック" panose="020B0400000000000000" pitchFamily="49" charset="-128"/>
              </a:rPr>
              <a:t>やメタバースなどの新技術を活用した事業やイベントを開催することで新たな関係人口創出と財源確保、</a:t>
            </a:r>
            <a:r>
              <a:rPr lang="en-US" altLang="ja-JP" sz="1200" dirty="0">
                <a:solidFill>
                  <a:schemeClr val="tx1"/>
                </a:solidFill>
                <a:latin typeface="BIZ UDゴシック" panose="020B0400000000000000" pitchFamily="49" charset="-128"/>
                <a:ea typeface="BIZ UDゴシック" panose="020B0400000000000000" pitchFamily="49" charset="-128"/>
              </a:rPr>
              <a:t>Web3.0</a:t>
            </a:r>
            <a:r>
              <a:rPr lang="ja-JP" altLang="en-US" sz="1200" dirty="0">
                <a:solidFill>
                  <a:schemeClr val="tx1"/>
                </a:solidFill>
                <a:latin typeface="BIZ UDゴシック" panose="020B0400000000000000" pitchFamily="49" charset="-128"/>
                <a:ea typeface="BIZ UDゴシック" panose="020B0400000000000000" pitchFamily="49" charset="-128"/>
              </a:rPr>
              <a:t>が地方創生にもたらす可能性を探求していく。</a:t>
            </a:r>
          </a:p>
        </p:txBody>
      </p:sp>
      <p:sp>
        <p:nvSpPr>
          <p:cNvPr id="44" name="四角形: 角を丸くする 43">
            <a:extLst>
              <a:ext uri="{FF2B5EF4-FFF2-40B4-BE49-F238E27FC236}">
                <a16:creationId xmlns:a16="http://schemas.microsoft.com/office/drawing/2014/main" id="{2A1C018E-1774-4D2C-B606-30213DD5E8BA}"/>
              </a:ext>
            </a:extLst>
          </p:cNvPr>
          <p:cNvSpPr/>
          <p:nvPr/>
        </p:nvSpPr>
        <p:spPr>
          <a:xfrm>
            <a:off x="4575237" y="1779177"/>
            <a:ext cx="6141494" cy="28766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u="sng" dirty="0">
                <a:solidFill>
                  <a:srgbClr val="241916"/>
                </a:solidFill>
                <a:latin typeface="BIZ UDPゴシック" panose="020B0400000000000000" pitchFamily="50" charset="-128"/>
                <a:ea typeface="BIZ UDPゴシック" panose="020B0400000000000000" pitchFamily="50" charset="-128"/>
              </a:rPr>
              <a:t>Web3.0</a:t>
            </a: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を活用した実証事業「パンダバンブープロジェクト」</a:t>
            </a:r>
          </a:p>
        </p:txBody>
      </p:sp>
      <p:sp>
        <p:nvSpPr>
          <p:cNvPr id="47" name="四角形: 角を丸くする 46">
            <a:extLst>
              <a:ext uri="{FF2B5EF4-FFF2-40B4-BE49-F238E27FC236}">
                <a16:creationId xmlns:a16="http://schemas.microsoft.com/office/drawing/2014/main" id="{903CECDF-2FC9-4FDF-98F8-412BE4FD2658}"/>
              </a:ext>
            </a:extLst>
          </p:cNvPr>
          <p:cNvSpPr/>
          <p:nvPr/>
        </p:nvSpPr>
        <p:spPr>
          <a:xfrm>
            <a:off x="4349130" y="1100827"/>
            <a:ext cx="3059865" cy="43969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スマートシティの実現（</a:t>
            </a:r>
            <a:r>
              <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1/2</a:t>
            </a: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sz="1600" b="1" i="0" u="none" strike="noStrike" kern="1200" cap="none" spc="0" normalizeH="0" baseline="0" noProof="0" dirty="0">
              <a:ln>
                <a:noFill/>
              </a:ln>
              <a:solidFill>
                <a:srgbClr val="241916"/>
              </a:solidFill>
              <a:effectLst/>
              <a:uLnTx/>
              <a:uFillTx/>
              <a:latin typeface="游ゴシック" panose="020F0502020204030204"/>
              <a:ea typeface="游ゴシック" panose="020B0400000000000000" pitchFamily="50" charset="-128"/>
              <a:cs typeface="+mn-cs"/>
            </a:endParaRPr>
          </a:p>
        </p:txBody>
      </p:sp>
      <p:grpSp>
        <p:nvGrpSpPr>
          <p:cNvPr id="61" name="グループ化 60">
            <a:extLst>
              <a:ext uri="{FF2B5EF4-FFF2-40B4-BE49-F238E27FC236}">
                <a16:creationId xmlns:a16="http://schemas.microsoft.com/office/drawing/2014/main" id="{943ECBAF-7AF3-43B2-81E5-66C92A996A5F}"/>
              </a:ext>
            </a:extLst>
          </p:cNvPr>
          <p:cNvGrpSpPr/>
          <p:nvPr/>
        </p:nvGrpSpPr>
        <p:grpSpPr>
          <a:xfrm rot="10800000">
            <a:off x="10970260" y="3727582"/>
            <a:ext cx="1047684" cy="263791"/>
            <a:chOff x="6406188" y="1950156"/>
            <a:chExt cx="855926" cy="263791"/>
          </a:xfrm>
        </p:grpSpPr>
        <p:sp>
          <p:nvSpPr>
            <p:cNvPr id="62" name="フリーフォーム: 図形 61">
              <a:extLst>
                <a:ext uri="{FF2B5EF4-FFF2-40B4-BE49-F238E27FC236}">
                  <a16:creationId xmlns:a16="http://schemas.microsoft.com/office/drawing/2014/main" id="{BA11E752-05E2-4B68-A3F7-6D32A72D1B87}"/>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4" name="テキスト ボックス 63">
              <a:extLst>
                <a:ext uri="{FF2B5EF4-FFF2-40B4-BE49-F238E27FC236}">
                  <a16:creationId xmlns:a16="http://schemas.microsoft.com/office/drawing/2014/main" id="{69510324-7CDD-4872-BECF-C042E59F570E}"/>
                </a:ext>
              </a:extLst>
            </p:cNvPr>
            <p:cNvSpPr txBox="1"/>
            <p:nvPr/>
          </p:nvSpPr>
          <p:spPr>
            <a:xfrm rot="10800000">
              <a:off x="6406188" y="1978355"/>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岸和田市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66" name="図 65">
            <a:extLst>
              <a:ext uri="{FF2B5EF4-FFF2-40B4-BE49-F238E27FC236}">
                <a16:creationId xmlns:a16="http://schemas.microsoft.com/office/drawing/2014/main" id="{51EE6835-95BF-4874-84BE-FCB6D5FEE79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30045" y="2208420"/>
            <a:ext cx="4032507" cy="3013179"/>
          </a:xfrm>
          <a:prstGeom prst="rect">
            <a:avLst/>
          </a:prstGeom>
        </p:spPr>
      </p:pic>
      <p:sp>
        <p:nvSpPr>
          <p:cNvPr id="6" name="スライド番号プレースホルダー 12">
            <a:extLst>
              <a:ext uri="{FF2B5EF4-FFF2-40B4-BE49-F238E27FC236}">
                <a16:creationId xmlns:a16="http://schemas.microsoft.com/office/drawing/2014/main" id="{E1E7F6D5-0373-A0F7-14EA-DCC2DFFA3106}"/>
              </a:ext>
            </a:extLst>
          </p:cNvPr>
          <p:cNvSpPr>
            <a:spLocks noGrp="1"/>
          </p:cNvSpPr>
          <p:nvPr>
            <p:ph type="sldNum" sz="quarter" idx="12"/>
          </p:nvPr>
        </p:nvSpPr>
        <p:spPr>
          <a:xfrm>
            <a:off x="11645322" y="6556053"/>
            <a:ext cx="610178"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24</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10" name="平行四辺形 9">
            <a:extLst>
              <a:ext uri="{FF2B5EF4-FFF2-40B4-BE49-F238E27FC236}">
                <a16:creationId xmlns:a16="http://schemas.microsoft.com/office/drawing/2014/main" id="{1AAA81F6-55FB-6EB7-29FA-D60F7E09038E}"/>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平行四辺形 10">
            <a:extLst>
              <a:ext uri="{FF2B5EF4-FFF2-40B4-BE49-F238E27FC236}">
                <a16:creationId xmlns:a16="http://schemas.microsoft.com/office/drawing/2014/main" id="{988ACA17-9540-018C-BF7F-BAA003B2954C}"/>
              </a:ext>
            </a:extLst>
          </p:cNvPr>
          <p:cNvSpPr/>
          <p:nvPr/>
        </p:nvSpPr>
        <p:spPr>
          <a:xfrm>
            <a:off x="231368" y="661046"/>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四角形: 角を丸くする 11">
            <a:extLst>
              <a:ext uri="{FF2B5EF4-FFF2-40B4-BE49-F238E27FC236}">
                <a16:creationId xmlns:a16="http://schemas.microsoft.com/office/drawing/2014/main" id="{4CFD6966-5D1A-1851-3B3E-1722446BEA34}"/>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3" name="四角形: 角を丸くする 12">
            <a:extLst>
              <a:ext uri="{FF2B5EF4-FFF2-40B4-BE49-F238E27FC236}">
                <a16:creationId xmlns:a16="http://schemas.microsoft.com/office/drawing/2014/main" id="{7A79DB69-4881-1D48-020D-ADEB212FD712}"/>
              </a:ext>
            </a:extLst>
          </p:cNvPr>
          <p:cNvSpPr/>
          <p:nvPr/>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5" name="四角形: 角を丸くする 14">
            <a:extLst>
              <a:ext uri="{FF2B5EF4-FFF2-40B4-BE49-F238E27FC236}">
                <a16:creationId xmlns:a16="http://schemas.microsoft.com/office/drawing/2014/main" id="{D9289152-2406-6D46-9A24-649D1E4A0DC6}"/>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8" name="四角形: 角を丸くする 17">
            <a:extLst>
              <a:ext uri="{FF2B5EF4-FFF2-40B4-BE49-F238E27FC236}">
                <a16:creationId xmlns:a16="http://schemas.microsoft.com/office/drawing/2014/main" id="{84FADFF9-C033-C6B8-9D4B-0C6302BEB358}"/>
              </a:ext>
            </a:extLst>
          </p:cNvPr>
          <p:cNvSpPr/>
          <p:nvPr/>
        </p:nvSpPr>
        <p:spPr>
          <a:xfrm>
            <a:off x="781368" y="206564"/>
            <a:ext cx="2093594"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都市としての</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ベーシックな機能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Tree>
    <p:extLst>
      <p:ext uri="{BB962C8B-B14F-4D97-AF65-F5344CB8AC3E}">
        <p14:creationId xmlns:p14="http://schemas.microsoft.com/office/powerpoint/2010/main" val="67822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3D7155-9AA4-07F3-F931-FBB6600804D3}"/>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スライド番号プレースホルダー 12">
            <a:extLst>
              <a:ext uri="{FF2B5EF4-FFF2-40B4-BE49-F238E27FC236}">
                <a16:creationId xmlns:a16="http://schemas.microsoft.com/office/drawing/2014/main" id="{94676F77-A1E9-6BAA-DD80-4E29BDEC0754}"/>
              </a:ext>
            </a:extLst>
          </p:cNvPr>
          <p:cNvSpPr>
            <a:spLocks noGrp="1"/>
          </p:cNvSpPr>
          <p:nvPr>
            <p:ph type="sldNum" sz="quarter" idx="12"/>
          </p:nvPr>
        </p:nvSpPr>
        <p:spPr>
          <a:xfrm>
            <a:off x="11645322" y="6556053"/>
            <a:ext cx="610178"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25</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40" name="四角形: 角を丸くする 39">
            <a:extLst>
              <a:ext uri="{FF2B5EF4-FFF2-40B4-BE49-F238E27FC236}">
                <a16:creationId xmlns:a16="http://schemas.microsoft.com/office/drawing/2014/main" id="{FF02E019-8840-429F-8ADE-ABC785DF78DB}"/>
              </a:ext>
            </a:extLst>
          </p:cNvPr>
          <p:cNvSpPr/>
          <p:nvPr/>
        </p:nvSpPr>
        <p:spPr>
          <a:xfrm>
            <a:off x="138238" y="1597657"/>
            <a:ext cx="11893705" cy="4817929"/>
          </a:xfrm>
          <a:prstGeom prst="roundRect">
            <a:avLst>
              <a:gd name="adj" fmla="val 7526"/>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2" name="四角形: 角を丸くする 41">
            <a:extLst>
              <a:ext uri="{FF2B5EF4-FFF2-40B4-BE49-F238E27FC236}">
                <a16:creationId xmlns:a16="http://schemas.microsoft.com/office/drawing/2014/main" id="{A037B39F-B14D-4E1E-A237-B61BC0185485}"/>
              </a:ext>
            </a:extLst>
          </p:cNvPr>
          <p:cNvSpPr/>
          <p:nvPr/>
        </p:nvSpPr>
        <p:spPr>
          <a:xfrm>
            <a:off x="256452" y="1906689"/>
            <a:ext cx="6727031" cy="4311231"/>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43" name="四角形: 角を丸くする 42">
            <a:extLst>
              <a:ext uri="{FF2B5EF4-FFF2-40B4-BE49-F238E27FC236}">
                <a16:creationId xmlns:a16="http://schemas.microsoft.com/office/drawing/2014/main" id="{3D76E597-8B36-4034-8745-C34A5245863A}"/>
              </a:ext>
            </a:extLst>
          </p:cNvPr>
          <p:cNvSpPr/>
          <p:nvPr/>
        </p:nvSpPr>
        <p:spPr>
          <a:xfrm>
            <a:off x="253181" y="2803117"/>
            <a:ext cx="6727031" cy="101918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岸和田市デジタル水産業推進事業として、</a:t>
            </a:r>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a:t>
            </a:r>
            <a:r>
              <a:rPr lang="en-US" altLang="ja-JP" sz="1200" dirty="0">
                <a:solidFill>
                  <a:schemeClr val="tx1"/>
                </a:solidFill>
                <a:latin typeface="BIZ UDゴシック" panose="020B0400000000000000" pitchFamily="49" charset="-128"/>
                <a:ea typeface="BIZ UDゴシック" panose="020B0400000000000000" pitchFamily="49" charset="-128"/>
              </a:rPr>
              <a:t>AI</a:t>
            </a:r>
            <a:r>
              <a:rPr lang="ja-JP" altLang="en-US" sz="1200" dirty="0">
                <a:solidFill>
                  <a:schemeClr val="tx1"/>
                </a:solidFill>
                <a:latin typeface="BIZ UDゴシック" panose="020B0400000000000000" pitchFamily="49" charset="-128"/>
                <a:ea typeface="BIZ UDゴシック" panose="020B0400000000000000" pitchFamily="49" charset="-128"/>
              </a:rPr>
              <a:t>による）漁獲・漁場情報分析</a:t>
            </a:r>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デジタル市場構想／</a:t>
            </a:r>
            <a:r>
              <a:rPr lang="en-US" altLang="ja-JP" sz="1200" dirty="0">
                <a:solidFill>
                  <a:schemeClr val="tx1"/>
                </a:solidFill>
                <a:latin typeface="BIZ UDゴシック" panose="020B0400000000000000" pitchFamily="49" charset="-128"/>
                <a:ea typeface="BIZ UDゴシック" panose="020B0400000000000000" pitchFamily="49" charset="-128"/>
              </a:rPr>
              <a:t>Web</a:t>
            </a:r>
            <a:r>
              <a:rPr lang="ja-JP" altLang="en-US" sz="1200" dirty="0">
                <a:solidFill>
                  <a:schemeClr val="tx1"/>
                </a:solidFill>
                <a:latin typeface="BIZ UDゴシック" panose="020B0400000000000000" pitchFamily="49" charset="-128"/>
                <a:ea typeface="BIZ UDゴシック" panose="020B0400000000000000" pitchFamily="49" charset="-128"/>
              </a:rPr>
              <a:t>販売システム</a:t>
            </a:r>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漁業</a:t>
            </a:r>
            <a:r>
              <a:rPr lang="en-US" altLang="ja-JP" sz="1200" dirty="0">
                <a:solidFill>
                  <a:schemeClr val="tx1"/>
                </a:solidFill>
                <a:latin typeface="BIZ UDゴシック" panose="020B0400000000000000" pitchFamily="49" charset="-128"/>
                <a:ea typeface="BIZ UDゴシック" panose="020B0400000000000000" pitchFamily="49" charset="-128"/>
              </a:rPr>
              <a:t>DX</a:t>
            </a:r>
            <a:r>
              <a:rPr lang="ja-JP" altLang="en-US" sz="1200" dirty="0">
                <a:solidFill>
                  <a:schemeClr val="tx1"/>
                </a:solidFill>
                <a:latin typeface="BIZ UDゴシック" panose="020B0400000000000000" pitchFamily="49" charset="-128"/>
                <a:ea typeface="BIZ UDゴシック" panose="020B0400000000000000" pitchFamily="49" charset="-128"/>
              </a:rPr>
              <a:t>化によるイノベーション</a:t>
            </a:r>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マーケット・マーケティングリサーチ</a:t>
            </a:r>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水産業物流情報システム</a:t>
            </a:r>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を実施し、新しい「海業」から始まる浜の賑わい、漁港全体の活性化、環境に優しい設計で陸、海の豊かさを守ることをめざしている</a:t>
            </a:r>
          </a:p>
        </p:txBody>
      </p:sp>
      <p:sp>
        <p:nvSpPr>
          <p:cNvPr id="44" name="四角形: 角を丸くする 43">
            <a:extLst>
              <a:ext uri="{FF2B5EF4-FFF2-40B4-BE49-F238E27FC236}">
                <a16:creationId xmlns:a16="http://schemas.microsoft.com/office/drawing/2014/main" id="{2A1C018E-1774-4D2C-B606-30213DD5E8BA}"/>
              </a:ext>
            </a:extLst>
          </p:cNvPr>
          <p:cNvSpPr/>
          <p:nvPr/>
        </p:nvSpPr>
        <p:spPr>
          <a:xfrm>
            <a:off x="318147" y="1950958"/>
            <a:ext cx="6141494" cy="28766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新しい「海業」の実現をめざした総合的なデジタル水産業の整備</a:t>
            </a:r>
          </a:p>
        </p:txBody>
      </p:sp>
      <p:sp>
        <p:nvSpPr>
          <p:cNvPr id="47" name="四角形: 角を丸くする 46">
            <a:extLst>
              <a:ext uri="{FF2B5EF4-FFF2-40B4-BE49-F238E27FC236}">
                <a16:creationId xmlns:a16="http://schemas.microsoft.com/office/drawing/2014/main" id="{903CECDF-2FC9-4FDF-98F8-412BE4FD2658}"/>
              </a:ext>
            </a:extLst>
          </p:cNvPr>
          <p:cNvSpPr/>
          <p:nvPr/>
        </p:nvSpPr>
        <p:spPr>
          <a:xfrm>
            <a:off x="160056" y="1380920"/>
            <a:ext cx="3129681" cy="43969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スマートシティの実現</a:t>
            </a:r>
            <a:r>
              <a:rPr lang="ja-JP" altLang="en-US" sz="1600" b="1" dirty="0">
                <a:solidFill>
                  <a:srgbClr val="241916"/>
                </a:solidFill>
                <a:latin typeface="BIZ UDゴシック" panose="020B0400000000000000" pitchFamily="49" charset="-128"/>
                <a:ea typeface="BIZ UDゴシック" panose="020B0400000000000000" pitchFamily="49" charset="-128"/>
              </a:rPr>
              <a:t>（</a:t>
            </a:r>
            <a:r>
              <a:rPr lang="en-US" altLang="ja-JP" sz="1600" b="1" dirty="0">
                <a:solidFill>
                  <a:srgbClr val="241916"/>
                </a:solidFill>
                <a:latin typeface="BIZ UDゴシック" panose="020B0400000000000000" pitchFamily="49" charset="-128"/>
                <a:ea typeface="BIZ UDゴシック" panose="020B0400000000000000" pitchFamily="49" charset="-128"/>
              </a:rPr>
              <a:t>2/2</a:t>
            </a:r>
            <a:r>
              <a:rPr lang="ja-JP" altLang="en-US" sz="1600" b="1" dirty="0">
                <a:solidFill>
                  <a:srgbClr val="241916"/>
                </a:solidFill>
                <a:latin typeface="BIZ UDゴシック" panose="020B0400000000000000" pitchFamily="49" charset="-128"/>
                <a:ea typeface="BIZ UDゴシック" panose="020B0400000000000000" pitchFamily="49" charset="-128"/>
              </a:rPr>
              <a:t>）</a:t>
            </a:r>
            <a:endParaRPr kumimoji="1" lang="ja-JP" altLang="en-US" sz="1600" b="1" i="0" u="none" strike="noStrike" kern="1200" cap="none" spc="0" normalizeH="0" baseline="0" noProof="0" dirty="0">
              <a:ln>
                <a:noFill/>
              </a:ln>
              <a:solidFill>
                <a:srgbClr val="241916"/>
              </a:solidFill>
              <a:effectLst/>
              <a:uLnTx/>
              <a:uFillTx/>
              <a:latin typeface="游ゴシック" panose="020F0502020204030204"/>
              <a:ea typeface="游ゴシック" panose="020B0400000000000000" pitchFamily="50" charset="-128"/>
              <a:cs typeface="+mn-cs"/>
            </a:endParaRPr>
          </a:p>
        </p:txBody>
      </p:sp>
      <p:grpSp>
        <p:nvGrpSpPr>
          <p:cNvPr id="61" name="グループ化 60">
            <a:extLst>
              <a:ext uri="{FF2B5EF4-FFF2-40B4-BE49-F238E27FC236}">
                <a16:creationId xmlns:a16="http://schemas.microsoft.com/office/drawing/2014/main" id="{943ECBAF-7AF3-43B2-81E5-66C92A996A5F}"/>
              </a:ext>
            </a:extLst>
          </p:cNvPr>
          <p:cNvGrpSpPr/>
          <p:nvPr/>
        </p:nvGrpSpPr>
        <p:grpSpPr>
          <a:xfrm rot="10800000">
            <a:off x="6182453" y="2401588"/>
            <a:ext cx="1047684" cy="263791"/>
            <a:chOff x="6406188" y="1950156"/>
            <a:chExt cx="855926" cy="263791"/>
          </a:xfrm>
        </p:grpSpPr>
        <p:sp>
          <p:nvSpPr>
            <p:cNvPr id="62" name="フリーフォーム: 図形 61">
              <a:extLst>
                <a:ext uri="{FF2B5EF4-FFF2-40B4-BE49-F238E27FC236}">
                  <a16:creationId xmlns:a16="http://schemas.microsoft.com/office/drawing/2014/main" id="{BA11E752-05E2-4B68-A3F7-6D32A72D1B87}"/>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4" name="テキスト ボックス 63">
              <a:extLst>
                <a:ext uri="{FF2B5EF4-FFF2-40B4-BE49-F238E27FC236}">
                  <a16:creationId xmlns:a16="http://schemas.microsoft.com/office/drawing/2014/main" id="{69510324-7CDD-4872-BECF-C042E59F570E}"/>
                </a:ext>
              </a:extLst>
            </p:cNvPr>
            <p:cNvSpPr txBox="1"/>
            <p:nvPr/>
          </p:nvSpPr>
          <p:spPr>
            <a:xfrm rot="10800000">
              <a:off x="6406188" y="1978355"/>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2"/>
                </a:rPr>
                <a:t>岸和田市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2"/>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9" name="図 8">
            <a:extLst>
              <a:ext uri="{FF2B5EF4-FFF2-40B4-BE49-F238E27FC236}">
                <a16:creationId xmlns:a16="http://schemas.microsoft.com/office/drawing/2014/main" id="{6D38693B-2974-443D-A31A-2DC36FF4DE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731" y="4321367"/>
            <a:ext cx="6396758" cy="1548889"/>
          </a:xfrm>
          <a:prstGeom prst="rect">
            <a:avLst/>
          </a:prstGeom>
        </p:spPr>
      </p:pic>
      <p:sp>
        <p:nvSpPr>
          <p:cNvPr id="38" name="四角形: 角を丸くする 37">
            <a:extLst>
              <a:ext uri="{FF2B5EF4-FFF2-40B4-BE49-F238E27FC236}">
                <a16:creationId xmlns:a16="http://schemas.microsoft.com/office/drawing/2014/main" id="{E78D22C2-0F51-44F5-B4D5-4DFC039C492E}"/>
              </a:ext>
            </a:extLst>
          </p:cNvPr>
          <p:cNvSpPr/>
          <p:nvPr/>
        </p:nvSpPr>
        <p:spPr>
          <a:xfrm>
            <a:off x="7101698" y="1904315"/>
            <a:ext cx="4772156" cy="4311231"/>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39" name="四角形: 角を丸くする 38">
            <a:extLst>
              <a:ext uri="{FF2B5EF4-FFF2-40B4-BE49-F238E27FC236}">
                <a16:creationId xmlns:a16="http://schemas.microsoft.com/office/drawing/2014/main" id="{486DC376-768B-4948-825B-162DE1368147}"/>
              </a:ext>
            </a:extLst>
          </p:cNvPr>
          <p:cNvSpPr/>
          <p:nvPr/>
        </p:nvSpPr>
        <p:spPr>
          <a:xfrm>
            <a:off x="7095156" y="2993783"/>
            <a:ext cx="4778698" cy="125895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泉佐野市が所有する統計、防犯・防災、地理及び暮らしに関わる情報などを、利用者が加工、配布等も含めて利用できるデータとして提供することで、商業利用や効率的なデータ活用など満足度の高いサービスを実現することを目的に「オープンデータカタログサイト」を整備し、運用している。</a:t>
            </a:r>
          </a:p>
        </p:txBody>
      </p:sp>
      <p:sp>
        <p:nvSpPr>
          <p:cNvPr id="45" name="四角形: 角を丸くする 44">
            <a:extLst>
              <a:ext uri="{FF2B5EF4-FFF2-40B4-BE49-F238E27FC236}">
                <a16:creationId xmlns:a16="http://schemas.microsoft.com/office/drawing/2014/main" id="{BF0D9D2C-6EE6-4A03-A8BE-D207ED79E4A9}"/>
              </a:ext>
            </a:extLst>
          </p:cNvPr>
          <p:cNvSpPr/>
          <p:nvPr/>
        </p:nvSpPr>
        <p:spPr>
          <a:xfrm>
            <a:off x="7163392" y="2070504"/>
            <a:ext cx="6141494" cy="28766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「オープンデータカタログサイト」の整備による</a:t>
            </a:r>
            <a:br>
              <a:rPr kumimoji="1" lang="en-US" altLang="ja-JP" sz="1400" b="1" u="sng" dirty="0">
                <a:solidFill>
                  <a:srgbClr val="241916"/>
                </a:solidFill>
                <a:latin typeface="BIZ UDPゴシック" panose="020B0400000000000000" pitchFamily="50" charset="-128"/>
                <a:ea typeface="BIZ UDPゴシック" panose="020B0400000000000000" pitchFamily="50" charset="-128"/>
              </a:rPr>
            </a:b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データ利活用の推進</a:t>
            </a:r>
          </a:p>
        </p:txBody>
      </p:sp>
      <p:grpSp>
        <p:nvGrpSpPr>
          <p:cNvPr id="54" name="グループ化 53">
            <a:extLst>
              <a:ext uri="{FF2B5EF4-FFF2-40B4-BE49-F238E27FC236}">
                <a16:creationId xmlns:a16="http://schemas.microsoft.com/office/drawing/2014/main" id="{9D4E28D7-EEC8-49C7-A8D1-6824CCD01084}"/>
              </a:ext>
            </a:extLst>
          </p:cNvPr>
          <p:cNvGrpSpPr/>
          <p:nvPr/>
        </p:nvGrpSpPr>
        <p:grpSpPr>
          <a:xfrm rot="10800000">
            <a:off x="11083624" y="2527417"/>
            <a:ext cx="1047684" cy="263791"/>
            <a:chOff x="6406188" y="1950156"/>
            <a:chExt cx="855926" cy="263791"/>
          </a:xfrm>
        </p:grpSpPr>
        <p:sp>
          <p:nvSpPr>
            <p:cNvPr id="55" name="フリーフォーム: 図形 54">
              <a:extLst>
                <a:ext uri="{FF2B5EF4-FFF2-40B4-BE49-F238E27FC236}">
                  <a16:creationId xmlns:a16="http://schemas.microsoft.com/office/drawing/2014/main" id="{94DAF180-916E-440D-899E-78127E8342C4}"/>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6" name="テキスト ボックス 55">
              <a:extLst>
                <a:ext uri="{FF2B5EF4-FFF2-40B4-BE49-F238E27FC236}">
                  <a16:creationId xmlns:a16="http://schemas.microsoft.com/office/drawing/2014/main" id="{BDF3771B-2E9F-4493-A0C0-55FFDB3EF2A1}"/>
                </a:ext>
              </a:extLst>
            </p:cNvPr>
            <p:cNvSpPr txBox="1"/>
            <p:nvPr/>
          </p:nvSpPr>
          <p:spPr>
            <a:xfrm rot="10800000">
              <a:off x="6406188" y="1978355"/>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泉佐野市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11" name="図 10">
            <a:extLst>
              <a:ext uri="{FF2B5EF4-FFF2-40B4-BE49-F238E27FC236}">
                <a16:creationId xmlns:a16="http://schemas.microsoft.com/office/drawing/2014/main" id="{A85BCDAC-BB9E-4700-ACD0-835B58D00D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59364" y="4603867"/>
            <a:ext cx="3985958" cy="867730"/>
          </a:xfrm>
          <a:prstGeom prst="rect">
            <a:avLst/>
          </a:prstGeom>
        </p:spPr>
      </p:pic>
      <p:sp>
        <p:nvSpPr>
          <p:cNvPr id="6" name="平行四辺形 5">
            <a:extLst>
              <a:ext uri="{FF2B5EF4-FFF2-40B4-BE49-F238E27FC236}">
                <a16:creationId xmlns:a16="http://schemas.microsoft.com/office/drawing/2014/main" id="{6DB9D401-4942-0E7C-9CEC-125BD08AFD04}"/>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平行四辺形 6">
            <a:extLst>
              <a:ext uri="{FF2B5EF4-FFF2-40B4-BE49-F238E27FC236}">
                <a16:creationId xmlns:a16="http://schemas.microsoft.com/office/drawing/2014/main" id="{C1D7AEA3-6950-7326-772D-148E0F2ADC81}"/>
              </a:ext>
            </a:extLst>
          </p:cNvPr>
          <p:cNvSpPr/>
          <p:nvPr/>
        </p:nvSpPr>
        <p:spPr>
          <a:xfrm>
            <a:off x="231368" y="661046"/>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四角形: 角を丸くする 7">
            <a:extLst>
              <a:ext uri="{FF2B5EF4-FFF2-40B4-BE49-F238E27FC236}">
                <a16:creationId xmlns:a16="http://schemas.microsoft.com/office/drawing/2014/main" id="{8E6FE33E-BB5C-002B-5F5F-78237C5551A7}"/>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0" name="四角形: 角を丸くする 9">
            <a:extLst>
              <a:ext uri="{FF2B5EF4-FFF2-40B4-BE49-F238E27FC236}">
                <a16:creationId xmlns:a16="http://schemas.microsoft.com/office/drawing/2014/main" id="{07802C2F-C935-09C8-C5DC-F710FD8D4581}"/>
              </a:ext>
            </a:extLst>
          </p:cNvPr>
          <p:cNvSpPr/>
          <p:nvPr/>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2" name="四角形: 角を丸くする 11">
            <a:extLst>
              <a:ext uri="{FF2B5EF4-FFF2-40B4-BE49-F238E27FC236}">
                <a16:creationId xmlns:a16="http://schemas.microsoft.com/office/drawing/2014/main" id="{032C6214-D3D9-DB57-CD0C-F20BF88645AD}"/>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4" name="四角形: 角を丸くする 13">
            <a:extLst>
              <a:ext uri="{FF2B5EF4-FFF2-40B4-BE49-F238E27FC236}">
                <a16:creationId xmlns:a16="http://schemas.microsoft.com/office/drawing/2014/main" id="{6F079DD2-7501-1A32-9BE5-C790200EE734}"/>
              </a:ext>
            </a:extLst>
          </p:cNvPr>
          <p:cNvSpPr/>
          <p:nvPr/>
        </p:nvSpPr>
        <p:spPr>
          <a:xfrm>
            <a:off x="781368" y="206564"/>
            <a:ext cx="2093594"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都市としての</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ベーシックな機能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Tree>
    <p:extLst>
      <p:ext uri="{BB962C8B-B14F-4D97-AF65-F5344CB8AC3E}">
        <p14:creationId xmlns:p14="http://schemas.microsoft.com/office/powerpoint/2010/main" val="3382056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3D7155-9AA4-07F3-F931-FBB6600804D3}"/>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5" name="図 4" descr="ロゴ が含まれている画像&#10;&#10;自動的に生成された説明">
            <a:extLst>
              <a:ext uri="{FF2B5EF4-FFF2-40B4-BE49-F238E27FC236}">
                <a16:creationId xmlns:a16="http://schemas.microsoft.com/office/drawing/2014/main" id="{746B1BB8-6B09-4825-A539-1D4476B0E0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2009" y="231027"/>
            <a:ext cx="1226713" cy="1547611"/>
          </a:xfrm>
          <a:prstGeom prst="rect">
            <a:avLst/>
          </a:prstGeom>
        </p:spPr>
      </p:pic>
      <p:sp>
        <p:nvSpPr>
          <p:cNvPr id="63" name="平行四辺形 62">
            <a:extLst>
              <a:ext uri="{FF2B5EF4-FFF2-40B4-BE49-F238E27FC236}">
                <a16:creationId xmlns:a16="http://schemas.microsoft.com/office/drawing/2014/main" id="{8425EE64-C2E9-5B53-D92D-3AF4C25521AD}"/>
              </a:ext>
            </a:extLst>
          </p:cNvPr>
          <p:cNvSpPr/>
          <p:nvPr/>
        </p:nvSpPr>
        <p:spPr>
          <a:xfrm>
            <a:off x="8639685" y="363245"/>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四角形: 角を丸くする 21">
            <a:extLst>
              <a:ext uri="{FF2B5EF4-FFF2-40B4-BE49-F238E27FC236}">
                <a16:creationId xmlns:a16="http://schemas.microsoft.com/office/drawing/2014/main" id="{0D897E1E-2A7F-A0FB-E2C7-B65C76A7498B}"/>
              </a:ext>
            </a:extLst>
          </p:cNvPr>
          <p:cNvSpPr/>
          <p:nvPr/>
        </p:nvSpPr>
        <p:spPr>
          <a:xfrm flipV="1">
            <a:off x="3184025" y="1366604"/>
            <a:ext cx="8694835" cy="5360951"/>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四角形: 角を丸くする 40">
            <a:extLst>
              <a:ext uri="{FF2B5EF4-FFF2-40B4-BE49-F238E27FC236}">
                <a16:creationId xmlns:a16="http://schemas.microsoft.com/office/drawing/2014/main" id="{6AB2EE0F-FA52-F860-0941-F5D8412F0929}"/>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7198A1DE-21B7-1295-EA26-C780D04DF290}"/>
              </a:ext>
            </a:extLst>
          </p:cNvPr>
          <p:cNvSpPr/>
          <p:nvPr/>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21FEA88F-2C20-8222-E733-BFD4E6D1C07B}"/>
              </a:ext>
            </a:extLst>
          </p:cNvPr>
          <p:cNvSpPr/>
          <p:nvPr/>
        </p:nvSpPr>
        <p:spPr>
          <a:xfrm>
            <a:off x="8744130" y="233689"/>
            <a:ext cx="3134730"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チャレンジを促す経済政策</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3" name="スライド番号プレースホルダー 12">
            <a:extLst>
              <a:ext uri="{FF2B5EF4-FFF2-40B4-BE49-F238E27FC236}">
                <a16:creationId xmlns:a16="http://schemas.microsoft.com/office/drawing/2014/main" id="{94676F77-A1E9-6BAA-DD80-4E29BDEC0754}"/>
              </a:ext>
            </a:extLst>
          </p:cNvPr>
          <p:cNvSpPr>
            <a:spLocks noGrp="1"/>
          </p:cNvSpPr>
          <p:nvPr>
            <p:ph type="sldNum" sz="quarter" idx="12"/>
          </p:nvPr>
        </p:nvSpPr>
        <p:spPr>
          <a:xfrm>
            <a:off x="11645322" y="6556053"/>
            <a:ext cx="610178"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26</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DADEF215-0615-88AA-3B9D-4F7722E87631}"/>
              </a:ext>
            </a:extLst>
          </p:cNvPr>
          <p:cNvSpPr/>
          <p:nvPr/>
        </p:nvSpPr>
        <p:spPr>
          <a:xfrm>
            <a:off x="3385310" y="1630719"/>
            <a:ext cx="8298112" cy="2727292"/>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931BE0EF-345B-9A95-9758-C7EE52CDA039}"/>
              </a:ext>
            </a:extLst>
          </p:cNvPr>
          <p:cNvSpPr/>
          <p:nvPr/>
        </p:nvSpPr>
        <p:spPr>
          <a:xfrm>
            <a:off x="7874403" y="2379773"/>
            <a:ext cx="3221314" cy="1978238"/>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北大阪健康医療都市（健都）では、国立循環器病研究センターをはじめとするオープンイノベーションの拠点施設のほか、商業施設、公園など市民が集う施設を集積し、産学官民の共創による、「イノベーションによるヘルスケア産業の創出」と「新たなライフスタイルの創造」の好循環を生み出すまちづくりを進める。</a:t>
            </a:r>
          </a:p>
        </p:txBody>
      </p:sp>
      <p:pic>
        <p:nvPicPr>
          <p:cNvPr id="12" name="図 11">
            <a:extLst>
              <a:ext uri="{FF2B5EF4-FFF2-40B4-BE49-F238E27FC236}">
                <a16:creationId xmlns:a16="http://schemas.microsoft.com/office/drawing/2014/main" id="{A2753AC6-98BD-5531-F27F-C439E64D5B8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960585" y="1959854"/>
            <a:ext cx="3763793" cy="2232024"/>
          </a:xfrm>
          <a:prstGeom prst="rect">
            <a:avLst/>
          </a:prstGeom>
        </p:spPr>
      </p:pic>
      <p:sp>
        <p:nvSpPr>
          <p:cNvPr id="23" name="四角形: 角を丸くする 22">
            <a:extLst>
              <a:ext uri="{FF2B5EF4-FFF2-40B4-BE49-F238E27FC236}">
                <a16:creationId xmlns:a16="http://schemas.microsoft.com/office/drawing/2014/main" id="{A9E7868F-6C99-EA01-4565-CD0A74B0ACD8}"/>
              </a:ext>
            </a:extLst>
          </p:cNvPr>
          <p:cNvSpPr/>
          <p:nvPr/>
        </p:nvSpPr>
        <p:spPr>
          <a:xfrm>
            <a:off x="3184026" y="1168740"/>
            <a:ext cx="7641490" cy="40694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健康・医療関連分野、グリーン関連分野をターゲットに、イノベーションを創出</a:t>
            </a:r>
          </a:p>
        </p:txBody>
      </p:sp>
      <p:sp>
        <p:nvSpPr>
          <p:cNvPr id="21" name="四角形: 角を丸くする 20">
            <a:extLst>
              <a:ext uri="{FF2B5EF4-FFF2-40B4-BE49-F238E27FC236}">
                <a16:creationId xmlns:a16="http://schemas.microsoft.com/office/drawing/2014/main" id="{E76B0334-317B-5116-B153-BA1CCF589BED}"/>
              </a:ext>
            </a:extLst>
          </p:cNvPr>
          <p:cNvSpPr/>
          <p:nvPr/>
        </p:nvSpPr>
        <p:spPr>
          <a:xfrm>
            <a:off x="3298227" y="1631781"/>
            <a:ext cx="5505046" cy="406949"/>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健康づくりと医療イノベーションの好循環を生み出すまちづくり</a:t>
            </a:r>
          </a:p>
        </p:txBody>
      </p:sp>
      <p:grpSp>
        <p:nvGrpSpPr>
          <p:cNvPr id="54" name="グループ化 53">
            <a:extLst>
              <a:ext uri="{FF2B5EF4-FFF2-40B4-BE49-F238E27FC236}">
                <a16:creationId xmlns:a16="http://schemas.microsoft.com/office/drawing/2014/main" id="{602FC285-61CE-40BF-EE60-DF80A68454AE}"/>
              </a:ext>
            </a:extLst>
          </p:cNvPr>
          <p:cNvGrpSpPr/>
          <p:nvPr/>
        </p:nvGrpSpPr>
        <p:grpSpPr>
          <a:xfrm rot="10800000">
            <a:off x="11081732" y="2465078"/>
            <a:ext cx="778102" cy="263791"/>
            <a:chOff x="6436920" y="1950156"/>
            <a:chExt cx="825194" cy="263791"/>
          </a:xfrm>
        </p:grpSpPr>
        <p:sp>
          <p:nvSpPr>
            <p:cNvPr id="55" name="フリーフォーム: 図形 54">
              <a:extLst>
                <a:ext uri="{FF2B5EF4-FFF2-40B4-BE49-F238E27FC236}">
                  <a16:creationId xmlns:a16="http://schemas.microsoft.com/office/drawing/2014/main" id="{E052DF72-5A6A-6EE2-E3E2-857F919090E1}"/>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6" name="テキスト ボックス 55">
              <a:extLst>
                <a:ext uri="{FF2B5EF4-FFF2-40B4-BE49-F238E27FC236}">
                  <a16:creationId xmlns:a16="http://schemas.microsoft.com/office/drawing/2014/main" id="{2B0CCA2E-D874-CB37-BB78-D0A48902FAD8}"/>
                </a:ext>
              </a:extLst>
            </p:cNvPr>
            <p:cNvSpPr txBox="1"/>
            <p:nvPr/>
          </p:nvSpPr>
          <p:spPr>
            <a:xfrm rot="10800000">
              <a:off x="6436920" y="1994694"/>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摂津市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6" name="図 5">
            <a:extLst>
              <a:ext uri="{FF2B5EF4-FFF2-40B4-BE49-F238E27FC236}">
                <a16:creationId xmlns:a16="http://schemas.microsoft.com/office/drawing/2014/main" id="{08E46875-6C62-516F-8070-639724DB4B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33779" y="1653787"/>
            <a:ext cx="1602743" cy="647324"/>
          </a:xfrm>
          <a:prstGeom prst="rect">
            <a:avLst/>
          </a:prstGeom>
        </p:spPr>
      </p:pic>
      <p:sp>
        <p:nvSpPr>
          <p:cNvPr id="40" name="四角形: 角を丸くする 39">
            <a:extLst>
              <a:ext uri="{FF2B5EF4-FFF2-40B4-BE49-F238E27FC236}">
                <a16:creationId xmlns:a16="http://schemas.microsoft.com/office/drawing/2014/main" id="{B552BD39-3B49-4E58-8DC5-C6AB95A7FA49}"/>
              </a:ext>
            </a:extLst>
          </p:cNvPr>
          <p:cNvSpPr/>
          <p:nvPr/>
        </p:nvSpPr>
        <p:spPr>
          <a:xfrm>
            <a:off x="3386965" y="4415554"/>
            <a:ext cx="8296456" cy="2185469"/>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44" name="四角形: 角を丸くする 43">
            <a:extLst>
              <a:ext uri="{FF2B5EF4-FFF2-40B4-BE49-F238E27FC236}">
                <a16:creationId xmlns:a16="http://schemas.microsoft.com/office/drawing/2014/main" id="{DE931F66-7599-4BCD-ADA7-0CC217AD50A1}"/>
              </a:ext>
            </a:extLst>
          </p:cNvPr>
          <p:cNvSpPr/>
          <p:nvPr/>
        </p:nvSpPr>
        <p:spPr>
          <a:xfrm>
            <a:off x="3385309" y="4300267"/>
            <a:ext cx="7424303" cy="538785"/>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モノづくり技術</a:t>
            </a:r>
            <a:r>
              <a:rPr kumimoji="1" lang="en-US" altLang="ja-JP" sz="1400" b="1" u="sng" dirty="0">
                <a:solidFill>
                  <a:srgbClr val="241916"/>
                </a:solidFill>
                <a:latin typeface="BIZ UDPゴシック" panose="020B0400000000000000" pitchFamily="50" charset="-128"/>
                <a:ea typeface="BIZ UDPゴシック" panose="020B0400000000000000" pitchFamily="50" charset="-128"/>
              </a:rPr>
              <a:t>×</a:t>
            </a: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最先端医療による再生医療等の実用化・産業化に向けた取組</a:t>
            </a:r>
          </a:p>
        </p:txBody>
      </p:sp>
      <p:pic>
        <p:nvPicPr>
          <p:cNvPr id="9" name="図 8">
            <a:extLst>
              <a:ext uri="{FF2B5EF4-FFF2-40B4-BE49-F238E27FC236}">
                <a16:creationId xmlns:a16="http://schemas.microsoft.com/office/drawing/2014/main" id="{4B595B1E-7A01-45ED-8A0F-185A6B0421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74605" y="4774759"/>
            <a:ext cx="2687504" cy="1789877"/>
          </a:xfrm>
          <a:prstGeom prst="rect">
            <a:avLst/>
          </a:prstGeom>
        </p:spPr>
      </p:pic>
      <p:grpSp>
        <p:nvGrpSpPr>
          <p:cNvPr id="83" name="グループ化 82">
            <a:extLst>
              <a:ext uri="{FF2B5EF4-FFF2-40B4-BE49-F238E27FC236}">
                <a16:creationId xmlns:a16="http://schemas.microsoft.com/office/drawing/2014/main" id="{2E36C0E8-6A93-4135-9017-5449B51A2B46}"/>
              </a:ext>
            </a:extLst>
          </p:cNvPr>
          <p:cNvGrpSpPr/>
          <p:nvPr/>
        </p:nvGrpSpPr>
        <p:grpSpPr>
          <a:xfrm rot="10800000">
            <a:off x="10937253" y="4632080"/>
            <a:ext cx="951534" cy="263791"/>
            <a:chOff x="6444488" y="1950156"/>
            <a:chExt cx="817626" cy="263791"/>
          </a:xfrm>
        </p:grpSpPr>
        <p:sp>
          <p:nvSpPr>
            <p:cNvPr id="84" name="フリーフォーム: 図形 83">
              <a:extLst>
                <a:ext uri="{FF2B5EF4-FFF2-40B4-BE49-F238E27FC236}">
                  <a16:creationId xmlns:a16="http://schemas.microsoft.com/office/drawing/2014/main" id="{37EAB6D3-080F-4419-BBD5-B08999DB845B}"/>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5" name="テキスト ボックス 84">
              <a:extLst>
                <a:ext uri="{FF2B5EF4-FFF2-40B4-BE49-F238E27FC236}">
                  <a16:creationId xmlns:a16="http://schemas.microsoft.com/office/drawing/2014/main" id="{85249E65-8416-438E-9A92-281E23FEBAFD}"/>
                </a:ext>
              </a:extLst>
            </p:cNvPr>
            <p:cNvSpPr txBox="1"/>
            <p:nvPr/>
          </p:nvSpPr>
          <p:spPr>
            <a:xfrm rot="10800000">
              <a:off x="6444488" y="1976864"/>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東大阪市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86" name="四角形: 角を丸くする 85">
            <a:extLst>
              <a:ext uri="{FF2B5EF4-FFF2-40B4-BE49-F238E27FC236}">
                <a16:creationId xmlns:a16="http://schemas.microsoft.com/office/drawing/2014/main" id="{5ED486FE-9F18-49CC-8581-B713A58C3A01}"/>
              </a:ext>
            </a:extLst>
          </p:cNvPr>
          <p:cNvSpPr/>
          <p:nvPr/>
        </p:nvSpPr>
        <p:spPr>
          <a:xfrm>
            <a:off x="7786897" y="4848858"/>
            <a:ext cx="3207052" cy="1498714"/>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未来医療国際拠点「</a:t>
            </a:r>
            <a:r>
              <a:rPr lang="en-US" altLang="ja-JP" sz="1200" dirty="0" err="1">
                <a:solidFill>
                  <a:schemeClr val="tx1"/>
                </a:solidFill>
                <a:latin typeface="BIZ UDゴシック" panose="020B0400000000000000" pitchFamily="49" charset="-128"/>
                <a:ea typeface="BIZ UDゴシック" panose="020B0400000000000000" pitchFamily="49" charset="-128"/>
              </a:rPr>
              <a:t>Nakanoshima</a:t>
            </a:r>
            <a:r>
              <a:rPr lang="en-US" altLang="ja-JP" sz="1200" dirty="0">
                <a:solidFill>
                  <a:schemeClr val="tx1"/>
                </a:solidFill>
                <a:latin typeface="BIZ UDゴシック" panose="020B0400000000000000" pitchFamily="49" charset="-128"/>
                <a:ea typeface="BIZ UDゴシック" panose="020B0400000000000000" pitchFamily="49" charset="-128"/>
              </a:rPr>
              <a:t> </a:t>
            </a:r>
            <a:r>
              <a:rPr lang="en-US" altLang="ja-JP" sz="1200" dirty="0" err="1">
                <a:solidFill>
                  <a:schemeClr val="tx1"/>
                </a:solidFill>
                <a:latin typeface="BIZ UDゴシック" panose="020B0400000000000000" pitchFamily="49" charset="-128"/>
                <a:ea typeface="BIZ UDゴシック" panose="020B0400000000000000" pitchFamily="49" charset="-128"/>
              </a:rPr>
              <a:t>Qross</a:t>
            </a:r>
            <a:r>
              <a:rPr lang="ja-JP" altLang="en-US" sz="1200" dirty="0">
                <a:solidFill>
                  <a:schemeClr val="tx1"/>
                </a:solidFill>
                <a:latin typeface="BIZ UDゴシック" panose="020B0400000000000000" pitchFamily="49" charset="-128"/>
                <a:ea typeface="BIZ UDゴシック" panose="020B0400000000000000" pitchFamily="49" charset="-128"/>
              </a:rPr>
              <a:t>」を運営する一般財団法人 未来医療推進機構と、自治体初となる連携協定を締結し、東大阪のモノづくり企業の技術力をヘルスケア産業の発展に用いることで、再生医療等の実用化・産業化を促進する。</a:t>
            </a:r>
          </a:p>
        </p:txBody>
      </p:sp>
      <p:grpSp>
        <p:nvGrpSpPr>
          <p:cNvPr id="57" name="グループ化 56">
            <a:extLst>
              <a:ext uri="{FF2B5EF4-FFF2-40B4-BE49-F238E27FC236}">
                <a16:creationId xmlns:a16="http://schemas.microsoft.com/office/drawing/2014/main" id="{BDA63544-419F-F30D-7C5A-FBE7218BF1A2}"/>
              </a:ext>
            </a:extLst>
          </p:cNvPr>
          <p:cNvGrpSpPr/>
          <p:nvPr/>
        </p:nvGrpSpPr>
        <p:grpSpPr>
          <a:xfrm rot="10800000">
            <a:off x="11081731" y="2148927"/>
            <a:ext cx="770966" cy="263791"/>
            <a:chOff x="6444488" y="1950156"/>
            <a:chExt cx="817626" cy="263791"/>
          </a:xfrm>
        </p:grpSpPr>
        <p:sp>
          <p:nvSpPr>
            <p:cNvPr id="58" name="フリーフォーム: 図形 57">
              <a:extLst>
                <a:ext uri="{FF2B5EF4-FFF2-40B4-BE49-F238E27FC236}">
                  <a16:creationId xmlns:a16="http://schemas.microsoft.com/office/drawing/2014/main" id="{051C5352-A813-D992-F39C-5B11700F59C0}"/>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9" name="テキスト ボックス 58">
              <a:extLst>
                <a:ext uri="{FF2B5EF4-FFF2-40B4-BE49-F238E27FC236}">
                  <a16:creationId xmlns:a16="http://schemas.microsoft.com/office/drawing/2014/main" id="{24F988A9-A335-960C-B7FB-3559E9B06550}"/>
                </a:ext>
              </a:extLst>
            </p:cNvPr>
            <p:cNvSpPr txBox="1"/>
            <p:nvPr/>
          </p:nvSpPr>
          <p:spPr>
            <a:xfrm rot="10800000">
              <a:off x="6444488" y="1976864"/>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吹田市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7" name="四角形: 角を丸くする 6">
            <a:extLst>
              <a:ext uri="{FF2B5EF4-FFF2-40B4-BE49-F238E27FC236}">
                <a16:creationId xmlns:a16="http://schemas.microsoft.com/office/drawing/2014/main" id="{B9D5BEC3-060B-AFBC-DAEA-B13E2B5796B6}"/>
              </a:ext>
            </a:extLst>
          </p:cNvPr>
          <p:cNvSpPr/>
          <p:nvPr/>
        </p:nvSpPr>
        <p:spPr>
          <a:xfrm>
            <a:off x="210841" y="1358472"/>
            <a:ext cx="2803010" cy="5348374"/>
          </a:xfrm>
          <a:prstGeom prst="roundRect">
            <a:avLst>
              <a:gd name="adj" fmla="val 7526"/>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6" name="四角形: 角を丸くする 15">
            <a:extLst>
              <a:ext uri="{FF2B5EF4-FFF2-40B4-BE49-F238E27FC236}">
                <a16:creationId xmlns:a16="http://schemas.microsoft.com/office/drawing/2014/main" id="{B3916CB8-B8A5-8AC4-E150-EBFAB7DF9F5A}"/>
              </a:ext>
            </a:extLst>
          </p:cNvPr>
          <p:cNvSpPr/>
          <p:nvPr/>
        </p:nvSpPr>
        <p:spPr>
          <a:xfrm>
            <a:off x="335847" y="1667503"/>
            <a:ext cx="2524840" cy="4912809"/>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247BA302-62E4-27D8-CEBF-43549BC2E2BD}"/>
              </a:ext>
            </a:extLst>
          </p:cNvPr>
          <p:cNvSpPr/>
          <p:nvPr/>
        </p:nvSpPr>
        <p:spPr>
          <a:xfrm>
            <a:off x="341064" y="4869163"/>
            <a:ext cx="2380173" cy="1498714"/>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摂津ビジネスサポートセンターにおいて、創業支援や新商品の開発支援、クラウドファンディング実施の支援から課題解決型の相談まで伴走型のビジネス相談を実施。</a:t>
            </a:r>
          </a:p>
        </p:txBody>
      </p:sp>
      <p:sp>
        <p:nvSpPr>
          <p:cNvPr id="28" name="四角形: 角を丸くする 27">
            <a:extLst>
              <a:ext uri="{FF2B5EF4-FFF2-40B4-BE49-F238E27FC236}">
                <a16:creationId xmlns:a16="http://schemas.microsoft.com/office/drawing/2014/main" id="{111ECAE3-0A89-04EC-9470-CD9CD0FB5AE7}"/>
              </a:ext>
            </a:extLst>
          </p:cNvPr>
          <p:cNvSpPr/>
          <p:nvPr/>
        </p:nvSpPr>
        <p:spPr>
          <a:xfrm>
            <a:off x="-1472480" y="2168577"/>
            <a:ext cx="6141494" cy="28766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創業支援や</a:t>
            </a:r>
            <a:endParaRPr kumimoji="1" lang="en-US" altLang="ja-JP" sz="1400" b="1" u="sng" dirty="0">
              <a:solidFill>
                <a:srgbClr val="241916"/>
              </a:solidFill>
              <a:latin typeface="BIZ UDPゴシック" panose="020B0400000000000000" pitchFamily="50" charset="-128"/>
              <a:ea typeface="BIZ UDPゴシック" panose="020B0400000000000000" pitchFamily="50" charset="-128"/>
            </a:endParaRPr>
          </a:p>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新商品の開発支援等、</a:t>
            </a:r>
            <a:endParaRPr kumimoji="1" lang="en-US" altLang="ja-JP" sz="1400" b="1" u="sng" dirty="0">
              <a:solidFill>
                <a:srgbClr val="241916"/>
              </a:solidFill>
              <a:latin typeface="BIZ UDPゴシック" panose="020B0400000000000000" pitchFamily="50" charset="-128"/>
              <a:ea typeface="BIZ UDPゴシック" panose="020B0400000000000000" pitchFamily="50" charset="-128"/>
            </a:endParaRPr>
          </a:p>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幅広い伴走型の</a:t>
            </a:r>
            <a:endParaRPr kumimoji="1" lang="en-US" altLang="ja-JP" sz="1400" b="1" u="sng" dirty="0">
              <a:solidFill>
                <a:srgbClr val="241916"/>
              </a:solidFill>
              <a:latin typeface="BIZ UDPゴシック" panose="020B0400000000000000" pitchFamily="50" charset="-128"/>
              <a:ea typeface="BIZ UDPゴシック" panose="020B0400000000000000" pitchFamily="50" charset="-128"/>
            </a:endParaRPr>
          </a:p>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ビジネス相談を実施</a:t>
            </a:r>
          </a:p>
        </p:txBody>
      </p:sp>
      <p:pic>
        <p:nvPicPr>
          <p:cNvPr id="17" name="図 16">
            <a:extLst>
              <a:ext uri="{FF2B5EF4-FFF2-40B4-BE49-F238E27FC236}">
                <a16:creationId xmlns:a16="http://schemas.microsoft.com/office/drawing/2014/main" id="{CEE600B3-34DC-629A-EFF3-373212B0813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8632" y="2977564"/>
            <a:ext cx="1967426" cy="1896654"/>
          </a:xfrm>
          <a:prstGeom prst="rect">
            <a:avLst/>
          </a:prstGeom>
        </p:spPr>
      </p:pic>
      <p:sp>
        <p:nvSpPr>
          <p:cNvPr id="10" name="四角形: 角を丸くする 9">
            <a:extLst>
              <a:ext uri="{FF2B5EF4-FFF2-40B4-BE49-F238E27FC236}">
                <a16:creationId xmlns:a16="http://schemas.microsoft.com/office/drawing/2014/main" id="{02552F10-2CFE-2C32-7D1C-37F579975C70}"/>
              </a:ext>
            </a:extLst>
          </p:cNvPr>
          <p:cNvSpPr/>
          <p:nvPr/>
        </p:nvSpPr>
        <p:spPr>
          <a:xfrm>
            <a:off x="210840" y="1141735"/>
            <a:ext cx="2803011" cy="43969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スタートアップ成長の</a:t>
            </a:r>
            <a:br>
              <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b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加速支援</a:t>
            </a:r>
            <a:endParaRPr kumimoji="1" lang="ja-JP" altLang="en-US" sz="1600" b="1" i="0" u="none" strike="noStrike" kern="1200" cap="none" spc="0" normalizeH="0" baseline="0" noProof="0" dirty="0">
              <a:ln>
                <a:noFill/>
              </a:ln>
              <a:solidFill>
                <a:srgbClr val="241916"/>
              </a:solidFill>
              <a:effectLst/>
              <a:uLnTx/>
              <a:uFillTx/>
              <a:latin typeface="游ゴシック" panose="020F0502020204030204"/>
              <a:ea typeface="游ゴシック" panose="020B0400000000000000" pitchFamily="50" charset="-128"/>
              <a:cs typeface="+mn-cs"/>
            </a:endParaRPr>
          </a:p>
        </p:txBody>
      </p:sp>
      <p:grpSp>
        <p:nvGrpSpPr>
          <p:cNvPr id="51" name="グループ化 50">
            <a:extLst>
              <a:ext uri="{FF2B5EF4-FFF2-40B4-BE49-F238E27FC236}">
                <a16:creationId xmlns:a16="http://schemas.microsoft.com/office/drawing/2014/main" id="{216036B6-8E8B-E189-FA44-9D3DA689860A}"/>
              </a:ext>
            </a:extLst>
          </p:cNvPr>
          <p:cNvGrpSpPr/>
          <p:nvPr/>
        </p:nvGrpSpPr>
        <p:grpSpPr>
          <a:xfrm rot="10800000">
            <a:off x="2264033" y="2830981"/>
            <a:ext cx="807080" cy="263791"/>
            <a:chOff x="6406188" y="1950156"/>
            <a:chExt cx="855926" cy="263791"/>
          </a:xfrm>
        </p:grpSpPr>
        <p:sp>
          <p:nvSpPr>
            <p:cNvPr id="52" name="フリーフォーム: 図形 51">
              <a:extLst>
                <a:ext uri="{FF2B5EF4-FFF2-40B4-BE49-F238E27FC236}">
                  <a16:creationId xmlns:a16="http://schemas.microsoft.com/office/drawing/2014/main" id="{32DD2D28-A4AC-0CD5-E1EF-56A319EAACDF}"/>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3" name="テキスト ボックス 52">
              <a:extLst>
                <a:ext uri="{FF2B5EF4-FFF2-40B4-BE49-F238E27FC236}">
                  <a16:creationId xmlns:a16="http://schemas.microsoft.com/office/drawing/2014/main" id="{E09DCE82-45C6-45AD-1169-D949A0B4481D}"/>
                </a:ext>
              </a:extLst>
            </p:cNvPr>
            <p:cNvSpPr txBox="1"/>
            <p:nvPr/>
          </p:nvSpPr>
          <p:spPr>
            <a:xfrm rot="10800000">
              <a:off x="6406188" y="1978355"/>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0"/>
                </a:rPr>
                <a:t>摂津市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0"/>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1631344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3D7155-9AA4-07F3-F931-FBB6600804D3}"/>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5" name="図 4" descr="ロゴ が含まれている画像&#10;&#10;自動的に生成された説明">
            <a:extLst>
              <a:ext uri="{FF2B5EF4-FFF2-40B4-BE49-F238E27FC236}">
                <a16:creationId xmlns:a16="http://schemas.microsoft.com/office/drawing/2014/main" id="{746B1BB8-6B09-4825-A539-1D4476B0E0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2009" y="231027"/>
            <a:ext cx="1226713" cy="1547611"/>
          </a:xfrm>
          <a:prstGeom prst="rect">
            <a:avLst/>
          </a:prstGeom>
        </p:spPr>
      </p:pic>
      <p:sp>
        <p:nvSpPr>
          <p:cNvPr id="63" name="平行四辺形 62">
            <a:extLst>
              <a:ext uri="{FF2B5EF4-FFF2-40B4-BE49-F238E27FC236}">
                <a16:creationId xmlns:a16="http://schemas.microsoft.com/office/drawing/2014/main" id="{8425EE64-C2E9-5B53-D92D-3AF4C25521AD}"/>
              </a:ext>
            </a:extLst>
          </p:cNvPr>
          <p:cNvSpPr/>
          <p:nvPr/>
        </p:nvSpPr>
        <p:spPr>
          <a:xfrm>
            <a:off x="8639685" y="363245"/>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四角形: 角を丸くする 40">
            <a:extLst>
              <a:ext uri="{FF2B5EF4-FFF2-40B4-BE49-F238E27FC236}">
                <a16:creationId xmlns:a16="http://schemas.microsoft.com/office/drawing/2014/main" id="{6AB2EE0F-FA52-F860-0941-F5D8412F0929}"/>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7198A1DE-21B7-1295-EA26-C780D04DF290}"/>
              </a:ext>
            </a:extLst>
          </p:cNvPr>
          <p:cNvSpPr/>
          <p:nvPr/>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21FEA88F-2C20-8222-E733-BFD4E6D1C07B}"/>
              </a:ext>
            </a:extLst>
          </p:cNvPr>
          <p:cNvSpPr/>
          <p:nvPr/>
        </p:nvSpPr>
        <p:spPr>
          <a:xfrm>
            <a:off x="8744130" y="233689"/>
            <a:ext cx="3134730"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チャレンジを促す経済政策</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3" name="スライド番号プレースホルダー 12">
            <a:extLst>
              <a:ext uri="{FF2B5EF4-FFF2-40B4-BE49-F238E27FC236}">
                <a16:creationId xmlns:a16="http://schemas.microsoft.com/office/drawing/2014/main" id="{94676F77-A1E9-6BAA-DD80-4E29BDEC0754}"/>
              </a:ext>
            </a:extLst>
          </p:cNvPr>
          <p:cNvSpPr>
            <a:spLocks noGrp="1"/>
          </p:cNvSpPr>
          <p:nvPr>
            <p:ph type="sldNum" sz="quarter" idx="12"/>
          </p:nvPr>
        </p:nvSpPr>
        <p:spPr>
          <a:xfrm>
            <a:off x="11645322" y="6556053"/>
            <a:ext cx="610178"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27</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grpSp>
        <p:nvGrpSpPr>
          <p:cNvPr id="62" name="グループ化 61">
            <a:extLst>
              <a:ext uri="{FF2B5EF4-FFF2-40B4-BE49-F238E27FC236}">
                <a16:creationId xmlns:a16="http://schemas.microsoft.com/office/drawing/2014/main" id="{0B9CF07F-50C2-474F-9E40-525D92841DF3}"/>
              </a:ext>
            </a:extLst>
          </p:cNvPr>
          <p:cNvGrpSpPr/>
          <p:nvPr/>
        </p:nvGrpSpPr>
        <p:grpSpPr>
          <a:xfrm rot="10800000">
            <a:off x="5018073" y="1828923"/>
            <a:ext cx="951534" cy="263791"/>
            <a:chOff x="6444488" y="1950156"/>
            <a:chExt cx="817626" cy="263791"/>
          </a:xfrm>
        </p:grpSpPr>
        <p:sp>
          <p:nvSpPr>
            <p:cNvPr id="64" name="フリーフォーム: 図形 63">
              <a:extLst>
                <a:ext uri="{FF2B5EF4-FFF2-40B4-BE49-F238E27FC236}">
                  <a16:creationId xmlns:a16="http://schemas.microsoft.com/office/drawing/2014/main" id="{ACC9A404-AFC5-4712-A26F-DA0522781A73}"/>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5" name="テキスト ボックス 64">
              <a:extLst>
                <a:ext uri="{FF2B5EF4-FFF2-40B4-BE49-F238E27FC236}">
                  <a16:creationId xmlns:a16="http://schemas.microsoft.com/office/drawing/2014/main" id="{A16F76B7-E58E-41F3-9477-8C645B9DD0F0}"/>
                </a:ext>
              </a:extLst>
            </p:cNvPr>
            <p:cNvSpPr txBox="1"/>
            <p:nvPr/>
          </p:nvSpPr>
          <p:spPr>
            <a:xfrm rot="10800000">
              <a:off x="6444488" y="1976864"/>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東大阪市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68" name="四角形: 角を丸くする 67">
            <a:extLst>
              <a:ext uri="{FF2B5EF4-FFF2-40B4-BE49-F238E27FC236}">
                <a16:creationId xmlns:a16="http://schemas.microsoft.com/office/drawing/2014/main" id="{668CE6DE-A11C-4438-959B-B0C076FAA217}"/>
              </a:ext>
            </a:extLst>
          </p:cNvPr>
          <p:cNvSpPr/>
          <p:nvPr/>
        </p:nvSpPr>
        <p:spPr>
          <a:xfrm flipV="1">
            <a:off x="117905" y="1588516"/>
            <a:ext cx="11939128" cy="5032208"/>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9" name="四角形: 角を丸くする 68">
            <a:extLst>
              <a:ext uri="{FF2B5EF4-FFF2-40B4-BE49-F238E27FC236}">
                <a16:creationId xmlns:a16="http://schemas.microsoft.com/office/drawing/2014/main" id="{A2494DF5-8416-4D3D-BC66-2088FBC9DA76}"/>
              </a:ext>
            </a:extLst>
          </p:cNvPr>
          <p:cNvSpPr/>
          <p:nvPr/>
        </p:nvSpPr>
        <p:spPr>
          <a:xfrm>
            <a:off x="4155190" y="1843089"/>
            <a:ext cx="2678970" cy="4627164"/>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70" name="四角形: 角を丸くする 69">
            <a:extLst>
              <a:ext uri="{FF2B5EF4-FFF2-40B4-BE49-F238E27FC236}">
                <a16:creationId xmlns:a16="http://schemas.microsoft.com/office/drawing/2014/main" id="{FB7E577F-010D-41CF-A4B2-3E773AD7D6E1}"/>
              </a:ext>
            </a:extLst>
          </p:cNvPr>
          <p:cNvSpPr/>
          <p:nvPr/>
        </p:nvSpPr>
        <p:spPr>
          <a:xfrm>
            <a:off x="4037377" y="3121543"/>
            <a:ext cx="2811395" cy="1978238"/>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大阪・関西万博でも披露した、書籍を音声化したオーディオブックを聴きながら身体を動かす、認知症予防トレーニング「耳活フィットネス」を、引き続き市内でも普及啓発を行っていくことで、万博レガシーの活用と市民の健康づくりに寄与していく。</a:t>
            </a:r>
          </a:p>
        </p:txBody>
      </p:sp>
      <p:sp>
        <p:nvSpPr>
          <p:cNvPr id="72" name="四角形: 角を丸くする 71">
            <a:extLst>
              <a:ext uri="{FF2B5EF4-FFF2-40B4-BE49-F238E27FC236}">
                <a16:creationId xmlns:a16="http://schemas.microsoft.com/office/drawing/2014/main" id="{15F63A5C-9DA8-4D80-9E13-5628E9BF273C}"/>
              </a:ext>
            </a:extLst>
          </p:cNvPr>
          <p:cNvSpPr/>
          <p:nvPr/>
        </p:nvSpPr>
        <p:spPr>
          <a:xfrm>
            <a:off x="335280" y="1364249"/>
            <a:ext cx="4981787" cy="40694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中小企業の新たな挑戦と万博レガシーの継承</a:t>
            </a:r>
          </a:p>
        </p:txBody>
      </p:sp>
      <p:sp>
        <p:nvSpPr>
          <p:cNvPr id="73" name="四角形: 角を丸くする 72">
            <a:extLst>
              <a:ext uri="{FF2B5EF4-FFF2-40B4-BE49-F238E27FC236}">
                <a16:creationId xmlns:a16="http://schemas.microsoft.com/office/drawing/2014/main" id="{7FF9E028-7D83-4C96-9D63-AFA23FFC52C0}"/>
              </a:ext>
            </a:extLst>
          </p:cNvPr>
          <p:cNvSpPr/>
          <p:nvPr/>
        </p:nvSpPr>
        <p:spPr>
          <a:xfrm>
            <a:off x="4037378" y="2064390"/>
            <a:ext cx="2811392" cy="406949"/>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大阪・関西万博で披露した</a:t>
            </a:r>
            <a:br>
              <a:rPr kumimoji="1" lang="en-US" altLang="ja-JP" sz="1400" b="1" u="sng" dirty="0">
                <a:solidFill>
                  <a:srgbClr val="241916"/>
                </a:solidFill>
                <a:latin typeface="BIZ UDPゴシック" panose="020B0400000000000000" pitchFamily="50" charset="-128"/>
                <a:ea typeface="BIZ UDPゴシック" panose="020B0400000000000000" pitchFamily="50" charset="-128"/>
              </a:rPr>
            </a:b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「耳活フィットネス」を活用した</a:t>
            </a:r>
            <a:br>
              <a:rPr kumimoji="1" lang="en-US" altLang="ja-JP" sz="1400" b="1" u="sng" dirty="0">
                <a:solidFill>
                  <a:srgbClr val="241916"/>
                </a:solidFill>
                <a:latin typeface="BIZ UDPゴシック" panose="020B0400000000000000" pitchFamily="50" charset="-128"/>
                <a:ea typeface="BIZ UDPゴシック" panose="020B0400000000000000" pitchFamily="50" charset="-128"/>
              </a:rPr>
            </a:b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認知症予防のための取組</a:t>
            </a:r>
          </a:p>
        </p:txBody>
      </p:sp>
      <p:grpSp>
        <p:nvGrpSpPr>
          <p:cNvPr id="77" name="グループ化 76">
            <a:extLst>
              <a:ext uri="{FF2B5EF4-FFF2-40B4-BE49-F238E27FC236}">
                <a16:creationId xmlns:a16="http://schemas.microsoft.com/office/drawing/2014/main" id="{F0C32292-96A7-4BB7-AA20-DA04A6E945C2}"/>
              </a:ext>
            </a:extLst>
          </p:cNvPr>
          <p:cNvGrpSpPr/>
          <p:nvPr/>
        </p:nvGrpSpPr>
        <p:grpSpPr>
          <a:xfrm rot="10800000">
            <a:off x="6234006" y="2676120"/>
            <a:ext cx="770966" cy="263791"/>
            <a:chOff x="6444488" y="1950156"/>
            <a:chExt cx="817626" cy="263791"/>
          </a:xfrm>
        </p:grpSpPr>
        <p:sp>
          <p:nvSpPr>
            <p:cNvPr id="78" name="フリーフォーム: 図形 77">
              <a:extLst>
                <a:ext uri="{FF2B5EF4-FFF2-40B4-BE49-F238E27FC236}">
                  <a16:creationId xmlns:a16="http://schemas.microsoft.com/office/drawing/2014/main" id="{D899B56E-7F4C-4C24-A9F9-B6DC853E5397}"/>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9" name="テキスト ボックス 78">
              <a:extLst>
                <a:ext uri="{FF2B5EF4-FFF2-40B4-BE49-F238E27FC236}">
                  <a16:creationId xmlns:a16="http://schemas.microsoft.com/office/drawing/2014/main" id="{F3DD3317-976D-4C4A-B916-C696BCB57E10}"/>
                </a:ext>
              </a:extLst>
            </p:cNvPr>
            <p:cNvSpPr txBox="1"/>
            <p:nvPr/>
          </p:nvSpPr>
          <p:spPr>
            <a:xfrm rot="10800000">
              <a:off x="6444488" y="1976864"/>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柏原市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2" name="図 1">
            <a:extLst>
              <a:ext uri="{FF2B5EF4-FFF2-40B4-BE49-F238E27FC236}">
                <a16:creationId xmlns:a16="http://schemas.microsoft.com/office/drawing/2014/main" id="{A2C14015-A4F0-42F5-AE08-0AE39481AA2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07749" y="5364049"/>
            <a:ext cx="2641023" cy="665796"/>
          </a:xfrm>
          <a:prstGeom prst="rect">
            <a:avLst/>
          </a:prstGeom>
        </p:spPr>
      </p:pic>
      <p:sp>
        <p:nvSpPr>
          <p:cNvPr id="48" name="四角形: 角を丸くする 47">
            <a:extLst>
              <a:ext uri="{FF2B5EF4-FFF2-40B4-BE49-F238E27FC236}">
                <a16:creationId xmlns:a16="http://schemas.microsoft.com/office/drawing/2014/main" id="{4A9502D0-BB30-47EF-A1F6-6D12BC488F64}"/>
              </a:ext>
            </a:extLst>
          </p:cNvPr>
          <p:cNvSpPr/>
          <p:nvPr/>
        </p:nvSpPr>
        <p:spPr>
          <a:xfrm>
            <a:off x="6933199" y="1843089"/>
            <a:ext cx="5040201" cy="4627164"/>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49" name="四角形: 角を丸くする 48">
            <a:extLst>
              <a:ext uri="{FF2B5EF4-FFF2-40B4-BE49-F238E27FC236}">
                <a16:creationId xmlns:a16="http://schemas.microsoft.com/office/drawing/2014/main" id="{EFC92E1C-97C2-4CAE-A420-040561D3987A}"/>
              </a:ext>
            </a:extLst>
          </p:cNvPr>
          <p:cNvSpPr/>
          <p:nvPr/>
        </p:nvSpPr>
        <p:spPr>
          <a:xfrm>
            <a:off x="6833214" y="5060094"/>
            <a:ext cx="5201443" cy="125895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大阪・関西万博に出展した、「光の力で廃棄物から化学品をつくる」技術と、泉南市に漂流し、悪臭を発するなどの深刻な影響を与えていた「アオサ」等の廃棄物を組合せて、バイオガスの精製や高付加価値化学品の合成を行う。将来的には全国展開をめざしたゼロエミッション型の地域資源循環モデルの実証実験を行う。</a:t>
            </a:r>
          </a:p>
        </p:txBody>
      </p:sp>
      <p:sp>
        <p:nvSpPr>
          <p:cNvPr id="50" name="四角形: 角を丸くする 49">
            <a:extLst>
              <a:ext uri="{FF2B5EF4-FFF2-40B4-BE49-F238E27FC236}">
                <a16:creationId xmlns:a16="http://schemas.microsoft.com/office/drawing/2014/main" id="{39302062-52BF-404C-9F33-A98DE1E6BA3A}"/>
              </a:ext>
            </a:extLst>
          </p:cNvPr>
          <p:cNvSpPr/>
          <p:nvPr/>
        </p:nvSpPr>
        <p:spPr>
          <a:xfrm>
            <a:off x="6877277" y="1878561"/>
            <a:ext cx="5201443" cy="406949"/>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アオサの高付加価値化学品化による新産業の創出</a:t>
            </a:r>
          </a:p>
        </p:txBody>
      </p:sp>
      <p:grpSp>
        <p:nvGrpSpPr>
          <p:cNvPr id="51" name="グループ化 50">
            <a:extLst>
              <a:ext uri="{FF2B5EF4-FFF2-40B4-BE49-F238E27FC236}">
                <a16:creationId xmlns:a16="http://schemas.microsoft.com/office/drawing/2014/main" id="{15D3434A-1AB7-46E4-B7EF-7E6329A79C7E}"/>
              </a:ext>
            </a:extLst>
          </p:cNvPr>
          <p:cNvGrpSpPr/>
          <p:nvPr/>
        </p:nvGrpSpPr>
        <p:grpSpPr>
          <a:xfrm rot="10800000">
            <a:off x="11382285" y="2344611"/>
            <a:ext cx="770966" cy="263791"/>
            <a:chOff x="6444488" y="1950156"/>
            <a:chExt cx="817626" cy="263791"/>
          </a:xfrm>
        </p:grpSpPr>
        <p:sp>
          <p:nvSpPr>
            <p:cNvPr id="52" name="フリーフォーム: 図形 51">
              <a:extLst>
                <a:ext uri="{FF2B5EF4-FFF2-40B4-BE49-F238E27FC236}">
                  <a16:creationId xmlns:a16="http://schemas.microsoft.com/office/drawing/2014/main" id="{1786CBBD-4FEB-4B42-AFA1-41C6BE89837C}"/>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3" name="テキスト ボックス 52">
              <a:extLst>
                <a:ext uri="{FF2B5EF4-FFF2-40B4-BE49-F238E27FC236}">
                  <a16:creationId xmlns:a16="http://schemas.microsoft.com/office/drawing/2014/main" id="{1DD45635-188D-4EBD-8D41-981C272EC7BD}"/>
                </a:ext>
              </a:extLst>
            </p:cNvPr>
            <p:cNvSpPr txBox="1"/>
            <p:nvPr/>
          </p:nvSpPr>
          <p:spPr>
            <a:xfrm rot="10800000">
              <a:off x="6444488" y="1976864"/>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泉南市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2052" name="Picture 4">
            <a:extLst>
              <a:ext uri="{FF2B5EF4-FFF2-40B4-BE49-F238E27FC236}">
                <a16:creationId xmlns:a16="http://schemas.microsoft.com/office/drawing/2014/main" id="{94332C29-F7B3-4629-8B21-516C7AFDFF3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125515" y="2642716"/>
            <a:ext cx="4757010" cy="2348682"/>
          </a:xfrm>
          <a:prstGeom prst="rect">
            <a:avLst/>
          </a:prstGeom>
          <a:noFill/>
          <a:extLst>
            <a:ext uri="{909E8E84-426E-40DD-AFC4-6F175D3DCCD1}">
              <a14:hiddenFill xmlns:a14="http://schemas.microsoft.com/office/drawing/2010/main">
                <a:solidFill>
                  <a:srgbClr val="FFFFFF"/>
                </a:solidFill>
              </a14:hiddenFill>
            </a:ext>
          </a:extLst>
        </p:spPr>
      </p:pic>
      <p:sp>
        <p:nvSpPr>
          <p:cNvPr id="7" name="四角形: 角を丸くする 6">
            <a:extLst>
              <a:ext uri="{FF2B5EF4-FFF2-40B4-BE49-F238E27FC236}">
                <a16:creationId xmlns:a16="http://schemas.microsoft.com/office/drawing/2014/main" id="{A2494DF5-8416-4D3D-BC66-2088FBC9DA76}"/>
              </a:ext>
            </a:extLst>
          </p:cNvPr>
          <p:cNvSpPr/>
          <p:nvPr/>
        </p:nvSpPr>
        <p:spPr>
          <a:xfrm>
            <a:off x="200312" y="1843089"/>
            <a:ext cx="3877083" cy="4612460"/>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8" name="四角形: 角を丸くする 7">
            <a:extLst>
              <a:ext uri="{FF2B5EF4-FFF2-40B4-BE49-F238E27FC236}">
                <a16:creationId xmlns:a16="http://schemas.microsoft.com/office/drawing/2014/main" id="{FB7E577F-010D-41CF-A4B2-3E773AD7D6E1}"/>
              </a:ext>
            </a:extLst>
          </p:cNvPr>
          <p:cNvSpPr/>
          <p:nvPr/>
        </p:nvSpPr>
        <p:spPr>
          <a:xfrm>
            <a:off x="185700" y="2216635"/>
            <a:ext cx="3856971" cy="2218000"/>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大阪・関西万博を契機に、産学官等の多様な主体が連携し、新たな地域の活性化策や社会課題へ挑戦することを目的として、</a:t>
            </a:r>
            <a:r>
              <a:rPr lang="en-US" altLang="ja-JP" sz="1200" dirty="0">
                <a:solidFill>
                  <a:schemeClr val="tx1"/>
                </a:solidFill>
                <a:latin typeface="BIZ UDゴシック" panose="020B0400000000000000" pitchFamily="49" charset="-128"/>
                <a:ea typeface="BIZ UDゴシック" panose="020B0400000000000000" pitchFamily="49" charset="-128"/>
              </a:rPr>
              <a:t>2024</a:t>
            </a:r>
            <a:r>
              <a:rPr lang="ja-JP" altLang="en-US" sz="1200" dirty="0">
                <a:solidFill>
                  <a:schemeClr val="tx1"/>
                </a:solidFill>
                <a:latin typeface="BIZ UDゴシック" panose="020B0400000000000000" pitchFamily="49" charset="-128"/>
                <a:ea typeface="BIZ UDゴシック" panose="020B0400000000000000" pitchFamily="49" charset="-128"/>
              </a:rPr>
              <a:t>年度には、「体験型農業の実施」、「不登校事業の居場所づくり」「二色の浜の魅力向上」など６つの事業を採択支援してきた。</a:t>
            </a:r>
            <a:r>
              <a:rPr lang="en-US" altLang="ja-JP" sz="1200" dirty="0">
                <a:solidFill>
                  <a:schemeClr val="tx1"/>
                </a:solidFill>
                <a:latin typeface="BIZ UDゴシック" panose="020B0400000000000000" pitchFamily="49" charset="-128"/>
                <a:ea typeface="BIZ UDゴシック" panose="020B0400000000000000" pitchFamily="49" charset="-128"/>
              </a:rPr>
              <a:t>2025</a:t>
            </a:r>
            <a:r>
              <a:rPr lang="ja-JP" altLang="en-US" sz="1200" dirty="0">
                <a:solidFill>
                  <a:schemeClr val="tx1"/>
                </a:solidFill>
                <a:latin typeface="BIZ UDゴシック" panose="020B0400000000000000" pitchFamily="49" charset="-128"/>
                <a:ea typeface="BIZ UDゴシック" panose="020B0400000000000000" pitchFamily="49" charset="-128"/>
              </a:rPr>
              <a:t>年度には、子どもの居場所といった社会課題をテーマに市内での「まちライブラリー」開設等を目指す。万博会期終了後も産官学連携事業のレガシーを継承していく。</a:t>
            </a:r>
          </a:p>
        </p:txBody>
      </p:sp>
      <p:sp>
        <p:nvSpPr>
          <p:cNvPr id="9" name="四角形: 角を丸くする 8">
            <a:extLst>
              <a:ext uri="{FF2B5EF4-FFF2-40B4-BE49-F238E27FC236}">
                <a16:creationId xmlns:a16="http://schemas.microsoft.com/office/drawing/2014/main" id="{7FF9E028-7D83-4C96-9D63-AFA23FFC52C0}"/>
              </a:ext>
            </a:extLst>
          </p:cNvPr>
          <p:cNvSpPr/>
          <p:nvPr/>
        </p:nvSpPr>
        <p:spPr>
          <a:xfrm>
            <a:off x="-563919" y="1876527"/>
            <a:ext cx="4875194" cy="406949"/>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万博を契機とした産学官連携事業の推進</a:t>
            </a:r>
          </a:p>
        </p:txBody>
      </p:sp>
      <p:grpSp>
        <p:nvGrpSpPr>
          <p:cNvPr id="10" name="グループ化 9">
            <a:extLst>
              <a:ext uri="{FF2B5EF4-FFF2-40B4-BE49-F238E27FC236}">
                <a16:creationId xmlns:a16="http://schemas.microsoft.com/office/drawing/2014/main" id="{F0C32292-96A7-4BB7-AA20-DA04A6E945C2}"/>
              </a:ext>
            </a:extLst>
          </p:cNvPr>
          <p:cNvGrpSpPr/>
          <p:nvPr/>
        </p:nvGrpSpPr>
        <p:grpSpPr>
          <a:xfrm rot="10800000">
            <a:off x="3463002" y="2012137"/>
            <a:ext cx="770966" cy="263791"/>
            <a:chOff x="6444488" y="1950156"/>
            <a:chExt cx="817626" cy="263791"/>
          </a:xfrm>
        </p:grpSpPr>
        <p:sp>
          <p:nvSpPr>
            <p:cNvPr id="11" name="フリーフォーム: 図形 10">
              <a:extLst>
                <a:ext uri="{FF2B5EF4-FFF2-40B4-BE49-F238E27FC236}">
                  <a16:creationId xmlns:a16="http://schemas.microsoft.com/office/drawing/2014/main" id="{D899B56E-7F4C-4C24-A9F9-B6DC853E5397}"/>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2" name="テキスト ボックス 11">
              <a:extLst>
                <a:ext uri="{FF2B5EF4-FFF2-40B4-BE49-F238E27FC236}">
                  <a16:creationId xmlns:a16="http://schemas.microsoft.com/office/drawing/2014/main" id="{F3DD3317-976D-4C4A-B916-C696BCB57E10}"/>
                </a:ext>
              </a:extLst>
            </p:cNvPr>
            <p:cNvSpPr txBox="1"/>
            <p:nvPr/>
          </p:nvSpPr>
          <p:spPr>
            <a:xfrm rot="10800000">
              <a:off x="6444488" y="1976864"/>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貝塚市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1026" name="Picture 2" descr="貝塚市大阪関西万博共創チャレンジ事業公募型に選ばれた6つの団体を応援することを知らせるA4チラシ">
            <a:extLst>
              <a:ext uri="{FF2B5EF4-FFF2-40B4-BE49-F238E27FC236}">
                <a16:creationId xmlns:a16="http://schemas.microsoft.com/office/drawing/2014/main" id="{C42B6EF1-1DE4-4F3E-97DF-9D93E90B3602}"/>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21721" y="4368069"/>
            <a:ext cx="1443564" cy="2041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貝塚市大阪関西万博共創チャレンジ事業の「まちライブラリー」を運営する事業者と協力者を募集するチラシ表面です。 詳しくは同ページ内に記載しています。">
            <a:extLst>
              <a:ext uri="{FF2B5EF4-FFF2-40B4-BE49-F238E27FC236}">
                <a16:creationId xmlns:a16="http://schemas.microsoft.com/office/drawing/2014/main" id="{A82C23CD-B453-4F74-A095-90906D272ED7}"/>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247465" y="4368070"/>
            <a:ext cx="1474085" cy="208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262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180DD-80E1-0070-DECE-5A424B0D7F29}"/>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5CAFE3F8-941E-72FB-2ED2-E143E9845EE9}"/>
              </a:ext>
            </a:extLst>
          </p:cNvPr>
          <p:cNvSpPr/>
          <p:nvPr/>
        </p:nvSpPr>
        <p:spPr>
          <a:xfrm>
            <a:off x="1929" y="0"/>
            <a:ext cx="12192000" cy="6872691"/>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1A0D4058-DAFC-7244-EAFE-9B61266440B9}"/>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2A3BAF80-F7C8-4F2A-9977-D88BF71A5832}"/>
              </a:ext>
            </a:extLst>
          </p:cNvPr>
          <p:cNvSpPr/>
          <p:nvPr/>
        </p:nvSpPr>
        <p:spPr>
          <a:xfrm>
            <a:off x="232633" y="555664"/>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四角形: 角を丸くする 21">
            <a:extLst>
              <a:ext uri="{FF2B5EF4-FFF2-40B4-BE49-F238E27FC236}">
                <a16:creationId xmlns:a16="http://schemas.microsoft.com/office/drawing/2014/main" id="{3B77EE75-6628-E5DF-8EAF-DCC75E788CBB}"/>
              </a:ext>
            </a:extLst>
          </p:cNvPr>
          <p:cNvSpPr/>
          <p:nvPr/>
        </p:nvSpPr>
        <p:spPr>
          <a:xfrm>
            <a:off x="146074" y="1202021"/>
            <a:ext cx="11833541" cy="5535238"/>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3" name="四角形: 角を丸くする 22">
            <a:extLst>
              <a:ext uri="{FF2B5EF4-FFF2-40B4-BE49-F238E27FC236}">
                <a16:creationId xmlns:a16="http://schemas.microsoft.com/office/drawing/2014/main" id="{09D42E88-5D17-349E-A4FE-9B36E9E3D9AA}"/>
              </a:ext>
            </a:extLst>
          </p:cNvPr>
          <p:cNvSpPr/>
          <p:nvPr/>
        </p:nvSpPr>
        <p:spPr>
          <a:xfrm>
            <a:off x="112728" y="1014768"/>
            <a:ext cx="7423223" cy="44165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rPr>
              <a:t>「おもろい」アイデアの出会う場→スタートアップ、イノベーション</a:t>
            </a:r>
            <a:r>
              <a:rPr lang="ja-JP" altLang="en-US" sz="1600" b="1" dirty="0">
                <a:solidFill>
                  <a:srgbClr val="241916"/>
                </a:solidFill>
                <a:latin typeface="BIZ UDゴシック" panose="020B0400000000000000" pitchFamily="49" charset="-128"/>
                <a:ea typeface="BIZ UDゴシック" panose="020B0400000000000000" pitchFamily="49" charset="-128"/>
              </a:rPr>
              <a:t>（</a:t>
            </a:r>
            <a:r>
              <a:rPr lang="en-US" altLang="ja-JP" sz="1600" b="1" dirty="0">
                <a:solidFill>
                  <a:srgbClr val="241916"/>
                </a:solidFill>
                <a:latin typeface="BIZ UDゴシック" panose="020B0400000000000000" pitchFamily="49" charset="-128"/>
                <a:ea typeface="BIZ UDゴシック" panose="020B0400000000000000" pitchFamily="49" charset="-128"/>
              </a:rPr>
              <a:t>3/4</a:t>
            </a:r>
            <a:r>
              <a:rPr lang="ja-JP" altLang="en-US" sz="1600" b="1" dirty="0">
                <a:solidFill>
                  <a:srgbClr val="241916"/>
                </a:solidFill>
                <a:latin typeface="BIZ UDゴシック" panose="020B0400000000000000" pitchFamily="49" charset="-128"/>
                <a:ea typeface="BIZ UDゴシック" panose="020B0400000000000000" pitchFamily="49" charset="-128"/>
              </a:rPr>
              <a:t>）</a:t>
            </a:r>
            <a:endPar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endParaRPr>
          </a:p>
        </p:txBody>
      </p:sp>
      <p:sp>
        <p:nvSpPr>
          <p:cNvPr id="41" name="四角形: 角を丸くする 40">
            <a:extLst>
              <a:ext uri="{FF2B5EF4-FFF2-40B4-BE49-F238E27FC236}">
                <a16:creationId xmlns:a16="http://schemas.microsoft.com/office/drawing/2014/main" id="{C815A366-7C95-419B-8A8E-B5DA4AE7C86E}"/>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57" name="四角形: 角を丸くする 56">
            <a:extLst>
              <a:ext uri="{FF2B5EF4-FFF2-40B4-BE49-F238E27FC236}">
                <a16:creationId xmlns:a16="http://schemas.microsoft.com/office/drawing/2014/main" id="{8CDEC8D5-D7FE-2BF5-AED9-F827E05223DF}"/>
              </a:ext>
            </a:extLst>
          </p:cNvPr>
          <p:cNvSpPr/>
          <p:nvPr/>
        </p:nvSpPr>
        <p:spPr>
          <a:xfrm>
            <a:off x="259440" y="446644"/>
            <a:ext cx="3312662"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チャレンジを後押しする機能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2DBBEE66-99BB-D5FA-F7B5-5AE310CF5CE1}"/>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6" name="四角形: 角を丸くする 15">
            <a:extLst>
              <a:ext uri="{FF2B5EF4-FFF2-40B4-BE49-F238E27FC236}">
                <a16:creationId xmlns:a16="http://schemas.microsoft.com/office/drawing/2014/main" id="{45E55EFD-99E8-0B12-0C0D-08A746E2746B}"/>
              </a:ext>
            </a:extLst>
          </p:cNvPr>
          <p:cNvSpPr/>
          <p:nvPr/>
        </p:nvSpPr>
        <p:spPr>
          <a:xfrm>
            <a:off x="212384" y="1486739"/>
            <a:ext cx="5253696" cy="2487586"/>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四角形: 角を丸くする 5">
            <a:extLst>
              <a:ext uri="{FF2B5EF4-FFF2-40B4-BE49-F238E27FC236}">
                <a16:creationId xmlns:a16="http://schemas.microsoft.com/office/drawing/2014/main" id="{A98F873A-4211-B4D9-A159-8C32477070F9}"/>
              </a:ext>
            </a:extLst>
          </p:cNvPr>
          <p:cNvSpPr/>
          <p:nvPr/>
        </p:nvSpPr>
        <p:spPr>
          <a:xfrm>
            <a:off x="228358" y="2841915"/>
            <a:ext cx="5237721" cy="1132410"/>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marR="0" lvl="0" indent="1588" algn="l" defTabSz="914400" rtl="0" eaLnBrk="1" fontAlgn="auto" latinLnBrk="0" hangingPunct="1">
              <a:lnSpc>
                <a:spcPts val="1600"/>
              </a:lnSpc>
              <a:spcBef>
                <a:spcPts val="12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新しいことに挑戦するワクワク感や可能性を広げる場として、ユース世代のチャレンジに対し、市内で活躍している「まちの先輩」との交流会や企画書のつくりかたの勉強会を実施するなど、企画の立案から実践までを全力でサポートするとともに、採択されたプロジェクトへの助成金の交付も行う。</a:t>
            </a:r>
          </a:p>
        </p:txBody>
      </p:sp>
      <p:sp>
        <p:nvSpPr>
          <p:cNvPr id="2" name="四角形: 角を丸くする 1">
            <a:extLst>
              <a:ext uri="{FF2B5EF4-FFF2-40B4-BE49-F238E27FC236}">
                <a16:creationId xmlns:a16="http://schemas.microsoft.com/office/drawing/2014/main" id="{D6418E91-03C6-34FA-9BA0-3BA7B1DE234F}"/>
              </a:ext>
            </a:extLst>
          </p:cNvPr>
          <p:cNvSpPr/>
          <p:nvPr/>
        </p:nvSpPr>
        <p:spPr>
          <a:xfrm>
            <a:off x="261037" y="1756556"/>
            <a:ext cx="3142563" cy="46848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t>「これ”も”できる、あれ”も”やってみたい！」という想いを後押しするプログラム「ユースモ！ </a:t>
            </a:r>
            <a:r>
              <a:rPr kumimoji="1" lang="en-US" altLang="ja-JP"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t>in </a:t>
            </a:r>
            <a:r>
              <a:rPr kumimoji="1" lang="ja-JP" altLang="en-US"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t>とよなか </a:t>
            </a:r>
            <a:r>
              <a:rPr kumimoji="1" lang="en-US" altLang="ja-JP"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t>若者チャレンジらぼ」</a:t>
            </a:r>
          </a:p>
        </p:txBody>
      </p:sp>
      <p:pic>
        <p:nvPicPr>
          <p:cNvPr id="3" name="図 2">
            <a:extLst>
              <a:ext uri="{FF2B5EF4-FFF2-40B4-BE49-F238E27FC236}">
                <a16:creationId xmlns:a16="http://schemas.microsoft.com/office/drawing/2014/main" id="{95DE5A4B-0734-18E2-9955-5ED71E6AB9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22087" y="1714746"/>
            <a:ext cx="2020643" cy="976207"/>
          </a:xfrm>
          <a:prstGeom prst="rect">
            <a:avLst/>
          </a:prstGeom>
        </p:spPr>
      </p:pic>
      <p:sp>
        <p:nvSpPr>
          <p:cNvPr id="13" name="四角形: 角を丸くする 12">
            <a:extLst>
              <a:ext uri="{FF2B5EF4-FFF2-40B4-BE49-F238E27FC236}">
                <a16:creationId xmlns:a16="http://schemas.microsoft.com/office/drawing/2014/main" id="{15BE5584-AD2B-C476-A710-42593850F8E1}"/>
              </a:ext>
            </a:extLst>
          </p:cNvPr>
          <p:cNvSpPr/>
          <p:nvPr/>
        </p:nvSpPr>
        <p:spPr>
          <a:xfrm>
            <a:off x="229190" y="4131517"/>
            <a:ext cx="3389630" cy="2279839"/>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四角形: 角を丸くする 23">
            <a:extLst>
              <a:ext uri="{FF2B5EF4-FFF2-40B4-BE49-F238E27FC236}">
                <a16:creationId xmlns:a16="http://schemas.microsoft.com/office/drawing/2014/main" id="{BC3668AC-B614-9040-A4E8-9ABBE63EE4F3}"/>
              </a:ext>
            </a:extLst>
          </p:cNvPr>
          <p:cNvSpPr/>
          <p:nvPr/>
        </p:nvSpPr>
        <p:spPr>
          <a:xfrm>
            <a:off x="151646" y="5149203"/>
            <a:ext cx="3467174" cy="1132410"/>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marR="0" lvl="0" indent="1588" algn="l" defTabSz="914400" rtl="0" eaLnBrk="1" fontAlgn="auto" latinLnBrk="0" hangingPunct="1">
              <a:lnSpc>
                <a:spcPts val="1600"/>
              </a:lnSpc>
              <a:spcBef>
                <a:spcPts val="12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貝塚駅周辺や水間周辺等においてテレワーク施設、サテライトオフィスなどを活用して起業したスタートアップ企業が製造業などの地元企業やまちづくり団体などと連携することで、イノベーションが起こる取組を行う。</a:t>
            </a:r>
          </a:p>
        </p:txBody>
      </p:sp>
      <p:sp>
        <p:nvSpPr>
          <p:cNvPr id="42" name="四角形: 角を丸くする 41">
            <a:extLst>
              <a:ext uri="{FF2B5EF4-FFF2-40B4-BE49-F238E27FC236}">
                <a16:creationId xmlns:a16="http://schemas.microsoft.com/office/drawing/2014/main" id="{F0DC80B0-4A4C-8A50-6DC1-730DA8EEB9C6}"/>
              </a:ext>
            </a:extLst>
          </p:cNvPr>
          <p:cNvSpPr/>
          <p:nvPr/>
        </p:nvSpPr>
        <p:spPr>
          <a:xfrm>
            <a:off x="132058" y="4286196"/>
            <a:ext cx="3577195" cy="46848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b="1" u="sng" dirty="0">
                <a:solidFill>
                  <a:srgbClr val="241916"/>
                </a:solidFill>
                <a:latin typeface="BIZ UDPゴシック" panose="020B0400000000000000" pitchFamily="50" charset="-128"/>
                <a:ea typeface="BIZ UDPゴシック" panose="020B0400000000000000" pitchFamily="50" charset="-128"/>
              </a:rPr>
              <a:t>駅前旧倉庫等の活用に</a:t>
            </a:r>
            <a:r>
              <a:rPr kumimoji="1" lang="ja-JP" altLang="en-US"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rPr>
              <a:t>よる地域の</a:t>
            </a:r>
            <a:br>
              <a:rPr kumimoji="1" lang="en-US" altLang="ja-JP"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rPr>
            </a:br>
            <a:r>
              <a:rPr kumimoji="1" lang="ja-JP" altLang="en-US"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rPr>
              <a:t>スタートアップの連携を促す仕組みづくり</a:t>
            </a:r>
          </a:p>
        </p:txBody>
      </p:sp>
      <p:grpSp>
        <p:nvGrpSpPr>
          <p:cNvPr id="9" name="グループ化 8">
            <a:extLst>
              <a:ext uri="{FF2B5EF4-FFF2-40B4-BE49-F238E27FC236}">
                <a16:creationId xmlns:a16="http://schemas.microsoft.com/office/drawing/2014/main" id="{E12F4993-8F30-BF3E-F7E0-2E21F79C016B}"/>
              </a:ext>
            </a:extLst>
          </p:cNvPr>
          <p:cNvGrpSpPr/>
          <p:nvPr/>
        </p:nvGrpSpPr>
        <p:grpSpPr>
          <a:xfrm>
            <a:off x="2968211" y="4840915"/>
            <a:ext cx="946006" cy="243406"/>
            <a:chOff x="2968211" y="4966043"/>
            <a:chExt cx="946006" cy="243406"/>
          </a:xfrm>
        </p:grpSpPr>
        <p:sp>
          <p:nvSpPr>
            <p:cNvPr id="46" name="フリーフォーム: 図形 45">
              <a:extLst>
                <a:ext uri="{FF2B5EF4-FFF2-40B4-BE49-F238E27FC236}">
                  <a16:creationId xmlns:a16="http://schemas.microsoft.com/office/drawing/2014/main" id="{FBC1B633-D057-BF22-FCDA-122DFBA359E5}"/>
                </a:ext>
              </a:extLst>
            </p:cNvPr>
            <p:cNvSpPr/>
            <p:nvPr/>
          </p:nvSpPr>
          <p:spPr>
            <a:xfrm>
              <a:off x="2968211" y="4978319"/>
              <a:ext cx="664761" cy="231130"/>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7" name="テキスト ボックス 46">
              <a:extLst>
                <a:ext uri="{FF2B5EF4-FFF2-40B4-BE49-F238E27FC236}">
                  <a16:creationId xmlns:a16="http://schemas.microsoft.com/office/drawing/2014/main" id="{F2D0F3E1-A248-4E78-B6EE-A49DD766975F}"/>
                </a:ext>
              </a:extLst>
            </p:cNvPr>
            <p:cNvSpPr txBox="1"/>
            <p:nvPr/>
          </p:nvSpPr>
          <p:spPr>
            <a:xfrm>
              <a:off x="3079972" y="4966043"/>
              <a:ext cx="834245" cy="215444"/>
            </a:xfrm>
            <a:prstGeom prst="rect">
              <a:avLst/>
            </a:prstGeom>
            <a:noFill/>
          </p:spPr>
          <p:txBody>
            <a:bodyPr wrap="square" rtlCol="0">
              <a:spAutoFit/>
            </a:bodyPr>
            <a:lstStyle/>
            <a:p>
              <a:pPr lvl="0">
                <a:defRPr/>
              </a:pPr>
              <a:r>
                <a:rPr lang="ja-JP" altLang="en-US" sz="800" b="1" dirty="0">
                  <a:solidFill>
                    <a:prstClr val="black">
                      <a:lumMod val="85000"/>
                      <a:lumOff val="15000"/>
                    </a:prstClr>
                  </a:solidFill>
                  <a:latin typeface="BIZ UDゴシック" panose="020B0400000000000000" pitchFamily="49" charset="-128"/>
                  <a:ea typeface="BIZ UDゴシック" panose="020B0400000000000000" pitchFamily="49" charset="-128"/>
                  <a:hlinkClick r:id="rId3"/>
                </a:rPr>
                <a:t>貝塚市</a:t>
              </a:r>
              <a:r>
                <a:rPr lang="en-US" altLang="ja-JP" sz="800" b="1" dirty="0">
                  <a:solidFill>
                    <a:prstClr val="black">
                      <a:lumMod val="85000"/>
                      <a:lumOff val="15000"/>
                    </a:prstClr>
                  </a:solidFill>
                  <a:latin typeface="BIZ UDゴシック" panose="020B0400000000000000" pitchFamily="49" charset="-128"/>
                  <a:ea typeface="BIZ UDゴシック" panose="020B0400000000000000" pitchFamily="49" charset="-128"/>
                  <a:hlinkClick r:id="rId3"/>
                </a:rPr>
                <a:t>HP</a:t>
              </a:r>
              <a:endParaRPr lang="ja-JP" altLang="en-US" sz="800" b="1" dirty="0">
                <a:solidFill>
                  <a:prstClr val="black">
                    <a:lumMod val="85000"/>
                    <a:lumOff val="15000"/>
                  </a:prstClr>
                </a:solidFill>
                <a:latin typeface="BIZ UDゴシック" panose="020B0400000000000000" pitchFamily="49" charset="-128"/>
                <a:ea typeface="BIZ UDゴシック" panose="020B0400000000000000" pitchFamily="49" charset="-128"/>
              </a:endParaRPr>
            </a:p>
          </p:txBody>
        </p:sp>
      </p:grpSp>
      <p:sp>
        <p:nvSpPr>
          <p:cNvPr id="48" name="四角形: 角を丸くする 47">
            <a:extLst>
              <a:ext uri="{FF2B5EF4-FFF2-40B4-BE49-F238E27FC236}">
                <a16:creationId xmlns:a16="http://schemas.microsoft.com/office/drawing/2014/main" id="{77C4210F-99F6-5969-5EB4-5C6F725C0AE6}"/>
              </a:ext>
            </a:extLst>
          </p:cNvPr>
          <p:cNvSpPr/>
          <p:nvPr/>
        </p:nvSpPr>
        <p:spPr>
          <a:xfrm>
            <a:off x="3700270" y="4141142"/>
            <a:ext cx="8177901" cy="2487586"/>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9" name="四角形: 角を丸くする 48">
            <a:extLst>
              <a:ext uri="{FF2B5EF4-FFF2-40B4-BE49-F238E27FC236}">
                <a16:creationId xmlns:a16="http://schemas.microsoft.com/office/drawing/2014/main" id="{264909F9-C780-EF50-1FC2-F35C95995854}"/>
              </a:ext>
            </a:extLst>
          </p:cNvPr>
          <p:cNvSpPr/>
          <p:nvPr/>
        </p:nvSpPr>
        <p:spPr>
          <a:xfrm>
            <a:off x="3716247" y="5113773"/>
            <a:ext cx="6456253" cy="1345532"/>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marR="0" lvl="0" indent="1588" algn="l" defTabSz="914400" rtl="0" eaLnBrk="1" fontAlgn="auto" latinLnBrk="0" hangingPunct="1">
              <a:lnSpc>
                <a:spcPts val="1600"/>
              </a:lnSpc>
              <a:spcBef>
                <a:spcPts val="12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地域産業の振興を図るため、起業や売上アップ、資金繰りなど経営に関するさまざまな相談を受け付けるとともに、新たな事業の創出に向けて、多くの方の知見を活用できるコミュニティ型の創業支援施設となるように、インキュベートルームやコワーキングスペース、シェアオフィス、１年間かけてビジネスプランの組立てを支援する創業実践塾などを備えた枚方市立地域活性化支援センター「ひらっく」を整備し、「手厚いサポートのある関西一創業しやすい街枚方」をめざしている。</a:t>
            </a:r>
          </a:p>
        </p:txBody>
      </p:sp>
      <p:sp>
        <p:nvSpPr>
          <p:cNvPr id="50" name="四角形: 角を丸くする 49">
            <a:extLst>
              <a:ext uri="{FF2B5EF4-FFF2-40B4-BE49-F238E27FC236}">
                <a16:creationId xmlns:a16="http://schemas.microsoft.com/office/drawing/2014/main" id="{C696AF8F-7A94-119B-C8AF-2B3C45794BCB}"/>
              </a:ext>
            </a:extLst>
          </p:cNvPr>
          <p:cNvSpPr/>
          <p:nvPr/>
        </p:nvSpPr>
        <p:spPr>
          <a:xfrm>
            <a:off x="3646168" y="4270880"/>
            <a:ext cx="6766675" cy="46848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t>「関西一創業しやすい街枚方」をめざした、創業支援・地域産業の振興にかかる取組</a:t>
            </a:r>
          </a:p>
        </p:txBody>
      </p:sp>
      <p:sp>
        <p:nvSpPr>
          <p:cNvPr id="71" name="四角形: 角を丸くする 70">
            <a:extLst>
              <a:ext uri="{FF2B5EF4-FFF2-40B4-BE49-F238E27FC236}">
                <a16:creationId xmlns:a16="http://schemas.microsoft.com/office/drawing/2014/main" id="{1ED9DC0A-F905-8E9C-C821-2C76DAD547EA}"/>
              </a:ext>
            </a:extLst>
          </p:cNvPr>
          <p:cNvSpPr/>
          <p:nvPr/>
        </p:nvSpPr>
        <p:spPr>
          <a:xfrm>
            <a:off x="5619205" y="1484133"/>
            <a:ext cx="6258966" cy="2487586"/>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2" name="四角形: 角を丸くする 71">
            <a:extLst>
              <a:ext uri="{FF2B5EF4-FFF2-40B4-BE49-F238E27FC236}">
                <a16:creationId xmlns:a16="http://schemas.microsoft.com/office/drawing/2014/main" id="{1598ACEF-D1DF-882E-CAF3-F6816EF799B2}"/>
              </a:ext>
            </a:extLst>
          </p:cNvPr>
          <p:cNvSpPr/>
          <p:nvPr/>
        </p:nvSpPr>
        <p:spPr>
          <a:xfrm>
            <a:off x="5520879" y="1800211"/>
            <a:ext cx="4304688" cy="214473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marR="0" lvl="0" indent="1588" algn="l" defTabSz="914400" rtl="0" eaLnBrk="1" fontAlgn="auto" latinLnBrk="0" hangingPunct="1">
              <a:lnSpc>
                <a:spcPts val="1600"/>
              </a:lnSpc>
              <a:spcBef>
                <a:spcPts val="12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公共施設の跡地を市民と市長が直接対談しながら活用方法を検討し、図書館や文化会館、こども支援センター、多目的ホールといった、あらゆる機能を備えた街のシンボルとなる複合型施設「おにクル」を整備し、行政と全施設参画による定期的な会議体を通じて有機的な連携を図っている。</a:t>
            </a:r>
          </a:p>
          <a:p>
            <a:pPr marL="176213" marR="0" lvl="0" indent="1588" algn="l" defTabSz="914400" rtl="0" eaLnBrk="1" fontAlgn="auto" latinLnBrk="0" hangingPunct="1">
              <a:lnSpc>
                <a:spcPts val="1600"/>
              </a:lnSpc>
              <a:spcBef>
                <a:spcPts val="12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また、複合施設に訪れる人々や施設の有する様々な機能の相乗効果によって、市民や民間事業者の共創を生み出す中心地となることをめざし、市も要望に応じて規制緩和の検討を行うなど、共創の場づくりの支援を行っている。</a:t>
            </a:r>
          </a:p>
        </p:txBody>
      </p:sp>
      <p:sp>
        <p:nvSpPr>
          <p:cNvPr id="77" name="四角形: 角を丸くする 76">
            <a:extLst>
              <a:ext uri="{FF2B5EF4-FFF2-40B4-BE49-F238E27FC236}">
                <a16:creationId xmlns:a16="http://schemas.microsoft.com/office/drawing/2014/main" id="{0A76F03B-0115-E8AC-99E1-19815ACD9D12}"/>
              </a:ext>
            </a:extLst>
          </p:cNvPr>
          <p:cNvSpPr/>
          <p:nvPr/>
        </p:nvSpPr>
        <p:spPr>
          <a:xfrm>
            <a:off x="5667858" y="1400656"/>
            <a:ext cx="3142563" cy="46848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t>市の共創の中心地「おにクル」</a:t>
            </a:r>
          </a:p>
        </p:txBody>
      </p:sp>
      <p:sp>
        <p:nvSpPr>
          <p:cNvPr id="79" name="フリーフォーム: 図形 78">
            <a:extLst>
              <a:ext uri="{FF2B5EF4-FFF2-40B4-BE49-F238E27FC236}">
                <a16:creationId xmlns:a16="http://schemas.microsoft.com/office/drawing/2014/main" id="{39949AEE-F75D-CCA1-0E35-D4D5F873B48D}"/>
              </a:ext>
            </a:extLst>
          </p:cNvPr>
          <p:cNvSpPr/>
          <p:nvPr/>
        </p:nvSpPr>
        <p:spPr>
          <a:xfrm>
            <a:off x="11070421" y="1615141"/>
            <a:ext cx="813538" cy="231130"/>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0" name="テキスト ボックス 79">
            <a:extLst>
              <a:ext uri="{FF2B5EF4-FFF2-40B4-BE49-F238E27FC236}">
                <a16:creationId xmlns:a16="http://schemas.microsoft.com/office/drawing/2014/main" id="{26611C3B-C616-C37D-4B81-F42CFDA8EDED}"/>
              </a:ext>
            </a:extLst>
          </p:cNvPr>
          <p:cNvSpPr txBox="1"/>
          <p:nvPr/>
        </p:nvSpPr>
        <p:spPr>
          <a:xfrm>
            <a:off x="11226820" y="1622827"/>
            <a:ext cx="834245" cy="215444"/>
          </a:xfrm>
          <a:prstGeom prst="rect">
            <a:avLst/>
          </a:prstGeom>
          <a:noFill/>
        </p:spPr>
        <p:txBody>
          <a:bodyPr wrap="square" rtlCol="0">
            <a:spAutoFit/>
          </a:bodyPr>
          <a:lstStyle/>
          <a:p>
            <a:pPr lvl="0">
              <a:defRPr/>
            </a:pPr>
            <a:r>
              <a:rPr lang="ja-JP" altLang="en-US" sz="800" b="1" dirty="0">
                <a:solidFill>
                  <a:prstClr val="black">
                    <a:lumMod val="85000"/>
                    <a:lumOff val="15000"/>
                  </a:prstClr>
                </a:solidFill>
                <a:latin typeface="BIZ UDゴシック" panose="020B0400000000000000" pitchFamily="49" charset="-128"/>
                <a:ea typeface="BIZ UDゴシック" panose="020B0400000000000000" pitchFamily="49" charset="-128"/>
                <a:hlinkClick r:id="rId4"/>
              </a:rPr>
              <a:t>茨木市</a:t>
            </a:r>
            <a:r>
              <a:rPr lang="en-US" altLang="ja-JP" sz="800" b="1" dirty="0">
                <a:solidFill>
                  <a:prstClr val="black">
                    <a:lumMod val="85000"/>
                    <a:lumOff val="15000"/>
                  </a:prstClr>
                </a:solidFill>
                <a:latin typeface="BIZ UDゴシック" panose="020B0400000000000000" pitchFamily="49" charset="-128"/>
                <a:ea typeface="BIZ UDゴシック" panose="020B0400000000000000" pitchFamily="49" charset="-128"/>
                <a:hlinkClick r:id="rId4"/>
              </a:rPr>
              <a:t>HP</a:t>
            </a:r>
            <a:endParaRPr lang="ja-JP" altLang="en-US" sz="800" b="1" dirty="0">
              <a:solidFill>
                <a:prstClr val="black">
                  <a:lumMod val="85000"/>
                  <a:lumOff val="15000"/>
                </a:prstClr>
              </a:solidFill>
              <a:latin typeface="BIZ UDゴシック" panose="020B0400000000000000" pitchFamily="49" charset="-128"/>
              <a:ea typeface="BIZ UDゴシック" panose="020B0400000000000000" pitchFamily="49" charset="-128"/>
            </a:endParaRPr>
          </a:p>
        </p:txBody>
      </p:sp>
      <p:sp>
        <p:nvSpPr>
          <p:cNvPr id="5" name="スライド番号プレースホルダー 12">
            <a:extLst>
              <a:ext uri="{FF2B5EF4-FFF2-40B4-BE49-F238E27FC236}">
                <a16:creationId xmlns:a16="http://schemas.microsoft.com/office/drawing/2014/main" id="{E604CAED-377A-163D-778D-596F1AF56B03}"/>
              </a:ext>
            </a:extLst>
          </p:cNvPr>
          <p:cNvSpPr>
            <a:spLocks noGrp="1"/>
          </p:cNvSpPr>
          <p:nvPr>
            <p:ph type="sldNum" sz="quarter" idx="12"/>
          </p:nvPr>
        </p:nvSpPr>
        <p:spPr>
          <a:xfrm>
            <a:off x="11645322" y="6556053"/>
            <a:ext cx="610178"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3</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grpSp>
        <p:nvGrpSpPr>
          <p:cNvPr id="11" name="グループ化 10">
            <a:extLst>
              <a:ext uri="{FF2B5EF4-FFF2-40B4-BE49-F238E27FC236}">
                <a16:creationId xmlns:a16="http://schemas.microsoft.com/office/drawing/2014/main" id="{D092E9C0-F587-11F6-D450-E532207BE78F}"/>
              </a:ext>
            </a:extLst>
          </p:cNvPr>
          <p:cNvGrpSpPr/>
          <p:nvPr/>
        </p:nvGrpSpPr>
        <p:grpSpPr>
          <a:xfrm>
            <a:off x="131482" y="2528399"/>
            <a:ext cx="688589" cy="263791"/>
            <a:chOff x="6536288" y="1950156"/>
            <a:chExt cx="730266" cy="263791"/>
          </a:xfrm>
        </p:grpSpPr>
        <p:sp>
          <p:nvSpPr>
            <p:cNvPr id="12" name="フリーフォーム: 図形 11">
              <a:extLst>
                <a:ext uri="{FF2B5EF4-FFF2-40B4-BE49-F238E27FC236}">
                  <a16:creationId xmlns:a16="http://schemas.microsoft.com/office/drawing/2014/main" id="{A5586C7D-CA32-B971-22A0-3D5AA12A36DD}"/>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04EE7327-60C8-E23C-B34E-EA8CF15D9EA8}"/>
                </a:ext>
              </a:extLst>
            </p:cNvPr>
            <p:cNvSpPr txBox="1"/>
            <p:nvPr/>
          </p:nvSpPr>
          <p:spPr>
            <a:xfrm>
              <a:off x="6536288" y="1958108"/>
              <a:ext cx="730266" cy="215444"/>
            </a:xfrm>
            <a:prstGeom prst="rect">
              <a:avLst/>
            </a:prstGeom>
            <a:noFill/>
          </p:spPr>
          <p:txBody>
            <a:bodyPr wrap="square" rtlCol="0">
              <a:spAutoFit/>
            </a:bodyPr>
            <a:lstStyle/>
            <a:p>
              <a:pPr lvl="0">
                <a:defRPr/>
              </a:pPr>
              <a:r>
                <a:rPr lang="ja-JP" altLang="en-US" sz="800" b="1" dirty="0">
                  <a:solidFill>
                    <a:prstClr val="black">
                      <a:lumMod val="85000"/>
                      <a:lumOff val="15000"/>
                    </a:prstClr>
                  </a:solidFill>
                  <a:latin typeface="BIZ UDゴシック" panose="020B0400000000000000" pitchFamily="49" charset="-128"/>
                  <a:ea typeface="BIZ UDゴシック" panose="020B0400000000000000" pitchFamily="49" charset="-128"/>
                  <a:hlinkClick r:id="rId5"/>
                </a:rPr>
                <a:t>豊中市</a:t>
              </a:r>
              <a:r>
                <a:rPr lang="en-US" altLang="ja-JP" sz="800" b="1" dirty="0">
                  <a:solidFill>
                    <a:prstClr val="black">
                      <a:lumMod val="85000"/>
                      <a:lumOff val="15000"/>
                    </a:prstClr>
                  </a:solidFill>
                  <a:latin typeface="BIZ UDゴシック" panose="020B0400000000000000" pitchFamily="49" charset="-128"/>
                  <a:ea typeface="BIZ UDゴシック" panose="020B0400000000000000" pitchFamily="49" charset="-128"/>
                  <a:hlinkClick r:id="rId5"/>
                </a:rPr>
                <a:t>HP</a:t>
              </a:r>
              <a:endParaRPr lang="ja-JP" altLang="en-US" sz="800" b="1" dirty="0">
                <a:solidFill>
                  <a:prstClr val="black">
                    <a:lumMod val="85000"/>
                    <a:lumOff val="15000"/>
                  </a:prstClr>
                </a:solidFill>
                <a:latin typeface="BIZ UDゴシック" panose="020B0400000000000000" pitchFamily="49" charset="-128"/>
                <a:ea typeface="BIZ UDゴシック" panose="020B0400000000000000" pitchFamily="49" charset="-128"/>
              </a:endParaRPr>
            </a:p>
          </p:txBody>
        </p:sp>
      </p:grpSp>
      <p:grpSp>
        <p:nvGrpSpPr>
          <p:cNvPr id="15" name="グループ化 14">
            <a:extLst>
              <a:ext uri="{FF2B5EF4-FFF2-40B4-BE49-F238E27FC236}">
                <a16:creationId xmlns:a16="http://schemas.microsoft.com/office/drawing/2014/main" id="{505E8586-F907-E359-D3F9-5C96FAEAA323}"/>
              </a:ext>
            </a:extLst>
          </p:cNvPr>
          <p:cNvGrpSpPr/>
          <p:nvPr/>
        </p:nvGrpSpPr>
        <p:grpSpPr>
          <a:xfrm>
            <a:off x="3621471" y="4769539"/>
            <a:ext cx="688589" cy="263791"/>
            <a:chOff x="6536288" y="1950156"/>
            <a:chExt cx="730266" cy="263791"/>
          </a:xfrm>
        </p:grpSpPr>
        <p:sp>
          <p:nvSpPr>
            <p:cNvPr id="17" name="フリーフォーム: 図形 16">
              <a:extLst>
                <a:ext uri="{FF2B5EF4-FFF2-40B4-BE49-F238E27FC236}">
                  <a16:creationId xmlns:a16="http://schemas.microsoft.com/office/drawing/2014/main" id="{61E25948-88ED-7CAB-EE67-15BB499AF7A7}"/>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C7B5D134-7613-AF9F-CEA0-9A53AD2352DB}"/>
                </a:ext>
              </a:extLst>
            </p:cNvPr>
            <p:cNvSpPr txBox="1"/>
            <p:nvPr/>
          </p:nvSpPr>
          <p:spPr>
            <a:xfrm>
              <a:off x="6536288" y="1958108"/>
              <a:ext cx="730266" cy="215444"/>
            </a:xfrm>
            <a:prstGeom prst="rect">
              <a:avLst/>
            </a:prstGeom>
            <a:noFill/>
          </p:spPr>
          <p:txBody>
            <a:bodyPr wrap="square" rtlCol="0">
              <a:spAutoFit/>
            </a:bodyPr>
            <a:lstStyle/>
            <a:p>
              <a:pPr lvl="0">
                <a:defRPr/>
              </a:pPr>
              <a:r>
                <a:rPr lang="ja-JP" altLang="en-US" sz="800" b="1" dirty="0">
                  <a:solidFill>
                    <a:prstClr val="black">
                      <a:lumMod val="85000"/>
                      <a:lumOff val="15000"/>
                    </a:prstClr>
                  </a:solidFill>
                  <a:latin typeface="BIZ UDゴシック" panose="020B0400000000000000" pitchFamily="49" charset="-128"/>
                  <a:ea typeface="BIZ UDゴシック" panose="020B0400000000000000" pitchFamily="49" charset="-128"/>
                  <a:hlinkClick r:id="rId6"/>
                </a:rPr>
                <a:t>枚方市</a:t>
              </a:r>
              <a:r>
                <a:rPr lang="en-US" altLang="ja-JP" sz="800" b="1" dirty="0">
                  <a:solidFill>
                    <a:prstClr val="black">
                      <a:lumMod val="85000"/>
                      <a:lumOff val="15000"/>
                    </a:prstClr>
                  </a:solidFill>
                  <a:latin typeface="BIZ UDゴシック" panose="020B0400000000000000" pitchFamily="49" charset="-128"/>
                  <a:ea typeface="BIZ UDゴシック" panose="020B0400000000000000" pitchFamily="49" charset="-128"/>
                  <a:hlinkClick r:id="rId6"/>
                </a:rPr>
                <a:t>HP</a:t>
              </a:r>
              <a:endParaRPr lang="ja-JP" altLang="en-US" sz="800" b="1" dirty="0">
                <a:solidFill>
                  <a:prstClr val="black">
                    <a:lumMod val="85000"/>
                    <a:lumOff val="15000"/>
                  </a:prstClr>
                </a:solidFill>
                <a:latin typeface="BIZ UDゴシック" panose="020B0400000000000000" pitchFamily="49" charset="-128"/>
                <a:ea typeface="BIZ UDゴシック" panose="020B0400000000000000" pitchFamily="49" charset="-128"/>
              </a:endParaRPr>
            </a:p>
          </p:txBody>
        </p:sp>
      </p:grpSp>
      <p:pic>
        <p:nvPicPr>
          <p:cNvPr id="10" name="図 9" descr="草の上にある建物&#10;&#10;AI 生成コンテンツは誤りを含む可能性があります。">
            <a:extLst>
              <a:ext uri="{FF2B5EF4-FFF2-40B4-BE49-F238E27FC236}">
                <a16:creationId xmlns:a16="http://schemas.microsoft.com/office/drawing/2014/main" id="{FFD291DA-0C85-BD1A-B0E7-8D75C8B1C873}"/>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9802520" y="1984965"/>
            <a:ext cx="1993358" cy="1649796"/>
          </a:xfrm>
          <a:prstGeom prst="rect">
            <a:avLst/>
          </a:prstGeom>
        </p:spPr>
      </p:pic>
      <p:pic>
        <p:nvPicPr>
          <p:cNvPr id="19" name="図 18" descr="グラフ&#10;&#10;AI 生成コンテンツは誤りを含む可能性があります。">
            <a:extLst>
              <a:ext uri="{FF2B5EF4-FFF2-40B4-BE49-F238E27FC236}">
                <a16:creationId xmlns:a16="http://schemas.microsoft.com/office/drawing/2014/main" id="{D32E6B97-6E21-6808-010A-7FD0E55919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9798" y="4325026"/>
            <a:ext cx="1489452" cy="2105826"/>
          </a:xfrm>
          <a:prstGeom prst="rect">
            <a:avLst/>
          </a:prstGeom>
        </p:spPr>
      </p:pic>
    </p:spTree>
    <p:extLst>
      <p:ext uri="{BB962C8B-B14F-4D97-AF65-F5344CB8AC3E}">
        <p14:creationId xmlns:p14="http://schemas.microsoft.com/office/powerpoint/2010/main" val="402299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3D7155-9AA4-07F3-F931-FBB6600804D3}"/>
              </a:ext>
            </a:extLst>
          </p:cNvPr>
          <p:cNvSpPr/>
          <p:nvPr/>
        </p:nvSpPr>
        <p:spPr>
          <a:xfrm>
            <a:off x="1929" y="0"/>
            <a:ext cx="12192000" cy="6872691"/>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8425EE64-C2E9-5B53-D92D-3AF4C25521AD}"/>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62831E76-0908-233D-3F5A-4833174A4ABB}"/>
              </a:ext>
            </a:extLst>
          </p:cNvPr>
          <p:cNvSpPr/>
          <p:nvPr/>
        </p:nvSpPr>
        <p:spPr>
          <a:xfrm>
            <a:off x="232633" y="555664"/>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四角形: 角を丸くする 21">
            <a:extLst>
              <a:ext uri="{FF2B5EF4-FFF2-40B4-BE49-F238E27FC236}">
                <a16:creationId xmlns:a16="http://schemas.microsoft.com/office/drawing/2014/main" id="{0D897E1E-2A7F-A0FB-E2C7-B65C76A7498B}"/>
              </a:ext>
            </a:extLst>
          </p:cNvPr>
          <p:cNvSpPr/>
          <p:nvPr/>
        </p:nvSpPr>
        <p:spPr>
          <a:xfrm>
            <a:off x="146075" y="1202021"/>
            <a:ext cx="8481936" cy="5535238"/>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3" name="四角形: 角を丸くする 22">
            <a:extLst>
              <a:ext uri="{FF2B5EF4-FFF2-40B4-BE49-F238E27FC236}">
                <a16:creationId xmlns:a16="http://schemas.microsoft.com/office/drawing/2014/main" id="{A9E7868F-6C99-EA01-4565-CD0A74B0ACD8}"/>
              </a:ext>
            </a:extLst>
          </p:cNvPr>
          <p:cNvSpPr/>
          <p:nvPr/>
        </p:nvSpPr>
        <p:spPr>
          <a:xfrm>
            <a:off x="112728" y="1014768"/>
            <a:ext cx="7423223" cy="44165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「おもろい」アイデアの出会う場→スタートアップ、イノベーション</a:t>
            </a:r>
            <a:r>
              <a:rPr lang="ja-JP" altLang="en-US" sz="1600" b="1" dirty="0">
                <a:solidFill>
                  <a:srgbClr val="241916"/>
                </a:solidFill>
                <a:latin typeface="BIZ UDゴシック" panose="020B0400000000000000" pitchFamily="49" charset="-128"/>
                <a:ea typeface="BIZ UDゴシック" panose="020B0400000000000000" pitchFamily="49" charset="-128"/>
              </a:rPr>
              <a:t>（</a:t>
            </a:r>
            <a:r>
              <a:rPr lang="en-US" altLang="ja-JP" sz="1600" b="1" dirty="0">
                <a:solidFill>
                  <a:srgbClr val="241916"/>
                </a:solidFill>
                <a:latin typeface="BIZ UDゴシック" panose="020B0400000000000000" pitchFamily="49" charset="-128"/>
                <a:ea typeface="BIZ UDゴシック" panose="020B0400000000000000" pitchFamily="49" charset="-128"/>
              </a:rPr>
              <a:t>4/4</a:t>
            </a:r>
            <a:r>
              <a:rPr lang="ja-JP" altLang="en-US" sz="1600" b="1" dirty="0">
                <a:solidFill>
                  <a:srgbClr val="241916"/>
                </a:solidFill>
                <a:latin typeface="BIZ UDゴシック" panose="020B0400000000000000" pitchFamily="49" charset="-128"/>
                <a:ea typeface="BIZ UDゴシック" panose="020B0400000000000000" pitchFamily="49" charset="-128"/>
              </a:rPr>
              <a:t>）</a:t>
            </a:r>
            <a:endPar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endParaRPr>
          </a:p>
        </p:txBody>
      </p:sp>
      <p:sp>
        <p:nvSpPr>
          <p:cNvPr id="41" name="四角形: 角を丸くする 40">
            <a:extLst>
              <a:ext uri="{FF2B5EF4-FFF2-40B4-BE49-F238E27FC236}">
                <a16:creationId xmlns:a16="http://schemas.microsoft.com/office/drawing/2014/main" id="{6AB2EE0F-FA52-F860-0941-F5D8412F0929}"/>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7198A1DE-21B7-1295-EA26-C780D04DF290}"/>
              </a:ext>
            </a:extLst>
          </p:cNvPr>
          <p:cNvSpPr/>
          <p:nvPr/>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57" name="四角形: 角を丸くする 56">
            <a:extLst>
              <a:ext uri="{FF2B5EF4-FFF2-40B4-BE49-F238E27FC236}">
                <a16:creationId xmlns:a16="http://schemas.microsoft.com/office/drawing/2014/main" id="{038A61E2-F483-6F0C-EDF6-66DE4438AEE4}"/>
              </a:ext>
            </a:extLst>
          </p:cNvPr>
          <p:cNvSpPr/>
          <p:nvPr/>
        </p:nvSpPr>
        <p:spPr>
          <a:xfrm>
            <a:off x="259440" y="446644"/>
            <a:ext cx="3312662"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チャレンジを後押しする機能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21FEA88F-2C20-8222-E733-BFD4E6D1C07B}"/>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 name="四角形: 角を丸くする 1">
            <a:extLst>
              <a:ext uri="{FF2B5EF4-FFF2-40B4-BE49-F238E27FC236}">
                <a16:creationId xmlns:a16="http://schemas.microsoft.com/office/drawing/2014/main" id="{15F5F361-5F8B-EF96-49F5-F4F1BA41756A}"/>
              </a:ext>
            </a:extLst>
          </p:cNvPr>
          <p:cNvSpPr/>
          <p:nvPr/>
        </p:nvSpPr>
        <p:spPr>
          <a:xfrm>
            <a:off x="8764907" y="1417922"/>
            <a:ext cx="3314363" cy="5319337"/>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四角形: 角を丸くする 2">
            <a:extLst>
              <a:ext uri="{FF2B5EF4-FFF2-40B4-BE49-F238E27FC236}">
                <a16:creationId xmlns:a16="http://schemas.microsoft.com/office/drawing/2014/main" id="{30AF62FA-7526-9CAA-1B60-D43CFDC6EC2B}"/>
              </a:ext>
            </a:extLst>
          </p:cNvPr>
          <p:cNvSpPr/>
          <p:nvPr/>
        </p:nvSpPr>
        <p:spPr>
          <a:xfrm>
            <a:off x="8729378" y="1161250"/>
            <a:ext cx="3278285" cy="504248"/>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人材マッチングシステム　</a:t>
            </a:r>
            <a:endPar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成長分野へ人材流動</a:t>
            </a:r>
          </a:p>
        </p:txBody>
      </p:sp>
      <p:sp>
        <p:nvSpPr>
          <p:cNvPr id="25" name="四角形: 角を丸くする 24">
            <a:extLst>
              <a:ext uri="{FF2B5EF4-FFF2-40B4-BE49-F238E27FC236}">
                <a16:creationId xmlns:a16="http://schemas.microsoft.com/office/drawing/2014/main" id="{6D6AE23B-9CB5-764D-FC74-E9E0761CF241}"/>
              </a:ext>
            </a:extLst>
          </p:cNvPr>
          <p:cNvSpPr/>
          <p:nvPr/>
        </p:nvSpPr>
        <p:spPr>
          <a:xfrm>
            <a:off x="8823454" y="1785701"/>
            <a:ext cx="3208034" cy="4832265"/>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四角形: 角を丸くする 25">
            <a:extLst>
              <a:ext uri="{FF2B5EF4-FFF2-40B4-BE49-F238E27FC236}">
                <a16:creationId xmlns:a16="http://schemas.microsoft.com/office/drawing/2014/main" id="{CE5F918C-7172-DA7B-0CCD-AFF38BF83DA7}"/>
              </a:ext>
            </a:extLst>
          </p:cNvPr>
          <p:cNvSpPr/>
          <p:nvPr/>
        </p:nvSpPr>
        <p:spPr>
          <a:xfrm>
            <a:off x="9390108" y="2300839"/>
            <a:ext cx="2589435" cy="177177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marR="0" lvl="0" indent="1588" algn="l" defTabSz="914400" rtl="0" eaLnBrk="1" fontAlgn="auto" latinLnBrk="0" hangingPunct="1">
              <a:lnSpc>
                <a:spcPts val="1600"/>
              </a:lnSpc>
              <a:spcBef>
                <a:spcPts val="12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もりクルート事業において、守口市内のものづくり企業の事業継続・発展をサポートするため、ものづくりに興味を持つ学生が市内企業を認知し、将来の就職希望に繋がるよう、学生を対象とした企業訪問やインターンシップ等を実施する。</a:t>
            </a:r>
          </a:p>
        </p:txBody>
      </p:sp>
      <p:sp>
        <p:nvSpPr>
          <p:cNvPr id="27" name="四角形: 角を丸くする 26">
            <a:extLst>
              <a:ext uri="{FF2B5EF4-FFF2-40B4-BE49-F238E27FC236}">
                <a16:creationId xmlns:a16="http://schemas.microsoft.com/office/drawing/2014/main" id="{DA4425AD-9B04-3697-0C38-BB12BD67BEAA}"/>
              </a:ext>
            </a:extLst>
          </p:cNvPr>
          <p:cNvSpPr/>
          <p:nvPr/>
        </p:nvSpPr>
        <p:spPr>
          <a:xfrm>
            <a:off x="8709713" y="2022301"/>
            <a:ext cx="3448997" cy="8735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t>学生を対象としたものづくり企業訪問や</a:t>
            </a:r>
            <a:endParaRPr kumimoji="1" lang="en-US" altLang="ja-JP"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t>インターンシップ等を実施</a:t>
            </a:r>
          </a:p>
        </p:txBody>
      </p:sp>
      <p:pic>
        <p:nvPicPr>
          <p:cNvPr id="13" name="図 12">
            <a:extLst>
              <a:ext uri="{FF2B5EF4-FFF2-40B4-BE49-F238E27FC236}">
                <a16:creationId xmlns:a16="http://schemas.microsoft.com/office/drawing/2014/main" id="{F67086BE-799E-90E7-56F4-32C93FD2F5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74789" y="4024042"/>
            <a:ext cx="2203205" cy="2577733"/>
          </a:xfrm>
          <a:prstGeom prst="rect">
            <a:avLst/>
          </a:prstGeom>
        </p:spPr>
      </p:pic>
      <p:grpSp>
        <p:nvGrpSpPr>
          <p:cNvPr id="40" name="グループ化 39">
            <a:extLst>
              <a:ext uri="{FF2B5EF4-FFF2-40B4-BE49-F238E27FC236}">
                <a16:creationId xmlns:a16="http://schemas.microsoft.com/office/drawing/2014/main" id="{082B5FC4-7668-08F7-BF8B-77A96E0DE168}"/>
              </a:ext>
            </a:extLst>
          </p:cNvPr>
          <p:cNvGrpSpPr/>
          <p:nvPr/>
        </p:nvGrpSpPr>
        <p:grpSpPr>
          <a:xfrm>
            <a:off x="8824799" y="2428302"/>
            <a:ext cx="849912" cy="242061"/>
            <a:chOff x="6610365" y="1950155"/>
            <a:chExt cx="730267" cy="223396"/>
          </a:xfrm>
        </p:grpSpPr>
        <p:sp>
          <p:nvSpPr>
            <p:cNvPr id="42" name="フリーフォーム: 図形 41">
              <a:extLst>
                <a:ext uri="{FF2B5EF4-FFF2-40B4-BE49-F238E27FC236}">
                  <a16:creationId xmlns:a16="http://schemas.microsoft.com/office/drawing/2014/main" id="{3F2A7B7E-7B7D-483B-B6DF-DEEE29859F52}"/>
                </a:ext>
              </a:extLst>
            </p:cNvPr>
            <p:cNvSpPr/>
            <p:nvPr/>
          </p:nvSpPr>
          <p:spPr>
            <a:xfrm rot="10800000">
              <a:off x="6610368" y="1950155"/>
              <a:ext cx="651746" cy="223396"/>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B238CB81-1CAE-FEB8-47C6-DAD4314EB180}"/>
                </a:ext>
              </a:extLst>
            </p:cNvPr>
            <p:cNvSpPr txBox="1"/>
            <p:nvPr/>
          </p:nvSpPr>
          <p:spPr>
            <a:xfrm>
              <a:off x="6610365" y="1958108"/>
              <a:ext cx="730267" cy="198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hlinkClick r:id="rId3"/>
                </a:rPr>
                <a:t>守口市</a:t>
              </a:r>
              <a:r>
                <a:rPr kumimoji="1" lang="en-US" altLang="ja-JP"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hlinkClick r:id="rId3"/>
                </a:rPr>
                <a:t>HP</a:t>
              </a:r>
              <a:endParaRPr kumimoji="1" lang="ja-JP" altLang="en-US"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endParaRPr>
            </a:p>
          </p:txBody>
        </p:sp>
      </p:grpSp>
      <p:sp>
        <p:nvSpPr>
          <p:cNvPr id="14" name="四角形: 角を丸くする 13">
            <a:extLst>
              <a:ext uri="{FF2B5EF4-FFF2-40B4-BE49-F238E27FC236}">
                <a16:creationId xmlns:a16="http://schemas.microsoft.com/office/drawing/2014/main" id="{1522BFAA-6D89-4B2D-8B68-A0D0BED6DCB9}"/>
              </a:ext>
            </a:extLst>
          </p:cNvPr>
          <p:cNvSpPr/>
          <p:nvPr/>
        </p:nvSpPr>
        <p:spPr>
          <a:xfrm>
            <a:off x="212384" y="1486739"/>
            <a:ext cx="2935931" cy="2487586"/>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四角形: 角を丸くする 18">
            <a:extLst>
              <a:ext uri="{FF2B5EF4-FFF2-40B4-BE49-F238E27FC236}">
                <a16:creationId xmlns:a16="http://schemas.microsoft.com/office/drawing/2014/main" id="{A06175BD-413C-5ECD-95B2-0FD4B6C548DD}"/>
              </a:ext>
            </a:extLst>
          </p:cNvPr>
          <p:cNvSpPr/>
          <p:nvPr/>
        </p:nvSpPr>
        <p:spPr>
          <a:xfrm>
            <a:off x="228359" y="2367348"/>
            <a:ext cx="2919956" cy="1558654"/>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marR="0" lvl="0" indent="1588" algn="l" defTabSz="914400" rtl="0" eaLnBrk="1" fontAlgn="auto" latinLnBrk="0" hangingPunct="1">
              <a:lnSpc>
                <a:spcPts val="1600"/>
              </a:lnSpc>
              <a:spcBef>
                <a:spcPts val="12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学と連携した、新技術や新製品・新サービスの研究開発にかかる事業や業務改善、販路拡大といった経営革新につながる事業などを行う事業者に対して支援を行うことで、市内事業者の技術開発力の向上や製品の高付加価値化を図る。</a:t>
            </a:r>
          </a:p>
        </p:txBody>
      </p:sp>
      <p:sp>
        <p:nvSpPr>
          <p:cNvPr id="39" name="四角形: 角を丸くする 38">
            <a:extLst>
              <a:ext uri="{FF2B5EF4-FFF2-40B4-BE49-F238E27FC236}">
                <a16:creationId xmlns:a16="http://schemas.microsoft.com/office/drawing/2014/main" id="{70646706-64A3-EB48-FCC4-C595A36DF9AD}"/>
              </a:ext>
            </a:extLst>
          </p:cNvPr>
          <p:cNvSpPr/>
          <p:nvPr/>
        </p:nvSpPr>
        <p:spPr>
          <a:xfrm>
            <a:off x="200077" y="1585765"/>
            <a:ext cx="3142563" cy="46848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t>産学が連携した新技術・サービス開発等に対する支援について</a:t>
            </a:r>
          </a:p>
        </p:txBody>
      </p:sp>
      <p:sp>
        <p:nvSpPr>
          <p:cNvPr id="47" name="フリーフォーム: 図形 46">
            <a:extLst>
              <a:ext uri="{FF2B5EF4-FFF2-40B4-BE49-F238E27FC236}">
                <a16:creationId xmlns:a16="http://schemas.microsoft.com/office/drawing/2014/main" id="{2088ABE1-8322-6E57-EEFE-E03F2F66D5A1}"/>
              </a:ext>
            </a:extLst>
          </p:cNvPr>
          <p:cNvSpPr/>
          <p:nvPr/>
        </p:nvSpPr>
        <p:spPr>
          <a:xfrm>
            <a:off x="2403594" y="2123290"/>
            <a:ext cx="749074" cy="231130"/>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8" name="テキスト ボックス 47">
            <a:extLst>
              <a:ext uri="{FF2B5EF4-FFF2-40B4-BE49-F238E27FC236}">
                <a16:creationId xmlns:a16="http://schemas.microsoft.com/office/drawing/2014/main" id="{36FCA5A4-81B3-FEAF-7E31-AE981854B2CC}"/>
              </a:ext>
            </a:extLst>
          </p:cNvPr>
          <p:cNvSpPr txBox="1"/>
          <p:nvPr/>
        </p:nvSpPr>
        <p:spPr>
          <a:xfrm>
            <a:off x="2551409" y="2130976"/>
            <a:ext cx="834245" cy="215444"/>
          </a:xfrm>
          <a:prstGeom prst="rect">
            <a:avLst/>
          </a:prstGeom>
          <a:noFill/>
        </p:spPr>
        <p:txBody>
          <a:bodyPr wrap="square" rtlCol="0">
            <a:spAutoFit/>
          </a:bodyPr>
          <a:lstStyle/>
          <a:p>
            <a:pPr lvl="0">
              <a:defRPr/>
            </a:pPr>
            <a:r>
              <a:rPr lang="ja-JP" altLang="en-US" sz="800" b="1" dirty="0">
                <a:solidFill>
                  <a:prstClr val="black">
                    <a:lumMod val="85000"/>
                    <a:lumOff val="15000"/>
                  </a:prstClr>
                </a:solidFill>
                <a:latin typeface="BIZ UDゴシック" panose="020B0400000000000000" pitchFamily="49" charset="-128"/>
                <a:ea typeface="BIZ UDゴシック" panose="020B0400000000000000" pitchFamily="49" charset="-128"/>
                <a:hlinkClick r:id="rId4"/>
              </a:rPr>
              <a:t>茨木市</a:t>
            </a:r>
            <a:r>
              <a:rPr lang="en-US" altLang="ja-JP" sz="800" b="1" dirty="0">
                <a:solidFill>
                  <a:prstClr val="black">
                    <a:lumMod val="85000"/>
                    <a:lumOff val="15000"/>
                  </a:prstClr>
                </a:solidFill>
                <a:latin typeface="BIZ UDゴシック" panose="020B0400000000000000" pitchFamily="49" charset="-128"/>
                <a:ea typeface="BIZ UDゴシック" panose="020B0400000000000000" pitchFamily="49" charset="-128"/>
                <a:hlinkClick r:id="rId4"/>
              </a:rPr>
              <a:t>HP</a:t>
            </a:r>
            <a:endParaRPr lang="ja-JP" altLang="en-US" sz="800" b="1" dirty="0">
              <a:solidFill>
                <a:prstClr val="black">
                  <a:lumMod val="85000"/>
                  <a:lumOff val="15000"/>
                </a:prstClr>
              </a:solidFill>
              <a:latin typeface="BIZ UDゴシック" panose="020B0400000000000000" pitchFamily="49" charset="-128"/>
              <a:ea typeface="BIZ UDゴシック" panose="020B0400000000000000" pitchFamily="49" charset="-128"/>
            </a:endParaRPr>
          </a:p>
        </p:txBody>
      </p:sp>
      <p:sp>
        <p:nvSpPr>
          <p:cNvPr id="49" name="四角形: 角を丸くする 48">
            <a:extLst>
              <a:ext uri="{FF2B5EF4-FFF2-40B4-BE49-F238E27FC236}">
                <a16:creationId xmlns:a16="http://schemas.microsoft.com/office/drawing/2014/main" id="{E56A7344-17D4-8DB5-9CC8-AEC5E0D9A628}"/>
              </a:ext>
            </a:extLst>
          </p:cNvPr>
          <p:cNvSpPr/>
          <p:nvPr/>
        </p:nvSpPr>
        <p:spPr>
          <a:xfrm>
            <a:off x="242505" y="4088803"/>
            <a:ext cx="2935931" cy="2487586"/>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四角形: 角を丸くする 49">
            <a:extLst>
              <a:ext uri="{FF2B5EF4-FFF2-40B4-BE49-F238E27FC236}">
                <a16:creationId xmlns:a16="http://schemas.microsoft.com/office/drawing/2014/main" id="{0F5FBF3F-78CD-1205-BDE8-BB557EBA1E64}"/>
              </a:ext>
            </a:extLst>
          </p:cNvPr>
          <p:cNvSpPr/>
          <p:nvPr/>
        </p:nvSpPr>
        <p:spPr>
          <a:xfrm>
            <a:off x="258480" y="4761068"/>
            <a:ext cx="2919956" cy="177177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marR="0" lvl="0" indent="1588" algn="l" defTabSz="914400" rtl="0" eaLnBrk="1" fontAlgn="auto" latinLnBrk="0" hangingPunct="1">
              <a:lnSpc>
                <a:spcPts val="1600"/>
              </a:lnSpc>
              <a:spcBef>
                <a:spcPts val="12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地域事業者とのオープンイノベーションプロジェクト（協働事業）を通じて、市内に先端技術を持つスタートアップ等を国内外から呼び込み定着を図る「</a:t>
            </a:r>
            <a:r>
              <a:rPr kumimoji="1" lang="en-US" altLang="ja-JP" sz="1200" b="0" i="0" u="none" strike="noStrike" kern="1200" cap="none" spc="0" normalizeH="0" baseline="0" noProof="0" dirty="0" err="1">
                <a:ln>
                  <a:noFill/>
                </a:ln>
                <a:solidFill>
                  <a:prstClr val="black"/>
                </a:solidFill>
                <a:effectLst/>
                <a:uLnTx/>
                <a:uFillTx/>
                <a:latin typeface="BIZ UDゴシック" panose="020B0400000000000000" pitchFamily="49" charset="-128"/>
                <a:ea typeface="BIZ UDゴシック" panose="020B0400000000000000" pitchFamily="49" charset="-128"/>
                <a:cs typeface="+mn-cs"/>
              </a:rPr>
              <a:t>Izumisano</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Startup Support Program</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」を推進することで、市内における新産業の創出を通じた魅力的な雇用の創出を目指す。</a:t>
            </a:r>
          </a:p>
        </p:txBody>
      </p:sp>
      <p:sp>
        <p:nvSpPr>
          <p:cNvPr id="51" name="四角形: 角を丸くする 50">
            <a:extLst>
              <a:ext uri="{FF2B5EF4-FFF2-40B4-BE49-F238E27FC236}">
                <a16:creationId xmlns:a16="http://schemas.microsoft.com/office/drawing/2014/main" id="{E26AA38C-7E1D-5143-E030-18254EDC9A55}"/>
              </a:ext>
            </a:extLst>
          </p:cNvPr>
          <p:cNvSpPr/>
          <p:nvPr/>
        </p:nvSpPr>
        <p:spPr>
          <a:xfrm>
            <a:off x="230198" y="4187829"/>
            <a:ext cx="3142563" cy="46848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t>アクセラレータープログラムを核にした新産業の創出</a:t>
            </a:r>
          </a:p>
        </p:txBody>
      </p:sp>
      <p:sp>
        <p:nvSpPr>
          <p:cNvPr id="52" name="フリーフォーム: 図形 51">
            <a:extLst>
              <a:ext uri="{FF2B5EF4-FFF2-40B4-BE49-F238E27FC236}">
                <a16:creationId xmlns:a16="http://schemas.microsoft.com/office/drawing/2014/main" id="{8468E44E-99CE-C995-F8FF-4961C2FA7305}"/>
              </a:ext>
            </a:extLst>
          </p:cNvPr>
          <p:cNvSpPr/>
          <p:nvPr/>
        </p:nvSpPr>
        <p:spPr>
          <a:xfrm>
            <a:off x="2433715" y="4528583"/>
            <a:ext cx="749074" cy="231130"/>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3" name="テキスト ボックス 52">
            <a:extLst>
              <a:ext uri="{FF2B5EF4-FFF2-40B4-BE49-F238E27FC236}">
                <a16:creationId xmlns:a16="http://schemas.microsoft.com/office/drawing/2014/main" id="{D10A9B98-490F-8BFD-5FA7-A158A8C1B58B}"/>
              </a:ext>
            </a:extLst>
          </p:cNvPr>
          <p:cNvSpPr txBox="1"/>
          <p:nvPr/>
        </p:nvSpPr>
        <p:spPr>
          <a:xfrm>
            <a:off x="2525650" y="4536269"/>
            <a:ext cx="834245" cy="215444"/>
          </a:xfrm>
          <a:prstGeom prst="rect">
            <a:avLst/>
          </a:prstGeom>
          <a:noFill/>
        </p:spPr>
        <p:txBody>
          <a:bodyPr wrap="square" rtlCol="0">
            <a:spAutoFit/>
          </a:bodyPr>
          <a:lstStyle/>
          <a:p>
            <a:pPr lvl="0">
              <a:defRPr/>
            </a:pPr>
            <a:r>
              <a:rPr lang="ja-JP" altLang="en-US" sz="800" b="1" dirty="0">
                <a:solidFill>
                  <a:prstClr val="black">
                    <a:lumMod val="85000"/>
                    <a:lumOff val="15000"/>
                  </a:prstClr>
                </a:solidFill>
                <a:latin typeface="BIZ UDゴシック" panose="020B0400000000000000" pitchFamily="49" charset="-128"/>
                <a:ea typeface="BIZ UDゴシック" panose="020B0400000000000000" pitchFamily="49" charset="-128"/>
                <a:hlinkClick r:id="rId5"/>
              </a:rPr>
              <a:t>泉佐野市</a:t>
            </a:r>
            <a:r>
              <a:rPr lang="en-US" altLang="ja-JP" sz="800" b="1" dirty="0">
                <a:solidFill>
                  <a:prstClr val="black">
                    <a:lumMod val="85000"/>
                    <a:lumOff val="15000"/>
                  </a:prstClr>
                </a:solidFill>
                <a:latin typeface="BIZ UDゴシック" panose="020B0400000000000000" pitchFamily="49" charset="-128"/>
                <a:ea typeface="BIZ UDゴシック" panose="020B0400000000000000" pitchFamily="49" charset="-128"/>
                <a:hlinkClick r:id="rId5"/>
              </a:rPr>
              <a:t>HP</a:t>
            </a:r>
            <a:endParaRPr lang="ja-JP" altLang="en-US" sz="800" b="1" dirty="0">
              <a:solidFill>
                <a:prstClr val="black">
                  <a:lumMod val="85000"/>
                  <a:lumOff val="15000"/>
                </a:prstClr>
              </a:solidFill>
              <a:latin typeface="BIZ UDゴシック" panose="020B0400000000000000" pitchFamily="49" charset="-128"/>
              <a:ea typeface="BIZ UDゴシック" panose="020B0400000000000000" pitchFamily="49" charset="-128"/>
            </a:endParaRPr>
          </a:p>
        </p:txBody>
      </p:sp>
      <p:sp>
        <p:nvSpPr>
          <p:cNvPr id="69" name="四角形: 角を丸くする 68">
            <a:extLst>
              <a:ext uri="{FF2B5EF4-FFF2-40B4-BE49-F238E27FC236}">
                <a16:creationId xmlns:a16="http://schemas.microsoft.com/office/drawing/2014/main" id="{51BC7801-FDBF-2053-1EA5-0F7D60B75716}"/>
              </a:ext>
            </a:extLst>
          </p:cNvPr>
          <p:cNvSpPr/>
          <p:nvPr/>
        </p:nvSpPr>
        <p:spPr>
          <a:xfrm>
            <a:off x="3274692" y="1486740"/>
            <a:ext cx="5277877" cy="2286624"/>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0" name="四角形: 角を丸くする 69">
            <a:extLst>
              <a:ext uri="{FF2B5EF4-FFF2-40B4-BE49-F238E27FC236}">
                <a16:creationId xmlns:a16="http://schemas.microsoft.com/office/drawing/2014/main" id="{9FDCE113-ED49-7994-621D-F8102233A6C0}"/>
              </a:ext>
            </a:extLst>
          </p:cNvPr>
          <p:cNvSpPr/>
          <p:nvPr/>
        </p:nvSpPr>
        <p:spPr>
          <a:xfrm>
            <a:off x="3198834" y="2203383"/>
            <a:ext cx="5339812" cy="1558654"/>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lvl="0" indent="1588">
              <a:lnSpc>
                <a:spcPts val="1600"/>
              </a:lnSpc>
              <a:defRPr/>
            </a:pPr>
            <a:r>
              <a:rPr lang="ja-JP" altLang="en-US" sz="1200" dirty="0">
                <a:solidFill>
                  <a:prstClr val="black"/>
                </a:solidFill>
                <a:latin typeface="BIZ UDゴシック" panose="020B0400000000000000" pitchFamily="49" charset="-128"/>
                <a:ea typeface="BIZ UDゴシック" panose="020B0400000000000000" pitchFamily="49" charset="-128"/>
              </a:rPr>
              <a:t>市と商工会議所が連携し、市内で創業を目指す方や創業後間もない事業者に対し、経営の支援と補助金の交付を組み合せて実施することで、創業者等の実現性の高い事業展開を支援する「みのおゼロイチ応援プロジェクト」を実施している。</a:t>
            </a:r>
          </a:p>
          <a:p>
            <a:pPr marL="176213" lvl="0" indent="1588">
              <a:lnSpc>
                <a:spcPts val="1600"/>
              </a:lnSpc>
              <a:defRPr/>
            </a:pPr>
            <a:r>
              <a:rPr lang="ja-JP" altLang="en-US" sz="1200" dirty="0">
                <a:solidFill>
                  <a:prstClr val="black"/>
                </a:solidFill>
                <a:latin typeface="BIZ UDゴシック" panose="020B0400000000000000" pitchFamily="49" charset="-128"/>
                <a:ea typeface="BIZ UDゴシック" panose="020B0400000000000000" pitchFamily="49" charset="-128"/>
              </a:rPr>
              <a:t>また、本プロジェクトを通じて、地域の特色を活かした事業の創出を促し、地域経済の活性化、地域課題の解決、市全体の魅力向上へとつなげることをめざす。</a:t>
            </a:r>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71" name="四角形: 角を丸くする 70">
            <a:extLst>
              <a:ext uri="{FF2B5EF4-FFF2-40B4-BE49-F238E27FC236}">
                <a16:creationId xmlns:a16="http://schemas.microsoft.com/office/drawing/2014/main" id="{3AE500E5-C116-D02E-C8E7-54EB7DF7B4C1}"/>
              </a:ext>
            </a:extLst>
          </p:cNvPr>
          <p:cNvSpPr/>
          <p:nvPr/>
        </p:nvSpPr>
        <p:spPr>
          <a:xfrm>
            <a:off x="3173034" y="1625631"/>
            <a:ext cx="5586388" cy="46848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b="1" u="sng" dirty="0">
                <a:solidFill>
                  <a:srgbClr val="241916"/>
                </a:solidFill>
                <a:latin typeface="BIZ UDPゴシック" panose="020B0400000000000000" pitchFamily="50" charset="-128"/>
                <a:ea typeface="BIZ UDPゴシック" panose="020B0400000000000000" pitchFamily="50" charset="-128"/>
              </a:rPr>
              <a:t>市内でスタートアップ（創業）や新規事業にチャレンジする者を支援「みのおゼロイチ応援プロジェクト」</a:t>
            </a:r>
            <a:endParaRPr kumimoji="1" lang="en-US" altLang="ja-JP"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endParaRPr>
          </a:p>
        </p:txBody>
      </p:sp>
      <p:sp>
        <p:nvSpPr>
          <p:cNvPr id="72" name="フリーフォーム: 図形 71">
            <a:extLst>
              <a:ext uri="{FF2B5EF4-FFF2-40B4-BE49-F238E27FC236}">
                <a16:creationId xmlns:a16="http://schemas.microsoft.com/office/drawing/2014/main" id="{5C937E1F-EEEB-4697-1C72-F9D5F23657A0}"/>
              </a:ext>
            </a:extLst>
          </p:cNvPr>
          <p:cNvSpPr/>
          <p:nvPr/>
        </p:nvSpPr>
        <p:spPr>
          <a:xfrm>
            <a:off x="7914467" y="1946601"/>
            <a:ext cx="636840" cy="231130"/>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3" name="テキスト ボックス 72">
            <a:extLst>
              <a:ext uri="{FF2B5EF4-FFF2-40B4-BE49-F238E27FC236}">
                <a16:creationId xmlns:a16="http://schemas.microsoft.com/office/drawing/2014/main" id="{A3BFD573-C1E3-B612-4A10-3FA7BA88928A}"/>
              </a:ext>
            </a:extLst>
          </p:cNvPr>
          <p:cNvSpPr txBox="1"/>
          <p:nvPr/>
        </p:nvSpPr>
        <p:spPr>
          <a:xfrm>
            <a:off x="8046060" y="1962754"/>
            <a:ext cx="699287" cy="215444"/>
          </a:xfrm>
          <a:prstGeom prst="rect">
            <a:avLst/>
          </a:prstGeom>
          <a:noFill/>
        </p:spPr>
        <p:txBody>
          <a:bodyPr wrap="square" rtlCol="0">
            <a:spAutoFit/>
          </a:bodyPr>
          <a:lstStyle/>
          <a:p>
            <a:pPr lvl="0">
              <a:defRPr/>
            </a:pPr>
            <a:r>
              <a:rPr lang="ja-JP" altLang="en-US" sz="800" b="1" dirty="0">
                <a:solidFill>
                  <a:prstClr val="black">
                    <a:lumMod val="85000"/>
                    <a:lumOff val="15000"/>
                  </a:prstClr>
                </a:solidFill>
                <a:latin typeface="BIZ UDゴシック" panose="020B0400000000000000" pitchFamily="49" charset="-128"/>
                <a:ea typeface="BIZ UDゴシック" panose="020B0400000000000000" pitchFamily="49" charset="-128"/>
                <a:hlinkClick r:id="rId6"/>
              </a:rPr>
              <a:t>箕面市</a:t>
            </a:r>
            <a:r>
              <a:rPr lang="en-US" altLang="ja-JP" sz="800" b="1" dirty="0">
                <a:solidFill>
                  <a:prstClr val="black">
                    <a:lumMod val="85000"/>
                    <a:lumOff val="15000"/>
                  </a:prstClr>
                </a:solidFill>
                <a:latin typeface="BIZ UDゴシック" panose="020B0400000000000000" pitchFamily="49" charset="-128"/>
                <a:ea typeface="BIZ UDゴシック" panose="020B0400000000000000" pitchFamily="49" charset="-128"/>
                <a:hlinkClick r:id="rId6"/>
              </a:rPr>
              <a:t>HP</a:t>
            </a:r>
            <a:endParaRPr lang="ja-JP" altLang="en-US" sz="800" b="1" dirty="0">
              <a:solidFill>
                <a:prstClr val="black">
                  <a:lumMod val="85000"/>
                  <a:lumOff val="15000"/>
                </a:prstClr>
              </a:solidFill>
              <a:latin typeface="BIZ UDゴシック" panose="020B0400000000000000" pitchFamily="49" charset="-128"/>
              <a:ea typeface="BIZ UDゴシック" panose="020B0400000000000000" pitchFamily="49" charset="-128"/>
            </a:endParaRPr>
          </a:p>
        </p:txBody>
      </p:sp>
      <p:sp>
        <p:nvSpPr>
          <p:cNvPr id="74" name="四角形: 角を丸くする 73">
            <a:extLst>
              <a:ext uri="{FF2B5EF4-FFF2-40B4-BE49-F238E27FC236}">
                <a16:creationId xmlns:a16="http://schemas.microsoft.com/office/drawing/2014/main" id="{2C128A13-A0DC-FC04-B836-3F70143E96FA}"/>
              </a:ext>
            </a:extLst>
          </p:cNvPr>
          <p:cNvSpPr/>
          <p:nvPr/>
        </p:nvSpPr>
        <p:spPr>
          <a:xfrm>
            <a:off x="5602925" y="3878527"/>
            <a:ext cx="2867035" cy="2697862"/>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5" name="四角形: 角を丸くする 74">
            <a:extLst>
              <a:ext uri="{FF2B5EF4-FFF2-40B4-BE49-F238E27FC236}">
                <a16:creationId xmlns:a16="http://schemas.microsoft.com/office/drawing/2014/main" id="{73B6AA4A-0115-6156-9543-51110CDF6C74}"/>
              </a:ext>
            </a:extLst>
          </p:cNvPr>
          <p:cNvSpPr/>
          <p:nvPr/>
        </p:nvSpPr>
        <p:spPr>
          <a:xfrm>
            <a:off x="5444875" y="4867838"/>
            <a:ext cx="3018484" cy="1558654"/>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lvl="0" indent="1588">
              <a:lnSpc>
                <a:spcPts val="1600"/>
              </a:lnSpc>
              <a:defRPr/>
            </a:pPr>
            <a:r>
              <a:rPr lang="ja-JP" altLang="en-US" sz="1200" dirty="0">
                <a:solidFill>
                  <a:prstClr val="black"/>
                </a:solidFill>
                <a:latin typeface="BIZ UDゴシック" panose="020B0400000000000000" pitchFamily="49" charset="-128"/>
                <a:ea typeface="BIZ UDゴシック" panose="020B0400000000000000" pitchFamily="49" charset="-128"/>
              </a:rPr>
              <a:t>阪南市を舞台として</a:t>
            </a:r>
            <a:r>
              <a:rPr lang="en-US" altLang="ja-JP" sz="1200" dirty="0">
                <a:solidFill>
                  <a:prstClr val="black"/>
                </a:solidFill>
                <a:latin typeface="BIZ UDゴシック" panose="020B0400000000000000" pitchFamily="49" charset="-128"/>
                <a:ea typeface="BIZ UDゴシック" panose="020B0400000000000000" pitchFamily="49" charset="-128"/>
              </a:rPr>
              <a:t>SDGs</a:t>
            </a:r>
            <a:r>
              <a:rPr lang="ja-JP" altLang="en-US" sz="1200" dirty="0">
                <a:solidFill>
                  <a:prstClr val="black"/>
                </a:solidFill>
                <a:latin typeface="BIZ UDゴシック" panose="020B0400000000000000" pitchFamily="49" charset="-128"/>
                <a:ea typeface="BIZ UDゴシック" panose="020B0400000000000000" pitchFamily="49" charset="-128"/>
              </a:rPr>
              <a:t>の達成に向けて取組む事業者やその取組を紹介する「はんなん・</a:t>
            </a:r>
            <a:r>
              <a:rPr lang="en-US" altLang="ja-JP" sz="1200" dirty="0">
                <a:solidFill>
                  <a:prstClr val="black"/>
                </a:solidFill>
                <a:latin typeface="BIZ UDゴシック" panose="020B0400000000000000" pitchFamily="49" charset="-128"/>
                <a:ea typeface="BIZ UDゴシック" panose="020B0400000000000000" pitchFamily="49" charset="-128"/>
              </a:rPr>
              <a:t>Co-</a:t>
            </a:r>
            <a:r>
              <a:rPr lang="ja-JP" altLang="en-US" sz="1200" dirty="0">
                <a:solidFill>
                  <a:prstClr val="black"/>
                </a:solidFill>
                <a:latin typeface="BIZ UDゴシック" panose="020B0400000000000000" pitchFamily="49" charset="-128"/>
                <a:ea typeface="BIZ UDゴシック" panose="020B0400000000000000" pitchFamily="49" charset="-128"/>
              </a:rPr>
              <a:t>ベネフィット創出ネットワーク」を運営し、事業者同士のマッチングを促すことで、</a:t>
            </a:r>
            <a:r>
              <a:rPr lang="en-US" altLang="ja-JP" sz="1200" dirty="0">
                <a:solidFill>
                  <a:prstClr val="black"/>
                </a:solidFill>
                <a:latin typeface="BIZ UDゴシック" panose="020B0400000000000000" pitchFamily="49" charset="-128"/>
                <a:ea typeface="BIZ UDゴシック" panose="020B0400000000000000" pitchFamily="49" charset="-128"/>
              </a:rPr>
              <a:t>SDGs</a:t>
            </a:r>
            <a:r>
              <a:rPr lang="ja-JP" altLang="en-US" sz="1200" dirty="0">
                <a:solidFill>
                  <a:prstClr val="black"/>
                </a:solidFill>
                <a:latin typeface="BIZ UDゴシック" panose="020B0400000000000000" pitchFamily="49" charset="-128"/>
                <a:ea typeface="BIZ UDゴシック" panose="020B0400000000000000" pitchFamily="49" charset="-128"/>
              </a:rPr>
              <a:t>の達成に資する地元特産品を活用した商品開発や、市全体の</a:t>
            </a:r>
            <a:r>
              <a:rPr lang="en-US" altLang="ja-JP" sz="1200" dirty="0">
                <a:solidFill>
                  <a:prstClr val="black"/>
                </a:solidFill>
                <a:latin typeface="BIZ UDゴシック" panose="020B0400000000000000" pitchFamily="49" charset="-128"/>
                <a:ea typeface="BIZ UDゴシック" panose="020B0400000000000000" pitchFamily="49" charset="-128"/>
              </a:rPr>
              <a:t>SDGs</a:t>
            </a:r>
            <a:r>
              <a:rPr lang="ja-JP" altLang="en-US" sz="1200" dirty="0">
                <a:solidFill>
                  <a:prstClr val="black"/>
                </a:solidFill>
                <a:latin typeface="BIZ UDゴシック" panose="020B0400000000000000" pitchFamily="49" charset="-128"/>
                <a:ea typeface="BIZ UDゴシック" panose="020B0400000000000000" pitchFamily="49" charset="-128"/>
              </a:rPr>
              <a:t>達成に向けた機運醸成を図る。</a:t>
            </a:r>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76" name="フリーフォーム: 図形 75">
            <a:extLst>
              <a:ext uri="{FF2B5EF4-FFF2-40B4-BE49-F238E27FC236}">
                <a16:creationId xmlns:a16="http://schemas.microsoft.com/office/drawing/2014/main" id="{CB5475DC-A951-E216-1E00-4A5EF23E7828}"/>
              </a:ext>
            </a:extLst>
          </p:cNvPr>
          <p:cNvSpPr/>
          <p:nvPr/>
        </p:nvSpPr>
        <p:spPr>
          <a:xfrm>
            <a:off x="7839734" y="4566428"/>
            <a:ext cx="636840" cy="231130"/>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7" name="テキスト ボックス 76">
            <a:extLst>
              <a:ext uri="{FF2B5EF4-FFF2-40B4-BE49-F238E27FC236}">
                <a16:creationId xmlns:a16="http://schemas.microsoft.com/office/drawing/2014/main" id="{028EC598-6368-F558-F08C-2D53975A9EEE}"/>
              </a:ext>
            </a:extLst>
          </p:cNvPr>
          <p:cNvSpPr txBox="1"/>
          <p:nvPr/>
        </p:nvSpPr>
        <p:spPr>
          <a:xfrm>
            <a:off x="7954393" y="4574114"/>
            <a:ext cx="699287" cy="215444"/>
          </a:xfrm>
          <a:prstGeom prst="rect">
            <a:avLst/>
          </a:prstGeom>
          <a:noFill/>
        </p:spPr>
        <p:txBody>
          <a:bodyPr wrap="square" rtlCol="0">
            <a:spAutoFit/>
          </a:bodyPr>
          <a:lstStyle/>
          <a:p>
            <a:pPr lvl="0">
              <a:defRPr/>
            </a:pPr>
            <a:r>
              <a:rPr lang="ja-JP" altLang="en-US" sz="800" b="1" dirty="0">
                <a:solidFill>
                  <a:prstClr val="black">
                    <a:lumMod val="85000"/>
                    <a:lumOff val="15000"/>
                  </a:prstClr>
                </a:solidFill>
                <a:latin typeface="BIZ UDゴシック" panose="020B0400000000000000" pitchFamily="49" charset="-128"/>
                <a:ea typeface="BIZ UDゴシック" panose="020B0400000000000000" pitchFamily="49" charset="-128"/>
                <a:hlinkClick r:id="rId7"/>
              </a:rPr>
              <a:t>阪南市</a:t>
            </a:r>
            <a:r>
              <a:rPr lang="en-US" altLang="ja-JP" sz="800" b="1" dirty="0">
                <a:solidFill>
                  <a:prstClr val="black">
                    <a:lumMod val="85000"/>
                    <a:lumOff val="15000"/>
                  </a:prstClr>
                </a:solidFill>
                <a:latin typeface="BIZ UDゴシック" panose="020B0400000000000000" pitchFamily="49" charset="-128"/>
                <a:ea typeface="BIZ UDゴシック" panose="020B0400000000000000" pitchFamily="49" charset="-128"/>
                <a:hlinkClick r:id="rId7"/>
              </a:rPr>
              <a:t>HP</a:t>
            </a:r>
            <a:endParaRPr lang="ja-JP" altLang="en-US" sz="800" b="1" dirty="0">
              <a:solidFill>
                <a:prstClr val="black">
                  <a:lumMod val="85000"/>
                  <a:lumOff val="15000"/>
                </a:prstClr>
              </a:solidFill>
              <a:latin typeface="BIZ UDゴシック" panose="020B0400000000000000" pitchFamily="49" charset="-128"/>
              <a:ea typeface="BIZ UDゴシック" panose="020B0400000000000000" pitchFamily="49" charset="-128"/>
            </a:endParaRPr>
          </a:p>
        </p:txBody>
      </p:sp>
      <p:sp>
        <p:nvSpPr>
          <p:cNvPr id="78" name="四角形: 角を丸くする 77">
            <a:extLst>
              <a:ext uri="{FF2B5EF4-FFF2-40B4-BE49-F238E27FC236}">
                <a16:creationId xmlns:a16="http://schemas.microsoft.com/office/drawing/2014/main" id="{48CD8726-011B-820A-BAD1-3E43446B60C2}"/>
              </a:ext>
            </a:extLst>
          </p:cNvPr>
          <p:cNvSpPr/>
          <p:nvPr/>
        </p:nvSpPr>
        <p:spPr>
          <a:xfrm>
            <a:off x="5521222" y="4009664"/>
            <a:ext cx="3030085" cy="46848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t>SDGs</a:t>
            </a:r>
            <a:r>
              <a:rPr kumimoji="1" lang="ja-JP" altLang="en-US"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t>の達成に向けて取組む</a:t>
            </a:r>
            <a:br>
              <a:rPr kumimoji="1" lang="en-US" altLang="ja-JP"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br>
            <a:r>
              <a:rPr kumimoji="1" lang="ja-JP" altLang="en-US"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t>事業者同士の連携を強化する取組</a:t>
            </a:r>
            <a:endParaRPr kumimoji="1" lang="en-US" altLang="ja-JP"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endParaRPr>
          </a:p>
        </p:txBody>
      </p:sp>
      <p:sp>
        <p:nvSpPr>
          <p:cNvPr id="79" name="四角形: 角を丸くする 78">
            <a:extLst>
              <a:ext uri="{FF2B5EF4-FFF2-40B4-BE49-F238E27FC236}">
                <a16:creationId xmlns:a16="http://schemas.microsoft.com/office/drawing/2014/main" id="{B7C432C5-6072-4DB0-6F39-794D1FF3BDA0}"/>
              </a:ext>
            </a:extLst>
          </p:cNvPr>
          <p:cNvSpPr/>
          <p:nvPr/>
        </p:nvSpPr>
        <p:spPr>
          <a:xfrm>
            <a:off x="3292462" y="3872389"/>
            <a:ext cx="2246713" cy="2687682"/>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0" name="四角形: 角を丸くする 79">
            <a:extLst>
              <a:ext uri="{FF2B5EF4-FFF2-40B4-BE49-F238E27FC236}">
                <a16:creationId xmlns:a16="http://schemas.microsoft.com/office/drawing/2014/main" id="{3D5F4EC6-A12B-F8EA-51F9-91651627C5B5}"/>
              </a:ext>
            </a:extLst>
          </p:cNvPr>
          <p:cNvSpPr/>
          <p:nvPr/>
        </p:nvSpPr>
        <p:spPr>
          <a:xfrm>
            <a:off x="3244480" y="4695880"/>
            <a:ext cx="2318878" cy="177177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marR="0" lvl="0" indent="1588" algn="l" defTabSz="914400" rtl="0" eaLnBrk="1" fontAlgn="auto" latinLnBrk="0" hangingPunct="1">
              <a:lnSpc>
                <a:spcPts val="1600"/>
              </a:lnSpc>
              <a:spcBef>
                <a:spcPts val="12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地域経済の活性化に向けて、市内の店舗を活用し、経営や創業等に関する相談受付や、セミナー・交流会の開催による企業間交流の促進、企業立地などを目的とした、南河内地域で初となる共創拠点を設置する。</a:t>
            </a:r>
          </a:p>
        </p:txBody>
      </p:sp>
      <p:sp>
        <p:nvSpPr>
          <p:cNvPr id="81" name="四角形: 角を丸くする 80">
            <a:extLst>
              <a:ext uri="{FF2B5EF4-FFF2-40B4-BE49-F238E27FC236}">
                <a16:creationId xmlns:a16="http://schemas.microsoft.com/office/drawing/2014/main" id="{17F6AAD9-E6AC-0CA7-5AA8-F745FCC778FE}"/>
              </a:ext>
            </a:extLst>
          </p:cNvPr>
          <p:cNvSpPr/>
          <p:nvPr/>
        </p:nvSpPr>
        <p:spPr>
          <a:xfrm>
            <a:off x="3160578" y="3816857"/>
            <a:ext cx="2555704" cy="732225"/>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t>南河内地域初となる、共創拠点の整備に向けた取組</a:t>
            </a:r>
          </a:p>
        </p:txBody>
      </p:sp>
      <p:sp>
        <p:nvSpPr>
          <p:cNvPr id="82" name="フリーフォーム: 図形 81">
            <a:extLst>
              <a:ext uri="{FF2B5EF4-FFF2-40B4-BE49-F238E27FC236}">
                <a16:creationId xmlns:a16="http://schemas.microsoft.com/office/drawing/2014/main" id="{DCBF14E0-86C5-1E84-0C29-3314B585C362}"/>
              </a:ext>
            </a:extLst>
          </p:cNvPr>
          <p:cNvSpPr/>
          <p:nvPr/>
        </p:nvSpPr>
        <p:spPr>
          <a:xfrm>
            <a:off x="4902335" y="4462330"/>
            <a:ext cx="636840" cy="231130"/>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3" name="テキスト ボックス 82">
            <a:extLst>
              <a:ext uri="{FF2B5EF4-FFF2-40B4-BE49-F238E27FC236}">
                <a16:creationId xmlns:a16="http://schemas.microsoft.com/office/drawing/2014/main" id="{721C19EE-DBC6-9D8E-B77F-D4E400F25920}"/>
              </a:ext>
            </a:extLst>
          </p:cNvPr>
          <p:cNvSpPr txBox="1"/>
          <p:nvPr/>
        </p:nvSpPr>
        <p:spPr>
          <a:xfrm>
            <a:off x="5016994" y="4470016"/>
            <a:ext cx="699287" cy="215444"/>
          </a:xfrm>
          <a:prstGeom prst="rect">
            <a:avLst/>
          </a:prstGeom>
          <a:noFill/>
        </p:spPr>
        <p:txBody>
          <a:bodyPr wrap="square" rtlCol="0">
            <a:spAutoFit/>
          </a:bodyPr>
          <a:lstStyle/>
          <a:p>
            <a:pPr lvl="0">
              <a:defRPr/>
            </a:pPr>
            <a:r>
              <a:rPr lang="ja-JP" altLang="en-US" sz="800" b="1" dirty="0">
                <a:solidFill>
                  <a:prstClr val="black">
                    <a:lumMod val="85000"/>
                    <a:lumOff val="15000"/>
                  </a:prstClr>
                </a:solidFill>
                <a:latin typeface="BIZ UDゴシック" panose="020B0400000000000000" pitchFamily="49" charset="-128"/>
                <a:ea typeface="BIZ UDゴシック" panose="020B0400000000000000" pitchFamily="49" charset="-128"/>
              </a:rPr>
              <a:t>富田林市</a:t>
            </a:r>
          </a:p>
        </p:txBody>
      </p:sp>
      <p:sp>
        <p:nvSpPr>
          <p:cNvPr id="5" name="スライド番号プレースホルダー 12">
            <a:extLst>
              <a:ext uri="{FF2B5EF4-FFF2-40B4-BE49-F238E27FC236}">
                <a16:creationId xmlns:a16="http://schemas.microsoft.com/office/drawing/2014/main" id="{369C4103-760E-5036-A768-981FB8B66363}"/>
              </a:ext>
            </a:extLst>
          </p:cNvPr>
          <p:cNvSpPr>
            <a:spLocks noGrp="1"/>
          </p:cNvSpPr>
          <p:nvPr>
            <p:ph type="sldNum" sz="quarter" idx="12"/>
          </p:nvPr>
        </p:nvSpPr>
        <p:spPr>
          <a:xfrm>
            <a:off x="11645322" y="6556053"/>
            <a:ext cx="610178"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4</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06665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3D7155-9AA4-07F3-F931-FBB6600804D3}"/>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8425EE64-C2E9-5B53-D92D-3AF4C25521AD}"/>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62831E76-0908-233D-3F5A-4833174A4ABB}"/>
              </a:ext>
            </a:extLst>
          </p:cNvPr>
          <p:cNvSpPr/>
          <p:nvPr/>
        </p:nvSpPr>
        <p:spPr>
          <a:xfrm>
            <a:off x="230282" y="676668"/>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四角形: 角を丸くする 6">
            <a:extLst>
              <a:ext uri="{FF2B5EF4-FFF2-40B4-BE49-F238E27FC236}">
                <a16:creationId xmlns:a16="http://schemas.microsoft.com/office/drawing/2014/main" id="{B9D5BEC3-060B-AFBC-DAEA-B13E2B5796B6}"/>
              </a:ext>
            </a:extLst>
          </p:cNvPr>
          <p:cNvSpPr/>
          <p:nvPr/>
        </p:nvSpPr>
        <p:spPr>
          <a:xfrm>
            <a:off x="146075" y="1241648"/>
            <a:ext cx="11849153" cy="5437279"/>
          </a:xfrm>
          <a:prstGeom prst="roundRect">
            <a:avLst>
              <a:gd name="adj" fmla="val 7526"/>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四角形: 角を丸くする 7">
            <a:extLst>
              <a:ext uri="{FF2B5EF4-FFF2-40B4-BE49-F238E27FC236}">
                <a16:creationId xmlns:a16="http://schemas.microsoft.com/office/drawing/2014/main" id="{02552F10-2CFE-2C32-7D1C-37F579975C70}"/>
              </a:ext>
            </a:extLst>
          </p:cNvPr>
          <p:cNvSpPr/>
          <p:nvPr/>
        </p:nvSpPr>
        <p:spPr>
          <a:xfrm>
            <a:off x="146074" y="986402"/>
            <a:ext cx="8013676" cy="45786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人を惹きつける魅力的な就業の場づくり「チャレンジ、トライ＆エラー」</a:t>
            </a:r>
            <a:r>
              <a:rPr lang="ja-JP" altLang="en-US" sz="1600" b="1" dirty="0">
                <a:solidFill>
                  <a:srgbClr val="241916"/>
                </a:solidFill>
                <a:latin typeface="BIZ UDゴシック" panose="020B0400000000000000" pitchFamily="49" charset="-128"/>
                <a:ea typeface="BIZ UDゴシック" panose="020B0400000000000000" pitchFamily="49" charset="-128"/>
              </a:rPr>
              <a:t>（</a:t>
            </a:r>
            <a:r>
              <a:rPr lang="en-US" altLang="ja-JP" sz="1600" b="1" dirty="0">
                <a:solidFill>
                  <a:srgbClr val="241916"/>
                </a:solidFill>
                <a:latin typeface="BIZ UDゴシック" panose="020B0400000000000000" pitchFamily="49" charset="-128"/>
                <a:ea typeface="BIZ UDゴシック" panose="020B0400000000000000" pitchFamily="49" charset="-128"/>
              </a:rPr>
              <a:t>1/2</a:t>
            </a:r>
            <a:r>
              <a:rPr lang="ja-JP" altLang="en-US" sz="1600" b="1" dirty="0">
                <a:solidFill>
                  <a:srgbClr val="241916"/>
                </a:solidFill>
                <a:latin typeface="BIZ UDゴシック" panose="020B0400000000000000" pitchFamily="49" charset="-128"/>
                <a:ea typeface="BIZ UDゴシック" panose="020B0400000000000000" pitchFamily="49" charset="-128"/>
              </a:rPr>
              <a:t>）</a:t>
            </a:r>
            <a:endParaRPr kumimoji="1" lang="ja-JP" altLang="en-US" sz="1600" b="1" i="0" u="none" strike="noStrike" kern="1200" cap="none" spc="0" normalizeH="0" baseline="0" noProof="0" dirty="0">
              <a:ln>
                <a:noFill/>
              </a:ln>
              <a:solidFill>
                <a:srgbClr val="241916"/>
              </a:solidFill>
              <a:effectLst/>
              <a:uLnTx/>
              <a:uFillTx/>
              <a:latin typeface="游ゴシック" panose="020F0502020204030204"/>
              <a:ea typeface="游ゴシック" panose="020B0400000000000000" pitchFamily="50" charset="-128"/>
              <a:cs typeface="+mn-cs"/>
            </a:endParaRPr>
          </a:p>
        </p:txBody>
      </p:sp>
      <p:sp>
        <p:nvSpPr>
          <p:cNvPr id="41" name="四角形: 角を丸くする 40">
            <a:extLst>
              <a:ext uri="{FF2B5EF4-FFF2-40B4-BE49-F238E27FC236}">
                <a16:creationId xmlns:a16="http://schemas.microsoft.com/office/drawing/2014/main" id="{6AB2EE0F-FA52-F860-0941-F5D8412F0929}"/>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7198A1DE-21B7-1295-EA26-C780D04DF290}"/>
              </a:ext>
            </a:extLst>
          </p:cNvPr>
          <p:cNvSpPr/>
          <p:nvPr/>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57" name="四角形: 角を丸くする 56">
            <a:extLst>
              <a:ext uri="{FF2B5EF4-FFF2-40B4-BE49-F238E27FC236}">
                <a16:creationId xmlns:a16="http://schemas.microsoft.com/office/drawing/2014/main" id="{038A61E2-F483-6F0C-EDF6-66DE4438AEE4}"/>
              </a:ext>
            </a:extLst>
          </p:cNvPr>
          <p:cNvSpPr/>
          <p:nvPr/>
        </p:nvSpPr>
        <p:spPr>
          <a:xfrm>
            <a:off x="348530" y="242056"/>
            <a:ext cx="3099462"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暮らしやすさ、働きやすさ、</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楽しさを高める機能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21FEA88F-2C20-8222-E733-BFD4E6D1C07B}"/>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0" name="四角形: 角を丸くする 29">
            <a:extLst>
              <a:ext uri="{FF2B5EF4-FFF2-40B4-BE49-F238E27FC236}">
                <a16:creationId xmlns:a16="http://schemas.microsoft.com/office/drawing/2014/main" id="{D6BEB250-4DAD-83A7-ACF9-67235207189B}"/>
              </a:ext>
            </a:extLst>
          </p:cNvPr>
          <p:cNvSpPr/>
          <p:nvPr/>
        </p:nvSpPr>
        <p:spPr>
          <a:xfrm>
            <a:off x="4678604" y="1516743"/>
            <a:ext cx="7291312" cy="948684"/>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31" name="四角形: 角を丸くする 30">
            <a:extLst>
              <a:ext uri="{FF2B5EF4-FFF2-40B4-BE49-F238E27FC236}">
                <a16:creationId xmlns:a16="http://schemas.microsoft.com/office/drawing/2014/main" id="{E9BD1BCF-1325-E102-6370-5FA6993A8662}"/>
              </a:ext>
            </a:extLst>
          </p:cNvPr>
          <p:cNvSpPr/>
          <p:nvPr/>
        </p:nvSpPr>
        <p:spPr>
          <a:xfrm>
            <a:off x="269543" y="1502133"/>
            <a:ext cx="4366116" cy="959024"/>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7019F177-D328-4489-06FF-4EC95FF73260}"/>
              </a:ext>
            </a:extLst>
          </p:cNvPr>
          <p:cNvSpPr/>
          <p:nvPr/>
        </p:nvSpPr>
        <p:spPr>
          <a:xfrm>
            <a:off x="1007390" y="1682050"/>
            <a:ext cx="3618479" cy="70616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6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いちごアカデミーで、新規就農者の確保・育成を目的に、品目特化型の研修プログラム「大阪産（もん）スタートアカデミー」を実施する。</a:t>
            </a:r>
          </a:p>
        </p:txBody>
      </p:sp>
      <p:sp>
        <p:nvSpPr>
          <p:cNvPr id="25" name="四角形: 角を丸くする 24">
            <a:extLst>
              <a:ext uri="{FF2B5EF4-FFF2-40B4-BE49-F238E27FC236}">
                <a16:creationId xmlns:a16="http://schemas.microsoft.com/office/drawing/2014/main" id="{37053B9E-191E-6ED9-E733-C85860ED9E98}"/>
              </a:ext>
            </a:extLst>
          </p:cNvPr>
          <p:cNvSpPr/>
          <p:nvPr/>
        </p:nvSpPr>
        <p:spPr>
          <a:xfrm>
            <a:off x="5374077" y="1743113"/>
            <a:ext cx="3860019" cy="70616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6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hlinkClick r:id="rId2"/>
              </a:rPr>
              <a:t>「学び直しのまち四條畷</a:t>
            </a:r>
            <a:r>
              <a:rPr lang="ja-JP" altLang="en-US" sz="1200" dirty="0">
                <a:solidFill>
                  <a:schemeClr val="tx1"/>
                </a:solidFill>
                <a:latin typeface="BIZ UDゴシック" panose="020B0400000000000000" pitchFamily="49" charset="-128"/>
                <a:ea typeface="BIZ UDゴシック" panose="020B0400000000000000" pitchFamily="49" charset="-128"/>
              </a:rPr>
              <a:t>」として魅力を高めるため、意欲ある人の職業能力の向上やスキルの取得を支援し、豊かな暮らしの実現をめざす環境を整える。</a:t>
            </a:r>
          </a:p>
        </p:txBody>
      </p:sp>
      <p:sp>
        <p:nvSpPr>
          <p:cNvPr id="35" name="四角形: 角を丸くする 34">
            <a:extLst>
              <a:ext uri="{FF2B5EF4-FFF2-40B4-BE49-F238E27FC236}">
                <a16:creationId xmlns:a16="http://schemas.microsoft.com/office/drawing/2014/main" id="{E6F8F3B4-3D54-54F2-5CC8-927DEBC495BC}"/>
              </a:ext>
            </a:extLst>
          </p:cNvPr>
          <p:cNvSpPr/>
          <p:nvPr/>
        </p:nvSpPr>
        <p:spPr>
          <a:xfrm>
            <a:off x="4574678" y="1550994"/>
            <a:ext cx="4822770" cy="18696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意欲ある市民等の職業能力の向上やスキルの取得を支援</a:t>
            </a:r>
          </a:p>
        </p:txBody>
      </p:sp>
      <p:sp>
        <p:nvSpPr>
          <p:cNvPr id="36" name="四角形: 角を丸くする 35">
            <a:extLst>
              <a:ext uri="{FF2B5EF4-FFF2-40B4-BE49-F238E27FC236}">
                <a16:creationId xmlns:a16="http://schemas.microsoft.com/office/drawing/2014/main" id="{DDA1B588-5079-E141-9047-433EA482FFF5}"/>
              </a:ext>
            </a:extLst>
          </p:cNvPr>
          <p:cNvSpPr/>
          <p:nvPr/>
        </p:nvSpPr>
        <p:spPr>
          <a:xfrm>
            <a:off x="-40561" y="1515952"/>
            <a:ext cx="4822770" cy="18696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新規就農者の確保・育成のための研修プログラム</a:t>
            </a:r>
            <a:r>
              <a:rPr lang="ja-JP" altLang="en-US" sz="1400" b="1" u="sng" dirty="0">
                <a:solidFill>
                  <a:srgbClr val="241916"/>
                </a:solidFill>
                <a:latin typeface="BIZ UDPゴシック" panose="020B0400000000000000" pitchFamily="50" charset="-128"/>
                <a:ea typeface="BIZ UDPゴシック" panose="020B0400000000000000" pitchFamily="50" charset="-128"/>
              </a:rPr>
              <a:t>実施</a:t>
            </a:r>
            <a:endParaRPr kumimoji="1" lang="ja-JP" altLang="en-US" sz="1400" b="1" u="sng" dirty="0">
              <a:solidFill>
                <a:srgbClr val="241916"/>
              </a:solidFill>
              <a:latin typeface="BIZ UDPゴシック" panose="020B0400000000000000" pitchFamily="50" charset="-128"/>
              <a:ea typeface="BIZ UDPゴシック" panose="020B0400000000000000" pitchFamily="50" charset="-128"/>
            </a:endParaRPr>
          </a:p>
        </p:txBody>
      </p:sp>
      <p:grpSp>
        <p:nvGrpSpPr>
          <p:cNvPr id="43" name="グループ化 42">
            <a:extLst>
              <a:ext uri="{FF2B5EF4-FFF2-40B4-BE49-F238E27FC236}">
                <a16:creationId xmlns:a16="http://schemas.microsoft.com/office/drawing/2014/main" id="{F6D15F0A-2F73-4813-B08E-57795BC3E98F}"/>
              </a:ext>
            </a:extLst>
          </p:cNvPr>
          <p:cNvGrpSpPr/>
          <p:nvPr/>
        </p:nvGrpSpPr>
        <p:grpSpPr>
          <a:xfrm>
            <a:off x="262196" y="1788325"/>
            <a:ext cx="972057" cy="263791"/>
            <a:chOff x="6606161" y="1950156"/>
            <a:chExt cx="651747" cy="263791"/>
          </a:xfrm>
        </p:grpSpPr>
        <p:sp>
          <p:nvSpPr>
            <p:cNvPr id="44" name="フリーフォーム: 図形 43">
              <a:extLst>
                <a:ext uri="{FF2B5EF4-FFF2-40B4-BE49-F238E27FC236}">
                  <a16:creationId xmlns:a16="http://schemas.microsoft.com/office/drawing/2014/main" id="{394D9275-4DDB-3F9E-CEDE-7B3B55DA62E5}"/>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7" name="テキスト ボックス 46">
              <a:extLst>
                <a:ext uri="{FF2B5EF4-FFF2-40B4-BE49-F238E27FC236}">
                  <a16:creationId xmlns:a16="http://schemas.microsoft.com/office/drawing/2014/main" id="{61283CDD-889C-FF30-CE7E-427079327055}"/>
                </a:ext>
              </a:extLst>
            </p:cNvPr>
            <p:cNvSpPr txBox="1"/>
            <p:nvPr/>
          </p:nvSpPr>
          <p:spPr>
            <a:xfrm>
              <a:off x="6606161"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千早赤阪村</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48" name="グループ化 47">
            <a:extLst>
              <a:ext uri="{FF2B5EF4-FFF2-40B4-BE49-F238E27FC236}">
                <a16:creationId xmlns:a16="http://schemas.microsoft.com/office/drawing/2014/main" id="{2DA1FC17-53C9-2AAC-40E4-90499271FAD1}"/>
              </a:ext>
            </a:extLst>
          </p:cNvPr>
          <p:cNvGrpSpPr/>
          <p:nvPr/>
        </p:nvGrpSpPr>
        <p:grpSpPr>
          <a:xfrm>
            <a:off x="4668814" y="1870230"/>
            <a:ext cx="834245" cy="263791"/>
            <a:chOff x="6606161" y="1950156"/>
            <a:chExt cx="651747" cy="263791"/>
          </a:xfrm>
        </p:grpSpPr>
        <p:sp>
          <p:nvSpPr>
            <p:cNvPr id="49" name="フリーフォーム: 図形 48">
              <a:extLst>
                <a:ext uri="{FF2B5EF4-FFF2-40B4-BE49-F238E27FC236}">
                  <a16:creationId xmlns:a16="http://schemas.microsoft.com/office/drawing/2014/main" id="{916DB2D9-F0CF-F0D2-59C7-ADE330CEF66C}"/>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0" name="テキスト ボックス 49">
              <a:extLst>
                <a:ext uri="{FF2B5EF4-FFF2-40B4-BE49-F238E27FC236}">
                  <a16:creationId xmlns:a16="http://schemas.microsoft.com/office/drawing/2014/main" id="{940BA58B-6D2D-2054-4FA7-727838B95E92}"/>
                </a:ext>
              </a:extLst>
            </p:cNvPr>
            <p:cNvSpPr txBox="1"/>
            <p:nvPr/>
          </p:nvSpPr>
          <p:spPr>
            <a:xfrm>
              <a:off x="6606161"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四條畷市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9" name="図 8">
            <a:extLst>
              <a:ext uri="{FF2B5EF4-FFF2-40B4-BE49-F238E27FC236}">
                <a16:creationId xmlns:a16="http://schemas.microsoft.com/office/drawing/2014/main" id="{D53C0979-5934-0DEE-DD29-BFA790E507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80171" y="1536662"/>
            <a:ext cx="2430937" cy="885282"/>
          </a:xfrm>
          <a:prstGeom prst="rect">
            <a:avLst/>
          </a:prstGeom>
        </p:spPr>
      </p:pic>
      <p:sp>
        <p:nvSpPr>
          <p:cNvPr id="5" name="四角形: 角を丸くする 4">
            <a:extLst>
              <a:ext uri="{FF2B5EF4-FFF2-40B4-BE49-F238E27FC236}">
                <a16:creationId xmlns:a16="http://schemas.microsoft.com/office/drawing/2014/main" id="{EFB87389-ADDF-D46B-3924-C2B9141C81C2}"/>
              </a:ext>
            </a:extLst>
          </p:cNvPr>
          <p:cNvSpPr/>
          <p:nvPr/>
        </p:nvSpPr>
        <p:spPr>
          <a:xfrm>
            <a:off x="269544" y="2532388"/>
            <a:ext cx="5880496" cy="808909"/>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grpSp>
        <p:nvGrpSpPr>
          <p:cNvPr id="11" name="グループ化 10">
            <a:extLst>
              <a:ext uri="{FF2B5EF4-FFF2-40B4-BE49-F238E27FC236}">
                <a16:creationId xmlns:a16="http://schemas.microsoft.com/office/drawing/2014/main" id="{DAF6D469-EF31-FF70-8EA7-926B926DF9D4}"/>
              </a:ext>
            </a:extLst>
          </p:cNvPr>
          <p:cNvGrpSpPr/>
          <p:nvPr/>
        </p:nvGrpSpPr>
        <p:grpSpPr>
          <a:xfrm>
            <a:off x="259469" y="2935389"/>
            <a:ext cx="688590" cy="263791"/>
            <a:chOff x="6610367" y="1950156"/>
            <a:chExt cx="730267" cy="263791"/>
          </a:xfrm>
        </p:grpSpPr>
        <p:sp>
          <p:nvSpPr>
            <p:cNvPr id="12" name="フリーフォーム: 図形 11">
              <a:extLst>
                <a:ext uri="{FF2B5EF4-FFF2-40B4-BE49-F238E27FC236}">
                  <a16:creationId xmlns:a16="http://schemas.microsoft.com/office/drawing/2014/main" id="{816E03AE-66EF-B6E0-6C59-F253B319BDB7}"/>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3" name="テキスト ボックス 12">
              <a:extLst>
                <a:ext uri="{FF2B5EF4-FFF2-40B4-BE49-F238E27FC236}">
                  <a16:creationId xmlns:a16="http://schemas.microsoft.com/office/drawing/2014/main" id="{0A3350EF-A91D-691A-4231-1D55C755AD69}"/>
                </a:ext>
              </a:extLst>
            </p:cNvPr>
            <p:cNvSpPr txBox="1"/>
            <p:nvPr/>
          </p:nvSpPr>
          <p:spPr>
            <a:xfrm>
              <a:off x="6610367" y="1958108"/>
              <a:ext cx="73026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忠岡町</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15" name="四角形: 角を丸くする 14">
            <a:extLst>
              <a:ext uri="{FF2B5EF4-FFF2-40B4-BE49-F238E27FC236}">
                <a16:creationId xmlns:a16="http://schemas.microsoft.com/office/drawing/2014/main" id="{F0C51134-5E7C-96AF-33C5-777493B7CD54}"/>
              </a:ext>
            </a:extLst>
          </p:cNvPr>
          <p:cNvSpPr/>
          <p:nvPr/>
        </p:nvSpPr>
        <p:spPr>
          <a:xfrm>
            <a:off x="-138455" y="2563562"/>
            <a:ext cx="3574751" cy="15214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目標に向けたレベルアップを支援</a:t>
            </a:r>
          </a:p>
        </p:txBody>
      </p:sp>
      <p:sp>
        <p:nvSpPr>
          <p:cNvPr id="17" name="四角形: 角を丸くする 16">
            <a:extLst>
              <a:ext uri="{FF2B5EF4-FFF2-40B4-BE49-F238E27FC236}">
                <a16:creationId xmlns:a16="http://schemas.microsoft.com/office/drawing/2014/main" id="{6B1DBB9E-6F9A-A268-C823-339BB2ECC7B0}"/>
              </a:ext>
            </a:extLst>
          </p:cNvPr>
          <p:cNvSpPr/>
          <p:nvPr/>
        </p:nvSpPr>
        <p:spPr>
          <a:xfrm>
            <a:off x="748224" y="2690060"/>
            <a:ext cx="5347776" cy="70616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6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個人の目標に応じてレベルアップができるまちを目標に、希望する職業や就労に適した技能や資格を習得する際に、国家資格や技能検定に合格した場合、その受験費用の一部を交付する。</a:t>
            </a:r>
          </a:p>
        </p:txBody>
      </p:sp>
      <p:sp>
        <p:nvSpPr>
          <p:cNvPr id="24" name="四角形: 角を丸くする 23">
            <a:extLst>
              <a:ext uri="{FF2B5EF4-FFF2-40B4-BE49-F238E27FC236}">
                <a16:creationId xmlns:a16="http://schemas.microsoft.com/office/drawing/2014/main" id="{EA901235-7897-E93A-B066-6BD21F417AA8}"/>
              </a:ext>
            </a:extLst>
          </p:cNvPr>
          <p:cNvSpPr/>
          <p:nvPr/>
        </p:nvSpPr>
        <p:spPr>
          <a:xfrm>
            <a:off x="6263709" y="2522746"/>
            <a:ext cx="5680776" cy="808909"/>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grpSp>
        <p:nvGrpSpPr>
          <p:cNvPr id="38" name="グループ化 37">
            <a:extLst>
              <a:ext uri="{FF2B5EF4-FFF2-40B4-BE49-F238E27FC236}">
                <a16:creationId xmlns:a16="http://schemas.microsoft.com/office/drawing/2014/main" id="{37D63E1F-734E-D3A3-FE19-F8B854F4C66C}"/>
              </a:ext>
            </a:extLst>
          </p:cNvPr>
          <p:cNvGrpSpPr/>
          <p:nvPr/>
        </p:nvGrpSpPr>
        <p:grpSpPr>
          <a:xfrm>
            <a:off x="6263709" y="2903650"/>
            <a:ext cx="688590" cy="263791"/>
            <a:chOff x="6610367" y="1950156"/>
            <a:chExt cx="730267" cy="263791"/>
          </a:xfrm>
        </p:grpSpPr>
        <p:sp>
          <p:nvSpPr>
            <p:cNvPr id="40" name="フリーフォーム: 図形 39">
              <a:extLst>
                <a:ext uri="{FF2B5EF4-FFF2-40B4-BE49-F238E27FC236}">
                  <a16:creationId xmlns:a16="http://schemas.microsoft.com/office/drawing/2014/main" id="{98A9A6C3-8A86-7831-16AF-E4B8DD4E8941}"/>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2" name="テキスト ボックス 41">
              <a:extLst>
                <a:ext uri="{FF2B5EF4-FFF2-40B4-BE49-F238E27FC236}">
                  <a16:creationId xmlns:a16="http://schemas.microsoft.com/office/drawing/2014/main" id="{DC649D1F-5F90-FC20-C465-F59D259281F1}"/>
                </a:ext>
              </a:extLst>
            </p:cNvPr>
            <p:cNvSpPr txBox="1"/>
            <p:nvPr/>
          </p:nvSpPr>
          <p:spPr>
            <a:xfrm>
              <a:off x="6610367" y="195810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四條畷市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45" name="四角形: 角を丸くする 44">
            <a:extLst>
              <a:ext uri="{FF2B5EF4-FFF2-40B4-BE49-F238E27FC236}">
                <a16:creationId xmlns:a16="http://schemas.microsoft.com/office/drawing/2014/main" id="{EBD6EA32-B7B6-E715-7E2C-992F4A0EEEF9}"/>
              </a:ext>
            </a:extLst>
          </p:cNvPr>
          <p:cNvSpPr/>
          <p:nvPr/>
        </p:nvSpPr>
        <p:spPr>
          <a:xfrm>
            <a:off x="5979179" y="2579408"/>
            <a:ext cx="3574751" cy="15214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chemeClr val="tx1"/>
                </a:solidFill>
                <a:latin typeface="BIZ UDPゴシック" panose="020B0400000000000000" pitchFamily="50" charset="-128"/>
                <a:ea typeface="BIZ UDPゴシック" panose="020B0400000000000000" pitchFamily="50" charset="-128"/>
              </a:rPr>
              <a:t>なわて事業者チャレンジ支援補助金</a:t>
            </a:r>
          </a:p>
        </p:txBody>
      </p:sp>
      <p:sp>
        <p:nvSpPr>
          <p:cNvPr id="67" name="四角形: 角を丸くする 66">
            <a:extLst>
              <a:ext uri="{FF2B5EF4-FFF2-40B4-BE49-F238E27FC236}">
                <a16:creationId xmlns:a16="http://schemas.microsoft.com/office/drawing/2014/main" id="{1E9CB357-6EF8-D190-6B3B-B9C620C7065E}"/>
              </a:ext>
            </a:extLst>
          </p:cNvPr>
          <p:cNvSpPr/>
          <p:nvPr/>
        </p:nvSpPr>
        <p:spPr>
          <a:xfrm>
            <a:off x="6877980" y="2767544"/>
            <a:ext cx="4857412" cy="493045"/>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6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意欲ある事業者による自立した経営環境の構築に資する取組を支援するため、</a:t>
            </a:r>
            <a:r>
              <a:rPr lang="ja-JP" altLang="en-US" sz="1200" dirty="0">
                <a:solidFill>
                  <a:srgbClr val="0070C0"/>
                </a:solidFill>
                <a:latin typeface="BIZ UDゴシック" panose="020B0400000000000000" pitchFamily="49" charset="-128"/>
                <a:ea typeface="BIZ UDゴシック" panose="020B0400000000000000" pitchFamily="49" charset="-128"/>
                <a:hlinkClick r:id="rId5">
                  <a:extLst>
                    <a:ext uri="{A12FA001-AC4F-418D-AE19-62706E023703}">
                      <ahyp:hlinkClr xmlns:ahyp="http://schemas.microsoft.com/office/drawing/2018/hyperlinkcolor" val="tx"/>
                    </a:ext>
                  </a:extLst>
                </a:hlinkClick>
              </a:rPr>
              <a:t>なわて事業者チャレンジ支援補助金</a:t>
            </a:r>
            <a:r>
              <a:rPr lang="ja-JP" altLang="en-US" sz="1200" dirty="0">
                <a:solidFill>
                  <a:schemeClr val="tx1"/>
                </a:solidFill>
                <a:latin typeface="BIZ UDゴシック" panose="020B0400000000000000" pitchFamily="49" charset="-128"/>
                <a:ea typeface="BIZ UDゴシック" panose="020B0400000000000000" pitchFamily="49" charset="-128"/>
              </a:rPr>
              <a:t>を交付する。</a:t>
            </a:r>
          </a:p>
        </p:txBody>
      </p:sp>
      <p:sp>
        <p:nvSpPr>
          <p:cNvPr id="68" name="四角形: 角を丸くする 67">
            <a:extLst>
              <a:ext uri="{FF2B5EF4-FFF2-40B4-BE49-F238E27FC236}">
                <a16:creationId xmlns:a16="http://schemas.microsoft.com/office/drawing/2014/main" id="{8850FB80-F85D-39D2-2EFC-3EC325FF235B}"/>
              </a:ext>
            </a:extLst>
          </p:cNvPr>
          <p:cNvSpPr/>
          <p:nvPr/>
        </p:nvSpPr>
        <p:spPr>
          <a:xfrm>
            <a:off x="262196" y="3498969"/>
            <a:ext cx="3808491" cy="3066216"/>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grpSp>
        <p:nvGrpSpPr>
          <p:cNvPr id="71" name="グループ化 70">
            <a:extLst>
              <a:ext uri="{FF2B5EF4-FFF2-40B4-BE49-F238E27FC236}">
                <a16:creationId xmlns:a16="http://schemas.microsoft.com/office/drawing/2014/main" id="{3D9E8583-EC7B-DB42-505B-1C6DAA18C12C}"/>
              </a:ext>
            </a:extLst>
          </p:cNvPr>
          <p:cNvGrpSpPr/>
          <p:nvPr/>
        </p:nvGrpSpPr>
        <p:grpSpPr>
          <a:xfrm>
            <a:off x="252121" y="4216930"/>
            <a:ext cx="688590" cy="263791"/>
            <a:chOff x="6610367" y="1950156"/>
            <a:chExt cx="730267" cy="263791"/>
          </a:xfrm>
        </p:grpSpPr>
        <p:sp>
          <p:nvSpPr>
            <p:cNvPr id="72" name="フリーフォーム: 図形 71">
              <a:extLst>
                <a:ext uri="{FF2B5EF4-FFF2-40B4-BE49-F238E27FC236}">
                  <a16:creationId xmlns:a16="http://schemas.microsoft.com/office/drawing/2014/main" id="{C5A39713-1B4E-5A98-6EAB-213AB25A1EA7}"/>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3" name="テキスト ボックス 72">
              <a:extLst>
                <a:ext uri="{FF2B5EF4-FFF2-40B4-BE49-F238E27FC236}">
                  <a16:creationId xmlns:a16="http://schemas.microsoft.com/office/drawing/2014/main" id="{482C893D-EF39-5D6D-2151-E5FF9CD98456}"/>
                </a:ext>
              </a:extLst>
            </p:cNvPr>
            <p:cNvSpPr txBox="1"/>
            <p:nvPr/>
          </p:nvSpPr>
          <p:spPr>
            <a:xfrm>
              <a:off x="6610367" y="1958108"/>
              <a:ext cx="73026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枚方市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74" name="四角形: 角を丸くする 73">
            <a:extLst>
              <a:ext uri="{FF2B5EF4-FFF2-40B4-BE49-F238E27FC236}">
                <a16:creationId xmlns:a16="http://schemas.microsoft.com/office/drawing/2014/main" id="{0254F101-D99F-15C2-1B15-A34DDC4963B7}"/>
              </a:ext>
            </a:extLst>
          </p:cNvPr>
          <p:cNvSpPr/>
          <p:nvPr/>
        </p:nvSpPr>
        <p:spPr>
          <a:xfrm>
            <a:off x="495936" y="3675031"/>
            <a:ext cx="3574751" cy="15214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ものづくり体験から就職活動までを</a:t>
            </a:r>
            <a:br>
              <a:rPr kumimoji="1" lang="en-US" altLang="ja-JP" sz="1400" b="1" u="sng" dirty="0">
                <a:solidFill>
                  <a:srgbClr val="241916"/>
                </a:solidFill>
                <a:latin typeface="BIZ UDPゴシック" panose="020B0400000000000000" pitchFamily="50" charset="-128"/>
                <a:ea typeface="BIZ UDPゴシック" panose="020B0400000000000000" pitchFamily="50" charset="-128"/>
              </a:rPr>
            </a:b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一気通貫したワークショップの開催</a:t>
            </a:r>
          </a:p>
        </p:txBody>
      </p:sp>
      <p:sp>
        <p:nvSpPr>
          <p:cNvPr id="75" name="四角形: 角を丸くする 74">
            <a:extLst>
              <a:ext uri="{FF2B5EF4-FFF2-40B4-BE49-F238E27FC236}">
                <a16:creationId xmlns:a16="http://schemas.microsoft.com/office/drawing/2014/main" id="{AC95AD9E-57D6-A459-40F5-8BAC088F306F}"/>
              </a:ext>
            </a:extLst>
          </p:cNvPr>
          <p:cNvSpPr/>
          <p:nvPr/>
        </p:nvSpPr>
        <p:spPr>
          <a:xfrm>
            <a:off x="86115" y="5196622"/>
            <a:ext cx="3924612" cy="1345532"/>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6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a:t>
            </a:r>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できない</a:t>
            </a:r>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を楽しもう」をキャッチコピーに、市内ものづくり企業の魅力を子どもたちや市民に伝える機会として以前から実施している、企業のものづくりが体験できるワークショップイベント「不器用</a:t>
            </a:r>
            <a:r>
              <a:rPr lang="en-US" altLang="ja-JP" sz="1200" dirty="0">
                <a:solidFill>
                  <a:schemeClr val="tx1"/>
                </a:solidFill>
                <a:latin typeface="BIZ UDゴシック" panose="020B0400000000000000" pitchFamily="49" charset="-128"/>
                <a:ea typeface="BIZ UDゴシック" panose="020B0400000000000000" pitchFamily="49" charset="-128"/>
              </a:rPr>
              <a:t>FACTORY</a:t>
            </a:r>
            <a:r>
              <a:rPr lang="ja-JP" altLang="en-US" sz="1200" dirty="0">
                <a:solidFill>
                  <a:schemeClr val="tx1"/>
                </a:solidFill>
                <a:latin typeface="BIZ UDゴシック" panose="020B0400000000000000" pitchFamily="49" charset="-128"/>
                <a:ea typeface="BIZ UDゴシック" panose="020B0400000000000000" pitchFamily="49" charset="-128"/>
              </a:rPr>
              <a:t>」のリクルート版として、ワークショップを通じた企業と求職者のマッチングイベントを提供する。</a:t>
            </a:r>
          </a:p>
        </p:txBody>
      </p:sp>
      <p:pic>
        <p:nvPicPr>
          <p:cNvPr id="77" name="図 76">
            <a:extLst>
              <a:ext uri="{FF2B5EF4-FFF2-40B4-BE49-F238E27FC236}">
                <a16:creationId xmlns:a16="http://schemas.microsoft.com/office/drawing/2014/main" id="{ABF6A836-1ABE-4557-B01C-2BFE3CE2E06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92476" y="3935100"/>
            <a:ext cx="1547930" cy="1334318"/>
          </a:xfrm>
          <a:prstGeom prst="rect">
            <a:avLst/>
          </a:prstGeom>
        </p:spPr>
      </p:pic>
      <p:sp>
        <p:nvSpPr>
          <p:cNvPr id="78" name="四角形: 角を丸くする 77">
            <a:extLst>
              <a:ext uri="{FF2B5EF4-FFF2-40B4-BE49-F238E27FC236}">
                <a16:creationId xmlns:a16="http://schemas.microsoft.com/office/drawing/2014/main" id="{6621D3CA-6ED1-2862-D5A7-959B9832DCCD}"/>
              </a:ext>
            </a:extLst>
          </p:cNvPr>
          <p:cNvSpPr/>
          <p:nvPr/>
        </p:nvSpPr>
        <p:spPr>
          <a:xfrm>
            <a:off x="4189097" y="3498969"/>
            <a:ext cx="4154130" cy="3066216"/>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grpSp>
        <p:nvGrpSpPr>
          <p:cNvPr id="79" name="グループ化 78">
            <a:extLst>
              <a:ext uri="{FF2B5EF4-FFF2-40B4-BE49-F238E27FC236}">
                <a16:creationId xmlns:a16="http://schemas.microsoft.com/office/drawing/2014/main" id="{84EF4998-681F-DCC3-52B1-5320EEA1BA1A}"/>
              </a:ext>
            </a:extLst>
          </p:cNvPr>
          <p:cNvGrpSpPr/>
          <p:nvPr/>
        </p:nvGrpSpPr>
        <p:grpSpPr>
          <a:xfrm>
            <a:off x="4179022" y="4119508"/>
            <a:ext cx="688590" cy="263791"/>
            <a:chOff x="6610367" y="1950156"/>
            <a:chExt cx="730267" cy="263791"/>
          </a:xfrm>
        </p:grpSpPr>
        <p:sp>
          <p:nvSpPr>
            <p:cNvPr id="80" name="フリーフォーム: 図形 79">
              <a:extLst>
                <a:ext uri="{FF2B5EF4-FFF2-40B4-BE49-F238E27FC236}">
                  <a16:creationId xmlns:a16="http://schemas.microsoft.com/office/drawing/2014/main" id="{39CBCE17-CF35-5581-5D2F-0720A0263575}"/>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1" name="テキスト ボックス 80">
              <a:extLst>
                <a:ext uri="{FF2B5EF4-FFF2-40B4-BE49-F238E27FC236}">
                  <a16:creationId xmlns:a16="http://schemas.microsoft.com/office/drawing/2014/main" id="{BDB9979E-EB19-47C8-379E-68C38EF8819D}"/>
                </a:ext>
              </a:extLst>
            </p:cNvPr>
            <p:cNvSpPr txBox="1"/>
            <p:nvPr/>
          </p:nvSpPr>
          <p:spPr>
            <a:xfrm>
              <a:off x="6610367" y="1958108"/>
              <a:ext cx="73026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松原市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82" name="四角形: 角を丸くする 81">
            <a:extLst>
              <a:ext uri="{FF2B5EF4-FFF2-40B4-BE49-F238E27FC236}">
                <a16:creationId xmlns:a16="http://schemas.microsoft.com/office/drawing/2014/main" id="{EFF8C287-1826-4504-287C-704925FA147B}"/>
              </a:ext>
            </a:extLst>
          </p:cNvPr>
          <p:cNvSpPr/>
          <p:nvPr/>
        </p:nvSpPr>
        <p:spPr>
          <a:xfrm>
            <a:off x="4202565" y="3585206"/>
            <a:ext cx="4212580" cy="49224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売上に応じて支援金額が増加する店舗出店支援金「商店街空き店舗創業等支援事業」について</a:t>
            </a:r>
          </a:p>
        </p:txBody>
      </p:sp>
      <p:sp>
        <p:nvSpPr>
          <p:cNvPr id="83" name="四角形: 角を丸くする 82">
            <a:extLst>
              <a:ext uri="{FF2B5EF4-FFF2-40B4-BE49-F238E27FC236}">
                <a16:creationId xmlns:a16="http://schemas.microsoft.com/office/drawing/2014/main" id="{328D72AD-36C2-8F91-F209-E56E73AF7C5B}"/>
              </a:ext>
            </a:extLst>
          </p:cNvPr>
          <p:cNvSpPr/>
          <p:nvPr/>
        </p:nvSpPr>
        <p:spPr>
          <a:xfrm>
            <a:off x="4037105" y="4421283"/>
            <a:ext cx="4332911" cy="1984898"/>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600"/>
              </a:lnSpc>
            </a:pPr>
            <a:r>
              <a:rPr lang="ja-JP" altLang="en-US" sz="1200" dirty="0">
                <a:solidFill>
                  <a:schemeClr val="tx1"/>
                </a:solidFill>
                <a:latin typeface="BIZ UDゴシック" panose="020B0400000000000000" pitchFamily="49" charset="-128"/>
                <a:ea typeface="BIZ UDゴシック" panose="020B0400000000000000" pitchFamily="49" charset="-128"/>
              </a:rPr>
              <a:t>空き店舗の増加など、課題を抱えている市内の商店街において、新たな店舗の出店を行う事業者が利用できる「商店街空き店舗創業等支援事業」を実施し、商店街の活性化を図る。</a:t>
            </a:r>
          </a:p>
          <a:p>
            <a:pPr marL="176213" indent="1588">
              <a:lnSpc>
                <a:spcPts val="1600"/>
              </a:lnSpc>
            </a:pPr>
            <a:r>
              <a:rPr lang="ja-JP" altLang="en-US" sz="1200" dirty="0">
                <a:solidFill>
                  <a:schemeClr val="tx1"/>
                </a:solidFill>
                <a:latin typeface="BIZ UDゴシック" panose="020B0400000000000000" pitchFamily="49" charset="-128"/>
                <a:ea typeface="BIZ UDゴシック" panose="020B0400000000000000" pitchFamily="49" charset="-128"/>
              </a:rPr>
              <a:t>また、特に集客力の高い繫盛店を誘致することを目的として開業時の改装や設備等に対して支援し、さらに開業後に一定の売上を達成すると支援金を加算することで、人流の増加や周辺の店舗への経済波及効果の向上、雇用の創出を図り、市内全体の活性化へと繋がるように取組んでいる。</a:t>
            </a:r>
          </a:p>
        </p:txBody>
      </p:sp>
      <p:sp>
        <p:nvSpPr>
          <p:cNvPr id="85" name="四角形: 角を丸くする 84">
            <a:extLst>
              <a:ext uri="{FF2B5EF4-FFF2-40B4-BE49-F238E27FC236}">
                <a16:creationId xmlns:a16="http://schemas.microsoft.com/office/drawing/2014/main" id="{8E56D981-BFA8-7ADD-BC8B-AF5734082118}"/>
              </a:ext>
            </a:extLst>
          </p:cNvPr>
          <p:cNvSpPr/>
          <p:nvPr/>
        </p:nvSpPr>
        <p:spPr>
          <a:xfrm>
            <a:off x="8552569" y="3498969"/>
            <a:ext cx="3364120" cy="3066216"/>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grpSp>
        <p:nvGrpSpPr>
          <p:cNvPr id="86" name="グループ化 85">
            <a:extLst>
              <a:ext uri="{FF2B5EF4-FFF2-40B4-BE49-F238E27FC236}">
                <a16:creationId xmlns:a16="http://schemas.microsoft.com/office/drawing/2014/main" id="{540F11ED-1636-5953-2500-83F52515718D}"/>
              </a:ext>
            </a:extLst>
          </p:cNvPr>
          <p:cNvGrpSpPr/>
          <p:nvPr/>
        </p:nvGrpSpPr>
        <p:grpSpPr>
          <a:xfrm>
            <a:off x="8501769" y="4396315"/>
            <a:ext cx="688590" cy="263791"/>
            <a:chOff x="6556493" y="1950156"/>
            <a:chExt cx="730267" cy="263791"/>
          </a:xfrm>
        </p:grpSpPr>
        <p:sp>
          <p:nvSpPr>
            <p:cNvPr id="87" name="フリーフォーム: 図形 86">
              <a:extLst>
                <a:ext uri="{FF2B5EF4-FFF2-40B4-BE49-F238E27FC236}">
                  <a16:creationId xmlns:a16="http://schemas.microsoft.com/office/drawing/2014/main" id="{0655FC3B-57C3-77FE-F965-F5B26BADC47D}"/>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8" name="テキスト ボックス 87">
              <a:extLst>
                <a:ext uri="{FF2B5EF4-FFF2-40B4-BE49-F238E27FC236}">
                  <a16:creationId xmlns:a16="http://schemas.microsoft.com/office/drawing/2014/main" id="{CC5BEFA5-BC6B-F7C5-12AB-FBA3073C5DE2}"/>
                </a:ext>
              </a:extLst>
            </p:cNvPr>
            <p:cNvSpPr txBox="1"/>
            <p:nvPr/>
          </p:nvSpPr>
          <p:spPr>
            <a:xfrm>
              <a:off x="6556493" y="1958108"/>
              <a:ext cx="73026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9"/>
                </a:rPr>
                <a:t>大東市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9"/>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89" name="四角形: 角を丸くする 88">
            <a:extLst>
              <a:ext uri="{FF2B5EF4-FFF2-40B4-BE49-F238E27FC236}">
                <a16:creationId xmlns:a16="http://schemas.microsoft.com/office/drawing/2014/main" id="{2178CDB3-1DBF-AC17-9901-350EF46078A6}"/>
              </a:ext>
            </a:extLst>
          </p:cNvPr>
          <p:cNvSpPr/>
          <p:nvPr/>
        </p:nvSpPr>
        <p:spPr>
          <a:xfrm>
            <a:off x="8700763" y="3714595"/>
            <a:ext cx="3184938" cy="41165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地域ぐるみで新入社員・若手社員を育てるプロジェクト</a:t>
            </a:r>
            <a:br>
              <a:rPr kumimoji="1" lang="en-US" altLang="ja-JP" sz="1400" b="1" u="sng" dirty="0">
                <a:solidFill>
                  <a:srgbClr val="241916"/>
                </a:solidFill>
                <a:latin typeface="BIZ UDPゴシック" panose="020B0400000000000000" pitchFamily="50" charset="-128"/>
                <a:ea typeface="BIZ UDPゴシック" panose="020B0400000000000000" pitchFamily="50" charset="-128"/>
              </a:rPr>
            </a:b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a:t>
            </a:r>
            <a:r>
              <a:rPr kumimoji="1" lang="en-US" altLang="ja-JP" sz="1400" b="1" u="sng" dirty="0">
                <a:solidFill>
                  <a:srgbClr val="241916"/>
                </a:solidFill>
                <a:latin typeface="BIZ UDPゴシック" panose="020B0400000000000000" pitchFamily="50" charset="-128"/>
                <a:ea typeface="BIZ UDPゴシック" panose="020B0400000000000000" pitchFamily="50" charset="-128"/>
              </a:rPr>
              <a:t>DAITO DOUKI CAMPUS</a:t>
            </a: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a:t>
            </a:r>
          </a:p>
        </p:txBody>
      </p:sp>
      <p:sp>
        <p:nvSpPr>
          <p:cNvPr id="90" name="四角形: 角を丸くする 89">
            <a:extLst>
              <a:ext uri="{FF2B5EF4-FFF2-40B4-BE49-F238E27FC236}">
                <a16:creationId xmlns:a16="http://schemas.microsoft.com/office/drawing/2014/main" id="{CCF7874B-2954-85DD-0B43-B8D947D9ECE8}"/>
              </a:ext>
            </a:extLst>
          </p:cNvPr>
          <p:cNvSpPr/>
          <p:nvPr/>
        </p:nvSpPr>
        <p:spPr>
          <a:xfrm>
            <a:off x="8421766" y="5282783"/>
            <a:ext cx="3525044" cy="1132410"/>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600"/>
              </a:lnSpc>
            </a:pPr>
            <a:r>
              <a:rPr lang="ja-JP" altLang="en-US" sz="1200" dirty="0">
                <a:solidFill>
                  <a:schemeClr val="tx1"/>
                </a:solidFill>
                <a:latin typeface="BIZ UDゴシック" panose="020B0400000000000000" pitchFamily="49" charset="-128"/>
                <a:ea typeface="BIZ UDゴシック" panose="020B0400000000000000" pitchFamily="49" charset="-128"/>
              </a:rPr>
              <a:t>市内企業を対象とした合同入社式と基本カリキュラムを用いた研修を実施することにより成長志向の「できる仕事人」を育成するとともに、企業や業種を超えた社外同期による仲間づくりを促し、職場定着を後押しする。</a:t>
            </a:r>
          </a:p>
        </p:txBody>
      </p:sp>
      <p:pic>
        <p:nvPicPr>
          <p:cNvPr id="92" name="図 91" descr="会社名 が含まれている画像&#10;&#10;AI 生成コンテンツは誤りを含む可能性があります。">
            <a:extLst>
              <a:ext uri="{FF2B5EF4-FFF2-40B4-BE49-F238E27FC236}">
                <a16:creationId xmlns:a16="http://schemas.microsoft.com/office/drawing/2014/main" id="{3ACDDE21-C0CF-BFB8-C295-1891AB6FDC7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552569" y="4707284"/>
            <a:ext cx="3363812" cy="464916"/>
          </a:xfrm>
          <a:prstGeom prst="rect">
            <a:avLst/>
          </a:prstGeom>
        </p:spPr>
      </p:pic>
      <p:sp>
        <p:nvSpPr>
          <p:cNvPr id="2" name="スライド番号プレースホルダー 12">
            <a:extLst>
              <a:ext uri="{FF2B5EF4-FFF2-40B4-BE49-F238E27FC236}">
                <a16:creationId xmlns:a16="http://schemas.microsoft.com/office/drawing/2014/main" id="{5066B315-C003-F080-7D5E-F5D8D760F683}"/>
              </a:ext>
            </a:extLst>
          </p:cNvPr>
          <p:cNvSpPr>
            <a:spLocks noGrp="1"/>
          </p:cNvSpPr>
          <p:nvPr>
            <p:ph type="sldNum" sz="quarter" idx="12"/>
          </p:nvPr>
        </p:nvSpPr>
        <p:spPr>
          <a:xfrm>
            <a:off x="11645322" y="6556053"/>
            <a:ext cx="610178"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5</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35667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3D7155-9AA4-07F3-F931-FBB6600804D3}"/>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8425EE64-C2E9-5B53-D92D-3AF4C25521AD}"/>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62831E76-0908-233D-3F5A-4833174A4ABB}"/>
              </a:ext>
            </a:extLst>
          </p:cNvPr>
          <p:cNvSpPr/>
          <p:nvPr/>
        </p:nvSpPr>
        <p:spPr>
          <a:xfrm>
            <a:off x="230282" y="676668"/>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四角形: 角を丸くする 21">
            <a:extLst>
              <a:ext uri="{FF2B5EF4-FFF2-40B4-BE49-F238E27FC236}">
                <a16:creationId xmlns:a16="http://schemas.microsoft.com/office/drawing/2014/main" id="{0D897E1E-2A7F-A0FB-E2C7-B65C76A7498B}"/>
              </a:ext>
            </a:extLst>
          </p:cNvPr>
          <p:cNvSpPr/>
          <p:nvPr/>
        </p:nvSpPr>
        <p:spPr>
          <a:xfrm>
            <a:off x="4368093" y="1275822"/>
            <a:ext cx="7688940" cy="5445018"/>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四角形: 角を丸くする 40">
            <a:extLst>
              <a:ext uri="{FF2B5EF4-FFF2-40B4-BE49-F238E27FC236}">
                <a16:creationId xmlns:a16="http://schemas.microsoft.com/office/drawing/2014/main" id="{6AB2EE0F-FA52-F860-0941-F5D8412F0929}"/>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7198A1DE-21B7-1295-EA26-C780D04DF290}"/>
              </a:ext>
            </a:extLst>
          </p:cNvPr>
          <p:cNvSpPr/>
          <p:nvPr/>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57" name="四角形: 角を丸くする 56">
            <a:extLst>
              <a:ext uri="{FF2B5EF4-FFF2-40B4-BE49-F238E27FC236}">
                <a16:creationId xmlns:a16="http://schemas.microsoft.com/office/drawing/2014/main" id="{038A61E2-F483-6F0C-EDF6-66DE4438AEE4}"/>
              </a:ext>
            </a:extLst>
          </p:cNvPr>
          <p:cNvSpPr/>
          <p:nvPr/>
        </p:nvSpPr>
        <p:spPr>
          <a:xfrm>
            <a:off x="348530" y="242056"/>
            <a:ext cx="3099462"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暮らしやすさ、働きやすさ、</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楽しさを高める機能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21FEA88F-2C20-8222-E733-BFD4E6D1C07B}"/>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8" name="四角形: 角を丸くする 17">
            <a:extLst>
              <a:ext uri="{FF2B5EF4-FFF2-40B4-BE49-F238E27FC236}">
                <a16:creationId xmlns:a16="http://schemas.microsoft.com/office/drawing/2014/main" id="{BC919222-1230-0508-DE27-65027560C1D0}"/>
              </a:ext>
            </a:extLst>
          </p:cNvPr>
          <p:cNvSpPr/>
          <p:nvPr/>
        </p:nvSpPr>
        <p:spPr>
          <a:xfrm>
            <a:off x="4484888" y="4833399"/>
            <a:ext cx="7367740" cy="1845528"/>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321F98C0-5C0C-C248-B438-D9A5061FBFE6}"/>
              </a:ext>
            </a:extLst>
          </p:cNvPr>
          <p:cNvSpPr/>
          <p:nvPr/>
        </p:nvSpPr>
        <p:spPr>
          <a:xfrm>
            <a:off x="9659559" y="1593276"/>
            <a:ext cx="2256838" cy="3157889"/>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148377C1-E3B9-5FCD-72CE-24BDB5041F73}"/>
              </a:ext>
            </a:extLst>
          </p:cNvPr>
          <p:cNvSpPr/>
          <p:nvPr/>
        </p:nvSpPr>
        <p:spPr>
          <a:xfrm>
            <a:off x="6952900" y="1593276"/>
            <a:ext cx="2660935" cy="3174714"/>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B306CEAA-F74B-938B-FA1E-1AF699D8FB2B}"/>
              </a:ext>
            </a:extLst>
          </p:cNvPr>
          <p:cNvSpPr/>
          <p:nvPr/>
        </p:nvSpPr>
        <p:spPr>
          <a:xfrm>
            <a:off x="4484889" y="1593275"/>
            <a:ext cx="2321648" cy="3157890"/>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3B8E5F21-7ACE-FB79-F249-DEE204E35CAC}"/>
              </a:ext>
            </a:extLst>
          </p:cNvPr>
          <p:cNvSpPr/>
          <p:nvPr/>
        </p:nvSpPr>
        <p:spPr>
          <a:xfrm>
            <a:off x="6883464" y="2066950"/>
            <a:ext cx="1340852" cy="2575394"/>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6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プチ起業「小商い」という働き方や就業などのサポートを行うため、自分らしい働き方を見つけるワークショップなどの開催や解決につなげる場（コミュニティ）の形成を支援する。</a:t>
            </a:r>
          </a:p>
        </p:txBody>
      </p:sp>
      <p:sp>
        <p:nvSpPr>
          <p:cNvPr id="2" name="四角形: 角を丸くする 1">
            <a:extLst>
              <a:ext uri="{FF2B5EF4-FFF2-40B4-BE49-F238E27FC236}">
                <a16:creationId xmlns:a16="http://schemas.microsoft.com/office/drawing/2014/main" id="{2A2EFCCE-8D88-267F-3B2C-2257A884731B}"/>
              </a:ext>
            </a:extLst>
          </p:cNvPr>
          <p:cNvSpPr/>
          <p:nvPr/>
        </p:nvSpPr>
        <p:spPr>
          <a:xfrm>
            <a:off x="9561839" y="2130093"/>
            <a:ext cx="1255101" cy="2622174"/>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hlinkClick r:id="rId2"/>
              </a:rPr>
              <a:t>「いずみさのマッチボックス</a:t>
            </a:r>
            <a:r>
              <a:rPr lang="ja-JP" altLang="en-US" sz="1200" dirty="0">
                <a:solidFill>
                  <a:schemeClr val="tx1"/>
                </a:solidFill>
                <a:latin typeface="BIZ UDゴシック" panose="020B0400000000000000" pitchFamily="49" charset="-128"/>
                <a:ea typeface="BIZ UDゴシック" panose="020B0400000000000000" pitchFamily="49" charset="-128"/>
              </a:rPr>
              <a:t>」において、一日単位の就業や短時間勤務など柔軟な働き方を提供する、泉佐野市公式の単発求人サービスを展開する。</a:t>
            </a:r>
          </a:p>
        </p:txBody>
      </p:sp>
      <p:sp>
        <p:nvSpPr>
          <p:cNvPr id="21" name="四角形: 角を丸くする 20">
            <a:extLst>
              <a:ext uri="{FF2B5EF4-FFF2-40B4-BE49-F238E27FC236}">
                <a16:creationId xmlns:a16="http://schemas.microsoft.com/office/drawing/2014/main" id="{7F209BD6-409D-14A7-84F4-3ADB3D4DD062}"/>
              </a:ext>
            </a:extLst>
          </p:cNvPr>
          <p:cNvSpPr/>
          <p:nvPr/>
        </p:nvSpPr>
        <p:spPr>
          <a:xfrm>
            <a:off x="4412836" y="2212046"/>
            <a:ext cx="1371655" cy="1345532"/>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6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子育て世代の交流スペースを高石市役所内に確保し、木質化によるぬくもりある空間を作り、</a:t>
            </a:r>
          </a:p>
        </p:txBody>
      </p:sp>
      <p:sp>
        <p:nvSpPr>
          <p:cNvPr id="16" name="四角形: 角を丸くする 15">
            <a:extLst>
              <a:ext uri="{FF2B5EF4-FFF2-40B4-BE49-F238E27FC236}">
                <a16:creationId xmlns:a16="http://schemas.microsoft.com/office/drawing/2014/main" id="{C58C206E-EF82-007A-6411-1230757CCE38}"/>
              </a:ext>
            </a:extLst>
          </p:cNvPr>
          <p:cNvSpPr/>
          <p:nvPr/>
        </p:nvSpPr>
        <p:spPr>
          <a:xfrm>
            <a:off x="4482827" y="5464283"/>
            <a:ext cx="4623662" cy="1132410"/>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600"/>
              </a:lnSpc>
              <a:spcBef>
                <a:spcPts val="1200"/>
              </a:spcBef>
            </a:pPr>
            <a:r>
              <a:rPr lang="en-US" altLang="ja-JP" sz="1200" dirty="0">
                <a:solidFill>
                  <a:schemeClr val="tx1"/>
                </a:solidFill>
                <a:latin typeface="BIZ UDゴシック" panose="020B0400000000000000" pitchFamily="49" charset="-128"/>
                <a:ea typeface="BIZ UDゴシック" panose="020B0400000000000000" pitchFamily="49" charset="-128"/>
              </a:rPr>
              <a:t>Ikeda Women</a:t>
            </a:r>
            <a:r>
              <a:rPr lang="en-US" altLang="ja-JP" sz="1200" dirty="0">
                <a:solidFill>
                  <a:schemeClr val="tx1"/>
                </a:solidFill>
                <a:latin typeface="+mn-ea"/>
              </a:rPr>
              <a:t>’</a:t>
            </a:r>
            <a:r>
              <a:rPr lang="en-US" altLang="ja-JP" sz="1200" dirty="0">
                <a:solidFill>
                  <a:schemeClr val="tx1"/>
                </a:solidFill>
                <a:latin typeface="BIZ UDゴシック" panose="020B0400000000000000" pitchFamily="49" charset="-128"/>
                <a:ea typeface="BIZ UDゴシック" panose="020B0400000000000000" pitchFamily="49" charset="-128"/>
              </a:rPr>
              <a:t>s Network</a:t>
            </a:r>
            <a:r>
              <a:rPr lang="ja-JP" altLang="en-US" sz="1200" dirty="0">
                <a:solidFill>
                  <a:schemeClr val="tx1"/>
                </a:solidFill>
                <a:latin typeface="BIZ UDゴシック" panose="020B0400000000000000" pitchFamily="49" charset="-128"/>
                <a:ea typeface="BIZ UDゴシック" panose="020B0400000000000000" pitchFamily="49" charset="-128"/>
              </a:rPr>
              <a:t>において、女性を対象に、メディアや人材育成の分野で活躍する方を講師として招いたり、市内で活躍するロールモデルや仲間との対話を通して、地域活動や起業などのチャレンジを支援するとともに、チャレンジ支援金制度により計画実現をサポートする。</a:t>
            </a:r>
          </a:p>
        </p:txBody>
      </p:sp>
      <p:sp>
        <p:nvSpPr>
          <p:cNvPr id="34" name="四角形: 角を丸くする 33">
            <a:extLst>
              <a:ext uri="{FF2B5EF4-FFF2-40B4-BE49-F238E27FC236}">
                <a16:creationId xmlns:a16="http://schemas.microsoft.com/office/drawing/2014/main" id="{53754C59-8E40-00D2-6DF2-533221A22962}"/>
              </a:ext>
            </a:extLst>
          </p:cNvPr>
          <p:cNvSpPr/>
          <p:nvPr/>
        </p:nvSpPr>
        <p:spPr>
          <a:xfrm>
            <a:off x="4318445" y="4858978"/>
            <a:ext cx="4347431" cy="352075"/>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女性の地域活動や起業などのチャレンジを支援</a:t>
            </a:r>
          </a:p>
        </p:txBody>
      </p:sp>
      <p:sp>
        <p:nvSpPr>
          <p:cNvPr id="33" name="四角形: 角を丸くする 32">
            <a:extLst>
              <a:ext uri="{FF2B5EF4-FFF2-40B4-BE49-F238E27FC236}">
                <a16:creationId xmlns:a16="http://schemas.microsoft.com/office/drawing/2014/main" id="{4B2555E8-EC0C-FDA4-5678-852A59619735}"/>
              </a:ext>
            </a:extLst>
          </p:cNvPr>
          <p:cNvSpPr/>
          <p:nvPr/>
        </p:nvSpPr>
        <p:spPr>
          <a:xfrm>
            <a:off x="9578749" y="1789717"/>
            <a:ext cx="2354559" cy="18696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dirty="0">
                <a:solidFill>
                  <a:srgbClr val="241916"/>
                </a:solidFill>
                <a:latin typeface="BIZ UDPゴシック" panose="020B0400000000000000" pitchFamily="50" charset="-128"/>
                <a:ea typeface="BIZ UDPゴシック" panose="020B0400000000000000" pitchFamily="50" charset="-128"/>
              </a:rPr>
              <a:t>柔軟な働き方を提供する</a:t>
            </a:r>
            <a:endParaRPr lang="en-US" altLang="ja-JP" sz="1400" b="1" u="sng" dirty="0">
              <a:solidFill>
                <a:srgbClr val="241916"/>
              </a:solidFill>
              <a:latin typeface="BIZ UDPゴシック" panose="020B0400000000000000" pitchFamily="50" charset="-128"/>
              <a:ea typeface="BIZ UDPゴシック" panose="020B0400000000000000" pitchFamily="50" charset="-128"/>
            </a:endParaRPr>
          </a:p>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単発求人サービスを展開</a:t>
            </a:r>
          </a:p>
        </p:txBody>
      </p:sp>
      <p:sp>
        <p:nvSpPr>
          <p:cNvPr id="32" name="四角形: 角を丸くする 31">
            <a:extLst>
              <a:ext uri="{FF2B5EF4-FFF2-40B4-BE49-F238E27FC236}">
                <a16:creationId xmlns:a16="http://schemas.microsoft.com/office/drawing/2014/main" id="{E8085F52-AD69-31A8-BED9-9B57C620D4E5}"/>
              </a:ext>
            </a:extLst>
          </p:cNvPr>
          <p:cNvSpPr/>
          <p:nvPr/>
        </p:nvSpPr>
        <p:spPr>
          <a:xfrm>
            <a:off x="7212604" y="1616731"/>
            <a:ext cx="2839061" cy="322307"/>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女性の社会進出を推進</a:t>
            </a:r>
          </a:p>
        </p:txBody>
      </p:sp>
      <p:sp>
        <p:nvSpPr>
          <p:cNvPr id="19" name="四角形: 角を丸くする 18">
            <a:extLst>
              <a:ext uri="{FF2B5EF4-FFF2-40B4-BE49-F238E27FC236}">
                <a16:creationId xmlns:a16="http://schemas.microsoft.com/office/drawing/2014/main" id="{8AA7099E-1536-FDE7-CC16-012E4D7BB7D9}"/>
              </a:ext>
            </a:extLst>
          </p:cNvPr>
          <p:cNvSpPr/>
          <p:nvPr/>
        </p:nvSpPr>
        <p:spPr>
          <a:xfrm>
            <a:off x="4377139" y="1635540"/>
            <a:ext cx="2919755" cy="67445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子育て世代の交流</a:t>
            </a:r>
            <a:endParaRPr kumimoji="1" lang="en-US" altLang="ja-JP" sz="1400" b="1" u="sng" dirty="0">
              <a:solidFill>
                <a:srgbClr val="241916"/>
              </a:solidFill>
              <a:latin typeface="BIZ UDPゴシック" panose="020B0400000000000000" pitchFamily="50" charset="-128"/>
              <a:ea typeface="BIZ UDPゴシック" panose="020B0400000000000000" pitchFamily="50" charset="-128"/>
            </a:endParaRPr>
          </a:p>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スペースを市役所内に確保</a:t>
            </a:r>
          </a:p>
        </p:txBody>
      </p:sp>
      <p:grpSp>
        <p:nvGrpSpPr>
          <p:cNvPr id="51" name="グループ化 50">
            <a:extLst>
              <a:ext uri="{FF2B5EF4-FFF2-40B4-BE49-F238E27FC236}">
                <a16:creationId xmlns:a16="http://schemas.microsoft.com/office/drawing/2014/main" id="{CBDE7AA8-00CD-F9BD-C727-0FEA5CF9CF21}"/>
              </a:ext>
            </a:extLst>
          </p:cNvPr>
          <p:cNvGrpSpPr/>
          <p:nvPr/>
        </p:nvGrpSpPr>
        <p:grpSpPr>
          <a:xfrm>
            <a:off x="4491231" y="1667092"/>
            <a:ext cx="569821" cy="263791"/>
            <a:chOff x="6610366" y="1950156"/>
            <a:chExt cx="730267" cy="263791"/>
          </a:xfrm>
        </p:grpSpPr>
        <p:sp>
          <p:nvSpPr>
            <p:cNvPr id="52" name="フリーフォーム: 図形 51">
              <a:extLst>
                <a:ext uri="{FF2B5EF4-FFF2-40B4-BE49-F238E27FC236}">
                  <a16:creationId xmlns:a16="http://schemas.microsoft.com/office/drawing/2014/main" id="{C25693BB-8158-106D-CE75-A7FB38DE0155}"/>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3" name="テキスト ボックス 52">
              <a:extLst>
                <a:ext uri="{FF2B5EF4-FFF2-40B4-BE49-F238E27FC236}">
                  <a16:creationId xmlns:a16="http://schemas.microsoft.com/office/drawing/2014/main" id="{E85B2CE6-7987-C915-B9AB-284E5FE7E9FB}"/>
                </a:ext>
              </a:extLst>
            </p:cNvPr>
            <p:cNvSpPr txBox="1"/>
            <p:nvPr/>
          </p:nvSpPr>
          <p:spPr>
            <a:xfrm>
              <a:off x="6610366" y="195810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高石市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4" name="グループ化 53">
            <a:extLst>
              <a:ext uri="{FF2B5EF4-FFF2-40B4-BE49-F238E27FC236}">
                <a16:creationId xmlns:a16="http://schemas.microsoft.com/office/drawing/2014/main" id="{C47E10FA-8FE7-BB25-3B74-6783D0B87EF0}"/>
              </a:ext>
            </a:extLst>
          </p:cNvPr>
          <p:cNvGrpSpPr/>
          <p:nvPr/>
        </p:nvGrpSpPr>
        <p:grpSpPr>
          <a:xfrm>
            <a:off x="6879772" y="1751303"/>
            <a:ext cx="834245" cy="263791"/>
            <a:chOff x="6553215" y="1950156"/>
            <a:chExt cx="651747" cy="263791"/>
          </a:xfrm>
        </p:grpSpPr>
        <p:sp>
          <p:nvSpPr>
            <p:cNvPr id="55" name="フリーフォーム: 図形 54">
              <a:extLst>
                <a:ext uri="{FF2B5EF4-FFF2-40B4-BE49-F238E27FC236}">
                  <a16:creationId xmlns:a16="http://schemas.microsoft.com/office/drawing/2014/main" id="{D33BD0C8-2CC0-6587-F941-8A5482FDE103}"/>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6" name="テキスト ボックス 55">
              <a:extLst>
                <a:ext uri="{FF2B5EF4-FFF2-40B4-BE49-F238E27FC236}">
                  <a16:creationId xmlns:a16="http://schemas.microsoft.com/office/drawing/2014/main" id="{373B8BFC-9196-CF94-E343-743A1B33C108}"/>
                </a:ext>
              </a:extLst>
            </p:cNvPr>
            <p:cNvSpPr txBox="1"/>
            <p:nvPr/>
          </p:nvSpPr>
          <p:spPr>
            <a:xfrm>
              <a:off x="6553215" y="1967288"/>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泉佐野市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8" name="グループ化 57">
            <a:extLst>
              <a:ext uri="{FF2B5EF4-FFF2-40B4-BE49-F238E27FC236}">
                <a16:creationId xmlns:a16="http://schemas.microsoft.com/office/drawing/2014/main" id="{B7409909-718D-B966-981F-A37E64D8A1F1}"/>
              </a:ext>
            </a:extLst>
          </p:cNvPr>
          <p:cNvGrpSpPr/>
          <p:nvPr/>
        </p:nvGrpSpPr>
        <p:grpSpPr>
          <a:xfrm rot="10800000">
            <a:off x="11223007" y="2170160"/>
            <a:ext cx="1000847" cy="263791"/>
            <a:chOff x="6033399" y="1915795"/>
            <a:chExt cx="781905" cy="263791"/>
          </a:xfrm>
        </p:grpSpPr>
        <p:sp>
          <p:nvSpPr>
            <p:cNvPr id="61" name="フリーフォーム: 図形 60">
              <a:extLst>
                <a:ext uri="{FF2B5EF4-FFF2-40B4-BE49-F238E27FC236}">
                  <a16:creationId xmlns:a16="http://schemas.microsoft.com/office/drawing/2014/main" id="{43FCF800-C0A7-7CAA-A346-A511E133B934}"/>
                </a:ext>
              </a:extLst>
            </p:cNvPr>
            <p:cNvSpPr/>
            <p:nvPr/>
          </p:nvSpPr>
          <p:spPr>
            <a:xfrm rot="10800000">
              <a:off x="6258295" y="1915795"/>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2" name="テキスト ボックス 61">
              <a:extLst>
                <a:ext uri="{FF2B5EF4-FFF2-40B4-BE49-F238E27FC236}">
                  <a16:creationId xmlns:a16="http://schemas.microsoft.com/office/drawing/2014/main" id="{05E589A2-6A97-7F34-8D12-5BE6B9C46F01}"/>
                </a:ext>
              </a:extLst>
            </p:cNvPr>
            <p:cNvSpPr txBox="1"/>
            <p:nvPr/>
          </p:nvSpPr>
          <p:spPr>
            <a:xfrm rot="10800000">
              <a:off x="6033399" y="195666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泉佐野市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64" name="グループ化 63">
            <a:extLst>
              <a:ext uri="{FF2B5EF4-FFF2-40B4-BE49-F238E27FC236}">
                <a16:creationId xmlns:a16="http://schemas.microsoft.com/office/drawing/2014/main" id="{259AEF3B-7A86-9B8E-BEEF-9D79D8A3CDE1}"/>
              </a:ext>
            </a:extLst>
          </p:cNvPr>
          <p:cNvGrpSpPr/>
          <p:nvPr/>
        </p:nvGrpSpPr>
        <p:grpSpPr>
          <a:xfrm rot="10800000" flipH="1">
            <a:off x="4419327" y="5197084"/>
            <a:ext cx="642680" cy="263791"/>
            <a:chOff x="6470571" y="1933164"/>
            <a:chExt cx="730265" cy="263791"/>
          </a:xfrm>
        </p:grpSpPr>
        <p:sp>
          <p:nvSpPr>
            <p:cNvPr id="65" name="フリーフォーム: 図形 64">
              <a:extLst>
                <a:ext uri="{FF2B5EF4-FFF2-40B4-BE49-F238E27FC236}">
                  <a16:creationId xmlns:a16="http://schemas.microsoft.com/office/drawing/2014/main" id="{1EA6E03C-3382-AD41-D736-D6160E1185DE}"/>
                </a:ext>
              </a:extLst>
            </p:cNvPr>
            <p:cNvSpPr/>
            <p:nvPr/>
          </p:nvSpPr>
          <p:spPr>
            <a:xfrm rot="10800000">
              <a:off x="6548005" y="1933164"/>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6" name="テキスト ボックス 65">
              <a:extLst>
                <a:ext uri="{FF2B5EF4-FFF2-40B4-BE49-F238E27FC236}">
                  <a16:creationId xmlns:a16="http://schemas.microsoft.com/office/drawing/2014/main" id="{06477AF5-C6A5-3070-31BF-30A7B01F99E5}"/>
                </a:ext>
              </a:extLst>
            </p:cNvPr>
            <p:cNvSpPr txBox="1"/>
            <p:nvPr/>
          </p:nvSpPr>
          <p:spPr>
            <a:xfrm rot="10800000">
              <a:off x="6470571" y="1967613"/>
              <a:ext cx="730265"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池田市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6" name="図 5" descr="部屋に集まっている人たち&#10;&#10;中程度の精度で自動的に生成された説明">
            <a:extLst>
              <a:ext uri="{FF2B5EF4-FFF2-40B4-BE49-F238E27FC236}">
                <a16:creationId xmlns:a16="http://schemas.microsoft.com/office/drawing/2014/main" id="{75E79751-7E29-C3B3-3197-8D9414260A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78824" y="4896820"/>
            <a:ext cx="2266498" cy="1699873"/>
          </a:xfrm>
          <a:prstGeom prst="rect">
            <a:avLst/>
          </a:prstGeom>
        </p:spPr>
      </p:pic>
      <p:pic>
        <p:nvPicPr>
          <p:cNvPr id="37" name="図 36" descr="グラフィカル ユーザー インターフェイス&#10;&#10;自動的に生成された説明">
            <a:extLst>
              <a:ext uri="{FF2B5EF4-FFF2-40B4-BE49-F238E27FC236}">
                <a16:creationId xmlns:a16="http://schemas.microsoft.com/office/drawing/2014/main" id="{A2CC791D-3D0F-D7C2-BB14-92A93FF5C2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42544" y="2536642"/>
            <a:ext cx="1110084" cy="1570234"/>
          </a:xfrm>
          <a:prstGeom prst="rect">
            <a:avLst/>
          </a:prstGeom>
        </p:spPr>
      </p:pic>
      <p:pic>
        <p:nvPicPr>
          <p:cNvPr id="39" name="図 38" descr="QR コード が含まれている画像&#10;&#10;自動的に生成された説明">
            <a:extLst>
              <a:ext uri="{FF2B5EF4-FFF2-40B4-BE49-F238E27FC236}">
                <a16:creationId xmlns:a16="http://schemas.microsoft.com/office/drawing/2014/main" id="{D02E8F82-5CE3-9B0A-1201-D84578F2F8A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89511" y="2335372"/>
            <a:ext cx="1340853" cy="1896659"/>
          </a:xfrm>
          <a:prstGeom prst="rect">
            <a:avLst/>
          </a:prstGeom>
        </p:spPr>
      </p:pic>
      <p:sp>
        <p:nvSpPr>
          <p:cNvPr id="23" name="四角形: 角を丸くする 22">
            <a:extLst>
              <a:ext uri="{FF2B5EF4-FFF2-40B4-BE49-F238E27FC236}">
                <a16:creationId xmlns:a16="http://schemas.microsoft.com/office/drawing/2014/main" id="{A9E7868F-6C99-EA01-4565-CD0A74B0ACD8}"/>
              </a:ext>
            </a:extLst>
          </p:cNvPr>
          <p:cNvSpPr/>
          <p:nvPr/>
        </p:nvSpPr>
        <p:spPr>
          <a:xfrm>
            <a:off x="4347341" y="1107358"/>
            <a:ext cx="7206235" cy="44165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女性をはじめ、誰もが活躍できる環境づくり 「働きやすさ＋働きがい」　</a:t>
            </a:r>
          </a:p>
        </p:txBody>
      </p:sp>
      <p:pic>
        <p:nvPicPr>
          <p:cNvPr id="69" name="図 68" descr="屋内, 小さい, 座る, 部屋 が含まれている画像&#10;&#10;AI によって生成されたコンテンツは間違っている可能性があります。">
            <a:extLst>
              <a:ext uri="{FF2B5EF4-FFF2-40B4-BE49-F238E27FC236}">
                <a16:creationId xmlns:a16="http://schemas.microsoft.com/office/drawing/2014/main" id="{549ED45E-ABBB-EC1D-2ACB-B530D830817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400000">
            <a:off x="5748087" y="2548088"/>
            <a:ext cx="1009348" cy="757011"/>
          </a:xfrm>
          <a:prstGeom prst="rect">
            <a:avLst/>
          </a:prstGeom>
        </p:spPr>
      </p:pic>
      <p:sp>
        <p:nvSpPr>
          <p:cNvPr id="70" name="四角形: 角を丸くする 69">
            <a:extLst>
              <a:ext uri="{FF2B5EF4-FFF2-40B4-BE49-F238E27FC236}">
                <a16:creationId xmlns:a16="http://schemas.microsoft.com/office/drawing/2014/main" id="{1C016DD5-7C78-8163-D4F0-E9200C184149}"/>
              </a:ext>
            </a:extLst>
          </p:cNvPr>
          <p:cNvSpPr/>
          <p:nvPr/>
        </p:nvSpPr>
        <p:spPr>
          <a:xfrm>
            <a:off x="4425415" y="3444056"/>
            <a:ext cx="2054653" cy="1132410"/>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6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相談窓口機能だけではなく、地域住民が交流でき、気軽になんでも話し合える場とする取組を実施する。</a:t>
            </a:r>
          </a:p>
        </p:txBody>
      </p:sp>
      <p:sp>
        <p:nvSpPr>
          <p:cNvPr id="3" name="スライド番号プレースホルダー 12">
            <a:extLst>
              <a:ext uri="{FF2B5EF4-FFF2-40B4-BE49-F238E27FC236}">
                <a16:creationId xmlns:a16="http://schemas.microsoft.com/office/drawing/2014/main" id="{B74B2CAE-C104-50FC-34D3-D615D3DB147F}"/>
              </a:ext>
            </a:extLst>
          </p:cNvPr>
          <p:cNvSpPr>
            <a:spLocks noGrp="1"/>
          </p:cNvSpPr>
          <p:nvPr>
            <p:ph type="sldNum" sz="quarter" idx="12"/>
          </p:nvPr>
        </p:nvSpPr>
        <p:spPr>
          <a:xfrm>
            <a:off x="11645322" y="6556053"/>
            <a:ext cx="610178"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6</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50" name="四角形: 角を丸くする 49">
            <a:extLst>
              <a:ext uri="{FF2B5EF4-FFF2-40B4-BE49-F238E27FC236}">
                <a16:creationId xmlns:a16="http://schemas.microsoft.com/office/drawing/2014/main" id="{13F07662-9617-B48C-8F6C-D042376A9409}"/>
              </a:ext>
            </a:extLst>
          </p:cNvPr>
          <p:cNvSpPr/>
          <p:nvPr/>
        </p:nvSpPr>
        <p:spPr>
          <a:xfrm>
            <a:off x="146075" y="1241648"/>
            <a:ext cx="4121185" cy="5479192"/>
          </a:xfrm>
          <a:prstGeom prst="roundRect">
            <a:avLst>
              <a:gd name="adj" fmla="val 7526"/>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7" name="四角形: 角を丸くする 66">
            <a:extLst>
              <a:ext uri="{FF2B5EF4-FFF2-40B4-BE49-F238E27FC236}">
                <a16:creationId xmlns:a16="http://schemas.microsoft.com/office/drawing/2014/main" id="{931598B1-ADE0-BFCC-4098-38F594FC6B6F}"/>
              </a:ext>
            </a:extLst>
          </p:cNvPr>
          <p:cNvSpPr/>
          <p:nvPr/>
        </p:nvSpPr>
        <p:spPr>
          <a:xfrm>
            <a:off x="146075" y="986402"/>
            <a:ext cx="4121185" cy="45786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人を惹きつける魅力的な就業の場づくり</a:t>
            </a:r>
            <a:endPar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endParaRPr>
          </a:p>
          <a:p>
            <a:pPr lvl="0">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「チャレンジ、トライ＆エラー」</a:t>
            </a:r>
            <a:r>
              <a:rPr lang="ja-JP" altLang="en-US" sz="1600" b="1" dirty="0">
                <a:solidFill>
                  <a:srgbClr val="241916"/>
                </a:solidFill>
                <a:latin typeface="BIZ UDゴシック" panose="020B0400000000000000" pitchFamily="49" charset="-128"/>
                <a:ea typeface="BIZ UDゴシック" panose="020B0400000000000000" pitchFamily="49" charset="-128"/>
              </a:rPr>
              <a:t>（</a:t>
            </a:r>
            <a:r>
              <a:rPr lang="en-US" altLang="ja-JP" sz="1600" b="1" dirty="0">
                <a:solidFill>
                  <a:srgbClr val="241916"/>
                </a:solidFill>
                <a:latin typeface="BIZ UDゴシック" panose="020B0400000000000000" pitchFamily="49" charset="-128"/>
                <a:ea typeface="BIZ UDゴシック" panose="020B0400000000000000" pitchFamily="49" charset="-128"/>
              </a:rPr>
              <a:t>2/2</a:t>
            </a:r>
            <a:r>
              <a:rPr lang="ja-JP" altLang="en-US" sz="1600" b="1" dirty="0">
                <a:solidFill>
                  <a:srgbClr val="241916"/>
                </a:solidFill>
                <a:latin typeface="BIZ UDゴシック" panose="020B0400000000000000" pitchFamily="49" charset="-128"/>
                <a:ea typeface="BIZ UDゴシック" panose="020B0400000000000000" pitchFamily="49" charset="-128"/>
              </a:rPr>
              <a:t>）</a:t>
            </a:r>
            <a:endParaRPr kumimoji="1" lang="ja-JP" altLang="en-US" sz="1600" b="1" i="0" u="none" strike="noStrike" kern="1200" cap="none" spc="0" normalizeH="0" baseline="0" noProof="0" dirty="0">
              <a:ln>
                <a:noFill/>
              </a:ln>
              <a:solidFill>
                <a:srgbClr val="241916"/>
              </a:solidFill>
              <a:effectLst/>
              <a:uLnTx/>
              <a:uFillTx/>
              <a:latin typeface="游ゴシック" panose="020F0502020204030204"/>
              <a:ea typeface="游ゴシック" panose="020B0400000000000000" pitchFamily="50" charset="-128"/>
              <a:cs typeface="+mn-cs"/>
            </a:endParaRPr>
          </a:p>
        </p:txBody>
      </p:sp>
      <p:sp>
        <p:nvSpPr>
          <p:cNvPr id="68" name="四角形: 角を丸くする 67">
            <a:extLst>
              <a:ext uri="{FF2B5EF4-FFF2-40B4-BE49-F238E27FC236}">
                <a16:creationId xmlns:a16="http://schemas.microsoft.com/office/drawing/2014/main" id="{D74377E0-C975-F7E2-BF8C-A2211436250A}"/>
              </a:ext>
            </a:extLst>
          </p:cNvPr>
          <p:cNvSpPr/>
          <p:nvPr/>
        </p:nvSpPr>
        <p:spPr>
          <a:xfrm>
            <a:off x="270648" y="1586762"/>
            <a:ext cx="3917381" cy="2328878"/>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72" name="四角形: 角を丸くする 71">
            <a:extLst>
              <a:ext uri="{FF2B5EF4-FFF2-40B4-BE49-F238E27FC236}">
                <a16:creationId xmlns:a16="http://schemas.microsoft.com/office/drawing/2014/main" id="{0E4B7CDD-F04A-DA45-6A46-717FAC202F18}"/>
              </a:ext>
            </a:extLst>
          </p:cNvPr>
          <p:cNvSpPr/>
          <p:nvPr/>
        </p:nvSpPr>
        <p:spPr>
          <a:xfrm>
            <a:off x="773110" y="1609433"/>
            <a:ext cx="3058185" cy="67445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百貨店と連携した特産品の振興</a:t>
            </a:r>
          </a:p>
        </p:txBody>
      </p:sp>
      <p:grpSp>
        <p:nvGrpSpPr>
          <p:cNvPr id="73" name="グループ化 72">
            <a:extLst>
              <a:ext uri="{FF2B5EF4-FFF2-40B4-BE49-F238E27FC236}">
                <a16:creationId xmlns:a16="http://schemas.microsoft.com/office/drawing/2014/main" id="{11A7BD65-0CC8-C25A-9795-CF215CB66E27}"/>
              </a:ext>
            </a:extLst>
          </p:cNvPr>
          <p:cNvGrpSpPr/>
          <p:nvPr/>
        </p:nvGrpSpPr>
        <p:grpSpPr>
          <a:xfrm>
            <a:off x="267657" y="2236788"/>
            <a:ext cx="688590" cy="263791"/>
            <a:chOff x="6610366" y="1950156"/>
            <a:chExt cx="730267" cy="263791"/>
          </a:xfrm>
        </p:grpSpPr>
        <p:sp>
          <p:nvSpPr>
            <p:cNvPr id="74" name="フリーフォーム: 図形 73">
              <a:extLst>
                <a:ext uri="{FF2B5EF4-FFF2-40B4-BE49-F238E27FC236}">
                  <a16:creationId xmlns:a16="http://schemas.microsoft.com/office/drawing/2014/main" id="{DD7A812A-08D9-62A6-67F0-85CC27F6811A}"/>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5" name="テキスト ボックス 74">
              <a:extLst>
                <a:ext uri="{FF2B5EF4-FFF2-40B4-BE49-F238E27FC236}">
                  <a16:creationId xmlns:a16="http://schemas.microsoft.com/office/drawing/2014/main" id="{2C9440A0-8752-BB78-A9C7-6934E24BB4CE}"/>
                </a:ext>
              </a:extLst>
            </p:cNvPr>
            <p:cNvSpPr txBox="1"/>
            <p:nvPr/>
          </p:nvSpPr>
          <p:spPr>
            <a:xfrm>
              <a:off x="6610366" y="195810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河南町</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80" name="四角形: 角を丸くする 79">
            <a:extLst>
              <a:ext uri="{FF2B5EF4-FFF2-40B4-BE49-F238E27FC236}">
                <a16:creationId xmlns:a16="http://schemas.microsoft.com/office/drawing/2014/main" id="{23F32638-57B6-C84C-4344-B7676897CE65}"/>
              </a:ext>
            </a:extLst>
          </p:cNvPr>
          <p:cNvSpPr/>
          <p:nvPr/>
        </p:nvSpPr>
        <p:spPr>
          <a:xfrm>
            <a:off x="206787" y="2593544"/>
            <a:ext cx="4005691" cy="1132410"/>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6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町の特産物であるフルーツを活用した地域振興を図るため、沿線の百貨店事業者の農業参入を支援し、百貨店事業者の持つ販路を用いて販売し、地域経済の活性化とフルーツのブランド力の向上を図り、町全体の活性化をめざす。</a:t>
            </a:r>
          </a:p>
        </p:txBody>
      </p:sp>
      <p:sp>
        <p:nvSpPr>
          <p:cNvPr id="81" name="四角形: 角を丸くする 80">
            <a:extLst>
              <a:ext uri="{FF2B5EF4-FFF2-40B4-BE49-F238E27FC236}">
                <a16:creationId xmlns:a16="http://schemas.microsoft.com/office/drawing/2014/main" id="{1D79575E-E7E4-3500-61CD-2BF86F028A9B}"/>
              </a:ext>
            </a:extLst>
          </p:cNvPr>
          <p:cNvSpPr/>
          <p:nvPr/>
        </p:nvSpPr>
        <p:spPr>
          <a:xfrm>
            <a:off x="230282" y="4368800"/>
            <a:ext cx="3957747" cy="1965683"/>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82" name="四角形: 角を丸くする 81">
            <a:extLst>
              <a:ext uri="{FF2B5EF4-FFF2-40B4-BE49-F238E27FC236}">
                <a16:creationId xmlns:a16="http://schemas.microsoft.com/office/drawing/2014/main" id="{8FDE0C44-D5A2-27B1-D997-B87B51C9DA21}"/>
              </a:ext>
            </a:extLst>
          </p:cNvPr>
          <p:cNvSpPr/>
          <p:nvPr/>
        </p:nvSpPr>
        <p:spPr>
          <a:xfrm>
            <a:off x="179866" y="4492146"/>
            <a:ext cx="4229396" cy="364695"/>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農と緑の活性化に向けた取組</a:t>
            </a:r>
          </a:p>
        </p:txBody>
      </p:sp>
      <p:grpSp>
        <p:nvGrpSpPr>
          <p:cNvPr id="83" name="グループ化 82">
            <a:extLst>
              <a:ext uri="{FF2B5EF4-FFF2-40B4-BE49-F238E27FC236}">
                <a16:creationId xmlns:a16="http://schemas.microsoft.com/office/drawing/2014/main" id="{F914BF2A-1976-9EA4-94AC-31054C79A292}"/>
              </a:ext>
            </a:extLst>
          </p:cNvPr>
          <p:cNvGrpSpPr/>
          <p:nvPr/>
        </p:nvGrpSpPr>
        <p:grpSpPr>
          <a:xfrm>
            <a:off x="178911" y="4854543"/>
            <a:ext cx="879315" cy="263791"/>
            <a:chOff x="6578731" y="1950156"/>
            <a:chExt cx="730267" cy="263791"/>
          </a:xfrm>
        </p:grpSpPr>
        <p:sp>
          <p:nvSpPr>
            <p:cNvPr id="84" name="フリーフォーム: 図形 83">
              <a:extLst>
                <a:ext uri="{FF2B5EF4-FFF2-40B4-BE49-F238E27FC236}">
                  <a16:creationId xmlns:a16="http://schemas.microsoft.com/office/drawing/2014/main" id="{22E97977-4DA3-02A0-92BD-47268F901F00}"/>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5" name="テキスト ボックス 84">
              <a:extLst>
                <a:ext uri="{FF2B5EF4-FFF2-40B4-BE49-F238E27FC236}">
                  <a16:creationId xmlns:a16="http://schemas.microsoft.com/office/drawing/2014/main" id="{419163D2-8675-D205-3981-A90D8AC25490}"/>
                </a:ext>
              </a:extLst>
            </p:cNvPr>
            <p:cNvSpPr txBox="1"/>
            <p:nvPr/>
          </p:nvSpPr>
          <p:spPr>
            <a:xfrm>
              <a:off x="6578731" y="195810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千早赤阪村</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86" name="四角形: 角を丸くする 85">
            <a:extLst>
              <a:ext uri="{FF2B5EF4-FFF2-40B4-BE49-F238E27FC236}">
                <a16:creationId xmlns:a16="http://schemas.microsoft.com/office/drawing/2014/main" id="{AA55DD90-4772-9808-C8DF-298B94258FC6}"/>
              </a:ext>
            </a:extLst>
          </p:cNvPr>
          <p:cNvSpPr/>
          <p:nvPr/>
        </p:nvSpPr>
        <p:spPr>
          <a:xfrm>
            <a:off x="304459" y="5238302"/>
            <a:ext cx="3601013" cy="919288"/>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6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大阪府と設置する千早赤阪村農と緑の活性化推進会議を中心に、村の農と緑の強みを活かし、「ヒトづくり」「モノづくり」「バづくり」の視点で村全体の活性化をめざす。</a:t>
            </a:r>
          </a:p>
        </p:txBody>
      </p:sp>
    </p:spTree>
    <p:extLst>
      <p:ext uri="{BB962C8B-B14F-4D97-AF65-F5344CB8AC3E}">
        <p14:creationId xmlns:p14="http://schemas.microsoft.com/office/powerpoint/2010/main" val="1691179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3D7155-9AA4-07F3-F931-FBB6600804D3}"/>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8425EE64-C2E9-5B53-D92D-3AF4C25521AD}"/>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62831E76-0908-233D-3F5A-4833174A4ABB}"/>
              </a:ext>
            </a:extLst>
          </p:cNvPr>
          <p:cNvSpPr/>
          <p:nvPr/>
        </p:nvSpPr>
        <p:spPr>
          <a:xfrm>
            <a:off x="171869" y="690635"/>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四角形: 角を丸くする 6">
            <a:extLst>
              <a:ext uri="{FF2B5EF4-FFF2-40B4-BE49-F238E27FC236}">
                <a16:creationId xmlns:a16="http://schemas.microsoft.com/office/drawing/2014/main" id="{B9D5BEC3-060B-AFBC-DAEA-B13E2B5796B6}"/>
              </a:ext>
            </a:extLst>
          </p:cNvPr>
          <p:cNvSpPr/>
          <p:nvPr/>
        </p:nvSpPr>
        <p:spPr>
          <a:xfrm>
            <a:off x="146074" y="1245244"/>
            <a:ext cx="11910959" cy="5561956"/>
          </a:xfrm>
          <a:prstGeom prst="roundRect">
            <a:avLst>
              <a:gd name="adj" fmla="val 7526"/>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四角形: 角を丸くする 7">
            <a:extLst>
              <a:ext uri="{FF2B5EF4-FFF2-40B4-BE49-F238E27FC236}">
                <a16:creationId xmlns:a16="http://schemas.microsoft.com/office/drawing/2014/main" id="{02552F10-2CFE-2C32-7D1C-37F579975C70}"/>
              </a:ext>
            </a:extLst>
          </p:cNvPr>
          <p:cNvSpPr/>
          <p:nvPr/>
        </p:nvSpPr>
        <p:spPr>
          <a:xfrm>
            <a:off x="185030" y="1049761"/>
            <a:ext cx="7108442" cy="43969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子育て、教育環境の充実 「次世代を育む」（</a:t>
            </a:r>
            <a:r>
              <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1/3</a:t>
            </a: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sz="1600" b="1" i="0" u="none" strike="noStrike" kern="1200" cap="none" spc="0" normalizeH="0" baseline="0" noProof="0" dirty="0">
              <a:ln>
                <a:noFill/>
              </a:ln>
              <a:solidFill>
                <a:srgbClr val="241916"/>
              </a:solidFill>
              <a:effectLst/>
              <a:uLnTx/>
              <a:uFillTx/>
              <a:latin typeface="游ゴシック" panose="020F0502020204030204"/>
              <a:ea typeface="游ゴシック" panose="020B0400000000000000" pitchFamily="50" charset="-128"/>
              <a:cs typeface="+mn-cs"/>
            </a:endParaRPr>
          </a:p>
        </p:txBody>
      </p:sp>
      <p:sp>
        <p:nvSpPr>
          <p:cNvPr id="41" name="四角形: 角を丸くする 40">
            <a:extLst>
              <a:ext uri="{FF2B5EF4-FFF2-40B4-BE49-F238E27FC236}">
                <a16:creationId xmlns:a16="http://schemas.microsoft.com/office/drawing/2014/main" id="{6AB2EE0F-FA52-F860-0941-F5D8412F0929}"/>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7198A1DE-21B7-1295-EA26-C780D04DF290}"/>
              </a:ext>
            </a:extLst>
          </p:cNvPr>
          <p:cNvSpPr/>
          <p:nvPr/>
        </p:nvSpPr>
        <p:spPr>
          <a:xfrm>
            <a:off x="10261243" y="516331"/>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21FEA88F-2C20-8222-E733-BFD4E6D1C07B}"/>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5" name="四角形: 角を丸くする 4">
            <a:extLst>
              <a:ext uri="{FF2B5EF4-FFF2-40B4-BE49-F238E27FC236}">
                <a16:creationId xmlns:a16="http://schemas.microsoft.com/office/drawing/2014/main" id="{C9C49DA9-A0BA-C306-ED0C-924838228B60}"/>
              </a:ext>
            </a:extLst>
          </p:cNvPr>
          <p:cNvSpPr/>
          <p:nvPr/>
        </p:nvSpPr>
        <p:spPr>
          <a:xfrm>
            <a:off x="232633" y="242056"/>
            <a:ext cx="3099462"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暮らしやすさ、働きやすさ、</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楽しさを高める機能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7" name="四角形: 角を丸くする 26">
            <a:extLst>
              <a:ext uri="{FF2B5EF4-FFF2-40B4-BE49-F238E27FC236}">
                <a16:creationId xmlns:a16="http://schemas.microsoft.com/office/drawing/2014/main" id="{9D4EA9AB-0151-2467-565D-DA6001D63A32}"/>
              </a:ext>
            </a:extLst>
          </p:cNvPr>
          <p:cNvSpPr/>
          <p:nvPr/>
        </p:nvSpPr>
        <p:spPr>
          <a:xfrm>
            <a:off x="234595" y="5629973"/>
            <a:ext cx="5531205" cy="1085183"/>
          </a:xfrm>
          <a:prstGeom prst="roundRect">
            <a:avLst>
              <a:gd name="adj" fmla="val 903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047A511D-4525-94D6-E36D-E109F18743B3}"/>
              </a:ext>
            </a:extLst>
          </p:cNvPr>
          <p:cNvSpPr/>
          <p:nvPr/>
        </p:nvSpPr>
        <p:spPr>
          <a:xfrm>
            <a:off x="209860" y="4003205"/>
            <a:ext cx="5533166" cy="1523845"/>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CACB13B5-DC35-1CDC-DC6C-A0E389E3A3E2}"/>
              </a:ext>
            </a:extLst>
          </p:cNvPr>
          <p:cNvSpPr/>
          <p:nvPr/>
        </p:nvSpPr>
        <p:spPr>
          <a:xfrm>
            <a:off x="232634" y="2924625"/>
            <a:ext cx="5533166" cy="1019214"/>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D3328412-F8B8-0532-F767-9A1BFDF8ECBB}"/>
              </a:ext>
            </a:extLst>
          </p:cNvPr>
          <p:cNvSpPr/>
          <p:nvPr/>
        </p:nvSpPr>
        <p:spPr>
          <a:xfrm>
            <a:off x="232633" y="1593343"/>
            <a:ext cx="5533167" cy="1247974"/>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35" name="四角形: 角を丸くする 34">
            <a:extLst>
              <a:ext uri="{FF2B5EF4-FFF2-40B4-BE49-F238E27FC236}">
                <a16:creationId xmlns:a16="http://schemas.microsoft.com/office/drawing/2014/main" id="{42A6E14C-910D-76EA-F2D5-1D908205AF92}"/>
              </a:ext>
            </a:extLst>
          </p:cNvPr>
          <p:cNvSpPr/>
          <p:nvPr/>
        </p:nvSpPr>
        <p:spPr>
          <a:xfrm>
            <a:off x="242890" y="5708112"/>
            <a:ext cx="3642582" cy="1869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dirty="0">
                <a:solidFill>
                  <a:srgbClr val="241916"/>
                </a:solidFill>
                <a:latin typeface="BIZ UDPゴシック" panose="020B0400000000000000" pitchFamily="50" charset="-128"/>
                <a:ea typeface="BIZ UDPゴシック" panose="020B0400000000000000" pitchFamily="50" charset="-128"/>
              </a:rPr>
              <a:t>がんばる若者</a:t>
            </a: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に対する給付型奨学金の支給</a:t>
            </a:r>
          </a:p>
        </p:txBody>
      </p:sp>
      <p:sp>
        <p:nvSpPr>
          <p:cNvPr id="20" name="四角形: 角を丸くする 19">
            <a:extLst>
              <a:ext uri="{FF2B5EF4-FFF2-40B4-BE49-F238E27FC236}">
                <a16:creationId xmlns:a16="http://schemas.microsoft.com/office/drawing/2014/main" id="{6B1D70EB-B841-6849-E1C3-A39575773D01}"/>
              </a:ext>
            </a:extLst>
          </p:cNvPr>
          <p:cNvSpPr/>
          <p:nvPr/>
        </p:nvSpPr>
        <p:spPr>
          <a:xfrm>
            <a:off x="907153" y="1798491"/>
            <a:ext cx="4858647" cy="101918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子どもを安心して産み育て、安心して暮らせる環境を創るため、　親子での同居・近居を目的として住宅を取得又はリフォームを　　する場合に、三世代同居・近居支援補助金制度として住宅取得・　リフォーム費用の一部を助成する。</a:t>
            </a:r>
          </a:p>
        </p:txBody>
      </p:sp>
      <p:sp>
        <p:nvSpPr>
          <p:cNvPr id="18" name="四角形: 角を丸くする 17">
            <a:extLst>
              <a:ext uri="{FF2B5EF4-FFF2-40B4-BE49-F238E27FC236}">
                <a16:creationId xmlns:a16="http://schemas.microsoft.com/office/drawing/2014/main" id="{6C5FA7D1-617E-67CA-5791-66773A8B38E8}"/>
              </a:ext>
            </a:extLst>
          </p:cNvPr>
          <p:cNvSpPr/>
          <p:nvPr/>
        </p:nvSpPr>
        <p:spPr>
          <a:xfrm>
            <a:off x="907153" y="3142863"/>
            <a:ext cx="4757047" cy="77942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en-US" altLang="ja-JP" sz="1200" dirty="0">
                <a:solidFill>
                  <a:schemeClr val="tx1"/>
                </a:solidFill>
                <a:latin typeface="BIZ UDゴシック" panose="020B0400000000000000" pitchFamily="49" charset="-128"/>
                <a:ea typeface="BIZ UDゴシック" panose="020B0400000000000000" pitchFamily="49" charset="-128"/>
              </a:rPr>
              <a:t>AI</a:t>
            </a:r>
            <a:r>
              <a:rPr lang="ja-JP" altLang="en-US" sz="1200" dirty="0">
                <a:solidFill>
                  <a:schemeClr val="tx1"/>
                </a:solidFill>
                <a:latin typeface="BIZ UDゴシック" panose="020B0400000000000000" pitchFamily="49" charset="-128"/>
                <a:ea typeface="BIZ UDゴシック" panose="020B0400000000000000" pitchFamily="49" charset="-128"/>
              </a:rPr>
              <a:t>を活用して個々人に最適化されたドリルの作成、教育データを集めたダッシュボードの構築など、府内</a:t>
            </a:r>
            <a:r>
              <a:rPr lang="en-US" altLang="ja-JP" sz="1200" dirty="0">
                <a:solidFill>
                  <a:schemeClr val="tx1"/>
                </a:solidFill>
                <a:latin typeface="BIZ UDゴシック" panose="020B0400000000000000" pitchFamily="49" charset="-128"/>
                <a:ea typeface="BIZ UDゴシック" panose="020B0400000000000000" pitchFamily="49" charset="-128"/>
              </a:rPr>
              <a:t>No.1</a:t>
            </a:r>
            <a:r>
              <a:rPr lang="ja-JP" altLang="en-US" sz="1200" dirty="0">
                <a:solidFill>
                  <a:schemeClr val="tx1"/>
                </a:solidFill>
                <a:latin typeface="BIZ UDゴシック" panose="020B0400000000000000" pitchFamily="49" charset="-128"/>
                <a:ea typeface="BIZ UDゴシック" panose="020B0400000000000000" pitchFamily="49" charset="-128"/>
              </a:rPr>
              <a:t>をめざした</a:t>
            </a:r>
            <a:r>
              <a:rPr lang="en-US" altLang="ja-JP" sz="1200" dirty="0">
                <a:solidFill>
                  <a:schemeClr val="tx1"/>
                </a:solidFill>
                <a:latin typeface="BIZ UDゴシック" panose="020B0400000000000000" pitchFamily="49" charset="-128"/>
                <a:ea typeface="BIZ UDゴシック" panose="020B0400000000000000" pitchFamily="49" charset="-128"/>
              </a:rPr>
              <a:t>DX</a:t>
            </a:r>
            <a:r>
              <a:rPr lang="ja-JP" altLang="en-US" sz="1200" dirty="0">
                <a:solidFill>
                  <a:schemeClr val="tx1"/>
                </a:solidFill>
                <a:latin typeface="BIZ UDゴシック" panose="020B0400000000000000" pitchFamily="49" charset="-128"/>
                <a:ea typeface="BIZ UDゴシック" panose="020B0400000000000000" pitchFamily="49" charset="-128"/>
              </a:rPr>
              <a:t>教育を推進する。</a:t>
            </a:r>
          </a:p>
        </p:txBody>
      </p:sp>
      <p:sp>
        <p:nvSpPr>
          <p:cNvPr id="17" name="四角形: 角を丸くする 16">
            <a:extLst>
              <a:ext uri="{FF2B5EF4-FFF2-40B4-BE49-F238E27FC236}">
                <a16:creationId xmlns:a16="http://schemas.microsoft.com/office/drawing/2014/main" id="{437EFA36-F37B-40CE-50DA-467F177D5983}"/>
              </a:ext>
            </a:extLst>
          </p:cNvPr>
          <p:cNvSpPr/>
          <p:nvPr/>
        </p:nvSpPr>
        <p:spPr>
          <a:xfrm>
            <a:off x="860144" y="4268100"/>
            <a:ext cx="4786441" cy="125895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全学年を対象とする小学校給食の無償化及び第２子以降の保育料・副食費の無償化、子ども・若者医療費助成制度による子育ての負担軽減や、一人一台タブレット端末の機能を最大限に活用する一斉授業から複線型授業への変革などにより教育の一層の充実を支援する。</a:t>
            </a:r>
          </a:p>
        </p:txBody>
      </p:sp>
      <p:sp>
        <p:nvSpPr>
          <p:cNvPr id="32" name="四角形: 角を丸くする 31">
            <a:extLst>
              <a:ext uri="{FF2B5EF4-FFF2-40B4-BE49-F238E27FC236}">
                <a16:creationId xmlns:a16="http://schemas.microsoft.com/office/drawing/2014/main" id="{AA5AB5CD-9D16-5D9D-4E54-708FDB54B20B}"/>
              </a:ext>
            </a:extLst>
          </p:cNvPr>
          <p:cNvSpPr/>
          <p:nvPr/>
        </p:nvSpPr>
        <p:spPr>
          <a:xfrm>
            <a:off x="242889" y="1623788"/>
            <a:ext cx="4858647" cy="16582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三世代での同居・近居に係る住宅取得・リフォーム費用助成</a:t>
            </a:r>
          </a:p>
        </p:txBody>
      </p:sp>
      <p:sp>
        <p:nvSpPr>
          <p:cNvPr id="33" name="四角形: 角を丸くする 32">
            <a:extLst>
              <a:ext uri="{FF2B5EF4-FFF2-40B4-BE49-F238E27FC236}">
                <a16:creationId xmlns:a16="http://schemas.microsoft.com/office/drawing/2014/main" id="{FCFCDF7D-6FB8-5E99-9FD9-B8E11FFA86E6}"/>
              </a:ext>
            </a:extLst>
          </p:cNvPr>
          <p:cNvSpPr/>
          <p:nvPr/>
        </p:nvSpPr>
        <p:spPr>
          <a:xfrm>
            <a:off x="331869" y="2961704"/>
            <a:ext cx="2780924" cy="1869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u="sng" dirty="0">
                <a:solidFill>
                  <a:srgbClr val="241916"/>
                </a:solidFill>
                <a:latin typeface="BIZ UDPゴシック" panose="020B0400000000000000" pitchFamily="50" charset="-128"/>
                <a:ea typeface="BIZ UDPゴシック" panose="020B0400000000000000" pitchFamily="50" charset="-128"/>
              </a:rPr>
              <a:t>AI</a:t>
            </a: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等を活用した</a:t>
            </a:r>
            <a:r>
              <a:rPr kumimoji="1" lang="en-US" altLang="ja-JP" sz="1400" b="1" u="sng" dirty="0">
                <a:solidFill>
                  <a:srgbClr val="241916"/>
                </a:solidFill>
                <a:latin typeface="BIZ UDPゴシック" panose="020B0400000000000000" pitchFamily="50" charset="-128"/>
                <a:ea typeface="BIZ UDPゴシック" panose="020B0400000000000000" pitchFamily="50" charset="-128"/>
              </a:rPr>
              <a:t>DX</a:t>
            </a: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教育の推進</a:t>
            </a:r>
          </a:p>
        </p:txBody>
      </p:sp>
      <p:sp>
        <p:nvSpPr>
          <p:cNvPr id="34" name="四角形: 角を丸くする 33">
            <a:extLst>
              <a:ext uri="{FF2B5EF4-FFF2-40B4-BE49-F238E27FC236}">
                <a16:creationId xmlns:a16="http://schemas.microsoft.com/office/drawing/2014/main" id="{7F55B00C-B173-8A23-C1D5-43C7F66CC430}"/>
              </a:ext>
            </a:extLst>
          </p:cNvPr>
          <p:cNvSpPr/>
          <p:nvPr/>
        </p:nvSpPr>
        <p:spPr>
          <a:xfrm>
            <a:off x="224141" y="4055252"/>
            <a:ext cx="5267321" cy="19997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子育ての負担軽減・環境整備・教育の一層の充実を総合的に支援</a:t>
            </a:r>
          </a:p>
        </p:txBody>
      </p:sp>
      <p:sp>
        <p:nvSpPr>
          <p:cNvPr id="38" name="四角形: 角を丸くする 37">
            <a:extLst>
              <a:ext uri="{FF2B5EF4-FFF2-40B4-BE49-F238E27FC236}">
                <a16:creationId xmlns:a16="http://schemas.microsoft.com/office/drawing/2014/main" id="{9C3D0D09-5C08-5F38-CA0D-F9DA8F65D1C1}"/>
              </a:ext>
            </a:extLst>
          </p:cNvPr>
          <p:cNvSpPr/>
          <p:nvPr/>
        </p:nvSpPr>
        <p:spPr>
          <a:xfrm>
            <a:off x="5959339" y="1523740"/>
            <a:ext cx="2801109" cy="5106586"/>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1BC6D68E-AA87-1306-CC7D-691C0FFEAB4B}"/>
              </a:ext>
            </a:extLst>
          </p:cNvPr>
          <p:cNvSpPr/>
          <p:nvPr/>
        </p:nvSpPr>
        <p:spPr>
          <a:xfrm>
            <a:off x="5959339" y="5002404"/>
            <a:ext cx="2736280" cy="1498714"/>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オンライン妊娠出産育児相談事業で、</a:t>
            </a:r>
            <a:r>
              <a:rPr lang="en-US" altLang="ja-JP" sz="1200" dirty="0">
                <a:solidFill>
                  <a:schemeClr val="tx1"/>
                </a:solidFill>
                <a:latin typeface="BIZ UDゴシック" panose="020B0400000000000000" pitchFamily="49" charset="-128"/>
                <a:ea typeface="BIZ UDゴシック" panose="020B0400000000000000" pitchFamily="49" charset="-128"/>
              </a:rPr>
              <a:t>SNS</a:t>
            </a:r>
            <a:r>
              <a:rPr lang="ja-JP" altLang="en-US" sz="1200" dirty="0">
                <a:solidFill>
                  <a:schemeClr val="tx1"/>
                </a:solidFill>
                <a:latin typeface="BIZ UDゴシック" panose="020B0400000000000000" pitchFamily="49" charset="-128"/>
                <a:ea typeface="BIZ UDゴシック" panose="020B0400000000000000" pitchFamily="49" charset="-128"/>
              </a:rPr>
              <a:t>を活用し、夜間・休日も産婦人科・小児科医師や助産師に無料で相談ができる体制を整備するとともに、定期的な医療記事の配信や動画ライブ配信による情報提供を行う。</a:t>
            </a:r>
          </a:p>
        </p:txBody>
      </p:sp>
      <p:sp>
        <p:nvSpPr>
          <p:cNvPr id="19" name="四角形: 角を丸くする 18">
            <a:extLst>
              <a:ext uri="{FF2B5EF4-FFF2-40B4-BE49-F238E27FC236}">
                <a16:creationId xmlns:a16="http://schemas.microsoft.com/office/drawing/2014/main" id="{8326256D-AE70-367D-C18C-539F591EDEE6}"/>
              </a:ext>
            </a:extLst>
          </p:cNvPr>
          <p:cNvSpPr/>
          <p:nvPr/>
        </p:nvSpPr>
        <p:spPr>
          <a:xfrm>
            <a:off x="860345" y="5963454"/>
            <a:ext cx="4870116" cy="77942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がんばる若者応援制度で、町に対する誇りや郷土愛の醸成につなげるため、学業優秀な学生や目標に向かって勉学に打ち込む学生に給付型奨学金を支給する。</a:t>
            </a:r>
          </a:p>
        </p:txBody>
      </p:sp>
      <p:pic>
        <p:nvPicPr>
          <p:cNvPr id="10" name="図 9">
            <a:extLst>
              <a:ext uri="{FF2B5EF4-FFF2-40B4-BE49-F238E27FC236}">
                <a16:creationId xmlns:a16="http://schemas.microsoft.com/office/drawing/2014/main" id="{892EFB75-4677-DE9B-F3C5-402FEE8A30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84847" y="2375190"/>
            <a:ext cx="1884554" cy="2627866"/>
          </a:xfrm>
          <a:prstGeom prst="rect">
            <a:avLst/>
          </a:prstGeom>
        </p:spPr>
      </p:pic>
      <p:grpSp>
        <p:nvGrpSpPr>
          <p:cNvPr id="40" name="グループ化 39">
            <a:extLst>
              <a:ext uri="{FF2B5EF4-FFF2-40B4-BE49-F238E27FC236}">
                <a16:creationId xmlns:a16="http://schemas.microsoft.com/office/drawing/2014/main" id="{6E5877D8-539E-5DBE-B971-E90226944EC9}"/>
              </a:ext>
            </a:extLst>
          </p:cNvPr>
          <p:cNvGrpSpPr/>
          <p:nvPr/>
        </p:nvGrpSpPr>
        <p:grpSpPr>
          <a:xfrm>
            <a:off x="224141" y="1927947"/>
            <a:ext cx="834245" cy="263791"/>
            <a:chOff x="6606161" y="1950156"/>
            <a:chExt cx="651747" cy="263791"/>
          </a:xfrm>
        </p:grpSpPr>
        <p:sp>
          <p:nvSpPr>
            <p:cNvPr id="42" name="フリーフォーム: 図形 41">
              <a:extLst>
                <a:ext uri="{FF2B5EF4-FFF2-40B4-BE49-F238E27FC236}">
                  <a16:creationId xmlns:a16="http://schemas.microsoft.com/office/drawing/2014/main" id="{3DCB48AE-2CDA-E9C4-6C17-129705801A6D}"/>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3" name="テキスト ボックス 42">
              <a:extLst>
                <a:ext uri="{FF2B5EF4-FFF2-40B4-BE49-F238E27FC236}">
                  <a16:creationId xmlns:a16="http://schemas.microsoft.com/office/drawing/2014/main" id="{2483BEF5-B0F3-0D8A-A039-938E4B11EF05}"/>
                </a:ext>
              </a:extLst>
            </p:cNvPr>
            <p:cNvSpPr txBox="1"/>
            <p:nvPr/>
          </p:nvSpPr>
          <p:spPr>
            <a:xfrm>
              <a:off x="6606161"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河南町</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44" name="グループ化 43">
            <a:extLst>
              <a:ext uri="{FF2B5EF4-FFF2-40B4-BE49-F238E27FC236}">
                <a16:creationId xmlns:a16="http://schemas.microsoft.com/office/drawing/2014/main" id="{29FE7ED3-7F9E-71C0-4752-CB15BA420B7B}"/>
              </a:ext>
            </a:extLst>
          </p:cNvPr>
          <p:cNvGrpSpPr/>
          <p:nvPr/>
        </p:nvGrpSpPr>
        <p:grpSpPr>
          <a:xfrm>
            <a:off x="180891" y="3244940"/>
            <a:ext cx="780474" cy="263791"/>
            <a:chOff x="6562050" y="1950156"/>
            <a:chExt cx="730267" cy="263791"/>
          </a:xfrm>
        </p:grpSpPr>
        <p:sp>
          <p:nvSpPr>
            <p:cNvPr id="47" name="フリーフォーム: 図形 46">
              <a:extLst>
                <a:ext uri="{FF2B5EF4-FFF2-40B4-BE49-F238E27FC236}">
                  <a16:creationId xmlns:a16="http://schemas.microsoft.com/office/drawing/2014/main" id="{BEC756D3-E04F-0DD1-C319-922A488DDAF0}"/>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8" name="テキスト ボックス 47">
              <a:extLst>
                <a:ext uri="{FF2B5EF4-FFF2-40B4-BE49-F238E27FC236}">
                  <a16:creationId xmlns:a16="http://schemas.microsoft.com/office/drawing/2014/main" id="{C0A3F154-A749-044F-F5B1-52763275CADF}"/>
                </a:ext>
              </a:extLst>
            </p:cNvPr>
            <p:cNvSpPr txBox="1"/>
            <p:nvPr/>
          </p:nvSpPr>
          <p:spPr>
            <a:xfrm>
              <a:off x="6562050" y="196904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豊中市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49" name="グループ化 48">
            <a:extLst>
              <a:ext uri="{FF2B5EF4-FFF2-40B4-BE49-F238E27FC236}">
                <a16:creationId xmlns:a16="http://schemas.microsoft.com/office/drawing/2014/main" id="{0F8287D2-A74E-2898-2486-E71760928891}"/>
              </a:ext>
            </a:extLst>
          </p:cNvPr>
          <p:cNvGrpSpPr/>
          <p:nvPr/>
        </p:nvGrpSpPr>
        <p:grpSpPr>
          <a:xfrm>
            <a:off x="166726" y="4674732"/>
            <a:ext cx="766964" cy="302424"/>
            <a:chOff x="6557113" y="1950156"/>
            <a:chExt cx="730267" cy="263791"/>
          </a:xfrm>
        </p:grpSpPr>
        <p:sp>
          <p:nvSpPr>
            <p:cNvPr id="50" name="フリーフォーム: 図形 49">
              <a:extLst>
                <a:ext uri="{FF2B5EF4-FFF2-40B4-BE49-F238E27FC236}">
                  <a16:creationId xmlns:a16="http://schemas.microsoft.com/office/drawing/2014/main" id="{73DAB52A-5A91-3D8A-A964-382120E7E7BD}"/>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1" name="テキスト ボックス 50">
              <a:extLst>
                <a:ext uri="{FF2B5EF4-FFF2-40B4-BE49-F238E27FC236}">
                  <a16:creationId xmlns:a16="http://schemas.microsoft.com/office/drawing/2014/main" id="{A3FFC001-0A3E-B378-BFD5-C4F461352B82}"/>
                </a:ext>
              </a:extLst>
            </p:cNvPr>
            <p:cNvSpPr txBox="1"/>
            <p:nvPr/>
          </p:nvSpPr>
          <p:spPr>
            <a:xfrm>
              <a:off x="6557113" y="1984887"/>
              <a:ext cx="730267" cy="187922"/>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枚方市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2" name="グループ化 51">
            <a:extLst>
              <a:ext uri="{FF2B5EF4-FFF2-40B4-BE49-F238E27FC236}">
                <a16:creationId xmlns:a16="http://schemas.microsoft.com/office/drawing/2014/main" id="{4772C87A-BF74-2E64-A650-6B0A194D53C1}"/>
              </a:ext>
            </a:extLst>
          </p:cNvPr>
          <p:cNvGrpSpPr/>
          <p:nvPr/>
        </p:nvGrpSpPr>
        <p:grpSpPr>
          <a:xfrm>
            <a:off x="195519" y="6054192"/>
            <a:ext cx="765846" cy="263791"/>
            <a:chOff x="6571070" y="1950156"/>
            <a:chExt cx="730267" cy="263791"/>
          </a:xfrm>
        </p:grpSpPr>
        <p:sp>
          <p:nvSpPr>
            <p:cNvPr id="53" name="フリーフォーム: 図形 52">
              <a:extLst>
                <a:ext uri="{FF2B5EF4-FFF2-40B4-BE49-F238E27FC236}">
                  <a16:creationId xmlns:a16="http://schemas.microsoft.com/office/drawing/2014/main" id="{3A5CDBD9-84A1-7A6D-F6D8-CFC02D6F9941}"/>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4" name="テキスト ボックス 53">
              <a:extLst>
                <a:ext uri="{FF2B5EF4-FFF2-40B4-BE49-F238E27FC236}">
                  <a16:creationId xmlns:a16="http://schemas.microsoft.com/office/drawing/2014/main" id="{8C2FDA90-E44B-3D7D-CD55-CE0BDFCCE88E}"/>
                </a:ext>
              </a:extLst>
            </p:cNvPr>
            <p:cNvSpPr txBox="1"/>
            <p:nvPr/>
          </p:nvSpPr>
          <p:spPr>
            <a:xfrm>
              <a:off x="6571070" y="1964268"/>
              <a:ext cx="73026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田尻町</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5" name="グループ化 54">
            <a:extLst>
              <a:ext uri="{FF2B5EF4-FFF2-40B4-BE49-F238E27FC236}">
                <a16:creationId xmlns:a16="http://schemas.microsoft.com/office/drawing/2014/main" id="{C2EF6CE6-D288-B38E-5149-D3A98B7D8378}"/>
              </a:ext>
            </a:extLst>
          </p:cNvPr>
          <p:cNvGrpSpPr/>
          <p:nvPr/>
        </p:nvGrpSpPr>
        <p:grpSpPr>
          <a:xfrm>
            <a:off x="5885797" y="2099822"/>
            <a:ext cx="1107726" cy="263791"/>
            <a:chOff x="6566450" y="1950156"/>
            <a:chExt cx="651747" cy="263791"/>
          </a:xfrm>
        </p:grpSpPr>
        <p:sp>
          <p:nvSpPr>
            <p:cNvPr id="56" name="フリーフォーム: 図形 55">
              <a:extLst>
                <a:ext uri="{FF2B5EF4-FFF2-40B4-BE49-F238E27FC236}">
                  <a16:creationId xmlns:a16="http://schemas.microsoft.com/office/drawing/2014/main" id="{3A86696C-C278-8656-0322-B36484E52B9A}"/>
                </a:ext>
              </a:extLst>
            </p:cNvPr>
            <p:cNvSpPr/>
            <p:nvPr/>
          </p:nvSpPr>
          <p:spPr>
            <a:xfrm rot="10800000">
              <a:off x="6610369"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7" name="テキスト ボックス 56">
              <a:extLst>
                <a:ext uri="{FF2B5EF4-FFF2-40B4-BE49-F238E27FC236}">
                  <a16:creationId xmlns:a16="http://schemas.microsoft.com/office/drawing/2014/main" id="{AC2B18AC-8260-6465-03FA-A0B5A66CAADE}"/>
                </a:ext>
              </a:extLst>
            </p:cNvPr>
            <p:cNvSpPr txBox="1"/>
            <p:nvPr/>
          </p:nvSpPr>
          <p:spPr>
            <a:xfrm>
              <a:off x="6566450" y="1955385"/>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大阪狭山市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36" name="四角形: 角を丸くする 35">
            <a:extLst>
              <a:ext uri="{FF2B5EF4-FFF2-40B4-BE49-F238E27FC236}">
                <a16:creationId xmlns:a16="http://schemas.microsoft.com/office/drawing/2014/main" id="{68A841AD-D742-4681-413B-59A9F83DD524}"/>
              </a:ext>
            </a:extLst>
          </p:cNvPr>
          <p:cNvSpPr/>
          <p:nvPr/>
        </p:nvSpPr>
        <p:spPr>
          <a:xfrm>
            <a:off x="5911874" y="1596998"/>
            <a:ext cx="2897264" cy="51976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noAutofit/>
          </a:bodyPr>
          <a:lstStyle/>
          <a:p>
            <a:pPr algn="ctr"/>
            <a:r>
              <a:rPr kumimoji="1" lang="en-US" altLang="ja-JP" sz="1400" b="1" u="sng" dirty="0">
                <a:solidFill>
                  <a:srgbClr val="241916"/>
                </a:solidFill>
                <a:latin typeface="BIZ UDPゴシック" panose="020B0400000000000000" pitchFamily="50" charset="-128"/>
                <a:ea typeface="BIZ UDPゴシック" panose="020B0400000000000000" pitchFamily="50" charset="-128"/>
              </a:rPr>
              <a:t>SNS</a:t>
            </a: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を活用した妊娠出産育児</a:t>
            </a:r>
            <a:endParaRPr kumimoji="1" lang="en-US" altLang="ja-JP" sz="1400" b="1" u="sng" dirty="0">
              <a:solidFill>
                <a:srgbClr val="241916"/>
              </a:solidFill>
              <a:latin typeface="BIZ UDPゴシック" panose="020B0400000000000000" pitchFamily="50" charset="-128"/>
              <a:ea typeface="BIZ UDPゴシック" panose="020B0400000000000000" pitchFamily="50" charset="-128"/>
            </a:endParaRPr>
          </a:p>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相談体制の整備</a:t>
            </a:r>
          </a:p>
        </p:txBody>
      </p:sp>
      <p:sp>
        <p:nvSpPr>
          <p:cNvPr id="64" name="四角形: 角を丸くする 63">
            <a:extLst>
              <a:ext uri="{FF2B5EF4-FFF2-40B4-BE49-F238E27FC236}">
                <a16:creationId xmlns:a16="http://schemas.microsoft.com/office/drawing/2014/main" id="{065C5FA4-8C74-4C7D-A839-91173C121F57}"/>
              </a:ext>
            </a:extLst>
          </p:cNvPr>
          <p:cNvSpPr/>
          <p:nvPr/>
        </p:nvSpPr>
        <p:spPr>
          <a:xfrm>
            <a:off x="9015098" y="1520612"/>
            <a:ext cx="2801109" cy="5106586"/>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65" name="四角形: 角を丸くする 64">
            <a:extLst>
              <a:ext uri="{FF2B5EF4-FFF2-40B4-BE49-F238E27FC236}">
                <a16:creationId xmlns:a16="http://schemas.microsoft.com/office/drawing/2014/main" id="{00763F7C-1CF0-4365-BED8-77DE44373CF7}"/>
              </a:ext>
            </a:extLst>
          </p:cNvPr>
          <p:cNvSpPr/>
          <p:nvPr/>
        </p:nvSpPr>
        <p:spPr>
          <a:xfrm>
            <a:off x="8919543" y="4684316"/>
            <a:ext cx="2866430" cy="1978238"/>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子育て支援サービスを利用しやすくする環境をつくるため、家事代行やベビーシッターなどの子育てを支援する多様なサービスの中から、</a:t>
            </a:r>
            <a:r>
              <a:rPr lang="en-US" altLang="ja-JP" sz="1200" dirty="0">
                <a:solidFill>
                  <a:schemeClr val="tx1"/>
                </a:solidFill>
                <a:latin typeface="BIZ UDゴシック" panose="020B0400000000000000" pitchFamily="49" charset="-128"/>
                <a:ea typeface="BIZ UDゴシック" panose="020B0400000000000000" pitchFamily="49" charset="-128"/>
              </a:rPr>
              <a:t>AI</a:t>
            </a:r>
            <a:r>
              <a:rPr lang="ja-JP" altLang="en-US" sz="1200" dirty="0">
                <a:solidFill>
                  <a:schemeClr val="tx1"/>
                </a:solidFill>
                <a:latin typeface="BIZ UDゴシック" panose="020B0400000000000000" pitchFamily="49" charset="-128"/>
                <a:ea typeface="BIZ UDゴシック" panose="020B0400000000000000" pitchFamily="49" charset="-128"/>
              </a:rPr>
              <a:t>を活用したチャットボットを活用して、相談者に合ったサービスの情報提供を行う「</a:t>
            </a:r>
            <a:r>
              <a:rPr lang="ja-JP" altLang="en-US" sz="1200" dirty="0">
                <a:solidFill>
                  <a:schemeClr val="tx1"/>
                </a:solidFill>
                <a:latin typeface="BIZ UDゴシック" panose="020B0400000000000000" pitchFamily="49" charset="-128"/>
                <a:ea typeface="BIZ UDゴシック" panose="020B0400000000000000" pitchFamily="49" charset="-128"/>
                <a:hlinkClick r:id="rId8"/>
              </a:rPr>
              <a:t>フリータイムプロジェクト</a:t>
            </a:r>
            <a:r>
              <a:rPr lang="ja-JP" altLang="en-US" sz="1200" dirty="0">
                <a:solidFill>
                  <a:schemeClr val="tx1"/>
                </a:solidFill>
                <a:latin typeface="BIZ UDゴシック" panose="020B0400000000000000" pitchFamily="49" charset="-128"/>
                <a:ea typeface="BIZ UDゴシック" panose="020B0400000000000000" pitchFamily="49" charset="-128"/>
              </a:rPr>
              <a:t>」を実施する。</a:t>
            </a:r>
          </a:p>
        </p:txBody>
      </p:sp>
      <p:grpSp>
        <p:nvGrpSpPr>
          <p:cNvPr id="67" name="グループ化 66">
            <a:extLst>
              <a:ext uri="{FF2B5EF4-FFF2-40B4-BE49-F238E27FC236}">
                <a16:creationId xmlns:a16="http://schemas.microsoft.com/office/drawing/2014/main" id="{23B7B50A-DA57-4C87-90C5-746FBE610B68}"/>
              </a:ext>
            </a:extLst>
          </p:cNvPr>
          <p:cNvGrpSpPr/>
          <p:nvPr/>
        </p:nvGrpSpPr>
        <p:grpSpPr>
          <a:xfrm>
            <a:off x="8950023" y="2119046"/>
            <a:ext cx="709597" cy="263791"/>
            <a:chOff x="6566450" y="1950156"/>
            <a:chExt cx="651747" cy="263791"/>
          </a:xfrm>
        </p:grpSpPr>
        <p:sp>
          <p:nvSpPr>
            <p:cNvPr id="68" name="フリーフォーム: 図形 67">
              <a:extLst>
                <a:ext uri="{FF2B5EF4-FFF2-40B4-BE49-F238E27FC236}">
                  <a16:creationId xmlns:a16="http://schemas.microsoft.com/office/drawing/2014/main" id="{78A63EFD-31B2-4265-A4EC-1D02ADF13682}"/>
                </a:ext>
              </a:extLst>
            </p:cNvPr>
            <p:cNvSpPr/>
            <p:nvPr/>
          </p:nvSpPr>
          <p:spPr>
            <a:xfrm rot="10800000">
              <a:off x="6610369"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9" name="テキスト ボックス 68">
              <a:extLst>
                <a:ext uri="{FF2B5EF4-FFF2-40B4-BE49-F238E27FC236}">
                  <a16:creationId xmlns:a16="http://schemas.microsoft.com/office/drawing/2014/main" id="{5D445CDE-B6B2-48EF-A0DF-919E84D893DF}"/>
                </a:ext>
              </a:extLst>
            </p:cNvPr>
            <p:cNvSpPr txBox="1"/>
            <p:nvPr/>
          </p:nvSpPr>
          <p:spPr>
            <a:xfrm>
              <a:off x="6566450" y="1955385"/>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豊中市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70" name="四角形: 角を丸くする 69">
            <a:extLst>
              <a:ext uri="{FF2B5EF4-FFF2-40B4-BE49-F238E27FC236}">
                <a16:creationId xmlns:a16="http://schemas.microsoft.com/office/drawing/2014/main" id="{9EAD67D2-8106-4EC6-AD58-5D3AAAF9CD19}"/>
              </a:ext>
            </a:extLst>
          </p:cNvPr>
          <p:cNvSpPr/>
          <p:nvPr/>
        </p:nvSpPr>
        <p:spPr>
          <a:xfrm>
            <a:off x="8883419" y="1593870"/>
            <a:ext cx="3065692" cy="51976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noAutofit/>
          </a:bodyPr>
          <a:lstStyle/>
          <a:p>
            <a:pPr algn="ctr"/>
            <a:r>
              <a:rPr kumimoji="1" lang="en-US" altLang="ja-JP" sz="1400" b="1" u="sng" dirty="0">
                <a:solidFill>
                  <a:srgbClr val="241916"/>
                </a:solidFill>
                <a:latin typeface="BIZ UDPゴシック" panose="020B0400000000000000" pitchFamily="50" charset="-128"/>
                <a:ea typeface="BIZ UDPゴシック" panose="020B0400000000000000" pitchFamily="50" charset="-128"/>
              </a:rPr>
              <a:t>AI</a:t>
            </a: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チャットを活用した子育て支援サービスの情報提供</a:t>
            </a:r>
          </a:p>
        </p:txBody>
      </p:sp>
      <p:sp>
        <p:nvSpPr>
          <p:cNvPr id="2" name="スライド番号プレースホルダー 12">
            <a:extLst>
              <a:ext uri="{FF2B5EF4-FFF2-40B4-BE49-F238E27FC236}">
                <a16:creationId xmlns:a16="http://schemas.microsoft.com/office/drawing/2014/main" id="{AFDD22D8-4C92-5956-AB51-44108D7D0B51}"/>
              </a:ext>
            </a:extLst>
          </p:cNvPr>
          <p:cNvSpPr>
            <a:spLocks noGrp="1"/>
          </p:cNvSpPr>
          <p:nvPr>
            <p:ph type="sldNum" sz="quarter" idx="12"/>
          </p:nvPr>
        </p:nvSpPr>
        <p:spPr>
          <a:xfrm>
            <a:off x="11645322" y="6556053"/>
            <a:ext cx="610178"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7</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9DFACA47-A89B-82CA-A2B5-32942C1581C8}"/>
              </a:ext>
            </a:extLst>
          </p:cNvPr>
          <p:cNvPicPr>
            <a:picLocks noChangeAspect="1"/>
          </p:cNvPicPr>
          <p:nvPr/>
        </p:nvPicPr>
        <p:blipFill rotWithShape="1">
          <a:blip r:embed="rId9">
            <a:extLst>
              <a:ext uri="{28A0092B-C50C-407E-A947-70E740481C1C}">
                <a14:useLocalDpi xmlns:a14="http://schemas.microsoft.com/office/drawing/2010/main" val="0"/>
              </a:ext>
            </a:extLst>
          </a:blip>
          <a:srcRect t="805" b="19501"/>
          <a:stretch/>
        </p:blipFill>
        <p:spPr>
          <a:xfrm>
            <a:off x="9589671" y="2444582"/>
            <a:ext cx="1651962" cy="2231087"/>
          </a:xfrm>
          <a:prstGeom prst="rect">
            <a:avLst/>
          </a:prstGeom>
        </p:spPr>
      </p:pic>
    </p:spTree>
    <p:extLst>
      <p:ext uri="{BB962C8B-B14F-4D97-AF65-F5344CB8AC3E}">
        <p14:creationId xmlns:p14="http://schemas.microsoft.com/office/powerpoint/2010/main" val="30381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3D7155-9AA4-07F3-F931-FBB6600804D3}"/>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8425EE64-C2E9-5B53-D92D-3AF4C25521AD}"/>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62831E76-0908-233D-3F5A-4833174A4ABB}"/>
              </a:ext>
            </a:extLst>
          </p:cNvPr>
          <p:cNvSpPr/>
          <p:nvPr/>
        </p:nvSpPr>
        <p:spPr>
          <a:xfrm>
            <a:off x="171869" y="690635"/>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四角形: 角を丸くする 6">
            <a:extLst>
              <a:ext uri="{FF2B5EF4-FFF2-40B4-BE49-F238E27FC236}">
                <a16:creationId xmlns:a16="http://schemas.microsoft.com/office/drawing/2014/main" id="{B9D5BEC3-060B-AFBC-DAEA-B13E2B5796B6}"/>
              </a:ext>
            </a:extLst>
          </p:cNvPr>
          <p:cNvSpPr/>
          <p:nvPr/>
        </p:nvSpPr>
        <p:spPr>
          <a:xfrm>
            <a:off x="146074" y="1245244"/>
            <a:ext cx="11910959" cy="5561956"/>
          </a:xfrm>
          <a:prstGeom prst="roundRect">
            <a:avLst>
              <a:gd name="adj" fmla="val 7526"/>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四角形: 角を丸くする 7">
            <a:extLst>
              <a:ext uri="{FF2B5EF4-FFF2-40B4-BE49-F238E27FC236}">
                <a16:creationId xmlns:a16="http://schemas.microsoft.com/office/drawing/2014/main" id="{02552F10-2CFE-2C32-7D1C-37F579975C70}"/>
              </a:ext>
            </a:extLst>
          </p:cNvPr>
          <p:cNvSpPr/>
          <p:nvPr/>
        </p:nvSpPr>
        <p:spPr>
          <a:xfrm>
            <a:off x="185030" y="1049761"/>
            <a:ext cx="7108442" cy="43969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子育て、教育環境の充実 「次世代を育む」</a:t>
            </a:r>
            <a:r>
              <a:rPr lang="ja-JP" altLang="en-US" sz="1600" b="1" dirty="0">
                <a:solidFill>
                  <a:srgbClr val="241916"/>
                </a:solidFill>
                <a:latin typeface="BIZ UDゴシック" panose="020B0400000000000000" pitchFamily="49" charset="-128"/>
                <a:ea typeface="BIZ UDゴシック" panose="020B0400000000000000" pitchFamily="49" charset="-128"/>
              </a:rPr>
              <a:t>（</a:t>
            </a:r>
            <a:r>
              <a:rPr lang="en-US" altLang="ja-JP" sz="1600" b="1" dirty="0">
                <a:solidFill>
                  <a:srgbClr val="241916"/>
                </a:solidFill>
                <a:latin typeface="BIZ UDゴシック" panose="020B0400000000000000" pitchFamily="49" charset="-128"/>
                <a:ea typeface="BIZ UDゴシック" panose="020B0400000000000000" pitchFamily="49" charset="-128"/>
              </a:rPr>
              <a:t>2/3</a:t>
            </a:r>
            <a:r>
              <a:rPr lang="ja-JP" altLang="en-US" sz="1600" b="1" dirty="0">
                <a:solidFill>
                  <a:srgbClr val="241916"/>
                </a:solidFill>
                <a:latin typeface="BIZ UDゴシック" panose="020B0400000000000000" pitchFamily="49" charset="-128"/>
                <a:ea typeface="BIZ UDゴシック" panose="020B0400000000000000" pitchFamily="49" charset="-128"/>
              </a:rPr>
              <a:t>）</a:t>
            </a:r>
            <a:endParaRPr lang="ja-JP" altLang="en-US" sz="1600" b="1" dirty="0">
              <a:solidFill>
                <a:srgbClr val="241916"/>
              </a:solidFill>
            </a:endParaRPr>
          </a:p>
        </p:txBody>
      </p:sp>
      <p:sp>
        <p:nvSpPr>
          <p:cNvPr id="41" name="四角形: 角を丸くする 40">
            <a:extLst>
              <a:ext uri="{FF2B5EF4-FFF2-40B4-BE49-F238E27FC236}">
                <a16:creationId xmlns:a16="http://schemas.microsoft.com/office/drawing/2014/main" id="{6AB2EE0F-FA52-F860-0941-F5D8412F0929}"/>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7198A1DE-21B7-1295-EA26-C780D04DF290}"/>
              </a:ext>
            </a:extLst>
          </p:cNvPr>
          <p:cNvSpPr/>
          <p:nvPr/>
        </p:nvSpPr>
        <p:spPr>
          <a:xfrm>
            <a:off x="10261243" y="516331"/>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21FEA88F-2C20-8222-E733-BFD4E6D1C07B}"/>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5" name="四角形: 角を丸くする 4">
            <a:extLst>
              <a:ext uri="{FF2B5EF4-FFF2-40B4-BE49-F238E27FC236}">
                <a16:creationId xmlns:a16="http://schemas.microsoft.com/office/drawing/2014/main" id="{C9C49DA9-A0BA-C306-ED0C-924838228B60}"/>
              </a:ext>
            </a:extLst>
          </p:cNvPr>
          <p:cNvSpPr/>
          <p:nvPr/>
        </p:nvSpPr>
        <p:spPr>
          <a:xfrm>
            <a:off x="232633" y="242056"/>
            <a:ext cx="3099462"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暮らしやすさ、働きやすさ、</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楽しさを高める機能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9" name="四角形: 角を丸くする 28">
            <a:extLst>
              <a:ext uri="{FF2B5EF4-FFF2-40B4-BE49-F238E27FC236}">
                <a16:creationId xmlns:a16="http://schemas.microsoft.com/office/drawing/2014/main" id="{CACB13B5-DC35-1CDC-DC6C-A0E389E3A3E2}"/>
              </a:ext>
            </a:extLst>
          </p:cNvPr>
          <p:cNvSpPr/>
          <p:nvPr/>
        </p:nvSpPr>
        <p:spPr>
          <a:xfrm>
            <a:off x="5933639" y="1593342"/>
            <a:ext cx="5945679" cy="1432328"/>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D3328412-F8B8-0532-F767-9A1BFDF8ECBB}"/>
              </a:ext>
            </a:extLst>
          </p:cNvPr>
          <p:cNvSpPr/>
          <p:nvPr/>
        </p:nvSpPr>
        <p:spPr>
          <a:xfrm>
            <a:off x="232633" y="1593342"/>
            <a:ext cx="5614447" cy="5089249"/>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6B1D70EB-B841-6849-E1C3-A39575773D01}"/>
              </a:ext>
            </a:extLst>
          </p:cNvPr>
          <p:cNvSpPr/>
          <p:nvPr/>
        </p:nvSpPr>
        <p:spPr>
          <a:xfrm>
            <a:off x="134968" y="2678337"/>
            <a:ext cx="2396045" cy="3353183"/>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市長部局監察課がいじめの初期段階から積極的にいじめ事案に関与する「行政的アプローチ」、学校・教育委員会が主体となりいじめへの対処を行う「教育的アプローチ」、いじめ問題を法的問題として対処を行う「法的アプローチ」によって、いじめゼロを目指すとともに、情報収集やいじめの抑止を図るため、市立小中学校の全児童・生徒及び保護者にチラシを配布している。</a:t>
            </a:r>
          </a:p>
        </p:txBody>
      </p:sp>
      <p:sp>
        <p:nvSpPr>
          <p:cNvPr id="18" name="四角形: 角を丸くする 17">
            <a:extLst>
              <a:ext uri="{FF2B5EF4-FFF2-40B4-BE49-F238E27FC236}">
                <a16:creationId xmlns:a16="http://schemas.microsoft.com/office/drawing/2014/main" id="{6C5FA7D1-617E-67CA-5791-66773A8B38E8}"/>
              </a:ext>
            </a:extLst>
          </p:cNvPr>
          <p:cNvSpPr/>
          <p:nvPr/>
        </p:nvSpPr>
        <p:spPr>
          <a:xfrm>
            <a:off x="6343214" y="2224408"/>
            <a:ext cx="5395016" cy="77942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大阪・関西万博閉幕後のルクセンブルクパビリオン施設の部材を再利用し、旧中学校跡地に子どもの屋内遊戯施設や地域子育て支援拠点としての機能を併せ持つ子ども・子育て施設を整備する。</a:t>
            </a:r>
          </a:p>
        </p:txBody>
      </p:sp>
      <p:sp>
        <p:nvSpPr>
          <p:cNvPr id="32" name="四角形: 角を丸くする 31">
            <a:extLst>
              <a:ext uri="{FF2B5EF4-FFF2-40B4-BE49-F238E27FC236}">
                <a16:creationId xmlns:a16="http://schemas.microsoft.com/office/drawing/2014/main" id="{AA5AB5CD-9D16-5D9D-4E54-708FDB54B20B}"/>
              </a:ext>
            </a:extLst>
          </p:cNvPr>
          <p:cNvSpPr/>
          <p:nvPr/>
        </p:nvSpPr>
        <p:spPr>
          <a:xfrm>
            <a:off x="418001" y="1774023"/>
            <a:ext cx="5243709" cy="13302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「いじめゼロ」を目指す「寝屋川モデル」</a:t>
            </a:r>
          </a:p>
        </p:txBody>
      </p:sp>
      <p:sp>
        <p:nvSpPr>
          <p:cNvPr id="33" name="四角形: 角を丸くする 32">
            <a:extLst>
              <a:ext uri="{FF2B5EF4-FFF2-40B4-BE49-F238E27FC236}">
                <a16:creationId xmlns:a16="http://schemas.microsoft.com/office/drawing/2014/main" id="{FCFCDF7D-6FB8-5E99-9FD9-B8E11FFA86E6}"/>
              </a:ext>
            </a:extLst>
          </p:cNvPr>
          <p:cNvSpPr/>
          <p:nvPr/>
        </p:nvSpPr>
        <p:spPr>
          <a:xfrm>
            <a:off x="6000280" y="1790186"/>
            <a:ext cx="6541866" cy="94729"/>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大阪・関西万博で披露したルクセンブルクパビリオンの活用に向けた取組</a:t>
            </a:r>
          </a:p>
        </p:txBody>
      </p:sp>
      <p:grpSp>
        <p:nvGrpSpPr>
          <p:cNvPr id="40" name="グループ化 39">
            <a:extLst>
              <a:ext uri="{FF2B5EF4-FFF2-40B4-BE49-F238E27FC236}">
                <a16:creationId xmlns:a16="http://schemas.microsoft.com/office/drawing/2014/main" id="{6E5877D8-539E-5DBE-B971-E90226944EC9}"/>
              </a:ext>
            </a:extLst>
          </p:cNvPr>
          <p:cNvGrpSpPr/>
          <p:nvPr/>
        </p:nvGrpSpPr>
        <p:grpSpPr>
          <a:xfrm>
            <a:off x="164583" y="2121633"/>
            <a:ext cx="959500" cy="263791"/>
            <a:chOff x="6566759" y="1950156"/>
            <a:chExt cx="676471" cy="263791"/>
          </a:xfrm>
        </p:grpSpPr>
        <p:sp>
          <p:nvSpPr>
            <p:cNvPr id="42" name="フリーフォーム: 図形 41">
              <a:extLst>
                <a:ext uri="{FF2B5EF4-FFF2-40B4-BE49-F238E27FC236}">
                  <a16:creationId xmlns:a16="http://schemas.microsoft.com/office/drawing/2014/main" id="{3DCB48AE-2CDA-E9C4-6C17-129705801A6D}"/>
                </a:ext>
              </a:extLst>
            </p:cNvPr>
            <p:cNvSpPr/>
            <p:nvPr/>
          </p:nvSpPr>
          <p:spPr>
            <a:xfrm rot="10800000">
              <a:off x="6610369"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3" name="テキスト ボックス 42">
              <a:extLst>
                <a:ext uri="{FF2B5EF4-FFF2-40B4-BE49-F238E27FC236}">
                  <a16:creationId xmlns:a16="http://schemas.microsoft.com/office/drawing/2014/main" id="{2483BEF5-B0F3-0D8A-A039-938E4B11EF05}"/>
                </a:ext>
              </a:extLst>
            </p:cNvPr>
            <p:cNvSpPr txBox="1"/>
            <p:nvPr/>
          </p:nvSpPr>
          <p:spPr>
            <a:xfrm>
              <a:off x="6566759" y="1967433"/>
              <a:ext cx="676471"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2"/>
                </a:rPr>
                <a:t>寝屋川市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2"/>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44" name="グループ化 43">
            <a:extLst>
              <a:ext uri="{FF2B5EF4-FFF2-40B4-BE49-F238E27FC236}">
                <a16:creationId xmlns:a16="http://schemas.microsoft.com/office/drawing/2014/main" id="{29FE7ED3-7F9E-71C0-4752-CB15BA420B7B}"/>
              </a:ext>
            </a:extLst>
          </p:cNvPr>
          <p:cNvGrpSpPr/>
          <p:nvPr/>
        </p:nvGrpSpPr>
        <p:grpSpPr>
          <a:xfrm>
            <a:off x="5876738" y="2057611"/>
            <a:ext cx="552546" cy="263791"/>
            <a:chOff x="6562050" y="1950156"/>
            <a:chExt cx="730267" cy="263791"/>
          </a:xfrm>
        </p:grpSpPr>
        <p:sp>
          <p:nvSpPr>
            <p:cNvPr id="47" name="フリーフォーム: 図形 46">
              <a:extLst>
                <a:ext uri="{FF2B5EF4-FFF2-40B4-BE49-F238E27FC236}">
                  <a16:creationId xmlns:a16="http://schemas.microsoft.com/office/drawing/2014/main" id="{BEC756D3-E04F-0DD1-C319-922A488DDAF0}"/>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8" name="テキスト ボックス 47">
              <a:extLst>
                <a:ext uri="{FF2B5EF4-FFF2-40B4-BE49-F238E27FC236}">
                  <a16:creationId xmlns:a16="http://schemas.microsoft.com/office/drawing/2014/main" id="{C0A3F154-A749-044F-F5B1-52763275CADF}"/>
                </a:ext>
              </a:extLst>
            </p:cNvPr>
            <p:cNvSpPr txBox="1"/>
            <p:nvPr/>
          </p:nvSpPr>
          <p:spPr>
            <a:xfrm>
              <a:off x="6562050" y="196904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交野市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25" name="四角形: 角を丸くする 24">
            <a:extLst>
              <a:ext uri="{FF2B5EF4-FFF2-40B4-BE49-F238E27FC236}">
                <a16:creationId xmlns:a16="http://schemas.microsoft.com/office/drawing/2014/main" id="{CC5B2734-2468-41BF-B686-428920559908}"/>
              </a:ext>
            </a:extLst>
          </p:cNvPr>
          <p:cNvSpPr/>
          <p:nvPr/>
        </p:nvSpPr>
        <p:spPr>
          <a:xfrm>
            <a:off x="5928377" y="3234429"/>
            <a:ext cx="5950941" cy="344449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6C0F1171-53D6-4934-B010-01711C2E7646}"/>
              </a:ext>
            </a:extLst>
          </p:cNvPr>
          <p:cNvSpPr/>
          <p:nvPr/>
        </p:nvSpPr>
        <p:spPr>
          <a:xfrm>
            <a:off x="6204578" y="5668934"/>
            <a:ext cx="5395016" cy="101918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子育て経験のある見守り支援員が、月１回家庭に訪問し、おむつ等の子育て用品を届けるとともに、子育てに関する相談を受けたり、子育てに関する情報を提供することで、子育ての見守りを行う「見守りおむつ定期便」を実施する。</a:t>
            </a:r>
          </a:p>
        </p:txBody>
      </p:sp>
      <p:grpSp>
        <p:nvGrpSpPr>
          <p:cNvPr id="27" name="グループ化 26">
            <a:extLst>
              <a:ext uri="{FF2B5EF4-FFF2-40B4-BE49-F238E27FC236}">
                <a16:creationId xmlns:a16="http://schemas.microsoft.com/office/drawing/2014/main" id="{9641175D-0526-4FF2-80BD-1707EF93B8D9}"/>
              </a:ext>
            </a:extLst>
          </p:cNvPr>
          <p:cNvGrpSpPr/>
          <p:nvPr/>
        </p:nvGrpSpPr>
        <p:grpSpPr>
          <a:xfrm>
            <a:off x="5876738" y="3883158"/>
            <a:ext cx="780474" cy="263791"/>
            <a:chOff x="6562050" y="1950156"/>
            <a:chExt cx="730267" cy="263791"/>
          </a:xfrm>
        </p:grpSpPr>
        <p:sp>
          <p:nvSpPr>
            <p:cNvPr id="28" name="フリーフォーム: 図形 27">
              <a:extLst>
                <a:ext uri="{FF2B5EF4-FFF2-40B4-BE49-F238E27FC236}">
                  <a16:creationId xmlns:a16="http://schemas.microsoft.com/office/drawing/2014/main" id="{39829011-BAD5-4E13-BB4B-80D44636473C}"/>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1" name="テキスト ボックス 30">
              <a:extLst>
                <a:ext uri="{FF2B5EF4-FFF2-40B4-BE49-F238E27FC236}">
                  <a16:creationId xmlns:a16="http://schemas.microsoft.com/office/drawing/2014/main" id="{7D67DD14-F81B-4D9F-AB61-C4BAB018C771}"/>
                </a:ext>
              </a:extLst>
            </p:cNvPr>
            <p:cNvSpPr txBox="1"/>
            <p:nvPr/>
          </p:nvSpPr>
          <p:spPr>
            <a:xfrm>
              <a:off x="6562050" y="196904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交野市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34" name="四角形: 角を丸くする 33">
            <a:extLst>
              <a:ext uri="{FF2B5EF4-FFF2-40B4-BE49-F238E27FC236}">
                <a16:creationId xmlns:a16="http://schemas.microsoft.com/office/drawing/2014/main" id="{78252B00-E50A-4644-A143-3B759B691FF6}"/>
              </a:ext>
            </a:extLst>
          </p:cNvPr>
          <p:cNvSpPr/>
          <p:nvPr/>
        </p:nvSpPr>
        <p:spPr>
          <a:xfrm>
            <a:off x="6000280" y="3557855"/>
            <a:ext cx="6541866" cy="94729"/>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子育て用品と子育て情報を直接家庭に届ける「見守りおむつ定期便」</a:t>
            </a:r>
          </a:p>
        </p:txBody>
      </p:sp>
      <p:pic>
        <p:nvPicPr>
          <p:cNvPr id="6" name="図 5">
            <a:extLst>
              <a:ext uri="{FF2B5EF4-FFF2-40B4-BE49-F238E27FC236}">
                <a16:creationId xmlns:a16="http://schemas.microsoft.com/office/drawing/2014/main" id="{8811E0F5-1D01-4080-B5F8-DCF0F5A3FF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30952" y="4016127"/>
            <a:ext cx="3942267" cy="1589157"/>
          </a:xfrm>
          <a:prstGeom prst="rect">
            <a:avLst/>
          </a:prstGeom>
        </p:spPr>
      </p:pic>
      <p:sp>
        <p:nvSpPr>
          <p:cNvPr id="3" name="スライド番号プレースホルダー 12">
            <a:extLst>
              <a:ext uri="{FF2B5EF4-FFF2-40B4-BE49-F238E27FC236}">
                <a16:creationId xmlns:a16="http://schemas.microsoft.com/office/drawing/2014/main" id="{911FD4D4-5266-FFBD-5D6F-167A4568908C}"/>
              </a:ext>
            </a:extLst>
          </p:cNvPr>
          <p:cNvSpPr>
            <a:spLocks noGrp="1"/>
          </p:cNvSpPr>
          <p:nvPr>
            <p:ph type="sldNum" sz="quarter" idx="12"/>
          </p:nvPr>
        </p:nvSpPr>
        <p:spPr>
          <a:xfrm>
            <a:off x="11645322" y="6556053"/>
            <a:ext cx="610178"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8</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pic>
        <p:nvPicPr>
          <p:cNvPr id="9" name="図 8" descr="カレンダー が含まれている画像&#10;&#10;AI 生成コンテンツは誤りを含む可能性があります。">
            <a:extLst>
              <a:ext uri="{FF2B5EF4-FFF2-40B4-BE49-F238E27FC236}">
                <a16:creationId xmlns:a16="http://schemas.microsoft.com/office/drawing/2014/main" id="{463281E8-CDE3-C065-EE0C-6691E3A9A3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17942" y="2057611"/>
            <a:ext cx="3117640" cy="4409460"/>
          </a:xfrm>
          <a:prstGeom prst="rect">
            <a:avLst/>
          </a:prstGeom>
        </p:spPr>
      </p:pic>
    </p:spTree>
    <p:extLst>
      <p:ext uri="{BB962C8B-B14F-4D97-AF65-F5344CB8AC3E}">
        <p14:creationId xmlns:p14="http://schemas.microsoft.com/office/powerpoint/2010/main" val="4019833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3D7155-9AA4-07F3-F931-FBB6600804D3}"/>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8425EE64-C2E9-5B53-D92D-3AF4C25521AD}"/>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62831E76-0908-233D-3F5A-4833174A4ABB}"/>
              </a:ext>
            </a:extLst>
          </p:cNvPr>
          <p:cNvSpPr/>
          <p:nvPr/>
        </p:nvSpPr>
        <p:spPr>
          <a:xfrm>
            <a:off x="171869" y="690635"/>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四角形: 角を丸くする 6">
            <a:extLst>
              <a:ext uri="{FF2B5EF4-FFF2-40B4-BE49-F238E27FC236}">
                <a16:creationId xmlns:a16="http://schemas.microsoft.com/office/drawing/2014/main" id="{B9D5BEC3-060B-AFBC-DAEA-B13E2B5796B6}"/>
              </a:ext>
            </a:extLst>
          </p:cNvPr>
          <p:cNvSpPr/>
          <p:nvPr/>
        </p:nvSpPr>
        <p:spPr>
          <a:xfrm>
            <a:off x="146074" y="1245244"/>
            <a:ext cx="11910959" cy="5561956"/>
          </a:xfrm>
          <a:prstGeom prst="roundRect">
            <a:avLst>
              <a:gd name="adj" fmla="val 7526"/>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四角形: 角を丸くする 7">
            <a:extLst>
              <a:ext uri="{FF2B5EF4-FFF2-40B4-BE49-F238E27FC236}">
                <a16:creationId xmlns:a16="http://schemas.microsoft.com/office/drawing/2014/main" id="{02552F10-2CFE-2C32-7D1C-37F579975C70}"/>
              </a:ext>
            </a:extLst>
          </p:cNvPr>
          <p:cNvSpPr/>
          <p:nvPr/>
        </p:nvSpPr>
        <p:spPr>
          <a:xfrm>
            <a:off x="185030" y="1049761"/>
            <a:ext cx="7108442" cy="43969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子育て、教育環境の充実 「次世代を育む」</a:t>
            </a:r>
            <a:r>
              <a:rPr lang="ja-JP" altLang="en-US" sz="1600" b="1" dirty="0">
                <a:solidFill>
                  <a:srgbClr val="241916"/>
                </a:solidFill>
                <a:latin typeface="BIZ UDゴシック" panose="020B0400000000000000" pitchFamily="49" charset="-128"/>
                <a:ea typeface="BIZ UDゴシック" panose="020B0400000000000000" pitchFamily="49" charset="-128"/>
              </a:rPr>
              <a:t>（</a:t>
            </a:r>
            <a:r>
              <a:rPr lang="en-US" altLang="ja-JP" sz="1600" b="1" dirty="0">
                <a:solidFill>
                  <a:srgbClr val="241916"/>
                </a:solidFill>
                <a:latin typeface="BIZ UDゴシック" panose="020B0400000000000000" pitchFamily="49" charset="-128"/>
                <a:ea typeface="BIZ UDゴシック" panose="020B0400000000000000" pitchFamily="49" charset="-128"/>
              </a:rPr>
              <a:t>3/3</a:t>
            </a:r>
            <a:r>
              <a:rPr lang="ja-JP" altLang="en-US" sz="1600" b="1" dirty="0">
                <a:solidFill>
                  <a:srgbClr val="241916"/>
                </a:solidFill>
                <a:latin typeface="BIZ UDゴシック" panose="020B0400000000000000" pitchFamily="49" charset="-128"/>
                <a:ea typeface="BIZ UDゴシック" panose="020B0400000000000000" pitchFamily="49" charset="-128"/>
              </a:rPr>
              <a:t>）</a:t>
            </a:r>
            <a:endParaRPr lang="ja-JP" altLang="en-US" sz="1600" b="1" dirty="0">
              <a:solidFill>
                <a:srgbClr val="241916"/>
              </a:solidFill>
            </a:endParaRPr>
          </a:p>
        </p:txBody>
      </p:sp>
      <p:sp>
        <p:nvSpPr>
          <p:cNvPr id="41" name="四角形: 角を丸くする 40">
            <a:extLst>
              <a:ext uri="{FF2B5EF4-FFF2-40B4-BE49-F238E27FC236}">
                <a16:creationId xmlns:a16="http://schemas.microsoft.com/office/drawing/2014/main" id="{6AB2EE0F-FA52-F860-0941-F5D8412F0929}"/>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7198A1DE-21B7-1295-EA26-C780D04DF290}"/>
              </a:ext>
            </a:extLst>
          </p:cNvPr>
          <p:cNvSpPr/>
          <p:nvPr/>
        </p:nvSpPr>
        <p:spPr>
          <a:xfrm>
            <a:off x="10261243" y="516331"/>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21FEA88F-2C20-8222-E733-BFD4E6D1C07B}"/>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5" name="四角形: 角を丸くする 4">
            <a:extLst>
              <a:ext uri="{FF2B5EF4-FFF2-40B4-BE49-F238E27FC236}">
                <a16:creationId xmlns:a16="http://schemas.microsoft.com/office/drawing/2014/main" id="{C9C49DA9-A0BA-C306-ED0C-924838228B60}"/>
              </a:ext>
            </a:extLst>
          </p:cNvPr>
          <p:cNvSpPr/>
          <p:nvPr/>
        </p:nvSpPr>
        <p:spPr>
          <a:xfrm>
            <a:off x="232633" y="242056"/>
            <a:ext cx="3099462"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暮らしやすさ、働きやすさ、</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楽しさを高める機能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0" name="四角形: 角を丸くする 29">
            <a:extLst>
              <a:ext uri="{FF2B5EF4-FFF2-40B4-BE49-F238E27FC236}">
                <a16:creationId xmlns:a16="http://schemas.microsoft.com/office/drawing/2014/main" id="{D3328412-F8B8-0532-F767-9A1BFDF8ECBB}"/>
              </a:ext>
            </a:extLst>
          </p:cNvPr>
          <p:cNvSpPr/>
          <p:nvPr/>
        </p:nvSpPr>
        <p:spPr>
          <a:xfrm>
            <a:off x="232633" y="1593342"/>
            <a:ext cx="5614447" cy="5089249"/>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6B1D70EB-B841-6849-E1C3-A39575773D01}"/>
              </a:ext>
            </a:extLst>
          </p:cNvPr>
          <p:cNvSpPr/>
          <p:nvPr/>
        </p:nvSpPr>
        <p:spPr>
          <a:xfrm>
            <a:off x="458131" y="4863044"/>
            <a:ext cx="4858647" cy="173847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多様化する住民ニーズに応えるため、民間事業者等の能力や創意工夫を活かすことを目的として、町に公民連携専門の窓口を設置し、子育て環境の充実をはじめとした住民サービスの向上に向けて取組む。現時点の取組としては、生活協同組合と連携した全国初の取組である、妊娠期からの食生活支援や母子保健の情報を届ける「めばえバッグ」事業や、大学と連携した健康づくりに向けた取組など、独自の取組を実施している。</a:t>
            </a:r>
          </a:p>
        </p:txBody>
      </p:sp>
      <p:sp>
        <p:nvSpPr>
          <p:cNvPr id="32" name="四角形: 角を丸くする 31">
            <a:extLst>
              <a:ext uri="{FF2B5EF4-FFF2-40B4-BE49-F238E27FC236}">
                <a16:creationId xmlns:a16="http://schemas.microsoft.com/office/drawing/2014/main" id="{AA5AB5CD-9D16-5D9D-4E54-708FDB54B20B}"/>
              </a:ext>
            </a:extLst>
          </p:cNvPr>
          <p:cNvSpPr/>
          <p:nvPr/>
        </p:nvSpPr>
        <p:spPr>
          <a:xfrm>
            <a:off x="363416" y="1793089"/>
            <a:ext cx="5352879" cy="14607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民間事業者等との公民連携による住民サービス向上に向けた取組</a:t>
            </a:r>
          </a:p>
        </p:txBody>
      </p:sp>
      <p:grpSp>
        <p:nvGrpSpPr>
          <p:cNvPr id="40" name="グループ化 39">
            <a:extLst>
              <a:ext uri="{FF2B5EF4-FFF2-40B4-BE49-F238E27FC236}">
                <a16:creationId xmlns:a16="http://schemas.microsoft.com/office/drawing/2014/main" id="{6E5877D8-539E-5DBE-B971-E90226944EC9}"/>
              </a:ext>
            </a:extLst>
          </p:cNvPr>
          <p:cNvGrpSpPr/>
          <p:nvPr/>
        </p:nvGrpSpPr>
        <p:grpSpPr>
          <a:xfrm>
            <a:off x="173050" y="2121633"/>
            <a:ext cx="716966" cy="263791"/>
            <a:chOff x="6566759" y="1950156"/>
            <a:chExt cx="676471" cy="263791"/>
          </a:xfrm>
        </p:grpSpPr>
        <p:sp>
          <p:nvSpPr>
            <p:cNvPr id="42" name="フリーフォーム: 図形 41">
              <a:extLst>
                <a:ext uri="{FF2B5EF4-FFF2-40B4-BE49-F238E27FC236}">
                  <a16:creationId xmlns:a16="http://schemas.microsoft.com/office/drawing/2014/main" id="{3DCB48AE-2CDA-E9C4-6C17-129705801A6D}"/>
                </a:ext>
              </a:extLst>
            </p:cNvPr>
            <p:cNvSpPr/>
            <p:nvPr/>
          </p:nvSpPr>
          <p:spPr>
            <a:xfrm rot="10800000">
              <a:off x="6610369"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3" name="テキスト ボックス 42">
              <a:extLst>
                <a:ext uri="{FF2B5EF4-FFF2-40B4-BE49-F238E27FC236}">
                  <a16:creationId xmlns:a16="http://schemas.microsoft.com/office/drawing/2014/main" id="{2483BEF5-B0F3-0D8A-A039-938E4B11EF05}"/>
                </a:ext>
              </a:extLst>
            </p:cNvPr>
            <p:cNvSpPr txBox="1"/>
            <p:nvPr/>
          </p:nvSpPr>
          <p:spPr>
            <a:xfrm>
              <a:off x="6566759" y="1967433"/>
              <a:ext cx="676471"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2"/>
                </a:rPr>
                <a:t>忠岡町</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2"/>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9" name="図 8">
            <a:extLst>
              <a:ext uri="{FF2B5EF4-FFF2-40B4-BE49-F238E27FC236}">
                <a16:creationId xmlns:a16="http://schemas.microsoft.com/office/drawing/2014/main" id="{365074F8-2F3F-413A-A231-04AA00D6C3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974" y="2664048"/>
            <a:ext cx="4632960" cy="1890360"/>
          </a:xfrm>
          <a:prstGeom prst="rect">
            <a:avLst/>
          </a:prstGeom>
        </p:spPr>
      </p:pic>
      <p:sp>
        <p:nvSpPr>
          <p:cNvPr id="36" name="四角形: 角を丸くする 35">
            <a:extLst>
              <a:ext uri="{FF2B5EF4-FFF2-40B4-BE49-F238E27FC236}">
                <a16:creationId xmlns:a16="http://schemas.microsoft.com/office/drawing/2014/main" id="{3F4C632F-97F7-467C-A93F-CC086FFE2CA1}"/>
              </a:ext>
            </a:extLst>
          </p:cNvPr>
          <p:cNvSpPr/>
          <p:nvPr/>
        </p:nvSpPr>
        <p:spPr>
          <a:xfrm>
            <a:off x="6129459" y="1593343"/>
            <a:ext cx="5614447" cy="1638454"/>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37" name="四角形: 角を丸くする 36">
            <a:extLst>
              <a:ext uri="{FF2B5EF4-FFF2-40B4-BE49-F238E27FC236}">
                <a16:creationId xmlns:a16="http://schemas.microsoft.com/office/drawing/2014/main" id="{B7689386-9CAC-459D-B16B-9AB469451099}"/>
              </a:ext>
            </a:extLst>
          </p:cNvPr>
          <p:cNvSpPr/>
          <p:nvPr/>
        </p:nvSpPr>
        <p:spPr>
          <a:xfrm>
            <a:off x="6579207" y="1972845"/>
            <a:ext cx="5185018" cy="125895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非日常的な環境での生活や遊びから、豊かな感性や社会性を身につけること、自然への興味関心を高めることを目的に、町と大学が連携して町在住の小学生を対象に「自分のことは自分でする」、「協力する」、「自然を楽しむ」ことにチャレンジする機会の提供として「ちびっこキャンプ」、「サマーキャンプ」を実施する。</a:t>
            </a:r>
          </a:p>
        </p:txBody>
      </p:sp>
      <p:sp>
        <p:nvSpPr>
          <p:cNvPr id="38" name="四角形: 角を丸くする 37">
            <a:extLst>
              <a:ext uri="{FF2B5EF4-FFF2-40B4-BE49-F238E27FC236}">
                <a16:creationId xmlns:a16="http://schemas.microsoft.com/office/drawing/2014/main" id="{D268F905-006C-470F-BB44-73BD44636EF3}"/>
              </a:ext>
            </a:extLst>
          </p:cNvPr>
          <p:cNvSpPr/>
          <p:nvPr/>
        </p:nvSpPr>
        <p:spPr>
          <a:xfrm>
            <a:off x="6167972" y="1743125"/>
            <a:ext cx="5531708" cy="146075"/>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小大連携による、豊かな感性や社会性を身につける課外活動の実施</a:t>
            </a:r>
          </a:p>
        </p:txBody>
      </p:sp>
      <p:grpSp>
        <p:nvGrpSpPr>
          <p:cNvPr id="39" name="グループ化 38">
            <a:extLst>
              <a:ext uri="{FF2B5EF4-FFF2-40B4-BE49-F238E27FC236}">
                <a16:creationId xmlns:a16="http://schemas.microsoft.com/office/drawing/2014/main" id="{D5B97030-63CA-4AF5-8AAB-CF0E9F35196B}"/>
              </a:ext>
            </a:extLst>
          </p:cNvPr>
          <p:cNvGrpSpPr/>
          <p:nvPr/>
        </p:nvGrpSpPr>
        <p:grpSpPr>
          <a:xfrm>
            <a:off x="6069876" y="2071669"/>
            <a:ext cx="609054" cy="263791"/>
            <a:chOff x="6566759" y="1950156"/>
            <a:chExt cx="676471" cy="263791"/>
          </a:xfrm>
        </p:grpSpPr>
        <p:sp>
          <p:nvSpPr>
            <p:cNvPr id="45" name="フリーフォーム: 図形 44">
              <a:extLst>
                <a:ext uri="{FF2B5EF4-FFF2-40B4-BE49-F238E27FC236}">
                  <a16:creationId xmlns:a16="http://schemas.microsoft.com/office/drawing/2014/main" id="{66FD0697-F1BB-4708-9C3A-359B9797D888}"/>
                </a:ext>
              </a:extLst>
            </p:cNvPr>
            <p:cNvSpPr/>
            <p:nvPr/>
          </p:nvSpPr>
          <p:spPr>
            <a:xfrm rot="10800000">
              <a:off x="6610369"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9" name="テキスト ボックス 48">
              <a:extLst>
                <a:ext uri="{FF2B5EF4-FFF2-40B4-BE49-F238E27FC236}">
                  <a16:creationId xmlns:a16="http://schemas.microsoft.com/office/drawing/2014/main" id="{FBC34222-6EBC-4A47-9121-E17D2275B2E4}"/>
                </a:ext>
              </a:extLst>
            </p:cNvPr>
            <p:cNvSpPr txBox="1"/>
            <p:nvPr/>
          </p:nvSpPr>
          <p:spPr>
            <a:xfrm>
              <a:off x="6566759" y="1967433"/>
              <a:ext cx="676471"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熊取町</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51" name="四角形: 角を丸くする 50">
            <a:extLst>
              <a:ext uri="{FF2B5EF4-FFF2-40B4-BE49-F238E27FC236}">
                <a16:creationId xmlns:a16="http://schemas.microsoft.com/office/drawing/2014/main" id="{28091CEC-3590-4FC9-86A7-26AA9E08B2BA}"/>
              </a:ext>
            </a:extLst>
          </p:cNvPr>
          <p:cNvSpPr/>
          <p:nvPr/>
        </p:nvSpPr>
        <p:spPr>
          <a:xfrm>
            <a:off x="6119422" y="3330621"/>
            <a:ext cx="5614447" cy="3358564"/>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52" name="四角形: 角を丸くする 51">
            <a:extLst>
              <a:ext uri="{FF2B5EF4-FFF2-40B4-BE49-F238E27FC236}">
                <a16:creationId xmlns:a16="http://schemas.microsoft.com/office/drawing/2014/main" id="{85F5C984-D4E3-4180-AFA4-449EED86621F}"/>
              </a:ext>
            </a:extLst>
          </p:cNvPr>
          <p:cNvSpPr/>
          <p:nvPr/>
        </p:nvSpPr>
        <p:spPr>
          <a:xfrm>
            <a:off x="6053187" y="5437823"/>
            <a:ext cx="5715704" cy="125895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幼稚園・小学校・中学校と一貫で取組を進めている非認知能力（「目標を持つ力」、「挑む力」、「あきらめない力」、「自己調整力」、「伝える力」、「受け入れる力」、「協働する力」）の育成を、</a:t>
            </a:r>
            <a:r>
              <a:rPr lang="en-US" altLang="ja-JP" sz="1200" dirty="0">
                <a:solidFill>
                  <a:schemeClr val="tx1"/>
                </a:solidFill>
                <a:latin typeface="BIZ UDゴシック" panose="020B0400000000000000" pitchFamily="49" charset="-128"/>
                <a:ea typeface="BIZ UDゴシック" panose="020B0400000000000000" pitchFamily="49" charset="-128"/>
              </a:rPr>
              <a:t>2025</a:t>
            </a:r>
            <a:r>
              <a:rPr lang="ja-JP" altLang="en-US" sz="1200" dirty="0">
                <a:solidFill>
                  <a:schemeClr val="tx1"/>
                </a:solidFill>
                <a:latin typeface="BIZ UDゴシック" panose="020B0400000000000000" pitchFamily="49" charset="-128"/>
                <a:ea typeface="BIZ UDゴシック" panose="020B0400000000000000" pitchFamily="49" charset="-128"/>
              </a:rPr>
              <a:t>年度から家庭や地域にも拡大し、町全体で「幸せに生きる力」を習得し、子どもの学びと健やかな成長を保障するとともに、全住民のウェルビーイングの向上を図る。</a:t>
            </a:r>
          </a:p>
        </p:txBody>
      </p:sp>
      <p:sp>
        <p:nvSpPr>
          <p:cNvPr id="53" name="四角形: 角を丸くする 52">
            <a:extLst>
              <a:ext uri="{FF2B5EF4-FFF2-40B4-BE49-F238E27FC236}">
                <a16:creationId xmlns:a16="http://schemas.microsoft.com/office/drawing/2014/main" id="{89A5C333-C541-4E65-8143-2C693051D5B2}"/>
              </a:ext>
            </a:extLst>
          </p:cNvPr>
          <p:cNvSpPr/>
          <p:nvPr/>
        </p:nvSpPr>
        <p:spPr>
          <a:xfrm>
            <a:off x="6185421" y="3419211"/>
            <a:ext cx="5531708" cy="146075"/>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こどもの学びと成長（非認知能力向上）応援総合事業</a:t>
            </a:r>
          </a:p>
        </p:txBody>
      </p:sp>
      <p:grpSp>
        <p:nvGrpSpPr>
          <p:cNvPr id="54" name="グループ化 53">
            <a:extLst>
              <a:ext uri="{FF2B5EF4-FFF2-40B4-BE49-F238E27FC236}">
                <a16:creationId xmlns:a16="http://schemas.microsoft.com/office/drawing/2014/main" id="{3F90D2A6-4998-4323-97C3-76657D193843}"/>
              </a:ext>
            </a:extLst>
          </p:cNvPr>
          <p:cNvGrpSpPr/>
          <p:nvPr/>
        </p:nvGrpSpPr>
        <p:grpSpPr>
          <a:xfrm>
            <a:off x="6065070" y="4239411"/>
            <a:ext cx="747209" cy="263791"/>
            <a:chOff x="6566759" y="1950156"/>
            <a:chExt cx="676471" cy="263791"/>
          </a:xfrm>
        </p:grpSpPr>
        <p:sp>
          <p:nvSpPr>
            <p:cNvPr id="55" name="フリーフォーム: 図形 54">
              <a:extLst>
                <a:ext uri="{FF2B5EF4-FFF2-40B4-BE49-F238E27FC236}">
                  <a16:creationId xmlns:a16="http://schemas.microsoft.com/office/drawing/2014/main" id="{73AC3D42-3924-45E4-BAB7-4AB5003E5269}"/>
                </a:ext>
              </a:extLst>
            </p:cNvPr>
            <p:cNvSpPr/>
            <p:nvPr/>
          </p:nvSpPr>
          <p:spPr>
            <a:xfrm rot="10800000">
              <a:off x="6610369"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6" name="テキスト ボックス 55">
              <a:extLst>
                <a:ext uri="{FF2B5EF4-FFF2-40B4-BE49-F238E27FC236}">
                  <a16:creationId xmlns:a16="http://schemas.microsoft.com/office/drawing/2014/main" id="{0EB23447-6629-416D-BFFD-FCAFA3588F5D}"/>
                </a:ext>
              </a:extLst>
            </p:cNvPr>
            <p:cNvSpPr txBox="1"/>
            <p:nvPr/>
          </p:nvSpPr>
          <p:spPr>
            <a:xfrm>
              <a:off x="6566759" y="1967433"/>
              <a:ext cx="676471"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太子町</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3" name="図 2">
            <a:extLst>
              <a:ext uri="{FF2B5EF4-FFF2-40B4-BE49-F238E27FC236}">
                <a16:creationId xmlns:a16="http://schemas.microsoft.com/office/drawing/2014/main" id="{3ABC77BD-72DA-458B-9377-B54ABCA2B7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91287" y="3633813"/>
            <a:ext cx="3670716" cy="1842698"/>
          </a:xfrm>
          <a:prstGeom prst="rect">
            <a:avLst/>
          </a:prstGeom>
        </p:spPr>
      </p:pic>
      <p:sp>
        <p:nvSpPr>
          <p:cNvPr id="2" name="スライド番号プレースホルダー 12">
            <a:extLst>
              <a:ext uri="{FF2B5EF4-FFF2-40B4-BE49-F238E27FC236}">
                <a16:creationId xmlns:a16="http://schemas.microsoft.com/office/drawing/2014/main" id="{C54FA9DD-04BD-96C0-72BC-32F9BFF3F27B}"/>
              </a:ext>
            </a:extLst>
          </p:cNvPr>
          <p:cNvSpPr>
            <a:spLocks noGrp="1"/>
          </p:cNvSpPr>
          <p:nvPr>
            <p:ph type="sldNum" sz="quarter" idx="12"/>
          </p:nvPr>
        </p:nvSpPr>
        <p:spPr>
          <a:xfrm>
            <a:off x="11645322" y="6556053"/>
            <a:ext cx="610178"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9</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5392352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B932FCFA48B234686152FE383084F82" ma:contentTypeVersion="13" ma:contentTypeDescription="新しいドキュメントを作成します。" ma:contentTypeScope="" ma:versionID="bf29dbc02f09103f16fcd07aa40fdd1c">
  <xsd:schema xmlns:xsd="http://www.w3.org/2001/XMLSchema" xmlns:xs="http://www.w3.org/2001/XMLSchema" xmlns:p="http://schemas.microsoft.com/office/2006/metadata/properties" xmlns:ns2="631e69f4-0572-4c12-9510-4531ef2263cb" xmlns:ns3="fa12eaa3-9565-4eee-8115-3a61c206f536" targetNamespace="http://schemas.microsoft.com/office/2006/metadata/properties" ma:root="true" ma:fieldsID="4d453665500f7bb69fd6dae2a9461287" ns2:_="" ns3:_="">
    <xsd:import namespace="631e69f4-0572-4c12-9510-4531ef2263cb"/>
    <xsd:import namespace="fa12eaa3-9565-4eee-8115-3a61c206f53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1e69f4-0572-4c12-9510-4531ef2263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d2ed32c5-b503-4b0b-bdbe-26956603172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12eaa3-9565-4eee-8115-3a61c206f53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7f7e4d1-3897-4d48-bf37-b1d02b2ae4c1}" ma:internalName="TaxCatchAll" ma:showField="CatchAllData" ma:web="fa12eaa3-9565-4eee-8115-3a61c206f5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a12eaa3-9565-4eee-8115-3a61c206f536" xsi:nil="true"/>
    <lcf76f155ced4ddcb4097134ff3c332f xmlns="631e69f4-0572-4c12-9510-4531ef2263c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1DFE1F-EE19-43AC-98B3-61F13C9C8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1e69f4-0572-4c12-9510-4531ef2263cb"/>
    <ds:schemaRef ds:uri="fa12eaa3-9565-4eee-8115-3a61c206f5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70B5BF-6C73-4389-902E-E86F60734C3C}">
  <ds:schemaRefs>
    <ds:schemaRef ds:uri="http://schemas.microsoft.com/office/2006/documentManagement/types"/>
    <ds:schemaRef ds:uri="631e69f4-0572-4c12-9510-4531ef2263cb"/>
    <ds:schemaRef ds:uri="http://purl.org/dc/elements/1.1/"/>
    <ds:schemaRef ds:uri="http://schemas.microsoft.com/office/2006/metadata/properties"/>
    <ds:schemaRef ds:uri="fa12eaa3-9565-4eee-8115-3a61c206f536"/>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40AEEA01-4E39-4873-8163-E20AE3EE53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82</TotalTime>
  <Words>9836</Words>
  <PresentationFormat>ワイド画面</PresentationFormat>
  <Paragraphs>608</Paragraphs>
  <Slides>27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27</vt:i4>
      </vt:variant>
    </vt:vector>
  </HeadingPairs>
  <TitlesOfParts>
    <vt:vector size="34" baseType="lpstr">
      <vt:lpstr>BIZ UDPゴシック</vt:lpstr>
      <vt:lpstr>BIZ UDゴシック</vt:lpstr>
      <vt:lpstr>UD デジタル 教科書体 NK-B</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terms:modified xsi:type="dcterms:W3CDTF">2026-03-19T07:22:11Z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0x010100DB932FCFA48B234686152FE383084F82</vt:lpwstr>
  </property>
  <property fmtid="{D5CDD505-2E9C-101B-9397-08002B2CF9AE}" pid="3" name="MediaServiceImageTags">
    <vt:lpwstr/>
  </property>
</Properties>
</file>