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7" r:id="rId5"/>
    <p:sldId id="708" r:id="rId6"/>
    <p:sldId id="698" r:id="rId7"/>
    <p:sldId id="707" r:id="rId8"/>
    <p:sldId id="699" r:id="rId9"/>
    <p:sldId id="700" r:id="rId10"/>
    <p:sldId id="701" r:id="rId11"/>
    <p:sldId id="702" r:id="rId12"/>
    <p:sldId id="703" r:id="rId13"/>
    <p:sldId id="704" r:id="rId1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0" clrIdx="0"/>
  <p:cmAuthor id="1" name="J000157" initials="J" lastIdx="1" clrIdx="1">
    <p:extLst>
      <p:ext uri="{19B8F6BF-5375-455C-9EA6-DF929625EA0E}">
        <p15:presenceInfo xmlns:p15="http://schemas.microsoft.com/office/powerpoint/2012/main" userId="J000157" providerId="None"/>
      </p:ext>
    </p:extLst>
  </p:cmAuthor>
  <p:cmAuthor id="2" name="佐々木　亮" initials="佐々木　亮" lastIdx="1" clrIdx="2">
    <p:extLst>
      <p:ext uri="{19B8F6BF-5375-455C-9EA6-DF929625EA0E}">
        <p15:presenceInfo xmlns:p15="http://schemas.microsoft.com/office/powerpoint/2012/main" userId="S::SasakiR@lan.pref.osaka.jp::92ad04cd-12f8-4150-b018-e1f55d18dd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66FF"/>
    <a:srgbClr val="4472C4"/>
    <a:srgbClr val="FF99CC"/>
    <a:srgbClr val="007BBA"/>
    <a:srgbClr val="FFCCFF"/>
    <a:srgbClr val="99CCFF"/>
    <a:srgbClr val="000000"/>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61" autoAdjust="0"/>
    <p:restoredTop sz="95896" autoAdjust="0"/>
  </p:normalViewPr>
  <p:slideViewPr>
    <p:cSldViewPr snapToGrid="0">
      <p:cViewPr varScale="1">
        <p:scale>
          <a:sx n="90" d="100"/>
          <a:sy n="90" d="100"/>
        </p:scale>
        <p:origin x="437" y="67"/>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AF1FEAC-C37D-4589-BF21-1A05D7D6A107}" type="datetimeFigureOut">
              <a:rPr kumimoji="1" lang="ja-JP" altLang="en-US" smtClean="0"/>
              <a:t>2026/2/25</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B8B20901-951B-4FB3-B713-C9EF2B8CF5F4}" type="slidenum">
              <a:rPr kumimoji="1" lang="ja-JP" altLang="en-US" smtClean="0"/>
              <a:t>‹#›</a:t>
            </a:fld>
            <a:endParaRPr kumimoji="1" lang="ja-JP" altLang="en-US"/>
          </a:p>
        </p:txBody>
      </p:sp>
    </p:spTree>
    <p:extLst>
      <p:ext uri="{BB962C8B-B14F-4D97-AF65-F5344CB8AC3E}">
        <p14:creationId xmlns:p14="http://schemas.microsoft.com/office/powerpoint/2010/main" val="27834426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1FC8F8-1CFC-4B58-AAE4-8E6940BE8990}" type="datetime1">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00606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06BD73-59A2-4E49-AD59-C898787CF2FE}" type="datetime1">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36257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ECE9B2-F491-4021-A534-D9DCA8BC3105}" type="datetime1">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811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7524CD-C4F2-4183-97D3-1009A84AC1A8}" type="datetime1">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2293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D2B697-36D6-48D8-A6CB-21D6511D1E69}" type="datetime1">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31477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63251AE-0B77-459B-A7E2-9579FA547487}" type="datetime1">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74361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86FB30-15FD-4B4C-A773-1ABE48CB61F2}" type="datetime1">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81652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1C19D7C-6F32-41C4-8588-B45CB9AAE77A}" type="datetime1">
              <a:rPr kumimoji="1" lang="ja-JP" altLang="en-US" smtClean="0"/>
              <a:t>2026/2/25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25542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065502-FBA7-4D29-9FCF-2F8CD9B15204}" type="datetime1">
              <a:rPr kumimoji="1" lang="ja-JP" altLang="en-US" smtClean="0"/>
              <a:t>2026/2/25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4330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8E6E5-E3B1-459C-8D60-CE994D4767F7}" type="datetime1">
              <a:rPr kumimoji="1" lang="ja-JP" altLang="en-US" smtClean="0"/>
              <a:t>2026/2/25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
        <p:nvSpPr>
          <p:cNvPr id="5" name="タイトル 1">
            <a:extLst>
              <a:ext uri="{FF2B5EF4-FFF2-40B4-BE49-F238E27FC236}">
                <a16:creationId xmlns:a16="http://schemas.microsoft.com/office/drawing/2014/main" id="{BB5A7C02-A6A2-4DE8-9E86-D5ED87AC9192}"/>
              </a:ext>
            </a:extLst>
          </p:cNvPr>
          <p:cNvSpPr txBox="1">
            <a:spLocks/>
          </p:cNvSpPr>
          <p:nvPr userDrawn="1"/>
        </p:nvSpPr>
        <p:spPr>
          <a:xfrm>
            <a:off x="0" y="-16363"/>
            <a:ext cx="9906000" cy="4485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spTree>
    <p:extLst>
      <p:ext uri="{BB962C8B-B14F-4D97-AF65-F5344CB8AC3E}">
        <p14:creationId xmlns:p14="http://schemas.microsoft.com/office/powerpoint/2010/main" val="153272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8E6E5-E3B1-459C-8D60-CE994D4767F7}" type="datetime1">
              <a:rPr kumimoji="1" lang="ja-JP" altLang="en-US" smtClean="0"/>
              <a:t>2026/2/25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
        <p:nvSpPr>
          <p:cNvPr id="5" name="タイトル 1">
            <a:extLst>
              <a:ext uri="{FF2B5EF4-FFF2-40B4-BE49-F238E27FC236}">
                <a16:creationId xmlns:a16="http://schemas.microsoft.com/office/drawing/2014/main" id="{BB5A7C02-A6A2-4DE8-9E86-D5ED87AC9192}"/>
              </a:ext>
            </a:extLst>
          </p:cNvPr>
          <p:cNvSpPr txBox="1">
            <a:spLocks/>
          </p:cNvSpPr>
          <p:nvPr userDrawn="1"/>
        </p:nvSpPr>
        <p:spPr>
          <a:xfrm>
            <a:off x="0" y="-16363"/>
            <a:ext cx="9906000" cy="4485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spTree>
    <p:extLst>
      <p:ext uri="{BB962C8B-B14F-4D97-AF65-F5344CB8AC3E}">
        <p14:creationId xmlns:p14="http://schemas.microsoft.com/office/powerpoint/2010/main" val="88201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2D9258-B634-4AC3-96A5-49735229E2F8}" type="datetime1">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1238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fld id="{5BD6B5D8-E4EC-454B-8AA0-E4E2680F00C5}" type="datetime1">
              <a:rPr kumimoji="1" lang="ja-JP" altLang="en-US" smtClean="0"/>
              <a:t>2026/2/25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fld id="{A857F363-06AD-4182-BA4B-9FE6531C5940}" type="slidenum">
              <a:rPr kumimoji="1" lang="ja-JP" altLang="en-US" smtClean="0"/>
              <a:pPr/>
              <a:t>‹#›</a:t>
            </a:fld>
            <a:endParaRPr kumimoji="1" lang="ja-JP" altLang="en-US"/>
          </a:p>
        </p:txBody>
      </p:sp>
    </p:spTree>
    <p:extLst>
      <p:ext uri="{BB962C8B-B14F-4D97-AF65-F5344CB8AC3E}">
        <p14:creationId xmlns:p14="http://schemas.microsoft.com/office/powerpoint/2010/main" val="4137186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0"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C64E21C-6EFD-462A-9A48-1584DF368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32"/>
            <a:ext cx="9906000" cy="6767536"/>
          </a:xfrm>
          <a:prstGeom prst="rect">
            <a:avLst/>
          </a:prstGeom>
        </p:spPr>
      </p:pic>
    </p:spTree>
    <p:extLst>
      <p:ext uri="{BB962C8B-B14F-4D97-AF65-F5344CB8AC3E}">
        <p14:creationId xmlns:p14="http://schemas.microsoft.com/office/powerpoint/2010/main" val="220636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EA8CCEC-8E75-4D39-84F0-F2D245E510D3}"/>
              </a:ext>
            </a:extLst>
          </p:cNvPr>
          <p:cNvSpPr txBox="1"/>
          <p:nvPr/>
        </p:nvSpPr>
        <p:spPr>
          <a:xfrm>
            <a:off x="2166045" y="0"/>
            <a:ext cx="5573910" cy="400110"/>
          </a:xfrm>
          <a:prstGeom prst="rect">
            <a:avLst/>
          </a:prstGeom>
          <a:no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ヘルスリテラシーの向上の推進</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5596D1F2-E77E-4A2E-B550-D73638121265}"/>
              </a:ext>
            </a:extLst>
          </p:cNvPr>
          <p:cNvSpPr>
            <a:spLocks noGrp="1"/>
          </p:cNvSpPr>
          <p:nvPr>
            <p:ph type="sldNum" sz="quarter" idx="12"/>
          </p:nvPr>
        </p:nvSpPr>
        <p:spPr>
          <a:xfrm>
            <a:off x="9583995" y="6557258"/>
            <a:ext cx="301685" cy="276999"/>
          </a:xfrm>
        </p:spPr>
        <p:txBody>
          <a:bodyPr wrap="none">
            <a:spAutoFit/>
          </a:bodyPr>
          <a:lstStyle/>
          <a:p>
            <a:fld id="{A857F363-06AD-4182-BA4B-9FE6531C5940}" type="slidenum">
              <a:rPr kumimoji="1" lang="ja-JP" altLang="en-US" smtClean="0"/>
              <a:t>10</a:t>
            </a:fld>
            <a:endParaRPr kumimoji="1" lang="ja-JP" altLang="en-US"/>
          </a:p>
        </p:txBody>
      </p:sp>
      <p:pic>
        <p:nvPicPr>
          <p:cNvPr id="8" name="図 7">
            <a:extLst>
              <a:ext uri="{FF2B5EF4-FFF2-40B4-BE49-F238E27FC236}">
                <a16:creationId xmlns:a16="http://schemas.microsoft.com/office/drawing/2014/main" id="{6AB2D9C2-5BAB-4B3F-96D7-4EC237E0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3" y="1586685"/>
            <a:ext cx="1960670" cy="4129094"/>
          </a:xfrm>
          <a:prstGeom prst="rect">
            <a:avLst/>
          </a:prstGeom>
        </p:spPr>
      </p:pic>
      <p:sp>
        <p:nvSpPr>
          <p:cNvPr id="9" name="正方形/長方形 8">
            <a:extLst>
              <a:ext uri="{FF2B5EF4-FFF2-40B4-BE49-F238E27FC236}">
                <a16:creationId xmlns:a16="http://schemas.microsoft.com/office/drawing/2014/main" id="{92815CE0-05B0-4FD3-B2A7-870DDDAFCABF}"/>
              </a:ext>
            </a:extLst>
          </p:cNvPr>
          <p:cNvSpPr/>
          <p:nvPr/>
        </p:nvSpPr>
        <p:spPr>
          <a:xfrm>
            <a:off x="154057" y="4840942"/>
            <a:ext cx="1994882" cy="3693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4" name="表 3">
            <a:extLst>
              <a:ext uri="{FF2B5EF4-FFF2-40B4-BE49-F238E27FC236}">
                <a16:creationId xmlns:a16="http://schemas.microsoft.com/office/drawing/2014/main" id="{B48EEB91-1573-4EBB-9CF8-86C7DA763279}"/>
              </a:ext>
            </a:extLst>
          </p:cNvPr>
          <p:cNvGraphicFramePr>
            <a:graphicFrameLocks noGrp="1"/>
          </p:cNvGraphicFramePr>
          <p:nvPr>
            <p:extLst>
              <p:ext uri="{D42A27DB-BD31-4B8C-83A1-F6EECF244321}">
                <p14:modId xmlns:p14="http://schemas.microsoft.com/office/powerpoint/2010/main" val="803313915"/>
              </p:ext>
            </p:extLst>
          </p:nvPr>
        </p:nvGraphicFramePr>
        <p:xfrm>
          <a:off x="2534939" y="1040941"/>
          <a:ext cx="7199899" cy="4596529"/>
        </p:xfrm>
        <a:graphic>
          <a:graphicData uri="http://schemas.openxmlformats.org/drawingml/2006/table">
            <a:tbl>
              <a:tblPr>
                <a:tableStyleId>{616DA210-FB5B-4158-B5E0-FEB733F419BA}</a:tableStyleId>
              </a:tblPr>
              <a:tblGrid>
                <a:gridCol w="1995478">
                  <a:extLst>
                    <a:ext uri="{9D8B030D-6E8A-4147-A177-3AD203B41FA5}">
                      <a16:colId xmlns:a16="http://schemas.microsoft.com/office/drawing/2014/main" val="4108945003"/>
                    </a:ext>
                  </a:extLst>
                </a:gridCol>
                <a:gridCol w="1267398">
                  <a:extLst>
                    <a:ext uri="{9D8B030D-6E8A-4147-A177-3AD203B41FA5}">
                      <a16:colId xmlns:a16="http://schemas.microsoft.com/office/drawing/2014/main" val="3431944013"/>
                    </a:ext>
                  </a:extLst>
                </a:gridCol>
                <a:gridCol w="1267398">
                  <a:extLst>
                    <a:ext uri="{9D8B030D-6E8A-4147-A177-3AD203B41FA5}">
                      <a16:colId xmlns:a16="http://schemas.microsoft.com/office/drawing/2014/main" val="381394197"/>
                    </a:ext>
                  </a:extLst>
                </a:gridCol>
                <a:gridCol w="2669625">
                  <a:extLst>
                    <a:ext uri="{9D8B030D-6E8A-4147-A177-3AD203B41FA5}">
                      <a16:colId xmlns:a16="http://schemas.microsoft.com/office/drawing/2014/main" val="679434196"/>
                    </a:ext>
                  </a:extLst>
                </a:gridCol>
              </a:tblGrid>
              <a:tr h="31904">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取組み</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指標</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BIZ UDPゴシック" panose="020B0400000000000000" pitchFamily="50" charset="-128"/>
                          <a:ea typeface="BIZ UDPゴシック" panose="020B0400000000000000" pitchFamily="50" charset="-128"/>
                        </a:rPr>
                        <a:t>指標状況</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取組状況</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extLst>
                  <a:ext uri="{0D108BD9-81ED-4DB2-BD59-A6C34878D82A}">
                    <a16:rowId xmlns:a16="http://schemas.microsoft.com/office/drawing/2014/main" val="1762007502"/>
                  </a:ext>
                </a:extLst>
              </a:tr>
              <a:tr h="94884">
                <a:tc>
                  <a:txBody>
                    <a:bodyPr/>
                    <a:lstStyle/>
                    <a:p>
                      <a:pPr algn="l" fontAlgn="ctr"/>
                      <a:r>
                        <a:rPr lang="en-US" altLang="ja-JP" sz="1000" u="none" strike="noStrike">
                          <a:effectLst/>
                          <a:latin typeface="BIZ UDPゴシック" panose="020B0400000000000000" pitchFamily="50" charset="-128"/>
                          <a:ea typeface="BIZ UDPゴシック" panose="020B0400000000000000" pitchFamily="50" charset="-128"/>
                        </a:rPr>
                        <a:t>【</a:t>
                      </a:r>
                      <a:r>
                        <a:rPr lang="ja-JP" altLang="en-US" sz="1000" u="none" strike="noStrike">
                          <a:effectLst/>
                          <a:latin typeface="BIZ UDPゴシック" panose="020B0400000000000000" pitchFamily="50" charset="-128"/>
                          <a:ea typeface="BIZ UDPゴシック" panose="020B0400000000000000" pitchFamily="50" charset="-128"/>
                        </a:rPr>
                        <a:t>万博を契機としたヘルスリテラシーの向上</a:t>
                      </a:r>
                      <a:r>
                        <a:rPr lang="en-US" altLang="ja-JP" sz="1000" u="none" strike="noStrike">
                          <a:effectLst/>
                          <a:latin typeface="BIZ UDPゴシック" panose="020B0400000000000000" pitchFamily="50" charset="-128"/>
                          <a:ea typeface="BIZ UDPゴシック" panose="020B0400000000000000" pitchFamily="50" charset="-128"/>
                        </a:rPr>
                        <a:t>】 </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継続的な健康づくりの推進</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各種周知等</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・万博自治体催事関連事業</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・健活会議連携推進事業</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・府民の健康づくりの気運醸成</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extLst>
                  <a:ext uri="{0D108BD9-81ED-4DB2-BD59-A6C34878D82A}">
                    <a16:rowId xmlns:a16="http://schemas.microsoft.com/office/drawing/2014/main" val="428569295"/>
                  </a:ext>
                </a:extLst>
              </a:tr>
              <a:tr h="126374">
                <a:tc>
                  <a:txBody>
                    <a:bodyPr/>
                    <a:lstStyle/>
                    <a:p>
                      <a:pPr algn="l" fontAlgn="ctr"/>
                      <a:r>
                        <a:rPr lang="en-US" altLang="ja-JP" sz="1000" u="none" strike="noStrike">
                          <a:effectLst/>
                          <a:latin typeface="BIZ UDPゴシック" panose="020B0400000000000000" pitchFamily="50" charset="-128"/>
                          <a:ea typeface="BIZ UDPゴシック" panose="020B0400000000000000" pitchFamily="50" charset="-128"/>
                        </a:rPr>
                        <a:t>【</a:t>
                      </a:r>
                      <a:r>
                        <a:rPr lang="ja-JP" altLang="en-US" sz="1000" u="none" strike="noStrike">
                          <a:effectLst/>
                          <a:latin typeface="BIZ UDPゴシック" panose="020B0400000000000000" pitchFamily="50" charset="-128"/>
                          <a:ea typeface="BIZ UDPゴシック" panose="020B0400000000000000" pitchFamily="50" charset="-128"/>
                        </a:rPr>
                        <a:t>学校や大学、職場等におけるヘルスリテラシーの向上</a:t>
                      </a:r>
                      <a:r>
                        <a:rPr lang="en-US" altLang="ja-JP" sz="1000" u="none" strike="noStrike">
                          <a:effectLst/>
                          <a:latin typeface="BIZ UDPゴシック" panose="020B0400000000000000" pitchFamily="50" charset="-128"/>
                          <a:ea typeface="BIZ UDPゴシック" panose="020B0400000000000000" pitchFamily="50" charset="-128"/>
                        </a:rPr>
                        <a:t>】 </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健康教育の充実</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各種周知等</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・女性及び子どもの健康づくり</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・生活習慣病事業基金</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・健康経営セミナー</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・依存症対策の充実</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extLst>
                  <a:ext uri="{0D108BD9-81ED-4DB2-BD59-A6C34878D82A}">
                    <a16:rowId xmlns:a16="http://schemas.microsoft.com/office/drawing/2014/main" val="2972065517"/>
                  </a:ext>
                </a:extLst>
              </a:tr>
              <a:tr h="126374">
                <a:tc>
                  <a:txBody>
                    <a:bodyPr/>
                    <a:lstStyle/>
                    <a:p>
                      <a:pPr algn="l" fontAlgn="ctr"/>
                      <a:r>
                        <a:rPr lang="en-US" altLang="ja-JP" sz="1000" u="none" strike="noStrike">
                          <a:effectLst/>
                          <a:latin typeface="BIZ UDPゴシック" panose="020B0400000000000000" pitchFamily="50" charset="-128"/>
                          <a:ea typeface="BIZ UDPゴシック" panose="020B0400000000000000" pitchFamily="50" charset="-128"/>
                        </a:rPr>
                        <a:t>【</a:t>
                      </a:r>
                      <a:r>
                        <a:rPr lang="ja-JP" altLang="en-US" sz="1000" u="none" strike="noStrike">
                          <a:effectLst/>
                          <a:latin typeface="BIZ UDPゴシック" panose="020B0400000000000000" pitchFamily="50" charset="-128"/>
                          <a:ea typeface="BIZ UDPゴシック" panose="020B0400000000000000" pitchFamily="50" charset="-128"/>
                        </a:rPr>
                        <a:t>女性に関するヘルスリテラシーの向上</a:t>
                      </a:r>
                      <a:r>
                        <a:rPr lang="en-US" altLang="ja-JP" sz="1000" u="none" strike="noStrike">
                          <a:effectLst/>
                          <a:latin typeface="BIZ UDPゴシック" panose="020B0400000000000000" pitchFamily="50" charset="-128"/>
                          <a:ea typeface="BIZ UDPゴシック" panose="020B0400000000000000" pitchFamily="50" charset="-128"/>
                        </a:rPr>
                        <a:t>】</a:t>
                      </a:r>
                      <a:r>
                        <a:rPr lang="ja-JP" altLang="en-US" sz="1000" u="none" strike="noStrike">
                          <a:effectLst/>
                          <a:latin typeface="BIZ UDPゴシック" panose="020B0400000000000000" pitchFamily="50" charset="-128"/>
                          <a:ea typeface="BIZ UDPゴシック" panose="020B0400000000000000" pitchFamily="50" charset="-128"/>
                        </a:rPr>
                        <a:t>　 </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女性特有の健康課題をテーマとしたセミナーの開催</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各種周知等</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・健康経営セミナー</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・女性及び子どもの健康づくりに関するリーフレットの作成</a:t>
                      </a:r>
                      <a:br>
                        <a:rPr lang="ja-JP" altLang="en-US" sz="1000" u="none" strike="noStrike" dirty="0">
                          <a:effectLst/>
                          <a:latin typeface="BIZ UDPゴシック" panose="020B0400000000000000" pitchFamily="50" charset="-128"/>
                          <a:ea typeface="BIZ UDPゴシック" panose="020B0400000000000000" pitchFamily="50" charset="-128"/>
                        </a:rPr>
                      </a:b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extLst>
                  <a:ext uri="{0D108BD9-81ED-4DB2-BD59-A6C34878D82A}">
                    <a16:rowId xmlns:a16="http://schemas.microsoft.com/office/drawing/2014/main" val="335331756"/>
                  </a:ext>
                </a:extLst>
              </a:tr>
              <a:tr h="94884">
                <a:tc>
                  <a:txBody>
                    <a:bodyPr/>
                    <a:lstStyle/>
                    <a:p>
                      <a:pPr algn="l" fontAlgn="ctr"/>
                      <a:r>
                        <a:rPr lang="en-US" altLang="ja-JP" sz="1000" u="none" strike="noStrike">
                          <a:effectLst/>
                          <a:latin typeface="BIZ UDPゴシック" panose="020B0400000000000000" pitchFamily="50" charset="-128"/>
                          <a:ea typeface="BIZ UDPゴシック" panose="020B0400000000000000" pitchFamily="50" charset="-128"/>
                        </a:rPr>
                        <a:t>【</a:t>
                      </a:r>
                      <a:r>
                        <a:rPr lang="ja-JP" altLang="en-US" sz="1000" u="none" strike="noStrike">
                          <a:effectLst/>
                          <a:latin typeface="BIZ UDPゴシック" panose="020B0400000000000000" pitchFamily="50" charset="-128"/>
                          <a:ea typeface="BIZ UDPゴシック" panose="020B0400000000000000" pitchFamily="50" charset="-128"/>
                        </a:rPr>
                        <a:t>医療費適正化に関する情報発信の強化</a:t>
                      </a:r>
                      <a:r>
                        <a:rPr lang="en-US" altLang="ja-JP" sz="1000" u="none" strike="noStrike">
                          <a:effectLst/>
                          <a:latin typeface="BIZ UDPゴシック" panose="020B0400000000000000" pitchFamily="50" charset="-128"/>
                          <a:ea typeface="BIZ UDPゴシック" panose="020B0400000000000000" pitchFamily="50" charset="-128"/>
                        </a:rPr>
                        <a:t>】</a:t>
                      </a:r>
                      <a:br>
                        <a:rPr lang="en-US" altLang="ja-JP" sz="1000" u="none" strike="noStrike">
                          <a:effectLst/>
                          <a:latin typeface="BIZ UDPゴシック" panose="020B0400000000000000" pitchFamily="50" charset="-128"/>
                          <a:ea typeface="BIZ UDPゴシック" panose="020B0400000000000000" pitchFamily="50" charset="-128"/>
                        </a:rPr>
                      </a:b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府民への医療費等の周知の実施</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各種周知等</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医療費適正化計画、特定健診実施状況の周知等</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extLst>
                  <a:ext uri="{0D108BD9-81ED-4DB2-BD59-A6C34878D82A}">
                    <a16:rowId xmlns:a16="http://schemas.microsoft.com/office/drawing/2014/main" val="176586087"/>
                  </a:ext>
                </a:extLst>
              </a:tr>
              <a:tr h="378295">
                <a:tc>
                  <a:txBody>
                    <a:bodyPr/>
                    <a:lstStyle/>
                    <a:p>
                      <a:pPr algn="l" fontAlgn="ctr"/>
                      <a:r>
                        <a:rPr lang="en-US" altLang="ja-JP" sz="1000" u="none" strike="noStrike">
                          <a:effectLst/>
                          <a:latin typeface="BIZ UDPゴシック" panose="020B0400000000000000" pitchFamily="50" charset="-128"/>
                          <a:ea typeface="BIZ UDPゴシック" panose="020B0400000000000000" pitchFamily="50" charset="-128"/>
                        </a:rPr>
                        <a:t>【</a:t>
                      </a:r>
                      <a:r>
                        <a:rPr lang="ja-JP" altLang="en-US" sz="1000" u="none" strike="noStrike">
                          <a:effectLst/>
                          <a:latin typeface="BIZ UDPゴシック" panose="020B0400000000000000" pitchFamily="50" charset="-128"/>
                          <a:ea typeface="BIZ UDPゴシック" panose="020B0400000000000000" pitchFamily="50" charset="-128"/>
                        </a:rPr>
                        <a:t>医療機能に関する情報提供の強化</a:t>
                      </a:r>
                      <a:r>
                        <a:rPr lang="en-US" altLang="ja-JP" sz="1000" u="none" strike="noStrike">
                          <a:effectLst/>
                          <a:latin typeface="BIZ UDPゴシック" panose="020B0400000000000000" pitchFamily="50" charset="-128"/>
                          <a:ea typeface="BIZ UDPゴシック" panose="020B0400000000000000" pitchFamily="50" charset="-128"/>
                        </a:rPr>
                        <a:t>】</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府民等への情報提供の実施</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各種周知等</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公民連携の枠組みや大阪府健康アプリ「アスマイル」等を活用した普及啓発</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・かかりつけ薬剤師・薬局に関する啓発資材を薬局等に配布</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・府の健康アプリ（アスマイル）にて、地域連携薬局、健康サポート薬局の活用法や探し方を紹介したコラムを掲載アンケート調査を実施。</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・大阪府消費者フェアにて、薬局の機能や役割について情報発信</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・医療機関情報システム</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extLst>
                  <a:ext uri="{0D108BD9-81ED-4DB2-BD59-A6C34878D82A}">
                    <a16:rowId xmlns:a16="http://schemas.microsoft.com/office/drawing/2014/main" val="2973205293"/>
                  </a:ext>
                </a:extLst>
              </a:tr>
              <a:tr h="0">
                <a:tc>
                  <a:txBody>
                    <a:bodyPr/>
                    <a:lstStyle/>
                    <a:p>
                      <a:pPr algn="l" fontAlgn="ctr"/>
                      <a:r>
                        <a:rPr lang="en-US" altLang="ja-JP" sz="1000" u="none" strike="noStrike" dirty="0">
                          <a:effectLst/>
                          <a:latin typeface="BIZ UDPゴシック" panose="020B0400000000000000" pitchFamily="50" charset="-128"/>
                          <a:ea typeface="BIZ UDPゴシック" panose="020B0400000000000000" pitchFamily="50" charset="-128"/>
                        </a:rPr>
                        <a:t>【</a:t>
                      </a:r>
                      <a:r>
                        <a:rPr lang="ja-JP" altLang="en-US" sz="1000" u="none" strike="noStrike" dirty="0">
                          <a:effectLst/>
                          <a:latin typeface="BIZ UDPゴシック" panose="020B0400000000000000" pitchFamily="50" charset="-128"/>
                          <a:ea typeface="BIZ UDPゴシック" panose="020B0400000000000000" pitchFamily="50" charset="-128"/>
                        </a:rPr>
                        <a:t>早期治療・重症化予防にかかる普及啓発</a:t>
                      </a:r>
                      <a:r>
                        <a:rPr lang="en-US" altLang="ja-JP" sz="1000" u="none" strike="noStrike" dirty="0">
                          <a:effectLst/>
                          <a:latin typeface="BIZ UDPゴシック" panose="020B0400000000000000" pitchFamily="50" charset="-128"/>
                          <a:ea typeface="BIZ UDPゴシック" panose="020B0400000000000000" pitchFamily="50" charset="-128"/>
                        </a:rPr>
                        <a:t>】</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健康教育や健康相談を通じた普及啓発の実施</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BIZ UDPゴシック" panose="020B0400000000000000" pitchFamily="50" charset="-128"/>
                          <a:ea typeface="BIZ UDPゴシック" panose="020B0400000000000000" pitchFamily="50" charset="-128"/>
                        </a:rPr>
                        <a:t>　各種周知等</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・糖尿病の重症化予防事業</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・糖尿病性腎症重症化予防アドバイザー事業</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extLst>
                  <a:ext uri="{0D108BD9-81ED-4DB2-BD59-A6C34878D82A}">
                    <a16:rowId xmlns:a16="http://schemas.microsoft.com/office/drawing/2014/main" val="1421350362"/>
                  </a:ext>
                </a:extLst>
              </a:tr>
              <a:tr h="315315">
                <a:tc>
                  <a:txBody>
                    <a:bodyPr/>
                    <a:lstStyle/>
                    <a:p>
                      <a:pPr algn="l" fontAlgn="ctr"/>
                      <a:r>
                        <a:rPr lang="en-US" altLang="ja-JP" sz="1000" u="none" strike="noStrike" dirty="0">
                          <a:effectLst/>
                          <a:latin typeface="BIZ UDPゴシック" panose="020B0400000000000000" pitchFamily="50" charset="-128"/>
                          <a:ea typeface="BIZ UDPゴシック" panose="020B0400000000000000" pitchFamily="50" charset="-128"/>
                        </a:rPr>
                        <a:t>【</a:t>
                      </a:r>
                      <a:r>
                        <a:rPr lang="ja-JP" altLang="en-US" sz="1000" u="none" strike="noStrike" dirty="0">
                          <a:effectLst/>
                          <a:latin typeface="BIZ UDPゴシック" panose="020B0400000000000000" pitchFamily="50" charset="-128"/>
                          <a:ea typeface="BIZ UDPゴシック" panose="020B0400000000000000" pitchFamily="50" charset="-128"/>
                        </a:rPr>
                        <a:t>保険者や民間企業等との連携体制の構築</a:t>
                      </a:r>
                      <a:r>
                        <a:rPr lang="en-US" altLang="ja-JP" sz="1000" u="none" strike="noStrike" dirty="0">
                          <a:effectLst/>
                          <a:latin typeface="BIZ UDPゴシック" panose="020B0400000000000000" pitchFamily="50" charset="-128"/>
                          <a:ea typeface="BIZ UDPゴシック" panose="020B0400000000000000" pitchFamily="50" charset="-128"/>
                        </a:rPr>
                        <a:t>】</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民間企業等と連携した情報発信の実施</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BIZ UDPゴシック" panose="020B0400000000000000" pitchFamily="50" charset="-128"/>
                          <a:ea typeface="BIZ UDPゴシック" panose="020B0400000000000000" pitchFamily="50" charset="-128"/>
                        </a:rPr>
                        <a:t>　各種周知等</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・市町村等が実施するイベントとの連携</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・健活会議連携推進事業</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02" marR="2002" marT="2002" marB="0" anchor="ctr"/>
                </a:tc>
                <a:extLst>
                  <a:ext uri="{0D108BD9-81ED-4DB2-BD59-A6C34878D82A}">
                    <a16:rowId xmlns:a16="http://schemas.microsoft.com/office/drawing/2014/main" val="2318573943"/>
                  </a:ext>
                </a:extLst>
              </a:tr>
            </a:tbl>
          </a:graphicData>
        </a:graphic>
      </p:graphicFrame>
    </p:spTree>
    <p:extLst>
      <p:ext uri="{BB962C8B-B14F-4D97-AF65-F5344CB8AC3E}">
        <p14:creationId xmlns:p14="http://schemas.microsoft.com/office/powerpoint/2010/main" val="408974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4D04FB-44E3-4D9A-89FE-390A4FB9A8F4}"/>
              </a:ext>
            </a:extLst>
          </p:cNvPr>
          <p:cNvSpPr>
            <a:spLocks noGrp="1"/>
          </p:cNvSpPr>
          <p:nvPr>
            <p:ph type="sldNum" sz="quarter" idx="12"/>
          </p:nvPr>
        </p:nvSpPr>
        <p:spPr/>
        <p:txBody>
          <a:bodyPr/>
          <a:lstStyle/>
          <a:p>
            <a:fld id="{A857F363-06AD-4182-BA4B-9FE6531C5940}"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E7C16206-CBC6-4862-B6CD-3400837965DD}"/>
              </a:ext>
            </a:extLst>
          </p:cNvPr>
          <p:cNvSpPr txBox="1"/>
          <p:nvPr/>
        </p:nvSpPr>
        <p:spPr>
          <a:xfrm>
            <a:off x="2018270" y="2905780"/>
            <a:ext cx="5869459" cy="523220"/>
          </a:xfrm>
          <a:prstGeom prst="rect">
            <a:avLst/>
          </a:prstGeom>
          <a:noFill/>
        </p:spPr>
        <p:txBody>
          <a:bodyPr wrap="square" rtlCol="0">
            <a:spAutoFit/>
          </a:bodyPr>
          <a:lstStyle/>
          <a:p>
            <a:pPr marL="0" lvl="1" algn="ctr"/>
            <a:r>
              <a:rPr kumimoji="1" lang="en-US" altLang="ja-JP" sz="2800" dirty="0">
                <a:latin typeface="BIZ UDPゴシック" panose="020B0400000000000000" pitchFamily="50" charset="-128"/>
                <a:ea typeface="BIZ UDPゴシック" panose="020B0400000000000000" pitchFamily="50" charset="-128"/>
              </a:rPr>
              <a:t>R</a:t>
            </a:r>
            <a:r>
              <a:rPr kumimoji="1" lang="ja-JP" altLang="en-US" sz="2800" dirty="0">
                <a:latin typeface="BIZ UDPゴシック" panose="020B0400000000000000" pitchFamily="50" charset="-128"/>
                <a:ea typeface="BIZ UDPゴシック" panose="020B0400000000000000" pitchFamily="50" charset="-128"/>
              </a:rPr>
              <a:t>６年度の取組み状況のとりまとめ</a:t>
            </a:r>
            <a:endParaRPr kumimoji="1" lang="en-US" altLang="ja-JP"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1852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EA8CCEC-8E75-4D39-84F0-F2D245E510D3}"/>
              </a:ext>
            </a:extLst>
          </p:cNvPr>
          <p:cNvSpPr txBox="1"/>
          <p:nvPr/>
        </p:nvSpPr>
        <p:spPr>
          <a:xfrm>
            <a:off x="0" y="0"/>
            <a:ext cx="9885680" cy="400110"/>
          </a:xfrm>
          <a:prstGeom prst="rect">
            <a:avLst/>
          </a:prstGeom>
          <a:no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疾病の早期発見、重症化予防に寄与する特定健康診査・特定保健指導実施率の向上</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5596D1F2-E77E-4A2E-B550-D73638121265}"/>
              </a:ext>
            </a:extLst>
          </p:cNvPr>
          <p:cNvSpPr>
            <a:spLocks noGrp="1"/>
          </p:cNvSpPr>
          <p:nvPr>
            <p:ph type="sldNum" sz="quarter" idx="12"/>
          </p:nvPr>
        </p:nvSpPr>
        <p:spPr>
          <a:xfrm>
            <a:off x="9583995" y="6557258"/>
            <a:ext cx="301685" cy="276999"/>
          </a:xfrm>
        </p:spPr>
        <p:txBody>
          <a:bodyPr wrap="none">
            <a:spAutoFit/>
          </a:bodyPr>
          <a:lstStyle/>
          <a:p>
            <a:fld id="{A857F363-06AD-4182-BA4B-9FE6531C5940}" type="slidenum">
              <a:rPr kumimoji="1" lang="ja-JP" altLang="en-US" smtClean="0"/>
              <a:t>3</a:t>
            </a:fld>
            <a:endParaRPr kumimoji="1" lang="ja-JP" altLang="en-US"/>
          </a:p>
        </p:txBody>
      </p:sp>
      <p:graphicFrame>
        <p:nvGraphicFramePr>
          <p:cNvPr id="4" name="表 3">
            <a:extLst>
              <a:ext uri="{FF2B5EF4-FFF2-40B4-BE49-F238E27FC236}">
                <a16:creationId xmlns:a16="http://schemas.microsoft.com/office/drawing/2014/main" id="{D7707A9B-3D84-4D6B-95D4-B3670AA9F984}"/>
              </a:ext>
            </a:extLst>
          </p:cNvPr>
          <p:cNvGraphicFramePr>
            <a:graphicFrameLocks noGrp="1"/>
          </p:cNvGraphicFramePr>
          <p:nvPr>
            <p:extLst>
              <p:ext uri="{D42A27DB-BD31-4B8C-83A1-F6EECF244321}">
                <p14:modId xmlns:p14="http://schemas.microsoft.com/office/powerpoint/2010/main" val="4113949808"/>
              </p:ext>
            </p:extLst>
          </p:nvPr>
        </p:nvGraphicFramePr>
        <p:xfrm>
          <a:off x="2243022" y="3069649"/>
          <a:ext cx="7015953" cy="2738823"/>
        </p:xfrm>
        <a:graphic>
          <a:graphicData uri="http://schemas.openxmlformats.org/drawingml/2006/table">
            <a:tbl>
              <a:tblPr>
                <a:tableStyleId>{616DA210-FB5B-4158-B5E0-FEB733F419BA}</a:tableStyleId>
              </a:tblPr>
              <a:tblGrid>
                <a:gridCol w="2331909">
                  <a:extLst>
                    <a:ext uri="{9D8B030D-6E8A-4147-A177-3AD203B41FA5}">
                      <a16:colId xmlns:a16="http://schemas.microsoft.com/office/drawing/2014/main" val="3079879822"/>
                    </a:ext>
                  </a:extLst>
                </a:gridCol>
                <a:gridCol w="1462924">
                  <a:extLst>
                    <a:ext uri="{9D8B030D-6E8A-4147-A177-3AD203B41FA5}">
                      <a16:colId xmlns:a16="http://schemas.microsoft.com/office/drawing/2014/main" val="1333036942"/>
                    </a:ext>
                  </a:extLst>
                </a:gridCol>
                <a:gridCol w="669973">
                  <a:extLst>
                    <a:ext uri="{9D8B030D-6E8A-4147-A177-3AD203B41FA5}">
                      <a16:colId xmlns:a16="http://schemas.microsoft.com/office/drawing/2014/main" val="1569413835"/>
                    </a:ext>
                  </a:extLst>
                </a:gridCol>
                <a:gridCol w="2551147">
                  <a:extLst>
                    <a:ext uri="{9D8B030D-6E8A-4147-A177-3AD203B41FA5}">
                      <a16:colId xmlns:a16="http://schemas.microsoft.com/office/drawing/2014/main" val="3556024272"/>
                    </a:ext>
                  </a:extLst>
                </a:gridCol>
              </a:tblGrid>
              <a:tr h="64836">
                <a:tc>
                  <a:txBody>
                    <a:bodyPr/>
                    <a:lstStyle/>
                    <a:p>
                      <a:pPr algn="ctr" fontAlgn="ctr"/>
                      <a:r>
                        <a:rPr lang="ja-JP" altLang="en-US" sz="1100" u="none" strike="noStrike" dirty="0">
                          <a:effectLst/>
                          <a:latin typeface="BIZ UDPゴシック" panose="020B0400000000000000" pitchFamily="50" charset="-128"/>
                          <a:ea typeface="BIZ UDPゴシック" panose="020B0400000000000000" pitchFamily="50" charset="-128"/>
                        </a:rPr>
                        <a:t>取組み</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ctr" fontAlgn="ctr"/>
                      <a:r>
                        <a:rPr lang="ja-JP" altLang="en-US" sz="1100" u="none" strike="noStrike">
                          <a:effectLst/>
                          <a:latin typeface="BIZ UDPゴシック" panose="020B0400000000000000" pitchFamily="50" charset="-128"/>
                          <a:ea typeface="BIZ UDPゴシック" panose="020B0400000000000000" pitchFamily="50" charset="-128"/>
                        </a:rPr>
                        <a:t>指標</a:t>
                      </a:r>
                      <a:endPar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ctr" fontAlgn="ctr"/>
                      <a:r>
                        <a:rPr lang="ja-JP" altLang="en-US" sz="1100" u="none" strike="noStrike">
                          <a:effectLst/>
                          <a:latin typeface="BIZ UDPゴシック" panose="020B0400000000000000" pitchFamily="50" charset="-128"/>
                          <a:ea typeface="BIZ UDPゴシック" panose="020B0400000000000000" pitchFamily="50" charset="-128"/>
                        </a:rPr>
                        <a:t>指標状況</a:t>
                      </a:r>
                      <a:endPar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ctr" fontAlgn="ctr"/>
                      <a:r>
                        <a:rPr lang="ja-JP" altLang="en-US" sz="1100" u="none" strike="noStrike" dirty="0">
                          <a:effectLst/>
                          <a:latin typeface="BIZ UDPゴシック" panose="020B0400000000000000" pitchFamily="50" charset="-128"/>
                          <a:ea typeface="BIZ UDPゴシック" panose="020B0400000000000000" pitchFamily="50" charset="-128"/>
                        </a:rPr>
                        <a:t>取組状況</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extLst>
                  <a:ext uri="{0D108BD9-81ED-4DB2-BD59-A6C34878D82A}">
                    <a16:rowId xmlns:a16="http://schemas.microsoft.com/office/drawing/2014/main" val="1073724017"/>
                  </a:ext>
                </a:extLst>
              </a:tr>
              <a:tr h="1473935">
                <a:tc rowSpan="2">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特定健診実施率向上に向けた取組み</a:t>
                      </a:r>
                      <a:r>
                        <a:rPr lang="en-US" altLang="ja-JP" sz="1100" u="none" strike="noStrike" dirty="0">
                          <a:effectLst/>
                          <a:latin typeface="BIZ UDPゴシック" panose="020B0400000000000000" pitchFamily="50" charset="-128"/>
                          <a:ea typeface="BIZ UDPゴシック" panose="020B0400000000000000" pitchFamily="50" charset="-128"/>
                        </a:rPr>
                        <a:t>】</a:t>
                      </a:r>
                    </a:p>
                  </a:txBody>
                  <a:tcPr marL="2161" marR="2161" marT="2161" marB="0" anchor="ctr"/>
                </a:tc>
                <a:tc>
                  <a:txBody>
                    <a:bodyPr/>
                    <a:lstStyle/>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特定健診実施率が全自治体の上位３割を達成している市町村数</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ctr" fontAlgn="ctr"/>
                      <a:r>
                        <a:rPr lang="en-US" altLang="ja-JP" sz="1100" u="none" strike="noStrike" dirty="0">
                          <a:solidFill>
                            <a:schemeClr val="tx1"/>
                          </a:solidFill>
                          <a:effectLst/>
                          <a:latin typeface="BIZ UDPゴシック" panose="020B0400000000000000" pitchFamily="50" charset="-128"/>
                          <a:ea typeface="BIZ UDPゴシック" panose="020B0400000000000000" pitchFamily="50" charset="-128"/>
                        </a:rPr>
                        <a:t>2</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・健康経営セミナー</a:t>
                      </a:r>
                      <a:br>
                        <a:rPr lang="ja-JP" altLang="en-US" sz="1100" u="none" strike="noStrike" dirty="0">
                          <a:effectLst/>
                          <a:latin typeface="BIZ UDPゴシック" panose="020B0400000000000000" pitchFamily="50" charset="-128"/>
                          <a:ea typeface="BIZ UDPゴシック" panose="020B0400000000000000" pitchFamily="50" charset="-128"/>
                        </a:rPr>
                      </a:br>
                      <a:r>
                        <a:rPr lang="ja-JP" altLang="en-US" sz="1100" u="none" strike="noStrike" dirty="0">
                          <a:effectLst/>
                          <a:latin typeface="BIZ UDPゴシック" panose="020B0400000000000000" pitchFamily="50" charset="-128"/>
                          <a:ea typeface="BIZ UDPゴシック" panose="020B0400000000000000" pitchFamily="50" charset="-128"/>
                        </a:rPr>
                        <a:t>・乳幼児健康診査の活用等</a:t>
                      </a:r>
                      <a:br>
                        <a:rPr lang="ja-JP" altLang="en-US" sz="1100" u="none" strike="noStrike" dirty="0">
                          <a:effectLst/>
                          <a:latin typeface="BIZ UDPゴシック" panose="020B0400000000000000" pitchFamily="50" charset="-128"/>
                          <a:ea typeface="BIZ UDPゴシック" panose="020B0400000000000000" pitchFamily="50" charset="-128"/>
                        </a:rPr>
                      </a:br>
                      <a:r>
                        <a:rPr lang="ja-JP" altLang="en-US" sz="1100" u="none" strike="noStrike" dirty="0">
                          <a:effectLst/>
                          <a:latin typeface="BIZ UDPゴシック" panose="020B0400000000000000" pitchFamily="50" charset="-128"/>
                          <a:ea typeface="BIZ UDPゴシック" panose="020B0400000000000000" pitchFamily="50" charset="-128"/>
                        </a:rPr>
                        <a:t>・医療データを活用した受診促進策の推進</a:t>
                      </a:r>
                      <a:br>
                        <a:rPr lang="ja-JP" altLang="en-US" sz="1100" u="none" strike="noStrike" dirty="0">
                          <a:effectLst/>
                          <a:latin typeface="BIZ UDPゴシック" panose="020B0400000000000000" pitchFamily="50" charset="-128"/>
                          <a:ea typeface="BIZ UDPゴシック" panose="020B0400000000000000" pitchFamily="50" charset="-128"/>
                        </a:rPr>
                      </a:br>
                      <a:r>
                        <a:rPr lang="ja-JP" altLang="en-US" sz="1100" u="none" strike="noStrike" dirty="0">
                          <a:effectLst/>
                          <a:latin typeface="BIZ UDPゴシック" panose="020B0400000000000000" pitchFamily="50" charset="-128"/>
                          <a:ea typeface="BIZ UDPゴシック" panose="020B0400000000000000" pitchFamily="50" charset="-128"/>
                        </a:rPr>
                        <a:t>・特定健診受診率・特定保健指導実施率向上のための地域と医師会との連携強化事業</a:t>
                      </a:r>
                      <a:br>
                        <a:rPr lang="ja-JP" altLang="en-US" sz="1100" u="none" strike="noStrike" dirty="0">
                          <a:effectLst/>
                          <a:latin typeface="BIZ UDPゴシック" panose="020B0400000000000000" pitchFamily="50" charset="-128"/>
                          <a:ea typeface="BIZ UDPゴシック" panose="020B0400000000000000" pitchFamily="50" charset="-128"/>
                        </a:rPr>
                      </a:b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extLst>
                  <a:ext uri="{0D108BD9-81ED-4DB2-BD59-A6C34878D82A}">
                    <a16:rowId xmlns:a16="http://schemas.microsoft.com/office/drawing/2014/main" val="1655091687"/>
                  </a:ext>
                </a:extLst>
              </a:tr>
              <a:tr h="408466">
                <a:tc vMerge="1">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特定健診実施率向上に向けた取組み</a:t>
                      </a:r>
                      <a:r>
                        <a:rPr lang="en-US" altLang="ja-JP" sz="1100" u="none" strike="noStrike" dirty="0">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がん検診と特定健診の同時実施を行う市町村数</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ctr" fontAlgn="ctr"/>
                      <a:r>
                        <a:rPr lang="en-US" altLang="ja-JP" sz="1100" u="none" strike="noStrike" dirty="0">
                          <a:effectLst/>
                          <a:latin typeface="BIZ UDPゴシック" panose="020B0400000000000000" pitchFamily="50" charset="-128"/>
                          <a:ea typeface="BIZ UDPゴシック" panose="020B0400000000000000" pitchFamily="50" charset="-128"/>
                        </a:rPr>
                        <a:t>33</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100" u="none" strike="noStrike">
                          <a:effectLst/>
                          <a:latin typeface="BIZ UDPゴシック" panose="020B0400000000000000" pitchFamily="50" charset="-128"/>
                          <a:ea typeface="BIZ UDPゴシック" panose="020B0400000000000000" pitchFamily="50" charset="-128"/>
                        </a:rPr>
                        <a:t>がん検診、特定健診いずれも市町村が実施主体であり、市町村が自主的に同時実施。</a:t>
                      </a:r>
                      <a:endPar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extLst>
                  <a:ext uri="{0D108BD9-81ED-4DB2-BD59-A6C34878D82A}">
                    <a16:rowId xmlns:a16="http://schemas.microsoft.com/office/drawing/2014/main" val="2833025574"/>
                  </a:ext>
                </a:extLst>
              </a:tr>
              <a:tr h="590006">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特定保健指導の促進</a:t>
                      </a:r>
                      <a:r>
                        <a:rPr lang="en-US" altLang="ja-JP" sz="1100" u="none" strike="noStrike" dirty="0">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100" u="none" strike="noStrike">
                          <a:effectLst/>
                          <a:latin typeface="BIZ UDPゴシック" panose="020B0400000000000000" pitchFamily="50" charset="-128"/>
                          <a:ea typeface="BIZ UDPゴシック" panose="020B0400000000000000" pitchFamily="50" charset="-128"/>
                        </a:rPr>
                        <a:t>特定保健指導実施率が全自治体の上位３割を達成している市町村数</a:t>
                      </a:r>
                      <a:endPar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ctr" fontAlgn="ctr"/>
                      <a:r>
                        <a:rPr lang="en-US" altLang="ja-JP" sz="1100" u="none" strike="noStrike" dirty="0">
                          <a:effectLst/>
                          <a:latin typeface="BIZ UDPゴシック" panose="020B0400000000000000" pitchFamily="50" charset="-128"/>
                          <a:ea typeface="BIZ UDPゴシック" panose="020B0400000000000000" pitchFamily="50" charset="-128"/>
                        </a:rPr>
                        <a:t>2</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特定保健指導の促進（検討会議、研修など）</a:t>
                      </a:r>
                      <a:br>
                        <a:rPr lang="ja-JP" altLang="en-US" sz="1100" u="none" strike="noStrike" dirty="0">
                          <a:effectLst/>
                          <a:latin typeface="BIZ UDPゴシック" panose="020B0400000000000000" pitchFamily="50" charset="-128"/>
                          <a:ea typeface="BIZ UDPゴシック" panose="020B0400000000000000" pitchFamily="50" charset="-128"/>
                        </a:rPr>
                      </a:b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extLst>
                  <a:ext uri="{0D108BD9-81ED-4DB2-BD59-A6C34878D82A}">
                    <a16:rowId xmlns:a16="http://schemas.microsoft.com/office/drawing/2014/main" val="3814865768"/>
                  </a:ext>
                </a:extLst>
              </a:tr>
            </a:tbl>
          </a:graphicData>
        </a:graphic>
      </p:graphicFrame>
      <p:pic>
        <p:nvPicPr>
          <p:cNvPr id="8" name="図 7">
            <a:extLst>
              <a:ext uri="{FF2B5EF4-FFF2-40B4-BE49-F238E27FC236}">
                <a16:creationId xmlns:a16="http://schemas.microsoft.com/office/drawing/2014/main" id="{6AB2D9C2-5BAB-4B3F-96D7-4EC237E0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3" y="1586685"/>
            <a:ext cx="1960670" cy="4129094"/>
          </a:xfrm>
          <a:prstGeom prst="rect">
            <a:avLst/>
          </a:prstGeom>
        </p:spPr>
      </p:pic>
      <p:sp>
        <p:nvSpPr>
          <p:cNvPr id="5" name="正方形/長方形 4">
            <a:extLst>
              <a:ext uri="{FF2B5EF4-FFF2-40B4-BE49-F238E27FC236}">
                <a16:creationId xmlns:a16="http://schemas.microsoft.com/office/drawing/2014/main" id="{56CCE3D9-9A78-4C5A-B7EF-78E8D8D64D54}"/>
              </a:ext>
            </a:extLst>
          </p:cNvPr>
          <p:cNvSpPr/>
          <p:nvPr/>
        </p:nvSpPr>
        <p:spPr>
          <a:xfrm>
            <a:off x="137296" y="2076226"/>
            <a:ext cx="1994882" cy="80244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 name="表 6">
            <a:extLst>
              <a:ext uri="{FF2B5EF4-FFF2-40B4-BE49-F238E27FC236}">
                <a16:creationId xmlns:a16="http://schemas.microsoft.com/office/drawing/2014/main" id="{5E89A8E1-D7CD-4EB7-BC51-A7A67CF70440}"/>
              </a:ext>
            </a:extLst>
          </p:cNvPr>
          <p:cNvGraphicFramePr>
            <a:graphicFrameLocks noGrp="1"/>
          </p:cNvGraphicFramePr>
          <p:nvPr>
            <p:extLst>
              <p:ext uri="{D42A27DB-BD31-4B8C-83A1-F6EECF244321}">
                <p14:modId xmlns:p14="http://schemas.microsoft.com/office/powerpoint/2010/main" val="4244864251"/>
              </p:ext>
            </p:extLst>
          </p:nvPr>
        </p:nvGraphicFramePr>
        <p:xfrm>
          <a:off x="2243022" y="1191223"/>
          <a:ext cx="7015953" cy="1485900"/>
        </p:xfrm>
        <a:graphic>
          <a:graphicData uri="http://schemas.openxmlformats.org/drawingml/2006/table">
            <a:tbl>
              <a:tblPr firstRow="1" bandRow="1">
                <a:tableStyleId>{5C22544A-7EE6-4342-B048-85BDC9FD1C3A}</a:tableStyleId>
              </a:tblPr>
              <a:tblGrid>
                <a:gridCol w="2200593">
                  <a:extLst>
                    <a:ext uri="{9D8B030D-6E8A-4147-A177-3AD203B41FA5}">
                      <a16:colId xmlns:a16="http://schemas.microsoft.com/office/drawing/2014/main" val="2418989874"/>
                    </a:ext>
                  </a:extLst>
                </a:gridCol>
                <a:gridCol w="963072">
                  <a:extLst>
                    <a:ext uri="{9D8B030D-6E8A-4147-A177-3AD203B41FA5}">
                      <a16:colId xmlns:a16="http://schemas.microsoft.com/office/drawing/2014/main" val="2420899684"/>
                    </a:ext>
                  </a:extLst>
                </a:gridCol>
                <a:gridCol w="963072">
                  <a:extLst>
                    <a:ext uri="{9D8B030D-6E8A-4147-A177-3AD203B41FA5}">
                      <a16:colId xmlns:a16="http://schemas.microsoft.com/office/drawing/2014/main" val="3300056245"/>
                    </a:ext>
                  </a:extLst>
                </a:gridCol>
                <a:gridCol w="963072">
                  <a:extLst>
                    <a:ext uri="{9D8B030D-6E8A-4147-A177-3AD203B41FA5}">
                      <a16:colId xmlns:a16="http://schemas.microsoft.com/office/drawing/2014/main" val="117657637"/>
                    </a:ext>
                  </a:extLst>
                </a:gridCol>
                <a:gridCol w="963072">
                  <a:extLst>
                    <a:ext uri="{9D8B030D-6E8A-4147-A177-3AD203B41FA5}">
                      <a16:colId xmlns:a16="http://schemas.microsoft.com/office/drawing/2014/main" val="2489975576"/>
                    </a:ext>
                  </a:extLst>
                </a:gridCol>
                <a:gridCol w="963072">
                  <a:extLst>
                    <a:ext uri="{9D8B030D-6E8A-4147-A177-3AD203B41FA5}">
                      <a16:colId xmlns:a16="http://schemas.microsoft.com/office/drawing/2014/main" val="3111128205"/>
                    </a:ext>
                  </a:extLst>
                </a:gridCol>
              </a:tblGrid>
              <a:tr h="0">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a:t>
                      </a:r>
                      <a:r>
                        <a:rPr kumimoji="1" lang="ja-JP" altLang="en-US" sz="1050"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R2</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R3</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R4</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R5</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18317779"/>
                  </a:ext>
                </a:extLst>
              </a:tr>
              <a:tr h="0">
                <a:tc>
                  <a:txBody>
                    <a:bodyPr/>
                    <a:lstStyle/>
                    <a:p>
                      <a:r>
                        <a:rPr kumimoji="1" lang="ja-JP" altLang="en-US" sz="1050" dirty="0">
                          <a:latin typeface="BIZ UDPゴシック" panose="020B0400000000000000" pitchFamily="50" charset="-128"/>
                          <a:ea typeface="BIZ UDPゴシック" panose="020B0400000000000000" pitchFamily="50" charset="-128"/>
                        </a:rPr>
                        <a:t>特定健診実施率</a:t>
                      </a:r>
                      <a:endParaRPr kumimoji="1" lang="en-US" altLang="ja-JP" sz="1050" dirty="0">
                        <a:latin typeface="BIZ UDPゴシック" panose="020B0400000000000000" pitchFamily="50" charset="-128"/>
                        <a:ea typeface="BIZ UDPゴシック" panose="020B0400000000000000" pitchFamily="50" charset="-128"/>
                      </a:endParaRPr>
                    </a:p>
                    <a:p>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51.3%</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49.6%</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53.1%</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54.4%</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54.8%</a:t>
                      </a:r>
                    </a:p>
                  </a:txBody>
                  <a:tcPr/>
                </a:tc>
                <a:extLst>
                  <a:ext uri="{0D108BD9-81ED-4DB2-BD59-A6C34878D82A}">
                    <a16:rowId xmlns:a16="http://schemas.microsoft.com/office/drawing/2014/main" val="2350753540"/>
                  </a:ext>
                </a:extLst>
              </a:tr>
              <a:tr h="0">
                <a:tc>
                  <a:txBody>
                    <a:bodyPr/>
                    <a:lstStyle/>
                    <a:p>
                      <a:r>
                        <a:rPr kumimoji="1" lang="ja-JP" altLang="en-US" sz="1050" dirty="0">
                          <a:latin typeface="BIZ UDPゴシック" panose="020B0400000000000000" pitchFamily="50" charset="-128"/>
                          <a:ea typeface="BIZ UDPゴシック" panose="020B0400000000000000" pitchFamily="50" charset="-128"/>
                        </a:rPr>
                        <a:t>特定保健指導実施率</a:t>
                      </a:r>
                      <a:endParaRPr kumimoji="1" lang="en-US" altLang="ja-JP" sz="1050" dirty="0">
                        <a:latin typeface="BIZ UDPゴシック" panose="020B0400000000000000" pitchFamily="50" charset="-128"/>
                        <a:ea typeface="BIZ UDPゴシック" panose="020B0400000000000000" pitchFamily="50" charset="-128"/>
                      </a:endParaRPr>
                    </a:p>
                    <a:p>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19.9%</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20.7%</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22.1%</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23.2%</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21.5%</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93261762"/>
                  </a:ext>
                </a:extLst>
              </a:tr>
              <a:tr h="0">
                <a:tc>
                  <a:txBody>
                    <a:bodyPr/>
                    <a:lstStyle/>
                    <a:p>
                      <a:r>
                        <a:rPr kumimoji="1" lang="ja-JP" altLang="en-US" sz="1050" dirty="0">
                          <a:latin typeface="BIZ UDPゴシック" panose="020B0400000000000000" pitchFamily="50" charset="-128"/>
                          <a:ea typeface="BIZ UDPゴシック" panose="020B0400000000000000" pitchFamily="50" charset="-128"/>
                        </a:rPr>
                        <a:t>メタボリックシンドロームの該当者</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及び予備群の減少率</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-0.8%</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-3.8%</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0.3%</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3.9%</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3.6%</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50065092"/>
                  </a:ext>
                </a:extLst>
              </a:tr>
            </a:tbl>
          </a:graphicData>
        </a:graphic>
      </p:graphicFrame>
    </p:spTree>
    <p:extLst>
      <p:ext uri="{BB962C8B-B14F-4D97-AF65-F5344CB8AC3E}">
        <p14:creationId xmlns:p14="http://schemas.microsoft.com/office/powerpoint/2010/main" val="229186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EA8CCEC-8E75-4D39-84F0-F2D245E510D3}"/>
              </a:ext>
            </a:extLst>
          </p:cNvPr>
          <p:cNvSpPr txBox="1"/>
          <p:nvPr/>
        </p:nvSpPr>
        <p:spPr>
          <a:xfrm>
            <a:off x="2166045" y="0"/>
            <a:ext cx="5573910" cy="400110"/>
          </a:xfrm>
          <a:prstGeom prst="rect">
            <a:avLst/>
          </a:prstGeom>
          <a:no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がん予防の啓発とがん検診受診率の向上</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5596D1F2-E77E-4A2E-B550-D73638121265}"/>
              </a:ext>
            </a:extLst>
          </p:cNvPr>
          <p:cNvSpPr>
            <a:spLocks noGrp="1"/>
          </p:cNvSpPr>
          <p:nvPr>
            <p:ph type="sldNum" sz="quarter" idx="12"/>
          </p:nvPr>
        </p:nvSpPr>
        <p:spPr>
          <a:xfrm>
            <a:off x="9583995" y="6557258"/>
            <a:ext cx="301685" cy="276999"/>
          </a:xfrm>
        </p:spPr>
        <p:txBody>
          <a:bodyPr wrap="none">
            <a:spAutoFit/>
          </a:bodyPr>
          <a:lstStyle/>
          <a:p>
            <a:fld id="{A857F363-06AD-4182-BA4B-9FE6531C5940}" type="slidenum">
              <a:rPr kumimoji="1" lang="ja-JP" altLang="en-US" smtClean="0"/>
              <a:t>4</a:t>
            </a:fld>
            <a:endParaRPr kumimoji="1" lang="ja-JP" altLang="en-US"/>
          </a:p>
        </p:txBody>
      </p:sp>
      <p:pic>
        <p:nvPicPr>
          <p:cNvPr id="8" name="図 7">
            <a:extLst>
              <a:ext uri="{FF2B5EF4-FFF2-40B4-BE49-F238E27FC236}">
                <a16:creationId xmlns:a16="http://schemas.microsoft.com/office/drawing/2014/main" id="{6AB2D9C2-5BAB-4B3F-96D7-4EC237E0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3" y="1586685"/>
            <a:ext cx="1960670" cy="4129094"/>
          </a:xfrm>
          <a:prstGeom prst="rect">
            <a:avLst/>
          </a:prstGeom>
        </p:spPr>
      </p:pic>
      <p:sp>
        <p:nvSpPr>
          <p:cNvPr id="5" name="正方形/長方形 4">
            <a:extLst>
              <a:ext uri="{FF2B5EF4-FFF2-40B4-BE49-F238E27FC236}">
                <a16:creationId xmlns:a16="http://schemas.microsoft.com/office/drawing/2014/main" id="{56CCE3D9-9A78-4C5A-B7EF-78E8D8D64D54}"/>
              </a:ext>
            </a:extLst>
          </p:cNvPr>
          <p:cNvSpPr/>
          <p:nvPr/>
        </p:nvSpPr>
        <p:spPr>
          <a:xfrm>
            <a:off x="171163" y="2786231"/>
            <a:ext cx="1994882" cy="64276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EB4899A0-40D6-439C-AB51-3DE1F7DD7E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51099" y="1390875"/>
            <a:ext cx="7383738" cy="4324904"/>
          </a:xfrm>
          <a:prstGeom prst="rect">
            <a:avLst/>
          </a:prstGeom>
          <a:noFill/>
          <a:ln>
            <a:noFill/>
          </a:ln>
        </p:spPr>
      </p:pic>
    </p:spTree>
    <p:extLst>
      <p:ext uri="{BB962C8B-B14F-4D97-AF65-F5344CB8AC3E}">
        <p14:creationId xmlns:p14="http://schemas.microsoft.com/office/powerpoint/2010/main" val="6671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a:extLst>
              <a:ext uri="{FF2B5EF4-FFF2-40B4-BE49-F238E27FC236}">
                <a16:creationId xmlns:a16="http://schemas.microsoft.com/office/drawing/2014/main" id="{5596D1F2-E77E-4A2E-B550-D73638121265}"/>
              </a:ext>
            </a:extLst>
          </p:cNvPr>
          <p:cNvSpPr>
            <a:spLocks noGrp="1"/>
          </p:cNvSpPr>
          <p:nvPr>
            <p:ph type="sldNum" sz="quarter" idx="12"/>
          </p:nvPr>
        </p:nvSpPr>
        <p:spPr>
          <a:xfrm>
            <a:off x="9583995" y="6557258"/>
            <a:ext cx="301685" cy="276999"/>
          </a:xfrm>
        </p:spPr>
        <p:txBody>
          <a:bodyPr wrap="none">
            <a:spAutoFit/>
          </a:bodyPr>
          <a:lstStyle/>
          <a:p>
            <a:fld id="{A857F363-06AD-4182-BA4B-9FE6531C5940}" type="slidenum">
              <a:rPr kumimoji="1" lang="ja-JP" altLang="en-US" smtClean="0"/>
              <a:t>5</a:t>
            </a:fld>
            <a:endParaRPr kumimoji="1" lang="ja-JP" altLang="en-US"/>
          </a:p>
        </p:txBody>
      </p:sp>
      <p:pic>
        <p:nvPicPr>
          <p:cNvPr id="8" name="図 7">
            <a:extLst>
              <a:ext uri="{FF2B5EF4-FFF2-40B4-BE49-F238E27FC236}">
                <a16:creationId xmlns:a16="http://schemas.microsoft.com/office/drawing/2014/main" id="{6AB2D9C2-5BAB-4B3F-96D7-4EC237E0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3" y="1586685"/>
            <a:ext cx="1960670" cy="4129094"/>
          </a:xfrm>
          <a:prstGeom prst="rect">
            <a:avLst/>
          </a:prstGeom>
        </p:spPr>
      </p:pic>
      <p:sp>
        <p:nvSpPr>
          <p:cNvPr id="5" name="正方形/長方形 4">
            <a:extLst>
              <a:ext uri="{FF2B5EF4-FFF2-40B4-BE49-F238E27FC236}">
                <a16:creationId xmlns:a16="http://schemas.microsoft.com/office/drawing/2014/main" id="{56CCE3D9-9A78-4C5A-B7EF-78E8D8D64D54}"/>
              </a:ext>
            </a:extLst>
          </p:cNvPr>
          <p:cNvSpPr/>
          <p:nvPr/>
        </p:nvSpPr>
        <p:spPr>
          <a:xfrm>
            <a:off x="171163" y="2786231"/>
            <a:ext cx="1994882" cy="64276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 name="表 1">
            <a:extLst>
              <a:ext uri="{FF2B5EF4-FFF2-40B4-BE49-F238E27FC236}">
                <a16:creationId xmlns:a16="http://schemas.microsoft.com/office/drawing/2014/main" id="{B7270B96-9D7F-4A40-BC88-0E6585BD3F83}"/>
              </a:ext>
            </a:extLst>
          </p:cNvPr>
          <p:cNvGraphicFramePr>
            <a:graphicFrameLocks noGrp="1"/>
          </p:cNvGraphicFramePr>
          <p:nvPr>
            <p:extLst>
              <p:ext uri="{D42A27DB-BD31-4B8C-83A1-F6EECF244321}">
                <p14:modId xmlns:p14="http://schemas.microsoft.com/office/powerpoint/2010/main" val="2518984318"/>
              </p:ext>
            </p:extLst>
          </p:nvPr>
        </p:nvGraphicFramePr>
        <p:xfrm>
          <a:off x="2316887" y="1870601"/>
          <a:ext cx="7267108" cy="3751494"/>
        </p:xfrm>
        <a:graphic>
          <a:graphicData uri="http://schemas.openxmlformats.org/drawingml/2006/table">
            <a:tbl>
              <a:tblPr>
                <a:tableStyleId>{616DA210-FB5B-4158-B5E0-FEB733F419BA}</a:tableStyleId>
              </a:tblPr>
              <a:tblGrid>
                <a:gridCol w="1303174">
                  <a:extLst>
                    <a:ext uri="{9D8B030D-6E8A-4147-A177-3AD203B41FA5}">
                      <a16:colId xmlns:a16="http://schemas.microsoft.com/office/drawing/2014/main" val="393371362"/>
                    </a:ext>
                  </a:extLst>
                </a:gridCol>
                <a:gridCol w="1686460">
                  <a:extLst>
                    <a:ext uri="{9D8B030D-6E8A-4147-A177-3AD203B41FA5}">
                      <a16:colId xmlns:a16="http://schemas.microsoft.com/office/drawing/2014/main" val="2795757483"/>
                    </a:ext>
                  </a:extLst>
                </a:gridCol>
                <a:gridCol w="2345712">
                  <a:extLst>
                    <a:ext uri="{9D8B030D-6E8A-4147-A177-3AD203B41FA5}">
                      <a16:colId xmlns:a16="http://schemas.microsoft.com/office/drawing/2014/main" val="2237293744"/>
                    </a:ext>
                  </a:extLst>
                </a:gridCol>
                <a:gridCol w="1931762">
                  <a:extLst>
                    <a:ext uri="{9D8B030D-6E8A-4147-A177-3AD203B41FA5}">
                      <a16:colId xmlns:a16="http://schemas.microsoft.com/office/drawing/2014/main" val="1745482319"/>
                    </a:ext>
                  </a:extLst>
                </a:gridCol>
              </a:tblGrid>
              <a:tr h="55886">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取組み</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a:effectLst/>
                          <a:latin typeface="BIZ UDPゴシック" panose="020B0400000000000000" pitchFamily="50" charset="-128"/>
                          <a:ea typeface="BIZ UDPゴシック" panose="020B0400000000000000" pitchFamily="50" charset="-128"/>
                        </a:rPr>
                        <a:t>指標</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　指標状況</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a:effectLst/>
                          <a:latin typeface="BIZ UDPゴシック" panose="020B0400000000000000" pitchFamily="50" charset="-128"/>
                          <a:ea typeface="BIZ UDPゴシック" panose="020B0400000000000000" pitchFamily="50" charset="-128"/>
                        </a:rPr>
                        <a:t>取組状況</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extLst>
                  <a:ext uri="{0D108BD9-81ED-4DB2-BD59-A6C34878D82A}">
                    <a16:rowId xmlns:a16="http://schemas.microsoft.com/office/drawing/2014/main" val="1052906528"/>
                  </a:ext>
                </a:extLst>
              </a:tr>
              <a:tr h="418080">
                <a:tc>
                  <a:txBody>
                    <a:bodyPr/>
                    <a:lstStyle/>
                    <a:p>
                      <a:pPr algn="l" fontAlgn="ct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がん検診受診率向上に向けた取組み</a:t>
                      </a:r>
                      <a:r>
                        <a:rPr lang="en-US" altLang="ja-JP" sz="1050" u="none" strike="noStrike" dirty="0">
                          <a:effectLst/>
                          <a:latin typeface="BIZ UDPゴシック" panose="020B0400000000000000" pitchFamily="50" charset="-128"/>
                          <a:ea typeface="BIZ UDPゴシック" panose="020B0400000000000000" pitchFamily="50" charset="-128"/>
                        </a:rPr>
                        <a:t>】</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a:effectLst/>
                          <a:latin typeface="BIZ UDPゴシック" panose="020B0400000000000000" pitchFamily="50" charset="-128"/>
                          <a:ea typeface="BIZ UDPゴシック" panose="020B0400000000000000" pitchFamily="50" charset="-128"/>
                        </a:rPr>
                        <a:t>がん検診と特定健診の同時実施を行う市町村数</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33</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a:effectLst/>
                          <a:latin typeface="BIZ UDPゴシック" panose="020B0400000000000000" pitchFamily="50" charset="-128"/>
                          <a:ea typeface="BIZ UDPゴシック" panose="020B0400000000000000" pitchFamily="50" charset="-128"/>
                        </a:rPr>
                        <a:t>がん検診、特定健診いずれも市町村が実施主体であり、市町村が自主的に同時実施。</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extLst>
                  <a:ext uri="{0D108BD9-81ED-4DB2-BD59-A6C34878D82A}">
                    <a16:rowId xmlns:a16="http://schemas.microsoft.com/office/drawing/2014/main" val="1655533564"/>
                  </a:ext>
                </a:extLst>
              </a:tr>
              <a:tr h="617725">
                <a:tc>
                  <a:txBody>
                    <a:bodyPr/>
                    <a:lstStyle/>
                    <a:p>
                      <a:pPr algn="l" fontAlgn="ctr"/>
                      <a:r>
                        <a:rPr lang="en-US" altLang="ja-JP" sz="1050" u="none" strike="noStrike">
                          <a:effectLst/>
                          <a:latin typeface="BIZ UDPゴシック" panose="020B0400000000000000" pitchFamily="50" charset="-128"/>
                          <a:ea typeface="BIZ UDPゴシック" panose="020B0400000000000000" pitchFamily="50" charset="-128"/>
                        </a:rPr>
                        <a:t>【</a:t>
                      </a:r>
                      <a:r>
                        <a:rPr lang="ja-JP" altLang="en-US" sz="1050" u="none" strike="noStrike">
                          <a:effectLst/>
                          <a:latin typeface="BIZ UDPゴシック" panose="020B0400000000000000" pitchFamily="50" charset="-128"/>
                          <a:ea typeface="BIZ UDPゴシック" panose="020B0400000000000000" pitchFamily="50" charset="-128"/>
                        </a:rPr>
                        <a:t>がん教育の推進</a:t>
                      </a:r>
                      <a:r>
                        <a:rPr lang="en-US" altLang="ja-JP" sz="1050" u="none" strike="noStrike">
                          <a:effectLst/>
                          <a:latin typeface="BIZ UDPゴシック" panose="020B0400000000000000" pitchFamily="50" charset="-128"/>
                          <a:ea typeface="BIZ UDPゴシック" panose="020B0400000000000000" pitchFamily="50" charset="-128"/>
                        </a:rPr>
                        <a:t>】</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a:effectLst/>
                          <a:latin typeface="BIZ UDPゴシック" panose="020B0400000000000000" pitchFamily="50" charset="-128"/>
                          <a:ea typeface="BIZ UDPゴシック" panose="020B0400000000000000" pitchFamily="50" charset="-128"/>
                        </a:rPr>
                        <a:t>がん教育の実施</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・中学校等においてがん教育に係る活動を実践し</a:t>
                      </a: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がんに関する正しい知識の普及を図った。</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br>
                        <a:rPr lang="ja-JP" altLang="en-US" sz="1050" u="none" strike="noStrike" dirty="0">
                          <a:effectLst/>
                          <a:latin typeface="BIZ UDPゴシック" panose="020B0400000000000000" pitchFamily="50" charset="-128"/>
                          <a:ea typeface="BIZ UDPゴシック" panose="020B0400000000000000" pitchFamily="50" charset="-128"/>
                        </a:rPr>
                      </a:br>
                      <a:r>
                        <a:rPr lang="ja-JP" altLang="en-US" sz="1050" u="none" strike="noStrike" dirty="0">
                          <a:effectLst/>
                          <a:latin typeface="BIZ UDPゴシック" panose="020B0400000000000000" pitchFamily="50" charset="-128"/>
                          <a:ea typeface="BIZ UDPゴシック" panose="020B0400000000000000" pitchFamily="50" charset="-128"/>
                        </a:rPr>
                        <a:t>・教職員へのがん教育</a:t>
                      </a:r>
                      <a:br>
                        <a:rPr lang="ja-JP" altLang="en-US" sz="1050" u="none" strike="noStrike" dirty="0">
                          <a:effectLst/>
                          <a:latin typeface="BIZ UDPゴシック" panose="020B0400000000000000" pitchFamily="50" charset="-128"/>
                          <a:ea typeface="BIZ UDPゴシック" panose="020B0400000000000000" pitchFamily="50" charset="-128"/>
                        </a:rPr>
                      </a:br>
                      <a:r>
                        <a:rPr lang="ja-JP" altLang="en-US" sz="1050" u="none" strike="noStrike" dirty="0">
                          <a:effectLst/>
                          <a:latin typeface="BIZ UDPゴシック" panose="020B0400000000000000" pitchFamily="50" charset="-128"/>
                          <a:ea typeface="BIZ UDPゴシック" panose="020B0400000000000000" pitchFamily="50" charset="-128"/>
                        </a:rPr>
                        <a:t>・中・高校生へのがん教育（がん診療拠点病院等との連携）</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extLst>
                  <a:ext uri="{0D108BD9-81ED-4DB2-BD59-A6C34878D82A}">
                    <a16:rowId xmlns:a16="http://schemas.microsoft.com/office/drawing/2014/main" val="1475983284"/>
                  </a:ext>
                </a:extLst>
              </a:tr>
              <a:tr h="925894">
                <a:tc>
                  <a:txBody>
                    <a:bodyPr/>
                    <a:lstStyle/>
                    <a:p>
                      <a:pPr algn="l" fontAlgn="ctr"/>
                      <a:r>
                        <a:rPr lang="en-US" altLang="ja-JP" sz="1050" u="none" strike="noStrike">
                          <a:effectLst/>
                          <a:latin typeface="BIZ UDPゴシック" panose="020B0400000000000000" pitchFamily="50" charset="-128"/>
                          <a:ea typeface="BIZ UDPゴシック" panose="020B0400000000000000" pitchFamily="50" charset="-128"/>
                        </a:rPr>
                        <a:t>【</a:t>
                      </a:r>
                      <a:r>
                        <a:rPr lang="ja-JP" altLang="en-US" sz="1050" u="none" strike="noStrike">
                          <a:effectLst/>
                          <a:latin typeface="BIZ UDPゴシック" panose="020B0400000000000000" pitchFamily="50" charset="-128"/>
                          <a:ea typeface="BIZ UDPゴシック" panose="020B0400000000000000" pitchFamily="50" charset="-128"/>
                        </a:rPr>
                        <a:t>ライフステージに応じた普及啓発</a:t>
                      </a:r>
                      <a:r>
                        <a:rPr lang="en-US" altLang="ja-JP" sz="1050" u="none" strike="noStrike">
                          <a:effectLst/>
                          <a:latin typeface="BIZ UDPゴシック" panose="020B0400000000000000" pitchFamily="50" charset="-128"/>
                          <a:ea typeface="BIZ UDPゴシック" panose="020B0400000000000000" pitchFamily="50" charset="-128"/>
                        </a:rPr>
                        <a:t>】</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a:effectLst/>
                          <a:latin typeface="BIZ UDPゴシック" panose="020B0400000000000000" pitchFamily="50" charset="-128"/>
                          <a:ea typeface="BIZ UDPゴシック" panose="020B0400000000000000" pitchFamily="50" charset="-128"/>
                        </a:rPr>
                        <a:t>セミナー等による普及啓発の実施</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a:effectLst/>
                          <a:latin typeface="BIZ UDPゴシック" panose="020B0400000000000000" pitchFamily="50" charset="-128"/>
                          <a:ea typeface="BIZ UDPゴシック" panose="020B0400000000000000" pitchFamily="50" charset="-128"/>
                        </a:rPr>
                        <a:t>・大学生を対象とした大学キャンパスでの子宮頸がん検診やワークショップを開催。</a:t>
                      </a:r>
                      <a:br>
                        <a:rPr lang="ja-JP" altLang="en-US" sz="1050" u="none" strike="noStrike">
                          <a:effectLst/>
                          <a:latin typeface="BIZ UDPゴシック" panose="020B0400000000000000" pitchFamily="50" charset="-128"/>
                          <a:ea typeface="BIZ UDPゴシック" panose="020B0400000000000000" pitchFamily="50" charset="-128"/>
                        </a:rPr>
                      </a:br>
                      <a:r>
                        <a:rPr lang="ja-JP" altLang="en-US" sz="1050" u="none" strike="noStrike">
                          <a:effectLst/>
                          <a:latin typeface="BIZ UDPゴシック" panose="020B0400000000000000" pitchFamily="50" charset="-128"/>
                          <a:ea typeface="BIZ UDPゴシック" panose="020B0400000000000000" pitchFamily="50" charset="-128"/>
                        </a:rPr>
                        <a:t>・退職による国保移行時の市町村検診への移行啓発</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a:effectLst/>
                          <a:latin typeface="BIZ UDPゴシック" panose="020B0400000000000000" pitchFamily="50" charset="-128"/>
                          <a:ea typeface="BIZ UDPゴシック" panose="020B0400000000000000" pitchFamily="50" charset="-128"/>
                        </a:rPr>
                        <a:t>・市町村・学校等との連携</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extLst>
                  <a:ext uri="{0D108BD9-81ED-4DB2-BD59-A6C34878D82A}">
                    <a16:rowId xmlns:a16="http://schemas.microsoft.com/office/drawing/2014/main" val="1493034952"/>
                  </a:ext>
                </a:extLst>
              </a:tr>
              <a:tr h="1028617">
                <a:tc>
                  <a:txBody>
                    <a:bodyPr/>
                    <a:lstStyle/>
                    <a:p>
                      <a:pPr algn="l" fontAlgn="ct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個別受診勧奨や健診との同時実施など効果的な受診勧奨への支援</a:t>
                      </a: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　</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a:effectLst/>
                          <a:latin typeface="BIZ UDPゴシック" panose="020B0400000000000000" pitchFamily="50" charset="-128"/>
                          <a:ea typeface="BIZ UDPゴシック" panose="020B0400000000000000" pitchFamily="50" charset="-128"/>
                        </a:rPr>
                        <a:t>市町村職員を対象とした研修や個別支援の実施</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・各市町村の状況に応じた啓発資材の作成支援</a:t>
                      </a: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随時（２市）</a:t>
                      </a:r>
                      <a:r>
                        <a:rPr lang="en-US" altLang="ja-JP" sz="1050" u="none" strike="noStrike" dirty="0">
                          <a:effectLst/>
                          <a:latin typeface="BIZ UDPゴシック" panose="020B0400000000000000" pitchFamily="50" charset="-128"/>
                          <a:ea typeface="BIZ UDPゴシック" panose="020B0400000000000000" pitchFamily="50" charset="-128"/>
                        </a:rPr>
                        <a:t>】</a:t>
                      </a:r>
                      <a:br>
                        <a:rPr lang="en-US" altLang="ja-JP" sz="1050" u="none" strike="noStrike" dirty="0">
                          <a:effectLst/>
                          <a:latin typeface="BIZ UDPゴシック" panose="020B0400000000000000" pitchFamily="50" charset="-128"/>
                          <a:ea typeface="BIZ UDPゴシック" panose="020B0400000000000000" pitchFamily="50" charset="-128"/>
                        </a:rPr>
                      </a:br>
                      <a:r>
                        <a:rPr lang="ja-JP" altLang="en-US" sz="1050" u="none" strike="noStrike" dirty="0">
                          <a:effectLst/>
                          <a:latin typeface="BIZ UDPゴシック" panose="020B0400000000000000" pitchFamily="50" charset="-128"/>
                          <a:ea typeface="BIZ UDPゴシック" panose="020B0400000000000000" pitchFamily="50" charset="-128"/>
                        </a:rPr>
                        <a:t>・プロセス指標の集計・分析</a:t>
                      </a: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随時（</a:t>
                      </a:r>
                      <a:r>
                        <a:rPr lang="en-US" altLang="ja-JP" sz="1050" u="none" strike="noStrike" dirty="0">
                          <a:effectLst/>
                          <a:latin typeface="BIZ UDPゴシック" panose="020B0400000000000000" pitchFamily="50" charset="-128"/>
                          <a:ea typeface="BIZ UDPゴシック" panose="020B0400000000000000" pitchFamily="50" charset="-128"/>
                        </a:rPr>
                        <a:t>15</a:t>
                      </a:r>
                      <a:r>
                        <a:rPr lang="ja-JP" altLang="en-US" sz="1050" u="none" strike="noStrike" dirty="0">
                          <a:effectLst/>
                          <a:latin typeface="BIZ UDPゴシック" panose="020B0400000000000000" pitchFamily="50" charset="-128"/>
                          <a:ea typeface="BIZ UDPゴシック" panose="020B0400000000000000" pitchFamily="50" charset="-128"/>
                        </a:rPr>
                        <a:t>市村）</a:t>
                      </a: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、精度管理委員会へのデータ提供</a:t>
                      </a: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随時（</a:t>
                      </a:r>
                      <a:r>
                        <a:rPr lang="en-US" altLang="ja-JP" sz="1050" u="none" strike="noStrike" dirty="0">
                          <a:effectLst/>
                          <a:latin typeface="BIZ UDPゴシック" panose="020B0400000000000000" pitchFamily="50" charset="-128"/>
                          <a:ea typeface="BIZ UDPゴシック" panose="020B0400000000000000" pitchFamily="50" charset="-128"/>
                        </a:rPr>
                        <a:t>11</a:t>
                      </a:r>
                      <a:r>
                        <a:rPr lang="ja-JP" altLang="en-US" sz="1050" u="none" strike="noStrike" dirty="0">
                          <a:effectLst/>
                          <a:latin typeface="BIZ UDPゴシック" panose="020B0400000000000000" pitchFamily="50" charset="-128"/>
                          <a:ea typeface="BIZ UDPゴシック" panose="020B0400000000000000" pitchFamily="50" charset="-128"/>
                        </a:rPr>
                        <a:t>市町）</a:t>
                      </a: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、実施要領や各種様式変更への助言</a:t>
                      </a: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随時（</a:t>
                      </a:r>
                      <a:r>
                        <a:rPr lang="en-US" altLang="ja-JP" sz="1050" u="none" strike="noStrike" dirty="0">
                          <a:effectLst/>
                          <a:latin typeface="BIZ UDPゴシック" panose="020B0400000000000000" pitchFamily="50" charset="-128"/>
                          <a:ea typeface="BIZ UDPゴシック" panose="020B0400000000000000" pitchFamily="50" charset="-128"/>
                        </a:rPr>
                        <a:t>7</a:t>
                      </a:r>
                      <a:r>
                        <a:rPr lang="ja-JP" altLang="en-US" sz="1050" u="none" strike="noStrike" dirty="0">
                          <a:effectLst/>
                          <a:latin typeface="BIZ UDPゴシック" panose="020B0400000000000000" pitchFamily="50" charset="-128"/>
                          <a:ea typeface="BIZ UDPゴシック" panose="020B0400000000000000" pitchFamily="50" charset="-128"/>
                        </a:rPr>
                        <a:t>市）</a:t>
                      </a: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等</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a:effectLst/>
                          <a:latin typeface="BIZ UDPゴシック" panose="020B0400000000000000" pitchFamily="50" charset="-128"/>
                          <a:ea typeface="BIZ UDPゴシック" panose="020B0400000000000000" pitchFamily="50" charset="-128"/>
                        </a:rPr>
                        <a:t>・特定健診未受診者対策向上支援事業</a:t>
                      </a:r>
                      <a:br>
                        <a:rPr lang="ja-JP" altLang="en-US" sz="1050" u="none" strike="noStrike">
                          <a:effectLst/>
                          <a:latin typeface="BIZ UDPゴシック" panose="020B0400000000000000" pitchFamily="50" charset="-128"/>
                          <a:ea typeface="BIZ UDPゴシック" panose="020B0400000000000000" pitchFamily="50" charset="-128"/>
                        </a:rPr>
                      </a:br>
                      <a:r>
                        <a:rPr lang="ja-JP" altLang="en-US" sz="1050" u="none" strike="noStrike">
                          <a:effectLst/>
                          <a:latin typeface="BIZ UDPゴシック" panose="020B0400000000000000" pitchFamily="50" charset="-128"/>
                          <a:ea typeface="BIZ UDPゴシック" panose="020B0400000000000000" pitchFamily="50" charset="-128"/>
                        </a:rPr>
                        <a:t>・介入支援事業</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extLst>
                  <a:ext uri="{0D108BD9-81ED-4DB2-BD59-A6C34878D82A}">
                    <a16:rowId xmlns:a16="http://schemas.microsoft.com/office/drawing/2014/main" val="509070170"/>
                  </a:ext>
                </a:extLst>
              </a:tr>
              <a:tr h="510340">
                <a:tc>
                  <a:txBody>
                    <a:bodyPr/>
                    <a:lstStyle/>
                    <a:p>
                      <a:pPr algn="l" fontAlgn="ct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精度管理体制の確立</a:t>
                      </a:r>
                      <a:r>
                        <a:rPr lang="en-US" altLang="ja-JP" sz="1050" u="none" strike="noStrike" dirty="0">
                          <a:effectLst/>
                          <a:latin typeface="BIZ UDPゴシック" panose="020B0400000000000000" pitchFamily="50" charset="-128"/>
                          <a:ea typeface="BIZ UDPゴシック" panose="020B0400000000000000" pitchFamily="50" charset="-128"/>
                        </a:rPr>
                        <a:t>】</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a:effectLst/>
                          <a:latin typeface="BIZ UDPゴシック" panose="020B0400000000000000" pitchFamily="50" charset="-128"/>
                          <a:ea typeface="BIZ UDPゴシック" panose="020B0400000000000000" pitchFamily="50" charset="-128"/>
                        </a:rPr>
                        <a:t>医師を対象とした肺がん検診の精度管理の向上をめざす講習会の実施</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医師を対象とした肺がん検診の精度管理の向上をめざす講習会をオンラインで開催（</a:t>
                      </a:r>
                      <a:r>
                        <a:rPr lang="en-US" altLang="ja-JP" sz="1050" u="none" strike="noStrike" dirty="0">
                          <a:effectLst/>
                          <a:latin typeface="BIZ UDPゴシック" panose="020B0400000000000000" pitchFamily="50" charset="-128"/>
                          <a:ea typeface="BIZ UDPゴシック" panose="020B0400000000000000" pitchFamily="50" charset="-128"/>
                        </a:rPr>
                        <a:t>436</a:t>
                      </a:r>
                      <a:r>
                        <a:rPr lang="ja-JP" altLang="en-US" sz="1050" u="none" strike="noStrike" dirty="0">
                          <a:effectLst/>
                          <a:latin typeface="BIZ UDPゴシック" panose="020B0400000000000000" pitchFamily="50" charset="-128"/>
                          <a:ea typeface="BIZ UDPゴシック" panose="020B0400000000000000" pitchFamily="50" charset="-128"/>
                        </a:rPr>
                        <a:t>名参加）</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左記</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161" marR="2161" marT="2161" marB="0" anchor="ctr"/>
                </a:tc>
                <a:extLst>
                  <a:ext uri="{0D108BD9-81ED-4DB2-BD59-A6C34878D82A}">
                    <a16:rowId xmlns:a16="http://schemas.microsoft.com/office/drawing/2014/main" val="198585417"/>
                  </a:ext>
                </a:extLst>
              </a:tr>
            </a:tbl>
          </a:graphicData>
        </a:graphic>
      </p:graphicFrame>
      <p:sp>
        <p:nvSpPr>
          <p:cNvPr id="9" name="テキスト ボックス 8">
            <a:extLst>
              <a:ext uri="{FF2B5EF4-FFF2-40B4-BE49-F238E27FC236}">
                <a16:creationId xmlns:a16="http://schemas.microsoft.com/office/drawing/2014/main" id="{BB55956C-32E8-487F-BE26-B4664D27A608}"/>
              </a:ext>
            </a:extLst>
          </p:cNvPr>
          <p:cNvSpPr txBox="1"/>
          <p:nvPr/>
        </p:nvSpPr>
        <p:spPr>
          <a:xfrm>
            <a:off x="2166045" y="0"/>
            <a:ext cx="5573910" cy="400110"/>
          </a:xfrm>
          <a:prstGeom prst="rect">
            <a:avLst/>
          </a:prstGeom>
          <a:no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がん予防の啓発とがん検診受診率の向上</a:t>
            </a:r>
            <a:endParaRPr kumimoji="1" lang="en-US" altLang="ja-JP"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046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EA8CCEC-8E75-4D39-84F0-F2D245E510D3}"/>
              </a:ext>
            </a:extLst>
          </p:cNvPr>
          <p:cNvSpPr txBox="1"/>
          <p:nvPr/>
        </p:nvSpPr>
        <p:spPr>
          <a:xfrm>
            <a:off x="2166045" y="0"/>
            <a:ext cx="5573910" cy="400110"/>
          </a:xfrm>
          <a:prstGeom prst="rect">
            <a:avLst/>
          </a:prstGeom>
          <a:no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重症化予防のための医療機関受療率の向上</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5596D1F2-E77E-4A2E-B550-D73638121265}"/>
              </a:ext>
            </a:extLst>
          </p:cNvPr>
          <p:cNvSpPr>
            <a:spLocks noGrp="1"/>
          </p:cNvSpPr>
          <p:nvPr>
            <p:ph type="sldNum" sz="quarter" idx="12"/>
          </p:nvPr>
        </p:nvSpPr>
        <p:spPr>
          <a:xfrm>
            <a:off x="9583995" y="6557258"/>
            <a:ext cx="301685" cy="276999"/>
          </a:xfrm>
        </p:spPr>
        <p:txBody>
          <a:bodyPr wrap="none">
            <a:spAutoFit/>
          </a:bodyPr>
          <a:lstStyle/>
          <a:p>
            <a:fld id="{A857F363-06AD-4182-BA4B-9FE6531C5940}" type="slidenum">
              <a:rPr kumimoji="1" lang="ja-JP" altLang="en-US" smtClean="0"/>
              <a:t>6</a:t>
            </a:fld>
            <a:endParaRPr kumimoji="1" lang="ja-JP" altLang="en-US"/>
          </a:p>
        </p:txBody>
      </p:sp>
      <p:pic>
        <p:nvPicPr>
          <p:cNvPr id="8" name="図 7">
            <a:extLst>
              <a:ext uri="{FF2B5EF4-FFF2-40B4-BE49-F238E27FC236}">
                <a16:creationId xmlns:a16="http://schemas.microsoft.com/office/drawing/2014/main" id="{6AB2D9C2-5BAB-4B3F-96D7-4EC237E0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3" y="1586685"/>
            <a:ext cx="1960670" cy="4129094"/>
          </a:xfrm>
          <a:prstGeom prst="rect">
            <a:avLst/>
          </a:prstGeom>
        </p:spPr>
      </p:pic>
      <p:sp>
        <p:nvSpPr>
          <p:cNvPr id="5" name="正方形/長方形 4">
            <a:extLst>
              <a:ext uri="{FF2B5EF4-FFF2-40B4-BE49-F238E27FC236}">
                <a16:creationId xmlns:a16="http://schemas.microsoft.com/office/drawing/2014/main" id="{56CCE3D9-9A78-4C5A-B7EF-78E8D8D64D54}"/>
              </a:ext>
            </a:extLst>
          </p:cNvPr>
          <p:cNvSpPr/>
          <p:nvPr/>
        </p:nvSpPr>
        <p:spPr>
          <a:xfrm>
            <a:off x="171163" y="3372743"/>
            <a:ext cx="1994882" cy="36933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4" name="表 3">
            <a:extLst>
              <a:ext uri="{FF2B5EF4-FFF2-40B4-BE49-F238E27FC236}">
                <a16:creationId xmlns:a16="http://schemas.microsoft.com/office/drawing/2014/main" id="{014C8DBD-91D8-47D4-A258-ED15747FA45A}"/>
              </a:ext>
            </a:extLst>
          </p:cNvPr>
          <p:cNvGraphicFramePr>
            <a:graphicFrameLocks noGrp="1"/>
          </p:cNvGraphicFramePr>
          <p:nvPr>
            <p:extLst>
              <p:ext uri="{D42A27DB-BD31-4B8C-83A1-F6EECF244321}">
                <p14:modId xmlns:p14="http://schemas.microsoft.com/office/powerpoint/2010/main" val="2032362334"/>
              </p:ext>
            </p:extLst>
          </p:nvPr>
        </p:nvGraphicFramePr>
        <p:xfrm>
          <a:off x="2316887" y="2165188"/>
          <a:ext cx="7432594" cy="3195752"/>
        </p:xfrm>
        <a:graphic>
          <a:graphicData uri="http://schemas.openxmlformats.org/drawingml/2006/table">
            <a:tbl>
              <a:tblPr>
                <a:tableStyleId>{616DA210-FB5B-4158-B5E0-FEB733F419BA}</a:tableStyleId>
              </a:tblPr>
              <a:tblGrid>
                <a:gridCol w="1226939">
                  <a:extLst>
                    <a:ext uri="{9D8B030D-6E8A-4147-A177-3AD203B41FA5}">
                      <a16:colId xmlns:a16="http://schemas.microsoft.com/office/drawing/2014/main" val="2277462250"/>
                    </a:ext>
                  </a:extLst>
                </a:gridCol>
                <a:gridCol w="1367343">
                  <a:extLst>
                    <a:ext uri="{9D8B030D-6E8A-4147-A177-3AD203B41FA5}">
                      <a16:colId xmlns:a16="http://schemas.microsoft.com/office/drawing/2014/main" val="1340147679"/>
                    </a:ext>
                  </a:extLst>
                </a:gridCol>
                <a:gridCol w="2272625">
                  <a:extLst>
                    <a:ext uri="{9D8B030D-6E8A-4147-A177-3AD203B41FA5}">
                      <a16:colId xmlns:a16="http://schemas.microsoft.com/office/drawing/2014/main" val="1053999061"/>
                    </a:ext>
                  </a:extLst>
                </a:gridCol>
                <a:gridCol w="2565687">
                  <a:extLst>
                    <a:ext uri="{9D8B030D-6E8A-4147-A177-3AD203B41FA5}">
                      <a16:colId xmlns:a16="http://schemas.microsoft.com/office/drawing/2014/main" val="3594874002"/>
                    </a:ext>
                  </a:extLst>
                </a:gridCol>
              </a:tblGrid>
              <a:tr h="0">
                <a:tc>
                  <a:txBody>
                    <a:bodyPr/>
                    <a:lstStyle/>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取組み</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100" u="none" strike="noStrike">
                          <a:effectLst/>
                          <a:latin typeface="BIZ UDPゴシック" panose="020B0400000000000000" pitchFamily="50" charset="-128"/>
                          <a:ea typeface="BIZ UDPゴシック" panose="020B0400000000000000" pitchFamily="50" charset="-128"/>
                        </a:rPr>
                        <a:t>指標</a:t>
                      </a:r>
                      <a:endPar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latin typeface="BIZ UDPゴシック" panose="020B0400000000000000" pitchFamily="50" charset="-128"/>
                          <a:ea typeface="BIZ UDPゴシック" panose="020B0400000000000000" pitchFamily="50" charset="-128"/>
                        </a:rPr>
                        <a:t>指標状況</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100" u="none" strike="noStrike">
                          <a:effectLst/>
                          <a:latin typeface="BIZ UDPゴシック" panose="020B0400000000000000" pitchFamily="50" charset="-128"/>
                          <a:ea typeface="BIZ UDPゴシック" panose="020B0400000000000000" pitchFamily="50" charset="-128"/>
                        </a:rPr>
                        <a:t>取組状況</a:t>
                      </a:r>
                      <a:endPar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extLst>
                  <a:ext uri="{0D108BD9-81ED-4DB2-BD59-A6C34878D82A}">
                    <a16:rowId xmlns:a16="http://schemas.microsoft.com/office/drawing/2014/main" val="801406067"/>
                  </a:ext>
                </a:extLst>
              </a:tr>
              <a:tr h="509754">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未治療者や治療中断者に対する医療機関への受診勧奨の促進</a:t>
                      </a:r>
                      <a:r>
                        <a:rPr lang="en-US" altLang="ja-JP" sz="1100" u="none" strike="noStrike" dirty="0">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・リスクの高い生活習慣病患者の医療アクセス率</a:t>
                      </a:r>
                      <a:br>
                        <a:rPr lang="ja-JP" altLang="en-US" sz="1100" u="none" strike="noStrike" dirty="0">
                          <a:effectLst/>
                          <a:latin typeface="BIZ UDPゴシック" panose="020B0400000000000000" pitchFamily="50" charset="-128"/>
                          <a:ea typeface="BIZ UDPゴシック" panose="020B0400000000000000" pitchFamily="50" charset="-128"/>
                        </a:rPr>
                      </a:br>
                      <a:r>
                        <a:rPr lang="ja-JP" altLang="en-US" sz="1100" u="none" strike="noStrike" dirty="0">
                          <a:effectLst/>
                          <a:latin typeface="BIZ UDPゴシック" panose="020B0400000000000000" pitchFamily="50" charset="-128"/>
                          <a:ea typeface="BIZ UDPゴシック" panose="020B0400000000000000" pitchFamily="50" charset="-128"/>
                        </a:rPr>
                        <a:t>・未治療者や治療中断者に対する受診勧奨に取り組む市町村数</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R6</a:t>
                      </a:r>
                      <a:r>
                        <a:rPr lang="ja-JP" altLang="en-US" sz="1100" u="none" strike="noStrike" dirty="0">
                          <a:effectLst/>
                          <a:latin typeface="BIZ UDPゴシック" panose="020B0400000000000000" pitchFamily="50" charset="-128"/>
                          <a:ea typeface="BIZ UDPゴシック" panose="020B0400000000000000" pitchFamily="50" charset="-128"/>
                        </a:rPr>
                        <a:t>年</a:t>
                      </a:r>
                      <a:r>
                        <a:rPr lang="en-US" altLang="ja-JP" sz="1100" u="none" strike="noStrike" dirty="0">
                          <a:effectLst/>
                          <a:latin typeface="BIZ UDPゴシック" panose="020B0400000000000000" pitchFamily="50" charset="-128"/>
                          <a:ea typeface="BIZ UDPゴシック" panose="020B0400000000000000" pitchFamily="50" charset="-128"/>
                        </a:rPr>
                        <a:t>11</a:t>
                      </a:r>
                      <a:r>
                        <a:rPr lang="ja-JP" altLang="en-US" sz="1100" u="none" strike="noStrike" dirty="0">
                          <a:effectLst/>
                          <a:latin typeface="BIZ UDPゴシック" panose="020B0400000000000000" pitchFamily="50" charset="-128"/>
                          <a:ea typeface="BIZ UDPゴシック" panose="020B0400000000000000" pitchFamily="50" charset="-128"/>
                        </a:rPr>
                        <a:t>月時点</a:t>
                      </a:r>
                      <a:br>
                        <a:rPr lang="ja-JP" altLang="en-US" sz="1100" u="none" strike="noStrike" dirty="0">
                          <a:effectLst/>
                          <a:latin typeface="BIZ UDPゴシック" panose="020B0400000000000000" pitchFamily="50" charset="-128"/>
                          <a:ea typeface="BIZ UDPゴシック" panose="020B0400000000000000" pitchFamily="50" charset="-128"/>
                        </a:rPr>
                      </a:br>
                      <a:r>
                        <a:rPr lang="ja-JP" altLang="en-US" sz="1100" u="none" strike="noStrike" dirty="0">
                          <a:effectLst/>
                          <a:latin typeface="BIZ UDPゴシック" panose="020B0400000000000000" pitchFamily="50" charset="-128"/>
                          <a:ea typeface="BIZ UDPゴシック" panose="020B0400000000000000" pitchFamily="50" charset="-128"/>
                        </a:rPr>
                        <a:t>・未治療者への受診勧奨の実施</a:t>
                      </a:r>
                      <a:r>
                        <a:rPr lang="en-US" altLang="ja-JP" sz="1100" u="none" strike="noStrike" dirty="0">
                          <a:effectLst/>
                          <a:latin typeface="BIZ UDPゴシック" panose="020B0400000000000000" pitchFamily="50" charset="-128"/>
                          <a:ea typeface="BIZ UDPゴシック" panose="020B0400000000000000" pitchFamily="50" charset="-128"/>
                        </a:rPr>
                        <a:t>43</a:t>
                      </a:r>
                      <a:r>
                        <a:rPr lang="ja-JP" altLang="en-US" sz="1100" u="none" strike="noStrike" dirty="0">
                          <a:effectLst/>
                          <a:latin typeface="BIZ UDPゴシック" panose="020B0400000000000000" pitchFamily="50" charset="-128"/>
                          <a:ea typeface="BIZ UDPゴシック" panose="020B0400000000000000" pitchFamily="50" charset="-128"/>
                        </a:rPr>
                        <a:t>市町村</a:t>
                      </a:r>
                      <a:br>
                        <a:rPr lang="ja-JP" altLang="en-US" sz="1100" u="none" strike="noStrike" dirty="0">
                          <a:effectLst/>
                          <a:latin typeface="BIZ UDPゴシック" panose="020B0400000000000000" pitchFamily="50" charset="-128"/>
                          <a:ea typeface="BIZ UDPゴシック" panose="020B0400000000000000" pitchFamily="50" charset="-128"/>
                        </a:rPr>
                      </a:br>
                      <a:r>
                        <a:rPr lang="ja-JP" altLang="en-US" sz="1100" u="none" strike="noStrike" dirty="0">
                          <a:effectLst/>
                          <a:latin typeface="BIZ UDPゴシック" panose="020B0400000000000000" pitchFamily="50" charset="-128"/>
                          <a:ea typeface="BIZ UDPゴシック" panose="020B0400000000000000" pitchFamily="50" charset="-128"/>
                        </a:rPr>
                        <a:t>・治療中断者への受診勧奨の実施</a:t>
                      </a:r>
                      <a:r>
                        <a:rPr lang="en-US" altLang="ja-JP" sz="1100" u="none" strike="noStrike" dirty="0">
                          <a:effectLst/>
                          <a:latin typeface="BIZ UDPゴシック" panose="020B0400000000000000" pitchFamily="50" charset="-128"/>
                          <a:ea typeface="BIZ UDPゴシック" panose="020B0400000000000000" pitchFamily="50" charset="-128"/>
                        </a:rPr>
                        <a:t>40</a:t>
                      </a:r>
                      <a:r>
                        <a:rPr lang="ja-JP" altLang="en-US" sz="1100" u="none" strike="noStrike" dirty="0">
                          <a:effectLst/>
                          <a:latin typeface="BIZ UDPゴシック" panose="020B0400000000000000" pitchFamily="50" charset="-128"/>
                          <a:ea typeface="BIZ UDPゴシック" panose="020B0400000000000000" pitchFamily="50" charset="-128"/>
                        </a:rPr>
                        <a:t>市町村</a:t>
                      </a:r>
                      <a:br>
                        <a:rPr lang="ja-JP" altLang="en-US" sz="1100" u="none" strike="noStrike" dirty="0">
                          <a:effectLst/>
                          <a:latin typeface="BIZ UDPゴシック" panose="020B0400000000000000" pitchFamily="50" charset="-128"/>
                          <a:ea typeface="BIZ UDPゴシック" panose="020B0400000000000000" pitchFamily="50" charset="-128"/>
                        </a:rPr>
                      </a:br>
                      <a:r>
                        <a:rPr lang="ja-JP" altLang="en-US" sz="1100" u="none" strike="noStrike" dirty="0">
                          <a:effectLst/>
                          <a:latin typeface="BIZ UDPゴシック" panose="020B0400000000000000" pitchFamily="50" charset="-128"/>
                          <a:ea typeface="BIZ UDPゴシック" panose="020B0400000000000000" pitchFamily="50" charset="-128"/>
                        </a:rPr>
                        <a:t>・治療中の者への保健指導</a:t>
                      </a:r>
                      <a:r>
                        <a:rPr lang="en-US" altLang="ja-JP" sz="1100" u="none" strike="noStrike" dirty="0">
                          <a:effectLst/>
                          <a:latin typeface="BIZ UDPゴシック" panose="020B0400000000000000" pitchFamily="50" charset="-128"/>
                          <a:ea typeface="BIZ UDPゴシック" panose="020B0400000000000000" pitchFamily="50" charset="-128"/>
                        </a:rPr>
                        <a:t>41</a:t>
                      </a:r>
                      <a:r>
                        <a:rPr lang="ja-JP" altLang="en-US" sz="1100" u="none" strike="noStrike" dirty="0">
                          <a:effectLst/>
                          <a:latin typeface="BIZ UDPゴシック" panose="020B0400000000000000" pitchFamily="50" charset="-128"/>
                          <a:ea typeface="BIZ UDPゴシック" panose="020B0400000000000000" pitchFamily="50" charset="-128"/>
                        </a:rPr>
                        <a:t>市町村</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・健診からの医療アクセススキーム構築事業</a:t>
                      </a:r>
                      <a:br>
                        <a:rPr lang="ja-JP" altLang="en-US" sz="1100" u="none" strike="noStrike" dirty="0">
                          <a:effectLst/>
                          <a:latin typeface="BIZ UDPゴシック" panose="020B0400000000000000" pitchFamily="50" charset="-128"/>
                          <a:ea typeface="BIZ UDPゴシック" panose="020B0400000000000000" pitchFamily="50" charset="-128"/>
                        </a:rPr>
                      </a:br>
                      <a:r>
                        <a:rPr lang="ja-JP" altLang="en-US" sz="1100" u="none" strike="noStrike" dirty="0">
                          <a:effectLst/>
                          <a:latin typeface="BIZ UDPゴシック" panose="020B0400000000000000" pitchFamily="50" charset="-128"/>
                          <a:ea typeface="BIZ UDPゴシック" panose="020B0400000000000000" pitchFamily="50" charset="-128"/>
                        </a:rPr>
                        <a:t>・糖尿病性腎症重症化予防アドバイザー事業</a:t>
                      </a:r>
                      <a:br>
                        <a:rPr lang="ja-JP" altLang="en-US" sz="1100" u="none" strike="noStrike" dirty="0">
                          <a:effectLst/>
                          <a:latin typeface="BIZ UDPゴシック" panose="020B0400000000000000" pitchFamily="50" charset="-128"/>
                          <a:ea typeface="BIZ UDPゴシック" panose="020B0400000000000000" pitchFamily="50" charset="-128"/>
                        </a:rPr>
                      </a:b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extLst>
                  <a:ext uri="{0D108BD9-81ED-4DB2-BD59-A6C34878D82A}">
                    <a16:rowId xmlns:a16="http://schemas.microsoft.com/office/drawing/2014/main" val="1276642905"/>
                  </a:ext>
                </a:extLst>
              </a:tr>
              <a:tr h="556334">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医療データを活用した受診促進策の推進</a:t>
                      </a:r>
                      <a:r>
                        <a:rPr lang="en-US" altLang="ja-JP" sz="1100" u="none" strike="noStrike" dirty="0">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市町村への効果的な取組みにかかる助言等の実施</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en-US" altLang="ja-JP" sz="1100" u="none" strike="noStrike">
                          <a:effectLst/>
                          <a:latin typeface="BIZ UDPゴシック" panose="020B0400000000000000" pitchFamily="50" charset="-128"/>
                          <a:ea typeface="BIZ UDPゴシック" panose="020B0400000000000000" pitchFamily="50" charset="-128"/>
                        </a:rPr>
                        <a:t>NDB</a:t>
                      </a:r>
                      <a:r>
                        <a:rPr lang="ja-JP" altLang="en-US" sz="1100" u="none" strike="noStrike">
                          <a:effectLst/>
                          <a:latin typeface="BIZ UDPゴシック" panose="020B0400000000000000" pitchFamily="50" charset="-128"/>
                          <a:ea typeface="BIZ UDPゴシック" panose="020B0400000000000000" pitchFamily="50" charset="-128"/>
                        </a:rPr>
                        <a:t>データ（</a:t>
                      </a:r>
                      <a:r>
                        <a:rPr lang="en-US" altLang="ja-JP" sz="1100" u="none" strike="noStrike">
                          <a:effectLst/>
                          <a:latin typeface="BIZ UDPゴシック" panose="020B0400000000000000" pitchFamily="50" charset="-128"/>
                          <a:ea typeface="BIZ UDPゴシック" panose="020B0400000000000000" pitchFamily="50" charset="-128"/>
                        </a:rPr>
                        <a:t>2019</a:t>
                      </a:r>
                      <a:r>
                        <a:rPr lang="ja-JP" altLang="en-US" sz="1100" u="none" strike="noStrike">
                          <a:effectLst/>
                          <a:latin typeface="BIZ UDPゴシック" panose="020B0400000000000000" pitchFamily="50" charset="-128"/>
                          <a:ea typeface="BIZ UDPゴシック" panose="020B0400000000000000" pitchFamily="50" charset="-128"/>
                        </a:rPr>
                        <a:t>年度・</a:t>
                      </a:r>
                      <a:r>
                        <a:rPr lang="en-US" altLang="ja-JP" sz="1100" u="none" strike="noStrike">
                          <a:effectLst/>
                          <a:latin typeface="BIZ UDPゴシック" panose="020B0400000000000000" pitchFamily="50" charset="-128"/>
                          <a:ea typeface="BIZ UDPゴシック" panose="020B0400000000000000" pitchFamily="50" charset="-128"/>
                        </a:rPr>
                        <a:t>2020</a:t>
                      </a:r>
                      <a:r>
                        <a:rPr lang="ja-JP" altLang="en-US" sz="1100" u="none" strike="noStrike">
                          <a:effectLst/>
                          <a:latin typeface="BIZ UDPゴシック" panose="020B0400000000000000" pitchFamily="50" charset="-128"/>
                          <a:ea typeface="BIZ UDPゴシック" panose="020B0400000000000000" pitchFamily="50" charset="-128"/>
                        </a:rPr>
                        <a:t>年度特定健診情報）等の健康医療情報を、地域毎に分析の上見える化し、保健所・市町村等に提供することで、地域の保健事業を支援。</a:t>
                      </a:r>
                      <a:endPar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地域健康カルテ公表（令和</a:t>
                      </a:r>
                      <a:r>
                        <a:rPr lang="en-US" altLang="ja-JP" sz="1100" u="none" strike="noStrike" dirty="0">
                          <a:effectLst/>
                          <a:latin typeface="BIZ UDPゴシック" panose="020B0400000000000000" pitchFamily="50" charset="-128"/>
                          <a:ea typeface="BIZ UDPゴシック" panose="020B0400000000000000" pitchFamily="50" charset="-128"/>
                        </a:rPr>
                        <a:t>6</a:t>
                      </a:r>
                      <a:r>
                        <a:rPr lang="ja-JP" altLang="en-US" sz="1100" u="none" strike="noStrike" dirty="0">
                          <a:effectLst/>
                          <a:latin typeface="BIZ UDPゴシック" panose="020B0400000000000000" pitchFamily="50" charset="-128"/>
                          <a:ea typeface="BIZ UDPゴシック" panose="020B0400000000000000" pitchFamily="50" charset="-128"/>
                        </a:rPr>
                        <a:t>年</a:t>
                      </a:r>
                      <a:r>
                        <a:rPr lang="en-US" altLang="ja-JP" sz="1100" u="none" strike="noStrike" dirty="0">
                          <a:effectLst/>
                          <a:latin typeface="BIZ UDPゴシック" panose="020B0400000000000000" pitchFamily="50" charset="-128"/>
                          <a:ea typeface="BIZ UDPゴシック" panose="020B0400000000000000" pitchFamily="50" charset="-128"/>
                        </a:rPr>
                        <a:t>6</a:t>
                      </a:r>
                      <a:r>
                        <a:rPr lang="ja-JP" altLang="en-US" sz="1100" u="none" strike="noStrike" dirty="0">
                          <a:effectLst/>
                          <a:latin typeface="BIZ UDPゴシック" panose="020B0400000000000000" pitchFamily="50" charset="-128"/>
                          <a:ea typeface="BIZ UDPゴシック" panose="020B0400000000000000" pitchFamily="50" charset="-128"/>
                        </a:rPr>
                        <a:t>月）</a:t>
                      </a:r>
                      <a:r>
                        <a:rPr lang="en-US" altLang="ja-JP" sz="1100" u="none" strike="noStrike" dirty="0">
                          <a:effectLst/>
                          <a:latin typeface="BIZ UDPゴシック" panose="020B0400000000000000" pitchFamily="50" charset="-128"/>
                          <a:ea typeface="BIZ UDPゴシック" panose="020B0400000000000000" pitchFamily="50" charset="-128"/>
                        </a:rPr>
                        <a:t>】</a:t>
                      </a:r>
                      <a:br>
                        <a:rPr lang="en-US" altLang="ja-JP" sz="1100" u="none" strike="noStrike" dirty="0">
                          <a:effectLst/>
                          <a:latin typeface="BIZ UDPゴシック" panose="020B0400000000000000" pitchFamily="50" charset="-128"/>
                          <a:ea typeface="BIZ UDPゴシック" panose="020B0400000000000000" pitchFamily="50" charset="-128"/>
                        </a:rPr>
                      </a:b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大阪府健康データダッシュボード公表（令和</a:t>
                      </a:r>
                      <a:r>
                        <a:rPr lang="en-US" altLang="ja-JP" sz="1100" u="none" strike="noStrike" dirty="0">
                          <a:effectLst/>
                          <a:latin typeface="BIZ UDPゴシック" panose="020B0400000000000000" pitchFamily="50" charset="-128"/>
                          <a:ea typeface="BIZ UDPゴシック" panose="020B0400000000000000" pitchFamily="50" charset="-128"/>
                        </a:rPr>
                        <a:t>7</a:t>
                      </a:r>
                      <a:r>
                        <a:rPr lang="ja-JP" altLang="en-US" sz="1100" u="none" strike="noStrike" dirty="0">
                          <a:effectLst/>
                          <a:latin typeface="BIZ UDPゴシック" panose="020B0400000000000000" pitchFamily="50" charset="-128"/>
                          <a:ea typeface="BIZ UDPゴシック" panose="020B0400000000000000" pitchFamily="50" charset="-128"/>
                        </a:rPr>
                        <a:t>年</a:t>
                      </a:r>
                      <a:r>
                        <a:rPr lang="en-US" altLang="ja-JP" sz="1100" u="none" strike="noStrike" dirty="0">
                          <a:effectLst/>
                          <a:latin typeface="BIZ UDPゴシック" panose="020B0400000000000000" pitchFamily="50" charset="-128"/>
                          <a:ea typeface="BIZ UDPゴシック" panose="020B0400000000000000" pitchFamily="50" charset="-128"/>
                        </a:rPr>
                        <a:t>3</a:t>
                      </a:r>
                      <a:r>
                        <a:rPr lang="ja-JP" altLang="en-US" sz="1100" u="none" strike="noStrike" dirty="0">
                          <a:effectLst/>
                          <a:latin typeface="BIZ UDPゴシック" panose="020B0400000000000000" pitchFamily="50" charset="-128"/>
                          <a:ea typeface="BIZ UDPゴシック" panose="020B0400000000000000" pitchFamily="50" charset="-128"/>
                        </a:rPr>
                        <a:t>月）</a:t>
                      </a:r>
                      <a:r>
                        <a:rPr lang="en-US" altLang="ja-JP" sz="1100" u="none" strike="noStrike" dirty="0">
                          <a:effectLst/>
                          <a:latin typeface="BIZ UDPゴシック" panose="020B0400000000000000" pitchFamily="50" charset="-128"/>
                          <a:ea typeface="BIZ UDPゴシック" panose="020B0400000000000000" pitchFamily="50" charset="-128"/>
                        </a:rPr>
                        <a:t>】</a:t>
                      </a:r>
                      <a:br>
                        <a:rPr lang="en-US" altLang="ja-JP" sz="1100" u="none" strike="noStrike" dirty="0">
                          <a:effectLst/>
                          <a:latin typeface="BIZ UDPゴシック" panose="020B0400000000000000" pitchFamily="50" charset="-128"/>
                          <a:ea typeface="BIZ UDPゴシック" panose="020B0400000000000000" pitchFamily="50" charset="-128"/>
                        </a:rPr>
                      </a:br>
                      <a:r>
                        <a:rPr lang="ja-JP" altLang="en-US" sz="1100" u="none" strike="noStrike" dirty="0">
                          <a:effectLst/>
                          <a:latin typeface="BIZ UDPゴシック" panose="020B0400000000000000" pitchFamily="50" charset="-128"/>
                          <a:ea typeface="BIZ UDPゴシック" panose="020B0400000000000000" pitchFamily="50" charset="-128"/>
                        </a:rPr>
                        <a:t>・介入支援事業</a:t>
                      </a:r>
                      <a:br>
                        <a:rPr lang="ja-JP" altLang="en-US" sz="1100" u="none" strike="noStrike" dirty="0">
                          <a:effectLst/>
                          <a:latin typeface="BIZ UDPゴシック" panose="020B0400000000000000" pitchFamily="50" charset="-128"/>
                          <a:ea typeface="BIZ UDPゴシック" panose="020B0400000000000000" pitchFamily="50" charset="-128"/>
                        </a:rPr>
                      </a:br>
                      <a:r>
                        <a:rPr lang="ja-JP" altLang="en-US" sz="1100" u="none" strike="noStrike" dirty="0">
                          <a:effectLst/>
                          <a:latin typeface="BIZ UDPゴシック" panose="020B0400000000000000" pitchFamily="50" charset="-128"/>
                          <a:ea typeface="BIZ UDPゴシック" panose="020B0400000000000000" pitchFamily="50" charset="-128"/>
                        </a:rPr>
                        <a:t>・府域の地域診断事業</a:t>
                      </a:r>
                      <a:br>
                        <a:rPr lang="ja-JP" altLang="en-US" sz="1100" u="none" strike="noStrike" dirty="0">
                          <a:effectLst/>
                          <a:latin typeface="BIZ UDPゴシック" panose="020B0400000000000000" pitchFamily="50" charset="-128"/>
                          <a:ea typeface="BIZ UDPゴシック" panose="020B0400000000000000" pitchFamily="50" charset="-128"/>
                        </a:rPr>
                      </a:b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extLst>
                  <a:ext uri="{0D108BD9-81ED-4DB2-BD59-A6C34878D82A}">
                    <a16:rowId xmlns:a16="http://schemas.microsoft.com/office/drawing/2014/main" val="3460240758"/>
                  </a:ext>
                </a:extLst>
              </a:tr>
              <a:tr h="667536">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糖尿病の重症化予防</a:t>
                      </a:r>
                      <a:r>
                        <a:rPr lang="en-US" altLang="ja-JP" sz="1100" u="none" strike="noStrike" dirty="0">
                          <a:effectLst/>
                          <a:latin typeface="BIZ UDPゴシック" panose="020B0400000000000000" pitchFamily="50" charset="-128"/>
                          <a:ea typeface="BIZ UDPゴシック" panose="020B0400000000000000" pitchFamily="50" charset="-128"/>
                        </a:rPr>
                        <a:t>】</a:t>
                      </a:r>
                      <a:br>
                        <a:rPr lang="en-US" altLang="ja-JP" sz="1100" u="none" strike="noStrike" dirty="0">
                          <a:effectLst/>
                          <a:latin typeface="BIZ UDPゴシック" panose="020B0400000000000000" pitchFamily="50" charset="-128"/>
                          <a:ea typeface="BIZ UDPゴシック" panose="020B0400000000000000" pitchFamily="50" charset="-128"/>
                        </a:rPr>
                      </a:b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早期治療・重症化予防にかかる普及啓発</a:t>
                      </a:r>
                      <a:r>
                        <a:rPr lang="en-US" altLang="ja-JP" sz="1100" u="none" strike="noStrike" dirty="0">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100" u="none" strike="noStrike">
                          <a:effectLst/>
                          <a:latin typeface="BIZ UDPゴシック" panose="020B0400000000000000" pitchFamily="50" charset="-128"/>
                          <a:ea typeface="BIZ UDPゴシック" panose="020B0400000000000000" pitchFamily="50" charset="-128"/>
                        </a:rPr>
                        <a:t>「糖尿病性腎症重症化予防事業」の実施</a:t>
                      </a:r>
                      <a:br>
                        <a:rPr lang="ja-JP" altLang="en-US" sz="1100" u="none" strike="noStrike">
                          <a:effectLst/>
                          <a:latin typeface="BIZ UDPゴシック" panose="020B0400000000000000" pitchFamily="50" charset="-128"/>
                          <a:ea typeface="BIZ UDPゴシック" panose="020B0400000000000000" pitchFamily="50" charset="-128"/>
                        </a:rPr>
                      </a:br>
                      <a:r>
                        <a:rPr lang="ja-JP" altLang="en-US" sz="1100" u="none" strike="noStrike">
                          <a:effectLst/>
                          <a:latin typeface="BIZ UDPゴシック" panose="020B0400000000000000" pitchFamily="50" charset="-128"/>
                          <a:ea typeface="BIZ UDPゴシック" panose="020B0400000000000000" pitchFamily="50" charset="-128"/>
                        </a:rPr>
                        <a:t>健康教育等を通じた正しい知識の普及啓発の実施</a:t>
                      </a:r>
                      <a:endPar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各種周知、予防事業の実施</a:t>
                      </a:r>
                    </a:p>
                  </a:txBody>
                  <a:tcPr marL="2648" marR="2648" marT="2648" marB="0" anchor="ctr"/>
                </a:tc>
                <a:tc>
                  <a:txBody>
                    <a:bodyPr/>
                    <a:lstStyle/>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・啓発動画作成、公開</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・糖尿病性腎症重症化予防アドバイザー事業</a:t>
                      </a:r>
                      <a:br>
                        <a:rPr lang="ja-JP" altLang="en-US" sz="1100" u="none" strike="noStrike" dirty="0">
                          <a:effectLst/>
                          <a:latin typeface="BIZ UDPゴシック" panose="020B0400000000000000" pitchFamily="50" charset="-128"/>
                          <a:ea typeface="BIZ UDPゴシック" panose="020B0400000000000000" pitchFamily="50" charset="-128"/>
                        </a:rPr>
                      </a:br>
                      <a:r>
                        <a:rPr lang="ja-JP" altLang="en-US" sz="1100" u="none" strike="noStrike" dirty="0">
                          <a:effectLst/>
                          <a:latin typeface="BIZ UDPゴシック" panose="020B0400000000000000" pitchFamily="50" charset="-128"/>
                          <a:ea typeface="BIZ UDPゴシック" panose="020B0400000000000000" pitchFamily="50" charset="-128"/>
                        </a:rPr>
                        <a:t>・健診からの医療アクセススキーム構築事業</a:t>
                      </a:r>
                      <a:br>
                        <a:rPr lang="ja-JP" altLang="en-US" sz="1100" u="none" strike="noStrike" dirty="0">
                          <a:effectLst/>
                          <a:latin typeface="BIZ UDPゴシック" panose="020B0400000000000000" pitchFamily="50" charset="-128"/>
                          <a:ea typeface="BIZ UDPゴシック" panose="020B0400000000000000" pitchFamily="50" charset="-128"/>
                        </a:rPr>
                      </a:b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extLst>
                  <a:ext uri="{0D108BD9-81ED-4DB2-BD59-A6C34878D82A}">
                    <a16:rowId xmlns:a16="http://schemas.microsoft.com/office/drawing/2014/main" val="2655173977"/>
                  </a:ext>
                </a:extLst>
              </a:tr>
            </a:tbl>
          </a:graphicData>
        </a:graphic>
      </p:graphicFrame>
      <p:graphicFrame>
        <p:nvGraphicFramePr>
          <p:cNvPr id="9" name="表 6">
            <a:extLst>
              <a:ext uri="{FF2B5EF4-FFF2-40B4-BE49-F238E27FC236}">
                <a16:creationId xmlns:a16="http://schemas.microsoft.com/office/drawing/2014/main" id="{A9916577-C398-4C22-934A-4FAA3BB3E91A}"/>
              </a:ext>
            </a:extLst>
          </p:cNvPr>
          <p:cNvGraphicFramePr>
            <a:graphicFrameLocks noGrp="1"/>
          </p:cNvGraphicFramePr>
          <p:nvPr>
            <p:extLst>
              <p:ext uri="{D42A27DB-BD31-4B8C-83A1-F6EECF244321}">
                <p14:modId xmlns:p14="http://schemas.microsoft.com/office/powerpoint/2010/main" val="1447495206"/>
              </p:ext>
            </p:extLst>
          </p:nvPr>
        </p:nvGraphicFramePr>
        <p:xfrm>
          <a:off x="2316888" y="1161780"/>
          <a:ext cx="6509540" cy="502920"/>
        </p:xfrm>
        <a:graphic>
          <a:graphicData uri="http://schemas.openxmlformats.org/drawingml/2006/table">
            <a:tbl>
              <a:tblPr firstRow="1" bandRow="1">
                <a:tableStyleId>{5C22544A-7EE6-4342-B048-85BDC9FD1C3A}</a:tableStyleId>
              </a:tblPr>
              <a:tblGrid>
                <a:gridCol w="1694180">
                  <a:extLst>
                    <a:ext uri="{9D8B030D-6E8A-4147-A177-3AD203B41FA5}">
                      <a16:colId xmlns:a16="http://schemas.microsoft.com/office/drawing/2014/main" val="2418989874"/>
                    </a:ext>
                  </a:extLst>
                </a:gridCol>
                <a:gridCol w="963072">
                  <a:extLst>
                    <a:ext uri="{9D8B030D-6E8A-4147-A177-3AD203B41FA5}">
                      <a16:colId xmlns:a16="http://schemas.microsoft.com/office/drawing/2014/main" val="2420899684"/>
                    </a:ext>
                  </a:extLst>
                </a:gridCol>
                <a:gridCol w="963072">
                  <a:extLst>
                    <a:ext uri="{9D8B030D-6E8A-4147-A177-3AD203B41FA5}">
                      <a16:colId xmlns:a16="http://schemas.microsoft.com/office/drawing/2014/main" val="3300056245"/>
                    </a:ext>
                  </a:extLst>
                </a:gridCol>
                <a:gridCol w="963072">
                  <a:extLst>
                    <a:ext uri="{9D8B030D-6E8A-4147-A177-3AD203B41FA5}">
                      <a16:colId xmlns:a16="http://schemas.microsoft.com/office/drawing/2014/main" val="117657637"/>
                    </a:ext>
                  </a:extLst>
                </a:gridCol>
                <a:gridCol w="963072">
                  <a:extLst>
                    <a:ext uri="{9D8B030D-6E8A-4147-A177-3AD203B41FA5}">
                      <a16:colId xmlns:a16="http://schemas.microsoft.com/office/drawing/2014/main" val="2489975576"/>
                    </a:ext>
                  </a:extLst>
                </a:gridCol>
                <a:gridCol w="963072">
                  <a:extLst>
                    <a:ext uri="{9D8B030D-6E8A-4147-A177-3AD203B41FA5}">
                      <a16:colId xmlns:a16="http://schemas.microsoft.com/office/drawing/2014/main" val="3111128205"/>
                    </a:ext>
                  </a:extLst>
                </a:gridCol>
              </a:tblGrid>
              <a:tr h="0">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a:t>
                      </a:r>
                      <a:r>
                        <a:rPr kumimoji="1" lang="ja-JP" altLang="en-US" sz="1050"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R2</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R3</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R4</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R5</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18317779"/>
                  </a:ext>
                </a:extLst>
              </a:tr>
              <a:tr h="0">
                <a:tc>
                  <a:txBody>
                    <a:bodyPr/>
                    <a:lstStyle/>
                    <a:p>
                      <a:r>
                        <a:rPr kumimoji="1" lang="zh-TW" altLang="en-US" sz="1050" dirty="0">
                          <a:latin typeface="BIZ UDPゴシック" panose="020B0400000000000000" pitchFamily="50" charset="-128"/>
                          <a:ea typeface="BIZ UDPゴシック" panose="020B0400000000000000" pitchFamily="50" charset="-128"/>
                        </a:rPr>
                        <a:t>年間新規透析導入患者数</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4,160</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3,711</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3,728</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3,593</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3,489</a:t>
                      </a:r>
                    </a:p>
                  </a:txBody>
                  <a:tcPr/>
                </a:tc>
                <a:extLst>
                  <a:ext uri="{0D108BD9-81ED-4DB2-BD59-A6C34878D82A}">
                    <a16:rowId xmlns:a16="http://schemas.microsoft.com/office/drawing/2014/main" val="2350753540"/>
                  </a:ext>
                </a:extLst>
              </a:tr>
            </a:tbl>
          </a:graphicData>
        </a:graphic>
      </p:graphicFrame>
    </p:spTree>
    <p:extLst>
      <p:ext uri="{BB962C8B-B14F-4D97-AF65-F5344CB8AC3E}">
        <p14:creationId xmlns:p14="http://schemas.microsoft.com/office/powerpoint/2010/main" val="369876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EA8CCEC-8E75-4D39-84F0-F2D245E510D3}"/>
              </a:ext>
            </a:extLst>
          </p:cNvPr>
          <p:cNvSpPr txBox="1"/>
          <p:nvPr/>
        </p:nvSpPr>
        <p:spPr>
          <a:xfrm>
            <a:off x="2166045" y="0"/>
            <a:ext cx="5573910" cy="400110"/>
          </a:xfrm>
          <a:prstGeom prst="rect">
            <a:avLst/>
          </a:prstGeom>
          <a:no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生活習慣と社会環境の改善</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5596D1F2-E77E-4A2E-B550-D73638121265}"/>
              </a:ext>
            </a:extLst>
          </p:cNvPr>
          <p:cNvSpPr>
            <a:spLocks noGrp="1"/>
          </p:cNvSpPr>
          <p:nvPr>
            <p:ph type="sldNum" sz="quarter" idx="12"/>
          </p:nvPr>
        </p:nvSpPr>
        <p:spPr>
          <a:xfrm>
            <a:off x="9583995" y="6557258"/>
            <a:ext cx="301685" cy="276999"/>
          </a:xfrm>
        </p:spPr>
        <p:txBody>
          <a:bodyPr wrap="none">
            <a:spAutoFit/>
          </a:bodyPr>
          <a:lstStyle/>
          <a:p>
            <a:fld id="{A857F363-06AD-4182-BA4B-9FE6531C5940}" type="slidenum">
              <a:rPr kumimoji="1" lang="ja-JP" altLang="en-US" smtClean="0"/>
              <a:t>7</a:t>
            </a:fld>
            <a:endParaRPr kumimoji="1" lang="ja-JP" altLang="en-US"/>
          </a:p>
        </p:txBody>
      </p:sp>
      <p:pic>
        <p:nvPicPr>
          <p:cNvPr id="8" name="図 7">
            <a:extLst>
              <a:ext uri="{FF2B5EF4-FFF2-40B4-BE49-F238E27FC236}">
                <a16:creationId xmlns:a16="http://schemas.microsoft.com/office/drawing/2014/main" id="{6AB2D9C2-5BAB-4B3F-96D7-4EC237E0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3" y="1586685"/>
            <a:ext cx="1960670" cy="4129094"/>
          </a:xfrm>
          <a:prstGeom prst="rect">
            <a:avLst/>
          </a:prstGeom>
        </p:spPr>
      </p:pic>
      <p:sp>
        <p:nvSpPr>
          <p:cNvPr id="5" name="正方形/長方形 4">
            <a:extLst>
              <a:ext uri="{FF2B5EF4-FFF2-40B4-BE49-F238E27FC236}">
                <a16:creationId xmlns:a16="http://schemas.microsoft.com/office/drawing/2014/main" id="{56CCE3D9-9A78-4C5A-B7EF-78E8D8D64D54}"/>
              </a:ext>
            </a:extLst>
          </p:cNvPr>
          <p:cNvSpPr/>
          <p:nvPr/>
        </p:nvSpPr>
        <p:spPr>
          <a:xfrm>
            <a:off x="171163" y="3791843"/>
            <a:ext cx="1994882" cy="36933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 name="表 1">
            <a:extLst>
              <a:ext uri="{FF2B5EF4-FFF2-40B4-BE49-F238E27FC236}">
                <a16:creationId xmlns:a16="http://schemas.microsoft.com/office/drawing/2014/main" id="{9EB9BF16-D9C7-4B2B-B46A-8F4FC945F258}"/>
              </a:ext>
            </a:extLst>
          </p:cNvPr>
          <p:cNvGraphicFramePr>
            <a:graphicFrameLocks noGrp="1"/>
          </p:cNvGraphicFramePr>
          <p:nvPr>
            <p:extLst>
              <p:ext uri="{D42A27DB-BD31-4B8C-83A1-F6EECF244321}">
                <p14:modId xmlns:p14="http://schemas.microsoft.com/office/powerpoint/2010/main" val="3383322427"/>
              </p:ext>
            </p:extLst>
          </p:nvPr>
        </p:nvGraphicFramePr>
        <p:xfrm>
          <a:off x="2395537" y="2264023"/>
          <a:ext cx="7339299" cy="3360744"/>
        </p:xfrm>
        <a:graphic>
          <a:graphicData uri="http://schemas.openxmlformats.org/drawingml/2006/table">
            <a:tbl>
              <a:tblPr>
                <a:tableStyleId>{616DA210-FB5B-4158-B5E0-FEB733F419BA}</a:tableStyleId>
              </a:tblPr>
              <a:tblGrid>
                <a:gridCol w="1106166">
                  <a:extLst>
                    <a:ext uri="{9D8B030D-6E8A-4147-A177-3AD203B41FA5}">
                      <a16:colId xmlns:a16="http://schemas.microsoft.com/office/drawing/2014/main" val="1584766816"/>
                    </a:ext>
                  </a:extLst>
                </a:gridCol>
                <a:gridCol w="1401025">
                  <a:extLst>
                    <a:ext uri="{9D8B030D-6E8A-4147-A177-3AD203B41FA5}">
                      <a16:colId xmlns:a16="http://schemas.microsoft.com/office/drawing/2014/main" val="1505488167"/>
                    </a:ext>
                  </a:extLst>
                </a:gridCol>
                <a:gridCol w="972140">
                  <a:extLst>
                    <a:ext uri="{9D8B030D-6E8A-4147-A177-3AD203B41FA5}">
                      <a16:colId xmlns:a16="http://schemas.microsoft.com/office/drawing/2014/main" val="2415304702"/>
                    </a:ext>
                  </a:extLst>
                </a:gridCol>
                <a:gridCol w="3859968">
                  <a:extLst>
                    <a:ext uri="{9D8B030D-6E8A-4147-A177-3AD203B41FA5}">
                      <a16:colId xmlns:a16="http://schemas.microsoft.com/office/drawing/2014/main" val="471747688"/>
                    </a:ext>
                  </a:extLst>
                </a:gridCol>
              </a:tblGrid>
              <a:tr h="103004">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取組み</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指標</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BIZ UDPゴシック" panose="020B0400000000000000" pitchFamily="50" charset="-128"/>
                          <a:ea typeface="BIZ UDPゴシック" panose="020B0400000000000000" pitchFamily="50" charset="-128"/>
                        </a:rPr>
                        <a:t>指標状況</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取組状況</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extLst>
                  <a:ext uri="{0D108BD9-81ED-4DB2-BD59-A6C34878D82A}">
                    <a16:rowId xmlns:a16="http://schemas.microsoft.com/office/drawing/2014/main" val="674580373"/>
                  </a:ext>
                </a:extLst>
              </a:tr>
              <a:tr h="1293394">
                <a:tc>
                  <a:txBody>
                    <a:bodyPr/>
                    <a:lstStyle/>
                    <a:p>
                      <a:pPr algn="l" fontAlgn="ctr"/>
                      <a:r>
                        <a:rPr lang="en-US" altLang="ja-JP" sz="1000" u="none" strike="noStrike" dirty="0">
                          <a:effectLst/>
                          <a:latin typeface="BIZ UDPゴシック" panose="020B0400000000000000" pitchFamily="50" charset="-128"/>
                          <a:ea typeface="BIZ UDPゴシック" panose="020B0400000000000000" pitchFamily="50" charset="-128"/>
                        </a:rPr>
                        <a:t>【</a:t>
                      </a:r>
                      <a:r>
                        <a:rPr lang="ja-JP" altLang="en-US" sz="1000" u="none" strike="noStrike" dirty="0">
                          <a:effectLst/>
                          <a:latin typeface="BIZ UDPゴシック" panose="020B0400000000000000" pitchFamily="50" charset="-128"/>
                          <a:ea typeface="BIZ UDPゴシック" panose="020B0400000000000000" pitchFamily="50" charset="-128"/>
                        </a:rPr>
                        <a:t>喫煙率の減少</a:t>
                      </a:r>
                      <a:r>
                        <a:rPr lang="en-US" altLang="ja-JP" sz="1000" u="none" strike="noStrike" dirty="0">
                          <a:effectLst/>
                          <a:latin typeface="BIZ UDPゴシック" panose="020B0400000000000000" pitchFamily="50" charset="-128"/>
                          <a:ea typeface="BIZ UDPゴシック" panose="020B0400000000000000" pitchFamily="50" charset="-128"/>
                        </a:rPr>
                        <a:t>】</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喫煙防止教育等の充実</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各種周知等</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・市町村における乳幼児健康診査必須問診項目で、妊娠中の妊婦の喫煙率等を把握し、悪影響を周知。</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・母子健康手帳の任意記載事項様式について国の通知を周知</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・子どもの乳幼児歯科健診の実施等</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・市町村等に対し研修会を実施</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・児童・生徒を対象とした講習会等、喫煙防止教育等</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・大学と連携</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・保健所における禁煙支援</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・健康格差解決プログラム（特定健診・特定保健指導の研修事業）</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・学校等を通じた普及啓発</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extLst>
                  <a:ext uri="{0D108BD9-81ED-4DB2-BD59-A6C34878D82A}">
                    <a16:rowId xmlns:a16="http://schemas.microsoft.com/office/drawing/2014/main" val="2303924153"/>
                  </a:ext>
                </a:extLst>
              </a:tr>
              <a:tr h="860571">
                <a:tc>
                  <a:txBody>
                    <a:bodyPr/>
                    <a:lstStyle/>
                    <a:p>
                      <a:pPr algn="l" fontAlgn="ctr"/>
                      <a:r>
                        <a:rPr lang="en-US" altLang="ja-JP" sz="1000" u="none" strike="noStrike" dirty="0">
                          <a:effectLst/>
                          <a:latin typeface="BIZ UDPゴシック" panose="020B0400000000000000" pitchFamily="50" charset="-128"/>
                          <a:ea typeface="BIZ UDPゴシック" panose="020B0400000000000000" pitchFamily="50" charset="-128"/>
                        </a:rPr>
                        <a:t>【</a:t>
                      </a:r>
                      <a:r>
                        <a:rPr lang="ja-JP" altLang="en-US" sz="1000" u="none" strike="noStrike" dirty="0">
                          <a:effectLst/>
                          <a:latin typeface="BIZ UDPゴシック" panose="020B0400000000000000" pitchFamily="50" charset="-128"/>
                          <a:ea typeface="BIZ UDPゴシック" panose="020B0400000000000000" pitchFamily="50" charset="-128"/>
                        </a:rPr>
                        <a:t>望まない受動喫煙の防止</a:t>
                      </a:r>
                      <a:r>
                        <a:rPr lang="en-US" altLang="ja-JP" sz="1000" u="none" strike="noStrike" dirty="0">
                          <a:effectLst/>
                          <a:latin typeface="BIZ UDPゴシック" panose="020B0400000000000000" pitchFamily="50" charset="-128"/>
                          <a:ea typeface="BIZ UDPゴシック" panose="020B0400000000000000" pitchFamily="50" charset="-128"/>
                        </a:rPr>
                        <a:t>】</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望まない受動喫煙のない環境整備</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各種周知等</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・健康増進法、大阪府受動喫煙防止条例、大阪府子どもの受動喫煙防止条例の周知啓発を実施</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・大阪府受動喫煙防止対策相談ダイヤル等での問い合わせ、相談対応</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・条例の規制の対象となる飲食店に対する府独自の支援策の実施</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・府保健所、保健所設置市と連携した、法・条例に基づく指導、助言</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・屋外分煙所のモデル整備を促進（</a:t>
                      </a:r>
                      <a:r>
                        <a:rPr lang="en-US" altLang="ja-JP" sz="1000" u="none" strike="noStrike" dirty="0">
                          <a:effectLst/>
                          <a:latin typeface="BIZ UDPゴシック" panose="020B0400000000000000" pitchFamily="50" charset="-128"/>
                          <a:ea typeface="BIZ UDPゴシック" panose="020B0400000000000000" pitchFamily="50" charset="-128"/>
                        </a:rPr>
                        <a:t>24</a:t>
                      </a:r>
                      <a:r>
                        <a:rPr lang="ja-JP" altLang="en-US" sz="1000" u="none" strike="noStrike" dirty="0">
                          <a:effectLst/>
                          <a:latin typeface="BIZ UDPゴシック" panose="020B0400000000000000" pitchFamily="50" charset="-128"/>
                          <a:ea typeface="BIZ UDPゴシック" panose="020B0400000000000000" pitchFamily="50" charset="-128"/>
                        </a:rPr>
                        <a:t>カ所設置（令和７年３月末時点））</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・事業所、飲食店向け調査（法・条例の認知度、受動喫煙防止対策状況等）及び府民向け意識調査（法・条例の認知度、受動喫煙を受けた機会等）の実施</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・乳幼児健診等で受動喫煙防止啓発を実施する際の資料・情報提供</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648" marR="2648" marT="2648" marB="0" anchor="ctr"/>
                </a:tc>
                <a:extLst>
                  <a:ext uri="{0D108BD9-81ED-4DB2-BD59-A6C34878D82A}">
                    <a16:rowId xmlns:a16="http://schemas.microsoft.com/office/drawing/2014/main" val="878884491"/>
                  </a:ext>
                </a:extLst>
              </a:tr>
            </a:tbl>
          </a:graphicData>
        </a:graphic>
      </p:graphicFrame>
      <p:graphicFrame>
        <p:nvGraphicFramePr>
          <p:cNvPr id="9" name="表 6">
            <a:extLst>
              <a:ext uri="{FF2B5EF4-FFF2-40B4-BE49-F238E27FC236}">
                <a16:creationId xmlns:a16="http://schemas.microsoft.com/office/drawing/2014/main" id="{8564D44C-3B18-4FF9-AA99-C0829FA352FE}"/>
              </a:ext>
            </a:extLst>
          </p:cNvPr>
          <p:cNvGraphicFramePr>
            <a:graphicFrameLocks noGrp="1"/>
          </p:cNvGraphicFramePr>
          <p:nvPr>
            <p:extLst>
              <p:ext uri="{D42A27DB-BD31-4B8C-83A1-F6EECF244321}">
                <p14:modId xmlns:p14="http://schemas.microsoft.com/office/powerpoint/2010/main" val="782544716"/>
              </p:ext>
            </p:extLst>
          </p:nvPr>
        </p:nvGraphicFramePr>
        <p:xfrm>
          <a:off x="2305599" y="957381"/>
          <a:ext cx="4055271" cy="754380"/>
        </p:xfrm>
        <a:graphic>
          <a:graphicData uri="http://schemas.openxmlformats.org/drawingml/2006/table">
            <a:tbl>
              <a:tblPr firstRow="1" bandRow="1">
                <a:tableStyleId>{5C22544A-7EE6-4342-B048-85BDC9FD1C3A}</a:tableStyleId>
              </a:tblPr>
              <a:tblGrid>
                <a:gridCol w="1764030">
                  <a:extLst>
                    <a:ext uri="{9D8B030D-6E8A-4147-A177-3AD203B41FA5}">
                      <a16:colId xmlns:a16="http://schemas.microsoft.com/office/drawing/2014/main" val="2418989874"/>
                    </a:ext>
                  </a:extLst>
                </a:gridCol>
                <a:gridCol w="763747">
                  <a:extLst>
                    <a:ext uri="{9D8B030D-6E8A-4147-A177-3AD203B41FA5}">
                      <a16:colId xmlns:a16="http://schemas.microsoft.com/office/drawing/2014/main" val="3761426187"/>
                    </a:ext>
                  </a:extLst>
                </a:gridCol>
                <a:gridCol w="763747">
                  <a:extLst>
                    <a:ext uri="{9D8B030D-6E8A-4147-A177-3AD203B41FA5}">
                      <a16:colId xmlns:a16="http://schemas.microsoft.com/office/drawing/2014/main" val="2420899684"/>
                    </a:ext>
                  </a:extLst>
                </a:gridCol>
                <a:gridCol w="763747">
                  <a:extLst>
                    <a:ext uri="{9D8B030D-6E8A-4147-A177-3AD203B41FA5}">
                      <a16:colId xmlns:a16="http://schemas.microsoft.com/office/drawing/2014/main" val="2489975576"/>
                    </a:ext>
                  </a:extLst>
                </a:gridCol>
              </a:tblGrid>
              <a:tr h="0">
                <a:tc gridSpan="2">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a:t>
                      </a:r>
                      <a:r>
                        <a:rPr kumimoji="1" lang="ja-JP" altLang="en-US" sz="1050"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R4</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18317779"/>
                  </a:ext>
                </a:extLst>
              </a:tr>
              <a:tr h="0">
                <a:tc rowSpan="2">
                  <a:txBody>
                    <a:bodyPr/>
                    <a:lstStyle/>
                    <a:p>
                      <a:r>
                        <a:rPr kumimoji="1" lang="ja-JP" altLang="en-US" sz="1050" dirty="0">
                          <a:latin typeface="BIZ UDPゴシック" panose="020B0400000000000000" pitchFamily="50" charset="-128"/>
                          <a:ea typeface="BIZ UDPゴシック" panose="020B0400000000000000" pitchFamily="50" charset="-128"/>
                        </a:rPr>
                        <a:t>成人（</a:t>
                      </a:r>
                      <a:r>
                        <a:rPr kumimoji="1" lang="en-US" altLang="ja-JP" sz="1050" dirty="0">
                          <a:latin typeface="BIZ UDPゴシック" panose="020B0400000000000000" pitchFamily="50" charset="-128"/>
                          <a:ea typeface="BIZ UDPゴシック" panose="020B0400000000000000" pitchFamily="50" charset="-128"/>
                        </a:rPr>
                        <a:t>20</a:t>
                      </a:r>
                      <a:r>
                        <a:rPr kumimoji="1" lang="ja-JP" altLang="en-US" sz="1050" dirty="0">
                          <a:latin typeface="BIZ UDPゴシック" panose="020B0400000000000000" pitchFamily="50" charset="-128"/>
                          <a:ea typeface="BIZ UDPゴシック" panose="020B0400000000000000" pitchFamily="50" charset="-128"/>
                        </a:rPr>
                        <a:t>歳以上）の</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喫煙率</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男性</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29.1</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7620" marR="7620" marT="7620"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24.3</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extLst>
                  <a:ext uri="{0D108BD9-81ED-4DB2-BD59-A6C34878D82A}">
                    <a16:rowId xmlns:a16="http://schemas.microsoft.com/office/drawing/2014/main" val="2350753540"/>
                  </a:ext>
                </a:extLst>
              </a:tr>
              <a:tr h="0">
                <a:tc v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女性</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10.4</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7620" marR="7620" marT="7620"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8.7</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extLst>
                  <a:ext uri="{0D108BD9-81ED-4DB2-BD59-A6C34878D82A}">
                    <a16:rowId xmlns:a16="http://schemas.microsoft.com/office/drawing/2014/main" val="589754323"/>
                  </a:ext>
                </a:extLst>
              </a:tr>
            </a:tbl>
          </a:graphicData>
        </a:graphic>
      </p:graphicFrame>
      <p:sp>
        <p:nvSpPr>
          <p:cNvPr id="10" name="テキスト ボックス 9">
            <a:extLst>
              <a:ext uri="{FF2B5EF4-FFF2-40B4-BE49-F238E27FC236}">
                <a16:creationId xmlns:a16="http://schemas.microsoft.com/office/drawing/2014/main" id="{55CDB2A7-0912-4D77-BBD9-084AFE17DEC5}"/>
              </a:ext>
            </a:extLst>
          </p:cNvPr>
          <p:cNvSpPr txBox="1"/>
          <p:nvPr/>
        </p:nvSpPr>
        <p:spPr>
          <a:xfrm>
            <a:off x="2305599" y="1670048"/>
            <a:ext cx="4055271" cy="260351"/>
          </a:xfrm>
          <a:prstGeom prst="rect">
            <a:avLst/>
          </a:prstGeom>
          <a:noFill/>
        </p:spPr>
        <p:txBody>
          <a:bodyPr wrap="square">
            <a:spAutoFit/>
          </a:bodyPr>
          <a:lstStyle/>
          <a:p>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「毎日吸っている」または「時々吸う日がある」の割合</a:t>
            </a:r>
          </a:p>
        </p:txBody>
      </p:sp>
    </p:spTree>
    <p:extLst>
      <p:ext uri="{BB962C8B-B14F-4D97-AF65-F5344CB8AC3E}">
        <p14:creationId xmlns:p14="http://schemas.microsoft.com/office/powerpoint/2010/main" val="201029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EA8CCEC-8E75-4D39-84F0-F2D245E510D3}"/>
              </a:ext>
            </a:extLst>
          </p:cNvPr>
          <p:cNvSpPr txBox="1"/>
          <p:nvPr/>
        </p:nvSpPr>
        <p:spPr>
          <a:xfrm>
            <a:off x="2166045" y="0"/>
            <a:ext cx="5573910" cy="400110"/>
          </a:xfrm>
          <a:prstGeom prst="rect">
            <a:avLst/>
          </a:prstGeom>
          <a:no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骨折対策</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5596D1F2-E77E-4A2E-B550-D73638121265}"/>
              </a:ext>
            </a:extLst>
          </p:cNvPr>
          <p:cNvSpPr>
            <a:spLocks noGrp="1"/>
          </p:cNvSpPr>
          <p:nvPr>
            <p:ph type="sldNum" sz="quarter" idx="12"/>
          </p:nvPr>
        </p:nvSpPr>
        <p:spPr>
          <a:xfrm>
            <a:off x="9583995" y="6557258"/>
            <a:ext cx="301685" cy="276999"/>
          </a:xfrm>
        </p:spPr>
        <p:txBody>
          <a:bodyPr wrap="none">
            <a:spAutoFit/>
          </a:bodyPr>
          <a:lstStyle/>
          <a:p>
            <a:fld id="{A857F363-06AD-4182-BA4B-9FE6531C5940}" type="slidenum">
              <a:rPr kumimoji="1" lang="ja-JP" altLang="en-US" smtClean="0"/>
              <a:t>8</a:t>
            </a:fld>
            <a:endParaRPr kumimoji="1" lang="ja-JP" altLang="en-US"/>
          </a:p>
        </p:txBody>
      </p:sp>
      <p:pic>
        <p:nvPicPr>
          <p:cNvPr id="8" name="図 7">
            <a:extLst>
              <a:ext uri="{FF2B5EF4-FFF2-40B4-BE49-F238E27FC236}">
                <a16:creationId xmlns:a16="http://schemas.microsoft.com/office/drawing/2014/main" id="{6AB2D9C2-5BAB-4B3F-96D7-4EC237E0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3" y="1586685"/>
            <a:ext cx="1960670" cy="4129094"/>
          </a:xfrm>
          <a:prstGeom prst="rect">
            <a:avLst/>
          </a:prstGeom>
        </p:spPr>
      </p:pic>
      <p:sp>
        <p:nvSpPr>
          <p:cNvPr id="9" name="正方形/長方形 8">
            <a:extLst>
              <a:ext uri="{FF2B5EF4-FFF2-40B4-BE49-F238E27FC236}">
                <a16:creationId xmlns:a16="http://schemas.microsoft.com/office/drawing/2014/main" id="{92815CE0-05B0-4FD3-B2A7-870DDDAFCABF}"/>
              </a:ext>
            </a:extLst>
          </p:cNvPr>
          <p:cNvSpPr/>
          <p:nvPr/>
        </p:nvSpPr>
        <p:spPr>
          <a:xfrm>
            <a:off x="171163" y="4087906"/>
            <a:ext cx="1994882" cy="24742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4" name="表 3">
            <a:extLst>
              <a:ext uri="{FF2B5EF4-FFF2-40B4-BE49-F238E27FC236}">
                <a16:creationId xmlns:a16="http://schemas.microsoft.com/office/drawing/2014/main" id="{65C5B6AE-12AD-4364-8B48-C3373CC41C4E}"/>
              </a:ext>
            </a:extLst>
          </p:cNvPr>
          <p:cNvGraphicFramePr>
            <a:graphicFrameLocks noGrp="1"/>
          </p:cNvGraphicFramePr>
          <p:nvPr>
            <p:extLst>
              <p:ext uri="{D42A27DB-BD31-4B8C-83A1-F6EECF244321}">
                <p14:modId xmlns:p14="http://schemas.microsoft.com/office/powerpoint/2010/main" val="3444771898"/>
              </p:ext>
            </p:extLst>
          </p:nvPr>
        </p:nvGraphicFramePr>
        <p:xfrm>
          <a:off x="2316887" y="2299057"/>
          <a:ext cx="7417949" cy="2648481"/>
        </p:xfrm>
        <a:graphic>
          <a:graphicData uri="http://schemas.openxmlformats.org/drawingml/2006/table">
            <a:tbl>
              <a:tblPr>
                <a:tableStyleId>{616DA210-FB5B-4158-B5E0-FEB733F419BA}</a:tableStyleId>
              </a:tblPr>
              <a:tblGrid>
                <a:gridCol w="1265068">
                  <a:extLst>
                    <a:ext uri="{9D8B030D-6E8A-4147-A177-3AD203B41FA5}">
                      <a16:colId xmlns:a16="http://schemas.microsoft.com/office/drawing/2014/main" val="3323826429"/>
                    </a:ext>
                  </a:extLst>
                </a:gridCol>
                <a:gridCol w="1474729">
                  <a:extLst>
                    <a:ext uri="{9D8B030D-6E8A-4147-A177-3AD203B41FA5}">
                      <a16:colId xmlns:a16="http://schemas.microsoft.com/office/drawing/2014/main" val="3780159008"/>
                    </a:ext>
                  </a:extLst>
                </a:gridCol>
                <a:gridCol w="1149117">
                  <a:extLst>
                    <a:ext uri="{9D8B030D-6E8A-4147-A177-3AD203B41FA5}">
                      <a16:colId xmlns:a16="http://schemas.microsoft.com/office/drawing/2014/main" val="3566293016"/>
                    </a:ext>
                  </a:extLst>
                </a:gridCol>
                <a:gridCol w="3529035">
                  <a:extLst>
                    <a:ext uri="{9D8B030D-6E8A-4147-A177-3AD203B41FA5}">
                      <a16:colId xmlns:a16="http://schemas.microsoft.com/office/drawing/2014/main" val="1248831812"/>
                    </a:ext>
                  </a:extLst>
                </a:gridCol>
              </a:tblGrid>
              <a:tr h="124953">
                <a:tc>
                  <a:txBody>
                    <a:bodyPr/>
                    <a:lstStyle/>
                    <a:p>
                      <a:pPr algn="l" fontAlgn="ctr"/>
                      <a:r>
                        <a:rPr lang="ja-JP" altLang="en-US" sz="1200" u="none" strike="noStrike" dirty="0">
                          <a:effectLst/>
                          <a:latin typeface="BIZ UDPゴシック" panose="020B0400000000000000" pitchFamily="50" charset="-128"/>
                          <a:ea typeface="BIZ UDPゴシック" panose="020B0400000000000000" pitchFamily="50" charset="-128"/>
                        </a:rPr>
                        <a:t>取組み</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tc>
                  <a:txBody>
                    <a:bodyPr/>
                    <a:lstStyle/>
                    <a:p>
                      <a:pPr algn="l" fontAlgn="ctr"/>
                      <a:r>
                        <a:rPr lang="ja-JP" altLang="en-US" sz="1200" u="none" strike="noStrike">
                          <a:effectLst/>
                          <a:latin typeface="BIZ UDPゴシック" panose="020B0400000000000000" pitchFamily="50" charset="-128"/>
                          <a:ea typeface="BIZ UDPゴシック" panose="020B0400000000000000" pitchFamily="50" charset="-128"/>
                        </a:rPr>
                        <a:t>指標</a:t>
                      </a: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tc>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指標状況</a:t>
                      </a:r>
                    </a:p>
                  </a:txBody>
                  <a:tcPr marL="2328" marR="2328" marT="2328" marB="0" anchor="ctr"/>
                </a:tc>
                <a:tc>
                  <a:txBody>
                    <a:bodyPr/>
                    <a:lstStyle/>
                    <a:p>
                      <a:pPr algn="l" fontAlgn="ctr"/>
                      <a:r>
                        <a:rPr lang="ja-JP" altLang="en-US" sz="1200" u="none" strike="noStrike" dirty="0">
                          <a:effectLst/>
                          <a:latin typeface="BIZ UDPゴシック" panose="020B0400000000000000" pitchFamily="50" charset="-128"/>
                          <a:ea typeface="BIZ UDPゴシック" panose="020B0400000000000000" pitchFamily="50" charset="-128"/>
                        </a:rPr>
                        <a:t>取組状況</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extLst>
                  <a:ext uri="{0D108BD9-81ED-4DB2-BD59-A6C34878D82A}">
                    <a16:rowId xmlns:a16="http://schemas.microsoft.com/office/drawing/2014/main" val="1726892401"/>
                  </a:ext>
                </a:extLst>
              </a:tr>
              <a:tr h="495099">
                <a:tc>
                  <a:txBody>
                    <a:bodyPr/>
                    <a:lstStyle/>
                    <a:p>
                      <a:pPr algn="l" fontAlgn="ctr"/>
                      <a:r>
                        <a:rPr lang="en-US" altLang="ja-JP" sz="1200" u="none" strike="noStrike" dirty="0">
                          <a:effectLst/>
                          <a:latin typeface="BIZ UDPゴシック" panose="020B0400000000000000" pitchFamily="50" charset="-128"/>
                          <a:ea typeface="BIZ UDPゴシック" panose="020B0400000000000000" pitchFamily="50" charset="-128"/>
                        </a:rPr>
                        <a:t>【</a:t>
                      </a:r>
                      <a:r>
                        <a:rPr lang="ja-JP" altLang="en-US" sz="1200" u="none" strike="noStrike" dirty="0">
                          <a:effectLst/>
                          <a:latin typeface="BIZ UDPゴシック" panose="020B0400000000000000" pitchFamily="50" charset="-128"/>
                          <a:ea typeface="BIZ UDPゴシック" panose="020B0400000000000000" pitchFamily="50" charset="-128"/>
                        </a:rPr>
                        <a:t>検診受診率向上に向けた取組み</a:t>
                      </a:r>
                      <a:r>
                        <a:rPr lang="en-US" altLang="ja-JP" sz="1200" u="none" strike="noStrike" dirty="0">
                          <a:effectLst/>
                          <a:latin typeface="BIZ UDPゴシック" panose="020B0400000000000000" pitchFamily="50" charset="-128"/>
                          <a:ea typeface="BIZ UDPゴシック" panose="020B0400000000000000" pitchFamily="50" charset="-128"/>
                        </a:rPr>
                        <a:t>】</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tc>
                  <a:txBody>
                    <a:bodyPr/>
                    <a:lstStyle/>
                    <a:p>
                      <a:pPr algn="l" fontAlgn="ctr"/>
                      <a:r>
                        <a:rPr lang="ja-JP" altLang="en-US" sz="1200" u="none" strike="noStrike">
                          <a:effectLst/>
                          <a:latin typeface="BIZ UDPゴシック" panose="020B0400000000000000" pitchFamily="50" charset="-128"/>
                          <a:ea typeface="BIZ UDPゴシック" panose="020B0400000000000000" pitchFamily="50" charset="-128"/>
                        </a:rPr>
                        <a:t>骨粗鬆症検診</a:t>
                      </a:r>
                      <a:r>
                        <a:rPr lang="ja-JP" altLang="en-US" sz="1200" u="none" strike="noStrike" dirty="0">
                          <a:effectLst/>
                          <a:latin typeface="BIZ UDPゴシック" panose="020B0400000000000000" pitchFamily="50" charset="-128"/>
                          <a:ea typeface="BIZ UDPゴシック" panose="020B0400000000000000" pitchFamily="50" charset="-128"/>
                        </a:rPr>
                        <a:t>受診の啓発の実施</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tc>
                  <a:txBody>
                    <a:bodyPr/>
                    <a:lstStyle/>
                    <a:p>
                      <a:pPr algn="l" fontAlgn="ctr"/>
                      <a:r>
                        <a:rPr lang="ja-JP" altLang="en-US" sz="1200" u="none" strike="noStrike" dirty="0">
                          <a:effectLst/>
                          <a:latin typeface="BIZ UDPゴシック" panose="020B0400000000000000" pitchFamily="50" charset="-128"/>
                          <a:ea typeface="BIZ UDPゴシック" panose="020B0400000000000000" pitchFamily="50" charset="-128"/>
                        </a:rPr>
                        <a:t>各種周知等</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tc>
                  <a:txBody>
                    <a:bodyPr/>
                    <a:lstStyle/>
                    <a:p>
                      <a:pPr algn="l" fontAlgn="ctr"/>
                      <a:r>
                        <a:rPr lang="ja-JP" altLang="en-US" sz="1200" u="none" strike="noStrike" dirty="0">
                          <a:effectLst/>
                          <a:latin typeface="BIZ UDPゴシック" panose="020B0400000000000000" pitchFamily="50" charset="-128"/>
                          <a:ea typeface="BIZ UDPゴシック" panose="020B0400000000000000" pitchFamily="50" charset="-128"/>
                        </a:rPr>
                        <a:t>令和６年度第１回保険者協議会</a:t>
                      </a:r>
                      <a:r>
                        <a:rPr lang="ja-JP" altLang="en-US" sz="1200" u="none" strike="noStrike">
                          <a:effectLst/>
                          <a:latin typeface="BIZ UDPゴシック" panose="020B0400000000000000" pitchFamily="50" charset="-128"/>
                          <a:ea typeface="BIZ UDPゴシック" panose="020B0400000000000000" pitchFamily="50" charset="-128"/>
                        </a:rPr>
                        <a:t>にて、骨粗鬆症検診</a:t>
                      </a:r>
                      <a:r>
                        <a:rPr lang="ja-JP" altLang="en-US" sz="1200" u="none" strike="noStrike" dirty="0">
                          <a:effectLst/>
                          <a:latin typeface="BIZ UDPゴシック" panose="020B0400000000000000" pitchFamily="50" charset="-128"/>
                          <a:ea typeface="BIZ UDPゴシック" panose="020B0400000000000000" pitchFamily="50" charset="-128"/>
                        </a:rPr>
                        <a:t>受診の啓発を実施。</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extLst>
                  <a:ext uri="{0D108BD9-81ED-4DB2-BD59-A6C34878D82A}">
                    <a16:rowId xmlns:a16="http://schemas.microsoft.com/office/drawing/2014/main" val="2551105315"/>
                  </a:ext>
                </a:extLst>
              </a:tr>
              <a:tr h="868566">
                <a:tc>
                  <a:txBody>
                    <a:bodyPr/>
                    <a:lstStyle/>
                    <a:p>
                      <a:pPr algn="l" fontAlgn="ctr"/>
                      <a:r>
                        <a:rPr lang="en-US" altLang="ja-JP" sz="1200" u="none" strike="noStrike">
                          <a:effectLst/>
                          <a:latin typeface="BIZ UDPゴシック" panose="020B0400000000000000" pitchFamily="50" charset="-128"/>
                          <a:ea typeface="BIZ UDPゴシック" panose="020B0400000000000000" pitchFamily="50" charset="-128"/>
                        </a:rPr>
                        <a:t>【</a:t>
                      </a:r>
                      <a:r>
                        <a:rPr lang="ja-JP" altLang="en-US" sz="1200" u="none" strike="noStrike">
                          <a:effectLst/>
                          <a:latin typeface="BIZ UDPゴシック" panose="020B0400000000000000" pitchFamily="50" charset="-128"/>
                          <a:ea typeface="BIZ UDPゴシック" panose="020B0400000000000000" pitchFamily="50" charset="-128"/>
                        </a:rPr>
                        <a:t>認知度向上のための普及啓発</a:t>
                      </a:r>
                      <a:r>
                        <a:rPr lang="en-US" altLang="ja-JP" sz="1200" u="none" strike="noStrike">
                          <a:effectLst/>
                          <a:latin typeface="BIZ UDPゴシック" panose="020B0400000000000000" pitchFamily="50" charset="-128"/>
                          <a:ea typeface="BIZ UDPゴシック" panose="020B0400000000000000" pitchFamily="50" charset="-128"/>
                        </a:rPr>
                        <a:t>】</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tc>
                  <a:txBody>
                    <a:bodyPr/>
                    <a:lstStyle/>
                    <a:p>
                      <a:pPr algn="l" fontAlgn="ctr"/>
                      <a:r>
                        <a:rPr lang="ja-JP" altLang="en-US" sz="1200" u="none" strike="noStrike">
                          <a:effectLst/>
                          <a:latin typeface="BIZ UDPゴシック" panose="020B0400000000000000" pitchFamily="50" charset="-128"/>
                          <a:ea typeface="BIZ UDPゴシック" panose="020B0400000000000000" pitchFamily="50" charset="-128"/>
                        </a:rPr>
                        <a:t>骨粗鬆症の</a:t>
                      </a:r>
                      <a:r>
                        <a:rPr lang="ja-JP" altLang="en-US" sz="1200" u="none" strike="noStrike" dirty="0">
                          <a:effectLst/>
                          <a:latin typeface="BIZ UDPゴシック" panose="020B0400000000000000" pitchFamily="50" charset="-128"/>
                          <a:ea typeface="BIZ UDPゴシック" panose="020B0400000000000000" pitchFamily="50" charset="-128"/>
                        </a:rPr>
                        <a:t>正しい知識の普及・啓発の実施</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BIZ UDPゴシック" panose="020B0400000000000000" pitchFamily="50" charset="-128"/>
                          <a:ea typeface="BIZ UDPゴシック" panose="020B0400000000000000" pitchFamily="50" charset="-128"/>
                        </a:rPr>
                        <a:t>各種周知等</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tc>
                  <a:txBody>
                    <a:bodyPr/>
                    <a:lstStyle/>
                    <a:p>
                      <a:pPr algn="l" fontAlgn="ctr"/>
                      <a:r>
                        <a:rPr lang="ja-JP" altLang="en-US" sz="1200" u="none" strike="noStrike" dirty="0">
                          <a:effectLst/>
                          <a:latin typeface="BIZ UDPゴシック" panose="020B0400000000000000" pitchFamily="50" charset="-128"/>
                          <a:ea typeface="BIZ UDPゴシック" panose="020B0400000000000000" pitchFamily="50" charset="-128"/>
                        </a:rPr>
                        <a:t>・「健康格差」の解決プログラム促進事業～働く世代からのフレイル予防～</a:t>
                      </a:r>
                      <a:br>
                        <a:rPr lang="ja-JP" altLang="en-US" sz="1200" u="none" strike="noStrike" dirty="0">
                          <a:effectLst/>
                          <a:latin typeface="BIZ UDPゴシック" panose="020B0400000000000000" pitchFamily="50" charset="-128"/>
                          <a:ea typeface="BIZ UDPゴシック" panose="020B0400000000000000" pitchFamily="50" charset="-128"/>
                        </a:rPr>
                      </a:br>
                      <a:r>
                        <a:rPr lang="ja-JP" altLang="en-US" sz="1200" u="none" strike="noStrike" dirty="0">
                          <a:effectLst/>
                          <a:latin typeface="BIZ UDPゴシック" panose="020B0400000000000000" pitchFamily="50" charset="-128"/>
                          <a:ea typeface="BIZ UDPゴシック" panose="020B0400000000000000" pitchFamily="50" charset="-128"/>
                        </a:rPr>
                        <a:t>・健活おおさかセミナー</a:t>
                      </a:r>
                      <a:br>
                        <a:rPr lang="ja-JP" altLang="en-US" sz="1200" u="none" strike="noStrike" dirty="0">
                          <a:effectLst/>
                          <a:latin typeface="BIZ UDPゴシック" panose="020B0400000000000000" pitchFamily="50" charset="-128"/>
                          <a:ea typeface="BIZ UDPゴシック" panose="020B0400000000000000" pitchFamily="50" charset="-128"/>
                        </a:rPr>
                      </a:br>
                      <a:r>
                        <a:rPr lang="ja-JP" altLang="en-US" sz="1200" u="none" strike="noStrike" dirty="0">
                          <a:effectLst/>
                          <a:latin typeface="BIZ UDPゴシック" panose="020B0400000000000000" pitchFamily="50" charset="-128"/>
                          <a:ea typeface="BIZ UDPゴシック" panose="020B0400000000000000" pitchFamily="50" charset="-128"/>
                        </a:rPr>
                        <a:t>・健康キャンパス・プロジェクト</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extLst>
                  <a:ext uri="{0D108BD9-81ED-4DB2-BD59-A6C34878D82A}">
                    <a16:rowId xmlns:a16="http://schemas.microsoft.com/office/drawing/2014/main" val="98204413"/>
                  </a:ext>
                </a:extLst>
              </a:tr>
              <a:tr h="1022488">
                <a:tc>
                  <a:txBody>
                    <a:bodyPr/>
                    <a:lstStyle/>
                    <a:p>
                      <a:pPr algn="l" fontAlgn="ctr"/>
                      <a:r>
                        <a:rPr lang="en-US" altLang="ja-JP" sz="1200" u="none" strike="noStrike" dirty="0">
                          <a:effectLst/>
                          <a:latin typeface="BIZ UDPゴシック" panose="020B0400000000000000" pitchFamily="50" charset="-128"/>
                          <a:ea typeface="BIZ UDPゴシック" panose="020B0400000000000000" pitchFamily="50" charset="-128"/>
                        </a:rPr>
                        <a:t>【</a:t>
                      </a:r>
                      <a:r>
                        <a:rPr lang="ja-JP" altLang="en-US" sz="1200" u="none" strike="noStrike" dirty="0">
                          <a:effectLst/>
                          <a:latin typeface="BIZ UDPゴシック" panose="020B0400000000000000" pitchFamily="50" charset="-128"/>
                          <a:ea typeface="BIZ UDPゴシック" panose="020B0400000000000000" pitchFamily="50" charset="-128"/>
                        </a:rPr>
                        <a:t>身体機能低下の予防促進</a:t>
                      </a:r>
                      <a:r>
                        <a:rPr lang="en-US" altLang="ja-JP" sz="1200" u="none" strike="noStrike" dirty="0">
                          <a:effectLst/>
                          <a:latin typeface="BIZ UDPゴシック" panose="020B0400000000000000" pitchFamily="50" charset="-128"/>
                          <a:ea typeface="BIZ UDPゴシック" panose="020B0400000000000000" pitchFamily="50" charset="-128"/>
                        </a:rPr>
                        <a:t>】</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tc>
                  <a:txBody>
                    <a:bodyPr/>
                    <a:lstStyle/>
                    <a:p>
                      <a:pPr algn="l" fontAlgn="ctr"/>
                      <a:r>
                        <a:rPr lang="ja-JP" altLang="en-US" sz="1200" u="none" strike="noStrike" dirty="0">
                          <a:effectLst/>
                          <a:latin typeface="BIZ UDPゴシック" panose="020B0400000000000000" pitchFamily="50" charset="-128"/>
                          <a:ea typeface="BIZ UDPゴシック" panose="020B0400000000000000" pitchFamily="50" charset="-128"/>
                        </a:rPr>
                        <a:t>ロコモティブシンドロームの減少（足腰に痛みのある高齢者（</a:t>
                      </a:r>
                      <a:r>
                        <a:rPr lang="en-US" altLang="ja-JP" sz="1200" u="none" strike="noStrike" dirty="0">
                          <a:effectLst/>
                          <a:latin typeface="BIZ UDPゴシック" panose="020B0400000000000000" pitchFamily="50" charset="-128"/>
                          <a:ea typeface="BIZ UDPゴシック" panose="020B0400000000000000" pitchFamily="50" charset="-128"/>
                        </a:rPr>
                        <a:t>65</a:t>
                      </a:r>
                      <a:r>
                        <a:rPr lang="ja-JP" altLang="en-US" sz="1200" u="none" strike="noStrike" dirty="0">
                          <a:effectLst/>
                          <a:latin typeface="BIZ UDPゴシック" panose="020B0400000000000000" pitchFamily="50" charset="-128"/>
                          <a:ea typeface="BIZ UDPゴシック" panose="020B0400000000000000" pitchFamily="50" charset="-128"/>
                        </a:rPr>
                        <a:t>歳以上）の人口</a:t>
                      </a:r>
                      <a:r>
                        <a:rPr lang="en-US" altLang="ja-JP" sz="1200" u="none" strike="noStrike" dirty="0">
                          <a:effectLst/>
                          <a:latin typeface="BIZ UDPゴシック" panose="020B0400000000000000" pitchFamily="50" charset="-128"/>
                          <a:ea typeface="BIZ UDPゴシック" panose="020B0400000000000000" pitchFamily="50" charset="-128"/>
                        </a:rPr>
                        <a:t>1,000</a:t>
                      </a:r>
                      <a:r>
                        <a:rPr lang="ja-JP" altLang="en-US" sz="1200" u="none" strike="noStrike" dirty="0">
                          <a:effectLst/>
                          <a:latin typeface="BIZ UDPゴシック" panose="020B0400000000000000" pitchFamily="50" charset="-128"/>
                          <a:ea typeface="BIZ UDPゴシック" panose="020B0400000000000000" pitchFamily="50" charset="-128"/>
                        </a:rPr>
                        <a:t>人あたりの人数）</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tc>
                  <a:txBody>
                    <a:bodyPr/>
                    <a:lstStyle/>
                    <a:p>
                      <a:pPr algn="l" fontAlgn="ctr"/>
                      <a:r>
                        <a:rPr lang="pt-BR" sz="1200" u="none" strike="noStrike" dirty="0">
                          <a:effectLst/>
                          <a:latin typeface="BIZ UDPゴシック" panose="020B0400000000000000" pitchFamily="50" charset="-128"/>
                          <a:ea typeface="BIZ UDPゴシック" panose="020B0400000000000000" pitchFamily="50" charset="-128"/>
                        </a:rPr>
                        <a:t>238 人 (R4)</a:t>
                      </a:r>
                    </a:p>
                    <a:p>
                      <a:pPr algn="l" fontAlgn="ctr"/>
                      <a:r>
                        <a:rPr lang="pt-BR" sz="1200" u="none" strike="noStrike" dirty="0">
                          <a:effectLst/>
                          <a:latin typeface="BIZ UDPゴシック" panose="020B0400000000000000" pitchFamily="50" charset="-128"/>
                          <a:ea typeface="BIZ UDPゴシック" panose="020B0400000000000000" pitchFamily="50" charset="-128"/>
                        </a:rPr>
                        <a:t>＜人口千対＞</a:t>
                      </a:r>
                      <a:endParaRPr lang="pt-BR"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tc>
                  <a:txBody>
                    <a:bodyPr/>
                    <a:lstStyle/>
                    <a:p>
                      <a:pPr algn="l" fontAlgn="ctr"/>
                      <a:r>
                        <a:rPr lang="ja-JP" altLang="en-US" sz="1200" u="none" strike="noStrike" dirty="0">
                          <a:effectLst/>
                          <a:latin typeface="BIZ UDPゴシック" panose="020B0400000000000000" pitchFamily="50" charset="-128"/>
                          <a:ea typeface="BIZ UDPゴシック" panose="020B0400000000000000" pitchFamily="50" charset="-128"/>
                        </a:rPr>
                        <a:t>・「健康格差」の解決プログラム促進事業～働く世代からのフレイル予防～</a:t>
                      </a:r>
                      <a:br>
                        <a:rPr lang="ja-JP" altLang="en-US" sz="1200" u="none" strike="noStrike" dirty="0">
                          <a:effectLst/>
                          <a:latin typeface="BIZ UDPゴシック" panose="020B0400000000000000" pitchFamily="50" charset="-128"/>
                          <a:ea typeface="BIZ UDPゴシック" panose="020B0400000000000000" pitchFamily="50" charset="-128"/>
                        </a:rPr>
                      </a:br>
                      <a:r>
                        <a:rPr lang="ja-JP" altLang="en-US" sz="1200" u="none" strike="noStrike" dirty="0">
                          <a:effectLst/>
                          <a:latin typeface="BIZ UDPゴシック" panose="020B0400000000000000" pitchFamily="50" charset="-128"/>
                          <a:ea typeface="BIZ UDPゴシック" panose="020B0400000000000000" pitchFamily="50" charset="-128"/>
                        </a:rPr>
                        <a:t>・女性の健康づくりに関するイベント</a:t>
                      </a:r>
                      <a:br>
                        <a:rPr lang="ja-JP" altLang="en-US" sz="1200" u="none" strike="noStrike" dirty="0">
                          <a:effectLst/>
                          <a:latin typeface="BIZ UDPゴシック" panose="020B0400000000000000" pitchFamily="50" charset="-128"/>
                          <a:ea typeface="BIZ UDPゴシック" panose="020B0400000000000000" pitchFamily="50" charset="-128"/>
                        </a:rPr>
                      </a:br>
                      <a:r>
                        <a:rPr lang="ja-JP" altLang="en-US" sz="1200" u="none" strike="noStrike" dirty="0">
                          <a:effectLst/>
                          <a:latin typeface="BIZ UDPゴシック" panose="020B0400000000000000" pitchFamily="50" charset="-128"/>
                          <a:ea typeface="BIZ UDPゴシック" panose="020B0400000000000000" pitchFamily="50" charset="-128"/>
                        </a:rPr>
                        <a:t>・汎用性の高い行動変容プログラム（特定健診受診率向上）</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328" marR="2328" marT="2328" marB="0" anchor="ctr"/>
                </a:tc>
                <a:extLst>
                  <a:ext uri="{0D108BD9-81ED-4DB2-BD59-A6C34878D82A}">
                    <a16:rowId xmlns:a16="http://schemas.microsoft.com/office/drawing/2014/main" val="4060289729"/>
                  </a:ext>
                </a:extLst>
              </a:tr>
            </a:tbl>
          </a:graphicData>
        </a:graphic>
      </p:graphicFrame>
      <p:graphicFrame>
        <p:nvGraphicFramePr>
          <p:cNvPr id="11" name="表 6">
            <a:extLst>
              <a:ext uri="{FF2B5EF4-FFF2-40B4-BE49-F238E27FC236}">
                <a16:creationId xmlns:a16="http://schemas.microsoft.com/office/drawing/2014/main" id="{49B47376-52B3-4C5F-AE45-5C6CEB00678C}"/>
              </a:ext>
            </a:extLst>
          </p:cNvPr>
          <p:cNvGraphicFramePr>
            <a:graphicFrameLocks noGrp="1"/>
          </p:cNvGraphicFramePr>
          <p:nvPr>
            <p:extLst>
              <p:ext uri="{D42A27DB-BD31-4B8C-83A1-F6EECF244321}">
                <p14:modId xmlns:p14="http://schemas.microsoft.com/office/powerpoint/2010/main" val="1898918993"/>
              </p:ext>
            </p:extLst>
          </p:nvPr>
        </p:nvGraphicFramePr>
        <p:xfrm>
          <a:off x="2316888" y="1525644"/>
          <a:ext cx="6509540" cy="502920"/>
        </p:xfrm>
        <a:graphic>
          <a:graphicData uri="http://schemas.openxmlformats.org/drawingml/2006/table">
            <a:tbl>
              <a:tblPr firstRow="1" bandRow="1">
                <a:tableStyleId>{5C22544A-7EE6-4342-B048-85BDC9FD1C3A}</a:tableStyleId>
              </a:tblPr>
              <a:tblGrid>
                <a:gridCol w="1694180">
                  <a:extLst>
                    <a:ext uri="{9D8B030D-6E8A-4147-A177-3AD203B41FA5}">
                      <a16:colId xmlns:a16="http://schemas.microsoft.com/office/drawing/2014/main" val="2418989874"/>
                    </a:ext>
                  </a:extLst>
                </a:gridCol>
                <a:gridCol w="963072">
                  <a:extLst>
                    <a:ext uri="{9D8B030D-6E8A-4147-A177-3AD203B41FA5}">
                      <a16:colId xmlns:a16="http://schemas.microsoft.com/office/drawing/2014/main" val="2420899684"/>
                    </a:ext>
                  </a:extLst>
                </a:gridCol>
                <a:gridCol w="963072">
                  <a:extLst>
                    <a:ext uri="{9D8B030D-6E8A-4147-A177-3AD203B41FA5}">
                      <a16:colId xmlns:a16="http://schemas.microsoft.com/office/drawing/2014/main" val="3300056245"/>
                    </a:ext>
                  </a:extLst>
                </a:gridCol>
                <a:gridCol w="963072">
                  <a:extLst>
                    <a:ext uri="{9D8B030D-6E8A-4147-A177-3AD203B41FA5}">
                      <a16:colId xmlns:a16="http://schemas.microsoft.com/office/drawing/2014/main" val="117657637"/>
                    </a:ext>
                  </a:extLst>
                </a:gridCol>
                <a:gridCol w="963072">
                  <a:extLst>
                    <a:ext uri="{9D8B030D-6E8A-4147-A177-3AD203B41FA5}">
                      <a16:colId xmlns:a16="http://schemas.microsoft.com/office/drawing/2014/main" val="2489975576"/>
                    </a:ext>
                  </a:extLst>
                </a:gridCol>
                <a:gridCol w="963072">
                  <a:extLst>
                    <a:ext uri="{9D8B030D-6E8A-4147-A177-3AD203B41FA5}">
                      <a16:colId xmlns:a16="http://schemas.microsoft.com/office/drawing/2014/main" val="3111128205"/>
                    </a:ext>
                  </a:extLst>
                </a:gridCol>
              </a:tblGrid>
              <a:tr h="0">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a:t>
                      </a:r>
                      <a:r>
                        <a:rPr kumimoji="1" lang="ja-JP" altLang="en-US" sz="1050"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R2</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R3</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R4</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R5</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18317779"/>
                  </a:ext>
                </a:extLst>
              </a:tr>
              <a:tr h="0">
                <a:tc>
                  <a:txBody>
                    <a:bodyPr/>
                    <a:lstStyle/>
                    <a:p>
                      <a:r>
                        <a:rPr kumimoji="1" lang="ja-JP" altLang="en-US" sz="1050">
                          <a:latin typeface="BIZ UDPゴシック" panose="020B0400000000000000" pitchFamily="50" charset="-128"/>
                          <a:ea typeface="BIZ UDPゴシック" panose="020B0400000000000000" pitchFamily="50" charset="-128"/>
                        </a:rPr>
                        <a:t>骨粗鬆症検診</a:t>
                      </a:r>
                      <a:r>
                        <a:rPr kumimoji="1" lang="ja-JP" altLang="en-US" sz="1050" dirty="0">
                          <a:latin typeface="BIZ UDPゴシック" panose="020B0400000000000000" pitchFamily="50" charset="-128"/>
                          <a:ea typeface="BIZ UDPゴシック" panose="020B0400000000000000" pitchFamily="50" charset="-128"/>
                        </a:rPr>
                        <a:t>受診率</a:t>
                      </a:r>
                    </a:p>
                  </a:txBody>
                  <a:tcPr/>
                </a:tc>
                <a:tc>
                  <a:txBody>
                    <a:bodyPr/>
                    <a:lstStyle/>
                    <a:p>
                      <a:pPr algn="ctr"/>
                      <a:r>
                        <a:rPr kumimoji="1" lang="en-US" altLang="ja-JP" sz="1050">
                          <a:latin typeface="BIZ UDPゴシック" panose="020B0400000000000000" pitchFamily="50" charset="-128"/>
                          <a:ea typeface="BIZ UDPゴシック" panose="020B0400000000000000" pitchFamily="50" charset="-128"/>
                        </a:rPr>
                        <a:t>2.3%</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1.7</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2.3</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2.9%</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3.1</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50753540"/>
                  </a:ext>
                </a:extLst>
              </a:tr>
            </a:tbl>
          </a:graphicData>
        </a:graphic>
      </p:graphicFrame>
    </p:spTree>
    <p:extLst>
      <p:ext uri="{BB962C8B-B14F-4D97-AF65-F5344CB8AC3E}">
        <p14:creationId xmlns:p14="http://schemas.microsoft.com/office/powerpoint/2010/main" val="305884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EA8CCEC-8E75-4D39-84F0-F2D245E510D3}"/>
              </a:ext>
            </a:extLst>
          </p:cNvPr>
          <p:cNvSpPr txBox="1"/>
          <p:nvPr/>
        </p:nvSpPr>
        <p:spPr>
          <a:xfrm>
            <a:off x="2166045" y="0"/>
            <a:ext cx="5573910" cy="400110"/>
          </a:xfrm>
          <a:prstGeom prst="rect">
            <a:avLst/>
          </a:prstGeom>
          <a:no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後発医薬品及びバイオ後続品の普及・啓発</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5596D1F2-E77E-4A2E-B550-D73638121265}"/>
              </a:ext>
            </a:extLst>
          </p:cNvPr>
          <p:cNvSpPr>
            <a:spLocks noGrp="1"/>
          </p:cNvSpPr>
          <p:nvPr>
            <p:ph type="sldNum" sz="quarter" idx="12"/>
          </p:nvPr>
        </p:nvSpPr>
        <p:spPr>
          <a:xfrm>
            <a:off x="9583995" y="6557258"/>
            <a:ext cx="301685" cy="276999"/>
          </a:xfrm>
        </p:spPr>
        <p:txBody>
          <a:bodyPr wrap="none">
            <a:spAutoFit/>
          </a:bodyPr>
          <a:lstStyle/>
          <a:p>
            <a:fld id="{A857F363-06AD-4182-BA4B-9FE6531C5940}" type="slidenum">
              <a:rPr kumimoji="1" lang="ja-JP" altLang="en-US" smtClean="0"/>
              <a:t>9</a:t>
            </a:fld>
            <a:endParaRPr kumimoji="1" lang="ja-JP" altLang="en-US"/>
          </a:p>
        </p:txBody>
      </p:sp>
      <p:pic>
        <p:nvPicPr>
          <p:cNvPr id="8" name="図 7">
            <a:extLst>
              <a:ext uri="{FF2B5EF4-FFF2-40B4-BE49-F238E27FC236}">
                <a16:creationId xmlns:a16="http://schemas.microsoft.com/office/drawing/2014/main" id="{6AB2D9C2-5BAB-4B3F-96D7-4EC237E0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3" y="1586685"/>
            <a:ext cx="1960670" cy="4129094"/>
          </a:xfrm>
          <a:prstGeom prst="rect">
            <a:avLst/>
          </a:prstGeom>
        </p:spPr>
      </p:pic>
      <p:sp>
        <p:nvSpPr>
          <p:cNvPr id="9" name="正方形/長方形 8">
            <a:extLst>
              <a:ext uri="{FF2B5EF4-FFF2-40B4-BE49-F238E27FC236}">
                <a16:creationId xmlns:a16="http://schemas.microsoft.com/office/drawing/2014/main" id="{92815CE0-05B0-4FD3-B2A7-870DDDAFCABF}"/>
              </a:ext>
            </a:extLst>
          </p:cNvPr>
          <p:cNvSpPr/>
          <p:nvPr/>
        </p:nvSpPr>
        <p:spPr>
          <a:xfrm>
            <a:off x="136951" y="4346090"/>
            <a:ext cx="1994882" cy="51636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 name="表 1">
            <a:extLst>
              <a:ext uri="{FF2B5EF4-FFF2-40B4-BE49-F238E27FC236}">
                <a16:creationId xmlns:a16="http://schemas.microsoft.com/office/drawing/2014/main" id="{6B114BDA-3027-4DC1-BB7C-56FD70CCE9F1}"/>
              </a:ext>
            </a:extLst>
          </p:cNvPr>
          <p:cNvGraphicFramePr>
            <a:graphicFrameLocks noGrp="1"/>
          </p:cNvGraphicFramePr>
          <p:nvPr>
            <p:extLst>
              <p:ext uri="{D42A27DB-BD31-4B8C-83A1-F6EECF244321}">
                <p14:modId xmlns:p14="http://schemas.microsoft.com/office/powerpoint/2010/main" val="1505505843"/>
              </p:ext>
            </p:extLst>
          </p:nvPr>
        </p:nvGraphicFramePr>
        <p:xfrm>
          <a:off x="2466329" y="2254437"/>
          <a:ext cx="7302719" cy="3216924"/>
        </p:xfrm>
        <a:graphic>
          <a:graphicData uri="http://schemas.openxmlformats.org/drawingml/2006/table">
            <a:tbl>
              <a:tblPr>
                <a:tableStyleId>{616DA210-FB5B-4158-B5E0-FEB733F419BA}</a:tableStyleId>
              </a:tblPr>
              <a:tblGrid>
                <a:gridCol w="1911380">
                  <a:extLst>
                    <a:ext uri="{9D8B030D-6E8A-4147-A177-3AD203B41FA5}">
                      <a16:colId xmlns:a16="http://schemas.microsoft.com/office/drawing/2014/main" val="3859152727"/>
                    </a:ext>
                  </a:extLst>
                </a:gridCol>
                <a:gridCol w="1906186">
                  <a:extLst>
                    <a:ext uri="{9D8B030D-6E8A-4147-A177-3AD203B41FA5}">
                      <a16:colId xmlns:a16="http://schemas.microsoft.com/office/drawing/2014/main" val="2807692460"/>
                    </a:ext>
                  </a:extLst>
                </a:gridCol>
                <a:gridCol w="1906186">
                  <a:extLst>
                    <a:ext uri="{9D8B030D-6E8A-4147-A177-3AD203B41FA5}">
                      <a16:colId xmlns:a16="http://schemas.microsoft.com/office/drawing/2014/main" val="1655810982"/>
                    </a:ext>
                  </a:extLst>
                </a:gridCol>
                <a:gridCol w="1578967">
                  <a:extLst>
                    <a:ext uri="{9D8B030D-6E8A-4147-A177-3AD203B41FA5}">
                      <a16:colId xmlns:a16="http://schemas.microsoft.com/office/drawing/2014/main" val="1531208435"/>
                    </a:ext>
                  </a:extLst>
                </a:gridCol>
              </a:tblGrid>
              <a:tr h="88076">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取組み</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指標</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指標状況</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取組状況</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extLst>
                  <a:ext uri="{0D108BD9-81ED-4DB2-BD59-A6C34878D82A}">
                    <a16:rowId xmlns:a16="http://schemas.microsoft.com/office/drawing/2014/main" val="437894366"/>
                  </a:ext>
                </a:extLst>
              </a:tr>
              <a:tr h="261102">
                <a:tc>
                  <a:txBody>
                    <a:bodyPr/>
                    <a:lstStyle/>
                    <a:p>
                      <a:pPr algn="l" fontAlgn="ctr"/>
                      <a:r>
                        <a:rPr lang="en-US" altLang="ja-JP" sz="1000" u="none" strike="noStrike" dirty="0">
                          <a:effectLst/>
                          <a:latin typeface="BIZ UDPゴシック" panose="020B0400000000000000" pitchFamily="50" charset="-128"/>
                          <a:ea typeface="BIZ UDPゴシック" panose="020B0400000000000000" pitchFamily="50" charset="-128"/>
                        </a:rPr>
                        <a:t>【</a:t>
                      </a:r>
                      <a:r>
                        <a:rPr lang="ja-JP" altLang="en-US" sz="1000" u="none" strike="noStrike" dirty="0">
                          <a:effectLst/>
                          <a:latin typeface="BIZ UDPゴシック" panose="020B0400000000000000" pitchFamily="50" charset="-128"/>
                          <a:ea typeface="BIZ UDPゴシック" panose="020B0400000000000000" pitchFamily="50" charset="-128"/>
                        </a:rPr>
                        <a:t>薬剤師による患者への丁寧な説明の推進</a:t>
                      </a:r>
                      <a:r>
                        <a:rPr lang="en-US" altLang="ja-JP" sz="1000" u="none" strike="noStrike" dirty="0">
                          <a:effectLst/>
                          <a:latin typeface="BIZ UDPゴシック" panose="020B0400000000000000" pitchFamily="50" charset="-128"/>
                          <a:ea typeface="BIZ UDPゴシック" panose="020B0400000000000000" pitchFamily="50" charset="-128"/>
                        </a:rPr>
                        <a:t>】</a:t>
                      </a:r>
                      <a:br>
                        <a:rPr lang="en-US" altLang="ja-JP" sz="1000" u="none" strike="noStrike" dirty="0">
                          <a:effectLst/>
                          <a:latin typeface="BIZ UDPゴシック" panose="020B0400000000000000" pitchFamily="50" charset="-128"/>
                          <a:ea typeface="BIZ UDPゴシック" panose="020B0400000000000000" pitchFamily="50" charset="-128"/>
                        </a:rPr>
                      </a:b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薬剤師向けの研修等の実施</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薬剤師による患者への丁寧な説明の推進</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・後発医薬品の供給状況に関する啓発。</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extLst>
                  <a:ext uri="{0D108BD9-81ED-4DB2-BD59-A6C34878D82A}">
                    <a16:rowId xmlns:a16="http://schemas.microsoft.com/office/drawing/2014/main" val="217467051"/>
                  </a:ext>
                </a:extLst>
              </a:tr>
              <a:tr h="261102">
                <a:tc>
                  <a:txBody>
                    <a:bodyPr/>
                    <a:lstStyle/>
                    <a:p>
                      <a:pPr algn="l" fontAlgn="ctr"/>
                      <a:r>
                        <a:rPr lang="en-US" altLang="ja-JP" sz="1000" u="none" strike="noStrike">
                          <a:effectLst/>
                          <a:latin typeface="BIZ UDPゴシック" panose="020B0400000000000000" pitchFamily="50" charset="-128"/>
                          <a:ea typeface="BIZ UDPゴシック" panose="020B0400000000000000" pitchFamily="50" charset="-128"/>
                        </a:rPr>
                        <a:t>【</a:t>
                      </a:r>
                      <a:r>
                        <a:rPr lang="ja-JP" altLang="en-US" sz="1000" u="none" strike="noStrike">
                          <a:effectLst/>
                          <a:latin typeface="BIZ UDPゴシック" panose="020B0400000000000000" pitchFamily="50" charset="-128"/>
                          <a:ea typeface="BIZ UDPゴシック" panose="020B0400000000000000" pitchFamily="50" charset="-128"/>
                        </a:rPr>
                        <a:t>協議会による後発医薬品使用促進のための環境整備</a:t>
                      </a:r>
                      <a:r>
                        <a:rPr lang="en-US" altLang="ja-JP" sz="1000" u="none" strike="noStrike">
                          <a:effectLst/>
                          <a:latin typeface="BIZ UDPゴシック" panose="020B0400000000000000" pitchFamily="50" charset="-128"/>
                          <a:ea typeface="BIZ UDPゴシック" panose="020B0400000000000000" pitchFamily="50" charset="-128"/>
                        </a:rPr>
                        <a:t>】</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後発医薬品安心使用促進のための協議の実施</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協議会による後発医薬品使用促進のための環境整備</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・「後発医薬品安心使用促進のための協議会」を開催</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extLst>
                  <a:ext uri="{0D108BD9-81ED-4DB2-BD59-A6C34878D82A}">
                    <a16:rowId xmlns:a16="http://schemas.microsoft.com/office/drawing/2014/main" val="482886176"/>
                  </a:ext>
                </a:extLst>
              </a:tr>
              <a:tr h="347615">
                <a:tc>
                  <a:txBody>
                    <a:bodyPr/>
                    <a:lstStyle/>
                    <a:p>
                      <a:pPr algn="l" fontAlgn="ctr"/>
                      <a:r>
                        <a:rPr lang="en-US" altLang="ja-JP" sz="1000" u="none" strike="noStrike">
                          <a:effectLst/>
                          <a:latin typeface="BIZ UDPゴシック" panose="020B0400000000000000" pitchFamily="50" charset="-128"/>
                          <a:ea typeface="BIZ UDPゴシック" panose="020B0400000000000000" pitchFamily="50" charset="-128"/>
                        </a:rPr>
                        <a:t>【</a:t>
                      </a:r>
                      <a:r>
                        <a:rPr lang="ja-JP" altLang="en-US" sz="1000" u="none" strike="noStrike">
                          <a:effectLst/>
                          <a:latin typeface="BIZ UDPゴシック" panose="020B0400000000000000" pitchFamily="50" charset="-128"/>
                          <a:ea typeface="BIZ UDPゴシック" panose="020B0400000000000000" pitchFamily="50" charset="-128"/>
                        </a:rPr>
                        <a:t>協議会を通じた後発医薬品・バイオ後続品の普及啓発</a:t>
                      </a:r>
                      <a:r>
                        <a:rPr lang="en-US" altLang="ja-JP" sz="1000" u="none" strike="noStrike">
                          <a:effectLst/>
                          <a:latin typeface="BIZ UDPゴシック" panose="020B0400000000000000" pitchFamily="50" charset="-128"/>
                          <a:ea typeface="BIZ UDPゴシック" panose="020B0400000000000000" pitchFamily="50" charset="-128"/>
                        </a:rPr>
                        <a:t>】</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後発医薬品等の普及啓発の実施</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協議会を通じた後発医薬品・バイオ後続品の普及啓発</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「後発医薬品安心使用促進のための協議会」を開催、大阪府保険者協議会とも必要に応じて連携。</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extLst>
                  <a:ext uri="{0D108BD9-81ED-4DB2-BD59-A6C34878D82A}">
                    <a16:rowId xmlns:a16="http://schemas.microsoft.com/office/drawing/2014/main" val="2665492998"/>
                  </a:ext>
                </a:extLst>
              </a:tr>
              <a:tr h="607154">
                <a:tc>
                  <a:txBody>
                    <a:bodyPr/>
                    <a:lstStyle/>
                    <a:p>
                      <a:pPr algn="l" fontAlgn="ctr"/>
                      <a:r>
                        <a:rPr lang="en-US" altLang="ja-JP" sz="1000" u="none" strike="noStrike">
                          <a:effectLst/>
                          <a:latin typeface="BIZ UDPゴシック" panose="020B0400000000000000" pitchFamily="50" charset="-128"/>
                          <a:ea typeface="BIZ UDPゴシック" panose="020B0400000000000000" pitchFamily="50" charset="-128"/>
                        </a:rPr>
                        <a:t>【</a:t>
                      </a:r>
                      <a:r>
                        <a:rPr lang="ja-JP" altLang="en-US" sz="1000" u="none" strike="noStrike">
                          <a:effectLst/>
                          <a:latin typeface="BIZ UDPゴシック" panose="020B0400000000000000" pitchFamily="50" charset="-128"/>
                          <a:ea typeface="BIZ UDPゴシック" panose="020B0400000000000000" pitchFamily="50" charset="-128"/>
                        </a:rPr>
                        <a:t>保険者等の後発医薬品使用促進への支援</a:t>
                      </a:r>
                      <a:r>
                        <a:rPr lang="en-US" altLang="ja-JP" sz="1000" u="none" strike="noStrike">
                          <a:effectLst/>
                          <a:latin typeface="BIZ UDPゴシック" panose="020B0400000000000000" pitchFamily="50" charset="-128"/>
                          <a:ea typeface="BIZ UDPゴシック" panose="020B0400000000000000" pitchFamily="50" charset="-128"/>
                        </a:rPr>
                        <a:t>】</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・後発医薬品の使用割合上昇率が前年度比で３％以上増加、または使用割合が</a:t>
                      </a:r>
                      <a:r>
                        <a:rPr lang="en-US" altLang="ja-JP" sz="1000" u="none" strike="noStrike">
                          <a:effectLst/>
                          <a:latin typeface="BIZ UDPゴシック" panose="020B0400000000000000" pitchFamily="50" charset="-128"/>
                          <a:ea typeface="BIZ UDPゴシック" panose="020B0400000000000000" pitchFamily="50" charset="-128"/>
                        </a:rPr>
                        <a:t>80</a:t>
                      </a:r>
                      <a:r>
                        <a:rPr lang="ja-JP" altLang="en-US" sz="1000" u="none" strike="noStrike">
                          <a:effectLst/>
                          <a:latin typeface="BIZ UDPゴシック" panose="020B0400000000000000" pitchFamily="50" charset="-128"/>
                          <a:ea typeface="BIZ UDPゴシック" panose="020B0400000000000000" pitchFamily="50" charset="-128"/>
                        </a:rPr>
                        <a:t>％以上の市町村数</a:t>
                      </a:r>
                      <a:br>
                        <a:rPr lang="ja-JP" altLang="en-US" sz="1000" u="none" strike="noStrike">
                          <a:effectLst/>
                          <a:latin typeface="BIZ UDPゴシック" panose="020B0400000000000000" pitchFamily="50" charset="-128"/>
                          <a:ea typeface="BIZ UDPゴシック" panose="020B0400000000000000" pitchFamily="50" charset="-128"/>
                        </a:rPr>
                      </a:br>
                      <a:r>
                        <a:rPr lang="ja-JP" altLang="en-US" sz="1000" u="none" strike="noStrike">
                          <a:effectLst/>
                          <a:latin typeface="BIZ UDPゴシック" panose="020B0400000000000000" pitchFamily="50" charset="-128"/>
                          <a:ea typeface="BIZ UDPゴシック" panose="020B0400000000000000" pitchFamily="50" charset="-128"/>
                        </a:rPr>
                        <a:t>・保険者等と連携した広報啓発や情報発信等の取組みの実施</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使用割合が</a:t>
                      </a:r>
                      <a:r>
                        <a:rPr lang="en-US" altLang="ja-JP" sz="1000" u="none" strike="noStrike" dirty="0">
                          <a:effectLst/>
                          <a:latin typeface="BIZ UDPゴシック" panose="020B0400000000000000" pitchFamily="50" charset="-128"/>
                          <a:ea typeface="BIZ UDPゴシック" panose="020B0400000000000000" pitchFamily="50" charset="-128"/>
                        </a:rPr>
                        <a:t>80</a:t>
                      </a:r>
                      <a:r>
                        <a:rPr lang="ja-JP" altLang="en-US" sz="1000" u="none" strike="noStrike" dirty="0">
                          <a:effectLst/>
                          <a:latin typeface="BIZ UDPゴシック" panose="020B0400000000000000" pitchFamily="50" charset="-128"/>
                          <a:ea typeface="BIZ UDPゴシック" panose="020B0400000000000000" pitchFamily="50" charset="-128"/>
                        </a:rPr>
                        <a:t>％以上の市町村数</a:t>
                      </a:r>
                      <a:r>
                        <a:rPr lang="en-US" altLang="ja-JP" sz="1000" u="none" strike="noStrike" dirty="0">
                          <a:effectLst/>
                          <a:latin typeface="BIZ UDPゴシック" panose="020B0400000000000000" pitchFamily="50" charset="-128"/>
                          <a:ea typeface="BIZ UDPゴシック" panose="020B0400000000000000" pitchFamily="50" charset="-128"/>
                        </a:rPr>
                        <a:t>:40</a:t>
                      </a:r>
                      <a:r>
                        <a:rPr lang="ja-JP" altLang="en-US" sz="1000" u="none" strike="noStrike" dirty="0">
                          <a:effectLst/>
                          <a:latin typeface="BIZ UDPゴシック" panose="020B0400000000000000" pitchFamily="50" charset="-128"/>
                          <a:ea typeface="BIZ UDPゴシック" panose="020B0400000000000000" pitchFamily="50" charset="-128"/>
                        </a:rPr>
                        <a:t>（令和</a:t>
                      </a:r>
                      <a:r>
                        <a:rPr lang="en-US" altLang="ja-JP" sz="1000" u="none" strike="noStrike" dirty="0">
                          <a:effectLst/>
                          <a:latin typeface="BIZ UDPゴシック" panose="020B0400000000000000" pitchFamily="50" charset="-128"/>
                          <a:ea typeface="BIZ UDPゴシック" panose="020B0400000000000000" pitchFamily="50" charset="-128"/>
                        </a:rPr>
                        <a:t>7</a:t>
                      </a:r>
                      <a:r>
                        <a:rPr lang="ja-JP" altLang="en-US" sz="1000" u="none" strike="noStrike" dirty="0">
                          <a:effectLst/>
                          <a:latin typeface="BIZ UDPゴシック" panose="020B0400000000000000" pitchFamily="50" charset="-128"/>
                          <a:ea typeface="BIZ UDPゴシック" panose="020B0400000000000000" pitchFamily="50" charset="-128"/>
                        </a:rPr>
                        <a:t>年</a:t>
                      </a:r>
                      <a:r>
                        <a:rPr lang="en-US" altLang="ja-JP" sz="1000" u="none" strike="noStrike" dirty="0">
                          <a:effectLst/>
                          <a:latin typeface="BIZ UDPゴシック" panose="020B0400000000000000" pitchFamily="50" charset="-128"/>
                          <a:ea typeface="BIZ UDPゴシック" panose="020B0400000000000000" pitchFamily="50" charset="-128"/>
                        </a:rPr>
                        <a:t>3</a:t>
                      </a:r>
                      <a:r>
                        <a:rPr lang="ja-JP" altLang="en-US" sz="1000" u="none" strike="noStrike" dirty="0">
                          <a:effectLst/>
                          <a:latin typeface="BIZ UDPゴシック" panose="020B0400000000000000" pitchFamily="50" charset="-128"/>
                          <a:ea typeface="BIZ UDPゴシック" panose="020B0400000000000000" pitchFamily="50" charset="-128"/>
                        </a:rPr>
                        <a:t>月）</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・保険者等の後発医薬品使用促進への支援</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保険者と連携し、レセプトデータをもとに地域別医薬品使用実績を作成</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extLst>
                  <a:ext uri="{0D108BD9-81ED-4DB2-BD59-A6C34878D82A}">
                    <a16:rowId xmlns:a16="http://schemas.microsoft.com/office/drawing/2014/main" val="4099682660"/>
                  </a:ext>
                </a:extLst>
              </a:tr>
              <a:tr h="520641">
                <a:tc>
                  <a:txBody>
                    <a:bodyPr/>
                    <a:lstStyle/>
                    <a:p>
                      <a:pPr algn="l" fontAlgn="ctr"/>
                      <a:r>
                        <a:rPr lang="en-US" altLang="ja-JP" sz="1000" u="none" strike="noStrike">
                          <a:effectLst/>
                          <a:latin typeface="BIZ UDPゴシック" panose="020B0400000000000000" pitchFamily="50" charset="-128"/>
                          <a:ea typeface="BIZ UDPゴシック" panose="020B0400000000000000" pitchFamily="50" charset="-128"/>
                        </a:rPr>
                        <a:t>【</a:t>
                      </a:r>
                      <a:r>
                        <a:rPr lang="ja-JP" altLang="en-US" sz="1000" u="none" strike="noStrike">
                          <a:effectLst/>
                          <a:latin typeface="BIZ UDPゴシック" panose="020B0400000000000000" pitchFamily="50" charset="-128"/>
                          <a:ea typeface="BIZ UDPゴシック" panose="020B0400000000000000" pitchFamily="50" charset="-128"/>
                        </a:rPr>
                        <a:t>フォーミュラリの推進</a:t>
                      </a:r>
                      <a:r>
                        <a:rPr lang="en-US" altLang="ja-JP" sz="1000" u="none" strike="noStrike">
                          <a:effectLst/>
                          <a:latin typeface="BIZ UDPゴシック" panose="020B0400000000000000" pitchFamily="50" charset="-128"/>
                          <a:ea typeface="BIZ UDPゴシック" panose="020B0400000000000000" pitchFamily="50" charset="-128"/>
                        </a:rPr>
                        <a:t>】</a:t>
                      </a:r>
                      <a:r>
                        <a:rPr lang="ja-JP" altLang="en-US" sz="1000" u="none" strike="noStrike">
                          <a:effectLst/>
                          <a:latin typeface="BIZ UDPゴシック" panose="020B0400000000000000" pitchFamily="50" charset="-128"/>
                          <a:ea typeface="BIZ UDPゴシック" panose="020B0400000000000000" pitchFamily="50" charset="-128"/>
                        </a:rPr>
                        <a:t>　 </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地域フォーミュラリに関する情報提供、周知、作成、運用等支援の実施</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a:effectLst/>
                          <a:latin typeface="BIZ UDPゴシック" panose="020B0400000000000000" pitchFamily="50" charset="-128"/>
                          <a:ea typeface="BIZ UDPゴシック" panose="020B0400000000000000" pitchFamily="50" charset="-128"/>
                        </a:rPr>
                        <a:t>フォーミュラリの推進</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・地域フォーミュラリに関するモデル事業を実施</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・薬剤師を対象にフォーミュラリ研修会を開催</a:t>
                      </a:r>
                      <a:br>
                        <a:rPr lang="ja-JP" altLang="en-US" sz="1000" u="none" strike="noStrike" dirty="0">
                          <a:effectLst/>
                          <a:latin typeface="BIZ UDPゴシック" panose="020B0400000000000000" pitchFamily="50" charset="-128"/>
                          <a:ea typeface="BIZ UDPゴシック" panose="020B0400000000000000" pitchFamily="50" charset="-128"/>
                        </a:rPr>
                      </a:br>
                      <a:r>
                        <a:rPr lang="ja-JP" altLang="en-US" sz="1000" u="none" strike="noStrike" dirty="0">
                          <a:effectLst/>
                          <a:latin typeface="BIZ UDPゴシック" panose="020B0400000000000000" pitchFamily="50" charset="-128"/>
                          <a:ea typeface="BIZ UDPゴシック" panose="020B0400000000000000" pitchFamily="50" charset="-128"/>
                        </a:rPr>
                        <a:t>・既存地域でのフォーミュラリ活用状況の調査を実施</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754" marR="2754" marT="2754" marB="0" anchor="ctr"/>
                </a:tc>
                <a:extLst>
                  <a:ext uri="{0D108BD9-81ED-4DB2-BD59-A6C34878D82A}">
                    <a16:rowId xmlns:a16="http://schemas.microsoft.com/office/drawing/2014/main" val="2116201766"/>
                  </a:ext>
                </a:extLst>
              </a:tr>
            </a:tbl>
          </a:graphicData>
        </a:graphic>
      </p:graphicFrame>
      <p:graphicFrame>
        <p:nvGraphicFramePr>
          <p:cNvPr id="4" name="表 3">
            <a:extLst>
              <a:ext uri="{FF2B5EF4-FFF2-40B4-BE49-F238E27FC236}">
                <a16:creationId xmlns:a16="http://schemas.microsoft.com/office/drawing/2014/main" id="{76A1E0E8-F8A5-40A3-8ADE-AB73F0705619}"/>
              </a:ext>
            </a:extLst>
          </p:cNvPr>
          <p:cNvGraphicFramePr>
            <a:graphicFrameLocks noGrp="1"/>
          </p:cNvGraphicFramePr>
          <p:nvPr>
            <p:extLst>
              <p:ext uri="{D42A27DB-BD31-4B8C-83A1-F6EECF244321}">
                <p14:modId xmlns:p14="http://schemas.microsoft.com/office/powerpoint/2010/main" val="2171007769"/>
              </p:ext>
            </p:extLst>
          </p:nvPr>
        </p:nvGraphicFramePr>
        <p:xfrm>
          <a:off x="2466329" y="1209495"/>
          <a:ext cx="5735958" cy="754380"/>
        </p:xfrm>
        <a:graphic>
          <a:graphicData uri="http://schemas.openxmlformats.org/drawingml/2006/table">
            <a:tbl>
              <a:tblPr firstRow="1" bandRow="1">
                <a:tableStyleId>{5C22544A-7EE6-4342-B048-85BDC9FD1C3A}</a:tableStyleId>
              </a:tblPr>
              <a:tblGrid>
                <a:gridCol w="1276932">
                  <a:extLst>
                    <a:ext uri="{9D8B030D-6E8A-4147-A177-3AD203B41FA5}">
                      <a16:colId xmlns:a16="http://schemas.microsoft.com/office/drawing/2014/main" val="2524981813"/>
                    </a:ext>
                  </a:extLst>
                </a:gridCol>
                <a:gridCol w="743171">
                  <a:extLst>
                    <a:ext uri="{9D8B030D-6E8A-4147-A177-3AD203B41FA5}">
                      <a16:colId xmlns:a16="http://schemas.microsoft.com/office/drawing/2014/main" val="2937659594"/>
                    </a:ext>
                  </a:extLst>
                </a:gridCol>
                <a:gridCol w="743171">
                  <a:extLst>
                    <a:ext uri="{9D8B030D-6E8A-4147-A177-3AD203B41FA5}">
                      <a16:colId xmlns:a16="http://schemas.microsoft.com/office/drawing/2014/main" val="4039792835"/>
                    </a:ext>
                  </a:extLst>
                </a:gridCol>
                <a:gridCol w="743171">
                  <a:extLst>
                    <a:ext uri="{9D8B030D-6E8A-4147-A177-3AD203B41FA5}">
                      <a16:colId xmlns:a16="http://schemas.microsoft.com/office/drawing/2014/main" val="3828302680"/>
                    </a:ext>
                  </a:extLst>
                </a:gridCol>
                <a:gridCol w="743171">
                  <a:extLst>
                    <a:ext uri="{9D8B030D-6E8A-4147-A177-3AD203B41FA5}">
                      <a16:colId xmlns:a16="http://schemas.microsoft.com/office/drawing/2014/main" val="2499363590"/>
                    </a:ext>
                  </a:extLst>
                </a:gridCol>
                <a:gridCol w="743171">
                  <a:extLst>
                    <a:ext uri="{9D8B030D-6E8A-4147-A177-3AD203B41FA5}">
                      <a16:colId xmlns:a16="http://schemas.microsoft.com/office/drawing/2014/main" val="2257387744"/>
                    </a:ext>
                  </a:extLst>
                </a:gridCol>
                <a:gridCol w="743171">
                  <a:extLst>
                    <a:ext uri="{9D8B030D-6E8A-4147-A177-3AD203B41FA5}">
                      <a16:colId xmlns:a16="http://schemas.microsoft.com/office/drawing/2014/main" val="1645391593"/>
                    </a:ext>
                  </a:extLst>
                </a:gridCol>
              </a:tblGrid>
              <a:tr h="0">
                <a:tc>
                  <a:txBody>
                    <a:bodyPr/>
                    <a:lstStyle/>
                    <a:p>
                      <a:pPr algn="ctr"/>
                      <a:r>
                        <a:rPr kumimoji="1" lang="ja-JP" altLang="en-US" sz="1050" dirty="0">
                          <a:latin typeface="BIZ UDPゴシック" panose="020B0400000000000000" pitchFamily="50" charset="-128"/>
                          <a:ea typeface="BIZ UDPゴシック" panose="020B0400000000000000" pitchFamily="50" charset="-128"/>
                        </a:rPr>
                        <a:t>分類</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a:t>
                      </a:r>
                      <a:r>
                        <a:rPr kumimoji="1" lang="ja-JP" altLang="en-US" sz="1050" dirty="0">
                          <a:latin typeface="BIZ UDPゴシック" panose="020B0400000000000000" pitchFamily="50" charset="-128"/>
                          <a:ea typeface="BIZ UDPゴシック" panose="020B0400000000000000" pitchFamily="50" charset="-128"/>
                        </a:rPr>
                        <a:t>１</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R2</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R3</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R4</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R5</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R6</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722610676"/>
                  </a:ext>
                </a:extLst>
              </a:tr>
              <a:tr h="0">
                <a:tc>
                  <a:txBody>
                    <a:bodyPr/>
                    <a:lstStyle/>
                    <a:p>
                      <a:pPr algn="l"/>
                      <a:r>
                        <a:rPr kumimoji="1" lang="ja-JP" altLang="en-US" sz="1050" dirty="0">
                          <a:latin typeface="BIZ UDPゴシック" panose="020B0400000000000000" pitchFamily="50" charset="-128"/>
                          <a:ea typeface="BIZ UDPゴシック" panose="020B0400000000000000" pitchFamily="50" charset="-128"/>
                        </a:rPr>
                        <a:t>後発医薬品</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78.2</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79.8</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79.9</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81.5</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83.5</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89.6 </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52127689"/>
                  </a:ext>
                </a:extLst>
              </a:tr>
              <a:tr h="0">
                <a:tc>
                  <a:txBody>
                    <a:bodyPr/>
                    <a:lstStyle/>
                    <a:p>
                      <a:pPr algn="l"/>
                      <a:r>
                        <a:rPr kumimoji="1" lang="ja-JP" altLang="en-US" sz="1050" dirty="0">
                          <a:latin typeface="BIZ UDPゴシック" panose="020B0400000000000000" pitchFamily="50" charset="-128"/>
                          <a:ea typeface="BIZ UDPゴシック" panose="020B0400000000000000" pitchFamily="50" charset="-128"/>
                        </a:rPr>
                        <a:t>バイオ後続品</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３３</a:t>
                      </a:r>
                      <a:r>
                        <a:rPr kumimoji="1" lang="en-US" altLang="ja-JP" sz="1050" dirty="0">
                          <a:latin typeface="BIZ UDPゴシック" panose="020B0400000000000000" pitchFamily="50" charset="-128"/>
                          <a:ea typeface="BIZ UDPゴシック" panose="020B0400000000000000" pitchFamily="50" charset="-128"/>
                        </a:rPr>
                        <a:t>.0%</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38.3%</a:t>
                      </a:r>
                    </a:p>
                  </a:txBody>
                  <a:tcPr/>
                </a:tc>
                <a:extLst>
                  <a:ext uri="{0D108BD9-81ED-4DB2-BD59-A6C34878D82A}">
                    <a16:rowId xmlns:a16="http://schemas.microsoft.com/office/drawing/2014/main" val="4144288986"/>
                  </a:ext>
                </a:extLst>
              </a:tr>
            </a:tbl>
          </a:graphicData>
        </a:graphic>
      </p:graphicFrame>
    </p:spTree>
    <p:extLst>
      <p:ext uri="{BB962C8B-B14F-4D97-AF65-F5344CB8AC3E}">
        <p14:creationId xmlns:p14="http://schemas.microsoft.com/office/powerpoint/2010/main" val="39336339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bfe__x8c61__x30e6__x30fc__x30b6__x30fc_ xmlns="593365d6-ff8f-42ea-b041-1cf5a6bd90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8746D7FFC1F654FAD61CA2012E0EF5D" ma:contentTypeVersion="2" ma:contentTypeDescription="新しいドキュメントを作成します。" ma:contentTypeScope="" ma:versionID="d768b147d438f47c1093bbb282a1436b">
  <xsd:schema xmlns:xsd="http://www.w3.org/2001/XMLSchema" xmlns:xs="http://www.w3.org/2001/XMLSchema" xmlns:p="http://schemas.microsoft.com/office/2006/metadata/properties" xmlns:ns2="593365d6-ff8f-42ea-b041-1cf5a6bd90ad" xmlns:ns3="37ef2d1b-1235-44d9-8c81-ea4e54386f8b" targetNamespace="http://schemas.microsoft.com/office/2006/metadata/properties" ma:root="true" ma:fieldsID="d1bb835cc652d21d17a3641e173e7e6b" ns2:_="" ns3:_="">
    <xsd:import namespace="593365d6-ff8f-42ea-b041-1cf5a6bd90ad"/>
    <xsd:import namespace="37ef2d1b-1235-44d9-8c81-ea4e54386f8b"/>
    <xsd:element name="properties">
      <xsd:complexType>
        <xsd:sequence>
          <xsd:element name="documentManagement">
            <xsd:complexType>
              <xsd:all>
                <xsd:element ref="ns2:_x5bfe__x8c61__x30e6__x30fc__x30b6__x30fc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365d6-ff8f-42ea-b041-1cf5a6bd90ad"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ef2d1b-1235-44d9-8c81-ea4e54386f8b"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0D20E7-ABAA-49D5-A836-D4890FB07EA1}">
  <ds:schemaRefs>
    <ds:schemaRef ds:uri="37ef2d1b-1235-44d9-8c81-ea4e54386f8b"/>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dcmitype/"/>
    <ds:schemaRef ds:uri="593365d6-ff8f-42ea-b041-1cf5a6bd90ad"/>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37C431C0-1BC6-412F-A866-372F382E033E}">
  <ds:schemaRefs>
    <ds:schemaRef ds:uri="http://schemas.microsoft.com/sharepoint/v3/contenttype/forms"/>
  </ds:schemaRefs>
</ds:datastoreItem>
</file>

<file path=customXml/itemProps3.xml><?xml version="1.0" encoding="utf-8"?>
<ds:datastoreItem xmlns:ds="http://schemas.openxmlformats.org/officeDocument/2006/customXml" ds:itemID="{9AEADAF6-2404-445D-B17D-24EB8814C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365d6-ff8f-42ea-b041-1cf5a6bd90ad"/>
    <ds:schemaRef ds:uri="37ef2d1b-1235-44d9-8c81-ea4e54386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25429</TotalTime>
  <Words>2153</Words>
  <Application>Microsoft Office PowerPoint</Application>
  <PresentationFormat>A4 210 x 297 mm</PresentationFormat>
  <Paragraphs>237</Paragraphs>
  <Slides>10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BIZ UDPゴシック</vt:lpstr>
      <vt:lpstr>UD デジタル 教科書体 NK-B</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nakatani takeshi</dc:creator>
  <cp:lastModifiedBy>佐々木　亮</cp:lastModifiedBy>
  <cp:revision>2753</cp:revision>
  <cp:lastPrinted>2026-02-20T09:13:22Z</cp:lastPrinted>
  <dcterms:created xsi:type="dcterms:W3CDTF">2018-06-02T16:23:42Z</dcterms:created>
  <dcterms:modified xsi:type="dcterms:W3CDTF">2026-02-25T00:11:26Z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0x010100E8746D7FFC1F654FAD61CA2012E0EF5D</vt:lpwstr>
  </property>
</Properties>
</file>