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03" r:id="rId1"/>
  </p:sldMasterIdLst>
  <p:notesMasterIdLst>
    <p:notesMasterId r:id="rId44"/>
  </p:notesMasterIdLst>
  <p:handoutMasterIdLst>
    <p:handoutMasterId r:id="rId45"/>
  </p:handoutMasterIdLst>
  <p:sldIdLst>
    <p:sldId id="1128" r:id="rId2"/>
    <p:sldId id="1159" r:id="rId3"/>
    <p:sldId id="1426" r:id="rId4"/>
    <p:sldId id="1398" r:id="rId5"/>
    <p:sldId id="1389" r:id="rId6"/>
    <p:sldId id="1098" r:id="rId7"/>
    <p:sldId id="1303" r:id="rId8"/>
    <p:sldId id="1201" r:id="rId9"/>
    <p:sldId id="381" r:id="rId10"/>
    <p:sldId id="367" r:id="rId11"/>
    <p:sldId id="382" r:id="rId12"/>
    <p:sldId id="375" r:id="rId13"/>
    <p:sldId id="1427" r:id="rId14"/>
    <p:sldId id="352" r:id="rId15"/>
    <p:sldId id="353" r:id="rId16"/>
    <p:sldId id="392" r:id="rId17"/>
    <p:sldId id="393" r:id="rId18"/>
    <p:sldId id="394" r:id="rId19"/>
    <p:sldId id="395" r:id="rId20"/>
    <p:sldId id="365" r:id="rId21"/>
    <p:sldId id="296" r:id="rId22"/>
    <p:sldId id="376" r:id="rId23"/>
    <p:sldId id="380" r:id="rId24"/>
    <p:sldId id="1428" r:id="rId25"/>
    <p:sldId id="1363" r:id="rId26"/>
    <p:sldId id="1364" r:id="rId27"/>
    <p:sldId id="1365" r:id="rId28"/>
    <p:sldId id="1366" r:id="rId29"/>
    <p:sldId id="1367" r:id="rId30"/>
    <p:sldId id="1368" r:id="rId31"/>
    <p:sldId id="1369" r:id="rId32"/>
    <p:sldId id="1433" r:id="rId33"/>
    <p:sldId id="1436" r:id="rId34"/>
    <p:sldId id="1437" r:id="rId35"/>
    <p:sldId id="1429" r:id="rId36"/>
    <p:sldId id="1144" r:id="rId37"/>
    <p:sldId id="1166" r:id="rId38"/>
    <p:sldId id="1432" r:id="rId39"/>
    <p:sldId id="1438" r:id="rId40"/>
    <p:sldId id="1439" r:id="rId41"/>
    <p:sldId id="1431" r:id="rId42"/>
    <p:sldId id="1151" r:id="rId43"/>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6" autoAdjust="0"/>
    <p:restoredTop sz="72531" autoAdjust="0"/>
  </p:normalViewPr>
  <p:slideViewPr>
    <p:cSldViewPr>
      <p:cViewPr varScale="1">
        <p:scale>
          <a:sx n="74" d="100"/>
          <a:sy n="74" d="100"/>
        </p:scale>
        <p:origin x="1146"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73-45C0-92B8-B93EBE5C104C}"/>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A873-45C0-92B8-B93EBE5C104C}"/>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873-45C0-92B8-B93EBE5C104C}"/>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73-45C0-92B8-B93EBE5C104C}"/>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A873-45C0-92B8-B93EBE5C104C}"/>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73-45C0-92B8-B93EBE5C104C}"/>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73-45C0-92B8-B93EBE5C104C}"/>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873-45C0-92B8-B93EBE5C104C}"/>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873-45C0-92B8-B93EBE5C104C}"/>
                </c:ext>
              </c:extLst>
            </c:dLbl>
            <c:dLbl>
              <c:idx val="9"/>
              <c:layout>
                <c:manualLayout>
                  <c:x val="-2.8254590920773363E-2"/>
                  <c:y val="-0.1247401424967160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873-45C0-92B8-B93EBE5C10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Sheet1!$B$2:$B$11</c:f>
              <c:numCache>
                <c:formatCode>0.0"%"</c:formatCode>
                <c:ptCount val="10"/>
                <c:pt idx="0">
                  <c:v>17.899999999999999</c:v>
                </c:pt>
                <c:pt idx="1">
                  <c:v>14.7</c:v>
                </c:pt>
                <c:pt idx="2">
                  <c:v>25.4</c:v>
                </c:pt>
                <c:pt idx="3">
                  <c:v>31.4</c:v>
                </c:pt>
                <c:pt idx="4">
                  <c:v>43.5</c:v>
                </c:pt>
                <c:pt idx="5">
                  <c:v>53.4</c:v>
                </c:pt>
                <c:pt idx="6">
                  <c:v>72.3</c:v>
                </c:pt>
                <c:pt idx="7">
                  <c:v>79.5</c:v>
                </c:pt>
                <c:pt idx="8">
                  <c:v>81.8</c:v>
                </c:pt>
                <c:pt idx="9">
                  <c:v>84.1</c:v>
                </c:pt>
              </c:numCache>
            </c:numRef>
          </c:val>
          <c:smooth val="0"/>
          <c:extLst>
            <c:ext xmlns:c16="http://schemas.microsoft.com/office/drawing/2014/chart" uri="{C3380CC4-5D6E-409C-BE32-E72D297353CC}">
              <c16:uniqueId val="{0000000A-A873-45C0-92B8-B93EBE5C104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873-45C0-92B8-B93EBE5C104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ext>
                <c:ext xmlns:c16="http://schemas.microsoft.com/office/drawing/2014/chart" uri="{C3380CC4-5D6E-409C-BE32-E72D297353CC}">
                  <c16:uniqueId val="{0000000C-A873-45C0-92B8-B93EBE5C104C}"/>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Sheet1!$C$2:$C$11</c:f>
              <c:numCache>
                <c:formatCode>0.0"%"</c:formatCode>
                <c:ptCount val="10"/>
                <c:pt idx="0">
                  <c:v>19.399999999999999</c:v>
                </c:pt>
                <c:pt idx="1">
                  <c:v>17.399999999999999</c:v>
                </c:pt>
                <c:pt idx="2">
                  <c:v>33.1</c:v>
                </c:pt>
                <c:pt idx="3">
                  <c:v>39.1</c:v>
                </c:pt>
                <c:pt idx="4">
                  <c:v>52.4</c:v>
                </c:pt>
                <c:pt idx="5">
                  <c:v>62.1</c:v>
                </c:pt>
                <c:pt idx="6">
                  <c:v>74.7</c:v>
                </c:pt>
                <c:pt idx="7">
                  <c:v>82.8</c:v>
                </c:pt>
                <c:pt idx="8">
                  <c:v>83.9</c:v>
                </c:pt>
                <c:pt idx="9">
                  <c:v>85.3</c:v>
                </c:pt>
              </c:numCache>
            </c:numRef>
          </c:val>
          <c:smooth val="0"/>
          <c:extLst>
            <c:ext xmlns:c16="http://schemas.microsoft.com/office/drawing/2014/chart" uri="{C3380CC4-5D6E-409C-BE32-E72D297353CC}">
              <c16:uniqueId val="{0000000E-A873-45C0-92B8-B93EBE5C104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Sheet1!$D$2:$D$11</c:f>
              <c:numCache>
                <c:formatCode>0.0"%"</c:formatCode>
                <c:ptCount val="10"/>
                <c:pt idx="0">
                  <c:v>16.600000000000001</c:v>
                </c:pt>
                <c:pt idx="1">
                  <c:v>12.2</c:v>
                </c:pt>
                <c:pt idx="2">
                  <c:v>18.5</c:v>
                </c:pt>
                <c:pt idx="3">
                  <c:v>24.4</c:v>
                </c:pt>
                <c:pt idx="4">
                  <c:v>35.4</c:v>
                </c:pt>
                <c:pt idx="5">
                  <c:v>45.5</c:v>
                </c:pt>
                <c:pt idx="6">
                  <c:v>70.099999999999994</c:v>
                </c:pt>
                <c:pt idx="7">
                  <c:v>76.5</c:v>
                </c:pt>
                <c:pt idx="8">
                  <c:v>80</c:v>
                </c:pt>
                <c:pt idx="9">
                  <c:v>83</c:v>
                </c:pt>
              </c:numCache>
            </c:numRef>
          </c:val>
          <c:smooth val="0"/>
          <c:extLst>
            <c:ext xmlns:c16="http://schemas.microsoft.com/office/drawing/2014/chart" uri="{C3380CC4-5D6E-409C-BE32-E72D297353CC}">
              <c16:uniqueId val="{00000010-A873-45C0-92B8-B93EBE5C104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880101" cy="488793"/>
          </a:xfrm>
          <a:prstGeom prst="rect">
            <a:avLst/>
          </a:prstGeom>
        </p:spPr>
        <p:txBody>
          <a:bodyPr vert="horz" lIns="89616" tIns="44808" rIns="89616" bIns="448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2" y="0"/>
            <a:ext cx="2880101" cy="488793"/>
          </a:xfrm>
          <a:prstGeom prst="rect">
            <a:avLst/>
          </a:prstGeom>
        </p:spPr>
        <p:txBody>
          <a:bodyPr vert="horz" lIns="89616" tIns="44808" rIns="89616" bIns="44808" rtlCol="0"/>
          <a:lstStyle>
            <a:lvl1pPr algn="r">
              <a:defRPr sz="1200"/>
            </a:lvl1pPr>
          </a:lstStyle>
          <a:p>
            <a:fld id="{5AA3F54B-2833-45B3-AE85-A5B2483667C7}" type="datetimeFigureOut">
              <a:rPr kumimoji="1" lang="ja-JP" altLang="en-US" smtClean="0"/>
              <a:t>2023/4/26</a:t>
            </a:fld>
            <a:endParaRPr kumimoji="1" lang="ja-JP" altLang="en-US"/>
          </a:p>
        </p:txBody>
      </p:sp>
      <p:sp>
        <p:nvSpPr>
          <p:cNvPr id="4" name="フッター プレースホルダー 3"/>
          <p:cNvSpPr>
            <a:spLocks noGrp="1"/>
          </p:cNvSpPr>
          <p:nvPr>
            <p:ph type="ftr" sz="quarter" idx="2"/>
          </p:nvPr>
        </p:nvSpPr>
        <p:spPr>
          <a:xfrm>
            <a:off x="9" y="9287061"/>
            <a:ext cx="2880101" cy="488792"/>
          </a:xfrm>
          <a:prstGeom prst="rect">
            <a:avLst/>
          </a:prstGeom>
        </p:spPr>
        <p:txBody>
          <a:bodyPr vert="horz" lIns="89616" tIns="44808" rIns="89616" bIns="448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2" y="9287061"/>
            <a:ext cx="2880101" cy="488792"/>
          </a:xfrm>
          <a:prstGeom prst="rect">
            <a:avLst/>
          </a:prstGeom>
        </p:spPr>
        <p:txBody>
          <a:bodyPr vert="horz" lIns="89616" tIns="44808" rIns="89616" bIns="448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6888" y="23813"/>
            <a:ext cx="3957637" cy="2740025"/>
          </a:xfrm>
          <a:prstGeom prst="rect">
            <a:avLst/>
          </a:prstGeom>
          <a:noFill/>
          <a:ln w="12700">
            <a:solidFill>
              <a:prstClr val="black"/>
            </a:solidFill>
          </a:ln>
        </p:spPr>
        <p:txBody>
          <a:bodyPr vert="horz" lIns="89660" tIns="44832" rIns="89660" bIns="44832" rtlCol="0" anchor="ctr"/>
          <a:lstStyle/>
          <a:p>
            <a:endParaRPr lang="ja-JP" altLang="en-US"/>
          </a:p>
        </p:txBody>
      </p:sp>
      <p:sp>
        <p:nvSpPr>
          <p:cNvPr id="9" name="ノート プレースホルダー 8"/>
          <p:cNvSpPr>
            <a:spLocks noGrp="1"/>
          </p:cNvSpPr>
          <p:nvPr>
            <p:ph type="body" sz="quarter" idx="3"/>
          </p:nvPr>
        </p:nvSpPr>
        <p:spPr>
          <a:xfrm>
            <a:off x="434141" y="4268143"/>
            <a:ext cx="5778582" cy="5171377"/>
          </a:xfrm>
          <a:prstGeom prst="rect">
            <a:avLst/>
          </a:prstGeom>
        </p:spPr>
        <p:txBody>
          <a:bodyPr vert="horz" lIns="89660" tIns="44832" rIns="89660" bIns="448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1" y="9287175"/>
            <a:ext cx="2881263" cy="490238"/>
          </a:xfrm>
          <a:prstGeom prst="rect">
            <a:avLst/>
          </a:prstGeom>
        </p:spPr>
        <p:txBody>
          <a:bodyPr vert="horz" lIns="89660" tIns="44832" rIns="89660" bIns="44832"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427038"/>
            <a:ext cx="4110038" cy="28463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lang="ja-JP" altLang="en-US" dirty="0"/>
          </a:p>
        </p:txBody>
      </p:sp>
      <p:sp>
        <p:nvSpPr>
          <p:cNvPr id="188" name="Shape 188"/>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9</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61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lang="en-US" altLang="ja-JP" dirty="0"/>
          </a:p>
        </p:txBody>
      </p:sp>
      <p:sp>
        <p:nvSpPr>
          <p:cNvPr id="208" name="Shape 208"/>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10</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56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dirty="0"/>
          </a:p>
        </p:txBody>
      </p:sp>
      <p:sp>
        <p:nvSpPr>
          <p:cNvPr id="319" name="Shape 319"/>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04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162256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72891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24172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26911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38731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8983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49011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49617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277308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5813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96124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402646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97800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786296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301868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pPr defTabSz="913694">
              <a:defRPr/>
            </a:pPr>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304040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29</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30</a:t>
            </a:fld>
            <a:endParaRPr kumimoji="1" lang="ja-JP" altLang="en-US"/>
          </a:p>
        </p:txBody>
      </p:sp>
    </p:spTree>
    <p:extLst>
      <p:ext uri="{BB962C8B-B14F-4D97-AF65-F5344CB8AC3E}">
        <p14:creationId xmlns:p14="http://schemas.microsoft.com/office/powerpoint/2010/main" val="1429563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238048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625997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33</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2681998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018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354630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568325"/>
            <a:ext cx="4214813" cy="291941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2091250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72516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3387233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3957628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68929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247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9758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88754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959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99005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4/26/2023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483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9696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818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059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8319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9377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6961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574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5635648"/>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36.xml"/><Relationship Id="rId16"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62.png"/><Relationship Id="rId11" Type="http://schemas.openxmlformats.org/officeDocument/2006/relationships/image" Target="../media/image61.png"/><Relationship Id="rId5" Type="http://schemas.openxmlformats.org/officeDocument/2006/relationships/image" Target="../media/image65.png"/><Relationship Id="rId10" Type="http://schemas.openxmlformats.org/officeDocument/2006/relationships/image" Target="../media/image49.png"/><Relationship Id="rId4" Type="http://schemas.openxmlformats.org/officeDocument/2006/relationships/image" Target="../media/image59.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85.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大阪府における</a:t>
            </a:r>
            <a:endParaRPr kumimoji="1" lang="en-US" altLang="ja-JP" sz="4400" b="1" dirty="0">
              <a:latin typeface="Meiryo UI" panose="020B0604030504040204" pitchFamily="50" charset="-128"/>
              <a:ea typeface="Meiryo UI" panose="020B0604030504040204" pitchFamily="50" charset="-128"/>
            </a:endParaRPr>
          </a:p>
          <a:p>
            <a:pPr algn="ct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の取り組み</a:t>
            </a:r>
            <a:r>
              <a:rPr kumimoji="1" lang="ja-JP" altLang="en-US" sz="4400" b="1" dirty="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2023</a:t>
            </a:r>
            <a:r>
              <a:rPr kumimoji="1" lang="ja-JP" altLang="en-US" sz="2000" dirty="0" smtClean="0">
                <a:latin typeface="Meiryo UI" panose="020B0604030504040204" pitchFamily="50" charset="-128"/>
                <a:ea typeface="Meiryo UI" panose="020B0604030504040204" pitchFamily="50" charset="-128"/>
              </a:rPr>
              <a:t>年４月</a:t>
            </a:r>
            <a:r>
              <a:rPr lang="ja-JP" altLang="en-US" sz="2000" dirty="0">
                <a:latin typeface="Meiryo UI" panose="020B0604030504040204" pitchFamily="50" charset="-128"/>
                <a:ea typeface="Meiryo UI" panose="020B0604030504040204" pitchFamily="50" charset="-128"/>
              </a:rPr>
              <a:t>６</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目標２：飢餓に終止符を打ち、食料の安定確保と栄養状態の</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205209606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Meiryo UI" panose="020B0604030504040204" pitchFamily="50" charset="-128"/>
                <a:ea typeface="Meiryo UI" panose="020B0604030504040204" pitchFamily="50" charset="-128"/>
                <a:cs typeface="Arial" panose="020B0604020202020204" pitchFamily="34" charset="0"/>
              </a:rPr>
              <a:t>目標</a:t>
            </a:r>
            <a:r>
              <a:rPr lang="en-US" altLang="ja-JP" sz="2800" b="1" dirty="0">
                <a:latin typeface="Meiryo UI" panose="020B0604030504040204" pitchFamily="50" charset="-128"/>
                <a:ea typeface="Meiryo UI" panose="020B0604030504040204" pitchFamily="50" charset="-128"/>
                <a:cs typeface="Arial" panose="020B0604020202020204" pitchFamily="34" charset="0"/>
              </a:rPr>
              <a:t>4</a:t>
            </a:r>
            <a:r>
              <a:rPr lang="ja-JP" altLang="en-US" sz="2800" b="1" dirty="0">
                <a:latin typeface="Meiryo UI" panose="020B0604030504040204" pitchFamily="50" charset="-128"/>
                <a:ea typeface="Meiryo UI" panose="020B0604030504040204" pitchFamily="50" charset="-128"/>
                <a:cs typeface="Arial" panose="020B0604020202020204" pitchFamily="34" charset="0"/>
              </a:rPr>
              <a:t>：すべての人々に包摂的かつ公平で質の高い教育を</a:t>
            </a:r>
            <a:r>
              <a:rPr lang="en-US" altLang="ja-JP" sz="2800" b="1" dirty="0">
                <a:latin typeface="Meiryo UI" panose="020B0604030504040204" pitchFamily="50" charset="-128"/>
                <a:ea typeface="Meiryo UI" panose="020B0604030504040204" pitchFamily="50" charset="-128"/>
                <a:cs typeface="Arial" panose="020B0604020202020204" pitchFamily="34" charset="0"/>
              </a:rPr>
              <a:t/>
            </a:r>
            <a:br>
              <a:rPr lang="en-US" altLang="ja-JP" sz="2800" b="1" dirty="0">
                <a:latin typeface="Meiryo UI" panose="020B0604030504040204" pitchFamily="50" charset="-128"/>
                <a:ea typeface="Meiryo UI" panose="020B0604030504040204" pitchFamily="50" charset="-128"/>
                <a:cs typeface="Arial" panose="020B0604020202020204" pitchFamily="34" charset="0"/>
              </a:rPr>
            </a:br>
            <a:r>
              <a:rPr lang="ja-JP" altLang="en-US" sz="2800" b="1" dirty="0">
                <a:latin typeface="Meiryo UI" panose="020B0604030504040204" pitchFamily="50" charset="-128"/>
                <a:ea typeface="Meiryo UI" panose="020B0604030504040204" pitchFamily="50" charset="-128"/>
                <a:cs typeface="Arial" panose="020B0604020202020204" pitchFamily="34" charset="0"/>
              </a:rPr>
              <a:t>　　　　　提供し、</a:t>
            </a:r>
            <a:r>
              <a:rPr lang="en-US" altLang="ja-JP" sz="2800" b="1" dirty="0">
                <a:latin typeface="Meiryo UI" panose="020B0604030504040204" pitchFamily="50" charset="-128"/>
                <a:ea typeface="Meiryo UI" panose="020B0604030504040204" pitchFamily="50" charset="-128"/>
                <a:cs typeface="Arial" panose="020B0604020202020204" pitchFamily="34" charset="0"/>
              </a:rPr>
              <a:t> </a:t>
            </a:r>
            <a:r>
              <a:rPr lang="ja-JP" altLang="en-US" sz="2800" b="1" dirty="0">
                <a:latin typeface="Meiryo UI" panose="020B0604030504040204" pitchFamily="50" charset="-128"/>
                <a:ea typeface="Meiryo UI" panose="020B0604030504040204" pitchFamily="50" charset="-128"/>
                <a:cs typeface="Arial" panose="020B0604020202020204" pitchFamily="34" charset="0"/>
              </a:rPr>
              <a:t>生涯学習の機会を促進する</a:t>
            </a:r>
            <a:endParaRPr lang="en-US" sz="28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10</a:t>
            </a:fld>
            <a:endParaRPr kumimoji="1" lang="ja-JP"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7" y="6519446"/>
            <a:ext cx="5920740" cy="307777"/>
          </a:xfrm>
          <a:prstGeom prst="rect">
            <a:avLst/>
          </a:prstGeom>
        </p:spPr>
        <p:txBody>
          <a:bodyPr wrap="square">
            <a:spAutoFit/>
          </a:bodyPr>
          <a:lstStyle/>
          <a:p>
            <a:r>
              <a:rPr lang="ja-JP" altLang="en-US" sz="1400" spc="-120" dirty="0"/>
              <a:t>経済的な理由で、進学をすることができない・学校に行くことができない。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Tree>
    <p:extLst>
      <p:ext uri="{BB962C8B-B14F-4D97-AF65-F5344CB8AC3E}">
        <p14:creationId xmlns:p14="http://schemas.microsoft.com/office/powerpoint/2010/main" val="151002773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600" b="1" dirty="0">
                <a:latin typeface="Meiryo UI" panose="020B0604030504040204" pitchFamily="50" charset="-128"/>
                <a:ea typeface="Meiryo UI" panose="020B0604030504040204" pitchFamily="50" charset="-128"/>
                <a:cs typeface="Arial" panose="020B0604020202020204" pitchFamily="34" charset="0"/>
              </a:rPr>
              <a:t>目標</a:t>
            </a:r>
            <a:r>
              <a:rPr lang="en-US" altLang="ja-JP" sz="2600" b="1" dirty="0">
                <a:latin typeface="Meiryo UI" panose="020B0604030504040204" pitchFamily="50" charset="-128"/>
                <a:ea typeface="Meiryo UI" panose="020B0604030504040204" pitchFamily="50" charset="-128"/>
                <a:cs typeface="Arial" panose="020B0604020202020204" pitchFamily="34" charset="0"/>
              </a:rPr>
              <a:t>15</a:t>
            </a:r>
            <a:r>
              <a:rPr lang="ja-JP" altLang="en-US" sz="2600" b="1" dirty="0">
                <a:latin typeface="Meiryo UI" panose="020B0604030504040204" pitchFamily="50" charset="-128"/>
                <a:ea typeface="Meiryo UI" panose="020B0604030504040204" pitchFamily="50" charset="-128"/>
                <a:cs typeface="Arial" panose="020B0604020202020204" pitchFamily="34" charset="0"/>
              </a:rPr>
              <a:t>：</a:t>
            </a:r>
            <a:r>
              <a:rPr lang="ja-JP" altLang="en-US" sz="2600" b="1" dirty="0">
                <a:latin typeface="Meiryo UI" panose="020B0604030504040204" pitchFamily="50" charset="-128"/>
                <a:ea typeface="Meiryo UI" panose="020B0604030504040204" pitchFamily="50" charset="-128"/>
              </a:rPr>
              <a:t>陸上生態系の保護、回復および持続可能な利用の推進、 </a:t>
            </a:r>
            <a:r>
              <a:rPr lang="en-US" altLang="ja-JP" sz="2600" b="1" dirty="0">
                <a:latin typeface="Meiryo UI" panose="020B0604030504040204" pitchFamily="50" charset="-128"/>
                <a:ea typeface="Meiryo UI" panose="020B0604030504040204" pitchFamily="50" charset="-128"/>
              </a:rPr>
              <a:t/>
            </a:r>
            <a:br>
              <a:rPr lang="en-US" altLang="ja-JP" sz="2600" b="1" dirty="0">
                <a:latin typeface="Meiryo UI" panose="020B0604030504040204" pitchFamily="50" charset="-128"/>
                <a:ea typeface="Meiryo UI" panose="020B0604030504040204" pitchFamily="50" charset="-128"/>
              </a:rPr>
            </a:br>
            <a:r>
              <a:rPr lang="en-US" altLang="ja-JP" sz="2600" b="1" dirty="0">
                <a:latin typeface="Meiryo UI" panose="020B0604030504040204" pitchFamily="50" charset="-128"/>
                <a:ea typeface="Meiryo UI" panose="020B0604030504040204" pitchFamily="50" charset="-128"/>
              </a:rPr>
              <a:t>           </a:t>
            </a:r>
            <a:r>
              <a:rPr lang="ja-JP" altLang="en-US" sz="2600" b="1" dirty="0">
                <a:latin typeface="Meiryo UI" panose="020B0604030504040204" pitchFamily="50" charset="-128"/>
                <a:ea typeface="Meiryo UI" panose="020B0604030504040204" pitchFamily="50" charset="-128"/>
              </a:rPr>
              <a:t>森林の持続可能な管理、砂漠化への対処、土地劣化の阻　</a:t>
            </a:r>
            <a:r>
              <a:rPr lang="en-US" altLang="ja-JP" sz="2600" b="1" dirty="0">
                <a:latin typeface="Meiryo UI" panose="020B0604030504040204" pitchFamily="50" charset="-128"/>
                <a:ea typeface="Meiryo UI" panose="020B0604030504040204" pitchFamily="50" charset="-128"/>
              </a:rPr>
              <a:t/>
            </a:r>
            <a:br>
              <a:rPr lang="en-US" altLang="ja-JP" sz="2600" b="1" dirty="0">
                <a:latin typeface="Meiryo UI" panose="020B0604030504040204" pitchFamily="50" charset="-128"/>
                <a:ea typeface="Meiryo UI" panose="020B0604030504040204" pitchFamily="50" charset="-128"/>
              </a:rPr>
            </a:br>
            <a:r>
              <a:rPr lang="ja-JP" altLang="en-US" sz="2600" b="1" dirty="0">
                <a:latin typeface="Meiryo UI" panose="020B0604030504040204" pitchFamily="50" charset="-128"/>
                <a:ea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rPr>
              <a:t>止</a:t>
            </a:r>
            <a:r>
              <a:rPr lang="ja-JP" altLang="en-US" sz="2600" b="1" dirty="0">
                <a:latin typeface="Meiryo UI" panose="020B0604030504040204" pitchFamily="50" charset="-128"/>
                <a:ea typeface="Meiryo UI" panose="020B0604030504040204" pitchFamily="50" charset="-128"/>
              </a:rPr>
              <a:t>および逆転、ならびに生物多様性損失の阻止を図る</a:t>
            </a:r>
            <a:endParaRPr lang="en-US" sz="26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11</a:t>
            </a:fld>
            <a:endParaRPr kumimoji="1" lang="ja-JP"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420480473"/>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7" name="正方形/長方形 6"/>
          <p:cNvSpPr/>
          <p:nvPr/>
        </p:nvSpPr>
        <p:spPr>
          <a:xfrm>
            <a:off x="-303584"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２．なぜ</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2">
                    <a:lumMod val="75000"/>
                  </a:schemeClr>
                </a:solidFill>
                <a:latin typeface="Meiryo UI" panose="020B0604030504040204" pitchFamily="50" charset="-128"/>
                <a:ea typeface="Meiryo UI" panose="020B0604030504040204" pitchFamily="50" charset="-128"/>
              </a:rPr>
              <a:t>４．</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SDGs </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と</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2025</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年大阪・関西万博</a:t>
            </a:r>
            <a:endParaRPr lang="en-US" altLang="ja-JP" sz="3600" b="1" i="1" dirty="0">
              <a:solidFill>
                <a:schemeClr val="bg2">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2">
                    <a:lumMod val="75000"/>
                  </a:schemeClr>
                </a:solidFill>
                <a:latin typeface="Meiryo UI" panose="020B0604030504040204" pitchFamily="50" charset="-128"/>
                <a:ea typeface="Meiryo UI" panose="020B0604030504040204" pitchFamily="50" charset="-128"/>
              </a:rPr>
              <a:t>５．みんなで取り組もう！</a:t>
            </a:r>
            <a:r>
              <a:rPr lang="en-US" altLang="ja-JP" sz="3600" b="1" dirty="0" smtClean="0">
                <a:solidFill>
                  <a:schemeClr val="bg2">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2">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1718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05394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356936" y="6506665"/>
            <a:ext cx="646827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「ブルントラント報告」（国連環境と開発に関する世界委員会、</a:t>
            </a:r>
            <a:r>
              <a:rPr lang="en-US" altLang="ja-JP" sz="1400" dirty="0">
                <a:latin typeface="Meiryo UI" panose="020B0604030504040204" pitchFamily="50" charset="-128"/>
                <a:ea typeface="Meiryo UI" panose="020B0604030504040204" pitchFamily="50" charset="-128"/>
              </a:rPr>
              <a:t>1987</a:t>
            </a:r>
            <a:r>
              <a:rPr lang="ja-JP" altLang="en-US" sz="1400" dirty="0">
                <a:latin typeface="Meiryo UI" panose="020B0604030504040204" pitchFamily="50" charset="-128"/>
                <a:ea typeface="Meiryo UI" panose="020B0604030504040204" pitchFamily="50" charset="-128"/>
              </a:rPr>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latin typeface="Meiryo UI" panose="020B0604030504040204" pitchFamily="50" charset="-128"/>
                <a:ea typeface="Meiryo UI" panose="020B0604030504040204" pitchFamily="50" charset="-128"/>
              </a:rPr>
              <a:t>将来世代のニーズを損なうことなく</a:t>
            </a:r>
            <a:endParaRPr lang="en-US" altLang="ja-JP" sz="3600" dirty="0">
              <a:latin typeface="Meiryo UI" panose="020B0604030504040204" pitchFamily="50" charset="-128"/>
              <a:ea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endParaRPr>
          </a:p>
          <a:p>
            <a:pPr algn="ctr"/>
            <a:r>
              <a:rPr lang="ja-JP" altLang="ja-JP" sz="3600" dirty="0">
                <a:latin typeface="Meiryo UI" panose="020B0604030504040204" pitchFamily="50" charset="-128"/>
                <a:ea typeface="Meiryo UI" panose="020B0604030504040204" pitchFamily="50" charset="-128"/>
              </a:rPr>
              <a:t>現在の世代のニーズを満たすこと</a:t>
            </a:r>
            <a:endParaRPr lang="ja-JP" altLang="en-US" sz="3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93978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latin typeface="Meiryo UI" panose="020B0604030504040204" pitchFamily="50" charset="-128"/>
                <a:ea typeface="Meiryo UI" panose="020B0604030504040204" pitchFamily="50" charset="-128"/>
              </a:rPr>
              <a:t>RCP </a:t>
            </a:r>
            <a:r>
              <a:rPr lang="ja-JP" altLang="en-US" sz="1100" dirty="0">
                <a:latin typeface="Meiryo UI" panose="020B0604030504040204" pitchFamily="50" charset="-128"/>
                <a:ea typeface="Meiryo UI" panose="020B0604030504040204" pitchFamily="50" charset="-128"/>
              </a:rPr>
              <a:t>シナリオ：</a:t>
            </a:r>
            <a:r>
              <a:rPr lang="en-US" altLang="ja-JP" sz="1100" dirty="0">
                <a:latin typeface="Meiryo UI" panose="020B0604030504040204" pitchFamily="50" charset="-128"/>
                <a:ea typeface="Meiryo UI" panose="020B0604030504040204" pitchFamily="50" charset="-128"/>
              </a:rPr>
              <a:t>RCP</a:t>
            </a:r>
            <a:r>
              <a:rPr lang="ja-JP" altLang="en-US" sz="1100" dirty="0">
                <a:latin typeface="Meiryo UI" panose="020B0604030504040204" pitchFamily="50" charset="-128"/>
                <a:ea typeface="Meiryo UI" panose="020B0604030504040204" pitchFamily="50" charset="-128"/>
              </a:rPr>
              <a:t>（代表的濃度経路） シナリオと呼ばれる排出シナリオが、国際的に共通して用いられています。</a:t>
            </a:r>
            <a:r>
              <a:rPr lang="en-US" altLang="ja-JP" sz="1100" dirty="0">
                <a:latin typeface="Meiryo UI" panose="020B0604030504040204" pitchFamily="50" charset="-128"/>
                <a:ea typeface="Meiryo UI" panose="020B0604030504040204" pitchFamily="50" charset="-128"/>
              </a:rPr>
              <a:t>RCP </a:t>
            </a:r>
            <a:r>
              <a:rPr lang="ja-JP" altLang="en-US" sz="1100" dirty="0">
                <a:latin typeface="Meiryo UI" panose="020B0604030504040204" pitchFamily="50" charset="-128"/>
                <a:ea typeface="Meiryo UI" panose="020B0604030504040204" pitchFamily="50" charset="-128"/>
              </a:rPr>
              <a:t>に続く数値は、その値が大きいほど</a:t>
            </a:r>
            <a:r>
              <a:rPr lang="en-US" altLang="ja-JP" sz="1100" dirty="0">
                <a:latin typeface="Meiryo UI" panose="020B0604030504040204" pitchFamily="50" charset="-128"/>
                <a:ea typeface="Meiryo UI" panose="020B0604030504040204" pitchFamily="50" charset="-128"/>
              </a:rPr>
              <a:t>2100 </a:t>
            </a:r>
            <a:r>
              <a:rPr lang="ja-JP" altLang="en-US" sz="1100" dirty="0">
                <a:latin typeface="Meiryo UI" panose="020B0604030504040204" pitchFamily="50" charset="-128"/>
                <a:ea typeface="Meiryo UI" panose="020B0604030504040204" pitchFamily="50" charset="-128"/>
              </a:rPr>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r>
              <a:rPr lang="ja-JP" altLang="en-US" sz="1050" dirty="0"/>
              <a:t>からみずほ情報総研作成</a:t>
            </a:r>
          </a:p>
        </p:txBody>
      </p:sp>
      <p:sp>
        <p:nvSpPr>
          <p:cNvPr id="9" name="テキスト ボックス 8">
            <a:extLst>
              <a:ext uri="{FF2B5EF4-FFF2-40B4-BE49-F238E27FC236}">
                <a16:creationId xmlns:a16="http://schemas.microsoft.com/office/drawing/2014/main" id="{3E7C53F6-4AA6-4289-9E1E-0E8DAB1C4B59}"/>
              </a:ext>
            </a:extLst>
          </p:cNvPr>
          <p:cNvSpPr txBox="1"/>
          <p:nvPr/>
        </p:nvSpPr>
        <p:spPr>
          <a:xfrm>
            <a:off x="85188" y="99091"/>
            <a:ext cx="3931708"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世界平均地上気温変化</a:t>
            </a:r>
          </a:p>
        </p:txBody>
      </p:sp>
      <p:cxnSp>
        <p:nvCxnSpPr>
          <p:cNvPr id="10" name="直線コネクタ 9">
            <a:extLst>
              <a:ext uri="{FF2B5EF4-FFF2-40B4-BE49-F238E27FC236}">
                <a16:creationId xmlns:a16="http://schemas.microsoft.com/office/drawing/2014/main" id="{E4B88565-DCA1-46BA-9BD5-DB211630711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9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169024" y="6483155"/>
            <a:ext cx="4595899"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出典：国際連合「世界人口予測・２０１９年版」（関連</a:t>
            </a:r>
            <a:r>
              <a:rPr lang="en-US" altLang="ja-JP"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HP</a:t>
            </a:r>
            <a:r>
              <a:rPr lang="ja-JP" alt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を含む）</a:t>
            </a:r>
            <a:endParaRPr 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5" name="テキスト ボックス 4">
            <a:extLst>
              <a:ext uri="{FF2B5EF4-FFF2-40B4-BE49-F238E27FC236}">
                <a16:creationId xmlns:a16="http://schemas.microsoft.com/office/drawing/2014/main" id="{42E83217-046E-495D-A2AE-7336CDA70EDC}"/>
              </a:ext>
            </a:extLst>
          </p:cNvPr>
          <p:cNvSpPr txBox="1"/>
          <p:nvPr/>
        </p:nvSpPr>
        <p:spPr>
          <a:xfrm>
            <a:off x="85188" y="99091"/>
            <a:ext cx="3931708"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世界</a:t>
            </a:r>
            <a:r>
              <a:rPr kumimoji="1" lang="ja-JP" altLang="en-US" sz="2000" b="1" dirty="0">
                <a:latin typeface="Meiryo UI" panose="020B0604030504040204" pitchFamily="50" charset="-128"/>
                <a:ea typeface="Meiryo UI" panose="020B0604030504040204" pitchFamily="50" charset="-128"/>
              </a:rPr>
              <a:t>人口予測</a:t>
            </a:r>
            <a:endParaRPr kumimoji="1" lang="zh-CN" altLang="en-US" sz="20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60568569-93A7-4D68-BF05-C87212EB1ADC}"/>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5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477964" y="816450"/>
            <a:ext cx="9473500" cy="843649"/>
            <a:chOff x="477964" y="816450"/>
            <a:chExt cx="9473500"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日本の人口　 </a:t>
              </a:r>
              <a:r>
                <a:rPr lang="ja-JP" altLang="en-US" sz="2400" dirty="0">
                  <a:latin typeface="Meiryo UI" panose="020B0604030504040204" pitchFamily="50" charset="-128"/>
                  <a:ea typeface="Meiryo UI" panose="020B0604030504040204" pitchFamily="50" charset="-128"/>
                </a:rPr>
                <a:t>１億２５２１万人</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 概算値）</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1612900">
                <a:spcBef>
                  <a:spcPts val="600"/>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前年同月と比べ５４万人減少</a:t>
              </a:r>
              <a:endParaRPr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6323548" y="1383100"/>
              <a:ext cx="362791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出典：総務省統計局（</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日公表資料）</a:t>
              </a:r>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323548" y="6489717"/>
              <a:ext cx="3346585" cy="276999"/>
            </a:xfrm>
            <a:prstGeom prst="rect">
              <a:avLst/>
            </a:prstGeom>
          </p:spPr>
          <p:txBody>
            <a:bodyPr wrap="square">
              <a:spAutoFit/>
            </a:bodyPr>
            <a:lstStyle/>
            <a:p>
              <a:r>
                <a:rPr lang="zh-TW" altLang="en-US" sz="1200" dirty="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rPr>
                <a:t>統計からみた我が国の高齢者</a:t>
              </a:r>
              <a:r>
                <a:rPr lang="zh-TW" altLang="en-US"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総務省</a:t>
              </a:r>
              <a:r>
                <a:rPr lang="zh-TW" altLang="en-US"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D47114C6-71A7-4379-8760-B6DB2D1C2A73}"/>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日本の人口</a:t>
            </a:r>
            <a:endParaRPr kumimoji="1" lang="zh-CN"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4AF2473C-57EE-43EC-826D-DCE0C9534FF7}"/>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5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グループ化 3"/>
          <p:cNvGrpSpPr/>
          <p:nvPr/>
        </p:nvGrpSpPr>
        <p:grpSpPr>
          <a:xfrm>
            <a:off x="613728" y="859539"/>
            <a:ext cx="8750462" cy="646331"/>
            <a:chOff x="613728" y="859539"/>
            <a:chExt cx="8750462"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健康寿命：健康上の問題で日常生活が制限されることなく生活できる期間</a:t>
              </a:r>
            </a:p>
          </p:txBody>
        </p:sp>
        <p:sp>
          <p:nvSpPr>
            <p:cNvPr id="6" name="正方形/長方形 5"/>
            <p:cNvSpPr/>
            <p:nvPr/>
          </p:nvSpPr>
          <p:spPr>
            <a:xfrm>
              <a:off x="7743233" y="1228871"/>
              <a:ext cx="1620957"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出典：厚生労働省</a:t>
              </a:r>
              <a:r>
                <a:rPr lang="en-US" altLang="ja-JP" sz="1200" dirty="0">
                  <a:latin typeface="Meiryo UI" panose="020B0604030504040204" pitchFamily="50" charset="-128"/>
                  <a:ea typeface="Meiryo UI" panose="020B0604030504040204" pitchFamily="50" charset="-128"/>
                </a:rPr>
                <a:t>HP</a:t>
              </a:r>
              <a:endParaRPr lang="ja-JP" altLang="en-US" sz="1200" dirty="0">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
        <p:nvSpPr>
          <p:cNvPr id="13" name="テキスト ボックス 12">
            <a:extLst>
              <a:ext uri="{FF2B5EF4-FFF2-40B4-BE49-F238E27FC236}">
                <a16:creationId xmlns:a16="http://schemas.microsoft.com/office/drawing/2014/main" id="{9835DC3B-53A8-40A3-A3FC-5C8E105C3B9C}"/>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健康寿命</a:t>
            </a:r>
            <a:endParaRPr kumimoji="1" lang="zh-CN" altLang="en-US" sz="20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EE800774-AFAA-481B-91A4-276958C5D810}"/>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6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２．なぜ</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smtClean="0">
                <a:latin typeface="Meiryo UI" panose="020B0604030504040204" pitchFamily="50" charset="-128"/>
                <a:ea typeface="Meiryo UI" panose="020B0604030504040204" pitchFamily="50" charset="-128"/>
              </a:rPr>
              <a:t>４．</a:t>
            </a:r>
            <a:r>
              <a:rPr lang="en-US" altLang="ja-JP" sz="3600" b="1" i="1" dirty="0" smtClean="0">
                <a:latin typeface="Meiryo UI" panose="020B0604030504040204" pitchFamily="50" charset="-128"/>
                <a:ea typeface="Meiryo UI" panose="020B0604030504040204" pitchFamily="50" charset="-128"/>
              </a:rPr>
              <a:t>SDGs </a:t>
            </a:r>
            <a:r>
              <a:rPr lang="ja-JP" altLang="en-US" sz="3600" b="1" i="1" dirty="0">
                <a:latin typeface="Meiryo UI" panose="020B0604030504040204" pitchFamily="50" charset="-128"/>
                <a:ea typeface="Meiryo UI" panose="020B0604030504040204" pitchFamily="50" charset="-128"/>
              </a:rPr>
              <a:t>と</a:t>
            </a:r>
            <a:r>
              <a:rPr lang="en-US" altLang="ja-JP" sz="3600" b="1" i="1" dirty="0">
                <a:latin typeface="Meiryo UI" panose="020B0604030504040204" pitchFamily="50" charset="-128"/>
                <a:ea typeface="Meiryo UI" panose="020B0604030504040204" pitchFamily="50" charset="-128"/>
              </a:rPr>
              <a:t>2025</a:t>
            </a:r>
            <a:r>
              <a:rPr lang="ja-JP" altLang="en-US" sz="3600" b="1" i="1" dirty="0">
                <a:latin typeface="Meiryo UI" panose="020B0604030504040204" pitchFamily="50" charset="-128"/>
                <a:ea typeface="Meiryo UI" panose="020B0604030504040204" pitchFamily="50" charset="-128"/>
              </a:rPr>
              <a:t>年大阪・関西</a:t>
            </a:r>
            <a:r>
              <a:rPr lang="ja-JP" altLang="en-US" sz="3600" b="1" i="1" dirty="0" smtClean="0">
                <a:latin typeface="Meiryo UI" panose="020B0604030504040204" pitchFamily="50" charset="-128"/>
                <a:ea typeface="Meiryo UI" panose="020B0604030504040204" pitchFamily="50" charset="-128"/>
              </a:rPr>
              <a:t>万博</a:t>
            </a:r>
            <a:endParaRPr lang="en-US" altLang="ja-JP" sz="36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５</a:t>
            </a:r>
            <a:r>
              <a:rPr lang="ja-JP" altLang="en-US" sz="3600" b="1" i="1" dirty="0" smtClean="0">
                <a:latin typeface="Meiryo UI" panose="020B0604030504040204" pitchFamily="50" charset="-128"/>
                <a:ea typeface="Meiryo UI" panose="020B0604030504040204" pitchFamily="50" charset="-128"/>
              </a:rPr>
              <a:t>．みんなで取り組もう！</a:t>
            </a:r>
            <a:r>
              <a:rPr lang="en-US" altLang="ja-JP" sz="3600" b="1" dirty="0" smtClean="0">
                <a:latin typeface="Meiryo UI" panose="020B0604030504040204" pitchFamily="50" charset="-128"/>
                <a:ea typeface="Meiryo UI"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3199026C-F19A-4321-8352-3CC1D550B7C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19</a:t>
            </a:fld>
            <a:endParaRPr kumimoji="1" lang="ja-JP" altLang="en-US"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33" name="テキスト ボックス 32">
            <a:extLst>
              <a:ext uri="{FF2B5EF4-FFF2-40B4-BE49-F238E27FC236}">
                <a16:creationId xmlns:a16="http://schemas.microsoft.com/office/drawing/2014/main" id="{68AEFCF5-854D-43AF-BCE4-0F701BD9183A}"/>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が達成できなかったら</a:t>
            </a:r>
            <a:endParaRPr kumimoji="1" lang="zh-CN"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219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396300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8B4F5C0-4009-4D0E-AA68-6CC557221FA6}"/>
              </a:ext>
            </a:extLst>
          </p:cNvPr>
          <p:cNvSpPr txBox="1"/>
          <p:nvPr/>
        </p:nvSpPr>
        <p:spPr>
          <a:xfrm>
            <a:off x="339214" y="6610315"/>
            <a:ext cx="3518912" cy="200055"/>
          </a:xfrm>
          <a:prstGeom prst="rect">
            <a:avLst/>
          </a:prstGeom>
          <a:noFill/>
        </p:spPr>
        <p:txBody>
          <a:bodyPr wrap="none" rtlCol="0">
            <a:spAutoFit/>
          </a:bodyPr>
          <a:lstStyle/>
          <a:p>
            <a:r>
              <a:rPr kumimoji="1" lang="ja-JP" altLang="en-US" sz="700" dirty="0"/>
              <a:t>出典：公益社団法人</a:t>
            </a:r>
            <a:r>
              <a:rPr kumimoji="1" lang="en-US" altLang="ja-JP" sz="700" dirty="0"/>
              <a:t>2025</a:t>
            </a:r>
            <a:r>
              <a:rPr kumimoji="1" lang="ja-JP" altLang="en-US" sz="700" dirty="0"/>
              <a:t>日本国際博覧会協会「万博学習読本中学校版ジュニア</a:t>
            </a:r>
            <a:r>
              <a:rPr kumimoji="1" lang="en-US" altLang="ja-JP" sz="700" dirty="0"/>
              <a:t>EXPO</a:t>
            </a:r>
            <a:r>
              <a:rPr kumimoji="1" lang="ja-JP" altLang="en-US" sz="700" dirty="0"/>
              <a:t>」</a:t>
            </a:r>
          </a:p>
        </p:txBody>
      </p:sp>
      <p:sp>
        <p:nvSpPr>
          <p:cNvPr id="2" name="スライド番号プレースホルダー 1"/>
          <p:cNvSpPr>
            <a:spLocks noGrp="1"/>
          </p:cNvSpPr>
          <p:nvPr>
            <p:ph type="sldNum" sz="quarter" idx="12"/>
          </p:nvPr>
        </p:nvSpPr>
        <p:spPr>
          <a:xfrm>
            <a:off x="7590695" y="6435289"/>
            <a:ext cx="2228850" cy="365125"/>
          </a:xfrm>
        </p:spPr>
        <p:txBody>
          <a:bodyPr/>
          <a:lstStyle/>
          <a:p>
            <a:fld id="{E93600C5-E09F-42B5-8802-35E7D4C4D45F}" type="slidenum">
              <a:rPr kumimoji="1" lang="ja-JP" altLang="en-US" smtClean="0"/>
              <a:t>21</a:t>
            </a:fld>
            <a:endParaRPr kumimoji="1" lang="ja-JP" altLang="en-US"/>
          </a:p>
        </p:txBody>
      </p:sp>
      <p:pic>
        <p:nvPicPr>
          <p:cNvPr id="7" name="図 6"/>
          <p:cNvPicPr>
            <a:picLocks noChangeAspect="1"/>
          </p:cNvPicPr>
          <p:nvPr/>
        </p:nvPicPr>
        <p:blipFill>
          <a:blip r:embed="rId3"/>
          <a:stretch>
            <a:fillRect/>
          </a:stretch>
        </p:blipFill>
        <p:spPr>
          <a:xfrm>
            <a:off x="4851743" y="79388"/>
            <a:ext cx="4565753" cy="6493778"/>
          </a:xfrm>
          <a:prstGeom prst="rect">
            <a:avLst/>
          </a:prstGeom>
        </p:spPr>
      </p:pic>
      <p:pic>
        <p:nvPicPr>
          <p:cNvPr id="8" name="図 7"/>
          <p:cNvPicPr>
            <a:picLocks noChangeAspect="1"/>
          </p:cNvPicPr>
          <p:nvPr/>
        </p:nvPicPr>
        <p:blipFill>
          <a:blip r:embed="rId4"/>
          <a:stretch>
            <a:fillRect/>
          </a:stretch>
        </p:blipFill>
        <p:spPr>
          <a:xfrm>
            <a:off x="237505" y="153876"/>
            <a:ext cx="4614238" cy="6419290"/>
          </a:xfrm>
          <a:prstGeom prst="rect">
            <a:avLst/>
          </a:prstGeom>
        </p:spPr>
      </p:pic>
      <p:sp>
        <p:nvSpPr>
          <p:cNvPr id="9" name="テキスト ボックス 8">
            <a:extLst>
              <a:ext uri="{FF2B5EF4-FFF2-40B4-BE49-F238E27FC236}">
                <a16:creationId xmlns:a16="http://schemas.microsoft.com/office/drawing/2014/main" id="{B8B4F5C0-4009-4D0E-AA68-6CC557221FA6}"/>
              </a:ext>
            </a:extLst>
          </p:cNvPr>
          <p:cNvSpPr txBox="1"/>
          <p:nvPr/>
        </p:nvSpPr>
        <p:spPr>
          <a:xfrm>
            <a:off x="214627" y="0"/>
            <a:ext cx="9604917" cy="179415"/>
          </a:xfrm>
          <a:prstGeom prst="rect">
            <a:avLst/>
          </a:prstGeom>
          <a:solidFill>
            <a:schemeClr val="bg1"/>
          </a:solidFill>
        </p:spPr>
        <p:txBody>
          <a:bodyPr wrap="square" rtlCol="0">
            <a:spAutoFit/>
          </a:bodyPr>
          <a:lstStyle/>
          <a:p>
            <a:endParaRPr kumimoji="1" lang="ja-JP" altLang="en-US" sz="700" dirty="0"/>
          </a:p>
        </p:txBody>
      </p:sp>
    </p:spTree>
    <p:extLst>
      <p:ext uri="{BB962C8B-B14F-4D97-AF65-F5344CB8AC3E}">
        <p14:creationId xmlns:p14="http://schemas.microsoft.com/office/powerpoint/2010/main" val="252260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522439" y="6379539"/>
            <a:ext cx="2228850" cy="365125"/>
          </a:xfrm>
        </p:spPr>
        <p:txBody>
          <a:bodyPr/>
          <a:lstStyle/>
          <a:p>
            <a:fld id="{E93600C5-E09F-42B5-8802-35E7D4C4D45F}" type="slidenum">
              <a:rPr kumimoji="1" lang="ja-JP" altLang="en-US" smtClean="0"/>
              <a:t>22</a:t>
            </a:fld>
            <a:endParaRPr kumimoji="1" lang="ja-JP" altLang="en-US" dirty="0"/>
          </a:p>
        </p:txBody>
      </p:sp>
      <p:sp>
        <p:nvSpPr>
          <p:cNvPr id="4" name="テキスト ボックス 3">
            <a:extLst>
              <a:ext uri="{FF2B5EF4-FFF2-40B4-BE49-F238E27FC236}">
                <a16:creationId xmlns:a16="http://schemas.microsoft.com/office/drawing/2014/main" id="{483E217A-94D3-49E5-A54D-49EE1938C44B}"/>
              </a:ext>
            </a:extLst>
          </p:cNvPr>
          <p:cNvSpPr txBox="1"/>
          <p:nvPr/>
        </p:nvSpPr>
        <p:spPr>
          <a:xfrm>
            <a:off x="137699" y="806975"/>
            <a:ext cx="9094506" cy="369332"/>
          </a:xfrm>
          <a:prstGeom prst="rect">
            <a:avLst/>
          </a:prstGeom>
          <a:noFill/>
          <a:ln>
            <a:noFill/>
            <a:prstDash val="dash"/>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　　日本や私たちの身近でそんな問題が起こっていると思いますか</a:t>
            </a:r>
          </a:p>
        </p:txBody>
      </p:sp>
      <p:pic>
        <p:nvPicPr>
          <p:cNvPr id="5" name="Picture 2" descr="光る電球のイラスト">
            <a:extLst>
              <a:ext uri="{FF2B5EF4-FFF2-40B4-BE49-F238E27FC236}">
                <a16:creationId xmlns:a16="http://schemas.microsoft.com/office/drawing/2014/main" id="{B9CF7017-FCF0-4575-B928-A0AFEF061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99" y="757789"/>
            <a:ext cx="378320" cy="467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光る電球のイラスト">
            <a:extLst>
              <a:ext uri="{FF2B5EF4-FFF2-40B4-BE49-F238E27FC236}">
                <a16:creationId xmlns:a16="http://schemas.microsoft.com/office/drawing/2014/main" id="{A0ED23A0-62C2-401E-949A-D7B3B330C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556" y="752797"/>
            <a:ext cx="378320" cy="46770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83DBC1D-37A8-4A5A-A8C8-C1FA5EC4A23F}"/>
              </a:ext>
            </a:extLst>
          </p:cNvPr>
          <p:cNvSpPr txBox="1"/>
          <p:nvPr/>
        </p:nvSpPr>
        <p:spPr>
          <a:xfrm>
            <a:off x="137699" y="1308945"/>
            <a:ext cx="9626787" cy="5435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１．日本で起こっている問題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２．身近に感じている問題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23496B2-F895-4BF2-985E-A32AFE0F9D1D}"/>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私たちの周りで起こっている問題を考えよう</a:t>
            </a:r>
            <a:endParaRPr kumimoji="1" lang="zh-CN" altLang="en-US" sz="2000"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B7BFC95D-2A81-4FC9-A773-7D06C7808E43}"/>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289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
        <p:nvSpPr>
          <p:cNvPr id="7" name="正方形/長方形 6"/>
          <p:cNvSpPr/>
          <p:nvPr/>
        </p:nvSpPr>
        <p:spPr>
          <a:xfrm>
            <a:off x="-303584"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2">
                    <a:lumMod val="75000"/>
                  </a:schemeClr>
                </a:solidFill>
                <a:latin typeface="Meiryo UI" panose="020B0604030504040204" pitchFamily="50" charset="-128"/>
                <a:ea typeface="Meiryo UI" panose="020B0604030504040204" pitchFamily="50" charset="-128"/>
              </a:rPr>
              <a:t>４．</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SDGs </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と</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2025</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年大阪・関西万博</a:t>
            </a:r>
            <a:endParaRPr lang="en-US" altLang="ja-JP" sz="3600" b="1" i="1" dirty="0">
              <a:solidFill>
                <a:schemeClr val="bg2">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2">
                    <a:lumMod val="75000"/>
                  </a:schemeClr>
                </a:solidFill>
                <a:latin typeface="Meiryo UI" panose="020B0604030504040204" pitchFamily="50" charset="-128"/>
                <a:ea typeface="Meiryo UI" panose="020B0604030504040204" pitchFamily="50" charset="-128"/>
              </a:rPr>
              <a:t>５．みんなで取り組もう！</a:t>
            </a:r>
            <a:r>
              <a:rPr lang="en-US" altLang="ja-JP" sz="3600" b="1" dirty="0" smtClean="0">
                <a:solidFill>
                  <a:schemeClr val="bg2">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2">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4401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
        <p:nvSpPr>
          <p:cNvPr id="6" name="テキスト ボックス 5">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zh-CN" altLang="en-US" sz="2000" b="1"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95448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②経済、社会、環境の統合による課題解決と新しい価値の創造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4181041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③誰一人取り残さない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726232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④横串の視点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377644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220749"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2">
                    <a:lumMod val="75000"/>
                  </a:schemeClr>
                </a:solidFill>
                <a:latin typeface="Meiryo UI" panose="020B0604030504040204" pitchFamily="50" charset="-128"/>
                <a:ea typeface="Meiryo UI" panose="020B0604030504040204" pitchFamily="50" charset="-128"/>
              </a:rPr>
              <a:t>４．</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SDGs </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と</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2025</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年大阪・関西万博</a:t>
            </a:r>
            <a:endParaRPr lang="en-US" altLang="ja-JP" sz="3600" b="1" i="1" dirty="0">
              <a:solidFill>
                <a:schemeClr val="bg2">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bg2">
                    <a:lumMod val="75000"/>
                  </a:schemeClr>
                </a:solidFill>
                <a:latin typeface="Meiryo UI" panose="020B0604030504040204" pitchFamily="50" charset="-128"/>
                <a:ea typeface="Meiryo UI" panose="020B0604030504040204" pitchFamily="50" charset="-128"/>
              </a:rPr>
              <a:t>５．みんなで取り組もう！</a:t>
            </a:r>
            <a:r>
              <a:rPr lang="en-US" altLang="ja-JP" sz="3600" b="1" dirty="0" smtClean="0">
                <a:solidFill>
                  <a:schemeClr val="bg2">
                    <a:lumMod val="75000"/>
                  </a:schemeClr>
                </a:solidFill>
                <a:latin typeface="Meiryo UI" panose="020B0604030504040204" pitchFamily="50" charset="-128"/>
                <a:ea typeface="Meiryo UI" panose="020B0604030504040204" pitchFamily="50" charset="-128"/>
              </a:rPr>
              <a:t>SDGs</a:t>
            </a:r>
            <a:endParaRPr lang="en-US" altLang="ja-JP" sz="3600" b="1" dirty="0">
              <a:solidFill>
                <a:schemeClr val="bg2">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2529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⑤バックキャスティング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296168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⑥ルールを決めた必達目標ではなく、各主体がめざすべき目標を作る</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例：「リサイクルを心がける」、「困っている人には声をかける」、「健康のために走る」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世界の共通目標と、個人や地域の取組みがつながる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Tree>
    <p:extLst>
      <p:ext uri="{BB962C8B-B14F-4D97-AF65-F5344CB8AC3E}">
        <p14:creationId xmlns:p14="http://schemas.microsoft.com/office/powerpoint/2010/main" val="219484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88704" y="5702645"/>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
        <p:nvSpPr>
          <p:cNvPr id="7" name="正方形/長方形 6"/>
          <p:cNvSpPr/>
          <p:nvPr/>
        </p:nvSpPr>
        <p:spPr>
          <a:xfrm>
            <a:off x="-185888" y="1879535"/>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tx1"/>
                </a:solidFill>
                <a:latin typeface="Meiryo UI" panose="020B0604030504040204" pitchFamily="50" charset="-128"/>
                <a:ea typeface="Meiryo UI" panose="020B0604030504040204" pitchFamily="50" charset="-128"/>
              </a:rPr>
              <a:t>４．</a:t>
            </a:r>
            <a:r>
              <a:rPr lang="en-US" altLang="ja-JP" sz="4000" b="1" i="1" dirty="0">
                <a:solidFill>
                  <a:schemeClr val="tx1"/>
                </a:solidFill>
                <a:latin typeface="Meiryo UI" panose="020B0604030504040204" pitchFamily="50" charset="-128"/>
                <a:ea typeface="Meiryo UI" panose="020B0604030504040204" pitchFamily="50" charset="-128"/>
              </a:rPr>
              <a:t>SDGs </a:t>
            </a:r>
            <a:r>
              <a:rPr lang="ja-JP" altLang="en-US" sz="4000" b="1" i="1" dirty="0">
                <a:solidFill>
                  <a:schemeClr val="tx1"/>
                </a:solidFill>
                <a:latin typeface="Meiryo UI" panose="020B0604030504040204" pitchFamily="50" charset="-128"/>
                <a:ea typeface="Meiryo UI" panose="020B0604030504040204" pitchFamily="50" charset="-128"/>
              </a:rPr>
              <a:t>と</a:t>
            </a:r>
            <a:r>
              <a:rPr lang="en-US" altLang="ja-JP" sz="4000" b="1" i="1" dirty="0">
                <a:solidFill>
                  <a:schemeClr val="tx1"/>
                </a:solidFill>
                <a:latin typeface="Meiryo UI" panose="020B0604030504040204" pitchFamily="50" charset="-128"/>
                <a:ea typeface="Meiryo UI" panose="020B0604030504040204" pitchFamily="50" charset="-128"/>
              </a:rPr>
              <a:t>2025</a:t>
            </a:r>
            <a:r>
              <a:rPr lang="ja-JP" altLang="en-US" sz="4000" b="1" i="1" dirty="0">
                <a:solidFill>
                  <a:schemeClr val="tx1"/>
                </a:solidFill>
                <a:latin typeface="Meiryo UI" panose="020B0604030504040204" pitchFamily="50" charset="-128"/>
                <a:ea typeface="Meiryo UI" panose="020B0604030504040204" pitchFamily="50" charset="-128"/>
              </a:rPr>
              <a:t>年大阪・関西万博</a:t>
            </a:r>
            <a:endParaRPr lang="en-US" altLang="ja-JP" sz="4000" b="1" i="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a:solidFill>
                  <a:schemeClr val="bg2">
                    <a:lumMod val="75000"/>
                  </a:schemeClr>
                </a:solidFill>
                <a:latin typeface="Meiryo UI" panose="020B0604030504040204" pitchFamily="50" charset="-128"/>
                <a:ea typeface="Meiryo UI" panose="020B0604030504040204" pitchFamily="50" charset="-128"/>
              </a:rPr>
              <a:t>５．みんなで取り組もう！</a:t>
            </a:r>
            <a:r>
              <a:rPr lang="en-US" altLang="ja-JP" sz="4000" b="1" dirty="0" smtClean="0">
                <a:solidFill>
                  <a:schemeClr val="bg2">
                    <a:lumMod val="75000"/>
                  </a:schemeClr>
                </a:solidFill>
                <a:latin typeface="Meiryo UI" panose="020B0604030504040204" pitchFamily="50" charset="-128"/>
                <a:ea typeface="Meiryo UI" panose="020B0604030504040204" pitchFamily="50" charset="-128"/>
              </a:rPr>
              <a:t>SDGs</a:t>
            </a:r>
            <a:endParaRPr lang="en-US" altLang="ja-JP" sz="4000" b="1" dirty="0">
              <a:solidFill>
                <a:schemeClr val="bg2">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9394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32</a:t>
            </a:fld>
            <a:endParaRPr kumimoji="1" lang="ja-JP" altLang="en-US" sz="120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年大阪・関西万博の関係性①</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45987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33</a:t>
            </a:fld>
            <a:endParaRPr kumimoji="1" lang="ja-JP" altLang="en-US" sz="1200"/>
          </a:p>
        </p:txBody>
      </p:sp>
      <p:sp>
        <p:nvSpPr>
          <p:cNvPr id="28" name="角丸四角形 27"/>
          <p:cNvSpPr/>
          <p:nvPr/>
        </p:nvSpPr>
        <p:spPr>
          <a:xfrm>
            <a:off x="192718" y="646061"/>
            <a:ext cx="2699737" cy="413660"/>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年大阪・関西万博の関係性②</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233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
        <p:nvSpPr>
          <p:cNvPr id="7" name="正方形/長方形 6"/>
          <p:cNvSpPr/>
          <p:nvPr/>
        </p:nvSpPr>
        <p:spPr>
          <a:xfrm>
            <a:off x="-303584"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2">
                    <a:lumMod val="75000"/>
                  </a:schemeClr>
                </a:solidFill>
                <a:latin typeface="Meiryo UI" panose="020B0604030504040204" pitchFamily="50" charset="-128"/>
                <a:ea typeface="Meiryo UI" panose="020B0604030504040204" pitchFamily="50" charset="-128"/>
              </a:rPr>
              <a:t>４．</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SDGs </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と</a:t>
            </a:r>
            <a:r>
              <a:rPr lang="en-US" altLang="ja-JP" sz="3600" b="1" i="1" dirty="0">
                <a:solidFill>
                  <a:schemeClr val="bg2">
                    <a:lumMod val="75000"/>
                  </a:schemeClr>
                </a:solidFill>
                <a:latin typeface="Meiryo UI" panose="020B0604030504040204" pitchFamily="50" charset="-128"/>
                <a:ea typeface="Meiryo UI" panose="020B0604030504040204" pitchFamily="50" charset="-128"/>
              </a:rPr>
              <a:t>2025</a:t>
            </a:r>
            <a:r>
              <a:rPr lang="ja-JP" altLang="en-US" sz="3600" b="1" i="1" dirty="0">
                <a:solidFill>
                  <a:schemeClr val="bg2">
                    <a:lumMod val="75000"/>
                  </a:schemeClr>
                </a:solidFill>
                <a:latin typeface="Meiryo UI" panose="020B0604030504040204" pitchFamily="50" charset="-128"/>
                <a:ea typeface="Meiryo UI" panose="020B0604030504040204" pitchFamily="50" charset="-128"/>
              </a:rPr>
              <a:t>年大阪・関西万博</a:t>
            </a:r>
            <a:endParaRPr lang="en-US" altLang="ja-JP" sz="3600" b="1" i="1" dirty="0">
              <a:solidFill>
                <a:schemeClr val="bg2">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tx1"/>
                </a:solidFill>
                <a:latin typeface="Meiryo UI" panose="020B0604030504040204" pitchFamily="50" charset="-128"/>
                <a:ea typeface="Meiryo UI" panose="020B0604030504040204" pitchFamily="50" charset="-128"/>
              </a:rPr>
              <a:t>５．みんなで取り組もう！</a:t>
            </a:r>
            <a:r>
              <a:rPr lang="en-US" altLang="ja-JP" sz="3600" b="1" dirty="0" smtClean="0">
                <a:solidFill>
                  <a:schemeClr val="tx1"/>
                </a:solidFill>
                <a:latin typeface="Meiryo UI" panose="020B0604030504040204" pitchFamily="50" charset="-128"/>
                <a:ea typeface="Meiryo UI" panose="020B0604030504040204" pitchFamily="50" charset="-128"/>
              </a:rPr>
              <a:t>SDGs</a:t>
            </a:r>
            <a:endParaRPr lang="en-US" altLang="ja-JP" sz="3600" b="1" dirty="0">
              <a:solidFill>
                <a:schemeClr val="tx1"/>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2091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正方形/長方形 31"/>
          <p:cNvSpPr/>
          <p:nvPr/>
        </p:nvSpPr>
        <p:spPr>
          <a:xfrm>
            <a:off x="358285" y="1282818"/>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05938" y="2832756"/>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60" y="4954615"/>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47" y="4954615"/>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135" y="4954615"/>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0524" y="4954615"/>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12" y="4954615"/>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9299" y="4954615"/>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3687" y="4954615"/>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8076" y="4954615"/>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2464" y="4954615"/>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6852" y="4954615"/>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91239" y="4954615"/>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45627" y="4954615"/>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0016" y="4954615"/>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54404" y="4954615"/>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8791" y="4954615"/>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63179" y="4954615"/>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17573" y="4954615"/>
            <a:ext cx="533821" cy="533821"/>
          </a:xfrm>
          <a:prstGeom prst="rect">
            <a:avLst/>
          </a:prstGeom>
        </p:spPr>
      </p:pic>
      <p:sp>
        <p:nvSpPr>
          <p:cNvPr id="71" name="正方形/長方形 70"/>
          <p:cNvSpPr/>
          <p:nvPr/>
        </p:nvSpPr>
        <p:spPr>
          <a:xfrm>
            <a:off x="157652" y="919474"/>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35</a:t>
            </a:fld>
            <a:endParaRPr kumimoji="1" lang="ja-JP" altLang="en-US" sz="1200"/>
          </a:p>
        </p:txBody>
      </p:sp>
      <p:sp>
        <p:nvSpPr>
          <p:cNvPr id="50" name="テキスト ボックス 49">
            <a:extLst>
              <a:ext uri="{FF2B5EF4-FFF2-40B4-BE49-F238E27FC236}">
                <a16:creationId xmlns:a16="http://schemas.microsoft.com/office/drawing/2014/main" id="{A761D352-6501-49AD-859A-EECFB6F7FBE0}"/>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a:t>
            </a:r>
          </a:p>
        </p:txBody>
      </p:sp>
      <p:cxnSp>
        <p:nvCxnSpPr>
          <p:cNvPr id="54" name="直線コネクタ 53">
            <a:extLst>
              <a:ext uri="{FF2B5EF4-FFF2-40B4-BE49-F238E27FC236}">
                <a16:creationId xmlns:a16="http://schemas.microsoft.com/office/drawing/2014/main" id="{DEB52683-5F1F-4E6D-B233-D6B776C2E1A6}"/>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大阪府ホームページ、</a:t>
            </a:r>
            <a:r>
              <a:rPr kumimoji="1" lang="ja-JP" altLang="en-US" sz="1600" b="1" dirty="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の達成に向けた取組み、</a:t>
            </a:r>
            <a:r>
              <a:rPr kumimoji="1" lang="ja-JP" altLang="en-US" sz="16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54096" y="761610"/>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a:solidFill>
                  <a:schemeClr val="tx1"/>
                </a:solidFill>
                <a:latin typeface="Meiryo UI" panose="020B0604030504040204" pitchFamily="50" charset="-128"/>
                <a:ea typeface="Meiryo UI" panose="020B0604030504040204" pitchFamily="50" charset="-128"/>
              </a:rPr>
              <a:t>府⺠や府内企業・団体などあらゆるステークホルダーに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a:solidFill>
                  <a:schemeClr val="tx1"/>
                </a:solidFill>
                <a:latin typeface="Meiryo UI" panose="020B0604030504040204" pitchFamily="50" charset="-128"/>
                <a:ea typeface="Meiryo UI" panose="020B0604030504040204" pitchFamily="50" charset="-128"/>
              </a:rPr>
              <a:t>を知ってもらい、具体的な⾏動につなげるために策定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6AEF0C8-51A4-4776-85B4-078E67080623}"/>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p>
        </p:txBody>
      </p:sp>
      <p:cxnSp>
        <p:nvCxnSpPr>
          <p:cNvPr id="28" name="直線コネクタ 27">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テキスト ボックス 36">
            <a:extLst>
              <a:ext uri="{FF2B5EF4-FFF2-40B4-BE49-F238E27FC236}">
                <a16:creationId xmlns:a16="http://schemas.microsoft.com/office/drawing/2014/main" id="{36AEF0C8-51A4-4776-85B4-078E67080623}"/>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p>
        </p:txBody>
      </p:sp>
      <p:cxnSp>
        <p:nvCxnSpPr>
          <p:cNvPr id="38" name="直線コネクタ 37">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850012"/>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6AEF0C8-51A4-4776-85B4-078E67080623}"/>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企業や</a:t>
            </a:r>
            <a:r>
              <a:rPr kumimoji="1" lang="ja-JP" altLang="en-US" sz="2000" b="1" dirty="0" smtClean="0">
                <a:latin typeface="Meiryo UI" panose="020B0604030504040204" pitchFamily="50" charset="-128"/>
                <a:ea typeface="Meiryo UI" panose="020B0604030504040204" pitchFamily="50" charset="-128"/>
              </a:rPr>
              <a:t>団体から寄せられた“私</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p>
        </p:txBody>
      </p:sp>
      <p:cxnSp>
        <p:nvCxnSpPr>
          <p:cNvPr id="7" name="直線コネクタ 6">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40269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9" name="直線コネクタ 8">
            <a:extLst>
              <a:ext uri="{FF2B5EF4-FFF2-40B4-BE49-F238E27FC236}">
                <a16:creationId xmlns:a16="http://schemas.microsoft.com/office/drawing/2014/main" id="{0E755B18-F5BF-4759-8AB6-7D516EB0F28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0" name="コンテンツ プレースホルダー 8"/>
          <p:cNvGraphicFramePr>
            <a:graphicFrameLocks/>
          </p:cNvGraphicFramePr>
          <p:nvPr>
            <p:extLst>
              <p:ext uri="{D42A27DB-BD31-4B8C-83A1-F6EECF244321}">
                <p14:modId xmlns:p14="http://schemas.microsoft.com/office/powerpoint/2010/main" val="2006184156"/>
              </p:ext>
            </p:extLst>
          </p:nvPr>
        </p:nvGraphicFramePr>
        <p:xfrm>
          <a:off x="168791" y="1434754"/>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5632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6AEF0C8-51A4-4776-85B4-078E67080623}"/>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私</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32377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953000" y="4184650"/>
            <a:ext cx="4738052" cy="1481901"/>
          </a:xfrm>
          <a:prstGeom prst="rect">
            <a:avLst/>
          </a:prstGeom>
        </p:spPr>
      </p:pic>
      <p:pic>
        <p:nvPicPr>
          <p:cNvPr id="4" name="図 3"/>
          <p:cNvPicPr>
            <a:picLocks noChangeAspect="1"/>
          </p:cNvPicPr>
          <p:nvPr/>
        </p:nvPicPr>
        <p:blipFill>
          <a:blip r:embed="rId4"/>
          <a:stretch>
            <a:fillRect/>
          </a:stretch>
        </p:blipFill>
        <p:spPr>
          <a:xfrm>
            <a:off x="278752" y="1079531"/>
            <a:ext cx="4533900" cy="4848225"/>
          </a:xfrm>
          <a:prstGeom prst="rect">
            <a:avLst/>
          </a:prstGeom>
        </p:spPr>
      </p:pic>
      <p:sp>
        <p:nvSpPr>
          <p:cNvPr id="8" name="角丸四角形吹き出し 7"/>
          <p:cNvSpPr/>
          <p:nvPr/>
        </p:nvSpPr>
        <p:spPr>
          <a:xfrm>
            <a:off x="679579" y="5523725"/>
            <a:ext cx="3732245" cy="808062"/>
          </a:xfrm>
          <a:prstGeom prst="wedgeRoundRectCallout">
            <a:avLst>
              <a:gd name="adj1" fmla="val -26993"/>
              <a:gd name="adj2" fmla="val -162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56074" y="280362"/>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（参考）大阪府ホームページへの掲載に</a:t>
            </a:r>
            <a:r>
              <a:rPr kumimoji="1" lang="ja-JP" altLang="en-US" sz="2000" b="1" u="sng" dirty="0">
                <a:latin typeface="Meiryo UI" panose="020B0604030504040204" pitchFamily="50" charset="-128"/>
                <a:ea typeface="Meiryo UI" panose="020B0604030504040204" pitchFamily="50" charset="-128"/>
              </a:rPr>
              <a:t>ついて</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166475" y="1079531"/>
            <a:ext cx="4246465" cy="2912420"/>
          </a:xfrm>
          <a:prstGeom prst="rect">
            <a:avLst/>
          </a:prstGeom>
        </p:spPr>
      </p:pic>
      <p:sp>
        <p:nvSpPr>
          <p:cNvPr id="12" name="正方形/長方形 11"/>
          <p:cNvSpPr/>
          <p:nvPr/>
        </p:nvSpPr>
        <p:spPr>
          <a:xfrm>
            <a:off x="6660329" y="3821774"/>
            <a:ext cx="1854849" cy="431785"/>
          </a:xfrm>
          <a:prstGeom prst="rect">
            <a:avLst/>
          </a:prstGeom>
        </p:spPr>
        <p:txBody>
          <a:bodyPr wrap="square">
            <a:spAutoFit/>
          </a:bodyPr>
          <a:lstStyle/>
          <a:p>
            <a:pPr lvl="0">
              <a:lnSpc>
                <a:spcPts val="3000"/>
              </a:lnSpc>
              <a:defRPr/>
            </a:pPr>
            <a:r>
              <a:rPr kumimoji="1" lang="ja-JP" altLang="en-US" sz="2000" dirty="0" smtClean="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8150514" y="4524315"/>
            <a:ext cx="1438938" cy="897937"/>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663897"/>
            <a:ext cx="3732245" cy="808062"/>
          </a:xfrm>
          <a:prstGeom prst="wedgeRoundRectCallout">
            <a:avLst>
              <a:gd name="adj1" fmla="val 32918"/>
              <a:gd name="adj2" fmla="val -95308"/>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6736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TEL:06-6944-6205</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41</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11" name="テキスト ボックス 10">
            <a:extLst>
              <a:ext uri="{FF2B5EF4-FFF2-40B4-BE49-F238E27FC236}">
                <a16:creationId xmlns:a16="http://schemas.microsoft.com/office/drawing/2014/main" id="{DBF1D935-52D0-4A09-8946-287522259B94}"/>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に②（</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cxnSp>
        <p:nvCxnSpPr>
          <p:cNvPr id="12" name="直線コネクタ 11">
            <a:extLst>
              <a:ext uri="{FF2B5EF4-FFF2-40B4-BE49-F238E27FC236}">
                <a16:creationId xmlns:a16="http://schemas.microsoft.com/office/drawing/2014/main" id="{27B74224-DF56-479B-81A5-6479E66509F9}"/>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68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85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latin typeface="Meiryo UI" panose="020B0604030504040204" pitchFamily="50" charset="-128"/>
                <a:ea typeface="Meiryo UI" panose="020B0604030504040204" pitchFamily="50" charset="-128"/>
              </a:rPr>
              <a:t>各ゴールの課題</a:t>
            </a:r>
            <a:r>
              <a:rPr kumimoji="1" lang="en-US" altLang="ja-JP" sz="5400" dirty="0">
                <a:latin typeface="Meiryo UI" panose="020B0604030504040204" pitchFamily="50" charset="-128"/>
                <a:ea typeface="Meiryo UI" panose="020B0604030504040204" pitchFamily="50" charset="-128"/>
              </a:rPr>
              <a:t>《</a:t>
            </a:r>
            <a:r>
              <a:rPr kumimoji="1" lang="ja-JP" altLang="en-US" sz="5400" dirty="0">
                <a:latin typeface="Meiryo UI" panose="020B0604030504040204" pitchFamily="50" charset="-128"/>
                <a:ea typeface="Meiryo UI" panose="020B0604030504040204" pitchFamily="50" charset="-128"/>
              </a:rPr>
              <a:t>例</a:t>
            </a:r>
            <a:r>
              <a:rPr kumimoji="1" lang="en-US" altLang="ja-JP" sz="5400" dirty="0">
                <a:latin typeface="Meiryo UI" panose="020B0604030504040204" pitchFamily="50" charset="-128"/>
                <a:ea typeface="Meiryo UI" panose="020B0604030504040204" pitchFamily="50" charset="-128"/>
              </a:rPr>
              <a:t>》</a:t>
            </a:r>
          </a:p>
          <a:p>
            <a:pPr algn="ctr"/>
            <a:endParaRPr kumimoji="1" lang="en-US" altLang="ja-JP" sz="1500" dirty="0">
              <a:latin typeface="Meiryo UI" panose="020B0604030504040204" pitchFamily="50" charset="-128"/>
              <a:ea typeface="Meiryo UI" panose="020B0604030504040204" pitchFamily="50" charset="-128"/>
            </a:endParaRPr>
          </a:p>
          <a:p>
            <a:pPr algn="ctr"/>
            <a:r>
              <a:rPr kumimoji="1" lang="ja-JP" altLang="en-US" sz="3000" dirty="0">
                <a:latin typeface="Meiryo UI" panose="020B0604030504040204" pitchFamily="50" charset="-128"/>
                <a:ea typeface="Meiryo UI" panose="020B0604030504040204" pitchFamily="50" charset="-128"/>
              </a:rPr>
              <a:t>（どんな問題が発生しているのか）</a:t>
            </a:r>
            <a:endParaRPr kumimoji="1" lang="en-US" altLang="ja-JP" sz="3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a:p>
        </p:txBody>
      </p:sp>
    </p:spTree>
    <p:extLst>
      <p:ext uri="{BB962C8B-B14F-4D97-AF65-F5344CB8AC3E}">
        <p14:creationId xmlns:p14="http://schemas.microsoft.com/office/powerpoint/2010/main" val="184100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3704</Words>
  <Application>Microsoft Office PowerPoint</Application>
  <PresentationFormat>A4 210 x 297 mm</PresentationFormat>
  <Paragraphs>451</Paragraphs>
  <Slides>42</Slides>
  <Notes>42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42</vt:i4>
      </vt:variant>
    </vt:vector>
  </HeadingPairs>
  <TitlesOfParts>
    <vt:vector size="56" baseType="lpstr">
      <vt:lpstr>HGS創英角ｺﾞｼｯｸUB</vt:lpstr>
      <vt:lpstr>HGｺﾞｼｯｸM</vt:lpstr>
      <vt:lpstr>Meiryo UI</vt:lpstr>
      <vt:lpstr>ＭＳ Ｐゴシック</vt:lpstr>
      <vt:lpstr>ＭＳ 明朝</vt:lpstr>
      <vt:lpstr>新細明體</vt:lpstr>
      <vt:lpstr>游ゴシック</vt:lpstr>
      <vt:lpstr>游ゴシック Light</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2023-04-26T05:28:15Z</dcterms:modified>
</cp:coreProperties>
</file>