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680" r:id="rId2"/>
    <p:sldMasterId id="2147483668" r:id="rId3"/>
    <p:sldMasterId id="2147483697" r:id="rId4"/>
  </p:sldMasterIdLst>
  <p:notesMasterIdLst>
    <p:notesMasterId r:id="rId60"/>
  </p:notesMasterIdLst>
  <p:handoutMasterIdLst>
    <p:handoutMasterId r:id="rId61"/>
  </p:handoutMasterIdLst>
  <p:sldIdLst>
    <p:sldId id="564" r:id="rId5"/>
    <p:sldId id="1097" r:id="rId6"/>
    <p:sldId id="1376" r:id="rId7"/>
    <p:sldId id="1388" r:id="rId8"/>
    <p:sldId id="1389" r:id="rId9"/>
    <p:sldId id="1098" r:id="rId10"/>
    <p:sldId id="1303" r:id="rId11"/>
    <p:sldId id="1301" r:id="rId12"/>
    <p:sldId id="1307" r:id="rId13"/>
    <p:sldId id="1201" r:id="rId14"/>
    <p:sldId id="1278" r:id="rId15"/>
    <p:sldId id="1280" r:id="rId16"/>
    <p:sldId id="1282" r:id="rId17"/>
    <p:sldId id="1310" r:id="rId18"/>
    <p:sldId id="1390" r:id="rId19"/>
    <p:sldId id="1391" r:id="rId20"/>
    <p:sldId id="1323" r:id="rId21"/>
    <p:sldId id="1336" r:id="rId22"/>
    <p:sldId id="1337" r:id="rId23"/>
    <p:sldId id="1338" r:id="rId24"/>
    <p:sldId id="1316" r:id="rId25"/>
    <p:sldId id="1236" r:id="rId26"/>
    <p:sldId id="1377" r:id="rId27"/>
    <p:sldId id="1363" r:id="rId28"/>
    <p:sldId id="1364" r:id="rId29"/>
    <p:sldId id="1365" r:id="rId30"/>
    <p:sldId id="1366" r:id="rId31"/>
    <p:sldId id="1367" r:id="rId32"/>
    <p:sldId id="1368" r:id="rId33"/>
    <p:sldId id="1369" r:id="rId34"/>
    <p:sldId id="1393" r:id="rId35"/>
    <p:sldId id="1378" r:id="rId36"/>
    <p:sldId id="1099" r:id="rId37"/>
    <p:sldId id="1373" r:id="rId38"/>
    <p:sldId id="1062" r:id="rId39"/>
    <p:sldId id="1379" r:id="rId40"/>
    <p:sldId id="1392" r:id="rId41"/>
    <p:sldId id="1128" r:id="rId42"/>
    <p:sldId id="1219" r:id="rId43"/>
    <p:sldId id="1238" r:id="rId44"/>
    <p:sldId id="1130" r:id="rId45"/>
    <p:sldId id="1380" r:id="rId46"/>
    <p:sldId id="1349" r:id="rId47"/>
    <p:sldId id="1384" r:id="rId48"/>
    <p:sldId id="1385" r:id="rId49"/>
    <p:sldId id="1386" r:id="rId50"/>
    <p:sldId id="1387" r:id="rId51"/>
    <p:sldId id="1245" r:id="rId52"/>
    <p:sldId id="1247" r:id="rId53"/>
    <p:sldId id="1249" r:id="rId54"/>
    <p:sldId id="1284" r:id="rId55"/>
    <p:sldId id="1350" r:id="rId56"/>
    <p:sldId id="1382" r:id="rId57"/>
    <p:sldId id="1383" r:id="rId58"/>
    <p:sldId id="1272" r:id="rId59"/>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919"/>
    <a:srgbClr val="283F19"/>
    <a:srgbClr val="517D33"/>
    <a:srgbClr val="C5180B"/>
    <a:srgbClr val="F44B3E"/>
    <a:srgbClr val="FF3333"/>
    <a:srgbClr val="FF7575"/>
    <a:srgbClr val="FF3F3F"/>
    <a:srgbClr val="700053"/>
    <a:srgbClr val="A2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0736" autoAdjust="0"/>
  </p:normalViewPr>
  <p:slideViewPr>
    <p:cSldViewPr snapToGrid="0" showGuides="1">
      <p:cViewPr varScale="1">
        <p:scale>
          <a:sx n="74" d="100"/>
          <a:sy n="74" d="100"/>
        </p:scale>
        <p:origin x="1110" y="72"/>
      </p:cViewPr>
      <p:guideLst>
        <p:guide orient="horz" pos="2636"/>
        <p:guide pos="312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p:scale>
          <a:sx n="66" d="100"/>
          <a:sy n="66" d="100"/>
        </p:scale>
        <p:origin x="2640" y="-3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11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2454256765303579"/>
          <c:w val="0.88218145093268374"/>
          <c:h val="0.76966731238852459"/>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1.0165508126028849E-2"/>
                  <c:y val="-8.78363200931986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B77-4A61-A6A6-0152A09F18DF}"/>
                </c:ext>
              </c:extLst>
            </c:dLbl>
            <c:dLbl>
              <c:idx val="1"/>
              <c:layout>
                <c:manualLayout>
                  <c:x val="-1.6217838552398757E-2"/>
                  <c:y val="-0.15024439843735329"/>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6.0451370003349866E-2"/>
                      <c:h val="6.61823558407824E-2"/>
                    </c:manualLayout>
                  </c15:layout>
                </c:ext>
                <c:ext xmlns:c16="http://schemas.microsoft.com/office/drawing/2014/chart" uri="{C3380CC4-5D6E-409C-BE32-E72D297353CC}">
                  <c16:uniqueId val="{00000001-DB77-4A61-A6A6-0152A09F18DF}"/>
                </c:ext>
              </c:extLst>
            </c:dLbl>
            <c:dLbl>
              <c:idx val="2"/>
              <c:layout>
                <c:manualLayout>
                  <c:x val="3.42710071877047E-3"/>
                  <c:y val="-0.1582942159178841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B77-4A61-A6A6-0152A09F18DF}"/>
                </c:ext>
              </c:extLst>
            </c:dLbl>
            <c:dLbl>
              <c:idx val="3"/>
              <c:layout>
                <c:manualLayout>
                  <c:x val="-7.3049824062995346E-3"/>
                  <c:y val="-0.1960643011733517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B77-4A61-A6A6-0152A09F18DF}"/>
                </c:ext>
              </c:extLst>
            </c:dLbl>
            <c:dLbl>
              <c:idx val="4"/>
              <c:layout>
                <c:manualLayout>
                  <c:x val="-2.8885260511142184E-2"/>
                  <c:y val="-0.1973704214260946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24107745019E-2"/>
                      <c:h val="8.6538759907515264E-2"/>
                    </c:manualLayout>
                  </c15:layout>
                </c:ext>
                <c:ext xmlns:c16="http://schemas.microsoft.com/office/drawing/2014/chart" uri="{C3380CC4-5D6E-409C-BE32-E72D297353CC}">
                  <c16:uniqueId val="{00000004-DB77-4A61-A6A6-0152A09F18DF}"/>
                </c:ext>
              </c:extLst>
            </c:dLbl>
            <c:dLbl>
              <c:idx val="5"/>
              <c:layout>
                <c:manualLayout>
                  <c:x val="2.8339344099387372E-3"/>
                  <c:y val="-0.1708673048442392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B77-4A61-A6A6-0152A09F18DF}"/>
                </c:ext>
              </c:extLst>
            </c:dLbl>
            <c:dLbl>
              <c:idx val="6"/>
              <c:layout>
                <c:manualLayout>
                  <c:x val="8.0727402630782034E-3"/>
                  <c:y val="-0.111603139300703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B77-4A61-A6A6-0152A09F18DF}"/>
                </c:ext>
              </c:extLst>
            </c:dLbl>
            <c:dLbl>
              <c:idx val="7"/>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7-DB77-4A61-A6A6-0152A09F18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Sheet1!$B$2:$B$9</c:f>
              <c:numCache>
                <c:formatCode>General</c:formatCode>
                <c:ptCount val="8"/>
                <c:pt idx="0">
                  <c:v>17.899999999999999</c:v>
                </c:pt>
                <c:pt idx="1">
                  <c:v>14.7</c:v>
                </c:pt>
                <c:pt idx="2">
                  <c:v>25.4</c:v>
                </c:pt>
                <c:pt idx="3">
                  <c:v>31.4</c:v>
                </c:pt>
                <c:pt idx="4">
                  <c:v>43.5</c:v>
                </c:pt>
                <c:pt idx="5">
                  <c:v>53.4</c:v>
                </c:pt>
                <c:pt idx="6">
                  <c:v>72.3</c:v>
                </c:pt>
                <c:pt idx="7">
                  <c:v>79.5</c:v>
                </c:pt>
              </c:numCache>
            </c:numRef>
          </c:val>
          <c:smooth val="0"/>
          <c:extLst>
            <c:ext xmlns:c16="http://schemas.microsoft.com/office/drawing/2014/chart" uri="{C3380CC4-5D6E-409C-BE32-E72D297353CC}">
              <c16:uniqueId val="{00000008-DB77-4A61-A6A6-0152A09F18DF}"/>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Sheet1!$C$2:$C$9</c:f>
              <c:numCache>
                <c:formatCode>General</c:formatCode>
                <c:ptCount val="8"/>
                <c:pt idx="0">
                  <c:v>19.399999999999999</c:v>
                </c:pt>
                <c:pt idx="1">
                  <c:v>17.399999999999999</c:v>
                </c:pt>
                <c:pt idx="2">
                  <c:v>33.1</c:v>
                </c:pt>
                <c:pt idx="3">
                  <c:v>39.1</c:v>
                </c:pt>
                <c:pt idx="4">
                  <c:v>52.4</c:v>
                </c:pt>
                <c:pt idx="5">
                  <c:v>62.1</c:v>
                </c:pt>
                <c:pt idx="6">
                  <c:v>74.7</c:v>
                </c:pt>
                <c:pt idx="7">
                  <c:v>82.8</c:v>
                </c:pt>
              </c:numCache>
            </c:numRef>
          </c:val>
          <c:smooth val="0"/>
          <c:extLst>
            <c:ext xmlns:c16="http://schemas.microsoft.com/office/drawing/2014/chart" uri="{C3380CC4-5D6E-409C-BE32-E72D297353CC}">
              <c16:uniqueId val="{00000009-DB77-4A61-A6A6-0152A09F18DF}"/>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Sheet1!$D$2:$D$9</c:f>
              <c:numCache>
                <c:formatCode>General</c:formatCode>
                <c:ptCount val="8"/>
                <c:pt idx="0">
                  <c:v>16.600000000000001</c:v>
                </c:pt>
                <c:pt idx="1">
                  <c:v>12.2</c:v>
                </c:pt>
                <c:pt idx="2">
                  <c:v>18.5</c:v>
                </c:pt>
                <c:pt idx="3">
                  <c:v>24.4</c:v>
                </c:pt>
                <c:pt idx="4">
                  <c:v>35.4</c:v>
                </c:pt>
                <c:pt idx="5">
                  <c:v>45.5</c:v>
                </c:pt>
                <c:pt idx="6">
                  <c:v>70.099999999999994</c:v>
                </c:pt>
                <c:pt idx="7">
                  <c:v>76.5</c:v>
                </c:pt>
              </c:numCache>
            </c:numRef>
          </c:val>
          <c:smooth val="0"/>
          <c:extLst>
            <c:ext xmlns:c16="http://schemas.microsoft.com/office/drawing/2014/chart" uri="{C3380CC4-5D6E-409C-BE32-E72D297353CC}">
              <c16:uniqueId val="{0000000A-DB77-4A61-A6A6-0152A09F18DF}"/>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8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5497532570988E-2"/>
          <c:y val="2.8465775806794651E-2"/>
          <c:w val="0.9517792656516999"/>
          <c:h val="0.93271662685930212"/>
        </c:manualLayout>
      </c:layout>
      <c:barChart>
        <c:barDir val="bar"/>
        <c:grouping val="stacked"/>
        <c:varyColors val="0"/>
        <c:ser>
          <c:idx val="0"/>
          <c:order val="0"/>
          <c:tx>
            <c:strRef>
              <c:f>Sheet1!$C$1</c:f>
              <c:strCache>
                <c:ptCount val="1"/>
                <c:pt idx="0">
                  <c:v>SDGsを知っている</c:v>
                </c:pt>
              </c:strCache>
            </c:strRef>
          </c:tx>
          <c:spPr>
            <a:pattFill prst="ltVert">
              <a:fgClr>
                <a:schemeClr val="accent1"/>
              </a:fgClr>
              <a:bgClr>
                <a:schemeClr val="bg1"/>
              </a:bgClr>
            </a:pattFill>
            <a:ln w="3175">
              <a:solidFill>
                <a:schemeClr val="tx1"/>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Sheet1!$C$2:$C$45</c:f>
              <c:numCache>
                <c:formatCode>General\%</c:formatCode>
                <c:ptCount val="26"/>
                <c:pt idx="0">
                  <c:v>7.6</c:v>
                </c:pt>
                <c:pt idx="1">
                  <c:v>5.4</c:v>
                </c:pt>
                <c:pt idx="2">
                  <c:v>11.9</c:v>
                </c:pt>
                <c:pt idx="3" formatCode="0.0&quot;%&quot;">
                  <c:v>20</c:v>
                </c:pt>
                <c:pt idx="4">
                  <c:v>21.6</c:v>
                </c:pt>
                <c:pt idx="5" formatCode="0.0&quot;%&quot;">
                  <c:v>33</c:v>
                </c:pt>
                <c:pt idx="6" formatCode="0.0&quot;%&quot;">
                  <c:v>33.5</c:v>
                </c:pt>
                <c:pt idx="7" formatCode="0.0&quot;%&quot;">
                  <c:v>35</c:v>
                </c:pt>
                <c:pt idx="9">
                  <c:v>7.4</c:v>
                </c:pt>
                <c:pt idx="10">
                  <c:v>4.7</c:v>
                </c:pt>
                <c:pt idx="11">
                  <c:v>14.8</c:v>
                </c:pt>
                <c:pt idx="12">
                  <c:v>20.100000000000001</c:v>
                </c:pt>
                <c:pt idx="13">
                  <c:v>24.8</c:v>
                </c:pt>
                <c:pt idx="14">
                  <c:v>34.200000000000003</c:v>
                </c:pt>
                <c:pt idx="15">
                  <c:v>39.6</c:v>
                </c:pt>
                <c:pt idx="16">
                  <c:v>32.1</c:v>
                </c:pt>
                <c:pt idx="18">
                  <c:v>12.2</c:v>
                </c:pt>
                <c:pt idx="19">
                  <c:v>8.1</c:v>
                </c:pt>
                <c:pt idx="20">
                  <c:v>19.600000000000001</c:v>
                </c:pt>
                <c:pt idx="21">
                  <c:v>33.1</c:v>
                </c:pt>
                <c:pt idx="22">
                  <c:v>32.4</c:v>
                </c:pt>
                <c:pt idx="23" formatCode="0.0&quot;%&quot;">
                  <c:v>52</c:v>
                </c:pt>
                <c:pt idx="24" formatCode="0.0&quot;%&quot;">
                  <c:v>44.6</c:v>
                </c:pt>
                <c:pt idx="25">
                  <c:v>43.1</c:v>
                </c:pt>
              </c:numCache>
            </c:numRef>
          </c:val>
          <c:extLst>
            <c:ext xmlns:c16="http://schemas.microsoft.com/office/drawing/2014/chart" uri="{C3380CC4-5D6E-409C-BE32-E72D297353CC}">
              <c16:uniqueId val="{00000000-32B2-440B-8414-065C32CEA40D}"/>
            </c:ext>
          </c:extLst>
        </c:ser>
        <c:ser>
          <c:idx val="1"/>
          <c:order val="1"/>
          <c:tx>
            <c:strRef>
              <c:f>Sheet1!$D$1</c:f>
              <c:strCache>
                <c:ptCount val="1"/>
                <c:pt idx="0">
                  <c:v>SDGsということばは聞いたことがある。ロゴを見たことがある</c:v>
                </c:pt>
              </c:strCache>
            </c:strRef>
          </c:tx>
          <c:spPr>
            <a:pattFill prst="ltHorz">
              <a:fgClr>
                <a:schemeClr val="accent1"/>
              </a:fgClr>
              <a:bgClr>
                <a:schemeClr val="bg1"/>
              </a:bgClr>
            </a:pattFill>
            <a:ln w="3175">
              <a:solidFill>
                <a:schemeClr val="tx1"/>
              </a:solidFill>
            </a:ln>
            <a:effectLst/>
          </c:spPr>
          <c:invertIfNegative val="0"/>
          <c:dLbls>
            <c:dLbl>
              <c:idx val="0"/>
              <c:layout>
                <c:manualLayout>
                  <c:x val="3.0320209189909991E-2"/>
                  <c:y val="3.742391066763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C98-46A7-94BF-B21C1CC9941C}"/>
                </c:ext>
              </c:extLst>
            </c:dLbl>
            <c:dLbl>
              <c:idx val="1"/>
              <c:layout>
                <c:manualLayout>
                  <c:x val="4.4102122458050896E-2"/>
                  <c:y val="-2.201408797626916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C98-46A7-94BF-B21C1CC9941C}"/>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Sheet1!$D$2:$D$45</c:f>
              <c:numCache>
                <c:formatCode>General\%</c:formatCode>
                <c:ptCount val="26"/>
                <c:pt idx="0" formatCode="0.0&quot;%&quot;">
                  <c:v>13</c:v>
                </c:pt>
                <c:pt idx="1">
                  <c:v>10.3</c:v>
                </c:pt>
                <c:pt idx="2">
                  <c:v>15.7</c:v>
                </c:pt>
                <c:pt idx="3">
                  <c:v>8.6</c:v>
                </c:pt>
                <c:pt idx="4">
                  <c:v>18.399999999999999</c:v>
                </c:pt>
                <c:pt idx="5">
                  <c:v>23.2</c:v>
                </c:pt>
                <c:pt idx="6">
                  <c:v>41.1</c:v>
                </c:pt>
                <c:pt idx="7">
                  <c:v>46.3</c:v>
                </c:pt>
                <c:pt idx="9">
                  <c:v>10.1</c:v>
                </c:pt>
                <c:pt idx="10">
                  <c:v>13.4</c:v>
                </c:pt>
                <c:pt idx="11">
                  <c:v>14.8</c:v>
                </c:pt>
                <c:pt idx="12">
                  <c:v>20.100000000000001</c:v>
                </c:pt>
                <c:pt idx="13">
                  <c:v>22.8</c:v>
                </c:pt>
                <c:pt idx="14">
                  <c:v>25.5</c:v>
                </c:pt>
                <c:pt idx="15">
                  <c:v>32.9</c:v>
                </c:pt>
                <c:pt idx="16">
                  <c:v>42.5</c:v>
                </c:pt>
                <c:pt idx="18">
                  <c:v>12.2</c:v>
                </c:pt>
                <c:pt idx="19">
                  <c:v>18.899999999999999</c:v>
                </c:pt>
                <c:pt idx="20">
                  <c:v>14.9</c:v>
                </c:pt>
                <c:pt idx="21">
                  <c:v>21.6</c:v>
                </c:pt>
                <c:pt idx="22" formatCode="0.0&quot;%&quot;">
                  <c:v>27</c:v>
                </c:pt>
                <c:pt idx="23">
                  <c:v>24.3</c:v>
                </c:pt>
                <c:pt idx="24">
                  <c:v>28.4</c:v>
                </c:pt>
                <c:pt idx="25">
                  <c:v>34.6</c:v>
                </c:pt>
              </c:numCache>
            </c:numRef>
          </c:val>
          <c:extLst>
            <c:ext xmlns:c16="http://schemas.microsoft.com/office/drawing/2014/chart" uri="{C3380CC4-5D6E-409C-BE32-E72D297353CC}">
              <c16:uniqueId val="{00000001-32B2-440B-8414-065C32CEA40D}"/>
            </c:ext>
          </c:extLst>
        </c:ser>
        <c:ser>
          <c:idx val="2"/>
          <c:order val="2"/>
          <c:tx>
            <c:strRef>
              <c:f>Sheet1!$E$1</c:f>
              <c:strCache>
                <c:ptCount val="1"/>
                <c:pt idx="0">
                  <c:v>合計</c:v>
                </c:pt>
              </c:strCache>
            </c:strRef>
          </c:tx>
          <c:spPr>
            <a:noFill/>
            <a:ln>
              <a:noFill/>
            </a:ln>
            <a:effectLst/>
          </c:spPr>
          <c:invertIfNegative val="0"/>
          <c:dLbls>
            <c:dLbl>
              <c:idx val="0"/>
              <c:layout>
                <c:manualLayout>
                  <c:x val="-7.0311631847983615E-3"/>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C98-46A7-94BF-B21C1CC9941C}"/>
                </c:ext>
              </c:extLst>
            </c:dLbl>
            <c:dLbl>
              <c:idx val="1"/>
              <c:layout>
                <c:manualLayout>
                  <c:x val="5.763313979331032E-2"/>
                  <c:y val="-2.2014087976269161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C98-46A7-94BF-B21C1CC9941C}"/>
                </c:ext>
              </c:extLst>
            </c:dLbl>
            <c:dLbl>
              <c:idx val="15"/>
              <c:layout>
                <c:manualLayout>
                  <c:x val="-0.13512871275891689"/>
                  <c:y val="2.245263634304050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48A-47F9-AB57-E87C297A9DAB}"/>
                </c:ext>
              </c:extLst>
            </c:dLbl>
            <c:dLbl>
              <c:idx val="25"/>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0-2680-4E27-B1F5-8C5B12998C0F}"/>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Sheet1!$E$2:$E$45</c:f>
              <c:numCache>
                <c:formatCode>General\%</c:formatCode>
                <c:ptCount val="26"/>
                <c:pt idx="0">
                  <c:v>20.6</c:v>
                </c:pt>
                <c:pt idx="1">
                  <c:v>15.700000000000001</c:v>
                </c:pt>
                <c:pt idx="2">
                  <c:v>27.6</c:v>
                </c:pt>
                <c:pt idx="3">
                  <c:v>28.6</c:v>
                </c:pt>
                <c:pt idx="4" formatCode="0.0&quot;%&quot;">
                  <c:v>40</c:v>
                </c:pt>
                <c:pt idx="5">
                  <c:v>56.2</c:v>
                </c:pt>
                <c:pt idx="6">
                  <c:v>74.599999999999994</c:v>
                </c:pt>
                <c:pt idx="7">
                  <c:v>81.3</c:v>
                </c:pt>
                <c:pt idx="9">
                  <c:v>17.5</c:v>
                </c:pt>
                <c:pt idx="10">
                  <c:v>18.100000000000001</c:v>
                </c:pt>
                <c:pt idx="11">
                  <c:v>29.6</c:v>
                </c:pt>
                <c:pt idx="12">
                  <c:v>40.200000000000003</c:v>
                </c:pt>
                <c:pt idx="13">
                  <c:v>47.6</c:v>
                </c:pt>
                <c:pt idx="14">
                  <c:v>59.7</c:v>
                </c:pt>
                <c:pt idx="15">
                  <c:v>72.5</c:v>
                </c:pt>
                <c:pt idx="16">
                  <c:v>74.599999999999994</c:v>
                </c:pt>
                <c:pt idx="18">
                  <c:v>24.4</c:v>
                </c:pt>
                <c:pt idx="19" formatCode="0.0&quot;%&quot;">
                  <c:v>27</c:v>
                </c:pt>
                <c:pt idx="20">
                  <c:v>34.5</c:v>
                </c:pt>
                <c:pt idx="21">
                  <c:v>54.7</c:v>
                </c:pt>
                <c:pt idx="22">
                  <c:v>59.4</c:v>
                </c:pt>
                <c:pt idx="23">
                  <c:v>76.3</c:v>
                </c:pt>
                <c:pt idx="24">
                  <c:v>73</c:v>
                </c:pt>
                <c:pt idx="25">
                  <c:v>77.7</c:v>
                </c:pt>
              </c:numCache>
            </c:numRef>
          </c:val>
          <c:extLst>
            <c:ext xmlns:c16="http://schemas.microsoft.com/office/drawing/2014/chart" uri="{C3380CC4-5D6E-409C-BE32-E72D297353CC}">
              <c16:uniqueId val="{00000003-EBCC-41A5-9D0D-914A304DAD19}"/>
            </c:ext>
          </c:extLst>
        </c:ser>
        <c:dLbls>
          <c:showLegendKey val="0"/>
          <c:showVal val="0"/>
          <c:showCatName val="0"/>
          <c:showSerName val="0"/>
          <c:showPercent val="0"/>
          <c:showBubbleSize val="0"/>
        </c:dLbls>
        <c:gapWidth val="150"/>
        <c:overlap val="100"/>
        <c:axId val="425427407"/>
        <c:axId val="425420335"/>
      </c:barChart>
      <c:catAx>
        <c:axId val="425427407"/>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25420335"/>
        <c:crosses val="autoZero"/>
        <c:auto val="0"/>
        <c:lblAlgn val="ctr"/>
        <c:lblOffset val="100"/>
        <c:noMultiLvlLbl val="0"/>
      </c:catAx>
      <c:valAx>
        <c:axId val="425420335"/>
        <c:scaling>
          <c:orientation val="minMax"/>
          <c:max val="85"/>
        </c:scaling>
        <c:delete val="1"/>
        <c:axPos val="b"/>
        <c:numFmt formatCode="General\%" sourceLinked="1"/>
        <c:majorTickMark val="out"/>
        <c:minorTickMark val="none"/>
        <c:tickLblPos val="nextTo"/>
        <c:crossAx val="425427407"/>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8379800822884E-2"/>
          <c:y val="1.7793449959464611E-2"/>
          <c:w val="0.93069162019917717"/>
          <c:h val="0.92029582774097496"/>
        </c:manualLayout>
      </c:layout>
      <c:barChart>
        <c:barDir val="bar"/>
        <c:grouping val="stacked"/>
        <c:varyColors val="0"/>
        <c:ser>
          <c:idx val="0"/>
          <c:order val="0"/>
          <c:tx>
            <c:strRef>
              <c:f>Sheet1!$C$1</c:f>
              <c:strCache>
                <c:ptCount val="1"/>
                <c:pt idx="0">
                  <c:v>SDGsを知っている</c:v>
                </c:pt>
              </c:strCache>
            </c:strRef>
          </c:tx>
          <c:spPr>
            <a:pattFill prst="ltVert">
              <a:fgClr>
                <a:schemeClr val="accent1"/>
              </a:fgClr>
              <a:bgClr>
                <a:schemeClr val="bg1"/>
              </a:bgClr>
            </a:pattFill>
            <a:ln w="3175">
              <a:solidFill>
                <a:schemeClr val="tx1"/>
              </a:solidFill>
            </a:ln>
            <a:effectLst/>
          </c:spPr>
          <c:invertIfNegative val="0"/>
          <c:dLbls>
            <c:dLbl>
              <c:idx val="0"/>
              <c:layout>
                <c:manualLayout>
                  <c:x val="-4.419169976315235E-4"/>
                  <c:y val="-4.099943021994819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94A-4D6D-9430-D10C0064A9B4}"/>
                </c:ext>
              </c:extLst>
            </c:dLbl>
            <c:dLbl>
              <c:idx val="1"/>
              <c:layout>
                <c:manualLayout>
                  <c:x val="8.3083897143715162E-3"/>
                  <c:y val="6.71689692189298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94A-4D6D-9430-D10C0064A9B4}"/>
                </c:ext>
              </c:extLst>
            </c:dLbl>
            <c:dLbl>
              <c:idx val="2"/>
              <c:layout>
                <c:manualLayout>
                  <c:x val="-9.0085808505944876E-3"/>
                  <c:y val="2.309673366719934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94A-4D6D-9430-D10C0064A9B4}"/>
                </c:ext>
              </c:extLst>
            </c:dLbl>
            <c:dLbl>
              <c:idx val="11"/>
              <c:layout>
                <c:manualLayout>
                  <c:x val="0"/>
                  <c:y val="1.3208452785761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94A-4D6D-9430-D10C0064A9B4}"/>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Sheet1!$C$2:$C$45</c:f>
              <c:numCache>
                <c:formatCode>General\%</c:formatCode>
                <c:ptCount val="17"/>
                <c:pt idx="0">
                  <c:v>2.1</c:v>
                </c:pt>
                <c:pt idx="1">
                  <c:v>1.3</c:v>
                </c:pt>
                <c:pt idx="2">
                  <c:v>5</c:v>
                </c:pt>
                <c:pt idx="3">
                  <c:v>8.6999999999999993</c:v>
                </c:pt>
                <c:pt idx="4">
                  <c:v>12.9</c:v>
                </c:pt>
                <c:pt idx="5">
                  <c:v>19.7</c:v>
                </c:pt>
                <c:pt idx="6">
                  <c:v>32.5</c:v>
                </c:pt>
                <c:pt idx="7">
                  <c:v>33.5</c:v>
                </c:pt>
                <c:pt idx="9">
                  <c:v>4.4000000000000004</c:v>
                </c:pt>
                <c:pt idx="10">
                  <c:v>5.0999999999999996</c:v>
                </c:pt>
                <c:pt idx="11">
                  <c:v>10.9</c:v>
                </c:pt>
                <c:pt idx="12">
                  <c:v>8</c:v>
                </c:pt>
                <c:pt idx="13">
                  <c:v>21.9</c:v>
                </c:pt>
                <c:pt idx="14">
                  <c:v>24.8</c:v>
                </c:pt>
                <c:pt idx="15">
                  <c:v>37.200000000000003</c:v>
                </c:pt>
                <c:pt idx="16">
                  <c:v>36.799999999999997</c:v>
                </c:pt>
              </c:numCache>
            </c:numRef>
          </c:val>
          <c:extLst>
            <c:ext xmlns:c16="http://schemas.microsoft.com/office/drawing/2014/chart" uri="{C3380CC4-5D6E-409C-BE32-E72D297353CC}">
              <c16:uniqueId val="{00000003-E94A-4D6D-9430-D10C0064A9B4}"/>
            </c:ext>
          </c:extLst>
        </c:ser>
        <c:ser>
          <c:idx val="1"/>
          <c:order val="1"/>
          <c:tx>
            <c:strRef>
              <c:f>Sheet1!$D$1</c:f>
              <c:strCache>
                <c:ptCount val="1"/>
                <c:pt idx="0">
                  <c:v>SDGsということばは聞いたことがある。ロゴを見たことがある</c:v>
                </c:pt>
              </c:strCache>
            </c:strRef>
          </c:tx>
          <c:spPr>
            <a:pattFill prst="ltHorz">
              <a:fgClr>
                <a:schemeClr val="accent1"/>
              </a:fgClr>
              <a:bgClr>
                <a:schemeClr val="bg1"/>
              </a:bgClr>
            </a:pattFill>
            <a:ln w="3175">
              <a:solidFill>
                <a:schemeClr val="tx1"/>
              </a:solidFill>
            </a:ln>
            <a:effectLst/>
          </c:spPr>
          <c:invertIfNegative val="0"/>
          <c:dLbls>
            <c:dLbl>
              <c:idx val="0"/>
              <c:layout>
                <c:manualLayout>
                  <c:x val="2.9167555664672057E-3"/>
                  <c:y val="1.98126791786422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E94A-4D6D-9430-D10C0064A9B4}"/>
                </c:ext>
              </c:extLst>
            </c:dLbl>
            <c:dLbl>
              <c:idx val="1"/>
              <c:layout>
                <c:manualLayout>
                  <c:x val="7.2918889161680808E-2"/>
                  <c:y val="2.64169055715229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E94A-4D6D-9430-D10C0064A9B4}"/>
                </c:ext>
              </c:extLst>
            </c:dLbl>
            <c:dLbl>
              <c:idx val="2"/>
              <c:layout>
                <c:manualLayout>
                  <c:x val="4.6668089063475721E-2"/>
                  <c:y val="2.42154967738960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E94A-4D6D-9430-D10C0064A9B4}"/>
                </c:ext>
              </c:extLst>
            </c:dLbl>
            <c:dLbl>
              <c:idx val="3"/>
              <c:layout>
                <c:manualLayout>
                  <c:x val="1.4583777832336109E-2"/>
                  <c:y val="1.98126791786422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94A-4D6D-9430-D10C0064A9B4}"/>
                </c:ext>
              </c:extLst>
            </c:dLbl>
            <c:dLbl>
              <c:idx val="9"/>
              <c:layout>
                <c:manualLayout>
                  <c:x val="4.6668089063475665E-2"/>
                  <c:y val="3.08197231667768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94A-4D6D-9430-D10C0064A9B4}"/>
                </c:ext>
              </c:extLst>
            </c:dLbl>
            <c:dLbl>
              <c:idx val="10"/>
              <c:layout>
                <c:manualLayout>
                  <c:x val="8.7502666994016973E-2"/>
                  <c:y val="1.54098615833884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E94A-4D6D-9430-D10C0064A9B4}"/>
                </c:ext>
              </c:extLst>
            </c:dLbl>
            <c:dLbl>
              <c:idx val="11"/>
              <c:layout>
                <c:manualLayout>
                  <c:x val="3.500106679760679E-2"/>
                  <c:y val="1.3208452785761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94A-4D6D-9430-D10C0064A9B4}"/>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Sheet1!$D$2:$D$45</c:f>
              <c:numCache>
                <c:formatCode>General\%</c:formatCode>
                <c:ptCount val="17"/>
                <c:pt idx="0">
                  <c:v>11.3</c:v>
                </c:pt>
                <c:pt idx="1">
                  <c:v>7.6</c:v>
                </c:pt>
                <c:pt idx="2">
                  <c:v>14.7</c:v>
                </c:pt>
                <c:pt idx="3">
                  <c:v>13.9</c:v>
                </c:pt>
                <c:pt idx="4">
                  <c:v>23.9</c:v>
                </c:pt>
                <c:pt idx="5">
                  <c:v>22.8</c:v>
                </c:pt>
                <c:pt idx="6">
                  <c:v>37</c:v>
                </c:pt>
                <c:pt idx="7">
                  <c:v>46.4</c:v>
                </c:pt>
                <c:pt idx="9">
                  <c:v>16.100000000000001</c:v>
                </c:pt>
                <c:pt idx="10">
                  <c:v>7.3</c:v>
                </c:pt>
                <c:pt idx="11">
                  <c:v>13.1</c:v>
                </c:pt>
                <c:pt idx="12">
                  <c:v>16.8</c:v>
                </c:pt>
                <c:pt idx="13">
                  <c:v>23.4</c:v>
                </c:pt>
                <c:pt idx="14">
                  <c:v>23.4</c:v>
                </c:pt>
                <c:pt idx="15">
                  <c:v>38.700000000000003</c:v>
                </c:pt>
                <c:pt idx="16">
                  <c:v>45.4</c:v>
                </c:pt>
              </c:numCache>
            </c:numRef>
          </c:val>
          <c:extLst>
            <c:ext xmlns:c16="http://schemas.microsoft.com/office/drawing/2014/chart" uri="{C3380CC4-5D6E-409C-BE32-E72D297353CC}">
              <c16:uniqueId val="{00000004-E94A-4D6D-9430-D10C0064A9B4}"/>
            </c:ext>
          </c:extLst>
        </c:ser>
        <c:ser>
          <c:idx val="2"/>
          <c:order val="2"/>
          <c:tx>
            <c:strRef>
              <c:f>Sheet1!$E$1</c:f>
              <c:strCache>
                <c:ptCount val="1"/>
                <c:pt idx="0">
                  <c:v>合計</c:v>
                </c:pt>
              </c:strCache>
            </c:strRef>
          </c:tx>
          <c:spPr>
            <a:noFill/>
            <a:ln>
              <a:noFill/>
            </a:ln>
            <a:effectLst/>
          </c:spPr>
          <c:invertIfNegative val="0"/>
          <c:dLbls>
            <c:dLbl>
              <c:idx val="1"/>
              <c:layout>
                <c:manualLayout>
                  <c:x val="0.13329825571127152"/>
                  <c:y val="6.604226392880748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E94A-4D6D-9430-D10C0064A9B4}"/>
                </c:ext>
              </c:extLst>
            </c:dLbl>
            <c:dLbl>
              <c:idx val="2"/>
              <c:layout>
                <c:manualLayout>
                  <c:x val="2.939492479938118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E94A-4D6D-9430-D10C0064A9B4}"/>
                </c:ext>
              </c:extLst>
            </c:dLbl>
            <c:dLbl>
              <c:idx val="10"/>
              <c:layout>
                <c:manualLayout>
                  <c:x val="0.12116753821007215"/>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94A-4D6D-9430-D10C0064A9B4}"/>
                </c:ext>
              </c:extLst>
            </c:dLbl>
            <c:dLbl>
              <c:idx val="11"/>
              <c:layout>
                <c:manualLayout>
                  <c:x val="-1.3649956719481379E-2"/>
                  <c:y val="6.604226392880748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94A-4D6D-9430-D10C0064A9B4}"/>
                </c:ext>
              </c:extLst>
            </c:dLbl>
            <c:dLbl>
              <c:idx val="15"/>
              <c:layout>
                <c:manualLayout>
                  <c:x val="-0.10209724964007054"/>
                  <c:y val="3.0715719601526534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94A-4D6D-9430-D10C0064A9B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Sheet1!$E$2:$E$45</c:f>
              <c:numCache>
                <c:formatCode>General\%</c:formatCode>
                <c:ptCount val="17"/>
                <c:pt idx="0">
                  <c:v>13.4</c:v>
                </c:pt>
                <c:pt idx="1">
                  <c:v>8.9</c:v>
                </c:pt>
                <c:pt idx="2">
                  <c:v>19.7</c:v>
                </c:pt>
                <c:pt idx="3">
                  <c:v>22.6</c:v>
                </c:pt>
                <c:pt idx="4">
                  <c:v>36.799999999999997</c:v>
                </c:pt>
                <c:pt idx="5">
                  <c:v>42.5</c:v>
                </c:pt>
                <c:pt idx="6">
                  <c:v>69.5</c:v>
                </c:pt>
                <c:pt idx="7">
                  <c:v>79.900000000000006</c:v>
                </c:pt>
                <c:pt idx="9">
                  <c:v>20.5</c:v>
                </c:pt>
                <c:pt idx="10">
                  <c:v>12.399999999999999</c:v>
                </c:pt>
                <c:pt idx="11">
                  <c:v>24</c:v>
                </c:pt>
                <c:pt idx="12">
                  <c:v>24.8</c:v>
                </c:pt>
                <c:pt idx="13">
                  <c:v>45.3</c:v>
                </c:pt>
                <c:pt idx="14">
                  <c:v>48.2</c:v>
                </c:pt>
                <c:pt idx="15">
                  <c:v>75.900000000000006</c:v>
                </c:pt>
                <c:pt idx="16">
                  <c:v>82.199999999999989</c:v>
                </c:pt>
              </c:numCache>
            </c:numRef>
          </c:val>
          <c:extLst>
            <c:ext xmlns:c16="http://schemas.microsoft.com/office/drawing/2014/chart" uri="{C3380CC4-5D6E-409C-BE32-E72D297353CC}">
              <c16:uniqueId val="{0000000C-E94A-4D6D-9430-D10C0064A9B4}"/>
            </c:ext>
          </c:extLst>
        </c:ser>
        <c:dLbls>
          <c:showLegendKey val="0"/>
          <c:showVal val="0"/>
          <c:showCatName val="0"/>
          <c:showSerName val="0"/>
          <c:showPercent val="0"/>
          <c:showBubbleSize val="0"/>
        </c:dLbls>
        <c:gapWidth val="150"/>
        <c:overlap val="100"/>
        <c:axId val="425427407"/>
        <c:axId val="425420335"/>
      </c:barChart>
      <c:catAx>
        <c:axId val="425427407"/>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25420335"/>
        <c:crosses val="autoZero"/>
        <c:auto val="0"/>
        <c:lblAlgn val="ctr"/>
        <c:lblOffset val="100"/>
        <c:noMultiLvlLbl val="0"/>
      </c:catAx>
      <c:valAx>
        <c:axId val="425420335"/>
        <c:scaling>
          <c:orientation val="minMax"/>
          <c:max val="85"/>
        </c:scaling>
        <c:delete val="1"/>
        <c:axPos val="b"/>
        <c:numFmt formatCode="General\%" sourceLinked="1"/>
        <c:majorTickMark val="out"/>
        <c:minorTickMark val="none"/>
        <c:tickLblPos val="nextTo"/>
        <c:crossAx val="425427407"/>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3"/>
          <c:order val="3"/>
          <c:tx>
            <c:strRef>
              <c:f>Sheet1!$E$1</c:f>
              <c:strCache>
                <c:ptCount val="1"/>
                <c:pt idx="0">
                  <c:v>2021年9月</c:v>
                </c:pt>
              </c:strCache>
            </c:strRef>
          </c:tx>
          <c:spPr>
            <a:pattFill prst="ltHorz">
              <a:fgClr>
                <a:schemeClr val="accent1"/>
              </a:fgClr>
              <a:bgClr>
                <a:schemeClr val="bg1"/>
              </a:bgClr>
            </a:pattFill>
            <a:ln>
              <a:solidFill>
                <a:schemeClr val="accent1">
                  <a:lumMod val="75000"/>
                </a:schemeClr>
              </a:solidFill>
            </a:ln>
            <a:effectLst/>
          </c:spPr>
          <c:invertIfNegative val="0"/>
          <c:dLbls>
            <c:dLbl>
              <c:idx val="1"/>
              <c:layout>
                <c:manualLayout>
                  <c:x val="-7.5089812145392801E-3"/>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D88-442E-8784-F477F6932AFB}"/>
                </c:ext>
              </c:extLst>
            </c:dLbl>
            <c:dLbl>
              <c:idx val="2"/>
              <c:layout>
                <c:manualLayout>
                  <c:x val="-1.5017962429078583E-2"/>
                  <c:y val="4.496033577936440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D88-442E-8784-F477F6932AFB}"/>
                </c:ext>
              </c:extLst>
            </c:dLbl>
            <c:dLbl>
              <c:idx val="3"/>
              <c:layout>
                <c:manualLayout>
                  <c:x val="-2.252694364361784E-2"/>
                  <c:y val="-4.121316503308472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D88-442E-8784-F477F6932AFB}"/>
                </c:ext>
              </c:extLst>
            </c:dLbl>
            <c:dLbl>
              <c:idx val="4"/>
              <c:layout>
                <c:manualLayout>
                  <c:x val="-7.5089812145393252E-3"/>
                  <c:y val="4.49603357793635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D88-442E-8784-F477F6932AFB}"/>
                </c:ext>
              </c:extLst>
            </c:dLbl>
            <c:dLbl>
              <c:idx val="5"/>
              <c:layout>
                <c:manualLayout>
                  <c:x val="-2.5029937381797554E-2"/>
                  <c:y val="2.24801678896822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D88-442E-8784-F477F6932AFB}"/>
                </c:ext>
              </c:extLst>
            </c:dLbl>
            <c:dLbl>
              <c:idx val="7"/>
              <c:layout>
                <c:manualLayout>
                  <c:x val="-1.752095616725831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0DD-4A80-BBA8-8EFA801C1EAB}"/>
                </c:ext>
              </c:extLst>
            </c:dLbl>
            <c:dLbl>
              <c:idx val="9"/>
              <c:layout>
                <c:manualLayout>
                  <c:x val="-7.5089812145391881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D88-442E-8784-F477F6932AFB}"/>
                </c:ext>
              </c:extLst>
            </c:dLbl>
            <c:dLbl>
              <c:idx val="10"/>
              <c:layout>
                <c:manualLayout>
                  <c:x val="-1.501796242907856E-2"/>
                  <c:y val="-6.74405036690457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D88-442E-8784-F477F6932AFB}"/>
                </c:ext>
              </c:extLst>
            </c:dLbl>
            <c:dLbl>
              <c:idx val="11"/>
              <c:layout>
                <c:manualLayout>
                  <c:x val="-1.0011974952719039E-2"/>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D88-442E-8784-F477F6932AFB}"/>
                </c:ext>
              </c:extLst>
            </c:dLbl>
            <c:dLbl>
              <c:idx val="12"/>
              <c:layout>
                <c:manualLayout>
                  <c:x val="-2.0023949905438078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5D88-442E-8784-F477F6932AFB}"/>
                </c:ext>
              </c:extLst>
            </c:dLbl>
            <c:dLbl>
              <c:idx val="13"/>
              <c:layout>
                <c:manualLayout>
                  <c:x val="-1.501796242907856E-2"/>
                  <c:y val="4.496033577936440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5D88-442E-8784-F477F6932AF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f>Sheet1!$E$2:$E$15</c:f>
              <c:numCache>
                <c:formatCode>0.0</c:formatCode>
                <c:ptCount val="14"/>
                <c:pt idx="0">
                  <c:v>18.5</c:v>
                </c:pt>
                <c:pt idx="1">
                  <c:v>14.9</c:v>
                </c:pt>
                <c:pt idx="2">
                  <c:v>10.199999999999999</c:v>
                </c:pt>
                <c:pt idx="3">
                  <c:v>33.200000000000003</c:v>
                </c:pt>
                <c:pt idx="4">
                  <c:v>4.4000000000000004</c:v>
                </c:pt>
                <c:pt idx="5">
                  <c:v>11.6</c:v>
                </c:pt>
                <c:pt idx="6">
                  <c:v>4.0999999999999996</c:v>
                </c:pt>
                <c:pt idx="7">
                  <c:v>20.9</c:v>
                </c:pt>
                <c:pt idx="8">
                  <c:v>59.6</c:v>
                </c:pt>
                <c:pt idx="9">
                  <c:v>5</c:v>
                </c:pt>
                <c:pt idx="10">
                  <c:v>4.3</c:v>
                </c:pt>
                <c:pt idx="11">
                  <c:v>3.5</c:v>
                </c:pt>
                <c:pt idx="12">
                  <c:v>1.9</c:v>
                </c:pt>
                <c:pt idx="13">
                  <c:v>5.5</c:v>
                </c:pt>
              </c:numCache>
            </c:numRef>
          </c:val>
          <c:extLst>
            <c:ext xmlns:c16="http://schemas.microsoft.com/office/drawing/2014/chart" uri="{C3380CC4-5D6E-409C-BE32-E72D297353CC}">
              <c16:uniqueId val="{00000000-EEAF-41B0-9B8F-B0F7951B6B4D}"/>
            </c:ext>
          </c:extLst>
        </c:ser>
        <c:ser>
          <c:idx val="4"/>
          <c:order val="4"/>
          <c:tx>
            <c:strRef>
              <c:f>Sheet1!$F$1</c:f>
              <c:strCache>
                <c:ptCount val="1"/>
                <c:pt idx="0">
                  <c:v>2022年3月</c:v>
                </c:pt>
              </c:strCache>
            </c:strRef>
          </c:tx>
          <c:spPr>
            <a:solidFill>
              <a:schemeClr val="accent5"/>
            </a:solidFill>
            <a:ln>
              <a:noFill/>
            </a:ln>
            <a:effectLst/>
          </c:spPr>
          <c:invertIfNegative val="0"/>
          <c:dLbls>
            <c:dLbl>
              <c:idx val="0"/>
              <c:layout>
                <c:manualLayout>
                  <c:x val="2.7532931119977337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D88-442E-8784-F477F6932AFB}"/>
                </c:ext>
              </c:extLst>
            </c:dLbl>
            <c:dLbl>
              <c:idx val="2"/>
              <c:layout>
                <c:manualLayout>
                  <c:x val="7.5089812145392801E-3"/>
                  <c:y val="-1.798404580714785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1549057494751596E-2"/>
                      <c:h val="3.1640924809325691E-2"/>
                    </c:manualLayout>
                  </c15:layout>
                </c:ext>
                <c:ext xmlns:c16="http://schemas.microsoft.com/office/drawing/2014/chart" uri="{C3380CC4-5D6E-409C-BE32-E72D297353CC}">
                  <c16:uniqueId val="{00000006-5D88-442E-8784-F477F6932AFB}"/>
                </c:ext>
              </c:extLst>
            </c:dLbl>
            <c:dLbl>
              <c:idx val="4"/>
              <c:layout>
                <c:manualLayout>
                  <c:x val="2.0023949905438078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D88-442E-8784-F477F6932AFB}"/>
                </c:ext>
              </c:extLst>
            </c:dLbl>
            <c:dLbl>
              <c:idx val="5"/>
              <c:layout>
                <c:manualLayout>
                  <c:x val="2.252694364361774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D88-442E-8784-F477F6932AFB}"/>
                </c:ext>
              </c:extLst>
            </c:dLbl>
            <c:dLbl>
              <c:idx val="6"/>
              <c:layout>
                <c:manualLayout>
                  <c:x val="1.25149686908988E-2"/>
                  <c:y val="6.74405036690457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D88-442E-8784-F477F6932AFB}"/>
                </c:ext>
              </c:extLst>
            </c:dLbl>
            <c:dLbl>
              <c:idx val="8"/>
              <c:layout>
                <c:manualLayout>
                  <c:x val="4.505388728723568E-2"/>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D88-442E-8784-F477F6932AFB}"/>
                </c:ext>
              </c:extLst>
            </c:dLbl>
            <c:dLbl>
              <c:idx val="10"/>
              <c:layout>
                <c:manualLayout>
                  <c:x val="1.2514968690898708E-2"/>
                  <c:y val="-1.57361175227775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5D88-442E-8784-F477F6932AFB}"/>
                </c:ext>
              </c:extLst>
            </c:dLbl>
            <c:dLbl>
              <c:idx val="11"/>
              <c:layout>
                <c:manualLayout>
                  <c:x val="-9.1775376869606105E-17"/>
                  <c:y val="-2.24801678896822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5D88-442E-8784-F477F6932AF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f>Sheet1!$F$2:$F$15</c:f>
              <c:numCache>
                <c:formatCode>0.0</c:formatCode>
                <c:ptCount val="14"/>
                <c:pt idx="0">
                  <c:v>19.899999999999999</c:v>
                </c:pt>
                <c:pt idx="1">
                  <c:v>16.7</c:v>
                </c:pt>
                <c:pt idx="2">
                  <c:v>9.6999999999999993</c:v>
                </c:pt>
                <c:pt idx="3">
                  <c:v>38.700000000000003</c:v>
                </c:pt>
                <c:pt idx="4">
                  <c:v>4.8</c:v>
                </c:pt>
                <c:pt idx="5">
                  <c:v>12.6</c:v>
                </c:pt>
                <c:pt idx="6">
                  <c:v>2</c:v>
                </c:pt>
                <c:pt idx="7">
                  <c:v>23.1</c:v>
                </c:pt>
                <c:pt idx="8">
                  <c:v>55.2</c:v>
                </c:pt>
                <c:pt idx="9">
                  <c:v>7.7</c:v>
                </c:pt>
                <c:pt idx="10">
                  <c:v>5</c:v>
                </c:pt>
                <c:pt idx="11">
                  <c:v>2.8</c:v>
                </c:pt>
                <c:pt idx="12">
                  <c:v>0.6</c:v>
                </c:pt>
                <c:pt idx="13">
                  <c:v>6.5</c:v>
                </c:pt>
              </c:numCache>
            </c:numRef>
          </c:val>
          <c:extLst>
            <c:ext xmlns:c16="http://schemas.microsoft.com/office/drawing/2014/chart" uri="{C3380CC4-5D6E-409C-BE32-E72D297353CC}">
              <c16:uniqueId val="{00000000-5D88-442E-8784-F477F6932AFB}"/>
            </c:ext>
          </c:extLst>
        </c:ser>
        <c:dLbls>
          <c:dLblPos val="outEnd"/>
          <c:showLegendKey val="0"/>
          <c:showVal val="1"/>
          <c:showCatName val="0"/>
          <c:showSerName val="0"/>
          <c:showPercent val="0"/>
          <c:showBubbleSize val="0"/>
        </c:dLbls>
        <c:gapWidth val="219"/>
        <c:overlap val="-27"/>
        <c:axId val="93577936"/>
        <c:axId val="9357128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2020年3月</c:v>
                      </c:pt>
                    </c:strCache>
                  </c:strRef>
                </c:tx>
                <c:spPr>
                  <a:pattFill prst="ltDnDiag">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c:ext uri="{02D57815-91ED-43cb-92C2-25804820EDAC}">
                        <c15:formulaRef>
                          <c15:sqref>Sheet1!$B$2:$B$15</c15:sqref>
                        </c15:formulaRef>
                      </c:ext>
                    </c:extLst>
                    <c:numCache>
                      <c:formatCode>General</c:formatCode>
                      <c:ptCount val="14"/>
                      <c:pt idx="0">
                        <c:v>21</c:v>
                      </c:pt>
                      <c:pt idx="1">
                        <c:v>18.2</c:v>
                      </c:pt>
                      <c:pt idx="2">
                        <c:v>12.4</c:v>
                      </c:pt>
                      <c:pt idx="3">
                        <c:v>13.4</c:v>
                      </c:pt>
                      <c:pt idx="4">
                        <c:v>5.4</c:v>
                      </c:pt>
                      <c:pt idx="5">
                        <c:v>14</c:v>
                      </c:pt>
                      <c:pt idx="6">
                        <c:v>8.9</c:v>
                      </c:pt>
                      <c:pt idx="7">
                        <c:v>21.3</c:v>
                      </c:pt>
                      <c:pt idx="8">
                        <c:v>40.799999999999997</c:v>
                      </c:pt>
                      <c:pt idx="9">
                        <c:v>21.7</c:v>
                      </c:pt>
                      <c:pt idx="10">
                        <c:v>6.4</c:v>
                      </c:pt>
                      <c:pt idx="11">
                        <c:v>7</c:v>
                      </c:pt>
                      <c:pt idx="12">
                        <c:v>2.2000000000000002</c:v>
                      </c:pt>
                      <c:pt idx="13">
                        <c:v>5.0999999999999996</c:v>
                      </c:pt>
                    </c:numCache>
                  </c:numRef>
                </c:val>
                <c:extLst>
                  <c:ext xmlns:c16="http://schemas.microsoft.com/office/drawing/2014/chart" uri="{C3380CC4-5D6E-409C-BE32-E72D297353CC}">
                    <c16:uniqueId val="{00000000-3CCF-49D1-9073-116185566A8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2020年10月</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xmlns:c15="http://schemas.microsoft.com/office/drawing/2012/chart">
                      <c:ext xmlns:c15="http://schemas.microsoft.com/office/drawing/2012/chart" uri="{02D57815-91ED-43cb-92C2-25804820EDAC}">
                        <c15:formulaRef>
                          <c15:sqref>Sheet1!$C$2:$C$15</c15:sqref>
                        </c15:formulaRef>
                      </c:ext>
                    </c:extLst>
                    <c:numCache>
                      <c:formatCode>General</c:formatCode>
                      <c:ptCount val="14"/>
                      <c:pt idx="0">
                        <c:v>29.2</c:v>
                      </c:pt>
                      <c:pt idx="1">
                        <c:v>14.7</c:v>
                      </c:pt>
                      <c:pt idx="2">
                        <c:v>10.8</c:v>
                      </c:pt>
                      <c:pt idx="3">
                        <c:v>24.6</c:v>
                      </c:pt>
                      <c:pt idx="4">
                        <c:v>2.8</c:v>
                      </c:pt>
                      <c:pt idx="5">
                        <c:v>9.6999999999999993</c:v>
                      </c:pt>
                      <c:pt idx="6">
                        <c:v>5.7</c:v>
                      </c:pt>
                      <c:pt idx="7">
                        <c:v>23</c:v>
                      </c:pt>
                      <c:pt idx="8">
                        <c:v>29.4</c:v>
                      </c:pt>
                      <c:pt idx="9">
                        <c:v>5.5</c:v>
                      </c:pt>
                      <c:pt idx="10">
                        <c:v>5.0999999999999996</c:v>
                      </c:pt>
                      <c:pt idx="11">
                        <c:v>7.1</c:v>
                      </c:pt>
                      <c:pt idx="12">
                        <c:v>3</c:v>
                      </c:pt>
                      <c:pt idx="13">
                        <c:v>7.4</c:v>
                      </c:pt>
                    </c:numCache>
                  </c:numRef>
                </c:val>
                <c:extLst xmlns:c15="http://schemas.microsoft.com/office/drawing/2012/chart">
                  <c:ext xmlns:c16="http://schemas.microsoft.com/office/drawing/2014/chart" uri="{C3380CC4-5D6E-409C-BE32-E72D297353CC}">
                    <c16:uniqueId val="{00000001-3CCF-49D1-9073-116185566A8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2021年3月</c:v>
                      </c:pt>
                    </c:strCache>
                  </c:strRef>
                </c:tx>
                <c:spPr>
                  <a:pattFill prst="ltDnDiag">
                    <a:fgClr>
                      <a:schemeClr val="accent1"/>
                    </a:fgClr>
                    <a:bgClr>
                      <a:schemeClr val="bg1"/>
                    </a:bgClr>
                  </a:pattFill>
                  <a:ln>
                    <a:solidFill>
                      <a:schemeClr val="accent1"/>
                    </a:solidFill>
                  </a:ln>
                  <a:effectLst/>
                </c:spPr>
                <c:invertIfNegative val="0"/>
                <c:dLbls>
                  <c:dLbl>
                    <c:idx val="4"/>
                    <c:layout>
                      <c:manualLayout>
                        <c:x val="0"/>
                        <c:y val="-2.4728184678650508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A657-436D-9EB4-7DFB8F83ADF2}"/>
                      </c:ext>
                    </c:extLst>
                  </c:dLbl>
                  <c:dLbl>
                    <c:idx val="7"/>
                    <c:layout>
                      <c:manualLayout>
                        <c:x val="-4.0047899810876156E-2"/>
                        <c:y val="-2.2480167889682204E-3"/>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10DD-4A80-BBA8-8EFA801C1EAB}"/>
                      </c:ext>
                    </c:extLst>
                  </c:dLbl>
                  <c:dLbl>
                    <c:idx val="9"/>
                    <c:layout>
                      <c:manualLayout>
                        <c:x val="-9.1775376869606105E-17"/>
                        <c:y val="-2.0232151100714066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A657-436D-9EB4-7DFB8F83ADF2}"/>
                      </c:ext>
                    </c:extLst>
                  </c:dLbl>
                  <c:dLbl>
                    <c:idx val="10"/>
                    <c:layout>
                      <c:manualLayout>
                        <c:x val="0"/>
                        <c:y val="-3.1472235045555089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A657-436D-9EB4-7DFB8F83ADF2}"/>
                      </c:ext>
                    </c:extLst>
                  </c:dLbl>
                  <c:dLbl>
                    <c:idx val="11"/>
                    <c:layout>
                      <c:manualLayout>
                        <c:x val="-9.1775376869606105E-17"/>
                        <c:y val="-2.4728184678650424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A657-436D-9EB4-7DFB8F83ADF2}"/>
                      </c:ext>
                    </c:extLst>
                  </c:dLbl>
                  <c:dLbl>
                    <c:idx val="12"/>
                    <c:layout>
                      <c:manualLayout>
                        <c:x val="-2.5029937381797597E-3"/>
                        <c:y val="-2.6976201467618647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3-A657-436D-9EB4-7DFB8F83ADF2}"/>
                      </c:ext>
                    </c:extLst>
                  </c:dLbl>
                  <c:dLbl>
                    <c:idx val="13"/>
                    <c:layout>
                      <c:manualLayout>
                        <c:x val="-2.5029937381797597E-3"/>
                        <c:y val="-1.5736117522777624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A657-436D-9EB4-7DFB8F83AD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xmlns:c15="http://schemas.microsoft.com/office/drawing/2012/chart">
                      <c:ext xmlns:c15="http://schemas.microsoft.com/office/drawing/2012/chart" uri="{02D57815-91ED-43cb-92C2-25804820EDAC}">
                        <c15:formulaRef>
                          <c15:sqref>Sheet1!$D$2:$D$15</c15:sqref>
                        </c15:formulaRef>
                      </c:ext>
                    </c:extLst>
                    <c:numCache>
                      <c:formatCode>0.0</c:formatCode>
                      <c:ptCount val="14"/>
                      <c:pt idx="0">
                        <c:v>30.898876404494001</c:v>
                      </c:pt>
                      <c:pt idx="1">
                        <c:v>17.415730337079001</c:v>
                      </c:pt>
                      <c:pt idx="2">
                        <c:v>11.610486891386</c:v>
                      </c:pt>
                      <c:pt idx="3">
                        <c:v>26.591760299625001</c:v>
                      </c:pt>
                      <c:pt idx="4">
                        <c:v>5.2434456928838999</c:v>
                      </c:pt>
                      <c:pt idx="5">
                        <c:v>9.1760299625467994</c:v>
                      </c:pt>
                      <c:pt idx="6">
                        <c:v>4.4943820224718998</c:v>
                      </c:pt>
                      <c:pt idx="7">
                        <c:v>19.662921348314999</c:v>
                      </c:pt>
                      <c:pt idx="8">
                        <c:v>36.329588014980999</c:v>
                      </c:pt>
                      <c:pt idx="9">
                        <c:v>5.8052434456929003</c:v>
                      </c:pt>
                      <c:pt idx="10">
                        <c:v>4.4943820224718998</c:v>
                      </c:pt>
                      <c:pt idx="11">
                        <c:v>4.1198501872659001</c:v>
                      </c:pt>
                      <c:pt idx="12">
                        <c:v>2.8089887640449001</c:v>
                      </c:pt>
                      <c:pt idx="13">
                        <c:v>6.3670411985018998</c:v>
                      </c:pt>
                    </c:numCache>
                  </c:numRef>
                </c:val>
                <c:extLst xmlns:c15="http://schemas.microsoft.com/office/drawing/2012/chart">
                  <c:ext xmlns:c16="http://schemas.microsoft.com/office/drawing/2014/chart" uri="{C3380CC4-5D6E-409C-BE32-E72D297353CC}">
                    <c16:uniqueId val="{00000000-C201-4D43-BBD8-EEF6759F6EF3}"/>
                  </c:ext>
                </c:extLst>
              </c15:ser>
            </c15:filteredBarSeries>
          </c:ext>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legend>
      <c:legendPos val="b"/>
      <c:layout>
        <c:manualLayout>
          <c:xMode val="edge"/>
          <c:yMode val="edge"/>
          <c:x val="0.26714452167592584"/>
          <c:y val="0.95503921293680938"/>
          <c:w val="0.41598612829045134"/>
          <c:h val="4.32437005967333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c:f>
              <c:strCache>
                <c:ptCount val="1"/>
                <c:pt idx="0">
                  <c:v>2021年9月</c:v>
                </c:pt>
              </c:strCache>
            </c:strRef>
          </c:tx>
          <c:spPr>
            <a:pattFill prst="ltHorz">
              <a:fgClr>
                <a:schemeClr val="accent1"/>
              </a:fgClr>
              <a:bgClr>
                <a:schemeClr val="bg1"/>
              </a:bgClr>
            </a:pattFill>
            <a:ln>
              <a:solidFill>
                <a:schemeClr val="accent1"/>
              </a:solidFill>
            </a:ln>
            <a:effectLst/>
          </c:spPr>
          <c:invertIfNegative val="0"/>
          <c:dLbls>
            <c:dLbl>
              <c:idx val="0"/>
              <c:layout>
                <c:manualLayout>
                  <c:x val="-1.0498181055804962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6DD-4468-A32B-F80D86FFF13E}"/>
                </c:ext>
              </c:extLst>
            </c:dLbl>
            <c:dLbl>
              <c:idx val="2"/>
              <c:layout>
                <c:manualLayout>
                  <c:x val="-1.8371816847658706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6DD-4468-A32B-F80D86FFF13E}"/>
                </c:ext>
              </c:extLst>
            </c:dLbl>
            <c:dLbl>
              <c:idx val="3"/>
              <c:layout>
                <c:manualLayout>
                  <c:x val="-9.185908423829341E-3"/>
                  <c:y val="4.881918124851381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6DD-4468-A32B-F80D86FFF13E}"/>
                </c:ext>
              </c:extLst>
            </c:dLbl>
            <c:dLbl>
              <c:idx val="4"/>
              <c:layout>
                <c:manualLayout>
                  <c:x val="-1.049818105580501E-2"/>
                  <c:y val="4.881918124851314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6DD-4468-A32B-F80D86FFF13E}"/>
                </c:ext>
              </c:extLst>
            </c:dLbl>
            <c:dLbl>
              <c:idx val="5"/>
              <c:layout>
                <c:manualLayout>
                  <c:x val="-1.181045368778063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6DD-4468-A32B-F80D86FFF13E}"/>
                </c:ext>
              </c:extLst>
            </c:dLbl>
            <c:dLbl>
              <c:idx val="6"/>
              <c:layout>
                <c:manualLayout>
                  <c:x val="-7.873635791853721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6DD-4468-A32B-F80D86FFF13E}"/>
                </c:ext>
              </c:extLst>
            </c:dLbl>
            <c:dLbl>
              <c:idx val="7"/>
              <c:layout>
                <c:manualLayout>
                  <c:x val="-1.049818105580496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6DD-4468-A32B-F80D86FFF13E}"/>
                </c:ext>
              </c:extLst>
            </c:dLbl>
            <c:dLbl>
              <c:idx val="8"/>
              <c:layout>
                <c:manualLayout>
                  <c:x val="-1.1810453687780583E-2"/>
                  <c:y val="-4.4750399184041133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6DD-4468-A32B-F80D86FFF13E}"/>
                </c:ext>
              </c:extLst>
            </c:dLbl>
            <c:dLbl>
              <c:idx val="9"/>
              <c:layout>
                <c:manualLayout>
                  <c:x val="-6.5613631598781972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6DD-4468-A32B-F80D86FFF13E}"/>
                </c:ext>
              </c:extLst>
            </c:dLbl>
            <c:dLbl>
              <c:idx val="12"/>
              <c:layout>
                <c:manualLayout>
                  <c:x val="-5.3435503137337238E-3"/>
                  <c:y val="-1.65417568648291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DD-4468-A32B-F80D86FFF13E}"/>
                </c:ext>
              </c:extLst>
            </c:dLbl>
            <c:dLbl>
              <c:idx val="13"/>
              <c:layout>
                <c:manualLayout>
                  <c:x val="-9.1859084238294381E-3"/>
                  <c:y val="4.88191812485140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6DD-4468-A32B-F80D86FFF13E}"/>
                </c:ext>
              </c:extLst>
            </c:dLbl>
            <c:dLbl>
              <c:idx val="14"/>
              <c:layout>
                <c:manualLayout>
                  <c:x val="-7.873635791853721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6DD-4468-A32B-F80D86FFF13E}"/>
                </c:ext>
              </c:extLst>
            </c:dLbl>
            <c:dLbl>
              <c:idx val="15"/>
              <c:layout>
                <c:manualLayout>
                  <c:x val="-1.0498181055804962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6DD-4468-A32B-F80D86FFF13E}"/>
                </c:ext>
              </c:extLst>
            </c:dLbl>
            <c:dLbl>
              <c:idx val="16"/>
              <c:layout>
                <c:manualLayout>
                  <c:x val="-9.1859084238295335E-3"/>
                  <c:y val="4.88191812485140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6DD-4468-A32B-F80D86FFF13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Sheet1!$D$2:$D$18</c:f>
              <c:numCache>
                <c:formatCode>General</c:formatCode>
                <c:ptCount val="17"/>
                <c:pt idx="0">
                  <c:v>42.9</c:v>
                </c:pt>
                <c:pt idx="1">
                  <c:v>19.7</c:v>
                </c:pt>
                <c:pt idx="2">
                  <c:v>46.2</c:v>
                </c:pt>
                <c:pt idx="3">
                  <c:v>31.5</c:v>
                </c:pt>
                <c:pt idx="4">
                  <c:v>20.6</c:v>
                </c:pt>
                <c:pt idx="5">
                  <c:v>18.8</c:v>
                </c:pt>
                <c:pt idx="6">
                  <c:v>25.5</c:v>
                </c:pt>
                <c:pt idx="7">
                  <c:v>33.4</c:v>
                </c:pt>
                <c:pt idx="8">
                  <c:v>22.6</c:v>
                </c:pt>
                <c:pt idx="9">
                  <c:v>23.6</c:v>
                </c:pt>
                <c:pt idx="10">
                  <c:v>41.7</c:v>
                </c:pt>
                <c:pt idx="11">
                  <c:v>22.7</c:v>
                </c:pt>
                <c:pt idx="12">
                  <c:v>24.4</c:v>
                </c:pt>
                <c:pt idx="13">
                  <c:v>21.6</c:v>
                </c:pt>
                <c:pt idx="14">
                  <c:v>19.5</c:v>
                </c:pt>
                <c:pt idx="15">
                  <c:v>24.7</c:v>
                </c:pt>
                <c:pt idx="16">
                  <c:v>20.8</c:v>
                </c:pt>
              </c:numCache>
            </c:numRef>
          </c:val>
          <c:extLst>
            <c:ext xmlns:c16="http://schemas.microsoft.com/office/drawing/2014/chart" uri="{C3380CC4-5D6E-409C-BE32-E72D297353CC}">
              <c16:uniqueId val="{00000000-3CCF-49D1-9073-116185566A85}"/>
            </c:ext>
          </c:extLst>
        </c:ser>
        <c:ser>
          <c:idx val="1"/>
          <c:order val="1"/>
          <c:tx>
            <c:strRef>
              <c:f>Sheet1!$E$1</c:f>
              <c:strCache>
                <c:ptCount val="1"/>
                <c:pt idx="0">
                  <c:v>2022年3月</c:v>
                </c:pt>
              </c:strCache>
            </c:strRef>
          </c:tx>
          <c:spPr>
            <a:solidFill>
              <a:schemeClr val="accent1"/>
            </a:solidFill>
            <a:ln>
              <a:solidFill>
                <a:schemeClr val="accent1"/>
              </a:solidFill>
            </a:ln>
            <a:effectLst/>
          </c:spPr>
          <c:invertIfNegative val="0"/>
          <c:dLbls>
            <c:dLbl>
              <c:idx val="0"/>
              <c:layout>
                <c:manualLayout>
                  <c:x val="1.7059544215683051E-2"/>
                  <c:y val="-1.118759979601028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6DD-4468-A32B-F80D86FFF13E}"/>
                </c:ext>
              </c:extLst>
            </c:dLbl>
            <c:dLbl>
              <c:idx val="2"/>
              <c:layout>
                <c:manualLayout>
                  <c:x val="9.1859084238293184E-3"/>
                  <c:y val="2.440959062425699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6DD-4468-A32B-F80D86FFF13E}"/>
                </c:ext>
              </c:extLst>
            </c:dLbl>
            <c:dLbl>
              <c:idx val="3"/>
              <c:layout>
                <c:manualLayout>
                  <c:x val="1.1810453687780583E-2"/>
                  <c:y val="-2.237519959202056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6DD-4468-A32B-F80D86FFF13E}"/>
                </c:ext>
              </c:extLst>
            </c:dLbl>
            <c:dLbl>
              <c:idx val="5"/>
              <c:layout>
                <c:manualLayout>
                  <c:x val="5.2490905279024809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6DD-4468-A32B-F80D86FFF13E}"/>
                </c:ext>
              </c:extLst>
            </c:dLbl>
            <c:dLbl>
              <c:idx val="6"/>
              <c:layout>
                <c:manualLayout>
                  <c:x val="7.8736357918537218E-3"/>
                  <c:y val="-2.44095906242570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6DD-4468-A32B-F80D86FFF13E}"/>
                </c:ext>
              </c:extLst>
            </c:dLbl>
            <c:dLbl>
              <c:idx val="7"/>
              <c:layout>
                <c:manualLayout>
                  <c:x val="1.0498181055804866E-2"/>
                  <c:y val="7.322877187277083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6DD-4468-A32B-F80D86FFF13E}"/>
                </c:ext>
              </c:extLst>
            </c:dLbl>
            <c:dLbl>
              <c:idx val="8"/>
              <c:layout>
                <c:manualLayout>
                  <c:x val="1.181045368778058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6DD-4468-A32B-F80D86FFF13E}"/>
                </c:ext>
              </c:extLst>
            </c:dLbl>
            <c:dLbl>
              <c:idx val="9"/>
              <c:layout>
                <c:manualLayout>
                  <c:x val="1.1810453687780486E-2"/>
                  <c:y val="2.44095906242570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6DD-4468-A32B-F80D86FFF13E}"/>
                </c:ext>
              </c:extLst>
            </c:dLbl>
            <c:dLbl>
              <c:idx val="10"/>
              <c:layout>
                <c:manualLayout>
                  <c:x val="1.443499895173172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6DD-4468-A32B-F80D86FFF13E}"/>
                </c:ext>
              </c:extLst>
            </c:dLbl>
            <c:dLbl>
              <c:idx val="11"/>
              <c:layout>
                <c:manualLayout>
                  <c:x val="1.0498181055804866E-2"/>
                  <c:y val="1.464575437455416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6DD-4468-A32B-F80D86FFF13E}"/>
                </c:ext>
              </c:extLst>
            </c:dLbl>
            <c:dLbl>
              <c:idx val="14"/>
              <c:layout>
                <c:manualLayout>
                  <c:x val="7.8736357918537218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6DD-4468-A32B-F80D86FFF13E}"/>
                </c:ext>
              </c:extLst>
            </c:dLbl>
            <c:dLbl>
              <c:idx val="15"/>
              <c:layout>
                <c:manualLayout>
                  <c:x val="1.049818105580476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6DD-4468-A32B-F80D86FFF13E}"/>
                </c:ext>
              </c:extLst>
            </c:dLbl>
            <c:dLbl>
              <c:idx val="16"/>
              <c:layout>
                <c:manualLayout>
                  <c:x val="7.8736357918535293E-3"/>
                  <c:y val="-4.88191812485140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36DD-4468-A32B-F80D86FFF13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Sheet1!$E$2:$E$18</c:f>
              <c:numCache>
                <c:formatCode>General</c:formatCode>
                <c:ptCount val="17"/>
                <c:pt idx="0">
                  <c:v>42.2</c:v>
                </c:pt>
                <c:pt idx="1">
                  <c:v>22</c:v>
                </c:pt>
                <c:pt idx="2">
                  <c:v>47.3</c:v>
                </c:pt>
                <c:pt idx="3">
                  <c:v>32.9</c:v>
                </c:pt>
                <c:pt idx="4">
                  <c:v>23.4</c:v>
                </c:pt>
                <c:pt idx="5">
                  <c:v>19.5</c:v>
                </c:pt>
                <c:pt idx="6">
                  <c:v>26.7</c:v>
                </c:pt>
                <c:pt idx="7">
                  <c:v>31</c:v>
                </c:pt>
                <c:pt idx="8">
                  <c:v>20.9</c:v>
                </c:pt>
                <c:pt idx="9">
                  <c:v>23.6</c:v>
                </c:pt>
                <c:pt idx="10">
                  <c:v>38.5</c:v>
                </c:pt>
                <c:pt idx="11">
                  <c:v>20.9</c:v>
                </c:pt>
                <c:pt idx="12">
                  <c:v>22.9</c:v>
                </c:pt>
                <c:pt idx="13">
                  <c:v>23</c:v>
                </c:pt>
                <c:pt idx="14">
                  <c:v>19.7</c:v>
                </c:pt>
                <c:pt idx="15">
                  <c:v>26.2</c:v>
                </c:pt>
                <c:pt idx="16">
                  <c:v>20.5</c:v>
                </c:pt>
              </c:numCache>
            </c:numRef>
          </c:val>
          <c:extLst>
            <c:ext xmlns:c16="http://schemas.microsoft.com/office/drawing/2014/chart" uri="{C3380CC4-5D6E-409C-BE32-E72D297353CC}">
              <c16:uniqueId val="{00000001-3CCF-49D1-9073-116185566A85}"/>
            </c:ext>
          </c:extLst>
        </c:ser>
        <c:dLbls>
          <c:showLegendKey val="0"/>
          <c:showVal val="0"/>
          <c:showCatName val="0"/>
          <c:showSerName val="0"/>
          <c:showPercent val="0"/>
          <c:showBubbleSize val="0"/>
        </c:dLbls>
        <c:gapWidth val="219"/>
        <c:overlap val="-27"/>
        <c:axId val="93577936"/>
        <c:axId val="93571280"/>
      </c:barChart>
      <c:catAx>
        <c:axId val="9357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legend>
      <c:legendPos val="b"/>
      <c:layout>
        <c:manualLayout>
          <c:xMode val="edge"/>
          <c:yMode val="edge"/>
          <c:x val="0.37880919421603954"/>
          <c:y val="0.93655659094504129"/>
          <c:w val="0.21809371837823355"/>
          <c:h val="4.69552110920254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smtClean="0"/>
              <a:t>■大阪府に期待する取組み</a:t>
            </a:r>
            <a:endParaRPr lang="ja-JP" altLang="en-US" sz="1600" b="1" dirty="0"/>
          </a:p>
        </c:rich>
      </c:tx>
      <c:layout>
        <c:manualLayout>
          <c:xMode val="edge"/>
          <c:yMode val="edge"/>
          <c:x val="9.2686841878183001E-3"/>
          <c:y val="1.103174412117058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Sheet1!$C$1</c:f>
              <c:strCache>
                <c:ptCount val="1"/>
                <c:pt idx="0">
                  <c:v>2022年3月</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職場・学校などでの
講演、授業</c:v>
                </c:pt>
                <c:pt idx="1">
                  <c:v>イベント・セミナーの開催</c:v>
                </c:pt>
                <c:pt idx="2">
                  <c:v>情報提供・広報活動</c:v>
                </c:pt>
                <c:pt idx="3">
                  <c:v>具体的な行動を考える
ためのヒントの提示</c:v>
                </c:pt>
                <c:pt idx="4">
                  <c:v>ＳＤＧｓに関する
教材の提供</c:v>
                </c:pt>
                <c:pt idx="5">
                  <c:v>先進的な取組みに
対する表彰制度</c:v>
                </c:pt>
                <c:pt idx="6">
                  <c:v>その他</c:v>
                </c:pt>
                <c:pt idx="7">
                  <c:v>特にない</c:v>
                </c:pt>
              </c:strCache>
            </c:strRef>
          </c:cat>
          <c:val>
            <c:numRef>
              <c:f>Sheet1!$C$2:$C$9</c:f>
              <c:numCache>
                <c:formatCode>General</c:formatCode>
                <c:ptCount val="8"/>
                <c:pt idx="0">
                  <c:v>16.899999999999999</c:v>
                </c:pt>
                <c:pt idx="1">
                  <c:v>16.7</c:v>
                </c:pt>
                <c:pt idx="2">
                  <c:v>28.4</c:v>
                </c:pt>
                <c:pt idx="3">
                  <c:v>21.8</c:v>
                </c:pt>
                <c:pt idx="4">
                  <c:v>13.9</c:v>
                </c:pt>
                <c:pt idx="5">
                  <c:v>7.4</c:v>
                </c:pt>
                <c:pt idx="6">
                  <c:v>0.1</c:v>
                </c:pt>
                <c:pt idx="7">
                  <c:v>46.9</c:v>
                </c:pt>
              </c:numCache>
            </c:numRef>
          </c:val>
          <c:extLst xmlns:c15="http://schemas.microsoft.com/office/drawing/2012/chart">
            <c:ext xmlns:c16="http://schemas.microsoft.com/office/drawing/2014/chart" uri="{C3380CC4-5D6E-409C-BE32-E72D297353CC}">
              <c16:uniqueId val="{00000000-3CCF-49D1-9073-116185566A85}"/>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Sheet1!$C$1</c:f>
              <c:strCache>
                <c:ptCount val="1"/>
                <c:pt idx="0">
                  <c:v>2022年3月</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国</c:v>
                </c:pt>
                <c:pt idx="1">
                  <c:v>大阪府庁</c:v>
                </c:pt>
                <c:pt idx="2">
                  <c:v>市町村</c:v>
                </c:pt>
                <c:pt idx="3">
                  <c:v>企業</c:v>
                </c:pt>
                <c:pt idx="4">
                  <c:v>非営利団体（ＮＰＯ・ＮＧＯ等）</c:v>
                </c:pt>
                <c:pt idx="5">
                  <c:v>有名人</c:v>
                </c:pt>
                <c:pt idx="6">
                  <c:v>個人</c:v>
                </c:pt>
                <c:pt idx="7">
                  <c:v>その他</c:v>
                </c:pt>
                <c:pt idx="8">
                  <c:v>特にない</c:v>
                </c:pt>
              </c:strCache>
            </c:strRef>
          </c:cat>
          <c:val>
            <c:numRef>
              <c:f>Sheet1!$C$2:$C$10</c:f>
              <c:numCache>
                <c:formatCode>General</c:formatCode>
                <c:ptCount val="9"/>
                <c:pt idx="0" formatCode="0.0">
                  <c:v>33</c:v>
                </c:pt>
                <c:pt idx="1">
                  <c:v>28.4</c:v>
                </c:pt>
                <c:pt idx="2">
                  <c:v>32.5</c:v>
                </c:pt>
                <c:pt idx="3">
                  <c:v>23.2</c:v>
                </c:pt>
                <c:pt idx="4">
                  <c:v>8.1</c:v>
                </c:pt>
                <c:pt idx="5">
                  <c:v>7.2</c:v>
                </c:pt>
                <c:pt idx="6">
                  <c:v>6.9</c:v>
                </c:pt>
                <c:pt idx="7">
                  <c:v>0.3</c:v>
                </c:pt>
                <c:pt idx="8">
                  <c:v>40.5</c:v>
                </c:pt>
              </c:numCache>
            </c:numRef>
          </c:val>
          <c:extLst xmlns:c15="http://schemas.microsoft.com/office/drawing/2012/chart">
            <c:ext xmlns:c16="http://schemas.microsoft.com/office/drawing/2014/chart" uri="{C3380CC4-5D6E-409C-BE32-E72D297353CC}">
              <c16:uniqueId val="{00000004-3093-4A02-A657-C298A12DF6E2}"/>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smtClean="0"/>
            <a:t>単位：％</a:t>
          </a:r>
          <a:endParaRPr lang="ja-JP" alt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2"/>
            <a:ext cx="2949575" cy="498475"/>
          </a:xfrm>
          <a:prstGeom prst="rect">
            <a:avLst/>
          </a:prstGeom>
        </p:spPr>
        <p:txBody>
          <a:bodyPr vert="horz" lIns="91442" tIns="45721" rIns="91442" bIns="45721" rtlCol="0"/>
          <a:lstStyle>
            <a:lvl1pPr algn="r">
              <a:defRPr sz="1200"/>
            </a:lvl1pPr>
          </a:lstStyle>
          <a:p>
            <a:fld id="{B10D2460-EA33-4F64-A101-1AAC1F82BEBC}" type="datetimeFigureOut">
              <a:rPr kumimoji="1" lang="ja-JP" altLang="en-US" smtClean="0"/>
              <a:t>2022/6/17</a:t>
            </a:fld>
            <a:endParaRPr kumimoji="1" lang="ja-JP" altLang="en-US"/>
          </a:p>
        </p:txBody>
      </p:sp>
      <p:sp>
        <p:nvSpPr>
          <p:cNvPr id="4" name="フッター プレースホルダー 3"/>
          <p:cNvSpPr>
            <a:spLocks noGrp="1"/>
          </p:cNvSpPr>
          <p:nvPr>
            <p:ph type="ftr" sz="quarter" idx="2"/>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4"/>
            <a:ext cx="2949575" cy="498475"/>
          </a:xfrm>
          <a:prstGeom prst="rect">
            <a:avLst/>
          </a:prstGeom>
        </p:spPr>
        <p:txBody>
          <a:bodyPr vert="horz" lIns="91442" tIns="45721" rIns="91442" bIns="45721"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2"/>
            <a:ext cx="2949575" cy="498475"/>
          </a:xfrm>
          <a:prstGeom prst="rect">
            <a:avLst/>
          </a:prstGeom>
        </p:spPr>
        <p:txBody>
          <a:bodyPr vert="horz" lIns="91442" tIns="45721" rIns="91442" bIns="45721" rtlCol="0"/>
          <a:lstStyle>
            <a:lvl1pPr algn="r">
              <a:defRPr sz="1200"/>
            </a:lvl1pPr>
          </a:lstStyle>
          <a:p>
            <a:fld id="{ADC004DA-1050-4399-AC60-3F835403D04A}" type="datetimeFigureOut">
              <a:rPr kumimoji="1" lang="ja-JP" altLang="en-US" smtClean="0"/>
              <a:t>2022/6/17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42" tIns="45721" rIns="91442" bIns="4572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42" tIns="45721" rIns="91442" bIns="45721"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9</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10</a:t>
            </a:fld>
            <a:endParaRPr kumimoji="1" lang="ja-JP" altLang="en-US"/>
          </a:p>
        </p:txBody>
      </p:sp>
    </p:spTree>
    <p:extLst>
      <p:ext uri="{BB962C8B-B14F-4D97-AF65-F5344CB8AC3E}">
        <p14:creationId xmlns:p14="http://schemas.microsoft.com/office/powerpoint/2010/main" val="3098297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11</a:t>
            </a:fld>
            <a:endParaRPr kumimoji="1" lang="ja-JP" altLang="en-US"/>
          </a:p>
        </p:txBody>
      </p:sp>
    </p:spTree>
    <p:extLst>
      <p:ext uri="{BB962C8B-B14F-4D97-AF65-F5344CB8AC3E}">
        <p14:creationId xmlns:p14="http://schemas.microsoft.com/office/powerpoint/2010/main" val="1246613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12</a:t>
            </a:fld>
            <a:endParaRPr kumimoji="1" lang="ja-JP" altLang="en-US"/>
          </a:p>
        </p:txBody>
      </p:sp>
    </p:spTree>
    <p:extLst>
      <p:ext uri="{BB962C8B-B14F-4D97-AF65-F5344CB8AC3E}">
        <p14:creationId xmlns:p14="http://schemas.microsoft.com/office/powerpoint/2010/main" val="41641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13</a:t>
            </a:fld>
            <a:endParaRPr kumimoji="1" lang="ja-JP" altLang="en-US"/>
          </a:p>
        </p:txBody>
      </p:sp>
    </p:spTree>
    <p:extLst>
      <p:ext uri="{BB962C8B-B14F-4D97-AF65-F5344CB8AC3E}">
        <p14:creationId xmlns:p14="http://schemas.microsoft.com/office/powerpoint/2010/main" val="58237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14</a:t>
            </a:fld>
            <a:endParaRPr kumimoji="1" lang="ja-JP" altLang="en-US"/>
          </a:p>
        </p:txBody>
      </p:sp>
    </p:spTree>
    <p:extLst>
      <p:ext uri="{BB962C8B-B14F-4D97-AF65-F5344CB8AC3E}">
        <p14:creationId xmlns:p14="http://schemas.microsoft.com/office/powerpoint/2010/main" val="421275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15</a:t>
            </a:fld>
            <a:endParaRPr kumimoji="1" lang="ja-JP" altLang="en-US"/>
          </a:p>
        </p:txBody>
      </p:sp>
    </p:spTree>
    <p:extLst>
      <p:ext uri="{BB962C8B-B14F-4D97-AF65-F5344CB8AC3E}">
        <p14:creationId xmlns:p14="http://schemas.microsoft.com/office/powerpoint/2010/main" val="2474252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16</a:t>
            </a:fld>
            <a:endParaRPr kumimoji="1" lang="ja-JP" altLang="en-US"/>
          </a:p>
        </p:txBody>
      </p:sp>
    </p:spTree>
    <p:extLst>
      <p:ext uri="{BB962C8B-B14F-4D97-AF65-F5344CB8AC3E}">
        <p14:creationId xmlns:p14="http://schemas.microsoft.com/office/powerpoint/2010/main" val="46175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17</a:t>
            </a:fld>
            <a:endParaRPr kumimoji="1" lang="ja-JP" altLang="en-US"/>
          </a:p>
        </p:txBody>
      </p:sp>
    </p:spTree>
    <p:extLst>
      <p:ext uri="{BB962C8B-B14F-4D97-AF65-F5344CB8AC3E}">
        <p14:creationId xmlns:p14="http://schemas.microsoft.com/office/powerpoint/2010/main" val="11275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18</a:t>
            </a:fld>
            <a:endParaRPr kumimoji="1" lang="ja-JP" altLang="en-US"/>
          </a:p>
        </p:txBody>
      </p:sp>
    </p:spTree>
    <p:extLst>
      <p:ext uri="{BB962C8B-B14F-4D97-AF65-F5344CB8AC3E}">
        <p14:creationId xmlns:p14="http://schemas.microsoft.com/office/powerpoint/2010/main" val="96193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19</a:t>
            </a:fld>
            <a:endParaRPr kumimoji="1" lang="ja-JP" altLang="en-US"/>
          </a:p>
        </p:txBody>
      </p:sp>
    </p:spTree>
    <p:extLst>
      <p:ext uri="{BB962C8B-B14F-4D97-AF65-F5344CB8AC3E}">
        <p14:creationId xmlns:p14="http://schemas.microsoft.com/office/powerpoint/2010/main" val="39281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0363" lvl="0" indent="-360363"/>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20</a:t>
            </a:fld>
            <a:endParaRPr kumimoji="1" lang="ja-JP" altLang="en-US"/>
          </a:p>
        </p:txBody>
      </p:sp>
    </p:spTree>
    <p:extLst>
      <p:ext uri="{BB962C8B-B14F-4D97-AF65-F5344CB8AC3E}">
        <p14:creationId xmlns:p14="http://schemas.microsoft.com/office/powerpoint/2010/main" val="1129291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21</a:t>
            </a:fld>
            <a:endParaRPr kumimoji="1" lang="ja-JP" altLang="en-US"/>
          </a:p>
        </p:txBody>
      </p:sp>
    </p:spTree>
    <p:extLst>
      <p:ext uri="{BB962C8B-B14F-4D97-AF65-F5344CB8AC3E}">
        <p14:creationId xmlns:p14="http://schemas.microsoft.com/office/powerpoint/2010/main" val="34033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22</a:t>
            </a:fld>
            <a:endParaRPr kumimoji="1" lang="ja-JP" altLang="en-US"/>
          </a:p>
        </p:txBody>
      </p:sp>
    </p:spTree>
    <p:extLst>
      <p:ext uri="{BB962C8B-B14F-4D97-AF65-F5344CB8AC3E}">
        <p14:creationId xmlns:p14="http://schemas.microsoft.com/office/powerpoint/2010/main" val="1177310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23</a:t>
            </a:fld>
            <a:endParaRPr kumimoji="1" lang="ja-JP" altLang="en-US"/>
          </a:p>
        </p:txBody>
      </p:sp>
    </p:spTree>
    <p:extLst>
      <p:ext uri="{BB962C8B-B14F-4D97-AF65-F5344CB8AC3E}">
        <p14:creationId xmlns:p14="http://schemas.microsoft.com/office/powerpoint/2010/main" val="68722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24</a:t>
            </a:fld>
            <a:endParaRPr kumimoji="1" lang="ja-JP" altLang="en-US"/>
          </a:p>
        </p:txBody>
      </p:sp>
    </p:spTree>
    <p:extLst>
      <p:ext uri="{BB962C8B-B14F-4D97-AF65-F5344CB8AC3E}">
        <p14:creationId xmlns:p14="http://schemas.microsoft.com/office/powerpoint/2010/main" val="206944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25</a:t>
            </a:fld>
            <a:endParaRPr kumimoji="1" lang="ja-JP" altLang="en-US"/>
          </a:p>
        </p:txBody>
      </p:sp>
    </p:spTree>
    <p:extLst>
      <p:ext uri="{BB962C8B-B14F-4D97-AF65-F5344CB8AC3E}">
        <p14:creationId xmlns:p14="http://schemas.microsoft.com/office/powerpoint/2010/main" val="4061600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26</a:t>
            </a:fld>
            <a:endParaRPr kumimoji="1" lang="ja-JP" altLang="en-US"/>
          </a:p>
        </p:txBody>
      </p:sp>
    </p:spTree>
    <p:extLst>
      <p:ext uri="{BB962C8B-B14F-4D97-AF65-F5344CB8AC3E}">
        <p14:creationId xmlns:p14="http://schemas.microsoft.com/office/powerpoint/2010/main" val="3702551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27</a:t>
            </a:fld>
            <a:endParaRPr kumimoji="1" lang="ja-JP" altLang="en-US"/>
          </a:p>
        </p:txBody>
      </p:sp>
    </p:spTree>
    <p:extLst>
      <p:ext uri="{BB962C8B-B14F-4D97-AF65-F5344CB8AC3E}">
        <p14:creationId xmlns:p14="http://schemas.microsoft.com/office/powerpoint/2010/main" val="3557447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28</a:t>
            </a:fld>
            <a:endParaRPr kumimoji="1" lang="ja-JP" altLang="en-US"/>
          </a:p>
        </p:txBody>
      </p:sp>
    </p:spTree>
    <p:extLst>
      <p:ext uri="{BB962C8B-B14F-4D97-AF65-F5344CB8AC3E}">
        <p14:creationId xmlns:p14="http://schemas.microsoft.com/office/powerpoint/2010/main" val="52795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2839635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29</a:t>
            </a:fld>
            <a:endParaRPr kumimoji="1" lang="ja-JP" altLang="en-US"/>
          </a:p>
        </p:txBody>
      </p:sp>
    </p:spTree>
    <p:extLst>
      <p:ext uri="{BB962C8B-B14F-4D97-AF65-F5344CB8AC3E}">
        <p14:creationId xmlns:p14="http://schemas.microsoft.com/office/powerpoint/2010/main" val="2427129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1277023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lang="ja-JP" altLang="en-US" dirty="0"/>
          </a:p>
        </p:txBody>
      </p:sp>
    </p:spTree>
    <p:extLst>
      <p:ext uri="{BB962C8B-B14F-4D97-AF65-F5344CB8AC3E}">
        <p14:creationId xmlns:p14="http://schemas.microsoft.com/office/powerpoint/2010/main" val="3783423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pPr marL="268288" marR="80010" indent="-268288" algn="just">
              <a:lnSpc>
                <a:spcPts val="2200"/>
              </a:lnSpc>
              <a:spcBef>
                <a:spcPts val="600"/>
              </a:spcBef>
            </a:pPr>
            <a:endParaRPr lang="en-US" altLang="ja-JP" dirty="0"/>
          </a:p>
        </p:txBody>
      </p:sp>
    </p:spTree>
    <p:extLst>
      <p:ext uri="{BB962C8B-B14F-4D97-AF65-F5344CB8AC3E}">
        <p14:creationId xmlns:p14="http://schemas.microsoft.com/office/powerpoint/2010/main" val="623081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34</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3096540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36</a:t>
            </a:fld>
            <a:endParaRPr kumimoji="1" lang="ja-JP" altLang="en-US"/>
          </a:p>
        </p:txBody>
      </p:sp>
    </p:spTree>
    <p:extLst>
      <p:ext uri="{BB962C8B-B14F-4D97-AF65-F5344CB8AC3E}">
        <p14:creationId xmlns:p14="http://schemas.microsoft.com/office/powerpoint/2010/main" val="3074617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38</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marR="80010" indent="0" algn="just">
              <a:lnSpc>
                <a:spcPts val="2200"/>
              </a:lnSpc>
              <a:buFont typeface="Meiryo UI" panose="020B0604030504040204" pitchFamily="50" charset="-128"/>
              <a:buNone/>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39</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2456291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40</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3265274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27588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1808752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44</a:t>
            </a:fld>
            <a:endParaRPr kumimoji="1" lang="ja-JP" altLang="en-US"/>
          </a:p>
        </p:txBody>
      </p:sp>
    </p:spTree>
    <p:extLst>
      <p:ext uri="{BB962C8B-B14F-4D97-AF65-F5344CB8AC3E}">
        <p14:creationId xmlns:p14="http://schemas.microsoft.com/office/powerpoint/2010/main" val="1953215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F6265758-DF64-4FEF-BF39-5B494A79E479}" type="slidenum">
              <a:rPr kumimoji="1" lang="ja-JP" altLang="en-US" smtClean="0"/>
              <a:t>45</a:t>
            </a:fld>
            <a:endParaRPr kumimoji="1" lang="ja-JP" altLang="en-US"/>
          </a:p>
        </p:txBody>
      </p:sp>
    </p:spTree>
    <p:extLst>
      <p:ext uri="{BB962C8B-B14F-4D97-AF65-F5344CB8AC3E}">
        <p14:creationId xmlns:p14="http://schemas.microsoft.com/office/powerpoint/2010/main" val="3884225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46</a:t>
            </a:fld>
            <a:endParaRPr kumimoji="1" lang="ja-JP" altLang="en-US"/>
          </a:p>
        </p:txBody>
      </p:sp>
    </p:spTree>
    <p:extLst>
      <p:ext uri="{BB962C8B-B14F-4D97-AF65-F5344CB8AC3E}">
        <p14:creationId xmlns:p14="http://schemas.microsoft.com/office/powerpoint/2010/main" val="2737043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47</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48</a:t>
            </a:fld>
            <a:endParaRPr kumimoji="1" lang="ja-JP" altLang="en-US"/>
          </a:p>
        </p:txBody>
      </p:sp>
    </p:spTree>
    <p:extLst>
      <p:ext uri="{BB962C8B-B14F-4D97-AF65-F5344CB8AC3E}">
        <p14:creationId xmlns:p14="http://schemas.microsoft.com/office/powerpoint/2010/main" val="4082245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49</a:t>
            </a:fld>
            <a:endParaRPr kumimoji="1" lang="ja-JP" altLang="en-US"/>
          </a:p>
        </p:txBody>
      </p:sp>
    </p:spTree>
    <p:extLst>
      <p:ext uri="{BB962C8B-B14F-4D97-AF65-F5344CB8AC3E}">
        <p14:creationId xmlns:p14="http://schemas.microsoft.com/office/powerpoint/2010/main" val="298465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2261467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50</a:t>
            </a:fld>
            <a:endParaRPr kumimoji="1" lang="ja-JP" altLang="en-US"/>
          </a:p>
        </p:txBody>
      </p:sp>
    </p:spTree>
    <p:extLst>
      <p:ext uri="{BB962C8B-B14F-4D97-AF65-F5344CB8AC3E}">
        <p14:creationId xmlns:p14="http://schemas.microsoft.com/office/powerpoint/2010/main" val="1389037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51</a:t>
            </a:fld>
            <a:endParaRPr kumimoji="1" lang="ja-JP" altLang="en-US"/>
          </a:p>
        </p:txBody>
      </p:sp>
    </p:spTree>
    <p:extLst>
      <p:ext uri="{BB962C8B-B14F-4D97-AF65-F5344CB8AC3E}">
        <p14:creationId xmlns:p14="http://schemas.microsoft.com/office/powerpoint/2010/main" val="2447746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52</a:t>
            </a:fld>
            <a:endParaRPr kumimoji="1" lang="ja-JP" altLang="en-US"/>
          </a:p>
        </p:txBody>
      </p:sp>
    </p:spTree>
    <p:extLst>
      <p:ext uri="{BB962C8B-B14F-4D97-AF65-F5344CB8AC3E}">
        <p14:creationId xmlns:p14="http://schemas.microsoft.com/office/powerpoint/2010/main" val="18624151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53</a:t>
            </a:fld>
            <a:endParaRPr kumimoji="1" lang="ja-JP" altLang="en-US"/>
          </a:p>
        </p:txBody>
      </p:sp>
    </p:spTree>
    <p:extLst>
      <p:ext uri="{BB962C8B-B14F-4D97-AF65-F5344CB8AC3E}">
        <p14:creationId xmlns:p14="http://schemas.microsoft.com/office/powerpoint/2010/main" val="533642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54</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6</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7</a:t>
            </a:fld>
            <a:endParaRPr kumimoji="1" lang="ja-JP" altLang="en-US"/>
          </a:p>
        </p:txBody>
      </p:sp>
    </p:spTree>
    <p:extLst>
      <p:ext uri="{BB962C8B-B14F-4D97-AF65-F5344CB8AC3E}">
        <p14:creationId xmlns:p14="http://schemas.microsoft.com/office/powerpoint/2010/main" val="346885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8</a:t>
            </a:fld>
            <a:endParaRPr kumimoji="1" lang="ja-JP" altLang="en-US"/>
          </a:p>
        </p:txBody>
      </p:sp>
    </p:spTree>
    <p:extLst>
      <p:ext uri="{BB962C8B-B14F-4D97-AF65-F5344CB8AC3E}">
        <p14:creationId xmlns:p14="http://schemas.microsoft.com/office/powerpoint/2010/main" val="145920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F878E8B-6223-434E-B3DD-DF4BAFF9C01B}" type="datetime1">
              <a:rPr kumimoji="1" lang="ja-JP" altLang="en-US" smtClean="0"/>
              <a:t>2022/6/17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3E91EB2-8450-4128-807A-CA4CDB92265D}"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FE3D77-E371-4C47-AF30-F8D3907A6B90}"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D3C6FD-6E84-4FEA-B568-34C21398436D}" type="datetime1">
              <a:rPr kumimoji="1" lang="ja-JP" altLang="en-US" smtClean="0"/>
              <a:t>2022/6/17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CFE87B-3792-4622-AE21-DD8B7DFCBEAF}" type="datetime1">
              <a:rPr kumimoji="1" lang="ja-JP" altLang="en-US" smtClean="0"/>
              <a:t>2022/6/17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29853B-0B12-47BE-B58F-AD4A20057249}" type="datetime1">
              <a:rPr kumimoji="1" lang="ja-JP" altLang="en-US" smtClean="0"/>
              <a:t>2022/6/17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AC809C-6EBF-4493-9609-DD720C6A48DC}"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735182-418A-4BE6-8285-17EEE25C657E}"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903804-B7E5-44D3-AACF-5629AE2AF7A2}"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4889EA-4702-4711-9FB3-6FDD0F532586}"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40EDED-DB0F-4233-92D6-872A9F3C5A40}"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92F0BB-CC1D-49CD-B562-01BF5B0F6B30}"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7A30AC-C7BD-4552-B58C-53B8F3ADA5C8}"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0C4C954-BA43-4705-8F5B-B52FC096045A}" type="datetime1">
              <a:rPr kumimoji="1" lang="ja-JP" altLang="en-US" smtClean="0"/>
              <a:t>2022/6/17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0058DA-6FF3-4484-9582-11A4E86CA5E4}" type="datetime1">
              <a:rPr kumimoji="1" lang="ja-JP" altLang="en-US" smtClean="0"/>
              <a:t>2022/6/17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3C3EEF4-9C2A-4677-B5D4-A8357ABE6F98}" type="datetime1">
              <a:rPr kumimoji="1" lang="ja-JP" altLang="en-US" smtClean="0"/>
              <a:t>2022/6/17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80AC5-FBAD-4C86-943B-798F780E29BA}"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74178E-964C-4871-AD4B-5C93B76A706E}" type="datetime1">
              <a:rPr kumimoji="1" lang="ja-JP" altLang="en-US" smtClean="0"/>
              <a:t>2022/6/17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1A595-AF4E-4327-B978-419A64FDC7C8}"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FC3D4A-95A3-4E74-8692-E023AC081106}"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268119-DA10-4C98-A012-8371DAD8B7A4}" type="datetime1">
              <a:rPr kumimoji="1" lang="ja-JP" altLang="en-US" smtClean="0"/>
              <a:t>2022/6/17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DC193C-A6AA-4F8E-B75A-E283545D7FE1}"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72922792-608C-485E-8A3C-B096504E97DD}"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A7D37BA8-3826-40D8-BED9-46EEFB51BE4C}"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9586912-7F68-4813-9D58-AD7E9C1AF93F}" type="datetime1">
              <a:rPr kumimoji="1" lang="ja-JP" altLang="en-US" smtClean="0"/>
              <a:t>2022/6/17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1053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B56E39F-BDA8-46DB-ADA3-DC040D7AC81B}" type="datetime1">
              <a:rPr kumimoji="1" lang="ja-JP" altLang="en-US" smtClean="0"/>
              <a:t>2022/6/17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1CD0FA-A5B6-4593-8349-5D4968CE8E7C}" type="datetime1">
              <a:rPr kumimoji="1" lang="ja-JP" altLang="en-US" smtClean="0"/>
              <a:t>2022/6/17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A564AD-5324-495F-BBFD-D45883746458}" type="slidenum">
              <a:rPr kumimoji="1" lang="ja-JP" altLang="en-US" smtClean="0"/>
              <a:t>‹#›</a:t>
            </a:fld>
            <a:endParaRPr kumimoji="1" lang="ja-JP" altLang="en-US"/>
          </a:p>
        </p:txBody>
      </p:sp>
    </p:spTree>
    <p:extLst>
      <p:ext uri="{BB962C8B-B14F-4D97-AF65-F5344CB8AC3E}">
        <p14:creationId xmlns:p14="http://schemas.microsoft.com/office/powerpoint/2010/main" val="225852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0F18161-E41C-4ED7-80F6-A682DA7961B4}"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E538DC-7058-4791-A6AE-719D841C1532}" type="datetime1">
              <a:rPr kumimoji="1" lang="ja-JP" altLang="en-US" smtClean="0"/>
              <a:t>2022/6/17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2C8AB-D7D8-4952-BDD3-ACCC539C2D74}" type="datetime1">
              <a:rPr kumimoji="1" lang="ja-JP" altLang="en-US" smtClean="0"/>
              <a:t>2022/6/17</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5" r:id="rId5"/>
    <p:sldLayoutId id="2147483703" r:id="rId6"/>
    <p:sldLayoutId id="2147483709" r:id="rId7"/>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9ECBE-4807-427C-9296-89E03825C3A0}" type="datetime1">
              <a:rPr kumimoji="1" lang="ja-JP" altLang="en-US" smtClean="0"/>
              <a:t>2022/6/17</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B98C9-1952-4EBE-A5A1-B7FEE7DC49D7}" type="datetime1">
              <a:rPr kumimoji="1" lang="ja-JP" altLang="en-US" smtClean="0"/>
              <a:t>2022/6/17</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6E462-7917-4EE3-8488-E247D2A64489}" type="datetime1">
              <a:rPr kumimoji="1" lang="ja-JP" altLang="en-US" smtClean="0"/>
              <a:t>2022/6/17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8"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dgindex.org/"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55.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58.png"/><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59.png"/><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chart" Target="../charts/chart7.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7.xml"/><Relationship Id="rId16"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437481"/>
            <a:ext cx="9906001" cy="1261884"/>
          </a:xfrm>
          <a:prstGeom prst="rect">
            <a:avLst/>
          </a:prstGeom>
          <a:noFill/>
        </p:spPr>
        <p:txBody>
          <a:bodyPr wrap="square" rtlCol="0">
            <a:spAutoFit/>
          </a:bodyPr>
          <a:lstStyle/>
          <a:p>
            <a:pPr algn="ct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の推進に向けた取組みについて</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363461" y="5803645"/>
            <a:ext cx="3179075"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2022</a:t>
            </a:r>
            <a:r>
              <a:rPr kumimoji="1" lang="ja-JP" altLang="en-US" sz="2000" dirty="0" smtClean="0">
                <a:latin typeface="Meiryo UI" panose="020B0604030504040204" pitchFamily="50" charset="-128"/>
                <a:ea typeface="Meiryo UI" panose="020B0604030504040204" pitchFamily="50" charset="-128"/>
              </a:rPr>
              <a:t>年６月</a:t>
            </a:r>
            <a:r>
              <a:rPr kumimoji="1" lang="en-US" altLang="ja-JP" sz="2000" dirty="0" smtClean="0">
                <a:latin typeface="Meiryo UI" panose="020B0604030504040204" pitchFamily="50" charset="-128"/>
                <a:ea typeface="Meiryo UI" panose="020B0604030504040204" pitchFamily="50" charset="-128"/>
              </a:rPr>
              <a:t>13</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smtClean="0">
                <a:latin typeface="Meiryo UI" panose="020B0604030504040204" pitchFamily="50" charset="-128"/>
                <a:ea typeface="Meiryo UI" panose="020B0604030504040204" pitchFamily="50" charset="-128"/>
              </a:rPr>
              <a:t>大阪府 政策企画部 企画室</a:t>
            </a:r>
            <a:endParaRPr kumimoji="1" lang="ja-JP" altLang="en-US" sz="2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9" y="2146044"/>
            <a:ext cx="5173637" cy="3657601"/>
          </a:xfrm>
          <a:prstGeom prst="rect">
            <a:avLst/>
          </a:prstGeom>
        </p:spPr>
      </p:pic>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781550" y="5951035"/>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9</a:t>
            </a:fld>
            <a:endParaRPr kumimoji="1" lang="ja-JP" altLang="en-US" sz="1200" dirty="0"/>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7500"/>
          </a:xfrm>
          <a:prstGeom prst="rect">
            <a:avLst/>
          </a:prstGeom>
        </p:spPr>
        <p:txBody>
          <a:bodyPr wrap="square">
            <a:spAutoFit/>
          </a:bodyPr>
          <a:lstStyle/>
          <a:p>
            <a:pPr>
              <a:lnSpc>
                <a:spcPct val="150000"/>
              </a:lnSpc>
            </a:pPr>
            <a:r>
              <a:rPr lang="ja-JP" altLang="ja-JP" b="1" dirty="0"/>
              <a:t>あらゆる年齢のすべての人々の健康的な生活を確保し、福祉を促進する</a:t>
            </a:r>
            <a:endParaRPr lang="ja-JP" altLang="en-US" sz="2400" b="1" dirty="0"/>
          </a:p>
        </p:txBody>
      </p:sp>
      <p:graphicFrame>
        <p:nvGraphicFramePr>
          <p:cNvPr id="10" name="表 9"/>
          <p:cNvGraphicFramePr>
            <a:graphicFrameLocks noGrp="1"/>
          </p:cNvGraphicFramePr>
          <p:nvPr>
            <p:extLst/>
          </p:nvPr>
        </p:nvGraphicFramePr>
        <p:xfrm>
          <a:off x="2364623" y="1293387"/>
          <a:ext cx="7397942" cy="517128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3.1</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年までに、世界の妊産婦の死亡率を出生</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万人当たり</a:t>
                      </a:r>
                      <a:r>
                        <a:rPr kumimoji="1" lang="en-US" altLang="ja-JP" sz="1100" kern="1200" dirty="0" smtClean="0">
                          <a:solidFill>
                            <a:schemeClr val="dk1"/>
                          </a:solidFill>
                          <a:effectLst/>
                          <a:latin typeface="+mn-lt"/>
                          <a:ea typeface="+mn-ea"/>
                          <a:cs typeface="+mn-cs"/>
                        </a:rPr>
                        <a:t>70</a:t>
                      </a:r>
                      <a:r>
                        <a:rPr kumimoji="1" lang="ja-JP" altLang="ja-JP" sz="1100" kern="1200" dirty="0" smtClean="0">
                          <a:solidFill>
                            <a:schemeClr val="dk1"/>
                          </a:solidFill>
                          <a:effectLst/>
                          <a:latin typeface="+mn-lt"/>
                          <a:ea typeface="+mn-ea"/>
                          <a:cs typeface="+mn-cs"/>
                        </a:rPr>
                        <a:t>人未満に削減する。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3.2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すべての国が新生児死亡率を少なくとも出生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12</a:t>
                      </a:r>
                      <a:r>
                        <a:rPr kumimoji="1" lang="ja-JP" altLang="ja-JP" sz="1100" kern="1200" dirty="0" smtClean="0">
                          <a:solidFill>
                            <a:schemeClr val="dk1"/>
                          </a:solidFill>
                          <a:effectLst/>
                          <a:latin typeface="+mn-lt"/>
                          <a:ea typeface="+mn-ea"/>
                          <a:cs typeface="+mn-cs"/>
                        </a:rPr>
                        <a:t>件以下まで減らし、</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歳以下死亡率を少なくとも出生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25</a:t>
                      </a:r>
                      <a:r>
                        <a:rPr kumimoji="1" lang="ja-JP" altLang="ja-JP" sz="1100" kern="1200" dirty="0" smtClean="0">
                          <a:solidFill>
                            <a:schemeClr val="dk1"/>
                          </a:solidFill>
                          <a:effectLst/>
                          <a:latin typeface="+mn-lt"/>
                          <a:ea typeface="+mn-ea"/>
                          <a:cs typeface="+mn-cs"/>
                        </a:rPr>
                        <a:t>件以下まで減らすことを目指し、</a:t>
                      </a:r>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年までに、新生児及び</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歳未満児の予防可能な死亡を根絶する。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3.3</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年までに、エイズ、結核、マラリア及び顧みられない熱帯病といった伝染病を根絶するとともに肝炎、水系感染症及びその他の</a:t>
                      </a:r>
                      <a:r>
                        <a:rPr kumimoji="1" lang="ja-JP" altLang="ja-JP" sz="1100" b="1" kern="1200" dirty="0" smtClean="0">
                          <a:solidFill>
                            <a:srgbClr val="FF0000"/>
                          </a:solidFill>
                          <a:effectLst/>
                          <a:latin typeface="+mn-lt"/>
                          <a:ea typeface="+mn-ea"/>
                          <a:cs typeface="+mn-cs"/>
                        </a:rPr>
                        <a:t>感染症に対処</a:t>
                      </a:r>
                      <a:r>
                        <a:rPr kumimoji="1" lang="ja-JP" altLang="ja-JP" sz="1100" kern="1200" dirty="0" smtClean="0">
                          <a:solidFill>
                            <a:schemeClr val="dk1"/>
                          </a:solidFill>
                          <a:effectLst/>
                          <a:latin typeface="+mn-lt"/>
                          <a:ea typeface="+mn-ea"/>
                          <a:cs typeface="+mn-cs"/>
                        </a:rPr>
                        <a:t>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3.4</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年までに、非感染性疾患による若年死亡率を、予防や治療を通じて</a:t>
                      </a:r>
                      <a:r>
                        <a:rPr kumimoji="1" lang="en-US" altLang="ja-JP" sz="1100" kern="1200" dirty="0" smtClean="0">
                          <a:solidFill>
                            <a:schemeClr val="dk1"/>
                          </a:solidFill>
                          <a:effectLst/>
                          <a:latin typeface="+mn-lt"/>
                          <a:ea typeface="+mn-ea"/>
                          <a:cs typeface="+mn-cs"/>
                        </a:rPr>
                        <a:t>3</a:t>
                      </a:r>
                      <a:r>
                        <a:rPr kumimoji="1" lang="ja-JP" altLang="ja-JP" sz="1100" kern="1200" dirty="0" smtClean="0">
                          <a:solidFill>
                            <a:schemeClr val="dk1"/>
                          </a:solidFill>
                          <a:effectLst/>
                          <a:latin typeface="+mn-lt"/>
                          <a:ea typeface="+mn-ea"/>
                          <a:cs typeface="+mn-cs"/>
                        </a:rPr>
                        <a:t>分の</a:t>
                      </a:r>
                      <a:r>
                        <a:rPr kumimoji="1" lang="en-US" altLang="ja-JP" sz="1100" kern="1200" dirty="0" smtClean="0">
                          <a:solidFill>
                            <a:schemeClr val="dk1"/>
                          </a:solidFill>
                          <a:effectLst/>
                          <a:latin typeface="+mn-lt"/>
                          <a:ea typeface="+mn-ea"/>
                          <a:cs typeface="+mn-cs"/>
                        </a:rPr>
                        <a:t>1</a:t>
                      </a:r>
                      <a:r>
                        <a:rPr kumimoji="1" lang="ja-JP" altLang="ja-JP" sz="1100" kern="1200" dirty="0" smtClean="0">
                          <a:solidFill>
                            <a:schemeClr val="dk1"/>
                          </a:solidFill>
                          <a:effectLst/>
                          <a:latin typeface="+mn-lt"/>
                          <a:ea typeface="+mn-ea"/>
                          <a:cs typeface="+mn-cs"/>
                        </a:rPr>
                        <a:t>減少させ、精神保健及び福祉を促進する。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3.5</a:t>
                      </a:r>
                      <a:endParaRPr lang="en-US" altLang="ja-JP" sz="1400" dirty="0">
                        <a:latin typeface="+mn-ea"/>
                        <a:ea typeface="+mn-ea"/>
                      </a:endParaRPr>
                    </a:p>
                  </a:txBody>
                  <a:tcPr marL="31650" marR="31650" marT="15825" marB="15825" anchor="ctr"/>
                </a:tc>
                <a:tc>
                  <a:txBody>
                    <a:bodyPr/>
                    <a:lstStyle/>
                    <a:p>
                      <a:r>
                        <a:rPr kumimoji="1" lang="ja-JP" altLang="ja-JP" sz="1100" b="1" kern="1200" dirty="0" smtClean="0">
                          <a:solidFill>
                            <a:srgbClr val="FF0000"/>
                          </a:solidFill>
                          <a:effectLst/>
                          <a:latin typeface="+mn-lt"/>
                          <a:ea typeface="+mn-ea"/>
                          <a:cs typeface="+mn-cs"/>
                        </a:rPr>
                        <a:t>薬物乱用やアルコール</a:t>
                      </a:r>
                      <a:r>
                        <a:rPr kumimoji="1" lang="ja-JP" altLang="ja-JP" sz="1100" kern="1200" dirty="0" smtClean="0">
                          <a:solidFill>
                            <a:schemeClr val="dk1"/>
                          </a:solidFill>
                          <a:effectLst/>
                          <a:latin typeface="+mn-lt"/>
                          <a:ea typeface="+mn-ea"/>
                          <a:cs typeface="+mn-cs"/>
                        </a:rPr>
                        <a:t>の有害な摂取を含む、</a:t>
                      </a:r>
                      <a:r>
                        <a:rPr kumimoji="1" lang="ja-JP" altLang="ja-JP" sz="1100" b="1" kern="1200" dirty="0" smtClean="0">
                          <a:solidFill>
                            <a:srgbClr val="FF0000"/>
                          </a:solidFill>
                          <a:effectLst/>
                          <a:latin typeface="+mn-lt"/>
                          <a:ea typeface="+mn-ea"/>
                          <a:cs typeface="+mn-cs"/>
                        </a:rPr>
                        <a:t>物質乱用の防止・治療を強化</a:t>
                      </a:r>
                      <a:r>
                        <a:rPr kumimoji="1" lang="ja-JP" altLang="ja-JP" sz="1100" kern="1200" dirty="0" smtClean="0">
                          <a:solidFill>
                            <a:schemeClr val="dk1"/>
                          </a:solidFill>
                          <a:effectLst/>
                          <a:latin typeface="+mn-lt"/>
                          <a:ea typeface="+mn-ea"/>
                          <a:cs typeface="+mn-cs"/>
                        </a:rPr>
                        <a:t>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3.6</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2020</a:t>
                      </a:r>
                      <a:r>
                        <a:rPr kumimoji="1" lang="ja-JP" altLang="ja-JP" sz="1100" kern="1200" dirty="0" smtClean="0">
                          <a:solidFill>
                            <a:schemeClr val="dk1"/>
                          </a:solidFill>
                          <a:effectLst/>
                          <a:latin typeface="+mn-lt"/>
                          <a:ea typeface="+mn-ea"/>
                          <a:cs typeface="+mn-cs"/>
                        </a:rPr>
                        <a:t>年までに、</a:t>
                      </a:r>
                      <a:r>
                        <a:rPr kumimoji="1" lang="ja-JP" altLang="ja-JP" sz="1100" b="1" kern="1200" dirty="0" smtClean="0">
                          <a:solidFill>
                            <a:srgbClr val="FF0000"/>
                          </a:solidFill>
                          <a:effectLst/>
                          <a:latin typeface="+mn-lt"/>
                          <a:ea typeface="+mn-ea"/>
                          <a:cs typeface="+mn-cs"/>
                        </a:rPr>
                        <a:t>世界の道路交通事故による死傷者を半減</a:t>
                      </a:r>
                      <a:r>
                        <a:rPr kumimoji="1" lang="ja-JP" altLang="ja-JP" sz="1100" kern="1200" dirty="0" smtClean="0">
                          <a:solidFill>
                            <a:schemeClr val="dk1"/>
                          </a:solidFill>
                          <a:effectLst/>
                          <a:latin typeface="+mn-lt"/>
                          <a:ea typeface="+mn-ea"/>
                          <a:cs typeface="+mn-cs"/>
                        </a:rPr>
                        <a:t>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3.7</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年までに、家族計画、情報・教育及び性と生殖に関する健康の国家戦略・計画への組み入れを含む、性と生殖に関する保健サービスをすべての人々が利用できるようにする。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3.8</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人々に対する財政リスクからの保護、質の高い基礎的な保健サービスへのアクセス及び安全で効果的かつ質が高く安価な必須医薬品とワクチンへのアクセスを含む、ユニバーサル・ヘルス・カバレッジ（</a:t>
                      </a:r>
                      <a:r>
                        <a:rPr kumimoji="1" lang="en-US" altLang="ja-JP" sz="1100" kern="1200" dirty="0" smtClean="0">
                          <a:solidFill>
                            <a:schemeClr val="dk1"/>
                          </a:solidFill>
                          <a:effectLst/>
                          <a:latin typeface="+mn-lt"/>
                          <a:ea typeface="+mn-ea"/>
                          <a:cs typeface="+mn-cs"/>
                        </a:rPr>
                        <a:t>UHC</a:t>
                      </a:r>
                      <a:r>
                        <a:rPr kumimoji="1" lang="ja-JP" altLang="ja-JP" sz="1100" kern="1200" dirty="0" smtClean="0">
                          <a:solidFill>
                            <a:schemeClr val="dk1"/>
                          </a:solidFill>
                          <a:effectLst/>
                          <a:latin typeface="+mn-lt"/>
                          <a:ea typeface="+mn-ea"/>
                          <a:cs typeface="+mn-cs"/>
                        </a:rPr>
                        <a:t>）を達成する。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3057">
                <a:tc>
                  <a:txBody>
                    <a:bodyPr/>
                    <a:lstStyle/>
                    <a:p>
                      <a:pPr algn="ctr"/>
                      <a:r>
                        <a:rPr lang="en-US" altLang="ja-JP" sz="1400" dirty="0" smtClean="0">
                          <a:latin typeface="+mn-ea"/>
                          <a:ea typeface="+mn-ea"/>
                        </a:rPr>
                        <a:t>3.9</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年までに、有害化学物質、ならびに大気、水質及び土壌の汚染による死亡及び疾病の件数を大幅に減少させる。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249130">
                <a:tc>
                  <a:txBody>
                    <a:bodyPr/>
                    <a:lstStyle/>
                    <a:p>
                      <a:pPr algn="ctr"/>
                      <a:r>
                        <a:rPr lang="en-US" altLang="ja-JP" sz="1400" dirty="0" smtClean="0">
                          <a:latin typeface="+mn-ea"/>
                          <a:ea typeface="+mn-ea"/>
                        </a:rPr>
                        <a:t>3.a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すべての国々において、たばこの規制に関する世界保健機関枠組条約の実施を適宜強化する。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3.b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主に開発途上国に影響を及ぼす感染性及び非感染性疾患のワクチン及び医薬品の研究開発を支援する。また、知的所有権の貿易関連の側面に関する協定（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及び公衆の健康に関するドーハ宣言に従い、安価な必須医薬品及びワクチンへのアクセスを提供する。同宣言は公衆衛生保護及び、特にすべての人々への医薬品のアクセス提供にかかわる「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協定）」の柔軟性に関する規定を最大限に行使する開発途上国の権利を確約したものである。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3.c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開発途上国、特に後発開発途上国及び小島嶼開発途上国において保健財政及び保健人材の採用、能力開発・訓練及び定着を大幅に拡大させる。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r h="0">
                <a:tc>
                  <a:txBody>
                    <a:bodyPr/>
                    <a:lstStyle/>
                    <a:p>
                      <a:pPr algn="ctr"/>
                      <a:r>
                        <a:rPr lang="en-US" altLang="ja-JP" sz="1400" dirty="0" smtClean="0">
                          <a:latin typeface="+mn-ea"/>
                          <a:ea typeface="+mn-ea"/>
                        </a:rPr>
                        <a:t>3.d</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すべての国々、特に開発途上国の国家・世界規模な健康危険因子の早期警告、危険因子緩和及び危険因子管理のための能力を強化する。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18919202"/>
                  </a:ext>
                </a:extLst>
              </a:tr>
            </a:tbl>
          </a:graphicData>
        </a:graphic>
      </p:graphicFrame>
      <p:sp>
        <p:nvSpPr>
          <p:cNvPr id="12" name="正方形/長方形 11"/>
          <p:cNvSpPr/>
          <p:nvPr/>
        </p:nvSpPr>
        <p:spPr>
          <a:xfrm>
            <a:off x="2410804" y="6538916"/>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a:xfrm>
            <a:off x="7108080" y="6450790"/>
            <a:ext cx="2228850" cy="365125"/>
          </a:xfrm>
        </p:spPr>
        <p:txBody>
          <a:bodyPr/>
          <a:lstStyle/>
          <a:p>
            <a:fld id="{D2D8002D-B5B0-4BAC-B1F6-782DDCCE6D9C}" type="slidenum">
              <a:rPr kumimoji="1" lang="ja-JP" altLang="en-US" smtClean="0"/>
              <a:t>10</a:t>
            </a:fld>
            <a:endParaRPr kumimoji="1" lang="ja-JP" altLang="en-US" dirty="0"/>
          </a:p>
        </p:txBody>
      </p:sp>
    </p:spTree>
    <p:extLst>
      <p:ext uri="{BB962C8B-B14F-4D97-AF65-F5344CB8AC3E}">
        <p14:creationId xmlns:p14="http://schemas.microsoft.com/office/powerpoint/2010/main" val="2610570477"/>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8013"/>
          </a:xfrm>
          <a:prstGeom prst="rect">
            <a:avLst/>
          </a:prstGeom>
        </p:spPr>
        <p:txBody>
          <a:bodyPr wrap="square">
            <a:spAutoFit/>
          </a:bodyPr>
          <a:lstStyle/>
          <a:p>
            <a:pPr>
              <a:lnSpc>
                <a:spcPct val="150000"/>
              </a:lnSpc>
            </a:pPr>
            <a:r>
              <a:rPr lang="ja-JP" altLang="ja-JP" b="1" dirty="0"/>
              <a:t>ジェンダー平等を達成し、すべての女性及び女児の能力強化を行う</a:t>
            </a:r>
            <a:endParaRPr lang="ja-JP" altLang="en-US" sz="2400" b="1" dirty="0"/>
          </a:p>
        </p:txBody>
      </p:sp>
      <p:graphicFrame>
        <p:nvGraphicFramePr>
          <p:cNvPr id="10" name="表 9"/>
          <p:cNvGraphicFramePr>
            <a:graphicFrameLocks noGrp="1"/>
          </p:cNvGraphicFramePr>
          <p:nvPr>
            <p:extLst/>
          </p:nvPr>
        </p:nvGraphicFramePr>
        <p:xfrm>
          <a:off x="2364623" y="1293387"/>
          <a:ext cx="7397942" cy="3052848"/>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5.1</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あらゆる場所におけるすべての女性及び女児に対するあらゆる形態の差別を撤廃する。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359460">
                <a:tc>
                  <a:txBody>
                    <a:bodyPr/>
                    <a:lstStyle/>
                    <a:p>
                      <a:pPr algn="ctr"/>
                      <a:r>
                        <a:rPr lang="en-US" altLang="ja-JP" sz="1400" dirty="0" smtClean="0">
                          <a:latin typeface="+mn-ea"/>
                          <a:ea typeface="+mn-ea"/>
                        </a:rPr>
                        <a:t>5.2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人身売買や性的、その他の種類の搾取など、すべての女性及び女児に対する、公共・私的空間におけるあらゆる形態の暴力を排除する。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5.3</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未成年者の結婚、早期結婚、強制結婚及び女性器切除など、あらゆる有害な慣行を撤廃する。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5.4</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公共のサービス、インフラ及び社会保障政策の提供、ならびに各国の状況に応じた世帯・家族内における責任分担を通じて、無報酬の育児・介護や家事労働を認識・評価する。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5.5</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政治、経済、公共分野でのあらゆるレベルの意思決定において、完全かつ効果的な女性の参画及び平等なリーダーシップの機会を確保する。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5.6</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国際人口・開発会議（</a:t>
                      </a:r>
                      <a:r>
                        <a:rPr kumimoji="1" lang="en-US" altLang="ja-JP" sz="1100" kern="1200" dirty="0" smtClean="0">
                          <a:solidFill>
                            <a:schemeClr val="dk1"/>
                          </a:solidFill>
                          <a:effectLst/>
                          <a:latin typeface="+mn-lt"/>
                          <a:ea typeface="+mn-ea"/>
                          <a:cs typeface="+mn-cs"/>
                        </a:rPr>
                        <a:t>ICPD</a:t>
                      </a:r>
                      <a:r>
                        <a:rPr kumimoji="1" lang="ja-JP" altLang="ja-JP" sz="1100" kern="1200" dirty="0" smtClean="0">
                          <a:solidFill>
                            <a:schemeClr val="dk1"/>
                          </a:solidFill>
                          <a:effectLst/>
                          <a:latin typeface="+mn-lt"/>
                          <a:ea typeface="+mn-ea"/>
                          <a:cs typeface="+mn-cs"/>
                        </a:rPr>
                        <a:t>）の行動計画及び北京行動綱領、ならびにこれらの検証会議の成果文書に従い、</a:t>
                      </a:r>
                      <a:r>
                        <a:rPr kumimoji="1" lang="ja-JP" altLang="ja-JP" sz="1100" b="1" kern="1200" dirty="0" smtClean="0">
                          <a:solidFill>
                            <a:srgbClr val="FF0000"/>
                          </a:solidFill>
                          <a:effectLst/>
                          <a:latin typeface="+mn-lt"/>
                          <a:ea typeface="+mn-ea"/>
                          <a:cs typeface="+mn-cs"/>
                        </a:rPr>
                        <a:t>性と生殖に関する健康及び権利への普遍的アクセスを確保する</a:t>
                      </a:r>
                      <a:r>
                        <a:rPr kumimoji="1" lang="ja-JP" altLang="ja-JP" sz="1100" kern="1200" dirty="0" smtClean="0">
                          <a:solidFill>
                            <a:schemeClr val="dk1"/>
                          </a:solidFill>
                          <a:effectLst/>
                          <a:latin typeface="+mn-lt"/>
                          <a:ea typeface="+mn-ea"/>
                          <a:cs typeface="+mn-cs"/>
                        </a:rPr>
                        <a:t>。</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249130">
                <a:tc>
                  <a:txBody>
                    <a:bodyPr/>
                    <a:lstStyle/>
                    <a:p>
                      <a:pPr algn="ctr"/>
                      <a:r>
                        <a:rPr lang="en-US" altLang="ja-JP" sz="1400" dirty="0" smtClean="0">
                          <a:latin typeface="+mn-ea"/>
                          <a:ea typeface="+mn-ea"/>
                        </a:rPr>
                        <a:t>5.a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女性に対し、経済的資源に対する同等の権利、ならびに各国法に従い、オーナーシップ及び土地その他の財産、金融サービス、相続財産、天然資源に対するアクセスを与えるための改革に着手する。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166248">
                <a:tc>
                  <a:txBody>
                    <a:bodyPr/>
                    <a:lstStyle/>
                    <a:p>
                      <a:pPr algn="ctr"/>
                      <a:r>
                        <a:rPr lang="en-US" altLang="ja-JP" sz="1400" dirty="0" smtClean="0">
                          <a:latin typeface="+mn-ea"/>
                          <a:ea typeface="+mn-ea"/>
                        </a:rPr>
                        <a:t>5.b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女性の能力強化促進のため、</a:t>
                      </a:r>
                      <a:r>
                        <a:rPr kumimoji="1" lang="en-US" altLang="ja-JP" sz="1100" kern="1200" dirty="0" smtClean="0">
                          <a:solidFill>
                            <a:schemeClr val="dk1"/>
                          </a:solidFill>
                          <a:effectLst/>
                          <a:latin typeface="+mn-lt"/>
                          <a:ea typeface="+mn-ea"/>
                          <a:cs typeface="+mn-cs"/>
                        </a:rPr>
                        <a:t>ICT</a:t>
                      </a:r>
                      <a:r>
                        <a:rPr kumimoji="1" lang="ja-JP" altLang="ja-JP" sz="1100" kern="1200" dirty="0" smtClean="0">
                          <a:solidFill>
                            <a:schemeClr val="dk1"/>
                          </a:solidFill>
                          <a:effectLst/>
                          <a:latin typeface="+mn-lt"/>
                          <a:ea typeface="+mn-ea"/>
                          <a:cs typeface="+mn-cs"/>
                        </a:rPr>
                        <a:t>をはじめとする実現技術の活用を強化する。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5.c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ジェンダー平等の促進、ならびにすべての女性及び女子のあらゆるレベルでの能力強化のための適正な政策及び拘束力のある法規を導入・強化する。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bl>
          </a:graphicData>
        </a:graphic>
      </p:graphicFrame>
      <p:sp>
        <p:nvSpPr>
          <p:cNvPr id="12" name="正方形/長方形 11"/>
          <p:cNvSpPr/>
          <p:nvPr/>
        </p:nvSpPr>
        <p:spPr>
          <a:xfrm>
            <a:off x="6305266" y="4560043"/>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11</a:t>
            </a:fld>
            <a:endParaRPr kumimoji="1" lang="ja-JP" altLang="en-US"/>
          </a:p>
        </p:txBody>
      </p:sp>
    </p:spTree>
    <p:extLst>
      <p:ext uri="{BB962C8B-B14F-4D97-AF65-F5344CB8AC3E}">
        <p14:creationId xmlns:p14="http://schemas.microsoft.com/office/powerpoint/2010/main" val="2103353178"/>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8013"/>
          </a:xfrm>
          <a:prstGeom prst="rect">
            <a:avLst/>
          </a:prstGeom>
        </p:spPr>
        <p:txBody>
          <a:bodyPr wrap="square">
            <a:spAutoFit/>
          </a:bodyPr>
          <a:lstStyle/>
          <a:p>
            <a:pPr>
              <a:lnSpc>
                <a:spcPct val="150000"/>
              </a:lnSpc>
            </a:pPr>
            <a:r>
              <a:rPr lang="ja-JP" altLang="ja-JP" b="1" dirty="0"/>
              <a:t>持続可能な生産消費形態を確保する</a:t>
            </a:r>
            <a:endParaRPr lang="ja-JP" altLang="en-US" sz="2400" b="1" dirty="0"/>
          </a:p>
        </p:txBody>
      </p:sp>
      <p:graphicFrame>
        <p:nvGraphicFramePr>
          <p:cNvPr id="10" name="表 9"/>
          <p:cNvGraphicFramePr>
            <a:graphicFrameLocks noGrp="1"/>
          </p:cNvGraphicFramePr>
          <p:nvPr>
            <p:extLst/>
          </p:nvPr>
        </p:nvGraphicFramePr>
        <p:xfrm>
          <a:off x="2364623" y="1293387"/>
          <a:ext cx="7397942" cy="471435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12.1</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開発途上国の開発状況や能力を勘案しつつ、持続可能な消費と生産に関する</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年計画枠組み（</a:t>
                      </a:r>
                      <a:r>
                        <a:rPr kumimoji="1" lang="en-US" altLang="ja-JP" sz="1100" kern="1200" dirty="0" smtClean="0">
                          <a:solidFill>
                            <a:schemeClr val="dk1"/>
                          </a:solidFill>
                          <a:effectLst/>
                          <a:latin typeface="+mn-lt"/>
                          <a:ea typeface="+mn-ea"/>
                          <a:cs typeface="+mn-cs"/>
                        </a:rPr>
                        <a:t>10YFP</a:t>
                      </a:r>
                      <a:r>
                        <a:rPr kumimoji="1" lang="ja-JP" altLang="ja-JP" sz="1100" kern="1200" dirty="0" smtClean="0">
                          <a:solidFill>
                            <a:schemeClr val="dk1"/>
                          </a:solidFill>
                          <a:effectLst/>
                          <a:latin typeface="+mn-lt"/>
                          <a:ea typeface="+mn-ea"/>
                          <a:cs typeface="+mn-cs"/>
                        </a:rPr>
                        <a:t>）を実施し、先進国主導の下、すべての国々が対策を講じる。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12.2</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年までに天然資源の持続可能な管理及び効率的な利用を達成する。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12.3</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年までに小売・消費レベルにおける世界全体の一人当たりの食料の廃棄を半減させ、収穫後損失などの生産・サプライチェーンにおける食料の損失を減少させる。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12.4</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2020</a:t>
                      </a:r>
                      <a:r>
                        <a:rPr kumimoji="1" lang="ja-JP" altLang="ja-JP" sz="1100" kern="1200" dirty="0" smtClean="0">
                          <a:solidFill>
                            <a:schemeClr val="dk1"/>
                          </a:solidFill>
                          <a:effectLst/>
                          <a:latin typeface="+mn-lt"/>
                          <a:ea typeface="+mn-ea"/>
                          <a:cs typeface="+mn-cs"/>
                        </a:rPr>
                        <a:t>年までに、合意された国際的な枠組みに従い、</a:t>
                      </a:r>
                      <a:r>
                        <a:rPr kumimoji="1" lang="ja-JP" altLang="ja-JP" sz="1100" b="1" kern="1200" dirty="0" smtClean="0">
                          <a:solidFill>
                            <a:srgbClr val="FF0000"/>
                          </a:solidFill>
                          <a:effectLst/>
                          <a:latin typeface="+mn-lt"/>
                          <a:ea typeface="+mn-ea"/>
                          <a:cs typeface="+mn-cs"/>
                        </a:rPr>
                        <a:t>製品ライフサイクルを通じ、環境上適正な化学物資やすべての廃棄物の管理を実現し、人の健康や環境への悪影響を最小化</a:t>
                      </a:r>
                      <a:r>
                        <a:rPr kumimoji="1" lang="ja-JP" altLang="ja-JP" sz="1100" kern="1200" dirty="0" smtClean="0">
                          <a:solidFill>
                            <a:schemeClr val="dk1"/>
                          </a:solidFill>
                          <a:effectLst/>
                          <a:latin typeface="+mn-lt"/>
                          <a:ea typeface="+mn-ea"/>
                          <a:cs typeface="+mn-cs"/>
                        </a:rPr>
                        <a:t>するため、化学物質や廃棄物の大気、水、土壌への放出を大幅に削減する。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12.5</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年までに、廃棄物の発生防止、削減、再生利用及び再利用により、廃棄物の発生を大幅に削減する。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12.6</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特に大企業や多国籍企業などの企業に対し、持続可能な取り組みを導入し、持続可能性に関する情報を定期報告に盛り込むよう奨励する。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12.7</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国内の政策や優先事項に従って持続可能な公共調達の慣行を促進する。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12.8</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年までに、人々があらゆる場所において、持続可能な開発及び自然と調和したライフスタイルに関する情報と意識を持つようにする。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9130">
                <a:tc>
                  <a:txBody>
                    <a:bodyPr/>
                    <a:lstStyle/>
                    <a:p>
                      <a:pPr algn="ctr"/>
                      <a:r>
                        <a:rPr lang="en-US" altLang="ja-JP" sz="1400" dirty="0" smtClean="0">
                          <a:latin typeface="+mn-ea"/>
                          <a:ea typeface="+mn-ea"/>
                        </a:rPr>
                        <a:t>12.a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開発途上国に対し、より持続可能な消費・生産形態の促進のための科学的・技術的能力の強化を支援する。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12.b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雇用創出、地方の文化振興・産品販促につながる持続可能な観光業に対して持続可能な開発がもたらす影響を測定する手法を開発・導入する。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12.c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の特別なニーズや状況を十分考慮し、貧困層やコミュニティを保護する形で開発に関する悪影響を最小限に留めつつ、税制改正や、有害な補助金が存在する場合はその環境への影響を考慮してその段階的廃止などを通じ、各国の状況に応じて、市場のひずみを除去することで、浪費的な消費を奨励する、化石燃料に対する非効率な補助金を合理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bl>
          </a:graphicData>
        </a:graphic>
      </p:graphicFrame>
      <p:sp>
        <p:nvSpPr>
          <p:cNvPr id="12" name="正方形/長方形 11"/>
          <p:cNvSpPr/>
          <p:nvPr/>
        </p:nvSpPr>
        <p:spPr>
          <a:xfrm>
            <a:off x="6305266" y="6079355"/>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Tree>
    <p:extLst>
      <p:ext uri="{BB962C8B-B14F-4D97-AF65-F5344CB8AC3E}">
        <p14:creationId xmlns:p14="http://schemas.microsoft.com/office/powerpoint/2010/main" val="146380612"/>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の達成状況（世界との比較）</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175609" y="6618519"/>
            <a:ext cx="2956259" cy="253916"/>
          </a:xfrm>
          <a:prstGeom prst="rect">
            <a:avLst/>
          </a:prstGeom>
        </p:spPr>
        <p:txBody>
          <a:bodyPr wrap="none">
            <a:spAutoFit/>
          </a:bodyPr>
          <a:lstStyle/>
          <a:p>
            <a:r>
              <a:rPr lang="ja-JP" altLang="en-US" sz="1050" dirty="0"/>
              <a:t>参照：</a:t>
            </a:r>
            <a:r>
              <a:rPr lang="en-US" altLang="ja-JP" sz="1050" dirty="0">
                <a:hlinkClick r:id="rId3"/>
              </a:rPr>
              <a:t>Sustainable Development Report</a:t>
            </a:r>
            <a:r>
              <a:rPr lang="ja-JP" altLang="en-US" sz="1050" dirty="0"/>
              <a:t>（</a:t>
            </a:r>
            <a:r>
              <a:rPr lang="en-US" altLang="ja-JP" sz="1050" dirty="0"/>
              <a:t>SDSN</a:t>
            </a:r>
            <a:r>
              <a:rPr lang="ja-JP" altLang="en-US" sz="1050" dirty="0"/>
              <a:t>）</a:t>
            </a:r>
          </a:p>
        </p:txBody>
      </p:sp>
      <p:graphicFrame>
        <p:nvGraphicFramePr>
          <p:cNvPr id="9" name="表 8"/>
          <p:cNvGraphicFramePr>
            <a:graphicFrameLocks noGrp="1"/>
          </p:cNvGraphicFramePr>
          <p:nvPr>
            <p:extLst>
              <p:ext uri="{D42A27DB-BD31-4B8C-83A1-F6EECF244321}">
                <p14:modId xmlns:p14="http://schemas.microsoft.com/office/powerpoint/2010/main" val="3093792305"/>
              </p:ext>
            </p:extLst>
          </p:nvPr>
        </p:nvGraphicFramePr>
        <p:xfrm>
          <a:off x="167973" y="923737"/>
          <a:ext cx="2241396" cy="5699760"/>
        </p:xfrm>
        <a:graphic>
          <a:graphicData uri="http://schemas.openxmlformats.org/drawingml/2006/table">
            <a:tbl>
              <a:tblPr firstRow="1" bandRow="1">
                <a:tableStyleId>{5C22544A-7EE6-4342-B048-85BDC9FD1C3A}</a:tableStyleId>
              </a:tblPr>
              <a:tblGrid>
                <a:gridCol w="451934">
                  <a:extLst>
                    <a:ext uri="{9D8B030D-6E8A-4147-A177-3AD203B41FA5}">
                      <a16:colId xmlns:a16="http://schemas.microsoft.com/office/drawing/2014/main" val="1482000897"/>
                    </a:ext>
                  </a:extLst>
                </a:gridCol>
                <a:gridCol w="1252434">
                  <a:extLst>
                    <a:ext uri="{9D8B030D-6E8A-4147-A177-3AD203B41FA5}">
                      <a16:colId xmlns:a16="http://schemas.microsoft.com/office/drawing/2014/main" val="1771672345"/>
                    </a:ext>
                  </a:extLst>
                </a:gridCol>
                <a:gridCol w="537028">
                  <a:extLst>
                    <a:ext uri="{9D8B030D-6E8A-4147-A177-3AD203B41FA5}">
                      <a16:colId xmlns:a16="http://schemas.microsoft.com/office/drawing/2014/main" val="3923809610"/>
                    </a:ext>
                  </a:extLst>
                </a:gridCol>
              </a:tblGrid>
              <a:tr h="15930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7146">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2584904070"/>
                  </a:ext>
                </a:extLst>
              </a:tr>
              <a:tr h="267146">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85.0</a:t>
                      </a:r>
                      <a:endParaRPr kumimoji="1" lang="ja-JP" altLang="en-US" sz="1200" dirty="0"/>
                    </a:p>
                  </a:txBody>
                  <a:tcPr anchor="ctr"/>
                </a:tc>
                <a:extLst>
                  <a:ext uri="{0D108BD9-81ED-4DB2-BD59-A6C34878D82A}">
                    <a16:rowId xmlns:a16="http://schemas.microsoft.com/office/drawing/2014/main" val="308662215"/>
                  </a:ext>
                </a:extLst>
              </a:tr>
              <a:tr h="267146">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82.8</a:t>
                      </a:r>
                      <a:endParaRPr kumimoji="1" lang="ja-JP" altLang="en-US" sz="1200" dirty="0"/>
                    </a:p>
                  </a:txBody>
                  <a:tcPr anchor="ctr"/>
                </a:tc>
                <a:extLst>
                  <a:ext uri="{0D108BD9-81ED-4DB2-BD59-A6C34878D82A}">
                    <a16:rowId xmlns:a16="http://schemas.microsoft.com/office/drawing/2014/main" val="4115681085"/>
                  </a:ext>
                </a:extLst>
              </a:tr>
              <a:tr h="267146">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81.5</a:t>
                      </a:r>
                      <a:endParaRPr kumimoji="1" lang="ja-JP" altLang="en-US" sz="1200" dirty="0"/>
                    </a:p>
                  </a:txBody>
                  <a:tcPr anchor="ctr"/>
                </a:tc>
                <a:extLst>
                  <a:ext uri="{0D108BD9-81ED-4DB2-BD59-A6C34878D82A}">
                    <a16:rowId xmlns:a16="http://schemas.microsoft.com/office/drawing/2014/main" val="2072378900"/>
                  </a:ext>
                </a:extLst>
              </a:tr>
              <a:tr h="267146">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4141010223"/>
                  </a:ext>
                </a:extLst>
              </a:tr>
              <a:tr h="267146">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3417304281"/>
                  </a:ext>
                </a:extLst>
              </a:tr>
              <a:tr h="267146">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7146">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26439131"/>
                  </a:ext>
                </a:extLst>
              </a:tr>
              <a:tr h="267146">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7146">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1623698966"/>
                  </a:ext>
                </a:extLst>
              </a:tr>
              <a:tr h="267146">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050" dirty="0" smtClean="0"/>
                        <a:t>ニュージーランド</a:t>
                      </a:r>
                      <a:endParaRPr kumimoji="1" lang="ja-JP" altLang="en-US" sz="105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2941938319"/>
                  </a:ext>
                </a:extLst>
              </a:tr>
              <a:tr h="267146">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733932455"/>
                  </a:ext>
                </a:extLst>
              </a:tr>
              <a:tr h="267146">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475457468"/>
                  </a:ext>
                </a:extLst>
              </a:tr>
              <a:tr h="267146">
                <a:tc>
                  <a:txBody>
                    <a:bodyPr/>
                    <a:lstStyle/>
                    <a:p>
                      <a:pPr algn="ctr"/>
                      <a:r>
                        <a:rPr kumimoji="1" lang="en-US" altLang="ja-JP" sz="1200" dirty="0" smtClean="0"/>
                        <a:t>14</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アイルランド</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53105"/>
                  </a:ext>
                </a:extLst>
              </a:tr>
              <a:tr h="267146">
                <a:tc>
                  <a:txBody>
                    <a:bodyPr/>
                    <a:lstStyle/>
                    <a:p>
                      <a:pPr algn="ctr"/>
                      <a:r>
                        <a:rPr kumimoji="1" lang="en-US" altLang="ja-JP" sz="1200" b="1" dirty="0" smtClean="0">
                          <a:solidFill>
                            <a:srgbClr val="FF0000"/>
                          </a:solidFill>
                        </a:rPr>
                        <a:t>15</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78.9</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8044"/>
                  </a:ext>
                </a:extLst>
              </a:tr>
              <a:tr h="267146">
                <a:tc>
                  <a:txBody>
                    <a:bodyPr/>
                    <a:lstStyle/>
                    <a:p>
                      <a:pPr algn="ctr"/>
                      <a:r>
                        <a:rPr kumimoji="1" lang="en-US" altLang="ja-JP" sz="1200" dirty="0" smtClean="0"/>
                        <a:t>16</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ベルギー</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78.9</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629390"/>
                  </a:ext>
                </a:extLst>
              </a:tr>
              <a:tr h="267146">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78.8</a:t>
                      </a:r>
                      <a:endParaRPr kumimoji="1" lang="ja-JP" altLang="en-US" sz="1200" dirty="0"/>
                    </a:p>
                  </a:txBody>
                  <a:tcPr anchor="ctr"/>
                </a:tc>
                <a:extLst>
                  <a:ext uri="{0D108BD9-81ED-4DB2-BD59-A6C34878D82A}">
                    <a16:rowId xmlns:a16="http://schemas.microsoft.com/office/drawing/2014/main" val="2473264146"/>
                  </a:ext>
                </a:extLst>
              </a:tr>
              <a:tr h="267146">
                <a:tc>
                  <a:txBody>
                    <a:bodyPr/>
                    <a:lstStyle/>
                    <a:p>
                      <a:pPr algn="ctr"/>
                      <a:r>
                        <a:rPr kumimoji="1" lang="en-US" altLang="ja-JP" sz="1200" dirty="0" smtClean="0"/>
                        <a:t>18</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3292551605"/>
                  </a:ext>
                </a:extLst>
              </a:tr>
              <a:tr h="267146">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78.2</a:t>
                      </a:r>
                      <a:endParaRPr kumimoji="1" lang="ja-JP" altLang="en-US" sz="1200" dirty="0"/>
                    </a:p>
                  </a:txBody>
                  <a:tcPr anchor="ctr"/>
                </a:tc>
                <a:extLst>
                  <a:ext uri="{0D108BD9-81ED-4DB2-BD59-A6C34878D82A}">
                    <a16:rowId xmlns:a16="http://schemas.microsoft.com/office/drawing/2014/main" val="325666014"/>
                  </a:ext>
                </a:extLst>
              </a:tr>
              <a:tr h="267146">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カナダ</a:t>
                      </a:r>
                      <a:endParaRPr kumimoji="1" lang="ja-JP" altLang="en-US" sz="1200" dirty="0"/>
                    </a:p>
                  </a:txBody>
                  <a:tcPr anchor="ctr"/>
                </a:tc>
                <a:tc>
                  <a:txBody>
                    <a:bodyPr/>
                    <a:lstStyle/>
                    <a:p>
                      <a:pPr algn="ctr"/>
                      <a:r>
                        <a:rPr kumimoji="1" lang="en-US" altLang="ja-JP" sz="1200" dirty="0" smtClean="0"/>
                        <a:t>77.9</a:t>
                      </a:r>
                      <a:endParaRPr kumimoji="1" lang="ja-JP" altLang="en-US" sz="1200" dirty="0"/>
                    </a:p>
                  </a:txBody>
                  <a:tcPr anchor="ctr"/>
                </a:tc>
                <a:extLst>
                  <a:ext uri="{0D108BD9-81ED-4DB2-BD59-A6C34878D82A}">
                    <a16:rowId xmlns:a16="http://schemas.microsoft.com/office/drawing/2014/main" val="1293322776"/>
                  </a:ext>
                </a:extLst>
              </a:tr>
            </a:tbl>
          </a:graphicData>
        </a:graphic>
      </p:graphicFrame>
      <p:sp>
        <p:nvSpPr>
          <p:cNvPr id="10" name="テキスト ボックス 9"/>
          <p:cNvSpPr txBox="1"/>
          <p:nvPr/>
        </p:nvSpPr>
        <p:spPr>
          <a:xfrm>
            <a:off x="81260" y="638560"/>
            <a:ext cx="1082348" cy="307777"/>
          </a:xfrm>
          <a:prstGeom prst="rect">
            <a:avLst/>
          </a:prstGeom>
          <a:noFill/>
        </p:spPr>
        <p:txBody>
          <a:bodyPr wrap="none" rtlCol="0">
            <a:spAutoFit/>
          </a:bodyPr>
          <a:lstStyle/>
          <a:p>
            <a:r>
              <a:rPr kumimoji="1" lang="ja-JP" altLang="en-US" sz="1400" dirty="0" smtClean="0"/>
              <a:t>２０１９年</a:t>
            </a:r>
            <a:endParaRPr kumimoji="1" lang="ja-JP" altLang="en-US" sz="1400" dirty="0"/>
          </a:p>
        </p:txBody>
      </p:sp>
      <p:graphicFrame>
        <p:nvGraphicFramePr>
          <p:cNvPr id="12" name="表 11"/>
          <p:cNvGraphicFramePr>
            <a:graphicFrameLocks noGrp="1"/>
          </p:cNvGraphicFramePr>
          <p:nvPr>
            <p:extLst>
              <p:ext uri="{D42A27DB-BD31-4B8C-83A1-F6EECF244321}">
                <p14:modId xmlns:p14="http://schemas.microsoft.com/office/powerpoint/2010/main" val="242509297"/>
              </p:ext>
            </p:extLst>
          </p:nvPr>
        </p:nvGraphicFramePr>
        <p:xfrm>
          <a:off x="2731662" y="888272"/>
          <a:ext cx="2194275" cy="5699760"/>
        </p:xfrm>
        <a:graphic>
          <a:graphicData uri="http://schemas.openxmlformats.org/drawingml/2006/table">
            <a:tbl>
              <a:tblPr firstRow="1" bandRow="1">
                <a:tableStyleId>{93296810-A885-4BE3-A3E7-6D5BEEA58F35}</a:tableStyleId>
              </a:tblPr>
              <a:tblGrid>
                <a:gridCol w="396000">
                  <a:extLst>
                    <a:ext uri="{9D8B030D-6E8A-4147-A177-3AD203B41FA5}">
                      <a16:colId xmlns:a16="http://schemas.microsoft.com/office/drawing/2014/main" val="1482000897"/>
                    </a:ext>
                  </a:extLst>
                </a:gridCol>
                <a:gridCol w="1258143">
                  <a:extLst>
                    <a:ext uri="{9D8B030D-6E8A-4147-A177-3AD203B41FA5}">
                      <a16:colId xmlns:a16="http://schemas.microsoft.com/office/drawing/2014/main" val="1771672345"/>
                    </a:ext>
                  </a:extLst>
                </a:gridCol>
                <a:gridCol w="540132">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84.7</a:t>
                      </a:r>
                      <a:endParaRPr kumimoji="1" lang="ja-JP" altLang="en-US" sz="1200"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83.8</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50" dirty="0" smtClean="0"/>
                        <a:t>ニュージーランド</a:t>
                      </a:r>
                      <a:endParaRPr kumimoji="1" lang="ja-JP" altLang="en-US" sz="105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559404"/>
                  </a:ext>
                </a:extLst>
              </a:tr>
              <a:tr h="266939">
                <a:tc>
                  <a:txBody>
                    <a:bodyPr/>
                    <a:lstStyle/>
                    <a:p>
                      <a:pPr algn="ctr"/>
                      <a:r>
                        <a:rPr kumimoji="1" lang="en-US" altLang="ja-JP" sz="1200" b="1" dirty="0" smtClean="0">
                          <a:solidFill>
                            <a:srgbClr val="FF0000"/>
                          </a:solidFill>
                        </a:rPr>
                        <a:t>17</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79.2</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ベラルーシ</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78.8</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78.4</a:t>
                      </a:r>
                      <a:endParaRPr kumimoji="1" lang="ja-JP" altLang="en-US" sz="1200" dirty="0"/>
                    </a:p>
                  </a:txBody>
                  <a:tcPr anchor="ct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421942439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792968120"/>
              </p:ext>
            </p:extLst>
          </p:nvPr>
        </p:nvGraphicFramePr>
        <p:xfrm>
          <a:off x="5279244" y="888272"/>
          <a:ext cx="2068080" cy="5699760"/>
        </p:xfrm>
        <a:graphic>
          <a:graphicData uri="http://schemas.openxmlformats.org/drawingml/2006/table">
            <a:tbl>
              <a:tblPr firstRow="1" bandRow="1">
                <a:tableStyleId>{21E4AEA4-8DFA-4A89-87EB-49C32662AFE0}</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85.9</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84.9</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82.5</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82.1</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82.0</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81.7</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81.4</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81.0</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イギリス</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80.0</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b="1" dirty="0" smtClean="0">
                          <a:solidFill>
                            <a:srgbClr val="FF0000"/>
                          </a:solidFill>
                        </a:rPr>
                        <a:t>18</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79.8</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スロバキア</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79.6</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4219424393"/>
                  </a:ext>
                </a:extLst>
              </a:tr>
            </a:tbl>
          </a:graphicData>
        </a:graphic>
      </p:graphicFrame>
      <p:sp>
        <p:nvSpPr>
          <p:cNvPr id="14" name="テキスト ボックス 13"/>
          <p:cNvSpPr txBox="1"/>
          <p:nvPr/>
        </p:nvSpPr>
        <p:spPr>
          <a:xfrm>
            <a:off x="2678372" y="617204"/>
            <a:ext cx="1082348" cy="307777"/>
          </a:xfrm>
          <a:prstGeom prst="rect">
            <a:avLst/>
          </a:prstGeom>
          <a:noFill/>
        </p:spPr>
        <p:txBody>
          <a:bodyPr wrap="none" rtlCol="0">
            <a:spAutoFit/>
          </a:bodyPr>
          <a:lstStyle/>
          <a:p>
            <a:r>
              <a:rPr kumimoji="1" lang="ja-JP" altLang="en-US" sz="1400" dirty="0" smtClean="0"/>
              <a:t>２０２０年</a:t>
            </a:r>
            <a:endParaRPr kumimoji="1" lang="ja-JP" altLang="en-US" sz="1400" dirty="0"/>
          </a:p>
        </p:txBody>
      </p:sp>
      <p:sp>
        <p:nvSpPr>
          <p:cNvPr id="15" name="テキスト ボックス 14"/>
          <p:cNvSpPr txBox="1"/>
          <p:nvPr/>
        </p:nvSpPr>
        <p:spPr>
          <a:xfrm>
            <a:off x="5275484" y="610982"/>
            <a:ext cx="1082348" cy="307777"/>
          </a:xfrm>
          <a:prstGeom prst="rect">
            <a:avLst/>
          </a:prstGeom>
          <a:noFill/>
        </p:spPr>
        <p:txBody>
          <a:bodyPr wrap="none" rtlCol="0">
            <a:spAutoFit/>
          </a:bodyPr>
          <a:lstStyle/>
          <a:p>
            <a:r>
              <a:rPr kumimoji="1" lang="ja-JP" altLang="en-US" sz="1400" dirty="0" smtClean="0"/>
              <a:t>２０２１年</a:t>
            </a:r>
            <a:endParaRPr kumimoji="1" lang="ja-JP" altLang="en-US" sz="1400" dirty="0"/>
          </a:p>
        </p:txBody>
      </p:sp>
      <p:sp>
        <p:nvSpPr>
          <p:cNvPr id="16" name="二等辺三角形 15"/>
          <p:cNvSpPr/>
          <p:nvPr/>
        </p:nvSpPr>
        <p:spPr>
          <a:xfrm rot="5400000">
            <a:off x="4342060"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5400000">
            <a:off x="1815433"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4183792842"/>
              </p:ext>
            </p:extLst>
          </p:nvPr>
        </p:nvGraphicFramePr>
        <p:xfrm>
          <a:off x="7658746" y="918759"/>
          <a:ext cx="2068080" cy="5699760"/>
        </p:xfrm>
        <a:graphic>
          <a:graphicData uri="http://schemas.openxmlformats.org/drawingml/2006/table">
            <a:tbl>
              <a:tblPr firstRow="1" bandRow="1">
                <a:tableStyleId>{00A15C55-8517-42AA-B614-E9B94910E393}</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86.5</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81.2</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ラトビア</a:t>
                      </a:r>
                      <a:endParaRPr kumimoji="1" lang="ja-JP" altLang="en-US" sz="1200" dirty="0"/>
                    </a:p>
                  </a:txBody>
                  <a:tcPr anchor="ctr"/>
                </a:tc>
                <a:tc>
                  <a:txBody>
                    <a:bodyPr/>
                    <a:lstStyle/>
                    <a:p>
                      <a:pPr algn="ctr"/>
                      <a:r>
                        <a:rPr kumimoji="1" lang="en-US" altLang="ja-JP" sz="1200" dirty="0" smtClean="0"/>
                        <a:t>80.3</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ベルギー</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79.7</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b="1" dirty="0" smtClean="0">
                          <a:solidFill>
                            <a:srgbClr val="FF0000"/>
                          </a:solidFill>
                        </a:rPr>
                        <a:t>19</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79.6</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ポルトガル</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79.2</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9424393"/>
                  </a:ext>
                </a:extLst>
              </a:tr>
            </a:tbl>
          </a:graphicData>
        </a:graphic>
      </p:graphicFrame>
      <p:sp>
        <p:nvSpPr>
          <p:cNvPr id="19" name="二等辺三角形 18"/>
          <p:cNvSpPr/>
          <p:nvPr/>
        </p:nvSpPr>
        <p:spPr>
          <a:xfrm rot="5400000">
            <a:off x="6779246"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658746" y="610982"/>
            <a:ext cx="1082348" cy="307777"/>
          </a:xfrm>
          <a:prstGeom prst="rect">
            <a:avLst/>
          </a:prstGeom>
          <a:noFill/>
        </p:spPr>
        <p:txBody>
          <a:bodyPr wrap="none" rtlCol="0">
            <a:spAutoFit/>
          </a:bodyPr>
          <a:lstStyle/>
          <a:p>
            <a:r>
              <a:rPr kumimoji="1" lang="ja-JP" altLang="en-US" sz="1400" dirty="0" smtClean="0"/>
              <a:t>２０２２年</a:t>
            </a:r>
            <a:endParaRPr kumimoji="1" lang="ja-JP" altLang="en-US" sz="1400" dirty="0"/>
          </a:p>
        </p:txBody>
      </p:sp>
      <p:sp>
        <p:nvSpPr>
          <p:cNvPr id="21" name="スライド番号プレースホルダー 1"/>
          <p:cNvSpPr txBox="1">
            <a:spLocks/>
          </p:cNvSpPr>
          <p:nvPr/>
        </p:nvSpPr>
        <p:spPr>
          <a:xfrm>
            <a:off x="7085495" y="6541088"/>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13</a:t>
            </a:fld>
            <a:endParaRPr kumimoji="1" lang="ja-JP" altLang="en-US" sz="1200"/>
          </a:p>
        </p:txBody>
      </p:sp>
    </p:spTree>
    <p:extLst>
      <p:ext uri="{BB962C8B-B14F-4D97-AF65-F5344CB8AC3E}">
        <p14:creationId xmlns:p14="http://schemas.microsoft.com/office/powerpoint/2010/main" val="4181012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日本の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658399" y="6581001"/>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95337" y="744402"/>
            <a:ext cx="3933825" cy="5676900"/>
          </a:xfrm>
          <a:prstGeom prst="rect">
            <a:avLst/>
          </a:prstGeom>
        </p:spPr>
      </p:pic>
      <p:pic>
        <p:nvPicPr>
          <p:cNvPr id="6" name="図 5"/>
          <p:cNvPicPr>
            <a:picLocks noChangeAspect="1"/>
          </p:cNvPicPr>
          <p:nvPr/>
        </p:nvPicPr>
        <p:blipFill>
          <a:blip r:embed="rId4"/>
          <a:stretch>
            <a:fillRect/>
          </a:stretch>
        </p:blipFill>
        <p:spPr>
          <a:xfrm>
            <a:off x="4949232" y="744402"/>
            <a:ext cx="3981450" cy="5676900"/>
          </a:xfrm>
          <a:prstGeom prst="rect">
            <a:avLst/>
          </a:prstGeom>
        </p:spPr>
      </p:pic>
      <p:sp>
        <p:nvSpPr>
          <p:cNvPr id="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14</a:t>
            </a:fld>
            <a:endParaRPr kumimoji="1" lang="ja-JP" altLang="en-US" sz="1200"/>
          </a:p>
        </p:txBody>
      </p:sp>
    </p:spTree>
    <p:extLst>
      <p:ext uri="{BB962C8B-B14F-4D97-AF65-F5344CB8AC3E}">
        <p14:creationId xmlns:p14="http://schemas.microsoft.com/office/powerpoint/2010/main" val="66176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317129" y="1257300"/>
            <a:ext cx="3197716" cy="4776437"/>
          </a:xfrm>
          <a:prstGeom prst="rect">
            <a:avLst/>
          </a:prstGeom>
        </p:spPr>
      </p:pic>
      <p:pic>
        <p:nvPicPr>
          <p:cNvPr id="5" name="図 4"/>
          <p:cNvPicPr>
            <a:picLocks noChangeAspect="1"/>
          </p:cNvPicPr>
          <p:nvPr/>
        </p:nvPicPr>
        <p:blipFill>
          <a:blip r:embed="rId4"/>
          <a:stretch>
            <a:fillRect/>
          </a:stretch>
        </p:blipFill>
        <p:spPr>
          <a:xfrm>
            <a:off x="6628664" y="1270468"/>
            <a:ext cx="3197715" cy="4768382"/>
          </a:xfrm>
          <a:prstGeom prst="rect">
            <a:avLst/>
          </a:prstGeom>
        </p:spPr>
      </p:pic>
      <p:pic>
        <p:nvPicPr>
          <p:cNvPr id="7" name="図 6"/>
          <p:cNvPicPr>
            <a:picLocks noChangeAspect="1"/>
          </p:cNvPicPr>
          <p:nvPr/>
        </p:nvPicPr>
        <p:blipFill>
          <a:blip r:embed="rId5"/>
          <a:stretch>
            <a:fillRect/>
          </a:stretch>
        </p:blipFill>
        <p:spPr>
          <a:xfrm>
            <a:off x="57150" y="1232368"/>
            <a:ext cx="3195030" cy="4857750"/>
          </a:xfrm>
          <a:prstGeom prst="rect">
            <a:avLst/>
          </a:prstGeom>
        </p:spPr>
      </p:pic>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上位国の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15</a:t>
            </a:fld>
            <a:endParaRPr kumimoji="1" lang="ja-JP" altLang="en-US" sz="1200"/>
          </a:p>
        </p:txBody>
      </p:sp>
      <p:sp>
        <p:nvSpPr>
          <p:cNvPr id="9" name="正方形/長方形 8"/>
          <p:cNvSpPr/>
          <p:nvPr/>
        </p:nvSpPr>
        <p:spPr>
          <a:xfrm>
            <a:off x="57150" y="6217854"/>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5883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世界平均地上気温変化</a:t>
            </a:r>
            <a:endParaRPr kumimoji="1" lang="en-US" altLang="ja-JP"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508242" y="786908"/>
            <a:ext cx="8881980" cy="4452069"/>
          </a:xfrm>
          <a:prstGeom prst="rect">
            <a:avLst/>
          </a:prstGeom>
        </p:spPr>
      </p:pic>
      <p:sp>
        <p:nvSpPr>
          <p:cNvPr id="3" name="正方形/長方形 2"/>
          <p:cNvSpPr/>
          <p:nvPr/>
        </p:nvSpPr>
        <p:spPr>
          <a:xfrm>
            <a:off x="7050077" y="4893706"/>
            <a:ext cx="2589170" cy="253916"/>
          </a:xfrm>
          <a:prstGeom prst="rect">
            <a:avLst/>
          </a:prstGeom>
        </p:spPr>
        <p:txBody>
          <a:bodyPr wrap="non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作業部会報告書</a:t>
            </a:r>
            <a:endParaRPr lang="ja-JP" altLang="en-US" sz="1050" dirty="0"/>
          </a:p>
        </p:txBody>
      </p:sp>
      <p:sp>
        <p:nvSpPr>
          <p:cNvPr id="4" name="正方形/長方形 3"/>
          <p:cNvSpPr/>
          <p:nvPr/>
        </p:nvSpPr>
        <p:spPr>
          <a:xfrm>
            <a:off x="346877" y="5367926"/>
            <a:ext cx="4953000" cy="769441"/>
          </a:xfrm>
          <a:prstGeom prst="rect">
            <a:avLst/>
          </a:prstGeom>
        </p:spPr>
        <p:txBody>
          <a:bodyPr>
            <a:spAutoFit/>
          </a:bodyPr>
          <a:lstStyle/>
          <a:p>
            <a:pPr marL="901700" indent="-901700"/>
            <a:r>
              <a:rPr lang="en-US" altLang="ja-JP" sz="1100" dirty="0"/>
              <a:t>RCP </a:t>
            </a:r>
            <a:r>
              <a:rPr lang="ja-JP" altLang="en-US" sz="1100" dirty="0" smtClean="0"/>
              <a:t>シナリオ：</a:t>
            </a:r>
            <a:r>
              <a:rPr lang="en-US" altLang="ja-JP" sz="1100" dirty="0"/>
              <a:t>RCP</a:t>
            </a:r>
            <a:r>
              <a:rPr lang="ja-JP" altLang="en-US" sz="1100" dirty="0"/>
              <a:t>（代表的濃度経路） シナリオと呼ばれる排出シナリオが、国際的に共通して用いられています。</a:t>
            </a:r>
            <a:r>
              <a:rPr lang="en-US" altLang="ja-JP" sz="1100" dirty="0" smtClean="0"/>
              <a:t>RCP </a:t>
            </a:r>
            <a:r>
              <a:rPr lang="ja-JP" altLang="en-US" sz="1100" dirty="0"/>
              <a:t>に続く数値は、その値が大きいほど</a:t>
            </a:r>
            <a:r>
              <a:rPr lang="en-US" altLang="ja-JP" sz="1100" dirty="0"/>
              <a:t>2100 </a:t>
            </a:r>
            <a:r>
              <a:rPr lang="ja-JP" altLang="en-US" sz="1100" dirty="0"/>
              <a:t>年までの温室効果ガス排出が多いことを意味し、将来的な気温上昇量が大きくなります。</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425" y="5367926"/>
            <a:ext cx="3253305" cy="1255776"/>
          </a:xfrm>
          <a:prstGeom prst="rect">
            <a:avLst/>
          </a:prstGeom>
        </p:spPr>
      </p:pic>
      <p:sp>
        <p:nvSpPr>
          <p:cNvPr id="6" name="正方形/長方形 5"/>
          <p:cNvSpPr/>
          <p:nvPr/>
        </p:nvSpPr>
        <p:spPr>
          <a:xfrm>
            <a:off x="459306" y="6594521"/>
            <a:ext cx="4177775" cy="253916"/>
          </a:xfrm>
          <a:prstGeom prst="rect">
            <a:avLst/>
          </a:prstGeom>
        </p:spPr>
        <p:txBody>
          <a:bodyPr wrap="squar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a:t>
            </a:r>
            <a:r>
              <a:rPr lang="zh-TW" altLang="en-US" sz="1050" dirty="0" smtClean="0">
                <a:solidFill>
                  <a:srgbClr val="333333"/>
                </a:solidFill>
              </a:rPr>
              <a:t>報告書</a:t>
            </a:r>
            <a:r>
              <a:rPr lang="ja-JP" altLang="en-US" sz="1050" dirty="0" smtClean="0"/>
              <a:t>から</a:t>
            </a:r>
            <a:r>
              <a:rPr lang="ja-JP" altLang="en-US" sz="1050" dirty="0"/>
              <a:t>みずほ情報総研作成</a:t>
            </a:r>
          </a:p>
        </p:txBody>
      </p:sp>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16</a:t>
            </a:fld>
            <a:endParaRPr kumimoji="1" lang="ja-JP" altLang="en-US" sz="1200"/>
          </a:p>
        </p:txBody>
      </p:sp>
    </p:spTree>
    <p:extLst>
      <p:ext uri="{BB962C8B-B14F-4D97-AF65-F5344CB8AC3E}">
        <p14:creationId xmlns:p14="http://schemas.microsoft.com/office/powerpoint/2010/main" val="536738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世界人口</a:t>
            </a:r>
            <a:r>
              <a:rPr kumimoji="1" lang="ja-JP" altLang="en-US" sz="2000" b="1" dirty="0">
                <a:latin typeface="Meiryo UI" panose="020B0604030504040204" pitchFamily="50" charset="-128"/>
                <a:ea typeface="Meiryo UI" panose="020B0604030504040204" pitchFamily="50" charset="-128"/>
              </a:rPr>
              <a:t>予測</a:t>
            </a:r>
            <a:endParaRPr kumimoji="1" lang="en-US" altLang="ja-JP" sz="20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99381" y="898717"/>
            <a:ext cx="9199661" cy="5590517"/>
          </a:xfrm>
          <a:prstGeom prst="rect">
            <a:avLst/>
          </a:prstGeom>
        </p:spPr>
      </p:pic>
      <p:sp>
        <p:nvSpPr>
          <p:cNvPr id="10" name="Shape 323"/>
          <p:cNvSpPr txBox="1">
            <a:spLocks/>
          </p:cNvSpPr>
          <p:nvPr/>
        </p:nvSpPr>
        <p:spPr>
          <a:xfrm>
            <a:off x="401801" y="6483155"/>
            <a:ext cx="4283122" cy="37484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：国際連合「世界人口予測・２０１９年版」（関連</a:t>
            </a:r>
            <a:r>
              <a:rPr lang="en-US" altLang="ja-JP"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HP</a:t>
            </a:r>
            <a:r>
              <a:rPr lang="ja-JP" altLang="en-US"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を含む）</a:t>
            </a:r>
            <a:endParaRPr 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17</a:t>
            </a:fld>
            <a:endParaRPr kumimoji="1" lang="ja-JP" altLang="en-US" sz="1200"/>
          </a:p>
        </p:txBody>
      </p:sp>
    </p:spTree>
    <p:extLst>
      <p:ext uri="{BB962C8B-B14F-4D97-AF65-F5344CB8AC3E}">
        <p14:creationId xmlns:p14="http://schemas.microsoft.com/office/powerpoint/2010/main" val="797074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日本の人口</a:t>
            </a:r>
            <a:endParaRPr kumimoji="1" lang="en-US" altLang="ja-JP" sz="20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77964" y="816450"/>
            <a:ext cx="9151828" cy="843649"/>
            <a:chOff x="477964" y="816450"/>
            <a:chExt cx="9151828" cy="843649"/>
          </a:xfrm>
        </p:grpSpPr>
        <p:sp>
          <p:nvSpPr>
            <p:cNvPr id="3" name="正方形/長方形 2"/>
            <p:cNvSpPr/>
            <p:nvPr/>
          </p:nvSpPr>
          <p:spPr>
            <a:xfrm>
              <a:off x="477964" y="816450"/>
              <a:ext cx="6447271" cy="815608"/>
            </a:xfrm>
            <a:prstGeom prst="rect">
              <a:avLst/>
            </a:prstGeom>
          </p:spPr>
          <p:txBody>
            <a:bodyPr wrap="square">
              <a:spAutoFit/>
            </a:bodyPr>
            <a:lstStyle/>
            <a:p>
              <a:r>
                <a:rPr lang="ja-JP" altLang="en-US" dirty="0" smtClean="0">
                  <a:latin typeface="+mn-ea"/>
                </a:rPr>
                <a:t>日本の人口　</a:t>
              </a:r>
              <a:r>
                <a:rPr lang="ja-JP" altLang="en-US" dirty="0">
                  <a:latin typeface="+mn-ea"/>
                </a:rPr>
                <a:t> </a:t>
              </a:r>
              <a:r>
                <a:rPr lang="ja-JP" altLang="en-US" sz="2400" dirty="0" smtClean="0">
                  <a:latin typeface="+mn-ea"/>
                </a:rPr>
                <a:t>１億２５２１万人</a:t>
              </a:r>
              <a:r>
                <a:rPr lang="ja-JP" altLang="en-US" sz="1400" dirty="0" smtClean="0">
                  <a:latin typeface="+mn-ea"/>
                </a:rPr>
                <a:t>（</a:t>
              </a:r>
              <a:r>
                <a:rPr lang="en-US" altLang="ja-JP" sz="1400" dirty="0" smtClean="0">
                  <a:latin typeface="+mn-ea"/>
                </a:rPr>
                <a:t>2021</a:t>
              </a:r>
              <a:r>
                <a:rPr lang="ja-JP" altLang="en-US" sz="1400" dirty="0" smtClean="0">
                  <a:latin typeface="+mn-ea"/>
                </a:rPr>
                <a:t>年</a:t>
              </a:r>
              <a:r>
                <a:rPr lang="en-US" altLang="ja-JP" sz="1400" dirty="0" smtClean="0">
                  <a:latin typeface="+mn-ea"/>
                </a:rPr>
                <a:t>9</a:t>
              </a:r>
              <a:r>
                <a:rPr lang="ja-JP" altLang="en-US" sz="1400" dirty="0" smtClean="0">
                  <a:latin typeface="+mn-ea"/>
                </a:rPr>
                <a:t>月</a:t>
              </a:r>
              <a:r>
                <a:rPr lang="en-US" altLang="ja-JP" sz="1400" dirty="0" smtClean="0">
                  <a:latin typeface="+mn-ea"/>
                </a:rPr>
                <a:t>1</a:t>
              </a:r>
              <a:r>
                <a:rPr lang="ja-JP" altLang="en-US" sz="1400" dirty="0" smtClean="0">
                  <a:latin typeface="+mn-ea"/>
                </a:rPr>
                <a:t>日 概算値）</a:t>
              </a:r>
              <a:r>
                <a:rPr lang="ja-JP" altLang="en-US" dirty="0" smtClean="0">
                  <a:latin typeface="+mn-ea"/>
                </a:rPr>
                <a:t>　</a:t>
              </a:r>
              <a:endParaRPr lang="en-US" altLang="ja-JP" dirty="0" smtClean="0">
                <a:latin typeface="+mn-ea"/>
              </a:endParaRPr>
            </a:p>
            <a:p>
              <a:pPr indent="1612900">
                <a:spcBef>
                  <a:spcPts val="600"/>
                </a:spcBef>
              </a:pPr>
              <a:r>
                <a:rPr lang="en-US" altLang="ja-JP" dirty="0" smtClean="0">
                  <a:latin typeface="+mn-ea"/>
                </a:rPr>
                <a:t>※</a:t>
              </a:r>
              <a:r>
                <a:rPr lang="ja-JP" altLang="en-US" dirty="0" smtClean="0">
                  <a:latin typeface="+mn-ea"/>
                </a:rPr>
                <a:t>前年同月と比べ５４万人減少</a:t>
              </a:r>
              <a:endParaRPr lang="en-US" altLang="ja-JP" dirty="0" smtClean="0">
                <a:latin typeface="+mn-ea"/>
              </a:endParaRPr>
            </a:p>
          </p:txBody>
        </p:sp>
        <p:sp>
          <p:nvSpPr>
            <p:cNvPr id="4" name="正方形/長方形 3"/>
            <p:cNvSpPr/>
            <p:nvPr/>
          </p:nvSpPr>
          <p:spPr>
            <a:xfrm>
              <a:off x="6367360" y="1383100"/>
              <a:ext cx="3262432" cy="276999"/>
            </a:xfrm>
            <a:prstGeom prst="rect">
              <a:avLst/>
            </a:prstGeom>
          </p:spPr>
          <p:txBody>
            <a:bodyPr wrap="none">
              <a:spAutoFit/>
            </a:bodyPr>
            <a:lstStyle/>
            <a:p>
              <a:r>
                <a:rPr lang="ja-JP" altLang="en-US" sz="1200" dirty="0" smtClean="0">
                  <a:latin typeface="ＭＳ Ｐゴシック" panose="020B0600070205080204" pitchFamily="50" charset="-128"/>
                  <a:ea typeface="ＭＳ Ｐゴシック" panose="020B0600070205080204" pitchFamily="50" charset="-128"/>
                </a:rPr>
                <a:t>出典：総務省統計局（</a:t>
              </a:r>
              <a:r>
                <a:rPr lang="en-US" altLang="ja-JP" sz="1200" dirty="0" smtClean="0">
                  <a:latin typeface="ＭＳ Ｐゴシック" panose="020B0600070205080204" pitchFamily="50" charset="-128"/>
                  <a:ea typeface="ＭＳ Ｐゴシック" panose="020B0600070205080204" pitchFamily="50" charset="-128"/>
                </a:rPr>
                <a:t>2021</a:t>
              </a:r>
              <a:r>
                <a:rPr lang="ja-JP" altLang="en-US" sz="1200" dirty="0">
                  <a:latin typeface="ＭＳ Ｐゴシック" panose="020B0600070205080204" pitchFamily="50" charset="-128"/>
                  <a:ea typeface="ＭＳ Ｐゴシック" panose="020B0600070205080204" pitchFamily="50" charset="-128"/>
                </a:rPr>
                <a:t>年</a:t>
              </a:r>
              <a:r>
                <a:rPr lang="en-US" altLang="ja-JP" sz="1200" dirty="0">
                  <a:latin typeface="ＭＳ Ｐゴシック" panose="020B0600070205080204" pitchFamily="50" charset="-128"/>
                  <a:ea typeface="ＭＳ Ｐゴシック" panose="020B0600070205080204" pitchFamily="50" charset="-128"/>
                </a:rPr>
                <a:t>9</a:t>
              </a:r>
              <a:r>
                <a:rPr lang="ja-JP" altLang="en-US" sz="1200" dirty="0">
                  <a:latin typeface="ＭＳ Ｐゴシック" panose="020B0600070205080204" pitchFamily="50" charset="-128"/>
                  <a:ea typeface="ＭＳ Ｐゴシック" panose="020B0600070205080204" pitchFamily="50" charset="-128"/>
                </a:rPr>
                <a:t>月</a:t>
              </a:r>
              <a:r>
                <a:rPr lang="en-US" altLang="ja-JP" sz="1200" dirty="0">
                  <a:latin typeface="ＭＳ Ｐゴシック" panose="020B0600070205080204" pitchFamily="50" charset="-128"/>
                  <a:ea typeface="ＭＳ Ｐゴシック" panose="020B0600070205080204" pitchFamily="50" charset="-128"/>
                </a:rPr>
                <a:t>21</a:t>
              </a:r>
              <a:r>
                <a:rPr lang="ja-JP" altLang="en-US" sz="1200" dirty="0">
                  <a:latin typeface="ＭＳ Ｐゴシック" panose="020B0600070205080204" pitchFamily="50" charset="-128"/>
                  <a:ea typeface="ＭＳ Ｐゴシック" panose="020B0600070205080204" pitchFamily="50" charset="-128"/>
                </a:rPr>
                <a:t>日公表</a:t>
              </a:r>
              <a:r>
                <a:rPr lang="ja-JP" altLang="en-US" sz="1200" dirty="0" smtClean="0">
                  <a:latin typeface="ＭＳ Ｐゴシック" panose="020B0600070205080204" pitchFamily="50" charset="-128"/>
                  <a:ea typeface="ＭＳ Ｐゴシック" panose="020B0600070205080204" pitchFamily="50" charset="-128"/>
                </a:rPr>
                <a:t>資料）</a:t>
              </a:r>
              <a:endParaRPr lang="ja-JP" altLang="en-US" sz="1200" dirty="0"/>
            </a:p>
          </p:txBody>
        </p:sp>
      </p:grpSp>
      <p:grpSp>
        <p:nvGrpSpPr>
          <p:cNvPr id="9" name="グループ化 8"/>
          <p:cNvGrpSpPr/>
          <p:nvPr/>
        </p:nvGrpSpPr>
        <p:grpSpPr>
          <a:xfrm>
            <a:off x="228330" y="1873321"/>
            <a:ext cx="9441803" cy="4921436"/>
            <a:chOff x="228330" y="1873321"/>
            <a:chExt cx="9441803" cy="4921436"/>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30" y="1901362"/>
              <a:ext cx="9441803" cy="4726855"/>
            </a:xfrm>
            <a:prstGeom prst="rect">
              <a:avLst/>
            </a:prstGeom>
          </p:spPr>
        </p:pic>
        <p:sp>
          <p:nvSpPr>
            <p:cNvPr id="2" name="正方形/長方形 1"/>
            <p:cNvSpPr/>
            <p:nvPr/>
          </p:nvSpPr>
          <p:spPr>
            <a:xfrm>
              <a:off x="923041" y="1873321"/>
              <a:ext cx="3326552"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高齢者人口の割合（</a:t>
              </a:r>
              <a:r>
                <a:rPr kumimoji="1" lang="en-US" altLang="ja-JP" b="1" dirty="0">
                  <a:latin typeface="Meiryo UI" panose="020B0604030504040204" pitchFamily="50" charset="-128"/>
                  <a:ea typeface="Meiryo UI" panose="020B0604030504040204" pitchFamily="50" charset="-128"/>
                </a:rPr>
                <a:t>2020</a:t>
              </a:r>
              <a:r>
                <a:rPr kumimoji="1" lang="ja-JP" altLang="en-US" b="1" dirty="0">
                  <a:latin typeface="Meiryo UI" panose="020B0604030504040204" pitchFamily="50" charset="-128"/>
                  <a:ea typeface="Meiryo UI" panose="020B0604030504040204" pitchFamily="50" charset="-128"/>
                </a:rPr>
                <a:t>年）</a:t>
              </a:r>
              <a:endParaRPr kumimoji="1" lang="en-US" altLang="ja-JP" b="1" dirty="0">
                <a:latin typeface="Meiryo UI" panose="020B0604030504040204" pitchFamily="50" charset="-128"/>
                <a:ea typeface="Meiryo UI" panose="020B0604030504040204" pitchFamily="50" charset="-128"/>
              </a:endParaRPr>
            </a:p>
          </p:txBody>
        </p:sp>
        <p:sp>
          <p:nvSpPr>
            <p:cNvPr id="6" name="正方形/長方形 5"/>
            <p:cNvSpPr/>
            <p:nvPr/>
          </p:nvSpPr>
          <p:spPr>
            <a:xfrm>
              <a:off x="421064" y="6517758"/>
              <a:ext cx="3191158" cy="276999"/>
            </a:xfrm>
            <a:prstGeom prst="rect">
              <a:avLst/>
            </a:prstGeom>
          </p:spPr>
          <p:txBody>
            <a:bodyPr wrap="square">
              <a:spAutoFit/>
            </a:bodyPr>
            <a:lstStyle/>
            <a:p>
              <a:r>
                <a:rPr lang="zh-TW" altLang="en-US" sz="1200" dirty="0">
                  <a:latin typeface="ＭＳ Ｐゴシック" panose="020B0600070205080204" pitchFamily="50" charset="-128"/>
                  <a:ea typeface="ＭＳ Ｐゴシック" panose="020B0600070205080204" pitchFamily="50" charset="-128"/>
                </a:rPr>
                <a:t>出典</a:t>
              </a:r>
              <a:r>
                <a:rPr lang="zh-TW" altLang="en-US" sz="1200" dirty="0" smtClean="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統計からみた我が国の高齢者</a:t>
              </a:r>
              <a:r>
                <a:rPr lang="zh-TW" altLang="en-US" sz="1200" dirty="0" smtClean="0">
                  <a:latin typeface="ＭＳ Ｐゴシック" panose="020B0600070205080204" pitchFamily="50" charset="-128"/>
                  <a:ea typeface="ＭＳ Ｐゴシック" panose="020B0600070205080204" pitchFamily="50" charset="-128"/>
                </a:rPr>
                <a:t>（</a:t>
              </a:r>
              <a:r>
                <a:rPr lang="ja-JP" altLang="en-US" sz="1200" dirty="0" smtClean="0">
                  <a:latin typeface="ＭＳ Ｐゴシック" panose="020B0600070205080204" pitchFamily="50" charset="-128"/>
                  <a:ea typeface="ＭＳ Ｐゴシック" panose="020B0600070205080204" pitchFamily="50" charset="-128"/>
                </a:rPr>
                <a:t>総務省</a:t>
              </a:r>
              <a:r>
                <a:rPr lang="zh-TW" altLang="en-US" sz="1200" dirty="0" smtClean="0">
                  <a:latin typeface="ＭＳ Ｐゴシック" panose="020B0600070205080204" pitchFamily="50" charset="-128"/>
                  <a:ea typeface="ＭＳ Ｐゴシック" panose="020B0600070205080204" pitchFamily="50" charset="-128"/>
                </a:rPr>
                <a:t>）</a:t>
              </a:r>
              <a:endParaRPr lang="ja-JP" altLang="en-US" sz="1200" dirty="0">
                <a:latin typeface="ＭＳ Ｐゴシック" panose="020B0600070205080204" pitchFamily="50" charset="-128"/>
                <a:ea typeface="ＭＳ Ｐゴシック" panose="020B0600070205080204" pitchFamily="50" charset="-128"/>
              </a:endParaRPr>
            </a:p>
          </p:txBody>
        </p:sp>
      </p:grpSp>
      <p:sp>
        <p:nvSpPr>
          <p:cNvPr id="1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18</a:t>
            </a:fld>
            <a:endParaRPr kumimoji="1" lang="ja-JP" altLang="en-US" sz="1200"/>
          </a:p>
        </p:txBody>
      </p:sp>
    </p:spTree>
    <p:extLst>
      <p:ext uri="{BB962C8B-B14F-4D97-AF65-F5344CB8AC3E}">
        <p14:creationId xmlns:p14="http://schemas.microsoft.com/office/powerpoint/2010/main" val="3932112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①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i="1" dirty="0" smtClean="0">
                <a:latin typeface="Meiryo UI" panose="020B0604030504040204" pitchFamily="50" charset="-128"/>
                <a:ea typeface="Meiryo UI" panose="020B0604030504040204" pitchFamily="50" charset="-128"/>
              </a:rPr>
              <a:t>とは</a:t>
            </a:r>
            <a:r>
              <a:rPr kumimoji="1" lang="en-US" altLang="ja-JP" sz="3200" b="1" dirty="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②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dirty="0" smtClean="0">
                <a:latin typeface="Meiryo UI" panose="020B0604030504040204" pitchFamily="50" charset="-128"/>
                <a:ea typeface="Meiryo UI" panose="020B0604030504040204" pitchFamily="50" charset="-128"/>
              </a:rPr>
              <a:t>のポイント</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③ 大阪</a:t>
            </a:r>
            <a:r>
              <a:rPr kumimoji="1" lang="ja-JP" altLang="en-US" sz="3200" b="1" dirty="0">
                <a:latin typeface="Meiryo UI" panose="020B0604030504040204" pitchFamily="50" charset="-128"/>
                <a:ea typeface="Meiryo UI" panose="020B0604030504040204" pitchFamily="50" charset="-128"/>
              </a:rPr>
              <a:t>と</a:t>
            </a:r>
            <a:r>
              <a:rPr kumimoji="1" lang="en-US" altLang="ja-JP" sz="3200" b="1" dirty="0">
                <a:latin typeface="Meiryo UI" panose="020B0604030504040204" pitchFamily="50" charset="-128"/>
                <a:ea typeface="Meiryo UI" panose="020B0604030504040204" pitchFamily="50" charset="-128"/>
              </a:rPr>
              <a:t>SDGs</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④ </a:t>
            </a:r>
            <a:r>
              <a:rPr kumimoji="1" lang="en-US" altLang="ja-JP" sz="3200" b="1" dirty="0" smtClean="0">
                <a:latin typeface="Meiryo UI" panose="020B0604030504040204" pitchFamily="50" charset="-128"/>
                <a:ea typeface="Meiryo UI" panose="020B0604030504040204" pitchFamily="50" charset="-128"/>
              </a:rPr>
              <a:t>Osaka</a:t>
            </a:r>
            <a:r>
              <a:rPr kumimoji="1" lang="ja-JP" altLang="en-US" sz="3200" b="1" dirty="0" smtClean="0">
                <a:latin typeface="Meiryo UI" panose="020B0604030504040204" pitchFamily="50" charset="-128"/>
                <a:ea typeface="Meiryo UI" panose="020B0604030504040204" pitchFamily="50" charset="-128"/>
              </a:rPr>
              <a:t>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dirty="0" smtClean="0">
                <a:latin typeface="Meiryo UI" panose="020B0604030504040204" pitchFamily="50" charset="-128"/>
                <a:ea typeface="Meiryo UI" panose="020B0604030504040204" pitchFamily="50" charset="-128"/>
              </a:rPr>
              <a:t> ビジョン</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⑤ </a:t>
            </a:r>
            <a:r>
              <a:rPr lang="ja-JP" altLang="en-US" sz="3200" b="1" dirty="0" smtClean="0">
                <a:latin typeface="メイリオ" panose="020B0604030504040204" pitchFamily="50" charset="-128"/>
                <a:ea typeface="メイリオ" panose="020B0604030504040204" pitchFamily="50" charset="-128"/>
              </a:rPr>
              <a:t>みんな</a:t>
            </a:r>
            <a:r>
              <a:rPr lang="ja-JP" altLang="en-US" sz="3200" b="1" dirty="0">
                <a:latin typeface="メイリオ" panose="020B0604030504040204" pitchFamily="50" charset="-128"/>
                <a:ea typeface="メイリオ" panose="020B0604030504040204" pitchFamily="50" charset="-128"/>
              </a:rPr>
              <a:t>で取組もう</a:t>
            </a:r>
            <a:r>
              <a:rPr lang="en-US" altLang="ja-JP" sz="3200" b="1" dirty="0" smtClean="0">
                <a:latin typeface="メイリオ" panose="020B0604030504040204" pitchFamily="50" charset="-128"/>
                <a:ea typeface="メイリオ" panose="020B0604030504040204" pitchFamily="50" charset="-128"/>
              </a:rPr>
              <a:t>SDGs</a:t>
            </a:r>
          </a:p>
          <a:p>
            <a:pPr indent="631825">
              <a:lnSpc>
                <a:spcPct val="150000"/>
              </a:lnSpc>
              <a:spcBef>
                <a:spcPts val="600"/>
              </a:spcBef>
            </a:pPr>
            <a:r>
              <a:rPr kumimoji="1" lang="ja-JP" altLang="en-US" sz="3200" b="1" dirty="0" smtClean="0">
                <a:latin typeface="メイリオ" panose="020B0604030504040204" pitchFamily="50" charset="-128"/>
                <a:ea typeface="メイリオ" panose="020B0604030504040204" pitchFamily="50" charset="-128"/>
              </a:rPr>
              <a:t>⑥ 皆さんに考えていただきたいこと</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健康寿命</a:t>
            </a:r>
            <a:endParaRPr kumimoji="1" lang="en-US" altLang="ja-JP" sz="200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613728" y="859539"/>
            <a:ext cx="8662297" cy="646331"/>
            <a:chOff x="613728" y="859539"/>
            <a:chExt cx="8662297" cy="646331"/>
          </a:xfrm>
        </p:grpSpPr>
        <p:sp>
          <p:nvSpPr>
            <p:cNvPr id="3" name="正方形/長方形 2"/>
            <p:cNvSpPr/>
            <p:nvPr/>
          </p:nvSpPr>
          <p:spPr>
            <a:xfrm>
              <a:off x="613728" y="859539"/>
              <a:ext cx="7741378" cy="369332"/>
            </a:xfrm>
            <a:prstGeom prst="rect">
              <a:avLst/>
            </a:prstGeom>
          </p:spPr>
          <p:txBody>
            <a:bodyPr wrap="square">
              <a:spAutoFit/>
            </a:bodyPr>
            <a:lstStyle/>
            <a:p>
              <a:r>
                <a:rPr lang="ja-JP" altLang="en-US" b="1" dirty="0" smtClean="0"/>
                <a:t>健康寿命：健康上</a:t>
              </a:r>
              <a:r>
                <a:rPr lang="ja-JP" altLang="en-US" b="1" dirty="0"/>
                <a:t>の問題で日常生活が制限されることなく生活できる期間</a:t>
              </a:r>
            </a:p>
          </p:txBody>
        </p:sp>
        <p:sp>
          <p:nvSpPr>
            <p:cNvPr id="6" name="正方形/長方形 5"/>
            <p:cNvSpPr/>
            <p:nvPr/>
          </p:nvSpPr>
          <p:spPr>
            <a:xfrm>
              <a:off x="7743233" y="1228871"/>
              <a:ext cx="1532792" cy="276999"/>
            </a:xfrm>
            <a:prstGeom prst="rect">
              <a:avLst/>
            </a:prstGeom>
          </p:spPr>
          <p:txBody>
            <a:bodyPr wrap="none">
              <a:spAutoFit/>
            </a:bodyPr>
            <a:lstStyle/>
            <a:p>
              <a:r>
                <a:rPr lang="ja-JP" altLang="en-US" sz="1200" dirty="0" smtClean="0">
                  <a:latin typeface="ＭＳ Ｐゴシック" panose="020B0600070205080204" pitchFamily="50" charset="-128"/>
                  <a:ea typeface="ＭＳ Ｐゴシック" panose="020B0600070205080204" pitchFamily="50" charset="-128"/>
                </a:rPr>
                <a:t>出典：厚生労働省</a:t>
              </a:r>
              <a:r>
                <a:rPr lang="en-US" altLang="ja-JP" sz="1200" dirty="0" smtClean="0">
                  <a:latin typeface="ＭＳ Ｐゴシック" panose="020B0600070205080204" pitchFamily="50" charset="-128"/>
                  <a:ea typeface="ＭＳ Ｐゴシック" panose="020B0600070205080204" pitchFamily="50" charset="-128"/>
                </a:rPr>
                <a:t>HP</a:t>
              </a:r>
              <a:endParaRPr lang="ja-JP" altLang="en-US" sz="1200" dirty="0"/>
            </a:p>
          </p:txBody>
        </p:sp>
      </p:grpSp>
      <p:grpSp>
        <p:nvGrpSpPr>
          <p:cNvPr id="5" name="グループ化 4"/>
          <p:cNvGrpSpPr/>
          <p:nvPr/>
        </p:nvGrpSpPr>
        <p:grpSpPr>
          <a:xfrm>
            <a:off x="1030587" y="1453225"/>
            <a:ext cx="8105813" cy="5245707"/>
            <a:chOff x="1030587" y="1453225"/>
            <a:chExt cx="8105813" cy="5245707"/>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94" y="1805844"/>
              <a:ext cx="7737906" cy="4893088"/>
            </a:xfrm>
            <a:prstGeom prst="rect">
              <a:avLst/>
            </a:prstGeom>
          </p:spPr>
        </p:pic>
        <p:sp>
          <p:nvSpPr>
            <p:cNvPr id="9" name="正方形/長方形 8"/>
            <p:cNvSpPr/>
            <p:nvPr/>
          </p:nvSpPr>
          <p:spPr>
            <a:xfrm>
              <a:off x="1030587" y="1453225"/>
              <a:ext cx="2194832" cy="369332"/>
            </a:xfrm>
            <a:prstGeom prst="rect">
              <a:avLst/>
            </a:prstGeom>
          </p:spPr>
          <p:txBody>
            <a:bodyPr wrap="none">
              <a:spAutoFit/>
            </a:bodyPr>
            <a:lstStyle/>
            <a:p>
              <a:r>
                <a:rPr kumimoji="1" lang="ja-JP" altLang="en-US" b="1" dirty="0" smtClean="0">
                  <a:latin typeface="Meiryo UI" panose="020B0604030504040204" pitchFamily="50" charset="-128"/>
                  <a:ea typeface="Meiryo UI" panose="020B0604030504040204" pitchFamily="50" charset="-128"/>
                </a:rPr>
                <a:t>平均寿命と健康寿命</a:t>
              </a:r>
              <a:endParaRPr kumimoji="1" lang="en-US" altLang="ja-JP" b="1" dirty="0">
                <a:latin typeface="Meiryo UI" panose="020B0604030504040204" pitchFamily="50" charset="-128"/>
                <a:ea typeface="Meiryo UI" panose="020B0604030504040204" pitchFamily="50" charset="-128"/>
              </a:endParaRPr>
            </a:p>
          </p:txBody>
        </p:sp>
      </p:grpSp>
      <p:sp>
        <p:nvSpPr>
          <p:cNvPr id="1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19</a:t>
            </a:fld>
            <a:endParaRPr kumimoji="1" lang="ja-JP" altLang="en-US" sz="1200"/>
          </a:p>
        </p:txBody>
      </p:sp>
    </p:spTree>
    <p:extLst>
      <p:ext uri="{BB962C8B-B14F-4D97-AF65-F5344CB8AC3E}">
        <p14:creationId xmlns:p14="http://schemas.microsoft.com/office/powerpoint/2010/main" val="1136989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持続可能とは</a:t>
            </a:r>
            <a:endParaRPr kumimoji="1" lang="en-US" altLang="ja-JP" sz="20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4949232" y="4828023"/>
            <a:ext cx="4852554" cy="261610"/>
          </a:xfrm>
          <a:prstGeom prst="rect">
            <a:avLst/>
          </a:prstGeom>
        </p:spPr>
        <p:txBody>
          <a:bodyPr wrap="square">
            <a:spAutoFit/>
          </a:bodyPr>
          <a:lstStyle/>
          <a:p>
            <a:r>
              <a:rPr lang="ja-JP" altLang="en-US" sz="1100" dirty="0"/>
              <a:t>「ブルントラント報告」（国連環境と開発に関する世界委員会、</a:t>
            </a:r>
            <a:r>
              <a:rPr lang="en-US" altLang="ja-JP" sz="1100" dirty="0"/>
              <a:t>1987</a:t>
            </a:r>
            <a:r>
              <a:rPr lang="ja-JP" altLang="en-US" sz="1100" dirty="0"/>
              <a:t>年）</a:t>
            </a:r>
          </a:p>
        </p:txBody>
      </p:sp>
      <p:sp>
        <p:nvSpPr>
          <p:cNvPr id="19" name="正方形/長方形 18"/>
          <p:cNvSpPr/>
          <p:nvPr/>
        </p:nvSpPr>
        <p:spPr>
          <a:xfrm>
            <a:off x="586782" y="2671531"/>
            <a:ext cx="8724900" cy="1754326"/>
          </a:xfrm>
          <a:prstGeom prst="rect">
            <a:avLst/>
          </a:prstGeom>
        </p:spPr>
        <p:txBody>
          <a:bodyPr wrap="square">
            <a:spAutoFit/>
          </a:bodyPr>
          <a:lstStyle/>
          <a:p>
            <a:pPr algn="ctr"/>
            <a:r>
              <a:rPr lang="ja-JP" altLang="ja-JP" sz="3600" dirty="0"/>
              <a:t>将来世代のニーズを損なうことなく</a:t>
            </a:r>
            <a:endParaRPr lang="en-US" altLang="ja-JP" sz="3600" dirty="0"/>
          </a:p>
          <a:p>
            <a:pPr algn="ctr"/>
            <a:endParaRPr lang="en-US" altLang="ja-JP" sz="3600" dirty="0"/>
          </a:p>
          <a:p>
            <a:pPr algn="ctr"/>
            <a:r>
              <a:rPr lang="ja-JP" altLang="ja-JP" sz="3600" dirty="0"/>
              <a:t>現在の世代のニーズを満たすこと</a:t>
            </a:r>
            <a:endParaRPr lang="ja-JP" altLang="en-US" sz="3600" dirty="0"/>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20</a:t>
            </a:fld>
            <a:endParaRPr kumimoji="1" lang="ja-JP" altLang="en-US" sz="1200"/>
          </a:p>
        </p:txBody>
      </p:sp>
    </p:spTree>
    <p:extLst>
      <p:ext uri="{BB962C8B-B14F-4D97-AF65-F5344CB8AC3E}">
        <p14:creationId xmlns:p14="http://schemas.microsoft.com/office/powerpoint/2010/main" val="3081019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について</a:t>
            </a:r>
            <a:endParaRPr kumimoji="1" lang="en-US" altLang="ja-JP" sz="20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99636" y="783382"/>
            <a:ext cx="9321491" cy="2369880"/>
          </a:xfrm>
          <a:prstGeom prst="rect">
            <a:avLst/>
          </a:prstGeom>
        </p:spPr>
        <p:txBody>
          <a:bodyPr wrap="square">
            <a:spAutoFit/>
          </a:bodyPr>
          <a:lstStyle/>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〇地球温暖化、大規模な自然災害、格差社会の拡大など、様々な社会問題が噴出</a:t>
            </a:r>
            <a:endParaRPr kumimoji="1" lang="en-US" altLang="ja-JP" sz="2000" dirty="0" smtClean="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〇新型コロナウイルスの感染拡大により新たな課題も顕在化</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〇社会経済の持続可能性そのものが脅かされ、人々の分断・孤立化・不安が高まる中、</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　人と人とのつながりや支え合う心を取り戻すとともに、</a:t>
            </a:r>
            <a:r>
              <a:rPr kumimoji="1" lang="ja-JP" altLang="en-US" sz="2400" b="1" u="sng" dirty="0">
                <a:solidFill>
                  <a:srgbClr val="FF0000"/>
                </a:solidFill>
                <a:latin typeface="Meiryo UI" panose="020B0604030504040204" pitchFamily="50" charset="-128"/>
                <a:ea typeface="Meiryo UI" panose="020B0604030504040204" pitchFamily="50" charset="-128"/>
              </a:rPr>
              <a:t>「誰一人取り残さない」という</a:t>
            </a:r>
            <a:r>
              <a:rPr kumimoji="1" lang="en-US" altLang="ja-JP" sz="2400" b="1" u="sng" dirty="0">
                <a:solidFill>
                  <a:srgbClr val="FF0000"/>
                </a:solidFill>
                <a:latin typeface="Meiryo UI" panose="020B0604030504040204" pitchFamily="50" charset="-128"/>
                <a:ea typeface="Meiryo UI" panose="020B0604030504040204" pitchFamily="50" charset="-128"/>
              </a:rPr>
              <a:t>SDGs</a:t>
            </a:r>
            <a:r>
              <a:rPr kumimoji="1" lang="ja-JP" altLang="en-US" sz="2400" b="1" u="sng" dirty="0">
                <a:solidFill>
                  <a:srgbClr val="FF0000"/>
                </a:solidFill>
                <a:latin typeface="Meiryo UI" panose="020B0604030504040204" pitchFamily="50" charset="-128"/>
                <a:ea typeface="Meiryo UI" panose="020B0604030504040204" pitchFamily="50" charset="-128"/>
              </a:rPr>
              <a:t>の理念の具体化がまさに求められている</a:t>
            </a:r>
            <a:r>
              <a:rPr kumimoji="1" lang="ja-JP" altLang="en-US" sz="2000" dirty="0">
                <a:solidFill>
                  <a:prstClr val="black"/>
                </a:solidFill>
                <a:latin typeface="Meiryo UI" panose="020B0604030504040204" pitchFamily="50" charset="-128"/>
                <a:ea typeface="Meiryo UI" panose="020B0604030504040204" pitchFamily="50" charset="-128"/>
              </a:rPr>
              <a:t>。</a:t>
            </a: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001574" y="3305580"/>
            <a:ext cx="5917617" cy="3401434"/>
          </a:xfrm>
          <a:prstGeom prst="rect">
            <a:avLst/>
          </a:prstGeom>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3675234566"/>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①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とは</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	</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4800" b="1" dirty="0" smtClean="0">
                <a:latin typeface="Meiryo UI" panose="020B0604030504040204" pitchFamily="50" charset="-128"/>
                <a:ea typeface="Meiryo UI" panose="020B0604030504040204" pitchFamily="50" charset="-128"/>
              </a:rPr>
              <a:t>② </a:t>
            </a:r>
            <a:r>
              <a:rPr kumimoji="1" lang="en-US" altLang="ja-JP" sz="4800" b="1" dirty="0" smtClean="0">
                <a:latin typeface="Meiryo UI" panose="020B0604030504040204" pitchFamily="50" charset="-128"/>
                <a:ea typeface="Meiryo UI" panose="020B0604030504040204" pitchFamily="50" charset="-128"/>
              </a:rPr>
              <a:t>SDGs</a:t>
            </a:r>
            <a:r>
              <a:rPr kumimoji="1" lang="ja-JP" altLang="en-US" sz="4800" b="1" dirty="0" smtClean="0">
                <a:latin typeface="Meiryo UI" panose="020B0604030504040204" pitchFamily="50" charset="-128"/>
                <a:ea typeface="Meiryo UI" panose="020B0604030504040204" pitchFamily="50" charset="-128"/>
              </a:rPr>
              <a:t>のポイント</a:t>
            </a:r>
            <a:endParaRPr kumimoji="1" lang="en-US" altLang="ja-JP" sz="48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③ 大阪</a:t>
            </a:r>
            <a:r>
              <a:rPr kumimoji="1" lang="ja-JP" altLang="en-US" sz="3200" b="1" dirty="0">
                <a:solidFill>
                  <a:schemeClr val="bg1">
                    <a:lumMod val="75000"/>
                  </a:schemeClr>
                </a:solidFill>
                <a:latin typeface="Meiryo UI" panose="020B0604030504040204" pitchFamily="50" charset="-128"/>
                <a:ea typeface="Meiryo UI" panose="020B0604030504040204" pitchFamily="50" charset="-128"/>
              </a:rPr>
              <a:t>と</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SDGs</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④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Osaka</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ビジョン</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⑤ </a:t>
            </a:r>
            <a:r>
              <a:rPr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みんな</a:t>
            </a:r>
            <a:r>
              <a:rPr lang="ja-JP" altLang="en-US" sz="3200" b="1" dirty="0">
                <a:solidFill>
                  <a:schemeClr val="bg1">
                    <a:lumMod val="75000"/>
                  </a:schemeClr>
                </a:solidFill>
                <a:latin typeface="メイリオ" panose="020B0604030504040204" pitchFamily="50" charset="-128"/>
                <a:ea typeface="メイリオ" panose="020B0604030504040204" pitchFamily="50" charset="-128"/>
              </a:rPr>
              <a:t>で取組もう</a:t>
            </a:r>
            <a:r>
              <a:rPr lang="en-US" altLang="ja-JP" sz="3200" b="1" dirty="0" smtClean="0">
                <a:solidFill>
                  <a:schemeClr val="bg1">
                    <a:lumMod val="75000"/>
                  </a:schemeClr>
                </a:solidFill>
                <a:latin typeface="メイリオ" panose="020B0604030504040204" pitchFamily="50" charset="-128"/>
                <a:ea typeface="メイリオ" panose="020B0604030504040204" pitchFamily="50" charset="-128"/>
              </a:rPr>
              <a:t>SDGs</a:t>
            </a:r>
            <a:endParaRPr kumimoji="1" lang="en-US" altLang="ja-JP" sz="3200" b="1" dirty="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a:solidFill>
                  <a:schemeClr val="bg1">
                    <a:lumMod val="75000"/>
                  </a:schemeClr>
                </a:solidFill>
                <a:latin typeface="メイリオ" panose="020B0604030504040204" pitchFamily="50" charset="-128"/>
                <a:ea typeface="メイリオ" panose="020B0604030504040204" pitchFamily="50" charset="-128"/>
              </a:rPr>
              <a:t>⑥ 皆さんに考えていただきたいこと</a:t>
            </a:r>
            <a:endParaRPr kumimoji="1" lang="en-US" altLang="ja-JP" sz="3200" b="1"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spTree>
    <p:extLst>
      <p:ext uri="{BB962C8B-B14F-4D97-AF65-F5344CB8AC3E}">
        <p14:creationId xmlns:p14="http://schemas.microsoft.com/office/powerpoint/2010/main" val="124142227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に取組む際のポイント</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a:t>
            </a:r>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23</a:t>
            </a:fld>
            <a:endParaRPr kumimoji="1" lang="ja-JP" altLang="en-US" sz="1200"/>
          </a:p>
        </p:txBody>
      </p:sp>
    </p:spTree>
    <p:extLst>
      <p:ext uri="{BB962C8B-B14F-4D97-AF65-F5344CB8AC3E}">
        <p14:creationId xmlns:p14="http://schemas.microsoft.com/office/powerpoint/2010/main" val="4266194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①</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は世界共通の言語</a:t>
            </a:r>
            <a:endParaRPr kumimoji="1" lang="en-US" altLang="ja-JP" sz="20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57595" y="1079373"/>
            <a:ext cx="9201150"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sz="2000" b="1" dirty="0" smtClean="0">
                <a:latin typeface="Meiryo UI" panose="020B0604030504040204" pitchFamily="50" charset="-128"/>
                <a:ea typeface="Meiryo UI" panose="020B0604030504040204" pitchFamily="50" charset="-128"/>
              </a:rPr>
              <a:t>＜ポイント＞</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国連</a:t>
            </a:r>
            <a:r>
              <a:rPr kumimoji="1" lang="ja-JP" altLang="en-US" sz="2000" b="1" dirty="0">
                <a:latin typeface="Meiryo UI" panose="020B0604030504040204" pitchFamily="50" charset="-128"/>
                <a:ea typeface="Meiryo UI" panose="020B0604030504040204" pitchFamily="50" charset="-128"/>
              </a:rPr>
              <a:t>の全加盟国で合意。「誰も否定できない」明確な価値とゴールの</a:t>
            </a:r>
            <a:r>
              <a:rPr kumimoji="1" lang="ja-JP" altLang="en-US" sz="2000" b="1" dirty="0" smtClean="0">
                <a:latin typeface="Meiryo UI" panose="020B0604030504040204" pitchFamily="50" charset="-128"/>
                <a:ea typeface="Meiryo UI" panose="020B0604030504040204" pitchFamily="50" charset="-128"/>
              </a:rPr>
              <a:t>提示。</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のゴールのアイコンは世界共通の言語。コミットしている社会課題を世界に宣誓</a:t>
            </a:r>
            <a:r>
              <a:rPr kumimoji="1" lang="ja-JP" altLang="en-US" sz="2000" b="1"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pPr>
              <a:lnSpc>
                <a:spcPct val="150000"/>
              </a:lnSpc>
            </a:pPr>
            <a:endParaRPr kumimoji="1" lang="en-US" altLang="ja-JP" sz="2000" b="1" dirty="0">
              <a:latin typeface="Meiryo UI" panose="020B0604030504040204" pitchFamily="50" charset="-128"/>
              <a:ea typeface="Meiryo UI" panose="020B0604030504040204" pitchFamily="50" charset="-128"/>
            </a:endParaRPr>
          </a:p>
        </p:txBody>
      </p:sp>
      <p:pic>
        <p:nvPicPr>
          <p:cNvPr id="6" name="Shape 129"/>
          <p:cNvPicPr preferRelativeResize="0">
            <a:picLocks/>
          </p:cNvPicPr>
          <p:nvPr/>
        </p:nvPicPr>
        <p:blipFill rotWithShape="1">
          <a:blip r:embed="rId3">
            <a:alphaModFix/>
          </a:blip>
          <a:srcRect/>
          <a:stretch/>
        </p:blipFill>
        <p:spPr>
          <a:xfrm>
            <a:off x="621269" y="3970999"/>
            <a:ext cx="4147995" cy="2279684"/>
          </a:xfrm>
          <a:prstGeom prst="rect">
            <a:avLst/>
          </a:prstGeom>
          <a:noFill/>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9811" b="8885"/>
          <a:stretch/>
        </p:blipFill>
        <p:spPr>
          <a:xfrm>
            <a:off x="4858170" y="3712933"/>
            <a:ext cx="4543979" cy="2611870"/>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24</a:t>
            </a:fld>
            <a:endParaRPr kumimoji="1" lang="ja-JP" altLang="en-US" sz="1200"/>
          </a:p>
        </p:txBody>
      </p:sp>
    </p:spTree>
    <p:extLst>
      <p:ext uri="{BB962C8B-B14F-4D97-AF65-F5344CB8AC3E}">
        <p14:creationId xmlns:p14="http://schemas.microsoft.com/office/powerpoint/2010/main" val="743626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②経済、社会、環境の統合による課題解決と新しい価値の創造</a:t>
            </a:r>
            <a:endParaRPr kumimoji="1" lang="en-US" altLang="ja-JP" sz="2000" b="1"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520713" y="741279"/>
            <a:ext cx="4428372" cy="2976499"/>
          </a:xfrm>
          <a:prstGeom prst="rect">
            <a:avLst/>
          </a:prstGeom>
        </p:spPr>
      </p:pic>
      <p:sp>
        <p:nvSpPr>
          <p:cNvPr id="10" name="テキスト ボックス 9"/>
          <p:cNvSpPr txBox="1"/>
          <p:nvPr/>
        </p:nvSpPr>
        <p:spPr>
          <a:xfrm>
            <a:off x="367886" y="3717778"/>
            <a:ext cx="9282072" cy="30008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社会</a:t>
            </a:r>
            <a:r>
              <a:rPr kumimoji="1" lang="ja-JP" altLang="en-US" b="1" dirty="0">
                <a:latin typeface="Meiryo UI" panose="020B0604030504040204" pitchFamily="50" charset="-128"/>
                <a:ea typeface="Meiryo UI" panose="020B0604030504040204" pitchFamily="50" charset="-128"/>
              </a:rPr>
              <a:t>課題の併記</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これ</a:t>
            </a:r>
            <a:r>
              <a:rPr kumimoji="1" lang="ja-JP" altLang="en-US" dirty="0">
                <a:latin typeface="Meiryo UI" panose="020B0604030504040204" pitchFamily="50" charset="-128"/>
                <a:ea typeface="Meiryo UI" panose="020B0604030504040204" pitchFamily="50" charset="-128"/>
              </a:rPr>
              <a:t>まで対立すると考えられていた、「人権と開発」、「環境と経済成長」等の社会課題を併記。</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「より良い社会」というより高次のビジョンの提示）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経済的</a:t>
            </a:r>
            <a:r>
              <a:rPr kumimoji="1" lang="ja-JP" altLang="en-US" b="1" dirty="0">
                <a:latin typeface="Meiryo UI" panose="020B0604030504040204" pitchFamily="50" charset="-128"/>
                <a:ea typeface="Meiryo UI" panose="020B0604030504040204" pitchFamily="50" charset="-128"/>
              </a:rPr>
              <a:t>な視点の包摂</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持続可能性」≒「経済性の担保」　⇒　経済的な要素の必要性を謳う。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ビジネスなど、自己メリット追及型の課題解決アプローチの許容）</a:t>
            </a: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25</a:t>
            </a:fld>
            <a:endParaRPr kumimoji="1" lang="ja-JP" altLang="en-US" sz="1200"/>
          </a:p>
        </p:txBody>
      </p:sp>
    </p:spTree>
    <p:extLst>
      <p:ext uri="{BB962C8B-B14F-4D97-AF65-F5344CB8AC3E}">
        <p14:creationId xmlns:p14="http://schemas.microsoft.com/office/powerpoint/2010/main" val="3991832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③誰一人取り残さない</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a:t>
            </a:r>
            <a:r>
              <a:rPr lang="ja-JP" altLang="ja-JP" dirty="0" smtClean="0">
                <a:latin typeface="Meiryo UI" panose="020B0604030504040204" pitchFamily="50" charset="-128"/>
                <a:ea typeface="Meiryo UI" panose="020B0604030504040204" pitchFamily="50" charset="-128"/>
              </a:rPr>
              <a:t>を含め</a:t>
            </a:r>
            <a:r>
              <a:rPr lang="ja-JP" altLang="en-US" dirty="0" smtClean="0">
                <a:latin typeface="Meiryo UI" panose="020B0604030504040204" pitchFamily="50" charset="-128"/>
                <a:ea typeface="Meiryo UI" panose="020B0604030504040204" pitchFamily="50" charset="-128"/>
              </a:rPr>
              <a:t>、あらゆる人を</a:t>
            </a:r>
            <a:r>
              <a:rPr lang="ja-JP" altLang="ja-JP" dirty="0" smtClean="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野心的</a:t>
            </a:r>
            <a:r>
              <a:rPr kumimoji="1" lang="ja-JP" altLang="en-US" b="1" dirty="0">
                <a:latin typeface="Meiryo UI" panose="020B0604030504040204" pitchFamily="50" charset="-128"/>
                <a:ea typeface="Meiryo UI" panose="020B0604030504040204" pitchFamily="50" charset="-128"/>
              </a:rPr>
              <a:t>（背伸び）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全て</a:t>
            </a:r>
            <a:r>
              <a:rPr kumimoji="1" lang="ja-JP" altLang="en-US" dirty="0">
                <a:latin typeface="Meiryo UI" panose="020B0604030504040204" pitchFamily="50" charset="-128"/>
                <a:ea typeface="Meiryo UI" panose="020B0604030504040204" pitchFamily="50" charset="-128"/>
              </a:rPr>
              <a:t>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支えあい</a:t>
            </a:r>
            <a:r>
              <a:rPr kumimoji="1" lang="ja-JP" altLang="en-US" b="1" dirty="0">
                <a:latin typeface="Meiryo UI" panose="020B0604030504040204" pitchFamily="50" charset="-128"/>
                <a:ea typeface="Meiryo UI" panose="020B0604030504040204" pitchFamily="50" charset="-128"/>
              </a:rPr>
              <a:t>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どんな人間も必ず課題解決のアクターになりうる。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26</a:t>
            </a:fld>
            <a:endParaRPr kumimoji="1" lang="ja-JP" altLang="en-US" sz="1200"/>
          </a:p>
        </p:txBody>
      </p:sp>
    </p:spTree>
    <p:extLst>
      <p:ext uri="{BB962C8B-B14F-4D97-AF65-F5344CB8AC3E}">
        <p14:creationId xmlns:p14="http://schemas.microsoft.com/office/powerpoint/2010/main" val="3236855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④横串の視点</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19670" y="721013"/>
            <a:ext cx="9282072" cy="6048000"/>
          </a:xfrm>
          <a:prstGeom prst="rect">
            <a:avLst/>
          </a:prstGeom>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同時解決</a:t>
            </a:r>
            <a:r>
              <a:rPr kumimoji="1" lang="ja-JP" altLang="en-US" dirty="0" smtClean="0">
                <a:latin typeface="Meiryo UI" panose="020B0604030504040204" pitchFamily="50" charset="-128"/>
                <a:ea typeface="Meiryo UI" panose="020B0604030504040204" pitchFamily="50" charset="-128"/>
              </a:rPr>
              <a:t>（ある</a:t>
            </a:r>
            <a:r>
              <a:rPr kumimoji="1" lang="ja-JP" altLang="en-US" dirty="0">
                <a:latin typeface="Meiryo UI" panose="020B0604030504040204" pitchFamily="50" charset="-128"/>
                <a:ea typeface="Meiryo UI" panose="020B0604030504040204" pitchFamily="50" charset="-128"/>
              </a:rPr>
              <a:t>ゴールの解決のための取組みを、別のゴールの課題解決に</a:t>
            </a:r>
            <a:r>
              <a:rPr kumimoji="1" lang="ja-JP" altLang="en-US" dirty="0" smtClean="0">
                <a:latin typeface="Meiryo UI" panose="020B0604030504040204" pitchFamily="50" charset="-128"/>
                <a:ea typeface="Meiryo UI" panose="020B0604030504040204" pitchFamily="50" charset="-128"/>
              </a:rPr>
              <a:t>つなげる）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インパクト</a:t>
            </a:r>
            <a:r>
              <a:rPr kumimoji="1" lang="ja-JP" altLang="en-US" b="1" dirty="0">
                <a:latin typeface="Meiryo UI" panose="020B0604030504040204" pitchFamily="50" charset="-128"/>
                <a:ea typeface="Meiryo UI" panose="020B0604030504040204" pitchFamily="50" charset="-128"/>
              </a:rPr>
              <a:t>のベクトルを変える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（社会</a:t>
            </a:r>
            <a:r>
              <a:rPr kumimoji="1" lang="ja-JP" altLang="en-US" dirty="0">
                <a:latin typeface="Meiryo UI" panose="020B0604030504040204" pitchFamily="50" charset="-128"/>
                <a:ea typeface="Meiryo UI" panose="020B0604030504040204" pitchFamily="50" charset="-128"/>
              </a:rPr>
              <a:t>に悪影響を及ぼすアクションに工夫を加え、別のゴールのポジティブアクションに</a:t>
            </a:r>
            <a:r>
              <a:rPr kumimoji="1" lang="ja-JP" altLang="en-US" dirty="0" smtClean="0">
                <a:latin typeface="Meiryo UI" panose="020B0604030504040204" pitchFamily="50" charset="-128"/>
                <a:ea typeface="Meiryo UI" panose="020B0604030504040204" pitchFamily="50" charset="-128"/>
              </a:rPr>
              <a:t>変える）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トレードオフ</a:t>
            </a:r>
            <a:r>
              <a:rPr kumimoji="1" lang="ja-JP" altLang="en-US" b="1" dirty="0">
                <a:latin typeface="Meiryo UI" panose="020B0604030504040204" pitchFamily="50" charset="-128"/>
                <a:ea typeface="Meiryo UI" panose="020B0604030504040204" pitchFamily="50" charset="-128"/>
              </a:rPr>
              <a:t>の考慮</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（社会</a:t>
            </a:r>
            <a:r>
              <a:rPr kumimoji="1" lang="ja-JP" altLang="en-US" dirty="0">
                <a:latin typeface="Meiryo UI" panose="020B0604030504040204" pitchFamily="50" charset="-128"/>
                <a:ea typeface="Meiryo UI" panose="020B0604030504040204" pitchFamily="50" charset="-128"/>
              </a:rPr>
              <a:t>のためにしていることが、他のゴールの視点で見ると悪影響を及ぼす可能性を考慮</a:t>
            </a:r>
            <a:r>
              <a:rPr kumimoji="1" lang="ja-JP" altLang="en-US" dirty="0" smtClean="0">
                <a:latin typeface="Meiryo UI" panose="020B0604030504040204" pitchFamily="50" charset="-128"/>
                <a:ea typeface="Meiryo UI" panose="020B0604030504040204" pitchFamily="50" charset="-128"/>
              </a:rPr>
              <a:t>する）</a:t>
            </a: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01" y="1653906"/>
            <a:ext cx="984938" cy="1008000"/>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858" y="1653906"/>
            <a:ext cx="992266" cy="1008000"/>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3143" y="1653906"/>
            <a:ext cx="992265" cy="1008000"/>
          </a:xfrm>
          <a:prstGeom prst="rect">
            <a:avLst/>
          </a:prstGeom>
        </p:spPr>
      </p:pic>
      <p:sp>
        <p:nvSpPr>
          <p:cNvPr id="12" name="右矢印 11"/>
          <p:cNvSpPr/>
          <p:nvPr/>
        </p:nvSpPr>
        <p:spPr>
          <a:xfrm>
            <a:off x="3637472"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789757"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7637" y="3787634"/>
            <a:ext cx="1056335" cy="1008000"/>
          </a:xfrm>
          <a:prstGeom prst="rect">
            <a:avLst/>
          </a:prstGeom>
        </p:spPr>
      </p:pic>
      <p:pic>
        <p:nvPicPr>
          <p:cNvPr id="15"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3178" y="3787634"/>
            <a:ext cx="1015806" cy="1008000"/>
          </a:xfrm>
          <a:prstGeom prst="rect">
            <a:avLst/>
          </a:prstGeom>
        </p:spPr>
      </p:pic>
      <p:sp>
        <p:nvSpPr>
          <p:cNvPr id="16" name="フローチャート: 結合子 15"/>
          <p:cNvSpPr/>
          <p:nvPr/>
        </p:nvSpPr>
        <p:spPr>
          <a:xfrm>
            <a:off x="5879758" y="3593680"/>
            <a:ext cx="1338050" cy="132547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 16"/>
          <p:cNvSpPr/>
          <p:nvPr/>
        </p:nvSpPr>
        <p:spPr>
          <a:xfrm>
            <a:off x="2309856" y="3368275"/>
            <a:ext cx="1810195" cy="1810196"/>
          </a:xfrm>
          <a:prstGeom prst="mathMultiply">
            <a:avLst>
              <a:gd name="adj1" fmla="val 56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664" y="5703045"/>
            <a:ext cx="991888" cy="1008000"/>
          </a:xfrm>
          <a:prstGeom prst="rect">
            <a:avLst/>
          </a:prstGeom>
        </p:spPr>
      </p:pic>
      <p:pic>
        <p:nvPicPr>
          <p:cNvPr id="19"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5516" y="5778677"/>
            <a:ext cx="1023258" cy="1008000"/>
          </a:xfrm>
          <a:prstGeom prst="rect">
            <a:avLst/>
          </a:prstGeom>
        </p:spPr>
      </p:pic>
      <p:sp>
        <p:nvSpPr>
          <p:cNvPr id="20" name="左右矢印 19"/>
          <p:cNvSpPr/>
          <p:nvPr/>
        </p:nvSpPr>
        <p:spPr>
          <a:xfrm>
            <a:off x="4461376" y="5962324"/>
            <a:ext cx="983247" cy="454165"/>
          </a:xfrm>
          <a:prstGeom prst="leftRightArrow">
            <a:avLst>
              <a:gd name="adj1" fmla="val 46031"/>
              <a:gd name="adj2" fmla="val 55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27</a:t>
            </a:fld>
            <a:endParaRPr kumimoji="1" lang="ja-JP" altLang="en-US" sz="1200"/>
          </a:p>
        </p:txBody>
      </p:sp>
    </p:spTree>
    <p:extLst>
      <p:ext uri="{BB962C8B-B14F-4D97-AF65-F5344CB8AC3E}">
        <p14:creationId xmlns:p14="http://schemas.microsoft.com/office/powerpoint/2010/main" val="267515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⑤バックキャスティング</a:t>
            </a:r>
            <a:endParaRPr kumimoji="1" lang="en-US" altLang="ja-JP" sz="2000" b="1" dirty="0" smtClean="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101" y="1189744"/>
            <a:ext cx="4968000" cy="113877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「バックキャスティング」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未来のある時点に目標を設定しておき、そこから振り返って現在すべきことを考える方法</a:t>
            </a:r>
          </a:p>
        </p:txBody>
      </p:sp>
      <p:sp>
        <p:nvSpPr>
          <p:cNvPr id="22" name="テキスト ボックス 21"/>
          <p:cNvSpPr txBox="1"/>
          <p:nvPr/>
        </p:nvSpPr>
        <p:spPr>
          <a:xfrm>
            <a:off x="0" y="2607788"/>
            <a:ext cx="4968000" cy="1384995"/>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「フォアキャスティング」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過去のデータや実績などに基づき、現状で実現可能と考えられることを積み上げて、未来の目標に近づけようとする方法</a:t>
            </a:r>
          </a:p>
        </p:txBody>
      </p:sp>
      <p:cxnSp>
        <p:nvCxnSpPr>
          <p:cNvPr id="23" name="直線矢印コネクタ 22"/>
          <p:cNvCxnSpPr/>
          <p:nvPr/>
        </p:nvCxnSpPr>
        <p:spPr>
          <a:xfrm>
            <a:off x="5080000" y="3436057"/>
            <a:ext cx="4572000"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4" name="フローチャート: 結合子 23"/>
          <p:cNvSpPr/>
          <p:nvPr/>
        </p:nvSpPr>
        <p:spPr>
          <a:xfrm>
            <a:off x="5171660" y="3314392"/>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5" name="フローチャート: 結合子 24"/>
          <p:cNvSpPr/>
          <p:nvPr/>
        </p:nvSpPr>
        <p:spPr>
          <a:xfrm>
            <a:off x="7036746"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6" name="フローチャート: 結合子 25"/>
          <p:cNvSpPr/>
          <p:nvPr/>
        </p:nvSpPr>
        <p:spPr>
          <a:xfrm>
            <a:off x="9028832"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104395"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過去</a:t>
            </a:r>
          </a:p>
        </p:txBody>
      </p:sp>
      <p:sp>
        <p:nvSpPr>
          <p:cNvPr id="28" name="テキスト ボックス 27"/>
          <p:cNvSpPr txBox="1"/>
          <p:nvPr/>
        </p:nvSpPr>
        <p:spPr>
          <a:xfrm>
            <a:off x="6969481"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現在</a:t>
            </a:r>
          </a:p>
        </p:txBody>
      </p:sp>
      <p:sp>
        <p:nvSpPr>
          <p:cNvPr id="29" name="テキスト ボックス 28"/>
          <p:cNvSpPr txBox="1"/>
          <p:nvPr/>
        </p:nvSpPr>
        <p:spPr>
          <a:xfrm>
            <a:off x="8969731" y="3595766"/>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未来</a:t>
            </a:r>
          </a:p>
        </p:txBody>
      </p:sp>
      <p:sp>
        <p:nvSpPr>
          <p:cNvPr id="30" name="右矢印 29"/>
          <p:cNvSpPr/>
          <p:nvPr/>
        </p:nvSpPr>
        <p:spPr>
          <a:xfrm rot="20981710">
            <a:off x="5315539" y="2630912"/>
            <a:ext cx="2038740" cy="246219"/>
          </a:xfrm>
          <a:prstGeom prst="rightArrow">
            <a:avLst/>
          </a:prstGeom>
          <a:pattFill prst="pct70">
            <a:fgClr>
              <a:schemeClr val="accent5">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20981710">
            <a:off x="7460324" y="2273916"/>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185854">
            <a:off x="7162973" y="1738079"/>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850086" y="812876"/>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あるべき</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社会像</a:t>
            </a:r>
          </a:p>
        </p:txBody>
      </p:sp>
      <p:sp>
        <p:nvSpPr>
          <p:cNvPr id="34" name="上カーブ矢印 33"/>
          <p:cNvSpPr/>
          <p:nvPr/>
        </p:nvSpPr>
        <p:spPr>
          <a:xfrm rot="8719183">
            <a:off x="6782595" y="1303123"/>
            <a:ext cx="1842670" cy="534335"/>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上カーブ矢印 34"/>
          <p:cNvSpPr/>
          <p:nvPr/>
        </p:nvSpPr>
        <p:spPr>
          <a:xfrm rot="20927056">
            <a:off x="5411336" y="2927832"/>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上カーブ矢印 35"/>
          <p:cNvSpPr/>
          <p:nvPr/>
        </p:nvSpPr>
        <p:spPr>
          <a:xfrm rot="20927056">
            <a:off x="7413665" y="2583286"/>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7" name="角丸四角形 36"/>
          <p:cNvSpPr/>
          <p:nvPr/>
        </p:nvSpPr>
        <p:spPr>
          <a:xfrm>
            <a:off x="8875838" y="1662794"/>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現実的な</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めざす姿</a:t>
            </a:r>
            <a:endParaRPr kumimoji="1"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11964" y="4193065"/>
            <a:ext cx="928207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社会</a:t>
            </a:r>
            <a:r>
              <a:rPr kumimoji="1" lang="ja-JP" altLang="en-US" b="1" dirty="0">
                <a:latin typeface="Meiryo UI" panose="020B0604030504040204" pitchFamily="50" charset="-128"/>
                <a:ea typeface="Meiryo UI" panose="020B0604030504040204" pitchFamily="50" charset="-128"/>
              </a:rPr>
              <a:t>課題解決のイメージの変革</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義務的な行動ではなく、主体的な行動の誘発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できない</a:t>
            </a:r>
            <a:r>
              <a:rPr kumimoji="1" lang="ja-JP" altLang="en-US" b="1" dirty="0">
                <a:latin typeface="Meiryo UI" panose="020B0604030504040204" pitchFamily="50" charset="-128"/>
                <a:ea typeface="Meiryo UI" panose="020B0604030504040204" pitchFamily="50" charset="-128"/>
              </a:rPr>
              <a:t>言い訳をしない</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できない理由を考えるのではなく、よりよくするためのアイディアを出す</a:t>
            </a:r>
            <a:endParaRPr kumimoji="1" lang="en-US" altLang="ja-JP" dirty="0">
              <a:latin typeface="Meiryo UI" panose="020B0604030504040204" pitchFamily="50" charset="-128"/>
              <a:ea typeface="Meiryo UI" panose="020B0604030504040204" pitchFamily="50" charset="-128"/>
            </a:endParaRPr>
          </a:p>
        </p:txBody>
      </p:sp>
      <p:sp>
        <p:nvSpPr>
          <p:cNvPr id="3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28</a:t>
            </a:fld>
            <a:endParaRPr kumimoji="1" lang="ja-JP" altLang="en-US" sz="1200"/>
          </a:p>
        </p:txBody>
      </p:sp>
    </p:spTree>
    <p:extLst>
      <p:ext uri="{BB962C8B-B14F-4D97-AF65-F5344CB8AC3E}">
        <p14:creationId xmlns:p14="http://schemas.microsoft.com/office/powerpoint/2010/main" val="996557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4800" b="1" i="1" dirty="0" smtClean="0">
                <a:latin typeface="Meiryo UI" panose="020B0604030504040204" pitchFamily="50" charset="-128"/>
                <a:ea typeface="Meiryo UI" panose="020B0604030504040204" pitchFamily="50" charset="-128"/>
              </a:rPr>
              <a:t>① </a:t>
            </a:r>
            <a:r>
              <a:rPr kumimoji="1" lang="en-US" altLang="ja-JP" sz="4800" b="1" dirty="0" smtClean="0">
                <a:latin typeface="Meiryo UI" panose="020B0604030504040204" pitchFamily="50" charset="-128"/>
                <a:ea typeface="Meiryo UI" panose="020B0604030504040204" pitchFamily="50" charset="-128"/>
              </a:rPr>
              <a:t>SDGs</a:t>
            </a:r>
            <a:r>
              <a:rPr kumimoji="1" lang="ja-JP" altLang="en-US" sz="4800" b="1" i="1" dirty="0" smtClean="0">
                <a:latin typeface="Meiryo UI" panose="020B0604030504040204" pitchFamily="50" charset="-128"/>
                <a:ea typeface="Meiryo UI" panose="020B0604030504040204" pitchFamily="50" charset="-128"/>
              </a:rPr>
              <a:t>とは</a:t>
            </a:r>
            <a:r>
              <a:rPr kumimoji="1" lang="en-US" altLang="ja-JP" sz="4800" b="1" dirty="0">
                <a:latin typeface="Meiryo UI" panose="020B0604030504040204" pitchFamily="50" charset="-128"/>
                <a:ea typeface="Meiryo UI" panose="020B0604030504040204" pitchFamily="50" charset="-128"/>
              </a:rPr>
              <a:t>	</a:t>
            </a:r>
            <a:endParaRPr kumimoji="1" lang="en-US" altLang="ja-JP" sz="48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②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のポイント</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③ 大阪</a:t>
            </a:r>
            <a:r>
              <a:rPr kumimoji="1" lang="ja-JP" altLang="en-US" sz="3200" b="1" dirty="0">
                <a:solidFill>
                  <a:schemeClr val="bg1">
                    <a:lumMod val="75000"/>
                  </a:schemeClr>
                </a:solidFill>
                <a:latin typeface="Meiryo UI" panose="020B0604030504040204" pitchFamily="50" charset="-128"/>
                <a:ea typeface="Meiryo UI" panose="020B0604030504040204" pitchFamily="50" charset="-128"/>
              </a:rPr>
              <a:t>と</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SDGs</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④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Osaka</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ビジョン</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⑤ </a:t>
            </a:r>
            <a:r>
              <a:rPr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みんな</a:t>
            </a:r>
            <a:r>
              <a:rPr lang="ja-JP" altLang="en-US" sz="3200" b="1" dirty="0">
                <a:solidFill>
                  <a:schemeClr val="bg1">
                    <a:lumMod val="75000"/>
                  </a:schemeClr>
                </a:solidFill>
                <a:latin typeface="メイリオ" panose="020B0604030504040204" pitchFamily="50" charset="-128"/>
                <a:ea typeface="メイリオ" panose="020B0604030504040204" pitchFamily="50" charset="-128"/>
              </a:rPr>
              <a:t>で取組もう</a:t>
            </a:r>
            <a:r>
              <a:rPr lang="en-US" altLang="ja-JP" sz="3200" b="1" dirty="0" smtClean="0">
                <a:solidFill>
                  <a:schemeClr val="bg1">
                    <a:lumMod val="75000"/>
                  </a:schemeClr>
                </a:solidFill>
                <a:latin typeface="メイリオ" panose="020B0604030504040204" pitchFamily="50" charset="-128"/>
                <a:ea typeface="メイリオ" panose="020B0604030504040204" pitchFamily="50" charset="-128"/>
              </a:rPr>
              <a:t>SDGs</a:t>
            </a:r>
            <a:endParaRPr kumimoji="1" lang="en-US" altLang="ja-JP" sz="3200" b="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a:solidFill>
                  <a:schemeClr val="bg1">
                    <a:lumMod val="75000"/>
                  </a:schemeClr>
                </a:solidFill>
                <a:latin typeface="メイリオ" panose="020B0604030504040204" pitchFamily="50" charset="-128"/>
                <a:ea typeface="メイリオ" panose="020B0604030504040204" pitchFamily="50" charset="-128"/>
              </a:rPr>
              <a:t>⑥ 皆さんに考えていただきたい</a:t>
            </a:r>
            <a:r>
              <a:rPr kumimoji="1"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こと</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302525705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⑥ルールを決めた必達目標ではなく、各主体がめざすべき目標を作る</a:t>
            </a:r>
            <a:endParaRPr kumimoji="1" lang="en-US" altLang="ja-JP" sz="2000" b="1"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259349" y="1181388"/>
            <a:ext cx="9387301"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a:latin typeface="Meiryo UI" panose="020B0604030504040204" pitchFamily="50" charset="-128"/>
                <a:ea typeface="Meiryo UI" panose="020B0604030504040204" pitchFamily="50" charset="-128"/>
              </a:rPr>
              <a:t>は</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年にあるべきゴールのみを提示（⇔京都議定書等）</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例：「リサイクルを心がける」、「困っている人には声をかける」、「</a:t>
            </a:r>
            <a:r>
              <a:rPr kumimoji="1" lang="ja-JP" altLang="en-US" dirty="0">
                <a:latin typeface="Meiryo UI" panose="020B0604030504040204" pitchFamily="50" charset="-128"/>
                <a:ea typeface="Meiryo UI" panose="020B0604030504040204" pitchFamily="50" charset="-128"/>
              </a:rPr>
              <a:t>健康のために走る</a:t>
            </a:r>
            <a:r>
              <a:rPr kumimoji="1" lang="ja-JP" altLang="en-US" dirty="0" smtClean="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世界</a:t>
            </a:r>
            <a:r>
              <a:rPr kumimoji="1" lang="ja-JP" altLang="en-US" b="1" dirty="0">
                <a:latin typeface="Meiryo UI" panose="020B0604030504040204" pitchFamily="50" charset="-128"/>
                <a:ea typeface="Meiryo UI" panose="020B0604030504040204" pitchFamily="50" charset="-128"/>
              </a:rPr>
              <a:t>の共通目標と、個人や地域の取組みがつながる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プロジェクトベースで、 </a:t>
            </a:r>
            <a:r>
              <a:rPr kumimoji="1" lang="en-US" altLang="ja-JP" dirty="0">
                <a:latin typeface="Meiryo UI" panose="020B0604030504040204" pitchFamily="50" charset="-128"/>
                <a:ea typeface="Meiryo UI" panose="020B0604030504040204" pitchFamily="50" charset="-128"/>
              </a:rPr>
              <a:t>17</a:t>
            </a:r>
            <a:r>
              <a:rPr kumimoji="1" lang="ja-JP" altLang="en-US" dirty="0">
                <a:latin typeface="Meiryo UI" panose="020B0604030504040204" pitchFamily="50" charset="-128"/>
                <a:ea typeface="Meiryo UI" panose="020B0604030504040204" pitchFamily="50" charset="-128"/>
              </a:rPr>
              <a:t>ゴール・</a:t>
            </a:r>
            <a:r>
              <a:rPr kumimoji="1" lang="en-US" altLang="ja-JP" dirty="0">
                <a:latin typeface="Meiryo UI" panose="020B0604030504040204" pitchFamily="50" charset="-128"/>
                <a:ea typeface="Meiryo UI" panose="020B0604030504040204" pitchFamily="50" charset="-128"/>
              </a:rPr>
              <a:t>169</a:t>
            </a:r>
            <a:r>
              <a:rPr kumimoji="1" lang="ja-JP" altLang="en-US" dirty="0">
                <a:latin typeface="Meiryo UI" panose="020B0604030504040204" pitchFamily="50" charset="-128"/>
                <a:ea typeface="Meiryo UI" panose="020B0604030504040204" pitchFamily="50" charset="-128"/>
              </a:rPr>
              <a:t>のターゲットとのロジックを整理</a:t>
            </a:r>
            <a:r>
              <a:rPr kumimoji="1" lang="ja-JP" altLang="en-US" dirty="0" smtClean="0">
                <a:latin typeface="Meiryo UI" panose="020B0604030504040204" pitchFamily="50" charset="-128"/>
                <a:ea typeface="Meiryo UI" panose="020B0604030504040204" pitchFamily="50" charset="-128"/>
              </a:rPr>
              <a:t>する</a:t>
            </a:r>
            <a:endParaRPr kumimoji="1" lang="en-US" altLang="ja-JP" dirty="0" smtClean="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677242" y="3915177"/>
            <a:ext cx="4695107" cy="2698738"/>
          </a:xfrm>
          <a:prstGeom prst="rect">
            <a:avLst/>
          </a:prstGeom>
        </p:spPr>
      </p:pic>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29</a:t>
            </a:fld>
            <a:endParaRPr kumimoji="1" lang="ja-JP" altLang="en-US" sz="1200"/>
          </a:p>
        </p:txBody>
      </p:sp>
    </p:spTree>
    <p:extLst>
      <p:ext uri="{BB962C8B-B14F-4D97-AF65-F5344CB8AC3E}">
        <p14:creationId xmlns:p14="http://schemas.microsoft.com/office/powerpoint/2010/main" val="236424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stretch>
            <a:fillRect/>
          </a:stretch>
        </p:blipFill>
        <p:spPr>
          <a:xfrm>
            <a:off x="0" y="814541"/>
            <a:ext cx="8288594" cy="6013962"/>
          </a:xfrm>
          <a:prstGeom prst="rect">
            <a:avLst/>
          </a:prstGeom>
        </p:spPr>
      </p:pic>
      <p:sp>
        <p:nvSpPr>
          <p:cNvPr id="42" name="雲 41">
            <a:extLst>
              <a:ext uri="{FF2B5EF4-FFF2-40B4-BE49-F238E27FC236}">
                <a16:creationId xmlns:a16="http://schemas.microsoft.com/office/drawing/2014/main" id="{ED07DF8F-0731-4C27-9874-3660450FE789}"/>
              </a:ext>
            </a:extLst>
          </p:cNvPr>
          <p:cNvSpPr/>
          <p:nvPr/>
        </p:nvSpPr>
        <p:spPr>
          <a:xfrm rot="528509">
            <a:off x="4594102" y="-2986414"/>
            <a:ext cx="7842939" cy="7601909"/>
          </a:xfrm>
          <a:prstGeom prst="cloud">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43" name="タイトル 1">
            <a:extLst>
              <a:ext uri="{FF2B5EF4-FFF2-40B4-BE49-F238E27FC236}">
                <a16:creationId xmlns:a16="http://schemas.microsoft.com/office/drawing/2014/main" id="{A1C4A15A-1752-4463-A0EA-45B6DB032517}"/>
              </a:ext>
            </a:extLst>
          </p:cNvPr>
          <p:cNvSpPr txBox="1">
            <a:spLocks/>
          </p:cNvSpPr>
          <p:nvPr/>
        </p:nvSpPr>
        <p:spPr>
          <a:xfrm>
            <a:off x="4574024" y="-770034"/>
            <a:ext cx="6027196" cy="4094576"/>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ハッピー</a:t>
            </a:r>
            <a:endParaRPr lang="en-US" altLang="ja-JP"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オオサカ</a:t>
            </a:r>
            <a:endParaRPr lang="en-US" altLang="ja-JP" sz="6000" dirty="0">
              <a:solidFill>
                <a:srgbClr val="66FF66"/>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ベイベース</a:t>
            </a:r>
            <a:endParaRPr lang="ja-JP" altLang="en-US" sz="4400" dirty="0">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p:txBody>
      </p:sp>
      <p:sp>
        <p:nvSpPr>
          <p:cNvPr id="37" name="正方形/長方形 36"/>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ハッピーオオサカベイベース</a:t>
            </a:r>
            <a:endParaRPr kumimoji="1"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DA564AD-5324-495F-BBFD-D45883746458}" type="slidenum">
              <a:rPr kumimoji="1" lang="ja-JP" altLang="en-US" smtClean="0"/>
              <a:t>30</a:t>
            </a:fld>
            <a:endParaRPr kumimoji="1" lang="ja-JP" altLang="en-US"/>
          </a:p>
        </p:txBody>
      </p:sp>
    </p:spTree>
    <p:extLst>
      <p:ext uri="{BB962C8B-B14F-4D97-AF65-F5344CB8AC3E}">
        <p14:creationId xmlns:p14="http://schemas.microsoft.com/office/powerpoint/2010/main" val="146985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①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とは</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	</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②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のポイント</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4800" b="1" dirty="0" smtClean="0">
                <a:latin typeface="Meiryo UI" panose="020B0604030504040204" pitchFamily="50" charset="-128"/>
                <a:ea typeface="Meiryo UI" panose="020B0604030504040204" pitchFamily="50" charset="-128"/>
              </a:rPr>
              <a:t>③ 大阪</a:t>
            </a:r>
            <a:r>
              <a:rPr kumimoji="1" lang="ja-JP" altLang="en-US" sz="4800" b="1" dirty="0">
                <a:latin typeface="Meiryo UI" panose="020B0604030504040204" pitchFamily="50" charset="-128"/>
                <a:ea typeface="Meiryo UI" panose="020B0604030504040204" pitchFamily="50" charset="-128"/>
              </a:rPr>
              <a:t>と</a:t>
            </a:r>
            <a:r>
              <a:rPr kumimoji="1" lang="en-US" altLang="ja-JP" sz="4800" b="1" dirty="0">
                <a:latin typeface="Meiryo UI" panose="020B0604030504040204" pitchFamily="50" charset="-128"/>
                <a:ea typeface="Meiryo UI" panose="020B0604030504040204" pitchFamily="50" charset="-128"/>
              </a:rPr>
              <a:t>SDGs</a:t>
            </a:r>
            <a:endParaRPr kumimoji="1" lang="en-US" altLang="ja-JP" sz="48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④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Osaka</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ビジョン</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⑤ </a:t>
            </a:r>
            <a:r>
              <a:rPr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みんな</a:t>
            </a:r>
            <a:r>
              <a:rPr lang="ja-JP" altLang="en-US" sz="3200" b="1" dirty="0">
                <a:solidFill>
                  <a:schemeClr val="bg1">
                    <a:lumMod val="75000"/>
                  </a:schemeClr>
                </a:solidFill>
                <a:latin typeface="メイリオ" panose="020B0604030504040204" pitchFamily="50" charset="-128"/>
                <a:ea typeface="メイリオ" panose="020B0604030504040204" pitchFamily="50" charset="-128"/>
              </a:rPr>
              <a:t>で取組もう</a:t>
            </a:r>
            <a:r>
              <a:rPr lang="en-US" altLang="ja-JP" sz="3200" b="1" dirty="0" smtClean="0">
                <a:solidFill>
                  <a:schemeClr val="bg1">
                    <a:lumMod val="75000"/>
                  </a:schemeClr>
                </a:solidFill>
                <a:latin typeface="メイリオ" panose="020B0604030504040204" pitchFamily="50" charset="-128"/>
                <a:ea typeface="メイリオ" panose="020B0604030504040204" pitchFamily="50" charset="-128"/>
              </a:rPr>
              <a:t>SDGs</a:t>
            </a:r>
            <a:endParaRPr kumimoji="1" lang="en-US" altLang="ja-JP" sz="3200" b="1" dirty="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a:solidFill>
                  <a:schemeClr val="bg1">
                    <a:lumMod val="75000"/>
                  </a:schemeClr>
                </a:solidFill>
                <a:latin typeface="メイリオ" panose="020B0604030504040204" pitchFamily="50" charset="-128"/>
                <a:ea typeface="メイリオ" panose="020B0604030504040204" pitchFamily="50" charset="-128"/>
              </a:rPr>
              <a:t>⑥ 皆さんに考えていただきたい</a:t>
            </a:r>
            <a:r>
              <a:rPr kumimoji="1"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こと</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160679010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
        <p:nvSpPr>
          <p:cNvPr id="12" name="テキスト ボックス 11"/>
          <p:cNvSpPr txBox="1"/>
          <p:nvPr/>
        </p:nvSpPr>
        <p:spPr>
          <a:xfrm>
            <a:off x="0" y="880360"/>
            <a:ext cx="5941335" cy="2881060"/>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956568"/>
            <a:ext cx="4175760" cy="266849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91" y="3966779"/>
            <a:ext cx="4084409" cy="264807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8455" y="1195210"/>
            <a:ext cx="4015081" cy="2258434"/>
          </a:xfrm>
          <a:prstGeom prst="rect">
            <a:avLst/>
          </a:prstGeom>
        </p:spPr>
      </p:pic>
      <p:sp>
        <p:nvSpPr>
          <p:cNvPr id="9" name="スライド番号プレースホルダー 1"/>
          <p:cNvSpPr txBox="1">
            <a:spLocks/>
          </p:cNvSpPr>
          <p:nvPr/>
        </p:nvSpPr>
        <p:spPr>
          <a:xfrm>
            <a:off x="7371106" y="625993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32</a:t>
            </a:fld>
            <a:endParaRPr kumimoji="1" lang="ja-JP" altLang="en-US" sz="1200"/>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999506" y="6550969"/>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万博会場のイメージ</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6388" y="633159"/>
            <a:ext cx="2676685" cy="24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779095" y="1174376"/>
            <a:ext cx="792745" cy="307777"/>
          </a:xfrm>
          <a:prstGeom prst="rect">
            <a:avLst/>
          </a:prstGeom>
          <a:solidFill>
            <a:schemeClr val="bg1"/>
          </a:solidFill>
          <a:ln w="25400">
            <a:solidFill>
              <a:srgbClr val="FF0000"/>
            </a:solidFill>
          </a:ln>
        </p:spPr>
        <p:txBody>
          <a:bodyPr wrap="square" lIns="0" tIns="0" rIns="0" bIns="0" rtlCol="0" anchor="ctr" anchorCtr="0">
            <a:spAutoFit/>
          </a:bodyPr>
          <a:lstStyle/>
          <a:p>
            <a:pPr algn="ct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a:t>
            </a:r>
          </a:p>
        </p:txBody>
      </p:sp>
      <p:sp>
        <p:nvSpPr>
          <p:cNvPr id="24" name="フリーフォーム 23"/>
          <p:cNvSpPr/>
          <p:nvPr/>
        </p:nvSpPr>
        <p:spPr>
          <a:xfrm>
            <a:off x="1513500" y="1353275"/>
            <a:ext cx="689794" cy="523308"/>
          </a:xfrm>
          <a:custGeom>
            <a:avLst/>
            <a:gdLst>
              <a:gd name="connsiteX0" fmla="*/ 276225 w 1285875"/>
              <a:gd name="connsiteY0" fmla="*/ 0 h 838200"/>
              <a:gd name="connsiteX1" fmla="*/ 0 w 1285875"/>
              <a:gd name="connsiteY1" fmla="*/ 371475 h 838200"/>
              <a:gd name="connsiteX2" fmla="*/ 247650 w 1285875"/>
              <a:gd name="connsiteY2" fmla="*/ 781050 h 838200"/>
              <a:gd name="connsiteX3" fmla="*/ 819150 w 1285875"/>
              <a:gd name="connsiteY3" fmla="*/ 838200 h 838200"/>
              <a:gd name="connsiteX4" fmla="*/ 1285875 w 1285875"/>
              <a:gd name="connsiteY4" fmla="*/ 323850 h 838200"/>
              <a:gd name="connsiteX5" fmla="*/ 1019175 w 1285875"/>
              <a:gd name="connsiteY5" fmla="*/ 152400 h 838200"/>
              <a:gd name="connsiteX6" fmla="*/ 276225 w 1285875"/>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838200">
                <a:moveTo>
                  <a:pt x="276225" y="0"/>
                </a:moveTo>
                <a:lnTo>
                  <a:pt x="0" y="371475"/>
                </a:lnTo>
                <a:lnTo>
                  <a:pt x="247650" y="781050"/>
                </a:lnTo>
                <a:lnTo>
                  <a:pt x="819150" y="838200"/>
                </a:lnTo>
                <a:lnTo>
                  <a:pt x="1285875" y="323850"/>
                </a:lnTo>
                <a:lnTo>
                  <a:pt x="1019175" y="152400"/>
                </a:lnTo>
                <a:lnTo>
                  <a:pt x="276225" y="0"/>
                </a:lnTo>
                <a:close/>
              </a:path>
            </a:pathLst>
          </a:custGeom>
          <a:gradFill flip="none" rotWithShape="1">
            <a:gsLst>
              <a:gs pos="0">
                <a:schemeClr val="bg1">
                  <a:alpha val="0"/>
                </a:schemeClr>
              </a:gs>
              <a:gs pos="60000">
                <a:srgbClr val="FF0000">
                  <a:alpha val="48000"/>
                </a:srgbClr>
              </a:gs>
              <a:gs pos="100000">
                <a:srgbClr val="FF0000"/>
              </a:gs>
            </a:gsLst>
            <a:path path="circle">
              <a:fillToRect l="50000" t="50000" r="50000" b="50000"/>
            </a:path>
            <a:tileRect/>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392" tIns="42197" rIns="84392" bIns="42197" rtlCol="0" anchor="ctr"/>
          <a:lstStyle/>
          <a:p>
            <a:pPr algn="ctr"/>
            <a:endParaRPr lang="ja-JP" altLang="en-US" sz="1662" dirty="0">
              <a:solidFill>
                <a:prstClr val="white"/>
              </a:solidFill>
            </a:endParaRPr>
          </a:p>
        </p:txBody>
      </p:sp>
      <p:cxnSp>
        <p:nvCxnSpPr>
          <p:cNvPr id="25" name="直線矢印コネクタ 24"/>
          <p:cNvCxnSpPr/>
          <p:nvPr/>
        </p:nvCxnSpPr>
        <p:spPr>
          <a:xfrm>
            <a:off x="1584742" y="1255234"/>
            <a:ext cx="209085" cy="258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テキスト ボックス 25"/>
          <p:cNvSpPr txBox="1"/>
          <p:nvPr/>
        </p:nvSpPr>
        <p:spPr>
          <a:xfrm>
            <a:off x="2203294" y="1854084"/>
            <a:ext cx="587595" cy="310550"/>
          </a:xfrm>
          <a:prstGeom prst="rect">
            <a:avLst/>
          </a:prstGeom>
          <a:solidFill>
            <a:schemeClr val="bg1"/>
          </a:solidFill>
          <a:ln w="12700">
            <a:solidFill>
              <a:schemeClr val="tx1"/>
            </a:solidFill>
          </a:ln>
        </p:spPr>
        <p:txBody>
          <a:bodyPr wrap="square" lIns="0" tIns="33227" rIns="0" bIns="0" rtlCol="0" anchor="ctr" anchorCtr="0">
            <a:spAutoFit/>
          </a:bodyP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a:t>
            </a: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7" y="3475759"/>
            <a:ext cx="4907146" cy="301711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475760"/>
            <a:ext cx="4827384" cy="3017115"/>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377" y="558477"/>
            <a:ext cx="5670743" cy="2859189"/>
          </a:xfrm>
          <a:prstGeom prst="rect">
            <a:avLst/>
          </a:prstGeom>
        </p:spPr>
      </p:pic>
      <p:sp>
        <p:nvSpPr>
          <p:cNvPr id="13" name="スライド番号プレースホルダー 1"/>
          <p:cNvSpPr txBox="1">
            <a:spLocks/>
          </p:cNvSpPr>
          <p:nvPr/>
        </p:nvSpPr>
        <p:spPr>
          <a:xfrm>
            <a:off x="7135813" y="6489652"/>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33</a:t>
            </a:fld>
            <a:endParaRPr kumimoji="1" lang="ja-JP" altLang="en-US" sz="1200"/>
          </a:p>
        </p:txBody>
      </p:sp>
    </p:spTree>
    <p:extLst>
      <p:ext uri="{BB962C8B-B14F-4D97-AF65-F5344CB8AC3E}">
        <p14:creationId xmlns:p14="http://schemas.microsoft.com/office/powerpoint/2010/main" val="3944340222"/>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69961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34</a:t>
            </a:fld>
            <a:endParaRPr kumimoji="1" lang="ja-JP" altLang="en-US" sz="1200"/>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①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とは</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	</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②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のポイント</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③ 大阪</a:t>
            </a:r>
            <a:r>
              <a:rPr kumimoji="1" lang="ja-JP" altLang="en-US" sz="3200" b="1" dirty="0">
                <a:solidFill>
                  <a:schemeClr val="bg1">
                    <a:lumMod val="75000"/>
                  </a:schemeClr>
                </a:solidFill>
                <a:latin typeface="Meiryo UI" panose="020B0604030504040204" pitchFamily="50" charset="-128"/>
                <a:ea typeface="Meiryo UI" panose="020B0604030504040204" pitchFamily="50" charset="-128"/>
              </a:rPr>
              <a:t>と</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SDGs</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4800" b="1" dirty="0" smtClean="0">
                <a:latin typeface="Meiryo UI" panose="020B0604030504040204" pitchFamily="50" charset="-128"/>
                <a:ea typeface="Meiryo UI" panose="020B0604030504040204" pitchFamily="50" charset="-128"/>
              </a:rPr>
              <a:t>④ </a:t>
            </a:r>
            <a:r>
              <a:rPr kumimoji="1" lang="en-US" altLang="ja-JP" sz="4800" b="1" dirty="0" smtClean="0">
                <a:latin typeface="Meiryo UI" panose="020B0604030504040204" pitchFamily="50" charset="-128"/>
                <a:ea typeface="Meiryo UI" panose="020B0604030504040204" pitchFamily="50" charset="-128"/>
              </a:rPr>
              <a:t>Osaka</a:t>
            </a:r>
            <a:r>
              <a:rPr kumimoji="1" lang="ja-JP" altLang="en-US" sz="4800" b="1" dirty="0" smtClean="0">
                <a:latin typeface="Meiryo UI" panose="020B0604030504040204" pitchFamily="50" charset="-128"/>
                <a:ea typeface="Meiryo UI" panose="020B0604030504040204" pitchFamily="50" charset="-128"/>
              </a:rPr>
              <a:t> </a:t>
            </a:r>
            <a:r>
              <a:rPr kumimoji="1" lang="en-US" altLang="ja-JP" sz="4800" b="1" dirty="0" smtClean="0">
                <a:latin typeface="Meiryo UI" panose="020B0604030504040204" pitchFamily="50" charset="-128"/>
                <a:ea typeface="Meiryo UI" panose="020B0604030504040204" pitchFamily="50" charset="-128"/>
              </a:rPr>
              <a:t>SDGs</a:t>
            </a:r>
            <a:r>
              <a:rPr kumimoji="1" lang="ja-JP" altLang="en-US" sz="4800" b="1" dirty="0" smtClean="0">
                <a:latin typeface="Meiryo UI" panose="020B0604030504040204" pitchFamily="50" charset="-128"/>
                <a:ea typeface="Meiryo UI" panose="020B0604030504040204" pitchFamily="50" charset="-128"/>
              </a:rPr>
              <a:t> ビジョン</a:t>
            </a:r>
            <a:endParaRPr kumimoji="1" lang="en-US" altLang="ja-JP" sz="48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⑤ </a:t>
            </a:r>
            <a:r>
              <a:rPr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みんな</a:t>
            </a:r>
            <a:r>
              <a:rPr lang="ja-JP" altLang="en-US" sz="3200" b="1" dirty="0">
                <a:solidFill>
                  <a:schemeClr val="bg1">
                    <a:lumMod val="75000"/>
                  </a:schemeClr>
                </a:solidFill>
                <a:latin typeface="メイリオ" panose="020B0604030504040204" pitchFamily="50" charset="-128"/>
                <a:ea typeface="メイリオ" panose="020B0604030504040204" pitchFamily="50" charset="-128"/>
              </a:rPr>
              <a:t>で取組もう</a:t>
            </a:r>
            <a:r>
              <a:rPr lang="en-US" altLang="ja-JP" sz="3200" b="1" dirty="0" smtClean="0">
                <a:solidFill>
                  <a:schemeClr val="bg1">
                    <a:lumMod val="75000"/>
                  </a:schemeClr>
                </a:solidFill>
                <a:latin typeface="メイリオ" panose="020B0604030504040204" pitchFamily="50" charset="-128"/>
                <a:ea typeface="メイリオ" panose="020B0604030504040204" pitchFamily="50" charset="-128"/>
              </a:rPr>
              <a:t>SDGs</a:t>
            </a:r>
            <a:r>
              <a:rPr kumimoji="1" lang="en-US" altLang="ja-JP" sz="3200" b="1" dirty="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a:solidFill>
                  <a:schemeClr val="bg1">
                    <a:lumMod val="75000"/>
                  </a:schemeClr>
                </a:solidFill>
                <a:latin typeface="メイリオ" panose="020B0604030504040204" pitchFamily="50" charset="-128"/>
                <a:ea typeface="メイリオ" panose="020B0604030504040204" pitchFamily="50" charset="-128"/>
              </a:rPr>
              <a:t>⑥ 皆さんに考えていただきたい</a:t>
            </a:r>
            <a:r>
              <a:rPr kumimoji="1"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こと</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3410807464"/>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695416131"/>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4</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大阪府</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推進本部</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設置</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2020</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3</a:t>
                      </a:r>
                      <a:r>
                        <a:rPr kumimoji="1" lang="ja-JP" altLang="en-US" sz="1400" b="1" dirty="0" smtClean="0">
                          <a:solidFill>
                            <a:srgbClr val="FF0000"/>
                          </a:solidFill>
                          <a:latin typeface="Meiryo UI" panose="020B0604030504040204" pitchFamily="50" charset="-128"/>
                          <a:ea typeface="Meiryo UI" panose="020B0604030504040204" pitchFamily="50" charset="-128"/>
                        </a:rPr>
                        <a:t>月　</a:t>
                      </a:r>
                      <a:r>
                        <a:rPr kumimoji="1" lang="en-US" altLang="ja-JP" sz="1400" b="1" dirty="0" smtClean="0">
                          <a:solidFill>
                            <a:srgbClr val="FF0000"/>
                          </a:solidFill>
                          <a:latin typeface="Meiryo UI" panose="020B0604030504040204" pitchFamily="50" charset="-128"/>
                          <a:ea typeface="Meiryo UI" panose="020B0604030504040204" pitchFamily="50" charset="-128"/>
                        </a:rPr>
                        <a:t>Osaka</a:t>
                      </a:r>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 ビジョン策定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7</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モデル事業に採択</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（大阪市と共同提案）</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大阪・関西万博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　　　　開催決定</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36</a:t>
            </a:fld>
            <a:endParaRPr kumimoji="1" lang="ja-JP" altLang="en-US" sz="1200"/>
          </a:p>
        </p:txBody>
      </p:sp>
    </p:spTree>
    <p:extLst>
      <p:ext uri="{BB962C8B-B14F-4D97-AF65-F5344CB8AC3E}">
        <p14:creationId xmlns:p14="http://schemas.microsoft.com/office/powerpoint/2010/main" val="338196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大阪府の役割</a:t>
            </a:r>
            <a:endParaRPr kumimoji="1" lang="en-US" altLang="ja-JP"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84074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37</a:t>
            </a:fld>
            <a:endParaRPr kumimoji="1" lang="ja-JP" altLang="en-US" sz="1200"/>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重点ゴール</a:t>
            </a:r>
            <a:endParaRPr kumimoji="1" lang="en-US" altLang="ja-JP"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38</a:t>
            </a:fld>
            <a:endParaRPr kumimoji="1" lang="ja-JP" altLang="en-US" sz="1200"/>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79182" y="1131174"/>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73886" y="963412"/>
            <a:ext cx="9516533" cy="1446550"/>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」と聞いて思いつくものを</a:t>
            </a:r>
            <a:endParaRPr kumimoji="1" lang="en-US" altLang="ja-JP" sz="4400" b="1" dirty="0" smtClean="0">
              <a:latin typeface="Meiryo UI" panose="020B0604030504040204" pitchFamily="50" charset="-128"/>
              <a:ea typeface="Meiryo UI" panose="020B0604030504040204" pitchFamily="50" charset="-128"/>
            </a:endParaRPr>
          </a:p>
          <a:p>
            <a:r>
              <a:rPr kumimoji="1" lang="ja-JP" altLang="en-US" sz="4400" b="1" dirty="0" smtClean="0">
                <a:latin typeface="Meiryo UI" panose="020B0604030504040204" pitchFamily="50" charset="-128"/>
                <a:ea typeface="Meiryo UI" panose="020B0604030504040204" pitchFamily="50" charset="-128"/>
              </a:rPr>
              <a:t>書き出してみてください</a:t>
            </a:r>
            <a:r>
              <a:rPr kumimoji="1" lang="ja-JP" altLang="en-US" sz="2800" b="1" dirty="0" smtClean="0">
                <a:solidFill>
                  <a:srgbClr val="FF0000"/>
                </a:solidFill>
                <a:latin typeface="Meiryo UI" panose="020B0604030504040204" pitchFamily="50" charset="-128"/>
                <a:ea typeface="Meiryo UI" panose="020B0604030504040204" pitchFamily="50" charset="-128"/>
              </a:rPr>
              <a:t>（なんでも構いません）</a:t>
            </a:r>
            <a:endParaRPr kumimoji="1" lang="ja-JP" altLang="en-US" sz="4400" dirty="0">
              <a:solidFill>
                <a:srgbClr val="FF0000"/>
              </a:solidFill>
            </a:endParaRPr>
          </a:p>
        </p:txBody>
      </p:sp>
      <p:sp>
        <p:nvSpPr>
          <p:cNvPr id="4" name="正方形/長方形 3"/>
          <p:cNvSpPr/>
          <p:nvPr/>
        </p:nvSpPr>
        <p:spPr>
          <a:xfrm>
            <a:off x="389467" y="3071287"/>
            <a:ext cx="8835496" cy="32850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a:t>・</a:t>
            </a: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まずはじめに（アイスブレイク①）</a:t>
            </a:r>
            <a:endParaRPr kumimoji="1" lang="en-US" altLang="ja-JP" sz="2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2954226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solidFill>
                  <a:prstClr val="white"/>
                </a:solidFill>
                <a:latin typeface="Meiryo UI" panose="020B0604030504040204" pitchFamily="50" charset="-128"/>
                <a:ea typeface="Meiryo UI" panose="020B0604030504040204" pitchFamily="50" charset="-128"/>
              </a:rPr>
              <a:t>　</a:t>
            </a:r>
            <a:r>
              <a:rPr kumimoji="1" lang="en-US" altLang="ja-JP" sz="2000" b="1" dirty="0">
                <a:solidFill>
                  <a:prstClr val="white"/>
                </a:solidFill>
                <a:latin typeface="Meiryo UI" panose="020B0604030504040204" pitchFamily="50" charset="-128"/>
                <a:ea typeface="Meiryo UI" panose="020B0604030504040204" pitchFamily="50" charset="-128"/>
              </a:rPr>
              <a:t>2030</a:t>
            </a:r>
            <a:r>
              <a:rPr kumimoji="1" lang="ja-JP" altLang="en-US" sz="2000" b="1" dirty="0">
                <a:solidFill>
                  <a:prstClr val="white"/>
                </a:solidFill>
                <a:latin typeface="Meiryo UI" panose="020B0604030504040204" pitchFamily="50" charset="-128"/>
                <a:ea typeface="Meiryo UI" panose="020B0604030504040204" pitchFamily="50" charset="-128"/>
              </a:rPr>
              <a:t>年までの取組工程</a:t>
            </a:r>
            <a:endParaRPr kumimoji="1" lang="en-US" altLang="ja-JP" sz="2000" b="1" dirty="0">
              <a:solidFill>
                <a:prstClr val="white"/>
              </a:solidFill>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120537" y="650981"/>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取組工程</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1"/>
          <p:cNvSpPr txBox="1">
            <a:spLocks/>
          </p:cNvSpPr>
          <p:nvPr/>
        </p:nvSpPr>
        <p:spPr>
          <a:xfrm>
            <a:off x="6996113" y="65341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39</a:t>
            </a:fld>
            <a:endParaRPr kumimoji="1" lang="ja-JP" altLang="en-US" sz="1200"/>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先進都市をめざして</a:t>
            </a: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1093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2029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1243" y="668564"/>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
        <p:nvSpPr>
          <p:cNvPr id="92" name="スライド番号プレースホルダー 1"/>
          <p:cNvSpPr txBox="1">
            <a:spLocks/>
          </p:cNvSpPr>
          <p:nvPr/>
        </p:nvSpPr>
        <p:spPr>
          <a:xfrm>
            <a:off x="74533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40</a:t>
            </a:fld>
            <a:endParaRPr kumimoji="1" lang="ja-JP" altLang="en-US" sz="1200"/>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①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とは</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	</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②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のポイント</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③ 大阪</a:t>
            </a:r>
            <a:r>
              <a:rPr kumimoji="1" lang="ja-JP" altLang="en-US" sz="3200" b="1" dirty="0">
                <a:solidFill>
                  <a:schemeClr val="bg1">
                    <a:lumMod val="75000"/>
                  </a:schemeClr>
                </a:solidFill>
                <a:latin typeface="Meiryo UI" panose="020B0604030504040204" pitchFamily="50" charset="-128"/>
                <a:ea typeface="Meiryo UI" panose="020B0604030504040204" pitchFamily="50" charset="-128"/>
              </a:rPr>
              <a:t>と</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SDGs</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④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Osaka</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ビジョン</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4800" b="1" dirty="0" smtClean="0">
                <a:latin typeface="Meiryo UI" panose="020B0604030504040204" pitchFamily="50" charset="-128"/>
                <a:ea typeface="Meiryo UI" panose="020B0604030504040204" pitchFamily="50" charset="-128"/>
              </a:rPr>
              <a:t>⑤ </a:t>
            </a:r>
            <a:r>
              <a:rPr lang="ja-JP" altLang="en-US" sz="4800" b="1" dirty="0" smtClean="0">
                <a:latin typeface="メイリオ" panose="020B0604030504040204" pitchFamily="50" charset="-128"/>
                <a:ea typeface="メイリオ" panose="020B0604030504040204" pitchFamily="50" charset="-128"/>
              </a:rPr>
              <a:t>みんな</a:t>
            </a:r>
            <a:r>
              <a:rPr lang="ja-JP" altLang="en-US" sz="4800" b="1" dirty="0">
                <a:latin typeface="メイリオ" panose="020B0604030504040204" pitchFamily="50" charset="-128"/>
                <a:ea typeface="メイリオ" panose="020B0604030504040204" pitchFamily="50" charset="-128"/>
              </a:rPr>
              <a:t>で取組もう</a:t>
            </a:r>
            <a:r>
              <a:rPr lang="en-US" altLang="ja-JP" sz="4800" b="1" dirty="0" smtClean="0">
                <a:latin typeface="メイリオ" panose="020B0604030504040204" pitchFamily="50" charset="-128"/>
                <a:ea typeface="メイリオ" panose="020B0604030504040204" pitchFamily="50" charset="-128"/>
              </a:rPr>
              <a:t>SDGs</a:t>
            </a:r>
            <a:r>
              <a:rPr kumimoji="1" lang="en-US" altLang="ja-JP" sz="48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ja-JP" altLang="en-US" sz="3200" b="1" dirty="0" smtClean="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⑥ </a:t>
            </a:r>
            <a:r>
              <a:rPr kumimoji="1" lang="ja-JP" altLang="en-US" sz="3200" b="1" dirty="0">
                <a:solidFill>
                  <a:schemeClr val="bg1">
                    <a:lumMod val="75000"/>
                  </a:schemeClr>
                </a:solidFill>
                <a:latin typeface="メイリオ" panose="020B0604030504040204" pitchFamily="50" charset="-128"/>
                <a:ea typeface="メイリオ" panose="020B0604030504040204" pitchFamily="50" charset="-128"/>
              </a:rPr>
              <a:t>皆さんに考えていただきたい</a:t>
            </a:r>
            <a:r>
              <a:rPr kumimoji="1"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こと</a:t>
            </a:r>
            <a:endParaRPr kumimoji="1" lang="en-US" altLang="ja-JP" sz="2000" b="1"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3880020413"/>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1762609" y="6153730"/>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graphicFrame>
        <p:nvGraphicFramePr>
          <p:cNvPr id="6" name="コンテンツ プレースホルダー 8"/>
          <p:cNvGraphicFramePr>
            <a:graphicFrameLocks/>
          </p:cNvGraphicFramePr>
          <p:nvPr>
            <p:extLst>
              <p:ext uri="{D42A27DB-BD31-4B8C-83A1-F6EECF244321}">
                <p14:modId xmlns:p14="http://schemas.microsoft.com/office/powerpoint/2010/main" val="3513572033"/>
              </p:ext>
            </p:extLst>
          </p:nvPr>
        </p:nvGraphicFramePr>
        <p:xfrm>
          <a:off x="168791" y="1380968"/>
          <a:ext cx="9439174" cy="4683336"/>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6"/>
          <p:cNvSpPr/>
          <p:nvPr/>
        </p:nvSpPr>
        <p:spPr>
          <a:xfrm>
            <a:off x="168791" y="788535"/>
            <a:ext cx="5822428" cy="461665"/>
          </a:xfrm>
          <a:prstGeom prst="rect">
            <a:avLst/>
          </a:prstGeom>
        </p:spPr>
        <p:txBody>
          <a:bodyPr wrap="none">
            <a:spAutoFit/>
          </a:bodyPr>
          <a:lstStyle/>
          <a:p>
            <a:r>
              <a:rPr lang="ja-JP" altLang="en-US" sz="2400" b="1" u="sng" dirty="0">
                <a:latin typeface="Meiryo UI" panose="020B0604030504040204" pitchFamily="50" charset="-128"/>
                <a:ea typeface="Meiryo UI" panose="020B0604030504040204" pitchFamily="50" charset="-128"/>
              </a:rPr>
              <a:t>府民全体の認知度は</a:t>
            </a:r>
            <a:r>
              <a:rPr lang="ja-JP" altLang="en-US" sz="2400" b="1" u="sng" dirty="0" smtClean="0">
                <a:latin typeface="Meiryo UI" panose="020B0604030504040204" pitchFamily="50" charset="-128"/>
                <a:ea typeface="Meiryo UI" panose="020B0604030504040204" pitchFamily="50" charset="-128"/>
              </a:rPr>
              <a:t>、</a:t>
            </a:r>
            <a:r>
              <a:rPr lang="en-US" altLang="ja-JP" sz="2400" b="1" u="sng" dirty="0" smtClean="0">
                <a:latin typeface="Meiryo UI" panose="020B0604030504040204" pitchFamily="50" charset="-128"/>
                <a:ea typeface="Meiryo UI" panose="020B0604030504040204" pitchFamily="50" charset="-128"/>
              </a:rPr>
              <a:t>79.5%</a:t>
            </a:r>
            <a:r>
              <a:rPr lang="ja-JP" altLang="en-US" sz="1400" dirty="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2022</a:t>
            </a:r>
            <a:r>
              <a:rPr lang="ja-JP" altLang="en-US" sz="1400" dirty="0" smtClean="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rPr>
              <a:t>時点）</a:t>
            </a:r>
            <a:endParaRPr lang="en-US" altLang="ja-JP" sz="1400" dirty="0">
              <a:latin typeface="Meiryo UI" panose="020B0604030504040204" pitchFamily="50" charset="-128"/>
              <a:ea typeface="Meiryo UI" panose="020B0604030504040204" pitchFamily="50" charset="-128"/>
            </a:endParaRPr>
          </a:p>
        </p:txBody>
      </p:sp>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42</a:t>
            </a:fld>
            <a:endParaRPr kumimoji="1" lang="ja-JP" altLang="en-US" sz="1200"/>
          </a:p>
        </p:txBody>
      </p:sp>
    </p:spTree>
    <p:extLst>
      <p:ext uri="{BB962C8B-B14F-4D97-AF65-F5344CB8AC3E}">
        <p14:creationId xmlns:p14="http://schemas.microsoft.com/office/powerpoint/2010/main" val="2499387788"/>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認知度（年齢別）</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12437" y="611086"/>
            <a:ext cx="9147100" cy="430393"/>
          </a:xfrm>
          <a:prstGeom prst="rect">
            <a:avLst/>
          </a:prstGeom>
          <a:ln w="12700">
            <a:noFill/>
          </a:ln>
        </p:spPr>
        <p:txBody>
          <a:bodyPr wrap="square" anchor="ctr">
            <a:noAutofit/>
          </a:bodyPr>
          <a:lstStyle/>
          <a:p>
            <a:pPr>
              <a:lnSpc>
                <a:spcPts val="1997"/>
              </a:lnSpc>
            </a:pPr>
            <a:r>
              <a:rPr lang="ja-JP" altLang="en-US" sz="1334" dirty="0">
                <a:latin typeface="+mn-ea"/>
              </a:rPr>
              <a:t>〇年齢別での認知度の差は少なく、</a:t>
            </a:r>
            <a:r>
              <a:rPr lang="en-US" altLang="ja-JP" sz="1334" dirty="0">
                <a:latin typeface="+mn-ea"/>
              </a:rPr>
              <a:t>18</a:t>
            </a:r>
            <a:r>
              <a:rPr lang="ja-JP" altLang="en-US" sz="1334" dirty="0">
                <a:latin typeface="+mn-ea"/>
              </a:rPr>
              <a:t>歳～</a:t>
            </a:r>
            <a:r>
              <a:rPr lang="en-US" altLang="ja-JP" sz="1334" dirty="0">
                <a:latin typeface="+mn-ea"/>
              </a:rPr>
              <a:t>20</a:t>
            </a:r>
            <a:r>
              <a:rPr lang="ja-JP" altLang="en-US" sz="1334" dirty="0">
                <a:latin typeface="+mn-ea"/>
              </a:rPr>
              <a:t>歳を除くすべての年代で認知度が上がっている。</a:t>
            </a:r>
            <a:endParaRPr lang="en-US" altLang="ja-JP" sz="1334" dirty="0">
              <a:latin typeface="+mn-ea"/>
            </a:endParaRPr>
          </a:p>
        </p:txBody>
      </p:sp>
      <p:graphicFrame>
        <p:nvGraphicFramePr>
          <p:cNvPr id="7" name="グラフ 6"/>
          <p:cNvGraphicFramePr/>
          <p:nvPr>
            <p:extLst/>
          </p:nvPr>
        </p:nvGraphicFramePr>
        <p:xfrm>
          <a:off x="598108" y="1041479"/>
          <a:ext cx="4389051" cy="5739664"/>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60598" y="1761547"/>
            <a:ext cx="303929" cy="864004"/>
          </a:xfrm>
          <a:prstGeom prst="rect">
            <a:avLst/>
          </a:prstGeom>
          <a:noFill/>
          <a:ln>
            <a:solidFill>
              <a:schemeClr val="tx1"/>
            </a:solidFill>
          </a:ln>
        </p:spPr>
        <p:txBody>
          <a:bodyPr vert="eaVert" wrap="square" rtlCol="0" anchor="ctr">
            <a:spAutoFit/>
          </a:bodyPr>
          <a:lstStyle/>
          <a:p>
            <a:pPr algn="ctr"/>
            <a:r>
              <a:rPr kumimoji="1" lang="en-US" altLang="ja-JP" sz="762" dirty="0"/>
              <a:t>18</a:t>
            </a:r>
            <a:r>
              <a:rPr kumimoji="1" lang="ja-JP" altLang="en-US" sz="762" dirty="0"/>
              <a:t>歳～</a:t>
            </a:r>
            <a:r>
              <a:rPr kumimoji="1" lang="en-US" altLang="ja-JP" sz="762" dirty="0"/>
              <a:t>20</a:t>
            </a:r>
            <a:r>
              <a:rPr kumimoji="1" lang="ja-JP" altLang="en-US" sz="762" dirty="0"/>
              <a:t>歳代</a:t>
            </a:r>
          </a:p>
        </p:txBody>
      </p:sp>
      <p:sp>
        <p:nvSpPr>
          <p:cNvPr id="20" name="テキスト ボックス 19"/>
          <p:cNvSpPr txBox="1"/>
          <p:nvPr/>
        </p:nvSpPr>
        <p:spPr>
          <a:xfrm>
            <a:off x="360598" y="3763864"/>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30</a:t>
            </a:r>
            <a:r>
              <a:rPr kumimoji="1" lang="ja-JP" altLang="en-US" sz="762" dirty="0"/>
              <a:t>歳代</a:t>
            </a:r>
          </a:p>
        </p:txBody>
      </p:sp>
      <p:sp>
        <p:nvSpPr>
          <p:cNvPr id="22" name="テキスト ボックス 21"/>
          <p:cNvSpPr txBox="1"/>
          <p:nvPr/>
        </p:nvSpPr>
        <p:spPr>
          <a:xfrm>
            <a:off x="360598" y="5525121"/>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40</a:t>
            </a:r>
            <a:r>
              <a:rPr kumimoji="1" lang="ja-JP" altLang="en-US" sz="762" dirty="0"/>
              <a:t>歳代</a:t>
            </a:r>
          </a:p>
        </p:txBody>
      </p:sp>
      <p:sp>
        <p:nvSpPr>
          <p:cNvPr id="23" name="テキスト ボックス 22"/>
          <p:cNvSpPr txBox="1"/>
          <p:nvPr/>
        </p:nvSpPr>
        <p:spPr>
          <a:xfrm>
            <a:off x="5144726" y="1882077"/>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50</a:t>
            </a:r>
            <a:r>
              <a:rPr kumimoji="1" lang="ja-JP" altLang="en-US" sz="762" dirty="0"/>
              <a:t>歳代</a:t>
            </a:r>
          </a:p>
        </p:txBody>
      </p:sp>
      <p:sp>
        <p:nvSpPr>
          <p:cNvPr id="24" name="テキスト ボックス 23"/>
          <p:cNvSpPr txBox="1"/>
          <p:nvPr/>
        </p:nvSpPr>
        <p:spPr>
          <a:xfrm>
            <a:off x="5144725" y="5033321"/>
            <a:ext cx="303929" cy="803272"/>
          </a:xfrm>
          <a:prstGeom prst="rect">
            <a:avLst/>
          </a:prstGeom>
          <a:noFill/>
          <a:ln>
            <a:solidFill>
              <a:schemeClr val="tx1"/>
            </a:solidFill>
          </a:ln>
        </p:spPr>
        <p:txBody>
          <a:bodyPr vert="eaVert" wrap="square" rtlCol="0" anchor="ctr">
            <a:spAutoFit/>
          </a:bodyPr>
          <a:lstStyle/>
          <a:p>
            <a:pPr algn="ctr"/>
            <a:r>
              <a:rPr kumimoji="1" lang="en-US" altLang="ja-JP" sz="762" dirty="0"/>
              <a:t>60</a:t>
            </a:r>
            <a:r>
              <a:rPr kumimoji="1" lang="ja-JP" altLang="en-US" sz="762" dirty="0"/>
              <a:t>歳代以上</a:t>
            </a:r>
          </a:p>
        </p:txBody>
      </p:sp>
      <p:sp>
        <p:nvSpPr>
          <p:cNvPr id="4" name="テキスト ボックス 3"/>
          <p:cNvSpPr txBox="1"/>
          <p:nvPr/>
        </p:nvSpPr>
        <p:spPr>
          <a:xfrm>
            <a:off x="4067433" y="1674557"/>
            <a:ext cx="255198" cy="209609"/>
          </a:xfrm>
          <a:prstGeom prst="rect">
            <a:avLst/>
          </a:prstGeom>
          <a:noFill/>
        </p:spPr>
        <p:txBody>
          <a:bodyPr wrap="none" rtlCol="0">
            <a:spAutoFit/>
          </a:bodyPr>
          <a:lstStyle/>
          <a:p>
            <a:r>
              <a:rPr kumimoji="1" lang="en-US" altLang="ja-JP" sz="762" dirty="0"/>
              <a:t>%</a:t>
            </a:r>
            <a:endParaRPr kumimoji="1" lang="ja-JP" altLang="en-US" sz="762" dirty="0"/>
          </a:p>
        </p:txBody>
      </p:sp>
      <p:graphicFrame>
        <p:nvGraphicFramePr>
          <p:cNvPr id="14" name="グラフ 13"/>
          <p:cNvGraphicFramePr/>
          <p:nvPr>
            <p:extLst/>
          </p:nvPr>
        </p:nvGraphicFramePr>
        <p:xfrm>
          <a:off x="5446598" y="1041480"/>
          <a:ext cx="4147727" cy="5739665"/>
        </p:xfrm>
        <a:graphic>
          <a:graphicData uri="http://schemas.openxmlformats.org/drawingml/2006/chart">
            <c:chart xmlns:c="http://schemas.openxmlformats.org/drawingml/2006/chart" xmlns:r="http://schemas.openxmlformats.org/officeDocument/2006/relationships" r:id="rId4"/>
          </a:graphicData>
        </a:graphic>
      </p:graphicFrame>
      <p:pic>
        <p:nvPicPr>
          <p:cNvPr id="15" name="図 14"/>
          <p:cNvPicPr>
            <a:picLocks noChangeAspect="1"/>
          </p:cNvPicPr>
          <p:nvPr/>
        </p:nvPicPr>
        <p:blipFill rotWithShape="1">
          <a:blip r:embed="rId5"/>
          <a:srcRect l="11979" t="91124" r="12362" b="4469"/>
          <a:stretch/>
        </p:blipFill>
        <p:spPr>
          <a:xfrm>
            <a:off x="3469150" y="6548100"/>
            <a:ext cx="5597773" cy="243381"/>
          </a:xfrm>
          <a:prstGeom prst="rect">
            <a:avLst/>
          </a:prstGeom>
        </p:spPr>
      </p:pic>
      <p:sp>
        <p:nvSpPr>
          <p:cNvPr id="16" name="スライド番号プレースホルダー 1"/>
          <p:cNvSpPr txBox="1">
            <a:spLocks/>
          </p:cNvSpPr>
          <p:nvPr/>
        </p:nvSpPr>
        <p:spPr>
          <a:xfrm>
            <a:off x="7339013" y="65468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43</a:t>
            </a:fld>
            <a:endParaRPr kumimoji="1" lang="ja-JP" altLang="en-US" sz="1200"/>
          </a:p>
        </p:txBody>
      </p:sp>
    </p:spTree>
    <p:extLst>
      <p:ext uri="{BB962C8B-B14F-4D97-AF65-F5344CB8AC3E}">
        <p14:creationId xmlns:p14="http://schemas.microsoft.com/office/powerpoint/2010/main" val="2640540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を知ったきっかけ</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12437" y="687942"/>
            <a:ext cx="9147100" cy="336162"/>
          </a:xfrm>
          <a:prstGeom prst="rect">
            <a:avLst/>
          </a:prstGeom>
          <a:ln w="12700">
            <a:noFill/>
          </a:ln>
        </p:spPr>
        <p:txBody>
          <a:bodyPr wrap="square" anchor="ctr">
            <a:noAutofit/>
          </a:bodyPr>
          <a:lstStyle/>
          <a:p>
            <a:pPr>
              <a:lnSpc>
                <a:spcPts val="1997"/>
              </a:lnSpc>
            </a:pPr>
            <a:r>
              <a:rPr lang="ja-JP" altLang="en-US" sz="1334" dirty="0">
                <a:latin typeface="+mn-ea"/>
              </a:rPr>
              <a:t>〇</a:t>
            </a:r>
            <a:r>
              <a:rPr lang="en-US" altLang="ja-JP" sz="1334" dirty="0">
                <a:latin typeface="+mn-ea"/>
              </a:rPr>
              <a:t>SDGs</a:t>
            </a:r>
            <a:r>
              <a:rPr lang="ja-JP" altLang="en-US" sz="1334" dirty="0">
                <a:latin typeface="+mn-ea"/>
              </a:rPr>
              <a:t>を知るきっかけは、 「テレビ・ラジオ」が最も高く、次いで「ニュースサイト・ニュースアプリ」が高い。</a:t>
            </a:r>
            <a:endParaRPr lang="en-US" altLang="ja-JP" sz="1334" dirty="0">
              <a:latin typeface="+mn-ea"/>
            </a:endParaRPr>
          </a:p>
        </p:txBody>
      </p:sp>
      <p:graphicFrame>
        <p:nvGraphicFramePr>
          <p:cNvPr id="5" name="グラフ 4"/>
          <p:cNvGraphicFramePr/>
          <p:nvPr>
            <p:extLst/>
          </p:nvPr>
        </p:nvGraphicFramePr>
        <p:xfrm>
          <a:off x="708770" y="1184387"/>
          <a:ext cx="8441492" cy="5566245"/>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7282518" y="1284444"/>
            <a:ext cx="1741469" cy="532262"/>
          </a:xfrm>
          <a:prstGeom prst="rect">
            <a:avLst/>
          </a:prstGeom>
          <a:noFill/>
          <a:ln>
            <a:solidFill>
              <a:schemeClr val="bg1">
                <a:lumMod val="65000"/>
              </a:schemeClr>
            </a:solidFill>
          </a:ln>
        </p:spPr>
        <p:txBody>
          <a:bodyPr wrap="square" rtlCol="0">
            <a:spAutoFit/>
          </a:bodyPr>
          <a:lstStyle/>
          <a:p>
            <a:r>
              <a:rPr kumimoji="1" lang="ja-JP" altLang="en-US" sz="953" dirty="0"/>
              <a:t>下記の他、自由記述欄には</a:t>
            </a:r>
            <a:endParaRPr kumimoji="1" lang="en-US" altLang="ja-JP" sz="953" dirty="0"/>
          </a:p>
          <a:p>
            <a:r>
              <a:rPr kumimoji="1" lang="ja-JP" altLang="en-US" sz="953" dirty="0"/>
              <a:t>「電車」という回答が複数あった。</a:t>
            </a:r>
            <a:endParaRPr kumimoji="1" lang="en-US" altLang="ja-JP" sz="953" dirty="0"/>
          </a:p>
        </p:txBody>
      </p:sp>
      <p:sp>
        <p:nvSpPr>
          <p:cNvPr id="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44</a:t>
            </a:fld>
            <a:endParaRPr kumimoji="1" lang="ja-JP" altLang="en-US" sz="1200"/>
          </a:p>
        </p:txBody>
      </p:sp>
    </p:spTree>
    <p:extLst>
      <p:ext uri="{BB962C8B-B14F-4D97-AF65-F5344CB8AC3E}">
        <p14:creationId xmlns:p14="http://schemas.microsoft.com/office/powerpoint/2010/main" val="1857843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ja-JP" altLang="en-US" sz="1905" b="1" dirty="0">
                <a:solidFill>
                  <a:prstClr val="white"/>
                </a:solidFill>
                <a:latin typeface="Meiryo UI" panose="020B0604030504040204" pitchFamily="50" charset="-128"/>
                <a:ea typeface="Meiryo UI" panose="020B0604030504040204" pitchFamily="50" charset="-128"/>
              </a:rPr>
              <a:t>大阪で重要と思うゴール</a:t>
            </a:r>
            <a:r>
              <a:rPr kumimoji="1" lang="ja-JP" altLang="en-US" sz="1524" b="1" dirty="0">
                <a:solidFill>
                  <a:prstClr val="white"/>
                </a:solidFill>
                <a:latin typeface="Meiryo UI" panose="020B0604030504040204" pitchFamily="50" charset="-128"/>
                <a:ea typeface="Meiryo UI" panose="020B0604030504040204" pitchFamily="50" charset="-128"/>
              </a:rPr>
              <a:t>（複数選択可）</a:t>
            </a:r>
            <a:endParaRPr kumimoji="1" lang="zh-TW" altLang="en-US" sz="1524"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28188" y="605982"/>
            <a:ext cx="8753884" cy="448449"/>
          </a:xfrm>
          <a:prstGeom prst="rect">
            <a:avLst/>
          </a:prstGeom>
          <a:ln w="12700">
            <a:noFill/>
          </a:ln>
        </p:spPr>
        <p:txBody>
          <a:bodyPr wrap="square" anchor="ctr">
            <a:noAutofit/>
          </a:bodyPr>
          <a:lstStyle/>
          <a:p>
            <a:pPr>
              <a:lnSpc>
                <a:spcPts val="1997"/>
              </a:lnSpc>
            </a:pPr>
            <a:r>
              <a:rPr lang="ja-JP" altLang="en-US" sz="1334" dirty="0">
                <a:latin typeface="+mn-ea"/>
              </a:rPr>
              <a:t>〇重要だと思う高いゴールの順位は、昨年度と大きな変化は見られない。（重点ゴールへの関心は以前高い傾向にある。）</a:t>
            </a:r>
            <a:endParaRPr lang="en-US" altLang="ja-JP" sz="1334" dirty="0">
              <a:latin typeface="+mn-ea"/>
            </a:endParaRPr>
          </a:p>
        </p:txBody>
      </p:sp>
      <p:graphicFrame>
        <p:nvGraphicFramePr>
          <p:cNvPr id="5" name="グラフ 4"/>
          <p:cNvGraphicFramePr/>
          <p:nvPr>
            <p:extLst/>
          </p:nvPr>
        </p:nvGraphicFramePr>
        <p:xfrm>
          <a:off x="395606" y="1598503"/>
          <a:ext cx="9219049" cy="495621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flipH="1">
            <a:off x="2281915" y="1415647"/>
            <a:ext cx="493595" cy="356251"/>
          </a:xfrm>
          <a:prstGeom prst="rect">
            <a:avLst/>
          </a:prstGeom>
          <a:noFill/>
        </p:spPr>
        <p:txBody>
          <a:bodyPr wrap="square" rtlCol="0">
            <a:spAutoFit/>
          </a:bodyPr>
          <a:lstStyle/>
          <a:p>
            <a:r>
              <a:rPr kumimoji="1" lang="ja-JP" altLang="en-US" sz="1715" dirty="0"/>
              <a:t>❶</a:t>
            </a:r>
          </a:p>
        </p:txBody>
      </p:sp>
      <p:sp>
        <p:nvSpPr>
          <p:cNvPr id="11" name="テキスト ボックス 10"/>
          <p:cNvSpPr txBox="1"/>
          <p:nvPr/>
        </p:nvSpPr>
        <p:spPr>
          <a:xfrm>
            <a:off x="1257054" y="1656684"/>
            <a:ext cx="343284" cy="356251"/>
          </a:xfrm>
          <a:prstGeom prst="rect">
            <a:avLst/>
          </a:prstGeom>
          <a:noFill/>
        </p:spPr>
        <p:txBody>
          <a:bodyPr wrap="square" rtlCol="0">
            <a:spAutoFit/>
          </a:bodyPr>
          <a:lstStyle/>
          <a:p>
            <a:r>
              <a:rPr kumimoji="1" lang="ja-JP" altLang="en-US" sz="1715" dirty="0"/>
              <a:t>❷</a:t>
            </a:r>
          </a:p>
        </p:txBody>
      </p:sp>
      <p:sp>
        <p:nvSpPr>
          <p:cNvPr id="12" name="テキスト ボックス 11"/>
          <p:cNvSpPr txBox="1"/>
          <p:nvPr/>
        </p:nvSpPr>
        <p:spPr>
          <a:xfrm>
            <a:off x="6292988" y="1868026"/>
            <a:ext cx="522630" cy="356251"/>
          </a:xfrm>
          <a:prstGeom prst="rect">
            <a:avLst/>
          </a:prstGeom>
          <a:noFill/>
        </p:spPr>
        <p:txBody>
          <a:bodyPr wrap="square" rtlCol="0">
            <a:spAutoFit/>
          </a:bodyPr>
          <a:lstStyle/>
          <a:p>
            <a:r>
              <a:rPr kumimoji="1" lang="ja-JP" altLang="en-US" sz="1715" dirty="0"/>
              <a:t>❸</a:t>
            </a:r>
          </a:p>
        </p:txBody>
      </p:sp>
      <p:sp>
        <p:nvSpPr>
          <p:cNvPr id="14" name="テキスト ボックス 13"/>
          <p:cNvSpPr txBox="1"/>
          <p:nvPr/>
        </p:nvSpPr>
        <p:spPr>
          <a:xfrm>
            <a:off x="4745846" y="2302547"/>
            <a:ext cx="355472" cy="356251"/>
          </a:xfrm>
          <a:prstGeom prst="rect">
            <a:avLst/>
          </a:prstGeom>
          <a:noFill/>
        </p:spPr>
        <p:txBody>
          <a:bodyPr wrap="square" rtlCol="0">
            <a:spAutoFit/>
          </a:bodyPr>
          <a:lstStyle/>
          <a:p>
            <a:r>
              <a:rPr kumimoji="1" lang="ja-JP" altLang="en-US" sz="1715" dirty="0"/>
              <a:t>❺</a:t>
            </a:r>
          </a:p>
        </p:txBody>
      </p:sp>
      <p:sp>
        <p:nvSpPr>
          <p:cNvPr id="15" name="テキスト ボックス 14"/>
          <p:cNvSpPr txBox="1"/>
          <p:nvPr/>
        </p:nvSpPr>
        <p:spPr>
          <a:xfrm>
            <a:off x="2769843" y="2152073"/>
            <a:ext cx="350483" cy="356251"/>
          </a:xfrm>
          <a:prstGeom prst="rect">
            <a:avLst/>
          </a:prstGeom>
          <a:noFill/>
        </p:spPr>
        <p:txBody>
          <a:bodyPr wrap="square" rtlCol="0">
            <a:spAutoFit/>
          </a:bodyPr>
          <a:lstStyle/>
          <a:p>
            <a:r>
              <a:rPr kumimoji="1" lang="ja-JP" altLang="en-US" sz="1715" dirty="0"/>
              <a:t>❹</a:t>
            </a:r>
          </a:p>
        </p:txBody>
      </p:sp>
      <p:sp>
        <p:nvSpPr>
          <p:cNvPr id="16" name="テキスト ボックス 15"/>
          <p:cNvSpPr txBox="1"/>
          <p:nvPr/>
        </p:nvSpPr>
        <p:spPr>
          <a:xfrm flipH="1">
            <a:off x="1951728" y="1480773"/>
            <a:ext cx="330187" cy="356251"/>
          </a:xfrm>
          <a:prstGeom prst="rect">
            <a:avLst/>
          </a:prstGeom>
          <a:noFill/>
        </p:spPr>
        <p:txBody>
          <a:bodyPr wrap="square" rtlCol="0">
            <a:spAutoFit/>
          </a:bodyPr>
          <a:lstStyle/>
          <a:p>
            <a:r>
              <a:rPr kumimoji="1" lang="ja-JP" altLang="en-US" sz="1715" dirty="0"/>
              <a:t>①</a:t>
            </a:r>
          </a:p>
        </p:txBody>
      </p:sp>
      <p:sp>
        <p:nvSpPr>
          <p:cNvPr id="17" name="テキスト ボックス 16"/>
          <p:cNvSpPr txBox="1"/>
          <p:nvPr/>
        </p:nvSpPr>
        <p:spPr>
          <a:xfrm>
            <a:off x="5959086" y="1710261"/>
            <a:ext cx="370195" cy="356251"/>
          </a:xfrm>
          <a:prstGeom prst="rect">
            <a:avLst/>
          </a:prstGeom>
          <a:noFill/>
        </p:spPr>
        <p:txBody>
          <a:bodyPr wrap="square" rtlCol="0">
            <a:spAutoFit/>
          </a:bodyPr>
          <a:lstStyle/>
          <a:p>
            <a:r>
              <a:rPr kumimoji="1" lang="ja-JP" altLang="en-US" sz="1715" dirty="0"/>
              <a:t>③</a:t>
            </a:r>
          </a:p>
        </p:txBody>
      </p:sp>
      <p:sp>
        <p:nvSpPr>
          <p:cNvPr id="18" name="テキスト ボックス 17"/>
          <p:cNvSpPr txBox="1"/>
          <p:nvPr/>
        </p:nvSpPr>
        <p:spPr>
          <a:xfrm>
            <a:off x="903834" y="1606809"/>
            <a:ext cx="353220" cy="356251"/>
          </a:xfrm>
          <a:prstGeom prst="rect">
            <a:avLst/>
          </a:prstGeom>
          <a:noFill/>
        </p:spPr>
        <p:txBody>
          <a:bodyPr wrap="square" rtlCol="0">
            <a:spAutoFit/>
          </a:bodyPr>
          <a:lstStyle/>
          <a:p>
            <a:r>
              <a:rPr kumimoji="1" lang="ja-JP" altLang="en-US" sz="1715" dirty="0"/>
              <a:t>②</a:t>
            </a:r>
          </a:p>
        </p:txBody>
      </p:sp>
      <p:sp>
        <p:nvSpPr>
          <p:cNvPr id="19" name="テキスト ボックス 18"/>
          <p:cNvSpPr txBox="1"/>
          <p:nvPr/>
        </p:nvSpPr>
        <p:spPr>
          <a:xfrm>
            <a:off x="4427214" y="2170220"/>
            <a:ext cx="369416" cy="356251"/>
          </a:xfrm>
          <a:prstGeom prst="rect">
            <a:avLst/>
          </a:prstGeom>
          <a:noFill/>
        </p:spPr>
        <p:txBody>
          <a:bodyPr wrap="square" rtlCol="0">
            <a:spAutoFit/>
          </a:bodyPr>
          <a:lstStyle/>
          <a:p>
            <a:r>
              <a:rPr kumimoji="1" lang="ja-JP" altLang="en-US" sz="1715" dirty="0"/>
              <a:t>④</a:t>
            </a:r>
          </a:p>
        </p:txBody>
      </p:sp>
      <p:sp>
        <p:nvSpPr>
          <p:cNvPr id="20" name="テキスト ボックス 19"/>
          <p:cNvSpPr txBox="1"/>
          <p:nvPr/>
        </p:nvSpPr>
        <p:spPr>
          <a:xfrm>
            <a:off x="2474997" y="2266133"/>
            <a:ext cx="356170" cy="356251"/>
          </a:xfrm>
          <a:prstGeom prst="rect">
            <a:avLst/>
          </a:prstGeom>
          <a:noFill/>
        </p:spPr>
        <p:txBody>
          <a:bodyPr wrap="square" rtlCol="0">
            <a:spAutoFit/>
          </a:bodyPr>
          <a:lstStyle/>
          <a:p>
            <a:r>
              <a:rPr kumimoji="1" lang="ja-JP" altLang="en-US" sz="1715" dirty="0"/>
              <a:t>⑤</a:t>
            </a:r>
          </a:p>
        </p:txBody>
      </p:sp>
      <p:sp>
        <p:nvSpPr>
          <p:cNvPr id="2" name="角丸四角形 1"/>
          <p:cNvSpPr/>
          <p:nvPr/>
        </p:nvSpPr>
        <p:spPr>
          <a:xfrm rot="18893057">
            <a:off x="245618" y="4572077"/>
            <a:ext cx="1546875" cy="31486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1" name="角丸四角形 20"/>
          <p:cNvSpPr/>
          <p:nvPr/>
        </p:nvSpPr>
        <p:spPr>
          <a:xfrm rot="18893057">
            <a:off x="672201" y="4764455"/>
            <a:ext cx="2167026" cy="306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2" name="角丸四角形 21"/>
          <p:cNvSpPr/>
          <p:nvPr/>
        </p:nvSpPr>
        <p:spPr>
          <a:xfrm rot="18893057">
            <a:off x="1269707" y="4743428"/>
            <a:ext cx="2038467" cy="30381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3" name="角丸四角形 22"/>
          <p:cNvSpPr/>
          <p:nvPr/>
        </p:nvSpPr>
        <p:spPr>
          <a:xfrm rot="18893057">
            <a:off x="3274159" y="4732885"/>
            <a:ext cx="2025879" cy="28061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4" name="角丸四角形 23"/>
          <p:cNvSpPr/>
          <p:nvPr/>
        </p:nvSpPr>
        <p:spPr>
          <a:xfrm rot="18893057">
            <a:off x="4414098" y="4868508"/>
            <a:ext cx="2320108" cy="2735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45</a:t>
            </a:fld>
            <a:endParaRPr kumimoji="1" lang="ja-JP" altLang="en-US" sz="1200"/>
          </a:p>
        </p:txBody>
      </p:sp>
    </p:spTree>
    <p:extLst>
      <p:ext uri="{BB962C8B-B14F-4D97-AF65-F5344CB8AC3E}">
        <p14:creationId xmlns:p14="http://schemas.microsoft.com/office/powerpoint/2010/main" val="3012629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認知度調査</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18080" y="780730"/>
            <a:ext cx="9684063" cy="674530"/>
          </a:xfrm>
          <a:prstGeom prst="rect">
            <a:avLst/>
          </a:prstGeom>
          <a:ln w="12700">
            <a:noFill/>
          </a:ln>
        </p:spPr>
        <p:txBody>
          <a:bodyPr wrap="square" anchor="ctr">
            <a:noAutofit/>
          </a:bodyPr>
          <a:lstStyle/>
          <a:p>
            <a:pPr>
              <a:lnSpc>
                <a:spcPts val="1997"/>
              </a:lnSpc>
            </a:pPr>
            <a:r>
              <a:rPr lang="ja-JP" altLang="en-US" sz="1334" dirty="0">
                <a:latin typeface="+mn-ea"/>
              </a:rPr>
              <a:t>〇どういった団体等が行う取組みについて興味があるかについては、「国」、「市町村」、「大阪府庁」の割合が高い。</a:t>
            </a:r>
            <a:endParaRPr lang="en-US" altLang="ja-JP" sz="1334" dirty="0">
              <a:latin typeface="+mn-ea"/>
            </a:endParaRPr>
          </a:p>
          <a:p>
            <a:pPr>
              <a:lnSpc>
                <a:spcPts val="1997"/>
              </a:lnSpc>
            </a:pPr>
            <a:r>
              <a:rPr lang="ja-JP" altLang="en-US" sz="1334" dirty="0">
                <a:latin typeface="+mn-ea"/>
              </a:rPr>
              <a:t>〇</a:t>
            </a:r>
            <a:r>
              <a:rPr lang="en-US" altLang="ja-JP" sz="1334" dirty="0">
                <a:latin typeface="+mn-ea"/>
              </a:rPr>
              <a:t>SDGs</a:t>
            </a:r>
            <a:r>
              <a:rPr lang="ja-JP" altLang="en-US" sz="1334" dirty="0">
                <a:latin typeface="+mn-ea"/>
              </a:rPr>
              <a:t>を広めるため大阪府に期待する取組みは、「情報提供・広報活動」、「具体的な行動を考えるためのヒントの掲示」の割合</a:t>
            </a:r>
            <a:r>
              <a:rPr lang="ja-JP" altLang="en-US" sz="1334" dirty="0" smtClean="0">
                <a:latin typeface="+mn-ea"/>
              </a:rPr>
              <a:t>が高い</a:t>
            </a:r>
            <a:r>
              <a:rPr lang="ja-JP" altLang="en-US" sz="1334" dirty="0">
                <a:latin typeface="+mn-ea"/>
              </a:rPr>
              <a:t>。</a:t>
            </a:r>
            <a:endParaRPr lang="en-US" altLang="ja-JP" sz="1334" dirty="0">
              <a:latin typeface="+mn-ea"/>
            </a:endParaRPr>
          </a:p>
        </p:txBody>
      </p:sp>
      <p:graphicFrame>
        <p:nvGraphicFramePr>
          <p:cNvPr id="5" name="グラフ 4"/>
          <p:cNvGraphicFramePr/>
          <p:nvPr>
            <p:extLst>
              <p:ext uri="{D42A27DB-BD31-4B8C-83A1-F6EECF244321}">
                <p14:modId xmlns:p14="http://schemas.microsoft.com/office/powerpoint/2010/main" val="3909073188"/>
              </p:ext>
            </p:extLst>
          </p:nvPr>
        </p:nvGraphicFramePr>
        <p:xfrm>
          <a:off x="5246921" y="1421827"/>
          <a:ext cx="4548214" cy="5381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p:nvPr>
            <p:extLst>
              <p:ext uri="{D42A27DB-BD31-4B8C-83A1-F6EECF244321}">
                <p14:modId xmlns:p14="http://schemas.microsoft.com/office/powerpoint/2010/main" val="173966501"/>
              </p:ext>
            </p:extLst>
          </p:nvPr>
        </p:nvGraphicFramePr>
        <p:xfrm>
          <a:off x="318080" y="1421827"/>
          <a:ext cx="4408721" cy="5381590"/>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34815" y="1544888"/>
            <a:ext cx="5073825" cy="326884"/>
          </a:xfrm>
          <a:prstGeom prst="rect">
            <a:avLst/>
          </a:prstGeom>
          <a:noFill/>
        </p:spPr>
        <p:txBody>
          <a:bodyPr wrap="none" rtlCol="0">
            <a:spAutoFit/>
          </a:bodyPr>
          <a:lstStyle/>
          <a:p>
            <a:r>
              <a:rPr kumimoji="1" lang="ja-JP" altLang="en-US" sz="1524" b="1" dirty="0">
                <a:solidFill>
                  <a:schemeClr val="accent3">
                    <a:lumMod val="50000"/>
                  </a:schemeClr>
                </a:solidFill>
              </a:rPr>
              <a:t>■どういった団体等が行う取組みについて興味があるか</a:t>
            </a:r>
          </a:p>
        </p:txBody>
      </p:sp>
      <p:sp>
        <p:nvSpPr>
          <p:cNvPr id="3" name="角丸四角形 2"/>
          <p:cNvSpPr/>
          <p:nvPr/>
        </p:nvSpPr>
        <p:spPr>
          <a:xfrm>
            <a:off x="749300" y="5118100"/>
            <a:ext cx="1282700" cy="584200"/>
          </a:xfrm>
          <a:prstGeom prst="roundRect">
            <a:avLst/>
          </a:prstGeom>
          <a:noFill/>
          <a:ln w="38100">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46</a:t>
            </a:fld>
            <a:endParaRPr kumimoji="1" lang="ja-JP" altLang="en-US" sz="1200"/>
          </a:p>
        </p:txBody>
      </p:sp>
    </p:spTree>
    <p:extLst>
      <p:ext uri="{BB962C8B-B14F-4D97-AF65-F5344CB8AC3E}">
        <p14:creationId xmlns:p14="http://schemas.microsoft.com/office/powerpoint/2010/main" val="6688172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txBox="1">
            <a:spLocks/>
          </p:cNvSpPr>
          <p:nvPr/>
        </p:nvSpPr>
        <p:spPr>
          <a:xfrm>
            <a:off x="6996113" y="6457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47</a:t>
            </a:fld>
            <a:endParaRPr kumimoji="1" lang="ja-JP" altLang="en-US" sz="1200"/>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1" y="790874"/>
            <a:ext cx="4335691" cy="530060"/>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〇私の</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宣言プロジェクト</a:t>
            </a:r>
            <a:endParaRPr lang="en-US" altLang="ja-JP" sz="24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1" y="4536896"/>
            <a:ext cx="2519759"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grpSp>
        <p:nvGrpSpPr>
          <p:cNvPr id="56" name="グループ化 55"/>
          <p:cNvGrpSpPr/>
          <p:nvPr/>
        </p:nvGrpSpPr>
        <p:grpSpPr>
          <a:xfrm>
            <a:off x="5679441" y="2795907"/>
            <a:ext cx="3799086" cy="792859"/>
            <a:chOff x="7387792" y="5589156"/>
            <a:chExt cx="4150908" cy="989737"/>
          </a:xfrm>
        </p:grpSpPr>
        <p:sp>
          <p:nvSpPr>
            <p:cNvPr id="69" name="正方形/長方形 68"/>
            <p:cNvSpPr/>
            <p:nvPr/>
          </p:nvSpPr>
          <p:spPr>
            <a:xfrm>
              <a:off x="7387792" y="5589156"/>
              <a:ext cx="4150908" cy="9897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813"/>
                </a:lnSpc>
              </a:pPr>
              <a:endParaRPr kumimoji="1" lang="en-US" altLang="ja-JP" sz="1463"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詳しくは、府</a:t>
              </a:r>
              <a:r>
                <a:rPr kumimoji="1" lang="en-US" altLang="ja-JP" sz="1600" b="1" dirty="0">
                  <a:latin typeface="Meiryo UI" panose="020B0604030504040204" pitchFamily="50" charset="-128"/>
                  <a:ea typeface="Meiryo UI" panose="020B0604030504040204" pitchFamily="50" charset="-128"/>
                </a:rPr>
                <a:t>HP</a:t>
              </a:r>
              <a:r>
                <a:rPr kumimoji="1" lang="ja-JP" altLang="en-US" sz="1600" b="1" dirty="0">
                  <a:latin typeface="Meiryo UI" panose="020B0604030504040204" pitchFamily="50" charset="-128"/>
                  <a:ea typeface="Meiryo UI" panose="020B0604030504040204" pitchFamily="50" charset="-128"/>
                </a:rPr>
                <a:t>をご覧ください</a:t>
              </a:r>
            </a:p>
          </p:txBody>
        </p:sp>
        <p:sp>
          <p:nvSpPr>
            <p:cNvPr id="70" name="正方形/長方形 69"/>
            <p:cNvSpPr/>
            <p:nvPr/>
          </p:nvSpPr>
          <p:spPr>
            <a:xfrm>
              <a:off x="7612656" y="6133722"/>
              <a:ext cx="3254165" cy="34179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9250" tIns="58500" rIns="29250" bIns="58500"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大阪府　</a:t>
              </a:r>
              <a:r>
                <a:rPr kumimoji="1" lang="en-US" altLang="ja-JP" b="1" dirty="0">
                  <a:solidFill>
                    <a:schemeClr val="tx1"/>
                  </a:solidFill>
                  <a:latin typeface="Meiryo UI" panose="020B0604030504040204" pitchFamily="50" charset="-128"/>
                  <a:ea typeface="Meiryo UI" panose="020B0604030504040204" pitchFamily="50" charset="-128"/>
                </a:rPr>
                <a:t>SDGs</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3" name="角丸四角形 72"/>
            <p:cNvSpPr/>
            <p:nvPr/>
          </p:nvSpPr>
          <p:spPr>
            <a:xfrm>
              <a:off x="10957891" y="6109446"/>
              <a:ext cx="418825" cy="370783"/>
            </a:xfrm>
            <a:prstGeom prst="roundRect">
              <a:avLst>
                <a:gd name="adj" fmla="val 23935"/>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3" dirty="0">
                  <a:latin typeface="Meiryo UI" panose="020B0604030504040204" pitchFamily="50" charset="-128"/>
                  <a:ea typeface="Meiryo UI" panose="020B0604030504040204" pitchFamily="50" charset="-128"/>
                </a:rPr>
                <a:t>🔍</a:t>
              </a:r>
            </a:p>
          </p:txBody>
        </p:sp>
      </p:grpSp>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 xmlns:a14="http://schemas.microsoft.com/office/drawing/2010/main">
                <a:solidFill>
                  <a:srgbClr val="FFFFFF"/>
                </a:solidFill>
              </a14:hiddenFill>
            </a:ext>
          </a:extLst>
        </p:spPr>
      </p:pic>
      <p:sp>
        <p:nvSpPr>
          <p:cNvPr id="57" name="角丸四角形 56"/>
          <p:cNvSpPr/>
          <p:nvPr/>
        </p:nvSpPr>
        <p:spPr>
          <a:xfrm>
            <a:off x="126292" y="1727281"/>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対　象</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角丸四角形 57"/>
          <p:cNvSpPr/>
          <p:nvPr/>
        </p:nvSpPr>
        <p:spPr>
          <a:xfrm>
            <a:off x="126292" y="2688779"/>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参加方法</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1530334" y="2496962"/>
            <a:ext cx="3546130" cy="848950"/>
          </a:xfrm>
          <a:prstGeom prst="rect">
            <a:avLst/>
          </a:prstGeom>
        </p:spPr>
        <p:txBody>
          <a:bodyPr wrap="square">
            <a:spAutoFit/>
          </a:bodyPr>
          <a:lstStyle/>
          <a:p>
            <a:pPr lvl="0">
              <a:lnSpc>
                <a:spcPts val="3000"/>
              </a:lnSpc>
              <a:defRPr/>
            </a:pPr>
            <a:r>
              <a:rPr kumimoji="1" lang="ja-JP" altLang="en-US" sz="2000" b="1" dirty="0">
                <a:latin typeface="Meiryo UI" panose="020B0604030504040204" pitchFamily="50" charset="-128"/>
                <a:ea typeface="Meiryo UI" panose="020B0604030504040204" pitchFamily="50" charset="-128"/>
              </a:rPr>
              <a:t>大阪府ホームページ</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大阪府</a:t>
            </a:r>
            <a:r>
              <a:rPr kumimoji="1" lang="en-US" altLang="ja-JP" sz="2000" b="1" dirty="0">
                <a:solidFill>
                  <a:prstClr val="black"/>
                </a:solidFill>
                <a:latin typeface="Meiryo UI" panose="020B0604030504040204" pitchFamily="50" charset="-128"/>
                <a:ea typeface="Meiryo UI" panose="020B0604030504040204" pitchFamily="50" charset="-128"/>
              </a:rPr>
              <a:t>SDGs【</a:t>
            </a:r>
            <a:r>
              <a:rPr kumimoji="1" lang="ja-JP" altLang="en-US" sz="2000" b="1" dirty="0">
                <a:solidFill>
                  <a:prstClr val="black"/>
                </a:solidFill>
                <a:latin typeface="Meiryo UI" panose="020B0604030504040204" pitchFamily="50" charset="-128"/>
                <a:ea typeface="Meiryo UI" panose="020B0604030504040204" pitchFamily="50" charset="-128"/>
              </a:rPr>
              <a:t>公式</a:t>
            </a:r>
            <a:r>
              <a:rPr kumimoji="1" lang="en-US" altLang="ja-JP" sz="2000" b="1" dirty="0">
                <a:solidFill>
                  <a:prstClr val="black"/>
                </a:solidFill>
                <a:latin typeface="Meiryo UI" panose="020B0604030504040204" pitchFamily="50" charset="-128"/>
                <a:ea typeface="Meiryo UI" panose="020B0604030504040204" pitchFamily="50" charset="-128"/>
              </a:rPr>
              <a:t>】Twitter</a:t>
            </a:r>
          </a:p>
        </p:txBody>
      </p:sp>
      <p:sp>
        <p:nvSpPr>
          <p:cNvPr id="63" name="角丸四角形 62"/>
          <p:cNvSpPr/>
          <p:nvPr/>
        </p:nvSpPr>
        <p:spPr>
          <a:xfrm>
            <a:off x="5237987" y="1799644"/>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宣言内容</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6684814" y="1629440"/>
            <a:ext cx="3438282" cy="848950"/>
          </a:xfrm>
          <a:prstGeom prst="rect">
            <a:avLst/>
          </a:prstGeom>
        </p:spPr>
        <p:txBody>
          <a:bodyPr wrap="square">
            <a:spAutoFit/>
          </a:bodyPr>
          <a:lstStyle/>
          <a:p>
            <a:pPr lvl="0">
              <a:lnSpc>
                <a:spcPts val="3000"/>
              </a:lnSpc>
              <a:defRPr/>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の達成に向けた取組み</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関連するゴール</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1530334" y="1634197"/>
            <a:ext cx="3415155" cy="6622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2000" b="1" dirty="0">
                <a:solidFill>
                  <a:schemeClr val="tx1"/>
                </a:solidFill>
                <a:latin typeface="Meiryo UI" panose="020B0604030504040204" pitchFamily="50" charset="-128"/>
                <a:ea typeface="Meiryo UI" panose="020B0604030504040204" pitchFamily="50" charset="-128"/>
              </a:rPr>
              <a:t>府民、府内の企業・団体など</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
        <p:nvSpPr>
          <p:cNvPr id="30" name="スライド番号プレースホルダー 1"/>
          <p:cNvSpPr txBox="1">
            <a:spLocks/>
          </p:cNvSpPr>
          <p:nvPr/>
        </p:nvSpPr>
        <p:spPr>
          <a:xfrm>
            <a:off x="7516813" y="64706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48</a:t>
            </a:fld>
            <a:endParaRPr kumimoji="1" lang="ja-JP" altLang="en-US" sz="1200"/>
          </a:p>
        </p:txBody>
      </p:sp>
    </p:spTree>
    <p:extLst>
      <p:ext uri="{BB962C8B-B14F-4D97-AF65-F5344CB8AC3E}">
        <p14:creationId xmlns:p14="http://schemas.microsoft.com/office/powerpoint/2010/main" val="1570212082"/>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220134" y="847472"/>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56268" y="1018265"/>
            <a:ext cx="7768695" cy="769441"/>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ウォッシュ」とは？</a:t>
            </a:r>
            <a:endParaRPr kumimoji="1" lang="en-US" altLang="ja-JP" sz="4400" b="1"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329116" y="2174905"/>
            <a:ext cx="9262533" cy="16892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latin typeface="Meiryo UI" panose="020B0604030504040204" pitchFamily="50" charset="-128"/>
                <a:ea typeface="Meiryo UI" panose="020B0604030504040204" pitchFamily="50" charset="-128"/>
              </a:rPr>
              <a:t>⇒</a:t>
            </a:r>
            <a:r>
              <a:rPr kumimoji="1" lang="en-US" altLang="ja-JP" sz="2800" dirty="0" smtClean="0">
                <a:latin typeface="Meiryo UI" panose="020B0604030504040204" pitchFamily="50" charset="-128"/>
                <a:ea typeface="Meiryo UI" panose="020B0604030504040204" pitchFamily="50" charset="-128"/>
              </a:rPr>
              <a:t>SDGs</a:t>
            </a:r>
            <a:r>
              <a:rPr kumimoji="1" lang="ja-JP" altLang="en-US" sz="2800" dirty="0">
                <a:latin typeface="Meiryo UI" panose="020B0604030504040204" pitchFamily="50" charset="-128"/>
                <a:ea typeface="Meiryo UI" panose="020B0604030504040204" pitchFamily="50" charset="-128"/>
              </a:rPr>
              <a:t>に取り組んでいるように見えて</a:t>
            </a:r>
            <a:r>
              <a:rPr kumimoji="1" lang="ja-JP" altLang="en-US" sz="2800" dirty="0" smtClean="0">
                <a:latin typeface="Meiryo UI" panose="020B0604030504040204" pitchFamily="50" charset="-128"/>
                <a:ea typeface="Meiryo UI" panose="020B0604030504040204" pitchFamily="50" charset="-128"/>
              </a:rPr>
              <a:t>、実態</a:t>
            </a:r>
            <a:r>
              <a:rPr kumimoji="1" lang="ja-JP" altLang="en-US" sz="2800" dirty="0">
                <a:latin typeface="Meiryo UI" panose="020B0604030504040204" pitchFamily="50" charset="-128"/>
                <a:ea typeface="Meiryo UI" panose="020B0604030504040204" pitchFamily="50" charset="-128"/>
              </a:rPr>
              <a:t>が伴って</a:t>
            </a:r>
            <a:r>
              <a:rPr kumimoji="1" lang="ja-JP" altLang="en-US" sz="2800" dirty="0" smtClean="0">
                <a:latin typeface="Meiryo UI" panose="020B0604030504040204" pitchFamily="50" charset="-128"/>
                <a:ea typeface="Meiryo UI" panose="020B0604030504040204" pitchFamily="50" charset="-128"/>
              </a:rPr>
              <a:t>いないこと</a:t>
            </a:r>
            <a:endParaRPr kumimoji="1" lang="en-US" altLang="ja-JP" sz="2800" dirty="0" smtClean="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を揶揄する言葉</a:t>
            </a:r>
            <a:endParaRPr kumimoji="1" lang="ja-JP" altLang="en-US" sz="2800" dirty="0">
              <a:latin typeface="Meiryo UI" panose="020B0604030504040204" pitchFamily="50" charset="-128"/>
              <a:ea typeface="Meiryo UI" panose="020B0604030504040204" pitchFamily="50" charset="-128"/>
            </a:endParaRP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まずはじめに（アイスブレイク②）</a:t>
            </a:r>
            <a:endParaRPr kumimoji="1" lang="en-US" altLang="ja-JP"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stretch>
            <a:fillRect/>
          </a:stretch>
        </p:blipFill>
        <p:spPr>
          <a:xfrm>
            <a:off x="220134" y="4247656"/>
            <a:ext cx="5305425" cy="2076450"/>
          </a:xfrm>
          <a:prstGeom prst="rect">
            <a:avLst/>
          </a:prstGeom>
        </p:spPr>
      </p:pic>
      <p:sp>
        <p:nvSpPr>
          <p:cNvPr id="8" name="テキスト ボックス 7"/>
          <p:cNvSpPr txBox="1"/>
          <p:nvPr/>
        </p:nvSpPr>
        <p:spPr>
          <a:xfrm>
            <a:off x="329116" y="6324106"/>
            <a:ext cx="3852710"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出展：株式会社電通「</a:t>
            </a:r>
            <a:r>
              <a:rPr kumimoji="1" lang="en-US" altLang="ja-JP" sz="1100" dirty="0" smtClean="0">
                <a:latin typeface="Meiryo UI" panose="020B0604030504040204" pitchFamily="50" charset="-128"/>
                <a:ea typeface="Meiryo UI" panose="020B0604030504040204" pitchFamily="50" charset="-128"/>
              </a:rPr>
              <a:t>SDGs</a:t>
            </a:r>
            <a:r>
              <a:rPr kumimoji="1" lang="ja-JP" altLang="en-US" sz="1100" dirty="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Communication</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Guide</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882752" y="5103159"/>
            <a:ext cx="3072563" cy="738664"/>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SDGs</a:t>
            </a:r>
            <a:r>
              <a:rPr kumimoji="1" lang="ja-JP" altLang="en-US" sz="1400" dirty="0" smtClean="0">
                <a:latin typeface="Meiryo UI" panose="020B0604030504040204" pitchFamily="50" charset="-128"/>
                <a:ea typeface="Meiryo UI" panose="020B0604030504040204" pitchFamily="50" charset="-128"/>
              </a:rPr>
              <a:t>ウォッシュは、「グリーンウォッシュ（あたかも環境にはいりょしているかのようにみせかけること）」が由来とされています</a:t>
            </a:r>
            <a:endParaRPr kumimoji="1" lang="ja-JP" altLang="en-US" sz="140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a:t>
            </a:fld>
            <a:endParaRPr kumimoji="1" lang="ja-JP" altLang="en-US" dirty="0"/>
          </a:p>
        </p:txBody>
      </p:sp>
    </p:spTree>
    <p:extLst>
      <p:ext uri="{BB962C8B-B14F-4D97-AF65-F5344CB8AC3E}">
        <p14:creationId xmlns:p14="http://schemas.microsoft.com/office/powerpoint/2010/main" val="2484680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宣言プロジェクトへの参加方法</a:t>
            </a:r>
            <a:endParaRPr kumimoji="1" lang="ja-JP" altLang="en-US" sz="2000" b="1" dirty="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162" y="4724673"/>
            <a:ext cx="980214" cy="980214"/>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623" y="2268468"/>
            <a:ext cx="841654" cy="84165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14" y="758284"/>
            <a:ext cx="4093114" cy="5792270"/>
          </a:xfrm>
          <a:prstGeom prst="rect">
            <a:avLst/>
          </a:prstGeom>
        </p:spPr>
      </p:pic>
      <p:sp>
        <p:nvSpPr>
          <p:cNvPr id="12" name="正方形/長方形 11"/>
          <p:cNvSpPr/>
          <p:nvPr/>
        </p:nvSpPr>
        <p:spPr>
          <a:xfrm>
            <a:off x="482932" y="879240"/>
            <a:ext cx="4194024" cy="6088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ja-JP" altLang="en-US" sz="1500" dirty="0" smtClean="0">
                <a:solidFill>
                  <a:schemeClr val="tx1"/>
                </a:solidFill>
                <a:latin typeface="Meiryo UI" panose="020B0604030504040204" pitchFamily="50" charset="-128"/>
                <a:ea typeface="Meiryo UI" panose="020B0604030504040204" pitchFamily="50" charset="-128"/>
              </a:rPr>
              <a:t>下記</a:t>
            </a:r>
            <a:r>
              <a:rPr kumimoji="1" lang="en-US" altLang="ja-JP" sz="1500" dirty="0">
                <a:solidFill>
                  <a:schemeClr val="tx1"/>
                </a:solidFill>
                <a:latin typeface="Meiryo UI" panose="020B0604030504040204" pitchFamily="50" charset="-128"/>
                <a:ea typeface="Meiryo UI" panose="020B0604030504040204" pitchFamily="50" charset="-128"/>
              </a:rPr>
              <a:t>QR</a:t>
            </a:r>
            <a:r>
              <a:rPr kumimoji="1" lang="ja-JP" altLang="en-US" sz="1500" dirty="0">
                <a:solidFill>
                  <a:schemeClr val="tx1"/>
                </a:solidFill>
                <a:latin typeface="Meiryo UI" panose="020B0604030504040204" pitchFamily="50" charset="-128"/>
                <a:ea typeface="Meiryo UI" panose="020B0604030504040204" pitchFamily="50" charset="-128"/>
              </a:rPr>
              <a:t>コードから参加ページにアクセスください。</a:t>
            </a:r>
            <a:endParaRPr kumimoji="1" lang="en-US" altLang="ja-JP" sz="15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en-US" altLang="ja-JP" sz="1500" dirty="0">
                <a:solidFill>
                  <a:schemeClr val="tx1"/>
                </a:solidFill>
                <a:latin typeface="Meiryo UI" panose="020B0604030504040204" pitchFamily="50" charset="-128"/>
                <a:ea typeface="Meiryo UI" panose="020B0604030504040204" pitchFamily="50" charset="-128"/>
              </a:rPr>
              <a:t>Twitter</a:t>
            </a:r>
            <a:r>
              <a:rPr kumimoji="1" lang="ja-JP" altLang="en-US" sz="1500" dirty="0">
                <a:solidFill>
                  <a:schemeClr val="tx1"/>
                </a:solidFill>
                <a:latin typeface="Meiryo UI" panose="020B0604030504040204" pitchFamily="50" charset="-128"/>
                <a:ea typeface="Meiryo UI" panose="020B0604030504040204" pitchFamily="50" charset="-128"/>
              </a:rPr>
              <a:t>からもご参加いただけます。</a:t>
            </a:r>
            <a:endParaRPr kumimoji="1" lang="en-US" altLang="ja-JP" sz="15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358489" y="1607343"/>
            <a:ext cx="2617788" cy="464230"/>
          </a:xfrm>
          <a:prstGeom prst="rect">
            <a:avLst/>
          </a:prstGeom>
        </p:spPr>
        <p:txBody>
          <a:bodyPr wrap="square">
            <a:spAutoFit/>
          </a:bodyPr>
          <a:lstStyle/>
          <a:p>
            <a:pPr lvl="0">
              <a:lnSpc>
                <a:spcPts val="3000"/>
              </a:lnSpc>
              <a:defRPr/>
            </a:pPr>
            <a:r>
              <a:rPr kumimoji="1" lang="ja-JP" altLang="en-US" sz="2000" b="1" u="sng" dirty="0">
                <a:latin typeface="Meiryo UI" panose="020B0604030504040204" pitchFamily="50" charset="-128"/>
                <a:ea typeface="Meiryo UI" panose="020B0604030504040204" pitchFamily="50" charset="-128"/>
              </a:rPr>
              <a:t>大阪府ホームページ</a:t>
            </a:r>
            <a:endParaRPr kumimoji="1" lang="en-US" altLang="ja-JP"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893016" y="3890874"/>
            <a:ext cx="3546130" cy="848950"/>
          </a:xfrm>
          <a:prstGeom prst="rect">
            <a:avLst/>
          </a:prstGeom>
        </p:spPr>
        <p:txBody>
          <a:bodyPr wrap="square">
            <a:spAutoFit/>
          </a:bodyPr>
          <a:lstStyle/>
          <a:p>
            <a:pPr lvl="0">
              <a:lnSpc>
                <a:spcPts val="3000"/>
              </a:lnSpc>
              <a:defRPr/>
            </a:pPr>
            <a:r>
              <a:rPr kumimoji="1" lang="ja-JP" altLang="en-US" sz="2000" b="1" u="sng" dirty="0">
                <a:solidFill>
                  <a:prstClr val="black"/>
                </a:solidFill>
                <a:latin typeface="Meiryo UI" panose="020B0604030504040204" pitchFamily="50" charset="-128"/>
                <a:ea typeface="Meiryo UI" panose="020B0604030504040204" pitchFamily="50" charset="-128"/>
              </a:rPr>
              <a:t>大阪府</a:t>
            </a:r>
            <a:r>
              <a:rPr kumimoji="1" lang="en-US" altLang="ja-JP" sz="2000" b="1" u="sng" dirty="0">
                <a:solidFill>
                  <a:prstClr val="black"/>
                </a:solidFill>
                <a:latin typeface="Meiryo UI" panose="020B0604030504040204" pitchFamily="50" charset="-128"/>
                <a:ea typeface="Meiryo UI" panose="020B0604030504040204" pitchFamily="50" charset="-128"/>
              </a:rPr>
              <a:t>SDGs【</a:t>
            </a:r>
            <a:r>
              <a:rPr kumimoji="1" lang="ja-JP" altLang="en-US" sz="2000" b="1" u="sng" dirty="0">
                <a:solidFill>
                  <a:prstClr val="black"/>
                </a:solidFill>
                <a:latin typeface="Meiryo UI" panose="020B0604030504040204" pitchFamily="50" charset="-128"/>
                <a:ea typeface="Meiryo UI" panose="020B0604030504040204" pitchFamily="50" charset="-128"/>
              </a:rPr>
              <a:t>公式</a:t>
            </a:r>
            <a:r>
              <a:rPr kumimoji="1" lang="en-US" altLang="ja-JP" sz="2000" b="1" u="sng" dirty="0">
                <a:solidFill>
                  <a:prstClr val="black"/>
                </a:solidFill>
                <a:latin typeface="Meiryo UI" panose="020B0604030504040204" pitchFamily="50" charset="-128"/>
                <a:ea typeface="Meiryo UI" panose="020B0604030504040204" pitchFamily="50" charset="-128"/>
              </a:rPr>
              <a:t>】Twitter</a:t>
            </a:r>
          </a:p>
          <a:p>
            <a:pPr>
              <a:lnSpc>
                <a:spcPts val="3000"/>
              </a:lnSpc>
              <a:defRPr/>
            </a:pPr>
            <a:r>
              <a:rPr lang="ja-JP" altLang="en-US" sz="2000" dirty="0">
                <a:latin typeface="HGｺﾞｼｯｸM" panose="020B0609000000000000" pitchFamily="49" charset="-128"/>
                <a:ea typeface="HGｺﾞｼｯｸM" panose="020B0609000000000000" pitchFamily="49" charset="-128"/>
              </a:rPr>
              <a:t>＠</a:t>
            </a:r>
            <a:r>
              <a:rPr lang="en-US" altLang="ja-JP" sz="2000" dirty="0" err="1">
                <a:latin typeface="HGｺﾞｼｯｸM" panose="020B0609000000000000" pitchFamily="49" charset="-128"/>
                <a:ea typeface="HGｺﾞｼｯｸM" panose="020B0609000000000000" pitchFamily="49" charset="-128"/>
              </a:rPr>
              <a:t>osakaprefSDGs</a:t>
            </a:r>
            <a:endParaRPr kumimoji="1" lang="ja-JP" altLang="en-US" sz="2000" dirty="0">
              <a:latin typeface="HGｺﾞｼｯｸM" panose="020B0609000000000000" pitchFamily="49" charset="-128"/>
              <a:ea typeface="HGｺﾞｼｯｸM" panose="020B0609000000000000" pitchFamily="49" charset="-128"/>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33668" y="4699751"/>
            <a:ext cx="1076903" cy="1086433"/>
          </a:xfrm>
          <a:prstGeom prst="ellipse">
            <a:avLst/>
          </a:prstGeom>
          <a:ln>
            <a:solidFill>
              <a:schemeClr val="bg1">
                <a:lumMod val="85000"/>
              </a:schemeClr>
            </a:solidFill>
          </a:ln>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85" y="2096860"/>
            <a:ext cx="2278307" cy="1122541"/>
          </a:xfrm>
          <a:prstGeom prst="rect">
            <a:avLst/>
          </a:prstGeom>
        </p:spPr>
      </p:pic>
      <p:sp>
        <p:nvSpPr>
          <p:cNvPr id="17" name="正方形/長方形 16"/>
          <p:cNvSpPr/>
          <p:nvPr/>
        </p:nvSpPr>
        <p:spPr>
          <a:xfrm>
            <a:off x="898139" y="3160208"/>
            <a:ext cx="3658640" cy="540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「私の</a:t>
            </a:r>
            <a:r>
              <a:rPr kumimoji="1" lang="en-US" altLang="ja-JP" sz="1400" dirty="0">
                <a:solidFill>
                  <a:schemeClr val="tx1"/>
                </a:solidFill>
                <a:latin typeface="Meiryo UI" panose="020B0604030504040204" pitchFamily="50" charset="-128"/>
                <a:ea typeface="Meiryo UI" panose="020B0604030504040204" pitchFamily="50" charset="-128"/>
              </a:rPr>
              <a:t>SDGs</a:t>
            </a:r>
            <a:r>
              <a:rPr kumimoji="1" lang="ja-JP" altLang="en-US" sz="1400" dirty="0">
                <a:solidFill>
                  <a:schemeClr val="tx1"/>
                </a:solidFill>
                <a:latin typeface="Meiryo UI" panose="020B0604030504040204" pitchFamily="50" charset="-128"/>
                <a:ea typeface="Meiryo UI" panose="020B0604030504040204" pitchFamily="50" charset="-128"/>
              </a:rPr>
              <a:t>宣言プロジェクト」ページから</a:t>
            </a:r>
            <a:endParaRPr kumimoji="1" lang="en-US" altLang="ja-JP" sz="14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ja-JP" altLang="en-US" sz="1400" dirty="0">
                <a:solidFill>
                  <a:schemeClr val="tx1"/>
                </a:solidFill>
                <a:latin typeface="Meiryo UI" panose="020B0604030504040204" pitchFamily="50" charset="-128"/>
                <a:ea typeface="Meiryo UI" panose="020B0604030504040204" pitchFamily="50" charset="-128"/>
              </a:rPr>
              <a:t>　　参加フォームへアクセスいただけます。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0595010-A8A4-415D-9D90-81619A9C7D7B}"/>
              </a:ext>
            </a:extLst>
          </p:cNvPr>
          <p:cNvSpPr txBox="1"/>
          <p:nvPr/>
        </p:nvSpPr>
        <p:spPr>
          <a:xfrm>
            <a:off x="940420" y="5786184"/>
            <a:ext cx="4468916" cy="615553"/>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＃私の</a:t>
            </a:r>
            <a:r>
              <a:rPr kumimoji="1" lang="en-US" altLang="ja-JP" b="1" dirty="0">
                <a:solidFill>
                  <a:srgbClr val="FF0000"/>
                </a:solidFill>
                <a:latin typeface="Meiryo UI" panose="020B0604030504040204" pitchFamily="50" charset="-128"/>
                <a:ea typeface="Meiryo UI" panose="020B0604030504040204" pitchFamily="50" charset="-128"/>
              </a:rPr>
              <a:t>SDGs</a:t>
            </a:r>
            <a:r>
              <a:rPr kumimoji="1" lang="ja-JP" altLang="en-US" b="1" dirty="0">
                <a:solidFill>
                  <a:srgbClr val="FF0000"/>
                </a:solidFill>
                <a:latin typeface="Meiryo UI" panose="020B0604030504040204" pitchFamily="50" charset="-128"/>
                <a:ea typeface="Meiryo UI" panose="020B0604030504040204" pitchFamily="50" charset="-128"/>
              </a:rPr>
              <a:t>宣言プロジェクト</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sz="1600" dirty="0">
                <a:solidFill>
                  <a:srgbClr val="FF0000"/>
                </a:solidFill>
                <a:latin typeface="Meiryo UI" panose="020B0604030504040204" pitchFamily="50" charset="-128"/>
                <a:ea typeface="Meiryo UI" panose="020B0604030504040204" pitchFamily="50" charset="-128"/>
              </a:rPr>
              <a:t>このハッシュタグをつけて投稿してください。</a:t>
            </a:r>
          </a:p>
        </p:txBody>
      </p:sp>
      <p:sp>
        <p:nvSpPr>
          <p:cNvPr id="5" name="正方形/長方形 4"/>
          <p:cNvSpPr/>
          <p:nvPr/>
        </p:nvSpPr>
        <p:spPr>
          <a:xfrm>
            <a:off x="456419" y="1607342"/>
            <a:ext cx="4116996" cy="21642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6419" y="3914498"/>
            <a:ext cx="4116996" cy="25093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49</a:t>
            </a:fld>
            <a:endParaRPr kumimoji="1" lang="ja-JP" altLang="en-US" sz="1200"/>
          </a:p>
        </p:txBody>
      </p:sp>
    </p:spTree>
    <p:extLst>
      <p:ext uri="{BB962C8B-B14F-4D97-AF65-F5344CB8AC3E}">
        <p14:creationId xmlns:p14="http://schemas.microsoft.com/office/powerpoint/2010/main" val="1083726506"/>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皆さんから寄せられた“私の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sp>
        <p:nvSpPr>
          <p:cNvPr id="8" name="フリーフォーム 7"/>
          <p:cNvSpPr/>
          <p:nvPr/>
        </p:nvSpPr>
        <p:spPr>
          <a:xfrm rot="60000" flipH="1">
            <a:off x="310788" y="2864394"/>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68A042"/>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9" y="3997494"/>
            <a:ext cx="632965" cy="63296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59" y="3997495"/>
            <a:ext cx="632965" cy="63296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139" y="3997494"/>
            <a:ext cx="632965" cy="632965"/>
          </a:xfrm>
          <a:prstGeom prst="rect">
            <a:avLst/>
          </a:prstGeom>
        </p:spPr>
      </p:pic>
      <p:sp>
        <p:nvSpPr>
          <p:cNvPr id="12" name="正方形/長方形 11"/>
          <p:cNvSpPr/>
          <p:nvPr/>
        </p:nvSpPr>
        <p:spPr>
          <a:xfrm rot="21360000">
            <a:off x="711995" y="3015792"/>
            <a:ext cx="3182839" cy="830997"/>
          </a:xfrm>
          <a:prstGeom prst="rect">
            <a:avLst/>
          </a:prstGeom>
        </p:spPr>
        <p:txBody>
          <a:bodyPr wrap="square">
            <a:spAutoFit/>
          </a:bodyPr>
          <a:lstStyle/>
          <a:p>
            <a:r>
              <a:rPr lang="ja-JP" altLang="en-US" sz="1600" dirty="0" smtClean="0">
                <a:solidFill>
                  <a:schemeClr val="bg1"/>
                </a:solidFill>
                <a:latin typeface="+mn-ea"/>
              </a:rPr>
              <a:t>毎日</a:t>
            </a:r>
            <a:r>
              <a:rPr lang="ja-JP" altLang="en-US" sz="1600" dirty="0">
                <a:solidFill>
                  <a:schemeClr val="bg1"/>
                </a:solidFill>
                <a:latin typeface="+mn-ea"/>
              </a:rPr>
              <a:t>、健康のため運動します</a:t>
            </a:r>
            <a:r>
              <a:rPr lang="ja-JP" altLang="en-US" sz="1600" dirty="0" smtClean="0">
                <a:solidFill>
                  <a:schemeClr val="bg1"/>
                </a:solidFill>
                <a:latin typeface="+mn-ea"/>
              </a:rPr>
              <a:t>。</a:t>
            </a:r>
            <a:endParaRPr lang="en-US" altLang="ja-JP" sz="1600" dirty="0" smtClean="0">
              <a:solidFill>
                <a:schemeClr val="bg1"/>
              </a:solidFill>
              <a:latin typeface="+mn-ea"/>
            </a:endParaRPr>
          </a:p>
          <a:p>
            <a:r>
              <a:rPr lang="ja-JP" altLang="en-US" sz="1600" dirty="0" smtClean="0">
                <a:solidFill>
                  <a:schemeClr val="bg1"/>
                </a:solidFill>
                <a:latin typeface="+mn-ea"/>
              </a:rPr>
              <a:t>家族</a:t>
            </a:r>
            <a:r>
              <a:rPr lang="ja-JP" altLang="en-US" sz="1600" dirty="0">
                <a:solidFill>
                  <a:schemeClr val="bg1"/>
                </a:solidFill>
                <a:latin typeface="+mn-ea"/>
              </a:rPr>
              <a:t>と一緒に地域の活動に参加し、地元をみんなで盛り上げる</a:t>
            </a:r>
            <a:r>
              <a:rPr lang="ja-JP" altLang="en-US" sz="1600" dirty="0" smtClean="0">
                <a:solidFill>
                  <a:schemeClr val="bg1"/>
                </a:solidFill>
                <a:latin typeface="+mn-ea"/>
              </a:rPr>
              <a:t>。</a:t>
            </a:r>
            <a:endParaRPr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99779" y="3083165"/>
            <a:ext cx="439089" cy="82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299779" y="1055518"/>
            <a:ext cx="3611009" cy="1766263"/>
            <a:chOff x="617965" y="1022713"/>
            <a:chExt cx="3611009" cy="1766263"/>
          </a:xfrm>
        </p:grpSpPr>
        <p:sp>
          <p:nvSpPr>
            <p:cNvPr id="15" name="フリーフォーム 14"/>
            <p:cNvSpPr/>
            <p:nvPr/>
          </p:nvSpPr>
          <p:spPr>
            <a:xfrm rot="60000" flipH="1">
              <a:off x="628974" y="1022713"/>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EAB200"/>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617965" y="1241484"/>
              <a:ext cx="439089" cy="82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21360000">
              <a:off x="1205209" y="1180026"/>
              <a:ext cx="2869506"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食品ロスを減らすため冷蔵庫の中をチェックしてから買い物に行きます。	</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5" y="2156011"/>
              <a:ext cx="632965" cy="632965"/>
            </a:xfrm>
            <a:prstGeom prst="rect">
              <a:avLst/>
            </a:prstGeom>
          </p:spPr>
        </p:pic>
      </p:grpSp>
      <p:sp>
        <p:nvSpPr>
          <p:cNvPr id="19" name="フリーフォーム 18"/>
          <p:cNvSpPr/>
          <p:nvPr/>
        </p:nvSpPr>
        <p:spPr>
          <a:xfrm rot="60000" flipH="1">
            <a:off x="6083909" y="4527360"/>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3D6DC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072900" y="4746131"/>
            <a:ext cx="439089" cy="82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21360000">
            <a:off x="6709309" y="4893336"/>
            <a:ext cx="2031325" cy="338554"/>
          </a:xfrm>
          <a:prstGeom prst="rect">
            <a:avLst/>
          </a:prstGeom>
        </p:spPr>
        <p:txBody>
          <a:bodyPr wrap="none">
            <a:spAutoFit/>
          </a:bodyPr>
          <a:lstStyle/>
          <a:p>
            <a:r>
              <a:rPr lang="ja-JP" altLang="en-US" sz="1600" dirty="0">
                <a:latin typeface="+mn-ea"/>
              </a:rPr>
              <a:t>釣り糸をひろう	</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034" y="5638693"/>
            <a:ext cx="632965" cy="632965"/>
          </a:xfrm>
          <a:prstGeom prst="rect">
            <a:avLst/>
          </a:prstGeom>
        </p:spPr>
      </p:pic>
      <p:sp>
        <p:nvSpPr>
          <p:cNvPr id="24" name="フリーフォーム 23"/>
          <p:cNvSpPr/>
          <p:nvPr/>
        </p:nvSpPr>
        <p:spPr>
          <a:xfrm rot="60000" flipH="1">
            <a:off x="3947551" y="226284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F3F3F"/>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936542" y="2481620"/>
            <a:ext cx="439089" cy="82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21360000">
            <a:off x="4582809" y="2483440"/>
            <a:ext cx="2534105" cy="584775"/>
          </a:xfrm>
          <a:prstGeom prst="rect">
            <a:avLst/>
          </a:prstGeom>
        </p:spPr>
        <p:txBody>
          <a:bodyPr wrap="square">
            <a:spAutoFit/>
          </a:bodyPr>
          <a:lstStyle/>
          <a:p>
            <a:r>
              <a:rPr lang="ja-JP" altLang="en-US" sz="1600" dirty="0">
                <a:latin typeface="+mn-ea"/>
              </a:rPr>
              <a:t>仕事でも家庭でも男女公平を</a:t>
            </a:r>
            <a:r>
              <a:rPr lang="ja-JP" altLang="en-US" sz="1600" dirty="0" smtClean="0">
                <a:latin typeface="+mn-ea"/>
              </a:rPr>
              <a:t>心掛ける</a:t>
            </a:r>
            <a:r>
              <a:rPr lang="en-US" altLang="ja-JP" sz="1600" dirty="0">
                <a:latin typeface="+mn-ea"/>
              </a:rPr>
              <a:t>	</a:t>
            </a: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300" y="1756542"/>
            <a:ext cx="632965" cy="632965"/>
          </a:xfrm>
          <a:prstGeom prst="rect">
            <a:avLst/>
          </a:prstGeom>
        </p:spPr>
      </p:pic>
      <p:sp>
        <p:nvSpPr>
          <p:cNvPr id="31" name="フリーフォーム 30"/>
          <p:cNvSpPr/>
          <p:nvPr/>
        </p:nvSpPr>
        <p:spPr>
          <a:xfrm rot="60000" flipH="1">
            <a:off x="3947549" y="3314706"/>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A20078"/>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36540" y="3533477"/>
            <a:ext cx="439089" cy="828000"/>
          </a:xfrm>
          <a:prstGeom prst="rect">
            <a:avLst/>
          </a:prstGeom>
          <a:solidFill>
            <a:srgbClr val="70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21360000">
            <a:off x="4443479" y="3226385"/>
            <a:ext cx="2914044" cy="1077218"/>
          </a:xfrm>
          <a:prstGeom prst="rect">
            <a:avLst/>
          </a:prstGeom>
        </p:spPr>
        <p:txBody>
          <a:bodyPr wrap="square">
            <a:spAutoFit/>
          </a:bodyPr>
          <a:lstStyle/>
          <a:p>
            <a:endParaRPr lang="ja-JP" altLang="en-US" sz="1600" dirty="0">
              <a:solidFill>
                <a:schemeClr val="bg1"/>
              </a:solidFill>
              <a:latin typeface="+mn-ea"/>
            </a:endParaRPr>
          </a:p>
          <a:p>
            <a:r>
              <a:rPr lang="ja-JP" altLang="en-US" sz="1600" dirty="0">
                <a:solidFill>
                  <a:schemeClr val="bg1"/>
                </a:solidFill>
                <a:latin typeface="+mn-ea"/>
              </a:rPr>
              <a:t> 多様性を受け入れ、いつでも誰とでも、最高の職場環境を創る。	</a:t>
            </a: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810" y="4477192"/>
            <a:ext cx="632965" cy="632965"/>
          </a:xfrm>
          <a:prstGeom prst="rect">
            <a:avLst/>
          </a:prstGeom>
        </p:spPr>
      </p:pic>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2398" y="4477191"/>
            <a:ext cx="632965" cy="632965"/>
          </a:xfrm>
          <a:prstGeom prst="rect">
            <a:avLst/>
          </a:prstGeom>
        </p:spPr>
      </p:pic>
      <p:sp>
        <p:nvSpPr>
          <p:cNvPr id="6" name="テキスト ボックス 5"/>
          <p:cNvSpPr txBox="1"/>
          <p:nvPr/>
        </p:nvSpPr>
        <p:spPr>
          <a:xfrm>
            <a:off x="1716887" y="5977820"/>
            <a:ext cx="6638356" cy="276999"/>
          </a:xfrm>
          <a:prstGeom prst="rect">
            <a:avLst/>
          </a:prstGeom>
          <a:noFill/>
        </p:spPr>
        <p:txBody>
          <a:bodyPr wrap="none" rtlCol="0">
            <a:spAutoFit/>
          </a:bodyPr>
          <a:lstStyle/>
          <a:p>
            <a:r>
              <a:rPr kumimoji="1" lang="ja-JP" altLang="en-US" sz="1200" dirty="0" smtClean="0"/>
              <a:t>各ゴールは“私の</a:t>
            </a:r>
            <a:r>
              <a:rPr kumimoji="1" lang="en-US" altLang="ja-JP" sz="1200" dirty="0" smtClean="0"/>
              <a:t>SDGs</a:t>
            </a:r>
            <a:r>
              <a:rPr kumimoji="1" lang="ja-JP" altLang="en-US" sz="1200" dirty="0" smtClean="0"/>
              <a:t>宣言”にあわせ、めざすゴールとして記載されたものを掲載しています。</a:t>
            </a:r>
            <a:endParaRPr kumimoji="1" lang="ja-JP" altLang="en-US" sz="1200" dirty="0"/>
          </a:p>
        </p:txBody>
      </p:sp>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779" y="5859453"/>
            <a:ext cx="632965" cy="632965"/>
          </a:xfrm>
          <a:prstGeom prst="rect">
            <a:avLst/>
          </a:prstGeom>
        </p:spPr>
      </p:pic>
      <p:sp>
        <p:nvSpPr>
          <p:cNvPr id="40" name="フリーフォーム 39"/>
          <p:cNvSpPr/>
          <p:nvPr/>
        </p:nvSpPr>
        <p:spPr>
          <a:xfrm rot="60000" flipH="1">
            <a:off x="310790" y="4678115"/>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44B3E"/>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299781" y="4896886"/>
            <a:ext cx="439089" cy="828000"/>
          </a:xfrm>
          <a:prstGeom prst="rect">
            <a:avLst/>
          </a:prstGeom>
          <a:solidFill>
            <a:srgbClr val="C51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360000">
            <a:off x="803313" y="4920128"/>
            <a:ext cx="2981301" cy="584775"/>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フェアトレードの商品を買います	</a:t>
            </a:r>
          </a:p>
        </p:txBody>
      </p:sp>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726" y="2062403"/>
            <a:ext cx="632965" cy="632965"/>
          </a:xfrm>
          <a:prstGeom prst="rect">
            <a:avLst/>
          </a:prstGeom>
        </p:spPr>
      </p:pic>
      <p:sp>
        <p:nvSpPr>
          <p:cNvPr id="45" name="フリーフォーム 44"/>
          <p:cNvSpPr/>
          <p:nvPr/>
        </p:nvSpPr>
        <p:spPr>
          <a:xfrm rot="60000" flipH="1">
            <a:off x="6138821" y="94499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517D3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127812" y="1163770"/>
            <a:ext cx="439089" cy="828000"/>
          </a:xfrm>
          <a:prstGeom prst="rect">
            <a:avLst/>
          </a:prstGeom>
          <a:solidFill>
            <a:srgbClr val="283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21360000">
            <a:off x="6645805" y="1104824"/>
            <a:ext cx="2944709"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solidFill>
                  <a:schemeClr val="bg1"/>
                </a:solidFill>
                <a:latin typeface="+mn-ea"/>
              </a:rPr>
              <a:t>避難場所の確認や非常食の準備をして、被害を最小限に抑える行動をします	</a:t>
            </a:r>
          </a:p>
        </p:txBody>
      </p:sp>
      <p:sp>
        <p:nvSpPr>
          <p:cNvPr id="3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50</a:t>
            </a:fld>
            <a:endParaRPr kumimoji="1" lang="ja-JP" altLang="en-US" sz="1200"/>
          </a:p>
        </p:txBody>
      </p:sp>
    </p:spTree>
    <p:extLst>
      <p:ext uri="{BB962C8B-B14F-4D97-AF65-F5344CB8AC3E}">
        <p14:creationId xmlns:p14="http://schemas.microsoft.com/office/powerpoint/2010/main" val="200905338"/>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企業や団体から寄せられた“私の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a:srcRect l="14930" t="19301" r="14998" b="6250"/>
          <a:stretch/>
        </p:blipFill>
        <p:spPr>
          <a:xfrm>
            <a:off x="201686" y="847166"/>
            <a:ext cx="9641543" cy="5759330"/>
          </a:xfrm>
          <a:prstGeom prst="rect">
            <a:avLst/>
          </a:prstGeom>
        </p:spPr>
      </p:pic>
      <p:sp>
        <p:nvSpPr>
          <p:cNvPr id="2" name="楕円 1"/>
          <p:cNvSpPr/>
          <p:nvPr/>
        </p:nvSpPr>
        <p:spPr>
          <a:xfrm>
            <a:off x="443752" y="2743200"/>
            <a:ext cx="2931460" cy="389965"/>
          </a:xfrm>
          <a:prstGeom prst="ellipse">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741653" y="3065930"/>
            <a:ext cx="2422695" cy="389965"/>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51</a:t>
            </a:fld>
            <a:endParaRPr kumimoji="1" lang="ja-JP" altLang="en-US" sz="1200"/>
          </a:p>
        </p:txBody>
      </p:sp>
    </p:spTree>
    <p:extLst>
      <p:ext uri="{BB962C8B-B14F-4D97-AF65-F5344CB8AC3E}">
        <p14:creationId xmlns:p14="http://schemas.microsoft.com/office/powerpoint/2010/main" val="1890632900"/>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9183192" cy="5105624"/>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①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i="1" dirty="0" smtClean="0">
                <a:solidFill>
                  <a:schemeClr val="bg1">
                    <a:lumMod val="75000"/>
                  </a:schemeClr>
                </a:solidFill>
                <a:latin typeface="Meiryo UI" panose="020B0604030504040204" pitchFamily="50" charset="-128"/>
                <a:ea typeface="Meiryo UI" panose="020B0604030504040204" pitchFamily="50" charset="-128"/>
              </a:rPr>
              <a:t>とは</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	</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②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のポイント</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③ 大阪</a:t>
            </a:r>
            <a:r>
              <a:rPr kumimoji="1" lang="ja-JP" altLang="en-US" sz="3200" b="1" dirty="0">
                <a:solidFill>
                  <a:schemeClr val="bg1">
                    <a:lumMod val="75000"/>
                  </a:schemeClr>
                </a:solidFill>
                <a:latin typeface="Meiryo UI" panose="020B0604030504040204" pitchFamily="50" charset="-128"/>
                <a:ea typeface="Meiryo UI" panose="020B0604030504040204" pitchFamily="50" charset="-128"/>
              </a:rPr>
              <a:t>と</a:t>
            </a:r>
            <a:r>
              <a:rPr kumimoji="1" lang="en-US" altLang="ja-JP" sz="3200" b="1" dirty="0">
                <a:solidFill>
                  <a:schemeClr val="bg1">
                    <a:lumMod val="75000"/>
                  </a:schemeClr>
                </a:solidFill>
                <a:latin typeface="Meiryo UI" panose="020B0604030504040204" pitchFamily="50" charset="-128"/>
                <a:ea typeface="Meiryo UI" panose="020B0604030504040204" pitchFamily="50" charset="-128"/>
              </a:rPr>
              <a:t>SDGs</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④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Osaka</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a:t>
            </a:r>
            <a:r>
              <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rPr>
              <a:t>SDGs</a:t>
            </a: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 ビジョン</a:t>
            </a:r>
            <a:endParaRPr kumimoji="1" lang="en-US" altLang="ja-JP" sz="3200" b="1" dirty="0" smtClean="0">
              <a:solidFill>
                <a:schemeClr val="bg1">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solidFill>
                  <a:schemeClr val="bg1">
                    <a:lumMod val="75000"/>
                  </a:schemeClr>
                </a:solidFill>
                <a:latin typeface="Meiryo UI" panose="020B0604030504040204" pitchFamily="50" charset="-128"/>
                <a:ea typeface="Meiryo UI" panose="020B0604030504040204" pitchFamily="50" charset="-128"/>
              </a:rPr>
              <a:t>⑤ </a:t>
            </a:r>
            <a:r>
              <a:rPr lang="ja-JP" altLang="en-US" sz="3200" b="1" dirty="0" smtClean="0">
                <a:solidFill>
                  <a:schemeClr val="bg1">
                    <a:lumMod val="75000"/>
                  </a:schemeClr>
                </a:solidFill>
                <a:latin typeface="メイリオ" panose="020B0604030504040204" pitchFamily="50" charset="-128"/>
                <a:ea typeface="メイリオ" panose="020B0604030504040204" pitchFamily="50" charset="-128"/>
              </a:rPr>
              <a:t>みんな</a:t>
            </a:r>
            <a:r>
              <a:rPr lang="ja-JP" altLang="en-US" sz="3200" b="1" dirty="0">
                <a:solidFill>
                  <a:schemeClr val="bg1">
                    <a:lumMod val="75000"/>
                  </a:schemeClr>
                </a:solidFill>
                <a:latin typeface="メイリオ" panose="020B0604030504040204" pitchFamily="50" charset="-128"/>
                <a:ea typeface="メイリオ" panose="020B0604030504040204" pitchFamily="50" charset="-128"/>
              </a:rPr>
              <a:t>で取組もう</a:t>
            </a:r>
            <a:r>
              <a:rPr lang="en-US" altLang="ja-JP" sz="3200" b="1" dirty="0" smtClean="0">
                <a:solidFill>
                  <a:schemeClr val="bg1">
                    <a:lumMod val="75000"/>
                  </a:schemeClr>
                </a:solidFill>
                <a:latin typeface="メイリオ" panose="020B0604030504040204" pitchFamily="50" charset="-128"/>
                <a:ea typeface="メイリオ" panose="020B0604030504040204" pitchFamily="50" charset="-128"/>
              </a:rPr>
              <a:t>SDGs</a:t>
            </a:r>
          </a:p>
          <a:p>
            <a:pPr indent="631825">
              <a:lnSpc>
                <a:spcPct val="150000"/>
              </a:lnSpc>
              <a:spcBef>
                <a:spcPts val="600"/>
              </a:spcBef>
            </a:pPr>
            <a:r>
              <a:rPr kumimoji="1" lang="ja-JP" altLang="en-US" sz="4000" b="1" dirty="0" smtClean="0">
                <a:latin typeface="メイリオ" panose="020B0604030504040204" pitchFamily="50" charset="-128"/>
                <a:ea typeface="メイリオ" panose="020B0604030504040204" pitchFamily="50" charset="-128"/>
              </a:rPr>
              <a:t>⑥ 皆さんに考えていただきたいこと</a:t>
            </a:r>
            <a:endParaRPr kumimoji="1" lang="en-US" altLang="ja-JP" sz="2000" b="1"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2603726419"/>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身の回りで生じている課題や問題について</a:t>
            </a:r>
            <a:endParaRPr kumimoji="1" lang="ja-JP" altLang="en-US" sz="2000" b="1"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483DBC1D-37A8-4A5A-A8C8-C1FA5EC4A23F}"/>
              </a:ext>
            </a:extLst>
          </p:cNvPr>
          <p:cNvSpPr txBox="1"/>
          <p:nvPr/>
        </p:nvSpPr>
        <p:spPr>
          <a:xfrm>
            <a:off x="139606" y="676934"/>
            <a:ext cx="9626787" cy="60478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◆日本や世界で起こっていること</a:t>
            </a:r>
            <a:endParaRPr kumimoji="1" lang="en-US" altLang="ja-JP" b="1" dirty="0" smtClean="0">
              <a:latin typeface="Meiryo UI" panose="020B0604030504040204" pitchFamily="50" charset="-128"/>
              <a:ea typeface="Meiryo UI" panose="020B0604030504040204" pitchFamily="50" charset="-128"/>
            </a:endParaRPr>
          </a:p>
          <a:p>
            <a:pPr indent="268288"/>
            <a:r>
              <a:rPr kumimoji="1" lang="ja-JP" altLang="en-US" b="1" dirty="0" smtClean="0">
                <a:latin typeface="Meiryo UI" panose="020B0604030504040204" pitchFamily="50" charset="-128"/>
                <a:ea typeface="Meiryo UI" panose="020B0604030504040204" pitchFamily="50" charset="-128"/>
              </a:rPr>
              <a:t>課題・問題</a:t>
            </a:r>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a:latin typeface="Meiryo UI" panose="020B0604030504040204" pitchFamily="50" charset="-128"/>
              <a:ea typeface="Meiryo UI" panose="020B0604030504040204" pitchFamily="50" charset="-128"/>
            </a:endParaRPr>
          </a:p>
          <a:p>
            <a:pPr indent="268288"/>
            <a:r>
              <a:rPr kumimoji="1" lang="ja-JP" altLang="en-US" b="1" dirty="0" smtClean="0">
                <a:latin typeface="Meiryo UI" panose="020B0604030504040204" pitchFamily="50" charset="-128"/>
                <a:ea typeface="Meiryo UI" panose="020B0604030504040204" pitchFamily="50" charset="-128"/>
              </a:rPr>
              <a:t>関連</a:t>
            </a:r>
            <a:r>
              <a:rPr kumimoji="1" lang="ja-JP" altLang="en-US" b="1" dirty="0">
                <a:latin typeface="Meiryo UI" panose="020B0604030504040204" pitchFamily="50" charset="-128"/>
                <a:ea typeface="Meiryo UI" panose="020B0604030504040204" pitchFamily="50" charset="-128"/>
              </a:rPr>
              <a:t>するゴール</a:t>
            </a:r>
            <a:r>
              <a:rPr kumimoji="1" lang="ja-JP" altLang="en-US" b="1" dirty="0" smtClean="0">
                <a:latin typeface="Meiryo UI" panose="020B0604030504040204" pitchFamily="50" charset="-128"/>
                <a:ea typeface="Meiryo UI" panose="020B0604030504040204" pitchFamily="50" charset="-128"/>
              </a:rPr>
              <a:t>番号</a:t>
            </a:r>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a:latin typeface="Meiryo UI" panose="020B0604030504040204" pitchFamily="50" charset="-128"/>
              <a:ea typeface="Meiryo UI" panose="020B0604030504040204" pitchFamily="50" charset="-128"/>
            </a:endParaRPr>
          </a:p>
          <a:p>
            <a:pPr indent="268288"/>
            <a:r>
              <a:rPr kumimoji="1" lang="ja-JP" altLang="en-US" b="1" dirty="0" smtClean="0">
                <a:latin typeface="Meiryo UI" panose="020B0604030504040204" pitchFamily="50" charset="-128"/>
                <a:ea typeface="Meiryo UI" panose="020B0604030504040204" pitchFamily="50" charset="-128"/>
              </a:rPr>
              <a:t>日本（国、自治体、企業、地域など）や世界の動き</a:t>
            </a:r>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a:latin typeface="Meiryo UI" panose="020B0604030504040204" pitchFamily="50" charset="-128"/>
              <a:ea typeface="Meiryo UI" panose="020B0604030504040204" pitchFamily="50" charset="-128"/>
            </a:endParaRPr>
          </a:p>
          <a:p>
            <a:pPr indent="268288"/>
            <a:r>
              <a:rPr kumimoji="1" lang="ja-JP" altLang="en-US" b="1" dirty="0" smtClean="0">
                <a:latin typeface="Meiryo UI" panose="020B0604030504040204" pitchFamily="50" charset="-128"/>
                <a:ea typeface="Meiryo UI" panose="020B0604030504040204" pitchFamily="50" charset="-128"/>
              </a:rPr>
              <a:t>他のゴールへの影響（正の影響、負の影響）</a:t>
            </a:r>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smtClean="0">
              <a:latin typeface="Meiryo UI" panose="020B0604030504040204" pitchFamily="50" charset="-128"/>
              <a:ea typeface="Meiryo UI" panose="020B0604030504040204" pitchFamily="50" charset="-128"/>
            </a:endParaRPr>
          </a:p>
          <a:p>
            <a:pPr indent="268288"/>
            <a:endParaRPr kumimoji="1" lang="en-US" altLang="ja-JP" b="1" dirty="0">
              <a:latin typeface="Meiryo UI" panose="020B0604030504040204" pitchFamily="50" charset="-128"/>
              <a:ea typeface="Meiryo UI" panose="020B0604030504040204" pitchFamily="50" charset="-128"/>
            </a:endParaRPr>
          </a:p>
          <a:p>
            <a:pPr indent="268288"/>
            <a:r>
              <a:rPr kumimoji="1" lang="ja-JP" altLang="en-US" b="1" dirty="0" smtClean="0">
                <a:latin typeface="Meiryo UI" panose="020B0604030504040204" pitchFamily="50" charset="-128"/>
                <a:ea typeface="Meiryo UI" panose="020B0604030504040204" pitchFamily="50" charset="-128"/>
              </a:rPr>
              <a:t>この課題・問題について、自分達はどのように行動をはじめますか？</a:t>
            </a: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私の</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smtClean="0">
                <a:latin typeface="Meiryo UI" panose="020B0604030504040204" pitchFamily="50" charset="-128"/>
                <a:ea typeface="Meiryo UI" panose="020B0604030504040204" pitchFamily="50" charset="-128"/>
              </a:rPr>
              <a:t>宣言</a:t>
            </a:r>
            <a:r>
              <a:rPr kumimoji="1" lang="en-US" altLang="ja-JP" b="1" dirty="0" smtClean="0">
                <a:latin typeface="Meiryo UI" panose="020B0604030504040204" pitchFamily="50" charset="-128"/>
                <a:ea typeface="Meiryo UI" panose="020B0604030504040204" pitchFamily="50" charset="-128"/>
              </a:rPr>
              <a:t>】</a:t>
            </a:r>
          </a:p>
          <a:p>
            <a:pPr indent="268288"/>
            <a:endParaRPr kumimoji="1" lang="en-US" altLang="ja-JP" b="1"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indent="4397375"/>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私の</a:t>
            </a:r>
            <a:r>
              <a:rPr kumimoji="1" lang="en-US" altLang="ja-JP" sz="1050" dirty="0" smtClean="0">
                <a:latin typeface="Meiryo UI" panose="020B0604030504040204" pitchFamily="50" charset="-128"/>
                <a:ea typeface="Meiryo UI" panose="020B0604030504040204" pitchFamily="50" charset="-128"/>
              </a:rPr>
              <a:t>SDGs</a:t>
            </a:r>
            <a:r>
              <a:rPr kumimoji="1" lang="ja-JP" altLang="en-US" sz="1050" dirty="0" smtClean="0">
                <a:latin typeface="Meiryo UI" panose="020B0604030504040204" pitchFamily="50" charset="-128"/>
                <a:ea typeface="Meiryo UI" panose="020B0604030504040204" pitchFamily="50" charset="-128"/>
              </a:rPr>
              <a:t>宣言は府</a:t>
            </a:r>
            <a:r>
              <a:rPr kumimoji="1" lang="en-US" altLang="ja-JP" sz="1050" dirty="0" smtClean="0">
                <a:latin typeface="Meiryo UI" panose="020B0604030504040204" pitchFamily="50" charset="-128"/>
                <a:ea typeface="Meiryo UI" panose="020B0604030504040204" pitchFamily="50" charset="-128"/>
              </a:rPr>
              <a:t>HP</a:t>
            </a:r>
            <a:r>
              <a:rPr kumimoji="1" lang="ja-JP" altLang="en-US" sz="1050" dirty="0" smtClean="0">
                <a:latin typeface="Meiryo UI" panose="020B0604030504040204" pitchFamily="50" charset="-128"/>
                <a:ea typeface="Meiryo UI" panose="020B0604030504040204" pitchFamily="50" charset="-128"/>
              </a:rPr>
              <a:t>で公表させていただきます。（個人情報は記載しないでください）</a:t>
            </a:r>
            <a:endParaRPr kumimoji="1" lang="en-US" altLang="ja-JP" sz="1050" dirty="0">
              <a:latin typeface="Meiryo UI" panose="020B0604030504040204" pitchFamily="50" charset="-128"/>
              <a:ea typeface="Meiryo UI" panose="020B0604030504040204" pitchFamily="50" charset="-128"/>
            </a:endParaRPr>
          </a:p>
        </p:txBody>
      </p:sp>
      <p:sp>
        <p:nvSpPr>
          <p:cNvPr id="2" name="角丸四角形 1"/>
          <p:cNvSpPr/>
          <p:nvPr/>
        </p:nvSpPr>
        <p:spPr>
          <a:xfrm>
            <a:off x="295835" y="5499847"/>
            <a:ext cx="9291918" cy="1062318"/>
          </a:xfrm>
          <a:prstGeom prst="roundRect">
            <a:avLst>
              <a:gd name="adj" fmla="val 10338"/>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53</a:t>
            </a:fld>
            <a:endParaRPr kumimoji="1" lang="ja-JP" altLang="en-US" sz="1200"/>
          </a:p>
        </p:txBody>
      </p:sp>
    </p:spTree>
    <p:extLst>
      <p:ext uri="{BB962C8B-B14F-4D97-AF65-F5344CB8AC3E}">
        <p14:creationId xmlns:p14="http://schemas.microsoft.com/office/powerpoint/2010/main" val="78681013"/>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509210" y="2805937"/>
            <a:ext cx="360000" cy="358635"/>
          </a:xfrm>
          <a:prstGeom prst="rect">
            <a:avLst/>
          </a:prstGeom>
        </p:spPr>
      </p:pic>
      <p:sp>
        <p:nvSpPr>
          <p:cNvPr id="9" name="正方形/長方形 8"/>
          <p:cNvSpPr/>
          <p:nvPr/>
        </p:nvSpPr>
        <p:spPr>
          <a:xfrm>
            <a:off x="1202134" y="2750659"/>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10" name="正方形/長方形 9"/>
          <p:cNvSpPr/>
          <p:nvPr/>
        </p:nvSpPr>
        <p:spPr>
          <a:xfrm>
            <a:off x="4097266" y="2833555"/>
            <a:ext cx="5256163"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98462" y="1443672"/>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sp>
        <p:nvSpPr>
          <p:cNvPr id="5" name="テキスト ボックス 4"/>
          <p:cNvSpPr txBox="1"/>
          <p:nvPr/>
        </p:nvSpPr>
        <p:spPr>
          <a:xfrm>
            <a:off x="946641" y="3455895"/>
            <a:ext cx="7459180" cy="2315845"/>
          </a:xfrm>
          <a:prstGeom prst="roundRect">
            <a:avLst>
              <a:gd name="adj" fmla="val 11609"/>
            </a:avLst>
          </a:prstGeom>
          <a:solidFill>
            <a:schemeClr val="bg1"/>
          </a:solidFill>
          <a:ln w="66675" cmpd="dbl">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tIns="216000" bIns="216000" rtlCol="0" anchor="t">
            <a:noAutofit/>
          </a:bodyPr>
          <a:lstStyle/>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a:t>
            </a:r>
            <a:r>
              <a:rPr kumimoji="1" lang="ja-JP" altLang="en-US" sz="2400" b="1" dirty="0">
                <a:solidFill>
                  <a:prstClr val="black"/>
                </a:solidFill>
                <a:latin typeface="Meiryo UI" panose="020B0604030504040204" pitchFamily="50" charset="-128"/>
                <a:ea typeface="Meiryo UI" panose="020B0604030504040204" pitchFamily="50" charset="-128"/>
              </a:rPr>
              <a:t>お問い合わせ先</a:t>
            </a:r>
            <a:r>
              <a:rPr kumimoji="1" lang="en-US" altLang="ja-JP" sz="2400" b="1" dirty="0">
                <a:solidFill>
                  <a:prstClr val="black"/>
                </a:solidFill>
                <a:latin typeface="Meiryo UI" panose="020B0604030504040204" pitchFamily="50" charset="-128"/>
                <a:ea typeface="Meiryo UI" panose="020B0604030504040204" pitchFamily="50" charset="-128"/>
              </a:rPr>
              <a:t>】</a:t>
            </a:r>
          </a:p>
          <a:p>
            <a:pPr marL="174625" defTabSz="914400">
              <a:lnSpc>
                <a:spcPts val="3300"/>
              </a:lnSpc>
            </a:pPr>
            <a:endParaRPr kumimoji="1" lang="en-US" altLang="ja-JP"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ja-JP" altLang="en-US" sz="2400" b="1" dirty="0">
                <a:solidFill>
                  <a:prstClr val="black"/>
                </a:solidFill>
                <a:latin typeface="Meiryo UI" panose="020B0604030504040204" pitchFamily="50" charset="-128"/>
                <a:ea typeface="Meiryo UI" panose="020B0604030504040204" pitchFamily="50" charset="-128"/>
              </a:rPr>
              <a:t>大阪府 政策企画部 企画室 推進課</a:t>
            </a:r>
          </a:p>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TEL:06-6941-0351</a:t>
            </a:r>
          </a:p>
          <a:p>
            <a:pPr marL="174625" defTabSz="914400"/>
            <a:r>
              <a:rPr kumimoji="1" lang="en-US" altLang="ja-JP" sz="2400" b="1" dirty="0" err="1">
                <a:solidFill>
                  <a:prstClr val="black"/>
                </a:solidFill>
                <a:latin typeface="Meiryo UI" panose="020B0604030504040204" pitchFamily="50" charset="-128"/>
                <a:ea typeface="Meiryo UI" panose="020B0604030504040204" pitchFamily="50" charset="-128"/>
              </a:rPr>
              <a:t>Mail:osaka_SDGs@gbox.pref.osaka.lg.jp</a:t>
            </a:r>
            <a:endParaRPr kumimoji="1" lang="en-US" altLang="ja-JP" sz="2400" b="1" dirty="0">
              <a:solidFill>
                <a:prstClr val="black"/>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
        <p:nvSpPr>
          <p:cNvPr id="12" name="スライド番号プレースホルダー 1"/>
          <p:cNvSpPr txBox="1">
            <a:spLocks/>
          </p:cNvSpPr>
          <p:nvPr/>
        </p:nvSpPr>
        <p:spPr>
          <a:xfrm>
            <a:off x="6996113" y="64452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54</a:t>
            </a:fld>
            <a:endParaRPr kumimoji="1" lang="ja-JP" altLang="en-US" sz="1200"/>
          </a:p>
        </p:txBody>
      </p:sp>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0" y="6347075"/>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Sustainable </a:t>
            </a:r>
            <a:r>
              <a:rPr lang="en-US" altLang="ja-JP" sz="2000" b="1" dirty="0">
                <a:latin typeface="Meiryo UI" panose="020B0604030504040204" pitchFamily="50" charset="-128"/>
                <a:ea typeface="Meiryo UI" panose="020B0604030504040204" pitchFamily="50" charset="-128"/>
              </a:rPr>
              <a:t>Development </a:t>
            </a:r>
            <a:r>
              <a:rPr lang="en-US" altLang="ja-JP" sz="2000" b="1" dirty="0" smtClean="0">
                <a:latin typeface="Meiryo UI" panose="020B0604030504040204" pitchFamily="50" charset="-128"/>
                <a:ea typeface="Meiryo UI" panose="020B0604030504040204" pitchFamily="50" charset="-128"/>
              </a:rPr>
              <a:t>Goals</a:t>
            </a:r>
            <a:r>
              <a:rPr lang="ja-JP" altLang="en-US" sz="2000" b="1" dirty="0" smtClean="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20389" r="20514"/>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a:t>
            </a:fld>
            <a:endParaRPr kumimoji="1" lang="ja-JP" altLang="en-US" sz="1200"/>
          </a:p>
        </p:txBody>
      </p:sp>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smtClean="0">
                <a:solidFill>
                  <a:srgbClr val="000000"/>
                </a:solidFill>
                <a:latin typeface="Meiryo UI" panose="020B0604030504040204" pitchFamily="50" charset="-128"/>
                <a:ea typeface="Meiryo UI" panose="020B0604030504040204" pitchFamily="50" charset="-128"/>
              </a:rPr>
              <a:t>今日</a:t>
            </a:r>
            <a:r>
              <a:rPr lang="ja-JP" altLang="en-US" sz="1200" dirty="0">
                <a:solidFill>
                  <a:srgbClr val="000000"/>
                </a:solidFill>
                <a:latin typeface="Meiryo UI" panose="020B0604030504040204" pitchFamily="50" charset="-128"/>
                <a:ea typeface="Meiryo UI" panose="020B0604030504040204" pitchFamily="50" charset="-128"/>
              </a:rPr>
              <a:t>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smtClean="0">
                <a:solidFill>
                  <a:srgbClr val="FF0000"/>
                </a:solidFill>
                <a:latin typeface="Meiryo UI" panose="020B0604030504040204" pitchFamily="50" charset="-128"/>
                <a:ea typeface="Meiryo UI" panose="020B0604030504040204" pitchFamily="50" charset="-128"/>
              </a:rPr>
              <a:t>これら</a:t>
            </a:r>
            <a:r>
              <a:rPr lang="ja-JP" altLang="en-US" sz="1200"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96521" y="6029217"/>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sz="105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：国際連合広報センターホーム</a:t>
            </a: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a:t>
            </a:fld>
            <a:endParaRPr kumimoji="1" lang="ja-JP" altLang="en-US" sz="1200"/>
          </a:p>
        </p:txBody>
      </p: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344" y="885599"/>
            <a:ext cx="8113776" cy="5730354"/>
          </a:xfrm>
          <a:prstGeom prst="rect">
            <a:avLst/>
          </a:prstGeom>
        </p:spPr>
      </p:pic>
      <p:sp>
        <p:nvSpPr>
          <p:cNvPr id="4"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7</a:t>
            </a:fld>
            <a:endParaRPr kumimoji="1" lang="ja-JP" altLang="en-US" sz="1200" dirty="0"/>
          </a:p>
        </p:txBody>
      </p:sp>
    </p:spTree>
    <p:extLst>
      <p:ext uri="{BB962C8B-B14F-4D97-AF65-F5344CB8AC3E}">
        <p14:creationId xmlns:p14="http://schemas.microsoft.com/office/powerpoint/2010/main" val="4271341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のゴール（５つの</a:t>
            </a:r>
            <a:r>
              <a:rPr kumimoji="1" lang="en-US" altLang="ja-JP" sz="2000" b="1" dirty="0" smtClean="0">
                <a:latin typeface="Meiryo UI" panose="020B0604030504040204" pitchFamily="50" charset="-128"/>
                <a:ea typeface="Meiryo UI" panose="020B0604030504040204" pitchFamily="50" charset="-128"/>
              </a:rPr>
              <a:t>P)</a:t>
            </a:r>
            <a:endParaRPr kumimoji="1" lang="en-US" altLang="ja-JP"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397" y="5884081"/>
            <a:ext cx="765888" cy="765888"/>
          </a:xfrm>
          <a:prstGeom prst="rect">
            <a:avLst/>
          </a:prstGeom>
        </p:spPr>
      </p:pic>
      <p:grpSp>
        <p:nvGrpSpPr>
          <p:cNvPr id="7" name="グループ化 6"/>
          <p:cNvGrpSpPr/>
          <p:nvPr/>
        </p:nvGrpSpPr>
        <p:grpSpPr>
          <a:xfrm>
            <a:off x="694489" y="779545"/>
            <a:ext cx="2424796" cy="1647865"/>
            <a:chOff x="801132" y="1613073"/>
            <a:chExt cx="2424796" cy="1647865"/>
          </a:xfrm>
        </p:grpSpPr>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11" name="図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2" name="図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4" name="図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15" name="グループ化 14"/>
          <p:cNvGrpSpPr/>
          <p:nvPr/>
        </p:nvGrpSpPr>
        <p:grpSpPr>
          <a:xfrm>
            <a:off x="7307969" y="1493167"/>
            <a:ext cx="2424796" cy="1648671"/>
            <a:chOff x="8801100" y="1612267"/>
            <a:chExt cx="2424796" cy="1648671"/>
          </a:xfrm>
        </p:grpSpPr>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1" name="グループ化 20"/>
          <p:cNvGrpSpPr/>
          <p:nvPr/>
        </p:nvGrpSpPr>
        <p:grpSpPr>
          <a:xfrm>
            <a:off x="81431" y="3687715"/>
            <a:ext cx="2417192" cy="1653610"/>
            <a:chOff x="804934" y="3656179"/>
            <a:chExt cx="2417192" cy="1653610"/>
          </a:xfrm>
        </p:grpSpPr>
        <p:pic>
          <p:nvPicPr>
            <p:cNvPr id="22" name="図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23" name="図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4" name="図 2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5" name="図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2683" y="5884081"/>
            <a:ext cx="765888" cy="765888"/>
          </a:xfrm>
          <a:prstGeom prst="rect">
            <a:avLst/>
          </a:prstGeom>
        </p:spPr>
      </p:pic>
      <p:pic>
        <p:nvPicPr>
          <p:cNvPr id="27" name="Picture 7" descr="C:\Users\sakurai kazuko\Desktop\SustDevWheel-01_JAN_v1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90496" y="1503810"/>
            <a:ext cx="4717473" cy="5030876"/>
          </a:xfrm>
          <a:prstGeom prst="rect">
            <a:avLst/>
          </a:prstGeom>
          <a:noFill/>
          <a:extLst>
            <a:ext uri="{909E8E84-426E-40DD-AFC4-6F175D3DCCD1}">
              <a14:hiddenFill xmlns:a14="http://schemas.microsoft.com/office/drawing/2010/main">
                <a:solidFill>
                  <a:srgbClr val="FFFFFF"/>
                </a:solidFill>
              </a14:hiddenFill>
            </a:ext>
          </a:extLst>
        </p:spPr>
      </p:pic>
      <p:sp>
        <p:nvSpPr>
          <p:cNvPr id="28"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8</a:t>
            </a:fld>
            <a:endParaRPr kumimoji="1" lang="ja-JP" altLang="en-US" sz="1200" dirty="0"/>
          </a:p>
        </p:txBody>
      </p:sp>
    </p:spTree>
    <p:extLst>
      <p:ext uri="{BB962C8B-B14F-4D97-AF65-F5344CB8AC3E}">
        <p14:creationId xmlns:p14="http://schemas.microsoft.com/office/powerpoint/2010/main" val="4119708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6384</Words>
  <Application>Microsoft Office PowerPoint</Application>
  <PresentationFormat>A4 210 x 297 mm</PresentationFormat>
  <Paragraphs>1040</Paragraphs>
  <Slides>55</Slides>
  <Notes>54</Notes>
  <HiddenSlides>0</HiddenSlides>
  <MMClips>0</MMClips>
  <ScaleCrop>false</ScaleCrop>
  <HeadingPairs>
    <vt:vector size="6" baseType="variant">
      <vt:variant>
        <vt:lpstr>使用されているフォント</vt:lpstr>
      </vt:variant>
      <vt:variant>
        <vt:i4>17</vt:i4>
      </vt:variant>
      <vt:variant>
        <vt:lpstr>テーマ</vt:lpstr>
      </vt:variant>
      <vt:variant>
        <vt:i4>4</vt:i4>
      </vt:variant>
      <vt:variant>
        <vt:lpstr>スライド タイトル</vt:lpstr>
      </vt:variant>
      <vt:variant>
        <vt:i4>55</vt:i4>
      </vt:variant>
    </vt:vector>
  </HeadingPairs>
  <TitlesOfParts>
    <vt:vector size="76" baseType="lpstr">
      <vt:lpstr>等线</vt:lpstr>
      <vt:lpstr>HGP創英角ﾎﾟｯﾌﾟ体</vt:lpstr>
      <vt:lpstr>HGS創英角ｺﾞｼｯｸUB</vt:lpstr>
      <vt:lpstr>HGｺﾞｼｯｸM</vt:lpstr>
      <vt:lpstr>Meiryo UI</vt:lpstr>
      <vt:lpstr>ＭＳ Ｐゴシック</vt:lpstr>
      <vt:lpstr>ＭＳ 明朝</vt:lpstr>
      <vt:lpstr>新細明體</vt:lpstr>
      <vt:lpstr>UD デジタル 教科書体 NK-B</vt:lpstr>
      <vt:lpstr>メイリオ</vt:lpstr>
      <vt:lpstr>游ゴシック</vt:lpstr>
      <vt:lpstr>游ゴシック Light</vt:lpstr>
      <vt:lpstr>Arial</vt:lpstr>
      <vt:lpstr>Bauhaus 93</vt:lpstr>
      <vt:lpstr>Calibri</vt:lpstr>
      <vt:lpstr>Calibri Light</vt:lpstr>
      <vt:lpstr>Times New Roman</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2022-06-10T04:24:38Z</dcterms:created>
  <dcterms:modified xsi:type="dcterms:W3CDTF">2022-06-17T04:44:59Z</dcterms:modified>
</cp:coreProperties>
</file>