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80" r:id="rId2"/>
    <p:sldMasterId id="2147483668" r:id="rId3"/>
    <p:sldMasterId id="2147483697" r:id="rId4"/>
  </p:sldMasterIdLst>
  <p:notesMasterIdLst>
    <p:notesMasterId r:id="rId48"/>
  </p:notesMasterIdLst>
  <p:handoutMasterIdLst>
    <p:handoutMasterId r:id="rId49"/>
  </p:handoutMasterIdLst>
  <p:sldIdLst>
    <p:sldId id="564" r:id="rId5"/>
    <p:sldId id="1097" r:id="rId6"/>
    <p:sldId id="1376" r:id="rId7"/>
    <p:sldId id="1098" r:id="rId8"/>
    <p:sldId id="1303" r:id="rId9"/>
    <p:sldId id="1301" r:id="rId10"/>
    <p:sldId id="1307" r:id="rId11"/>
    <p:sldId id="1201" r:id="rId12"/>
    <p:sldId id="1278" r:id="rId13"/>
    <p:sldId id="1280" r:id="rId14"/>
    <p:sldId id="1282" r:id="rId15"/>
    <p:sldId id="1310" r:id="rId16"/>
    <p:sldId id="1323" r:id="rId17"/>
    <p:sldId id="1390" r:id="rId18"/>
    <p:sldId id="1336" r:id="rId19"/>
    <p:sldId id="1337" r:id="rId20"/>
    <p:sldId id="1338" r:id="rId21"/>
    <p:sldId id="1385" r:id="rId22"/>
    <p:sldId id="1316" r:id="rId23"/>
    <p:sldId id="1236" r:id="rId24"/>
    <p:sldId id="1377" r:id="rId25"/>
    <p:sldId id="1363" r:id="rId26"/>
    <p:sldId id="1364" r:id="rId27"/>
    <p:sldId id="1365" r:id="rId28"/>
    <p:sldId id="1366" r:id="rId29"/>
    <p:sldId id="1367" r:id="rId30"/>
    <p:sldId id="1368" r:id="rId31"/>
    <p:sldId id="1369" r:id="rId32"/>
    <p:sldId id="1378" r:id="rId33"/>
    <p:sldId id="1099" r:id="rId34"/>
    <p:sldId id="1373" r:id="rId35"/>
    <p:sldId id="1062" r:id="rId36"/>
    <p:sldId id="1380" r:id="rId37"/>
    <p:sldId id="1349" r:id="rId38"/>
    <p:sldId id="1245" r:id="rId39"/>
    <p:sldId id="1247" r:id="rId40"/>
    <p:sldId id="1249" r:id="rId41"/>
    <p:sldId id="1284" r:id="rId42"/>
    <p:sldId id="1350" r:id="rId43"/>
    <p:sldId id="1382" r:id="rId44"/>
    <p:sldId id="1383" r:id="rId45"/>
    <p:sldId id="1391" r:id="rId46"/>
    <p:sldId id="1272" r:id="rId4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83F19"/>
    <a:srgbClr val="FF1919"/>
    <a:srgbClr val="517D33"/>
    <a:srgbClr val="C5180B"/>
    <a:srgbClr val="F44B3E"/>
    <a:srgbClr val="FF3333"/>
    <a:srgbClr val="FF7575"/>
    <a:srgbClr val="FF3F3F"/>
    <a:srgbClr val="700053"/>
    <a:srgbClr val="A2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showGuides="1">
      <p:cViewPr varScale="1">
        <p:scale>
          <a:sx n="74" d="100"/>
          <a:sy n="74" d="100"/>
        </p:scale>
        <p:origin x="1110" y="72"/>
      </p:cViewPr>
      <p:guideLst>
        <p:guide orient="horz" pos="2636"/>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p:scale>
          <a:sx n="66" d="100"/>
          <a:sy n="66" d="100"/>
        </p:scale>
        <p:origin x="3134" y="-17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11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ahira family" userId="77e22ccb780c0f4f" providerId="LiveId" clId="{DE622EAA-0F40-4A91-89A7-A12A6C485916}"/>
    <pc:docChg chg="undo custSel addSld delSld modSld">
      <pc:chgData name="Nakahira family" userId="77e22ccb780c0f4f" providerId="LiveId" clId="{DE622EAA-0F40-4A91-89A7-A12A6C485916}" dt="2021-04-30T06:14:16.686" v="3549" actId="6549"/>
      <pc:docMkLst>
        <pc:docMk/>
      </pc:docMkLst>
      <pc:sldChg chg="modSp mod">
        <pc:chgData name="Nakahira family" userId="77e22ccb780c0f4f" providerId="LiveId" clId="{DE622EAA-0F40-4A91-89A7-A12A6C485916}" dt="2021-04-30T04:46:00.838" v="628" actId="20577"/>
        <pc:sldMkLst>
          <pc:docMk/>
          <pc:sldMk cId="4216756302" sldId="1019"/>
        </pc:sldMkLst>
        <pc:spChg chg="mod">
          <ac:chgData name="Nakahira family" userId="77e22ccb780c0f4f" providerId="LiveId" clId="{DE622EAA-0F40-4A91-89A7-A12A6C485916}" dt="2021-04-30T04:46:00.838" v="628" actId="20577"/>
          <ac:spMkLst>
            <pc:docMk/>
            <pc:sldMk cId="4216756302" sldId="1019"/>
            <ac:spMk id="3" creationId="{00000000-0000-0000-0000-000000000000}"/>
          </ac:spMkLst>
        </pc:spChg>
      </pc:sldChg>
      <pc:sldChg chg="modSp mod">
        <pc:chgData name="Nakahira family" userId="77e22ccb780c0f4f" providerId="LiveId" clId="{DE622EAA-0F40-4A91-89A7-A12A6C485916}" dt="2021-04-30T04:29:17.206" v="444" actId="20577"/>
        <pc:sldMkLst>
          <pc:docMk/>
          <pc:sldMk cId="3035114158" sldId="1056"/>
        </pc:sldMkLst>
        <pc:spChg chg="mod">
          <ac:chgData name="Nakahira family" userId="77e22ccb780c0f4f" providerId="LiveId" clId="{DE622EAA-0F40-4A91-89A7-A12A6C485916}" dt="2021-04-30T04:29:17.206" v="444" actId="20577"/>
          <ac:spMkLst>
            <pc:docMk/>
            <pc:sldMk cId="3035114158" sldId="1056"/>
            <ac:spMk id="3" creationId="{00000000-0000-0000-0000-000000000000}"/>
          </ac:spMkLst>
        </pc:spChg>
      </pc:sldChg>
      <pc:sldChg chg="modSp mod">
        <pc:chgData name="Nakahira family" userId="77e22ccb780c0f4f" providerId="LiveId" clId="{DE622EAA-0F40-4A91-89A7-A12A6C485916}" dt="2021-04-30T06:02:06.584" v="3347" actId="20577"/>
        <pc:sldMkLst>
          <pc:docMk/>
          <pc:sldMk cId="1205253809" sldId="1059"/>
        </pc:sldMkLst>
        <pc:spChg chg="mod">
          <ac:chgData name="Nakahira family" userId="77e22ccb780c0f4f" providerId="LiveId" clId="{DE622EAA-0F40-4A91-89A7-A12A6C485916}" dt="2021-04-30T06:02:06.584" v="3347" actId="20577"/>
          <ac:spMkLst>
            <pc:docMk/>
            <pc:sldMk cId="1205253809" sldId="1059"/>
            <ac:spMk id="3" creationId="{00000000-0000-0000-0000-000000000000}"/>
          </ac:spMkLst>
        </pc:spChg>
      </pc:sldChg>
      <pc:sldChg chg="modSp mod">
        <pc:chgData name="Nakahira family" userId="77e22ccb780c0f4f" providerId="LiveId" clId="{DE622EAA-0F40-4A91-89A7-A12A6C485916}" dt="2021-04-30T04:53:59.599" v="902" actId="6549"/>
        <pc:sldMkLst>
          <pc:docMk/>
          <pc:sldMk cId="2678264283" sldId="1063"/>
        </pc:sldMkLst>
        <pc:spChg chg="mod">
          <ac:chgData name="Nakahira family" userId="77e22ccb780c0f4f" providerId="LiveId" clId="{DE622EAA-0F40-4A91-89A7-A12A6C485916}" dt="2021-04-30T04:53:59.599" v="902" actId="6549"/>
          <ac:spMkLst>
            <pc:docMk/>
            <pc:sldMk cId="2678264283" sldId="1063"/>
            <ac:spMk id="3" creationId="{00000000-0000-0000-0000-000000000000}"/>
          </ac:spMkLst>
        </pc:spChg>
      </pc:sldChg>
      <pc:sldChg chg="modSp mod">
        <pc:chgData name="Nakahira family" userId="77e22ccb780c0f4f" providerId="LiveId" clId="{DE622EAA-0F40-4A91-89A7-A12A6C485916}" dt="2021-04-30T04:34:14.008" v="586" actId="20577"/>
        <pc:sldMkLst>
          <pc:docMk/>
          <pc:sldMk cId="3933608509" sldId="1117"/>
        </pc:sldMkLst>
        <pc:spChg chg="mod">
          <ac:chgData name="Nakahira family" userId="77e22ccb780c0f4f" providerId="LiveId" clId="{DE622EAA-0F40-4A91-89A7-A12A6C485916}" dt="2021-04-30T04:34:14.008" v="586" actId="20577"/>
          <ac:spMkLst>
            <pc:docMk/>
            <pc:sldMk cId="3933608509" sldId="1117"/>
            <ac:spMk id="3" creationId="{00000000-0000-0000-0000-000000000000}"/>
          </ac:spMkLst>
        </pc:spChg>
      </pc:sldChg>
      <pc:sldChg chg="modSp mod">
        <pc:chgData name="Nakahira family" userId="77e22ccb780c0f4f" providerId="LiveId" clId="{DE622EAA-0F40-4A91-89A7-A12A6C485916}" dt="2021-04-30T06:08:15.965" v="3455" actId="6549"/>
        <pc:sldMkLst>
          <pc:docMk/>
          <pc:sldMk cId="1519763661" sldId="1131"/>
        </pc:sldMkLst>
        <pc:spChg chg="mod">
          <ac:chgData name="Nakahira family" userId="77e22ccb780c0f4f" providerId="LiveId" clId="{DE622EAA-0F40-4A91-89A7-A12A6C485916}" dt="2021-04-30T06:08:15.965" v="3455" actId="6549"/>
          <ac:spMkLst>
            <pc:docMk/>
            <pc:sldMk cId="1519763661" sldId="1131"/>
            <ac:spMk id="3" creationId="{00000000-0000-0000-0000-000000000000}"/>
          </ac:spMkLst>
        </pc:spChg>
      </pc:sldChg>
      <pc:sldChg chg="modSp mod">
        <pc:chgData name="Nakahira family" userId="77e22ccb780c0f4f" providerId="LiveId" clId="{DE622EAA-0F40-4A91-89A7-A12A6C485916}" dt="2021-04-30T05:27:47.897" v="1586" actId="6549"/>
        <pc:sldMkLst>
          <pc:docMk/>
          <pc:sldMk cId="1683115818" sldId="1141"/>
        </pc:sldMkLst>
        <pc:spChg chg="mod">
          <ac:chgData name="Nakahira family" userId="77e22ccb780c0f4f" providerId="LiveId" clId="{DE622EAA-0F40-4A91-89A7-A12A6C485916}" dt="2021-04-30T05:27:47.897" v="1586" actId="6549"/>
          <ac:spMkLst>
            <pc:docMk/>
            <pc:sldMk cId="1683115818" sldId="1141"/>
            <ac:spMk id="3" creationId="{00000000-0000-0000-0000-000000000000}"/>
          </ac:spMkLst>
        </pc:spChg>
      </pc:sldChg>
      <pc:sldChg chg="modSp mod">
        <pc:chgData name="Nakahira family" userId="77e22ccb780c0f4f" providerId="LiveId" clId="{DE622EAA-0F40-4A91-89A7-A12A6C485916}" dt="2021-04-30T05:31:52.935" v="1912" actId="6549"/>
        <pc:sldMkLst>
          <pc:docMk/>
          <pc:sldMk cId="1454481192" sldId="1143"/>
        </pc:sldMkLst>
        <pc:spChg chg="mod">
          <ac:chgData name="Nakahira family" userId="77e22ccb780c0f4f" providerId="LiveId" clId="{DE622EAA-0F40-4A91-89A7-A12A6C485916}" dt="2021-04-30T05:31:52.935" v="1912" actId="6549"/>
          <ac:spMkLst>
            <pc:docMk/>
            <pc:sldMk cId="1454481192" sldId="1143"/>
            <ac:spMk id="3" creationId="{00000000-0000-0000-0000-000000000000}"/>
          </ac:spMkLst>
        </pc:spChg>
      </pc:sldChg>
      <pc:sldChg chg="modSp mod">
        <pc:chgData name="Nakahira family" userId="77e22ccb780c0f4f" providerId="LiveId" clId="{DE622EAA-0F40-4A91-89A7-A12A6C485916}" dt="2021-04-30T05:46:06.926" v="3323" actId="20577"/>
        <pc:sldMkLst>
          <pc:docMk/>
          <pc:sldMk cId="4119697536" sldId="1151"/>
        </pc:sldMkLst>
        <pc:spChg chg="mod">
          <ac:chgData name="Nakahira family" userId="77e22ccb780c0f4f" providerId="LiveId" clId="{DE622EAA-0F40-4A91-89A7-A12A6C485916}" dt="2021-04-30T05:46:06.926" v="3323" actId="20577"/>
          <ac:spMkLst>
            <pc:docMk/>
            <pc:sldMk cId="4119697536" sldId="1151"/>
            <ac:spMk id="3" creationId="{00000000-0000-0000-0000-000000000000}"/>
          </ac:spMkLst>
        </pc:spChg>
      </pc:sldChg>
      <pc:sldChg chg="modSp mod">
        <pc:chgData name="Nakahira family" userId="77e22ccb780c0f4f" providerId="LiveId" clId="{DE622EAA-0F40-4A91-89A7-A12A6C485916}" dt="2021-04-30T06:05:11.008" v="3377" actId="20577"/>
        <pc:sldMkLst>
          <pc:docMk/>
          <pc:sldMk cId="196364753" sldId="1166"/>
        </pc:sldMkLst>
        <pc:spChg chg="mod">
          <ac:chgData name="Nakahira family" userId="77e22ccb780c0f4f" providerId="LiveId" clId="{DE622EAA-0F40-4A91-89A7-A12A6C485916}" dt="2021-04-30T06:05:11.008" v="3377" actId="20577"/>
          <ac:spMkLst>
            <pc:docMk/>
            <pc:sldMk cId="196364753" sldId="1166"/>
            <ac:spMk id="3" creationId="{00000000-0000-0000-0000-000000000000}"/>
          </ac:spMkLst>
        </pc:spChg>
      </pc:sldChg>
      <pc:sldChg chg="modSp mod">
        <pc:chgData name="Nakahira family" userId="77e22ccb780c0f4f" providerId="LiveId" clId="{DE622EAA-0F40-4A91-89A7-A12A6C485916}" dt="2021-04-30T05:38:23.497" v="2716" actId="6549"/>
        <pc:sldMkLst>
          <pc:docMk/>
          <pc:sldMk cId="702383389" sldId="1169"/>
        </pc:sldMkLst>
        <pc:spChg chg="mod">
          <ac:chgData name="Nakahira family" userId="77e22ccb780c0f4f" providerId="LiveId" clId="{DE622EAA-0F40-4A91-89A7-A12A6C485916}" dt="2021-04-30T05:38:23.497" v="2716" actId="6549"/>
          <ac:spMkLst>
            <pc:docMk/>
            <pc:sldMk cId="702383389" sldId="1169"/>
            <ac:spMk id="3" creationId="{00000000-0000-0000-0000-000000000000}"/>
          </ac:spMkLst>
        </pc:spChg>
      </pc:sldChg>
      <pc:sldChg chg="addSp modSp mod">
        <pc:chgData name="Nakahira family" userId="77e22ccb780c0f4f" providerId="LiveId" clId="{DE622EAA-0F40-4A91-89A7-A12A6C485916}" dt="2021-04-30T05:42:17.405" v="2871" actId="113"/>
        <pc:sldMkLst>
          <pc:docMk/>
          <pc:sldMk cId="1871955504" sldId="1170"/>
        </pc:sldMkLst>
        <pc:spChg chg="add mod">
          <ac:chgData name="Nakahira family" userId="77e22ccb780c0f4f" providerId="LiveId" clId="{DE622EAA-0F40-4A91-89A7-A12A6C485916}" dt="2021-04-30T05:42:17.405" v="2871" actId="113"/>
          <ac:spMkLst>
            <pc:docMk/>
            <pc:sldMk cId="1871955504" sldId="1170"/>
            <ac:spMk id="2" creationId="{00595010-A8A4-415D-9D90-81619A9C7D7B}"/>
          </ac:spMkLst>
        </pc:spChg>
        <pc:spChg chg="mod">
          <ac:chgData name="Nakahira family" userId="77e22ccb780c0f4f" providerId="LiveId" clId="{DE622EAA-0F40-4A91-89A7-A12A6C485916}" dt="2021-04-30T05:41:53.273" v="2869" actId="1076"/>
          <ac:spMkLst>
            <pc:docMk/>
            <pc:sldMk cId="1871955504" sldId="1170"/>
            <ac:spMk id="13" creationId="{00000000-0000-0000-0000-000000000000}"/>
          </ac:spMkLst>
        </pc:spChg>
        <pc:spChg chg="mod">
          <ac:chgData name="Nakahira family" userId="77e22ccb780c0f4f" providerId="LiveId" clId="{DE622EAA-0F40-4A91-89A7-A12A6C485916}" dt="2021-04-30T05:42:08.237" v="2870" actId="1076"/>
          <ac:spMkLst>
            <pc:docMk/>
            <pc:sldMk cId="1871955504" sldId="1170"/>
            <ac:spMk id="14" creationId="{00000000-0000-0000-0000-000000000000}"/>
          </ac:spMkLst>
        </pc:spChg>
        <pc:spChg chg="mod">
          <ac:chgData name="Nakahira family" userId="77e22ccb780c0f4f" providerId="LiveId" clId="{DE622EAA-0F40-4A91-89A7-A12A6C485916}" dt="2021-04-30T05:41:53.273" v="2869" actId="1076"/>
          <ac:spMkLst>
            <pc:docMk/>
            <pc:sldMk cId="1871955504" sldId="1170"/>
            <ac:spMk id="17" creationId="{00000000-0000-0000-0000-000000000000}"/>
          </ac:spMkLst>
        </pc:spChg>
        <pc:picChg chg="mod">
          <ac:chgData name="Nakahira family" userId="77e22ccb780c0f4f" providerId="LiveId" clId="{DE622EAA-0F40-4A91-89A7-A12A6C485916}" dt="2021-04-30T05:41:53.273" v="2869" actId="1076"/>
          <ac:picMkLst>
            <pc:docMk/>
            <pc:sldMk cId="1871955504" sldId="1170"/>
            <ac:picMk id="4" creationId="{00000000-0000-0000-0000-000000000000}"/>
          </ac:picMkLst>
        </pc:picChg>
        <pc:picChg chg="mod">
          <ac:chgData name="Nakahira family" userId="77e22ccb780c0f4f" providerId="LiveId" clId="{DE622EAA-0F40-4A91-89A7-A12A6C485916}" dt="2021-04-30T05:42:08.237" v="2870" actId="1076"/>
          <ac:picMkLst>
            <pc:docMk/>
            <pc:sldMk cId="1871955504" sldId="1170"/>
            <ac:picMk id="15" creationId="{00000000-0000-0000-0000-000000000000}"/>
          </ac:picMkLst>
        </pc:picChg>
        <pc:picChg chg="mod">
          <ac:chgData name="Nakahira family" userId="77e22ccb780c0f4f" providerId="LiveId" clId="{DE622EAA-0F40-4A91-89A7-A12A6C485916}" dt="2021-04-30T05:42:08.237" v="2870" actId="1076"/>
          <ac:picMkLst>
            <pc:docMk/>
            <pc:sldMk cId="1871955504" sldId="1170"/>
            <ac:picMk id="34" creationId="{00000000-0000-0000-0000-000000000000}"/>
          </ac:picMkLst>
        </pc:picChg>
        <pc:picChg chg="mod">
          <ac:chgData name="Nakahira family" userId="77e22ccb780c0f4f" providerId="LiveId" clId="{DE622EAA-0F40-4A91-89A7-A12A6C485916}" dt="2021-04-30T05:41:53.273" v="2869" actId="1076"/>
          <ac:picMkLst>
            <pc:docMk/>
            <pc:sldMk cId="1871955504" sldId="1170"/>
            <ac:picMk id="35" creationId="{00000000-0000-0000-0000-000000000000}"/>
          </ac:picMkLst>
        </pc:picChg>
      </pc:sldChg>
      <pc:sldChg chg="modSp mod">
        <pc:chgData name="Nakahira family" userId="77e22ccb780c0f4f" providerId="LiveId" clId="{DE622EAA-0F40-4A91-89A7-A12A6C485916}" dt="2021-04-30T06:14:16.686" v="3549" actId="6549"/>
        <pc:sldMkLst>
          <pc:docMk/>
          <pc:sldMk cId="878858011" sldId="1171"/>
        </pc:sldMkLst>
        <pc:spChg chg="mod">
          <ac:chgData name="Nakahira family" userId="77e22ccb780c0f4f" providerId="LiveId" clId="{DE622EAA-0F40-4A91-89A7-A12A6C485916}" dt="2021-04-30T06:14:16.686" v="3549" actId="6549"/>
          <ac:spMkLst>
            <pc:docMk/>
            <pc:sldMk cId="878858011" sldId="1171"/>
            <ac:spMk id="3" creationId="{00000000-0000-0000-0000-000000000000}"/>
          </ac:spMkLst>
        </pc:spChg>
      </pc:sldChg>
      <pc:sldChg chg="modSp mod">
        <pc:chgData name="Nakahira family" userId="77e22ccb780c0f4f" providerId="LiveId" clId="{DE622EAA-0F40-4A91-89A7-A12A6C485916}" dt="2021-04-30T05:22:19.262" v="1199" actId="6549"/>
        <pc:sldMkLst>
          <pc:docMk/>
          <pc:sldMk cId="106971759" sldId="1173"/>
        </pc:sldMkLst>
        <pc:spChg chg="mod">
          <ac:chgData name="Nakahira family" userId="77e22ccb780c0f4f" providerId="LiveId" clId="{DE622EAA-0F40-4A91-89A7-A12A6C485916}" dt="2021-04-30T05:22:19.262" v="1199" actId="6549"/>
          <ac:spMkLst>
            <pc:docMk/>
            <pc:sldMk cId="106971759" sldId="1173"/>
            <ac:spMk id="3" creationId="{00000000-0000-0000-0000-000000000000}"/>
          </ac:spMkLst>
        </pc:spChg>
      </pc:sldChg>
      <pc:sldChg chg="modSp mod">
        <pc:chgData name="Nakahira family" userId="77e22ccb780c0f4f" providerId="LiveId" clId="{DE622EAA-0F40-4A91-89A7-A12A6C485916}" dt="2021-04-30T05:37:00.381" v="2577" actId="20577"/>
        <pc:sldMkLst>
          <pc:docMk/>
          <pc:sldMk cId="1420574423" sldId="1176"/>
        </pc:sldMkLst>
        <pc:spChg chg="mod">
          <ac:chgData name="Nakahira family" userId="77e22ccb780c0f4f" providerId="LiveId" clId="{DE622EAA-0F40-4A91-89A7-A12A6C485916}" dt="2021-04-30T05:37:00.381" v="2577" actId="20577"/>
          <ac:spMkLst>
            <pc:docMk/>
            <pc:sldMk cId="1420574423" sldId="1176"/>
            <ac:spMk id="3" creationId="{00000000-0000-0000-0000-000000000000}"/>
          </ac:spMkLst>
        </pc:spChg>
      </pc:sldChg>
      <pc:sldChg chg="new del">
        <pc:chgData name="Nakahira family" userId="77e22ccb780c0f4f" providerId="LiveId" clId="{DE622EAA-0F40-4A91-89A7-A12A6C485916}" dt="2021-04-30T06:03:05.374" v="3353" actId="680"/>
        <pc:sldMkLst>
          <pc:docMk/>
          <pc:sldMk cId="22531383" sldId="1178"/>
        </pc:sldMkLst>
      </pc:sldChg>
      <pc:sldChg chg="new del">
        <pc:chgData name="Nakahira family" userId="77e22ccb780c0f4f" providerId="LiveId" clId="{DE622EAA-0F40-4A91-89A7-A12A6C485916}" dt="2021-04-30T06:03:23.061" v="3355" actId="47"/>
        <pc:sldMkLst>
          <pc:docMk/>
          <pc:sldMk cId="2950519531" sldId="1178"/>
        </pc:sldMkLst>
      </pc:sldChg>
      <pc:sldChg chg="new del">
        <pc:chgData name="Nakahira family" userId="77e22ccb780c0f4f" providerId="LiveId" clId="{DE622EAA-0F40-4A91-89A7-A12A6C485916}" dt="2021-04-30T06:03:04.438" v="3352" actId="680"/>
        <pc:sldMkLst>
          <pc:docMk/>
          <pc:sldMk cId="3352977711" sldId="1179"/>
        </pc:sldMkLst>
      </pc:sldChg>
      <pc:sldChg chg="new del">
        <pc:chgData name="Nakahira family" userId="77e22ccb780c0f4f" providerId="LiveId" clId="{DE622EAA-0F40-4A91-89A7-A12A6C485916}" dt="2021-04-30T06:03:03.430" v="3351" actId="680"/>
        <pc:sldMkLst>
          <pc:docMk/>
          <pc:sldMk cId="3177238216" sldId="11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2454256765303579"/>
          <c:w val="0.88218145093268374"/>
          <c:h val="0.76966731238852459"/>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1.0165508126028849E-2"/>
                  <c:y val="-8.7836320093198625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B77-4A61-A6A6-0152A09F18DF}"/>
                </c:ext>
              </c:extLst>
            </c:dLbl>
            <c:dLbl>
              <c:idx val="1"/>
              <c:layout>
                <c:manualLayout>
                  <c:x val="-1.6217838552398757E-2"/>
                  <c:y val="-0.15024439843735329"/>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0451370003349866E-2"/>
                      <c:h val="6.61823558407824E-2"/>
                    </c:manualLayout>
                  </c15:layout>
                </c:ext>
                <c:ext xmlns:c16="http://schemas.microsoft.com/office/drawing/2014/chart" uri="{C3380CC4-5D6E-409C-BE32-E72D297353CC}">
                  <c16:uniqueId val="{00000001-DB77-4A61-A6A6-0152A09F18DF}"/>
                </c:ext>
              </c:extLst>
            </c:dLbl>
            <c:dLbl>
              <c:idx val="2"/>
              <c:layout>
                <c:manualLayout>
                  <c:x val="3.42710071877047E-3"/>
                  <c:y val="-0.1582942159178841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B77-4A61-A6A6-0152A09F18DF}"/>
                </c:ext>
              </c:extLst>
            </c:dLbl>
            <c:dLbl>
              <c:idx val="3"/>
              <c:layout>
                <c:manualLayout>
                  <c:x val="-7.3049824062995346E-3"/>
                  <c:y val="-0.1960643011733517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B77-4A61-A6A6-0152A09F18DF}"/>
                </c:ext>
              </c:extLst>
            </c:dLbl>
            <c:dLbl>
              <c:idx val="4"/>
              <c:layout>
                <c:manualLayout>
                  <c:x val="-2.8885260511142184E-2"/>
                  <c:y val="-0.1973704214260946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24107745019E-2"/>
                      <c:h val="8.6538759907515264E-2"/>
                    </c:manualLayout>
                  </c15:layout>
                </c:ext>
                <c:ext xmlns:c16="http://schemas.microsoft.com/office/drawing/2014/chart" uri="{C3380CC4-5D6E-409C-BE32-E72D297353CC}">
                  <c16:uniqueId val="{00000004-DB77-4A61-A6A6-0152A09F18DF}"/>
                </c:ext>
              </c:extLst>
            </c:dLbl>
            <c:dLbl>
              <c:idx val="5"/>
              <c:layout>
                <c:manualLayout>
                  <c:x val="2.8339344099387372E-3"/>
                  <c:y val="-0.1708673048442392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B77-4A61-A6A6-0152A09F18DF}"/>
                </c:ext>
              </c:extLst>
            </c:dLbl>
            <c:dLbl>
              <c:idx val="6"/>
              <c:layout>
                <c:manualLayout>
                  <c:x val="8.0727402630782034E-3"/>
                  <c:y val="-0.111603139300703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B77-4A61-A6A6-0152A09F18DF}"/>
                </c:ext>
              </c:extLst>
            </c:dLbl>
            <c:dLbl>
              <c:idx val="7"/>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7-DB77-4A61-A6A6-0152A09F18D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yyyy"年"m"月"</c:formatCode>
                <c:ptCount val="8"/>
                <c:pt idx="0">
                  <c:v>43405</c:v>
                </c:pt>
                <c:pt idx="1">
                  <c:v>43525</c:v>
                </c:pt>
                <c:pt idx="2">
                  <c:v>43739</c:v>
                </c:pt>
                <c:pt idx="3">
                  <c:v>43891</c:v>
                </c:pt>
                <c:pt idx="4">
                  <c:v>44105</c:v>
                </c:pt>
                <c:pt idx="5">
                  <c:v>44256</c:v>
                </c:pt>
                <c:pt idx="6">
                  <c:v>44440</c:v>
                </c:pt>
                <c:pt idx="7">
                  <c:v>44621</c:v>
                </c:pt>
              </c:numCache>
            </c:numRef>
          </c:cat>
          <c:val>
            <c:numRef>
              <c:f>Sheet1!$B$2:$B$9</c:f>
              <c:numCache>
                <c:formatCode>General</c:formatCode>
                <c:ptCount val="8"/>
                <c:pt idx="0">
                  <c:v>17.899999999999999</c:v>
                </c:pt>
                <c:pt idx="1">
                  <c:v>14.7</c:v>
                </c:pt>
                <c:pt idx="2">
                  <c:v>25.4</c:v>
                </c:pt>
                <c:pt idx="3">
                  <c:v>31.4</c:v>
                </c:pt>
                <c:pt idx="4">
                  <c:v>43.5</c:v>
                </c:pt>
                <c:pt idx="5">
                  <c:v>53.4</c:v>
                </c:pt>
                <c:pt idx="6">
                  <c:v>72.3</c:v>
                </c:pt>
                <c:pt idx="7">
                  <c:v>79.5</c:v>
                </c:pt>
              </c:numCache>
            </c:numRef>
          </c:val>
          <c:smooth val="0"/>
          <c:extLst>
            <c:ext xmlns:c16="http://schemas.microsoft.com/office/drawing/2014/chart" uri="{C3380CC4-5D6E-409C-BE32-E72D297353CC}">
              <c16:uniqueId val="{00000008-DB77-4A61-A6A6-0152A09F18DF}"/>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yyyy"年"m"月"</c:formatCode>
                <c:ptCount val="8"/>
                <c:pt idx="0">
                  <c:v>43405</c:v>
                </c:pt>
                <c:pt idx="1">
                  <c:v>43525</c:v>
                </c:pt>
                <c:pt idx="2">
                  <c:v>43739</c:v>
                </c:pt>
                <c:pt idx="3">
                  <c:v>43891</c:v>
                </c:pt>
                <c:pt idx="4">
                  <c:v>44105</c:v>
                </c:pt>
                <c:pt idx="5">
                  <c:v>44256</c:v>
                </c:pt>
                <c:pt idx="6">
                  <c:v>44440</c:v>
                </c:pt>
                <c:pt idx="7">
                  <c:v>44621</c:v>
                </c:pt>
              </c:numCache>
            </c:numRef>
          </c:cat>
          <c:val>
            <c:numRef>
              <c:f>Sheet1!$C$2:$C$9</c:f>
              <c:numCache>
                <c:formatCode>General</c:formatCode>
                <c:ptCount val="8"/>
                <c:pt idx="0">
                  <c:v>19.399999999999999</c:v>
                </c:pt>
                <c:pt idx="1">
                  <c:v>17.399999999999999</c:v>
                </c:pt>
                <c:pt idx="2">
                  <c:v>33.1</c:v>
                </c:pt>
                <c:pt idx="3">
                  <c:v>39.1</c:v>
                </c:pt>
                <c:pt idx="4">
                  <c:v>52.4</c:v>
                </c:pt>
                <c:pt idx="5">
                  <c:v>62.1</c:v>
                </c:pt>
                <c:pt idx="6">
                  <c:v>74.7</c:v>
                </c:pt>
                <c:pt idx="7">
                  <c:v>82.8</c:v>
                </c:pt>
              </c:numCache>
            </c:numRef>
          </c:val>
          <c:smooth val="0"/>
          <c:extLst>
            <c:ext xmlns:c16="http://schemas.microsoft.com/office/drawing/2014/chart" uri="{C3380CC4-5D6E-409C-BE32-E72D297353CC}">
              <c16:uniqueId val="{00000009-DB77-4A61-A6A6-0152A09F18DF}"/>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yyyy"年"m"月"</c:formatCode>
                <c:ptCount val="8"/>
                <c:pt idx="0">
                  <c:v>43405</c:v>
                </c:pt>
                <c:pt idx="1">
                  <c:v>43525</c:v>
                </c:pt>
                <c:pt idx="2">
                  <c:v>43739</c:v>
                </c:pt>
                <c:pt idx="3">
                  <c:v>43891</c:v>
                </c:pt>
                <c:pt idx="4">
                  <c:v>44105</c:v>
                </c:pt>
                <c:pt idx="5">
                  <c:v>44256</c:v>
                </c:pt>
                <c:pt idx="6">
                  <c:v>44440</c:v>
                </c:pt>
                <c:pt idx="7">
                  <c:v>44621</c:v>
                </c:pt>
              </c:numCache>
            </c:numRef>
          </c:cat>
          <c:val>
            <c:numRef>
              <c:f>Sheet1!$D$2:$D$9</c:f>
              <c:numCache>
                <c:formatCode>General</c:formatCode>
                <c:ptCount val="8"/>
                <c:pt idx="0">
                  <c:v>16.600000000000001</c:v>
                </c:pt>
                <c:pt idx="1">
                  <c:v>12.2</c:v>
                </c:pt>
                <c:pt idx="2">
                  <c:v>18.5</c:v>
                </c:pt>
                <c:pt idx="3">
                  <c:v>24.4</c:v>
                </c:pt>
                <c:pt idx="4">
                  <c:v>35.4</c:v>
                </c:pt>
                <c:pt idx="5">
                  <c:v>45.5</c:v>
                </c:pt>
                <c:pt idx="6">
                  <c:v>70.099999999999994</c:v>
                </c:pt>
                <c:pt idx="7">
                  <c:v>76.5</c:v>
                </c:pt>
              </c:numCache>
            </c:numRef>
          </c:val>
          <c:smooth val="0"/>
          <c:extLst>
            <c:ext xmlns:c16="http://schemas.microsoft.com/office/drawing/2014/chart" uri="{C3380CC4-5D6E-409C-BE32-E72D297353CC}">
              <c16:uniqueId val="{0000000A-DB77-4A61-A6A6-0152A09F18DF}"/>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8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smtClean="0"/>
            <a:t>単位：％</a:t>
          </a:r>
          <a:endParaRPr lang="ja-JP" alt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2"/>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2022/5/24</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4"/>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2"/>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2022/5/24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42" tIns="45721" rIns="91442" bIns="457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124661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41641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58237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46175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2916966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112755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961934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392815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1270376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112929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2979851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3403399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1177310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687226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2069448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23</a:t>
            </a:fld>
            <a:endParaRPr kumimoji="1" lang="ja-JP" altLang="en-US"/>
          </a:p>
        </p:txBody>
      </p:sp>
    </p:spTree>
    <p:extLst>
      <p:ext uri="{BB962C8B-B14F-4D97-AF65-F5344CB8AC3E}">
        <p14:creationId xmlns:p14="http://schemas.microsoft.com/office/powerpoint/2010/main" val="4061600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24</a:t>
            </a:fld>
            <a:endParaRPr kumimoji="1" lang="ja-JP" altLang="en-US"/>
          </a:p>
        </p:txBody>
      </p:sp>
    </p:spTree>
    <p:extLst>
      <p:ext uri="{BB962C8B-B14F-4D97-AF65-F5344CB8AC3E}">
        <p14:creationId xmlns:p14="http://schemas.microsoft.com/office/powerpoint/2010/main" val="3702551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3557447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26</a:t>
            </a:fld>
            <a:endParaRPr kumimoji="1" lang="ja-JP" altLang="en-US"/>
          </a:p>
        </p:txBody>
      </p:sp>
    </p:spTree>
    <p:extLst>
      <p:ext uri="{BB962C8B-B14F-4D97-AF65-F5344CB8AC3E}">
        <p14:creationId xmlns:p14="http://schemas.microsoft.com/office/powerpoint/2010/main" val="527952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27</a:t>
            </a:fld>
            <a:endParaRPr kumimoji="1" lang="ja-JP" altLang="en-US"/>
          </a:p>
        </p:txBody>
      </p:sp>
    </p:spTree>
    <p:extLst>
      <p:ext uri="{BB962C8B-B14F-4D97-AF65-F5344CB8AC3E}">
        <p14:creationId xmlns:p14="http://schemas.microsoft.com/office/powerpoint/2010/main" val="2427129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28</a:t>
            </a:fld>
            <a:endParaRPr kumimoji="1" lang="ja-JP" altLang="en-US"/>
          </a:p>
        </p:txBody>
      </p:sp>
    </p:spTree>
    <p:extLst>
      <p:ext uri="{BB962C8B-B14F-4D97-AF65-F5344CB8AC3E}">
        <p14:creationId xmlns:p14="http://schemas.microsoft.com/office/powerpoint/2010/main" val="127702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2839635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83423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23081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2321002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3265274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588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34</a:t>
            </a:fld>
            <a:endParaRPr kumimoji="1" lang="ja-JP" altLang="en-US"/>
          </a:p>
        </p:txBody>
      </p:sp>
    </p:spTree>
    <p:extLst>
      <p:ext uri="{BB962C8B-B14F-4D97-AF65-F5344CB8AC3E}">
        <p14:creationId xmlns:p14="http://schemas.microsoft.com/office/powerpoint/2010/main" val="3162437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4082245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2984656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37</a:t>
            </a:fld>
            <a:endParaRPr kumimoji="1" lang="ja-JP" altLang="en-US"/>
          </a:p>
        </p:txBody>
      </p:sp>
    </p:spTree>
    <p:extLst>
      <p:ext uri="{BB962C8B-B14F-4D97-AF65-F5344CB8AC3E}">
        <p14:creationId xmlns:p14="http://schemas.microsoft.com/office/powerpoint/2010/main" val="1389037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38</a:t>
            </a:fld>
            <a:endParaRPr kumimoji="1" lang="ja-JP" altLang="en-US"/>
          </a:p>
        </p:txBody>
      </p:sp>
    </p:spTree>
    <p:extLst>
      <p:ext uri="{BB962C8B-B14F-4D97-AF65-F5344CB8AC3E}">
        <p14:creationId xmlns:p14="http://schemas.microsoft.com/office/powerpoint/2010/main" val="244774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39</a:t>
            </a:fld>
            <a:endParaRPr kumimoji="1" lang="ja-JP" altLang="en-US"/>
          </a:p>
        </p:txBody>
      </p:sp>
    </p:spTree>
    <p:extLst>
      <p:ext uri="{BB962C8B-B14F-4D97-AF65-F5344CB8AC3E}">
        <p14:creationId xmlns:p14="http://schemas.microsoft.com/office/powerpoint/2010/main" val="18624151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40</a:t>
            </a:fld>
            <a:endParaRPr kumimoji="1" lang="ja-JP" altLang="en-US"/>
          </a:p>
        </p:txBody>
      </p:sp>
    </p:spTree>
    <p:extLst>
      <p:ext uri="{BB962C8B-B14F-4D97-AF65-F5344CB8AC3E}">
        <p14:creationId xmlns:p14="http://schemas.microsoft.com/office/powerpoint/2010/main" val="5336427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42</a:t>
            </a:fld>
            <a:endParaRPr kumimoji="1" lang="ja-JP" altLang="en-US"/>
          </a:p>
        </p:txBody>
      </p:sp>
    </p:spTree>
    <p:extLst>
      <p:ext uri="{BB962C8B-B14F-4D97-AF65-F5344CB8AC3E}">
        <p14:creationId xmlns:p14="http://schemas.microsoft.com/office/powerpoint/2010/main" val="42139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3468852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309829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2022/5/24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2022/5/24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2022/5/24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2022/5/24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2022/5/24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2022/5/24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2022/5/24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2022/5/24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2022/5/24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2022/5/24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2022/5/24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2022/5/24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2022/5/24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859A448-9A48-416F-A56A-D271614D0CEE}" type="datetime1">
              <a:rPr kumimoji="1" lang="ja-JP" altLang="en-US" smtClean="0"/>
              <a:t>2022/5/24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A9FFCC-5EB6-414E-8C29-FC2501C0DC8F}" type="datetime1">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4E8E610-1190-48B2-AF88-EED397A753CF}"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12878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F2442748-340A-4FBF-B1F3-8594C171AA6C}"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E7772FB-FE69-4AD5-9026-68556A1DE2BF}" type="datetime1">
              <a:rPr kumimoji="1" lang="ja-JP" altLang="en-US" smtClean="0"/>
              <a:t>2022/5/24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1053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E7772FB-FE69-4AD5-9026-68556A1DE2BF}" type="datetime1">
              <a:rPr kumimoji="1" lang="ja-JP" altLang="en-US" smtClean="0"/>
              <a:t>2022/5/24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834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19954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4"/>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1"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FB77-2297-473F-80DD-7EF50D2F15B3}" type="datetime1">
              <a:rPr kumimoji="1" lang="ja-JP" altLang="en-US" smtClean="0"/>
              <a:t>2022/5/24</a:t>
            </a:fld>
            <a:endParaRPr kumimoji="1" lang="ja-JP" altLang="en-US"/>
          </a:p>
        </p:txBody>
      </p:sp>
      <p:sp>
        <p:nvSpPr>
          <p:cNvPr id="5" name="Footer Placeholder 4"/>
          <p:cNvSpPr>
            <a:spLocks noGrp="1"/>
          </p:cNvSpPr>
          <p:nvPr>
            <p:ph type="ftr" sz="quarter" idx="3"/>
          </p:nvPr>
        </p:nvSpPr>
        <p:spPr>
          <a:xfrm>
            <a:off x="3281366"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5" r:id="rId5"/>
    <p:sldLayoutId id="2147483703" r:id="rId6"/>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D42DC-5516-47CD-AFE8-6C793A6AAA45}" type="datetime1">
              <a:rPr kumimoji="1" lang="ja-JP" altLang="en-US" smtClean="0"/>
              <a:t>2022/5/24</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660F-58B9-4D87-9B50-76C2DEA65369}" type="datetime1">
              <a:rPr kumimoji="1" lang="ja-JP" altLang="en-US" smtClean="0"/>
              <a:t>2022/5/24</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02F0B-B8A0-435B-8C2C-36DDF6448167}" type="datetime1">
              <a:rPr kumimoji="1" lang="ja-JP" altLang="en-US" smtClean="0"/>
              <a:t>2022/5/24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3885930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8"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dgindex.or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5.xml"/><Relationship Id="rId16" Type="http://schemas.openxmlformats.org/officeDocument/2006/relationships/image" Target="../media/image21.png"/><Relationship Id="rId1" Type="http://schemas.openxmlformats.org/officeDocument/2006/relationships/slideLayout" Target="../slideLayouts/slideLayout2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9.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2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9.xml"/><Relationship Id="rId6" Type="http://schemas.openxmlformats.org/officeDocument/2006/relationships/image" Target="../media/image21.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9.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29.xml"/><Relationship Id="rId6" Type="http://schemas.microsoft.com/office/2007/relationships/hdphoto" Target="../media/hdphoto1.wdp"/><Relationship Id="rId5" Type="http://schemas.openxmlformats.org/officeDocument/2006/relationships/image" Target="../media/image70.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1437481"/>
            <a:ext cx="9906001" cy="769441"/>
          </a:xfrm>
          <a:prstGeom prst="rect">
            <a:avLst/>
          </a:prstGeom>
          <a:noFill/>
        </p:spPr>
        <p:txBody>
          <a:bodyPr wrap="square" rtlCol="0">
            <a:spAutoFit/>
          </a:bodyPr>
          <a:lstStyle/>
          <a:p>
            <a:pPr algn="ct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の推進に向けた取組み</a:t>
            </a:r>
            <a:endParaRPr kumimoji="1" lang="en-US" altLang="ja-JP" sz="44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smtClean="0">
                <a:latin typeface="Meiryo UI" panose="020B0604030504040204" pitchFamily="50" charset="-128"/>
                <a:ea typeface="Meiryo UI" panose="020B0604030504040204" pitchFamily="50" charset="-128"/>
              </a:rPr>
              <a:t>2022</a:t>
            </a:r>
            <a:r>
              <a:rPr kumimoji="1" lang="ja-JP" altLang="en-US" sz="2000" dirty="0" smtClean="0">
                <a:latin typeface="Meiryo UI" panose="020B0604030504040204" pitchFamily="50" charset="-128"/>
                <a:ea typeface="Meiryo UI" panose="020B0604030504040204" pitchFamily="50" charset="-128"/>
              </a:rPr>
              <a:t>年</a:t>
            </a:r>
            <a:r>
              <a:rPr kumimoji="1" lang="en-US" altLang="ja-JP" sz="2000" dirty="0" smtClean="0">
                <a:latin typeface="Meiryo UI" panose="020B0604030504040204" pitchFamily="50" charset="-128"/>
                <a:ea typeface="Meiryo UI" panose="020B0604030504040204" pitchFamily="50" charset="-128"/>
              </a:rPr>
              <a:t>5</a:t>
            </a:r>
            <a:r>
              <a:rPr kumimoji="1" lang="ja-JP" altLang="en-US" sz="2000" dirty="0" smtClean="0">
                <a:latin typeface="Meiryo UI" panose="020B0604030504040204" pitchFamily="50" charset="-128"/>
                <a:ea typeface="Meiryo UI" panose="020B0604030504040204" pitchFamily="50" charset="-128"/>
              </a:rPr>
              <a:t>月</a:t>
            </a:r>
            <a:r>
              <a:rPr kumimoji="1" lang="en-US" altLang="ja-JP" sz="2000" dirty="0" smtClean="0">
                <a:latin typeface="Meiryo UI" panose="020B0604030504040204" pitchFamily="50" charset="-128"/>
                <a:ea typeface="Meiryo UI" panose="020B0604030504040204" pitchFamily="50" charset="-128"/>
              </a:rPr>
              <a:t>21</a:t>
            </a:r>
            <a:r>
              <a:rPr kumimoji="1" lang="ja-JP" altLang="en-US" sz="2000" dirty="0" smtClean="0">
                <a:latin typeface="Meiryo UI" panose="020B0604030504040204" pitchFamily="50" charset="-128"/>
                <a:ea typeface="Meiryo UI" panose="020B0604030504040204" pitchFamily="50" charset="-128"/>
              </a:rPr>
              <a:t>日</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大阪府 政策企画部 企画室</a:t>
            </a:r>
            <a:endParaRPr kumimoji="1" lang="ja-JP" altLang="en-US" sz="20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9" y="2146044"/>
            <a:ext cx="5173637" cy="3657601"/>
          </a:xfrm>
          <a:prstGeom prst="rect">
            <a:avLst/>
          </a:prstGeom>
        </p:spPr>
      </p:pic>
    </p:spTree>
    <p:extLst>
      <p:ext uri="{BB962C8B-B14F-4D97-AF65-F5344CB8AC3E}">
        <p14:creationId xmlns:p14="http://schemas.microsoft.com/office/powerpoint/2010/main" val="2827407598"/>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のターゲット</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17116" y="708310"/>
            <a:ext cx="9840940" cy="468013"/>
          </a:xfrm>
          <a:prstGeom prst="rect">
            <a:avLst/>
          </a:prstGeom>
        </p:spPr>
        <p:txBody>
          <a:bodyPr wrap="square">
            <a:spAutoFit/>
          </a:bodyPr>
          <a:lstStyle/>
          <a:p>
            <a:pPr>
              <a:lnSpc>
                <a:spcPct val="150000"/>
              </a:lnSpc>
            </a:pPr>
            <a:r>
              <a:rPr lang="ja-JP" altLang="ja-JP" b="1" dirty="0"/>
              <a:t>ジェンダー平等を達成し、すべての女性及び女児の能力強化を行う</a:t>
            </a:r>
            <a:endParaRPr lang="ja-JP" altLang="en-US" sz="2400" b="1" dirty="0"/>
          </a:p>
        </p:txBody>
      </p:sp>
      <p:graphicFrame>
        <p:nvGraphicFramePr>
          <p:cNvPr id="10" name="表 9"/>
          <p:cNvGraphicFramePr>
            <a:graphicFrameLocks noGrp="1"/>
          </p:cNvGraphicFramePr>
          <p:nvPr>
            <p:extLst/>
          </p:nvPr>
        </p:nvGraphicFramePr>
        <p:xfrm>
          <a:off x="2364623" y="1293387"/>
          <a:ext cx="7397942" cy="3052848"/>
        </p:xfrm>
        <a:graphic>
          <a:graphicData uri="http://schemas.openxmlformats.org/drawingml/2006/table">
            <a:tbl>
              <a:tblPr>
                <a:tableStyleId>{69C7853C-536D-4A76-A0AE-DD22124D55A5}</a:tableStyleId>
              </a:tblPr>
              <a:tblGrid>
                <a:gridCol w="728200">
                  <a:extLst>
                    <a:ext uri="{9D8B030D-6E8A-4147-A177-3AD203B41FA5}">
                      <a16:colId xmlns:a16="http://schemas.microsoft.com/office/drawing/2014/main" val="1173897209"/>
                    </a:ext>
                  </a:extLst>
                </a:gridCol>
                <a:gridCol w="6669742">
                  <a:extLst>
                    <a:ext uri="{9D8B030D-6E8A-4147-A177-3AD203B41FA5}">
                      <a16:colId xmlns:a16="http://schemas.microsoft.com/office/drawing/2014/main" val="2315538763"/>
                    </a:ext>
                  </a:extLst>
                </a:gridCol>
              </a:tblGrid>
              <a:tr h="270082">
                <a:tc>
                  <a:txBody>
                    <a:bodyPr/>
                    <a:lstStyle/>
                    <a:p>
                      <a:pPr algn="ctr"/>
                      <a:r>
                        <a:rPr lang="en-US" altLang="ja-JP" sz="1400" dirty="0" smtClean="0">
                          <a:latin typeface="+mn-ea"/>
                          <a:ea typeface="+mn-ea"/>
                        </a:rPr>
                        <a:t>5.1</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あらゆる場所におけるすべての女性及び女児に対するあらゆる形態の差別を撤廃する。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958742302"/>
                  </a:ext>
                </a:extLst>
              </a:tr>
              <a:tr h="359460">
                <a:tc>
                  <a:txBody>
                    <a:bodyPr/>
                    <a:lstStyle/>
                    <a:p>
                      <a:pPr algn="ctr"/>
                      <a:r>
                        <a:rPr lang="en-US" altLang="ja-JP" sz="1400" dirty="0" smtClean="0">
                          <a:latin typeface="+mn-ea"/>
                          <a:ea typeface="+mn-ea"/>
                        </a:rPr>
                        <a:t>5.2</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人身売買や性的、その他の種類の搾取など、すべての女性及び女児に対する、公共・私的空間におけるあらゆる形態の暴力を排除する。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233256950"/>
                  </a:ext>
                </a:extLst>
              </a:tr>
              <a:tr h="336176">
                <a:tc>
                  <a:txBody>
                    <a:bodyPr/>
                    <a:lstStyle/>
                    <a:p>
                      <a:pPr algn="ctr"/>
                      <a:r>
                        <a:rPr lang="en-US" altLang="ja-JP" sz="1400" dirty="0" smtClean="0">
                          <a:latin typeface="+mn-ea"/>
                          <a:ea typeface="+mn-ea"/>
                        </a:rPr>
                        <a:t>5.3</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未成年者の結婚、早期結婚、強制結婚及び女性器切除など、あらゆる有害な慣行を撤廃する。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142975600"/>
                  </a:ext>
                </a:extLst>
              </a:tr>
              <a:tr h="0">
                <a:tc>
                  <a:txBody>
                    <a:bodyPr/>
                    <a:lstStyle/>
                    <a:p>
                      <a:pPr algn="ctr"/>
                      <a:r>
                        <a:rPr lang="en-US" altLang="ja-JP" sz="1400" dirty="0" smtClean="0">
                          <a:latin typeface="+mn-ea"/>
                          <a:ea typeface="+mn-ea"/>
                        </a:rPr>
                        <a:t>5.4</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公共のサービス、インフラ及び社会保障政策の提供、ならびに各国の状況に応じた世帯・家族内における責任分担を通じて、無報酬の育児・介護や家事労働を認識・評価する。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765084258"/>
                  </a:ext>
                </a:extLst>
              </a:tr>
              <a:tr h="247775">
                <a:tc>
                  <a:txBody>
                    <a:bodyPr/>
                    <a:lstStyle/>
                    <a:p>
                      <a:pPr algn="ctr"/>
                      <a:r>
                        <a:rPr lang="en-US" altLang="ja-JP" sz="1400" dirty="0" smtClean="0">
                          <a:latin typeface="+mn-ea"/>
                          <a:ea typeface="+mn-ea"/>
                        </a:rPr>
                        <a:t>5.5</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政治、経済、公共分野でのあらゆるレベルの意思決定において、完全かつ効果的な女性の参画及び平等なリーダーシップの機会を確保する。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663298110"/>
                  </a:ext>
                </a:extLst>
              </a:tr>
              <a:tr h="242047">
                <a:tc>
                  <a:txBody>
                    <a:bodyPr/>
                    <a:lstStyle/>
                    <a:p>
                      <a:pPr algn="ctr"/>
                      <a:r>
                        <a:rPr lang="en-US" altLang="ja-JP" sz="1400" dirty="0" smtClean="0">
                          <a:latin typeface="+mn-ea"/>
                          <a:ea typeface="+mn-ea"/>
                        </a:rPr>
                        <a:t>5.6</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国際人口・開発会議（</a:t>
                      </a:r>
                      <a:r>
                        <a:rPr kumimoji="1" lang="en-US" altLang="ja-JP" sz="1100" kern="1200" dirty="0" smtClean="0">
                          <a:solidFill>
                            <a:schemeClr val="dk1"/>
                          </a:solidFill>
                          <a:effectLst/>
                          <a:latin typeface="+mn-lt"/>
                          <a:ea typeface="+mn-ea"/>
                          <a:cs typeface="+mn-cs"/>
                        </a:rPr>
                        <a:t>ICPD</a:t>
                      </a:r>
                      <a:r>
                        <a:rPr kumimoji="1" lang="ja-JP" altLang="ja-JP" sz="1100" kern="1200" dirty="0" smtClean="0">
                          <a:solidFill>
                            <a:schemeClr val="dk1"/>
                          </a:solidFill>
                          <a:effectLst/>
                          <a:latin typeface="+mn-lt"/>
                          <a:ea typeface="+mn-ea"/>
                          <a:cs typeface="+mn-cs"/>
                        </a:rPr>
                        <a:t>）の行動計画及び北京行動綱領、ならびにこれらの検証会議の成果文書に従い、</a:t>
                      </a:r>
                      <a:r>
                        <a:rPr kumimoji="1" lang="ja-JP" altLang="ja-JP" sz="1100" b="1" kern="1200" dirty="0" smtClean="0">
                          <a:solidFill>
                            <a:srgbClr val="FF0000"/>
                          </a:solidFill>
                          <a:effectLst/>
                          <a:latin typeface="+mn-lt"/>
                          <a:ea typeface="+mn-ea"/>
                          <a:cs typeface="+mn-cs"/>
                        </a:rPr>
                        <a:t>性と生殖に関する健康及び権利への普遍的アクセスを確保する</a:t>
                      </a:r>
                      <a:r>
                        <a:rPr kumimoji="1" lang="ja-JP" altLang="ja-JP" sz="1100" kern="1200" dirty="0" smtClean="0">
                          <a:solidFill>
                            <a:schemeClr val="dk1"/>
                          </a:solidFill>
                          <a:effectLst/>
                          <a:latin typeface="+mn-lt"/>
                          <a:ea typeface="+mn-ea"/>
                          <a:cs typeface="+mn-cs"/>
                        </a:rPr>
                        <a:t>。</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617111833"/>
                  </a:ext>
                </a:extLst>
              </a:tr>
              <a:tr h="249130">
                <a:tc>
                  <a:txBody>
                    <a:bodyPr/>
                    <a:lstStyle/>
                    <a:p>
                      <a:pPr algn="ctr"/>
                      <a:r>
                        <a:rPr lang="en-US" altLang="ja-JP" sz="1400" dirty="0" smtClean="0">
                          <a:latin typeface="+mn-ea"/>
                          <a:ea typeface="+mn-ea"/>
                        </a:rPr>
                        <a:t>5.a</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女性に対し、経済的資源に対する同等の権利、ならびに各国法に従い、オーナーシップ及び土地その他の財産、金融サービス、相続財産、天然資源に対するアクセスを与えるための改革に着手する。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47695677"/>
                  </a:ext>
                </a:extLst>
              </a:tr>
              <a:tr h="166248">
                <a:tc>
                  <a:txBody>
                    <a:bodyPr/>
                    <a:lstStyle/>
                    <a:p>
                      <a:pPr algn="ctr"/>
                      <a:r>
                        <a:rPr lang="en-US" altLang="ja-JP" sz="1400" dirty="0" smtClean="0">
                          <a:latin typeface="+mn-ea"/>
                          <a:ea typeface="+mn-ea"/>
                        </a:rPr>
                        <a:t>5.b</a:t>
                      </a: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女性の能力強化促進のため、</a:t>
                      </a:r>
                      <a:r>
                        <a:rPr kumimoji="1" lang="en-US" altLang="ja-JP" sz="1100" kern="1200" dirty="0" smtClean="0">
                          <a:solidFill>
                            <a:schemeClr val="dk1"/>
                          </a:solidFill>
                          <a:effectLst/>
                          <a:latin typeface="+mn-lt"/>
                          <a:ea typeface="+mn-ea"/>
                          <a:cs typeface="+mn-cs"/>
                        </a:rPr>
                        <a:t>ICT</a:t>
                      </a:r>
                      <a:r>
                        <a:rPr kumimoji="1" lang="ja-JP" altLang="ja-JP" sz="1100" kern="1200" dirty="0" smtClean="0">
                          <a:solidFill>
                            <a:schemeClr val="dk1"/>
                          </a:solidFill>
                          <a:effectLst/>
                          <a:latin typeface="+mn-lt"/>
                          <a:ea typeface="+mn-ea"/>
                          <a:cs typeface="+mn-cs"/>
                        </a:rPr>
                        <a:t>をはじめとする実現技術の活用を強化する。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448756211"/>
                  </a:ext>
                </a:extLst>
              </a:tr>
              <a:tr h="246255">
                <a:tc>
                  <a:txBody>
                    <a:bodyPr/>
                    <a:lstStyle/>
                    <a:p>
                      <a:pPr algn="ctr"/>
                      <a:r>
                        <a:rPr lang="en-US" altLang="ja-JP" sz="1400" dirty="0" smtClean="0">
                          <a:latin typeface="+mn-ea"/>
                          <a:ea typeface="+mn-ea"/>
                        </a:rPr>
                        <a:t>5.c</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ジェンダー平等の促進、ならびにすべての女性及び女子のあらゆるレベルでの能力強化のための適正な政策及び拘束力のある法規を導入・強化する。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780406314"/>
                  </a:ext>
                </a:extLst>
              </a:tr>
            </a:tbl>
          </a:graphicData>
        </a:graphic>
      </p:graphicFrame>
      <p:sp>
        <p:nvSpPr>
          <p:cNvPr id="12" name="正方形/長方形 11"/>
          <p:cNvSpPr/>
          <p:nvPr/>
        </p:nvSpPr>
        <p:spPr>
          <a:xfrm>
            <a:off x="6305266" y="6619164"/>
            <a:ext cx="3652790" cy="276999"/>
          </a:xfrm>
          <a:prstGeom prst="rect">
            <a:avLst/>
          </a:prstGeom>
        </p:spPr>
        <p:txBody>
          <a:bodyPr wrap="square">
            <a:spAutoFit/>
          </a:bodyPr>
          <a:lstStyle/>
          <a:p>
            <a:r>
              <a:rPr lang="ja-JP" altLang="en-US" sz="1200" dirty="0" smtClean="0">
                <a:solidFill>
                  <a:schemeClr val="tx1">
                    <a:lumMod val="75000"/>
                    <a:lumOff val="25000"/>
                  </a:schemeClr>
                </a:solidFill>
              </a:rPr>
              <a:t>出展：持続可能な開発のための</a:t>
            </a:r>
            <a:r>
              <a:rPr lang="en-US" altLang="ja-JP" sz="1200" dirty="0" smtClean="0">
                <a:solidFill>
                  <a:schemeClr val="tx1">
                    <a:lumMod val="75000"/>
                    <a:lumOff val="25000"/>
                  </a:schemeClr>
                </a:solidFill>
              </a:rPr>
              <a:t>2030</a:t>
            </a:r>
            <a:r>
              <a:rPr lang="ja-JP" altLang="en-US" sz="1200" dirty="0" smtClean="0">
                <a:solidFill>
                  <a:schemeClr val="tx1">
                    <a:lumMod val="75000"/>
                    <a:lumOff val="25000"/>
                  </a:schemeClr>
                </a:solidFill>
              </a:rPr>
              <a:t>アジェンダ</a:t>
            </a:r>
            <a:endParaRPr lang="ja-JP" altLang="en-US" sz="1200" dirty="0">
              <a:solidFill>
                <a:schemeClr val="tx1">
                  <a:lumMod val="75000"/>
                  <a:lumOff val="25000"/>
                </a:schemeClr>
              </a:solidFill>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81" y="1293386"/>
            <a:ext cx="1805926" cy="1805926"/>
          </a:xfrm>
          <a:prstGeom prst="rect">
            <a:avLst/>
          </a:prstGeom>
        </p:spPr>
      </p:pic>
    </p:spTree>
    <p:extLst>
      <p:ext uri="{BB962C8B-B14F-4D97-AF65-F5344CB8AC3E}">
        <p14:creationId xmlns:p14="http://schemas.microsoft.com/office/powerpoint/2010/main" val="2103353178"/>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のターゲット</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17116" y="708310"/>
            <a:ext cx="9840940" cy="468013"/>
          </a:xfrm>
          <a:prstGeom prst="rect">
            <a:avLst/>
          </a:prstGeom>
        </p:spPr>
        <p:txBody>
          <a:bodyPr wrap="square">
            <a:spAutoFit/>
          </a:bodyPr>
          <a:lstStyle/>
          <a:p>
            <a:pPr>
              <a:lnSpc>
                <a:spcPct val="150000"/>
              </a:lnSpc>
            </a:pPr>
            <a:r>
              <a:rPr lang="ja-JP" altLang="ja-JP" b="1" dirty="0"/>
              <a:t>持続可能な生産消費形態を確保する</a:t>
            </a:r>
            <a:endParaRPr lang="ja-JP" altLang="en-US" sz="2400" b="1" dirty="0"/>
          </a:p>
        </p:txBody>
      </p:sp>
      <p:graphicFrame>
        <p:nvGraphicFramePr>
          <p:cNvPr id="10" name="表 9"/>
          <p:cNvGraphicFramePr>
            <a:graphicFrameLocks noGrp="1"/>
          </p:cNvGraphicFramePr>
          <p:nvPr>
            <p:extLst/>
          </p:nvPr>
        </p:nvGraphicFramePr>
        <p:xfrm>
          <a:off x="2364623" y="1293387"/>
          <a:ext cx="7397942" cy="4714355"/>
        </p:xfrm>
        <a:graphic>
          <a:graphicData uri="http://schemas.openxmlformats.org/drawingml/2006/table">
            <a:tbl>
              <a:tblPr>
                <a:tableStyleId>{69C7853C-536D-4A76-A0AE-DD22124D55A5}</a:tableStyleId>
              </a:tblPr>
              <a:tblGrid>
                <a:gridCol w="728200">
                  <a:extLst>
                    <a:ext uri="{9D8B030D-6E8A-4147-A177-3AD203B41FA5}">
                      <a16:colId xmlns:a16="http://schemas.microsoft.com/office/drawing/2014/main" val="1173897209"/>
                    </a:ext>
                  </a:extLst>
                </a:gridCol>
                <a:gridCol w="6669742">
                  <a:extLst>
                    <a:ext uri="{9D8B030D-6E8A-4147-A177-3AD203B41FA5}">
                      <a16:colId xmlns:a16="http://schemas.microsoft.com/office/drawing/2014/main" val="2315538763"/>
                    </a:ext>
                  </a:extLst>
                </a:gridCol>
              </a:tblGrid>
              <a:tr h="270082">
                <a:tc>
                  <a:txBody>
                    <a:bodyPr/>
                    <a:lstStyle/>
                    <a:p>
                      <a:pPr algn="ctr"/>
                      <a:r>
                        <a:rPr lang="en-US" altLang="ja-JP" sz="1400" dirty="0" smtClean="0">
                          <a:latin typeface="+mn-ea"/>
                          <a:ea typeface="+mn-ea"/>
                        </a:rPr>
                        <a:t>12.1</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開発途上国の開発状況や能力を勘案しつつ、持続可能な消費と生産に関する</a:t>
                      </a:r>
                      <a:r>
                        <a:rPr kumimoji="1" lang="en-US" altLang="ja-JP" sz="1100" kern="1200" dirty="0" smtClean="0">
                          <a:solidFill>
                            <a:schemeClr val="dk1"/>
                          </a:solidFill>
                          <a:effectLst/>
                          <a:latin typeface="+mn-lt"/>
                          <a:ea typeface="+mn-ea"/>
                          <a:cs typeface="+mn-cs"/>
                        </a:rPr>
                        <a:t>10</a:t>
                      </a:r>
                      <a:r>
                        <a:rPr kumimoji="1" lang="ja-JP" altLang="ja-JP" sz="1100" kern="1200" dirty="0" smtClean="0">
                          <a:solidFill>
                            <a:schemeClr val="dk1"/>
                          </a:solidFill>
                          <a:effectLst/>
                          <a:latin typeface="+mn-lt"/>
                          <a:ea typeface="+mn-ea"/>
                          <a:cs typeface="+mn-cs"/>
                        </a:rPr>
                        <a:t>年計画枠組み（</a:t>
                      </a:r>
                      <a:r>
                        <a:rPr kumimoji="1" lang="en-US" altLang="ja-JP" sz="1100" kern="1200" dirty="0" smtClean="0">
                          <a:solidFill>
                            <a:schemeClr val="dk1"/>
                          </a:solidFill>
                          <a:effectLst/>
                          <a:latin typeface="+mn-lt"/>
                          <a:ea typeface="+mn-ea"/>
                          <a:cs typeface="+mn-cs"/>
                        </a:rPr>
                        <a:t>10YFP</a:t>
                      </a:r>
                      <a:r>
                        <a:rPr kumimoji="1" lang="ja-JP" altLang="ja-JP" sz="1100" kern="1200" dirty="0" smtClean="0">
                          <a:solidFill>
                            <a:schemeClr val="dk1"/>
                          </a:solidFill>
                          <a:effectLst/>
                          <a:latin typeface="+mn-lt"/>
                          <a:ea typeface="+mn-ea"/>
                          <a:cs typeface="+mn-cs"/>
                        </a:rPr>
                        <a:t>）を実施し、先進国主導の下、すべての国々が対策を講じる。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958742302"/>
                  </a:ext>
                </a:extLst>
              </a:tr>
              <a:tr h="540846">
                <a:tc>
                  <a:txBody>
                    <a:bodyPr/>
                    <a:lstStyle/>
                    <a:p>
                      <a:pPr algn="ctr"/>
                      <a:r>
                        <a:rPr lang="en-US" altLang="ja-JP" sz="1400" dirty="0" smtClean="0">
                          <a:latin typeface="+mn-ea"/>
                          <a:ea typeface="+mn-ea"/>
                        </a:rPr>
                        <a:t>12.2</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年までに天然資源の持続可能な管理及び効率的な利用を達成する。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233256950"/>
                  </a:ext>
                </a:extLst>
              </a:tr>
              <a:tr h="336176">
                <a:tc>
                  <a:txBody>
                    <a:bodyPr/>
                    <a:lstStyle/>
                    <a:p>
                      <a:pPr algn="ctr"/>
                      <a:r>
                        <a:rPr lang="en-US" altLang="ja-JP" sz="1400" dirty="0" smtClean="0">
                          <a:latin typeface="+mn-ea"/>
                          <a:ea typeface="+mn-ea"/>
                        </a:rPr>
                        <a:t>12.3</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年までに小売・消費レベルにおける世界全体の一人当たりの食料の廃棄を半減させ、収穫後損失などの生産・サプライチェーンにおける食料の損失を減少させる。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142975600"/>
                  </a:ext>
                </a:extLst>
              </a:tr>
              <a:tr h="0">
                <a:tc>
                  <a:txBody>
                    <a:bodyPr/>
                    <a:lstStyle/>
                    <a:p>
                      <a:pPr algn="ctr"/>
                      <a:r>
                        <a:rPr lang="en-US" altLang="ja-JP" sz="1400" dirty="0" smtClean="0">
                          <a:latin typeface="+mn-ea"/>
                          <a:ea typeface="+mn-ea"/>
                        </a:rPr>
                        <a:t>12.4</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2020</a:t>
                      </a:r>
                      <a:r>
                        <a:rPr kumimoji="1" lang="ja-JP" altLang="ja-JP" sz="1100" kern="1200" dirty="0" smtClean="0">
                          <a:solidFill>
                            <a:schemeClr val="dk1"/>
                          </a:solidFill>
                          <a:effectLst/>
                          <a:latin typeface="+mn-lt"/>
                          <a:ea typeface="+mn-ea"/>
                          <a:cs typeface="+mn-cs"/>
                        </a:rPr>
                        <a:t>年までに、合意された国際的な枠組みに従い、</a:t>
                      </a:r>
                      <a:r>
                        <a:rPr kumimoji="1" lang="ja-JP" altLang="ja-JP" sz="1100" b="1" kern="1200" dirty="0" smtClean="0">
                          <a:solidFill>
                            <a:srgbClr val="FF0000"/>
                          </a:solidFill>
                          <a:effectLst/>
                          <a:latin typeface="+mn-lt"/>
                          <a:ea typeface="+mn-ea"/>
                          <a:cs typeface="+mn-cs"/>
                        </a:rPr>
                        <a:t>製品ライフサイクルを通じ、環境上適正な化学物資やすべての廃棄物の管理を実現し、人の健康や環境への悪影響を最小化</a:t>
                      </a:r>
                      <a:r>
                        <a:rPr kumimoji="1" lang="ja-JP" altLang="ja-JP" sz="1100" kern="1200" dirty="0" smtClean="0">
                          <a:solidFill>
                            <a:schemeClr val="dk1"/>
                          </a:solidFill>
                          <a:effectLst/>
                          <a:latin typeface="+mn-lt"/>
                          <a:ea typeface="+mn-ea"/>
                          <a:cs typeface="+mn-cs"/>
                        </a:rPr>
                        <a:t>するため、化学物質や廃棄物の大気、水、土壌への放出を大幅に削減する。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765084258"/>
                  </a:ext>
                </a:extLst>
              </a:tr>
              <a:tr h="247775">
                <a:tc>
                  <a:txBody>
                    <a:bodyPr/>
                    <a:lstStyle/>
                    <a:p>
                      <a:pPr algn="ctr"/>
                      <a:r>
                        <a:rPr lang="en-US" altLang="ja-JP" sz="1400" dirty="0" smtClean="0">
                          <a:latin typeface="+mn-ea"/>
                          <a:ea typeface="+mn-ea"/>
                        </a:rPr>
                        <a:t>12.5</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年までに、廃棄物の発生防止、削減、再生利用及び再利用により、廃棄物の発生を大幅に削減する。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663298110"/>
                  </a:ext>
                </a:extLst>
              </a:tr>
              <a:tr h="242047">
                <a:tc>
                  <a:txBody>
                    <a:bodyPr/>
                    <a:lstStyle/>
                    <a:p>
                      <a:pPr algn="ctr"/>
                      <a:r>
                        <a:rPr lang="en-US" altLang="ja-JP" sz="1400" dirty="0" smtClean="0">
                          <a:latin typeface="+mn-ea"/>
                          <a:ea typeface="+mn-ea"/>
                        </a:rPr>
                        <a:t>12.6</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特に大企業や多国籍企業などの企業に対し、持続可能な取り組みを導入し、持続可能性に関する情報を定期報告に盛り込むよう奨励する。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617111833"/>
                  </a:ext>
                </a:extLst>
              </a:tr>
              <a:tr h="158402">
                <a:tc>
                  <a:txBody>
                    <a:bodyPr/>
                    <a:lstStyle/>
                    <a:p>
                      <a:pPr algn="ctr"/>
                      <a:r>
                        <a:rPr lang="en-US" altLang="ja-JP" sz="1400" dirty="0" smtClean="0">
                          <a:latin typeface="+mn-ea"/>
                          <a:ea typeface="+mn-ea"/>
                        </a:rPr>
                        <a:t>12.7</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国内の政策や優先事項に従って持続可能な公共調達の慣行を促進する。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996177413"/>
                  </a:ext>
                </a:extLst>
              </a:tr>
              <a:tr h="547012">
                <a:tc>
                  <a:txBody>
                    <a:bodyPr/>
                    <a:lstStyle/>
                    <a:p>
                      <a:pPr algn="ctr"/>
                      <a:r>
                        <a:rPr lang="en-US" altLang="ja-JP" sz="1400" dirty="0" smtClean="0">
                          <a:latin typeface="+mn-ea"/>
                          <a:ea typeface="+mn-ea"/>
                        </a:rPr>
                        <a:t>12.8</a:t>
                      </a:r>
                      <a:endParaRPr lang="en-US"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年までに、人々があらゆる場所において、持続可能な開発及び自然と調和したライフスタイルに関する情報と意識を持つようにする。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808434611"/>
                  </a:ext>
                </a:extLst>
              </a:tr>
              <a:tr h="249130">
                <a:tc>
                  <a:txBody>
                    <a:bodyPr/>
                    <a:lstStyle/>
                    <a:p>
                      <a:pPr algn="ctr"/>
                      <a:r>
                        <a:rPr lang="en-US" altLang="ja-JP" sz="1400" dirty="0" smtClean="0">
                          <a:latin typeface="+mn-ea"/>
                          <a:ea typeface="+mn-ea"/>
                        </a:rPr>
                        <a:t>12.a</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開発途上国に対し、より持続可能な消費・生産形態の促進のための科学的・技術的能力の強化を支援する。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47695677"/>
                  </a:ext>
                </a:extLst>
              </a:tr>
              <a:tr h="547012">
                <a:tc>
                  <a:txBody>
                    <a:bodyPr/>
                    <a:lstStyle/>
                    <a:p>
                      <a:pPr algn="ctr"/>
                      <a:r>
                        <a:rPr lang="en-US" altLang="ja-JP" sz="1400" dirty="0" smtClean="0">
                          <a:latin typeface="+mn-ea"/>
                          <a:ea typeface="+mn-ea"/>
                        </a:rPr>
                        <a:t>12.b</a:t>
                      </a: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雇用創出、地方の文化振興・産品販促につながる持続可能な観光業に対して持続可能な開発がもたらす影響を測定する手法を開発・導入する。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448756211"/>
                  </a:ext>
                </a:extLst>
              </a:tr>
              <a:tr h="246255">
                <a:tc>
                  <a:txBody>
                    <a:bodyPr/>
                    <a:lstStyle/>
                    <a:p>
                      <a:pPr algn="ctr"/>
                      <a:r>
                        <a:rPr lang="en-US" altLang="ja-JP" sz="1400" dirty="0" smtClean="0">
                          <a:latin typeface="+mn-ea"/>
                          <a:ea typeface="+mn-ea"/>
                        </a:rPr>
                        <a:t>12.c</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開発途上国の特別なニーズや状況を十分考慮し、貧困層やコミュニティを保護する形で開発に関する悪影響を最小限に留めつつ、税制改正や、有害な補助金が存在する場合はその環境への影響を考慮してその段階的廃止などを通じ、各国の状況に応じて、市場のひずみを除去することで、浪費的な消費を奨励する、化石燃料に対する非効率な補助金を合理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780406314"/>
                  </a:ext>
                </a:extLst>
              </a:tr>
            </a:tbl>
          </a:graphicData>
        </a:graphic>
      </p:graphicFrame>
      <p:sp>
        <p:nvSpPr>
          <p:cNvPr id="12" name="正方形/長方形 11"/>
          <p:cNvSpPr/>
          <p:nvPr/>
        </p:nvSpPr>
        <p:spPr>
          <a:xfrm>
            <a:off x="6305266" y="6619164"/>
            <a:ext cx="3652790" cy="276999"/>
          </a:xfrm>
          <a:prstGeom prst="rect">
            <a:avLst/>
          </a:prstGeom>
        </p:spPr>
        <p:txBody>
          <a:bodyPr wrap="square">
            <a:spAutoFit/>
          </a:bodyPr>
          <a:lstStyle/>
          <a:p>
            <a:r>
              <a:rPr lang="ja-JP" altLang="en-US" sz="1200" dirty="0" smtClean="0">
                <a:solidFill>
                  <a:schemeClr val="tx1">
                    <a:lumMod val="75000"/>
                    <a:lumOff val="25000"/>
                  </a:schemeClr>
                </a:solidFill>
              </a:rPr>
              <a:t>出展：持続可能な開発のための</a:t>
            </a:r>
            <a:r>
              <a:rPr lang="en-US" altLang="ja-JP" sz="1200" dirty="0" smtClean="0">
                <a:solidFill>
                  <a:schemeClr val="tx1">
                    <a:lumMod val="75000"/>
                    <a:lumOff val="25000"/>
                  </a:schemeClr>
                </a:solidFill>
              </a:rPr>
              <a:t>2030</a:t>
            </a:r>
            <a:r>
              <a:rPr lang="ja-JP" altLang="en-US" sz="1200" dirty="0" smtClean="0">
                <a:solidFill>
                  <a:schemeClr val="tx1">
                    <a:lumMod val="75000"/>
                    <a:lumOff val="25000"/>
                  </a:schemeClr>
                </a:solidFill>
              </a:rPr>
              <a:t>アジェンダ</a:t>
            </a:r>
            <a:endParaRPr lang="ja-JP" altLang="en-US" sz="1200" dirty="0">
              <a:solidFill>
                <a:schemeClr val="tx1">
                  <a:lumMod val="75000"/>
                  <a:lumOff val="25000"/>
                </a:schemeClr>
              </a:solidFill>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81" y="1293386"/>
            <a:ext cx="1805926" cy="1805926"/>
          </a:xfrm>
          <a:prstGeom prst="rect">
            <a:avLst/>
          </a:prstGeom>
        </p:spPr>
      </p:pic>
    </p:spTree>
    <p:extLst>
      <p:ext uri="{BB962C8B-B14F-4D97-AF65-F5344CB8AC3E}">
        <p14:creationId xmlns:p14="http://schemas.microsoft.com/office/powerpoint/2010/main" val="146380612"/>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の達成状況（世界との比較）</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6945973" y="6568045"/>
            <a:ext cx="2956259" cy="253916"/>
          </a:xfrm>
          <a:prstGeom prst="rect">
            <a:avLst/>
          </a:prstGeom>
        </p:spPr>
        <p:txBody>
          <a:bodyPr wrap="none">
            <a:spAutoFit/>
          </a:bodyPr>
          <a:lstStyle/>
          <a:p>
            <a:r>
              <a:rPr lang="ja-JP" altLang="en-US" sz="1050" dirty="0"/>
              <a:t>参照：</a:t>
            </a:r>
            <a:r>
              <a:rPr lang="en-US" altLang="ja-JP" sz="1050" dirty="0">
                <a:hlinkClick r:id="rId3"/>
              </a:rPr>
              <a:t>Sustainable Development Report</a:t>
            </a:r>
            <a:r>
              <a:rPr lang="ja-JP" altLang="en-US" sz="1050" dirty="0"/>
              <a:t>（</a:t>
            </a:r>
            <a:r>
              <a:rPr lang="en-US" altLang="ja-JP" sz="1050" dirty="0"/>
              <a:t>SDSN</a:t>
            </a:r>
            <a:r>
              <a:rPr lang="ja-JP" altLang="en-US" sz="1050" dirty="0"/>
              <a:t>）</a:t>
            </a:r>
          </a:p>
        </p:txBody>
      </p:sp>
      <p:graphicFrame>
        <p:nvGraphicFramePr>
          <p:cNvPr id="9" name="表 8"/>
          <p:cNvGraphicFramePr>
            <a:graphicFrameLocks noGrp="1"/>
          </p:cNvGraphicFramePr>
          <p:nvPr>
            <p:extLst>
              <p:ext uri="{D42A27DB-BD31-4B8C-83A1-F6EECF244321}">
                <p14:modId xmlns:p14="http://schemas.microsoft.com/office/powerpoint/2010/main" val="1703267570"/>
              </p:ext>
            </p:extLst>
          </p:nvPr>
        </p:nvGraphicFramePr>
        <p:xfrm>
          <a:off x="543409" y="909406"/>
          <a:ext cx="2683934" cy="5699760"/>
        </p:xfrm>
        <a:graphic>
          <a:graphicData uri="http://schemas.openxmlformats.org/drawingml/2006/table">
            <a:tbl>
              <a:tblPr firstRow="1" bandRow="1">
                <a:tableStyleId>{5C22544A-7EE6-4342-B048-85BDC9FD1C3A}</a:tableStyleId>
              </a:tblPr>
              <a:tblGrid>
                <a:gridCol w="451934">
                  <a:extLst>
                    <a:ext uri="{9D8B030D-6E8A-4147-A177-3AD203B41FA5}">
                      <a16:colId xmlns:a16="http://schemas.microsoft.com/office/drawing/2014/main" val="1482000897"/>
                    </a:ext>
                  </a:extLst>
                </a:gridCol>
                <a:gridCol w="1440000">
                  <a:extLst>
                    <a:ext uri="{9D8B030D-6E8A-4147-A177-3AD203B41FA5}">
                      <a16:colId xmlns:a16="http://schemas.microsoft.com/office/drawing/2014/main" val="1771672345"/>
                    </a:ext>
                  </a:extLst>
                </a:gridCol>
                <a:gridCol w="792000">
                  <a:extLst>
                    <a:ext uri="{9D8B030D-6E8A-4147-A177-3AD203B41FA5}">
                      <a16:colId xmlns:a16="http://schemas.microsoft.com/office/drawing/2014/main" val="3923809610"/>
                    </a:ext>
                  </a:extLst>
                </a:gridCol>
              </a:tblGrid>
              <a:tr h="15930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7146">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85.2</a:t>
                      </a:r>
                      <a:endParaRPr kumimoji="1" lang="ja-JP" altLang="en-US" sz="1200" dirty="0"/>
                    </a:p>
                  </a:txBody>
                  <a:tcPr anchor="ctr"/>
                </a:tc>
                <a:extLst>
                  <a:ext uri="{0D108BD9-81ED-4DB2-BD59-A6C34878D82A}">
                    <a16:rowId xmlns:a16="http://schemas.microsoft.com/office/drawing/2014/main" val="2584904070"/>
                  </a:ext>
                </a:extLst>
              </a:tr>
              <a:tr h="267146">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85.0</a:t>
                      </a:r>
                      <a:endParaRPr kumimoji="1" lang="ja-JP" altLang="en-US" sz="1200" dirty="0"/>
                    </a:p>
                  </a:txBody>
                  <a:tcPr anchor="ctr"/>
                </a:tc>
                <a:extLst>
                  <a:ext uri="{0D108BD9-81ED-4DB2-BD59-A6C34878D82A}">
                    <a16:rowId xmlns:a16="http://schemas.microsoft.com/office/drawing/2014/main" val="308662215"/>
                  </a:ext>
                </a:extLst>
              </a:tr>
              <a:tr h="267146">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dirty="0" smtClean="0"/>
                        <a:t>82.8</a:t>
                      </a:r>
                      <a:endParaRPr kumimoji="1" lang="ja-JP" altLang="en-US" sz="1200" dirty="0"/>
                    </a:p>
                  </a:txBody>
                  <a:tcPr anchor="ctr"/>
                </a:tc>
                <a:extLst>
                  <a:ext uri="{0D108BD9-81ED-4DB2-BD59-A6C34878D82A}">
                    <a16:rowId xmlns:a16="http://schemas.microsoft.com/office/drawing/2014/main" val="4115681085"/>
                  </a:ext>
                </a:extLst>
              </a:tr>
              <a:tr h="267146">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81.5</a:t>
                      </a:r>
                      <a:endParaRPr kumimoji="1" lang="ja-JP" altLang="en-US" sz="1200" dirty="0"/>
                    </a:p>
                  </a:txBody>
                  <a:tcPr anchor="ctr"/>
                </a:tc>
                <a:extLst>
                  <a:ext uri="{0D108BD9-81ED-4DB2-BD59-A6C34878D82A}">
                    <a16:rowId xmlns:a16="http://schemas.microsoft.com/office/drawing/2014/main" val="2072378900"/>
                  </a:ext>
                </a:extLst>
              </a:tr>
              <a:tr h="267146">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4141010223"/>
                  </a:ext>
                </a:extLst>
              </a:tr>
              <a:tr h="267146">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3417304281"/>
                  </a:ext>
                </a:extLst>
              </a:tr>
              <a:tr h="267146">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598356872"/>
                  </a:ext>
                </a:extLst>
              </a:tr>
              <a:tr h="267146">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4026439131"/>
                  </a:ext>
                </a:extLst>
              </a:tr>
              <a:tr h="267146">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4079222872"/>
                  </a:ext>
                </a:extLst>
              </a:tr>
              <a:tr h="267146">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80.2</a:t>
                      </a:r>
                      <a:endParaRPr kumimoji="1" lang="ja-JP" altLang="en-US" sz="1200" dirty="0"/>
                    </a:p>
                  </a:txBody>
                  <a:tcPr anchor="ctr"/>
                </a:tc>
                <a:extLst>
                  <a:ext uri="{0D108BD9-81ED-4DB2-BD59-A6C34878D82A}">
                    <a16:rowId xmlns:a16="http://schemas.microsoft.com/office/drawing/2014/main" val="1623698966"/>
                  </a:ext>
                </a:extLst>
              </a:tr>
              <a:tr h="267146">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ニュージーランド</a:t>
                      </a:r>
                      <a:endParaRPr kumimoji="1" lang="ja-JP" altLang="en-US" sz="1200" dirty="0"/>
                    </a:p>
                  </a:txBody>
                  <a:tcPr anchor="ctr"/>
                </a:tc>
                <a:tc>
                  <a:txBody>
                    <a:bodyPr/>
                    <a:lstStyle/>
                    <a:p>
                      <a:pPr algn="ctr"/>
                      <a:r>
                        <a:rPr kumimoji="1" lang="en-US" altLang="ja-JP" sz="1200" dirty="0" smtClean="0"/>
                        <a:t>79.5</a:t>
                      </a:r>
                      <a:endParaRPr kumimoji="1" lang="ja-JP" altLang="en-US" sz="1200" dirty="0"/>
                    </a:p>
                  </a:txBody>
                  <a:tcPr anchor="ctr"/>
                </a:tc>
                <a:extLst>
                  <a:ext uri="{0D108BD9-81ED-4DB2-BD59-A6C34878D82A}">
                    <a16:rowId xmlns:a16="http://schemas.microsoft.com/office/drawing/2014/main" val="2941938319"/>
                  </a:ext>
                </a:extLst>
              </a:tr>
              <a:tr h="267146">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スロベニア</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3733932455"/>
                  </a:ext>
                </a:extLst>
              </a:tr>
              <a:tr h="267146">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2475457468"/>
                  </a:ext>
                </a:extLst>
              </a:tr>
              <a:tr h="267146">
                <a:tc>
                  <a:txBody>
                    <a:bodyPr/>
                    <a:lstStyle/>
                    <a:p>
                      <a:pPr algn="ctr"/>
                      <a:r>
                        <a:rPr kumimoji="1" lang="en-US" altLang="ja-JP" sz="1200" dirty="0" smtClean="0"/>
                        <a:t>14</a:t>
                      </a:r>
                      <a:endParaRPr kumimoji="1" lang="ja-JP" altLang="en-US" sz="1200" dirty="0"/>
                    </a:p>
                  </a:txBody>
                  <a:tcPr anchor="ctr">
                    <a:lnB w="19050" cap="flat" cmpd="sng" algn="ctr">
                      <a:solidFill>
                        <a:schemeClr val="tx1"/>
                      </a:solidFill>
                      <a:prstDash val="solid"/>
                      <a:round/>
                      <a:headEnd type="none" w="med" len="med"/>
                      <a:tailEnd type="none" w="med" len="med"/>
                    </a:lnB>
                  </a:tcPr>
                </a:tc>
                <a:tc>
                  <a:txBody>
                    <a:bodyPr/>
                    <a:lstStyle/>
                    <a:p>
                      <a:r>
                        <a:rPr kumimoji="1" lang="ja-JP" altLang="en-US" sz="1200" dirty="0" smtClean="0"/>
                        <a:t>アイルランド</a:t>
                      </a:r>
                      <a:endParaRPr kumimoji="1" lang="ja-JP" altLang="en-US" sz="1200" dirty="0"/>
                    </a:p>
                  </a:txBody>
                  <a:tcPr anchor="ctr">
                    <a:lnB w="19050" cap="flat" cmpd="sng" algn="ctr">
                      <a:solidFill>
                        <a:schemeClr val="tx1"/>
                      </a:solidFill>
                      <a:prstDash val="solid"/>
                      <a:round/>
                      <a:headEnd type="none" w="med" len="med"/>
                      <a:tailEnd type="none" w="med" len="med"/>
                    </a:lnB>
                  </a:tcPr>
                </a:tc>
                <a:tc>
                  <a:txBody>
                    <a:bodyPr/>
                    <a:lstStyle/>
                    <a:p>
                      <a:pPr algn="ctr"/>
                      <a:r>
                        <a:rPr kumimoji="1" lang="en-US" altLang="ja-JP" sz="1200" dirty="0" smtClean="0"/>
                        <a:t>79.2</a:t>
                      </a:r>
                      <a:endParaRPr kumimoji="1" lang="ja-JP" altLang="en-US" sz="1200" dirty="0"/>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453105"/>
                  </a:ext>
                </a:extLst>
              </a:tr>
              <a:tr h="267146">
                <a:tc>
                  <a:txBody>
                    <a:bodyPr/>
                    <a:lstStyle/>
                    <a:p>
                      <a:pPr algn="ctr"/>
                      <a:r>
                        <a:rPr kumimoji="1" lang="en-US" altLang="ja-JP" sz="1200" dirty="0" smtClean="0"/>
                        <a:t>15</a:t>
                      </a:r>
                      <a:endParaRPr kumimoji="1" lang="ja-JP" altLang="en-US" sz="1200" dirty="0"/>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ja-JP" altLang="en-US" sz="1200" dirty="0" smtClean="0"/>
                        <a:t>日本</a:t>
                      </a:r>
                      <a:endParaRPr kumimoji="1" lang="ja-JP" altLang="en-US" sz="120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kumimoji="1" lang="en-US" altLang="ja-JP" sz="1200" dirty="0" smtClean="0"/>
                        <a:t>78.9</a:t>
                      </a:r>
                      <a:endParaRPr kumimoji="1" lang="ja-JP" altLang="en-US" sz="1200" dirty="0"/>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2878044"/>
                  </a:ext>
                </a:extLst>
              </a:tr>
              <a:tr h="267146">
                <a:tc>
                  <a:txBody>
                    <a:bodyPr/>
                    <a:lstStyle/>
                    <a:p>
                      <a:pPr algn="ctr"/>
                      <a:r>
                        <a:rPr kumimoji="1" lang="en-US" altLang="ja-JP" sz="1200" dirty="0" smtClean="0"/>
                        <a:t>16</a:t>
                      </a:r>
                      <a:endParaRPr kumimoji="1" lang="ja-JP" altLang="en-US" sz="1200" dirty="0"/>
                    </a:p>
                  </a:txBody>
                  <a:tcPr anchor="ctr">
                    <a:lnT w="19050" cap="flat" cmpd="sng" algn="ctr">
                      <a:solidFill>
                        <a:schemeClr val="tx1"/>
                      </a:solidFill>
                      <a:prstDash val="solid"/>
                      <a:round/>
                      <a:headEnd type="none" w="med" len="med"/>
                      <a:tailEnd type="none" w="med" len="med"/>
                    </a:lnT>
                  </a:tcPr>
                </a:tc>
                <a:tc>
                  <a:txBody>
                    <a:bodyPr/>
                    <a:lstStyle/>
                    <a:p>
                      <a:r>
                        <a:rPr kumimoji="1" lang="ja-JP" altLang="en-US" sz="1200" dirty="0" smtClean="0"/>
                        <a:t>ベルギー</a:t>
                      </a:r>
                      <a:endParaRPr kumimoji="1" lang="ja-JP" altLang="en-US" sz="1200" dirty="0"/>
                    </a:p>
                  </a:txBody>
                  <a:tcPr anchor="ctr">
                    <a:lnT w="19050" cap="flat" cmpd="sng" algn="ctr">
                      <a:solidFill>
                        <a:schemeClr val="tx1"/>
                      </a:solidFill>
                      <a:prstDash val="solid"/>
                      <a:round/>
                      <a:headEnd type="none" w="med" len="med"/>
                      <a:tailEnd type="none" w="med" len="med"/>
                    </a:lnT>
                  </a:tcPr>
                </a:tc>
                <a:tc>
                  <a:txBody>
                    <a:bodyPr/>
                    <a:lstStyle/>
                    <a:p>
                      <a:pPr algn="ctr"/>
                      <a:r>
                        <a:rPr kumimoji="1" lang="en-US" altLang="ja-JP" sz="1200" dirty="0" smtClean="0"/>
                        <a:t>78.9</a:t>
                      </a:r>
                      <a:endParaRPr kumimoji="1" lang="ja-JP" altLang="en-US" sz="1200" dirty="0"/>
                    </a:p>
                  </a:txBody>
                  <a:tcPr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4629390"/>
                  </a:ext>
                </a:extLst>
              </a:tr>
              <a:tr h="267146">
                <a:tc>
                  <a:txBody>
                    <a:bodyPr/>
                    <a:lstStyle/>
                    <a:p>
                      <a:pPr algn="ctr"/>
                      <a:r>
                        <a:rPr kumimoji="1" lang="en-US" altLang="ja-JP" sz="1200" dirty="0" smtClean="0"/>
                        <a:t>17</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78.8</a:t>
                      </a:r>
                      <a:endParaRPr kumimoji="1" lang="ja-JP" altLang="en-US" sz="1200" dirty="0"/>
                    </a:p>
                  </a:txBody>
                  <a:tcPr anchor="ctr"/>
                </a:tc>
                <a:extLst>
                  <a:ext uri="{0D108BD9-81ED-4DB2-BD59-A6C34878D82A}">
                    <a16:rowId xmlns:a16="http://schemas.microsoft.com/office/drawing/2014/main" val="2473264146"/>
                  </a:ext>
                </a:extLst>
              </a:tr>
              <a:tr h="267146">
                <a:tc>
                  <a:txBody>
                    <a:bodyPr/>
                    <a:lstStyle/>
                    <a:p>
                      <a:pPr algn="ctr"/>
                      <a:r>
                        <a:rPr kumimoji="1" lang="en-US" altLang="ja-JP" sz="1200" dirty="0" smtClean="0"/>
                        <a:t>18</a:t>
                      </a:r>
                      <a:endParaRPr kumimoji="1" lang="ja-JP" altLang="en-US" sz="1200" dirty="0"/>
                    </a:p>
                  </a:txBody>
                  <a:tcPr anchor="ctr"/>
                </a:tc>
                <a:tc>
                  <a:txBody>
                    <a:bodyPr/>
                    <a:lstStyle/>
                    <a:p>
                      <a:r>
                        <a:rPr kumimoji="1" lang="ja-JP" altLang="en-US" sz="1200" dirty="0" smtClean="0"/>
                        <a:t>韓国</a:t>
                      </a:r>
                      <a:endParaRPr kumimoji="1" lang="ja-JP" altLang="en-US" sz="1200" dirty="0"/>
                    </a:p>
                  </a:txBody>
                  <a:tcPr anchor="ctr"/>
                </a:tc>
                <a:tc>
                  <a:txBody>
                    <a:bodyPr/>
                    <a:lstStyle/>
                    <a:p>
                      <a:pPr algn="ctr"/>
                      <a:r>
                        <a:rPr kumimoji="1" lang="en-US" altLang="ja-JP" sz="1200" dirty="0" smtClean="0"/>
                        <a:t>78.3</a:t>
                      </a:r>
                      <a:endParaRPr kumimoji="1" lang="ja-JP" altLang="en-US" sz="1200" dirty="0"/>
                    </a:p>
                  </a:txBody>
                  <a:tcPr anchor="ctr"/>
                </a:tc>
                <a:extLst>
                  <a:ext uri="{0D108BD9-81ED-4DB2-BD59-A6C34878D82A}">
                    <a16:rowId xmlns:a16="http://schemas.microsoft.com/office/drawing/2014/main" val="3292551605"/>
                  </a:ext>
                </a:extLst>
              </a:tr>
              <a:tr h="267146">
                <a:tc>
                  <a:txBody>
                    <a:bodyPr/>
                    <a:lstStyle/>
                    <a:p>
                      <a:pPr algn="ctr"/>
                      <a:r>
                        <a:rPr kumimoji="1" lang="en-US" altLang="ja-JP" sz="1200" dirty="0" smtClean="0"/>
                        <a:t>19</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78.2</a:t>
                      </a:r>
                      <a:endParaRPr kumimoji="1" lang="ja-JP" altLang="en-US" sz="1200" dirty="0"/>
                    </a:p>
                  </a:txBody>
                  <a:tcPr anchor="ctr"/>
                </a:tc>
                <a:extLst>
                  <a:ext uri="{0D108BD9-81ED-4DB2-BD59-A6C34878D82A}">
                    <a16:rowId xmlns:a16="http://schemas.microsoft.com/office/drawing/2014/main" val="325666014"/>
                  </a:ext>
                </a:extLst>
              </a:tr>
              <a:tr h="267146">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カナダ</a:t>
                      </a:r>
                      <a:endParaRPr kumimoji="1" lang="ja-JP" altLang="en-US" sz="1200" dirty="0"/>
                    </a:p>
                  </a:txBody>
                  <a:tcPr anchor="ctr"/>
                </a:tc>
                <a:tc>
                  <a:txBody>
                    <a:bodyPr/>
                    <a:lstStyle/>
                    <a:p>
                      <a:pPr algn="ctr"/>
                      <a:r>
                        <a:rPr kumimoji="1" lang="en-US" altLang="ja-JP" sz="1200" dirty="0" smtClean="0"/>
                        <a:t>77.9</a:t>
                      </a:r>
                      <a:endParaRPr kumimoji="1" lang="ja-JP" altLang="en-US" sz="1200" dirty="0"/>
                    </a:p>
                  </a:txBody>
                  <a:tcPr anchor="ctr"/>
                </a:tc>
                <a:extLst>
                  <a:ext uri="{0D108BD9-81ED-4DB2-BD59-A6C34878D82A}">
                    <a16:rowId xmlns:a16="http://schemas.microsoft.com/office/drawing/2014/main" val="1293322776"/>
                  </a:ext>
                </a:extLst>
              </a:tr>
            </a:tbl>
          </a:graphicData>
        </a:graphic>
      </p:graphicFrame>
      <p:sp>
        <p:nvSpPr>
          <p:cNvPr id="10" name="テキスト ボックス 9"/>
          <p:cNvSpPr txBox="1"/>
          <p:nvPr/>
        </p:nvSpPr>
        <p:spPr>
          <a:xfrm>
            <a:off x="543409" y="631065"/>
            <a:ext cx="1082348" cy="307777"/>
          </a:xfrm>
          <a:prstGeom prst="rect">
            <a:avLst/>
          </a:prstGeom>
          <a:noFill/>
        </p:spPr>
        <p:txBody>
          <a:bodyPr wrap="none" rtlCol="0">
            <a:spAutoFit/>
          </a:bodyPr>
          <a:lstStyle/>
          <a:p>
            <a:r>
              <a:rPr kumimoji="1" lang="ja-JP" altLang="en-US" sz="1400" dirty="0" smtClean="0"/>
              <a:t>２０１９年</a:t>
            </a:r>
            <a:endParaRPr kumimoji="1" lang="ja-JP" altLang="en-US" sz="1400" dirty="0"/>
          </a:p>
        </p:txBody>
      </p:sp>
      <p:sp>
        <p:nvSpPr>
          <p:cNvPr id="11" name="テキスト ボックス 10"/>
          <p:cNvSpPr txBox="1"/>
          <p:nvPr/>
        </p:nvSpPr>
        <p:spPr>
          <a:xfrm>
            <a:off x="4716830" y="979531"/>
            <a:ext cx="1338828" cy="369332"/>
          </a:xfrm>
          <a:prstGeom prst="rect">
            <a:avLst/>
          </a:prstGeom>
          <a:noFill/>
        </p:spPr>
        <p:txBody>
          <a:bodyPr wrap="none" rtlCol="0">
            <a:spAutoFit/>
          </a:bodyPr>
          <a:lstStyle/>
          <a:p>
            <a:r>
              <a:rPr kumimoji="1" lang="ja-JP" altLang="en-US" dirty="0" smtClean="0"/>
              <a:t>２０２０年</a:t>
            </a:r>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210553575"/>
              </p:ext>
            </p:extLst>
          </p:nvPr>
        </p:nvGraphicFramePr>
        <p:xfrm>
          <a:off x="3705157" y="909406"/>
          <a:ext cx="2628000" cy="5699760"/>
        </p:xfrm>
        <a:graphic>
          <a:graphicData uri="http://schemas.openxmlformats.org/drawingml/2006/table">
            <a:tbl>
              <a:tblPr firstRow="1" bandRow="1">
                <a:tableStyleId>{93296810-A885-4BE3-A3E7-6D5BEEA58F35}</a:tableStyleId>
              </a:tblPr>
              <a:tblGrid>
                <a:gridCol w="396000">
                  <a:extLst>
                    <a:ext uri="{9D8B030D-6E8A-4147-A177-3AD203B41FA5}">
                      <a16:colId xmlns:a16="http://schemas.microsoft.com/office/drawing/2014/main" val="1482000897"/>
                    </a:ext>
                  </a:extLst>
                </a:gridCol>
                <a:gridCol w="1440000">
                  <a:extLst>
                    <a:ext uri="{9D8B030D-6E8A-4147-A177-3AD203B41FA5}">
                      <a16:colId xmlns:a16="http://schemas.microsoft.com/office/drawing/2014/main" val="1771672345"/>
                    </a:ext>
                  </a:extLst>
                </a:gridCol>
                <a:gridCol w="792000">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84.7</a:t>
                      </a:r>
                      <a:endParaRPr kumimoji="1" lang="ja-JP" altLang="en-US" sz="1200"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84.6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dirty="0" smtClean="0"/>
                        <a:t>83.8</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598356872"/>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80.6</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80.1</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ベルギー</a:t>
                      </a:r>
                      <a:endParaRPr kumimoji="1" lang="ja-JP" altLang="en-US" sz="1200" dirty="0"/>
                    </a:p>
                  </a:txBody>
                  <a:tcPr anchor="ctr"/>
                </a:tc>
                <a:tc>
                  <a:txBody>
                    <a:bodyPr/>
                    <a:lstStyle/>
                    <a:p>
                      <a:pPr algn="ctr"/>
                      <a:r>
                        <a:rPr kumimoji="1" lang="en-US" altLang="ja-JP" sz="1200" dirty="0" smtClean="0"/>
                        <a:t>80.0</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スロバキア</a:t>
                      </a:r>
                      <a:endParaRPr kumimoji="1" lang="ja-JP" altLang="en-US" sz="1200" dirty="0"/>
                    </a:p>
                  </a:txBody>
                  <a:tcPr anchor="ctr"/>
                </a:tc>
                <a:tc>
                  <a:txBody>
                    <a:bodyPr/>
                    <a:lstStyle/>
                    <a:p>
                      <a:pPr algn="ctr"/>
                      <a:r>
                        <a:rPr kumimoji="1" lang="en-US" altLang="ja-JP" sz="1200" dirty="0" smtClean="0"/>
                        <a:t>79.8</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79.8</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lnB w="19050" cap="flat" cmpd="sng" algn="ctr">
                      <a:solidFill>
                        <a:schemeClr val="tx1"/>
                      </a:solidFill>
                      <a:prstDash val="solid"/>
                      <a:round/>
                      <a:headEnd type="none" w="med" len="med"/>
                      <a:tailEnd type="none" w="med" len="med"/>
                    </a:lnB>
                  </a:tcPr>
                </a:tc>
                <a:tc>
                  <a:txBody>
                    <a:bodyPr/>
                    <a:lstStyle/>
                    <a:p>
                      <a:r>
                        <a:rPr kumimoji="1" lang="ja-JP" altLang="en-US" sz="1200" dirty="0" smtClean="0"/>
                        <a:t>ニュージーランド</a:t>
                      </a:r>
                      <a:endParaRPr kumimoji="1" lang="ja-JP" altLang="en-US" sz="1200" dirty="0"/>
                    </a:p>
                  </a:txBody>
                  <a:tcPr anchor="ctr">
                    <a:lnB w="19050" cap="flat" cmpd="sng" algn="ctr">
                      <a:solidFill>
                        <a:schemeClr val="tx1"/>
                      </a:solidFill>
                      <a:prstDash val="solid"/>
                      <a:round/>
                      <a:headEnd type="none" w="med" len="med"/>
                      <a:tailEnd type="none" w="med" len="med"/>
                    </a:lnB>
                  </a:tcPr>
                </a:tc>
                <a:tc>
                  <a:txBody>
                    <a:bodyPr/>
                    <a:lstStyle/>
                    <a:p>
                      <a:pPr algn="ctr"/>
                      <a:r>
                        <a:rPr kumimoji="1" lang="en-US" altLang="ja-JP" sz="1200" dirty="0" smtClean="0"/>
                        <a:t>79.2</a:t>
                      </a:r>
                      <a:endParaRPr kumimoji="1" lang="ja-JP" altLang="en-US" sz="1200" dirty="0"/>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559404"/>
                  </a:ext>
                </a:extLst>
              </a:tr>
              <a:tr h="266939">
                <a:tc>
                  <a:txBody>
                    <a:bodyPr/>
                    <a:lstStyle/>
                    <a:p>
                      <a:pPr algn="ctr"/>
                      <a:r>
                        <a:rPr kumimoji="1" lang="en-US" altLang="ja-JP" sz="1200" dirty="0" smtClean="0"/>
                        <a:t>17</a:t>
                      </a:r>
                      <a:endParaRPr kumimoji="1" lang="ja-JP" altLang="en-US" sz="1200" dirty="0"/>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ja-JP" altLang="en-US" sz="1200" dirty="0" smtClean="0"/>
                        <a:t>日本</a:t>
                      </a:r>
                      <a:endParaRPr kumimoji="1" lang="ja-JP" altLang="en-US" sz="120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kumimoji="1" lang="en-US" altLang="ja-JP" sz="1200" dirty="0" smtClean="0"/>
                        <a:t>79.2</a:t>
                      </a:r>
                      <a:endParaRPr kumimoji="1" lang="ja-JP" altLang="en-US" sz="1200" dirty="0"/>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200" dirty="0" smtClean="0"/>
                        <a:t>18</a:t>
                      </a:r>
                      <a:endParaRPr kumimoji="1" lang="ja-JP" altLang="en-US" sz="1200" dirty="0"/>
                    </a:p>
                  </a:txBody>
                  <a:tcPr anchor="ctr">
                    <a:lnT w="19050" cap="flat" cmpd="sng" algn="ctr">
                      <a:solidFill>
                        <a:schemeClr val="tx1"/>
                      </a:solidFill>
                      <a:prstDash val="solid"/>
                      <a:round/>
                      <a:headEnd type="none" w="med" len="med"/>
                      <a:tailEnd type="none" w="med" len="med"/>
                    </a:lnT>
                  </a:tcPr>
                </a:tc>
                <a:tc>
                  <a:txBody>
                    <a:bodyPr/>
                    <a:lstStyle/>
                    <a:p>
                      <a:r>
                        <a:rPr kumimoji="1" lang="ja-JP" altLang="en-US" sz="1200" dirty="0" smtClean="0"/>
                        <a:t>ベラルーシ</a:t>
                      </a:r>
                      <a:endParaRPr kumimoji="1" lang="ja-JP" altLang="en-US" sz="1200" dirty="0"/>
                    </a:p>
                  </a:txBody>
                  <a:tcPr anchor="ctr">
                    <a:lnT w="19050" cap="flat" cmpd="sng" algn="ctr">
                      <a:solidFill>
                        <a:schemeClr val="tx1"/>
                      </a:solidFill>
                      <a:prstDash val="solid"/>
                      <a:round/>
                      <a:headEnd type="none" w="med" len="med"/>
                      <a:tailEnd type="none" w="med" len="med"/>
                    </a:lnT>
                  </a:tcPr>
                </a:tc>
                <a:tc>
                  <a:txBody>
                    <a:bodyPr/>
                    <a:lstStyle/>
                    <a:p>
                      <a:pPr algn="ctr"/>
                      <a:r>
                        <a:rPr kumimoji="1" lang="en-US" altLang="ja-JP" sz="1200" dirty="0" smtClean="0"/>
                        <a:t>78.8</a:t>
                      </a:r>
                      <a:endParaRPr kumimoji="1" lang="ja-JP" altLang="en-US" sz="1200" dirty="0"/>
                    </a:p>
                  </a:txBody>
                  <a:tcPr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9516240"/>
                  </a:ext>
                </a:extLst>
              </a:tr>
              <a:tr h="266939">
                <a:tc>
                  <a:txBody>
                    <a:bodyPr/>
                    <a:lstStyle/>
                    <a:p>
                      <a:pPr algn="ctr"/>
                      <a:r>
                        <a:rPr kumimoji="1" lang="en-US" altLang="ja-JP" sz="1200" dirty="0" smtClean="0"/>
                        <a:t>19</a:t>
                      </a:r>
                      <a:endParaRPr kumimoji="1" lang="ja-JP" altLang="en-US" sz="1200" dirty="0"/>
                    </a:p>
                  </a:txBody>
                  <a:tcPr anchor="ctr"/>
                </a:tc>
                <a:tc>
                  <a:txBody>
                    <a:bodyPr/>
                    <a:lstStyle/>
                    <a:p>
                      <a:r>
                        <a:rPr kumimoji="1" lang="ja-JP" altLang="en-US" sz="1200" dirty="0" smtClean="0"/>
                        <a:t>クロアチア</a:t>
                      </a:r>
                      <a:endParaRPr kumimoji="1" lang="ja-JP" altLang="en-US" sz="1200" dirty="0"/>
                    </a:p>
                  </a:txBody>
                  <a:tcPr anchor="ctr"/>
                </a:tc>
                <a:tc>
                  <a:txBody>
                    <a:bodyPr/>
                    <a:lstStyle/>
                    <a:p>
                      <a:pPr algn="ctr"/>
                      <a:r>
                        <a:rPr kumimoji="1" lang="en-US" altLang="ja-JP" sz="1200" dirty="0" smtClean="0"/>
                        <a:t>78.4</a:t>
                      </a:r>
                      <a:endParaRPr kumimoji="1" lang="ja-JP" altLang="en-US" sz="1200" dirty="0"/>
                    </a:p>
                  </a:txBody>
                  <a:tcPr anchor="ct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韓国</a:t>
                      </a:r>
                      <a:endParaRPr kumimoji="1" lang="ja-JP" altLang="en-US" sz="1200" dirty="0"/>
                    </a:p>
                  </a:txBody>
                  <a:tcPr anchor="ctr"/>
                </a:tc>
                <a:tc>
                  <a:txBody>
                    <a:bodyPr/>
                    <a:lstStyle/>
                    <a:p>
                      <a:pPr algn="ctr"/>
                      <a:r>
                        <a:rPr kumimoji="1" lang="en-US" altLang="ja-JP" sz="1200" dirty="0" smtClean="0"/>
                        <a:t>78.3</a:t>
                      </a:r>
                      <a:endParaRPr kumimoji="1" lang="ja-JP" altLang="en-US" sz="1200" dirty="0"/>
                    </a:p>
                  </a:txBody>
                  <a:tcPr anchor="ctr"/>
                </a:tc>
                <a:extLst>
                  <a:ext uri="{0D108BD9-81ED-4DB2-BD59-A6C34878D82A}">
                    <a16:rowId xmlns:a16="http://schemas.microsoft.com/office/drawing/2014/main" val="4219424393"/>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705938833"/>
              </p:ext>
            </p:extLst>
          </p:nvPr>
        </p:nvGraphicFramePr>
        <p:xfrm>
          <a:off x="6810971" y="909406"/>
          <a:ext cx="2628000" cy="5699760"/>
        </p:xfrm>
        <a:graphic>
          <a:graphicData uri="http://schemas.openxmlformats.org/drawingml/2006/table">
            <a:tbl>
              <a:tblPr firstRow="1" bandRow="1">
                <a:tableStyleId>{21E4AEA4-8DFA-4A89-87EB-49C32662AFE0}</a:tableStyleId>
              </a:tblPr>
              <a:tblGrid>
                <a:gridCol w="396000">
                  <a:extLst>
                    <a:ext uri="{9D8B030D-6E8A-4147-A177-3AD203B41FA5}">
                      <a16:colId xmlns:a16="http://schemas.microsoft.com/office/drawing/2014/main" val="1482000897"/>
                    </a:ext>
                  </a:extLst>
                </a:gridCol>
                <a:gridCol w="1440000">
                  <a:extLst>
                    <a:ext uri="{9D8B030D-6E8A-4147-A177-3AD203B41FA5}">
                      <a16:colId xmlns:a16="http://schemas.microsoft.com/office/drawing/2014/main" val="1771672345"/>
                    </a:ext>
                  </a:extLst>
                </a:gridCol>
                <a:gridCol w="792000">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u="none" dirty="0" smtClean="0"/>
                        <a:t>85.9</a:t>
                      </a:r>
                      <a:endParaRPr kumimoji="1" lang="ja-JP" altLang="en-US" sz="1200" u="none"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84.9</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82.5</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ベルギー</a:t>
                      </a:r>
                      <a:endParaRPr kumimoji="1" lang="ja-JP" altLang="en-US" sz="1200" dirty="0"/>
                    </a:p>
                  </a:txBody>
                  <a:tcPr anchor="ctr"/>
                </a:tc>
                <a:tc>
                  <a:txBody>
                    <a:bodyPr/>
                    <a:lstStyle/>
                    <a:p>
                      <a:pPr algn="ctr"/>
                      <a:r>
                        <a:rPr kumimoji="1" lang="en-US" altLang="ja-JP" sz="1200" dirty="0" smtClean="0"/>
                        <a:t>82.2</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82.1</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82.0</a:t>
                      </a:r>
                      <a:endParaRPr kumimoji="1" lang="ja-JP" altLang="en-US" sz="1200" dirty="0"/>
                    </a:p>
                  </a:txBody>
                  <a:tcPr anchor="ctr"/>
                </a:tc>
                <a:extLst>
                  <a:ext uri="{0D108BD9-81ED-4DB2-BD59-A6C34878D82A}">
                    <a16:rowId xmlns:a16="http://schemas.microsoft.com/office/drawing/2014/main" val="3741702604"/>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81.7</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スロベニア</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81.4</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81.0</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クロアチア</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ポーランド</a:t>
                      </a:r>
                      <a:endParaRPr kumimoji="1" lang="ja-JP" altLang="en-US" sz="1200" dirty="0"/>
                    </a:p>
                  </a:txBody>
                  <a:tcPr anchor="ctr"/>
                </a:tc>
                <a:tc>
                  <a:txBody>
                    <a:bodyPr/>
                    <a:lstStyle/>
                    <a:p>
                      <a:pPr algn="ctr"/>
                      <a:r>
                        <a:rPr kumimoji="1" lang="en-US" altLang="ja-JP" sz="1200" dirty="0" smtClean="0"/>
                        <a:t>80.2</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80.1</a:t>
                      </a:r>
                      <a:endParaRPr kumimoji="1" lang="ja-JP" altLang="en-US" sz="1200" dirty="0"/>
                    </a:p>
                  </a:txBody>
                  <a:tcPr anchor="ctr"/>
                </a:tc>
                <a:extLst>
                  <a:ext uri="{0D108BD9-81ED-4DB2-BD59-A6C34878D82A}">
                    <a16:rowId xmlns:a16="http://schemas.microsoft.com/office/drawing/2014/main" val="3724559404"/>
                  </a:ext>
                </a:extLst>
              </a:tr>
              <a:tr h="266939">
                <a:tc>
                  <a:txBody>
                    <a:bodyPr/>
                    <a:lstStyle/>
                    <a:p>
                      <a:pPr algn="ctr"/>
                      <a:r>
                        <a:rPr kumimoji="1" lang="en-US" altLang="ja-JP" sz="1200" dirty="0" smtClean="0"/>
                        <a:t>17</a:t>
                      </a:r>
                      <a:endParaRPr kumimoji="1" lang="ja-JP" altLang="en-US" sz="1200" dirty="0"/>
                    </a:p>
                  </a:txBody>
                  <a:tcPr anchor="ctr">
                    <a:lnB w="19050" cap="flat" cmpd="sng" algn="ctr">
                      <a:solidFill>
                        <a:schemeClr val="tx1"/>
                      </a:solidFill>
                      <a:prstDash val="solid"/>
                      <a:round/>
                      <a:headEnd type="none" w="med" len="med"/>
                      <a:tailEnd type="none" w="med" len="med"/>
                    </a:lnB>
                  </a:tcPr>
                </a:tc>
                <a:tc>
                  <a:txBody>
                    <a:bodyPr/>
                    <a:lstStyle/>
                    <a:p>
                      <a:r>
                        <a:rPr kumimoji="1" lang="ja-JP" altLang="en-US" sz="1200" dirty="0" smtClean="0"/>
                        <a:t>イギリス</a:t>
                      </a:r>
                      <a:endParaRPr kumimoji="1" lang="ja-JP" altLang="en-US" sz="1200" dirty="0"/>
                    </a:p>
                  </a:txBody>
                  <a:tcPr anchor="ctr">
                    <a:lnB w="19050" cap="flat" cmpd="sng" algn="ctr">
                      <a:solidFill>
                        <a:schemeClr val="tx1"/>
                      </a:solidFill>
                      <a:prstDash val="solid"/>
                      <a:round/>
                      <a:headEnd type="none" w="med" len="med"/>
                      <a:tailEnd type="none" w="med" len="med"/>
                    </a:lnB>
                  </a:tcPr>
                </a:tc>
                <a:tc>
                  <a:txBody>
                    <a:bodyPr/>
                    <a:lstStyle/>
                    <a:p>
                      <a:pPr algn="ctr"/>
                      <a:r>
                        <a:rPr kumimoji="1" lang="en-US" altLang="ja-JP" sz="1200" dirty="0" smtClean="0"/>
                        <a:t>80.0</a:t>
                      </a:r>
                      <a:endParaRPr kumimoji="1" lang="ja-JP" altLang="en-US" sz="1200" dirty="0"/>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200" dirty="0" smtClean="0"/>
                        <a:t>18</a:t>
                      </a:r>
                      <a:endParaRPr kumimoji="1" lang="ja-JP" altLang="en-US" sz="1200" dirty="0"/>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ja-JP" altLang="en-US" sz="1200" dirty="0" smtClean="0"/>
                        <a:t>日本</a:t>
                      </a:r>
                      <a:endParaRPr kumimoji="1" lang="ja-JP" altLang="en-US" sz="120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kumimoji="1" lang="en-US" altLang="ja-JP" sz="1200" dirty="0" smtClean="0"/>
                        <a:t>79.8</a:t>
                      </a:r>
                      <a:endParaRPr kumimoji="1" lang="ja-JP" altLang="en-US" sz="1200" dirty="0"/>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516240"/>
                  </a:ext>
                </a:extLst>
              </a:tr>
              <a:tr h="266939">
                <a:tc>
                  <a:txBody>
                    <a:bodyPr/>
                    <a:lstStyle/>
                    <a:p>
                      <a:pPr algn="ctr"/>
                      <a:r>
                        <a:rPr kumimoji="1" lang="en-US" altLang="ja-JP" sz="1200" dirty="0" smtClean="0"/>
                        <a:t>19</a:t>
                      </a:r>
                      <a:endParaRPr kumimoji="1" lang="ja-JP" altLang="en-US" sz="1200" dirty="0"/>
                    </a:p>
                  </a:txBody>
                  <a:tcPr anchor="ctr">
                    <a:lnT w="19050" cap="flat" cmpd="sng" algn="ctr">
                      <a:solidFill>
                        <a:schemeClr val="tx1"/>
                      </a:solidFill>
                      <a:prstDash val="solid"/>
                      <a:round/>
                      <a:headEnd type="none" w="med" len="med"/>
                      <a:tailEnd type="none" w="med" len="med"/>
                    </a:lnT>
                  </a:tcPr>
                </a:tc>
                <a:tc>
                  <a:txBody>
                    <a:bodyPr/>
                    <a:lstStyle/>
                    <a:p>
                      <a:r>
                        <a:rPr kumimoji="1" lang="ja-JP" altLang="en-US" sz="1200" dirty="0" smtClean="0"/>
                        <a:t>スロバキア</a:t>
                      </a:r>
                      <a:endParaRPr kumimoji="1" lang="ja-JP" altLang="en-US" sz="1200" dirty="0"/>
                    </a:p>
                  </a:txBody>
                  <a:tcPr anchor="ctr">
                    <a:lnT w="19050" cap="flat" cmpd="sng" algn="ctr">
                      <a:solidFill>
                        <a:schemeClr val="tx1"/>
                      </a:solidFill>
                      <a:prstDash val="solid"/>
                      <a:round/>
                      <a:headEnd type="none" w="med" len="med"/>
                      <a:tailEnd type="none" w="med" len="med"/>
                    </a:lnT>
                  </a:tcPr>
                </a:tc>
                <a:tc>
                  <a:txBody>
                    <a:bodyPr/>
                    <a:lstStyle/>
                    <a:p>
                      <a:pPr algn="ctr"/>
                      <a:r>
                        <a:rPr kumimoji="1" lang="en-US" altLang="ja-JP" sz="1200" dirty="0" smtClean="0"/>
                        <a:t>79.6</a:t>
                      </a:r>
                      <a:endParaRPr kumimoji="1" lang="ja-JP" altLang="en-US" sz="1200" dirty="0"/>
                    </a:p>
                  </a:txBody>
                  <a:tcPr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スペイン</a:t>
                      </a:r>
                      <a:endParaRPr kumimoji="1" lang="ja-JP" altLang="en-US" sz="1200" dirty="0"/>
                    </a:p>
                  </a:txBody>
                  <a:tcPr anchor="ctr"/>
                </a:tc>
                <a:tc>
                  <a:txBody>
                    <a:bodyPr/>
                    <a:lstStyle/>
                    <a:p>
                      <a:pPr algn="ctr"/>
                      <a:r>
                        <a:rPr kumimoji="1" lang="en-US" altLang="ja-JP" sz="1200" dirty="0" smtClean="0"/>
                        <a:t>79.5</a:t>
                      </a:r>
                      <a:endParaRPr kumimoji="1" lang="ja-JP" altLang="en-US" sz="1200" dirty="0"/>
                    </a:p>
                  </a:txBody>
                  <a:tcPr anchor="ctr"/>
                </a:tc>
                <a:extLst>
                  <a:ext uri="{0D108BD9-81ED-4DB2-BD59-A6C34878D82A}">
                    <a16:rowId xmlns:a16="http://schemas.microsoft.com/office/drawing/2014/main" val="4219424393"/>
                  </a:ext>
                </a:extLst>
              </a:tr>
            </a:tbl>
          </a:graphicData>
        </a:graphic>
      </p:graphicFrame>
      <p:sp>
        <p:nvSpPr>
          <p:cNvPr id="14" name="テキスト ボックス 13"/>
          <p:cNvSpPr txBox="1"/>
          <p:nvPr/>
        </p:nvSpPr>
        <p:spPr>
          <a:xfrm>
            <a:off x="3705157" y="631065"/>
            <a:ext cx="1082348" cy="307777"/>
          </a:xfrm>
          <a:prstGeom prst="rect">
            <a:avLst/>
          </a:prstGeom>
          <a:noFill/>
        </p:spPr>
        <p:txBody>
          <a:bodyPr wrap="none" rtlCol="0">
            <a:spAutoFit/>
          </a:bodyPr>
          <a:lstStyle/>
          <a:p>
            <a:r>
              <a:rPr kumimoji="1" lang="ja-JP" altLang="en-US" sz="1400" dirty="0" smtClean="0"/>
              <a:t>２０２０年</a:t>
            </a:r>
            <a:endParaRPr kumimoji="1" lang="ja-JP" altLang="en-US" sz="1400" dirty="0"/>
          </a:p>
        </p:txBody>
      </p:sp>
      <p:sp>
        <p:nvSpPr>
          <p:cNvPr id="15" name="テキスト ボックス 14"/>
          <p:cNvSpPr txBox="1"/>
          <p:nvPr/>
        </p:nvSpPr>
        <p:spPr>
          <a:xfrm>
            <a:off x="6810971" y="638560"/>
            <a:ext cx="1082348" cy="307777"/>
          </a:xfrm>
          <a:prstGeom prst="rect">
            <a:avLst/>
          </a:prstGeom>
          <a:noFill/>
        </p:spPr>
        <p:txBody>
          <a:bodyPr wrap="none" rtlCol="0">
            <a:spAutoFit/>
          </a:bodyPr>
          <a:lstStyle/>
          <a:p>
            <a:r>
              <a:rPr kumimoji="1" lang="ja-JP" altLang="en-US" sz="1400" dirty="0" smtClean="0"/>
              <a:t>２０２１年</a:t>
            </a:r>
            <a:endParaRPr kumimoji="1" lang="ja-JP" altLang="en-US" sz="1400" dirty="0"/>
          </a:p>
        </p:txBody>
      </p:sp>
      <p:sp>
        <p:nvSpPr>
          <p:cNvPr id="16" name="二等辺三角形 15"/>
          <p:cNvSpPr/>
          <p:nvPr/>
        </p:nvSpPr>
        <p:spPr>
          <a:xfrm rot="5400000">
            <a:off x="5811533" y="3669345"/>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5400000">
            <a:off x="2698442" y="3669345"/>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1012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世界平均地上気温変化</a:t>
            </a:r>
            <a:endParaRPr kumimoji="1" lang="en-US" altLang="ja-JP" sz="20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508242" y="786908"/>
            <a:ext cx="8881980" cy="4452069"/>
          </a:xfrm>
          <a:prstGeom prst="rect">
            <a:avLst/>
          </a:prstGeom>
        </p:spPr>
      </p:pic>
      <p:sp>
        <p:nvSpPr>
          <p:cNvPr id="3" name="正方形/長方形 2"/>
          <p:cNvSpPr/>
          <p:nvPr/>
        </p:nvSpPr>
        <p:spPr>
          <a:xfrm>
            <a:off x="7050077" y="4893706"/>
            <a:ext cx="2589170" cy="253916"/>
          </a:xfrm>
          <a:prstGeom prst="rect">
            <a:avLst/>
          </a:prstGeom>
        </p:spPr>
        <p:txBody>
          <a:bodyPr wrap="none">
            <a:spAutoFit/>
          </a:bodyPr>
          <a:lstStyle/>
          <a:p>
            <a:r>
              <a:rPr lang="en-US" altLang="zh-TW" sz="1050" dirty="0">
                <a:solidFill>
                  <a:srgbClr val="333333"/>
                </a:solidFill>
              </a:rPr>
              <a:t>IPCC</a:t>
            </a:r>
            <a:r>
              <a:rPr lang="zh-TW" altLang="en-US" sz="1050" dirty="0">
                <a:solidFill>
                  <a:srgbClr val="333333"/>
                </a:solidFill>
              </a:rPr>
              <a:t>第</a:t>
            </a:r>
            <a:r>
              <a:rPr lang="en-US" altLang="zh-TW" sz="1050" dirty="0">
                <a:solidFill>
                  <a:srgbClr val="333333"/>
                </a:solidFill>
              </a:rPr>
              <a:t>5</a:t>
            </a:r>
            <a:r>
              <a:rPr lang="zh-TW" altLang="en-US" sz="1050" dirty="0">
                <a:solidFill>
                  <a:srgbClr val="333333"/>
                </a:solidFill>
              </a:rPr>
              <a:t>次評価報告書第</a:t>
            </a:r>
            <a:r>
              <a:rPr lang="en-US" altLang="zh-TW" sz="1050" dirty="0">
                <a:solidFill>
                  <a:srgbClr val="333333"/>
                </a:solidFill>
              </a:rPr>
              <a:t>1</a:t>
            </a:r>
            <a:r>
              <a:rPr lang="zh-TW" altLang="en-US" sz="1050" dirty="0">
                <a:solidFill>
                  <a:srgbClr val="333333"/>
                </a:solidFill>
              </a:rPr>
              <a:t>作業部会報告書</a:t>
            </a:r>
            <a:endParaRPr lang="ja-JP" altLang="en-US" sz="1050" dirty="0"/>
          </a:p>
        </p:txBody>
      </p:sp>
      <p:sp>
        <p:nvSpPr>
          <p:cNvPr id="4" name="正方形/長方形 3"/>
          <p:cNvSpPr/>
          <p:nvPr/>
        </p:nvSpPr>
        <p:spPr>
          <a:xfrm>
            <a:off x="346877" y="5367926"/>
            <a:ext cx="4953000" cy="769441"/>
          </a:xfrm>
          <a:prstGeom prst="rect">
            <a:avLst/>
          </a:prstGeom>
        </p:spPr>
        <p:txBody>
          <a:bodyPr>
            <a:spAutoFit/>
          </a:bodyPr>
          <a:lstStyle/>
          <a:p>
            <a:pPr marL="901700" indent="-901700"/>
            <a:r>
              <a:rPr lang="en-US" altLang="ja-JP" sz="1100" dirty="0"/>
              <a:t>RCP </a:t>
            </a:r>
            <a:r>
              <a:rPr lang="ja-JP" altLang="en-US" sz="1100" dirty="0" smtClean="0"/>
              <a:t>シナリオ：</a:t>
            </a:r>
            <a:r>
              <a:rPr lang="en-US" altLang="ja-JP" sz="1100" dirty="0"/>
              <a:t>RCP</a:t>
            </a:r>
            <a:r>
              <a:rPr lang="ja-JP" altLang="en-US" sz="1100" dirty="0"/>
              <a:t>（代表的濃度経路） シナリオと呼ばれる排出シナリオが、国際的に共通して用いられています。</a:t>
            </a:r>
            <a:r>
              <a:rPr lang="en-US" altLang="ja-JP" sz="1100" dirty="0" smtClean="0"/>
              <a:t>RCP </a:t>
            </a:r>
            <a:r>
              <a:rPr lang="ja-JP" altLang="en-US" sz="1100" dirty="0"/>
              <a:t>に続く数値は、その値が大きいほど</a:t>
            </a:r>
            <a:r>
              <a:rPr lang="en-US" altLang="ja-JP" sz="1100" dirty="0"/>
              <a:t>2100 </a:t>
            </a:r>
            <a:r>
              <a:rPr lang="ja-JP" altLang="en-US" sz="1100" dirty="0"/>
              <a:t>年までの温室効果ガス排出が多いことを意味し、将来的な気温上昇量が大きくなります。</a:t>
            </a: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425" y="5367926"/>
            <a:ext cx="3253305" cy="1255776"/>
          </a:xfrm>
          <a:prstGeom prst="rect">
            <a:avLst/>
          </a:prstGeom>
        </p:spPr>
      </p:pic>
      <p:sp>
        <p:nvSpPr>
          <p:cNvPr id="6" name="正方形/長方形 5"/>
          <p:cNvSpPr/>
          <p:nvPr/>
        </p:nvSpPr>
        <p:spPr>
          <a:xfrm>
            <a:off x="5575286" y="6604084"/>
            <a:ext cx="4177775" cy="253916"/>
          </a:xfrm>
          <a:prstGeom prst="rect">
            <a:avLst/>
          </a:prstGeom>
        </p:spPr>
        <p:txBody>
          <a:bodyPr wrap="square">
            <a:spAutoFit/>
          </a:bodyPr>
          <a:lstStyle/>
          <a:p>
            <a:r>
              <a:rPr lang="en-US" altLang="zh-TW" sz="1050" dirty="0">
                <a:solidFill>
                  <a:srgbClr val="333333"/>
                </a:solidFill>
              </a:rPr>
              <a:t>IPCC</a:t>
            </a:r>
            <a:r>
              <a:rPr lang="zh-TW" altLang="en-US" sz="1050" dirty="0">
                <a:solidFill>
                  <a:srgbClr val="333333"/>
                </a:solidFill>
              </a:rPr>
              <a:t>第</a:t>
            </a:r>
            <a:r>
              <a:rPr lang="en-US" altLang="zh-TW" sz="1050" dirty="0">
                <a:solidFill>
                  <a:srgbClr val="333333"/>
                </a:solidFill>
              </a:rPr>
              <a:t>5</a:t>
            </a:r>
            <a:r>
              <a:rPr lang="zh-TW" altLang="en-US" sz="1050" dirty="0">
                <a:solidFill>
                  <a:srgbClr val="333333"/>
                </a:solidFill>
              </a:rPr>
              <a:t>次評価報告書第</a:t>
            </a:r>
            <a:r>
              <a:rPr lang="en-US" altLang="zh-TW" sz="1050" dirty="0">
                <a:solidFill>
                  <a:srgbClr val="333333"/>
                </a:solidFill>
              </a:rPr>
              <a:t>1</a:t>
            </a:r>
            <a:r>
              <a:rPr lang="zh-TW" altLang="en-US" sz="1050" dirty="0">
                <a:solidFill>
                  <a:srgbClr val="333333"/>
                </a:solidFill>
              </a:rPr>
              <a:t>作業部会</a:t>
            </a:r>
            <a:r>
              <a:rPr lang="zh-TW" altLang="en-US" sz="1050" dirty="0" smtClean="0">
                <a:solidFill>
                  <a:srgbClr val="333333"/>
                </a:solidFill>
              </a:rPr>
              <a:t>報告書</a:t>
            </a:r>
            <a:r>
              <a:rPr lang="ja-JP" altLang="en-US" sz="1050" dirty="0" smtClean="0"/>
              <a:t>から</a:t>
            </a:r>
            <a:r>
              <a:rPr lang="ja-JP" altLang="en-US" sz="1050" dirty="0"/>
              <a:t>みずほ情報総研作成</a:t>
            </a:r>
          </a:p>
        </p:txBody>
      </p:sp>
    </p:spTree>
    <p:extLst>
      <p:ext uri="{BB962C8B-B14F-4D97-AF65-F5344CB8AC3E}">
        <p14:creationId xmlns:p14="http://schemas.microsoft.com/office/powerpoint/2010/main" val="536738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食品ロス</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211015" y="794354"/>
            <a:ext cx="9303493" cy="1005403"/>
          </a:xfrm>
          <a:prstGeom prst="rect">
            <a:avLst/>
          </a:prstGeom>
        </p:spPr>
        <p:txBody>
          <a:bodyPr wrap="square">
            <a:spAutoFit/>
          </a:bodyPr>
          <a:lstStyle/>
          <a:p>
            <a:r>
              <a:rPr lang="ja-JP" altLang="en-US" b="1" dirty="0" smtClean="0"/>
              <a:t>食品ロス（日本）</a:t>
            </a:r>
            <a:endParaRPr lang="ja-JP" altLang="en-US" b="1" dirty="0"/>
          </a:p>
          <a:p>
            <a:pPr marL="174625" indent="-174625">
              <a:spcBef>
                <a:spcPts val="400"/>
              </a:spcBef>
            </a:pPr>
            <a:r>
              <a:rPr lang="ja-JP" altLang="en-US" dirty="0"/>
              <a:t>　</a:t>
            </a:r>
            <a:r>
              <a:rPr lang="ja-JP" altLang="en-US" dirty="0" smtClean="0"/>
              <a:t>「</a:t>
            </a:r>
            <a:r>
              <a:rPr lang="ja-JP" altLang="en-US" dirty="0"/>
              <a:t>食品ロス」とは、本来食べられるにもかかわらず捨てられている食品です。</a:t>
            </a:r>
            <a:br>
              <a:rPr lang="ja-JP" altLang="en-US" dirty="0"/>
            </a:br>
            <a:r>
              <a:rPr lang="ja-JP" altLang="en-US" dirty="0" smtClean="0"/>
              <a:t>　令和元</a:t>
            </a:r>
            <a:r>
              <a:rPr lang="ja-JP" altLang="en-US" dirty="0"/>
              <a:t>年度の食品ロス量推計値は</a:t>
            </a:r>
            <a:r>
              <a:rPr lang="ja-JP" altLang="en-US" dirty="0" smtClean="0"/>
              <a:t>、</a:t>
            </a:r>
            <a:r>
              <a:rPr lang="ja-JP" altLang="en-US" sz="2000" b="1" dirty="0" smtClean="0">
                <a:solidFill>
                  <a:srgbClr val="FF0000"/>
                </a:solidFill>
              </a:rPr>
              <a:t>５７０万トン</a:t>
            </a:r>
            <a:r>
              <a:rPr lang="ja-JP" altLang="en-US" dirty="0"/>
              <a:t>となり、前年度より</a:t>
            </a:r>
            <a:r>
              <a:rPr lang="en-US" altLang="ja-JP" dirty="0"/>
              <a:t>30</a:t>
            </a:r>
            <a:r>
              <a:rPr lang="ja-JP" altLang="en-US" dirty="0"/>
              <a:t>万トン</a:t>
            </a:r>
            <a:r>
              <a:rPr lang="ja-JP" altLang="en-US" dirty="0" smtClean="0"/>
              <a:t>減少</a:t>
            </a:r>
            <a:endParaRPr lang="en-US" altLang="ja-JP" dirty="0"/>
          </a:p>
        </p:txBody>
      </p:sp>
      <p:graphicFrame>
        <p:nvGraphicFramePr>
          <p:cNvPr id="7" name="表 6"/>
          <p:cNvGraphicFramePr>
            <a:graphicFrameLocks noGrp="1"/>
          </p:cNvGraphicFramePr>
          <p:nvPr>
            <p:extLst>
              <p:ext uri="{D42A27DB-BD31-4B8C-83A1-F6EECF244321}">
                <p14:modId xmlns:p14="http://schemas.microsoft.com/office/powerpoint/2010/main" val="3415012436"/>
              </p:ext>
            </p:extLst>
          </p:nvPr>
        </p:nvGraphicFramePr>
        <p:xfrm>
          <a:off x="879215" y="1877196"/>
          <a:ext cx="7020000" cy="1630680"/>
        </p:xfrm>
        <a:graphic>
          <a:graphicData uri="http://schemas.openxmlformats.org/drawingml/2006/table">
            <a:tbl>
              <a:tblPr firstRow="1" bandRow="1">
                <a:tableStyleId>{93296810-A885-4BE3-A3E7-6D5BEEA58F35}</a:tableStyleId>
              </a:tblPr>
              <a:tblGrid>
                <a:gridCol w="1755000">
                  <a:extLst>
                    <a:ext uri="{9D8B030D-6E8A-4147-A177-3AD203B41FA5}">
                      <a16:colId xmlns:a16="http://schemas.microsoft.com/office/drawing/2014/main" val="3154323522"/>
                    </a:ext>
                  </a:extLst>
                </a:gridCol>
                <a:gridCol w="1755000">
                  <a:extLst>
                    <a:ext uri="{9D8B030D-6E8A-4147-A177-3AD203B41FA5}">
                      <a16:colId xmlns:a16="http://schemas.microsoft.com/office/drawing/2014/main" val="2269218425"/>
                    </a:ext>
                  </a:extLst>
                </a:gridCol>
                <a:gridCol w="1755000">
                  <a:extLst>
                    <a:ext uri="{9D8B030D-6E8A-4147-A177-3AD203B41FA5}">
                      <a16:colId xmlns:a16="http://schemas.microsoft.com/office/drawing/2014/main" val="2034533379"/>
                    </a:ext>
                  </a:extLst>
                </a:gridCol>
                <a:gridCol w="1755000">
                  <a:extLst>
                    <a:ext uri="{9D8B030D-6E8A-4147-A177-3AD203B41FA5}">
                      <a16:colId xmlns:a16="http://schemas.microsoft.com/office/drawing/2014/main" val="4227718732"/>
                    </a:ext>
                  </a:extLst>
                </a:gridCol>
              </a:tblGrid>
              <a:tr h="370840">
                <a:tc>
                  <a:txBody>
                    <a:bodyPr/>
                    <a:lstStyle/>
                    <a:p>
                      <a:endParaRPr kumimoji="1" lang="ja-JP" altLang="en-US" sz="1400" dirty="0"/>
                    </a:p>
                  </a:txBody>
                  <a:tcPr anchor="ctr"/>
                </a:tc>
                <a:tc>
                  <a:txBody>
                    <a:bodyPr/>
                    <a:lstStyle/>
                    <a:p>
                      <a:pPr algn="ctr"/>
                      <a:r>
                        <a:rPr lang="ja-JP" altLang="en-US" sz="1400" dirty="0" smtClean="0">
                          <a:effectLst/>
                        </a:rPr>
                        <a:t>平成</a:t>
                      </a:r>
                      <a:r>
                        <a:rPr lang="en-US" altLang="ja-JP" sz="1400" dirty="0" smtClean="0">
                          <a:effectLst/>
                        </a:rPr>
                        <a:t>30</a:t>
                      </a:r>
                      <a:r>
                        <a:rPr lang="ja-JP" altLang="en-US" sz="1400" dirty="0" smtClean="0">
                          <a:effectLst/>
                        </a:rPr>
                        <a:t>年度</a:t>
                      </a:r>
                      <a:endParaRPr lang="en-US" altLang="ja-JP" sz="1400" dirty="0" smtClean="0">
                        <a:effectLst/>
                      </a:endParaRPr>
                    </a:p>
                    <a:p>
                      <a:pPr algn="ctr"/>
                      <a:r>
                        <a:rPr kumimoji="1" lang="ja-JP" altLang="en-US" sz="1400" dirty="0" smtClean="0">
                          <a:effectLst/>
                        </a:rPr>
                        <a:t>（</a:t>
                      </a:r>
                      <a:r>
                        <a:rPr kumimoji="1" lang="en-US" altLang="ja-JP" sz="1400" dirty="0" smtClean="0">
                          <a:effectLst/>
                        </a:rPr>
                        <a:t>2018</a:t>
                      </a:r>
                      <a:r>
                        <a:rPr kumimoji="1" lang="ja-JP" altLang="en-US" sz="1400" dirty="0" smtClean="0">
                          <a:effectLst/>
                        </a:rPr>
                        <a:t>年度）</a:t>
                      </a:r>
                      <a:endParaRPr kumimoji="1" lang="ja-JP" altLang="en-US" sz="1400" dirty="0"/>
                    </a:p>
                  </a:txBody>
                  <a:tcPr anchor="ctr"/>
                </a:tc>
                <a:tc>
                  <a:txBody>
                    <a:bodyPr/>
                    <a:lstStyle/>
                    <a:p>
                      <a:pPr marL="0" marR="0" lvl="0" indent="0" algn="ctr" defTabSz="914462" rtl="0" eaLnBrk="1" fontAlgn="auto" latinLnBrk="0" hangingPunct="1">
                        <a:lnSpc>
                          <a:spcPct val="100000"/>
                        </a:lnSpc>
                        <a:spcBef>
                          <a:spcPts val="0"/>
                        </a:spcBef>
                        <a:spcAft>
                          <a:spcPts val="0"/>
                        </a:spcAft>
                        <a:buClrTx/>
                        <a:buSzTx/>
                        <a:buFontTx/>
                        <a:buNone/>
                        <a:tabLst/>
                        <a:defRPr/>
                      </a:pPr>
                      <a:r>
                        <a:rPr lang="ja-JP" altLang="en-US" sz="1400" dirty="0" smtClean="0">
                          <a:effectLst/>
                        </a:rPr>
                        <a:t>令和元年度</a:t>
                      </a:r>
                      <a:endParaRPr lang="en-US" altLang="ja-JP" sz="1400" dirty="0" smtClean="0">
                        <a:effectLst/>
                      </a:endParaRPr>
                    </a:p>
                    <a:p>
                      <a:pPr marL="0" marR="0" lvl="0" indent="0" algn="ctr" defTabSz="914462" rtl="0" eaLnBrk="1" fontAlgn="auto" latinLnBrk="0" hangingPunct="1">
                        <a:lnSpc>
                          <a:spcPct val="100000"/>
                        </a:lnSpc>
                        <a:spcBef>
                          <a:spcPts val="0"/>
                        </a:spcBef>
                        <a:spcAft>
                          <a:spcPts val="0"/>
                        </a:spcAft>
                        <a:buClrTx/>
                        <a:buSzTx/>
                        <a:buFontTx/>
                        <a:buNone/>
                        <a:tabLst/>
                        <a:defRPr/>
                      </a:pPr>
                      <a:r>
                        <a:rPr lang="ja-JP" altLang="en-US" sz="1400" dirty="0" smtClean="0">
                          <a:effectLst/>
                        </a:rPr>
                        <a:t>（</a:t>
                      </a:r>
                      <a:r>
                        <a:rPr lang="en-US" altLang="ja-JP" sz="1400" dirty="0" smtClean="0">
                          <a:effectLst/>
                        </a:rPr>
                        <a:t>2019</a:t>
                      </a:r>
                      <a:r>
                        <a:rPr lang="ja-JP" altLang="en-US" sz="1400" dirty="0" smtClean="0">
                          <a:effectLst/>
                        </a:rPr>
                        <a:t>年度）</a:t>
                      </a:r>
                    </a:p>
                  </a:txBody>
                  <a:tcPr anchor="ctr"/>
                </a:tc>
                <a:tc>
                  <a:txBody>
                    <a:bodyPr/>
                    <a:lstStyle/>
                    <a:p>
                      <a:pPr algn="ctr"/>
                      <a:r>
                        <a:rPr lang="ja-JP" altLang="en-US" sz="1400" dirty="0" smtClean="0">
                          <a:effectLst/>
                        </a:rPr>
                        <a:t>前年度との比較</a:t>
                      </a:r>
                      <a:endParaRPr kumimoji="1" lang="ja-JP" altLang="en-US" sz="1400" dirty="0"/>
                    </a:p>
                  </a:txBody>
                  <a:tcPr anchor="ctr"/>
                </a:tc>
                <a:extLst>
                  <a:ext uri="{0D108BD9-81ED-4DB2-BD59-A6C34878D82A}">
                    <a16:rowId xmlns:a16="http://schemas.microsoft.com/office/drawing/2014/main" val="1511131911"/>
                  </a:ext>
                </a:extLst>
              </a:tr>
              <a:tr h="370840">
                <a:tc>
                  <a:txBody>
                    <a:bodyPr/>
                    <a:lstStyle/>
                    <a:p>
                      <a:r>
                        <a:rPr kumimoji="1" lang="ja-JP" altLang="en-US" sz="1400" dirty="0" smtClean="0"/>
                        <a:t>食品ロス量</a:t>
                      </a:r>
                      <a:endParaRPr kumimoji="1" lang="ja-JP" altLang="en-US" sz="1400" dirty="0"/>
                    </a:p>
                  </a:txBody>
                  <a:tcPr anchor="ctr"/>
                </a:tc>
                <a:tc>
                  <a:txBody>
                    <a:bodyPr/>
                    <a:lstStyle/>
                    <a:p>
                      <a:pPr algn="ctr"/>
                      <a:r>
                        <a:rPr lang="en-US" altLang="ja-JP" sz="1400" dirty="0" smtClean="0">
                          <a:effectLst/>
                        </a:rPr>
                        <a:t>600</a:t>
                      </a:r>
                      <a:r>
                        <a:rPr lang="ja-JP" altLang="en-US" sz="1400" dirty="0" smtClean="0">
                          <a:effectLst/>
                        </a:rPr>
                        <a:t>万トン</a:t>
                      </a:r>
                      <a:endParaRPr kumimoji="1" lang="ja-JP" altLang="en-US" sz="1400" dirty="0"/>
                    </a:p>
                  </a:txBody>
                  <a:tcPr anchor="ctr"/>
                </a:tc>
                <a:tc>
                  <a:txBody>
                    <a:bodyPr/>
                    <a:lstStyle/>
                    <a:p>
                      <a:pPr algn="ctr"/>
                      <a:r>
                        <a:rPr lang="en-US" altLang="ja-JP" sz="1400" dirty="0" smtClean="0">
                          <a:effectLst/>
                        </a:rPr>
                        <a:t>570</a:t>
                      </a:r>
                      <a:r>
                        <a:rPr lang="ja-JP" altLang="en-US" sz="1400" dirty="0" smtClean="0">
                          <a:effectLst/>
                        </a:rPr>
                        <a:t>万トン</a:t>
                      </a:r>
                      <a:endParaRPr kumimoji="1" lang="ja-JP" altLang="en-US" sz="1400" dirty="0"/>
                    </a:p>
                  </a:txBody>
                  <a:tcPr anchor="ctr"/>
                </a:tc>
                <a:tc>
                  <a:txBody>
                    <a:bodyPr/>
                    <a:lstStyle/>
                    <a:p>
                      <a:pPr algn="ctr"/>
                      <a:r>
                        <a:rPr lang="ja-JP" altLang="en-US" sz="1400" dirty="0" smtClean="0">
                          <a:effectLst/>
                        </a:rPr>
                        <a:t>▲</a:t>
                      </a:r>
                      <a:r>
                        <a:rPr lang="en-US" altLang="ja-JP" sz="1400" dirty="0" smtClean="0">
                          <a:effectLst/>
                        </a:rPr>
                        <a:t>30</a:t>
                      </a:r>
                      <a:r>
                        <a:rPr lang="ja-JP" altLang="en-US" sz="1400" dirty="0" smtClean="0">
                          <a:effectLst/>
                        </a:rPr>
                        <a:t>万トン、▲</a:t>
                      </a:r>
                      <a:r>
                        <a:rPr lang="en-US" altLang="ja-JP" sz="1400" dirty="0" smtClean="0">
                          <a:effectLst/>
                        </a:rPr>
                        <a:t>5%</a:t>
                      </a:r>
                      <a:endParaRPr kumimoji="1" lang="ja-JP" altLang="en-US" sz="1400" dirty="0"/>
                    </a:p>
                  </a:txBody>
                  <a:tcPr anchor="ctr"/>
                </a:tc>
                <a:extLst>
                  <a:ext uri="{0D108BD9-81ED-4DB2-BD59-A6C34878D82A}">
                    <a16:rowId xmlns:a16="http://schemas.microsoft.com/office/drawing/2014/main" val="2991594218"/>
                  </a:ext>
                </a:extLst>
              </a:tr>
              <a:tr h="370840">
                <a:tc>
                  <a:txBody>
                    <a:bodyPr/>
                    <a:lstStyle/>
                    <a:p>
                      <a:r>
                        <a:rPr kumimoji="1" lang="ja-JP" altLang="en-US" sz="1400" dirty="0" smtClean="0"/>
                        <a:t>事業系食品ロス量</a:t>
                      </a:r>
                      <a:endParaRPr kumimoji="1" lang="ja-JP" altLang="en-US" sz="1400" dirty="0"/>
                    </a:p>
                  </a:txBody>
                  <a:tcPr anchor="ctr"/>
                </a:tc>
                <a:tc>
                  <a:txBody>
                    <a:bodyPr/>
                    <a:lstStyle/>
                    <a:p>
                      <a:pPr marL="0" marR="0" lvl="0" indent="0" algn="ctr" defTabSz="914462" rtl="0" eaLnBrk="1" fontAlgn="auto" latinLnBrk="0" hangingPunct="1">
                        <a:lnSpc>
                          <a:spcPct val="100000"/>
                        </a:lnSpc>
                        <a:spcBef>
                          <a:spcPts val="0"/>
                        </a:spcBef>
                        <a:spcAft>
                          <a:spcPts val="0"/>
                        </a:spcAft>
                        <a:buClrTx/>
                        <a:buSzTx/>
                        <a:buFontTx/>
                        <a:buNone/>
                        <a:tabLst/>
                        <a:defRPr/>
                      </a:pPr>
                      <a:r>
                        <a:rPr lang="en-US" altLang="ja-JP" sz="1400" dirty="0" smtClean="0">
                          <a:effectLst/>
                        </a:rPr>
                        <a:t>324</a:t>
                      </a:r>
                      <a:r>
                        <a:rPr lang="ja-JP" altLang="en-US" sz="1400" dirty="0" smtClean="0">
                          <a:effectLst/>
                        </a:rPr>
                        <a:t>万トン</a:t>
                      </a:r>
                    </a:p>
                  </a:txBody>
                  <a:tcPr anchor="ctr"/>
                </a:tc>
                <a:tc>
                  <a:txBody>
                    <a:bodyPr/>
                    <a:lstStyle/>
                    <a:p>
                      <a:pPr algn="ctr"/>
                      <a:r>
                        <a:rPr lang="en-US" altLang="ja-JP" sz="1400" dirty="0" smtClean="0">
                          <a:effectLst/>
                        </a:rPr>
                        <a:t>309</a:t>
                      </a:r>
                      <a:r>
                        <a:rPr lang="ja-JP" altLang="en-US" sz="1400" dirty="0" smtClean="0">
                          <a:effectLst/>
                        </a:rPr>
                        <a:t>万トン</a:t>
                      </a:r>
                      <a:endParaRPr kumimoji="1" lang="ja-JP" altLang="en-US" sz="1400" dirty="0"/>
                    </a:p>
                  </a:txBody>
                  <a:tcPr anchor="ctr"/>
                </a:tc>
                <a:tc>
                  <a:txBody>
                    <a:bodyPr/>
                    <a:lstStyle/>
                    <a:p>
                      <a:pPr marL="0" marR="0" lvl="0" indent="0" algn="ctr" defTabSz="914462" rtl="0" eaLnBrk="1" fontAlgn="auto" latinLnBrk="0" hangingPunct="1">
                        <a:lnSpc>
                          <a:spcPct val="100000"/>
                        </a:lnSpc>
                        <a:spcBef>
                          <a:spcPts val="0"/>
                        </a:spcBef>
                        <a:spcAft>
                          <a:spcPts val="0"/>
                        </a:spcAft>
                        <a:buClrTx/>
                        <a:buSzTx/>
                        <a:buFontTx/>
                        <a:buNone/>
                        <a:tabLst/>
                        <a:defRPr/>
                      </a:pPr>
                      <a:r>
                        <a:rPr lang="ja-JP" altLang="en-US" sz="1400" dirty="0" smtClean="0">
                          <a:effectLst/>
                        </a:rPr>
                        <a:t>▲</a:t>
                      </a:r>
                      <a:r>
                        <a:rPr lang="en-US" altLang="ja-JP" sz="1400" dirty="0" smtClean="0">
                          <a:effectLst/>
                        </a:rPr>
                        <a:t>15</a:t>
                      </a:r>
                      <a:r>
                        <a:rPr lang="ja-JP" altLang="en-US" sz="1400" dirty="0" smtClean="0">
                          <a:effectLst/>
                        </a:rPr>
                        <a:t>万トン、▲</a:t>
                      </a:r>
                      <a:r>
                        <a:rPr lang="en-US" altLang="ja-JP" sz="1400" dirty="0" smtClean="0">
                          <a:effectLst/>
                        </a:rPr>
                        <a:t>5%</a:t>
                      </a:r>
                    </a:p>
                  </a:txBody>
                  <a:tcPr anchor="ctr"/>
                </a:tc>
                <a:extLst>
                  <a:ext uri="{0D108BD9-81ED-4DB2-BD59-A6C34878D82A}">
                    <a16:rowId xmlns:a16="http://schemas.microsoft.com/office/drawing/2014/main" val="3837546012"/>
                  </a:ext>
                </a:extLst>
              </a:tr>
              <a:tr h="370840">
                <a:tc>
                  <a:txBody>
                    <a:bodyPr/>
                    <a:lstStyle/>
                    <a:p>
                      <a:r>
                        <a:rPr kumimoji="1" lang="ja-JP" altLang="en-US" sz="1400" dirty="0" smtClean="0"/>
                        <a:t>家庭系食品ロス量</a:t>
                      </a:r>
                      <a:endParaRPr kumimoji="1" lang="ja-JP" altLang="en-US" sz="1400" dirty="0"/>
                    </a:p>
                  </a:txBody>
                  <a:tcPr anchor="ctr"/>
                </a:tc>
                <a:tc>
                  <a:txBody>
                    <a:bodyPr/>
                    <a:lstStyle/>
                    <a:p>
                      <a:pPr marL="0" marR="0" lvl="0" indent="0" algn="ctr" defTabSz="914462" rtl="0" eaLnBrk="1" fontAlgn="auto" latinLnBrk="0" hangingPunct="1">
                        <a:lnSpc>
                          <a:spcPct val="100000"/>
                        </a:lnSpc>
                        <a:spcBef>
                          <a:spcPts val="0"/>
                        </a:spcBef>
                        <a:spcAft>
                          <a:spcPts val="0"/>
                        </a:spcAft>
                        <a:buClrTx/>
                        <a:buSzTx/>
                        <a:buFontTx/>
                        <a:buNone/>
                        <a:tabLst/>
                        <a:defRPr/>
                      </a:pPr>
                      <a:r>
                        <a:rPr lang="en-US" altLang="ja-JP" sz="1400" dirty="0" smtClean="0">
                          <a:effectLst/>
                        </a:rPr>
                        <a:t>276</a:t>
                      </a:r>
                      <a:r>
                        <a:rPr lang="ja-JP" altLang="en-US" sz="1400" dirty="0" smtClean="0">
                          <a:effectLst/>
                        </a:rPr>
                        <a:t>万トン</a:t>
                      </a:r>
                    </a:p>
                  </a:txBody>
                  <a:tcPr anchor="ctr"/>
                </a:tc>
                <a:tc>
                  <a:txBody>
                    <a:bodyPr/>
                    <a:lstStyle/>
                    <a:p>
                      <a:pPr algn="ctr"/>
                      <a:r>
                        <a:rPr lang="en-US" altLang="ja-JP" sz="1400" dirty="0" smtClean="0">
                          <a:effectLst/>
                        </a:rPr>
                        <a:t>261</a:t>
                      </a:r>
                      <a:r>
                        <a:rPr lang="ja-JP" altLang="en-US" sz="1400" dirty="0" smtClean="0">
                          <a:effectLst/>
                        </a:rPr>
                        <a:t>万トン</a:t>
                      </a:r>
                      <a:endParaRPr kumimoji="1" lang="ja-JP" altLang="en-US" sz="1400" dirty="0"/>
                    </a:p>
                  </a:txBody>
                  <a:tcPr anchor="ctr"/>
                </a:tc>
                <a:tc>
                  <a:txBody>
                    <a:bodyPr/>
                    <a:lstStyle/>
                    <a:p>
                      <a:pPr marL="0" marR="0" lvl="0" indent="0" algn="ctr" defTabSz="914462" rtl="0" eaLnBrk="1" fontAlgn="auto" latinLnBrk="0" hangingPunct="1">
                        <a:lnSpc>
                          <a:spcPct val="100000"/>
                        </a:lnSpc>
                        <a:spcBef>
                          <a:spcPts val="0"/>
                        </a:spcBef>
                        <a:spcAft>
                          <a:spcPts val="0"/>
                        </a:spcAft>
                        <a:buClrTx/>
                        <a:buSzTx/>
                        <a:buFontTx/>
                        <a:buNone/>
                        <a:tabLst/>
                        <a:defRPr/>
                      </a:pPr>
                      <a:r>
                        <a:rPr lang="ja-JP" altLang="en-US" sz="1400" dirty="0" smtClean="0">
                          <a:effectLst/>
                        </a:rPr>
                        <a:t>▲</a:t>
                      </a:r>
                      <a:r>
                        <a:rPr lang="en-US" altLang="ja-JP" sz="1400" dirty="0" smtClean="0">
                          <a:effectLst/>
                        </a:rPr>
                        <a:t>15</a:t>
                      </a:r>
                      <a:r>
                        <a:rPr lang="ja-JP" altLang="en-US" sz="1400" dirty="0" smtClean="0">
                          <a:effectLst/>
                        </a:rPr>
                        <a:t>万トン、▲</a:t>
                      </a:r>
                      <a:r>
                        <a:rPr lang="en-US" altLang="ja-JP" sz="1400" dirty="0" smtClean="0">
                          <a:effectLst/>
                        </a:rPr>
                        <a:t>5%</a:t>
                      </a:r>
                    </a:p>
                  </a:txBody>
                  <a:tcPr anchor="ctr"/>
                </a:tc>
                <a:extLst>
                  <a:ext uri="{0D108BD9-81ED-4DB2-BD59-A6C34878D82A}">
                    <a16:rowId xmlns:a16="http://schemas.microsoft.com/office/drawing/2014/main" val="4062216423"/>
                  </a:ext>
                </a:extLst>
              </a:tr>
            </a:tbl>
          </a:graphicData>
        </a:graphic>
      </p:graphicFrame>
      <p:sp>
        <p:nvSpPr>
          <p:cNvPr id="9" name="正方形/長方形 8"/>
          <p:cNvSpPr/>
          <p:nvPr/>
        </p:nvSpPr>
        <p:spPr>
          <a:xfrm>
            <a:off x="4389215" y="3585315"/>
            <a:ext cx="3688918" cy="276999"/>
          </a:xfrm>
          <a:prstGeom prst="rect">
            <a:avLst/>
          </a:prstGeom>
        </p:spPr>
        <p:txBody>
          <a:bodyPr wrap="square">
            <a:spAutoFit/>
          </a:bodyPr>
          <a:lstStyle/>
          <a:p>
            <a:r>
              <a:rPr lang="ja-JP" altLang="en-US" sz="1200" dirty="0" smtClean="0"/>
              <a:t>出典：農林水産省</a:t>
            </a:r>
            <a:r>
              <a:rPr lang="en-US" altLang="ja-JP" sz="1200" dirty="0" smtClean="0"/>
              <a:t>HP</a:t>
            </a:r>
            <a:r>
              <a:rPr lang="ja-JP" altLang="en-US" sz="1200" dirty="0" smtClean="0"/>
              <a:t>（</a:t>
            </a:r>
            <a:r>
              <a:rPr lang="zh-TW" altLang="en-US" sz="1200" dirty="0" smtClean="0"/>
              <a:t>令和</a:t>
            </a:r>
            <a:r>
              <a:rPr lang="en-US" altLang="zh-TW" sz="1200" dirty="0"/>
              <a:t>3</a:t>
            </a:r>
            <a:r>
              <a:rPr lang="zh-TW" altLang="en-US" sz="1200" dirty="0"/>
              <a:t>年</a:t>
            </a:r>
            <a:r>
              <a:rPr lang="en-US" altLang="zh-TW" sz="1200" dirty="0"/>
              <a:t>11</a:t>
            </a:r>
            <a:r>
              <a:rPr lang="zh-TW" altLang="en-US" sz="1200" dirty="0"/>
              <a:t>月</a:t>
            </a:r>
            <a:r>
              <a:rPr lang="en-US" altLang="zh-TW" sz="1200" dirty="0" smtClean="0"/>
              <a:t>30</a:t>
            </a:r>
            <a:r>
              <a:rPr lang="zh-TW" altLang="en-US" sz="1200" dirty="0" smtClean="0"/>
              <a:t>日</a:t>
            </a:r>
            <a:r>
              <a:rPr lang="ja-JP" altLang="en-US" sz="1200" dirty="0" smtClean="0"/>
              <a:t>発表資料）</a:t>
            </a:r>
            <a:endParaRPr lang="ja-JP" altLang="en-US" sz="1200" dirty="0"/>
          </a:p>
        </p:txBody>
      </p:sp>
      <p:sp>
        <p:nvSpPr>
          <p:cNvPr id="10" name="正方形/長方形 9"/>
          <p:cNvSpPr/>
          <p:nvPr/>
        </p:nvSpPr>
        <p:spPr>
          <a:xfrm>
            <a:off x="399274" y="4591469"/>
            <a:ext cx="6699305" cy="974626"/>
          </a:xfrm>
          <a:prstGeom prst="rect">
            <a:avLst/>
          </a:prstGeom>
        </p:spPr>
        <p:txBody>
          <a:bodyPr wrap="square">
            <a:spAutoFit/>
          </a:bodyPr>
          <a:lstStyle/>
          <a:p>
            <a:r>
              <a:rPr lang="ja-JP" altLang="en-US" dirty="0" smtClean="0"/>
              <a:t>参考　国連</a:t>
            </a:r>
            <a:r>
              <a:rPr lang="en-US" altLang="ja-JP" dirty="0" smtClean="0"/>
              <a:t>WFP</a:t>
            </a:r>
            <a:r>
              <a:rPr lang="ja-JP" altLang="en-US" dirty="0" smtClean="0"/>
              <a:t>による世界全体の食料支援（</a:t>
            </a:r>
            <a:r>
              <a:rPr lang="en-US" altLang="ja-JP" dirty="0" smtClean="0"/>
              <a:t>2020</a:t>
            </a:r>
            <a:r>
              <a:rPr lang="ja-JP" altLang="en-US" dirty="0" smtClean="0"/>
              <a:t>年支援実績）</a:t>
            </a:r>
            <a:endParaRPr lang="en-US" altLang="ja-JP" dirty="0" smtClean="0"/>
          </a:p>
          <a:p>
            <a:pPr indent="806450">
              <a:spcBef>
                <a:spcPts val="400"/>
              </a:spcBef>
            </a:pPr>
            <a:r>
              <a:rPr lang="ja-JP" altLang="en-US" dirty="0" smtClean="0"/>
              <a:t>食料支援（全体）</a:t>
            </a:r>
            <a:r>
              <a:rPr lang="en-US" altLang="ja-JP" dirty="0" smtClean="0"/>
              <a:t>84</a:t>
            </a:r>
            <a:r>
              <a:rPr lang="ja-JP" altLang="en-US" dirty="0"/>
              <a:t>ヵ</a:t>
            </a:r>
            <a:r>
              <a:rPr lang="ja-JP" altLang="en-US" dirty="0" smtClean="0"/>
              <a:t>国　</a:t>
            </a:r>
            <a:r>
              <a:rPr lang="en-US" altLang="ja-JP" dirty="0" smtClean="0"/>
              <a:t>1</a:t>
            </a:r>
            <a:r>
              <a:rPr lang="ja-JP" altLang="en-US" dirty="0" smtClean="0"/>
              <a:t>億</a:t>
            </a:r>
            <a:r>
              <a:rPr lang="en-US" altLang="ja-JP" dirty="0" smtClean="0"/>
              <a:t>1550</a:t>
            </a:r>
            <a:r>
              <a:rPr lang="ja-JP" altLang="en-US" dirty="0" smtClean="0"/>
              <a:t>万人</a:t>
            </a:r>
            <a:endParaRPr lang="en-US" altLang="ja-JP" dirty="0" smtClean="0"/>
          </a:p>
          <a:p>
            <a:pPr indent="806450"/>
            <a:r>
              <a:rPr lang="ja-JP" altLang="en-US" dirty="0" smtClean="0"/>
              <a:t>食料支援の量　　</a:t>
            </a:r>
            <a:r>
              <a:rPr lang="en-US" altLang="ja-JP" u="sng" dirty="0" smtClean="0"/>
              <a:t>420</a:t>
            </a:r>
            <a:r>
              <a:rPr lang="ja-JP" altLang="en-US" u="sng" dirty="0" smtClean="0"/>
              <a:t>万</a:t>
            </a:r>
            <a:r>
              <a:rPr lang="ja-JP" altLang="en-US" u="sng" dirty="0"/>
              <a:t>トン</a:t>
            </a:r>
          </a:p>
        </p:txBody>
      </p:sp>
      <p:sp>
        <p:nvSpPr>
          <p:cNvPr id="11" name="正方形/長方形 10"/>
          <p:cNvSpPr/>
          <p:nvPr/>
        </p:nvSpPr>
        <p:spPr>
          <a:xfrm>
            <a:off x="3534783" y="5514799"/>
            <a:ext cx="3563796" cy="276999"/>
          </a:xfrm>
          <a:prstGeom prst="rect">
            <a:avLst/>
          </a:prstGeom>
        </p:spPr>
        <p:txBody>
          <a:bodyPr wrap="none">
            <a:spAutoFit/>
          </a:bodyPr>
          <a:lstStyle/>
          <a:p>
            <a:r>
              <a:rPr lang="ja-JP" altLang="en-US" sz="1200" dirty="0" smtClean="0"/>
              <a:t>出典：国連</a:t>
            </a:r>
            <a:r>
              <a:rPr lang="en-US" altLang="ja-JP" sz="1200" dirty="0"/>
              <a:t>WFP</a:t>
            </a:r>
            <a:r>
              <a:rPr lang="ja-JP" altLang="en-US" sz="1200" dirty="0"/>
              <a:t>パンフレット（</a:t>
            </a:r>
            <a:r>
              <a:rPr lang="en-US" altLang="ja-JP" sz="1200" dirty="0"/>
              <a:t>2021</a:t>
            </a:r>
            <a:r>
              <a:rPr lang="ja-JP" altLang="en-US" sz="1200" dirty="0"/>
              <a:t>年</a:t>
            </a:r>
            <a:r>
              <a:rPr lang="en-US" altLang="ja-JP" sz="1200" dirty="0"/>
              <a:t>12</a:t>
            </a:r>
            <a:r>
              <a:rPr lang="ja-JP" altLang="en-US" sz="1200" dirty="0"/>
              <a:t>月発行）</a:t>
            </a:r>
          </a:p>
        </p:txBody>
      </p:sp>
      <p:pic>
        <p:nvPicPr>
          <p:cNvPr id="12" name="Picture 2" descr="食品廃棄物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133" y="1799757"/>
            <a:ext cx="1824099" cy="2084685"/>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0963" y="4591469"/>
            <a:ext cx="1714500" cy="1714500"/>
          </a:xfrm>
          <a:prstGeom prst="rect">
            <a:avLst/>
          </a:prstGeom>
        </p:spPr>
      </p:pic>
    </p:spTree>
    <p:extLst>
      <p:ext uri="{BB962C8B-B14F-4D97-AF65-F5344CB8AC3E}">
        <p14:creationId xmlns:p14="http://schemas.microsoft.com/office/powerpoint/2010/main" val="3795671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世界人口</a:t>
            </a:r>
            <a:r>
              <a:rPr kumimoji="1" lang="ja-JP" altLang="en-US" sz="2000" b="1" dirty="0">
                <a:latin typeface="Meiryo UI" panose="020B0604030504040204" pitchFamily="50" charset="-128"/>
                <a:ea typeface="Meiryo UI" panose="020B0604030504040204" pitchFamily="50" charset="-128"/>
              </a:rPr>
              <a:t>予測</a:t>
            </a:r>
            <a:endParaRPr kumimoji="1" lang="en-US" altLang="ja-JP" sz="20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99381" y="898717"/>
            <a:ext cx="9199661" cy="5590517"/>
          </a:xfrm>
          <a:prstGeom prst="rect">
            <a:avLst/>
          </a:prstGeom>
        </p:spPr>
      </p:pic>
      <p:sp>
        <p:nvSpPr>
          <p:cNvPr id="10" name="Shape 323"/>
          <p:cNvSpPr txBox="1">
            <a:spLocks/>
          </p:cNvSpPr>
          <p:nvPr/>
        </p:nvSpPr>
        <p:spPr>
          <a:xfrm>
            <a:off x="5481801" y="6483155"/>
            <a:ext cx="4283122" cy="37484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：国際連合「世界人口予測・２０１９年版」（関連</a:t>
            </a:r>
            <a:r>
              <a:rPr lang="en-US" altLang="ja-JP"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HP</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を含む）</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Tree>
    <p:extLst>
      <p:ext uri="{BB962C8B-B14F-4D97-AF65-F5344CB8AC3E}">
        <p14:creationId xmlns:p14="http://schemas.microsoft.com/office/powerpoint/2010/main" val="797074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日本の人口</a:t>
            </a:r>
            <a:endParaRPr kumimoji="1" lang="en-US" altLang="ja-JP" sz="2000" b="1" dirty="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477964" y="816450"/>
            <a:ext cx="9151828" cy="843649"/>
            <a:chOff x="477964" y="816450"/>
            <a:chExt cx="9151828" cy="843649"/>
          </a:xfrm>
        </p:grpSpPr>
        <p:sp>
          <p:nvSpPr>
            <p:cNvPr id="3" name="正方形/長方形 2"/>
            <p:cNvSpPr/>
            <p:nvPr/>
          </p:nvSpPr>
          <p:spPr>
            <a:xfrm>
              <a:off x="477964" y="816450"/>
              <a:ext cx="6447271" cy="815608"/>
            </a:xfrm>
            <a:prstGeom prst="rect">
              <a:avLst/>
            </a:prstGeom>
          </p:spPr>
          <p:txBody>
            <a:bodyPr wrap="square">
              <a:spAutoFit/>
            </a:bodyPr>
            <a:lstStyle/>
            <a:p>
              <a:r>
                <a:rPr lang="ja-JP" altLang="en-US" dirty="0" smtClean="0">
                  <a:latin typeface="+mn-ea"/>
                </a:rPr>
                <a:t>日本の人口　</a:t>
              </a:r>
              <a:r>
                <a:rPr lang="ja-JP" altLang="en-US" dirty="0">
                  <a:latin typeface="+mn-ea"/>
                </a:rPr>
                <a:t> </a:t>
              </a:r>
              <a:r>
                <a:rPr lang="ja-JP" altLang="en-US" sz="2400" dirty="0" smtClean="0">
                  <a:latin typeface="+mn-ea"/>
                </a:rPr>
                <a:t>１億２５２１万人</a:t>
              </a:r>
              <a:r>
                <a:rPr lang="ja-JP" altLang="en-US" sz="1400" dirty="0" smtClean="0">
                  <a:latin typeface="+mn-ea"/>
                </a:rPr>
                <a:t>（</a:t>
              </a:r>
              <a:r>
                <a:rPr lang="en-US" altLang="ja-JP" sz="1400" dirty="0" smtClean="0">
                  <a:latin typeface="+mn-ea"/>
                </a:rPr>
                <a:t>2021</a:t>
              </a:r>
              <a:r>
                <a:rPr lang="ja-JP" altLang="en-US" sz="1400" dirty="0" smtClean="0">
                  <a:latin typeface="+mn-ea"/>
                </a:rPr>
                <a:t>年</a:t>
              </a:r>
              <a:r>
                <a:rPr lang="en-US" altLang="ja-JP" sz="1400" dirty="0" smtClean="0">
                  <a:latin typeface="+mn-ea"/>
                </a:rPr>
                <a:t>9</a:t>
              </a:r>
              <a:r>
                <a:rPr lang="ja-JP" altLang="en-US" sz="1400" dirty="0" smtClean="0">
                  <a:latin typeface="+mn-ea"/>
                </a:rPr>
                <a:t>月</a:t>
              </a:r>
              <a:r>
                <a:rPr lang="en-US" altLang="ja-JP" sz="1400" dirty="0" smtClean="0">
                  <a:latin typeface="+mn-ea"/>
                </a:rPr>
                <a:t>1</a:t>
              </a:r>
              <a:r>
                <a:rPr lang="ja-JP" altLang="en-US" sz="1400" dirty="0" smtClean="0">
                  <a:latin typeface="+mn-ea"/>
                </a:rPr>
                <a:t>日 概算値）</a:t>
              </a:r>
              <a:r>
                <a:rPr lang="ja-JP" altLang="en-US" dirty="0" smtClean="0">
                  <a:latin typeface="+mn-ea"/>
                </a:rPr>
                <a:t>　</a:t>
              </a:r>
              <a:endParaRPr lang="en-US" altLang="ja-JP" dirty="0" smtClean="0">
                <a:latin typeface="+mn-ea"/>
              </a:endParaRPr>
            </a:p>
            <a:p>
              <a:pPr indent="1612900">
                <a:spcBef>
                  <a:spcPts val="600"/>
                </a:spcBef>
              </a:pPr>
              <a:r>
                <a:rPr lang="en-US" altLang="ja-JP" dirty="0" smtClean="0">
                  <a:latin typeface="+mn-ea"/>
                </a:rPr>
                <a:t>※</a:t>
              </a:r>
              <a:r>
                <a:rPr lang="ja-JP" altLang="en-US" dirty="0" smtClean="0">
                  <a:latin typeface="+mn-ea"/>
                </a:rPr>
                <a:t>前年同月と比べ５４万人減少</a:t>
              </a:r>
              <a:endParaRPr lang="en-US" altLang="ja-JP" dirty="0" smtClean="0">
                <a:latin typeface="+mn-ea"/>
              </a:endParaRPr>
            </a:p>
          </p:txBody>
        </p:sp>
        <p:sp>
          <p:nvSpPr>
            <p:cNvPr id="4" name="正方形/長方形 3"/>
            <p:cNvSpPr/>
            <p:nvPr/>
          </p:nvSpPr>
          <p:spPr>
            <a:xfrm>
              <a:off x="6367360" y="1383100"/>
              <a:ext cx="3262432" cy="276999"/>
            </a:xfrm>
            <a:prstGeom prst="rect">
              <a:avLst/>
            </a:prstGeom>
          </p:spPr>
          <p:txBody>
            <a:bodyPr wrap="none">
              <a:spAutoFit/>
            </a:bodyPr>
            <a:lstStyle/>
            <a:p>
              <a:r>
                <a:rPr lang="ja-JP" altLang="en-US" sz="1200" dirty="0" smtClean="0">
                  <a:latin typeface="ＭＳ Ｐゴシック" panose="020B0600070205080204" pitchFamily="50" charset="-128"/>
                  <a:ea typeface="ＭＳ Ｐゴシック" panose="020B0600070205080204" pitchFamily="50" charset="-128"/>
                </a:rPr>
                <a:t>出典：総務省統計局（</a:t>
              </a:r>
              <a:r>
                <a:rPr lang="en-US" altLang="ja-JP" sz="1200" dirty="0" smtClean="0">
                  <a:latin typeface="ＭＳ Ｐゴシック" panose="020B0600070205080204" pitchFamily="50" charset="-128"/>
                  <a:ea typeface="ＭＳ Ｐゴシック" panose="020B0600070205080204" pitchFamily="50" charset="-128"/>
                </a:rPr>
                <a:t>2021</a:t>
              </a:r>
              <a:r>
                <a:rPr lang="ja-JP" altLang="en-US" sz="1200" dirty="0">
                  <a:latin typeface="ＭＳ Ｐゴシック" panose="020B0600070205080204" pitchFamily="50" charset="-128"/>
                  <a:ea typeface="ＭＳ Ｐゴシック" panose="020B0600070205080204" pitchFamily="50" charset="-128"/>
                </a:rPr>
                <a:t>年</a:t>
              </a:r>
              <a:r>
                <a:rPr lang="en-US" altLang="ja-JP" sz="1200" dirty="0">
                  <a:latin typeface="ＭＳ Ｐゴシック" panose="020B0600070205080204" pitchFamily="50" charset="-128"/>
                  <a:ea typeface="ＭＳ Ｐゴシック" panose="020B0600070205080204" pitchFamily="50" charset="-128"/>
                </a:rPr>
                <a:t>9</a:t>
              </a:r>
              <a:r>
                <a:rPr lang="ja-JP" altLang="en-US" sz="1200" dirty="0">
                  <a:latin typeface="ＭＳ Ｐゴシック" panose="020B0600070205080204" pitchFamily="50" charset="-128"/>
                  <a:ea typeface="ＭＳ Ｐゴシック" panose="020B0600070205080204" pitchFamily="50" charset="-128"/>
                </a:rPr>
                <a:t>月</a:t>
              </a:r>
              <a:r>
                <a:rPr lang="en-US" altLang="ja-JP" sz="1200" dirty="0">
                  <a:latin typeface="ＭＳ Ｐゴシック" panose="020B0600070205080204" pitchFamily="50" charset="-128"/>
                  <a:ea typeface="ＭＳ Ｐゴシック" panose="020B0600070205080204" pitchFamily="50" charset="-128"/>
                </a:rPr>
                <a:t>21</a:t>
              </a:r>
              <a:r>
                <a:rPr lang="ja-JP" altLang="en-US" sz="1200" dirty="0">
                  <a:latin typeface="ＭＳ Ｐゴシック" panose="020B0600070205080204" pitchFamily="50" charset="-128"/>
                  <a:ea typeface="ＭＳ Ｐゴシック" panose="020B0600070205080204" pitchFamily="50" charset="-128"/>
                </a:rPr>
                <a:t>日公表</a:t>
              </a:r>
              <a:r>
                <a:rPr lang="ja-JP" altLang="en-US" sz="1200" dirty="0" smtClean="0">
                  <a:latin typeface="ＭＳ Ｐゴシック" panose="020B0600070205080204" pitchFamily="50" charset="-128"/>
                  <a:ea typeface="ＭＳ Ｐゴシック" panose="020B0600070205080204" pitchFamily="50" charset="-128"/>
                </a:rPr>
                <a:t>資料）</a:t>
              </a:r>
              <a:endParaRPr lang="ja-JP" altLang="en-US" sz="1200" dirty="0"/>
            </a:p>
          </p:txBody>
        </p:sp>
      </p:grpSp>
      <p:grpSp>
        <p:nvGrpSpPr>
          <p:cNvPr id="9" name="グループ化 8"/>
          <p:cNvGrpSpPr/>
          <p:nvPr/>
        </p:nvGrpSpPr>
        <p:grpSpPr>
          <a:xfrm>
            <a:off x="228330" y="1873321"/>
            <a:ext cx="9441803" cy="4893395"/>
            <a:chOff x="228330" y="1873321"/>
            <a:chExt cx="9441803" cy="4893395"/>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330" y="1901362"/>
              <a:ext cx="9441803" cy="4726855"/>
            </a:xfrm>
            <a:prstGeom prst="rect">
              <a:avLst/>
            </a:prstGeom>
          </p:spPr>
        </p:pic>
        <p:sp>
          <p:nvSpPr>
            <p:cNvPr id="2" name="正方形/長方形 1"/>
            <p:cNvSpPr/>
            <p:nvPr/>
          </p:nvSpPr>
          <p:spPr>
            <a:xfrm>
              <a:off x="923041" y="1873321"/>
              <a:ext cx="3326552" cy="369332"/>
            </a:xfrm>
            <a:prstGeom prst="rect">
              <a:avLst/>
            </a:prstGeom>
          </p:spPr>
          <p:txBody>
            <a:bodyPr wrap="none">
              <a:spAutoFit/>
            </a:bodyPr>
            <a:lstStyle/>
            <a:p>
              <a:r>
                <a:rPr kumimoji="1" lang="ja-JP" altLang="en-US" b="1" dirty="0">
                  <a:latin typeface="Meiryo UI" panose="020B0604030504040204" pitchFamily="50" charset="-128"/>
                  <a:ea typeface="Meiryo UI" panose="020B0604030504040204" pitchFamily="50" charset="-128"/>
                </a:rPr>
                <a:t>高齢者人口の割合（</a:t>
              </a:r>
              <a:r>
                <a:rPr kumimoji="1" lang="en-US" altLang="ja-JP" b="1" dirty="0">
                  <a:latin typeface="Meiryo UI" panose="020B0604030504040204" pitchFamily="50" charset="-128"/>
                  <a:ea typeface="Meiryo UI" panose="020B0604030504040204" pitchFamily="50" charset="-128"/>
                </a:rPr>
                <a:t>2020</a:t>
              </a:r>
              <a:r>
                <a:rPr kumimoji="1" lang="ja-JP" altLang="en-US" b="1" dirty="0">
                  <a:latin typeface="Meiryo UI" panose="020B0604030504040204" pitchFamily="50" charset="-128"/>
                  <a:ea typeface="Meiryo UI" panose="020B0604030504040204" pitchFamily="50" charset="-128"/>
                </a:rPr>
                <a:t>年）</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6478975" y="6489717"/>
              <a:ext cx="3191158" cy="276999"/>
            </a:xfrm>
            <a:prstGeom prst="rect">
              <a:avLst/>
            </a:prstGeom>
          </p:spPr>
          <p:txBody>
            <a:bodyPr wrap="square">
              <a:spAutoFit/>
            </a:bodyPr>
            <a:lstStyle/>
            <a:p>
              <a:r>
                <a:rPr lang="zh-TW" altLang="en-US" sz="1200" dirty="0">
                  <a:latin typeface="ＭＳ Ｐゴシック" panose="020B0600070205080204" pitchFamily="50" charset="-128"/>
                  <a:ea typeface="ＭＳ Ｐゴシック" panose="020B0600070205080204" pitchFamily="50" charset="-128"/>
                </a:rPr>
                <a:t>出典</a:t>
              </a:r>
              <a:r>
                <a:rPr lang="zh-TW" altLang="en-US" sz="1200" dirty="0" smtClean="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統計からみた我が国の高齢者</a:t>
              </a:r>
              <a:r>
                <a:rPr lang="zh-TW" altLang="en-US" sz="1200" dirty="0" smtClean="0">
                  <a:latin typeface="ＭＳ Ｐゴシック" panose="020B0600070205080204" pitchFamily="50" charset="-128"/>
                  <a:ea typeface="ＭＳ Ｐゴシック" panose="020B0600070205080204" pitchFamily="50" charset="-128"/>
                </a:rPr>
                <a:t>（</a:t>
              </a:r>
              <a:r>
                <a:rPr lang="ja-JP" altLang="en-US" sz="1200" dirty="0" smtClean="0">
                  <a:latin typeface="ＭＳ Ｐゴシック" panose="020B0600070205080204" pitchFamily="50" charset="-128"/>
                  <a:ea typeface="ＭＳ Ｐゴシック" panose="020B0600070205080204" pitchFamily="50" charset="-128"/>
                </a:rPr>
                <a:t>総務省</a:t>
              </a:r>
              <a:r>
                <a:rPr lang="zh-TW" altLang="en-US" sz="1200" dirty="0" smtClean="0">
                  <a:latin typeface="ＭＳ Ｐゴシック" panose="020B0600070205080204" pitchFamily="50" charset="-128"/>
                  <a:ea typeface="ＭＳ Ｐゴシック" panose="020B0600070205080204" pitchFamily="50" charset="-128"/>
                </a:rPr>
                <a:t>）</a:t>
              </a:r>
              <a:endParaRPr lang="ja-JP" altLang="en-US" sz="120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932112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健康寿命</a:t>
            </a:r>
            <a:endParaRPr kumimoji="1" lang="en-US" altLang="ja-JP" sz="2000" b="1"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613728" y="859539"/>
            <a:ext cx="8662297" cy="646331"/>
            <a:chOff x="613728" y="859539"/>
            <a:chExt cx="8662297" cy="646331"/>
          </a:xfrm>
        </p:grpSpPr>
        <p:sp>
          <p:nvSpPr>
            <p:cNvPr id="3" name="正方形/長方形 2"/>
            <p:cNvSpPr/>
            <p:nvPr/>
          </p:nvSpPr>
          <p:spPr>
            <a:xfrm>
              <a:off x="613728" y="859539"/>
              <a:ext cx="7741378" cy="369332"/>
            </a:xfrm>
            <a:prstGeom prst="rect">
              <a:avLst/>
            </a:prstGeom>
          </p:spPr>
          <p:txBody>
            <a:bodyPr wrap="square">
              <a:spAutoFit/>
            </a:bodyPr>
            <a:lstStyle/>
            <a:p>
              <a:r>
                <a:rPr lang="ja-JP" altLang="en-US" b="1" dirty="0" smtClean="0"/>
                <a:t>健康寿命：健康上</a:t>
              </a:r>
              <a:r>
                <a:rPr lang="ja-JP" altLang="en-US" b="1" dirty="0"/>
                <a:t>の問題で日常生活が制限されることなく生活できる期間</a:t>
              </a:r>
            </a:p>
          </p:txBody>
        </p:sp>
        <p:sp>
          <p:nvSpPr>
            <p:cNvPr id="6" name="正方形/長方形 5"/>
            <p:cNvSpPr/>
            <p:nvPr/>
          </p:nvSpPr>
          <p:spPr>
            <a:xfrm>
              <a:off x="7743233" y="1228871"/>
              <a:ext cx="1532792" cy="276999"/>
            </a:xfrm>
            <a:prstGeom prst="rect">
              <a:avLst/>
            </a:prstGeom>
          </p:spPr>
          <p:txBody>
            <a:bodyPr wrap="none">
              <a:spAutoFit/>
            </a:bodyPr>
            <a:lstStyle/>
            <a:p>
              <a:r>
                <a:rPr lang="ja-JP" altLang="en-US" sz="1200" dirty="0" smtClean="0">
                  <a:latin typeface="ＭＳ Ｐゴシック" panose="020B0600070205080204" pitchFamily="50" charset="-128"/>
                  <a:ea typeface="ＭＳ Ｐゴシック" panose="020B0600070205080204" pitchFamily="50" charset="-128"/>
                </a:rPr>
                <a:t>出典：厚生労働省</a:t>
              </a:r>
              <a:r>
                <a:rPr lang="en-US" altLang="ja-JP" sz="1200" dirty="0" smtClean="0">
                  <a:latin typeface="ＭＳ Ｐゴシック" panose="020B0600070205080204" pitchFamily="50" charset="-128"/>
                  <a:ea typeface="ＭＳ Ｐゴシック" panose="020B0600070205080204" pitchFamily="50" charset="-128"/>
                </a:rPr>
                <a:t>HP</a:t>
              </a:r>
              <a:endParaRPr lang="ja-JP" altLang="en-US" sz="1200" dirty="0"/>
            </a:p>
          </p:txBody>
        </p:sp>
      </p:grpSp>
      <p:grpSp>
        <p:nvGrpSpPr>
          <p:cNvPr id="5" name="グループ化 4"/>
          <p:cNvGrpSpPr/>
          <p:nvPr/>
        </p:nvGrpSpPr>
        <p:grpSpPr>
          <a:xfrm>
            <a:off x="1030587" y="1453225"/>
            <a:ext cx="8105813" cy="5245707"/>
            <a:chOff x="1030587" y="1453225"/>
            <a:chExt cx="8105813" cy="5245707"/>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494" y="1805844"/>
              <a:ext cx="7737906" cy="4893088"/>
            </a:xfrm>
            <a:prstGeom prst="rect">
              <a:avLst/>
            </a:prstGeom>
          </p:spPr>
        </p:pic>
        <p:sp>
          <p:nvSpPr>
            <p:cNvPr id="9" name="正方形/長方形 8"/>
            <p:cNvSpPr/>
            <p:nvPr/>
          </p:nvSpPr>
          <p:spPr>
            <a:xfrm>
              <a:off x="1030587" y="1453225"/>
              <a:ext cx="2194832" cy="369332"/>
            </a:xfrm>
            <a:prstGeom prst="rect">
              <a:avLst/>
            </a:prstGeom>
          </p:spPr>
          <p:txBody>
            <a:bodyPr wrap="none">
              <a:spAutoFit/>
            </a:bodyPr>
            <a:lstStyle/>
            <a:p>
              <a:r>
                <a:rPr kumimoji="1" lang="ja-JP" altLang="en-US" b="1" dirty="0" smtClean="0">
                  <a:latin typeface="Meiryo UI" panose="020B0604030504040204" pitchFamily="50" charset="-128"/>
                  <a:ea typeface="Meiryo UI" panose="020B0604030504040204" pitchFamily="50" charset="-128"/>
                </a:rPr>
                <a:t>平均寿命と健康寿命</a:t>
              </a:r>
              <a:endParaRPr kumimoji="1" lang="en-US" altLang="ja-JP"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136989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日本の財政状況</a:t>
            </a:r>
            <a:endParaRPr kumimoji="1" lang="en-US" altLang="ja-JP" sz="2000" b="1"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5913"/>
            <a:ext cx="9897432" cy="4646427"/>
          </a:xfrm>
          <a:prstGeom prst="rect">
            <a:avLst/>
          </a:prstGeom>
        </p:spPr>
      </p:pic>
      <p:sp>
        <p:nvSpPr>
          <p:cNvPr id="11" name="テキスト ボックス 10"/>
          <p:cNvSpPr txBox="1"/>
          <p:nvPr/>
        </p:nvSpPr>
        <p:spPr>
          <a:xfrm>
            <a:off x="6911789" y="6095249"/>
            <a:ext cx="2783541" cy="265209"/>
          </a:xfrm>
          <a:prstGeom prst="rect">
            <a:avLst/>
          </a:prstGeom>
          <a:noFill/>
        </p:spPr>
        <p:txBody>
          <a:bodyPr wrap="square" rtlCol="0">
            <a:spAutoFit/>
          </a:bodyPr>
          <a:lstStyle/>
          <a:p>
            <a:r>
              <a:rPr kumimoji="1" lang="ja-JP" altLang="en-US" sz="1100" dirty="0" smtClean="0"/>
              <a:t>出典：財務省</a:t>
            </a:r>
            <a:r>
              <a:rPr kumimoji="1" lang="en-US" altLang="ja-JP" sz="1100" dirty="0" smtClean="0"/>
              <a:t>HP</a:t>
            </a:r>
            <a:r>
              <a:rPr kumimoji="1" lang="ja-JP" altLang="en-US" sz="1100" dirty="0"/>
              <a:t>「 日本の財政を考える 」</a:t>
            </a:r>
          </a:p>
        </p:txBody>
      </p:sp>
    </p:spTree>
    <p:extLst>
      <p:ext uri="{BB962C8B-B14F-4D97-AF65-F5344CB8AC3E}">
        <p14:creationId xmlns:p14="http://schemas.microsoft.com/office/powerpoint/2010/main" val="2600004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持続可能とは</a:t>
            </a:r>
            <a:endParaRPr kumimoji="1" lang="en-US" altLang="ja-JP"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4788988" y="6466323"/>
            <a:ext cx="4852554" cy="261610"/>
          </a:xfrm>
          <a:prstGeom prst="rect">
            <a:avLst/>
          </a:prstGeom>
        </p:spPr>
        <p:txBody>
          <a:bodyPr wrap="square">
            <a:spAutoFit/>
          </a:bodyPr>
          <a:lstStyle/>
          <a:p>
            <a:r>
              <a:rPr lang="ja-JP" altLang="en-US" sz="1100" dirty="0"/>
              <a:t>「ブルントラント報告」（国連環境と開発に関する世界委員会、</a:t>
            </a:r>
            <a:r>
              <a:rPr lang="en-US" altLang="ja-JP" sz="1100" dirty="0"/>
              <a:t>1987</a:t>
            </a:r>
            <a:r>
              <a:rPr lang="ja-JP" altLang="en-US" sz="1100" dirty="0"/>
              <a:t>年）</a:t>
            </a:r>
          </a:p>
        </p:txBody>
      </p:sp>
      <p:sp>
        <p:nvSpPr>
          <p:cNvPr id="19" name="正方形/長方形 18"/>
          <p:cNvSpPr/>
          <p:nvPr/>
        </p:nvSpPr>
        <p:spPr>
          <a:xfrm>
            <a:off x="586782" y="2671531"/>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Tree>
    <p:extLst>
      <p:ext uri="{BB962C8B-B14F-4D97-AF65-F5344CB8AC3E}">
        <p14:creationId xmlns:p14="http://schemas.microsoft.com/office/powerpoint/2010/main" val="3081019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13599" y="533999"/>
            <a:ext cx="8628611" cy="5651647"/>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3200" b="1" i="1" dirty="0">
                <a:latin typeface="Meiryo UI" panose="020B0604030504040204" pitchFamily="50" charset="-128"/>
                <a:ea typeface="Meiryo UI" panose="020B0604030504040204" pitchFamily="50" charset="-128"/>
              </a:rPr>
              <a:t>①</a:t>
            </a:r>
            <a:r>
              <a:rPr kumimoji="1" lang="ja-JP" altLang="en-US" sz="3200" b="1" i="1" dirty="0" smtClean="0">
                <a:latin typeface="Meiryo UI" panose="020B0604030504040204" pitchFamily="50" charset="-128"/>
                <a:ea typeface="Meiryo UI" panose="020B0604030504040204" pitchFamily="50" charset="-128"/>
              </a:rPr>
              <a:t> </a:t>
            </a:r>
            <a:r>
              <a:rPr kumimoji="1" lang="en-US" altLang="ja-JP" sz="3200" b="1" dirty="0" smtClean="0">
                <a:latin typeface="Meiryo UI" panose="020B0604030504040204" pitchFamily="50" charset="-128"/>
                <a:ea typeface="Meiryo UI" panose="020B0604030504040204" pitchFamily="50" charset="-128"/>
              </a:rPr>
              <a:t>SDGs</a:t>
            </a:r>
            <a:r>
              <a:rPr kumimoji="1" lang="ja-JP" altLang="en-US" sz="3200" b="1" i="1" dirty="0" smtClean="0">
                <a:latin typeface="Meiryo UI" panose="020B0604030504040204" pitchFamily="50" charset="-128"/>
                <a:ea typeface="Meiryo UI" panose="020B0604030504040204" pitchFamily="50" charset="-128"/>
              </a:rPr>
              <a:t>とは</a:t>
            </a:r>
            <a:r>
              <a:rPr kumimoji="1" lang="en-US" altLang="ja-JP" sz="3200" b="1" dirty="0">
                <a:latin typeface="Meiryo UI" panose="020B0604030504040204" pitchFamily="50" charset="-128"/>
                <a:ea typeface="Meiryo UI" panose="020B0604030504040204" pitchFamily="50" charset="-128"/>
              </a:rPr>
              <a:t>	</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i="1" dirty="0">
                <a:latin typeface="Meiryo UI" panose="020B0604030504040204" pitchFamily="50" charset="-128"/>
                <a:ea typeface="Meiryo UI" panose="020B0604030504040204" pitchFamily="50" charset="-128"/>
              </a:rPr>
              <a:t>②</a:t>
            </a:r>
            <a:r>
              <a:rPr kumimoji="1" lang="ja-JP" altLang="en-US" sz="3200" b="1" i="1" dirty="0" smtClean="0">
                <a:latin typeface="Meiryo UI" panose="020B0604030504040204" pitchFamily="50" charset="-128"/>
                <a:ea typeface="Meiryo UI" panose="020B0604030504040204" pitchFamily="50" charset="-128"/>
              </a:rPr>
              <a:t> </a:t>
            </a:r>
            <a:r>
              <a:rPr kumimoji="1" lang="en-US" altLang="ja-JP" sz="3200" b="1" dirty="0" smtClean="0">
                <a:latin typeface="Meiryo UI" panose="020B0604030504040204" pitchFamily="50" charset="-128"/>
                <a:ea typeface="Meiryo UI" panose="020B0604030504040204" pitchFamily="50" charset="-128"/>
              </a:rPr>
              <a:t>SDGs</a:t>
            </a:r>
            <a:r>
              <a:rPr kumimoji="1" lang="ja-JP" altLang="en-US" sz="3200" b="1" dirty="0" smtClean="0">
                <a:latin typeface="Meiryo UI" panose="020B0604030504040204" pitchFamily="50" charset="-128"/>
                <a:ea typeface="Meiryo UI" panose="020B0604030504040204" pitchFamily="50" charset="-128"/>
              </a:rPr>
              <a:t>のポイント</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i="1" dirty="0">
                <a:latin typeface="Meiryo UI" panose="020B0604030504040204" pitchFamily="50" charset="-128"/>
                <a:ea typeface="Meiryo UI" panose="020B0604030504040204" pitchFamily="50" charset="-128"/>
              </a:rPr>
              <a:t>③</a:t>
            </a:r>
            <a:r>
              <a:rPr kumimoji="1" lang="ja-JP" altLang="en-US" sz="3200" b="1" i="1" dirty="0" smtClean="0">
                <a:latin typeface="Meiryo UI" panose="020B0604030504040204" pitchFamily="50" charset="-128"/>
                <a:ea typeface="Meiryo UI" panose="020B0604030504040204" pitchFamily="50" charset="-128"/>
              </a:rPr>
              <a:t> </a:t>
            </a:r>
            <a:r>
              <a:rPr kumimoji="1" lang="ja-JP" altLang="en-US" sz="3200" b="1" dirty="0" smtClean="0">
                <a:latin typeface="Meiryo UI" panose="020B0604030504040204" pitchFamily="50" charset="-128"/>
                <a:ea typeface="Meiryo UI" panose="020B0604030504040204" pitchFamily="50" charset="-128"/>
              </a:rPr>
              <a:t>大阪</a:t>
            </a:r>
            <a:r>
              <a:rPr kumimoji="1" lang="ja-JP" altLang="en-US" sz="3200" b="1" dirty="0">
                <a:latin typeface="Meiryo UI" panose="020B0604030504040204" pitchFamily="50" charset="-128"/>
                <a:ea typeface="Meiryo UI" panose="020B0604030504040204" pitchFamily="50" charset="-128"/>
              </a:rPr>
              <a:t>と</a:t>
            </a:r>
            <a:r>
              <a:rPr kumimoji="1" lang="en-US" altLang="ja-JP" sz="3200" b="1" dirty="0">
                <a:latin typeface="Meiryo UI" panose="020B0604030504040204" pitchFamily="50" charset="-128"/>
                <a:ea typeface="Meiryo UI" panose="020B0604030504040204" pitchFamily="50" charset="-128"/>
              </a:rPr>
              <a:t>SDGs</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i="1" dirty="0">
                <a:latin typeface="Meiryo UI" panose="020B0604030504040204" pitchFamily="50" charset="-128"/>
                <a:ea typeface="Meiryo UI" panose="020B0604030504040204" pitchFamily="50" charset="-128"/>
              </a:rPr>
              <a:t>④</a:t>
            </a:r>
            <a:r>
              <a:rPr kumimoji="1" lang="ja-JP" altLang="en-US" sz="3200" b="1" i="1" dirty="0" smtClean="0">
                <a:latin typeface="Meiryo UI" panose="020B0604030504040204" pitchFamily="50" charset="-128"/>
                <a:ea typeface="Meiryo UI"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みんな</a:t>
            </a:r>
            <a:r>
              <a:rPr lang="ja-JP" altLang="en-US" sz="3200" b="1" dirty="0">
                <a:latin typeface="メイリオ" panose="020B0604030504040204" pitchFamily="50" charset="-128"/>
                <a:ea typeface="メイリオ" panose="020B0604030504040204" pitchFamily="50" charset="-128"/>
              </a:rPr>
              <a:t>で取組もう</a:t>
            </a:r>
            <a:r>
              <a:rPr lang="en-US" altLang="ja-JP" sz="3200" b="1" dirty="0" smtClean="0">
                <a:latin typeface="メイリオ" panose="020B0604030504040204" pitchFamily="50" charset="-128"/>
                <a:ea typeface="メイリオ" panose="020B0604030504040204" pitchFamily="50" charset="-128"/>
              </a:rPr>
              <a:t>SDGs</a:t>
            </a:r>
          </a:p>
          <a:p>
            <a:pPr indent="631825">
              <a:lnSpc>
                <a:spcPct val="150000"/>
              </a:lnSpc>
              <a:spcBef>
                <a:spcPts val="600"/>
              </a:spcBef>
            </a:pPr>
            <a:r>
              <a:rPr kumimoji="1" lang="ja-JP" altLang="en-US" sz="3200" b="1" i="1" dirty="0">
                <a:latin typeface="Meiryo UI" panose="020B0604030504040204" pitchFamily="50" charset="-128"/>
                <a:ea typeface="Meiryo UI" panose="020B0604030504040204" pitchFamily="50" charset="-128"/>
              </a:rPr>
              <a:t>⑤</a:t>
            </a:r>
            <a:r>
              <a:rPr kumimoji="1" lang="ja-JP" altLang="en-US" sz="3200" b="1" i="1" dirty="0" smtClean="0">
                <a:latin typeface="Meiryo UI" panose="020B0604030504040204" pitchFamily="50" charset="-128"/>
                <a:ea typeface="Meiryo UI" panose="020B0604030504040204" pitchFamily="50" charset="-128"/>
              </a:rPr>
              <a:t> </a:t>
            </a:r>
            <a:r>
              <a:rPr kumimoji="1" lang="ja-JP" altLang="en-US" sz="3200" b="1" dirty="0" smtClean="0">
                <a:latin typeface="メイリオ" panose="020B0604030504040204" pitchFamily="50" charset="-128"/>
                <a:ea typeface="メイリオ" panose="020B0604030504040204" pitchFamily="50" charset="-128"/>
              </a:rPr>
              <a:t>皆さんに考えていただきたいこと</a:t>
            </a: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4927904" y="533999"/>
            <a:ext cx="4622189" cy="691132"/>
          </a:xfrm>
          <a:prstGeom prst="rect">
            <a:avLst/>
          </a:prstGeom>
        </p:spPr>
      </p:pic>
    </p:spTree>
    <p:extLst>
      <p:ext uri="{BB962C8B-B14F-4D97-AF65-F5344CB8AC3E}">
        <p14:creationId xmlns:p14="http://schemas.microsoft.com/office/powerpoint/2010/main" val="1084176587"/>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について</a:t>
            </a:r>
            <a:endParaRPr kumimoji="1" lang="en-US" altLang="ja-JP" sz="20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299636" y="783382"/>
            <a:ext cx="9321491" cy="2369880"/>
          </a:xfrm>
          <a:prstGeom prst="rect">
            <a:avLst/>
          </a:prstGeom>
        </p:spPr>
        <p:txBody>
          <a:bodyPr wrap="square">
            <a:spAutoFit/>
          </a:bodyPr>
          <a:lstStyle/>
          <a:p>
            <a:pPr marL="271463" indent="-271463"/>
            <a:r>
              <a:rPr kumimoji="1" lang="ja-JP" altLang="en-US" sz="2000" dirty="0" smtClean="0">
                <a:solidFill>
                  <a:prstClr val="black"/>
                </a:solidFill>
                <a:latin typeface="Meiryo UI" panose="020B0604030504040204" pitchFamily="50" charset="-128"/>
                <a:ea typeface="Meiryo UI" panose="020B0604030504040204" pitchFamily="50" charset="-128"/>
              </a:rPr>
              <a:t>〇地球温暖化、大規模な自然災害、格差社会の拡大など、様々な社会問題が噴出</a:t>
            </a:r>
            <a:endParaRPr kumimoji="1" lang="en-US" altLang="ja-JP" sz="2000" dirty="0" smtClean="0">
              <a:solidFill>
                <a:prstClr val="black"/>
              </a:solidFill>
              <a:latin typeface="Meiryo UI" panose="020B0604030504040204" pitchFamily="50" charset="-128"/>
              <a:ea typeface="Meiryo UI" panose="020B0604030504040204" pitchFamily="50" charset="-128"/>
            </a:endParaRPr>
          </a:p>
          <a:p>
            <a:pPr marL="271463" indent="-271463"/>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smtClean="0">
                <a:solidFill>
                  <a:prstClr val="black"/>
                </a:solidFill>
                <a:latin typeface="Meiryo UI" panose="020B0604030504040204" pitchFamily="50" charset="-128"/>
                <a:ea typeface="Meiryo UI" panose="020B0604030504040204" pitchFamily="50" charset="-128"/>
              </a:rPr>
              <a:t>〇新型コロナウイルスの感染拡大により新たな課題も顕在化</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〇社会経済の持続可能性そのものが脅かされ、人々の分断・孤立化・不安が高まる中、</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　人と人とのつながりや支え合う心を取り戻すとともに、</a:t>
            </a:r>
            <a:r>
              <a:rPr kumimoji="1" lang="ja-JP" altLang="en-US" sz="2400" b="1" u="sng" dirty="0">
                <a:solidFill>
                  <a:srgbClr val="FF0000"/>
                </a:solidFill>
                <a:latin typeface="Meiryo UI" panose="020B0604030504040204" pitchFamily="50" charset="-128"/>
                <a:ea typeface="Meiryo UI" panose="020B0604030504040204" pitchFamily="50" charset="-128"/>
              </a:rPr>
              <a:t>「誰一人取り残さない」という</a:t>
            </a:r>
            <a:r>
              <a:rPr kumimoji="1" lang="en-US" altLang="ja-JP" sz="2400" b="1" u="sng" dirty="0">
                <a:solidFill>
                  <a:srgbClr val="FF0000"/>
                </a:solidFill>
                <a:latin typeface="Meiryo UI" panose="020B0604030504040204" pitchFamily="50" charset="-128"/>
                <a:ea typeface="Meiryo UI" panose="020B0604030504040204" pitchFamily="50" charset="-128"/>
              </a:rPr>
              <a:t>SDGs</a:t>
            </a:r>
            <a:r>
              <a:rPr kumimoji="1" lang="ja-JP" altLang="en-US" sz="2400" b="1" u="sng" dirty="0">
                <a:solidFill>
                  <a:srgbClr val="FF0000"/>
                </a:solidFill>
                <a:latin typeface="Meiryo UI" panose="020B0604030504040204" pitchFamily="50" charset="-128"/>
                <a:ea typeface="Meiryo UI" panose="020B0604030504040204" pitchFamily="50" charset="-128"/>
              </a:rPr>
              <a:t>の理念の具体化がまさに求められている</a:t>
            </a:r>
            <a:r>
              <a:rPr kumimoji="1" lang="ja-JP" altLang="en-US" sz="2000" dirty="0">
                <a:solidFill>
                  <a:prstClr val="black"/>
                </a:solidFill>
                <a:latin typeface="Meiryo UI" panose="020B0604030504040204" pitchFamily="50" charset="-128"/>
                <a:ea typeface="Meiryo UI" panose="020B0604030504040204" pitchFamily="50" charset="-128"/>
              </a:rPr>
              <a:t>。</a:t>
            </a: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2001574" y="3305580"/>
            <a:ext cx="5917617" cy="3401434"/>
          </a:xfrm>
          <a:prstGeom prst="rect">
            <a:avLst/>
          </a:prstGeom>
        </p:spPr>
      </p:pic>
    </p:spTree>
    <p:extLst>
      <p:ext uri="{BB962C8B-B14F-4D97-AF65-F5344CB8AC3E}">
        <p14:creationId xmlns:p14="http://schemas.microsoft.com/office/powerpoint/2010/main" val="3675234566"/>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510562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①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とは</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	</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800" b="1" dirty="0" smtClean="0">
                <a:latin typeface="Meiryo UI" panose="020B0604030504040204" pitchFamily="50" charset="-128"/>
                <a:ea typeface="Meiryo UI" panose="020B0604030504040204" pitchFamily="50" charset="-128"/>
              </a:rPr>
              <a:t>② </a:t>
            </a:r>
            <a:r>
              <a:rPr kumimoji="1" lang="en-US" altLang="ja-JP" sz="4800" b="1" dirty="0" smtClean="0">
                <a:latin typeface="Meiryo UI" panose="020B0604030504040204" pitchFamily="50" charset="-128"/>
                <a:ea typeface="Meiryo UI" panose="020B0604030504040204" pitchFamily="50" charset="-128"/>
              </a:rPr>
              <a:t>SDGs</a:t>
            </a:r>
            <a:r>
              <a:rPr kumimoji="1" lang="ja-JP" altLang="en-US" sz="4800" b="1" dirty="0" smtClean="0">
                <a:latin typeface="Meiryo UI" panose="020B0604030504040204" pitchFamily="50" charset="-128"/>
                <a:ea typeface="Meiryo UI" panose="020B0604030504040204" pitchFamily="50" charset="-128"/>
              </a:rPr>
              <a:t>のポイント</a:t>
            </a:r>
            <a:endParaRPr kumimoji="1" lang="en-US" altLang="ja-JP" sz="48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③ 大阪</a:t>
            </a:r>
            <a:r>
              <a:rPr kumimoji="1" lang="ja-JP" altLang="en-US" sz="3200" b="1" dirty="0">
                <a:solidFill>
                  <a:schemeClr val="bg1">
                    <a:lumMod val="75000"/>
                  </a:schemeClr>
                </a:solidFill>
                <a:latin typeface="Meiryo UI" panose="020B0604030504040204" pitchFamily="50" charset="-128"/>
                <a:ea typeface="Meiryo UI" panose="020B0604030504040204" pitchFamily="50" charset="-128"/>
              </a:rPr>
              <a:t>と</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SDGs</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a:solidFill>
                  <a:schemeClr val="bg1">
                    <a:lumMod val="75000"/>
                  </a:schemeClr>
                </a:solidFill>
                <a:latin typeface="Meiryo UI" panose="020B0604030504040204" pitchFamily="50" charset="-128"/>
                <a:ea typeface="Meiryo UI" panose="020B0604030504040204" pitchFamily="50" charset="-128"/>
              </a:rPr>
              <a:t>④</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 </a:t>
            </a:r>
            <a:r>
              <a:rPr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みんな</a:t>
            </a:r>
            <a:r>
              <a:rPr lang="ja-JP" altLang="en-US" sz="3200" b="1" dirty="0">
                <a:solidFill>
                  <a:schemeClr val="bg1">
                    <a:lumMod val="75000"/>
                  </a:schemeClr>
                </a:solidFill>
                <a:latin typeface="メイリオ" panose="020B0604030504040204" pitchFamily="50" charset="-128"/>
                <a:ea typeface="メイリオ" panose="020B0604030504040204" pitchFamily="50" charset="-128"/>
              </a:rPr>
              <a:t>で取組もう</a:t>
            </a:r>
            <a:r>
              <a:rPr lang="en-US" altLang="ja-JP" sz="3200" b="1" dirty="0" smtClean="0">
                <a:solidFill>
                  <a:schemeClr val="bg1">
                    <a:lumMod val="75000"/>
                  </a:schemeClr>
                </a:solidFill>
                <a:latin typeface="メイリオ" panose="020B0604030504040204" pitchFamily="50" charset="-128"/>
                <a:ea typeface="メイリオ" panose="020B0604030504040204" pitchFamily="50" charset="-128"/>
              </a:rPr>
              <a:t>SDGs</a:t>
            </a:r>
            <a:endParaRPr kumimoji="1" lang="en-US" altLang="ja-JP" sz="3200" b="1" dirty="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a:solidFill>
                  <a:schemeClr val="bg1">
                    <a:lumMod val="75000"/>
                  </a:schemeClr>
                </a:solidFill>
                <a:latin typeface="メイリオ" panose="020B0604030504040204" pitchFamily="50" charset="-128"/>
                <a:ea typeface="メイリオ" panose="020B0604030504040204" pitchFamily="50" charset="-128"/>
              </a:rPr>
              <a:t>⑤</a:t>
            </a:r>
            <a:r>
              <a:rPr kumimoji="1"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 </a:t>
            </a:r>
            <a:r>
              <a:rPr kumimoji="1" lang="ja-JP" altLang="en-US" sz="3200" b="1" dirty="0">
                <a:solidFill>
                  <a:schemeClr val="bg1">
                    <a:lumMod val="75000"/>
                  </a:schemeClr>
                </a:solidFill>
                <a:latin typeface="メイリオ" panose="020B0604030504040204" pitchFamily="50" charset="-128"/>
                <a:ea typeface="メイリオ" panose="020B0604030504040204" pitchFamily="50" charset="-128"/>
              </a:rPr>
              <a:t>皆さんに考えていただきたいこと</a:t>
            </a:r>
            <a:endParaRPr kumimoji="1" lang="en-US" altLang="ja-JP" sz="32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Tree>
    <p:extLst>
      <p:ext uri="{BB962C8B-B14F-4D97-AF65-F5344CB8AC3E}">
        <p14:creationId xmlns:p14="http://schemas.microsoft.com/office/powerpoint/2010/main" val="124142227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に取組む際のポイント</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p>
        </p:txBody>
      </p:sp>
    </p:spTree>
    <p:extLst>
      <p:ext uri="{BB962C8B-B14F-4D97-AF65-F5344CB8AC3E}">
        <p14:creationId xmlns:p14="http://schemas.microsoft.com/office/powerpoint/2010/main" val="4266194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①</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は世界共通の言語</a:t>
            </a:r>
            <a:endParaRPr kumimoji="1" lang="en-US" altLang="ja-JP" sz="20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44192" y="850773"/>
            <a:ext cx="8817616" cy="2602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ポイント１</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ポイント２</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ja-JP" altLang="en-US" sz="2000" dirty="0">
              <a:latin typeface="Meiryo UI" panose="020B0604030504040204" pitchFamily="50" charset="-128"/>
              <a:ea typeface="Meiryo UI" panose="020B0604030504040204" pitchFamily="50" charset="-128"/>
            </a:endParaRPr>
          </a:p>
        </p:txBody>
      </p:sp>
      <p:pic>
        <p:nvPicPr>
          <p:cNvPr id="6" name="Shape 129"/>
          <p:cNvPicPr preferRelativeResize="0">
            <a:picLocks/>
          </p:cNvPicPr>
          <p:nvPr/>
        </p:nvPicPr>
        <p:blipFill rotWithShape="1">
          <a:blip r:embed="rId3">
            <a:alphaModFix/>
          </a:blip>
          <a:srcRect/>
          <a:stretch/>
        </p:blipFill>
        <p:spPr>
          <a:xfrm>
            <a:off x="621269" y="3970999"/>
            <a:ext cx="4147995" cy="2279684"/>
          </a:xfrm>
          <a:prstGeom prst="rect">
            <a:avLst/>
          </a:prstGeom>
          <a:noFill/>
          <a:ln>
            <a:noFill/>
          </a:ln>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9811" b="8885"/>
          <a:stretch/>
        </p:blipFill>
        <p:spPr>
          <a:xfrm>
            <a:off x="4858170" y="3712933"/>
            <a:ext cx="4543979" cy="2611870"/>
          </a:xfrm>
          <a:prstGeom prst="rect">
            <a:avLst/>
          </a:prstGeom>
        </p:spPr>
      </p:pic>
    </p:spTree>
    <p:extLst>
      <p:ext uri="{BB962C8B-B14F-4D97-AF65-F5344CB8AC3E}">
        <p14:creationId xmlns:p14="http://schemas.microsoft.com/office/powerpoint/2010/main" val="743626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②経済、社会、環境の統合による課題解決と新しい価値の創造</a:t>
            </a:r>
            <a:endParaRPr kumimoji="1" lang="en-US" altLang="ja-JP" sz="2000" b="1" dirty="0" smtClean="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520713" y="741279"/>
            <a:ext cx="4428372" cy="2976499"/>
          </a:xfrm>
          <a:prstGeom prst="rect">
            <a:avLst/>
          </a:prstGeom>
        </p:spPr>
      </p:pic>
      <p:sp>
        <p:nvSpPr>
          <p:cNvPr id="10" name="テキスト ボックス 9"/>
          <p:cNvSpPr txBox="1"/>
          <p:nvPr/>
        </p:nvSpPr>
        <p:spPr>
          <a:xfrm>
            <a:off x="308196" y="3764509"/>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：社会課題の併記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Tree>
    <p:extLst>
      <p:ext uri="{BB962C8B-B14F-4D97-AF65-F5344CB8AC3E}">
        <p14:creationId xmlns:p14="http://schemas.microsoft.com/office/powerpoint/2010/main" val="3991832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③誰一人取り残さない</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409889" y="2657667"/>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a:t>
            </a:r>
            <a:r>
              <a:rPr lang="ja-JP" altLang="ja-JP" dirty="0" smtClean="0">
                <a:latin typeface="Meiryo UI" panose="020B0604030504040204" pitchFamily="50" charset="-128"/>
                <a:ea typeface="Meiryo UI" panose="020B0604030504040204" pitchFamily="50" charset="-128"/>
              </a:rPr>
              <a:t>を含め</a:t>
            </a:r>
            <a:r>
              <a:rPr lang="ja-JP" altLang="en-US" dirty="0" smtClean="0">
                <a:latin typeface="Meiryo UI" panose="020B0604030504040204" pitchFamily="50" charset="-128"/>
                <a:ea typeface="Meiryo UI" panose="020B0604030504040204" pitchFamily="50" charset="-128"/>
              </a:rPr>
              <a:t>、あらゆる人を</a:t>
            </a:r>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：野心的（背伸び）</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smtClean="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Tree>
    <p:extLst>
      <p:ext uri="{BB962C8B-B14F-4D97-AF65-F5344CB8AC3E}">
        <p14:creationId xmlns:p14="http://schemas.microsoft.com/office/powerpoint/2010/main" val="3236855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④横串の視点</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同時解決</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1" y="167295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72956"/>
            <a:ext cx="992266" cy="1008000"/>
          </a:xfrm>
          <a:prstGeom prst="rect">
            <a:avLst/>
          </a:prstGeom>
        </p:spPr>
      </p:pic>
      <p:pic>
        <p:nvPicPr>
          <p:cNvPr id="11"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3143" y="1672956"/>
            <a:ext cx="992265" cy="1008000"/>
          </a:xfrm>
          <a:prstGeom prst="rect">
            <a:avLst/>
          </a:prstGeom>
        </p:spPr>
      </p:pic>
      <p:sp>
        <p:nvSpPr>
          <p:cNvPr id="12" name="右矢印 11"/>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789757"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5"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6" name="フローチャート: 結合子 15"/>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9"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20" name="左右矢印 19"/>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515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⑤バックキャスティング</a:t>
            </a:r>
            <a:endParaRPr kumimoji="1" lang="en-US" altLang="ja-JP" sz="2000"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6101" y="1189744"/>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0" y="2607788"/>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5080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5171660" y="3314392"/>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7036746"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9028832"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080000" y="372120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6945086" y="372120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8850086" y="372911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5315539" y="2630912"/>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7460324" y="2273916"/>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7162973" y="1738079"/>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8850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6782595" y="1303123"/>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5411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7413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8875838" y="1662794"/>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11964" y="4364515"/>
            <a:ext cx="9282072"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：社会課題解決のイメージの変革</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：できない言い訳をしない</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6557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⑥ルールを決めた必達目標ではなく、各主体がめざすべき目標を作る</a:t>
            </a:r>
            <a:endParaRPr kumimoji="1" lang="en-US" altLang="ja-JP" sz="2000" b="1"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349" y="1181388"/>
            <a:ext cx="9387301"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年にあるべきゴールのみを提示（⇔京都議定書等）</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「リサイクルを心がける」、「困っている人には声をかける」、「</a:t>
            </a:r>
            <a:r>
              <a:rPr kumimoji="1" lang="ja-JP" altLang="en-US" dirty="0">
                <a:latin typeface="Meiryo UI" panose="020B0604030504040204" pitchFamily="50" charset="-128"/>
                <a:ea typeface="Meiryo UI" panose="020B0604030504040204" pitchFamily="50" charset="-128"/>
              </a:rPr>
              <a:t>健康のために走る</a:t>
            </a:r>
            <a:r>
              <a:rPr kumimoji="1" lang="ja-JP" altLang="en-US" dirty="0" smtClean="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：世界の共通目標と、個人や地域の取組みがつながる</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a:t>
            </a:r>
            <a:r>
              <a:rPr kumimoji="1" lang="ja-JP" altLang="en-US" dirty="0" smtClean="0">
                <a:latin typeface="Meiryo UI" panose="020B0604030504040204" pitchFamily="50" charset="-128"/>
                <a:ea typeface="Meiryo UI" panose="020B0604030504040204" pitchFamily="50" charset="-128"/>
              </a:rPr>
              <a:t>する</a:t>
            </a:r>
            <a:endParaRPr kumimoji="1" lang="en-US" altLang="ja-JP" dirty="0" smtClean="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3445055" y="2258924"/>
            <a:ext cx="3243662" cy="369332"/>
          </a:xfrm>
          <a:prstGeom prst="rect">
            <a:avLst/>
          </a:prstGeom>
          <a:noFill/>
          <a:ln>
            <a:solidFill>
              <a:schemeClr val="accent1">
                <a:lumMod val="75000"/>
              </a:schemeClr>
            </a:solidFill>
            <a:prstDash val="dash"/>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なんでも</a:t>
            </a:r>
            <a:r>
              <a:rPr kumimoji="1" lang="en-US" altLang="ja-JP" dirty="0">
                <a:latin typeface="Meiryo UI" panose="020B0604030504040204" pitchFamily="50" charset="-128"/>
                <a:ea typeface="Meiryo UI" panose="020B0604030504040204" pitchFamily="50" charset="-128"/>
              </a:rPr>
              <a:t>SDGs</a:t>
            </a:r>
          </a:p>
        </p:txBody>
      </p:sp>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2677242" y="4116345"/>
            <a:ext cx="4543979" cy="2611870"/>
          </a:xfrm>
          <a:prstGeom prst="rect">
            <a:avLst/>
          </a:prstGeom>
        </p:spPr>
      </p:pic>
    </p:spTree>
    <p:extLst>
      <p:ext uri="{BB962C8B-B14F-4D97-AF65-F5344CB8AC3E}">
        <p14:creationId xmlns:p14="http://schemas.microsoft.com/office/powerpoint/2010/main" val="236424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510562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①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とは</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	</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②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のポイント</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800" b="1" dirty="0" smtClean="0">
                <a:latin typeface="Meiryo UI" panose="020B0604030504040204" pitchFamily="50" charset="-128"/>
                <a:ea typeface="Meiryo UI" panose="020B0604030504040204" pitchFamily="50" charset="-128"/>
              </a:rPr>
              <a:t>③ 大阪</a:t>
            </a:r>
            <a:r>
              <a:rPr kumimoji="1" lang="ja-JP" altLang="en-US" sz="4800" b="1" dirty="0">
                <a:latin typeface="Meiryo UI" panose="020B0604030504040204" pitchFamily="50" charset="-128"/>
                <a:ea typeface="Meiryo UI" panose="020B0604030504040204" pitchFamily="50" charset="-128"/>
              </a:rPr>
              <a:t>と</a:t>
            </a:r>
            <a:r>
              <a:rPr kumimoji="1" lang="en-US" altLang="ja-JP" sz="4800" b="1" dirty="0">
                <a:latin typeface="Meiryo UI" panose="020B0604030504040204" pitchFamily="50" charset="-128"/>
                <a:ea typeface="Meiryo UI" panose="020B0604030504040204" pitchFamily="50" charset="-128"/>
              </a:rPr>
              <a:t>SDGs</a:t>
            </a:r>
            <a:endParaRPr kumimoji="1" lang="en-US" altLang="ja-JP" sz="48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a:solidFill>
                  <a:schemeClr val="bg1">
                    <a:lumMod val="75000"/>
                  </a:schemeClr>
                </a:solidFill>
                <a:latin typeface="Meiryo UI" panose="020B0604030504040204" pitchFamily="50" charset="-128"/>
                <a:ea typeface="Meiryo UI" panose="020B0604030504040204" pitchFamily="50" charset="-128"/>
              </a:rPr>
              <a:t>④</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 </a:t>
            </a:r>
            <a:r>
              <a:rPr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みんな</a:t>
            </a:r>
            <a:r>
              <a:rPr lang="ja-JP" altLang="en-US" sz="3200" b="1" dirty="0">
                <a:solidFill>
                  <a:schemeClr val="bg1">
                    <a:lumMod val="75000"/>
                  </a:schemeClr>
                </a:solidFill>
                <a:latin typeface="メイリオ" panose="020B0604030504040204" pitchFamily="50" charset="-128"/>
                <a:ea typeface="メイリオ" panose="020B0604030504040204" pitchFamily="50" charset="-128"/>
              </a:rPr>
              <a:t>で取組もう</a:t>
            </a:r>
            <a:r>
              <a:rPr lang="en-US" altLang="ja-JP" sz="3200" b="1" dirty="0" smtClean="0">
                <a:solidFill>
                  <a:schemeClr val="bg1">
                    <a:lumMod val="75000"/>
                  </a:schemeClr>
                </a:solidFill>
                <a:latin typeface="メイリオ" panose="020B0604030504040204" pitchFamily="50" charset="-128"/>
                <a:ea typeface="メイリオ" panose="020B0604030504040204" pitchFamily="50" charset="-128"/>
              </a:rPr>
              <a:t>SDGs</a:t>
            </a:r>
            <a:endParaRPr kumimoji="1" lang="en-US" altLang="ja-JP" sz="3200" b="1" dirty="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a:solidFill>
                  <a:schemeClr val="bg1">
                    <a:lumMod val="75000"/>
                  </a:schemeClr>
                </a:solidFill>
                <a:latin typeface="メイリオ" panose="020B0604030504040204" pitchFamily="50" charset="-128"/>
                <a:ea typeface="メイリオ" panose="020B0604030504040204" pitchFamily="50" charset="-128"/>
              </a:rPr>
              <a:t>⑤</a:t>
            </a:r>
            <a:r>
              <a:rPr kumimoji="1"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 </a:t>
            </a:r>
            <a:r>
              <a:rPr kumimoji="1" lang="ja-JP" altLang="en-US" sz="3200" b="1" dirty="0">
                <a:solidFill>
                  <a:schemeClr val="bg1">
                    <a:lumMod val="75000"/>
                  </a:schemeClr>
                </a:solidFill>
                <a:latin typeface="メイリオ" panose="020B0604030504040204" pitchFamily="50" charset="-128"/>
                <a:ea typeface="メイリオ" panose="020B0604030504040204" pitchFamily="50" charset="-128"/>
              </a:rPr>
              <a:t>皆さんに考えていただきたい</a:t>
            </a:r>
            <a:r>
              <a:rPr kumimoji="1"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こと</a:t>
            </a: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Tree>
    <p:extLst>
      <p:ext uri="{BB962C8B-B14F-4D97-AF65-F5344CB8AC3E}">
        <p14:creationId xmlns:p14="http://schemas.microsoft.com/office/powerpoint/2010/main" val="160679010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510562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4800" b="1" i="1" dirty="0" smtClean="0">
                <a:latin typeface="Meiryo UI" panose="020B0604030504040204" pitchFamily="50" charset="-128"/>
                <a:ea typeface="Meiryo UI" panose="020B0604030504040204" pitchFamily="50" charset="-128"/>
              </a:rPr>
              <a:t>① </a:t>
            </a:r>
            <a:r>
              <a:rPr kumimoji="1" lang="en-US" altLang="ja-JP" sz="4800" b="1" dirty="0" smtClean="0">
                <a:latin typeface="Meiryo UI" panose="020B0604030504040204" pitchFamily="50" charset="-128"/>
                <a:ea typeface="Meiryo UI" panose="020B0604030504040204" pitchFamily="50" charset="-128"/>
              </a:rPr>
              <a:t>SDGs</a:t>
            </a:r>
            <a:r>
              <a:rPr kumimoji="1" lang="ja-JP" altLang="en-US" sz="4800" b="1" i="1" dirty="0" smtClean="0">
                <a:latin typeface="Meiryo UI" panose="020B0604030504040204" pitchFamily="50" charset="-128"/>
                <a:ea typeface="Meiryo UI" panose="020B0604030504040204" pitchFamily="50" charset="-128"/>
              </a:rPr>
              <a:t>とは</a:t>
            </a:r>
            <a:r>
              <a:rPr kumimoji="1" lang="en-US" altLang="ja-JP" sz="4800" b="1" dirty="0">
                <a:latin typeface="Meiryo UI" panose="020B0604030504040204" pitchFamily="50" charset="-128"/>
                <a:ea typeface="Meiryo UI" panose="020B0604030504040204" pitchFamily="50" charset="-128"/>
              </a:rPr>
              <a:t>	</a:t>
            </a:r>
            <a:endParaRPr kumimoji="1" lang="en-US" altLang="ja-JP" sz="48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②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のポイント</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③ 大阪</a:t>
            </a:r>
            <a:r>
              <a:rPr kumimoji="1" lang="ja-JP" altLang="en-US" sz="3200" b="1" dirty="0">
                <a:solidFill>
                  <a:schemeClr val="bg1">
                    <a:lumMod val="75000"/>
                  </a:schemeClr>
                </a:solidFill>
                <a:latin typeface="Meiryo UI" panose="020B0604030504040204" pitchFamily="50" charset="-128"/>
                <a:ea typeface="Meiryo UI" panose="020B0604030504040204" pitchFamily="50" charset="-128"/>
              </a:rPr>
              <a:t>と</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SDGs</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a:solidFill>
                  <a:schemeClr val="bg1">
                    <a:lumMod val="75000"/>
                  </a:schemeClr>
                </a:solidFill>
                <a:latin typeface="Meiryo UI" panose="020B0604030504040204" pitchFamily="50" charset="-128"/>
                <a:ea typeface="Meiryo UI" panose="020B0604030504040204" pitchFamily="50" charset="-128"/>
              </a:rPr>
              <a:t>④</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 </a:t>
            </a:r>
            <a:r>
              <a:rPr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みんな</a:t>
            </a:r>
            <a:r>
              <a:rPr lang="ja-JP" altLang="en-US" sz="3200" b="1" dirty="0">
                <a:solidFill>
                  <a:schemeClr val="bg1">
                    <a:lumMod val="75000"/>
                  </a:schemeClr>
                </a:solidFill>
                <a:latin typeface="メイリオ" panose="020B0604030504040204" pitchFamily="50" charset="-128"/>
                <a:ea typeface="メイリオ" panose="020B0604030504040204" pitchFamily="50" charset="-128"/>
              </a:rPr>
              <a:t>で取組もう</a:t>
            </a:r>
            <a:r>
              <a:rPr lang="en-US" altLang="ja-JP" sz="3200" b="1" dirty="0" smtClean="0">
                <a:solidFill>
                  <a:schemeClr val="bg1">
                    <a:lumMod val="75000"/>
                  </a:schemeClr>
                </a:solidFill>
                <a:latin typeface="メイリオ" panose="020B0604030504040204" pitchFamily="50" charset="-128"/>
                <a:ea typeface="メイリオ" panose="020B0604030504040204" pitchFamily="50" charset="-128"/>
              </a:rPr>
              <a:t>SDGs</a:t>
            </a:r>
            <a:endParaRPr kumimoji="1" lang="en-US" altLang="ja-JP" sz="3200" b="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a:solidFill>
                  <a:schemeClr val="bg1">
                    <a:lumMod val="75000"/>
                  </a:schemeClr>
                </a:solidFill>
                <a:latin typeface="メイリオ" panose="020B0604030504040204" pitchFamily="50" charset="-128"/>
                <a:ea typeface="メイリオ" panose="020B0604030504040204" pitchFamily="50" charset="-128"/>
              </a:rPr>
              <a:t>⑤</a:t>
            </a:r>
            <a:r>
              <a:rPr kumimoji="1"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 </a:t>
            </a:r>
            <a:r>
              <a:rPr kumimoji="1" lang="ja-JP" altLang="en-US" sz="3200" b="1" dirty="0">
                <a:solidFill>
                  <a:schemeClr val="bg1">
                    <a:lumMod val="75000"/>
                  </a:schemeClr>
                </a:solidFill>
                <a:latin typeface="メイリオ" panose="020B0604030504040204" pitchFamily="50" charset="-128"/>
                <a:ea typeface="メイリオ" panose="020B0604030504040204" pitchFamily="50" charset="-128"/>
              </a:rPr>
              <a:t>皆さんに考えていただきたい</a:t>
            </a:r>
            <a:r>
              <a:rPr kumimoji="1"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こと</a:t>
            </a: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Tree>
    <p:extLst>
      <p:ext uri="{BB962C8B-B14F-4D97-AF65-F5344CB8AC3E}">
        <p14:creationId xmlns:p14="http://schemas.microsoft.com/office/powerpoint/2010/main" val="302525705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371106" y="6580575"/>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年日本国際博覧会（大阪・関西万博）</a:t>
            </a:r>
          </a:p>
        </p:txBody>
      </p:sp>
      <p:sp>
        <p:nvSpPr>
          <p:cNvPr id="12" name="テキスト ボックス 11"/>
          <p:cNvSpPr txBox="1"/>
          <p:nvPr/>
        </p:nvSpPr>
        <p:spPr>
          <a:xfrm>
            <a:off x="0" y="880360"/>
            <a:ext cx="5941335" cy="2881060"/>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8455" y="1195210"/>
            <a:ext cx="4015081" cy="2258434"/>
          </a:xfrm>
          <a:prstGeom prst="rect">
            <a:avLst/>
          </a:prstGeom>
        </p:spPr>
      </p:pic>
    </p:spTree>
    <p:extLst>
      <p:ext uri="{BB962C8B-B14F-4D97-AF65-F5344CB8AC3E}">
        <p14:creationId xmlns:p14="http://schemas.microsoft.com/office/powerpoint/2010/main" val="17731294"/>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371106" y="6580575"/>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万博会場のイメージ</a:t>
            </a: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4" name="フリーフォーム 23"/>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25" name="直線矢印コネクタ 24"/>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テキスト ボックス 25"/>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Tree>
    <p:extLst>
      <p:ext uri="{BB962C8B-B14F-4D97-AF65-F5344CB8AC3E}">
        <p14:creationId xmlns:p14="http://schemas.microsoft.com/office/powerpoint/2010/main" val="3944340222"/>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9540630"/>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510562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①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とは</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	</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②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のポイント</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③ 大阪</a:t>
            </a:r>
            <a:r>
              <a:rPr kumimoji="1" lang="ja-JP" altLang="en-US" sz="3200" b="1" dirty="0">
                <a:solidFill>
                  <a:schemeClr val="bg1">
                    <a:lumMod val="75000"/>
                  </a:schemeClr>
                </a:solidFill>
                <a:latin typeface="Meiryo UI" panose="020B0604030504040204" pitchFamily="50" charset="-128"/>
                <a:ea typeface="Meiryo UI" panose="020B0604030504040204" pitchFamily="50" charset="-128"/>
              </a:rPr>
              <a:t>と</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SDGs</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800" b="1" dirty="0">
                <a:latin typeface="Meiryo UI" panose="020B0604030504040204" pitchFamily="50" charset="-128"/>
                <a:ea typeface="Meiryo UI" panose="020B0604030504040204" pitchFamily="50" charset="-128"/>
              </a:rPr>
              <a:t>④</a:t>
            </a:r>
            <a:r>
              <a:rPr kumimoji="1" lang="ja-JP" altLang="en-US" sz="4800" b="1" dirty="0" smtClean="0">
                <a:latin typeface="Meiryo UI" panose="020B0604030504040204" pitchFamily="50" charset="-128"/>
                <a:ea typeface="Meiryo UI" panose="020B0604030504040204" pitchFamily="50" charset="-128"/>
              </a:rPr>
              <a:t> </a:t>
            </a:r>
            <a:r>
              <a:rPr lang="ja-JP" altLang="en-US" sz="4800" b="1" dirty="0" smtClean="0">
                <a:latin typeface="メイリオ" panose="020B0604030504040204" pitchFamily="50" charset="-128"/>
                <a:ea typeface="メイリオ" panose="020B0604030504040204" pitchFamily="50" charset="-128"/>
              </a:rPr>
              <a:t>みんな</a:t>
            </a:r>
            <a:r>
              <a:rPr lang="ja-JP" altLang="en-US" sz="4800" b="1" dirty="0">
                <a:latin typeface="メイリオ" panose="020B0604030504040204" pitchFamily="50" charset="-128"/>
                <a:ea typeface="メイリオ" panose="020B0604030504040204" pitchFamily="50" charset="-128"/>
              </a:rPr>
              <a:t>で取組もう</a:t>
            </a:r>
            <a:r>
              <a:rPr lang="en-US" altLang="ja-JP" sz="4800" b="1" dirty="0" smtClean="0">
                <a:latin typeface="メイリオ" panose="020B0604030504040204" pitchFamily="50" charset="-128"/>
                <a:ea typeface="メイリオ" panose="020B0604030504040204" pitchFamily="50" charset="-128"/>
              </a:rPr>
              <a:t>SDGs</a:t>
            </a:r>
            <a:r>
              <a:rPr kumimoji="1" lang="en-US" altLang="ja-JP" sz="48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ja-JP" altLang="en-US" sz="3200" b="1" dirty="0" smtClean="0">
                <a:latin typeface="Meiryo UI" panose="020B0604030504040204" pitchFamily="50" charset="-128"/>
                <a:ea typeface="Meiryo UI" panose="020B0604030504040204" pitchFamily="50" charset="-128"/>
              </a:rPr>
              <a:t>　　</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a:solidFill>
                  <a:schemeClr val="bg1">
                    <a:lumMod val="75000"/>
                  </a:schemeClr>
                </a:solidFill>
                <a:latin typeface="メイリオ" panose="020B0604030504040204" pitchFamily="50" charset="-128"/>
                <a:ea typeface="メイリオ" panose="020B0604030504040204" pitchFamily="50" charset="-128"/>
              </a:rPr>
              <a:t>⑤</a:t>
            </a:r>
            <a:r>
              <a:rPr kumimoji="1"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 皆さん</a:t>
            </a:r>
            <a:r>
              <a:rPr kumimoji="1" lang="ja-JP" altLang="en-US" sz="3200" b="1" dirty="0">
                <a:solidFill>
                  <a:schemeClr val="bg1">
                    <a:lumMod val="75000"/>
                  </a:schemeClr>
                </a:solidFill>
                <a:latin typeface="メイリオ" panose="020B0604030504040204" pitchFamily="50" charset="-128"/>
                <a:ea typeface="メイリオ" panose="020B0604030504040204" pitchFamily="50" charset="-128"/>
              </a:rPr>
              <a:t>に考えていただきたい</a:t>
            </a:r>
            <a:r>
              <a:rPr kumimoji="1"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こと</a:t>
            </a:r>
            <a:endParaRPr kumimoji="1" lang="en-US" altLang="ja-JP" sz="20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Tree>
    <p:extLst>
      <p:ext uri="{BB962C8B-B14F-4D97-AF65-F5344CB8AC3E}">
        <p14:creationId xmlns:p14="http://schemas.microsoft.com/office/powerpoint/2010/main" val="3880020413"/>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ＳＤＧｓの認知度（大阪）</a:t>
            </a:r>
            <a:endParaRPr kumimoji="1" lang="ja-JP" altLang="en-US" sz="2000" b="1" dirty="0">
              <a:latin typeface="Meiryo UI" panose="020B0604030504040204" pitchFamily="50" charset="-128"/>
              <a:ea typeface="Meiryo UI" panose="020B0604030504040204" pitchFamily="50" charset="-128"/>
            </a:endParaRPr>
          </a:p>
        </p:txBody>
      </p:sp>
      <p:sp>
        <p:nvSpPr>
          <p:cNvPr id="24" name="正方形/長方形 23"/>
          <p:cNvSpPr/>
          <p:nvPr/>
        </p:nvSpPr>
        <p:spPr>
          <a:xfrm>
            <a:off x="1762609" y="6153730"/>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graphicFrame>
        <p:nvGraphicFramePr>
          <p:cNvPr id="6" name="コンテンツ プレースホルダー 8"/>
          <p:cNvGraphicFramePr>
            <a:graphicFrameLocks/>
          </p:cNvGraphicFramePr>
          <p:nvPr>
            <p:extLst>
              <p:ext uri="{D42A27DB-BD31-4B8C-83A1-F6EECF244321}">
                <p14:modId xmlns:p14="http://schemas.microsoft.com/office/powerpoint/2010/main" val="3513572033"/>
              </p:ext>
            </p:extLst>
          </p:nvPr>
        </p:nvGraphicFramePr>
        <p:xfrm>
          <a:off x="168791" y="1380968"/>
          <a:ext cx="9439174" cy="4683336"/>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168791" y="788535"/>
            <a:ext cx="5822428"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ja-JP" altLang="en-US" sz="2400" b="1" u="sng" dirty="0" smtClean="0">
                <a:latin typeface="Meiryo UI" panose="020B0604030504040204" pitchFamily="50" charset="-128"/>
                <a:ea typeface="Meiryo UI" panose="020B0604030504040204" pitchFamily="50" charset="-128"/>
              </a:rPr>
              <a:t>、</a:t>
            </a:r>
            <a:r>
              <a:rPr lang="en-US" altLang="ja-JP" sz="2400" b="1" u="sng" dirty="0" smtClean="0">
                <a:latin typeface="Meiryo UI" panose="020B0604030504040204" pitchFamily="50" charset="-128"/>
                <a:ea typeface="Meiryo UI" panose="020B0604030504040204" pitchFamily="50" charset="-128"/>
              </a:rPr>
              <a:t>79.5%</a:t>
            </a:r>
            <a:r>
              <a:rPr lang="ja-JP" altLang="en-US"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rPr>
              <a:t>時点）</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9387788"/>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ja-JP" altLang="en-US" sz="2000" b="1" dirty="0" smtClean="0">
                <a:latin typeface="Meiryo UI" panose="020B0604030504040204" pitchFamily="50" charset="-128"/>
                <a:ea typeface="Meiryo UI" panose="020B0604030504040204" pitchFamily="50" charset="-128"/>
              </a:rPr>
              <a:t>取組</a:t>
            </a:r>
            <a:endParaRPr kumimoji="1" lang="ja-JP" altLang="en-US" sz="2000"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107520" y="752238"/>
            <a:ext cx="7342334" cy="324875"/>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〇大阪</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行動憲章の策定（令和３年１月）</a:t>
            </a:r>
            <a:endParaRPr lang="en-US" altLang="ja-JP" sz="24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3" y="1719337"/>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78" y="5391134"/>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65" y="5391134"/>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153" y="5391134"/>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542" y="5391134"/>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0" y="5391134"/>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317" y="5391134"/>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9705" y="5391134"/>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4094" y="5391134"/>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8482" y="5391134"/>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2870" y="5391134"/>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7257" y="5391134"/>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61645" y="5391134"/>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6034" y="5391134"/>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0422" y="5391134"/>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4809" y="5391134"/>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9197" y="5391134"/>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3591" y="5391134"/>
            <a:ext cx="533821" cy="533821"/>
          </a:xfrm>
          <a:prstGeom prst="rect">
            <a:avLst/>
          </a:prstGeom>
        </p:spPr>
      </p:pic>
      <p:sp>
        <p:nvSpPr>
          <p:cNvPr id="71" name="正方形/長方形 70"/>
          <p:cNvSpPr/>
          <p:nvPr/>
        </p:nvSpPr>
        <p:spPr>
          <a:xfrm>
            <a:off x="173670" y="1355993"/>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9123177"/>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ja-JP" altLang="en-US" sz="2000" b="1" dirty="0" smtClean="0">
                <a:latin typeface="Meiryo UI" panose="020B0604030504040204" pitchFamily="50" charset="-128"/>
                <a:ea typeface="Meiryo UI" panose="020B0604030504040204" pitchFamily="50" charset="-128"/>
              </a:rPr>
              <a:t>取組</a:t>
            </a:r>
            <a:endParaRPr kumimoji="1" lang="ja-JP" altLang="en-US" sz="2000"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107521" y="790874"/>
            <a:ext cx="4335691" cy="530060"/>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〇私の</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宣言プロジェクト</a:t>
            </a:r>
            <a:endParaRPr lang="en-US" altLang="ja-JP" sz="2400" b="1" dirty="0">
              <a:latin typeface="Meiryo UI" panose="020B0604030504040204" pitchFamily="50" charset="-128"/>
              <a:ea typeface="Meiryo UI" panose="020B0604030504040204" pitchFamily="50" charset="-128"/>
            </a:endParaRPr>
          </a:p>
        </p:txBody>
      </p:sp>
      <p:sp>
        <p:nvSpPr>
          <p:cNvPr id="44" name="正方形/長方形 43"/>
          <p:cNvSpPr/>
          <p:nvPr/>
        </p:nvSpPr>
        <p:spPr>
          <a:xfrm>
            <a:off x="82348" y="4011124"/>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7" y="4032154"/>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1"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6" y="4601145"/>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609639"/>
            <a:ext cx="607102" cy="607102"/>
          </a:xfrm>
          <a:prstGeom prst="rect">
            <a:avLst/>
          </a:prstGeom>
        </p:spPr>
      </p:pic>
      <p:grpSp>
        <p:nvGrpSpPr>
          <p:cNvPr id="56" name="グループ化 55"/>
          <p:cNvGrpSpPr/>
          <p:nvPr/>
        </p:nvGrpSpPr>
        <p:grpSpPr>
          <a:xfrm>
            <a:off x="5679441" y="2795907"/>
            <a:ext cx="3799086" cy="792859"/>
            <a:chOff x="7387792" y="5589156"/>
            <a:chExt cx="4150908" cy="989737"/>
          </a:xfrm>
        </p:grpSpPr>
        <p:sp>
          <p:nvSpPr>
            <p:cNvPr id="69" name="正方形/長方形 68"/>
            <p:cNvSpPr/>
            <p:nvPr/>
          </p:nvSpPr>
          <p:spPr>
            <a:xfrm>
              <a:off x="7387792" y="5589156"/>
              <a:ext cx="4150908" cy="9897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1463"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詳しくは、府</a:t>
              </a:r>
              <a:r>
                <a:rPr kumimoji="1" lang="en-US" altLang="ja-JP" sz="1600" b="1" dirty="0">
                  <a:latin typeface="Meiryo UI" panose="020B0604030504040204" pitchFamily="50" charset="-128"/>
                  <a:ea typeface="Meiryo UI" panose="020B0604030504040204" pitchFamily="50" charset="-128"/>
                </a:rPr>
                <a:t>HP</a:t>
              </a:r>
              <a:r>
                <a:rPr kumimoji="1" lang="ja-JP" altLang="en-US" sz="1600" b="1" dirty="0">
                  <a:latin typeface="Meiryo UI" panose="020B0604030504040204" pitchFamily="50" charset="-128"/>
                  <a:ea typeface="Meiryo UI" panose="020B0604030504040204" pitchFamily="50" charset="-128"/>
                </a:rPr>
                <a:t>をご覧ください</a:t>
              </a:r>
            </a:p>
          </p:txBody>
        </p:sp>
        <p:sp>
          <p:nvSpPr>
            <p:cNvPr id="70" name="正方形/長方形 69"/>
            <p:cNvSpPr/>
            <p:nvPr/>
          </p:nvSpPr>
          <p:spPr>
            <a:xfrm>
              <a:off x="7612656" y="6133722"/>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大阪府　</a:t>
              </a:r>
              <a:r>
                <a:rPr kumimoji="1" lang="en-US" altLang="ja-JP" b="1" dirty="0">
                  <a:solidFill>
                    <a:schemeClr val="tx1"/>
                  </a:solidFill>
                  <a:latin typeface="Meiryo UI" panose="020B0604030504040204" pitchFamily="50" charset="-128"/>
                  <a:ea typeface="Meiryo UI" panose="020B0604030504040204" pitchFamily="50" charset="-128"/>
                </a:rPr>
                <a:t>SDGs</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73" name="角丸四角形 72"/>
            <p:cNvSpPr/>
            <p:nvPr/>
          </p:nvSpPr>
          <p:spPr>
            <a:xfrm>
              <a:off x="10957891" y="6109446"/>
              <a:ext cx="418825"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Meiryo UI" panose="020B0604030504040204" pitchFamily="50" charset="-128"/>
                  <a:ea typeface="Meiryo UI" panose="020B0604030504040204" pitchFamily="50" charset="-128"/>
                </a:rPr>
                <a:t>🔍</a:t>
              </a:r>
            </a:p>
          </p:txBody>
        </p:sp>
      </p:grpSp>
      <p:sp>
        <p:nvSpPr>
          <p:cNvPr id="80" name="角丸四角形 79"/>
          <p:cNvSpPr/>
          <p:nvPr/>
        </p:nvSpPr>
        <p:spPr>
          <a:xfrm>
            <a:off x="7403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619757"/>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464160"/>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717067"/>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78983" y="5365409"/>
            <a:ext cx="2125242" cy="1259236"/>
          </a:xfrm>
          <a:prstGeom prst="rect">
            <a:avLst/>
          </a:prstGeom>
        </p:spPr>
      </p:pic>
      <p:sp>
        <p:nvSpPr>
          <p:cNvPr id="86" name="正方形/長方形 85"/>
          <p:cNvSpPr/>
          <p:nvPr/>
        </p:nvSpPr>
        <p:spPr bwMode="white">
          <a:xfrm>
            <a:off x="4548941" y="5177430"/>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7" y="5462642"/>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4" y="5354999"/>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20" y="5812354"/>
            <a:ext cx="1006981" cy="903766"/>
          </a:xfrm>
          <a:prstGeom prst="rect">
            <a:avLst/>
          </a:prstGeom>
          <a:noFill/>
          <a:extLst>
            <a:ext uri="{909E8E84-426E-40dd-AFC4-6F175D3DCCD1}">
              <a14:hiddenFill xmlns="" xmlns:a14="http://schemas.microsoft.com/office/drawing/2010/main">
                <a:solidFill>
                  <a:srgbClr val="FFFFFF"/>
                </a:solidFill>
              </a14:hiddenFill>
            </a:ext>
          </a:extLst>
        </p:spPr>
      </p:pic>
      <p:sp>
        <p:nvSpPr>
          <p:cNvPr id="57" name="角丸四角形 56"/>
          <p:cNvSpPr/>
          <p:nvPr/>
        </p:nvSpPr>
        <p:spPr>
          <a:xfrm>
            <a:off x="126292" y="1727281"/>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26292" y="2688779"/>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1530334" y="2496962"/>
            <a:ext cx="3546130" cy="848950"/>
          </a:xfrm>
          <a:prstGeom prst="rect">
            <a:avLst/>
          </a:prstGeom>
        </p:spPr>
        <p:txBody>
          <a:bodyPr wrap="square">
            <a:spAutoFit/>
          </a:bodyPr>
          <a:lstStyle/>
          <a:p>
            <a:pPr lvl="0">
              <a:lnSpc>
                <a:spcPts val="3000"/>
              </a:lnSpc>
              <a:defRPr/>
            </a:pPr>
            <a:r>
              <a:rPr kumimoji="1" lang="ja-JP" altLang="en-US" sz="2000" b="1" dirty="0">
                <a:latin typeface="Meiryo UI" panose="020B0604030504040204" pitchFamily="50" charset="-128"/>
                <a:ea typeface="Meiryo UI" panose="020B0604030504040204" pitchFamily="50" charset="-128"/>
              </a:rPr>
              <a:t>大阪府ホームページ</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solidFill>
                  <a:prstClr val="black"/>
                </a:solidFill>
                <a:latin typeface="Meiryo UI" panose="020B0604030504040204" pitchFamily="50" charset="-128"/>
                <a:ea typeface="Meiryo UI" panose="020B0604030504040204" pitchFamily="50" charset="-128"/>
              </a:rPr>
              <a:t>大阪府</a:t>
            </a:r>
            <a:r>
              <a:rPr kumimoji="1" lang="en-US" altLang="ja-JP" sz="2000" b="1" dirty="0">
                <a:solidFill>
                  <a:prstClr val="black"/>
                </a:solidFill>
                <a:latin typeface="Meiryo UI" panose="020B0604030504040204" pitchFamily="50" charset="-128"/>
                <a:ea typeface="Meiryo UI" panose="020B0604030504040204" pitchFamily="50" charset="-128"/>
              </a:rPr>
              <a:t>SDGs【</a:t>
            </a:r>
            <a:r>
              <a:rPr kumimoji="1" lang="ja-JP" altLang="en-US" sz="2000" b="1" dirty="0">
                <a:solidFill>
                  <a:prstClr val="black"/>
                </a:solidFill>
                <a:latin typeface="Meiryo UI" panose="020B0604030504040204" pitchFamily="50" charset="-128"/>
                <a:ea typeface="Meiryo UI" panose="020B0604030504040204" pitchFamily="50" charset="-128"/>
              </a:rPr>
              <a:t>公式</a:t>
            </a:r>
            <a:r>
              <a:rPr kumimoji="1" lang="en-US" altLang="ja-JP" sz="20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5237987" y="1799644"/>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6684814" y="1629440"/>
            <a:ext cx="3438282" cy="848950"/>
          </a:xfrm>
          <a:prstGeom prst="rect">
            <a:avLst/>
          </a:prstGeom>
        </p:spPr>
        <p:txBody>
          <a:bodyPr wrap="square">
            <a:spAutoFit/>
          </a:bodyPr>
          <a:lstStyle/>
          <a:p>
            <a:pPr lvl="0">
              <a:lnSpc>
                <a:spcPts val="3000"/>
              </a:lnSpc>
              <a:defRPr/>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の達成に向けた取組み</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solidFill>
                  <a:prstClr val="black"/>
                </a:solidFill>
                <a:latin typeface="Meiryo UI" panose="020B0604030504040204" pitchFamily="50" charset="-128"/>
                <a:ea typeface="Meiryo UI" panose="020B0604030504040204" pitchFamily="50" charset="-128"/>
              </a:rPr>
              <a:t>関連するゴール</a:t>
            </a:r>
            <a:endParaRPr kumimoji="1" lang="en-US" altLang="ja-JP" sz="20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1530334" y="1634197"/>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20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70212082"/>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宣言プロジェクトへの参加方法</a:t>
            </a:r>
            <a:endParaRPr kumimoji="1" lang="ja-JP" altLang="en-US" sz="2000" b="1" dirty="0">
              <a:latin typeface="Meiryo UI" panose="020B0604030504040204" pitchFamily="50" charset="-128"/>
              <a:ea typeface="Meiryo UI" panose="020B0604030504040204" pitchFamily="50" charset="-128"/>
            </a:endParaRPr>
          </a:p>
        </p:txBody>
      </p:sp>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162" y="4724673"/>
            <a:ext cx="980214" cy="980214"/>
          </a:xfrm>
          <a:prstGeom prst="rect">
            <a:avLst/>
          </a:prstGeom>
        </p:spPr>
      </p:pic>
      <p:pic>
        <p:nvPicPr>
          <p:cNvPr id="35" name="図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623" y="2268468"/>
            <a:ext cx="841654" cy="841654"/>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2514" y="758284"/>
            <a:ext cx="4093114" cy="5792270"/>
          </a:xfrm>
          <a:prstGeom prst="rect">
            <a:avLst/>
          </a:prstGeom>
        </p:spPr>
      </p:pic>
      <p:sp>
        <p:nvSpPr>
          <p:cNvPr id="12" name="正方形/長方形 11"/>
          <p:cNvSpPr/>
          <p:nvPr/>
        </p:nvSpPr>
        <p:spPr>
          <a:xfrm>
            <a:off x="482932" y="879240"/>
            <a:ext cx="4194024" cy="6088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ja-JP" altLang="en-US" sz="1500" dirty="0" smtClean="0">
                <a:solidFill>
                  <a:schemeClr val="tx1"/>
                </a:solidFill>
                <a:latin typeface="Meiryo UI" panose="020B0604030504040204" pitchFamily="50" charset="-128"/>
                <a:ea typeface="Meiryo UI" panose="020B0604030504040204" pitchFamily="50" charset="-128"/>
              </a:rPr>
              <a:t>下記</a:t>
            </a:r>
            <a:r>
              <a:rPr kumimoji="1" lang="en-US" altLang="ja-JP" sz="1500" dirty="0">
                <a:solidFill>
                  <a:schemeClr val="tx1"/>
                </a:solidFill>
                <a:latin typeface="Meiryo UI" panose="020B0604030504040204" pitchFamily="50" charset="-128"/>
                <a:ea typeface="Meiryo UI" panose="020B0604030504040204" pitchFamily="50" charset="-128"/>
              </a:rPr>
              <a:t>QR</a:t>
            </a:r>
            <a:r>
              <a:rPr kumimoji="1" lang="ja-JP" altLang="en-US" sz="1500" dirty="0">
                <a:solidFill>
                  <a:schemeClr val="tx1"/>
                </a:solidFill>
                <a:latin typeface="Meiryo UI" panose="020B0604030504040204" pitchFamily="50" charset="-128"/>
                <a:ea typeface="Meiryo UI" panose="020B0604030504040204" pitchFamily="50" charset="-128"/>
              </a:rPr>
              <a:t>コードから参加ページにアクセスください。</a:t>
            </a:r>
            <a:endParaRPr kumimoji="1" lang="en-US" altLang="ja-JP" sz="15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en-US" altLang="ja-JP" sz="1500" dirty="0">
                <a:solidFill>
                  <a:schemeClr val="tx1"/>
                </a:solidFill>
                <a:latin typeface="Meiryo UI" panose="020B0604030504040204" pitchFamily="50" charset="-128"/>
                <a:ea typeface="Meiryo UI" panose="020B0604030504040204" pitchFamily="50" charset="-128"/>
              </a:rPr>
              <a:t>Twitter</a:t>
            </a:r>
            <a:r>
              <a:rPr kumimoji="1" lang="ja-JP" altLang="en-US" sz="1500" dirty="0">
                <a:solidFill>
                  <a:schemeClr val="tx1"/>
                </a:solidFill>
                <a:latin typeface="Meiryo UI" panose="020B0604030504040204" pitchFamily="50" charset="-128"/>
                <a:ea typeface="Meiryo UI" panose="020B0604030504040204" pitchFamily="50" charset="-128"/>
              </a:rPr>
              <a:t>からもご参加いただけます。</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358489" y="1607343"/>
            <a:ext cx="2617788" cy="464230"/>
          </a:xfrm>
          <a:prstGeom prst="rect">
            <a:avLst/>
          </a:prstGeom>
        </p:spPr>
        <p:txBody>
          <a:bodyPr wrap="square">
            <a:spAutoFit/>
          </a:bodyPr>
          <a:lstStyle/>
          <a:p>
            <a:pPr lvl="0">
              <a:lnSpc>
                <a:spcPts val="3000"/>
              </a:lnSpc>
              <a:defRPr/>
            </a:pPr>
            <a:r>
              <a:rPr kumimoji="1" lang="ja-JP" altLang="en-US" sz="2000" b="1" u="sng" dirty="0">
                <a:latin typeface="Meiryo UI" panose="020B0604030504040204" pitchFamily="50" charset="-128"/>
                <a:ea typeface="Meiryo UI" panose="020B0604030504040204" pitchFamily="50" charset="-128"/>
              </a:rPr>
              <a:t>大阪府ホームページ</a:t>
            </a:r>
            <a:endParaRPr kumimoji="1" lang="en-US" altLang="ja-JP" sz="2000" b="1" u="sng" dirty="0">
              <a:latin typeface="Meiryo UI" panose="020B0604030504040204" pitchFamily="50" charset="-128"/>
              <a:ea typeface="Meiryo UI" panose="020B0604030504040204" pitchFamily="50" charset="-128"/>
            </a:endParaRPr>
          </a:p>
        </p:txBody>
      </p:sp>
      <p:sp>
        <p:nvSpPr>
          <p:cNvPr id="14" name="正方形/長方形 13"/>
          <p:cNvSpPr/>
          <p:nvPr/>
        </p:nvSpPr>
        <p:spPr>
          <a:xfrm>
            <a:off x="893016" y="3890874"/>
            <a:ext cx="3546130" cy="848950"/>
          </a:xfrm>
          <a:prstGeom prst="rect">
            <a:avLst/>
          </a:prstGeom>
        </p:spPr>
        <p:txBody>
          <a:bodyPr wrap="square">
            <a:spAutoFit/>
          </a:bodyPr>
          <a:lstStyle/>
          <a:p>
            <a:pPr lvl="0">
              <a:lnSpc>
                <a:spcPts val="3000"/>
              </a:lnSpc>
              <a:defRPr/>
            </a:pPr>
            <a:r>
              <a:rPr kumimoji="1" lang="ja-JP" altLang="en-US" sz="2000" b="1" u="sng" dirty="0">
                <a:solidFill>
                  <a:prstClr val="black"/>
                </a:solidFill>
                <a:latin typeface="Meiryo UI" panose="020B0604030504040204" pitchFamily="50" charset="-128"/>
                <a:ea typeface="Meiryo UI" panose="020B0604030504040204" pitchFamily="50" charset="-128"/>
              </a:rPr>
              <a:t>大阪府</a:t>
            </a:r>
            <a:r>
              <a:rPr kumimoji="1" lang="en-US" altLang="ja-JP" sz="2000" b="1" u="sng" dirty="0">
                <a:solidFill>
                  <a:prstClr val="black"/>
                </a:solidFill>
                <a:latin typeface="Meiryo UI" panose="020B0604030504040204" pitchFamily="50" charset="-128"/>
                <a:ea typeface="Meiryo UI" panose="020B0604030504040204" pitchFamily="50" charset="-128"/>
              </a:rPr>
              <a:t>SDGs【</a:t>
            </a:r>
            <a:r>
              <a:rPr kumimoji="1" lang="ja-JP" altLang="en-US" sz="2000" b="1" u="sng" dirty="0">
                <a:solidFill>
                  <a:prstClr val="black"/>
                </a:solidFill>
                <a:latin typeface="Meiryo UI" panose="020B0604030504040204" pitchFamily="50" charset="-128"/>
                <a:ea typeface="Meiryo UI" panose="020B0604030504040204" pitchFamily="50" charset="-128"/>
              </a:rPr>
              <a:t>公式</a:t>
            </a:r>
            <a:r>
              <a:rPr kumimoji="1" lang="en-US" altLang="ja-JP" sz="2000" b="1" u="sng" dirty="0">
                <a:solidFill>
                  <a:prstClr val="black"/>
                </a:solidFill>
                <a:latin typeface="Meiryo UI" panose="020B0604030504040204" pitchFamily="50" charset="-128"/>
                <a:ea typeface="Meiryo UI" panose="020B0604030504040204" pitchFamily="50" charset="-128"/>
              </a:rPr>
              <a:t>】Twitter</a:t>
            </a:r>
          </a:p>
          <a:p>
            <a:pPr>
              <a:lnSpc>
                <a:spcPts val="3000"/>
              </a:lnSpc>
              <a:defRPr/>
            </a:pPr>
            <a:r>
              <a:rPr lang="ja-JP" altLang="en-US" sz="2000" dirty="0">
                <a:latin typeface="HGｺﾞｼｯｸM" panose="020B0609000000000000" pitchFamily="49" charset="-128"/>
                <a:ea typeface="HGｺﾞｼｯｸM" panose="020B0609000000000000" pitchFamily="49" charset="-128"/>
              </a:rPr>
              <a:t>＠</a:t>
            </a:r>
            <a:r>
              <a:rPr lang="en-US" altLang="ja-JP" sz="2000" dirty="0" err="1">
                <a:latin typeface="HGｺﾞｼｯｸM" panose="020B0609000000000000" pitchFamily="49" charset="-128"/>
                <a:ea typeface="HGｺﾞｼｯｸM" panose="020B0609000000000000" pitchFamily="49" charset="-128"/>
              </a:rPr>
              <a:t>osakaprefSDGs</a:t>
            </a:r>
            <a:endParaRPr kumimoji="1" lang="ja-JP" altLang="en-US" sz="2000" dirty="0">
              <a:latin typeface="HGｺﾞｼｯｸM" panose="020B0609000000000000" pitchFamily="49" charset="-128"/>
              <a:ea typeface="HGｺﾞｼｯｸM" panose="020B0609000000000000" pitchFamily="49" charset="-128"/>
            </a:endParaRPr>
          </a:p>
        </p:txBody>
      </p:sp>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33668" y="4699751"/>
            <a:ext cx="1076903" cy="1086433"/>
          </a:xfrm>
          <a:prstGeom prst="ellipse">
            <a:avLst/>
          </a:prstGeom>
          <a:ln>
            <a:solidFill>
              <a:schemeClr val="bg1">
                <a:lumMod val="85000"/>
              </a:schemeClr>
            </a:solidFill>
          </a:ln>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985" y="2096860"/>
            <a:ext cx="2278307" cy="1122541"/>
          </a:xfrm>
          <a:prstGeom prst="rect">
            <a:avLst/>
          </a:prstGeom>
        </p:spPr>
      </p:pic>
      <p:sp>
        <p:nvSpPr>
          <p:cNvPr id="17" name="正方形/長方形 16"/>
          <p:cNvSpPr/>
          <p:nvPr/>
        </p:nvSpPr>
        <p:spPr>
          <a:xfrm>
            <a:off x="898139" y="3160208"/>
            <a:ext cx="3658640" cy="5408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「私の</a:t>
            </a:r>
            <a:r>
              <a:rPr kumimoji="1" lang="en-US" altLang="ja-JP" sz="1400" dirty="0">
                <a:solidFill>
                  <a:schemeClr val="tx1"/>
                </a:solidFill>
                <a:latin typeface="Meiryo UI" panose="020B0604030504040204" pitchFamily="50" charset="-128"/>
                <a:ea typeface="Meiryo UI" panose="020B0604030504040204" pitchFamily="50" charset="-128"/>
              </a:rPr>
              <a:t>SDGs</a:t>
            </a:r>
            <a:r>
              <a:rPr kumimoji="1" lang="ja-JP" altLang="en-US" sz="1400" dirty="0">
                <a:solidFill>
                  <a:schemeClr val="tx1"/>
                </a:solidFill>
                <a:latin typeface="Meiryo UI" panose="020B0604030504040204" pitchFamily="50" charset="-128"/>
                <a:ea typeface="Meiryo UI" panose="020B0604030504040204" pitchFamily="50" charset="-128"/>
              </a:rPr>
              <a:t>宣言プロジェクト」ページから</a:t>
            </a:r>
            <a:endParaRPr kumimoji="1" lang="en-US" altLang="ja-JP" sz="14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ja-JP" altLang="en-US" sz="1400" dirty="0">
                <a:solidFill>
                  <a:schemeClr val="tx1"/>
                </a:solidFill>
                <a:latin typeface="Meiryo UI" panose="020B0604030504040204" pitchFamily="50" charset="-128"/>
                <a:ea typeface="Meiryo UI" panose="020B0604030504040204" pitchFamily="50" charset="-128"/>
              </a:rPr>
              <a:t>　　参加フォームへアクセスいただけます。</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0595010-A8A4-415D-9D90-81619A9C7D7B}"/>
              </a:ext>
            </a:extLst>
          </p:cNvPr>
          <p:cNvSpPr txBox="1"/>
          <p:nvPr/>
        </p:nvSpPr>
        <p:spPr>
          <a:xfrm>
            <a:off x="940420" y="5786184"/>
            <a:ext cx="4468916" cy="615553"/>
          </a:xfrm>
          <a:prstGeom prst="rect">
            <a:avLst/>
          </a:prstGeom>
          <a:noFill/>
        </p:spPr>
        <p:txBody>
          <a:bodyPr wrap="non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＃私の</a:t>
            </a:r>
            <a:r>
              <a:rPr kumimoji="1" lang="en-US" altLang="ja-JP" b="1" dirty="0">
                <a:solidFill>
                  <a:srgbClr val="FF0000"/>
                </a:solidFill>
                <a:latin typeface="Meiryo UI" panose="020B0604030504040204" pitchFamily="50" charset="-128"/>
                <a:ea typeface="Meiryo UI" panose="020B0604030504040204" pitchFamily="50" charset="-128"/>
              </a:rPr>
              <a:t>SDGs</a:t>
            </a:r>
            <a:r>
              <a:rPr kumimoji="1" lang="ja-JP" altLang="en-US" b="1" dirty="0">
                <a:solidFill>
                  <a:srgbClr val="FF0000"/>
                </a:solidFill>
                <a:latin typeface="Meiryo UI" panose="020B0604030504040204" pitchFamily="50" charset="-128"/>
                <a:ea typeface="Meiryo UI" panose="020B0604030504040204" pitchFamily="50" charset="-128"/>
              </a:rPr>
              <a:t>宣言プロジェクト</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このハッシュタグをつけて投稿してください。</a:t>
            </a:r>
          </a:p>
        </p:txBody>
      </p:sp>
      <p:sp>
        <p:nvSpPr>
          <p:cNvPr id="5" name="正方形/長方形 4"/>
          <p:cNvSpPr/>
          <p:nvPr/>
        </p:nvSpPr>
        <p:spPr>
          <a:xfrm>
            <a:off x="456419" y="1607342"/>
            <a:ext cx="4116996" cy="216423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56419" y="3914498"/>
            <a:ext cx="4116996" cy="25093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3726506"/>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皆さんから寄せられた“私の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a:t>
            </a:r>
            <a:endParaRPr kumimoji="1" lang="ja-JP" altLang="en-US" sz="2000" b="1" dirty="0">
              <a:latin typeface="Meiryo UI" panose="020B0604030504040204" pitchFamily="50" charset="-128"/>
              <a:ea typeface="Meiryo UI" panose="020B0604030504040204" pitchFamily="50" charset="-128"/>
            </a:endParaRPr>
          </a:p>
        </p:txBody>
      </p:sp>
      <p:sp>
        <p:nvSpPr>
          <p:cNvPr id="8" name="フリーフォーム 7"/>
          <p:cNvSpPr/>
          <p:nvPr/>
        </p:nvSpPr>
        <p:spPr>
          <a:xfrm rot="60000" flipH="1">
            <a:off x="310788" y="2864394"/>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68A042"/>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79" y="3997494"/>
            <a:ext cx="632965" cy="63296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459" y="3997495"/>
            <a:ext cx="632965" cy="63296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139" y="3997494"/>
            <a:ext cx="632965" cy="632965"/>
          </a:xfrm>
          <a:prstGeom prst="rect">
            <a:avLst/>
          </a:prstGeom>
        </p:spPr>
      </p:pic>
      <p:sp>
        <p:nvSpPr>
          <p:cNvPr id="12" name="正方形/長方形 11"/>
          <p:cNvSpPr/>
          <p:nvPr/>
        </p:nvSpPr>
        <p:spPr>
          <a:xfrm rot="21360000">
            <a:off x="711995" y="3015792"/>
            <a:ext cx="3182839" cy="830997"/>
          </a:xfrm>
          <a:prstGeom prst="rect">
            <a:avLst/>
          </a:prstGeom>
        </p:spPr>
        <p:txBody>
          <a:bodyPr wrap="square">
            <a:spAutoFit/>
          </a:bodyPr>
          <a:lstStyle/>
          <a:p>
            <a:r>
              <a:rPr lang="ja-JP" altLang="en-US" sz="1600" dirty="0" smtClean="0">
                <a:solidFill>
                  <a:schemeClr val="bg1"/>
                </a:solidFill>
                <a:latin typeface="+mn-ea"/>
              </a:rPr>
              <a:t>毎日</a:t>
            </a:r>
            <a:r>
              <a:rPr lang="ja-JP" altLang="en-US" sz="1600" dirty="0">
                <a:solidFill>
                  <a:schemeClr val="bg1"/>
                </a:solidFill>
                <a:latin typeface="+mn-ea"/>
              </a:rPr>
              <a:t>、健康のため運動します</a:t>
            </a:r>
            <a:r>
              <a:rPr lang="ja-JP" altLang="en-US" sz="1600" dirty="0" smtClean="0">
                <a:solidFill>
                  <a:schemeClr val="bg1"/>
                </a:solidFill>
                <a:latin typeface="+mn-ea"/>
              </a:rPr>
              <a:t>。</a:t>
            </a:r>
            <a:endParaRPr lang="en-US" altLang="ja-JP" sz="1600" dirty="0" smtClean="0">
              <a:solidFill>
                <a:schemeClr val="bg1"/>
              </a:solidFill>
              <a:latin typeface="+mn-ea"/>
            </a:endParaRPr>
          </a:p>
          <a:p>
            <a:r>
              <a:rPr lang="ja-JP" altLang="en-US" sz="1600" dirty="0" smtClean="0">
                <a:solidFill>
                  <a:schemeClr val="bg1"/>
                </a:solidFill>
                <a:latin typeface="+mn-ea"/>
              </a:rPr>
              <a:t>家族</a:t>
            </a:r>
            <a:r>
              <a:rPr lang="ja-JP" altLang="en-US" sz="1600" dirty="0">
                <a:solidFill>
                  <a:schemeClr val="bg1"/>
                </a:solidFill>
                <a:latin typeface="+mn-ea"/>
              </a:rPr>
              <a:t>と一緒に地域の活動に参加し、地元をみんなで盛り上げる</a:t>
            </a:r>
            <a:r>
              <a:rPr lang="ja-JP" altLang="en-US" sz="1600" dirty="0" smtClean="0">
                <a:solidFill>
                  <a:schemeClr val="bg1"/>
                </a:solidFill>
                <a:latin typeface="+mn-ea"/>
              </a:rPr>
              <a:t>。</a:t>
            </a:r>
            <a:endParaRPr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299779" y="3083165"/>
            <a:ext cx="439089" cy="82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99779" y="1055518"/>
            <a:ext cx="3611009" cy="1766263"/>
            <a:chOff x="617965" y="1022713"/>
            <a:chExt cx="3611009" cy="1766263"/>
          </a:xfrm>
        </p:grpSpPr>
        <p:sp>
          <p:nvSpPr>
            <p:cNvPr id="15" name="フリーフォーム 14"/>
            <p:cNvSpPr/>
            <p:nvPr/>
          </p:nvSpPr>
          <p:spPr>
            <a:xfrm rot="60000" flipH="1">
              <a:off x="628974" y="1022713"/>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EAB200"/>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17965" y="1241484"/>
              <a:ext cx="439089" cy="82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rot="21360000">
              <a:off x="1205209" y="1180026"/>
              <a:ext cx="2869506"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食品ロスを減らすため冷蔵庫の中をチェックしてから買い物に行きます。	</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65" y="2156011"/>
              <a:ext cx="632965" cy="632965"/>
            </a:xfrm>
            <a:prstGeom prst="rect">
              <a:avLst/>
            </a:prstGeom>
          </p:spPr>
        </p:pic>
      </p:grpSp>
      <p:sp>
        <p:nvSpPr>
          <p:cNvPr id="19" name="フリーフォーム 18"/>
          <p:cNvSpPr/>
          <p:nvPr/>
        </p:nvSpPr>
        <p:spPr>
          <a:xfrm rot="60000" flipH="1">
            <a:off x="6083909" y="4527360"/>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3D6DC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6072900" y="4746131"/>
            <a:ext cx="439089" cy="82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rot="21360000">
            <a:off x="6709309" y="4893336"/>
            <a:ext cx="2031325" cy="338554"/>
          </a:xfrm>
          <a:prstGeom prst="rect">
            <a:avLst/>
          </a:prstGeom>
        </p:spPr>
        <p:txBody>
          <a:bodyPr wrap="none">
            <a:spAutoFit/>
          </a:bodyPr>
          <a:lstStyle/>
          <a:p>
            <a:r>
              <a:rPr lang="ja-JP" altLang="en-US" sz="1600" dirty="0">
                <a:latin typeface="+mn-ea"/>
              </a:rPr>
              <a:t>釣り糸をひろう	</a:t>
            </a: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6034" y="5638693"/>
            <a:ext cx="632965" cy="632965"/>
          </a:xfrm>
          <a:prstGeom prst="rect">
            <a:avLst/>
          </a:prstGeom>
        </p:spPr>
      </p:pic>
      <p:sp>
        <p:nvSpPr>
          <p:cNvPr id="24" name="フリーフォーム 23"/>
          <p:cNvSpPr/>
          <p:nvPr/>
        </p:nvSpPr>
        <p:spPr>
          <a:xfrm rot="60000" flipH="1">
            <a:off x="3947551" y="226284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F3F3F"/>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3936542" y="2481620"/>
            <a:ext cx="439089" cy="82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rot="21360000">
            <a:off x="4582809" y="2483440"/>
            <a:ext cx="2534105" cy="584775"/>
          </a:xfrm>
          <a:prstGeom prst="rect">
            <a:avLst/>
          </a:prstGeom>
        </p:spPr>
        <p:txBody>
          <a:bodyPr wrap="square">
            <a:spAutoFit/>
          </a:bodyPr>
          <a:lstStyle/>
          <a:p>
            <a:r>
              <a:rPr lang="ja-JP" altLang="en-US" sz="1600" dirty="0">
                <a:latin typeface="+mn-ea"/>
              </a:rPr>
              <a:t>仕事でも家庭でも男女公平を</a:t>
            </a:r>
            <a:r>
              <a:rPr lang="ja-JP" altLang="en-US" sz="1600" dirty="0" smtClean="0">
                <a:latin typeface="+mn-ea"/>
              </a:rPr>
              <a:t>心掛ける</a:t>
            </a:r>
            <a:r>
              <a:rPr lang="en-US" altLang="ja-JP" sz="1600" dirty="0">
                <a:latin typeface="+mn-ea"/>
              </a:rPr>
              <a:t>	</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9300" y="1756542"/>
            <a:ext cx="632965" cy="632965"/>
          </a:xfrm>
          <a:prstGeom prst="rect">
            <a:avLst/>
          </a:prstGeom>
        </p:spPr>
      </p:pic>
      <p:sp>
        <p:nvSpPr>
          <p:cNvPr id="31" name="フリーフォーム 30"/>
          <p:cNvSpPr/>
          <p:nvPr/>
        </p:nvSpPr>
        <p:spPr>
          <a:xfrm rot="60000" flipH="1">
            <a:off x="3947549" y="3314706"/>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A20078"/>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3936540" y="3533477"/>
            <a:ext cx="439089" cy="828000"/>
          </a:xfrm>
          <a:prstGeom prst="rect">
            <a:avLst/>
          </a:prstGeom>
          <a:solidFill>
            <a:srgbClr val="70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21360000">
            <a:off x="4443479" y="3226385"/>
            <a:ext cx="2914044" cy="1077218"/>
          </a:xfrm>
          <a:prstGeom prst="rect">
            <a:avLst/>
          </a:prstGeom>
        </p:spPr>
        <p:txBody>
          <a:bodyPr wrap="square">
            <a:spAutoFit/>
          </a:bodyPr>
          <a:lstStyle/>
          <a:p>
            <a:endParaRPr lang="ja-JP" altLang="en-US" sz="1600" dirty="0">
              <a:solidFill>
                <a:schemeClr val="bg1"/>
              </a:solidFill>
              <a:latin typeface="+mn-ea"/>
            </a:endParaRPr>
          </a:p>
          <a:p>
            <a:r>
              <a:rPr lang="ja-JP" altLang="en-US" sz="1600" dirty="0">
                <a:solidFill>
                  <a:schemeClr val="bg1"/>
                </a:solidFill>
                <a:latin typeface="+mn-ea"/>
              </a:rPr>
              <a:t> 多様性を受け入れ、いつでも誰とでも、最高の職場環境を創る。	</a:t>
            </a:r>
          </a:p>
        </p:txBody>
      </p:sp>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810" y="4477192"/>
            <a:ext cx="632965" cy="632965"/>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2398" y="4477191"/>
            <a:ext cx="632965" cy="632965"/>
          </a:xfrm>
          <a:prstGeom prst="rect">
            <a:avLst/>
          </a:prstGeom>
        </p:spPr>
      </p:pic>
      <p:sp>
        <p:nvSpPr>
          <p:cNvPr id="6" name="テキスト ボックス 5"/>
          <p:cNvSpPr txBox="1"/>
          <p:nvPr/>
        </p:nvSpPr>
        <p:spPr>
          <a:xfrm>
            <a:off x="3267644" y="6552185"/>
            <a:ext cx="6638356" cy="276999"/>
          </a:xfrm>
          <a:prstGeom prst="rect">
            <a:avLst/>
          </a:prstGeom>
          <a:noFill/>
        </p:spPr>
        <p:txBody>
          <a:bodyPr wrap="none" rtlCol="0">
            <a:spAutoFit/>
          </a:bodyPr>
          <a:lstStyle/>
          <a:p>
            <a:r>
              <a:rPr kumimoji="1" lang="ja-JP" altLang="en-US" sz="1200" dirty="0" smtClean="0"/>
              <a:t>各ゴールは“私の</a:t>
            </a:r>
            <a:r>
              <a:rPr kumimoji="1" lang="en-US" altLang="ja-JP" sz="1200" dirty="0" smtClean="0"/>
              <a:t>SDGs</a:t>
            </a:r>
            <a:r>
              <a:rPr kumimoji="1" lang="ja-JP" altLang="en-US" sz="1200" dirty="0" smtClean="0"/>
              <a:t>宣言”にあわせ、めざすゴールとして記載されたものを掲載しています。</a:t>
            </a:r>
            <a:endParaRPr kumimoji="1" lang="ja-JP" altLang="en-US" sz="1200" dirty="0"/>
          </a:p>
        </p:txBody>
      </p:sp>
      <p:pic>
        <p:nvPicPr>
          <p:cNvPr id="39" name="図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79" y="5859453"/>
            <a:ext cx="632965" cy="632965"/>
          </a:xfrm>
          <a:prstGeom prst="rect">
            <a:avLst/>
          </a:prstGeom>
        </p:spPr>
      </p:pic>
      <p:sp>
        <p:nvSpPr>
          <p:cNvPr id="40" name="フリーフォーム 39"/>
          <p:cNvSpPr/>
          <p:nvPr/>
        </p:nvSpPr>
        <p:spPr>
          <a:xfrm rot="60000" flipH="1">
            <a:off x="310790" y="4678115"/>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44B3E"/>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299781" y="4896886"/>
            <a:ext cx="439089" cy="828000"/>
          </a:xfrm>
          <a:prstGeom prst="rect">
            <a:avLst/>
          </a:prstGeom>
          <a:solidFill>
            <a:srgbClr val="C51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360000">
            <a:off x="803313" y="4920128"/>
            <a:ext cx="2981301" cy="584775"/>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フェアトレードの商品を買います	</a:t>
            </a:r>
          </a:p>
        </p:txBody>
      </p:sp>
      <p:pic>
        <p:nvPicPr>
          <p:cNvPr id="44" name="図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9726" y="2062403"/>
            <a:ext cx="632965" cy="632965"/>
          </a:xfrm>
          <a:prstGeom prst="rect">
            <a:avLst/>
          </a:prstGeom>
        </p:spPr>
      </p:pic>
      <p:sp>
        <p:nvSpPr>
          <p:cNvPr id="45" name="フリーフォーム 44"/>
          <p:cNvSpPr/>
          <p:nvPr/>
        </p:nvSpPr>
        <p:spPr>
          <a:xfrm rot="60000" flipH="1">
            <a:off x="6138821" y="94499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517D3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127812" y="1163770"/>
            <a:ext cx="439089" cy="828000"/>
          </a:xfrm>
          <a:prstGeom prst="rect">
            <a:avLst/>
          </a:prstGeom>
          <a:solidFill>
            <a:srgbClr val="283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21360000">
            <a:off x="6645805" y="1104824"/>
            <a:ext cx="2944709"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solidFill>
                  <a:schemeClr val="bg1"/>
                </a:solidFill>
                <a:latin typeface="+mn-ea"/>
              </a:rPr>
              <a:t>避難場所の確認や非常食の準備をして、被害を最小限に抑える行動をします	</a:t>
            </a:r>
          </a:p>
        </p:txBody>
      </p:sp>
    </p:spTree>
    <p:extLst>
      <p:ext uri="{BB962C8B-B14F-4D97-AF65-F5344CB8AC3E}">
        <p14:creationId xmlns:p14="http://schemas.microsoft.com/office/powerpoint/2010/main" val="200905338"/>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企業や団体から寄せられた“私の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a:t>
            </a:r>
            <a:endParaRPr kumimoji="1" lang="ja-JP" altLang="en-US" sz="2000" b="1"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3"/>
          <a:srcRect l="14930" t="19301" r="14998" b="6250"/>
          <a:stretch/>
        </p:blipFill>
        <p:spPr>
          <a:xfrm>
            <a:off x="201686" y="847166"/>
            <a:ext cx="9641543" cy="5759330"/>
          </a:xfrm>
          <a:prstGeom prst="rect">
            <a:avLst/>
          </a:prstGeom>
        </p:spPr>
      </p:pic>
      <p:sp>
        <p:nvSpPr>
          <p:cNvPr id="2" name="楕円 1"/>
          <p:cNvSpPr/>
          <p:nvPr/>
        </p:nvSpPr>
        <p:spPr>
          <a:xfrm>
            <a:off x="443752" y="2743200"/>
            <a:ext cx="2931460" cy="389965"/>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41653" y="3065930"/>
            <a:ext cx="2422695" cy="389965"/>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0632900"/>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sz="2800" dirty="0"/>
          </a:p>
        </p:txBody>
      </p:sp>
      <p:sp>
        <p:nvSpPr>
          <p:cNvPr id="6" name="テキスト ボックス 5"/>
          <p:cNvSpPr txBox="1"/>
          <p:nvPr/>
        </p:nvSpPr>
        <p:spPr>
          <a:xfrm>
            <a:off x="349481" y="934096"/>
            <a:ext cx="9108844" cy="186204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232926" y="3146813"/>
            <a:ext cx="4562795" cy="3034259"/>
          </a:xfrm>
          <a:prstGeom prst="rect">
            <a:avLst/>
          </a:prstGeom>
          <a:noFill/>
          <a:ln>
            <a:noFill/>
          </a:ln>
        </p:spPr>
      </p:pic>
      <p:sp>
        <p:nvSpPr>
          <p:cNvPr id="9" name="テキスト ボックス 8"/>
          <p:cNvSpPr txBox="1"/>
          <p:nvPr/>
        </p:nvSpPr>
        <p:spPr>
          <a:xfrm>
            <a:off x="6918142" y="6405109"/>
            <a:ext cx="3526963" cy="369332"/>
          </a:xfrm>
          <a:prstGeom prst="rect">
            <a:avLst/>
          </a:prstGeom>
          <a:noFill/>
        </p:spPr>
        <p:txBody>
          <a:bodyPr wrap="square" rtlCol="0">
            <a:spAutoFit/>
          </a:bodyPr>
          <a:lstStyle/>
          <a:p>
            <a:r>
              <a:rPr kumimoji="1" lang="ja-JP" altLang="en-US" dirty="0"/>
              <a:t>（出典）国連広報センター</a:t>
            </a:r>
          </a:p>
        </p:txBody>
      </p:sp>
      <p:sp>
        <p:nvSpPr>
          <p:cNvPr id="10" name="正方形/長方形 9"/>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Sustainable </a:t>
            </a:r>
            <a:r>
              <a:rPr lang="en-US" altLang="ja-JP" sz="2000" b="1" dirty="0">
                <a:latin typeface="Meiryo UI" panose="020B0604030504040204" pitchFamily="50" charset="-128"/>
                <a:ea typeface="Meiryo UI" panose="020B0604030504040204" pitchFamily="50" charset="-128"/>
              </a:rPr>
              <a:t>Development </a:t>
            </a:r>
            <a:r>
              <a:rPr lang="en-US" altLang="ja-JP" sz="2000" b="1" dirty="0" smtClean="0">
                <a:latin typeface="Meiryo UI" panose="020B0604030504040204" pitchFamily="50" charset="-128"/>
                <a:ea typeface="Meiryo UI" panose="020B0604030504040204" pitchFamily="50" charset="-128"/>
              </a:rPr>
              <a:t>Goals</a:t>
            </a:r>
            <a:r>
              <a:rPr lang="ja-JP" altLang="en-US" sz="2000" b="1" dirty="0" smtClean="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4960383" y="3102405"/>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l="20389" r="20514"/>
          <a:stretch/>
        </p:blipFill>
        <p:spPr bwMode="auto">
          <a:xfrm>
            <a:off x="8134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9183192" cy="5105624"/>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①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i="1" dirty="0" smtClean="0">
                <a:solidFill>
                  <a:schemeClr val="bg1">
                    <a:lumMod val="75000"/>
                  </a:schemeClr>
                </a:solidFill>
                <a:latin typeface="Meiryo UI" panose="020B0604030504040204" pitchFamily="50" charset="-128"/>
                <a:ea typeface="Meiryo UI" panose="020B0604030504040204" pitchFamily="50" charset="-128"/>
              </a:rPr>
              <a:t>とは</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	</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② </a:t>
            </a:r>
            <a:r>
              <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rPr>
              <a:t>SDGs</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のポイント</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③ 大阪</a:t>
            </a:r>
            <a:r>
              <a:rPr kumimoji="1" lang="ja-JP" altLang="en-US" sz="3200" b="1" dirty="0">
                <a:solidFill>
                  <a:schemeClr val="bg1">
                    <a:lumMod val="75000"/>
                  </a:schemeClr>
                </a:solidFill>
                <a:latin typeface="Meiryo UI" panose="020B0604030504040204" pitchFamily="50" charset="-128"/>
                <a:ea typeface="Meiryo UI" panose="020B0604030504040204" pitchFamily="50" charset="-128"/>
              </a:rPr>
              <a:t>と</a:t>
            </a:r>
            <a:r>
              <a:rPr kumimoji="1" lang="en-US" altLang="ja-JP" sz="3200" b="1" dirty="0">
                <a:solidFill>
                  <a:schemeClr val="bg1">
                    <a:lumMod val="75000"/>
                  </a:schemeClr>
                </a:solidFill>
                <a:latin typeface="Meiryo UI" panose="020B0604030504040204" pitchFamily="50" charset="-128"/>
                <a:ea typeface="Meiryo UI" panose="020B0604030504040204" pitchFamily="50" charset="-128"/>
              </a:rPr>
              <a:t>SDGs</a:t>
            </a:r>
            <a:endParaRPr kumimoji="1" lang="en-US" altLang="ja-JP" sz="3200" b="1" dirty="0" smtClean="0">
              <a:solidFill>
                <a:schemeClr val="bg1">
                  <a:lumMod val="7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a:solidFill>
                  <a:schemeClr val="bg1">
                    <a:lumMod val="75000"/>
                  </a:schemeClr>
                </a:solidFill>
                <a:latin typeface="Meiryo UI" panose="020B0604030504040204" pitchFamily="50" charset="-128"/>
                <a:ea typeface="Meiryo UI" panose="020B0604030504040204" pitchFamily="50" charset="-128"/>
              </a:rPr>
              <a:t>④</a:t>
            </a:r>
            <a:r>
              <a:rPr kumimoji="1" lang="ja-JP" altLang="en-US" sz="3200" b="1" dirty="0" smtClean="0">
                <a:solidFill>
                  <a:schemeClr val="bg1">
                    <a:lumMod val="75000"/>
                  </a:schemeClr>
                </a:solidFill>
                <a:latin typeface="Meiryo UI" panose="020B0604030504040204" pitchFamily="50" charset="-128"/>
                <a:ea typeface="Meiryo UI" panose="020B0604030504040204" pitchFamily="50" charset="-128"/>
              </a:rPr>
              <a:t> </a:t>
            </a:r>
            <a:r>
              <a:rPr lang="ja-JP" altLang="en-US" sz="3200" b="1" dirty="0" smtClean="0">
                <a:solidFill>
                  <a:schemeClr val="bg1">
                    <a:lumMod val="75000"/>
                  </a:schemeClr>
                </a:solidFill>
                <a:latin typeface="メイリオ" panose="020B0604030504040204" pitchFamily="50" charset="-128"/>
                <a:ea typeface="メイリオ" panose="020B0604030504040204" pitchFamily="50" charset="-128"/>
              </a:rPr>
              <a:t>みんな</a:t>
            </a:r>
            <a:r>
              <a:rPr lang="ja-JP" altLang="en-US" sz="3200" b="1" dirty="0">
                <a:solidFill>
                  <a:schemeClr val="bg1">
                    <a:lumMod val="75000"/>
                  </a:schemeClr>
                </a:solidFill>
                <a:latin typeface="メイリオ" panose="020B0604030504040204" pitchFamily="50" charset="-128"/>
                <a:ea typeface="メイリオ" panose="020B0604030504040204" pitchFamily="50" charset="-128"/>
              </a:rPr>
              <a:t>で取組もう</a:t>
            </a:r>
            <a:r>
              <a:rPr lang="en-US" altLang="ja-JP" sz="3200" b="1" dirty="0" smtClean="0">
                <a:solidFill>
                  <a:schemeClr val="bg1">
                    <a:lumMod val="75000"/>
                  </a:schemeClr>
                </a:solidFill>
                <a:latin typeface="メイリオ" panose="020B0604030504040204" pitchFamily="50" charset="-128"/>
                <a:ea typeface="メイリオ" panose="020B0604030504040204" pitchFamily="50" charset="-128"/>
              </a:rPr>
              <a:t>SDGs</a:t>
            </a:r>
          </a:p>
          <a:p>
            <a:pPr indent="631825">
              <a:lnSpc>
                <a:spcPct val="150000"/>
              </a:lnSpc>
              <a:spcBef>
                <a:spcPts val="600"/>
              </a:spcBef>
            </a:pPr>
            <a:r>
              <a:rPr kumimoji="1" lang="ja-JP" altLang="en-US" sz="4000" b="1" dirty="0">
                <a:latin typeface="メイリオ" panose="020B0604030504040204" pitchFamily="50" charset="-128"/>
                <a:ea typeface="メイリオ" panose="020B0604030504040204" pitchFamily="50" charset="-128"/>
              </a:rPr>
              <a:t>⑤</a:t>
            </a:r>
            <a:r>
              <a:rPr kumimoji="1" lang="ja-JP" altLang="en-US" sz="4000" b="1" dirty="0" smtClean="0">
                <a:latin typeface="メイリオ" panose="020B0604030504040204" pitchFamily="50" charset="-128"/>
                <a:ea typeface="メイリオ" panose="020B0604030504040204" pitchFamily="50" charset="-128"/>
              </a:rPr>
              <a:t> 皆さんに考えていただきたいこと</a:t>
            </a:r>
            <a:endParaRPr kumimoji="1" lang="en-US" altLang="ja-JP" sz="20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Tree>
    <p:extLst>
      <p:ext uri="{BB962C8B-B14F-4D97-AF65-F5344CB8AC3E}">
        <p14:creationId xmlns:p14="http://schemas.microsoft.com/office/powerpoint/2010/main" val="2603726419"/>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88152" y="690553"/>
            <a:ext cx="4100513" cy="5987872"/>
          </a:xfrm>
          <a:prstGeom prst="rect">
            <a:avLst/>
          </a:prstGeom>
        </p:spPr>
      </p:pic>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宣言を考えてください</a:t>
            </a:r>
            <a:endParaRPr kumimoji="1" lang="ja-JP" altLang="en-US" sz="2000" b="1" dirty="0">
              <a:latin typeface="Meiryo UI" panose="020B0604030504040204" pitchFamily="50" charset="-128"/>
              <a:ea typeface="Meiryo UI" panose="020B0604030504040204" pitchFamily="50" charset="-128"/>
            </a:endParaRPr>
          </a:p>
        </p:txBody>
      </p:sp>
      <p:sp>
        <p:nvSpPr>
          <p:cNvPr id="4" name="角丸四角形 3"/>
          <p:cNvSpPr/>
          <p:nvPr/>
        </p:nvSpPr>
        <p:spPr>
          <a:xfrm>
            <a:off x="4840940" y="777758"/>
            <a:ext cx="4912659" cy="1734670"/>
          </a:xfrm>
          <a:prstGeom prst="roundRect">
            <a:avLst>
              <a:gd name="adj" fmla="val 745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今日の話を聞いて、自分達ができることを考えてください。</a:t>
            </a:r>
            <a:endParaRPr kumimoji="1" lang="en-US" altLang="ja-JP" sz="1600" dirty="0" smtClean="0">
              <a:solidFill>
                <a:schemeClr val="tx1"/>
              </a:solidFill>
            </a:endParaRPr>
          </a:p>
          <a:p>
            <a:r>
              <a:rPr kumimoji="1" lang="ja-JP" altLang="en-US" sz="1600" dirty="0" smtClean="0">
                <a:solidFill>
                  <a:schemeClr val="tx1"/>
                </a:solidFill>
              </a:rPr>
              <a:t>また、宣言した内容は早速実践してください。</a:t>
            </a:r>
            <a:endParaRPr kumimoji="1" lang="en-US" altLang="ja-JP" sz="1600" dirty="0" smtClean="0">
              <a:solidFill>
                <a:schemeClr val="tx1"/>
              </a:solidFill>
            </a:endParaRPr>
          </a:p>
          <a:p>
            <a:endParaRPr kumimoji="1" lang="en-US" altLang="ja-JP" sz="1600" dirty="0">
              <a:solidFill>
                <a:schemeClr val="tx1"/>
              </a:solidFill>
            </a:endParaRPr>
          </a:p>
          <a:p>
            <a:r>
              <a:rPr kumimoji="1" lang="ja-JP" altLang="en-US" sz="1600" dirty="0" smtClean="0">
                <a:solidFill>
                  <a:schemeClr val="tx1"/>
                </a:solidFill>
              </a:rPr>
              <a:t>皆さんの宣言は後日、大阪府の</a:t>
            </a:r>
            <a:r>
              <a:rPr kumimoji="1" lang="en-US" altLang="ja-JP" sz="1600" dirty="0" smtClean="0">
                <a:solidFill>
                  <a:schemeClr val="tx1"/>
                </a:solidFill>
              </a:rPr>
              <a:t>HP</a:t>
            </a:r>
            <a:r>
              <a:rPr kumimoji="1" lang="ja-JP" altLang="en-US" sz="1600" dirty="0" smtClean="0">
                <a:solidFill>
                  <a:schemeClr val="tx1"/>
                </a:solidFill>
              </a:rPr>
              <a:t>で公表します。</a:t>
            </a:r>
            <a:endParaRPr kumimoji="1" lang="en-US" altLang="ja-JP" sz="1600" dirty="0" smtClean="0">
              <a:solidFill>
                <a:schemeClr val="tx1"/>
              </a:solidFill>
            </a:endParaRPr>
          </a:p>
        </p:txBody>
      </p:sp>
      <p:sp>
        <p:nvSpPr>
          <p:cNvPr id="114" name="線吹き出し 2 (枠付き) 113"/>
          <p:cNvSpPr/>
          <p:nvPr/>
        </p:nvSpPr>
        <p:spPr>
          <a:xfrm>
            <a:off x="4598893" y="3684489"/>
            <a:ext cx="2796989" cy="914400"/>
          </a:xfrm>
          <a:prstGeom prst="borderCallout2">
            <a:avLst>
              <a:gd name="adj1" fmla="val 18750"/>
              <a:gd name="adj2" fmla="val 641"/>
              <a:gd name="adj3" fmla="val 18750"/>
              <a:gd name="adj4" fmla="val -16667"/>
              <a:gd name="adj5" fmla="val 158088"/>
              <a:gd name="adj6" fmla="val -42341"/>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皆さんの宣言をココに</a:t>
            </a:r>
            <a:endParaRPr kumimoji="1" lang="en-US" altLang="ja-JP" sz="1600" dirty="0" smtClean="0"/>
          </a:p>
          <a:p>
            <a:pPr algn="ctr"/>
            <a:r>
              <a:rPr kumimoji="1" lang="ja-JP" altLang="en-US" sz="1600" dirty="0" smtClean="0"/>
              <a:t>書いてください</a:t>
            </a:r>
            <a:endParaRPr kumimoji="1" lang="ja-JP" altLang="en-US" sz="1600" dirty="0"/>
          </a:p>
        </p:txBody>
      </p:sp>
      <p:sp>
        <p:nvSpPr>
          <p:cNvPr id="115" name="線吹き出し 2 (枠付き) 114"/>
          <p:cNvSpPr/>
          <p:nvPr/>
        </p:nvSpPr>
        <p:spPr>
          <a:xfrm>
            <a:off x="4953000" y="4740080"/>
            <a:ext cx="2796989" cy="914400"/>
          </a:xfrm>
          <a:prstGeom prst="borderCallout2">
            <a:avLst>
              <a:gd name="adj1" fmla="val 18750"/>
              <a:gd name="adj2" fmla="val 641"/>
              <a:gd name="adj3" fmla="val 18750"/>
              <a:gd name="adj4" fmla="val -16667"/>
              <a:gd name="adj5" fmla="val 148892"/>
              <a:gd name="adj6" fmla="val -43620"/>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宣言に関係するゴールを調べて、該当欄をチェックしてください。</a:t>
            </a:r>
            <a:endParaRPr kumimoji="1" lang="ja-JP" altLang="en-US" sz="1600" dirty="0"/>
          </a:p>
        </p:txBody>
      </p:sp>
      <p:sp>
        <p:nvSpPr>
          <p:cNvPr id="116" name="線吹き出し 2 (枠付き) 115"/>
          <p:cNvSpPr/>
          <p:nvPr/>
        </p:nvSpPr>
        <p:spPr>
          <a:xfrm>
            <a:off x="5410200" y="5795672"/>
            <a:ext cx="3599330" cy="914400"/>
          </a:xfrm>
          <a:prstGeom prst="borderCallout2">
            <a:avLst>
              <a:gd name="adj1" fmla="val 18750"/>
              <a:gd name="adj2" fmla="val 641"/>
              <a:gd name="adj3" fmla="val 18750"/>
              <a:gd name="adj4" fmla="val -16667"/>
              <a:gd name="adj5" fmla="val 85159"/>
              <a:gd name="adj6" fmla="val -70529"/>
            </a:avLst>
          </a:prstGeom>
          <a:ln>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名前の欄はニックネームを</a:t>
            </a:r>
            <a:endParaRPr kumimoji="1" lang="en-US" altLang="ja-JP" sz="1600" dirty="0" smtClean="0"/>
          </a:p>
          <a:p>
            <a:pPr algn="ctr"/>
            <a:r>
              <a:rPr kumimoji="1" lang="ja-JP" altLang="en-US" sz="1600" dirty="0" smtClean="0"/>
              <a:t>書いてください。</a:t>
            </a:r>
            <a:endParaRPr kumimoji="1" lang="en-US" altLang="ja-JP" sz="1600" dirty="0" smtClean="0"/>
          </a:p>
          <a:p>
            <a:pPr algn="ctr"/>
            <a:r>
              <a:rPr kumimoji="1" lang="ja-JP" altLang="en-US" sz="1050" dirty="0" smtClean="0"/>
              <a:t>（</a:t>
            </a:r>
            <a:r>
              <a:rPr kumimoji="1" lang="en-US" altLang="ja-JP" sz="1050" dirty="0" smtClean="0"/>
              <a:t>HP</a:t>
            </a:r>
            <a:r>
              <a:rPr kumimoji="1" lang="ja-JP" altLang="en-US" sz="1050" dirty="0" smtClean="0"/>
              <a:t>に掲載するため個人情報は記載しないでください）</a:t>
            </a:r>
            <a:endParaRPr kumimoji="1" lang="ja-JP" altLang="en-US" sz="1050" dirty="0"/>
          </a:p>
        </p:txBody>
      </p:sp>
    </p:spTree>
    <p:extLst>
      <p:ext uri="{BB962C8B-B14F-4D97-AF65-F5344CB8AC3E}">
        <p14:creationId xmlns:p14="http://schemas.microsoft.com/office/powerpoint/2010/main" val="78681013"/>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参考</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宣言プロジェクト」実施</a:t>
            </a:r>
            <a:r>
              <a:rPr kumimoji="1" lang="ja-JP" altLang="en-US" sz="2000" b="1" dirty="0" smtClean="0">
                <a:latin typeface="Meiryo UI" panose="020B0604030504040204" pitchFamily="50" charset="-128"/>
                <a:ea typeface="Meiryo UI" panose="020B0604030504040204" pitchFamily="50" charset="-128"/>
              </a:rPr>
              <a:t>要領</a:t>
            </a:r>
            <a:endParaRPr kumimoji="1" lang="ja-JP" altLang="en-US" sz="1600"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2"/>
          <a:srcRect l="6477" r="7834"/>
          <a:stretch/>
        </p:blipFill>
        <p:spPr>
          <a:xfrm>
            <a:off x="0" y="965039"/>
            <a:ext cx="3387144" cy="5133975"/>
          </a:xfrm>
          <a:prstGeom prst="rect">
            <a:avLst/>
          </a:prstGeom>
        </p:spPr>
      </p:pic>
      <p:pic>
        <p:nvPicPr>
          <p:cNvPr id="6" name="図 5"/>
          <p:cNvPicPr>
            <a:picLocks noChangeAspect="1"/>
          </p:cNvPicPr>
          <p:nvPr/>
        </p:nvPicPr>
        <p:blipFill rotWithShape="1">
          <a:blip r:embed="rId3"/>
          <a:srcRect l="9455" r="6843"/>
          <a:stretch/>
        </p:blipFill>
        <p:spPr>
          <a:xfrm>
            <a:off x="3381778" y="879313"/>
            <a:ext cx="3348507" cy="5305425"/>
          </a:xfrm>
          <a:prstGeom prst="rect">
            <a:avLst/>
          </a:prstGeom>
        </p:spPr>
      </p:pic>
      <p:pic>
        <p:nvPicPr>
          <p:cNvPr id="7" name="図 6"/>
          <p:cNvPicPr>
            <a:picLocks noChangeAspect="1"/>
          </p:cNvPicPr>
          <p:nvPr/>
        </p:nvPicPr>
        <p:blipFill rotWithShape="1">
          <a:blip r:embed="rId4"/>
          <a:srcRect l="3307" r="4899"/>
          <a:stretch/>
        </p:blipFill>
        <p:spPr>
          <a:xfrm>
            <a:off x="6647646" y="879313"/>
            <a:ext cx="3217571" cy="5029200"/>
          </a:xfrm>
          <a:prstGeom prst="rect">
            <a:avLst/>
          </a:prstGeom>
        </p:spPr>
      </p:pic>
    </p:spTree>
    <p:extLst>
      <p:ext uri="{BB962C8B-B14F-4D97-AF65-F5344CB8AC3E}">
        <p14:creationId xmlns:p14="http://schemas.microsoft.com/office/powerpoint/2010/main" val="3614963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509210" y="2805937"/>
            <a:ext cx="360000" cy="358635"/>
          </a:xfrm>
          <a:prstGeom prst="rect">
            <a:avLst/>
          </a:prstGeom>
        </p:spPr>
      </p:pic>
      <p:sp>
        <p:nvSpPr>
          <p:cNvPr id="9" name="正方形/長方形 8"/>
          <p:cNvSpPr/>
          <p:nvPr/>
        </p:nvSpPr>
        <p:spPr>
          <a:xfrm>
            <a:off x="1202134" y="2750659"/>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4097266" y="2833555"/>
            <a:ext cx="5256163"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43" y="6007781"/>
            <a:ext cx="1955179" cy="653122"/>
          </a:xfrm>
          <a:prstGeom prst="rect">
            <a:avLst/>
          </a:prstGeom>
        </p:spPr>
      </p:pic>
      <p:sp>
        <p:nvSpPr>
          <p:cNvPr id="7" name="正方形/長方形 6"/>
          <p:cNvSpPr/>
          <p:nvPr/>
        </p:nvSpPr>
        <p:spPr>
          <a:xfrm>
            <a:off x="498462" y="1443672"/>
            <a:ext cx="11726287" cy="1015663"/>
          </a:xfrm>
          <a:prstGeom prst="rect">
            <a:avLst/>
          </a:prstGeom>
        </p:spPr>
        <p:txBody>
          <a:bodyPr wrap="none">
            <a:spAutoFit/>
          </a:bodyPr>
          <a:lstStyle/>
          <a:p>
            <a:pPr defTabSz="914400"/>
            <a:r>
              <a:rPr kumimoji="1" lang="ja-JP" altLang="en-US" sz="6000" dirty="0" smtClean="0">
                <a:solidFill>
                  <a:prstClr val="black"/>
                </a:solidFill>
                <a:latin typeface="Calibri"/>
                <a:ea typeface="Meiryo UI"/>
              </a:rPr>
              <a:t>ご清聴ありがとうございました。</a:t>
            </a:r>
            <a:endParaRPr kumimoji="1" lang="ja-JP" altLang="en-US" sz="6000" dirty="0">
              <a:solidFill>
                <a:prstClr val="black"/>
              </a:solidFill>
              <a:latin typeface="Calibri"/>
              <a:ea typeface="Meiryo UI"/>
            </a:endParaRPr>
          </a:p>
        </p:txBody>
      </p:sp>
      <p:sp>
        <p:nvSpPr>
          <p:cNvPr id="5" name="テキスト ボックス 4"/>
          <p:cNvSpPr txBox="1"/>
          <p:nvPr/>
        </p:nvSpPr>
        <p:spPr>
          <a:xfrm>
            <a:off x="946641" y="3455895"/>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推進課</a:t>
            </a:r>
          </a:p>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TEL:06-6941-0351</a:t>
            </a: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8156902" y="3455895"/>
            <a:ext cx="1536921" cy="2329051"/>
          </a:xfrm>
          <a:prstGeom prst="rect">
            <a:avLst/>
          </a:prstGeom>
        </p:spPr>
      </p:pic>
    </p:spTree>
    <p:extLst>
      <p:ext uri="{BB962C8B-B14F-4D97-AF65-F5344CB8AC3E}">
        <p14:creationId xmlns:p14="http://schemas.microsoft.com/office/powerpoint/2010/main" val="3254602549"/>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86247" y="2243189"/>
            <a:ext cx="4536000" cy="4324261"/>
          </a:xfrm>
          <a:prstGeom prst="rect">
            <a:avLst/>
          </a:prstGeom>
        </p:spPr>
        <p:txBody>
          <a:bodyPr wrap="square">
            <a:spAutoFit/>
          </a:bodyPr>
          <a:lstStyle/>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endPar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r>
              <a:rPr lang="ja-JP"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523088" y="776534"/>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仮 訳</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5185349" y="2525070"/>
            <a:ext cx="4536000" cy="3195747"/>
          </a:xfrm>
          <a:prstGeom prst="rect">
            <a:avLst/>
          </a:prstGeom>
        </p:spPr>
        <p:txBody>
          <a:bodyPr wrap="square">
            <a:spAutoFit/>
          </a:bodyPr>
          <a:lstStyle/>
          <a:p>
            <a:pPr>
              <a:lnSpc>
                <a:spcPts val="2200"/>
              </a:lnSpc>
            </a:pPr>
            <a:r>
              <a:rPr lang="ja-JP" altLang="en-US" sz="1200" dirty="0" smtClean="0">
                <a:solidFill>
                  <a:srgbClr val="000000"/>
                </a:solidFill>
                <a:latin typeface="Meiryo UI" panose="020B0604030504040204" pitchFamily="50" charset="-128"/>
                <a:ea typeface="Meiryo UI" panose="020B0604030504040204" pitchFamily="50" charset="-128"/>
              </a:rPr>
              <a:t>今日</a:t>
            </a:r>
            <a:r>
              <a:rPr lang="ja-JP" altLang="en-US" sz="1200" dirty="0">
                <a:solidFill>
                  <a:srgbClr val="000000"/>
                </a:solidFill>
                <a:latin typeface="Meiryo UI" panose="020B0604030504040204" pitchFamily="50" charset="-128"/>
                <a:ea typeface="Meiryo UI" panose="020B0604030504040204" pitchFamily="50" charset="-128"/>
              </a:rPr>
              <a:t>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r>
              <a:rPr lang="ja-JP" altLang="en-US" sz="1200" dirty="0" smtClean="0">
                <a:solidFill>
                  <a:srgbClr val="000000"/>
                </a:solidFill>
                <a:latin typeface="Meiryo UI" panose="020B0604030504040204" pitchFamily="50" charset="-128"/>
                <a:ea typeface="Meiryo UI" panose="020B0604030504040204" pitchFamily="50" charset="-128"/>
              </a:rPr>
              <a:t>。</a:t>
            </a:r>
            <a:endParaRPr lang="en-US" altLang="ja-JP" sz="1200" dirty="0" smtClean="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smtClean="0">
                <a:solidFill>
                  <a:srgbClr val="FF0000"/>
                </a:solidFill>
                <a:latin typeface="Meiryo UI" panose="020B0604030504040204" pitchFamily="50" charset="-128"/>
                <a:ea typeface="Meiryo UI" panose="020B0604030504040204" pitchFamily="50" charset="-128"/>
              </a:rPr>
              <a:t>これら</a:t>
            </a:r>
            <a:r>
              <a:rPr lang="ja-JP" altLang="en-US" sz="1200" dirty="0">
                <a:solidFill>
                  <a:srgbClr val="FF0000"/>
                </a:solidFill>
                <a:latin typeface="Meiryo UI" panose="020B0604030504040204" pitchFamily="50" charset="-128"/>
                <a:ea typeface="Meiryo UI" panose="020B0604030504040204" pitchFamily="50" charset="-128"/>
              </a:rPr>
              <a:t>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72028" y="1330729"/>
            <a:ext cx="9554408" cy="723275"/>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の世界を変革する</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：持続</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7049098" y="6567450"/>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sz="1050"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：国際連合広報センターホーム</a:t>
            </a: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Tree>
    <p:extLst>
      <p:ext uri="{BB962C8B-B14F-4D97-AF65-F5344CB8AC3E}">
        <p14:creationId xmlns:p14="http://schemas.microsoft.com/office/powerpoint/2010/main" val="1448277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344" y="885599"/>
            <a:ext cx="8113776" cy="5730354"/>
          </a:xfrm>
          <a:prstGeom prst="rect">
            <a:avLst/>
          </a:prstGeom>
        </p:spPr>
      </p:pic>
    </p:spTree>
    <p:extLst>
      <p:ext uri="{BB962C8B-B14F-4D97-AF65-F5344CB8AC3E}">
        <p14:creationId xmlns:p14="http://schemas.microsoft.com/office/powerpoint/2010/main" val="4271341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のゴール（５つの</a:t>
            </a:r>
            <a:r>
              <a:rPr kumimoji="1" lang="en-US" altLang="ja-JP" sz="2000" b="1" dirty="0" smtClean="0">
                <a:latin typeface="Meiryo UI" panose="020B0604030504040204" pitchFamily="50" charset="-128"/>
                <a:ea typeface="Meiryo UI" panose="020B0604030504040204" pitchFamily="50" charset="-128"/>
              </a:rPr>
              <a:t>P)</a:t>
            </a:r>
            <a:endParaRPr kumimoji="1" lang="en-US" altLang="ja-JP" sz="20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3397" y="5884081"/>
            <a:ext cx="765888" cy="765888"/>
          </a:xfrm>
          <a:prstGeom prst="rect">
            <a:avLst/>
          </a:prstGeom>
        </p:spPr>
      </p:pic>
      <p:grpSp>
        <p:nvGrpSpPr>
          <p:cNvPr id="7" name="グループ化 6"/>
          <p:cNvGrpSpPr/>
          <p:nvPr/>
        </p:nvGrpSpPr>
        <p:grpSpPr>
          <a:xfrm>
            <a:off x="694489" y="779545"/>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7307969" y="1493167"/>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81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22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90496"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708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4816381" y="6604084"/>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2653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のターゲット</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17116" y="708310"/>
            <a:ext cx="9840940" cy="467500"/>
          </a:xfrm>
          <a:prstGeom prst="rect">
            <a:avLst/>
          </a:prstGeom>
        </p:spPr>
        <p:txBody>
          <a:bodyPr wrap="square">
            <a:spAutoFit/>
          </a:bodyPr>
          <a:lstStyle/>
          <a:p>
            <a:pPr>
              <a:lnSpc>
                <a:spcPct val="150000"/>
              </a:lnSpc>
            </a:pPr>
            <a:r>
              <a:rPr lang="ja-JP" altLang="ja-JP" b="1" dirty="0"/>
              <a:t>あらゆる年齢のすべての人々の健康的な生活を確保し、福祉を促進する</a:t>
            </a:r>
            <a:endParaRPr lang="ja-JP" altLang="en-US" sz="2400" b="1" dirty="0"/>
          </a:p>
        </p:txBody>
      </p:sp>
      <p:graphicFrame>
        <p:nvGraphicFramePr>
          <p:cNvPr id="10" name="表 9"/>
          <p:cNvGraphicFramePr>
            <a:graphicFrameLocks noGrp="1"/>
          </p:cNvGraphicFramePr>
          <p:nvPr>
            <p:extLst/>
          </p:nvPr>
        </p:nvGraphicFramePr>
        <p:xfrm>
          <a:off x="2364623" y="1293387"/>
          <a:ext cx="7397942" cy="5171285"/>
        </p:xfrm>
        <a:graphic>
          <a:graphicData uri="http://schemas.openxmlformats.org/drawingml/2006/table">
            <a:tbl>
              <a:tblPr>
                <a:tableStyleId>{69C7853C-536D-4A76-A0AE-DD22124D55A5}</a:tableStyleId>
              </a:tblPr>
              <a:tblGrid>
                <a:gridCol w="728200">
                  <a:extLst>
                    <a:ext uri="{9D8B030D-6E8A-4147-A177-3AD203B41FA5}">
                      <a16:colId xmlns:a16="http://schemas.microsoft.com/office/drawing/2014/main" val="1173897209"/>
                    </a:ext>
                  </a:extLst>
                </a:gridCol>
                <a:gridCol w="6669742">
                  <a:extLst>
                    <a:ext uri="{9D8B030D-6E8A-4147-A177-3AD203B41FA5}">
                      <a16:colId xmlns:a16="http://schemas.microsoft.com/office/drawing/2014/main" val="2315538763"/>
                    </a:ext>
                  </a:extLst>
                </a:gridCol>
              </a:tblGrid>
              <a:tr h="270082">
                <a:tc>
                  <a:txBody>
                    <a:bodyPr/>
                    <a:lstStyle/>
                    <a:p>
                      <a:pPr algn="ctr"/>
                      <a:r>
                        <a:rPr lang="en-US" altLang="ja-JP" sz="1400" dirty="0" smtClean="0">
                          <a:latin typeface="+mn-ea"/>
                          <a:ea typeface="+mn-ea"/>
                        </a:rPr>
                        <a:t>3.1</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年までに、世界の妊産婦の死亡率を出生</a:t>
                      </a:r>
                      <a:r>
                        <a:rPr kumimoji="1" lang="en-US" altLang="ja-JP" sz="1100" kern="1200" dirty="0" smtClean="0">
                          <a:solidFill>
                            <a:schemeClr val="dk1"/>
                          </a:solidFill>
                          <a:effectLst/>
                          <a:latin typeface="+mn-lt"/>
                          <a:ea typeface="+mn-ea"/>
                          <a:cs typeface="+mn-cs"/>
                        </a:rPr>
                        <a:t>10</a:t>
                      </a:r>
                      <a:r>
                        <a:rPr kumimoji="1" lang="ja-JP" altLang="ja-JP" sz="1100" kern="1200" dirty="0" smtClean="0">
                          <a:solidFill>
                            <a:schemeClr val="dk1"/>
                          </a:solidFill>
                          <a:effectLst/>
                          <a:latin typeface="+mn-lt"/>
                          <a:ea typeface="+mn-ea"/>
                          <a:cs typeface="+mn-cs"/>
                        </a:rPr>
                        <a:t>万人当たり</a:t>
                      </a:r>
                      <a:r>
                        <a:rPr kumimoji="1" lang="en-US" altLang="ja-JP" sz="1100" kern="1200" dirty="0" smtClean="0">
                          <a:solidFill>
                            <a:schemeClr val="dk1"/>
                          </a:solidFill>
                          <a:effectLst/>
                          <a:latin typeface="+mn-lt"/>
                          <a:ea typeface="+mn-ea"/>
                          <a:cs typeface="+mn-cs"/>
                        </a:rPr>
                        <a:t>70</a:t>
                      </a:r>
                      <a:r>
                        <a:rPr kumimoji="1" lang="ja-JP" altLang="ja-JP" sz="1100" kern="1200" dirty="0" smtClean="0">
                          <a:solidFill>
                            <a:schemeClr val="dk1"/>
                          </a:solidFill>
                          <a:effectLst/>
                          <a:latin typeface="+mn-lt"/>
                          <a:ea typeface="+mn-ea"/>
                          <a:cs typeface="+mn-cs"/>
                        </a:rPr>
                        <a:t>人未満に削減する。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958742302"/>
                  </a:ext>
                </a:extLst>
              </a:tr>
              <a:tr h="540846">
                <a:tc>
                  <a:txBody>
                    <a:bodyPr/>
                    <a:lstStyle/>
                    <a:p>
                      <a:pPr algn="ctr"/>
                      <a:r>
                        <a:rPr lang="en-US" altLang="ja-JP" sz="1400" dirty="0" smtClean="0">
                          <a:latin typeface="+mn-ea"/>
                          <a:ea typeface="+mn-ea"/>
                        </a:rPr>
                        <a:t>3.2</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すべての国が新生児死亡率を少なくとも出生</a:t>
                      </a:r>
                      <a:r>
                        <a:rPr kumimoji="1" lang="en-US" altLang="ja-JP" sz="1100" kern="1200" dirty="0" smtClean="0">
                          <a:solidFill>
                            <a:schemeClr val="dk1"/>
                          </a:solidFill>
                          <a:effectLst/>
                          <a:latin typeface="+mn-lt"/>
                          <a:ea typeface="+mn-ea"/>
                          <a:cs typeface="+mn-cs"/>
                        </a:rPr>
                        <a:t>1,000</a:t>
                      </a:r>
                      <a:r>
                        <a:rPr kumimoji="1" lang="ja-JP" altLang="ja-JP" sz="1100" kern="1200" dirty="0" smtClean="0">
                          <a:solidFill>
                            <a:schemeClr val="dk1"/>
                          </a:solidFill>
                          <a:effectLst/>
                          <a:latin typeface="+mn-lt"/>
                          <a:ea typeface="+mn-ea"/>
                          <a:cs typeface="+mn-cs"/>
                        </a:rPr>
                        <a:t>件中</a:t>
                      </a:r>
                      <a:r>
                        <a:rPr kumimoji="1" lang="en-US" altLang="ja-JP" sz="1100" kern="1200" dirty="0" smtClean="0">
                          <a:solidFill>
                            <a:schemeClr val="dk1"/>
                          </a:solidFill>
                          <a:effectLst/>
                          <a:latin typeface="+mn-lt"/>
                          <a:ea typeface="+mn-ea"/>
                          <a:cs typeface="+mn-cs"/>
                        </a:rPr>
                        <a:t>12</a:t>
                      </a:r>
                      <a:r>
                        <a:rPr kumimoji="1" lang="ja-JP" altLang="ja-JP" sz="1100" kern="1200" dirty="0" smtClean="0">
                          <a:solidFill>
                            <a:schemeClr val="dk1"/>
                          </a:solidFill>
                          <a:effectLst/>
                          <a:latin typeface="+mn-lt"/>
                          <a:ea typeface="+mn-ea"/>
                          <a:cs typeface="+mn-cs"/>
                        </a:rPr>
                        <a:t>件以下まで減らし、</a:t>
                      </a:r>
                      <a:r>
                        <a:rPr kumimoji="1" lang="en-US" altLang="ja-JP" sz="1100" kern="1200" dirty="0" smtClean="0">
                          <a:solidFill>
                            <a:schemeClr val="dk1"/>
                          </a:solidFill>
                          <a:effectLst/>
                          <a:latin typeface="+mn-lt"/>
                          <a:ea typeface="+mn-ea"/>
                          <a:cs typeface="+mn-cs"/>
                        </a:rPr>
                        <a:t>5</a:t>
                      </a:r>
                      <a:r>
                        <a:rPr kumimoji="1" lang="ja-JP" altLang="ja-JP" sz="1100" kern="1200" dirty="0" smtClean="0">
                          <a:solidFill>
                            <a:schemeClr val="dk1"/>
                          </a:solidFill>
                          <a:effectLst/>
                          <a:latin typeface="+mn-lt"/>
                          <a:ea typeface="+mn-ea"/>
                          <a:cs typeface="+mn-cs"/>
                        </a:rPr>
                        <a:t>歳以下死亡率を少なくとも出生</a:t>
                      </a:r>
                      <a:r>
                        <a:rPr kumimoji="1" lang="en-US" altLang="ja-JP" sz="1100" kern="1200" dirty="0" smtClean="0">
                          <a:solidFill>
                            <a:schemeClr val="dk1"/>
                          </a:solidFill>
                          <a:effectLst/>
                          <a:latin typeface="+mn-lt"/>
                          <a:ea typeface="+mn-ea"/>
                          <a:cs typeface="+mn-cs"/>
                        </a:rPr>
                        <a:t>1,000</a:t>
                      </a:r>
                      <a:r>
                        <a:rPr kumimoji="1" lang="ja-JP" altLang="ja-JP" sz="1100" kern="1200" dirty="0" smtClean="0">
                          <a:solidFill>
                            <a:schemeClr val="dk1"/>
                          </a:solidFill>
                          <a:effectLst/>
                          <a:latin typeface="+mn-lt"/>
                          <a:ea typeface="+mn-ea"/>
                          <a:cs typeface="+mn-cs"/>
                        </a:rPr>
                        <a:t>件中</a:t>
                      </a:r>
                      <a:r>
                        <a:rPr kumimoji="1" lang="en-US" altLang="ja-JP" sz="1100" kern="1200" dirty="0" smtClean="0">
                          <a:solidFill>
                            <a:schemeClr val="dk1"/>
                          </a:solidFill>
                          <a:effectLst/>
                          <a:latin typeface="+mn-lt"/>
                          <a:ea typeface="+mn-ea"/>
                          <a:cs typeface="+mn-cs"/>
                        </a:rPr>
                        <a:t>25</a:t>
                      </a:r>
                      <a:r>
                        <a:rPr kumimoji="1" lang="ja-JP" altLang="ja-JP" sz="1100" kern="1200" dirty="0" smtClean="0">
                          <a:solidFill>
                            <a:schemeClr val="dk1"/>
                          </a:solidFill>
                          <a:effectLst/>
                          <a:latin typeface="+mn-lt"/>
                          <a:ea typeface="+mn-ea"/>
                          <a:cs typeface="+mn-cs"/>
                        </a:rPr>
                        <a:t>件以下まで減らすことを目指し、</a:t>
                      </a:r>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年までに、新生児及び</a:t>
                      </a:r>
                      <a:r>
                        <a:rPr kumimoji="1" lang="en-US" altLang="ja-JP" sz="1100" kern="1200" dirty="0" smtClean="0">
                          <a:solidFill>
                            <a:schemeClr val="dk1"/>
                          </a:solidFill>
                          <a:effectLst/>
                          <a:latin typeface="+mn-lt"/>
                          <a:ea typeface="+mn-ea"/>
                          <a:cs typeface="+mn-cs"/>
                        </a:rPr>
                        <a:t>5</a:t>
                      </a:r>
                      <a:r>
                        <a:rPr kumimoji="1" lang="ja-JP" altLang="ja-JP" sz="1100" kern="1200" dirty="0" smtClean="0">
                          <a:solidFill>
                            <a:schemeClr val="dk1"/>
                          </a:solidFill>
                          <a:effectLst/>
                          <a:latin typeface="+mn-lt"/>
                          <a:ea typeface="+mn-ea"/>
                          <a:cs typeface="+mn-cs"/>
                        </a:rPr>
                        <a:t>歳未満児の予防可能な死亡を根絶する。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233256950"/>
                  </a:ext>
                </a:extLst>
              </a:tr>
              <a:tr h="336176">
                <a:tc>
                  <a:txBody>
                    <a:bodyPr/>
                    <a:lstStyle/>
                    <a:p>
                      <a:pPr algn="ctr"/>
                      <a:r>
                        <a:rPr lang="en-US" altLang="ja-JP" sz="1400" dirty="0" smtClean="0">
                          <a:latin typeface="+mn-ea"/>
                          <a:ea typeface="+mn-ea"/>
                        </a:rPr>
                        <a:t>3.3</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年までに、エイズ、結核、マラリア及び顧みられない熱帯病といった伝染病を根絶するとともに肝炎、水系感染症及びその他の</a:t>
                      </a:r>
                      <a:r>
                        <a:rPr kumimoji="1" lang="ja-JP" altLang="ja-JP" sz="1100" b="1" kern="1200" dirty="0" smtClean="0">
                          <a:solidFill>
                            <a:srgbClr val="FF0000"/>
                          </a:solidFill>
                          <a:effectLst/>
                          <a:latin typeface="+mn-lt"/>
                          <a:ea typeface="+mn-ea"/>
                          <a:cs typeface="+mn-cs"/>
                        </a:rPr>
                        <a:t>感染症に対処</a:t>
                      </a:r>
                      <a:r>
                        <a:rPr kumimoji="1" lang="ja-JP" altLang="ja-JP" sz="1100" kern="1200" dirty="0" smtClean="0">
                          <a:solidFill>
                            <a:schemeClr val="dk1"/>
                          </a:solidFill>
                          <a:effectLst/>
                          <a:latin typeface="+mn-lt"/>
                          <a:ea typeface="+mn-ea"/>
                          <a:cs typeface="+mn-cs"/>
                        </a:rPr>
                        <a:t>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142975600"/>
                  </a:ext>
                </a:extLst>
              </a:tr>
              <a:tr h="0">
                <a:tc>
                  <a:txBody>
                    <a:bodyPr/>
                    <a:lstStyle/>
                    <a:p>
                      <a:pPr algn="ctr"/>
                      <a:r>
                        <a:rPr lang="en-US" altLang="ja-JP" sz="1400" dirty="0" smtClean="0">
                          <a:latin typeface="+mn-ea"/>
                          <a:ea typeface="+mn-ea"/>
                        </a:rPr>
                        <a:t>3.4</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年までに、非感染性疾患による若年死亡率を、予防や治療を通じて</a:t>
                      </a:r>
                      <a:r>
                        <a:rPr kumimoji="1" lang="en-US" altLang="ja-JP" sz="1100" kern="1200" dirty="0" smtClean="0">
                          <a:solidFill>
                            <a:schemeClr val="dk1"/>
                          </a:solidFill>
                          <a:effectLst/>
                          <a:latin typeface="+mn-lt"/>
                          <a:ea typeface="+mn-ea"/>
                          <a:cs typeface="+mn-cs"/>
                        </a:rPr>
                        <a:t>3</a:t>
                      </a:r>
                      <a:r>
                        <a:rPr kumimoji="1" lang="ja-JP" altLang="ja-JP" sz="1100" kern="1200" dirty="0" smtClean="0">
                          <a:solidFill>
                            <a:schemeClr val="dk1"/>
                          </a:solidFill>
                          <a:effectLst/>
                          <a:latin typeface="+mn-lt"/>
                          <a:ea typeface="+mn-ea"/>
                          <a:cs typeface="+mn-cs"/>
                        </a:rPr>
                        <a:t>分の</a:t>
                      </a:r>
                      <a:r>
                        <a:rPr kumimoji="1" lang="en-US" altLang="ja-JP" sz="1100" kern="1200" dirty="0" smtClean="0">
                          <a:solidFill>
                            <a:schemeClr val="dk1"/>
                          </a:solidFill>
                          <a:effectLst/>
                          <a:latin typeface="+mn-lt"/>
                          <a:ea typeface="+mn-ea"/>
                          <a:cs typeface="+mn-cs"/>
                        </a:rPr>
                        <a:t>1</a:t>
                      </a:r>
                      <a:r>
                        <a:rPr kumimoji="1" lang="ja-JP" altLang="ja-JP" sz="1100" kern="1200" dirty="0" smtClean="0">
                          <a:solidFill>
                            <a:schemeClr val="dk1"/>
                          </a:solidFill>
                          <a:effectLst/>
                          <a:latin typeface="+mn-lt"/>
                          <a:ea typeface="+mn-ea"/>
                          <a:cs typeface="+mn-cs"/>
                        </a:rPr>
                        <a:t>減少させ、精神保健及び福祉を促進する。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765084258"/>
                  </a:ext>
                </a:extLst>
              </a:tr>
              <a:tr h="247775">
                <a:tc>
                  <a:txBody>
                    <a:bodyPr/>
                    <a:lstStyle/>
                    <a:p>
                      <a:pPr algn="ctr"/>
                      <a:r>
                        <a:rPr lang="en-US" altLang="ja-JP" sz="1400" dirty="0" smtClean="0">
                          <a:latin typeface="+mn-ea"/>
                          <a:ea typeface="+mn-ea"/>
                        </a:rPr>
                        <a:t>3.5</a:t>
                      </a:r>
                      <a:endParaRPr lang="en-US" altLang="ja-JP" sz="1400" dirty="0">
                        <a:latin typeface="+mn-ea"/>
                        <a:ea typeface="+mn-ea"/>
                      </a:endParaRPr>
                    </a:p>
                  </a:txBody>
                  <a:tcPr marL="31650" marR="31650" marT="15825" marB="15825" anchor="ctr"/>
                </a:tc>
                <a:tc>
                  <a:txBody>
                    <a:bodyPr/>
                    <a:lstStyle/>
                    <a:p>
                      <a:r>
                        <a:rPr kumimoji="1" lang="ja-JP" altLang="ja-JP" sz="1100" b="1" kern="1200" dirty="0" smtClean="0">
                          <a:solidFill>
                            <a:srgbClr val="FF0000"/>
                          </a:solidFill>
                          <a:effectLst/>
                          <a:latin typeface="+mn-lt"/>
                          <a:ea typeface="+mn-ea"/>
                          <a:cs typeface="+mn-cs"/>
                        </a:rPr>
                        <a:t>薬物乱用やアルコール</a:t>
                      </a:r>
                      <a:r>
                        <a:rPr kumimoji="1" lang="ja-JP" altLang="ja-JP" sz="1100" kern="1200" dirty="0" smtClean="0">
                          <a:solidFill>
                            <a:schemeClr val="dk1"/>
                          </a:solidFill>
                          <a:effectLst/>
                          <a:latin typeface="+mn-lt"/>
                          <a:ea typeface="+mn-ea"/>
                          <a:cs typeface="+mn-cs"/>
                        </a:rPr>
                        <a:t>の有害な摂取を含む、</a:t>
                      </a:r>
                      <a:r>
                        <a:rPr kumimoji="1" lang="ja-JP" altLang="ja-JP" sz="1100" b="1" kern="1200" dirty="0" smtClean="0">
                          <a:solidFill>
                            <a:srgbClr val="FF0000"/>
                          </a:solidFill>
                          <a:effectLst/>
                          <a:latin typeface="+mn-lt"/>
                          <a:ea typeface="+mn-ea"/>
                          <a:cs typeface="+mn-cs"/>
                        </a:rPr>
                        <a:t>物質乱用の防止・治療を強化</a:t>
                      </a:r>
                      <a:r>
                        <a:rPr kumimoji="1" lang="ja-JP" altLang="ja-JP" sz="1100" kern="1200" dirty="0" smtClean="0">
                          <a:solidFill>
                            <a:schemeClr val="dk1"/>
                          </a:solidFill>
                          <a:effectLst/>
                          <a:latin typeface="+mn-lt"/>
                          <a:ea typeface="+mn-ea"/>
                          <a:cs typeface="+mn-cs"/>
                        </a:rPr>
                        <a:t>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663298110"/>
                  </a:ext>
                </a:extLst>
              </a:tr>
              <a:tr h="242047">
                <a:tc>
                  <a:txBody>
                    <a:bodyPr/>
                    <a:lstStyle/>
                    <a:p>
                      <a:pPr algn="ctr"/>
                      <a:r>
                        <a:rPr lang="en-US" altLang="ja-JP" sz="1400" dirty="0" smtClean="0">
                          <a:latin typeface="+mn-ea"/>
                          <a:ea typeface="+mn-ea"/>
                        </a:rPr>
                        <a:t>3.6</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2020</a:t>
                      </a:r>
                      <a:r>
                        <a:rPr kumimoji="1" lang="ja-JP" altLang="ja-JP" sz="1100" kern="1200" dirty="0" smtClean="0">
                          <a:solidFill>
                            <a:schemeClr val="dk1"/>
                          </a:solidFill>
                          <a:effectLst/>
                          <a:latin typeface="+mn-lt"/>
                          <a:ea typeface="+mn-ea"/>
                          <a:cs typeface="+mn-cs"/>
                        </a:rPr>
                        <a:t>年までに、</a:t>
                      </a:r>
                      <a:r>
                        <a:rPr kumimoji="1" lang="ja-JP" altLang="ja-JP" sz="1100" b="1" kern="1200" dirty="0" smtClean="0">
                          <a:solidFill>
                            <a:srgbClr val="FF0000"/>
                          </a:solidFill>
                          <a:effectLst/>
                          <a:latin typeface="+mn-lt"/>
                          <a:ea typeface="+mn-ea"/>
                          <a:cs typeface="+mn-cs"/>
                        </a:rPr>
                        <a:t>世界の道路交通事故による死傷者を半減</a:t>
                      </a:r>
                      <a:r>
                        <a:rPr kumimoji="1" lang="ja-JP" altLang="ja-JP" sz="1100" kern="1200" dirty="0" smtClean="0">
                          <a:solidFill>
                            <a:schemeClr val="dk1"/>
                          </a:solidFill>
                          <a:effectLst/>
                          <a:latin typeface="+mn-lt"/>
                          <a:ea typeface="+mn-ea"/>
                          <a:cs typeface="+mn-cs"/>
                        </a:rPr>
                        <a:t>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617111833"/>
                  </a:ext>
                </a:extLst>
              </a:tr>
              <a:tr h="158402">
                <a:tc>
                  <a:txBody>
                    <a:bodyPr/>
                    <a:lstStyle/>
                    <a:p>
                      <a:pPr algn="ctr"/>
                      <a:r>
                        <a:rPr lang="en-US" altLang="ja-JP" sz="1400" dirty="0" smtClean="0">
                          <a:latin typeface="+mn-ea"/>
                          <a:ea typeface="+mn-ea"/>
                        </a:rPr>
                        <a:t>3.7</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年までに、家族計画、情報・教育及び性と生殖に関する健康の国家戦略・計画への組み入れを含む、性と生殖に関する保健サービスをすべての人々が利用できるようにする。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996177413"/>
                  </a:ext>
                </a:extLst>
              </a:tr>
              <a:tr h="547012">
                <a:tc>
                  <a:txBody>
                    <a:bodyPr/>
                    <a:lstStyle/>
                    <a:p>
                      <a:pPr algn="ctr"/>
                      <a:r>
                        <a:rPr lang="en-US" altLang="ja-JP" sz="1400" dirty="0" smtClean="0">
                          <a:latin typeface="+mn-ea"/>
                          <a:ea typeface="+mn-ea"/>
                        </a:rPr>
                        <a:t>3.8</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人々に対する財政リスクからの保護、質の高い基礎的な保健サービスへのアクセス及び安全で効果的かつ質が高く安価な必須医薬品とワクチンへのアクセスを含む、ユニバーサル・ヘルス・カバレッジ（</a:t>
                      </a:r>
                      <a:r>
                        <a:rPr kumimoji="1" lang="en-US" altLang="ja-JP" sz="1100" kern="1200" dirty="0" smtClean="0">
                          <a:solidFill>
                            <a:schemeClr val="dk1"/>
                          </a:solidFill>
                          <a:effectLst/>
                          <a:latin typeface="+mn-lt"/>
                          <a:ea typeface="+mn-ea"/>
                          <a:cs typeface="+mn-cs"/>
                        </a:rPr>
                        <a:t>UHC</a:t>
                      </a:r>
                      <a:r>
                        <a:rPr kumimoji="1" lang="ja-JP" altLang="ja-JP" sz="1100" kern="1200" dirty="0" smtClean="0">
                          <a:solidFill>
                            <a:schemeClr val="dk1"/>
                          </a:solidFill>
                          <a:effectLst/>
                          <a:latin typeface="+mn-lt"/>
                          <a:ea typeface="+mn-ea"/>
                          <a:cs typeface="+mn-cs"/>
                        </a:rPr>
                        <a:t>）を達成する。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808434611"/>
                  </a:ext>
                </a:extLst>
              </a:tr>
              <a:tr h="243057">
                <a:tc>
                  <a:txBody>
                    <a:bodyPr/>
                    <a:lstStyle/>
                    <a:p>
                      <a:pPr algn="ctr"/>
                      <a:r>
                        <a:rPr lang="en-US" altLang="ja-JP" sz="1400" dirty="0" smtClean="0">
                          <a:latin typeface="+mn-ea"/>
                          <a:ea typeface="+mn-ea"/>
                        </a:rPr>
                        <a:t>3.9</a:t>
                      </a:r>
                      <a:endParaRPr lang="en-US"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年までに、有害化学物質、ならびに大気、水質及び土壌の汚染による死亡及び疾病の件数を大幅に減少させる。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291983375"/>
                  </a:ext>
                </a:extLst>
              </a:tr>
              <a:tr h="249130">
                <a:tc>
                  <a:txBody>
                    <a:bodyPr/>
                    <a:lstStyle/>
                    <a:p>
                      <a:pPr algn="ctr"/>
                      <a:r>
                        <a:rPr lang="en-US" altLang="ja-JP" sz="1400" dirty="0" smtClean="0">
                          <a:latin typeface="+mn-ea"/>
                          <a:ea typeface="+mn-ea"/>
                        </a:rPr>
                        <a:t>3.a</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すべての国々において、たばこの規制に関する世界保健機関枠組条約の実施を適宜強化する。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47695677"/>
                  </a:ext>
                </a:extLst>
              </a:tr>
              <a:tr h="547012">
                <a:tc>
                  <a:txBody>
                    <a:bodyPr/>
                    <a:lstStyle/>
                    <a:p>
                      <a:pPr algn="ctr"/>
                      <a:r>
                        <a:rPr lang="en-US" altLang="ja-JP" sz="1400" dirty="0" smtClean="0">
                          <a:latin typeface="+mn-ea"/>
                          <a:ea typeface="+mn-ea"/>
                        </a:rPr>
                        <a:t>3.b</a:t>
                      </a: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主に開発途上国に影響を及ぼす感染性及び非感染性疾患のワクチン及び医薬品の研究開発を支援する。また、知的所有権の貿易関連の側面に関する協定（</a:t>
                      </a:r>
                      <a:r>
                        <a:rPr kumimoji="1" lang="en-US" altLang="ja-JP" sz="1100" kern="1200" dirty="0" smtClean="0">
                          <a:solidFill>
                            <a:schemeClr val="dk1"/>
                          </a:solidFill>
                          <a:effectLst/>
                          <a:latin typeface="+mn-lt"/>
                          <a:ea typeface="+mn-ea"/>
                          <a:cs typeface="+mn-cs"/>
                        </a:rPr>
                        <a:t>TRIPS</a:t>
                      </a:r>
                      <a:r>
                        <a:rPr kumimoji="1" lang="ja-JP" altLang="ja-JP" sz="1100" kern="1200" dirty="0" smtClean="0">
                          <a:solidFill>
                            <a:schemeClr val="dk1"/>
                          </a:solidFill>
                          <a:effectLst/>
                          <a:latin typeface="+mn-lt"/>
                          <a:ea typeface="+mn-ea"/>
                          <a:cs typeface="+mn-cs"/>
                        </a:rPr>
                        <a:t>協定）及び公衆の健康に関するドーハ宣言に従い、安価な必須医薬品及びワクチンへのアクセスを提供する。同宣言は公衆衛生保護及び、特にすべての人々への医薬品のアクセス提供にかかわる「知的所有権の貿易関連の側面に関する協定（</a:t>
                      </a:r>
                      <a:r>
                        <a:rPr kumimoji="1" lang="en-US" altLang="ja-JP" sz="1100" kern="1200" dirty="0" smtClean="0">
                          <a:solidFill>
                            <a:schemeClr val="dk1"/>
                          </a:solidFill>
                          <a:effectLst/>
                          <a:latin typeface="+mn-lt"/>
                          <a:ea typeface="+mn-ea"/>
                          <a:cs typeface="+mn-cs"/>
                        </a:rPr>
                        <a:t>TRIPS</a:t>
                      </a:r>
                      <a:r>
                        <a:rPr kumimoji="1" lang="ja-JP" altLang="ja-JP" sz="1100" kern="1200" dirty="0" smtClean="0">
                          <a:solidFill>
                            <a:schemeClr val="dk1"/>
                          </a:solidFill>
                          <a:effectLst/>
                          <a:latin typeface="+mn-lt"/>
                          <a:ea typeface="+mn-ea"/>
                          <a:cs typeface="+mn-cs"/>
                        </a:rPr>
                        <a:t>協定）」の柔軟性に関する規定を最大限に行使する開発途上国の権利を確約したものである。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448756211"/>
                  </a:ext>
                </a:extLst>
              </a:tr>
              <a:tr h="246255">
                <a:tc>
                  <a:txBody>
                    <a:bodyPr/>
                    <a:lstStyle/>
                    <a:p>
                      <a:pPr algn="ctr"/>
                      <a:r>
                        <a:rPr lang="en-US" altLang="ja-JP" sz="1400" dirty="0" smtClean="0">
                          <a:latin typeface="+mn-ea"/>
                          <a:ea typeface="+mn-ea"/>
                        </a:rPr>
                        <a:t>3.c</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開発途上国、特に後発開発途上国及び小島嶼開発途上国において保健財政及び保健人材の採用、能力開発・訓練及び定着を大幅に拡大させる。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780406314"/>
                  </a:ext>
                </a:extLst>
              </a:tr>
              <a:tr h="0">
                <a:tc>
                  <a:txBody>
                    <a:bodyPr/>
                    <a:lstStyle/>
                    <a:p>
                      <a:pPr algn="ctr"/>
                      <a:r>
                        <a:rPr lang="en-US" altLang="ja-JP" sz="1400" dirty="0" smtClean="0">
                          <a:latin typeface="+mn-ea"/>
                          <a:ea typeface="+mn-ea"/>
                        </a:rPr>
                        <a:t>3.d</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すべての国々、特に開発途上国の国家・世界規模な健康危険因子の早期警告、危険因子緩和及び危険因子管理のための能力を強化する。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18919202"/>
                  </a:ext>
                </a:extLst>
              </a:tr>
            </a:tbl>
          </a:graphicData>
        </a:graphic>
      </p:graphicFrame>
      <p:sp>
        <p:nvSpPr>
          <p:cNvPr id="12" name="正方形/長方形 11"/>
          <p:cNvSpPr/>
          <p:nvPr/>
        </p:nvSpPr>
        <p:spPr>
          <a:xfrm>
            <a:off x="6305266" y="6619164"/>
            <a:ext cx="3652790" cy="276999"/>
          </a:xfrm>
          <a:prstGeom prst="rect">
            <a:avLst/>
          </a:prstGeom>
        </p:spPr>
        <p:txBody>
          <a:bodyPr wrap="square">
            <a:spAutoFit/>
          </a:bodyPr>
          <a:lstStyle/>
          <a:p>
            <a:r>
              <a:rPr lang="ja-JP" altLang="en-US" sz="1200" dirty="0" smtClean="0">
                <a:solidFill>
                  <a:schemeClr val="tx1">
                    <a:lumMod val="75000"/>
                    <a:lumOff val="25000"/>
                  </a:schemeClr>
                </a:solidFill>
              </a:rPr>
              <a:t>出展：持続可能な開発のための</a:t>
            </a:r>
            <a:r>
              <a:rPr lang="en-US" altLang="ja-JP" sz="1200" dirty="0" smtClean="0">
                <a:solidFill>
                  <a:schemeClr val="tx1">
                    <a:lumMod val="75000"/>
                    <a:lumOff val="25000"/>
                  </a:schemeClr>
                </a:solidFill>
              </a:rPr>
              <a:t>2030</a:t>
            </a:r>
            <a:r>
              <a:rPr lang="ja-JP" altLang="en-US" sz="1200" dirty="0" smtClean="0">
                <a:solidFill>
                  <a:schemeClr val="tx1">
                    <a:lumMod val="75000"/>
                    <a:lumOff val="25000"/>
                  </a:schemeClr>
                </a:solidFill>
              </a:rPr>
              <a:t>アジェンダ</a:t>
            </a:r>
            <a:endParaRPr lang="ja-JP" altLang="en-US" sz="1200" dirty="0">
              <a:solidFill>
                <a:schemeClr val="tx1">
                  <a:lumMod val="75000"/>
                  <a:lumOff val="25000"/>
                </a:schemeClr>
              </a:solidFill>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81" y="1293386"/>
            <a:ext cx="1805926" cy="1805926"/>
          </a:xfrm>
          <a:prstGeom prst="rect">
            <a:avLst/>
          </a:prstGeom>
        </p:spPr>
      </p:pic>
    </p:spTree>
    <p:extLst>
      <p:ext uri="{BB962C8B-B14F-4D97-AF65-F5344CB8AC3E}">
        <p14:creationId xmlns:p14="http://schemas.microsoft.com/office/powerpoint/2010/main" val="2610570477"/>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4876</Words>
  <Application>Microsoft Office PowerPoint</Application>
  <PresentationFormat>A4 210 x 297 mm</PresentationFormat>
  <Paragraphs>654</Paragraphs>
  <Slides>43</Slides>
  <Notes>42</Notes>
  <HiddenSlides>0</HiddenSlides>
  <MMClips>0</MMClips>
  <ScaleCrop>false</ScaleCrop>
  <HeadingPairs>
    <vt:vector size="6" baseType="variant">
      <vt:variant>
        <vt:lpstr>使用されているフォント</vt:lpstr>
      </vt:variant>
      <vt:variant>
        <vt:i4>13</vt:i4>
      </vt:variant>
      <vt:variant>
        <vt:lpstr>テーマ</vt:lpstr>
      </vt:variant>
      <vt:variant>
        <vt:i4>4</vt:i4>
      </vt:variant>
      <vt:variant>
        <vt:lpstr>スライド タイトル</vt:lpstr>
      </vt:variant>
      <vt:variant>
        <vt:i4>43</vt:i4>
      </vt:variant>
    </vt:vector>
  </HeadingPairs>
  <TitlesOfParts>
    <vt:vector size="60" baseType="lpstr">
      <vt:lpstr>等线</vt:lpstr>
      <vt:lpstr>HGｺﾞｼｯｸM</vt:lpstr>
      <vt:lpstr>Meiryo UI</vt:lpstr>
      <vt:lpstr>ＭＳ Ｐゴシック</vt:lpstr>
      <vt:lpstr>ＭＳ 明朝</vt:lpstr>
      <vt:lpstr>新細明體</vt:lpstr>
      <vt:lpstr>メイリオ</vt:lpstr>
      <vt:lpstr>游ゴシック</vt:lpstr>
      <vt:lpstr>游ゴシック Light</vt:lpstr>
      <vt:lpstr>Arial</vt:lpstr>
      <vt:lpstr>Calibri</vt:lpstr>
      <vt:lpstr>Calibri Light</vt:lpstr>
      <vt:lpstr>Times New Roman</vt:lpstr>
      <vt:lpstr>Office テーマ</vt:lpstr>
      <vt:lpstr>1_デザインの設定</vt:lpstr>
      <vt:lpstr>デザインの設定</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2022-05-24T00:24:50Z</dcterms:created>
  <dcterms:modified xsi:type="dcterms:W3CDTF">2022-05-24T00:24:54Z</dcterms:modified>
</cp:coreProperties>
</file>