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680" r:id="rId2"/>
    <p:sldMasterId id="2147483668" r:id="rId3"/>
    <p:sldMasterId id="2147483697" r:id="rId4"/>
  </p:sldMasterIdLst>
  <p:notesMasterIdLst>
    <p:notesMasterId r:id="rId29"/>
  </p:notesMasterIdLst>
  <p:handoutMasterIdLst>
    <p:handoutMasterId r:id="rId30"/>
  </p:handoutMasterIdLst>
  <p:sldIdLst>
    <p:sldId id="564" r:id="rId5"/>
    <p:sldId id="1097" r:id="rId6"/>
    <p:sldId id="1098" r:id="rId7"/>
    <p:sldId id="1085" r:id="rId8"/>
    <p:sldId id="361" r:id="rId9"/>
    <p:sldId id="1178" r:id="rId10"/>
    <p:sldId id="1100" r:id="rId11"/>
    <p:sldId id="1099" r:id="rId12"/>
    <p:sldId id="1062" r:id="rId13"/>
    <p:sldId id="375" r:id="rId14"/>
    <p:sldId id="1128" r:id="rId15"/>
    <p:sldId id="1130" r:id="rId16"/>
    <p:sldId id="282" r:id="rId17"/>
    <p:sldId id="289" r:id="rId18"/>
    <p:sldId id="301" r:id="rId19"/>
    <p:sldId id="292" r:id="rId20"/>
    <p:sldId id="295" r:id="rId21"/>
    <p:sldId id="1132" r:id="rId22"/>
    <p:sldId id="1177" r:id="rId23"/>
    <p:sldId id="1142" r:id="rId24"/>
    <p:sldId id="1157" r:id="rId25"/>
    <p:sldId id="1158" r:id="rId26"/>
    <p:sldId id="1179" r:id="rId27"/>
    <p:sldId id="1150" r:id="rId2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大貴" initials="田中　大貴" lastIdx="1" clrIdx="0">
    <p:extLst>
      <p:ext uri="{19B8F6BF-5375-455C-9EA6-DF929625EA0E}">
        <p15:presenceInfo xmlns:p15="http://schemas.microsoft.com/office/powerpoint/2012/main" userId="S-1-5-21-161959346-1900351369-444732941-210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293E1A"/>
    <a:srgbClr val="FF9900"/>
    <a:srgbClr val="00CC00"/>
    <a:srgbClr val="CC0099"/>
    <a:srgbClr val="FF66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62" autoAdjust="0"/>
    <p:restoredTop sz="94434" autoAdjust="0"/>
  </p:normalViewPr>
  <p:slideViewPr>
    <p:cSldViewPr snapToGrid="0" showGuides="1">
      <p:cViewPr>
        <p:scale>
          <a:sx n="60" d="100"/>
          <a:sy n="60" d="100"/>
        </p:scale>
        <p:origin x="1230" y="390"/>
      </p:cViewPr>
      <p:guideLst>
        <p:guide orient="horz" pos="2636"/>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p:scale>
          <a:sx n="66" d="100"/>
          <a:sy n="66" d="100"/>
        </p:scale>
        <p:origin x="3134" y="-17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10.19.135.21\kikaku\90%20&#25512;&#36914;&#12464;&#12523;&#12540;&#12503;&#65288;02.04.01~&#65289;\18.SDGs\2021&#24180;&#24230;\03_Q&#12493;&#12483;&#12488;&#12450;&#12531;&#12465;&#12540;&#12488;\21&#24180;10&#26376;\&#12412;&#12388;\&#20998;&#26512;&#12398;&#12418;&#12392;.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10.19.135.21\kikaku\90%20&#25512;&#36914;&#12464;&#12523;&#12540;&#12503;&#65288;02.04.01~&#65289;\18.SDGs\2021&#24180;&#24230;\03_Q&#12493;&#12483;&#12488;&#12450;&#12531;&#12465;&#12540;&#12488;\21&#24180;10&#26376;\&#12412;&#12388;\&#20998;&#26512;&#12398;&#12418;&#12392;.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10.19.135.21\kikaku\90%20&#25512;&#36914;&#12464;&#12523;&#12540;&#12503;&#65288;02.04.01~&#65289;\18.SDGs\2021&#24180;&#24230;\03_Q&#12493;&#12483;&#12488;&#12450;&#12531;&#12465;&#12540;&#12488;\21&#24180;10&#26376;\&#12412;&#12388;\&#20998;&#26512;&#12398;&#12418;&#1239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2454256765303579"/>
          <c:w val="0.88218145093268374"/>
          <c:h val="0.76966731238852459"/>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3.8420114780482385E-2"/>
                  <c:y val="-0.1719002513161569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382-4663-890A-FF484B718EDB}"/>
                </c:ext>
              </c:extLst>
            </c:dLbl>
            <c:dLbl>
              <c:idx val="1"/>
              <c:layout>
                <c:manualLayout>
                  <c:x val="2.2800406052478746E-2"/>
                  <c:y val="-0.22888483204154578"/>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0451370003349866E-2"/>
                      <c:h val="6.61823558407824E-2"/>
                    </c:manualLayout>
                  </c15:layout>
                </c:ext>
                <c:ext xmlns:c16="http://schemas.microsoft.com/office/drawing/2014/chart" uri="{C3380CC4-5D6E-409C-BE32-E72D297353CC}">
                  <c16:uniqueId val="{00000001-6382-4663-890A-FF484B718EDB}"/>
                </c:ext>
              </c:extLst>
            </c:dLbl>
            <c:dLbl>
              <c:idx val="2"/>
              <c:layout>
                <c:manualLayout>
                  <c:x val="1.9572581244926727E-2"/>
                  <c:y val="-0.24235817635158038"/>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382-4663-890A-FF484B718EDB}"/>
                </c:ext>
              </c:extLst>
            </c:dLbl>
            <c:dLbl>
              <c:idx val="3"/>
              <c:layout>
                <c:manualLayout>
                  <c:x val="2.3640521935499866E-2"/>
                  <c:y val="-0.280128309443492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382-4663-890A-FF484B718EDB}"/>
                </c:ext>
              </c:extLst>
            </c:dLbl>
            <c:dLbl>
              <c:idx val="4"/>
              <c:layout>
                <c:manualLayout>
                  <c:x val="1.9551181067326343E-2"/>
                  <c:y val="-0.27329925676314271"/>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24107745019E-2"/>
                      <c:h val="8.6538759907515264E-2"/>
                    </c:manualLayout>
                  </c15:layout>
                </c:ext>
                <c:ext xmlns:c16="http://schemas.microsoft.com/office/drawing/2014/chart" uri="{C3380CC4-5D6E-409C-BE32-E72D297353CC}">
                  <c16:uniqueId val="{00000004-6382-4663-890A-FF484B718EDB}"/>
                </c:ext>
              </c:extLst>
            </c:dLbl>
            <c:dLbl>
              <c:idx val="5"/>
              <c:layout>
                <c:manualLayout>
                  <c:x val="1.2252131383529957E-2"/>
                  <c:y val="-0.23052565229533628"/>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445-4F67-BC12-3608826F3F22}"/>
                </c:ext>
              </c:extLst>
            </c:dLbl>
            <c:dLbl>
              <c:idx val="6"/>
              <c:layout>
                <c:manualLayout>
                  <c:x val="0"/>
                  <c:y val="-6.0165778037074909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BEA-42A0-8C9C-FCA4E6DBD8D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yyyy"年"m"月"</c:formatCode>
                <c:ptCount val="7"/>
                <c:pt idx="0">
                  <c:v>43405</c:v>
                </c:pt>
                <c:pt idx="1">
                  <c:v>43525</c:v>
                </c:pt>
                <c:pt idx="2">
                  <c:v>43739</c:v>
                </c:pt>
                <c:pt idx="3">
                  <c:v>43891</c:v>
                </c:pt>
                <c:pt idx="4">
                  <c:v>44105</c:v>
                </c:pt>
                <c:pt idx="5">
                  <c:v>44256</c:v>
                </c:pt>
                <c:pt idx="6">
                  <c:v>44440</c:v>
                </c:pt>
              </c:numCache>
            </c:numRef>
          </c:cat>
          <c:val>
            <c:numRef>
              <c:f>Sheet1!$B$2:$B$8</c:f>
              <c:numCache>
                <c:formatCode>General</c:formatCode>
                <c:ptCount val="7"/>
                <c:pt idx="0">
                  <c:v>17.899999999999999</c:v>
                </c:pt>
                <c:pt idx="1">
                  <c:v>14.7</c:v>
                </c:pt>
                <c:pt idx="2">
                  <c:v>25.4</c:v>
                </c:pt>
                <c:pt idx="3">
                  <c:v>31.4</c:v>
                </c:pt>
                <c:pt idx="4">
                  <c:v>43.5</c:v>
                </c:pt>
                <c:pt idx="5">
                  <c:v>53.4</c:v>
                </c:pt>
                <c:pt idx="6">
                  <c:v>72.3</c:v>
                </c:pt>
              </c:numCache>
            </c:numRef>
          </c:val>
          <c:smooth val="0"/>
          <c:extLst>
            <c:ext xmlns:c16="http://schemas.microsoft.com/office/drawing/2014/chart" uri="{C3380CC4-5D6E-409C-BE32-E72D297353CC}">
              <c16:uniqueId val="{00000005-6382-4663-890A-FF484B718EDB}"/>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yyyy"年"m"月"</c:formatCode>
                <c:ptCount val="7"/>
                <c:pt idx="0">
                  <c:v>43405</c:v>
                </c:pt>
                <c:pt idx="1">
                  <c:v>43525</c:v>
                </c:pt>
                <c:pt idx="2">
                  <c:v>43739</c:v>
                </c:pt>
                <c:pt idx="3">
                  <c:v>43891</c:v>
                </c:pt>
                <c:pt idx="4">
                  <c:v>44105</c:v>
                </c:pt>
                <c:pt idx="5">
                  <c:v>44256</c:v>
                </c:pt>
                <c:pt idx="6">
                  <c:v>44440</c:v>
                </c:pt>
              </c:numCache>
            </c:numRef>
          </c:cat>
          <c:val>
            <c:numRef>
              <c:f>Sheet1!$C$2:$C$8</c:f>
              <c:numCache>
                <c:formatCode>General</c:formatCode>
                <c:ptCount val="7"/>
                <c:pt idx="0">
                  <c:v>19.399999999999999</c:v>
                </c:pt>
                <c:pt idx="1">
                  <c:v>17.399999999999999</c:v>
                </c:pt>
                <c:pt idx="2">
                  <c:v>33.1</c:v>
                </c:pt>
                <c:pt idx="3">
                  <c:v>39.1</c:v>
                </c:pt>
                <c:pt idx="4">
                  <c:v>52.4</c:v>
                </c:pt>
                <c:pt idx="5">
                  <c:v>62.1</c:v>
                </c:pt>
                <c:pt idx="6">
                  <c:v>74.7</c:v>
                </c:pt>
              </c:numCache>
            </c:numRef>
          </c:val>
          <c:smooth val="0"/>
          <c:extLst>
            <c:ext xmlns:c16="http://schemas.microsoft.com/office/drawing/2014/chart" uri="{C3380CC4-5D6E-409C-BE32-E72D297353CC}">
              <c16:uniqueId val="{00000006-6382-4663-890A-FF484B718EDB}"/>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yyyy"年"m"月"</c:formatCode>
                <c:ptCount val="7"/>
                <c:pt idx="0">
                  <c:v>43405</c:v>
                </c:pt>
                <c:pt idx="1">
                  <c:v>43525</c:v>
                </c:pt>
                <c:pt idx="2">
                  <c:v>43739</c:v>
                </c:pt>
                <c:pt idx="3">
                  <c:v>43891</c:v>
                </c:pt>
                <c:pt idx="4">
                  <c:v>44105</c:v>
                </c:pt>
                <c:pt idx="5">
                  <c:v>44256</c:v>
                </c:pt>
                <c:pt idx="6">
                  <c:v>44440</c:v>
                </c:pt>
              </c:numCache>
            </c:numRef>
          </c:cat>
          <c:val>
            <c:numRef>
              <c:f>Sheet1!$D$2:$D$8</c:f>
              <c:numCache>
                <c:formatCode>General</c:formatCode>
                <c:ptCount val="7"/>
                <c:pt idx="0">
                  <c:v>16.600000000000001</c:v>
                </c:pt>
                <c:pt idx="1">
                  <c:v>12.2</c:v>
                </c:pt>
                <c:pt idx="2">
                  <c:v>18.5</c:v>
                </c:pt>
                <c:pt idx="3">
                  <c:v>24.4</c:v>
                </c:pt>
                <c:pt idx="4">
                  <c:v>35.4</c:v>
                </c:pt>
                <c:pt idx="5">
                  <c:v>45.5</c:v>
                </c:pt>
                <c:pt idx="6">
                  <c:v>70.099999999999994</c:v>
                </c:pt>
              </c:numCache>
            </c:numRef>
          </c:val>
          <c:smooth val="0"/>
          <c:extLst>
            <c:ext xmlns:c16="http://schemas.microsoft.com/office/drawing/2014/chart" uri="{C3380CC4-5D6E-409C-BE32-E72D297353CC}">
              <c16:uniqueId val="{00000007-6382-4663-890A-FF484B718EDB}"/>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7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a:t>■</a:t>
            </a:r>
            <a:r>
              <a:rPr lang="en-US" altLang="ja-JP" sz="1600" dirty="0"/>
              <a:t>SDGs</a:t>
            </a:r>
            <a:r>
              <a:rPr lang="ja-JP" altLang="en-US" sz="1600" dirty="0"/>
              <a:t>認知度（年齢別）</a:t>
            </a:r>
          </a:p>
        </c:rich>
      </c:tx>
      <c:layout>
        <c:manualLayout>
          <c:xMode val="edge"/>
          <c:yMode val="edge"/>
          <c:x val="0"/>
          <c:y val="1.9986492984838196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6840276915736194"/>
          <c:y val="8.1299502149807662E-2"/>
          <c:w val="0.79863339119159404"/>
          <c:h val="0.87107713142113596"/>
        </c:manualLayout>
      </c:layout>
      <c:barChart>
        <c:barDir val="bar"/>
        <c:grouping val="stacked"/>
        <c:varyColors val="0"/>
        <c:ser>
          <c:idx val="0"/>
          <c:order val="0"/>
          <c:tx>
            <c:strRef>
              <c:f>Sheet1!$C$1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4.419169976315235E-4"/>
                  <c:y val="-4.099943021994819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C68-40D5-A565-7D7D2E5A025B}"/>
                </c:ext>
              </c:extLst>
            </c:dLbl>
            <c:dLbl>
              <c:idx val="1"/>
              <c:layout>
                <c:manualLayout>
                  <c:x val="-4.419169976315235E-4"/>
                  <c:y val="-2.0887085525022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C68-40D5-A565-7D7D2E5A025B}"/>
                </c:ext>
              </c:extLst>
            </c:dLbl>
            <c:dLbl>
              <c:idx val="2"/>
              <c:layout>
                <c:manualLayout>
                  <c:x val="-9.0085808505944876E-3"/>
                  <c:y val="2.309673366719934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B178-40DC-9967-BE5F7D1D537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Sheet1!$B$2:$B$40</c:f>
              <c:numCache>
                <c:formatCode>yyyy"年"m"月"</c:formatCode>
                <c:ptCount val="39"/>
                <c:pt idx="0">
                  <c:v>43405</c:v>
                </c:pt>
                <c:pt idx="1">
                  <c:v>43525</c:v>
                </c:pt>
                <c:pt idx="2">
                  <c:v>43739</c:v>
                </c:pt>
                <c:pt idx="3">
                  <c:v>43891</c:v>
                </c:pt>
                <c:pt idx="4">
                  <c:v>44105</c:v>
                </c:pt>
                <c:pt idx="5">
                  <c:v>44256</c:v>
                </c:pt>
                <c:pt idx="6">
                  <c:v>44440</c:v>
                </c:pt>
                <c:pt idx="8">
                  <c:v>43405</c:v>
                </c:pt>
                <c:pt idx="9">
                  <c:v>43525</c:v>
                </c:pt>
                <c:pt idx="10">
                  <c:v>43739</c:v>
                </c:pt>
                <c:pt idx="11">
                  <c:v>43891</c:v>
                </c:pt>
                <c:pt idx="12">
                  <c:v>44105</c:v>
                </c:pt>
                <c:pt idx="13">
                  <c:v>44256</c:v>
                </c:pt>
                <c:pt idx="14">
                  <c:v>44440</c:v>
                </c:pt>
                <c:pt idx="16">
                  <c:v>43405</c:v>
                </c:pt>
                <c:pt idx="17">
                  <c:v>43525</c:v>
                </c:pt>
                <c:pt idx="18">
                  <c:v>43739</c:v>
                </c:pt>
                <c:pt idx="19">
                  <c:v>43891</c:v>
                </c:pt>
                <c:pt idx="20">
                  <c:v>44105</c:v>
                </c:pt>
                <c:pt idx="21">
                  <c:v>44256</c:v>
                </c:pt>
                <c:pt idx="22">
                  <c:v>44440</c:v>
                </c:pt>
                <c:pt idx="24">
                  <c:v>43405</c:v>
                </c:pt>
                <c:pt idx="25">
                  <c:v>43525</c:v>
                </c:pt>
                <c:pt idx="26">
                  <c:v>43739</c:v>
                </c:pt>
                <c:pt idx="27">
                  <c:v>43891</c:v>
                </c:pt>
                <c:pt idx="28">
                  <c:v>44105</c:v>
                </c:pt>
                <c:pt idx="29">
                  <c:v>44256</c:v>
                </c:pt>
                <c:pt idx="30">
                  <c:v>44440</c:v>
                </c:pt>
                <c:pt idx="32">
                  <c:v>43405</c:v>
                </c:pt>
                <c:pt idx="33">
                  <c:v>43525</c:v>
                </c:pt>
                <c:pt idx="34">
                  <c:v>43739</c:v>
                </c:pt>
                <c:pt idx="35">
                  <c:v>43891</c:v>
                </c:pt>
                <c:pt idx="36">
                  <c:v>44105</c:v>
                </c:pt>
                <c:pt idx="37">
                  <c:v>44256</c:v>
                </c:pt>
                <c:pt idx="38">
                  <c:v>44440</c:v>
                </c:pt>
              </c:numCache>
            </c:numRef>
          </c:cat>
          <c:val>
            <c:numRef>
              <c:f>Sheet1!$C$2:$C$40</c:f>
              <c:numCache>
                <c:formatCode>General\%</c:formatCode>
                <c:ptCount val="39"/>
                <c:pt idx="0">
                  <c:v>2.1</c:v>
                </c:pt>
                <c:pt idx="1">
                  <c:v>1.3</c:v>
                </c:pt>
                <c:pt idx="2">
                  <c:v>5</c:v>
                </c:pt>
                <c:pt idx="3">
                  <c:v>8.6999999999999993</c:v>
                </c:pt>
                <c:pt idx="4">
                  <c:v>12.9</c:v>
                </c:pt>
                <c:pt idx="5">
                  <c:v>19.7</c:v>
                </c:pt>
                <c:pt idx="6">
                  <c:v>32.5</c:v>
                </c:pt>
                <c:pt idx="8">
                  <c:v>4.4000000000000004</c:v>
                </c:pt>
                <c:pt idx="9">
                  <c:v>5.0999999999999996</c:v>
                </c:pt>
                <c:pt idx="10">
                  <c:v>10.9</c:v>
                </c:pt>
                <c:pt idx="11">
                  <c:v>8</c:v>
                </c:pt>
                <c:pt idx="12">
                  <c:v>21.9</c:v>
                </c:pt>
                <c:pt idx="13">
                  <c:v>24.8</c:v>
                </c:pt>
                <c:pt idx="14">
                  <c:v>37.200000000000003</c:v>
                </c:pt>
                <c:pt idx="16">
                  <c:v>7.6</c:v>
                </c:pt>
                <c:pt idx="17">
                  <c:v>5.4</c:v>
                </c:pt>
                <c:pt idx="18">
                  <c:v>11.9</c:v>
                </c:pt>
                <c:pt idx="19" formatCode="0.0&quot;%&quot;">
                  <c:v>20</c:v>
                </c:pt>
                <c:pt idx="20">
                  <c:v>21.6</c:v>
                </c:pt>
                <c:pt idx="21" formatCode="0.0&quot;%&quot;">
                  <c:v>33</c:v>
                </c:pt>
                <c:pt idx="22" formatCode="0.0&quot;%&quot;">
                  <c:v>33.5</c:v>
                </c:pt>
                <c:pt idx="24">
                  <c:v>7.4</c:v>
                </c:pt>
                <c:pt idx="25">
                  <c:v>4.7</c:v>
                </c:pt>
                <c:pt idx="26">
                  <c:v>14.8</c:v>
                </c:pt>
                <c:pt idx="27">
                  <c:v>20.100000000000001</c:v>
                </c:pt>
                <c:pt idx="28">
                  <c:v>24.8</c:v>
                </c:pt>
                <c:pt idx="29">
                  <c:v>34.200000000000003</c:v>
                </c:pt>
                <c:pt idx="30">
                  <c:v>39.6</c:v>
                </c:pt>
                <c:pt idx="32">
                  <c:v>12.2</c:v>
                </c:pt>
                <c:pt idx="33">
                  <c:v>8.1</c:v>
                </c:pt>
                <c:pt idx="34">
                  <c:v>19.600000000000001</c:v>
                </c:pt>
                <c:pt idx="35">
                  <c:v>33.1</c:v>
                </c:pt>
                <c:pt idx="36">
                  <c:v>32.4</c:v>
                </c:pt>
                <c:pt idx="37" formatCode="0.0&quot;%&quot;">
                  <c:v>52</c:v>
                </c:pt>
                <c:pt idx="38" formatCode="0.0&quot;%&quot;">
                  <c:v>44.6</c:v>
                </c:pt>
              </c:numCache>
            </c:numRef>
          </c:val>
          <c:extLst>
            <c:ext xmlns:c16="http://schemas.microsoft.com/office/drawing/2014/chart" uri="{C3380CC4-5D6E-409C-BE32-E72D297353CC}">
              <c16:uniqueId val="{00000000-32B2-440B-8414-065C32CEA40D}"/>
            </c:ext>
          </c:extLst>
        </c:ser>
        <c:ser>
          <c:idx val="1"/>
          <c:order val="1"/>
          <c:tx>
            <c:strRef>
              <c:f>Sheet1!$D$1</c:f>
              <c:strCache>
                <c:ptCount val="1"/>
                <c:pt idx="0">
                  <c:v>SDGsということばは聞いたことがある。ロゴを見たことがある</c:v>
                </c:pt>
              </c:strCache>
            </c:strRef>
          </c:tx>
          <c:spPr>
            <a:pattFill prst="ltHorz">
              <a:fgClr>
                <a:schemeClr val="accent1"/>
              </a:fgClr>
              <a:bgClr>
                <a:schemeClr val="bg1"/>
              </a:bgClr>
            </a:pattFill>
            <a:ln w="3175">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Sheet1!$B$2:$B$40</c:f>
              <c:numCache>
                <c:formatCode>yyyy"年"m"月"</c:formatCode>
                <c:ptCount val="39"/>
                <c:pt idx="0">
                  <c:v>43405</c:v>
                </c:pt>
                <c:pt idx="1">
                  <c:v>43525</c:v>
                </c:pt>
                <c:pt idx="2">
                  <c:v>43739</c:v>
                </c:pt>
                <c:pt idx="3">
                  <c:v>43891</c:v>
                </c:pt>
                <c:pt idx="4">
                  <c:v>44105</c:v>
                </c:pt>
                <c:pt idx="5">
                  <c:v>44256</c:v>
                </c:pt>
                <c:pt idx="6">
                  <c:v>44440</c:v>
                </c:pt>
                <c:pt idx="8">
                  <c:v>43405</c:v>
                </c:pt>
                <c:pt idx="9">
                  <c:v>43525</c:v>
                </c:pt>
                <c:pt idx="10">
                  <c:v>43739</c:v>
                </c:pt>
                <c:pt idx="11">
                  <c:v>43891</c:v>
                </c:pt>
                <c:pt idx="12">
                  <c:v>44105</c:v>
                </c:pt>
                <c:pt idx="13">
                  <c:v>44256</c:v>
                </c:pt>
                <c:pt idx="14">
                  <c:v>44440</c:v>
                </c:pt>
                <c:pt idx="16">
                  <c:v>43405</c:v>
                </c:pt>
                <c:pt idx="17">
                  <c:v>43525</c:v>
                </c:pt>
                <c:pt idx="18">
                  <c:v>43739</c:v>
                </c:pt>
                <c:pt idx="19">
                  <c:v>43891</c:v>
                </c:pt>
                <c:pt idx="20">
                  <c:v>44105</c:v>
                </c:pt>
                <c:pt idx="21">
                  <c:v>44256</c:v>
                </c:pt>
                <c:pt idx="22">
                  <c:v>44440</c:v>
                </c:pt>
                <c:pt idx="24">
                  <c:v>43405</c:v>
                </c:pt>
                <c:pt idx="25">
                  <c:v>43525</c:v>
                </c:pt>
                <c:pt idx="26">
                  <c:v>43739</c:v>
                </c:pt>
                <c:pt idx="27">
                  <c:v>43891</c:v>
                </c:pt>
                <c:pt idx="28">
                  <c:v>44105</c:v>
                </c:pt>
                <c:pt idx="29">
                  <c:v>44256</c:v>
                </c:pt>
                <c:pt idx="30">
                  <c:v>44440</c:v>
                </c:pt>
                <c:pt idx="32">
                  <c:v>43405</c:v>
                </c:pt>
                <c:pt idx="33">
                  <c:v>43525</c:v>
                </c:pt>
                <c:pt idx="34">
                  <c:v>43739</c:v>
                </c:pt>
                <c:pt idx="35">
                  <c:v>43891</c:v>
                </c:pt>
                <c:pt idx="36">
                  <c:v>44105</c:v>
                </c:pt>
                <c:pt idx="37">
                  <c:v>44256</c:v>
                </c:pt>
                <c:pt idx="38">
                  <c:v>44440</c:v>
                </c:pt>
              </c:numCache>
            </c:numRef>
          </c:cat>
          <c:val>
            <c:numRef>
              <c:f>Sheet1!$D$2:$D$40</c:f>
              <c:numCache>
                <c:formatCode>General\%</c:formatCode>
                <c:ptCount val="39"/>
                <c:pt idx="0">
                  <c:v>11.3</c:v>
                </c:pt>
                <c:pt idx="1">
                  <c:v>7.6</c:v>
                </c:pt>
                <c:pt idx="2">
                  <c:v>14.7</c:v>
                </c:pt>
                <c:pt idx="3">
                  <c:v>13.9</c:v>
                </c:pt>
                <c:pt idx="4">
                  <c:v>23.9</c:v>
                </c:pt>
                <c:pt idx="5">
                  <c:v>22.8</c:v>
                </c:pt>
                <c:pt idx="6">
                  <c:v>37</c:v>
                </c:pt>
                <c:pt idx="8">
                  <c:v>16.100000000000001</c:v>
                </c:pt>
                <c:pt idx="9">
                  <c:v>7.3</c:v>
                </c:pt>
                <c:pt idx="10">
                  <c:v>13.1</c:v>
                </c:pt>
                <c:pt idx="11">
                  <c:v>16.8</c:v>
                </c:pt>
                <c:pt idx="12">
                  <c:v>23.4</c:v>
                </c:pt>
                <c:pt idx="13">
                  <c:v>23.4</c:v>
                </c:pt>
                <c:pt idx="14">
                  <c:v>38.700000000000003</c:v>
                </c:pt>
                <c:pt idx="16" formatCode="0.0&quot;%&quot;">
                  <c:v>13</c:v>
                </c:pt>
                <c:pt idx="17">
                  <c:v>10.3</c:v>
                </c:pt>
                <c:pt idx="18">
                  <c:v>15.7</c:v>
                </c:pt>
                <c:pt idx="19">
                  <c:v>8.6</c:v>
                </c:pt>
                <c:pt idx="20">
                  <c:v>18.399999999999999</c:v>
                </c:pt>
                <c:pt idx="21">
                  <c:v>23.2</c:v>
                </c:pt>
                <c:pt idx="22">
                  <c:v>41.1</c:v>
                </c:pt>
                <c:pt idx="24">
                  <c:v>10.1</c:v>
                </c:pt>
                <c:pt idx="25">
                  <c:v>13.4</c:v>
                </c:pt>
                <c:pt idx="26">
                  <c:v>14.8</c:v>
                </c:pt>
                <c:pt idx="27">
                  <c:v>20.100000000000001</c:v>
                </c:pt>
                <c:pt idx="28">
                  <c:v>22.8</c:v>
                </c:pt>
                <c:pt idx="29">
                  <c:v>25.5</c:v>
                </c:pt>
                <c:pt idx="30">
                  <c:v>32.9</c:v>
                </c:pt>
                <c:pt idx="32">
                  <c:v>12.2</c:v>
                </c:pt>
                <c:pt idx="33">
                  <c:v>18.899999999999999</c:v>
                </c:pt>
                <c:pt idx="34">
                  <c:v>14.9</c:v>
                </c:pt>
                <c:pt idx="35">
                  <c:v>21.6</c:v>
                </c:pt>
                <c:pt idx="36" formatCode="0.0&quot;%&quot;">
                  <c:v>27</c:v>
                </c:pt>
                <c:pt idx="37">
                  <c:v>24.3</c:v>
                </c:pt>
                <c:pt idx="38">
                  <c:v>28.4</c:v>
                </c:pt>
              </c:numCache>
            </c:numRef>
          </c:val>
          <c:extLst>
            <c:ext xmlns:c16="http://schemas.microsoft.com/office/drawing/2014/chart" uri="{C3380CC4-5D6E-409C-BE32-E72D297353CC}">
              <c16:uniqueId val="{00000001-32B2-440B-8414-065C32CEA40D}"/>
            </c:ext>
          </c:extLst>
        </c:ser>
        <c:ser>
          <c:idx val="2"/>
          <c:order val="2"/>
          <c:tx>
            <c:strRef>
              <c:f>Sheet1!$E$1</c:f>
              <c:strCache>
                <c:ptCount val="1"/>
                <c:pt idx="0">
                  <c:v>合計</c:v>
                </c:pt>
              </c:strCache>
            </c:strRef>
          </c:tx>
          <c:spPr>
            <a:noFill/>
            <a:ln>
              <a:noFill/>
            </a:ln>
            <a:effectLst/>
          </c:spPr>
          <c:invertIfNegative val="0"/>
          <c:dLbls>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E-EBCC-41A5-9D0D-914A304DAD19}"/>
                </c:ext>
              </c:extLst>
            </c:dLbl>
            <c:dLbl>
              <c:idx val="14"/>
              <c:layout>
                <c:manualLayout>
                  <c:x val="0"/>
                  <c:y val="1.57169325639284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EBCC-41A5-9D0D-914A304DAD19}"/>
                </c:ext>
              </c:extLst>
            </c:dLbl>
            <c:dLbl>
              <c:idx val="2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C-EBCC-41A5-9D0D-914A304DAD19}"/>
                </c:ext>
              </c:extLst>
            </c:dLbl>
            <c:dLbl>
              <c:idx val="30"/>
              <c:layout>
                <c:manualLayout>
                  <c:x val="4.73175118063245E-2"/>
                  <c:y val="2.2452760805611719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EBCC-41A5-9D0D-914A304DAD19}"/>
                </c:ext>
              </c:extLst>
            </c:dLbl>
            <c:dLbl>
              <c:idx val="38"/>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8-EBCC-41A5-9D0D-914A304DAD19}"/>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Sheet1!$B$2:$B$40</c:f>
              <c:numCache>
                <c:formatCode>yyyy"年"m"月"</c:formatCode>
                <c:ptCount val="39"/>
                <c:pt idx="0">
                  <c:v>43405</c:v>
                </c:pt>
                <c:pt idx="1">
                  <c:v>43525</c:v>
                </c:pt>
                <c:pt idx="2">
                  <c:v>43739</c:v>
                </c:pt>
                <c:pt idx="3">
                  <c:v>43891</c:v>
                </c:pt>
                <c:pt idx="4">
                  <c:v>44105</c:v>
                </c:pt>
                <c:pt idx="5">
                  <c:v>44256</c:v>
                </c:pt>
                <c:pt idx="6">
                  <c:v>44440</c:v>
                </c:pt>
                <c:pt idx="8">
                  <c:v>43405</c:v>
                </c:pt>
                <c:pt idx="9">
                  <c:v>43525</c:v>
                </c:pt>
                <c:pt idx="10">
                  <c:v>43739</c:v>
                </c:pt>
                <c:pt idx="11">
                  <c:v>43891</c:v>
                </c:pt>
                <c:pt idx="12">
                  <c:v>44105</c:v>
                </c:pt>
                <c:pt idx="13">
                  <c:v>44256</c:v>
                </c:pt>
                <c:pt idx="14">
                  <c:v>44440</c:v>
                </c:pt>
                <c:pt idx="16">
                  <c:v>43405</c:v>
                </c:pt>
                <c:pt idx="17">
                  <c:v>43525</c:v>
                </c:pt>
                <c:pt idx="18">
                  <c:v>43739</c:v>
                </c:pt>
                <c:pt idx="19">
                  <c:v>43891</c:v>
                </c:pt>
                <c:pt idx="20">
                  <c:v>44105</c:v>
                </c:pt>
                <c:pt idx="21">
                  <c:v>44256</c:v>
                </c:pt>
                <c:pt idx="22">
                  <c:v>44440</c:v>
                </c:pt>
                <c:pt idx="24">
                  <c:v>43405</c:v>
                </c:pt>
                <c:pt idx="25">
                  <c:v>43525</c:v>
                </c:pt>
                <c:pt idx="26">
                  <c:v>43739</c:v>
                </c:pt>
                <c:pt idx="27">
                  <c:v>43891</c:v>
                </c:pt>
                <c:pt idx="28">
                  <c:v>44105</c:v>
                </c:pt>
                <c:pt idx="29">
                  <c:v>44256</c:v>
                </c:pt>
                <c:pt idx="30">
                  <c:v>44440</c:v>
                </c:pt>
                <c:pt idx="32">
                  <c:v>43405</c:v>
                </c:pt>
                <c:pt idx="33">
                  <c:v>43525</c:v>
                </c:pt>
                <c:pt idx="34">
                  <c:v>43739</c:v>
                </c:pt>
                <c:pt idx="35">
                  <c:v>43891</c:v>
                </c:pt>
                <c:pt idx="36">
                  <c:v>44105</c:v>
                </c:pt>
                <c:pt idx="37">
                  <c:v>44256</c:v>
                </c:pt>
                <c:pt idx="38">
                  <c:v>44440</c:v>
                </c:pt>
              </c:numCache>
            </c:numRef>
          </c:cat>
          <c:val>
            <c:numRef>
              <c:f>Sheet1!$E$2:$E$40</c:f>
              <c:numCache>
                <c:formatCode>General\%</c:formatCode>
                <c:ptCount val="39"/>
                <c:pt idx="0">
                  <c:v>13.4</c:v>
                </c:pt>
                <c:pt idx="1">
                  <c:v>8.9</c:v>
                </c:pt>
                <c:pt idx="2">
                  <c:v>19.7</c:v>
                </c:pt>
                <c:pt idx="3">
                  <c:v>22.6</c:v>
                </c:pt>
                <c:pt idx="4">
                  <c:v>36.799999999999997</c:v>
                </c:pt>
                <c:pt idx="5">
                  <c:v>42.5</c:v>
                </c:pt>
                <c:pt idx="6">
                  <c:v>69.5</c:v>
                </c:pt>
                <c:pt idx="8">
                  <c:v>20.5</c:v>
                </c:pt>
                <c:pt idx="9">
                  <c:v>12.399999999999999</c:v>
                </c:pt>
                <c:pt idx="10">
                  <c:v>24</c:v>
                </c:pt>
                <c:pt idx="11">
                  <c:v>24.8</c:v>
                </c:pt>
                <c:pt idx="12">
                  <c:v>45.3</c:v>
                </c:pt>
                <c:pt idx="13">
                  <c:v>48.2</c:v>
                </c:pt>
                <c:pt idx="14">
                  <c:v>75.900000000000006</c:v>
                </c:pt>
                <c:pt idx="16">
                  <c:v>20.6</c:v>
                </c:pt>
                <c:pt idx="17">
                  <c:v>15.700000000000001</c:v>
                </c:pt>
                <c:pt idx="18">
                  <c:v>27.6</c:v>
                </c:pt>
                <c:pt idx="19">
                  <c:v>28.6</c:v>
                </c:pt>
                <c:pt idx="20" formatCode="0.0&quot;%&quot;">
                  <c:v>40</c:v>
                </c:pt>
                <c:pt idx="21">
                  <c:v>56.2</c:v>
                </c:pt>
                <c:pt idx="22">
                  <c:v>74.599999999999994</c:v>
                </c:pt>
                <c:pt idx="24">
                  <c:v>17.5</c:v>
                </c:pt>
                <c:pt idx="25">
                  <c:v>18.100000000000001</c:v>
                </c:pt>
                <c:pt idx="26">
                  <c:v>29.6</c:v>
                </c:pt>
                <c:pt idx="27">
                  <c:v>40.200000000000003</c:v>
                </c:pt>
                <c:pt idx="28">
                  <c:v>47.6</c:v>
                </c:pt>
                <c:pt idx="29">
                  <c:v>59.7</c:v>
                </c:pt>
                <c:pt idx="30">
                  <c:v>72.5</c:v>
                </c:pt>
                <c:pt idx="32">
                  <c:v>24.4</c:v>
                </c:pt>
                <c:pt idx="33" formatCode="0.0&quot;%&quot;">
                  <c:v>27</c:v>
                </c:pt>
                <c:pt idx="34">
                  <c:v>34.5</c:v>
                </c:pt>
                <c:pt idx="35">
                  <c:v>54.7</c:v>
                </c:pt>
                <c:pt idx="36">
                  <c:v>59.4</c:v>
                </c:pt>
                <c:pt idx="37">
                  <c:v>76.3</c:v>
                </c:pt>
                <c:pt idx="38">
                  <c:v>73</c:v>
                </c:pt>
              </c:numCache>
            </c:numRef>
          </c:val>
          <c:extLst>
            <c:ext xmlns:c16="http://schemas.microsoft.com/office/drawing/2014/chart" uri="{C3380CC4-5D6E-409C-BE32-E72D297353CC}">
              <c16:uniqueId val="{00000003-EBCC-41A5-9D0D-914A304DAD19}"/>
            </c:ext>
          </c:extLst>
        </c:ser>
        <c:dLbls>
          <c:showLegendKey val="0"/>
          <c:showVal val="0"/>
          <c:showCatName val="0"/>
          <c:showSerName val="0"/>
          <c:showPercent val="0"/>
          <c:showBubbleSize val="0"/>
        </c:dLbls>
        <c:gapWidth val="150"/>
        <c:overlap val="100"/>
        <c:axId val="425427407"/>
        <c:axId val="425420335"/>
      </c:barChart>
      <c:catAx>
        <c:axId val="425427407"/>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425420335"/>
        <c:crosses val="autoZero"/>
        <c:auto val="0"/>
        <c:lblAlgn val="ctr"/>
        <c:lblOffset val="100"/>
        <c:noMultiLvlLbl val="0"/>
      </c:catAx>
      <c:valAx>
        <c:axId val="425420335"/>
        <c:scaling>
          <c:orientation val="minMax"/>
          <c:max val="80"/>
        </c:scaling>
        <c:delete val="1"/>
        <c:axPos val="b"/>
        <c:numFmt formatCode="General\%" sourceLinked="1"/>
        <c:majorTickMark val="out"/>
        <c:minorTickMark val="none"/>
        <c:tickLblPos val="nextTo"/>
        <c:crossAx val="425427407"/>
        <c:crosses val="autoZero"/>
        <c:crossBetween val="between"/>
      </c:valAx>
      <c:spPr>
        <a:noFill/>
        <a:ln>
          <a:noFill/>
        </a:ln>
        <a:effectLst/>
      </c:spPr>
    </c:plotArea>
    <c:legend>
      <c:legendPos val="b"/>
      <c:layout>
        <c:manualLayout>
          <c:xMode val="edge"/>
          <c:yMode val="edge"/>
          <c:x val="4.9999988177715421E-2"/>
          <c:y val="0.95713775575259785"/>
          <c:w val="0.89999978719887752"/>
          <c:h val="3.333244936637248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a:t>■</a:t>
            </a:r>
            <a:r>
              <a:rPr lang="en-US" altLang="ja-JP" sz="1600" dirty="0"/>
              <a:t>SDGs</a:t>
            </a:r>
            <a:r>
              <a:rPr lang="ja-JP" altLang="en-US" sz="1600" dirty="0"/>
              <a:t>を知ったきっかけ</a:t>
            </a:r>
          </a:p>
        </c:rich>
      </c:tx>
      <c:layout>
        <c:manualLayout>
          <c:xMode val="edge"/>
          <c:yMode val="edge"/>
          <c:x val="8.3977804949384338E-2"/>
          <c:y val="2.0396769652977018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5357060925626787E-2"/>
          <c:y val="0.10371091452693519"/>
          <c:w val="0.91244368509336859"/>
          <c:h val="0.64659487613893973"/>
        </c:manualLayout>
      </c:layout>
      <c:barChart>
        <c:barDir val="col"/>
        <c:grouping val="clustered"/>
        <c:varyColors val="0"/>
        <c:ser>
          <c:idx val="2"/>
          <c:order val="2"/>
          <c:tx>
            <c:strRef>
              <c:f>Sheet1!$D$1</c:f>
              <c:strCache>
                <c:ptCount val="1"/>
                <c:pt idx="0">
                  <c:v>2021年3月</c:v>
                </c:pt>
              </c:strCache>
            </c:strRef>
          </c:tx>
          <c:spPr>
            <a:pattFill prst="ltDnDiag">
              <a:fgClr>
                <a:schemeClr val="accent1"/>
              </a:fgClr>
              <a:bgClr>
                <a:schemeClr val="bg1"/>
              </a:bgClr>
            </a:pattFill>
            <a:ln>
              <a:solidFill>
                <a:schemeClr val="accent1"/>
              </a:solidFill>
            </a:ln>
            <a:effectLst/>
          </c:spPr>
          <c:invertIfNegative val="0"/>
          <c:dLbls>
            <c:dLbl>
              <c:idx val="4"/>
              <c:layout>
                <c:manualLayout>
                  <c:x val="0"/>
                  <c:y val="-2.472818467865050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657-436D-9EB4-7DFB8F83ADF2}"/>
                </c:ext>
              </c:extLst>
            </c:dLbl>
            <c:dLbl>
              <c:idx val="7"/>
              <c:layout>
                <c:manualLayout>
                  <c:x val="-4.0047899810876156E-2"/>
                  <c:y val="-2.248016788968220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0DD-4A80-BBA8-8EFA801C1EAB}"/>
                </c:ext>
              </c:extLst>
            </c:dLbl>
            <c:dLbl>
              <c:idx val="9"/>
              <c:layout>
                <c:manualLayout>
                  <c:x val="-9.1775376869606105E-17"/>
                  <c:y val="-2.023215110071406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657-436D-9EB4-7DFB8F83ADF2}"/>
                </c:ext>
              </c:extLst>
            </c:dLbl>
            <c:dLbl>
              <c:idx val="10"/>
              <c:layout>
                <c:manualLayout>
                  <c:x val="0"/>
                  <c:y val="-3.147223504555508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657-436D-9EB4-7DFB8F83ADF2}"/>
                </c:ext>
              </c:extLst>
            </c:dLbl>
            <c:dLbl>
              <c:idx val="11"/>
              <c:layout>
                <c:manualLayout>
                  <c:x val="-9.1775376869606105E-17"/>
                  <c:y val="-2.472818467865042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657-436D-9EB4-7DFB8F83ADF2}"/>
                </c:ext>
              </c:extLst>
            </c:dLbl>
            <c:dLbl>
              <c:idx val="12"/>
              <c:layout>
                <c:manualLayout>
                  <c:x val="-2.5029937381797597E-3"/>
                  <c:y val="-2.697620146761864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657-436D-9EB4-7DFB8F83ADF2}"/>
                </c:ext>
              </c:extLst>
            </c:dLbl>
            <c:dLbl>
              <c:idx val="13"/>
              <c:layout>
                <c:manualLayout>
                  <c:x val="-2.5029937381797597E-3"/>
                  <c:y val="-1.573611752277762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657-436D-9EB4-7DFB8F83AD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cat>
          <c:val>
            <c:numRef>
              <c:f>Sheet1!$D$2:$D$15</c:f>
              <c:numCache>
                <c:formatCode>0.0</c:formatCode>
                <c:ptCount val="14"/>
                <c:pt idx="0">
                  <c:v>30.898876404494001</c:v>
                </c:pt>
                <c:pt idx="1">
                  <c:v>17.415730337079001</c:v>
                </c:pt>
                <c:pt idx="2">
                  <c:v>11.610486891386</c:v>
                </c:pt>
                <c:pt idx="3">
                  <c:v>26.591760299625001</c:v>
                </c:pt>
                <c:pt idx="4">
                  <c:v>5.2434456928838999</c:v>
                </c:pt>
                <c:pt idx="5">
                  <c:v>9.1760299625467994</c:v>
                </c:pt>
                <c:pt idx="6">
                  <c:v>4.4943820224718998</c:v>
                </c:pt>
                <c:pt idx="7">
                  <c:v>19.662921348314999</c:v>
                </c:pt>
                <c:pt idx="8">
                  <c:v>36.329588014980999</c:v>
                </c:pt>
                <c:pt idx="9">
                  <c:v>5.8052434456929003</c:v>
                </c:pt>
                <c:pt idx="10">
                  <c:v>4.4943820224718998</c:v>
                </c:pt>
                <c:pt idx="11">
                  <c:v>4.1198501872659001</c:v>
                </c:pt>
                <c:pt idx="12">
                  <c:v>2.8089887640449001</c:v>
                </c:pt>
                <c:pt idx="13">
                  <c:v>6.3670411985018998</c:v>
                </c:pt>
              </c:numCache>
            </c:numRef>
          </c:val>
          <c:extLst>
            <c:ext xmlns:c16="http://schemas.microsoft.com/office/drawing/2014/chart" uri="{C3380CC4-5D6E-409C-BE32-E72D297353CC}">
              <c16:uniqueId val="{00000000-C201-4D43-BBD8-EEF6759F6EF3}"/>
            </c:ext>
          </c:extLst>
        </c:ser>
        <c:ser>
          <c:idx val="3"/>
          <c:order val="3"/>
          <c:tx>
            <c:strRef>
              <c:f>Sheet1!$E$1</c:f>
              <c:strCache>
                <c:ptCount val="1"/>
                <c:pt idx="0">
                  <c:v>2021年9月</c:v>
                </c:pt>
              </c:strCache>
            </c:strRef>
          </c:tx>
          <c:spPr>
            <a:solidFill>
              <a:schemeClr val="accent1"/>
            </a:solidFill>
            <a:ln>
              <a:noFill/>
            </a:ln>
            <a:effectLst/>
          </c:spPr>
          <c:invertIfNegative val="0"/>
          <c:dLbls>
            <c:dLbl>
              <c:idx val="7"/>
              <c:layout>
                <c:manualLayout>
                  <c:x val="7.5089812145392801E-3"/>
                  <c:y val="-4.496033577936440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0DD-4A80-BBA8-8EFA801C1EA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cat>
          <c:val>
            <c:numRef>
              <c:f>Sheet1!$E$2:$E$15</c:f>
              <c:numCache>
                <c:formatCode>0.0</c:formatCode>
                <c:ptCount val="14"/>
                <c:pt idx="0">
                  <c:v>18.5</c:v>
                </c:pt>
                <c:pt idx="1">
                  <c:v>14.9</c:v>
                </c:pt>
                <c:pt idx="2">
                  <c:v>10.199999999999999</c:v>
                </c:pt>
                <c:pt idx="3">
                  <c:v>33.200000000000003</c:v>
                </c:pt>
                <c:pt idx="4">
                  <c:v>4.4000000000000004</c:v>
                </c:pt>
                <c:pt idx="5">
                  <c:v>11.6</c:v>
                </c:pt>
                <c:pt idx="6">
                  <c:v>4.0999999999999996</c:v>
                </c:pt>
                <c:pt idx="7">
                  <c:v>20.9</c:v>
                </c:pt>
                <c:pt idx="8">
                  <c:v>59.6</c:v>
                </c:pt>
                <c:pt idx="9">
                  <c:v>5</c:v>
                </c:pt>
                <c:pt idx="10">
                  <c:v>4.3</c:v>
                </c:pt>
                <c:pt idx="11">
                  <c:v>3.5</c:v>
                </c:pt>
                <c:pt idx="12">
                  <c:v>1.9</c:v>
                </c:pt>
                <c:pt idx="13">
                  <c:v>5.5</c:v>
                </c:pt>
              </c:numCache>
            </c:numRef>
          </c:val>
          <c:extLst>
            <c:ext xmlns:c16="http://schemas.microsoft.com/office/drawing/2014/chart" uri="{C3380CC4-5D6E-409C-BE32-E72D297353CC}">
              <c16:uniqueId val="{00000000-EEAF-41B0-9B8F-B0F7951B6B4D}"/>
            </c:ext>
          </c:extLst>
        </c:ser>
        <c:dLbls>
          <c:dLblPos val="outEnd"/>
          <c:showLegendKey val="0"/>
          <c:showVal val="1"/>
          <c:showCatName val="0"/>
          <c:showSerName val="0"/>
          <c:showPercent val="0"/>
          <c:showBubbleSize val="0"/>
        </c:dLbls>
        <c:gapWidth val="219"/>
        <c:overlap val="-27"/>
        <c:axId val="93577936"/>
        <c:axId val="935712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2020年3月</c:v>
                      </c:pt>
                    </c:strCache>
                  </c:strRef>
                </c:tx>
                <c:spPr>
                  <a:pattFill prst="ltDnDiag">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Sheet1!$A$2:$A$15</c15:sqref>
                        </c15:formulaRef>
                      </c:ext>
                    </c:extLst>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cat>
                <c:val>
                  <c:numRef>
                    <c:extLst>
                      <c:ext uri="{02D57815-91ED-43cb-92C2-25804820EDAC}">
                        <c15:formulaRef>
                          <c15:sqref>Sheet1!$B$2:$B$15</c15:sqref>
                        </c15:formulaRef>
                      </c:ext>
                    </c:extLst>
                    <c:numCache>
                      <c:formatCode>General</c:formatCode>
                      <c:ptCount val="14"/>
                      <c:pt idx="0">
                        <c:v>21</c:v>
                      </c:pt>
                      <c:pt idx="1">
                        <c:v>18.2</c:v>
                      </c:pt>
                      <c:pt idx="2">
                        <c:v>12.4</c:v>
                      </c:pt>
                      <c:pt idx="3">
                        <c:v>13.4</c:v>
                      </c:pt>
                      <c:pt idx="4">
                        <c:v>5.4</c:v>
                      </c:pt>
                      <c:pt idx="5">
                        <c:v>14</c:v>
                      </c:pt>
                      <c:pt idx="6">
                        <c:v>8.9</c:v>
                      </c:pt>
                      <c:pt idx="7">
                        <c:v>21.3</c:v>
                      </c:pt>
                      <c:pt idx="8">
                        <c:v>40.799999999999997</c:v>
                      </c:pt>
                      <c:pt idx="9">
                        <c:v>21.7</c:v>
                      </c:pt>
                      <c:pt idx="10">
                        <c:v>6.4</c:v>
                      </c:pt>
                      <c:pt idx="11">
                        <c:v>7</c:v>
                      </c:pt>
                      <c:pt idx="12">
                        <c:v>2.2000000000000002</c:v>
                      </c:pt>
                      <c:pt idx="13">
                        <c:v>5.0999999999999996</c:v>
                      </c:pt>
                    </c:numCache>
                  </c:numRef>
                </c:val>
                <c:extLst>
                  <c:ext xmlns:c16="http://schemas.microsoft.com/office/drawing/2014/chart" uri="{C3380CC4-5D6E-409C-BE32-E72D297353CC}">
                    <c16:uniqueId val="{00000000-3CCF-49D1-9073-116185566A8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2020年10月</c:v>
                      </c:pt>
                    </c:strCache>
                  </c:strRef>
                </c:tx>
                <c:spPr>
                  <a:solidFill>
                    <a:schemeClr val="accent3"/>
                  </a:solidFill>
                  <a:ln>
                    <a:solidFill>
                      <a:schemeClr val="accent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Sheet1!$A$2:$A$15</c15:sqref>
                        </c15:formulaRef>
                      </c:ext>
                    </c:extLst>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cat>
                <c:val>
                  <c:numRef>
                    <c:extLst xmlns:c15="http://schemas.microsoft.com/office/drawing/2012/chart">
                      <c:ext xmlns:c15="http://schemas.microsoft.com/office/drawing/2012/chart" uri="{02D57815-91ED-43cb-92C2-25804820EDAC}">
                        <c15:formulaRef>
                          <c15:sqref>Sheet1!$C$2:$C$15</c15:sqref>
                        </c15:formulaRef>
                      </c:ext>
                    </c:extLst>
                    <c:numCache>
                      <c:formatCode>General</c:formatCode>
                      <c:ptCount val="14"/>
                      <c:pt idx="0">
                        <c:v>29.2</c:v>
                      </c:pt>
                      <c:pt idx="1">
                        <c:v>14.7</c:v>
                      </c:pt>
                      <c:pt idx="2">
                        <c:v>10.8</c:v>
                      </c:pt>
                      <c:pt idx="3">
                        <c:v>24.6</c:v>
                      </c:pt>
                      <c:pt idx="4">
                        <c:v>2.8</c:v>
                      </c:pt>
                      <c:pt idx="5">
                        <c:v>9.6999999999999993</c:v>
                      </c:pt>
                      <c:pt idx="6">
                        <c:v>5.7</c:v>
                      </c:pt>
                      <c:pt idx="7">
                        <c:v>23</c:v>
                      </c:pt>
                      <c:pt idx="8">
                        <c:v>29.4</c:v>
                      </c:pt>
                      <c:pt idx="9">
                        <c:v>5.5</c:v>
                      </c:pt>
                      <c:pt idx="10">
                        <c:v>5.0999999999999996</c:v>
                      </c:pt>
                      <c:pt idx="11">
                        <c:v>7.1</c:v>
                      </c:pt>
                      <c:pt idx="12">
                        <c:v>3</c:v>
                      </c:pt>
                      <c:pt idx="13">
                        <c:v>7.4</c:v>
                      </c:pt>
                    </c:numCache>
                  </c:numRef>
                </c:val>
                <c:extLst xmlns:c15="http://schemas.microsoft.com/office/drawing/2012/chart">
                  <c:ext xmlns:c16="http://schemas.microsoft.com/office/drawing/2014/chart" uri="{C3380CC4-5D6E-409C-BE32-E72D297353CC}">
                    <c16:uniqueId val="{00000001-3CCF-49D1-9073-116185566A85}"/>
                  </c:ext>
                </c:extLst>
              </c15:ser>
            </c15:filteredBarSeries>
          </c:ext>
        </c:extLst>
      </c:barChart>
      <c:catAx>
        <c:axId val="93577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93571280"/>
        <c:crosses val="autoZero"/>
        <c:auto val="1"/>
        <c:lblAlgn val="ctr"/>
        <c:lblOffset val="100"/>
        <c:noMultiLvlLbl val="0"/>
      </c:catAx>
      <c:valAx>
        <c:axId val="935712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77936"/>
        <c:crosses val="autoZero"/>
        <c:crossBetween val="between"/>
      </c:valAx>
      <c:spPr>
        <a:noFill/>
        <a:ln>
          <a:solidFill>
            <a:schemeClr val="tx1">
              <a:lumMod val="15000"/>
              <a:lumOff val="85000"/>
            </a:schemeClr>
          </a:solidFill>
        </a:ln>
        <a:effectLst/>
      </c:spPr>
    </c:plotArea>
    <c:legend>
      <c:legendPos val="b"/>
      <c:layout>
        <c:manualLayout>
          <c:xMode val="edge"/>
          <c:yMode val="edge"/>
          <c:x val="0.26714452167592584"/>
          <c:y val="0.95503921293680938"/>
          <c:w val="0.41598612829045134"/>
          <c:h val="4.32437005967333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6880775880464E-2"/>
          <c:y val="3.1530948042960243E-2"/>
          <c:w val="0.88905536785844175"/>
          <c:h val="0.46677965622925582"/>
        </c:manualLayout>
      </c:layout>
      <c:barChart>
        <c:barDir val="col"/>
        <c:grouping val="clustered"/>
        <c:varyColors val="0"/>
        <c:ser>
          <c:idx val="0"/>
          <c:order val="0"/>
          <c:tx>
            <c:strRef>
              <c:f>Sheet1!$C$1</c:f>
              <c:strCache>
                <c:ptCount val="1"/>
                <c:pt idx="0">
                  <c:v>2020年10月</c:v>
                </c:pt>
              </c:strCache>
            </c:strRef>
          </c:tx>
          <c:spPr>
            <a:pattFill prst="ltDnDiag">
              <a:fgClr>
                <a:schemeClr val="accent1"/>
              </a:fgClr>
              <a:bgClr>
                <a:schemeClr val="bg1"/>
              </a:bgClr>
            </a:pattFill>
            <a:ln>
              <a:solidFill>
                <a:schemeClr val="tx1"/>
              </a:solidFill>
            </a:ln>
            <a:effectLst/>
          </c:spPr>
          <c:invertIfNegative val="0"/>
          <c:dLbls>
            <c:dLbl>
              <c:idx val="0"/>
              <c:layout>
                <c:manualLayout>
                  <c:x val="-2.9551966357876172E-3"/>
                  <c:y val="1.13338434455312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CCF-49D1-9073-116185566A85}"/>
                </c:ext>
              </c:extLst>
            </c:dLbl>
            <c:dLbl>
              <c:idx val="3"/>
              <c:layout>
                <c:manualLayout>
                  <c:x val="4.132747314826074E-3"/>
                  <c:y val="-2.348877909268066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AC7-408D-896D-F552A3DCC140}"/>
                </c:ext>
              </c:extLst>
            </c:dLbl>
            <c:dLbl>
              <c:idx val="16"/>
              <c:layout>
                <c:manualLayout>
                  <c:x val="6.8879121913767898E-3"/>
                  <c:y val="-1.28122093293060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4AC7-408D-896D-F552A3DCC14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貧困をなくそう（ゴール1）</c:v>
                </c:pt>
                <c:pt idx="1">
                  <c:v>飢餓をゼロに（ゴール2）</c:v>
                </c:pt>
                <c:pt idx="2">
                  <c:v>すべての人に健康と福祉を（ゴール3）</c:v>
                </c:pt>
                <c:pt idx="3">
                  <c:v>質の高い教育をみんなに（ゴール4）</c:v>
                </c:pt>
                <c:pt idx="4">
                  <c:v>ジェンダー平等を実現しよう（ゴール5）</c:v>
                </c:pt>
                <c:pt idx="5">
                  <c:v>安全な水とトイレを世界中に（ゴール6）</c:v>
                </c:pt>
                <c:pt idx="6">
                  <c:v>ｴﾈﾙｷﾞｰをみんなに、そしてｸﾘｰﾝに（ゴール7）</c:v>
                </c:pt>
                <c:pt idx="7">
                  <c:v>働きがいも経済成長も（ゴール8）</c:v>
                </c:pt>
                <c:pt idx="8">
                  <c:v>産業と技術革新の基盤をつくろう（ゴール9）</c:v>
                </c:pt>
                <c:pt idx="9">
                  <c:v>人や国の不平等をなくそう（ゴール10）</c:v>
                </c:pt>
                <c:pt idx="10">
                  <c:v>住み続けられるまちづくりを（ゴール11）</c:v>
                </c:pt>
                <c:pt idx="11">
                  <c:v>つくる責任、つかう責任（ゴール12）</c:v>
                </c:pt>
                <c:pt idx="12">
                  <c:v>気候変動に具体的な対策を（ゴール13）</c:v>
                </c:pt>
                <c:pt idx="13">
                  <c:v>海の豊かさを守ろう（ゴール14）</c:v>
                </c:pt>
                <c:pt idx="14">
                  <c:v>陸の豊かさも守ろう（ゴール15）</c:v>
                </c:pt>
                <c:pt idx="15">
                  <c:v>平和と公正をすべての人に（ゴール16）</c:v>
                </c:pt>
                <c:pt idx="16">
                  <c:v>パートナーシップで目標を達成しよう（ゴール17）</c:v>
                </c:pt>
              </c:strCache>
            </c:strRef>
          </c:cat>
          <c:val>
            <c:numRef>
              <c:f>Sheet1!$C$2:$C$18</c:f>
              <c:numCache>
                <c:formatCode>General</c:formatCode>
                <c:ptCount val="17"/>
                <c:pt idx="0">
                  <c:v>55.8</c:v>
                </c:pt>
                <c:pt idx="1">
                  <c:v>32.1</c:v>
                </c:pt>
                <c:pt idx="2">
                  <c:v>61</c:v>
                </c:pt>
                <c:pt idx="3">
                  <c:v>48.1</c:v>
                </c:pt>
                <c:pt idx="4">
                  <c:v>34.1</c:v>
                </c:pt>
                <c:pt idx="5">
                  <c:v>36.200000000000003</c:v>
                </c:pt>
                <c:pt idx="6">
                  <c:v>38.5</c:v>
                </c:pt>
                <c:pt idx="7">
                  <c:v>52.6</c:v>
                </c:pt>
                <c:pt idx="8">
                  <c:v>36</c:v>
                </c:pt>
                <c:pt idx="9">
                  <c:v>35.299999999999997</c:v>
                </c:pt>
                <c:pt idx="10">
                  <c:v>56.3</c:v>
                </c:pt>
                <c:pt idx="11">
                  <c:v>32.6</c:v>
                </c:pt>
                <c:pt idx="12">
                  <c:v>35.6</c:v>
                </c:pt>
                <c:pt idx="13">
                  <c:v>33.5</c:v>
                </c:pt>
                <c:pt idx="14">
                  <c:v>31.8</c:v>
                </c:pt>
                <c:pt idx="15">
                  <c:v>41.9</c:v>
                </c:pt>
                <c:pt idx="16">
                  <c:v>27.8</c:v>
                </c:pt>
              </c:numCache>
            </c:numRef>
          </c:val>
          <c:extLst>
            <c:ext xmlns:c16="http://schemas.microsoft.com/office/drawing/2014/chart" uri="{C3380CC4-5D6E-409C-BE32-E72D297353CC}">
              <c16:uniqueId val="{00000000-3CCF-49D1-9073-116185566A85}"/>
            </c:ext>
          </c:extLst>
        </c:ser>
        <c:ser>
          <c:idx val="1"/>
          <c:order val="1"/>
          <c:tx>
            <c:strRef>
              <c:f>Sheet1!$D$1</c:f>
              <c:strCache>
                <c:ptCount val="1"/>
                <c:pt idx="0">
                  <c:v>2021年9月</c:v>
                </c:pt>
              </c:strCache>
            </c:strRef>
          </c:tx>
          <c:spPr>
            <a:solidFill>
              <a:schemeClr val="accent2"/>
            </a:solidFill>
            <a:ln>
              <a:noFill/>
            </a:ln>
            <a:effectLst/>
          </c:spPr>
          <c:invertIfNegative val="0"/>
          <c:dLbls>
            <c:dLbl>
              <c:idx val="0"/>
              <c:layout>
                <c:manualLayout>
                  <c:x val="4.132747314826048E-3"/>
                  <c:y val="5.124883731722401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AC7-408D-896D-F552A3DCC140}"/>
                </c:ext>
              </c:extLst>
            </c:dLbl>
            <c:dLbl>
              <c:idx val="1"/>
              <c:layout>
                <c:manualLayout>
                  <c:x val="5.5103297531014063E-3"/>
                  <c:y val="2.562441865861212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AC7-408D-896D-F552A3DCC140}"/>
                </c:ext>
              </c:extLst>
            </c:dLbl>
            <c:dLbl>
              <c:idx val="2"/>
              <c:layout>
                <c:manualLayout>
                  <c:x val="9.6430770679275055E-3"/>
                  <c:y val="2.562441865861212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AC7-408D-896D-F552A3DCC140}"/>
                </c:ext>
              </c:extLst>
            </c:dLbl>
            <c:dLbl>
              <c:idx val="3"/>
              <c:layout>
                <c:manualLayout>
                  <c:x val="4.132747314826074E-3"/>
                  <c:y val="2.562441865861212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AC7-408D-896D-F552A3DCC140}"/>
                </c:ext>
              </c:extLst>
            </c:dLbl>
            <c:dLbl>
              <c:idx val="4"/>
              <c:layout>
                <c:manualLayout>
                  <c:x val="1.1020659506202863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AC7-408D-896D-F552A3DCC140}"/>
                </c:ext>
              </c:extLst>
            </c:dLbl>
            <c:dLbl>
              <c:idx val="5"/>
              <c:layout>
                <c:manualLayout>
                  <c:x val="5.5103297531014315E-3"/>
                  <c:y val="2.562441865861212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AC7-408D-896D-F552A3DCC140}"/>
                </c:ext>
              </c:extLst>
            </c:dLbl>
            <c:dLbl>
              <c:idx val="6"/>
              <c:layout>
                <c:manualLayout>
                  <c:x val="8.2654946296521984E-3"/>
                  <c:y val="2.562441865861212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AC7-408D-896D-F552A3DCC140}"/>
                </c:ext>
              </c:extLst>
            </c:dLbl>
            <c:dLbl>
              <c:idx val="7"/>
              <c:layout>
                <c:manualLayout>
                  <c:x val="8.2654946296520457E-3"/>
                  <c:y val="7.687325597583637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4AC7-408D-896D-F552A3DCC140}"/>
                </c:ext>
              </c:extLst>
            </c:dLbl>
            <c:dLbl>
              <c:idx val="8"/>
              <c:layout>
                <c:manualLayout>
                  <c:x val="8.2655488651812142E-3"/>
                  <c:y val="5.1248837317224251E-3"/>
                </c:manualLayout>
              </c:layout>
              <c:showLegendKey val="0"/>
              <c:showVal val="1"/>
              <c:showCatName val="0"/>
              <c:showSerName val="0"/>
              <c:showPercent val="0"/>
              <c:showBubbleSize val="0"/>
              <c:extLst>
                <c:ext xmlns:c15="http://schemas.microsoft.com/office/drawing/2012/chart" uri="{CE6537A1-D6FC-4f65-9D91-7224C49458BB}">
                  <c15:layout>
                    <c:manualLayout>
                      <c:w val="3.7731982984362047E-2"/>
                      <c:h val="4.5124601257815949E-2"/>
                    </c:manualLayout>
                  </c15:layout>
                </c:ext>
                <c:ext xmlns:c16="http://schemas.microsoft.com/office/drawing/2014/chart" uri="{C3380CC4-5D6E-409C-BE32-E72D297353CC}">
                  <c16:uniqueId val="{00000008-4AC7-408D-896D-F552A3DCC140}"/>
                </c:ext>
              </c:extLst>
            </c:dLbl>
            <c:dLbl>
              <c:idx val="9"/>
              <c:layout>
                <c:manualLayout>
                  <c:x val="6.8879121913767898E-3"/>
                  <c:y val="2.562441865861212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AC7-408D-896D-F552A3DCC140}"/>
                </c:ext>
              </c:extLst>
            </c:dLbl>
            <c:dLbl>
              <c:idx val="10"/>
              <c:layout>
                <c:manualLayout>
                  <c:x val="1.1020659506202863E-2"/>
                  <c:y val="1.0249767463444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AC7-408D-896D-F552A3DCC140}"/>
                </c:ext>
              </c:extLst>
            </c:dLbl>
            <c:dLbl>
              <c:idx val="11"/>
              <c:layout>
                <c:manualLayout>
                  <c:x val="6.8879664269058559E-3"/>
                  <c:y val="5.1248837317224251E-3"/>
                </c:manualLayout>
              </c:layout>
              <c:showLegendKey val="0"/>
              <c:showVal val="1"/>
              <c:showCatName val="0"/>
              <c:showSerName val="0"/>
              <c:showPercent val="0"/>
              <c:showBubbleSize val="0"/>
              <c:extLst>
                <c:ext xmlns:c15="http://schemas.microsoft.com/office/drawing/2012/chart" uri="{CE6537A1-D6FC-4f65-9D91-7224C49458BB}">
                  <c15:layout>
                    <c:manualLayout>
                      <c:w val="3.7731982984362047E-2"/>
                      <c:h val="4.5124601257815949E-2"/>
                    </c:manualLayout>
                  </c15:layout>
                </c:ext>
                <c:ext xmlns:c16="http://schemas.microsoft.com/office/drawing/2014/chart" uri="{C3380CC4-5D6E-409C-BE32-E72D297353CC}">
                  <c16:uniqueId val="{0000000B-4AC7-408D-896D-F552A3DCC140}"/>
                </c:ext>
              </c:extLst>
            </c:dLbl>
            <c:dLbl>
              <c:idx val="12"/>
              <c:layout>
                <c:manualLayout>
                  <c:x val="8.4323231170589357E-3"/>
                  <c:y val="-6.291904499607562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CCF-49D1-9073-116185566A85}"/>
                </c:ext>
              </c:extLst>
            </c:dLbl>
            <c:dLbl>
              <c:idx val="13"/>
              <c:layout>
                <c:manualLayout>
                  <c:x val="8.2654946296519451E-3"/>
                  <c:y val="-4.6977558185361322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4AC7-408D-896D-F552A3DCC140}"/>
                </c:ext>
              </c:extLst>
            </c:dLbl>
            <c:dLbl>
              <c:idx val="14"/>
              <c:layout>
                <c:manualLayout>
                  <c:x val="6.8879121913766883E-3"/>
                  <c:y val="7.687325597583637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4AC7-408D-896D-F552A3DCC140}"/>
                </c:ext>
              </c:extLst>
            </c:dLbl>
            <c:dLbl>
              <c:idx val="15"/>
              <c:layout>
                <c:manualLayout>
                  <c:x val="1.377582438275256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4AC7-408D-896D-F552A3DCC140}"/>
                </c:ext>
              </c:extLst>
            </c:dLbl>
            <c:dLbl>
              <c:idx val="16"/>
              <c:layout>
                <c:manualLayout>
                  <c:x val="9.6430770679275055E-3"/>
                  <c:y val="-5.124883731722425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4AC7-408D-896D-F552A3DCC14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貧困をなくそう（ゴール1）</c:v>
                </c:pt>
                <c:pt idx="1">
                  <c:v>飢餓をゼロに（ゴール2）</c:v>
                </c:pt>
                <c:pt idx="2">
                  <c:v>すべての人に健康と福祉を（ゴール3）</c:v>
                </c:pt>
                <c:pt idx="3">
                  <c:v>質の高い教育をみんなに（ゴール4）</c:v>
                </c:pt>
                <c:pt idx="4">
                  <c:v>ジェンダー平等を実現しよう（ゴール5）</c:v>
                </c:pt>
                <c:pt idx="5">
                  <c:v>安全な水とトイレを世界中に（ゴール6）</c:v>
                </c:pt>
                <c:pt idx="6">
                  <c:v>ｴﾈﾙｷﾞｰをみんなに、そしてｸﾘｰﾝに（ゴール7）</c:v>
                </c:pt>
                <c:pt idx="7">
                  <c:v>働きがいも経済成長も（ゴール8）</c:v>
                </c:pt>
                <c:pt idx="8">
                  <c:v>産業と技術革新の基盤をつくろう（ゴール9）</c:v>
                </c:pt>
                <c:pt idx="9">
                  <c:v>人や国の不平等をなくそう（ゴール10）</c:v>
                </c:pt>
                <c:pt idx="10">
                  <c:v>住み続けられるまちづくりを（ゴール11）</c:v>
                </c:pt>
                <c:pt idx="11">
                  <c:v>つくる責任、つかう責任（ゴール12）</c:v>
                </c:pt>
                <c:pt idx="12">
                  <c:v>気候変動に具体的な対策を（ゴール13）</c:v>
                </c:pt>
                <c:pt idx="13">
                  <c:v>海の豊かさを守ろう（ゴール14）</c:v>
                </c:pt>
                <c:pt idx="14">
                  <c:v>陸の豊かさも守ろう（ゴール15）</c:v>
                </c:pt>
                <c:pt idx="15">
                  <c:v>平和と公正をすべての人に（ゴール16）</c:v>
                </c:pt>
                <c:pt idx="16">
                  <c:v>パートナーシップで目標を達成しよう（ゴール17）</c:v>
                </c:pt>
              </c:strCache>
            </c:strRef>
          </c:cat>
          <c:val>
            <c:numRef>
              <c:f>Sheet1!$D$2:$D$18</c:f>
              <c:numCache>
                <c:formatCode>General</c:formatCode>
                <c:ptCount val="17"/>
                <c:pt idx="0">
                  <c:v>42.9</c:v>
                </c:pt>
                <c:pt idx="1">
                  <c:v>19.7</c:v>
                </c:pt>
                <c:pt idx="2">
                  <c:v>46.2</c:v>
                </c:pt>
                <c:pt idx="3">
                  <c:v>31.5</c:v>
                </c:pt>
                <c:pt idx="4">
                  <c:v>20.6</c:v>
                </c:pt>
                <c:pt idx="5">
                  <c:v>18.8</c:v>
                </c:pt>
                <c:pt idx="6">
                  <c:v>25.5</c:v>
                </c:pt>
                <c:pt idx="7">
                  <c:v>33.4</c:v>
                </c:pt>
                <c:pt idx="8">
                  <c:v>22.6</c:v>
                </c:pt>
                <c:pt idx="9">
                  <c:v>23.6</c:v>
                </c:pt>
                <c:pt idx="10">
                  <c:v>41.7</c:v>
                </c:pt>
                <c:pt idx="11">
                  <c:v>22.7</c:v>
                </c:pt>
                <c:pt idx="12">
                  <c:v>24.4</c:v>
                </c:pt>
                <c:pt idx="13">
                  <c:v>21.6</c:v>
                </c:pt>
                <c:pt idx="14">
                  <c:v>19.5</c:v>
                </c:pt>
                <c:pt idx="15">
                  <c:v>24.7</c:v>
                </c:pt>
                <c:pt idx="16">
                  <c:v>20.8</c:v>
                </c:pt>
              </c:numCache>
            </c:numRef>
          </c:val>
          <c:extLst>
            <c:ext xmlns:c16="http://schemas.microsoft.com/office/drawing/2014/chart" uri="{C3380CC4-5D6E-409C-BE32-E72D297353CC}">
              <c16:uniqueId val="{00000001-3CCF-49D1-9073-116185566A85}"/>
            </c:ext>
          </c:extLst>
        </c:ser>
        <c:dLbls>
          <c:showLegendKey val="0"/>
          <c:showVal val="0"/>
          <c:showCatName val="0"/>
          <c:showSerName val="0"/>
          <c:showPercent val="0"/>
          <c:showBubbleSize val="0"/>
        </c:dLbls>
        <c:gapWidth val="219"/>
        <c:overlap val="-27"/>
        <c:axId val="93577936"/>
        <c:axId val="93571280"/>
      </c:barChart>
      <c:catAx>
        <c:axId val="9357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3571280"/>
        <c:crosses val="autoZero"/>
        <c:auto val="1"/>
        <c:lblAlgn val="ctr"/>
        <c:lblOffset val="100"/>
        <c:noMultiLvlLbl val="0"/>
      </c:catAx>
      <c:valAx>
        <c:axId val="93571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77936"/>
        <c:crosses val="autoZero"/>
        <c:crossBetween val="between"/>
      </c:valAx>
      <c:spPr>
        <a:noFill/>
        <a:ln>
          <a:solidFill>
            <a:schemeClr val="tx1">
              <a:lumMod val="15000"/>
              <a:lumOff val="85000"/>
            </a:schemeClr>
          </a:solidFill>
        </a:ln>
        <a:effectLst/>
      </c:spPr>
    </c:plotArea>
    <c:legend>
      <c:legendPos val="b"/>
      <c:layout>
        <c:manualLayout>
          <c:xMode val="edge"/>
          <c:yMode val="edge"/>
          <c:x val="0.37880919421603954"/>
          <c:y val="0.93655659094504129"/>
          <c:w val="0.22857350695148013"/>
          <c:h val="4.69552110920254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68097452848048"/>
          <c:y val="8.6290816729917771E-2"/>
          <c:w val="0.80467224494040301"/>
          <c:h val="0.51811057084123968"/>
        </c:manualLayout>
      </c:layout>
      <c:barChart>
        <c:barDir val="bar"/>
        <c:grouping val="percentStacked"/>
        <c:varyColors val="0"/>
        <c:ser>
          <c:idx val="0"/>
          <c:order val="0"/>
          <c:tx>
            <c:strRef>
              <c:f>Sheet1!$D$26</c:f>
              <c:strCache>
                <c:ptCount val="1"/>
                <c:pt idx="0">
                  <c:v>常に意識している</c:v>
                </c:pt>
              </c:strCache>
            </c:strRef>
          </c:tx>
          <c:spPr>
            <a:solidFill>
              <a:schemeClr val="accent5">
                <a:shade val="58000"/>
              </a:schemeClr>
            </a:solidFill>
            <a:ln>
              <a:noFill/>
            </a:ln>
            <a:effectLst/>
          </c:spPr>
          <c:invertIfNegative val="0"/>
          <c:dPt>
            <c:idx val="0"/>
            <c:invertIfNegative val="0"/>
            <c:bubble3D val="0"/>
            <c:spPr>
              <a:solidFill>
                <a:schemeClr val="accent5">
                  <a:shade val="58000"/>
                </a:schemeClr>
              </a:solidFill>
              <a:ln>
                <a:solidFill>
                  <a:sysClr val="windowText" lastClr="000000"/>
                </a:solidFill>
              </a:ln>
              <a:effectLst/>
            </c:spPr>
            <c:extLst>
              <c:ext xmlns:c16="http://schemas.microsoft.com/office/drawing/2014/chart" uri="{C3380CC4-5D6E-409C-BE32-E72D297353CC}">
                <c16:uniqueId val="{00000009-5B81-47E1-A842-1E0AC7B93C3B}"/>
              </c:ext>
            </c:extLst>
          </c:dPt>
          <c:dPt>
            <c:idx val="1"/>
            <c:invertIfNegative val="0"/>
            <c:bubble3D val="0"/>
            <c:spPr>
              <a:solidFill>
                <a:schemeClr val="accent5">
                  <a:shade val="58000"/>
                </a:schemeClr>
              </a:solidFill>
              <a:ln>
                <a:solidFill>
                  <a:sysClr val="windowText" lastClr="000000"/>
                </a:solidFill>
              </a:ln>
              <a:effectLst/>
            </c:spPr>
            <c:extLst>
              <c:ext xmlns:c16="http://schemas.microsoft.com/office/drawing/2014/chart" uri="{C3380CC4-5D6E-409C-BE32-E72D297353CC}">
                <c16:uniqueId val="{00000008-5B81-47E1-A842-1E0AC7B93C3B}"/>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Sheet1!$C$28:$C$29</c:f>
              <c:strCache>
                <c:ptCount val="2"/>
                <c:pt idx="0">
                  <c:v>2021年3月(n=298)</c:v>
                </c:pt>
                <c:pt idx="1">
                  <c:v>2021年9月(n=362)</c:v>
                </c:pt>
              </c:strCache>
            </c:strRef>
          </c:cat>
          <c:val>
            <c:numRef>
              <c:f>Sheet1!$D$28:$D$29</c:f>
              <c:numCache>
                <c:formatCode>0.0</c:formatCode>
                <c:ptCount val="2"/>
                <c:pt idx="0">
                  <c:v>7.3825503355705004</c:v>
                </c:pt>
                <c:pt idx="1">
                  <c:v>11.6</c:v>
                </c:pt>
              </c:numCache>
            </c:numRef>
          </c:val>
          <c:extLst>
            <c:ext xmlns:c16="http://schemas.microsoft.com/office/drawing/2014/chart" uri="{C3380CC4-5D6E-409C-BE32-E72D297353CC}">
              <c16:uniqueId val="{00000000-D877-4463-B28D-DFD5DCC45BA5}"/>
            </c:ext>
          </c:extLst>
        </c:ser>
        <c:ser>
          <c:idx val="1"/>
          <c:order val="1"/>
          <c:tx>
            <c:strRef>
              <c:f>Sheet1!$E$26</c:f>
              <c:strCache>
                <c:ptCount val="1"/>
                <c:pt idx="0">
                  <c:v>よく意識している</c:v>
                </c:pt>
              </c:strCache>
            </c:strRef>
          </c:tx>
          <c:spPr>
            <a:pattFill prst="narVert">
              <a:fgClr>
                <a:srgbClr val="5B9BD5"/>
              </a:fgClr>
              <a:bgClr>
                <a:sysClr val="window" lastClr="FFFFFF"/>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Sheet1!$C$28:$C$29</c:f>
              <c:strCache>
                <c:ptCount val="2"/>
                <c:pt idx="0">
                  <c:v>2021年3月(n=298)</c:v>
                </c:pt>
                <c:pt idx="1">
                  <c:v>2021年9月(n=362)</c:v>
                </c:pt>
              </c:strCache>
            </c:strRef>
          </c:cat>
          <c:val>
            <c:numRef>
              <c:f>Sheet1!$E$28:$E$29</c:f>
              <c:numCache>
                <c:formatCode>0.0</c:formatCode>
                <c:ptCount val="2"/>
                <c:pt idx="0">
                  <c:v>22.818791946308998</c:v>
                </c:pt>
                <c:pt idx="1">
                  <c:v>24</c:v>
                </c:pt>
              </c:numCache>
            </c:numRef>
          </c:val>
          <c:extLst>
            <c:ext xmlns:c16="http://schemas.microsoft.com/office/drawing/2014/chart" uri="{C3380CC4-5D6E-409C-BE32-E72D297353CC}">
              <c16:uniqueId val="{00000001-D877-4463-B28D-DFD5DCC45BA5}"/>
            </c:ext>
          </c:extLst>
        </c:ser>
        <c:ser>
          <c:idx val="2"/>
          <c:order val="2"/>
          <c:tx>
            <c:strRef>
              <c:f>Sheet1!$F$26</c:f>
              <c:strCache>
                <c:ptCount val="1"/>
                <c:pt idx="0">
                  <c:v>たまに意識している</c:v>
                </c:pt>
              </c:strCache>
            </c:strRef>
          </c:tx>
          <c:spPr>
            <a:pattFill prst="narHorz">
              <a:fgClr>
                <a:srgbClr val="5B9BD5"/>
              </a:fgClr>
              <a:bgClr>
                <a:sysClr val="window" lastClr="FFFFFF"/>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Sheet1!$C$28:$C$29</c:f>
              <c:strCache>
                <c:ptCount val="2"/>
                <c:pt idx="0">
                  <c:v>2021年3月(n=298)</c:v>
                </c:pt>
                <c:pt idx="1">
                  <c:v>2021年9月(n=362)</c:v>
                </c:pt>
              </c:strCache>
            </c:strRef>
          </c:cat>
          <c:val>
            <c:numRef>
              <c:f>Sheet1!$F$28:$F$29</c:f>
              <c:numCache>
                <c:formatCode>0.0</c:formatCode>
                <c:ptCount val="2"/>
                <c:pt idx="0">
                  <c:v>43.959731543624002</c:v>
                </c:pt>
                <c:pt idx="1">
                  <c:v>41.7</c:v>
                </c:pt>
              </c:numCache>
            </c:numRef>
          </c:val>
          <c:extLst>
            <c:ext xmlns:c16="http://schemas.microsoft.com/office/drawing/2014/chart" uri="{C3380CC4-5D6E-409C-BE32-E72D297353CC}">
              <c16:uniqueId val="{00000002-D877-4463-B28D-DFD5DCC45BA5}"/>
            </c:ext>
          </c:extLst>
        </c:ser>
        <c:ser>
          <c:idx val="3"/>
          <c:order val="3"/>
          <c:tx>
            <c:strRef>
              <c:f>Sheet1!$G$26</c:f>
              <c:strCache>
                <c:ptCount val="1"/>
                <c:pt idx="0">
                  <c:v>意識していない</c:v>
                </c:pt>
              </c:strCache>
            </c:strRef>
          </c:tx>
          <c:spPr>
            <a:pattFill prst="divot">
              <a:fgClr>
                <a:srgbClr val="5B9BD5"/>
              </a:fgClr>
              <a:bgClr>
                <a:sysClr val="window" lastClr="FFFFFF"/>
              </a:bgClr>
            </a:pattFill>
            <a:ln>
              <a:solidFill>
                <a:schemeClr val="tx1"/>
              </a:solidFill>
            </a:ln>
            <a:effectLst/>
          </c:spPr>
          <c:invertIfNegative val="0"/>
          <c:dPt>
            <c:idx val="0"/>
            <c:invertIfNegative val="0"/>
            <c:bubble3D val="0"/>
            <c:spPr>
              <a:pattFill prst="divot">
                <a:fgClr>
                  <a:srgbClr val="5B9BD5"/>
                </a:fgClr>
                <a:bgClr>
                  <a:sysClr val="window" lastClr="FFFFFF"/>
                </a:bgClr>
              </a:pattFill>
              <a:ln>
                <a:solidFill>
                  <a:schemeClr val="tx1"/>
                </a:solidFill>
              </a:ln>
              <a:effectLst/>
            </c:spPr>
            <c:extLst>
              <c:ext xmlns:c16="http://schemas.microsoft.com/office/drawing/2014/chart" uri="{C3380CC4-5D6E-409C-BE32-E72D297353CC}">
                <c16:uniqueId val="{00000001-8B59-4265-82D5-6723A361D43A}"/>
              </c:ext>
            </c:extLst>
          </c:dPt>
          <c:dPt>
            <c:idx val="1"/>
            <c:invertIfNegative val="0"/>
            <c:bubble3D val="0"/>
            <c:spPr>
              <a:pattFill prst="divot">
                <a:fgClr>
                  <a:srgbClr val="5B9BD5"/>
                </a:fgClr>
                <a:bgClr>
                  <a:sysClr val="window" lastClr="FFFFFF"/>
                </a:bgClr>
              </a:pattFill>
              <a:ln>
                <a:solidFill>
                  <a:schemeClr val="tx1"/>
                </a:solidFill>
              </a:ln>
              <a:effectLst/>
            </c:spPr>
            <c:extLst>
              <c:ext xmlns:c16="http://schemas.microsoft.com/office/drawing/2014/chart" uri="{C3380CC4-5D6E-409C-BE32-E72D297353CC}">
                <c16:uniqueId val="{00000000-8B59-4265-82D5-6723A361D43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Sheet1!$C$28:$C$29</c:f>
              <c:strCache>
                <c:ptCount val="2"/>
                <c:pt idx="0">
                  <c:v>2021年3月(n=298)</c:v>
                </c:pt>
                <c:pt idx="1">
                  <c:v>2021年9月(n=362)</c:v>
                </c:pt>
              </c:strCache>
            </c:strRef>
          </c:cat>
          <c:val>
            <c:numRef>
              <c:f>Sheet1!$G$28:$G$29</c:f>
              <c:numCache>
                <c:formatCode>0.0</c:formatCode>
                <c:ptCount val="2"/>
                <c:pt idx="0">
                  <c:v>25.838926174497001</c:v>
                </c:pt>
                <c:pt idx="1">
                  <c:v>22.7</c:v>
                </c:pt>
              </c:numCache>
            </c:numRef>
          </c:val>
          <c:extLst>
            <c:ext xmlns:c16="http://schemas.microsoft.com/office/drawing/2014/chart" uri="{C3380CC4-5D6E-409C-BE32-E72D297353CC}">
              <c16:uniqueId val="{00000003-D877-4463-B28D-DFD5DCC45BA5}"/>
            </c:ext>
          </c:extLst>
        </c:ser>
        <c:dLbls>
          <c:showLegendKey val="0"/>
          <c:showVal val="0"/>
          <c:showCatName val="0"/>
          <c:showSerName val="0"/>
          <c:showPercent val="0"/>
          <c:showBubbleSize val="0"/>
        </c:dLbls>
        <c:gapWidth val="40"/>
        <c:overlap val="100"/>
        <c:axId val="1982412783"/>
        <c:axId val="1982397391"/>
      </c:barChart>
      <c:catAx>
        <c:axId val="1982412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982397391"/>
        <c:crosses val="autoZero"/>
        <c:auto val="0"/>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legend>
      <c:legendPos val="b"/>
      <c:layout>
        <c:manualLayout>
          <c:xMode val="edge"/>
          <c:yMode val="edge"/>
          <c:x val="0.18302454397158474"/>
          <c:y val="0.8246194957176477"/>
          <c:w val="0.63395079892438189"/>
          <c:h val="0.1753805042823522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074918027142003"/>
          <c:y val="3.8839918094202786E-2"/>
          <c:w val="0.6757111116836696"/>
          <c:h val="0.87441722746374217"/>
        </c:manualLayout>
      </c:layout>
      <c:barChart>
        <c:barDir val="bar"/>
        <c:grouping val="percentStacked"/>
        <c:varyColors val="0"/>
        <c:ser>
          <c:idx val="0"/>
          <c:order val="0"/>
          <c:tx>
            <c:strRef>
              <c:f>Sheet1!$D$26</c:f>
              <c:strCache>
                <c:ptCount val="1"/>
                <c:pt idx="0">
                  <c:v>常に意識している</c:v>
                </c:pt>
              </c:strCache>
            </c:strRef>
          </c:tx>
          <c:spPr>
            <a:solidFill>
              <a:schemeClr val="accent5">
                <a:shade val="58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Sheet1!$C$30:$C$35</c:f>
              <c:strCache>
                <c:ptCount val="4"/>
                <c:pt idx="0">
                  <c:v>2021年3月(n=117)</c:v>
                </c:pt>
                <c:pt idx="1">
                  <c:v>2021年9月(n=166)</c:v>
                </c:pt>
                <c:pt idx="2">
                  <c:v>2021年3月(n=181)</c:v>
                </c:pt>
                <c:pt idx="3">
                  <c:v>2021年9月(n=196)</c:v>
                </c:pt>
              </c:strCache>
            </c:strRef>
          </c:cat>
          <c:val>
            <c:numRef>
              <c:f>Sheet1!$D$30:$D$35</c:f>
              <c:numCache>
                <c:formatCode>0.0</c:formatCode>
                <c:ptCount val="4"/>
                <c:pt idx="0">
                  <c:v>5.9829059829059998</c:v>
                </c:pt>
                <c:pt idx="1">
                  <c:v>9</c:v>
                </c:pt>
                <c:pt idx="2">
                  <c:v>8.2872928176795995</c:v>
                </c:pt>
                <c:pt idx="3">
                  <c:v>13.8</c:v>
                </c:pt>
              </c:numCache>
            </c:numRef>
          </c:val>
          <c:extLst>
            <c:ext xmlns:c16="http://schemas.microsoft.com/office/drawing/2014/chart" uri="{C3380CC4-5D6E-409C-BE32-E72D297353CC}">
              <c16:uniqueId val="{00000000-D877-4463-B28D-DFD5DCC45BA5}"/>
            </c:ext>
          </c:extLst>
        </c:ser>
        <c:ser>
          <c:idx val="1"/>
          <c:order val="1"/>
          <c:tx>
            <c:strRef>
              <c:f>Sheet1!$E$26</c:f>
              <c:strCache>
                <c:ptCount val="1"/>
                <c:pt idx="0">
                  <c:v>よく意識している</c:v>
                </c:pt>
              </c:strCache>
            </c:strRef>
          </c:tx>
          <c:spPr>
            <a:pattFill prst="narVer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Sheet1!$C$30:$C$35</c:f>
              <c:strCache>
                <c:ptCount val="4"/>
                <c:pt idx="0">
                  <c:v>2021年3月(n=117)</c:v>
                </c:pt>
                <c:pt idx="1">
                  <c:v>2021年9月(n=166)</c:v>
                </c:pt>
                <c:pt idx="2">
                  <c:v>2021年3月(n=181)</c:v>
                </c:pt>
                <c:pt idx="3">
                  <c:v>2021年9月(n=196)</c:v>
                </c:pt>
              </c:strCache>
            </c:strRef>
          </c:cat>
          <c:val>
            <c:numRef>
              <c:f>Sheet1!$E$30:$E$35</c:f>
              <c:numCache>
                <c:formatCode>0.0</c:formatCode>
                <c:ptCount val="4"/>
                <c:pt idx="0">
                  <c:v>22.222222222222001</c:v>
                </c:pt>
                <c:pt idx="1">
                  <c:v>21.7</c:v>
                </c:pt>
                <c:pt idx="2">
                  <c:v>23.204419889503001</c:v>
                </c:pt>
                <c:pt idx="3">
                  <c:v>26</c:v>
                </c:pt>
              </c:numCache>
            </c:numRef>
          </c:val>
          <c:extLst>
            <c:ext xmlns:c16="http://schemas.microsoft.com/office/drawing/2014/chart" uri="{C3380CC4-5D6E-409C-BE32-E72D297353CC}">
              <c16:uniqueId val="{00000001-D877-4463-B28D-DFD5DCC45BA5}"/>
            </c:ext>
          </c:extLst>
        </c:ser>
        <c:ser>
          <c:idx val="2"/>
          <c:order val="2"/>
          <c:tx>
            <c:strRef>
              <c:f>Sheet1!$F$26</c:f>
              <c:strCache>
                <c:ptCount val="1"/>
                <c:pt idx="0">
                  <c:v>たまに意識している</c:v>
                </c:pt>
              </c:strCache>
            </c:strRef>
          </c:tx>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Sheet1!$C$30:$C$35</c:f>
              <c:strCache>
                <c:ptCount val="4"/>
                <c:pt idx="0">
                  <c:v>2021年3月(n=117)</c:v>
                </c:pt>
                <c:pt idx="1">
                  <c:v>2021年9月(n=166)</c:v>
                </c:pt>
                <c:pt idx="2">
                  <c:v>2021年3月(n=181)</c:v>
                </c:pt>
                <c:pt idx="3">
                  <c:v>2021年9月(n=196)</c:v>
                </c:pt>
              </c:strCache>
            </c:strRef>
          </c:cat>
          <c:val>
            <c:numRef>
              <c:f>Sheet1!$F$30:$F$35</c:f>
              <c:numCache>
                <c:formatCode>0.0</c:formatCode>
                <c:ptCount val="4"/>
                <c:pt idx="0">
                  <c:v>41.880341880342002</c:v>
                </c:pt>
                <c:pt idx="1">
                  <c:v>45.2</c:v>
                </c:pt>
                <c:pt idx="2">
                  <c:v>45.303867403315003</c:v>
                </c:pt>
                <c:pt idx="3">
                  <c:v>38.799999999999997</c:v>
                </c:pt>
              </c:numCache>
            </c:numRef>
          </c:val>
          <c:extLst>
            <c:ext xmlns:c16="http://schemas.microsoft.com/office/drawing/2014/chart" uri="{C3380CC4-5D6E-409C-BE32-E72D297353CC}">
              <c16:uniqueId val="{00000002-D877-4463-B28D-DFD5DCC45BA5}"/>
            </c:ext>
          </c:extLst>
        </c:ser>
        <c:ser>
          <c:idx val="3"/>
          <c:order val="3"/>
          <c:tx>
            <c:strRef>
              <c:f>Sheet1!$G$26</c:f>
              <c:strCache>
                <c:ptCount val="1"/>
                <c:pt idx="0">
                  <c:v>意識していない</c:v>
                </c:pt>
              </c:strCache>
            </c:strRef>
          </c:tx>
          <c:spPr>
            <a:pattFill prst="divo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Sheet1!$C$30:$C$35</c:f>
              <c:strCache>
                <c:ptCount val="4"/>
                <c:pt idx="0">
                  <c:v>2021年3月(n=117)</c:v>
                </c:pt>
                <c:pt idx="1">
                  <c:v>2021年9月(n=166)</c:v>
                </c:pt>
                <c:pt idx="2">
                  <c:v>2021年3月(n=181)</c:v>
                </c:pt>
                <c:pt idx="3">
                  <c:v>2021年9月(n=196)</c:v>
                </c:pt>
              </c:strCache>
            </c:strRef>
          </c:cat>
          <c:val>
            <c:numRef>
              <c:f>Sheet1!$G$30:$G$35</c:f>
              <c:numCache>
                <c:formatCode>0.0</c:formatCode>
                <c:ptCount val="4"/>
                <c:pt idx="0">
                  <c:v>29.91452991453</c:v>
                </c:pt>
                <c:pt idx="1">
                  <c:v>24.1</c:v>
                </c:pt>
                <c:pt idx="2">
                  <c:v>23.204419889503001</c:v>
                </c:pt>
                <c:pt idx="3">
                  <c:v>21.4</c:v>
                </c:pt>
              </c:numCache>
            </c:numRef>
          </c:val>
          <c:extLst>
            <c:ext xmlns:c16="http://schemas.microsoft.com/office/drawing/2014/chart" uri="{C3380CC4-5D6E-409C-BE32-E72D297353CC}">
              <c16:uniqueId val="{00000003-D877-4463-B28D-DFD5DCC45BA5}"/>
            </c:ext>
          </c:extLst>
        </c:ser>
        <c:dLbls>
          <c:dLblPos val="ctr"/>
          <c:showLegendKey val="0"/>
          <c:showVal val="1"/>
          <c:showCatName val="0"/>
          <c:showSerName val="0"/>
          <c:showPercent val="0"/>
          <c:showBubbleSize val="0"/>
        </c:dLbls>
        <c:gapWidth val="60"/>
        <c:overlap val="100"/>
        <c:axId val="1982412783"/>
        <c:axId val="1982397391"/>
      </c:barChart>
      <c:catAx>
        <c:axId val="1982412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82397391"/>
        <c:crosses val="autoZero"/>
        <c:auto val="1"/>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628657680292705"/>
          <c:y val="1.7772941401506221E-2"/>
          <c:w val="0.72441383175546359"/>
          <c:h val="0.92227236533645318"/>
        </c:manualLayout>
      </c:layout>
      <c:barChart>
        <c:barDir val="bar"/>
        <c:grouping val="percentStacked"/>
        <c:varyColors val="0"/>
        <c:ser>
          <c:idx val="0"/>
          <c:order val="0"/>
          <c:tx>
            <c:strRef>
              <c:f>Sheet1!$D$26</c:f>
              <c:strCache>
                <c:ptCount val="1"/>
                <c:pt idx="0">
                  <c:v>常に意識している</c:v>
                </c:pt>
              </c:strCache>
            </c:strRef>
          </c:tx>
          <c:spPr>
            <a:solidFill>
              <a:schemeClr val="accent5">
                <a:shade val="58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Sheet1!$C$37:$C$51</c:f>
              <c:strCache>
                <c:ptCount val="10"/>
                <c:pt idx="0">
                  <c:v>2021年3月(n=75)</c:v>
                </c:pt>
                <c:pt idx="1">
                  <c:v>2021年9月(n=124)</c:v>
                </c:pt>
                <c:pt idx="2">
                  <c:v>2021年3月(n=34)</c:v>
                </c:pt>
                <c:pt idx="3">
                  <c:v>2021年9月(n=51)</c:v>
                </c:pt>
                <c:pt idx="4">
                  <c:v>2021年3月(n=61)</c:v>
                </c:pt>
                <c:pt idx="5">
                  <c:v>2021年9月(n=62)</c:v>
                </c:pt>
                <c:pt idx="6">
                  <c:v>2021年3月(n=51)</c:v>
                </c:pt>
                <c:pt idx="7">
                  <c:v>2021年9月(n=59)</c:v>
                </c:pt>
                <c:pt idx="8">
                  <c:v>2021年3月(n=77)</c:v>
                </c:pt>
                <c:pt idx="9">
                  <c:v>2021年9月(n=66)</c:v>
                </c:pt>
              </c:strCache>
            </c:strRef>
          </c:cat>
          <c:val>
            <c:numRef>
              <c:f>Sheet1!$D$37:$D$51</c:f>
              <c:numCache>
                <c:formatCode>0.0</c:formatCode>
                <c:ptCount val="10"/>
                <c:pt idx="0">
                  <c:v>5.3333333333333002</c:v>
                </c:pt>
                <c:pt idx="1">
                  <c:v>9.6999999999999993</c:v>
                </c:pt>
                <c:pt idx="2">
                  <c:v>8.8235294117646994</c:v>
                </c:pt>
                <c:pt idx="3">
                  <c:v>5.9</c:v>
                </c:pt>
                <c:pt idx="4">
                  <c:v>6.5573770491802996</c:v>
                </c:pt>
                <c:pt idx="5">
                  <c:v>4.8</c:v>
                </c:pt>
                <c:pt idx="6">
                  <c:v>7.8431372549020004</c:v>
                </c:pt>
                <c:pt idx="7">
                  <c:v>22</c:v>
                </c:pt>
                <c:pt idx="8">
                  <c:v>9.0909090909091006</c:v>
                </c:pt>
                <c:pt idx="9">
                  <c:v>16.7</c:v>
                </c:pt>
              </c:numCache>
            </c:numRef>
          </c:val>
          <c:extLst>
            <c:ext xmlns:c16="http://schemas.microsoft.com/office/drawing/2014/chart" uri="{C3380CC4-5D6E-409C-BE32-E72D297353CC}">
              <c16:uniqueId val="{00000000-D877-4463-B28D-DFD5DCC45BA5}"/>
            </c:ext>
          </c:extLst>
        </c:ser>
        <c:ser>
          <c:idx val="1"/>
          <c:order val="1"/>
          <c:tx>
            <c:strRef>
              <c:f>Sheet1!$E$26</c:f>
              <c:strCache>
                <c:ptCount val="1"/>
                <c:pt idx="0">
                  <c:v>よく意識している</c:v>
                </c:pt>
              </c:strCache>
            </c:strRef>
          </c:tx>
          <c:spPr>
            <a:pattFill prst="narVer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Sheet1!$C$37:$C$51</c:f>
              <c:strCache>
                <c:ptCount val="10"/>
                <c:pt idx="0">
                  <c:v>2021年3月(n=75)</c:v>
                </c:pt>
                <c:pt idx="1">
                  <c:v>2021年9月(n=124)</c:v>
                </c:pt>
                <c:pt idx="2">
                  <c:v>2021年3月(n=34)</c:v>
                </c:pt>
                <c:pt idx="3">
                  <c:v>2021年9月(n=51)</c:v>
                </c:pt>
                <c:pt idx="4">
                  <c:v>2021年3月(n=61)</c:v>
                </c:pt>
                <c:pt idx="5">
                  <c:v>2021年9月(n=62)</c:v>
                </c:pt>
                <c:pt idx="6">
                  <c:v>2021年3月(n=51)</c:v>
                </c:pt>
                <c:pt idx="7">
                  <c:v>2021年9月(n=59)</c:v>
                </c:pt>
                <c:pt idx="8">
                  <c:v>2021年3月(n=77)</c:v>
                </c:pt>
                <c:pt idx="9">
                  <c:v>2021年9月(n=66)</c:v>
                </c:pt>
              </c:strCache>
            </c:strRef>
          </c:cat>
          <c:val>
            <c:numRef>
              <c:f>Sheet1!$E$37:$E$51</c:f>
              <c:numCache>
                <c:formatCode>0.0</c:formatCode>
                <c:ptCount val="10"/>
                <c:pt idx="0">
                  <c:v>22.666666666666998</c:v>
                </c:pt>
                <c:pt idx="1">
                  <c:v>29.8</c:v>
                </c:pt>
                <c:pt idx="2">
                  <c:v>26.470588235293999</c:v>
                </c:pt>
                <c:pt idx="3">
                  <c:v>11.8</c:v>
                </c:pt>
                <c:pt idx="4">
                  <c:v>27.868852459016001</c:v>
                </c:pt>
                <c:pt idx="5">
                  <c:v>33.9</c:v>
                </c:pt>
                <c:pt idx="6">
                  <c:v>9.8039215686274996</c:v>
                </c:pt>
                <c:pt idx="7">
                  <c:v>20.3</c:v>
                </c:pt>
                <c:pt idx="8">
                  <c:v>25.974025974025999</c:v>
                </c:pt>
                <c:pt idx="9">
                  <c:v>16.7</c:v>
                </c:pt>
              </c:numCache>
            </c:numRef>
          </c:val>
          <c:extLst>
            <c:ext xmlns:c16="http://schemas.microsoft.com/office/drawing/2014/chart" uri="{C3380CC4-5D6E-409C-BE32-E72D297353CC}">
              <c16:uniqueId val="{00000001-D877-4463-B28D-DFD5DCC45BA5}"/>
            </c:ext>
          </c:extLst>
        </c:ser>
        <c:ser>
          <c:idx val="2"/>
          <c:order val="2"/>
          <c:tx>
            <c:strRef>
              <c:f>Sheet1!$F$26</c:f>
              <c:strCache>
                <c:ptCount val="1"/>
                <c:pt idx="0">
                  <c:v>たまに意識している</c:v>
                </c:pt>
              </c:strCache>
            </c:strRef>
          </c:tx>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Sheet1!$C$37:$C$51</c:f>
              <c:strCache>
                <c:ptCount val="10"/>
                <c:pt idx="0">
                  <c:v>2021年3月(n=75)</c:v>
                </c:pt>
                <c:pt idx="1">
                  <c:v>2021年9月(n=124)</c:v>
                </c:pt>
                <c:pt idx="2">
                  <c:v>2021年3月(n=34)</c:v>
                </c:pt>
                <c:pt idx="3">
                  <c:v>2021年9月(n=51)</c:v>
                </c:pt>
                <c:pt idx="4">
                  <c:v>2021年3月(n=61)</c:v>
                </c:pt>
                <c:pt idx="5">
                  <c:v>2021年9月(n=62)</c:v>
                </c:pt>
                <c:pt idx="6">
                  <c:v>2021年3月(n=51)</c:v>
                </c:pt>
                <c:pt idx="7">
                  <c:v>2021年9月(n=59)</c:v>
                </c:pt>
                <c:pt idx="8">
                  <c:v>2021年3月(n=77)</c:v>
                </c:pt>
                <c:pt idx="9">
                  <c:v>2021年9月(n=66)</c:v>
                </c:pt>
              </c:strCache>
            </c:strRef>
          </c:cat>
          <c:val>
            <c:numRef>
              <c:f>Sheet1!$F$37:$F$51</c:f>
              <c:numCache>
                <c:formatCode>0.0</c:formatCode>
                <c:ptCount val="10"/>
                <c:pt idx="0">
                  <c:v>53.333333333333002</c:v>
                </c:pt>
                <c:pt idx="1">
                  <c:v>42.7</c:v>
                </c:pt>
                <c:pt idx="2">
                  <c:v>38.235294117647001</c:v>
                </c:pt>
                <c:pt idx="3">
                  <c:v>52.9</c:v>
                </c:pt>
                <c:pt idx="4">
                  <c:v>44.262295081966997</c:v>
                </c:pt>
                <c:pt idx="5">
                  <c:v>46.8</c:v>
                </c:pt>
                <c:pt idx="6">
                  <c:v>47.058823529412003</c:v>
                </c:pt>
                <c:pt idx="7">
                  <c:v>28.8</c:v>
                </c:pt>
                <c:pt idx="8">
                  <c:v>35.064935064935</c:v>
                </c:pt>
                <c:pt idx="9">
                  <c:v>37.9</c:v>
                </c:pt>
              </c:numCache>
            </c:numRef>
          </c:val>
          <c:extLst>
            <c:ext xmlns:c16="http://schemas.microsoft.com/office/drawing/2014/chart" uri="{C3380CC4-5D6E-409C-BE32-E72D297353CC}">
              <c16:uniqueId val="{00000002-D877-4463-B28D-DFD5DCC45BA5}"/>
            </c:ext>
          </c:extLst>
        </c:ser>
        <c:ser>
          <c:idx val="3"/>
          <c:order val="3"/>
          <c:tx>
            <c:strRef>
              <c:f>Sheet1!$G$26</c:f>
              <c:strCache>
                <c:ptCount val="1"/>
                <c:pt idx="0">
                  <c:v>意識していない</c:v>
                </c:pt>
              </c:strCache>
            </c:strRef>
          </c:tx>
          <c:spPr>
            <a:pattFill prst="divo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Sheet1!$C$37:$C$51</c:f>
              <c:strCache>
                <c:ptCount val="10"/>
                <c:pt idx="0">
                  <c:v>2021年3月(n=75)</c:v>
                </c:pt>
                <c:pt idx="1">
                  <c:v>2021年9月(n=124)</c:v>
                </c:pt>
                <c:pt idx="2">
                  <c:v>2021年3月(n=34)</c:v>
                </c:pt>
                <c:pt idx="3">
                  <c:v>2021年9月(n=51)</c:v>
                </c:pt>
                <c:pt idx="4">
                  <c:v>2021年3月(n=61)</c:v>
                </c:pt>
                <c:pt idx="5">
                  <c:v>2021年9月(n=62)</c:v>
                </c:pt>
                <c:pt idx="6">
                  <c:v>2021年3月(n=51)</c:v>
                </c:pt>
                <c:pt idx="7">
                  <c:v>2021年9月(n=59)</c:v>
                </c:pt>
                <c:pt idx="8">
                  <c:v>2021年3月(n=77)</c:v>
                </c:pt>
                <c:pt idx="9">
                  <c:v>2021年9月(n=66)</c:v>
                </c:pt>
              </c:strCache>
            </c:strRef>
          </c:cat>
          <c:val>
            <c:numRef>
              <c:f>Sheet1!$G$37:$G$51</c:f>
              <c:numCache>
                <c:formatCode>0.0</c:formatCode>
                <c:ptCount val="10"/>
                <c:pt idx="0">
                  <c:v>18.666666666666998</c:v>
                </c:pt>
                <c:pt idx="1">
                  <c:v>17.7</c:v>
                </c:pt>
                <c:pt idx="2">
                  <c:v>26.470588235293999</c:v>
                </c:pt>
                <c:pt idx="3">
                  <c:v>29.4</c:v>
                </c:pt>
                <c:pt idx="4">
                  <c:v>21.311475409836</c:v>
                </c:pt>
                <c:pt idx="5">
                  <c:v>14.5</c:v>
                </c:pt>
                <c:pt idx="6">
                  <c:v>35.294117647058997</c:v>
                </c:pt>
                <c:pt idx="7">
                  <c:v>28.8</c:v>
                </c:pt>
                <c:pt idx="8">
                  <c:v>29.87012987013</c:v>
                </c:pt>
                <c:pt idx="9">
                  <c:v>28.8</c:v>
                </c:pt>
              </c:numCache>
            </c:numRef>
          </c:val>
          <c:extLst>
            <c:ext xmlns:c16="http://schemas.microsoft.com/office/drawing/2014/chart" uri="{C3380CC4-5D6E-409C-BE32-E72D297353CC}">
              <c16:uniqueId val="{00000003-D877-4463-B28D-DFD5DCC45BA5}"/>
            </c:ext>
          </c:extLst>
        </c:ser>
        <c:dLbls>
          <c:dLblPos val="ctr"/>
          <c:showLegendKey val="0"/>
          <c:showVal val="1"/>
          <c:showCatName val="0"/>
          <c:showSerName val="0"/>
          <c:showPercent val="0"/>
          <c:showBubbleSize val="0"/>
        </c:dLbls>
        <c:gapWidth val="60"/>
        <c:overlap val="100"/>
        <c:axId val="1982412783"/>
        <c:axId val="1982397391"/>
      </c:barChart>
      <c:catAx>
        <c:axId val="1982412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82397391"/>
        <c:crosses val="autoZero"/>
        <c:auto val="1"/>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単位：％</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2"/>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2021/11/15</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4"/>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2"/>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2021/11/15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42" tIns="45721" rIns="91442" bIns="457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4"/>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2927154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2617913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11</a:t>
            </a:fld>
            <a:endParaRPr kumimoji="1" lang="ja-JP" altLang="en-US"/>
          </a:p>
        </p:txBody>
      </p:sp>
    </p:spTree>
    <p:extLst>
      <p:ext uri="{BB962C8B-B14F-4D97-AF65-F5344CB8AC3E}">
        <p14:creationId xmlns:p14="http://schemas.microsoft.com/office/powerpoint/2010/main" val="2023406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6265758-DF64-4FEF-BF39-5B494A79E479}" type="slidenum">
              <a:rPr kumimoji="1" lang="ja-JP" altLang="en-US" smtClean="0"/>
              <a:t>14</a:t>
            </a:fld>
            <a:endParaRPr kumimoji="1" lang="ja-JP" altLang="en-US"/>
          </a:p>
        </p:txBody>
      </p:sp>
    </p:spTree>
    <p:extLst>
      <p:ext uri="{BB962C8B-B14F-4D97-AF65-F5344CB8AC3E}">
        <p14:creationId xmlns:p14="http://schemas.microsoft.com/office/powerpoint/2010/main" val="1791183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1052220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3902942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19</a:t>
            </a:fld>
            <a:endParaRPr kumimoji="1" lang="ja-JP" altLang="en-US"/>
          </a:p>
        </p:txBody>
      </p:sp>
    </p:spTree>
    <p:extLst>
      <p:ext uri="{BB962C8B-B14F-4D97-AF65-F5344CB8AC3E}">
        <p14:creationId xmlns:p14="http://schemas.microsoft.com/office/powerpoint/2010/main" val="2665775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3194337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1843363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289287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2979851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179523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3551734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161330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a:t>
            </a:fld>
            <a:endParaRPr kumimoji="1" lang="ja-JP" altLang="en-US"/>
          </a:p>
        </p:txBody>
      </p:sp>
    </p:spTree>
    <p:extLst>
      <p:ext uri="{BB962C8B-B14F-4D97-AF65-F5344CB8AC3E}">
        <p14:creationId xmlns:p14="http://schemas.microsoft.com/office/powerpoint/2010/main" val="3518134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a:t>
            </a:fld>
            <a:endParaRPr kumimoji="1" lang="ja-JP" altLang="en-US"/>
          </a:p>
        </p:txBody>
      </p:sp>
    </p:spTree>
    <p:extLst>
      <p:ext uri="{BB962C8B-B14F-4D97-AF65-F5344CB8AC3E}">
        <p14:creationId xmlns:p14="http://schemas.microsoft.com/office/powerpoint/2010/main" val="523632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83423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232100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2021/11/15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2021/11/15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2021/11/15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2021/11/15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2021/11/15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2021/11/15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2021/11/15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2021/11/15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2021/11/15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2021/11/15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2021/11/15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2021/11/15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2021/11/15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2021/11/15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2021/11/15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2021/11/15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2021/11/15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2021/11/15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2021/11/15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2021/11/15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859A448-9A48-416F-A56A-D271614D0CEE}" type="datetime1">
              <a:rPr kumimoji="1" lang="ja-JP" altLang="en-US" smtClean="0"/>
              <a:t>2021/11/15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07634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A9FFCC-5EB6-414E-8C29-FC2501C0DC8F}" type="datetime1">
              <a:rPr kumimoji="1" lang="ja-JP" altLang="en-US" smtClean="0"/>
              <a:t>2021/11/15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739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2021/11/15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4E8E610-1190-48B2-AF88-EED397A753CF}" type="datetime1">
              <a:rPr kumimoji="1" lang="ja-JP" altLang="en-US" smtClean="0"/>
              <a:t>2021/11/15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3128789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F2442748-340A-4FBF-B1F3-8594C171AA6C}" type="datetime1">
              <a:rPr kumimoji="1" lang="ja-JP" altLang="en-US" smtClean="0"/>
              <a:t>2021/11/15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849929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03FB9-3125-4608-ACB0-27A6382EC200}" type="datetime1">
              <a:rPr kumimoji="1" lang="ja-JP" altLang="en-US" smtClean="0"/>
              <a:t>2021/11/15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63426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2021/11/15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4"/>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508E5E4-EBD4-4E6B-9B8F-AE6A81CC5D4B}" type="datetime1">
              <a:rPr kumimoji="1" lang="ja-JP" altLang="en-US" smtClean="0"/>
              <a:t>2021/11/15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3325" y="6356353"/>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03234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E7772FB-FE69-4AD5-9026-68556A1DE2BF}" type="datetime1">
              <a:rPr kumimoji="1" lang="ja-JP" altLang="en-US" smtClean="0"/>
              <a:t>2021/11/15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834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12183B1-B88B-433A-AE53-CC4F42E3546A}" type="datetimeFigureOut">
              <a:rPr kumimoji="1" lang="ja-JP" altLang="en-US" smtClean="0"/>
              <a:t>2021/11/15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54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4"/>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2021/11/15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2021/11/15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1"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8FB77-2297-473F-80DD-7EF50D2F15B3}" type="datetime1">
              <a:rPr kumimoji="1" lang="ja-JP" altLang="en-US" smtClean="0"/>
              <a:t>2021/11/15</a:t>
            </a:fld>
            <a:endParaRPr kumimoji="1" lang="ja-JP" altLang="en-US"/>
          </a:p>
        </p:txBody>
      </p:sp>
      <p:sp>
        <p:nvSpPr>
          <p:cNvPr id="5" name="Footer Placeholder 4"/>
          <p:cNvSpPr>
            <a:spLocks noGrp="1"/>
          </p:cNvSpPr>
          <p:nvPr>
            <p:ph type="ftr" sz="quarter" idx="3"/>
          </p:nvPr>
        </p:nvSpPr>
        <p:spPr>
          <a:xfrm>
            <a:off x="3281366"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4" r:id="rId5"/>
    <p:sldLayoutId id="2147483695" r:id="rId6"/>
    <p:sldLayoutId id="2147483703" r:id="rId7"/>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D42DC-5516-47CD-AFE8-6C793A6AAA45}" type="datetime1">
              <a:rPr kumimoji="1" lang="ja-JP" altLang="en-US" smtClean="0"/>
              <a:t>2021/11/15</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660F-58B9-4D87-9B50-76C2DEA65369}" type="datetime1">
              <a:rPr kumimoji="1" lang="ja-JP" altLang="en-US" smtClean="0"/>
              <a:t>2021/11/15</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02F0B-B8A0-435B-8C2C-36DDF6448167}" type="datetime1">
              <a:rPr kumimoji="1" lang="ja-JP" altLang="en-US" smtClean="0"/>
              <a:t>2021/11/15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3885930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0.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4.png"/><Relationship Id="rId18" Type="http://schemas.openxmlformats.org/officeDocument/2006/relationships/image" Target="../media/image48.png"/><Relationship Id="rId3" Type="http://schemas.openxmlformats.org/officeDocument/2006/relationships/image" Target="../media/image21.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7.png"/><Relationship Id="rId2" Type="http://schemas.openxmlformats.org/officeDocument/2006/relationships/notesSlide" Target="../notesSlides/notesSlide17.xml"/><Relationship Id="rId16" Type="http://schemas.openxmlformats.org/officeDocument/2006/relationships/image" Target="../media/image46.png"/><Relationship Id="rId1" Type="http://schemas.openxmlformats.org/officeDocument/2006/relationships/slideLayout" Target="../slideLayouts/slideLayout30.xml"/><Relationship Id="rId6" Type="http://schemas.openxmlformats.org/officeDocument/2006/relationships/image" Target="../media/image16.png"/><Relationship Id="rId11" Type="http://schemas.openxmlformats.org/officeDocument/2006/relationships/image" Target="../media/image43.png"/><Relationship Id="rId5" Type="http://schemas.openxmlformats.org/officeDocument/2006/relationships/image" Target="../media/image20.png"/><Relationship Id="rId15" Type="http://schemas.openxmlformats.org/officeDocument/2006/relationships/image" Target="../media/image45.png"/><Relationship Id="rId10" Type="http://schemas.openxmlformats.org/officeDocument/2006/relationships/image" Target="../media/image42.png"/><Relationship Id="rId19" Type="http://schemas.openxmlformats.org/officeDocument/2006/relationships/image" Target="../media/image49.png"/><Relationship Id="rId4" Type="http://schemas.openxmlformats.org/officeDocument/2006/relationships/image" Target="../media/image38.png"/><Relationship Id="rId9" Type="http://schemas.openxmlformats.org/officeDocument/2006/relationships/image" Target="../media/image41.png"/><Relationship Id="rId1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jpe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2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g"/><Relationship Id="rId7"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jp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openxmlformats.org/officeDocument/2006/relationships/image" Target="../media/image72.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5981" y="833176"/>
            <a:ext cx="9906001" cy="1938992"/>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大阪府</a:t>
            </a:r>
            <a:endParaRPr kumimoji="1" lang="en-US" altLang="ja-JP" sz="4400" b="1" dirty="0">
              <a:latin typeface="Meiryo UI" panose="020B0604030504040204" pitchFamily="50" charset="-128"/>
              <a:ea typeface="Meiryo UI" panose="020B0604030504040204" pitchFamily="50" charset="-128"/>
            </a:endParaRPr>
          </a:p>
          <a:p>
            <a:pPr algn="ctr"/>
            <a:r>
              <a:rPr kumimoji="1" lang="en-US" altLang="ja-JP" sz="4400" b="1" dirty="0">
                <a:latin typeface="Meiryo UI" panose="020B0604030504040204" pitchFamily="50" charset="-128"/>
                <a:ea typeface="Meiryo UI" panose="020B0604030504040204" pitchFamily="50" charset="-128"/>
              </a:rPr>
              <a:t>SDGs</a:t>
            </a:r>
            <a:r>
              <a:rPr kumimoji="1" lang="ja-JP" altLang="en-US" sz="4400" b="1" dirty="0">
                <a:latin typeface="Meiryo UI" panose="020B0604030504040204" pitchFamily="50" charset="-128"/>
                <a:ea typeface="Meiryo UI" panose="020B0604030504040204" pitchFamily="50" charset="-128"/>
              </a:rPr>
              <a:t>の取組み</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450023" y="5803645"/>
            <a:ext cx="3005951" cy="707886"/>
          </a:xfrm>
          <a:prstGeom prst="rect">
            <a:avLst/>
          </a:prstGeom>
          <a:noFill/>
        </p:spPr>
        <p:txBody>
          <a:bodyPr wrap="none" rtlCol="0">
            <a:spAutoFit/>
          </a:bodyPr>
          <a:lstStyle/>
          <a:p>
            <a:pPr algn="ct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大阪府政策企画部企画室</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5665" y="2367223"/>
            <a:ext cx="5173637" cy="3657601"/>
          </a:xfrm>
          <a:prstGeom prst="rect">
            <a:avLst/>
          </a:prstGeom>
        </p:spPr>
      </p:pic>
    </p:spTree>
    <p:extLst>
      <p:ext uri="{BB962C8B-B14F-4D97-AF65-F5344CB8AC3E}">
        <p14:creationId xmlns:p14="http://schemas.microsoft.com/office/powerpoint/2010/main" val="2827407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3743" y="853088"/>
            <a:ext cx="8543925" cy="416751"/>
          </a:xfrm>
        </p:spPr>
        <p:txBody>
          <a:bodyPr/>
          <a:lstStyle/>
          <a:p>
            <a:r>
              <a:rPr kumimoji="1" lang="en-US" altLang="ja-JP" sz="2000" b="1" dirty="0"/>
              <a:t>SDGs</a:t>
            </a:r>
            <a:r>
              <a:rPr kumimoji="1" lang="ja-JP" altLang="en-US" sz="2000" b="1" dirty="0"/>
              <a:t>ビジョンの取組み工程</a:t>
            </a: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9</a:t>
            </a:fld>
            <a:endParaRPr kumimoji="1" lang="ja-JP" altLang="en-US"/>
          </a:p>
        </p:txBody>
      </p:sp>
      <p:sp>
        <p:nvSpPr>
          <p:cNvPr id="27" name="右矢印 5"/>
          <p:cNvSpPr/>
          <p:nvPr/>
        </p:nvSpPr>
        <p:spPr>
          <a:xfrm>
            <a:off x="481637" y="5320779"/>
            <a:ext cx="9207106" cy="849596"/>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kumimoji="0"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6"/>
          <p:cNvSpPr txBox="1"/>
          <p:nvPr/>
        </p:nvSpPr>
        <p:spPr>
          <a:xfrm>
            <a:off x="475904" y="5574845"/>
            <a:ext cx="1242328" cy="399543"/>
          </a:xfrm>
          <a:prstGeom prst="rect">
            <a:avLst/>
          </a:prstGeom>
          <a:noFill/>
        </p:spPr>
        <p:txBody>
          <a:bodyPr wrap="square" rtlCol="0">
            <a:spAutoFit/>
          </a:bodyPr>
          <a:lstStyle/>
          <a:p>
            <a:pPr defTabSz="457200"/>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2020</a:t>
            </a:r>
            <a:r>
              <a:rPr lang="ja-JP" altLang="en-US" sz="1600" b="1" dirty="0">
                <a:latin typeface="Meiryo UI" panose="020B0604030504040204" pitchFamily="50" charset="-128"/>
                <a:ea typeface="Meiryo UI" panose="020B0604030504040204" pitchFamily="50" charset="-128"/>
              </a:rPr>
              <a:t>年　</a:t>
            </a:r>
          </a:p>
        </p:txBody>
      </p:sp>
      <p:sp>
        <p:nvSpPr>
          <p:cNvPr id="29" name="テキスト ボックス 7"/>
          <p:cNvSpPr txBox="1"/>
          <p:nvPr/>
        </p:nvSpPr>
        <p:spPr>
          <a:xfrm>
            <a:off x="3775733" y="5587970"/>
            <a:ext cx="940100" cy="399543"/>
          </a:xfrm>
          <a:prstGeom prst="rect">
            <a:avLst/>
          </a:prstGeom>
          <a:noFill/>
        </p:spPr>
        <p:txBody>
          <a:bodyPr wrap="square" rtlCol="0">
            <a:spAutoFit/>
          </a:bodyPr>
          <a:lstStyle/>
          <a:p>
            <a:pPr defTabSz="457200"/>
            <a:r>
              <a:rPr lang="en-US" altLang="ja-JP" sz="1600" b="1" dirty="0">
                <a:latin typeface="Meiryo UI" panose="020B0604030504040204" pitchFamily="50" charset="-128"/>
                <a:ea typeface="Meiryo UI" panose="020B0604030504040204" pitchFamily="50" charset="-128"/>
              </a:rPr>
              <a:t>2025</a:t>
            </a:r>
            <a:r>
              <a:rPr lang="ja-JP" altLang="en-US" sz="1600" b="1" dirty="0">
                <a:latin typeface="Meiryo UI" panose="020B0604030504040204" pitchFamily="50" charset="-128"/>
                <a:ea typeface="Meiryo UI" panose="020B0604030504040204" pitchFamily="50" charset="-128"/>
              </a:rPr>
              <a:t>年</a:t>
            </a:r>
          </a:p>
        </p:txBody>
      </p:sp>
      <p:sp>
        <p:nvSpPr>
          <p:cNvPr id="30" name="テキスト ボックス 8"/>
          <p:cNvSpPr txBox="1"/>
          <p:nvPr/>
        </p:nvSpPr>
        <p:spPr>
          <a:xfrm>
            <a:off x="7932884" y="5558087"/>
            <a:ext cx="1137373" cy="399543"/>
          </a:xfrm>
          <a:prstGeom prst="rect">
            <a:avLst/>
          </a:prstGeom>
          <a:noFill/>
        </p:spPr>
        <p:txBody>
          <a:bodyPr wrap="square" rtlCol="0">
            <a:spAutoFit/>
          </a:bodyPr>
          <a:lstStyle/>
          <a:p>
            <a:pPr defTabSz="457200"/>
            <a:r>
              <a:rPr lang="en-US" altLang="ja-JP" sz="1600" b="1" dirty="0">
                <a:latin typeface="Meiryo UI" panose="020B0604030504040204" pitchFamily="50" charset="-128"/>
                <a:ea typeface="Meiryo UI" panose="020B0604030504040204" pitchFamily="50" charset="-128"/>
              </a:rPr>
              <a:t>2030</a:t>
            </a:r>
            <a:r>
              <a:rPr lang="ja-JP" altLang="en-US" sz="1600" b="1" dirty="0">
                <a:latin typeface="Meiryo UI" panose="020B0604030504040204" pitchFamily="50" charset="-128"/>
                <a:ea typeface="Meiryo UI" panose="020B0604030504040204" pitchFamily="50" charset="-128"/>
              </a:rPr>
              <a:t>年　　　　　　　　　　　　　　　</a:t>
            </a:r>
          </a:p>
        </p:txBody>
      </p:sp>
      <p:cxnSp>
        <p:nvCxnSpPr>
          <p:cNvPr id="31" name="直線コネクタ 9"/>
          <p:cNvCxnSpPr/>
          <p:nvPr/>
        </p:nvCxnSpPr>
        <p:spPr>
          <a:xfrm>
            <a:off x="3719950" y="5056704"/>
            <a:ext cx="1071365" cy="39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10"/>
          <p:cNvCxnSpPr/>
          <p:nvPr/>
        </p:nvCxnSpPr>
        <p:spPr>
          <a:xfrm flipV="1">
            <a:off x="3616501" y="2670885"/>
            <a:ext cx="1082110" cy="503044"/>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ホームベース 11"/>
          <p:cNvSpPr/>
          <p:nvPr/>
        </p:nvSpPr>
        <p:spPr>
          <a:xfrm>
            <a:off x="481637" y="3052855"/>
            <a:ext cx="3422708" cy="201595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角丸四角形 12"/>
          <p:cNvSpPr/>
          <p:nvPr/>
        </p:nvSpPr>
        <p:spPr>
          <a:xfrm>
            <a:off x="8072217" y="1863878"/>
            <a:ext cx="468723" cy="3251431"/>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テキスト ボックス 13"/>
          <p:cNvSpPr txBox="1"/>
          <p:nvPr/>
        </p:nvSpPr>
        <p:spPr>
          <a:xfrm>
            <a:off x="8078675" y="2025884"/>
            <a:ext cx="430887" cy="3169767"/>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effectLst/>
                <a:uLnTx/>
                <a:uFillTx/>
                <a:latin typeface="Bauhaus 93" panose="04030905020B02020C02" pitchFamily="82" charset="0"/>
                <a:ea typeface="HGS創英角ｺﾞｼｯｸUB" panose="020B0900000000000000" pitchFamily="50" charset="-128"/>
              </a:rPr>
              <a:t>Ｓ</a:t>
            </a:r>
            <a:r>
              <a:rPr lang="ja-JP" altLang="en-US" sz="1600" dirty="0">
                <a:latin typeface="Bauhaus 93" panose="04030905020B02020C02" pitchFamily="82" charset="0"/>
                <a:ea typeface="HGS創英角ｺﾞｼｯｸUB" panose="020B0900000000000000" pitchFamily="50" charset="-128"/>
              </a:rPr>
              <a:t>ＤＧｓ目標年次</a:t>
            </a:r>
            <a:endParaRPr kumimoji="1" lang="en-US" altLang="ja-JP" sz="1600" i="0" u="none" strike="noStrike" kern="1200" cap="none" spc="0" normalizeH="0" baseline="0" noProof="0" dirty="0">
              <a:ln>
                <a:noFill/>
              </a:ln>
              <a:effectLst/>
              <a:uLnTx/>
              <a:uFillTx/>
              <a:latin typeface="Bauhaus 93" panose="04030905020B02020C02" pitchFamily="82" charset="0"/>
              <a:ea typeface="HGS創英角ｺﾞｼｯｸUB" panose="020B0900000000000000" pitchFamily="50" charset="-128"/>
            </a:endParaRPr>
          </a:p>
        </p:txBody>
      </p:sp>
      <p:sp>
        <p:nvSpPr>
          <p:cNvPr id="40" name="ホームベース 14"/>
          <p:cNvSpPr/>
          <p:nvPr/>
        </p:nvSpPr>
        <p:spPr>
          <a:xfrm>
            <a:off x="4668313" y="2685758"/>
            <a:ext cx="3383470" cy="2419423"/>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テキスト ボックス 15"/>
          <p:cNvSpPr txBox="1"/>
          <p:nvPr/>
        </p:nvSpPr>
        <p:spPr>
          <a:xfrm>
            <a:off x="4766428" y="2859342"/>
            <a:ext cx="3347139" cy="2123658"/>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latin typeface="Meiryo UI" panose="020B0604030504040204" pitchFamily="50" charset="-128"/>
                <a:ea typeface="Meiryo UI" panose="020B0604030504040204" pitchFamily="50" charset="-128"/>
              </a:rPr>
              <a:t>〇 改めて、</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年時点の</a:t>
            </a:r>
            <a:r>
              <a:rPr lang="en-US" altLang="ja-JP" sz="1600" dirty="0">
                <a:latin typeface="Meiryo UI" panose="020B0604030504040204" pitchFamily="50" charset="-128"/>
                <a:ea typeface="Meiryo UI" panose="020B0604030504040204" pitchFamily="50" charset="-128"/>
              </a:rPr>
              <a:t>SDGs</a:t>
            </a:r>
          </a:p>
          <a:p>
            <a:pPr marL="96838" indent="-96838"/>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17</a:t>
            </a:r>
            <a:r>
              <a:rPr lang="ja-JP" altLang="en-US" sz="1600" dirty="0">
                <a:latin typeface="Meiryo UI" panose="020B0604030504040204" pitchFamily="50" charset="-128"/>
                <a:ea typeface="Meiryo UI" panose="020B0604030504040204" pitchFamily="50" charset="-128"/>
              </a:rPr>
              <a:t>ゴールの到達点を分析</a:t>
            </a:r>
            <a:endParaRPr lang="en-US" altLang="ja-JP" sz="1600" dirty="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a:latin typeface="Meiryo UI" panose="020B0604030504040204" pitchFamily="50" charset="-128"/>
                <a:ea typeface="Meiryo UI" panose="020B0604030504040204" pitchFamily="50" charset="-128"/>
              </a:rPr>
              <a:t>〇 「</a:t>
            </a:r>
            <a:r>
              <a:rPr lang="en-US" altLang="ja-JP" sz="1600" dirty="0" err="1">
                <a:latin typeface="Meiryo UI" panose="020B0604030504040204" pitchFamily="50" charset="-128"/>
                <a:ea typeface="Meiryo UI" panose="020B0604030504040204" pitchFamily="50" charset="-128"/>
              </a:rPr>
              <a:t>SDGs+beyond</a:t>
            </a:r>
            <a:r>
              <a:rPr lang="ja-JP" altLang="en-US" sz="1600" dirty="0">
                <a:latin typeface="Meiryo UI" panose="020B0604030504040204" pitchFamily="50" charset="-128"/>
                <a:ea typeface="Meiryo UI" panose="020B0604030504040204" pitchFamily="50" charset="-128"/>
              </a:rPr>
              <a:t>」も見据え、</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達成に向け、オール大阪で</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a:latin typeface="Meiryo UI" panose="020B0604030504040204" pitchFamily="50" charset="-128"/>
                <a:ea typeface="Meiryo UI" panose="020B0604030504040204" pitchFamily="50" charset="-128"/>
              </a:rPr>
              <a:t>　総仕上げを図る</a:t>
            </a:r>
            <a:endParaRPr lang="en-US" altLang="ja-JP" sz="1600" dirty="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a:latin typeface="Meiryo UI" panose="020B0604030504040204" pitchFamily="50" charset="-128"/>
                <a:ea typeface="Meiryo UI" panose="020B0604030504040204" pitchFamily="50" charset="-128"/>
              </a:rPr>
              <a:t>〇 </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の取組みを通じ、様々な</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a:latin typeface="Meiryo UI" panose="020B0604030504040204" pitchFamily="50" charset="-128"/>
                <a:ea typeface="Meiryo UI" panose="020B0604030504040204" pitchFamily="50" charset="-128"/>
              </a:rPr>
              <a:t>　場面で世界に貢献していく</a:t>
            </a:r>
            <a:endParaRPr lang="en-US" altLang="ja-JP" sz="1600" dirty="0">
              <a:latin typeface="Meiryo UI" panose="020B0604030504040204" pitchFamily="50" charset="-128"/>
              <a:ea typeface="Meiryo UI" panose="020B0604030504040204" pitchFamily="50" charset="-128"/>
            </a:endParaRPr>
          </a:p>
        </p:txBody>
      </p:sp>
      <p:sp>
        <p:nvSpPr>
          <p:cNvPr id="50" name="楕円 16"/>
          <p:cNvSpPr/>
          <p:nvPr/>
        </p:nvSpPr>
        <p:spPr>
          <a:xfrm>
            <a:off x="772638" y="1862553"/>
            <a:ext cx="2711927" cy="8921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先進都市としての基盤を整える</a:t>
            </a:r>
          </a:p>
        </p:txBody>
      </p:sp>
      <p:sp>
        <p:nvSpPr>
          <p:cNvPr id="56" name="楕円 17"/>
          <p:cNvSpPr/>
          <p:nvPr/>
        </p:nvSpPr>
        <p:spPr>
          <a:xfrm>
            <a:off x="4821519" y="1486346"/>
            <a:ext cx="3015129" cy="8921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latin typeface="Meiryo UI" panose="020B0604030504040204" pitchFamily="50" charset="-128"/>
                <a:ea typeface="Meiryo UI" panose="020B0604030504040204" pitchFamily="50" charset="-128"/>
              </a:rPr>
              <a:t>万博のレガシーとして、</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先進都市を実現</a:t>
            </a:r>
          </a:p>
        </p:txBody>
      </p:sp>
      <p:sp>
        <p:nvSpPr>
          <p:cNvPr id="57" name="角丸四角形 18"/>
          <p:cNvSpPr/>
          <p:nvPr/>
        </p:nvSpPr>
        <p:spPr>
          <a:xfrm>
            <a:off x="3976983" y="1783425"/>
            <a:ext cx="468723" cy="3289908"/>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テキスト ボックス 19"/>
          <p:cNvSpPr txBox="1"/>
          <p:nvPr/>
        </p:nvSpPr>
        <p:spPr>
          <a:xfrm>
            <a:off x="3999308" y="1908277"/>
            <a:ext cx="450207" cy="3132164"/>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effectLst/>
                <a:uLnTx/>
                <a:uFillTx/>
                <a:latin typeface="Bauhaus 93" panose="04030905020B02020C02" pitchFamily="82" charset="0"/>
                <a:ea typeface="HGS創英角ｺﾞｼｯｸUB" panose="020B0900000000000000" pitchFamily="50" charset="-128"/>
              </a:rPr>
              <a:t>大阪・関西万博</a:t>
            </a:r>
            <a:endParaRPr kumimoji="1" lang="en-US" altLang="ja-JP" sz="1600" i="0" u="none" strike="noStrike" kern="1200" cap="none" spc="0" normalizeH="0" baseline="0" noProof="0" dirty="0">
              <a:ln>
                <a:noFill/>
              </a:ln>
              <a:effectLst/>
              <a:uLnTx/>
              <a:uFillTx/>
              <a:latin typeface="Bauhaus 93" panose="04030905020B02020C02" pitchFamily="82" charset="0"/>
              <a:ea typeface="HGS創英角ｺﾞｼｯｸUB" panose="020B0900000000000000" pitchFamily="50" charset="-128"/>
            </a:endParaRPr>
          </a:p>
        </p:txBody>
      </p:sp>
      <p:sp>
        <p:nvSpPr>
          <p:cNvPr id="59" name="テキスト ボックス 20"/>
          <p:cNvSpPr txBox="1"/>
          <p:nvPr/>
        </p:nvSpPr>
        <p:spPr>
          <a:xfrm>
            <a:off x="8619074" y="3489588"/>
            <a:ext cx="1263731" cy="690120"/>
          </a:xfrm>
          <a:prstGeom prst="rect">
            <a:avLst/>
          </a:prstGeom>
          <a:noFill/>
        </p:spPr>
        <p:txBody>
          <a:bodyPr wrap="square" rtlCol="0">
            <a:spAutoFit/>
          </a:bodyPr>
          <a:lstStyle/>
          <a:p>
            <a:pPr defTabSz="457200"/>
            <a:r>
              <a:rPr lang="en-US" altLang="ja-JP" sz="1600" b="1" dirty="0">
                <a:latin typeface="Meiryo UI" panose="020B0604030504040204" pitchFamily="50" charset="-128"/>
                <a:ea typeface="Meiryo UI" panose="020B0604030504040204" pitchFamily="50" charset="-128"/>
              </a:rPr>
              <a:t>SDGs</a:t>
            </a:r>
          </a:p>
          <a:p>
            <a:pPr defTabSz="457200"/>
            <a:r>
              <a:rPr lang="en-US" altLang="ja-JP" sz="1600" b="1" dirty="0">
                <a:latin typeface="Meiryo UI" panose="020B0604030504040204" pitchFamily="50" charset="-128"/>
                <a:ea typeface="Meiryo UI" panose="020B0604030504040204" pitchFamily="50" charset="-128"/>
              </a:rPr>
              <a:t>+beyond</a:t>
            </a:r>
            <a:r>
              <a:rPr lang="ja-JP" altLang="en-US" sz="1600" b="1" dirty="0">
                <a:latin typeface="Meiryo UI" panose="020B0604030504040204" pitchFamily="50" charset="-128"/>
                <a:ea typeface="Meiryo UI" panose="020B0604030504040204" pitchFamily="50" charset="-128"/>
              </a:rPr>
              <a:t>　　　　　　　　　　　　　　　</a:t>
            </a:r>
          </a:p>
        </p:txBody>
      </p:sp>
      <p:sp>
        <p:nvSpPr>
          <p:cNvPr id="61" name="テキスト ボックス 26"/>
          <p:cNvSpPr txBox="1"/>
          <p:nvPr/>
        </p:nvSpPr>
        <p:spPr>
          <a:xfrm>
            <a:off x="461203" y="3271310"/>
            <a:ext cx="3296804" cy="1569660"/>
          </a:xfrm>
          <a:prstGeom prst="rect">
            <a:avLst/>
          </a:prstGeom>
          <a:noFill/>
          <a:ln w="19050" cmpd="sng">
            <a:noFill/>
            <a:prstDash val="solid"/>
          </a:ln>
        </p:spPr>
        <p:txBody>
          <a:bodyPr wrap="square" rtlCol="0">
            <a:spAutoFit/>
          </a:bodyPr>
          <a:lstStyle/>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〇　誰もが</a:t>
            </a:r>
            <a:r>
              <a:rPr lang="en-US" altLang="ja-JP" sz="1600" dirty="0">
                <a:solidFill>
                  <a:schemeClr val="bg1"/>
                </a:solidFill>
                <a:latin typeface="Meiryo UI" panose="020B0604030504040204" pitchFamily="50" charset="-128"/>
                <a:ea typeface="Meiryo UI" panose="020B0604030504040204" pitchFamily="50" charset="-128"/>
              </a:rPr>
              <a:t>SDGs</a:t>
            </a:r>
            <a:r>
              <a:rPr lang="ja-JP" altLang="en-US" sz="1600" dirty="0">
                <a:solidFill>
                  <a:schemeClr val="bg1"/>
                </a:solidFill>
                <a:latin typeface="Meiryo UI" panose="020B0604030504040204" pitchFamily="50" charset="-128"/>
                <a:ea typeface="Meiryo UI" panose="020B0604030504040204" pitchFamily="50" charset="-128"/>
              </a:rPr>
              <a:t>を意識し、自律的に</a:t>
            </a:r>
            <a:endParaRPr lang="en-US" altLang="ja-JP" sz="1600" dirty="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　行動する大阪を実現していく</a:t>
            </a:r>
            <a:endParaRPr lang="en-US" altLang="ja-JP" sz="1600" dirty="0">
              <a:solidFill>
                <a:schemeClr val="bg1"/>
              </a:solidFill>
              <a:latin typeface="Meiryo UI" panose="020B0604030504040204" pitchFamily="50" charset="-128"/>
              <a:ea typeface="Meiryo UI" panose="020B0604030504040204" pitchFamily="50" charset="-128"/>
            </a:endParaRPr>
          </a:p>
          <a:p>
            <a:pPr marL="185738" indent="-185738" defTabSz="457200"/>
            <a:endParaRPr lang="en-US" altLang="ja-JP" sz="1600" dirty="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schemeClr val="bg1"/>
                </a:solidFill>
                <a:latin typeface="Meiryo UI" panose="020B0604030504040204" pitchFamily="50" charset="-128"/>
                <a:ea typeface="Meiryo UI" panose="020B0604030504040204" pitchFamily="50" charset="-128"/>
              </a:rPr>
              <a:t>SDGs</a:t>
            </a:r>
            <a:r>
              <a:rPr lang="ja-JP" altLang="en-US" sz="1600" dirty="0">
                <a:solidFill>
                  <a:schemeClr val="bg1"/>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schemeClr val="bg1"/>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EFB93FB0-0DFC-4FDB-8AFB-5B6490784386}"/>
              </a:ext>
            </a:extLst>
          </p:cNvPr>
          <p:cNvSpPr/>
          <p:nvPr/>
        </p:nvSpPr>
        <p:spPr>
          <a:xfrm>
            <a:off x="0" y="1208"/>
            <a:ext cx="9906000" cy="64114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r>
              <a:rPr kumimoji="1" lang="en-US" altLang="ja-JP" sz="2000" b="1" dirty="0">
                <a:latin typeface="Meiryo UI" panose="020B0604030504040204" pitchFamily="50" charset="-128"/>
                <a:ea typeface="Meiryo UI" panose="020B0604030504040204" pitchFamily="50" charset="-128"/>
              </a:rPr>
              <a:t>(2020</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月策定）</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312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r>
              <a:rPr kumimoji="1" lang="en-US" altLang="ja-JP" sz="2000" b="1" dirty="0">
                <a:latin typeface="Meiryo UI" panose="020B0604030504040204" pitchFamily="50" charset="-128"/>
                <a:ea typeface="Meiryo UI" panose="020B0604030504040204" pitchFamily="50" charset="-128"/>
              </a:rPr>
              <a:t>(2020</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月策定）</a:t>
            </a:r>
            <a:endParaRPr kumimoji="1" lang="en-US" altLang="ja-JP" sz="2000" b="1" dirty="0">
              <a:latin typeface="Meiryo UI" panose="020B0604030504040204" pitchFamily="50" charset="-128"/>
              <a:ea typeface="Meiryo UI" panose="020B0604030504040204" pitchFamily="50" charset="-128"/>
            </a:endParaRPr>
          </a:p>
        </p:txBody>
      </p:sp>
      <p:grpSp>
        <p:nvGrpSpPr>
          <p:cNvPr id="3" name="グループ化 2"/>
          <p:cNvGrpSpPr>
            <a:grpSpLocks noChangeAspect="1"/>
          </p:cNvGrpSpPr>
          <p:nvPr/>
        </p:nvGrpSpPr>
        <p:grpSpPr>
          <a:xfrm>
            <a:off x="270573" y="1384917"/>
            <a:ext cx="9501089" cy="5122415"/>
            <a:chOff x="1343285" y="2913958"/>
            <a:chExt cx="836399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7430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先進都市をめざして</a:t>
            </a:r>
          </a:p>
        </p:txBody>
      </p:sp>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41243" y="668564"/>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Tree>
    <p:extLst>
      <p:ext uri="{BB962C8B-B14F-4D97-AF65-F5344CB8AC3E}">
        <p14:creationId xmlns:p14="http://schemas.microsoft.com/office/powerpoint/2010/main" val="1437555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906000" cy="514399"/>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Meiryo UI" panose="020B0604030504040204" pitchFamily="50" charset="-128"/>
                <a:ea typeface="Meiryo UI" panose="020B0604030504040204" pitchFamily="50" charset="-128"/>
              </a:rPr>
              <a:t>　</a:t>
            </a:r>
            <a:r>
              <a:rPr kumimoji="1" lang="en-US" altLang="ja-JP" sz="2000" b="1" dirty="0" smtClean="0">
                <a:solidFill>
                  <a:prstClr val="white"/>
                </a:solidFill>
                <a:latin typeface="Meiryo UI" panose="020B0604030504040204" pitchFamily="50" charset="-128"/>
                <a:ea typeface="Meiryo UI" panose="020B0604030504040204" pitchFamily="50" charset="-128"/>
              </a:rPr>
              <a:t>【</a:t>
            </a:r>
            <a:r>
              <a:rPr kumimoji="1" lang="ja-JP" altLang="en-US" sz="2000" b="1" dirty="0" smtClean="0">
                <a:solidFill>
                  <a:prstClr val="white"/>
                </a:solidFill>
                <a:latin typeface="Meiryo UI" panose="020B0604030504040204" pitchFamily="50" charset="-128"/>
                <a:ea typeface="Meiryo UI" panose="020B0604030504040204" pitchFamily="50" charset="-128"/>
              </a:rPr>
              <a:t>大阪府</a:t>
            </a:r>
            <a:r>
              <a:rPr kumimoji="1" lang="en-US" altLang="ja-JP" sz="2000" b="1" dirty="0" smtClean="0">
                <a:solidFill>
                  <a:prstClr val="white"/>
                </a:solidFill>
                <a:latin typeface="Meiryo UI" panose="020B0604030504040204" pitchFamily="50" charset="-128"/>
                <a:ea typeface="Meiryo UI" panose="020B0604030504040204" pitchFamily="50" charset="-128"/>
              </a:rPr>
              <a:t>】</a:t>
            </a:r>
            <a:r>
              <a:rPr kumimoji="1" lang="en-US" altLang="ja-JP" sz="1905" b="1" dirty="0" smtClean="0">
                <a:solidFill>
                  <a:prstClr val="white"/>
                </a:solidFill>
                <a:latin typeface="Meiryo UI" panose="020B0604030504040204" pitchFamily="50" charset="-128"/>
                <a:ea typeface="Meiryo UI" panose="020B0604030504040204" pitchFamily="50" charset="-128"/>
              </a:rPr>
              <a:t>SDGs</a:t>
            </a:r>
            <a:r>
              <a:rPr kumimoji="1" lang="ja-JP" altLang="en-US" sz="1905" b="1" dirty="0">
                <a:solidFill>
                  <a:prstClr val="white"/>
                </a:solidFill>
                <a:latin typeface="Meiryo UI" panose="020B0604030504040204" pitchFamily="50" charset="-128"/>
                <a:ea typeface="Meiryo UI" panose="020B0604030504040204" pitchFamily="50" charset="-128"/>
              </a:rPr>
              <a:t>認知度調査（令和</a:t>
            </a:r>
            <a:r>
              <a:rPr kumimoji="1" lang="en-US" altLang="ja-JP" sz="1905" b="1" dirty="0">
                <a:solidFill>
                  <a:prstClr val="white"/>
                </a:solidFill>
                <a:latin typeface="Meiryo UI" panose="020B0604030504040204" pitchFamily="50" charset="-128"/>
                <a:ea typeface="Meiryo UI" panose="020B0604030504040204" pitchFamily="50" charset="-128"/>
              </a:rPr>
              <a:t>3</a:t>
            </a:r>
            <a:r>
              <a:rPr kumimoji="1" lang="ja-JP" altLang="en-US" sz="1905" b="1" dirty="0">
                <a:solidFill>
                  <a:prstClr val="white"/>
                </a:solidFill>
                <a:latin typeface="Meiryo UI" panose="020B0604030504040204" pitchFamily="50" charset="-128"/>
                <a:ea typeface="Meiryo UI" panose="020B0604030504040204" pitchFamily="50" charset="-128"/>
              </a:rPr>
              <a:t>年</a:t>
            </a:r>
            <a:r>
              <a:rPr kumimoji="1" lang="en-US" altLang="ja-JP" sz="1905" b="1" dirty="0">
                <a:solidFill>
                  <a:prstClr val="white"/>
                </a:solidFill>
                <a:latin typeface="Meiryo UI" panose="020B0604030504040204" pitchFamily="50" charset="-128"/>
                <a:ea typeface="Meiryo UI" panose="020B0604030504040204" pitchFamily="50" charset="-128"/>
              </a:rPr>
              <a:t>9</a:t>
            </a:r>
            <a:r>
              <a:rPr kumimoji="1" lang="ja-JP" altLang="en-US" sz="1905" b="1" dirty="0">
                <a:solidFill>
                  <a:prstClr val="white"/>
                </a:solidFill>
                <a:latin typeface="Meiryo UI" panose="020B0604030504040204" pitchFamily="50" charset="-128"/>
                <a:ea typeface="Meiryo UI" panose="020B0604030504040204" pitchFamily="50" charset="-128"/>
              </a:rPr>
              <a:t>月）</a:t>
            </a:r>
            <a:endParaRPr kumimoji="1" lang="zh-TW" altLang="en-US" sz="1905" b="1" dirty="0">
              <a:solidFill>
                <a:prstClr val="white"/>
              </a:solidFill>
              <a:latin typeface="Meiryo UI" panose="020B0604030504040204" pitchFamily="50" charset="-128"/>
              <a:ea typeface="Meiryo UI" panose="020B0604030504040204" pitchFamily="50" charset="-128"/>
            </a:endParaRPr>
          </a:p>
        </p:txBody>
      </p:sp>
      <p:graphicFrame>
        <p:nvGraphicFramePr>
          <p:cNvPr id="10" name="コンテンツ プレースホルダー 8"/>
          <p:cNvGraphicFramePr>
            <a:graphicFrameLocks/>
          </p:cNvGraphicFramePr>
          <p:nvPr/>
        </p:nvGraphicFramePr>
        <p:xfrm>
          <a:off x="395606" y="1806514"/>
          <a:ext cx="8991672" cy="4021524"/>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395606" y="826423"/>
            <a:ext cx="2895373" cy="38549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認知度（大阪）</a:t>
            </a:r>
          </a:p>
        </p:txBody>
      </p:sp>
      <p:sp>
        <p:nvSpPr>
          <p:cNvPr id="13" name="正方形/長方形 12"/>
          <p:cNvSpPr/>
          <p:nvPr/>
        </p:nvSpPr>
        <p:spPr>
          <a:xfrm>
            <a:off x="1728006" y="6164728"/>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sp>
        <p:nvSpPr>
          <p:cNvPr id="16" name="正方形/長方形 15"/>
          <p:cNvSpPr/>
          <p:nvPr/>
        </p:nvSpPr>
        <p:spPr>
          <a:xfrm>
            <a:off x="4017901" y="1207564"/>
            <a:ext cx="5553123" cy="444096"/>
          </a:xfrm>
          <a:prstGeom prst="rect">
            <a:avLst/>
          </a:prstGeom>
        </p:spPr>
        <p:txBody>
          <a:bodyPr wrap="none">
            <a:spAutoFit/>
          </a:bodyPr>
          <a:lstStyle/>
          <a:p>
            <a:r>
              <a:rPr lang="ja-JP" altLang="en-US" sz="2286" b="1" u="sng" dirty="0">
                <a:latin typeface="Meiryo UI" panose="020B0604030504040204" pitchFamily="50" charset="-128"/>
                <a:ea typeface="Meiryo UI" panose="020B0604030504040204" pitchFamily="50" charset="-128"/>
              </a:rPr>
              <a:t>府民全体の認知度は、</a:t>
            </a:r>
            <a:r>
              <a:rPr lang="en-US" altLang="ja-JP" sz="2286" b="1" u="sng" dirty="0">
                <a:latin typeface="Meiryo UI" panose="020B0604030504040204" pitchFamily="50" charset="-128"/>
                <a:ea typeface="Meiryo UI" panose="020B0604030504040204" pitchFamily="50" charset="-128"/>
              </a:rPr>
              <a:t>72.3%</a:t>
            </a:r>
            <a:r>
              <a:rPr lang="ja-JP" altLang="en-US" sz="1334" dirty="0">
                <a:latin typeface="Meiryo UI" panose="020B0604030504040204" pitchFamily="50" charset="-128"/>
                <a:ea typeface="Meiryo UI" panose="020B0604030504040204" pitchFamily="50" charset="-128"/>
              </a:rPr>
              <a:t>（</a:t>
            </a:r>
            <a:r>
              <a:rPr lang="en-US" altLang="ja-JP" sz="1334" dirty="0">
                <a:latin typeface="Meiryo UI" panose="020B0604030504040204" pitchFamily="50" charset="-128"/>
                <a:ea typeface="Meiryo UI" panose="020B0604030504040204" pitchFamily="50" charset="-128"/>
              </a:rPr>
              <a:t>2021</a:t>
            </a:r>
            <a:r>
              <a:rPr lang="ja-JP" altLang="en-US" sz="1334" dirty="0">
                <a:latin typeface="Meiryo UI" panose="020B0604030504040204" pitchFamily="50" charset="-128"/>
                <a:ea typeface="Meiryo UI" panose="020B0604030504040204" pitchFamily="50" charset="-128"/>
              </a:rPr>
              <a:t>年</a:t>
            </a:r>
            <a:r>
              <a:rPr lang="en-US" altLang="ja-JP" sz="1334" dirty="0">
                <a:latin typeface="Meiryo UI" panose="020B0604030504040204" pitchFamily="50" charset="-128"/>
                <a:ea typeface="Meiryo UI" panose="020B0604030504040204" pitchFamily="50" charset="-128"/>
              </a:rPr>
              <a:t>9</a:t>
            </a:r>
            <a:r>
              <a:rPr lang="ja-JP" altLang="en-US" sz="1334" dirty="0">
                <a:latin typeface="Meiryo UI" panose="020B0604030504040204" pitchFamily="50" charset="-128"/>
                <a:ea typeface="Meiryo UI" panose="020B0604030504040204" pitchFamily="50" charset="-128"/>
              </a:rPr>
              <a:t>月時点）</a:t>
            </a:r>
            <a:endParaRPr lang="en-US" altLang="ja-JP" sz="1334"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66645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6262"/>
            <a:ext cx="9906000" cy="514399"/>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1905" b="1" dirty="0">
                <a:solidFill>
                  <a:prstClr val="white"/>
                </a:solidFill>
                <a:latin typeface="Meiryo UI" panose="020B0604030504040204" pitchFamily="50" charset="-128"/>
                <a:ea typeface="Meiryo UI" panose="020B0604030504040204" pitchFamily="50" charset="-128"/>
              </a:rPr>
              <a:t> </a:t>
            </a:r>
            <a:r>
              <a:rPr kumimoji="1" lang="en-US" altLang="ja-JP" b="1" dirty="0">
                <a:solidFill>
                  <a:prstClr val="white"/>
                </a:solidFill>
                <a:latin typeface="Meiryo UI" panose="020B0604030504040204" pitchFamily="50" charset="-128"/>
                <a:ea typeface="Meiryo UI" panose="020B0604030504040204" pitchFamily="50" charset="-128"/>
              </a:rPr>
              <a:t>【</a:t>
            </a:r>
            <a:r>
              <a:rPr kumimoji="1" lang="ja-JP" altLang="en-US" b="1" dirty="0">
                <a:solidFill>
                  <a:prstClr val="white"/>
                </a:solidFill>
                <a:latin typeface="Meiryo UI" panose="020B0604030504040204" pitchFamily="50" charset="-128"/>
                <a:ea typeface="Meiryo UI" panose="020B0604030504040204" pitchFamily="50" charset="-128"/>
              </a:rPr>
              <a:t>大阪府</a:t>
            </a:r>
            <a:r>
              <a:rPr kumimoji="1" lang="en-US" altLang="ja-JP" b="1" dirty="0">
                <a:solidFill>
                  <a:prstClr val="white"/>
                </a:solidFill>
                <a:latin typeface="Meiryo UI" panose="020B0604030504040204" pitchFamily="50" charset="-128"/>
                <a:ea typeface="Meiryo UI" panose="020B0604030504040204" pitchFamily="50" charset="-128"/>
              </a:rPr>
              <a:t>】 </a:t>
            </a:r>
            <a:r>
              <a:rPr kumimoji="1" lang="en-US" altLang="ja-JP" sz="1905" b="1" dirty="0" smtClean="0">
                <a:solidFill>
                  <a:prstClr val="white"/>
                </a:solidFill>
                <a:latin typeface="Meiryo UI" panose="020B0604030504040204" pitchFamily="50" charset="-128"/>
                <a:ea typeface="Meiryo UI" panose="020B0604030504040204" pitchFamily="50" charset="-128"/>
              </a:rPr>
              <a:t>SDGs</a:t>
            </a:r>
            <a:r>
              <a:rPr kumimoji="1" lang="ja-JP" altLang="en-US" sz="1905" b="1" dirty="0">
                <a:solidFill>
                  <a:prstClr val="white"/>
                </a:solidFill>
                <a:latin typeface="Meiryo UI" panose="020B0604030504040204" pitchFamily="50" charset="-128"/>
                <a:ea typeface="Meiryo UI" panose="020B0604030504040204" pitchFamily="50" charset="-128"/>
              </a:rPr>
              <a:t>認知度調査（令和</a:t>
            </a:r>
            <a:r>
              <a:rPr kumimoji="1" lang="en-US" altLang="ja-JP" sz="1905" b="1" dirty="0">
                <a:solidFill>
                  <a:prstClr val="white"/>
                </a:solidFill>
                <a:latin typeface="Meiryo UI" panose="020B0604030504040204" pitchFamily="50" charset="-128"/>
                <a:ea typeface="Meiryo UI" panose="020B0604030504040204" pitchFamily="50" charset="-128"/>
              </a:rPr>
              <a:t>3</a:t>
            </a:r>
            <a:r>
              <a:rPr kumimoji="1" lang="ja-JP" altLang="en-US" sz="1905" b="1" dirty="0">
                <a:solidFill>
                  <a:prstClr val="white"/>
                </a:solidFill>
                <a:latin typeface="Meiryo UI" panose="020B0604030504040204" pitchFamily="50" charset="-128"/>
                <a:ea typeface="Meiryo UI" panose="020B0604030504040204" pitchFamily="50" charset="-128"/>
              </a:rPr>
              <a:t>年</a:t>
            </a:r>
            <a:r>
              <a:rPr kumimoji="1" lang="en-US" altLang="ja-JP" sz="1905" b="1" dirty="0">
                <a:solidFill>
                  <a:prstClr val="white"/>
                </a:solidFill>
                <a:latin typeface="Meiryo UI" panose="020B0604030504040204" pitchFamily="50" charset="-128"/>
                <a:ea typeface="Meiryo UI" panose="020B0604030504040204" pitchFamily="50" charset="-128"/>
              </a:rPr>
              <a:t>9</a:t>
            </a:r>
            <a:r>
              <a:rPr kumimoji="1" lang="ja-JP" altLang="en-US" sz="1905" b="1" dirty="0">
                <a:solidFill>
                  <a:prstClr val="white"/>
                </a:solidFill>
                <a:latin typeface="Meiryo UI" panose="020B0604030504040204" pitchFamily="50" charset="-128"/>
                <a:ea typeface="Meiryo UI" panose="020B0604030504040204" pitchFamily="50" charset="-128"/>
              </a:rPr>
              <a:t>月）</a:t>
            </a:r>
            <a:endParaRPr kumimoji="1" lang="zh-TW" altLang="en-US" sz="1905" b="1" dirty="0">
              <a:solidFill>
                <a:prstClr val="white"/>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412437" y="687942"/>
            <a:ext cx="9147100" cy="674530"/>
          </a:xfrm>
          <a:prstGeom prst="rect">
            <a:avLst/>
          </a:prstGeom>
          <a:ln w="12700">
            <a:noFill/>
          </a:ln>
        </p:spPr>
        <p:txBody>
          <a:bodyPr wrap="square" anchor="ctr">
            <a:noAutofit/>
          </a:bodyPr>
          <a:lstStyle/>
          <a:p>
            <a:pPr>
              <a:lnSpc>
                <a:spcPts val="1997"/>
              </a:lnSpc>
            </a:pPr>
            <a:r>
              <a:rPr lang="ja-JP" altLang="en-US" sz="1400" dirty="0">
                <a:latin typeface="+mn-ea"/>
              </a:rPr>
              <a:t>〇年齢別での認知度の差は少なく、</a:t>
            </a:r>
            <a:r>
              <a:rPr lang="en-US" altLang="ja-JP" sz="1400" dirty="0">
                <a:latin typeface="+mn-ea"/>
              </a:rPr>
              <a:t>18</a:t>
            </a:r>
            <a:r>
              <a:rPr lang="ja-JP" altLang="en-US" sz="1400" dirty="0">
                <a:latin typeface="+mn-ea"/>
              </a:rPr>
              <a:t>歳～</a:t>
            </a:r>
            <a:r>
              <a:rPr lang="en-US" altLang="ja-JP" sz="1400" dirty="0">
                <a:latin typeface="+mn-ea"/>
              </a:rPr>
              <a:t>20</a:t>
            </a:r>
            <a:r>
              <a:rPr lang="ja-JP" altLang="en-US" sz="1400" dirty="0">
                <a:latin typeface="+mn-ea"/>
              </a:rPr>
              <a:t>歳を除くすべての年代で認知度が大幅に高くなっている。</a:t>
            </a:r>
            <a:endParaRPr lang="en-US" altLang="ja-JP" sz="1400" dirty="0">
              <a:latin typeface="+mn-ea"/>
            </a:endParaRPr>
          </a:p>
          <a:p>
            <a:pPr>
              <a:lnSpc>
                <a:spcPts val="1997"/>
              </a:lnSpc>
            </a:pPr>
            <a:r>
              <a:rPr lang="ja-JP" altLang="en-US" sz="1400" dirty="0">
                <a:latin typeface="+mn-ea"/>
              </a:rPr>
              <a:t>〇</a:t>
            </a:r>
            <a:r>
              <a:rPr lang="en-US" altLang="ja-JP" sz="1400" dirty="0">
                <a:latin typeface="+mn-ea"/>
              </a:rPr>
              <a:t>SDGs</a:t>
            </a:r>
            <a:r>
              <a:rPr lang="ja-JP" altLang="en-US" sz="1400" dirty="0">
                <a:latin typeface="+mn-ea"/>
              </a:rPr>
              <a:t>を知るきっかけは、 「テレビ・ラジオ」が大幅に増加し、「職場・学校」が減少</a:t>
            </a:r>
            <a:endParaRPr lang="en-US" altLang="ja-JP" sz="1400" dirty="0">
              <a:latin typeface="+mn-ea"/>
            </a:endParaRPr>
          </a:p>
        </p:txBody>
      </p:sp>
      <p:graphicFrame>
        <p:nvGraphicFramePr>
          <p:cNvPr id="7" name="グラフ 6"/>
          <p:cNvGraphicFramePr/>
          <p:nvPr/>
        </p:nvGraphicFramePr>
        <p:xfrm>
          <a:off x="598108" y="1362472"/>
          <a:ext cx="4028794" cy="5388159"/>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p:cNvSpPr txBox="1"/>
          <p:nvPr/>
        </p:nvSpPr>
        <p:spPr>
          <a:xfrm>
            <a:off x="335216" y="1753707"/>
            <a:ext cx="325538" cy="864004"/>
          </a:xfrm>
          <a:prstGeom prst="rect">
            <a:avLst/>
          </a:prstGeom>
          <a:noFill/>
          <a:ln>
            <a:solidFill>
              <a:schemeClr val="tx1"/>
            </a:solidFill>
          </a:ln>
        </p:spPr>
        <p:txBody>
          <a:bodyPr vert="eaVert" wrap="square" rtlCol="0" anchor="ctr">
            <a:spAutoFit/>
          </a:bodyPr>
          <a:lstStyle/>
          <a:p>
            <a:pPr algn="ctr"/>
            <a:r>
              <a:rPr kumimoji="1" lang="en-US" altLang="ja-JP" sz="900" dirty="0"/>
              <a:t>18</a:t>
            </a:r>
            <a:r>
              <a:rPr kumimoji="1" lang="ja-JP" altLang="en-US" sz="900" dirty="0"/>
              <a:t>歳～</a:t>
            </a:r>
            <a:r>
              <a:rPr kumimoji="1" lang="en-US" altLang="ja-JP" sz="900" dirty="0"/>
              <a:t>20</a:t>
            </a:r>
            <a:r>
              <a:rPr kumimoji="1" lang="ja-JP" altLang="en-US" sz="900" dirty="0"/>
              <a:t>歳代</a:t>
            </a:r>
          </a:p>
        </p:txBody>
      </p:sp>
      <p:sp>
        <p:nvSpPr>
          <p:cNvPr id="20" name="テキスト ボックス 19"/>
          <p:cNvSpPr txBox="1"/>
          <p:nvPr/>
        </p:nvSpPr>
        <p:spPr>
          <a:xfrm>
            <a:off x="335216" y="2845959"/>
            <a:ext cx="325538" cy="622943"/>
          </a:xfrm>
          <a:prstGeom prst="rect">
            <a:avLst/>
          </a:prstGeom>
          <a:noFill/>
          <a:ln>
            <a:solidFill>
              <a:schemeClr val="tx1"/>
            </a:solidFill>
          </a:ln>
        </p:spPr>
        <p:txBody>
          <a:bodyPr vert="eaVert" wrap="square" rtlCol="0" anchor="ctr">
            <a:spAutoFit/>
          </a:bodyPr>
          <a:lstStyle/>
          <a:p>
            <a:pPr algn="ctr"/>
            <a:r>
              <a:rPr kumimoji="1" lang="en-US" altLang="ja-JP" sz="900" dirty="0"/>
              <a:t>30</a:t>
            </a:r>
            <a:r>
              <a:rPr kumimoji="1" lang="ja-JP" altLang="en-US" sz="900" dirty="0"/>
              <a:t>歳代</a:t>
            </a:r>
          </a:p>
        </p:txBody>
      </p:sp>
      <p:sp>
        <p:nvSpPr>
          <p:cNvPr id="22" name="テキスト ボックス 21"/>
          <p:cNvSpPr txBox="1"/>
          <p:nvPr/>
        </p:nvSpPr>
        <p:spPr>
          <a:xfrm>
            <a:off x="335216" y="3822573"/>
            <a:ext cx="325538" cy="622943"/>
          </a:xfrm>
          <a:prstGeom prst="rect">
            <a:avLst/>
          </a:prstGeom>
          <a:noFill/>
          <a:ln>
            <a:solidFill>
              <a:schemeClr val="tx1"/>
            </a:solidFill>
          </a:ln>
        </p:spPr>
        <p:txBody>
          <a:bodyPr vert="eaVert" wrap="square" rtlCol="0" anchor="ctr">
            <a:spAutoFit/>
          </a:bodyPr>
          <a:lstStyle/>
          <a:p>
            <a:pPr algn="ctr"/>
            <a:r>
              <a:rPr kumimoji="1" lang="en-US" altLang="ja-JP" sz="900" dirty="0"/>
              <a:t>40</a:t>
            </a:r>
            <a:r>
              <a:rPr kumimoji="1" lang="ja-JP" altLang="en-US" sz="900" dirty="0"/>
              <a:t>歳代</a:t>
            </a:r>
          </a:p>
        </p:txBody>
      </p:sp>
      <p:sp>
        <p:nvSpPr>
          <p:cNvPr id="23" name="テキスト ボックス 22"/>
          <p:cNvSpPr txBox="1"/>
          <p:nvPr/>
        </p:nvSpPr>
        <p:spPr>
          <a:xfrm>
            <a:off x="335216" y="4764527"/>
            <a:ext cx="325538" cy="622943"/>
          </a:xfrm>
          <a:prstGeom prst="rect">
            <a:avLst/>
          </a:prstGeom>
          <a:noFill/>
          <a:ln>
            <a:solidFill>
              <a:schemeClr val="tx1"/>
            </a:solidFill>
          </a:ln>
        </p:spPr>
        <p:txBody>
          <a:bodyPr vert="eaVert" wrap="square" rtlCol="0" anchor="ctr">
            <a:spAutoFit/>
          </a:bodyPr>
          <a:lstStyle/>
          <a:p>
            <a:pPr algn="ctr"/>
            <a:r>
              <a:rPr kumimoji="1" lang="en-US" altLang="ja-JP" sz="900" dirty="0"/>
              <a:t>50</a:t>
            </a:r>
            <a:r>
              <a:rPr kumimoji="1" lang="ja-JP" altLang="en-US" sz="900" dirty="0"/>
              <a:t>歳代</a:t>
            </a:r>
          </a:p>
        </p:txBody>
      </p:sp>
      <p:sp>
        <p:nvSpPr>
          <p:cNvPr id="24" name="テキスト ボックス 23"/>
          <p:cNvSpPr txBox="1"/>
          <p:nvPr/>
        </p:nvSpPr>
        <p:spPr>
          <a:xfrm>
            <a:off x="335216" y="5674573"/>
            <a:ext cx="325538" cy="803272"/>
          </a:xfrm>
          <a:prstGeom prst="rect">
            <a:avLst/>
          </a:prstGeom>
          <a:noFill/>
          <a:ln>
            <a:solidFill>
              <a:schemeClr val="tx1"/>
            </a:solidFill>
          </a:ln>
        </p:spPr>
        <p:txBody>
          <a:bodyPr vert="eaVert" wrap="square" rtlCol="0" anchor="ctr">
            <a:spAutoFit/>
          </a:bodyPr>
          <a:lstStyle/>
          <a:p>
            <a:pPr algn="ctr"/>
            <a:r>
              <a:rPr kumimoji="1" lang="en-US" altLang="ja-JP" sz="900" dirty="0"/>
              <a:t>60</a:t>
            </a:r>
            <a:r>
              <a:rPr kumimoji="1" lang="ja-JP" altLang="en-US" sz="900" dirty="0"/>
              <a:t>歳代以上</a:t>
            </a:r>
          </a:p>
        </p:txBody>
      </p:sp>
      <p:graphicFrame>
        <p:nvGraphicFramePr>
          <p:cNvPr id="5" name="グラフ 4"/>
          <p:cNvGraphicFramePr/>
          <p:nvPr/>
        </p:nvGraphicFramePr>
        <p:xfrm>
          <a:off x="4726164" y="1369041"/>
          <a:ext cx="4833374" cy="5381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669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1149"/>
            <a:ext cx="9906000" cy="514399"/>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1905" b="1" dirty="0">
                <a:solidFill>
                  <a:prstClr val="white"/>
                </a:solidFill>
                <a:latin typeface="Meiryo UI" panose="020B0604030504040204" pitchFamily="50" charset="-128"/>
                <a:ea typeface="Meiryo UI" panose="020B0604030504040204" pitchFamily="50" charset="-128"/>
              </a:rPr>
              <a:t> </a:t>
            </a:r>
            <a:r>
              <a:rPr kumimoji="1" lang="en-US" altLang="ja-JP" b="1" dirty="0">
                <a:solidFill>
                  <a:prstClr val="white"/>
                </a:solidFill>
                <a:latin typeface="Meiryo UI" panose="020B0604030504040204" pitchFamily="50" charset="-128"/>
                <a:ea typeface="Meiryo UI" panose="020B0604030504040204" pitchFamily="50" charset="-128"/>
              </a:rPr>
              <a:t>【</a:t>
            </a:r>
            <a:r>
              <a:rPr kumimoji="1" lang="ja-JP" altLang="en-US" b="1" dirty="0">
                <a:solidFill>
                  <a:prstClr val="white"/>
                </a:solidFill>
                <a:latin typeface="Meiryo UI" panose="020B0604030504040204" pitchFamily="50" charset="-128"/>
                <a:ea typeface="Meiryo UI" panose="020B0604030504040204" pitchFamily="50" charset="-128"/>
              </a:rPr>
              <a:t>大阪府</a:t>
            </a:r>
            <a:r>
              <a:rPr kumimoji="1" lang="en-US" altLang="ja-JP" b="1" dirty="0">
                <a:solidFill>
                  <a:prstClr val="white"/>
                </a:solidFill>
                <a:latin typeface="Meiryo UI" panose="020B0604030504040204" pitchFamily="50" charset="-128"/>
                <a:ea typeface="Meiryo UI" panose="020B0604030504040204" pitchFamily="50" charset="-128"/>
              </a:rPr>
              <a:t>】 </a:t>
            </a:r>
            <a:r>
              <a:rPr kumimoji="1" lang="en-US" altLang="ja-JP" sz="1905" b="1" dirty="0" smtClean="0">
                <a:solidFill>
                  <a:prstClr val="white"/>
                </a:solidFill>
                <a:latin typeface="Meiryo UI" panose="020B0604030504040204" pitchFamily="50" charset="-128"/>
                <a:ea typeface="Meiryo UI" panose="020B0604030504040204" pitchFamily="50" charset="-128"/>
              </a:rPr>
              <a:t>SDGs</a:t>
            </a:r>
            <a:r>
              <a:rPr kumimoji="1" lang="ja-JP" altLang="en-US" sz="1905" b="1" dirty="0">
                <a:solidFill>
                  <a:prstClr val="white"/>
                </a:solidFill>
                <a:latin typeface="Meiryo UI" panose="020B0604030504040204" pitchFamily="50" charset="-128"/>
                <a:ea typeface="Meiryo UI" panose="020B0604030504040204" pitchFamily="50" charset="-128"/>
              </a:rPr>
              <a:t>認知度調査（令和</a:t>
            </a:r>
            <a:r>
              <a:rPr kumimoji="1" lang="en-US" altLang="ja-JP" sz="1905" b="1" dirty="0">
                <a:solidFill>
                  <a:prstClr val="white"/>
                </a:solidFill>
                <a:latin typeface="Meiryo UI" panose="020B0604030504040204" pitchFamily="50" charset="-128"/>
                <a:ea typeface="Meiryo UI" panose="020B0604030504040204" pitchFamily="50" charset="-128"/>
              </a:rPr>
              <a:t>3</a:t>
            </a:r>
            <a:r>
              <a:rPr kumimoji="1" lang="ja-JP" altLang="en-US" sz="1905" b="1" dirty="0">
                <a:solidFill>
                  <a:prstClr val="white"/>
                </a:solidFill>
                <a:latin typeface="Meiryo UI" panose="020B0604030504040204" pitchFamily="50" charset="-128"/>
                <a:ea typeface="Meiryo UI" panose="020B0604030504040204" pitchFamily="50" charset="-128"/>
              </a:rPr>
              <a:t>年</a:t>
            </a:r>
            <a:r>
              <a:rPr kumimoji="1" lang="en-US" altLang="ja-JP" sz="1905" b="1" dirty="0">
                <a:solidFill>
                  <a:prstClr val="white"/>
                </a:solidFill>
                <a:latin typeface="Meiryo UI" panose="020B0604030504040204" pitchFamily="50" charset="-128"/>
                <a:ea typeface="Meiryo UI" panose="020B0604030504040204" pitchFamily="50" charset="-128"/>
              </a:rPr>
              <a:t>9</a:t>
            </a:r>
            <a:r>
              <a:rPr kumimoji="1" lang="ja-JP" altLang="en-US" sz="1905" b="1" dirty="0">
                <a:solidFill>
                  <a:prstClr val="white"/>
                </a:solidFill>
                <a:latin typeface="Meiryo UI" panose="020B0604030504040204" pitchFamily="50" charset="-128"/>
                <a:ea typeface="Meiryo UI" panose="020B0604030504040204" pitchFamily="50" charset="-128"/>
              </a:rPr>
              <a:t>月）</a:t>
            </a:r>
            <a:endParaRPr kumimoji="1" lang="zh-TW" altLang="en-US" sz="1905" b="1" dirty="0">
              <a:solidFill>
                <a:prstClr val="white"/>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75027" y="620943"/>
            <a:ext cx="8753884" cy="674530"/>
          </a:xfrm>
          <a:prstGeom prst="rect">
            <a:avLst/>
          </a:prstGeom>
          <a:ln w="12700">
            <a:noFill/>
          </a:ln>
        </p:spPr>
        <p:txBody>
          <a:bodyPr wrap="square" anchor="ctr">
            <a:noAutofit/>
          </a:bodyPr>
          <a:lstStyle/>
          <a:p>
            <a:pPr>
              <a:lnSpc>
                <a:spcPts val="1997"/>
              </a:lnSpc>
            </a:pPr>
            <a:r>
              <a:rPr lang="ja-JP" altLang="en-US" sz="1400" dirty="0">
                <a:latin typeface="+mn-ea"/>
              </a:rPr>
              <a:t>〇重要だと思う高いゴールの順位は、昨年度と大きな変化は見られない。</a:t>
            </a:r>
            <a:endParaRPr lang="en-US" altLang="ja-JP" sz="1400" dirty="0">
              <a:latin typeface="+mn-ea"/>
            </a:endParaRPr>
          </a:p>
          <a:p>
            <a:pPr>
              <a:lnSpc>
                <a:spcPts val="1997"/>
              </a:lnSpc>
            </a:pPr>
            <a:r>
              <a:rPr lang="ja-JP" altLang="en-US" sz="1400" dirty="0">
                <a:latin typeface="+mn-ea"/>
              </a:rPr>
              <a:t>（重点ゴールへの関心は以前高い傾向にある。）</a:t>
            </a:r>
            <a:endParaRPr lang="en-US" altLang="ja-JP" sz="1400" dirty="0">
              <a:latin typeface="+mn-ea"/>
            </a:endParaRPr>
          </a:p>
        </p:txBody>
      </p:sp>
      <p:graphicFrame>
        <p:nvGraphicFramePr>
          <p:cNvPr id="5" name="グラフ 4"/>
          <p:cNvGraphicFramePr/>
          <p:nvPr>
            <p:extLst>
              <p:ext uri="{D42A27DB-BD31-4B8C-83A1-F6EECF244321}">
                <p14:modId xmlns:p14="http://schemas.microsoft.com/office/powerpoint/2010/main" val="2307989701"/>
              </p:ext>
            </p:extLst>
          </p:nvPr>
        </p:nvGraphicFramePr>
        <p:xfrm>
          <a:off x="259293" y="1826720"/>
          <a:ext cx="9219049" cy="495621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384447" y="1346385"/>
            <a:ext cx="4615940"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■大阪で重要と思うゴール（複数選択可）</a:t>
            </a:r>
          </a:p>
        </p:txBody>
      </p:sp>
      <p:sp>
        <p:nvSpPr>
          <p:cNvPr id="10" name="テキスト ボックス 9"/>
          <p:cNvSpPr txBox="1"/>
          <p:nvPr/>
        </p:nvSpPr>
        <p:spPr>
          <a:xfrm flipH="1">
            <a:off x="2247825" y="2279160"/>
            <a:ext cx="493595" cy="356251"/>
          </a:xfrm>
          <a:prstGeom prst="rect">
            <a:avLst/>
          </a:prstGeom>
          <a:noFill/>
        </p:spPr>
        <p:txBody>
          <a:bodyPr wrap="square" rtlCol="0">
            <a:spAutoFit/>
          </a:bodyPr>
          <a:lstStyle/>
          <a:p>
            <a:r>
              <a:rPr kumimoji="1" lang="ja-JP" altLang="en-US" sz="1715" dirty="0"/>
              <a:t>❶</a:t>
            </a:r>
          </a:p>
        </p:txBody>
      </p:sp>
      <p:sp>
        <p:nvSpPr>
          <p:cNvPr id="11" name="テキスト ボックス 10"/>
          <p:cNvSpPr txBox="1"/>
          <p:nvPr/>
        </p:nvSpPr>
        <p:spPr>
          <a:xfrm>
            <a:off x="1309585" y="2373199"/>
            <a:ext cx="595215" cy="356251"/>
          </a:xfrm>
          <a:prstGeom prst="rect">
            <a:avLst/>
          </a:prstGeom>
          <a:noFill/>
        </p:spPr>
        <p:txBody>
          <a:bodyPr wrap="square" rtlCol="0">
            <a:spAutoFit/>
          </a:bodyPr>
          <a:lstStyle/>
          <a:p>
            <a:r>
              <a:rPr kumimoji="1" lang="ja-JP" altLang="en-US" sz="1715" dirty="0"/>
              <a:t>❷</a:t>
            </a:r>
          </a:p>
        </p:txBody>
      </p:sp>
      <p:sp>
        <p:nvSpPr>
          <p:cNvPr id="12" name="テキスト ボックス 11"/>
          <p:cNvSpPr txBox="1"/>
          <p:nvPr/>
        </p:nvSpPr>
        <p:spPr>
          <a:xfrm>
            <a:off x="6169154" y="2445188"/>
            <a:ext cx="522630" cy="356251"/>
          </a:xfrm>
          <a:prstGeom prst="rect">
            <a:avLst/>
          </a:prstGeom>
          <a:noFill/>
        </p:spPr>
        <p:txBody>
          <a:bodyPr wrap="square" rtlCol="0">
            <a:spAutoFit/>
          </a:bodyPr>
          <a:lstStyle/>
          <a:p>
            <a:r>
              <a:rPr kumimoji="1" lang="ja-JP" altLang="en-US" sz="1715" dirty="0"/>
              <a:t>❸</a:t>
            </a:r>
          </a:p>
        </p:txBody>
      </p:sp>
      <p:sp>
        <p:nvSpPr>
          <p:cNvPr id="14" name="テキスト ボックス 13"/>
          <p:cNvSpPr txBox="1"/>
          <p:nvPr/>
        </p:nvSpPr>
        <p:spPr>
          <a:xfrm>
            <a:off x="4689861" y="2683230"/>
            <a:ext cx="696837" cy="356251"/>
          </a:xfrm>
          <a:prstGeom prst="rect">
            <a:avLst/>
          </a:prstGeom>
          <a:noFill/>
        </p:spPr>
        <p:txBody>
          <a:bodyPr wrap="square" rtlCol="0">
            <a:spAutoFit/>
          </a:bodyPr>
          <a:lstStyle/>
          <a:p>
            <a:r>
              <a:rPr kumimoji="1" lang="ja-JP" altLang="en-US" sz="1715" dirty="0"/>
              <a:t>❹</a:t>
            </a:r>
          </a:p>
        </p:txBody>
      </p:sp>
      <p:sp>
        <p:nvSpPr>
          <p:cNvPr id="15" name="テキスト ボックス 14"/>
          <p:cNvSpPr txBox="1"/>
          <p:nvPr/>
        </p:nvSpPr>
        <p:spPr>
          <a:xfrm>
            <a:off x="2741420" y="2703360"/>
            <a:ext cx="580699" cy="356251"/>
          </a:xfrm>
          <a:prstGeom prst="rect">
            <a:avLst/>
          </a:prstGeom>
          <a:noFill/>
        </p:spPr>
        <p:txBody>
          <a:bodyPr wrap="square" rtlCol="0">
            <a:spAutoFit/>
          </a:bodyPr>
          <a:lstStyle/>
          <a:p>
            <a:r>
              <a:rPr kumimoji="1" lang="ja-JP" altLang="en-US" sz="1715" dirty="0"/>
              <a:t>❺</a:t>
            </a:r>
          </a:p>
        </p:txBody>
      </p:sp>
      <p:sp>
        <p:nvSpPr>
          <p:cNvPr id="16" name="テキスト ボックス 15"/>
          <p:cNvSpPr txBox="1"/>
          <p:nvPr/>
        </p:nvSpPr>
        <p:spPr>
          <a:xfrm flipH="1">
            <a:off x="2114927" y="1780066"/>
            <a:ext cx="493595" cy="356251"/>
          </a:xfrm>
          <a:prstGeom prst="rect">
            <a:avLst/>
          </a:prstGeom>
          <a:noFill/>
        </p:spPr>
        <p:txBody>
          <a:bodyPr wrap="square" rtlCol="0">
            <a:spAutoFit/>
          </a:bodyPr>
          <a:lstStyle/>
          <a:p>
            <a:r>
              <a:rPr kumimoji="1" lang="ja-JP" altLang="en-US" sz="1715" dirty="0"/>
              <a:t>①</a:t>
            </a:r>
          </a:p>
        </p:txBody>
      </p:sp>
      <p:sp>
        <p:nvSpPr>
          <p:cNvPr id="17" name="テキスト ボックス 16"/>
          <p:cNvSpPr txBox="1"/>
          <p:nvPr/>
        </p:nvSpPr>
        <p:spPr>
          <a:xfrm>
            <a:off x="5953985" y="1948151"/>
            <a:ext cx="595215" cy="356251"/>
          </a:xfrm>
          <a:prstGeom prst="rect">
            <a:avLst/>
          </a:prstGeom>
          <a:noFill/>
        </p:spPr>
        <p:txBody>
          <a:bodyPr wrap="square" rtlCol="0">
            <a:spAutoFit/>
          </a:bodyPr>
          <a:lstStyle/>
          <a:p>
            <a:r>
              <a:rPr kumimoji="1" lang="ja-JP" altLang="en-US" sz="1715" dirty="0"/>
              <a:t>②</a:t>
            </a:r>
          </a:p>
        </p:txBody>
      </p:sp>
      <p:sp>
        <p:nvSpPr>
          <p:cNvPr id="18" name="テキスト ボックス 17"/>
          <p:cNvSpPr txBox="1"/>
          <p:nvPr/>
        </p:nvSpPr>
        <p:spPr>
          <a:xfrm>
            <a:off x="1088929" y="1976337"/>
            <a:ext cx="522630" cy="356251"/>
          </a:xfrm>
          <a:prstGeom prst="rect">
            <a:avLst/>
          </a:prstGeom>
          <a:noFill/>
        </p:spPr>
        <p:txBody>
          <a:bodyPr wrap="square" rtlCol="0">
            <a:spAutoFit/>
          </a:bodyPr>
          <a:lstStyle/>
          <a:p>
            <a:r>
              <a:rPr kumimoji="1" lang="ja-JP" altLang="en-US" sz="1715" dirty="0"/>
              <a:t>③</a:t>
            </a:r>
          </a:p>
        </p:txBody>
      </p:sp>
      <p:sp>
        <p:nvSpPr>
          <p:cNvPr id="19" name="テキスト ボックス 18"/>
          <p:cNvSpPr txBox="1"/>
          <p:nvPr/>
        </p:nvSpPr>
        <p:spPr>
          <a:xfrm>
            <a:off x="4492653" y="2051948"/>
            <a:ext cx="575898" cy="356251"/>
          </a:xfrm>
          <a:prstGeom prst="rect">
            <a:avLst/>
          </a:prstGeom>
          <a:noFill/>
        </p:spPr>
        <p:txBody>
          <a:bodyPr wrap="square" rtlCol="0">
            <a:spAutoFit/>
          </a:bodyPr>
          <a:lstStyle/>
          <a:p>
            <a:r>
              <a:rPr kumimoji="1" lang="ja-JP" altLang="en-US" sz="1715" dirty="0"/>
              <a:t>④</a:t>
            </a:r>
          </a:p>
        </p:txBody>
      </p:sp>
      <p:sp>
        <p:nvSpPr>
          <p:cNvPr id="20" name="テキスト ボックス 19"/>
          <p:cNvSpPr txBox="1"/>
          <p:nvPr/>
        </p:nvSpPr>
        <p:spPr>
          <a:xfrm>
            <a:off x="2633519" y="2204266"/>
            <a:ext cx="580699" cy="356251"/>
          </a:xfrm>
          <a:prstGeom prst="rect">
            <a:avLst/>
          </a:prstGeom>
          <a:noFill/>
        </p:spPr>
        <p:txBody>
          <a:bodyPr wrap="square" rtlCol="0">
            <a:spAutoFit/>
          </a:bodyPr>
          <a:lstStyle/>
          <a:p>
            <a:r>
              <a:rPr kumimoji="1" lang="ja-JP" altLang="en-US" sz="1715" dirty="0"/>
              <a:t>⑤</a:t>
            </a:r>
          </a:p>
        </p:txBody>
      </p:sp>
      <p:sp>
        <p:nvSpPr>
          <p:cNvPr id="2" name="角丸四角形 1"/>
          <p:cNvSpPr/>
          <p:nvPr/>
        </p:nvSpPr>
        <p:spPr>
          <a:xfrm rot="18893057">
            <a:off x="132059" y="4821185"/>
            <a:ext cx="1558904" cy="24400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1" name="角丸四角形 20"/>
          <p:cNvSpPr/>
          <p:nvPr/>
        </p:nvSpPr>
        <p:spPr>
          <a:xfrm rot="18893057">
            <a:off x="639279" y="4983369"/>
            <a:ext cx="1996781" cy="2602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2" name="角丸四角形 21"/>
          <p:cNvSpPr/>
          <p:nvPr/>
        </p:nvSpPr>
        <p:spPr>
          <a:xfrm rot="18893057">
            <a:off x="1253741" y="4983369"/>
            <a:ext cx="1948052" cy="2602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3" name="角丸四角形 22"/>
          <p:cNvSpPr/>
          <p:nvPr/>
        </p:nvSpPr>
        <p:spPr>
          <a:xfrm rot="18893057">
            <a:off x="3250200" y="4967062"/>
            <a:ext cx="1808061" cy="2475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4" name="角丸四角形 23"/>
          <p:cNvSpPr/>
          <p:nvPr/>
        </p:nvSpPr>
        <p:spPr>
          <a:xfrm rot="18893057">
            <a:off x="4371909" y="5092334"/>
            <a:ext cx="2210723" cy="2348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Tree>
    <p:extLst>
      <p:ext uri="{BB962C8B-B14F-4D97-AF65-F5344CB8AC3E}">
        <p14:creationId xmlns:p14="http://schemas.microsoft.com/office/powerpoint/2010/main" val="2786615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2939"/>
            <a:ext cx="9906000" cy="514399"/>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1905" b="1" dirty="0">
                <a:solidFill>
                  <a:prstClr val="white"/>
                </a:solidFill>
                <a:latin typeface="Meiryo UI" panose="020B0604030504040204" pitchFamily="50" charset="-128"/>
                <a:ea typeface="Meiryo UI" panose="020B0604030504040204" pitchFamily="50" charset="-128"/>
              </a:rPr>
              <a:t> </a:t>
            </a:r>
            <a:r>
              <a:rPr kumimoji="1" lang="en-US" altLang="ja-JP" b="1" dirty="0">
                <a:solidFill>
                  <a:prstClr val="white"/>
                </a:solidFill>
                <a:latin typeface="Meiryo UI" panose="020B0604030504040204" pitchFamily="50" charset="-128"/>
                <a:ea typeface="Meiryo UI" panose="020B0604030504040204" pitchFamily="50" charset="-128"/>
              </a:rPr>
              <a:t>【</a:t>
            </a:r>
            <a:r>
              <a:rPr kumimoji="1" lang="ja-JP" altLang="en-US" b="1" dirty="0">
                <a:solidFill>
                  <a:prstClr val="white"/>
                </a:solidFill>
                <a:latin typeface="Meiryo UI" panose="020B0604030504040204" pitchFamily="50" charset="-128"/>
                <a:ea typeface="Meiryo UI" panose="020B0604030504040204" pitchFamily="50" charset="-128"/>
              </a:rPr>
              <a:t>大阪府</a:t>
            </a:r>
            <a:r>
              <a:rPr kumimoji="1" lang="en-US" altLang="ja-JP" b="1" dirty="0">
                <a:solidFill>
                  <a:prstClr val="white"/>
                </a:solidFill>
                <a:latin typeface="Meiryo UI" panose="020B0604030504040204" pitchFamily="50" charset="-128"/>
                <a:ea typeface="Meiryo UI" panose="020B0604030504040204" pitchFamily="50" charset="-128"/>
              </a:rPr>
              <a:t>】 </a:t>
            </a:r>
            <a:r>
              <a:rPr kumimoji="1" lang="en-US" altLang="ja-JP" sz="1905" b="1" dirty="0" smtClean="0">
                <a:solidFill>
                  <a:prstClr val="white"/>
                </a:solidFill>
                <a:latin typeface="Meiryo UI" panose="020B0604030504040204" pitchFamily="50" charset="-128"/>
                <a:ea typeface="Meiryo UI" panose="020B0604030504040204" pitchFamily="50" charset="-128"/>
              </a:rPr>
              <a:t>SDGs</a:t>
            </a:r>
            <a:r>
              <a:rPr kumimoji="1" lang="ja-JP" altLang="en-US" sz="1905" b="1" dirty="0">
                <a:solidFill>
                  <a:prstClr val="white"/>
                </a:solidFill>
                <a:latin typeface="Meiryo UI" panose="020B0604030504040204" pitchFamily="50" charset="-128"/>
                <a:ea typeface="Meiryo UI" panose="020B0604030504040204" pitchFamily="50" charset="-128"/>
              </a:rPr>
              <a:t>認知度調査（令和</a:t>
            </a:r>
            <a:r>
              <a:rPr kumimoji="1" lang="en-US" altLang="ja-JP" sz="1905" b="1" dirty="0">
                <a:solidFill>
                  <a:prstClr val="white"/>
                </a:solidFill>
                <a:latin typeface="Meiryo UI" panose="020B0604030504040204" pitchFamily="50" charset="-128"/>
                <a:ea typeface="Meiryo UI" panose="020B0604030504040204" pitchFamily="50" charset="-128"/>
              </a:rPr>
              <a:t>3</a:t>
            </a:r>
            <a:r>
              <a:rPr kumimoji="1" lang="ja-JP" altLang="en-US" sz="1905" b="1" dirty="0">
                <a:solidFill>
                  <a:prstClr val="white"/>
                </a:solidFill>
                <a:latin typeface="Meiryo UI" panose="020B0604030504040204" pitchFamily="50" charset="-128"/>
                <a:ea typeface="Meiryo UI" panose="020B0604030504040204" pitchFamily="50" charset="-128"/>
              </a:rPr>
              <a:t>年</a:t>
            </a:r>
            <a:r>
              <a:rPr kumimoji="1" lang="en-US" altLang="ja-JP" sz="1905" b="1" dirty="0">
                <a:solidFill>
                  <a:prstClr val="white"/>
                </a:solidFill>
                <a:latin typeface="Meiryo UI" panose="020B0604030504040204" pitchFamily="50" charset="-128"/>
                <a:ea typeface="Meiryo UI" panose="020B0604030504040204" pitchFamily="50" charset="-128"/>
              </a:rPr>
              <a:t>9</a:t>
            </a:r>
            <a:r>
              <a:rPr kumimoji="1" lang="ja-JP" altLang="en-US" sz="1905" b="1" dirty="0">
                <a:solidFill>
                  <a:prstClr val="white"/>
                </a:solidFill>
                <a:latin typeface="Meiryo UI" panose="020B0604030504040204" pitchFamily="50" charset="-128"/>
                <a:ea typeface="Meiryo UI" panose="020B0604030504040204" pitchFamily="50" charset="-128"/>
              </a:rPr>
              <a:t>月</a:t>
            </a:r>
            <a:r>
              <a:rPr kumimoji="1" lang="ja-JP" altLang="en-US" sz="1905" b="1" dirty="0" smtClean="0">
                <a:solidFill>
                  <a:prstClr val="white"/>
                </a:solidFill>
                <a:latin typeface="Meiryo UI" panose="020B0604030504040204" pitchFamily="50" charset="-128"/>
                <a:ea typeface="Meiryo UI" panose="020B0604030504040204" pitchFamily="50" charset="-128"/>
              </a:rPr>
              <a:t>）</a:t>
            </a:r>
            <a:endParaRPr kumimoji="1" lang="zh-TW" altLang="en-US" sz="1905" b="1" dirty="0">
              <a:solidFill>
                <a:prstClr val="white"/>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95606" y="1140074"/>
            <a:ext cx="2895373"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意識度（全体）</a:t>
            </a:r>
          </a:p>
        </p:txBody>
      </p:sp>
      <p:sp>
        <p:nvSpPr>
          <p:cNvPr id="8" name="テキスト ボックス 7"/>
          <p:cNvSpPr txBox="1"/>
          <p:nvPr/>
        </p:nvSpPr>
        <p:spPr>
          <a:xfrm>
            <a:off x="395606" y="2862113"/>
            <a:ext cx="2895373" cy="32688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524"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524"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524"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意識度（性別）</a:t>
            </a:r>
          </a:p>
        </p:txBody>
      </p:sp>
      <p:sp>
        <p:nvSpPr>
          <p:cNvPr id="11" name="正方形/長方形 10"/>
          <p:cNvSpPr/>
          <p:nvPr/>
        </p:nvSpPr>
        <p:spPr>
          <a:xfrm>
            <a:off x="511567" y="665116"/>
            <a:ext cx="8039048" cy="473280"/>
          </a:xfrm>
          <a:prstGeom prst="rect">
            <a:avLst/>
          </a:prstGeom>
          <a:ln w="12700">
            <a:noFill/>
          </a:ln>
        </p:spPr>
        <p:txBody>
          <a:bodyPr wrap="square" anchor="t">
            <a:noAutofit/>
          </a:bodyPr>
          <a:lstStyle/>
          <a:p>
            <a:pPr>
              <a:lnSpc>
                <a:spcPts val="1997"/>
              </a:lnSpc>
            </a:pPr>
            <a:r>
              <a:rPr lang="ja-JP" altLang="en-US" sz="1334" dirty="0">
                <a:latin typeface="+mn-ea"/>
              </a:rPr>
              <a:t>〇</a:t>
            </a:r>
            <a:r>
              <a:rPr lang="en-US" altLang="ja-JP" sz="1334" dirty="0">
                <a:latin typeface="+mn-ea"/>
              </a:rPr>
              <a:t>SDGs</a:t>
            </a:r>
            <a:r>
              <a:rPr lang="ja-JP" altLang="en-US" sz="1334" dirty="0">
                <a:latin typeface="+mn-ea"/>
              </a:rPr>
              <a:t>を知っていた人の中で、</a:t>
            </a:r>
            <a:r>
              <a:rPr lang="en-US" altLang="ja-JP" sz="1334" dirty="0">
                <a:latin typeface="+mn-ea"/>
              </a:rPr>
              <a:t>SDGs</a:t>
            </a:r>
            <a:r>
              <a:rPr lang="ja-JP" altLang="en-US" sz="1334" dirty="0">
                <a:latin typeface="+mn-ea"/>
              </a:rPr>
              <a:t>を意識して行動している割合は、</a:t>
            </a:r>
            <a:r>
              <a:rPr lang="en-US" altLang="ja-JP" sz="1334" dirty="0">
                <a:latin typeface="+mn-ea"/>
              </a:rPr>
              <a:t>77.3</a:t>
            </a:r>
            <a:r>
              <a:rPr lang="en-US" altLang="ja-JP" sz="1334" dirty="0" smtClean="0">
                <a:latin typeface="+mn-ea"/>
              </a:rPr>
              <a:t>%</a:t>
            </a:r>
            <a:endParaRPr lang="en-US" altLang="ja-JP" sz="1334" dirty="0">
              <a:latin typeface="+mn-ea"/>
            </a:endParaRPr>
          </a:p>
        </p:txBody>
      </p:sp>
      <p:sp>
        <p:nvSpPr>
          <p:cNvPr id="9" name="テキスト ボックス 8"/>
          <p:cNvSpPr txBox="1"/>
          <p:nvPr/>
        </p:nvSpPr>
        <p:spPr>
          <a:xfrm>
            <a:off x="4830506" y="2862113"/>
            <a:ext cx="2895373" cy="32688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524"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524"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524"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意識度（年代別）</a:t>
            </a:r>
          </a:p>
        </p:txBody>
      </p:sp>
      <p:graphicFrame>
        <p:nvGraphicFramePr>
          <p:cNvPr id="10" name="グラフ 9"/>
          <p:cNvGraphicFramePr>
            <a:graphicFrameLocks/>
          </p:cNvGraphicFramePr>
          <p:nvPr/>
        </p:nvGraphicFramePr>
        <p:xfrm>
          <a:off x="511567" y="1451762"/>
          <a:ext cx="8574378" cy="13296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nvGraphicFramePr>
        <p:xfrm>
          <a:off x="681826" y="3213936"/>
          <a:ext cx="3956014" cy="34262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a:graphicFrameLocks/>
          </p:cNvGraphicFramePr>
          <p:nvPr/>
        </p:nvGraphicFramePr>
        <p:xfrm>
          <a:off x="4868315" y="3119186"/>
          <a:ext cx="4802867" cy="3738815"/>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p:cNvSpPr txBox="1"/>
          <p:nvPr/>
        </p:nvSpPr>
        <p:spPr>
          <a:xfrm>
            <a:off x="358245" y="3485615"/>
            <a:ext cx="316562" cy="1143344"/>
          </a:xfrm>
          <a:prstGeom prst="rect">
            <a:avLst/>
          </a:prstGeom>
          <a:noFill/>
          <a:ln>
            <a:solidFill>
              <a:schemeClr val="tx1"/>
            </a:solidFill>
          </a:ln>
        </p:spPr>
        <p:txBody>
          <a:bodyPr vert="eaVert" wrap="square" rtlCol="0" anchor="ctr">
            <a:spAutoFit/>
          </a:bodyPr>
          <a:lstStyle/>
          <a:p>
            <a:pPr algn="ctr"/>
            <a:r>
              <a:rPr kumimoji="1" lang="ja-JP" altLang="en-US" sz="857" dirty="0"/>
              <a:t>男　　性</a:t>
            </a:r>
          </a:p>
        </p:txBody>
      </p:sp>
      <p:sp>
        <p:nvSpPr>
          <p:cNvPr id="18" name="テキスト ボックス 17"/>
          <p:cNvSpPr txBox="1"/>
          <p:nvPr/>
        </p:nvSpPr>
        <p:spPr>
          <a:xfrm>
            <a:off x="358245" y="5077565"/>
            <a:ext cx="316562" cy="1143564"/>
          </a:xfrm>
          <a:prstGeom prst="rect">
            <a:avLst/>
          </a:prstGeom>
          <a:noFill/>
          <a:ln>
            <a:solidFill>
              <a:schemeClr val="tx1"/>
            </a:solidFill>
          </a:ln>
        </p:spPr>
        <p:txBody>
          <a:bodyPr vert="eaVert" wrap="square" rtlCol="0" anchor="ctr">
            <a:spAutoFit/>
          </a:bodyPr>
          <a:lstStyle/>
          <a:p>
            <a:pPr algn="ctr"/>
            <a:r>
              <a:rPr kumimoji="1" lang="ja-JP" altLang="en-US" sz="857" dirty="0"/>
              <a:t>女　　性</a:t>
            </a:r>
          </a:p>
        </p:txBody>
      </p:sp>
      <p:sp>
        <p:nvSpPr>
          <p:cNvPr id="19" name="テキスト ボックス 18"/>
          <p:cNvSpPr txBox="1"/>
          <p:nvPr/>
        </p:nvSpPr>
        <p:spPr>
          <a:xfrm>
            <a:off x="4717139" y="3258225"/>
            <a:ext cx="119263" cy="548692"/>
          </a:xfrm>
          <a:prstGeom prst="rect">
            <a:avLst/>
          </a:prstGeom>
          <a:noFill/>
          <a:ln>
            <a:solidFill>
              <a:schemeClr val="tx1"/>
            </a:solidFill>
          </a:ln>
        </p:spPr>
        <p:txBody>
          <a:bodyPr vert="eaVert" wrap="square" lIns="0" tIns="0" rIns="0" bIns="0" rtlCol="0" anchor="ctr">
            <a:spAutoFit/>
          </a:bodyPr>
          <a:lstStyle/>
          <a:p>
            <a:pPr algn="ctr"/>
            <a:r>
              <a:rPr kumimoji="1" lang="en-US" altLang="ja-JP" sz="762" dirty="0"/>
              <a:t>18</a:t>
            </a:r>
            <a:r>
              <a:rPr kumimoji="1" lang="ja-JP" altLang="en-US" sz="762" dirty="0"/>
              <a:t>～</a:t>
            </a:r>
            <a:r>
              <a:rPr kumimoji="1" lang="en-US" altLang="ja-JP" sz="762" dirty="0"/>
              <a:t>20</a:t>
            </a:r>
            <a:r>
              <a:rPr kumimoji="1" lang="ja-JP" altLang="en-US" sz="762" dirty="0"/>
              <a:t>歳代</a:t>
            </a:r>
          </a:p>
        </p:txBody>
      </p:sp>
      <p:sp>
        <p:nvSpPr>
          <p:cNvPr id="20" name="テキスト ボックス 19"/>
          <p:cNvSpPr txBox="1"/>
          <p:nvPr/>
        </p:nvSpPr>
        <p:spPr>
          <a:xfrm>
            <a:off x="4717139" y="3950472"/>
            <a:ext cx="119263" cy="514399"/>
          </a:xfrm>
          <a:prstGeom prst="rect">
            <a:avLst/>
          </a:prstGeom>
          <a:noFill/>
          <a:ln>
            <a:solidFill>
              <a:schemeClr val="tx1"/>
            </a:solidFill>
          </a:ln>
        </p:spPr>
        <p:txBody>
          <a:bodyPr vert="eaVert" wrap="square" lIns="0" tIns="0" rIns="0" bIns="0" rtlCol="0" anchor="ctr">
            <a:spAutoFit/>
          </a:bodyPr>
          <a:lstStyle/>
          <a:p>
            <a:pPr algn="ctr"/>
            <a:r>
              <a:rPr kumimoji="1" lang="en-US" altLang="ja-JP" sz="762" dirty="0"/>
              <a:t>30</a:t>
            </a:r>
            <a:r>
              <a:rPr kumimoji="1" lang="ja-JP" altLang="en-US" sz="762" dirty="0"/>
              <a:t>歳代</a:t>
            </a:r>
          </a:p>
        </p:txBody>
      </p:sp>
      <p:sp>
        <p:nvSpPr>
          <p:cNvPr id="21" name="テキスト ボックス 20"/>
          <p:cNvSpPr txBox="1"/>
          <p:nvPr/>
        </p:nvSpPr>
        <p:spPr>
          <a:xfrm>
            <a:off x="4717139" y="4644870"/>
            <a:ext cx="119263" cy="514399"/>
          </a:xfrm>
          <a:prstGeom prst="rect">
            <a:avLst/>
          </a:prstGeom>
          <a:noFill/>
          <a:ln>
            <a:solidFill>
              <a:schemeClr val="tx1"/>
            </a:solidFill>
          </a:ln>
        </p:spPr>
        <p:txBody>
          <a:bodyPr vert="eaVert" wrap="square" lIns="0" tIns="0" rIns="0" bIns="0" rtlCol="0" anchor="ctr">
            <a:spAutoFit/>
          </a:bodyPr>
          <a:lstStyle/>
          <a:p>
            <a:pPr algn="ctr"/>
            <a:r>
              <a:rPr kumimoji="1" lang="en-US" altLang="ja-JP" sz="762" dirty="0"/>
              <a:t>40</a:t>
            </a:r>
            <a:r>
              <a:rPr kumimoji="1" lang="ja-JP" altLang="en-US" sz="762" dirty="0"/>
              <a:t>歳代</a:t>
            </a:r>
          </a:p>
        </p:txBody>
      </p:sp>
      <p:sp>
        <p:nvSpPr>
          <p:cNvPr id="22" name="テキスト ボックス 21"/>
          <p:cNvSpPr txBox="1"/>
          <p:nvPr/>
        </p:nvSpPr>
        <p:spPr>
          <a:xfrm>
            <a:off x="4717139" y="5331021"/>
            <a:ext cx="119263" cy="514399"/>
          </a:xfrm>
          <a:prstGeom prst="rect">
            <a:avLst/>
          </a:prstGeom>
          <a:noFill/>
          <a:ln>
            <a:solidFill>
              <a:schemeClr val="tx1"/>
            </a:solidFill>
          </a:ln>
        </p:spPr>
        <p:txBody>
          <a:bodyPr vert="eaVert" wrap="square" lIns="0" tIns="0" rIns="0" bIns="0" rtlCol="0" anchor="ctr">
            <a:spAutoFit/>
          </a:bodyPr>
          <a:lstStyle/>
          <a:p>
            <a:pPr algn="ctr"/>
            <a:r>
              <a:rPr kumimoji="1" lang="en-US" altLang="ja-JP" sz="762" dirty="0"/>
              <a:t>50</a:t>
            </a:r>
            <a:r>
              <a:rPr kumimoji="1" lang="ja-JP" altLang="en-US" sz="762" dirty="0"/>
              <a:t>歳代</a:t>
            </a:r>
          </a:p>
        </p:txBody>
      </p:sp>
      <p:sp>
        <p:nvSpPr>
          <p:cNvPr id="23" name="テキスト ボックス 22"/>
          <p:cNvSpPr txBox="1"/>
          <p:nvPr/>
        </p:nvSpPr>
        <p:spPr>
          <a:xfrm>
            <a:off x="4717139" y="6016089"/>
            <a:ext cx="119263" cy="548692"/>
          </a:xfrm>
          <a:prstGeom prst="rect">
            <a:avLst/>
          </a:prstGeom>
          <a:noFill/>
          <a:ln>
            <a:solidFill>
              <a:schemeClr val="tx1"/>
            </a:solidFill>
          </a:ln>
        </p:spPr>
        <p:txBody>
          <a:bodyPr vert="eaVert" wrap="square" lIns="0" tIns="0" rIns="0" bIns="0" rtlCol="0" anchor="ctr">
            <a:spAutoFit/>
          </a:bodyPr>
          <a:lstStyle/>
          <a:p>
            <a:pPr algn="ctr"/>
            <a:r>
              <a:rPr kumimoji="1" lang="en-US" altLang="ja-JP" sz="762" dirty="0"/>
              <a:t>60</a:t>
            </a:r>
            <a:r>
              <a:rPr kumimoji="1" lang="ja-JP" altLang="en-US" sz="762" dirty="0"/>
              <a:t>歳代以上</a:t>
            </a:r>
          </a:p>
        </p:txBody>
      </p:sp>
    </p:spTree>
    <p:extLst>
      <p:ext uri="{BB962C8B-B14F-4D97-AF65-F5344CB8AC3E}">
        <p14:creationId xmlns:p14="http://schemas.microsoft.com/office/powerpoint/2010/main" val="3943569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25974" y="1205799"/>
            <a:ext cx="9233564" cy="5539769"/>
          </a:xfrm>
          <a:prstGeom prst="roundRect">
            <a:avLst>
              <a:gd name="adj" fmla="val 5593"/>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3" name="正方形/長方形 2"/>
          <p:cNvSpPr/>
          <p:nvPr/>
        </p:nvSpPr>
        <p:spPr>
          <a:xfrm>
            <a:off x="0" y="0"/>
            <a:ext cx="9906000" cy="514399"/>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1905" b="1" dirty="0">
                <a:solidFill>
                  <a:prstClr val="white"/>
                </a:solidFill>
                <a:latin typeface="Meiryo UI" panose="020B0604030504040204" pitchFamily="50" charset="-128"/>
                <a:ea typeface="Meiryo UI" panose="020B0604030504040204" pitchFamily="50" charset="-128"/>
              </a:rPr>
              <a:t> </a:t>
            </a:r>
            <a:r>
              <a:rPr kumimoji="1" lang="en-US" altLang="ja-JP" b="1" dirty="0">
                <a:solidFill>
                  <a:prstClr val="white"/>
                </a:solidFill>
                <a:latin typeface="Meiryo UI" panose="020B0604030504040204" pitchFamily="50" charset="-128"/>
                <a:ea typeface="Meiryo UI" panose="020B0604030504040204" pitchFamily="50" charset="-128"/>
              </a:rPr>
              <a:t>【</a:t>
            </a:r>
            <a:r>
              <a:rPr kumimoji="1" lang="ja-JP" altLang="en-US" b="1" dirty="0">
                <a:solidFill>
                  <a:prstClr val="white"/>
                </a:solidFill>
                <a:latin typeface="Meiryo UI" panose="020B0604030504040204" pitchFamily="50" charset="-128"/>
                <a:ea typeface="Meiryo UI" panose="020B0604030504040204" pitchFamily="50" charset="-128"/>
              </a:rPr>
              <a:t>大阪府</a:t>
            </a:r>
            <a:r>
              <a:rPr kumimoji="1" lang="en-US" altLang="ja-JP" b="1" dirty="0">
                <a:solidFill>
                  <a:prstClr val="white"/>
                </a:solidFill>
                <a:latin typeface="Meiryo UI" panose="020B0604030504040204" pitchFamily="50" charset="-128"/>
                <a:ea typeface="Meiryo UI" panose="020B0604030504040204" pitchFamily="50" charset="-128"/>
              </a:rPr>
              <a:t>】 </a:t>
            </a:r>
            <a:r>
              <a:rPr kumimoji="1" lang="en-US" altLang="ja-JP" sz="1905" b="1" dirty="0" smtClean="0">
                <a:solidFill>
                  <a:prstClr val="white"/>
                </a:solidFill>
                <a:latin typeface="Meiryo UI" panose="020B0604030504040204" pitchFamily="50" charset="-128"/>
                <a:ea typeface="Meiryo UI" panose="020B0604030504040204" pitchFamily="50" charset="-128"/>
              </a:rPr>
              <a:t>SDGs</a:t>
            </a:r>
            <a:r>
              <a:rPr kumimoji="1" lang="ja-JP" altLang="en-US" sz="1905" b="1" dirty="0">
                <a:solidFill>
                  <a:prstClr val="white"/>
                </a:solidFill>
                <a:latin typeface="Meiryo UI" panose="020B0604030504040204" pitchFamily="50" charset="-128"/>
                <a:ea typeface="Meiryo UI" panose="020B0604030504040204" pitchFamily="50" charset="-128"/>
              </a:rPr>
              <a:t>認知度調査（令和</a:t>
            </a:r>
            <a:r>
              <a:rPr kumimoji="1" lang="en-US" altLang="ja-JP" sz="1905" b="1" dirty="0">
                <a:solidFill>
                  <a:prstClr val="white"/>
                </a:solidFill>
                <a:latin typeface="Meiryo UI" panose="020B0604030504040204" pitchFamily="50" charset="-128"/>
                <a:ea typeface="Meiryo UI" panose="020B0604030504040204" pitchFamily="50" charset="-128"/>
              </a:rPr>
              <a:t>3</a:t>
            </a:r>
            <a:r>
              <a:rPr kumimoji="1" lang="ja-JP" altLang="en-US" sz="1905" b="1" dirty="0">
                <a:solidFill>
                  <a:prstClr val="white"/>
                </a:solidFill>
                <a:latin typeface="Meiryo UI" panose="020B0604030504040204" pitchFamily="50" charset="-128"/>
                <a:ea typeface="Meiryo UI" panose="020B0604030504040204" pitchFamily="50" charset="-128"/>
              </a:rPr>
              <a:t>年</a:t>
            </a:r>
            <a:r>
              <a:rPr kumimoji="1" lang="en-US" altLang="ja-JP" sz="1905" b="1" dirty="0">
                <a:solidFill>
                  <a:prstClr val="white"/>
                </a:solidFill>
                <a:latin typeface="Meiryo UI" panose="020B0604030504040204" pitchFamily="50" charset="-128"/>
                <a:ea typeface="Meiryo UI" panose="020B0604030504040204" pitchFamily="50" charset="-128"/>
              </a:rPr>
              <a:t>9</a:t>
            </a:r>
            <a:r>
              <a:rPr kumimoji="1" lang="ja-JP" altLang="en-US" sz="1905" b="1" dirty="0">
                <a:solidFill>
                  <a:prstClr val="white"/>
                </a:solidFill>
                <a:latin typeface="Meiryo UI" panose="020B0604030504040204" pitchFamily="50" charset="-128"/>
                <a:ea typeface="Meiryo UI" panose="020B0604030504040204" pitchFamily="50" charset="-128"/>
              </a:rPr>
              <a:t>月</a:t>
            </a:r>
            <a:r>
              <a:rPr kumimoji="1" lang="ja-JP" altLang="en-US" sz="1905" b="1" dirty="0" smtClean="0">
                <a:solidFill>
                  <a:prstClr val="white"/>
                </a:solidFill>
                <a:latin typeface="Meiryo UI" panose="020B0604030504040204" pitchFamily="50" charset="-128"/>
                <a:ea typeface="Meiryo UI" panose="020B0604030504040204" pitchFamily="50" charset="-128"/>
              </a:rPr>
              <a:t>）</a:t>
            </a:r>
            <a:endParaRPr kumimoji="1" lang="zh-TW" altLang="en-US" sz="1905" b="1" dirty="0">
              <a:solidFill>
                <a:prstClr val="white"/>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50148" y="672082"/>
            <a:ext cx="7175726"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を意識して行動していること（主な意見）</a:t>
            </a:r>
            <a:endParaRPr lang="ja-JP" altLang="en-US" sz="1334"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78523" y="1207162"/>
            <a:ext cx="4491351" cy="5600059"/>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のために自分でできることはやろうと常に意識しています。リサイクルや省エネ等の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環境のために出来る事や募金に協力すること、</a:t>
            </a:r>
            <a:r>
              <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の為に協力的な企業の商品を</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購入するなど、自分にできることをチェックして行動しています</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・エコを心がけ、ごみの分別や再生品利用など身近でできることから実行している</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・エネルギー使用量を抑えるように意識している</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・クリーンなエネルギーを選び、環境に配慮する行動を実践する。</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・ゴミの削減や</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削減でエアコン温度設定</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・ゴミの分別、電気をこまめに消す、使えるものは使えなくなるまで使う</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・ゴミの分別とマナーを守る。あらゆる人を差別しないようフラットな心で接する。</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・ゴミを最小限を抑え、要らないものはゴミを出すのではなく、リユースショップに売る習慣を</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作る</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・スーパーマーケットやコンビニエンスストアで買い物する際には、賞味期限＆消費期限の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近い物を優先して購入します。また、飲食店で食事する際にも、食べきれる料理だけを</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限定して注文しています。いずれも</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で掲げられている目標の１つでもある、</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食品</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ロスをゼロにする</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というのを意識して行動しています。</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・すぐに身の回りのことでできるのはごみ問題や節電などだと思うので、できる限りゴミの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出ないものを買ったり水筒を持ち歩いたり、電気もこまめに消したりするなどしている</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・プラスチックの使捨て品をなるべく使わない。余分な包装品を買わない。</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・ボランティアで音訳をしている目の不自由な方がえが</a:t>
            </a:r>
            <a:r>
              <a:rPr lang="ja-JP" altLang="en-US" sz="10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おで</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暮らせるように</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リサイクルできる容器等を使用しているか確認し、</a:t>
            </a:r>
            <a:r>
              <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に当てはまるような商品を</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購入している。</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に取り組む企業の商品を買ったり、サービスを利用するとか、環境にいい洗剤を</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使用したり、プラスチック製品をなるべく使わない様にするとかですね。</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・恵まれない国への寄付、ユニセフ等</a:t>
            </a:r>
          </a:p>
        </p:txBody>
      </p:sp>
      <p:sp>
        <p:nvSpPr>
          <p:cNvPr id="16" name="テキスト ボックス 15"/>
          <p:cNvSpPr txBox="1"/>
          <p:nvPr/>
        </p:nvSpPr>
        <p:spPr>
          <a:xfrm>
            <a:off x="5069603" y="1186017"/>
            <a:ext cx="4491351" cy="5600059"/>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・リサイクルを行う。省エネを心がける。ジェンダー問題や貧困の問題に興味を持つ</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・以前まではコーヒーの出涸らしを</a:t>
            </a:r>
            <a:r>
              <a:rPr lang="ja-JP" altLang="en-US" sz="10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ごっ</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みです捨てていたが、出がらしや卵のかすをゴミに</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出さず土に返すようにしている</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・家庭内では食品ロスを出さない、使用していない電気は消したりコードを</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OFF</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する等</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を習慣にしている。自宅近くでは徒歩で用事を済ます、等々。</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過剰な包装や、使わないのにサービスとして付属しているプラスティックの備品などを断る</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・賛同できる企業の製品を購入する</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・資源ごみの分別。必要ないものは買わない、電気も可能な限り節電を心がける。</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・自分で取り組めるところから、水節減、光熱費節約、食べ物廃棄ロスゼロを意識して</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取り組んでいる。</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・車は使わずに自転車を使うサスティナブル素材の服などを買う</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・食べ物を無駄にしないよう使い切る。またフードバンクなどに参加する機会があるときは</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積極的にかかわる。</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・食品、日用品等を購入する際、それが何からどのようにして作られたか、</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パッケージは</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過剰包装ではないか、環境に配慮されているか等に意識を向けて買うものを選ぶ</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ように</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している</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・新聞、雑誌などで新しい情報をできるだけ知るように意識しています</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・水や電気はこまめに消す、止める。エコバッグを携帯している。全ての電球を</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している。ハイブリッド車を使っている。</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・節水・節電・ゴミを減らす買い物等、資源の無駄遣いをしないように心がけている。</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・地域の活動に協力している。</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・廃棄する家庭ごみ等　不要物を極力少なくし選別を徹底する。住まい周辺の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不要放置物の撤去と清掃。</a:t>
            </a:r>
          </a:p>
          <a:p>
            <a:pPr marL="176934" indent="-176934">
              <a:lnSpc>
                <a:spcPct val="150000"/>
              </a:lnSpc>
              <a:tabLst>
                <a:tab pos="5943799" algn="l"/>
              </a:tabLs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・偏見をなくすこと。</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10090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11792" y="1271613"/>
            <a:ext cx="7632951" cy="2443163"/>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algn="ctr">
              <a:lnSpc>
                <a:spcPct val="150000"/>
              </a:lnSpc>
            </a:pPr>
            <a:r>
              <a:rPr kumimoji="1" lang="ja-JP" altLang="en-US" sz="4800" b="1" u="sng" dirty="0">
                <a:latin typeface="Meiryo UI" panose="020B0604030504040204" pitchFamily="50" charset="-128"/>
                <a:ea typeface="Meiryo UI" panose="020B0604030504040204" pitchFamily="50" charset="-128"/>
              </a:rPr>
              <a:t>大阪府の取組み</a:t>
            </a:r>
            <a:endParaRPr kumimoji="1" lang="ja-JP" altLang="en-US" sz="6600" u="sng"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550967DC-5BD9-459A-AA57-984A0908FD5A}"/>
              </a:ext>
            </a:extLst>
          </p:cNvPr>
          <p:cNvPicPr>
            <a:picLocks noChangeAspect="1"/>
          </p:cNvPicPr>
          <p:nvPr/>
        </p:nvPicPr>
        <p:blipFill>
          <a:blip r:embed="rId3"/>
          <a:stretch>
            <a:fillRect/>
          </a:stretch>
        </p:blipFill>
        <p:spPr>
          <a:xfrm>
            <a:off x="2172030" y="4207286"/>
            <a:ext cx="5592849" cy="836269"/>
          </a:xfrm>
          <a:prstGeom prst="rect">
            <a:avLst/>
          </a:prstGeom>
        </p:spPr>
      </p:pic>
    </p:spTree>
    <p:extLst>
      <p:ext uri="{BB962C8B-B14F-4D97-AF65-F5344CB8AC3E}">
        <p14:creationId xmlns:p14="http://schemas.microsoft.com/office/powerpoint/2010/main" val="3041637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大阪府の取組み</a:t>
            </a:r>
          </a:p>
        </p:txBody>
      </p:sp>
      <p:sp>
        <p:nvSpPr>
          <p:cNvPr id="79" name="正方形/長方形 78"/>
          <p:cNvSpPr/>
          <p:nvPr/>
        </p:nvSpPr>
        <p:spPr>
          <a:xfrm>
            <a:off x="107520" y="687918"/>
            <a:ext cx="5642557" cy="297517"/>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a:t>
            </a:r>
            <a:r>
              <a:rPr lang="en-US" altLang="ja-JP" sz="2400" b="1" dirty="0">
                <a:latin typeface="Meiryo UI" panose="020B0604030504040204" pitchFamily="50" charset="-128"/>
                <a:ea typeface="Meiryo UI" panose="020B0604030504040204" pitchFamily="50" charset="-128"/>
              </a:rPr>
              <a:t>SDG</a:t>
            </a:r>
            <a:r>
              <a:rPr lang="ja-JP" altLang="en-US" sz="2400" b="1" dirty="0">
                <a:latin typeface="Meiryo UI" panose="020B0604030504040204" pitchFamily="50" charset="-128"/>
                <a:ea typeface="Meiryo UI" panose="020B0604030504040204" pitchFamily="50" charset="-128"/>
              </a:rPr>
              <a:t>ｓ未来都市及び自治体モデル事業</a:t>
            </a:r>
            <a:endParaRPr lang="en-US" altLang="ja-JP" sz="2400" b="1"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749133FE-D99E-40D4-BF56-E2821F626FEB}"/>
              </a:ext>
            </a:extLst>
          </p:cNvPr>
          <p:cNvPicPr>
            <a:picLocks noChangeAspect="1"/>
          </p:cNvPicPr>
          <p:nvPr/>
        </p:nvPicPr>
        <p:blipFill>
          <a:blip r:embed="rId3"/>
          <a:stretch>
            <a:fillRect/>
          </a:stretch>
        </p:blipFill>
        <p:spPr>
          <a:xfrm>
            <a:off x="6252357" y="593559"/>
            <a:ext cx="3507648" cy="524480"/>
          </a:xfrm>
          <a:prstGeom prst="rect">
            <a:avLst/>
          </a:prstGeom>
        </p:spPr>
      </p:pic>
      <p:sp>
        <p:nvSpPr>
          <p:cNvPr id="13" name="正方形/長方形 12"/>
          <p:cNvSpPr/>
          <p:nvPr/>
        </p:nvSpPr>
        <p:spPr>
          <a:xfrm>
            <a:off x="349624" y="1285216"/>
            <a:ext cx="9278470" cy="2475037"/>
          </a:xfrm>
          <a:prstGeom prst="rect">
            <a:avLst/>
          </a:prstGeom>
        </p:spPr>
        <p:txBody>
          <a:bodyPr wrap="square">
            <a:spAutoFit/>
          </a:bodyPr>
          <a:lstStyle/>
          <a:p>
            <a:pPr algn="just"/>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タイトル</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indent="215404" algn="just"/>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年大阪・関西万博をインパクトとした「</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先進都市」の実現に向けて</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488"/>
              </a:spcBef>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488"/>
              </a:spcBef>
            </a:pP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未来都市</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計画</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概要</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marL="144463" algn="just">
              <a:spcBef>
                <a:spcPts val="325"/>
              </a:spcBef>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「いのち輝く未来社会のデザイン」をテーマに掲げる大阪・関西万博の開催都市として、行政だけでなく、府民や企業、市町村、金融機関、経済界などあらゆるステークホルダーとの連携を広げつつ、</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年のあるべき姿に向け、一人ひとりが</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を意識し自律的に行動する「</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先進都市」の実現をめざす。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8" name="グループ化 7"/>
          <p:cNvGrpSpPr/>
          <p:nvPr/>
        </p:nvGrpSpPr>
        <p:grpSpPr>
          <a:xfrm>
            <a:off x="2886075" y="4060034"/>
            <a:ext cx="6154895" cy="2495312"/>
            <a:chOff x="4869408" y="2875786"/>
            <a:chExt cx="4043214" cy="1535033"/>
          </a:xfrm>
        </p:grpSpPr>
        <p:grpSp>
          <p:nvGrpSpPr>
            <p:cNvPr id="9" name="グループ化 8"/>
            <p:cNvGrpSpPr/>
            <p:nvPr/>
          </p:nvGrpSpPr>
          <p:grpSpPr>
            <a:xfrm>
              <a:off x="5247130" y="2936214"/>
              <a:ext cx="3188405" cy="1474605"/>
              <a:chOff x="5604108" y="2909463"/>
              <a:chExt cx="3188405" cy="1474605"/>
            </a:xfrm>
          </p:grpSpPr>
          <p:sp>
            <p:nvSpPr>
              <p:cNvPr id="22" name="楕円 21"/>
              <p:cNvSpPr/>
              <p:nvPr/>
            </p:nvSpPr>
            <p:spPr>
              <a:xfrm>
                <a:off x="7045562" y="3710368"/>
                <a:ext cx="245885" cy="2744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 name="楕円 22"/>
              <p:cNvSpPr/>
              <p:nvPr/>
            </p:nvSpPr>
            <p:spPr>
              <a:xfrm>
                <a:off x="6346526" y="3070136"/>
                <a:ext cx="1633775" cy="732464"/>
              </a:xfrm>
              <a:prstGeom prst="ellipse">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4" name="楕円 23"/>
              <p:cNvSpPr/>
              <p:nvPr/>
            </p:nvSpPr>
            <p:spPr>
              <a:xfrm>
                <a:off x="5604108" y="3651563"/>
                <a:ext cx="1651412" cy="732505"/>
              </a:xfrm>
              <a:prstGeom prst="ellipse">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楕円 24"/>
              <p:cNvSpPr/>
              <p:nvPr/>
            </p:nvSpPr>
            <p:spPr>
              <a:xfrm>
                <a:off x="7105586" y="3616486"/>
                <a:ext cx="1686927" cy="735417"/>
              </a:xfrm>
              <a:prstGeom prst="ellipse">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6" name="テキスト ボックス 25"/>
              <p:cNvSpPr txBox="1"/>
              <p:nvPr/>
            </p:nvSpPr>
            <p:spPr>
              <a:xfrm>
                <a:off x="6457704" y="3135917"/>
                <a:ext cx="1478264" cy="557588"/>
              </a:xfrm>
              <a:prstGeom prst="rect">
                <a:avLst/>
              </a:prstGeom>
              <a:noFill/>
            </p:spPr>
            <p:txBody>
              <a:bodyPr wrap="square" lIns="72000" tIns="64008" rIns="72000" bIns="64008" rtlCol="0">
                <a:spAutoFit/>
              </a:bodyPr>
              <a:lstStyle/>
              <a:p>
                <a:pPr marL="87313" marR="0" lvl="0" indent="-87313" algn="l" defTabSz="457200" rtl="0" eaLnBrk="1" fontAlgn="auto" latinLnBrk="0" hangingPunct="1">
                  <a:lnSpc>
                    <a:spcPct val="100000"/>
                  </a:lnSpc>
                  <a:spcBef>
                    <a:spcPts val="3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・都市の強みを活かしながら勤労世帯の家計所得を底上げ</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313" marR="0" lvl="0" indent="-87313" algn="l" defTabSz="457200" rtl="0" eaLnBrk="1" fontAlgn="auto" latinLnBrk="0" hangingPunct="1">
                  <a:lnSpc>
                    <a:spcPct val="100000"/>
                  </a:lnSpc>
                  <a:spcBef>
                    <a:spcPts val="3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・社会改題の解決や生活の質の向上など、スマートシティ化</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723994" y="3748355"/>
                <a:ext cx="1372981" cy="557588"/>
              </a:xfrm>
              <a:prstGeom prst="rect">
                <a:avLst/>
              </a:prstGeom>
              <a:noFill/>
            </p:spPr>
            <p:txBody>
              <a:bodyPr wrap="square" lIns="72000" tIns="64008" rIns="72000" bIns="64008" rtlCol="0">
                <a:spAutoFit/>
              </a:bodyPr>
              <a:lstStyle/>
              <a:p>
                <a:pPr marL="87313" marR="0" lvl="0" indent="-87313" algn="l" defTabSz="457200" rtl="0" eaLnBrk="1" fontAlgn="auto" latinLnBrk="0" hangingPunct="1">
                  <a:lnSpc>
                    <a:spcPct val="100000"/>
                  </a:lnSpc>
                  <a:spcBef>
                    <a:spcPts val="3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・生涯を通じ健康で、自らの意思に基づき活動できる社会</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313" marR="0" lvl="0" indent="-87313" algn="l" defTabSz="457200" rtl="0" eaLnBrk="1" fontAlgn="auto" latinLnBrk="0" hangingPunct="1">
                  <a:lnSpc>
                    <a:spcPct val="100000"/>
                  </a:lnSpc>
                  <a:spcBef>
                    <a:spcPts val="3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・持続可能な社会の創り手としての子どもたちの学力向上</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7309242" y="3748354"/>
                <a:ext cx="1370095" cy="581255"/>
              </a:xfrm>
              <a:prstGeom prst="rect">
                <a:avLst/>
              </a:prstGeom>
              <a:noFill/>
            </p:spPr>
            <p:txBody>
              <a:bodyPr wrap="square" lIns="72000" tIns="64008" rIns="72000" bIns="64008" rtlCol="0">
                <a:spAutoFit/>
              </a:bodyPr>
              <a:lstStyle/>
              <a:p>
                <a:pPr marL="87313" marR="0" lvl="0" indent="-87313" algn="l" defTabSz="457200" rtl="0" eaLnBrk="1" fontAlgn="auto" latinLnBrk="0" hangingPunct="1">
                  <a:lnSpc>
                    <a:spcPct val="100000"/>
                  </a:lnSpc>
                  <a:spcBef>
                    <a:spcPts val="3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CO2</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排出量実質</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313" marR="0" lvl="0" indent="-87313" algn="l" defTabSz="457200" rtl="0" eaLnBrk="1" fontAlgn="auto" latinLnBrk="0" hangingPunct="1">
                  <a:lnSpc>
                    <a:spcPct val="100000"/>
                  </a:lnSpc>
                  <a:spcBef>
                    <a:spcPts val="3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ゼロをめざす</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313" marR="0" lvl="0" indent="-87313" algn="l" defTabSz="457200" rtl="0" eaLnBrk="1" fontAlgn="auto" latinLnBrk="0" hangingPunct="1">
                  <a:lnSpc>
                    <a:spcPct val="100000"/>
                  </a:lnSpc>
                  <a:spcBef>
                    <a:spcPts val="3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・「大阪ブルー・オーシャン・ビジョン」の早期達成に貢献</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6934255" y="2909463"/>
                <a:ext cx="372153" cy="177258"/>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経済</a:t>
                </a:r>
                <a:endParaRPr kumimoji="0" lang="en-US" altLang="ja-JP" sz="14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0" name="テキスト ボックス 29"/>
              <p:cNvSpPr txBox="1"/>
              <p:nvPr/>
            </p:nvSpPr>
            <p:spPr>
              <a:xfrm>
                <a:off x="5939589" y="3565006"/>
                <a:ext cx="361650" cy="177258"/>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社会</a:t>
                </a:r>
                <a:endParaRPr kumimoji="0" lang="en-US" altLang="ja-JP" sz="14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1" name="テキスト ボックス 30"/>
              <p:cNvSpPr txBox="1"/>
              <p:nvPr/>
            </p:nvSpPr>
            <p:spPr>
              <a:xfrm>
                <a:off x="8007863" y="3557611"/>
                <a:ext cx="364753" cy="177258"/>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環境</a:t>
                </a:r>
                <a:endParaRPr kumimoji="0" lang="en-US" altLang="ja-JP" sz="14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grpSp>
        <p:pic>
          <p:nvPicPr>
            <p:cNvPr id="14" name="図 13">
              <a:extLst>
                <a:ext uri="{FF2B5EF4-FFF2-40B4-BE49-F238E27FC236}">
                  <a16:creationId xmlns:a16="http://schemas.microsoft.com/office/drawing/2014/main" id="{A0DAFFEF-283F-418F-979B-47AFB2A3760B}"/>
                </a:ext>
              </a:extLst>
            </p:cNvPr>
            <p:cNvPicPr>
              <a:picLocks noChangeAspect="1"/>
            </p:cNvPicPr>
            <p:nvPr/>
          </p:nvPicPr>
          <p:blipFill>
            <a:blip r:embed="rId4"/>
            <a:stretch>
              <a:fillRect/>
            </a:stretch>
          </p:blipFill>
          <p:spPr>
            <a:xfrm>
              <a:off x="8610483" y="3529357"/>
              <a:ext cx="302139" cy="302139"/>
            </a:xfrm>
            <a:prstGeom prst="rect">
              <a:avLst/>
            </a:prstGeom>
          </p:spPr>
        </p:pic>
        <p:pic>
          <p:nvPicPr>
            <p:cNvPr id="15" name="図 14">
              <a:extLst>
                <a:ext uri="{FF2B5EF4-FFF2-40B4-BE49-F238E27FC236}">
                  <a16:creationId xmlns:a16="http://schemas.microsoft.com/office/drawing/2014/main" id="{35C6031D-1D1D-4641-ACA3-3F8DF2256512}"/>
                </a:ext>
              </a:extLst>
            </p:cNvPr>
            <p:cNvPicPr>
              <a:picLocks noChangeAspect="1"/>
            </p:cNvPicPr>
            <p:nvPr/>
          </p:nvPicPr>
          <p:blipFill>
            <a:blip r:embed="rId5"/>
            <a:stretch>
              <a:fillRect/>
            </a:stretch>
          </p:blipFill>
          <p:spPr>
            <a:xfrm>
              <a:off x="8278026" y="3531937"/>
              <a:ext cx="301503" cy="301503"/>
            </a:xfrm>
            <a:prstGeom prst="rect">
              <a:avLst/>
            </a:prstGeom>
          </p:spPr>
        </p:pic>
        <p:pic>
          <p:nvPicPr>
            <p:cNvPr id="16" name="図 15">
              <a:extLst>
                <a:ext uri="{FF2B5EF4-FFF2-40B4-BE49-F238E27FC236}">
                  <a16:creationId xmlns:a16="http://schemas.microsoft.com/office/drawing/2014/main" id="{10F190B6-0A22-4FAB-9439-C8B9CD5D3446}"/>
                </a:ext>
              </a:extLst>
            </p:cNvPr>
            <p:cNvPicPr>
              <a:picLocks noChangeAspect="1"/>
            </p:cNvPicPr>
            <p:nvPr/>
          </p:nvPicPr>
          <p:blipFill>
            <a:blip r:embed="rId6"/>
            <a:stretch>
              <a:fillRect/>
            </a:stretch>
          </p:blipFill>
          <p:spPr>
            <a:xfrm>
              <a:off x="7043076" y="2877056"/>
              <a:ext cx="302250" cy="306935"/>
            </a:xfrm>
            <a:prstGeom prst="rect">
              <a:avLst/>
            </a:prstGeom>
          </p:spPr>
        </p:pic>
        <p:pic>
          <p:nvPicPr>
            <p:cNvPr id="17" name="図 16">
              <a:extLst>
                <a:ext uri="{FF2B5EF4-FFF2-40B4-BE49-F238E27FC236}">
                  <a16:creationId xmlns:a16="http://schemas.microsoft.com/office/drawing/2014/main" id="{88C14638-9372-4506-98EA-C92770433685}"/>
                </a:ext>
              </a:extLst>
            </p:cNvPr>
            <p:cNvPicPr>
              <a:picLocks noChangeAspect="1"/>
            </p:cNvPicPr>
            <p:nvPr/>
          </p:nvPicPr>
          <p:blipFill>
            <a:blip r:embed="rId7"/>
            <a:stretch>
              <a:fillRect/>
            </a:stretch>
          </p:blipFill>
          <p:spPr>
            <a:xfrm>
              <a:off x="7378709" y="2875786"/>
              <a:ext cx="302410" cy="299991"/>
            </a:xfrm>
            <a:prstGeom prst="rect">
              <a:avLst/>
            </a:prstGeom>
          </p:spPr>
        </p:pic>
        <p:pic>
          <p:nvPicPr>
            <p:cNvPr id="18" name="図 17">
              <a:extLst>
                <a:ext uri="{FF2B5EF4-FFF2-40B4-BE49-F238E27FC236}">
                  <a16:creationId xmlns:a16="http://schemas.microsoft.com/office/drawing/2014/main" id="{A88DD228-48F8-48BA-8BA6-355A2E405B28}"/>
                </a:ext>
              </a:extLst>
            </p:cNvPr>
            <p:cNvPicPr>
              <a:picLocks noChangeAspect="1"/>
            </p:cNvPicPr>
            <p:nvPr/>
          </p:nvPicPr>
          <p:blipFill>
            <a:blip r:embed="rId8"/>
            <a:stretch>
              <a:fillRect/>
            </a:stretch>
          </p:blipFill>
          <p:spPr>
            <a:xfrm>
              <a:off x="7715834" y="2881455"/>
              <a:ext cx="299804" cy="299804"/>
            </a:xfrm>
            <a:prstGeom prst="rect">
              <a:avLst/>
            </a:prstGeom>
          </p:spPr>
        </p:pic>
        <p:pic>
          <p:nvPicPr>
            <p:cNvPr id="19" name="図 18">
              <a:extLst>
                <a:ext uri="{FF2B5EF4-FFF2-40B4-BE49-F238E27FC236}">
                  <a16:creationId xmlns:a16="http://schemas.microsoft.com/office/drawing/2014/main" id="{278C9180-2E15-4CD3-9F84-F469DF68D6F8}"/>
                </a:ext>
              </a:extLst>
            </p:cNvPr>
            <p:cNvPicPr>
              <a:picLocks noChangeAspect="1"/>
            </p:cNvPicPr>
            <p:nvPr/>
          </p:nvPicPr>
          <p:blipFill>
            <a:blip r:embed="rId9"/>
            <a:stretch>
              <a:fillRect/>
            </a:stretch>
          </p:blipFill>
          <p:spPr>
            <a:xfrm>
              <a:off x="8050353" y="2883254"/>
              <a:ext cx="300642" cy="298237"/>
            </a:xfrm>
            <a:prstGeom prst="rect">
              <a:avLst/>
            </a:prstGeom>
          </p:spPr>
        </p:pic>
        <p:pic>
          <p:nvPicPr>
            <p:cNvPr id="20" name="図 19">
              <a:extLst>
                <a:ext uri="{FF2B5EF4-FFF2-40B4-BE49-F238E27FC236}">
                  <a16:creationId xmlns:a16="http://schemas.microsoft.com/office/drawing/2014/main" id="{8BB83ED3-4675-4C73-91F6-AFD75223722E}"/>
                </a:ext>
              </a:extLst>
            </p:cNvPr>
            <p:cNvPicPr>
              <a:picLocks noChangeAspect="1"/>
            </p:cNvPicPr>
            <p:nvPr/>
          </p:nvPicPr>
          <p:blipFill>
            <a:blip r:embed="rId10"/>
            <a:stretch>
              <a:fillRect/>
            </a:stretch>
          </p:blipFill>
          <p:spPr>
            <a:xfrm>
              <a:off x="4869408" y="3489272"/>
              <a:ext cx="307929" cy="307929"/>
            </a:xfrm>
            <a:prstGeom prst="rect">
              <a:avLst/>
            </a:prstGeom>
          </p:spPr>
        </p:pic>
        <p:pic>
          <p:nvPicPr>
            <p:cNvPr id="21" name="図 20">
              <a:extLst>
                <a:ext uri="{FF2B5EF4-FFF2-40B4-BE49-F238E27FC236}">
                  <a16:creationId xmlns:a16="http://schemas.microsoft.com/office/drawing/2014/main" id="{5EBE6473-8300-4268-AB85-32686BF620A2}"/>
                </a:ext>
              </a:extLst>
            </p:cNvPr>
            <p:cNvPicPr>
              <a:picLocks noChangeAspect="1"/>
            </p:cNvPicPr>
            <p:nvPr/>
          </p:nvPicPr>
          <p:blipFill>
            <a:blip r:embed="rId11"/>
            <a:stretch>
              <a:fillRect/>
            </a:stretch>
          </p:blipFill>
          <p:spPr>
            <a:xfrm>
              <a:off x="5198468" y="3493641"/>
              <a:ext cx="301224" cy="303560"/>
            </a:xfrm>
            <a:prstGeom prst="rect">
              <a:avLst/>
            </a:prstGeom>
          </p:spPr>
        </p:pic>
      </p:grpSp>
      <p:pic>
        <p:nvPicPr>
          <p:cNvPr id="32" name="図 31">
            <a:extLst>
              <a:ext uri="{FF2B5EF4-FFF2-40B4-BE49-F238E27FC236}">
                <a16:creationId xmlns:a16="http://schemas.microsoft.com/office/drawing/2014/main" id="{17F0645B-29D2-4C7F-8BD3-C6F123AE3727}"/>
              </a:ext>
            </a:extLst>
          </p:cNvPr>
          <p:cNvPicPr>
            <a:picLocks noChangeAspect="1"/>
          </p:cNvPicPr>
          <p:nvPr/>
        </p:nvPicPr>
        <p:blipFill>
          <a:blip r:embed="rId12"/>
          <a:stretch>
            <a:fillRect/>
          </a:stretch>
        </p:blipFill>
        <p:spPr>
          <a:xfrm>
            <a:off x="9068376" y="5137194"/>
            <a:ext cx="479579" cy="479579"/>
          </a:xfrm>
          <a:prstGeom prst="rect">
            <a:avLst/>
          </a:prstGeom>
        </p:spPr>
      </p:pic>
      <p:pic>
        <p:nvPicPr>
          <p:cNvPr id="2" name="図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4538" y="3959795"/>
            <a:ext cx="1905000" cy="2695575"/>
          </a:xfrm>
          <a:prstGeom prst="rect">
            <a:avLst/>
          </a:prstGeom>
        </p:spPr>
      </p:pic>
    </p:spTree>
    <p:extLst>
      <p:ext uri="{BB962C8B-B14F-4D97-AF65-F5344CB8AC3E}">
        <p14:creationId xmlns:p14="http://schemas.microsoft.com/office/powerpoint/2010/main" val="2136218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3"/>
            <a:ext cx="8628611" cy="5523759"/>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a:lnSpc>
                <a:spcPct val="150000"/>
              </a:lnSpc>
            </a:pPr>
            <a:r>
              <a:rPr kumimoji="1" lang="ja-JP" altLang="en-US" sz="2000" b="1" dirty="0">
                <a:latin typeface="Meiryo UI" panose="020B0604030504040204" pitchFamily="50" charset="-128"/>
                <a:ea typeface="Meiryo UI" panose="020B0604030504040204" pitchFamily="50" charset="-128"/>
              </a:rPr>
              <a:t>　　　　　　　　　　</a:t>
            </a:r>
            <a:r>
              <a:rPr kumimoji="1" lang="ja-JP" altLang="en-US" sz="4800" b="1" dirty="0">
                <a:latin typeface="Meiryo UI" panose="020B0604030504040204" pitchFamily="50" charset="-128"/>
                <a:ea typeface="Meiryo UI" panose="020B0604030504040204" pitchFamily="50" charset="-128"/>
              </a:rPr>
              <a:t>　　</a:t>
            </a:r>
            <a:r>
              <a:rPr kumimoji="1" lang="en-US" altLang="ja-JP" sz="4800" b="1" i="1" u="sng" dirty="0">
                <a:latin typeface="Meiryo UI" panose="020B0604030504040204" pitchFamily="50" charset="-128"/>
                <a:ea typeface="Meiryo UI" panose="020B0604030504040204" pitchFamily="50" charset="-128"/>
              </a:rPr>
              <a:t>SDGs</a:t>
            </a:r>
            <a:r>
              <a:rPr kumimoji="1" lang="ja-JP" altLang="en-US" sz="4800" b="1" i="1" u="sng" dirty="0">
                <a:latin typeface="Meiryo UI" panose="020B0604030504040204" pitchFamily="50" charset="-128"/>
                <a:ea typeface="Meiryo UI" panose="020B0604030504040204" pitchFamily="50" charset="-128"/>
              </a:rPr>
              <a:t>について</a:t>
            </a:r>
            <a:r>
              <a:rPr kumimoji="1" lang="en-US" altLang="ja-JP" sz="3200" b="1" dirty="0">
                <a:latin typeface="Meiryo UI" panose="020B0604030504040204" pitchFamily="50" charset="-128"/>
                <a:ea typeface="Meiryo UI" panose="020B0604030504040204" pitchFamily="50" charset="-128"/>
              </a:rPr>
              <a:t>								</a:t>
            </a:r>
            <a:endParaRPr kumimoji="1" lang="ja-JP" altLang="en-US" sz="3200" b="1" dirty="0">
              <a:latin typeface="Meiryo UI" panose="020B0604030504040204" pitchFamily="50" charset="-128"/>
              <a:ea typeface="Meiryo UI" panose="020B0604030504040204" pitchFamily="50" charset="-128"/>
            </a:endParaRPr>
          </a:p>
          <a:p>
            <a:pPr>
              <a:lnSpc>
                <a:spcPct val="150000"/>
              </a:lnSpc>
            </a:pP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a:p>
            <a:pPr>
              <a:lnSpc>
                <a:spcPct val="150000"/>
              </a:lnSpc>
            </a:pPr>
            <a:r>
              <a:rPr kumimoji="1" lang="ja-JP" altLang="en-US"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169453" y="4205807"/>
            <a:ext cx="5592849" cy="836269"/>
          </a:xfrm>
          <a:prstGeom prst="rect">
            <a:avLst/>
          </a:prstGeom>
        </p:spPr>
      </p:pic>
    </p:spTree>
    <p:extLst>
      <p:ext uri="{BB962C8B-B14F-4D97-AF65-F5344CB8AC3E}">
        <p14:creationId xmlns:p14="http://schemas.microsoft.com/office/powerpoint/2010/main" val="1084176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大阪府の取組み</a:t>
            </a:r>
          </a:p>
        </p:txBody>
      </p:sp>
      <p:sp>
        <p:nvSpPr>
          <p:cNvPr id="45" name="正方形/長方形 44"/>
          <p:cNvSpPr/>
          <p:nvPr/>
        </p:nvSpPr>
        <p:spPr>
          <a:xfrm>
            <a:off x="107520" y="623446"/>
            <a:ext cx="3749591" cy="307264"/>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〇自治体</a:t>
            </a:r>
            <a:r>
              <a:rPr lang="en-US" altLang="ja-JP" sz="2400" b="1" dirty="0">
                <a:latin typeface="Meiryo UI" panose="020B0604030504040204" pitchFamily="50" charset="-128"/>
                <a:ea typeface="Meiryo UI" panose="020B0604030504040204" pitchFamily="50" charset="-128"/>
              </a:rPr>
              <a:t>SDG</a:t>
            </a:r>
            <a:r>
              <a:rPr lang="ja-JP" altLang="en-US" sz="2400" b="1" dirty="0" err="1">
                <a:latin typeface="Meiryo UI" panose="020B0604030504040204" pitchFamily="50" charset="-128"/>
                <a:ea typeface="Meiryo UI" panose="020B0604030504040204" pitchFamily="50" charset="-128"/>
              </a:rPr>
              <a:t>ｓ</a:t>
            </a:r>
            <a:r>
              <a:rPr lang="ja-JP" altLang="en-US" sz="2400" b="1" dirty="0">
                <a:latin typeface="Meiryo UI" panose="020B0604030504040204" pitchFamily="50" charset="-128"/>
                <a:ea typeface="Meiryo UI" panose="020B0604030504040204" pitchFamily="50" charset="-128"/>
              </a:rPr>
              <a:t>モデル事業</a:t>
            </a:r>
            <a:endParaRPr lang="en-US" altLang="ja-JP" sz="2400" b="1" dirty="0">
              <a:latin typeface="Meiryo UI" panose="020B0604030504040204" pitchFamily="50" charset="-128"/>
              <a:ea typeface="Meiryo UI" panose="020B0604030504040204" pitchFamily="50" charset="-128"/>
            </a:endParaRPr>
          </a:p>
        </p:txBody>
      </p:sp>
      <p:sp>
        <p:nvSpPr>
          <p:cNvPr id="69" name="角丸四角形 68"/>
          <p:cNvSpPr/>
          <p:nvPr/>
        </p:nvSpPr>
        <p:spPr>
          <a:xfrm>
            <a:off x="219946" y="2536573"/>
            <a:ext cx="3099432" cy="4112801"/>
          </a:xfrm>
          <a:prstGeom prst="roundRect">
            <a:avLst>
              <a:gd name="adj" fmla="val 3978"/>
            </a:avLst>
          </a:prstGeom>
          <a:solidFill>
            <a:srgbClr val="FFD9FF"/>
          </a:solid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t" anchorCtr="0">
            <a:noAutofit/>
          </a:bodyPr>
          <a:lstStyle/>
          <a:p>
            <a:pPr marL="268288" indent="-268288">
              <a:lnSpc>
                <a:spcPts val="1400"/>
              </a:lnSpc>
              <a:spcAft>
                <a:spcPts val="600"/>
              </a:spcAft>
            </a:pPr>
            <a:endParaRPr lang="en-US" altLang="ja-JP" sz="1400" spc="-140" dirty="0">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lnSpc>
                <a:spcPts val="1400"/>
              </a:lnSpc>
              <a:spcAft>
                <a:spcPts val="600"/>
              </a:spcAft>
            </a:pPr>
            <a:r>
              <a:rPr lang="ja-JP" altLang="en-US" sz="1400" spc="-14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400" spc="-140" dirty="0">
                <a:effectLst/>
                <a:latin typeface="Meiryo UI" panose="020B0604030504040204" pitchFamily="50" charset="-128"/>
                <a:ea typeface="Meiryo UI" panose="020B0604030504040204" pitchFamily="50" charset="-128"/>
                <a:cs typeface="ＭＳ Ｐゴシック" panose="020B0600070205080204" pitchFamily="50" charset="-128"/>
              </a:rPr>
              <a:t>海洋プラスチック問題等の解決に向けた</a:t>
            </a:r>
            <a:endParaRPr lang="en-US" altLang="ja-JP" sz="1400" spc="-14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lnSpc>
                <a:spcPts val="1400"/>
              </a:lnSpc>
              <a:spcAft>
                <a:spcPts val="600"/>
              </a:spcAft>
            </a:pPr>
            <a:r>
              <a:rPr lang="ja-JP" altLang="en-US" sz="1400" spc="-140" dirty="0">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400" spc="-140" dirty="0">
                <a:effectLst/>
                <a:latin typeface="Meiryo UI" panose="020B0604030504040204" pitchFamily="50" charset="-128"/>
                <a:ea typeface="Meiryo UI" panose="020B0604030504040204" pitchFamily="50" charset="-128"/>
                <a:cs typeface="ＭＳ Ｐゴシック" panose="020B0600070205080204" pitchFamily="50" charset="-128"/>
              </a:rPr>
              <a:t>環境先進技術シーズ調査普及啓発事業</a:t>
            </a:r>
            <a:endParaRPr lang="en-US" altLang="ja-JP" sz="1400" spc="-14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lnSpc>
                <a:spcPts val="1400"/>
              </a:lnSpc>
              <a:spcAft>
                <a:spcPts val="600"/>
              </a:spcAft>
            </a:pPr>
            <a:r>
              <a:rPr lang="ja-JP" altLang="en-US" sz="14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バイオプラスチックビジネス等推進事業</a:t>
            </a:r>
            <a:endPar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lnSpc>
                <a:spcPts val="1400"/>
              </a:lnSpc>
              <a:spcAft>
                <a:spcPts val="600"/>
              </a:spcAft>
            </a:pPr>
            <a:r>
              <a:rPr lang="ja-JP" altLang="en-US" sz="14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国連環境計画国際環境技術センター（</a:t>
            </a:r>
            <a:r>
              <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rPr>
              <a:t>UNEP</a:t>
            </a:r>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rPr>
              <a:t>IETC</a:t>
            </a:r>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）との連携事業</a:t>
            </a:r>
            <a:endPar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lnSpc>
                <a:spcPts val="1400"/>
              </a:lnSpc>
              <a:spcAft>
                <a:spcPts val="600"/>
              </a:spcAft>
            </a:pPr>
            <a:r>
              <a:rPr lang="ja-JP" altLang="en-US" sz="14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水・環境技術の海外プロモーション事業</a:t>
            </a:r>
            <a:r>
              <a:rPr lang="ja-JP" altLang="en-US" sz="1400" dirty="0">
                <a:latin typeface="Meiryo UI" panose="020B0604030504040204" pitchFamily="50" charset="-128"/>
                <a:ea typeface="Meiryo UI" panose="020B0604030504040204" pitchFamily="50" charset="-128"/>
                <a:cs typeface="ＭＳ Ｐゴシック" panose="020B0600070205080204" pitchFamily="50" charset="-128"/>
              </a:rPr>
              <a:t>　　　　　</a:t>
            </a:r>
            <a:endParaRPr lang="ja-JP" sz="11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nvGrpSpPr>
          <p:cNvPr id="2056" name="グループ化 48"/>
          <p:cNvGrpSpPr>
            <a:grpSpLocks/>
          </p:cNvGrpSpPr>
          <p:nvPr/>
        </p:nvGrpSpPr>
        <p:grpSpPr bwMode="auto">
          <a:xfrm>
            <a:off x="3118318" y="1289512"/>
            <a:ext cx="3492500" cy="269875"/>
            <a:chOff x="25301" y="4965"/>
            <a:chExt cx="54570" cy="3434"/>
          </a:xfrm>
        </p:grpSpPr>
      </p:grpSp>
      <p:grpSp>
        <p:nvGrpSpPr>
          <p:cNvPr id="2063" name="グループ化 52"/>
          <p:cNvGrpSpPr>
            <a:grpSpLocks/>
          </p:cNvGrpSpPr>
          <p:nvPr/>
        </p:nvGrpSpPr>
        <p:grpSpPr bwMode="auto">
          <a:xfrm flipH="1">
            <a:off x="2730968" y="874807"/>
            <a:ext cx="4037012" cy="346075"/>
            <a:chOff x="24356" y="2530"/>
            <a:chExt cx="55244" cy="3305"/>
          </a:xfrm>
        </p:grpSpPr>
      </p:grpSp>
      <p:grpSp>
        <p:nvGrpSpPr>
          <p:cNvPr id="2067" name="グループ化 82"/>
          <p:cNvGrpSpPr>
            <a:grpSpLocks/>
          </p:cNvGrpSpPr>
          <p:nvPr/>
        </p:nvGrpSpPr>
        <p:grpSpPr bwMode="auto">
          <a:xfrm rot="5400000" flipH="1">
            <a:off x="1488095" y="2435368"/>
            <a:ext cx="1082675" cy="2303462"/>
            <a:chOff x="21581" y="23273"/>
            <a:chExt cx="7157" cy="26876"/>
          </a:xfrm>
        </p:grpSpPr>
      </p:grpSp>
      <p:sp>
        <p:nvSpPr>
          <p:cNvPr id="50" name="角丸四角形 49"/>
          <p:cNvSpPr/>
          <p:nvPr/>
        </p:nvSpPr>
        <p:spPr>
          <a:xfrm>
            <a:off x="770348" y="2243545"/>
            <a:ext cx="1925403" cy="391877"/>
          </a:xfrm>
          <a:prstGeom prst="roundRect">
            <a:avLst>
              <a:gd name="adj" fmla="val 32274"/>
            </a:avLst>
          </a:prstGeom>
          <a:solidFill>
            <a:schemeClr val="bg1"/>
          </a:solid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ctr" anchorCtr="0">
            <a:noAutofit/>
          </a:bodyPr>
          <a:lstStyle/>
          <a:p>
            <a:pPr>
              <a:lnSpc>
                <a:spcPts val="1400"/>
              </a:lnSpc>
              <a:spcAft>
                <a:spcPts val="0"/>
              </a:spcAft>
            </a:pPr>
            <a:r>
              <a:rPr lang="ja-JP" altLang="en-US" b="1" dirty="0">
                <a:effectLst/>
                <a:latin typeface="Meiryo UI" panose="020B0604030504040204" pitchFamily="50" charset="-128"/>
                <a:ea typeface="Meiryo UI" panose="020B0604030504040204" pitchFamily="50" charset="-128"/>
                <a:cs typeface="ＭＳ Ｐゴシック" panose="020B0600070205080204" pitchFamily="50" charset="-128"/>
              </a:rPr>
              <a:t>①経済面の取組</a:t>
            </a:r>
            <a:endParaRPr lang="ja-JP" b="1"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1" name="角丸四角形 50"/>
          <p:cNvSpPr/>
          <p:nvPr/>
        </p:nvSpPr>
        <p:spPr>
          <a:xfrm>
            <a:off x="3384515" y="2536573"/>
            <a:ext cx="3130585" cy="4112801"/>
          </a:xfrm>
          <a:prstGeom prst="roundRect">
            <a:avLst>
              <a:gd name="adj" fmla="val 2953"/>
            </a:avLst>
          </a:prstGeom>
          <a:solidFill>
            <a:schemeClr val="accent4">
              <a:lumMod val="20000"/>
              <a:lumOff val="80000"/>
            </a:schemeClr>
          </a:solidFill>
          <a:ln w="38100" cmpd="sng">
            <a:solidFill>
              <a:schemeClr val="accent4"/>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t" anchorCtr="0">
            <a:noAutofit/>
          </a:bodyPr>
          <a:lstStyle/>
          <a:p>
            <a:pPr marL="361950" indent="-361950">
              <a:lnSpc>
                <a:spcPts val="1400"/>
              </a:lnSpc>
              <a:spcAft>
                <a:spcPts val="600"/>
              </a:spcAft>
            </a:pPr>
            <a:endPar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lnSpc>
                <a:spcPts val="1400"/>
              </a:lnSpc>
              <a:spcAft>
                <a:spcPts val="600"/>
              </a:spcAft>
            </a:pPr>
            <a:r>
              <a:rPr lang="ja-JP" altLang="en-US" sz="14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マイボトル・マイバッグの普及促進　　</a:t>
            </a:r>
            <a:endParaRPr lang="en-US" altLang="ja-JP" sz="14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lnSpc>
                <a:spcPts val="1400"/>
              </a:lnSpc>
              <a:spcAft>
                <a:spcPts val="600"/>
              </a:spcAft>
            </a:pPr>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・公共空間における給水スポット設置事業</a:t>
            </a:r>
            <a:endPar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lnSpc>
                <a:spcPts val="1400"/>
              </a:lnSpc>
              <a:spcAft>
                <a:spcPts val="600"/>
              </a:spcAft>
            </a:pPr>
            <a:r>
              <a:rPr lang="ja-JP" altLang="en-US" sz="14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大阪湾の環境改善</a:t>
            </a:r>
            <a:r>
              <a:rPr lang="ja-JP" altLang="en-US" sz="14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環境意識向上</a:t>
            </a:r>
            <a:endParaRPr lang="en-US" altLang="ja-JP" sz="14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lnSpc>
                <a:spcPts val="1400"/>
              </a:lnSpc>
              <a:spcAft>
                <a:spcPts val="600"/>
              </a:spcAft>
            </a:pPr>
            <a:r>
              <a:rPr lang="ja-JP" altLang="en-US" sz="1400" dirty="0">
                <a:latin typeface="Meiryo UI" panose="020B0604030504040204" pitchFamily="50" charset="-128"/>
                <a:ea typeface="Meiryo UI" panose="020B0604030504040204" pitchFamily="50" charset="-128"/>
                <a:cs typeface="ＭＳ Ｐゴシック" panose="020B0600070205080204" pitchFamily="50" charset="-128"/>
              </a:rPr>
              <a:t>・資源集団回収活動によるコミュニティビジ</a:t>
            </a:r>
            <a:endParaRPr lang="en-US" altLang="ja-JP" sz="14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lnSpc>
                <a:spcPts val="1400"/>
              </a:lnSpc>
              <a:spcAft>
                <a:spcPts val="600"/>
              </a:spcAft>
            </a:pPr>
            <a:r>
              <a:rPr lang="ja-JP" altLang="en-US" sz="1400" dirty="0">
                <a:latin typeface="Meiryo UI" panose="020B0604030504040204" pitchFamily="50" charset="-128"/>
                <a:ea typeface="Meiryo UI" panose="020B0604030504040204" pitchFamily="50" charset="-128"/>
                <a:cs typeface="ＭＳ Ｐゴシック" panose="020B0600070205080204" pitchFamily="50" charset="-128"/>
              </a:rPr>
              <a:t>　ネスの振興　など</a:t>
            </a:r>
          </a:p>
          <a:p>
            <a:pPr marL="361950" indent="-361950">
              <a:lnSpc>
                <a:spcPts val="1400"/>
              </a:lnSpc>
              <a:spcAft>
                <a:spcPts val="600"/>
              </a:spcAft>
            </a:pPr>
            <a:endParaRPr lang="en-US" altLang="ja-JP" sz="14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lnSpc>
                <a:spcPts val="1400"/>
              </a:lnSpc>
              <a:spcAft>
                <a:spcPts val="600"/>
              </a:spcAft>
            </a:pP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4" name="角丸四角形 53"/>
          <p:cNvSpPr/>
          <p:nvPr/>
        </p:nvSpPr>
        <p:spPr>
          <a:xfrm>
            <a:off x="6565218" y="2536573"/>
            <a:ext cx="3139774" cy="4112801"/>
          </a:xfrm>
          <a:prstGeom prst="roundRect">
            <a:avLst>
              <a:gd name="adj" fmla="val 2681"/>
            </a:avLst>
          </a:prstGeom>
          <a:solidFill>
            <a:schemeClr val="accent5">
              <a:lumMod val="20000"/>
              <a:lumOff val="80000"/>
            </a:schemeClr>
          </a:solidFill>
          <a:ln w="38100" cmpd="sng">
            <a:solidFill>
              <a:srgbClr val="0066FF"/>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t" anchorCtr="0">
            <a:noAutofit/>
          </a:bodyPr>
          <a:lstStyle/>
          <a:p>
            <a:pPr marL="363538" indent="-363538">
              <a:lnSpc>
                <a:spcPts val="1400"/>
              </a:lnSpc>
              <a:spcAft>
                <a:spcPts val="600"/>
              </a:spcAft>
            </a:pPr>
            <a:endPar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lnSpc>
                <a:spcPts val="1400"/>
              </a:lnSpc>
              <a:spcAft>
                <a:spcPts val="600"/>
              </a:spcAft>
            </a:pPr>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・海洋プラスチック問題等の解決に向けた</a:t>
            </a:r>
            <a:endPar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lnSpc>
                <a:spcPts val="1400"/>
              </a:lnSpc>
              <a:spcAft>
                <a:spcPts val="600"/>
              </a:spcAft>
            </a:pPr>
            <a:r>
              <a:rPr lang="ja-JP" altLang="en-US" sz="1400" spc="-110" dirty="0">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400" spc="-110" dirty="0">
                <a:effectLst/>
                <a:latin typeface="Meiryo UI" panose="020B0604030504040204" pitchFamily="50" charset="-128"/>
                <a:ea typeface="Meiryo UI" panose="020B0604030504040204" pitchFamily="50" charset="-128"/>
                <a:cs typeface="ＭＳ Ｐゴシック" panose="020B0600070205080204" pitchFamily="50" charset="-128"/>
              </a:rPr>
              <a:t>環境先進技術シーズ調査普及啓発事業</a:t>
            </a:r>
            <a:endParaRPr lang="en-US" altLang="ja-JP" sz="1400" spc="-11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lnSpc>
                <a:spcPts val="1400"/>
              </a:lnSpc>
              <a:spcAft>
                <a:spcPts val="600"/>
              </a:spcAft>
            </a:pPr>
            <a:r>
              <a:rPr lang="ja-JP" altLang="en-US" sz="14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大阪湾の海ごみの回収事業</a:t>
            </a:r>
            <a:endPar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lnSpc>
                <a:spcPts val="1400"/>
              </a:lnSpc>
              <a:spcAft>
                <a:spcPts val="600"/>
              </a:spcAft>
            </a:pPr>
            <a:r>
              <a:rPr lang="ja-JP" altLang="en-US" sz="14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ごみの減量と</a:t>
            </a:r>
            <a:r>
              <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rPr>
              <a:t>3R</a:t>
            </a:r>
            <a:r>
              <a:rPr lang="ja-JP" altLang="en-US" sz="1400" dirty="0">
                <a:effectLst/>
                <a:latin typeface="Meiryo UI" panose="020B0604030504040204" pitchFamily="50" charset="-128"/>
                <a:ea typeface="Meiryo UI" panose="020B0604030504040204" pitchFamily="50" charset="-128"/>
                <a:cs typeface="ＭＳ Ｐゴシック" panose="020B0600070205080204" pitchFamily="50" charset="-128"/>
              </a:rPr>
              <a:t>の啓発推進事業　など</a:t>
            </a:r>
            <a:endPar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a:t>
            </a:r>
            <a:endParaRPr lang="en-US" altLang="ja-JP" sz="1050" dirty="0">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5" name="角丸四角形 54"/>
          <p:cNvSpPr/>
          <p:nvPr/>
        </p:nvSpPr>
        <p:spPr>
          <a:xfrm>
            <a:off x="3954109" y="2264811"/>
            <a:ext cx="1872228" cy="376541"/>
          </a:xfrm>
          <a:prstGeom prst="roundRect">
            <a:avLst>
              <a:gd name="adj" fmla="val 32274"/>
            </a:avLst>
          </a:prstGeom>
          <a:solidFill>
            <a:schemeClr val="bg1"/>
          </a:solidFill>
          <a:ln w="38100" cmpd="sng">
            <a:solidFill>
              <a:schemeClr val="accent4"/>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ctr" anchorCtr="0">
            <a:noAutofit/>
          </a:bodyPr>
          <a:lstStyle/>
          <a:p>
            <a:pPr>
              <a:lnSpc>
                <a:spcPts val="1400"/>
              </a:lnSpc>
              <a:spcAft>
                <a:spcPts val="0"/>
              </a:spcAft>
            </a:pPr>
            <a:r>
              <a:rPr lang="ja-JP" altLang="en-US" b="1" dirty="0">
                <a:effectLst/>
                <a:latin typeface="Meiryo UI" panose="020B0604030504040204" pitchFamily="50" charset="-128"/>
                <a:ea typeface="Meiryo UI" panose="020B0604030504040204" pitchFamily="50" charset="-128"/>
                <a:cs typeface="ＭＳ Ｐゴシック" panose="020B0600070205080204" pitchFamily="50" charset="-128"/>
              </a:rPr>
              <a:t>②社会面の取組</a:t>
            </a:r>
            <a:endParaRPr lang="ja-JP" b="1"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6" name="角丸四角形 55"/>
          <p:cNvSpPr/>
          <p:nvPr/>
        </p:nvSpPr>
        <p:spPr>
          <a:xfrm>
            <a:off x="7263425" y="2262315"/>
            <a:ext cx="1872228" cy="381532"/>
          </a:xfrm>
          <a:prstGeom prst="roundRect">
            <a:avLst>
              <a:gd name="adj" fmla="val 32274"/>
            </a:avLst>
          </a:prstGeom>
          <a:solidFill>
            <a:schemeClr val="bg1"/>
          </a:solidFill>
          <a:ln w="38100" cmpd="sng">
            <a:solidFill>
              <a:srgbClr val="0070C0"/>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ctr" anchorCtr="0">
            <a:noAutofit/>
          </a:bodyPr>
          <a:lstStyle/>
          <a:p>
            <a:pPr>
              <a:lnSpc>
                <a:spcPts val="1400"/>
              </a:lnSpc>
              <a:spcAft>
                <a:spcPts val="0"/>
              </a:spcAft>
            </a:pPr>
            <a:r>
              <a:rPr lang="ja-JP" altLang="en-US" b="1" dirty="0">
                <a:effectLst/>
                <a:latin typeface="Meiryo UI" panose="020B0604030504040204" pitchFamily="50" charset="-128"/>
                <a:ea typeface="Meiryo UI" panose="020B0604030504040204" pitchFamily="50" charset="-128"/>
                <a:cs typeface="ＭＳ Ｐゴシック" panose="020B0600070205080204" pitchFamily="50" charset="-128"/>
              </a:rPr>
              <a:t>③環境面の取組</a:t>
            </a:r>
            <a:endParaRPr lang="ja-JP" b="1"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8" name="テキスト ボックス 27"/>
          <p:cNvSpPr txBox="1"/>
          <p:nvPr/>
        </p:nvSpPr>
        <p:spPr>
          <a:xfrm>
            <a:off x="6651302" y="4125766"/>
            <a:ext cx="3013349" cy="2472676"/>
          </a:xfrm>
          <a:prstGeom prst="rect">
            <a:avLst/>
          </a:prstGeom>
          <a:solidFill>
            <a:schemeClr val="bg1"/>
          </a:solidFill>
        </p:spPr>
        <p:txBody>
          <a:bodyPr wrap="square" rtlCol="0" anchor="b">
            <a:noAutofit/>
          </a:bodyPr>
          <a:lstStyle/>
          <a:p>
            <a:pPr algn="ctr"/>
            <a:r>
              <a:rPr lang="ja-JP" altLang="en-US" sz="1100" dirty="0">
                <a:latin typeface="Meiryo UI" panose="020B0604030504040204" pitchFamily="50" charset="-128"/>
                <a:ea typeface="Meiryo UI" panose="020B0604030504040204" pitchFamily="50" charset="-128"/>
              </a:rPr>
              <a:t>大阪湾のマイクロプラスチック調査の様子</a:t>
            </a:r>
            <a:endParaRPr kumimoji="1" lang="ja-JP" altLang="en-US" sz="11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84158" y="4296792"/>
            <a:ext cx="2950481" cy="2230726"/>
          </a:xfrm>
          <a:prstGeom prst="rect">
            <a:avLst/>
          </a:prstGeom>
          <a:solidFill>
            <a:schemeClr val="bg1"/>
          </a:solidFill>
        </p:spPr>
        <p:txBody>
          <a:bodyPr wrap="square" rtlCol="0">
            <a:noAutofit/>
          </a:bodyPr>
          <a:lstStyle/>
          <a:p>
            <a:endParaRPr kumimoji="1" lang="ja-JP" altLang="en-US" sz="1050" b="1"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r="17666"/>
          <a:stretch/>
        </p:blipFill>
        <p:spPr>
          <a:xfrm>
            <a:off x="6677965" y="4172468"/>
            <a:ext cx="1924865" cy="1420899"/>
          </a:xfrm>
          <a:prstGeom prst="rect">
            <a:avLst/>
          </a:prstGeom>
        </p:spPr>
      </p:pic>
      <p:sp>
        <p:nvSpPr>
          <p:cNvPr id="2" name="角丸四角形 1"/>
          <p:cNvSpPr/>
          <p:nvPr/>
        </p:nvSpPr>
        <p:spPr>
          <a:xfrm>
            <a:off x="107520" y="1024076"/>
            <a:ext cx="9733613" cy="878547"/>
          </a:xfrm>
          <a:prstGeom prst="roundRect">
            <a:avLst/>
          </a:prstGeom>
          <a:ln w="38100">
            <a:solidFill>
              <a:schemeClr val="accent1">
                <a:lumMod val="75000"/>
              </a:schemeClr>
            </a:solidFill>
            <a:prstDash val="dash"/>
          </a:ln>
        </p:spPr>
        <p:style>
          <a:lnRef idx="1">
            <a:schemeClr val="accent1"/>
          </a:lnRef>
          <a:fillRef idx="2">
            <a:schemeClr val="accent1"/>
          </a:fillRef>
          <a:effectRef idx="1">
            <a:schemeClr val="accent1"/>
          </a:effectRef>
          <a:fontRef idx="minor">
            <a:schemeClr val="dk1"/>
          </a:fontRef>
        </p:style>
        <p:txBody>
          <a:bodyPr rtlCol="0" anchor="b"/>
          <a:lstStyle/>
          <a:p>
            <a:r>
              <a:rPr kumimoji="1" lang="ja-JP" altLang="en-US" b="1" spc="-100" dirty="0">
                <a:latin typeface="Meiryo UI" panose="020B0604030504040204" pitchFamily="50" charset="-128"/>
                <a:ea typeface="Meiryo UI" panose="020B0604030504040204" pitchFamily="50" charset="-128"/>
              </a:rPr>
              <a:t>「大阪ブルー・オーシャン・ビジョン」推進事業</a:t>
            </a:r>
          </a:p>
        </p:txBody>
      </p:sp>
      <p:sp>
        <p:nvSpPr>
          <p:cNvPr id="30" name="角丸四角形 29"/>
          <p:cNvSpPr/>
          <p:nvPr/>
        </p:nvSpPr>
        <p:spPr>
          <a:xfrm>
            <a:off x="64867" y="942715"/>
            <a:ext cx="3908302" cy="405955"/>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三</a:t>
            </a:r>
            <a:r>
              <a:rPr kumimoji="1" lang="ja-JP" altLang="en-US" b="1" dirty="0">
                <a:latin typeface="Meiryo UI" panose="020B0604030504040204" pitchFamily="50" charset="-128"/>
                <a:ea typeface="Meiryo UI" panose="020B0604030504040204" pitchFamily="50" charset="-128"/>
              </a:rPr>
              <a:t>側面をつなぐ統合的取組</a:t>
            </a:r>
          </a:p>
        </p:txBody>
      </p:sp>
      <p:sp>
        <p:nvSpPr>
          <p:cNvPr id="5" name="テキスト ボックス 4"/>
          <p:cNvSpPr txBox="1"/>
          <p:nvPr/>
        </p:nvSpPr>
        <p:spPr>
          <a:xfrm>
            <a:off x="3954109" y="1110188"/>
            <a:ext cx="5970623"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①「大阪ブルー・オーシャン・ビジョン」実行計画の取りまとめと推進体制の構築</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②「地域・事業者の連携による新たなペットボトル回収・リサイクルシステム」の確立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③モデル事業をはじめとする</a:t>
            </a:r>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の取組みに関する情報発信と国際協力の推進</a:t>
            </a:r>
          </a:p>
        </p:txBody>
      </p:sp>
      <p:pic>
        <p:nvPicPr>
          <p:cNvPr id="31" name="図 30"/>
          <p:cNvPicPr>
            <a:picLocks noChangeAspect="1"/>
          </p:cNvPicPr>
          <p:nvPr/>
        </p:nvPicPr>
        <p:blipFill>
          <a:blip r:embed="rId4"/>
          <a:stretch>
            <a:fillRect/>
          </a:stretch>
        </p:blipFill>
        <p:spPr>
          <a:xfrm>
            <a:off x="293724" y="4222578"/>
            <a:ext cx="2965974" cy="2390524"/>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515" y="5026664"/>
            <a:ext cx="2029182" cy="1318966"/>
          </a:xfrm>
          <a:prstGeom prst="rect">
            <a:avLst/>
          </a:prstGeom>
        </p:spPr>
      </p:pic>
      <p:sp>
        <p:nvSpPr>
          <p:cNvPr id="26" name="テキスト ボックス 25"/>
          <p:cNvSpPr txBox="1"/>
          <p:nvPr/>
        </p:nvSpPr>
        <p:spPr>
          <a:xfrm>
            <a:off x="3443132" y="4125766"/>
            <a:ext cx="3013349" cy="2491847"/>
          </a:xfrm>
          <a:prstGeom prst="rect">
            <a:avLst/>
          </a:prstGeom>
          <a:solidFill>
            <a:schemeClr val="bg1"/>
          </a:solidFill>
        </p:spPr>
        <p:txBody>
          <a:bodyPr wrap="square" rtlCol="0" anchor="b">
            <a:noAutofit/>
          </a:bodyPr>
          <a:lstStyle/>
          <a:p>
            <a:pPr algn="ctr"/>
            <a:endParaRPr kumimoji="1" lang="ja-JP" altLang="en-US" sz="1100"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rotWithShape="1">
          <a:blip r:embed="rId6">
            <a:extLst>
              <a:ext uri="{28A0092B-C50C-407E-A947-70E740481C1C}">
                <a14:useLocalDpi xmlns:a14="http://schemas.microsoft.com/office/drawing/2010/main" val="0"/>
              </a:ext>
            </a:extLst>
          </a:blip>
          <a:srcRect t="-1" b="27537"/>
          <a:stretch/>
        </p:blipFill>
        <p:spPr>
          <a:xfrm>
            <a:off x="3500432" y="5350244"/>
            <a:ext cx="1442872" cy="1232595"/>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1928" y="4172468"/>
            <a:ext cx="2151883" cy="1327493"/>
          </a:xfrm>
          <a:prstGeom prst="rect">
            <a:avLst/>
          </a:prstGeom>
        </p:spPr>
      </p:pic>
      <p:sp>
        <p:nvSpPr>
          <p:cNvPr id="8" name="テキスト ボックス 7">
            <a:extLst>
              <a:ext uri="{FF2B5EF4-FFF2-40B4-BE49-F238E27FC236}">
                <a16:creationId xmlns:a16="http://schemas.microsoft.com/office/drawing/2014/main" id="{F492D028-54FB-4461-A6E8-3450B7598FEF}"/>
              </a:ext>
            </a:extLst>
          </p:cNvPr>
          <p:cNvSpPr txBox="1"/>
          <p:nvPr/>
        </p:nvSpPr>
        <p:spPr>
          <a:xfrm>
            <a:off x="3360726" y="4186511"/>
            <a:ext cx="949299"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マイバッグ協定</a:t>
            </a:r>
          </a:p>
        </p:txBody>
      </p:sp>
      <p:sp>
        <p:nvSpPr>
          <p:cNvPr id="6" name="テキスト ボックス 5">
            <a:extLst>
              <a:ext uri="{FF2B5EF4-FFF2-40B4-BE49-F238E27FC236}">
                <a16:creationId xmlns:a16="http://schemas.microsoft.com/office/drawing/2014/main" id="{572647D7-3718-4A91-A803-3A240B34C9F5}"/>
              </a:ext>
            </a:extLst>
          </p:cNvPr>
          <p:cNvSpPr txBox="1"/>
          <p:nvPr/>
        </p:nvSpPr>
        <p:spPr>
          <a:xfrm>
            <a:off x="5023849" y="6273602"/>
            <a:ext cx="968535"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給水機の設置</a:t>
            </a:r>
          </a:p>
        </p:txBody>
      </p:sp>
    </p:spTree>
    <p:extLst>
      <p:ext uri="{BB962C8B-B14F-4D97-AF65-F5344CB8AC3E}">
        <p14:creationId xmlns:p14="http://schemas.microsoft.com/office/powerpoint/2010/main" val="130957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大阪府の取組み</a:t>
            </a:r>
          </a:p>
        </p:txBody>
      </p:sp>
      <p:sp>
        <p:nvSpPr>
          <p:cNvPr id="45" name="正方形/長方形 44"/>
          <p:cNvSpPr/>
          <p:nvPr/>
        </p:nvSpPr>
        <p:spPr>
          <a:xfrm>
            <a:off x="107520" y="752236"/>
            <a:ext cx="7342334" cy="297517"/>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〇大阪</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行動憲章の策定（令和３年１月）</a:t>
            </a:r>
            <a:endParaRPr lang="en-US" altLang="ja-JP" sz="24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374302" y="1719336"/>
            <a:ext cx="9154990" cy="1131079"/>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1956" y="3269275"/>
            <a:ext cx="9416652" cy="1882275"/>
            <a:chOff x="2035204" y="4146737"/>
            <a:chExt cx="9696382" cy="2000108"/>
          </a:xfrm>
        </p:grpSpPr>
        <p:grpSp>
          <p:nvGrpSpPr>
            <p:cNvPr id="35" name="グループ化 34"/>
            <p:cNvGrpSpPr/>
            <p:nvPr/>
          </p:nvGrpSpPr>
          <p:grpSpPr>
            <a:xfrm>
              <a:off x="2035204" y="4146737"/>
              <a:ext cx="9388016" cy="492444"/>
              <a:chOff x="2035204" y="4146737"/>
              <a:chExt cx="9388016" cy="492444"/>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92444"/>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871245"/>
              <a:chOff x="2035204" y="4389185"/>
              <a:chExt cx="9696382" cy="871245"/>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871245"/>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871245"/>
              <a:chOff x="2035204" y="4617620"/>
              <a:chExt cx="9520949" cy="871245"/>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8" y="4617620"/>
                <a:ext cx="9245635" cy="871245"/>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77" y="5391132"/>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65" y="5391132"/>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153" y="5391132"/>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541" y="5391132"/>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29" y="5391132"/>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317" y="5391132"/>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9705" y="5391132"/>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4093" y="5391132"/>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8481" y="5391132"/>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2869" y="5391132"/>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7257" y="5391132"/>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61645" y="5391132"/>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6033" y="5391132"/>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0421" y="5391132"/>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24809" y="5391132"/>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79197" y="5391132"/>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3590" y="5391132"/>
            <a:ext cx="533821" cy="533821"/>
          </a:xfrm>
          <a:prstGeom prst="rect">
            <a:avLst/>
          </a:prstGeom>
        </p:spPr>
      </p:pic>
      <p:sp>
        <p:nvSpPr>
          <p:cNvPr id="71" name="正方形/長方形 70"/>
          <p:cNvSpPr/>
          <p:nvPr/>
        </p:nvSpPr>
        <p:spPr>
          <a:xfrm>
            <a:off x="173670" y="1355991"/>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0233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大阪府の取組み</a:t>
            </a:r>
          </a:p>
        </p:txBody>
      </p:sp>
      <p:sp>
        <p:nvSpPr>
          <p:cNvPr id="45" name="正方形/長方形 44"/>
          <p:cNvSpPr/>
          <p:nvPr/>
        </p:nvSpPr>
        <p:spPr>
          <a:xfrm>
            <a:off x="107520" y="739357"/>
            <a:ext cx="4335691" cy="297517"/>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〇私の</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宣言プロジェクト</a:t>
            </a:r>
            <a:endParaRPr lang="en-US" altLang="ja-JP" sz="2400" b="1" dirty="0">
              <a:latin typeface="Meiryo UI" panose="020B0604030504040204" pitchFamily="50" charset="-128"/>
              <a:ea typeface="Meiryo UI" panose="020B0604030504040204" pitchFamily="50" charset="-128"/>
            </a:endParaRPr>
          </a:p>
        </p:txBody>
      </p:sp>
      <p:sp>
        <p:nvSpPr>
          <p:cNvPr id="44" name="正方形/長方形 43"/>
          <p:cNvSpPr/>
          <p:nvPr/>
        </p:nvSpPr>
        <p:spPr>
          <a:xfrm>
            <a:off x="82347" y="4327883"/>
            <a:ext cx="9742335" cy="2473200"/>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82346" y="4315004"/>
            <a:ext cx="2596459" cy="3472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841312" y="4739920"/>
            <a:ext cx="2340000" cy="670821"/>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5" y="4782941"/>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632" y="4791437"/>
            <a:ext cx="607102" cy="607102"/>
          </a:xfrm>
          <a:prstGeom prst="rect">
            <a:avLst/>
          </a:prstGeom>
        </p:spPr>
      </p:pic>
      <p:sp>
        <p:nvSpPr>
          <p:cNvPr id="80" name="角丸四角形 79"/>
          <p:cNvSpPr/>
          <p:nvPr/>
        </p:nvSpPr>
        <p:spPr>
          <a:xfrm>
            <a:off x="7403372" y="4758675"/>
            <a:ext cx="2310750" cy="669600"/>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871" y="4801553"/>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7416" y="5607321"/>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962" y="5860228"/>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b="21060"/>
          <a:stretch/>
        </p:blipFill>
        <p:spPr>
          <a:xfrm>
            <a:off x="7578983" y="5508570"/>
            <a:ext cx="2125242" cy="1259236"/>
          </a:xfrm>
          <a:prstGeom prst="rect">
            <a:avLst/>
          </a:prstGeom>
        </p:spPr>
      </p:pic>
      <p:sp>
        <p:nvSpPr>
          <p:cNvPr id="86" name="正方形/長方形 85"/>
          <p:cNvSpPr/>
          <p:nvPr/>
        </p:nvSpPr>
        <p:spPr bwMode="white">
          <a:xfrm>
            <a:off x="4548942" y="5410742"/>
            <a:ext cx="527520"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4133463" y="4763008"/>
            <a:ext cx="2310750" cy="669600"/>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6" y="5605801"/>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873" y="5498158"/>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7419" y="5916878"/>
            <a:ext cx="1006981" cy="903766"/>
          </a:xfrm>
          <a:prstGeom prst="rect">
            <a:avLst/>
          </a:prstGeom>
          <a:noFill/>
          <a:extLst>
            <a:ext uri="{909E8E84-426E-40DD-AFC4-6F175D3DCCD1}">
              <a14:hiddenFill xmlns:a14="http://schemas.microsoft.com/office/drawing/2010/main">
                <a:solidFill>
                  <a:srgbClr val="FFFFFF"/>
                </a:solidFill>
              </a14:hiddenFill>
            </a:ext>
          </a:extLst>
        </p:spPr>
      </p:pic>
      <p:sp>
        <p:nvSpPr>
          <p:cNvPr id="57" name="角丸四角形 56"/>
          <p:cNvSpPr/>
          <p:nvPr/>
        </p:nvSpPr>
        <p:spPr>
          <a:xfrm>
            <a:off x="126292" y="1192153"/>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4587578" y="1196906"/>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4690872" y="1654417"/>
            <a:ext cx="2457413" cy="431785"/>
          </a:xfrm>
          <a:prstGeom prst="rect">
            <a:avLst/>
          </a:prstGeom>
        </p:spPr>
        <p:txBody>
          <a:bodyPr wrap="square">
            <a:spAutoFit/>
          </a:bodyPr>
          <a:lstStyle/>
          <a:p>
            <a:pPr lvl="0">
              <a:lnSpc>
                <a:spcPts val="3000"/>
              </a:lnSpc>
              <a:defRPr/>
            </a:pPr>
            <a:r>
              <a:rPr kumimoji="1" lang="ja-JP" altLang="en-US" sz="2000" b="1" u="sng" dirty="0">
                <a:latin typeface="Meiryo UI" panose="020B0604030504040204" pitchFamily="50" charset="-128"/>
                <a:ea typeface="Meiryo UI" panose="020B0604030504040204" pitchFamily="50" charset="-128"/>
              </a:rPr>
              <a:t>大阪府ホームページ</a:t>
            </a:r>
          </a:p>
        </p:txBody>
      </p:sp>
      <p:sp>
        <p:nvSpPr>
          <p:cNvPr id="63" name="角丸四角形 62"/>
          <p:cNvSpPr/>
          <p:nvPr/>
        </p:nvSpPr>
        <p:spPr>
          <a:xfrm>
            <a:off x="126292" y="2475167"/>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238062" y="2924653"/>
            <a:ext cx="3438282" cy="861774"/>
          </a:xfrm>
          <a:prstGeom prst="rect">
            <a:avLst/>
          </a:prstGeom>
        </p:spPr>
        <p:txBody>
          <a:bodyPr wrap="square">
            <a:spAutoFit/>
          </a:bodyPr>
          <a:lstStyle/>
          <a:p>
            <a:pPr lvl="0">
              <a:lnSpc>
                <a:spcPts val="3000"/>
              </a:lnSpc>
              <a:defRPr/>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の達成に向けた取組み</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ja-JP" altLang="en-US" sz="2000" b="1" dirty="0">
                <a:solidFill>
                  <a:prstClr val="black"/>
                </a:solidFill>
                <a:latin typeface="Meiryo UI" panose="020B0604030504040204" pitchFamily="50" charset="-128"/>
                <a:ea typeface="Meiryo UI" panose="020B0604030504040204" pitchFamily="50" charset="-128"/>
              </a:rPr>
              <a:t>関連するゴール</a:t>
            </a:r>
            <a:endParaRPr kumimoji="1" lang="en-US" altLang="ja-JP" sz="20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238062" y="1587618"/>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20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4690872" y="3001028"/>
            <a:ext cx="3546130" cy="431785"/>
          </a:xfrm>
          <a:prstGeom prst="rect">
            <a:avLst/>
          </a:prstGeom>
        </p:spPr>
        <p:txBody>
          <a:bodyPr wrap="square">
            <a:spAutoFit/>
          </a:bodyPr>
          <a:lstStyle/>
          <a:p>
            <a:pPr lvl="0">
              <a:lnSpc>
                <a:spcPts val="3000"/>
              </a:lnSpc>
              <a:defRPr/>
            </a:pPr>
            <a:r>
              <a:rPr kumimoji="1" lang="ja-JP" altLang="en-US" sz="2000" b="1" u="sng" dirty="0">
                <a:solidFill>
                  <a:prstClr val="black"/>
                </a:solidFill>
                <a:latin typeface="Meiryo UI" panose="020B0604030504040204" pitchFamily="50" charset="-128"/>
                <a:ea typeface="Meiryo UI" panose="020B0604030504040204" pitchFamily="50" charset="-128"/>
              </a:rPr>
              <a:t>大阪府</a:t>
            </a:r>
            <a:r>
              <a:rPr kumimoji="1" lang="en-US" altLang="ja-JP" sz="2000" b="1" u="sng" dirty="0">
                <a:solidFill>
                  <a:prstClr val="black"/>
                </a:solidFill>
                <a:latin typeface="Meiryo UI" panose="020B0604030504040204" pitchFamily="50" charset="-128"/>
                <a:ea typeface="Meiryo UI" panose="020B0604030504040204" pitchFamily="50" charset="-128"/>
              </a:rPr>
              <a:t>SDGs【</a:t>
            </a:r>
            <a:r>
              <a:rPr kumimoji="1" lang="ja-JP" altLang="en-US" sz="2000" b="1" u="sng" dirty="0">
                <a:solidFill>
                  <a:prstClr val="black"/>
                </a:solidFill>
                <a:latin typeface="Meiryo UI" panose="020B0604030504040204" pitchFamily="50" charset="-128"/>
                <a:ea typeface="Meiryo UI" panose="020B0604030504040204" pitchFamily="50" charset="-128"/>
              </a:rPr>
              <a:t>公式</a:t>
            </a:r>
            <a:r>
              <a:rPr kumimoji="1" lang="en-US" altLang="ja-JP" sz="2000" b="1" u="sng" dirty="0">
                <a:solidFill>
                  <a:prstClr val="black"/>
                </a:solidFill>
                <a:latin typeface="Meiryo UI" panose="020B0604030504040204" pitchFamily="50" charset="-128"/>
                <a:ea typeface="Meiryo UI" panose="020B0604030504040204" pitchFamily="50" charset="-128"/>
              </a:rPr>
              <a:t>】Twitter</a:t>
            </a:r>
          </a:p>
        </p:txBody>
      </p:sp>
      <p:pic>
        <p:nvPicPr>
          <p:cNvPr id="36" name="図 35"/>
          <p:cNvPicPr>
            <a:picLocks noChangeAspect="1"/>
          </p:cNvPicPr>
          <p:nvPr/>
        </p:nvPicPr>
        <p:blipFill rotWithShape="1">
          <a:blip r:embed="rId11" cstate="print">
            <a:extLst>
              <a:ext uri="{28A0092B-C50C-407E-A947-70E740481C1C}">
                <a14:useLocalDpi xmlns:a14="http://schemas.microsoft.com/office/drawing/2010/main" val="0"/>
              </a:ext>
            </a:extLst>
          </a:blip>
          <a:srcRect l="8669" t="8725" r="9146" b="9480"/>
          <a:stretch/>
        </p:blipFill>
        <p:spPr>
          <a:xfrm>
            <a:off x="6324695" y="3471942"/>
            <a:ext cx="720000" cy="716587"/>
          </a:xfrm>
          <a:prstGeom prst="rect">
            <a:avLst/>
          </a:prstGeom>
        </p:spPr>
      </p:pic>
      <p:pic>
        <p:nvPicPr>
          <p:cNvPr id="37" name="図 36"/>
          <p:cNvPicPr>
            <a:picLocks noChangeAspect="1"/>
          </p:cNvPicPr>
          <p:nvPr/>
        </p:nvPicPr>
        <p:blipFill rotWithShape="1">
          <a:blip r:embed="rId12" cstate="print">
            <a:extLst>
              <a:ext uri="{28A0092B-C50C-407E-A947-70E740481C1C}">
                <a14:useLocalDpi xmlns:a14="http://schemas.microsoft.com/office/drawing/2010/main" val="0"/>
              </a:ext>
            </a:extLst>
          </a:blip>
          <a:srcRect l="25571" t="939" r="19719" b="939"/>
          <a:stretch/>
        </p:blipFill>
        <p:spPr>
          <a:xfrm>
            <a:off x="5167812" y="3450965"/>
            <a:ext cx="751766" cy="758419"/>
          </a:xfrm>
          <a:prstGeom prst="ellipse">
            <a:avLst/>
          </a:prstGeom>
          <a:ln>
            <a:solidFill>
              <a:schemeClr val="bg1">
                <a:lumMod val="85000"/>
              </a:schemeClr>
            </a:solidFill>
          </a:ln>
        </p:spPr>
      </p:pic>
      <p:sp>
        <p:nvSpPr>
          <p:cNvPr id="38" name="正方形/長方形 37"/>
          <p:cNvSpPr/>
          <p:nvPr/>
        </p:nvSpPr>
        <p:spPr>
          <a:xfrm>
            <a:off x="5945336" y="1084697"/>
            <a:ext cx="4194024" cy="6086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ja-JP" altLang="en-US" sz="1500" dirty="0">
                <a:solidFill>
                  <a:schemeClr val="tx1"/>
                </a:solidFill>
                <a:latin typeface="Meiryo UI" panose="020B0604030504040204" pitchFamily="50" charset="-128"/>
                <a:ea typeface="Meiryo UI" panose="020B0604030504040204" pitchFamily="50" charset="-128"/>
              </a:rPr>
              <a:t>下記</a:t>
            </a:r>
            <a:r>
              <a:rPr kumimoji="1" lang="en-US" altLang="ja-JP" sz="1500" dirty="0">
                <a:solidFill>
                  <a:schemeClr val="tx1"/>
                </a:solidFill>
                <a:latin typeface="Meiryo UI" panose="020B0604030504040204" pitchFamily="50" charset="-128"/>
                <a:ea typeface="Meiryo UI" panose="020B0604030504040204" pitchFamily="50" charset="-128"/>
              </a:rPr>
              <a:t>QR</a:t>
            </a:r>
            <a:r>
              <a:rPr kumimoji="1" lang="ja-JP" altLang="en-US" sz="1500" dirty="0">
                <a:solidFill>
                  <a:schemeClr val="tx1"/>
                </a:solidFill>
                <a:latin typeface="Meiryo UI" panose="020B0604030504040204" pitchFamily="50" charset="-128"/>
                <a:ea typeface="Meiryo UI" panose="020B0604030504040204" pitchFamily="50" charset="-128"/>
              </a:rPr>
              <a:t>コードから参加ページにアクセスください。</a:t>
            </a:r>
            <a:endParaRPr kumimoji="1" lang="en-US" altLang="ja-JP" sz="15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en-US" altLang="ja-JP" sz="1500" dirty="0">
                <a:solidFill>
                  <a:schemeClr val="tx1"/>
                </a:solidFill>
                <a:latin typeface="Meiryo UI" panose="020B0604030504040204" pitchFamily="50" charset="-128"/>
                <a:ea typeface="Meiryo UI" panose="020B0604030504040204" pitchFamily="50" charset="-128"/>
              </a:rPr>
              <a:t>Twitter</a:t>
            </a:r>
            <a:r>
              <a:rPr kumimoji="1" lang="ja-JP" altLang="en-US" sz="1500" dirty="0">
                <a:solidFill>
                  <a:schemeClr val="tx1"/>
                </a:solidFill>
                <a:latin typeface="Meiryo UI" panose="020B0604030504040204" pitchFamily="50" charset="-128"/>
                <a:ea typeface="Meiryo UI" panose="020B0604030504040204" pitchFamily="50" charset="-128"/>
              </a:rPr>
              <a:t>からもご参加いただけます。</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pic>
        <p:nvPicPr>
          <p:cNvPr id="39" name="図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86943" y="2129463"/>
            <a:ext cx="1485925" cy="732128"/>
          </a:xfrm>
          <a:prstGeom prst="rect">
            <a:avLst/>
          </a:prstGeom>
        </p:spPr>
      </p:pic>
      <p:sp>
        <p:nvSpPr>
          <p:cNvPr id="41" name="テキスト ボックス 40">
            <a:extLst>
              <a:ext uri="{FF2B5EF4-FFF2-40B4-BE49-F238E27FC236}">
                <a16:creationId xmlns:a16="http://schemas.microsoft.com/office/drawing/2014/main" id="{00595010-A8A4-415D-9D90-81619A9C7D7B}"/>
              </a:ext>
            </a:extLst>
          </p:cNvPr>
          <p:cNvSpPr txBox="1"/>
          <p:nvPr/>
        </p:nvSpPr>
        <p:spPr>
          <a:xfrm>
            <a:off x="7128733" y="3546813"/>
            <a:ext cx="2779928" cy="553998"/>
          </a:xfrm>
          <a:prstGeom prst="rect">
            <a:avLst/>
          </a:prstGeom>
          <a:noFill/>
        </p:spPr>
        <p:txBody>
          <a:bodyPr wrap="none" rtlCol="0">
            <a:spAutoFit/>
          </a:bodyPr>
          <a:lstStyle/>
          <a:p>
            <a:r>
              <a:rPr kumimoji="1" lang="ja-JP" altLang="en-US" sz="1600" b="1" dirty="0">
                <a:solidFill>
                  <a:srgbClr val="FF0000"/>
                </a:solidFill>
                <a:latin typeface="Meiryo UI" panose="020B0604030504040204" pitchFamily="50" charset="-128"/>
                <a:ea typeface="Meiryo UI" panose="020B0604030504040204" pitchFamily="50" charset="-128"/>
              </a:rPr>
              <a:t>＃私の</a:t>
            </a:r>
            <a:r>
              <a:rPr kumimoji="1" lang="en-US" altLang="ja-JP" sz="1600" b="1" dirty="0">
                <a:solidFill>
                  <a:srgbClr val="FF0000"/>
                </a:solidFill>
                <a:latin typeface="Meiryo UI" panose="020B0604030504040204" pitchFamily="50" charset="-128"/>
                <a:ea typeface="Meiryo UI" panose="020B0604030504040204" pitchFamily="50" charset="-128"/>
              </a:rPr>
              <a:t>SDGs</a:t>
            </a:r>
            <a:r>
              <a:rPr kumimoji="1" lang="ja-JP" altLang="en-US" sz="1600" b="1" dirty="0">
                <a:solidFill>
                  <a:srgbClr val="FF0000"/>
                </a:solidFill>
                <a:latin typeface="Meiryo UI" panose="020B0604030504040204" pitchFamily="50" charset="-128"/>
                <a:ea typeface="Meiryo UI" panose="020B0604030504040204" pitchFamily="50" charset="-128"/>
              </a:rPr>
              <a:t>宣言プロジェクト</a:t>
            </a:r>
            <a:endParaRPr kumimoji="1" lang="en-US" altLang="ja-JP" sz="1600" b="1" dirty="0">
              <a:solidFill>
                <a:srgbClr val="FF0000"/>
              </a:solidFill>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をつけて投稿してください。</a:t>
            </a:r>
          </a:p>
        </p:txBody>
      </p:sp>
      <p:sp>
        <p:nvSpPr>
          <p:cNvPr id="42" name="正方形/長方形 41"/>
          <p:cNvSpPr/>
          <p:nvPr/>
        </p:nvSpPr>
        <p:spPr>
          <a:xfrm>
            <a:off x="7011510" y="2264083"/>
            <a:ext cx="3089213" cy="5408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「私の</a:t>
            </a:r>
            <a:r>
              <a:rPr kumimoji="1" lang="en-US" altLang="ja-JP" sz="1300" dirty="0">
                <a:solidFill>
                  <a:schemeClr val="tx1"/>
                </a:solidFill>
                <a:latin typeface="Meiryo UI" panose="020B0604030504040204" pitchFamily="50" charset="-128"/>
                <a:ea typeface="Meiryo UI" panose="020B0604030504040204" pitchFamily="50" charset="-128"/>
              </a:rPr>
              <a:t>SDGs</a:t>
            </a:r>
            <a:r>
              <a:rPr kumimoji="1" lang="ja-JP" altLang="en-US" sz="1300" dirty="0">
                <a:solidFill>
                  <a:schemeClr val="tx1"/>
                </a:solidFill>
                <a:latin typeface="Meiryo UI" panose="020B0604030504040204" pitchFamily="50" charset="-128"/>
                <a:ea typeface="Meiryo UI" panose="020B0604030504040204" pitchFamily="50" charset="-128"/>
              </a:rPr>
              <a:t>宣言プロジェクト」ページ</a:t>
            </a:r>
            <a:endParaRPr kumimoji="1" lang="en-US" altLang="ja-JP" sz="13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ja-JP" altLang="en-US" sz="1300" dirty="0">
                <a:solidFill>
                  <a:schemeClr val="tx1"/>
                </a:solidFill>
                <a:latin typeface="Meiryo UI" panose="020B0604030504040204" pitchFamily="50" charset="-128"/>
                <a:ea typeface="Meiryo UI" panose="020B0604030504040204" pitchFamily="50" charset="-128"/>
              </a:rPr>
              <a:t>　　から参加フォームへアクセスいただけます。</a:t>
            </a:r>
            <a:endParaRPr kumimoji="1" lang="en-US" altLang="ja-JP" sz="1300" dirty="0">
              <a:solidFill>
                <a:schemeClr val="tx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14" cstate="print">
            <a:extLst>
              <a:ext uri="{28A0092B-C50C-407E-A947-70E740481C1C}">
                <a14:useLocalDpi xmlns:a14="http://schemas.microsoft.com/office/drawing/2010/main" val="0"/>
              </a:ext>
            </a:extLst>
          </a:blip>
          <a:srcRect l="7179" t="7795" r="6516" b="7550"/>
          <a:stretch/>
        </p:blipFill>
        <p:spPr>
          <a:xfrm>
            <a:off x="6317268" y="2197502"/>
            <a:ext cx="734026" cy="720000"/>
          </a:xfrm>
          <a:prstGeom prst="rect">
            <a:avLst/>
          </a:prstGeom>
        </p:spPr>
      </p:pic>
    </p:spTree>
    <p:extLst>
      <p:ext uri="{BB962C8B-B14F-4D97-AF65-F5344CB8AC3E}">
        <p14:creationId xmlns:p14="http://schemas.microsoft.com/office/powerpoint/2010/main" val="3657018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560857"/>
            <a:ext cx="4868216" cy="529714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大阪府の取組み</a:t>
            </a:r>
          </a:p>
        </p:txBody>
      </p:sp>
      <p:sp>
        <p:nvSpPr>
          <p:cNvPr id="33" name="正方形/長方形 32"/>
          <p:cNvSpPr/>
          <p:nvPr/>
        </p:nvSpPr>
        <p:spPr>
          <a:xfrm>
            <a:off x="107520" y="739357"/>
            <a:ext cx="4335691" cy="297517"/>
          </a:xfrm>
          <a:prstGeom prst="rect">
            <a:avLst/>
          </a:prstGeom>
          <a:noFill/>
        </p:spPr>
        <p:txBody>
          <a:bodyPr wrap="square">
            <a:spAutoFit/>
          </a:bodyPr>
          <a:lstStyle/>
          <a:p>
            <a:pPr marL="174625" indent="-174625">
              <a:lnSpc>
                <a:spcPts val="1600"/>
              </a:lnSpc>
            </a:pPr>
            <a:r>
              <a:rPr lang="ja-JP" altLang="en-US" sz="2000" b="1" dirty="0" smtClean="0">
                <a:latin typeface="Meiryo UI" panose="020B0604030504040204" pitchFamily="50" charset="-128"/>
                <a:ea typeface="Meiryo UI" panose="020B0604030504040204" pitchFamily="50" charset="-128"/>
              </a:rPr>
              <a:t>〇</a:t>
            </a:r>
            <a:r>
              <a:rPr lang="ja-JP" altLang="en-US" sz="2000" b="1" dirty="0" smtClean="0">
                <a:latin typeface="Meiryo UI" panose="020B0604030504040204" pitchFamily="50" charset="-128"/>
                <a:ea typeface="Meiryo UI" panose="020B0604030504040204" pitchFamily="50" charset="-128"/>
              </a:rPr>
              <a:t>企業との連携（令和</a:t>
            </a:r>
            <a:r>
              <a:rPr lang="en-US" altLang="ja-JP" sz="2000" b="1" dirty="0" smtClean="0">
                <a:latin typeface="Meiryo UI" panose="020B0604030504040204" pitchFamily="50" charset="-128"/>
                <a:ea typeface="Meiryo UI" panose="020B0604030504040204" pitchFamily="50" charset="-128"/>
              </a:rPr>
              <a:t>3</a:t>
            </a:r>
            <a:r>
              <a:rPr lang="ja-JP" altLang="en-US" sz="2000" b="1" dirty="0" smtClean="0">
                <a:latin typeface="Meiryo UI" panose="020B0604030504040204" pitchFamily="50" charset="-128"/>
                <a:ea typeface="Meiryo UI" panose="020B0604030504040204" pitchFamily="50" charset="-128"/>
              </a:rPr>
              <a:t>年度）</a:t>
            </a:r>
            <a:endParaRPr lang="en-US" altLang="ja-JP" sz="20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99" y="1811981"/>
            <a:ext cx="4400086" cy="1789828"/>
          </a:xfrm>
          <a:prstGeom prst="rect">
            <a:avLst/>
          </a:prstGeom>
        </p:spPr>
      </p:pic>
      <p:sp>
        <p:nvSpPr>
          <p:cNvPr id="4" name="正方形/長方形 3"/>
          <p:cNvSpPr/>
          <p:nvPr/>
        </p:nvSpPr>
        <p:spPr>
          <a:xfrm>
            <a:off x="19822" y="3862133"/>
            <a:ext cx="5207260" cy="3170099"/>
          </a:xfrm>
          <a:prstGeom prst="rect">
            <a:avLst/>
          </a:prstGeom>
        </p:spPr>
        <p:txBody>
          <a:bodyPr wrap="square">
            <a:spAutoFit/>
          </a:bodyPr>
          <a:lstStyle/>
          <a:p>
            <a:r>
              <a:rPr lang="en-US" altLang="ja-JP" sz="1400" dirty="0" smtClean="0"/>
              <a:t>【</a:t>
            </a:r>
            <a:r>
              <a:rPr lang="ja-JP" altLang="en-US" sz="1400" dirty="0" smtClean="0">
                <a:latin typeface="ＭＳ Ｐゴシック" panose="020B0600070205080204" pitchFamily="50" charset="-128"/>
                <a:ea typeface="ＭＳ Ｐゴシック" panose="020B0600070205080204" pitchFamily="50" charset="-128"/>
              </a:rPr>
              <a:t>実施日</a:t>
            </a:r>
            <a:r>
              <a:rPr lang="en-US" altLang="ja-JP" sz="1400" dirty="0" smtClean="0">
                <a:latin typeface="ＭＳ Ｐゴシック" panose="020B0600070205080204" pitchFamily="50" charset="-128"/>
                <a:ea typeface="ＭＳ Ｐゴシック" panose="020B0600070205080204" pitchFamily="50" charset="-128"/>
              </a:rPr>
              <a:t>】</a:t>
            </a:r>
          </a:p>
          <a:p>
            <a:r>
              <a:rPr lang="en-US" altLang="ja-JP" sz="1400" dirty="0">
                <a:latin typeface="ＭＳ Ｐゴシック" panose="020B0600070205080204" pitchFamily="50" charset="-128"/>
                <a:ea typeface="ＭＳ Ｐゴシック" panose="020B0600070205080204" pitchFamily="50" charset="-128"/>
              </a:rPr>
              <a:t>2021</a:t>
            </a:r>
            <a:r>
              <a:rPr lang="ja-JP" altLang="en-US" sz="1400" dirty="0" smtClean="0">
                <a:latin typeface="ＭＳ Ｐゴシック" panose="020B0600070205080204" pitchFamily="50" charset="-128"/>
                <a:ea typeface="ＭＳ Ｐゴシック" panose="020B0600070205080204" pitchFamily="50" charset="-128"/>
              </a:rPr>
              <a:t>年</a:t>
            </a:r>
            <a:r>
              <a:rPr lang="en-US" altLang="ja-JP" sz="1400" dirty="0" smtClean="0">
                <a:latin typeface="ＭＳ Ｐゴシック" panose="020B0600070205080204" pitchFamily="50" charset="-128"/>
                <a:ea typeface="ＭＳ Ｐゴシック" panose="020B0600070205080204" pitchFamily="50" charset="-128"/>
              </a:rPr>
              <a:t>8</a:t>
            </a:r>
            <a:r>
              <a:rPr lang="ja-JP" altLang="en-US" sz="1400" dirty="0" smtClean="0">
                <a:latin typeface="ＭＳ Ｐゴシック" panose="020B0600070205080204" pitchFamily="50" charset="-128"/>
                <a:ea typeface="ＭＳ Ｐゴシック" panose="020B0600070205080204" pitchFamily="50" charset="-128"/>
              </a:rPr>
              <a:t>月</a:t>
            </a:r>
            <a:r>
              <a:rPr lang="en-US" altLang="ja-JP" sz="1400" dirty="0" smtClean="0">
                <a:latin typeface="ＭＳ Ｐゴシック" panose="020B0600070205080204" pitchFamily="50" charset="-128"/>
                <a:ea typeface="ＭＳ Ｐゴシック" panose="020B0600070205080204" pitchFamily="50" charset="-128"/>
              </a:rPr>
              <a:t>17</a:t>
            </a:r>
            <a:r>
              <a:rPr lang="ja-JP" altLang="en-US" sz="1400" dirty="0" smtClean="0">
                <a:latin typeface="ＭＳ Ｐゴシック" panose="020B0600070205080204" pitchFamily="50" charset="-128"/>
                <a:ea typeface="ＭＳ Ｐゴシック" panose="020B0600070205080204" pitchFamily="50" charset="-128"/>
              </a:rPr>
              <a:t>日（火）</a:t>
            </a:r>
            <a:r>
              <a:rPr lang="en-US" altLang="ja-JP" sz="1400" dirty="0" smtClean="0">
                <a:latin typeface="ＭＳ Ｐゴシック" panose="020B0600070205080204" pitchFamily="50" charset="-128"/>
                <a:ea typeface="ＭＳ Ｐゴシック" panose="020B0600070205080204" pitchFamily="50" charset="-128"/>
              </a:rPr>
              <a:t>14</a:t>
            </a:r>
            <a:r>
              <a:rPr lang="ja-JP" altLang="en-US" sz="1400" dirty="0" smtClean="0">
                <a:latin typeface="ＭＳ Ｐゴシック" panose="020B0600070205080204" pitchFamily="50" charset="-128"/>
                <a:ea typeface="ＭＳ Ｐゴシック" panose="020B0600070205080204" pitchFamily="50" charset="-128"/>
              </a:rPr>
              <a:t>時～</a:t>
            </a:r>
            <a:r>
              <a:rPr lang="en-US" altLang="ja-JP" sz="1400" dirty="0" smtClean="0">
                <a:latin typeface="ＭＳ Ｐゴシック" panose="020B0600070205080204" pitchFamily="50" charset="-128"/>
                <a:ea typeface="ＭＳ Ｐゴシック" panose="020B0600070205080204" pitchFamily="50" charset="-128"/>
              </a:rPr>
              <a:t>15</a:t>
            </a:r>
            <a:r>
              <a:rPr lang="ja-JP" altLang="en-US" sz="1400" dirty="0" smtClean="0">
                <a:latin typeface="ＭＳ Ｐゴシック" panose="020B0600070205080204" pitchFamily="50" charset="-128"/>
                <a:ea typeface="ＭＳ Ｐゴシック" panose="020B0600070205080204" pitchFamily="50" charset="-128"/>
              </a:rPr>
              <a:t>時</a:t>
            </a:r>
            <a:r>
              <a:rPr lang="en-US" altLang="ja-JP" sz="1400" dirty="0" smtClean="0">
                <a:latin typeface="ＭＳ Ｐゴシック" panose="020B0600070205080204" pitchFamily="50" charset="-128"/>
                <a:ea typeface="ＭＳ Ｐゴシック" panose="020B0600070205080204" pitchFamily="50" charset="-128"/>
              </a:rPr>
              <a:t>30</a:t>
            </a:r>
            <a:r>
              <a:rPr lang="ja-JP" altLang="en-US" sz="1400" dirty="0" smtClean="0">
                <a:latin typeface="ＭＳ Ｐゴシック" panose="020B0600070205080204" pitchFamily="50" charset="-128"/>
                <a:ea typeface="ＭＳ Ｐゴシック" panose="020B0600070205080204" pitchFamily="50" charset="-128"/>
              </a:rPr>
              <a:t>分（オンライン）</a:t>
            </a:r>
            <a:endParaRPr lang="en-US" altLang="ja-JP" sz="1400" dirty="0">
              <a:latin typeface="ＭＳ Ｐゴシック" panose="020B0600070205080204" pitchFamily="50" charset="-128"/>
              <a:ea typeface="ＭＳ Ｐゴシック" panose="020B0600070205080204" pitchFamily="50" charset="-128"/>
            </a:endParaRPr>
          </a:p>
          <a:p>
            <a:endParaRPr lang="en-US" altLang="ja-JP" sz="1400" dirty="0" smtClean="0">
              <a:latin typeface="ＭＳ Ｐゴシック" panose="020B0600070205080204" pitchFamily="50" charset="-128"/>
              <a:ea typeface="ＭＳ Ｐゴシック" panose="020B0600070205080204" pitchFamily="50" charset="-128"/>
            </a:endParaRPr>
          </a:p>
          <a:p>
            <a:r>
              <a:rPr lang="en-US" altLang="ja-JP" sz="1400" dirty="0" smtClean="0">
                <a:latin typeface="ＭＳ Ｐゴシック" panose="020B0600070205080204" pitchFamily="50" charset="-128"/>
                <a:ea typeface="ＭＳ Ｐゴシック" panose="020B0600070205080204" pitchFamily="50" charset="-128"/>
              </a:rPr>
              <a:t>【</a:t>
            </a:r>
            <a:r>
              <a:rPr lang="ja-JP" altLang="en-US" sz="1400" dirty="0" smtClean="0">
                <a:latin typeface="ＭＳ Ｐゴシック" panose="020B0600070205080204" pitchFamily="50" charset="-128"/>
                <a:ea typeface="ＭＳ Ｐゴシック" panose="020B0600070205080204" pitchFamily="50" charset="-128"/>
              </a:rPr>
              <a:t>メニュー</a:t>
            </a:r>
            <a:r>
              <a:rPr lang="en-US" altLang="ja-JP" sz="1400" dirty="0" smtClean="0">
                <a:latin typeface="ＭＳ Ｐゴシック" panose="020B0600070205080204" pitchFamily="50" charset="-128"/>
                <a:ea typeface="ＭＳ Ｐゴシック" panose="020B0600070205080204" pitchFamily="50" charset="-128"/>
              </a:rPr>
              <a:t>】</a:t>
            </a:r>
          </a:p>
          <a:p>
            <a:r>
              <a:rPr lang="en-US" altLang="ja-JP" sz="1400" b="1" dirty="0" smtClean="0">
                <a:latin typeface="ＭＳ Ｐゴシック" panose="020B0600070205080204" pitchFamily="50" charset="-128"/>
                <a:ea typeface="ＭＳ Ｐゴシック" panose="020B0600070205080204" pitchFamily="50" charset="-128"/>
              </a:rPr>
              <a:t>(</a:t>
            </a:r>
            <a:r>
              <a:rPr lang="en-US" altLang="ja-JP" sz="1400" b="1" dirty="0">
                <a:latin typeface="ＭＳ Ｐゴシック" panose="020B0600070205080204" pitchFamily="50" charset="-128"/>
                <a:ea typeface="ＭＳ Ｐゴシック" panose="020B0600070205080204" pitchFamily="50" charset="-128"/>
              </a:rPr>
              <a:t>1</a:t>
            </a:r>
            <a:r>
              <a:rPr lang="en-US" altLang="ja-JP" sz="1400" b="1" dirty="0" smtClean="0">
                <a:latin typeface="ＭＳ Ｐゴシック" panose="020B0600070205080204" pitchFamily="50" charset="-128"/>
                <a:ea typeface="ＭＳ Ｐゴシック" panose="020B0600070205080204" pitchFamily="50" charset="-128"/>
              </a:rPr>
              <a:t>)</a:t>
            </a:r>
            <a:r>
              <a:rPr lang="ja-JP" altLang="en-US" sz="1400" b="1" dirty="0" smtClean="0">
                <a:latin typeface="ＭＳ Ｐゴシック" panose="020B0600070205080204" pitchFamily="50" charset="-128"/>
                <a:ea typeface="ＭＳ Ｐゴシック" panose="020B0600070205080204" pitchFamily="50" charset="-128"/>
              </a:rPr>
              <a:t>　楽しく</a:t>
            </a:r>
            <a:r>
              <a:rPr lang="ja-JP" altLang="en-US" sz="1400" b="1" dirty="0">
                <a:latin typeface="ＭＳ Ｐゴシック" panose="020B0600070205080204" pitchFamily="50" charset="-128"/>
                <a:ea typeface="ＭＳ Ｐゴシック" panose="020B0600070205080204" pitchFamily="50" charset="-128"/>
              </a:rPr>
              <a:t>学ぼう</a:t>
            </a:r>
            <a:r>
              <a:rPr lang="en-US" altLang="ja-JP" sz="1400" b="1" dirty="0">
                <a:latin typeface="ＭＳ Ｐゴシック" panose="020B0600070205080204" pitchFamily="50" charset="-128"/>
                <a:ea typeface="ＭＳ Ｐゴシック" panose="020B0600070205080204" pitchFamily="50" charset="-128"/>
              </a:rPr>
              <a:t>SDGs</a:t>
            </a:r>
            <a:r>
              <a:rPr lang="ja-JP" altLang="en-US" sz="1400" b="1" dirty="0">
                <a:latin typeface="ＭＳ Ｐゴシック" panose="020B0600070205080204" pitchFamily="50" charset="-128"/>
                <a:ea typeface="ＭＳ Ｐゴシック" panose="020B0600070205080204" pitchFamily="50" charset="-128"/>
              </a:rPr>
              <a:t>教室（大阪府・大阪市）</a:t>
            </a:r>
          </a:p>
          <a:p>
            <a:r>
              <a:rPr lang="ja-JP" altLang="en-US" sz="1400" dirty="0" smtClean="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クイズなどを交え</a:t>
            </a:r>
            <a:r>
              <a:rPr lang="en-US" altLang="ja-JP" sz="1400" dirty="0">
                <a:latin typeface="ＭＳ Ｐゴシック" panose="020B0600070205080204" pitchFamily="50" charset="-128"/>
                <a:ea typeface="ＭＳ Ｐゴシック" panose="020B0600070205080204" pitchFamily="50" charset="-128"/>
              </a:rPr>
              <a:t>SDGs</a:t>
            </a:r>
            <a:r>
              <a:rPr lang="ja-JP" altLang="en-US" sz="1400" dirty="0">
                <a:latin typeface="ＭＳ Ｐゴシック" panose="020B0600070205080204" pitchFamily="50" charset="-128"/>
                <a:ea typeface="ＭＳ Ｐゴシック" panose="020B0600070205080204" pitchFamily="50" charset="-128"/>
              </a:rPr>
              <a:t>の事を分かりやすく</a:t>
            </a:r>
            <a:r>
              <a:rPr lang="ja-JP" altLang="en-US" sz="1400" dirty="0" smtClean="0">
                <a:latin typeface="ＭＳ Ｐゴシック" panose="020B0600070205080204" pitchFamily="50" charset="-128"/>
                <a:ea typeface="ＭＳ Ｐゴシック" panose="020B0600070205080204" pitchFamily="50" charset="-128"/>
              </a:rPr>
              <a:t>ご紹介</a:t>
            </a:r>
            <a:endParaRPr lang="ja-JP" altLang="en-US" sz="1400" dirty="0">
              <a:latin typeface="ＭＳ Ｐゴシック" panose="020B0600070205080204" pitchFamily="50" charset="-128"/>
              <a:ea typeface="ＭＳ Ｐゴシック" panose="020B0600070205080204" pitchFamily="50" charset="-128"/>
            </a:endParaRPr>
          </a:p>
          <a:p>
            <a:r>
              <a:rPr lang="ja-JP" altLang="en-US" sz="1400" dirty="0" smtClean="0">
                <a:latin typeface="ＭＳ Ｐゴシック" panose="020B0600070205080204" pitchFamily="50" charset="-128"/>
                <a:ea typeface="ＭＳ Ｐゴシック" panose="020B0600070205080204" pitchFamily="50" charset="-128"/>
              </a:rPr>
              <a:t>・海洋</a:t>
            </a:r>
            <a:r>
              <a:rPr lang="ja-JP" altLang="en-US" sz="1400" dirty="0">
                <a:latin typeface="ＭＳ Ｐゴシック" panose="020B0600070205080204" pitchFamily="50" charset="-128"/>
                <a:ea typeface="ＭＳ Ｐゴシック" panose="020B0600070205080204" pitchFamily="50" charset="-128"/>
              </a:rPr>
              <a:t>ごみに</a:t>
            </a:r>
            <a:r>
              <a:rPr lang="ja-JP" altLang="en-US" sz="1400" dirty="0" smtClean="0">
                <a:latin typeface="ＭＳ Ｐゴシック" panose="020B0600070205080204" pitchFamily="50" charset="-128"/>
                <a:ea typeface="ＭＳ Ｐゴシック" panose="020B0600070205080204" pitchFamily="50" charset="-128"/>
              </a:rPr>
              <a:t>ついての解説</a:t>
            </a:r>
            <a:endParaRPr lang="ja-JP" altLang="en-US" sz="1400" dirty="0">
              <a:latin typeface="ＭＳ Ｐゴシック" panose="020B0600070205080204" pitchFamily="50" charset="-128"/>
              <a:ea typeface="ＭＳ Ｐゴシック" panose="020B0600070205080204" pitchFamily="50" charset="-128"/>
            </a:endParaRPr>
          </a:p>
          <a:p>
            <a:pPr>
              <a:lnSpc>
                <a:spcPts val="800"/>
              </a:lnSpc>
            </a:pPr>
            <a:endParaRPr lang="ja-JP" altLang="en-US" sz="1400" dirty="0">
              <a:latin typeface="ＭＳ Ｐゴシック" panose="020B0600070205080204" pitchFamily="50" charset="-128"/>
              <a:ea typeface="ＭＳ Ｐゴシック" panose="020B0600070205080204" pitchFamily="50" charset="-128"/>
            </a:endParaRPr>
          </a:p>
          <a:p>
            <a:r>
              <a:rPr lang="en-US" altLang="ja-JP" sz="1400" b="1" dirty="0">
                <a:latin typeface="ＭＳ Ｐゴシック" panose="020B0600070205080204" pitchFamily="50" charset="-128"/>
                <a:ea typeface="ＭＳ Ｐゴシック" panose="020B0600070205080204" pitchFamily="50" charset="-128"/>
              </a:rPr>
              <a:t>(2</a:t>
            </a:r>
            <a:r>
              <a:rPr lang="en-US" altLang="ja-JP" sz="1400" b="1" dirty="0" smtClean="0">
                <a:latin typeface="ＭＳ Ｐゴシック" panose="020B0600070205080204" pitchFamily="50" charset="-128"/>
                <a:ea typeface="ＭＳ Ｐゴシック" panose="020B0600070205080204" pitchFamily="50" charset="-128"/>
              </a:rPr>
              <a:t>)</a:t>
            </a:r>
            <a:r>
              <a:rPr lang="ja-JP" altLang="en-US" sz="1400" b="1" dirty="0" smtClean="0">
                <a:latin typeface="ＭＳ Ｐゴシック" panose="020B0600070205080204" pitchFamily="50" charset="-128"/>
                <a:ea typeface="ＭＳ Ｐゴシック" panose="020B0600070205080204" pitchFamily="50" charset="-128"/>
              </a:rPr>
              <a:t>　</a:t>
            </a:r>
            <a:r>
              <a:rPr lang="en-US" altLang="ja-JP" sz="1400" b="1" dirty="0" smtClean="0">
                <a:latin typeface="ＭＳ Ｐゴシック" panose="020B0600070205080204" pitchFamily="50" charset="-128"/>
                <a:ea typeface="ＭＳ Ｐゴシック" panose="020B0600070205080204" pitchFamily="50" charset="-128"/>
              </a:rPr>
              <a:t>SDGs</a:t>
            </a:r>
            <a:r>
              <a:rPr lang="ja-JP" altLang="en-US" sz="1400" b="1" dirty="0">
                <a:latin typeface="ＭＳ Ｐゴシック" panose="020B0600070205080204" pitchFamily="50" charset="-128"/>
                <a:ea typeface="ＭＳ Ｐゴシック" panose="020B0600070205080204" pitchFamily="50" charset="-128"/>
              </a:rPr>
              <a:t>オンライン生物飼育室見学（アース製薬</a:t>
            </a:r>
            <a:r>
              <a:rPr lang="ja-JP" altLang="en-US" sz="1400" b="1" dirty="0" smtClean="0">
                <a:latin typeface="ＭＳ Ｐゴシック" panose="020B0600070205080204" pitchFamily="50" charset="-128"/>
                <a:ea typeface="ＭＳ Ｐゴシック" panose="020B0600070205080204" pitchFamily="50" charset="-128"/>
              </a:rPr>
              <a:t>）</a:t>
            </a:r>
            <a:endParaRPr lang="ja-JP" altLang="en-US"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アース</a:t>
            </a:r>
            <a:r>
              <a:rPr lang="ja-JP" altLang="en-US" sz="1400" dirty="0" smtClean="0">
                <a:latin typeface="ＭＳ Ｐゴシック" panose="020B0600070205080204" pitchFamily="50" charset="-128"/>
                <a:ea typeface="ＭＳ Ｐゴシック" panose="020B0600070205080204" pitchFamily="50" charset="-128"/>
              </a:rPr>
              <a:t>製薬赤穂研究所をオンライン工場見学をしながら、</a:t>
            </a:r>
            <a:endParaRPr lang="en-US" altLang="ja-JP" sz="1400" dirty="0" smtClean="0">
              <a:latin typeface="ＭＳ Ｐゴシック" panose="020B0600070205080204" pitchFamily="50" charset="-128"/>
              <a:ea typeface="ＭＳ Ｐゴシック" panose="020B0600070205080204" pitchFamily="50" charset="-128"/>
            </a:endParaRPr>
          </a:p>
          <a:p>
            <a:r>
              <a:rPr lang="ja-JP" altLang="en-US" sz="1400" dirty="0" smtClean="0">
                <a:latin typeface="ＭＳ Ｐゴシック" panose="020B0600070205080204" pitchFamily="50" charset="-128"/>
                <a:ea typeface="ＭＳ Ｐゴシック" panose="020B0600070205080204" pitchFamily="50" charset="-128"/>
              </a:rPr>
              <a:t>害虫</a:t>
            </a:r>
            <a:r>
              <a:rPr lang="ja-JP" altLang="en-US" sz="1400" dirty="0">
                <a:latin typeface="ＭＳ Ｐゴシック" panose="020B0600070205080204" pitchFamily="50" charset="-128"/>
                <a:ea typeface="ＭＳ Ｐゴシック" panose="020B0600070205080204" pitchFamily="50" charset="-128"/>
              </a:rPr>
              <a:t>の生態を知り</a:t>
            </a:r>
            <a:r>
              <a:rPr lang="ja-JP" altLang="en-US" sz="1400" dirty="0" smtClean="0">
                <a:latin typeface="ＭＳ Ｐゴシック" panose="020B0600070205080204" pitchFamily="50" charset="-128"/>
                <a:ea typeface="ＭＳ Ｐゴシック" panose="020B0600070205080204" pitchFamily="50" charset="-128"/>
              </a:rPr>
              <a:t>、毎日</a:t>
            </a:r>
            <a:r>
              <a:rPr lang="ja-JP" altLang="en-US" sz="1400" dirty="0">
                <a:latin typeface="ＭＳ Ｐゴシック" panose="020B0600070205080204" pitchFamily="50" charset="-128"/>
                <a:ea typeface="ＭＳ Ｐゴシック" panose="020B0600070205080204" pitchFamily="50" charset="-128"/>
              </a:rPr>
              <a:t>の生活や健康を</a:t>
            </a:r>
            <a:r>
              <a:rPr lang="ja-JP" altLang="en-US" sz="1400" dirty="0" smtClean="0">
                <a:latin typeface="ＭＳ Ｐゴシック" panose="020B0600070205080204" pitchFamily="50" charset="-128"/>
                <a:ea typeface="ＭＳ Ｐゴシック" panose="020B0600070205080204" pitchFamily="50" charset="-128"/>
              </a:rPr>
              <a:t>守るテクニック</a:t>
            </a:r>
            <a:r>
              <a:rPr lang="ja-JP" altLang="en-US" sz="1400" dirty="0">
                <a:latin typeface="ＭＳ Ｐゴシック" panose="020B0600070205080204" pitchFamily="50" charset="-128"/>
                <a:ea typeface="ＭＳ Ｐゴシック" panose="020B0600070205080204" pitchFamily="50" charset="-128"/>
              </a:rPr>
              <a:t>や</a:t>
            </a:r>
            <a:r>
              <a:rPr lang="ja-JP" altLang="en-US" sz="1400" dirty="0" smtClean="0">
                <a:latin typeface="ＭＳ Ｐゴシック" panose="020B0600070205080204" pitchFamily="50" charset="-128"/>
                <a:ea typeface="ＭＳ Ｐゴシック" panose="020B0600070205080204" pitchFamily="50" charset="-128"/>
              </a:rPr>
              <a:t>、</a:t>
            </a:r>
            <a:endParaRPr lang="en-US" altLang="ja-JP" sz="1400" dirty="0" smtClean="0">
              <a:latin typeface="ＭＳ Ｐゴシック" panose="020B0600070205080204" pitchFamily="50" charset="-128"/>
              <a:ea typeface="ＭＳ Ｐゴシック" panose="020B0600070205080204" pitchFamily="50" charset="-128"/>
            </a:endParaRPr>
          </a:p>
          <a:p>
            <a:r>
              <a:rPr lang="ja-JP" altLang="en-US" sz="1400" dirty="0" smtClean="0">
                <a:latin typeface="ＭＳ Ｐゴシック" panose="020B0600070205080204" pitchFamily="50" charset="-128"/>
                <a:ea typeface="ＭＳ Ｐゴシック" panose="020B0600070205080204" pitchFamily="50" charset="-128"/>
              </a:rPr>
              <a:t>使用済み</a:t>
            </a:r>
            <a:r>
              <a:rPr lang="ja-JP" altLang="en-US" sz="1400" dirty="0">
                <a:latin typeface="ＭＳ Ｐゴシック" panose="020B0600070205080204" pitchFamily="50" charset="-128"/>
                <a:ea typeface="ＭＳ Ｐゴシック" panose="020B0600070205080204" pitchFamily="50" charset="-128"/>
              </a:rPr>
              <a:t>容器のリサイクル手法など</a:t>
            </a:r>
            <a:r>
              <a:rPr lang="ja-JP" altLang="en-US" sz="1400" dirty="0" smtClean="0">
                <a:latin typeface="ＭＳ Ｐゴシック" panose="020B0600070205080204" pitchFamily="50" charset="-128"/>
                <a:ea typeface="ＭＳ Ｐゴシック" panose="020B0600070205080204" pitchFamily="50" charset="-128"/>
              </a:rPr>
              <a:t>を</a:t>
            </a:r>
            <a:r>
              <a:rPr lang="en-US" altLang="ja-JP" sz="1400" dirty="0" smtClean="0">
                <a:latin typeface="ＭＳ Ｐゴシック" panose="020B0600070205080204" pitchFamily="50" charset="-128"/>
                <a:ea typeface="ＭＳ Ｐゴシック" panose="020B0600070205080204" pitchFamily="50" charset="-128"/>
              </a:rPr>
              <a:t>SDGs</a:t>
            </a:r>
            <a:r>
              <a:rPr lang="ja-JP" altLang="en-US" sz="1400" dirty="0" smtClean="0">
                <a:latin typeface="ＭＳ Ｐゴシック" panose="020B0600070205080204" pitchFamily="50" charset="-128"/>
                <a:ea typeface="ＭＳ Ｐゴシック" panose="020B0600070205080204" pitchFamily="50" charset="-128"/>
              </a:rPr>
              <a:t>の視点からご紹介</a:t>
            </a:r>
            <a:endParaRPr lang="ja-JP" altLang="en-US" sz="1400" dirty="0">
              <a:latin typeface="ＭＳ Ｐゴシック" panose="020B0600070205080204" pitchFamily="50" charset="-128"/>
              <a:ea typeface="ＭＳ Ｐゴシック" panose="020B0600070205080204" pitchFamily="50" charset="-128"/>
            </a:endParaRPr>
          </a:p>
          <a:p>
            <a:endParaRPr lang="ja-JP" altLang="en-US" sz="1600" dirty="0">
              <a:latin typeface="ＭＳ Ｐゴシック" panose="020B0600070205080204" pitchFamily="50" charset="-128"/>
              <a:ea typeface="ＭＳ Ｐゴシック" panose="020B0600070205080204" pitchFamily="50" charset="-128"/>
            </a:endParaRPr>
          </a:p>
          <a:p>
            <a:endParaRPr lang="ja-JP" altLang="en-US" sz="1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39799" y="1124973"/>
            <a:ext cx="9427902" cy="323165"/>
          </a:xfrm>
          <a:prstGeom prst="rect">
            <a:avLst/>
          </a:prstGeom>
          <a:noFill/>
        </p:spPr>
        <p:txBody>
          <a:bodyPr wrap="none" rtlCol="0">
            <a:spAutoFit/>
          </a:bodyPr>
          <a:lstStyle/>
          <a:p>
            <a:r>
              <a:rPr kumimoji="1" lang="ja-JP" altLang="en-US" sz="1500" spc="-110" dirty="0" smtClean="0">
                <a:latin typeface="ＭＳ Ｐゴシック" panose="020B0600070205080204" pitchFamily="50" charset="-128"/>
                <a:ea typeface="ＭＳ Ｐゴシック" panose="020B0600070205080204" pitchFamily="50" charset="-128"/>
              </a:rPr>
              <a:t>民間企業と連携したオンライン</a:t>
            </a:r>
            <a:r>
              <a:rPr kumimoji="1" lang="en-US" altLang="ja-JP" sz="1500" spc="-110" dirty="0" smtClean="0">
                <a:latin typeface="ＭＳ Ｐゴシック" panose="020B0600070205080204" pitchFamily="50" charset="-128"/>
                <a:ea typeface="ＭＳ Ｐゴシック" panose="020B0600070205080204" pitchFamily="50" charset="-128"/>
              </a:rPr>
              <a:t>SDGs</a:t>
            </a:r>
            <a:r>
              <a:rPr kumimoji="1" lang="ja-JP" altLang="en-US" sz="1500" spc="-110" dirty="0" smtClean="0">
                <a:latin typeface="ＭＳ Ｐゴシック" panose="020B0600070205080204" pitchFamily="50" charset="-128"/>
                <a:ea typeface="ＭＳ Ｐゴシック" panose="020B0600070205080204" pitchFamily="50" charset="-128"/>
              </a:rPr>
              <a:t>講座の開催や、イベントにて「私の</a:t>
            </a:r>
            <a:r>
              <a:rPr kumimoji="1" lang="en-US" altLang="ja-JP" sz="1500" spc="-110" dirty="0" smtClean="0">
                <a:latin typeface="ＭＳ Ｐゴシック" panose="020B0600070205080204" pitchFamily="50" charset="-128"/>
                <a:ea typeface="ＭＳ Ｐゴシック" panose="020B0600070205080204" pitchFamily="50" charset="-128"/>
              </a:rPr>
              <a:t>SDGs</a:t>
            </a:r>
            <a:r>
              <a:rPr kumimoji="1" lang="ja-JP" altLang="en-US" sz="1500" spc="-110" dirty="0" smtClean="0">
                <a:latin typeface="ＭＳ Ｐゴシック" panose="020B0600070205080204" pitchFamily="50" charset="-128"/>
                <a:ea typeface="ＭＳ Ｐゴシック" panose="020B0600070205080204" pitchFamily="50" charset="-128"/>
              </a:rPr>
              <a:t>宣言プロジェクト」に関するパネル設置などを実施</a:t>
            </a:r>
            <a:endParaRPr kumimoji="1" lang="en-US" altLang="ja-JP" sz="1500" spc="-110" dirty="0" smtClean="0">
              <a:latin typeface="ＭＳ Ｐゴシック" panose="020B0600070205080204" pitchFamily="50" charset="-128"/>
              <a:ea typeface="ＭＳ Ｐゴシック" panose="020B0600070205080204" pitchFamily="50" charset="-128"/>
            </a:endParaRPr>
          </a:p>
        </p:txBody>
      </p:sp>
      <p:pic>
        <p:nvPicPr>
          <p:cNvPr id="44" name="Picture 10" descr="ク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95101">
            <a:off x="374607" y="6370510"/>
            <a:ext cx="524502" cy="52450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ハ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586779">
            <a:off x="1912153" y="6300928"/>
            <a:ext cx="596205" cy="59620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s://1.bp.blogspot.com/-NA8aBQKKyMo/VyNdH9yUw3I/AAAAAAAA6LE/kOKBv5-GBF06wCUMWaotjaaANbU-zp1ngCLcB/s800/bug_mark16_gokibur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4703" y="6324113"/>
            <a:ext cx="634457" cy="63445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蜂"/>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632744">
            <a:off x="3506888" y="6337329"/>
            <a:ext cx="574494" cy="57449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蚊"/>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607123">
            <a:off x="2662936" y="6372609"/>
            <a:ext cx="487839" cy="487839"/>
          </a:xfrm>
          <a:prstGeom prst="rect">
            <a:avLst/>
          </a:prstGeom>
          <a:noFill/>
          <a:extLst>
            <a:ext uri="{909E8E84-426E-40DD-AFC4-6F175D3DCCD1}">
              <a14:hiddenFill xmlns:a14="http://schemas.microsoft.com/office/drawing/2010/main">
                <a:solidFill>
                  <a:srgbClr val="FFFFFF"/>
                </a:solidFill>
              </a14:hiddenFill>
            </a:ext>
          </a:extLst>
        </p:spPr>
      </p:pic>
      <p:sp>
        <p:nvSpPr>
          <p:cNvPr id="69" name="正方形/長方形 68"/>
          <p:cNvSpPr/>
          <p:nvPr/>
        </p:nvSpPr>
        <p:spPr>
          <a:xfrm>
            <a:off x="4936114" y="1560857"/>
            <a:ext cx="4969885" cy="52971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smtClean="0">
              <a:solidFill>
                <a:schemeClr val="tx1"/>
              </a:solidFill>
            </a:endParaRPr>
          </a:p>
          <a:p>
            <a:pPr algn="ctr"/>
            <a:endParaRPr kumimoji="1" lang="en-US" altLang="ja-JP" sz="1400" dirty="0">
              <a:solidFill>
                <a:schemeClr val="tx1"/>
              </a:solidFill>
            </a:endParaRPr>
          </a:p>
          <a:p>
            <a:pPr algn="ctr"/>
            <a:endParaRPr kumimoji="1" lang="en-US" altLang="ja-JP" sz="1400" dirty="0" smtClean="0">
              <a:solidFill>
                <a:schemeClr val="tx1"/>
              </a:solidFill>
            </a:endParaRPr>
          </a:p>
          <a:p>
            <a:pPr algn="ctr"/>
            <a:endParaRPr kumimoji="1" lang="en-US" altLang="ja-JP" sz="1400" dirty="0">
              <a:solidFill>
                <a:schemeClr val="tx1"/>
              </a:solidFill>
            </a:endParaRPr>
          </a:p>
          <a:p>
            <a:pPr algn="ctr"/>
            <a:endParaRPr kumimoji="1" lang="en-US" altLang="ja-JP" sz="1400" dirty="0" smtClean="0">
              <a:solidFill>
                <a:schemeClr val="tx1"/>
              </a:solidFill>
            </a:endParaRPr>
          </a:p>
          <a:p>
            <a:pPr algn="ct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a:lnSpc>
                <a:spcPts val="1400"/>
              </a:lnSpc>
            </a:pPr>
            <a:r>
              <a:rPr kumimoji="1" lang="ja-JP" altLang="en-US" sz="1400" b="1" dirty="0" smtClean="0">
                <a:solidFill>
                  <a:schemeClr val="tx1"/>
                </a:solidFill>
                <a:latin typeface="ＭＳ Ｐゴシック" panose="020B0600070205080204" pitchFamily="50" charset="-128"/>
                <a:ea typeface="ＭＳ Ｐゴシック" panose="020B0600070205080204" pitchFamily="50" charset="-128"/>
              </a:rPr>
              <a:t>                </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pic>
        <p:nvPicPr>
          <p:cNvPr id="13" name="図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9671" y="2446137"/>
            <a:ext cx="2113300" cy="1612979"/>
          </a:xfrm>
          <a:prstGeom prst="rect">
            <a:avLst/>
          </a:prstGeom>
        </p:spPr>
      </p:pic>
      <p:sp>
        <p:nvSpPr>
          <p:cNvPr id="14" name="テキスト ボックス 13"/>
          <p:cNvSpPr txBox="1"/>
          <p:nvPr/>
        </p:nvSpPr>
        <p:spPr>
          <a:xfrm>
            <a:off x="7172972" y="2525561"/>
            <a:ext cx="2981682" cy="1338828"/>
          </a:xfrm>
          <a:prstGeom prst="rect">
            <a:avLst/>
          </a:prstGeom>
          <a:noFill/>
        </p:spPr>
        <p:txBody>
          <a:bodyPr wrap="square" rtlCol="0">
            <a:spAutoFit/>
          </a:bodyPr>
          <a:lstStyle/>
          <a:p>
            <a:r>
              <a:rPr kumimoji="1" lang="ja-JP" altLang="en-US" sz="1400" b="1" i="1" dirty="0" smtClean="0">
                <a:latin typeface="ＭＳ Ｐゴシック" panose="020B0600070205080204" pitchFamily="50" charset="-128"/>
                <a:ea typeface="ＭＳ Ｐゴシック" panose="020B0600070205080204" pitchFamily="50" charset="-128"/>
              </a:rPr>
              <a:t>阪急百貨店</a:t>
            </a:r>
            <a:endParaRPr kumimoji="1" lang="ja-JP" altLang="en-US" b="1" i="1" dirty="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a:t>
            </a:r>
            <a:r>
              <a:rPr kumimoji="1" lang="en-US" altLang="ja-JP" sz="1400" dirty="0" smtClean="0">
                <a:latin typeface="ＭＳ Ｐゴシック" panose="020B0600070205080204" pitchFamily="50" charset="-128"/>
                <a:ea typeface="ＭＳ Ｐゴシック" panose="020B0600070205080204" pitchFamily="50" charset="-128"/>
              </a:rPr>
              <a:t>HANKYU</a:t>
            </a:r>
            <a:r>
              <a:rPr kumimoji="1" lang="ja-JP" altLang="en-US" sz="1400" dirty="0">
                <a:latin typeface="ＭＳ Ｐゴシック" panose="020B0600070205080204" pitchFamily="50" charset="-128"/>
                <a:ea typeface="ＭＳ Ｐゴシック" panose="020B0600070205080204" pitchFamily="50" charset="-128"/>
              </a:rPr>
              <a:t>こども</a:t>
            </a:r>
            <a:r>
              <a:rPr kumimoji="1" lang="ja-JP" altLang="en-US" sz="1400" dirty="0" smtClean="0">
                <a:latin typeface="ＭＳ Ｐゴシック" panose="020B0600070205080204" pitchFamily="50" charset="-128"/>
                <a:ea typeface="ＭＳ Ｐゴシック" panose="020B0600070205080204" pitchFamily="50" charset="-128"/>
              </a:rPr>
              <a:t>カレッジ」</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100" dirty="0" smtClean="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2021</a:t>
            </a:r>
            <a:r>
              <a:rPr kumimoji="1" lang="ja-JP" altLang="en-US" sz="1100" dirty="0" smtClean="0">
                <a:latin typeface="ＭＳ Ｐゴシック" panose="020B0600070205080204" pitchFamily="50" charset="-128"/>
                <a:ea typeface="ＭＳ Ｐゴシック" panose="020B0600070205080204" pitchFamily="50" charset="-128"/>
              </a:rPr>
              <a:t>年</a:t>
            </a:r>
            <a:r>
              <a:rPr kumimoji="1" lang="en-US" altLang="ja-JP" sz="1100" dirty="0" smtClean="0">
                <a:latin typeface="ＭＳ Ｐゴシック" panose="020B0600070205080204" pitchFamily="50" charset="-128"/>
                <a:ea typeface="ＭＳ Ｐゴシック" panose="020B0600070205080204" pitchFamily="50" charset="-128"/>
              </a:rPr>
              <a:t>7</a:t>
            </a:r>
            <a:r>
              <a:rPr kumimoji="1" lang="ja-JP" altLang="en-US" sz="1100" dirty="0" smtClean="0">
                <a:latin typeface="ＭＳ Ｐゴシック" panose="020B0600070205080204" pitchFamily="50" charset="-128"/>
                <a:ea typeface="ＭＳ Ｐゴシック" panose="020B0600070205080204" pitchFamily="50" charset="-128"/>
              </a:rPr>
              <a:t>月</a:t>
            </a:r>
            <a:r>
              <a:rPr kumimoji="1" lang="en-US" altLang="ja-JP" sz="1100" dirty="0">
                <a:latin typeface="ＭＳ Ｐゴシック" panose="020B0600070205080204" pitchFamily="50" charset="-128"/>
                <a:ea typeface="ＭＳ Ｐゴシック" panose="020B0600070205080204" pitchFamily="50" charset="-128"/>
              </a:rPr>
              <a:t>28</a:t>
            </a:r>
            <a:r>
              <a:rPr kumimoji="1" lang="ja-JP" altLang="en-US" sz="1100" dirty="0" smtClean="0">
                <a:latin typeface="ＭＳ Ｐゴシック" panose="020B0600070205080204" pitchFamily="50" charset="-128"/>
                <a:ea typeface="ＭＳ Ｐゴシック" panose="020B0600070205080204" pitchFamily="50" charset="-128"/>
              </a:rPr>
              <a:t>日</a:t>
            </a:r>
            <a:r>
              <a:rPr kumimoji="1" lang="en-US" altLang="ja-JP" sz="1100" dirty="0" smtClean="0">
                <a:latin typeface="ＭＳ Ｐゴシック" panose="020B0600070205080204" pitchFamily="50" charset="-128"/>
                <a:ea typeface="ＭＳ Ｐゴシック" panose="020B0600070205080204" pitchFamily="50" charset="-128"/>
              </a:rPr>
              <a:t>-8</a:t>
            </a:r>
            <a:r>
              <a:rPr kumimoji="1" lang="ja-JP" altLang="en-US" sz="1100" dirty="0" smtClean="0">
                <a:latin typeface="ＭＳ Ｐゴシック" panose="020B0600070205080204" pitchFamily="50" charset="-128"/>
                <a:ea typeface="ＭＳ Ｐゴシック" panose="020B0600070205080204" pitchFamily="50" charset="-128"/>
              </a:rPr>
              <a:t>月</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smtClean="0">
                <a:latin typeface="ＭＳ Ｐゴシック" panose="020B0600070205080204" pitchFamily="50" charset="-128"/>
                <a:ea typeface="ＭＳ Ｐゴシック" panose="020B0600070205080204" pitchFamily="50" charset="-128"/>
              </a:rPr>
              <a:t>日</a:t>
            </a:r>
            <a:r>
              <a:rPr kumimoji="1" lang="ja-JP" altLang="en-US" sz="1100" dirty="0">
                <a:latin typeface="ＭＳ Ｐゴシック" panose="020B0600070205080204" pitchFamily="50" charset="-128"/>
                <a:ea typeface="ＭＳ Ｐゴシック" panose="020B0600070205080204" pitchFamily="50" charset="-128"/>
              </a:rPr>
              <a:t>）</a:t>
            </a:r>
          </a:p>
          <a:p>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「大切</a:t>
            </a:r>
            <a:r>
              <a:rPr kumimoji="1" lang="ja-JP" altLang="en-US" sz="1400" dirty="0">
                <a:latin typeface="ＭＳ Ｐゴシック" panose="020B0600070205080204" pitchFamily="50" charset="-128"/>
                <a:ea typeface="ＭＳ Ｐゴシック" panose="020B0600070205080204" pitchFamily="50" charset="-128"/>
              </a:rPr>
              <a:t>な海のためにできる</a:t>
            </a:r>
            <a:r>
              <a:rPr kumimoji="1" lang="ja-JP" altLang="en-US" sz="1400" dirty="0" smtClean="0">
                <a:latin typeface="ＭＳ Ｐゴシック" panose="020B0600070205080204" pitchFamily="50" charset="-128"/>
                <a:ea typeface="ＭＳ Ｐゴシック" panose="020B0600070205080204" pitchFamily="50" charset="-128"/>
              </a:rPr>
              <a:t>こと」</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宣言</a:t>
            </a:r>
            <a:r>
              <a:rPr kumimoji="1" lang="ja-JP" altLang="en-US" sz="1400" dirty="0" smtClean="0">
                <a:latin typeface="ＭＳ Ｐゴシック" panose="020B0600070205080204" pitchFamily="50" charset="-128"/>
                <a:ea typeface="ＭＳ Ｐゴシック" panose="020B0600070205080204" pitchFamily="50" charset="-128"/>
              </a:rPr>
              <a:t>パネルを設置</a:t>
            </a:r>
            <a:endParaRPr kumimoji="1" lang="ja-JP" altLang="en-US" sz="1400" dirty="0">
              <a:latin typeface="ＭＳ Ｐゴシック" panose="020B0600070205080204" pitchFamily="50" charset="-128"/>
              <a:ea typeface="ＭＳ Ｐゴシック" panose="020B0600070205080204" pitchFamily="50" charset="-128"/>
            </a:endParaRPr>
          </a:p>
        </p:txBody>
      </p:sp>
      <p:pic>
        <p:nvPicPr>
          <p:cNvPr id="70" name="図 69"/>
          <p:cNvPicPr>
            <a:picLocks noChangeAspect="1"/>
          </p:cNvPicPr>
          <p:nvPr/>
        </p:nvPicPr>
        <p:blipFill>
          <a:blip r:embed="rId10"/>
          <a:stretch>
            <a:fillRect/>
          </a:stretch>
        </p:blipFill>
        <p:spPr>
          <a:xfrm>
            <a:off x="5059671" y="4131074"/>
            <a:ext cx="2113300" cy="2654967"/>
          </a:xfrm>
          <a:prstGeom prst="rect">
            <a:avLst/>
          </a:prstGeom>
        </p:spPr>
      </p:pic>
      <p:sp>
        <p:nvSpPr>
          <p:cNvPr id="72" name="テキスト ボックス 71"/>
          <p:cNvSpPr txBox="1"/>
          <p:nvPr/>
        </p:nvSpPr>
        <p:spPr>
          <a:xfrm>
            <a:off x="7172971" y="4664444"/>
            <a:ext cx="3650089" cy="1785104"/>
          </a:xfrm>
          <a:prstGeom prst="rect">
            <a:avLst/>
          </a:prstGeom>
          <a:noFill/>
        </p:spPr>
        <p:txBody>
          <a:bodyPr wrap="square" rtlCol="0">
            <a:spAutoFit/>
          </a:bodyPr>
          <a:lstStyle/>
          <a:p>
            <a:r>
              <a:rPr kumimoji="1" lang="ja-JP" altLang="en-US" sz="1400" b="1" i="1" dirty="0">
                <a:latin typeface="ＭＳ Ｐゴシック" panose="020B0600070205080204" pitchFamily="50" charset="-128"/>
                <a:ea typeface="ＭＳ Ｐゴシック" panose="020B0600070205080204" pitchFamily="50" charset="-128"/>
              </a:rPr>
              <a:t>阪神</a:t>
            </a:r>
            <a:r>
              <a:rPr kumimoji="1" lang="ja-JP" altLang="en-US" sz="1400" b="1" i="1" dirty="0" smtClean="0">
                <a:latin typeface="ＭＳ Ｐゴシック" panose="020B0600070205080204" pitchFamily="50" charset="-128"/>
                <a:ea typeface="ＭＳ Ｐゴシック" panose="020B0600070205080204" pitchFamily="50" charset="-128"/>
              </a:rPr>
              <a:t>百貨店</a:t>
            </a:r>
            <a:endParaRPr kumimoji="1" lang="ja-JP" altLang="en-US" b="1" i="1" dirty="0" smtClean="0"/>
          </a:p>
          <a:p>
            <a:r>
              <a:rPr kumimoji="1" lang="ja-JP" altLang="en-US" sz="1400" dirty="0" smtClean="0">
                <a:latin typeface="ＭＳ Ｐゴシック" panose="020B0600070205080204" pitchFamily="50" charset="-128"/>
                <a:ea typeface="ＭＳ Ｐゴシック" panose="020B0600070205080204" pitchFamily="50" charset="-128"/>
              </a:rPr>
              <a:t>「</a:t>
            </a:r>
            <a:r>
              <a:rPr kumimoji="1" lang="en-US" altLang="ja-JP" sz="1400" dirty="0" smtClean="0">
                <a:latin typeface="ＭＳ Ｐゴシック" panose="020B0600070205080204" pitchFamily="50" charset="-128"/>
                <a:ea typeface="ＭＳ Ｐゴシック" panose="020B0600070205080204" pitchFamily="50" charset="-128"/>
              </a:rPr>
              <a:t>The MIRROR</a:t>
            </a:r>
            <a:r>
              <a:rPr kumimoji="1" lang="ja-JP" altLang="en-US" sz="1400" dirty="0" smtClean="0">
                <a:latin typeface="ＭＳ Ｐゴシック" panose="020B0600070205080204" pitchFamily="50" charset="-128"/>
                <a:ea typeface="ＭＳ Ｐゴシック" panose="020B0600070205080204" pitchFamily="50" charset="-128"/>
              </a:rPr>
              <a:t>」</a:t>
            </a:r>
            <a:r>
              <a:rPr kumimoji="1" lang="ja-JP" altLang="en-US" sz="1100" spc="-100" dirty="0" smtClean="0">
                <a:latin typeface="ＭＳ Ｐゴシック" panose="020B0600070205080204" pitchFamily="50" charset="-128"/>
                <a:ea typeface="ＭＳ Ｐゴシック" panose="020B0600070205080204" pitchFamily="50" charset="-128"/>
              </a:rPr>
              <a:t>（</a:t>
            </a:r>
            <a:r>
              <a:rPr kumimoji="1" lang="en-US" altLang="ja-JP" sz="1100" spc="-100" dirty="0" smtClean="0">
                <a:latin typeface="ＭＳ Ｐゴシック" panose="020B0600070205080204" pitchFamily="50" charset="-128"/>
                <a:ea typeface="ＭＳ Ｐゴシック" panose="020B0600070205080204" pitchFamily="50" charset="-128"/>
              </a:rPr>
              <a:t>2021</a:t>
            </a:r>
            <a:r>
              <a:rPr kumimoji="1" lang="ja-JP" altLang="en-US" sz="1100" spc="-100" dirty="0" smtClean="0">
                <a:latin typeface="ＭＳ Ｐゴシック" panose="020B0600070205080204" pitchFamily="50" charset="-128"/>
                <a:ea typeface="ＭＳ Ｐゴシック" panose="020B0600070205080204" pitchFamily="50" charset="-128"/>
              </a:rPr>
              <a:t>年</a:t>
            </a:r>
            <a:r>
              <a:rPr kumimoji="1" lang="en-US" altLang="ja-JP" sz="1100" spc="-100" dirty="0" smtClean="0">
                <a:latin typeface="ＭＳ Ｐゴシック" panose="020B0600070205080204" pitchFamily="50" charset="-128"/>
                <a:ea typeface="ＭＳ Ｐゴシック" panose="020B0600070205080204" pitchFamily="50" charset="-128"/>
              </a:rPr>
              <a:t>11</a:t>
            </a:r>
            <a:r>
              <a:rPr kumimoji="1" lang="ja-JP" altLang="en-US" sz="1100" spc="-100" dirty="0" smtClean="0">
                <a:latin typeface="ＭＳ Ｐゴシック" panose="020B0600070205080204" pitchFamily="50" charset="-128"/>
                <a:ea typeface="ＭＳ Ｐゴシック" panose="020B0600070205080204" pitchFamily="50" charset="-128"/>
              </a:rPr>
              <a:t>月</a:t>
            </a:r>
            <a:r>
              <a:rPr kumimoji="1" lang="en-US" altLang="ja-JP" sz="1100" spc="-100" dirty="0" smtClean="0">
                <a:latin typeface="ＭＳ Ｐゴシック" panose="020B0600070205080204" pitchFamily="50" charset="-128"/>
                <a:ea typeface="ＭＳ Ｐゴシック" panose="020B0600070205080204" pitchFamily="50" charset="-128"/>
              </a:rPr>
              <a:t>5</a:t>
            </a:r>
            <a:r>
              <a:rPr kumimoji="1" lang="ja-JP" altLang="en-US" sz="1100" spc="-100" dirty="0" smtClean="0">
                <a:latin typeface="ＭＳ Ｐゴシック" panose="020B0600070205080204" pitchFamily="50" charset="-128"/>
                <a:ea typeface="ＭＳ Ｐゴシック" panose="020B0600070205080204" pitchFamily="50" charset="-128"/>
              </a:rPr>
              <a:t>日</a:t>
            </a:r>
            <a:r>
              <a:rPr kumimoji="1" lang="en-US" altLang="ja-JP" sz="1100" spc="-100" dirty="0" smtClean="0">
                <a:latin typeface="ＭＳ Ｐゴシック" panose="020B0600070205080204" pitchFamily="50" charset="-128"/>
                <a:ea typeface="ＭＳ Ｐゴシック" panose="020B0600070205080204" pitchFamily="50" charset="-128"/>
              </a:rPr>
              <a:t>-16</a:t>
            </a:r>
            <a:r>
              <a:rPr kumimoji="1" lang="ja-JP" altLang="en-US" sz="1100" spc="-100" dirty="0" smtClean="0">
                <a:latin typeface="ＭＳ Ｐゴシック" panose="020B0600070205080204" pitchFamily="50" charset="-128"/>
                <a:ea typeface="ＭＳ Ｐゴシック" panose="020B0600070205080204" pitchFamily="50" charset="-128"/>
              </a:rPr>
              <a:t>日）</a:t>
            </a:r>
          </a:p>
          <a:p>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spc="-120" dirty="0" smtClean="0">
                <a:latin typeface="ＭＳ Ｐゴシック" panose="020B0600070205080204" pitchFamily="50" charset="-128"/>
                <a:ea typeface="ＭＳ Ｐゴシック" panose="020B0600070205080204" pitchFamily="50" charset="-128"/>
              </a:rPr>
              <a:t>サステナブル</a:t>
            </a:r>
            <a:r>
              <a:rPr kumimoji="1" lang="ja-JP" altLang="en-US" sz="1400" spc="-120" dirty="0">
                <a:latin typeface="ＭＳ Ｐゴシック" panose="020B0600070205080204" pitchFamily="50" charset="-128"/>
                <a:ea typeface="ＭＳ Ｐゴシック" panose="020B0600070205080204" pitchFamily="50" charset="-128"/>
              </a:rPr>
              <a:t>思考での技術や産業</a:t>
            </a:r>
            <a:r>
              <a:rPr kumimoji="1" lang="ja-JP" altLang="en-US" sz="1400" spc="-120" dirty="0" smtClean="0">
                <a:latin typeface="ＭＳ Ｐゴシック" panose="020B0600070205080204" pitchFamily="50" charset="-128"/>
                <a:ea typeface="ＭＳ Ｐゴシック" panose="020B0600070205080204" pitchFamily="50" charset="-128"/>
              </a:rPr>
              <a:t>、</a:t>
            </a:r>
            <a:endParaRPr kumimoji="1" lang="en-US" altLang="ja-JP" sz="1400" spc="-120" dirty="0" smtClean="0">
              <a:latin typeface="ＭＳ Ｐゴシック" panose="020B0600070205080204" pitchFamily="50" charset="-128"/>
              <a:ea typeface="ＭＳ Ｐゴシック" panose="020B0600070205080204" pitchFamily="50" charset="-128"/>
            </a:endParaRPr>
          </a:p>
          <a:p>
            <a:r>
              <a:rPr kumimoji="1" lang="ja-JP" altLang="en-US" sz="1400" spc="-120" dirty="0" smtClean="0">
                <a:latin typeface="ＭＳ Ｐゴシック" panose="020B0600070205080204" pitchFamily="50" charset="-128"/>
                <a:ea typeface="ＭＳ Ｐゴシック" panose="020B0600070205080204" pitchFamily="50" charset="-128"/>
              </a:rPr>
              <a:t>工芸</a:t>
            </a:r>
            <a:r>
              <a:rPr kumimoji="1" lang="ja-JP" altLang="en-US" sz="1400" spc="-120" dirty="0">
                <a:latin typeface="ＭＳ Ｐゴシック" panose="020B0600070205080204" pitchFamily="50" charset="-128"/>
                <a:ea typeface="ＭＳ Ｐゴシック" panose="020B0600070205080204" pitchFamily="50" charset="-128"/>
              </a:rPr>
              <a:t>、アイテム</a:t>
            </a:r>
            <a:r>
              <a:rPr kumimoji="1" lang="ja-JP" altLang="en-US" sz="1400" spc="-120" dirty="0" smtClean="0">
                <a:latin typeface="ＭＳ Ｐゴシック" panose="020B0600070205080204" pitchFamily="50" charset="-128"/>
                <a:ea typeface="ＭＳ Ｐゴシック" panose="020B0600070205080204" pitchFamily="50" charset="-128"/>
              </a:rPr>
              <a:t>など</a:t>
            </a:r>
            <a:r>
              <a:rPr kumimoji="1" lang="ja-JP" altLang="en-US" sz="1400" spc="-120" dirty="0">
                <a:latin typeface="ＭＳ Ｐゴシック" panose="020B0600070205080204" pitchFamily="50" charset="-128"/>
                <a:ea typeface="ＭＳ Ｐゴシック" panose="020B0600070205080204" pitchFamily="50" charset="-128"/>
              </a:rPr>
              <a:t>の</a:t>
            </a:r>
            <a:r>
              <a:rPr kumimoji="1" lang="ja-JP" altLang="en-US" sz="1400" spc="-120" dirty="0" smtClean="0">
                <a:latin typeface="ＭＳ Ｐゴシック" panose="020B0600070205080204" pitchFamily="50" charset="-128"/>
                <a:ea typeface="ＭＳ Ｐゴシック" panose="020B0600070205080204" pitchFamily="50" charset="-128"/>
              </a:rPr>
              <a:t>合同プロモー</a:t>
            </a:r>
            <a:endParaRPr kumimoji="1" lang="en-US" altLang="ja-JP" sz="1400" spc="-120" dirty="0" smtClean="0">
              <a:latin typeface="ＭＳ Ｐゴシック" panose="020B0600070205080204" pitchFamily="50" charset="-128"/>
              <a:ea typeface="ＭＳ Ｐゴシック" panose="020B0600070205080204" pitchFamily="50" charset="-128"/>
            </a:endParaRPr>
          </a:p>
          <a:p>
            <a:r>
              <a:rPr kumimoji="1" lang="ja-JP" altLang="en-US" sz="1400" spc="-120" dirty="0" smtClean="0">
                <a:latin typeface="ＭＳ Ｐゴシック" panose="020B0600070205080204" pitchFamily="50" charset="-128"/>
                <a:ea typeface="ＭＳ Ｐゴシック" panose="020B0600070205080204" pitchFamily="50" charset="-128"/>
              </a:rPr>
              <a:t>ション会場に「</a:t>
            </a:r>
            <a:r>
              <a:rPr kumimoji="1" lang="en-US" altLang="ja-JP" sz="1400" spc="-120" dirty="0" smtClean="0">
                <a:latin typeface="ＭＳ Ｐゴシック" panose="020B0600070205080204" pitchFamily="50" charset="-128"/>
                <a:ea typeface="ＭＳ Ｐゴシック" panose="020B0600070205080204" pitchFamily="50" charset="-128"/>
              </a:rPr>
              <a:t>SDGs</a:t>
            </a:r>
            <a:r>
              <a:rPr kumimoji="1" lang="ja-JP" altLang="en-US" sz="1400" spc="-120" dirty="0" smtClean="0">
                <a:latin typeface="ＭＳ Ｐゴシック" panose="020B0600070205080204" pitchFamily="50" charset="-128"/>
                <a:ea typeface="ＭＳ Ｐゴシック" panose="020B0600070205080204" pitchFamily="50" charset="-128"/>
              </a:rPr>
              <a:t>の木」パネルを</a:t>
            </a:r>
            <a:endParaRPr kumimoji="1" lang="en-US" altLang="ja-JP" sz="1400" spc="-120" dirty="0" smtClean="0">
              <a:latin typeface="ＭＳ Ｐゴシック" panose="020B0600070205080204" pitchFamily="50" charset="-128"/>
              <a:ea typeface="ＭＳ Ｐゴシック" panose="020B0600070205080204" pitchFamily="50" charset="-128"/>
            </a:endParaRPr>
          </a:p>
          <a:p>
            <a:r>
              <a:rPr kumimoji="1" lang="ja-JP" altLang="en-US" sz="1400" spc="-120" dirty="0" smtClean="0">
                <a:latin typeface="ＭＳ Ｐゴシック" panose="020B0600070205080204" pitchFamily="50" charset="-128"/>
                <a:ea typeface="ＭＳ Ｐゴシック" panose="020B0600070205080204" pitchFamily="50" charset="-128"/>
              </a:rPr>
              <a:t>設置</a:t>
            </a:r>
            <a:endParaRPr kumimoji="1" lang="en-US" altLang="ja-JP" sz="1400" spc="-120" dirty="0" smtClean="0">
              <a:latin typeface="ＭＳ Ｐゴシック" panose="020B0600070205080204" pitchFamily="50" charset="-128"/>
              <a:ea typeface="ＭＳ Ｐゴシック" panose="020B0600070205080204" pitchFamily="50" charset="-128"/>
            </a:endParaRPr>
          </a:p>
          <a:p>
            <a:r>
              <a:rPr kumimoji="1" lang="ja-JP" altLang="en-US" sz="1200" spc="-130" dirty="0" smtClean="0">
                <a:latin typeface="ＭＳ Ｐゴシック" panose="020B0600070205080204" pitchFamily="50" charset="-128"/>
                <a:ea typeface="ＭＳ Ｐゴシック" panose="020B0600070205080204" pitchFamily="50" charset="-128"/>
              </a:rPr>
              <a:t>（主催：株式会社スタイルエージェント）</a:t>
            </a:r>
            <a:endParaRPr kumimoji="1" lang="en-US" altLang="ja-JP" sz="1200" spc="-130" dirty="0" smtClean="0">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5008015" y="1748685"/>
            <a:ext cx="4853359" cy="523220"/>
          </a:xfrm>
          <a:prstGeom prst="rect">
            <a:avLst/>
          </a:prstGeom>
          <a:noFill/>
          <a:ln>
            <a:solidFill>
              <a:schemeClr val="tx1"/>
            </a:solidFill>
            <a:prstDash val="sysDash"/>
          </a:ln>
        </p:spPr>
        <p:txBody>
          <a:bodyPr wrap="square" rtlCol="0">
            <a:spAutoFit/>
          </a:bodyPr>
          <a:lstStyle/>
          <a:p>
            <a:r>
              <a:rPr kumimoji="1" lang="ja-JP" altLang="en-US" sz="1400" dirty="0" smtClean="0">
                <a:latin typeface="ＭＳ Ｐゴシック" panose="020B0600070205080204" pitchFamily="50" charset="-128"/>
                <a:ea typeface="ＭＳ Ｐゴシック" panose="020B0600070205080204" pitchFamily="50" charset="-128"/>
              </a:rPr>
              <a:t>会場にお越しのお客様からたくさんの「私の</a:t>
            </a:r>
            <a:r>
              <a:rPr kumimoji="1" lang="en-US" altLang="ja-JP" sz="1400" dirty="0" smtClean="0">
                <a:latin typeface="ＭＳ Ｐゴシック" panose="020B0600070205080204" pitchFamily="50" charset="-128"/>
                <a:ea typeface="ＭＳ Ｐゴシック" panose="020B0600070205080204" pitchFamily="50" charset="-128"/>
              </a:rPr>
              <a:t>SDGs</a:t>
            </a:r>
            <a:r>
              <a:rPr kumimoji="1" lang="ja-JP" altLang="en-US" sz="1400" dirty="0" smtClean="0">
                <a:latin typeface="ＭＳ Ｐゴシック" panose="020B0600070205080204" pitchFamily="50" charset="-128"/>
                <a:ea typeface="ＭＳ Ｐゴシック" panose="020B0600070205080204" pitchFamily="50" charset="-128"/>
              </a:rPr>
              <a:t>宣言」を</a:t>
            </a:r>
            <a:endParaRPr kumimoji="1" lang="en-US" altLang="ja-JP" sz="1400" dirty="0" smtClean="0">
              <a:latin typeface="ＭＳ Ｐゴシック" panose="020B0600070205080204" pitchFamily="50" charset="-128"/>
              <a:ea typeface="ＭＳ Ｐゴシック" panose="020B0600070205080204" pitchFamily="50" charset="-128"/>
            </a:endParaRPr>
          </a:p>
          <a:p>
            <a:r>
              <a:rPr kumimoji="1" lang="ja-JP" altLang="en-US" sz="1400" dirty="0" smtClean="0">
                <a:latin typeface="ＭＳ Ｐゴシック" panose="020B0600070205080204" pitchFamily="50" charset="-128"/>
                <a:ea typeface="ＭＳ Ｐゴシック" panose="020B0600070205080204" pitchFamily="50" charset="-128"/>
              </a:rPr>
              <a:t>いただきました</a:t>
            </a:r>
            <a:endParaRPr kumimoji="1" lang="ja-JP" altLang="en-US" sz="1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1520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154633" y="3833860"/>
            <a:ext cx="5373756" cy="2038649"/>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b="1" dirty="0">
                <a:solidFill>
                  <a:prstClr val="black"/>
                </a:solidFill>
                <a:latin typeface="Meiryo UI" panose="020B0604030504040204" pitchFamily="50" charset="-128"/>
                <a:ea typeface="Meiryo UI" panose="020B0604030504040204" pitchFamily="50" charset="-128"/>
              </a:rPr>
              <a:t>【</a:t>
            </a:r>
            <a:r>
              <a:rPr kumimoji="1" lang="ja-JP" altLang="en-US" b="1" dirty="0">
                <a:solidFill>
                  <a:prstClr val="black"/>
                </a:solidFill>
                <a:latin typeface="Meiryo UI" panose="020B0604030504040204" pitchFamily="50" charset="-128"/>
                <a:ea typeface="Meiryo UI" panose="020B0604030504040204" pitchFamily="50" charset="-128"/>
              </a:rPr>
              <a:t>お問い合わせ先</a:t>
            </a:r>
            <a:r>
              <a:rPr kumimoji="1" lang="en-US" altLang="ja-JP"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b="1" dirty="0">
                <a:solidFill>
                  <a:prstClr val="black"/>
                </a:solidFill>
                <a:latin typeface="Meiryo UI" panose="020B0604030504040204" pitchFamily="50" charset="-128"/>
                <a:ea typeface="Meiryo UI" panose="020B0604030504040204" pitchFamily="50" charset="-128"/>
              </a:rPr>
              <a:t>大阪府 政策企画部 企画室 推進課</a:t>
            </a:r>
          </a:p>
          <a:p>
            <a:pPr marL="174625" defTabSz="914400"/>
            <a:r>
              <a:rPr kumimoji="1" lang="en-US" altLang="ja-JP" b="1" dirty="0">
                <a:solidFill>
                  <a:prstClr val="black"/>
                </a:solidFill>
                <a:latin typeface="Meiryo UI" panose="020B0604030504040204" pitchFamily="50" charset="-128"/>
                <a:ea typeface="Meiryo UI" panose="020B0604030504040204" pitchFamily="50" charset="-128"/>
              </a:rPr>
              <a:t>TEL:06-6941-0351</a:t>
            </a:r>
          </a:p>
          <a:p>
            <a:pPr marL="174625" defTabSz="914400"/>
            <a:r>
              <a:rPr kumimoji="1" lang="en-US" altLang="ja-JP"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b="1" dirty="0">
              <a:solidFill>
                <a:prstClr val="black"/>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stretch>
            <a:fillRect/>
          </a:stretch>
        </p:blipFill>
        <p:spPr>
          <a:xfrm>
            <a:off x="6481511" y="2673453"/>
            <a:ext cx="360000" cy="358635"/>
          </a:xfrm>
          <a:prstGeom prst="rect">
            <a:avLst/>
          </a:prstGeom>
        </p:spPr>
      </p:pic>
      <p:sp>
        <p:nvSpPr>
          <p:cNvPr id="9" name="正方形/長方形 8"/>
          <p:cNvSpPr/>
          <p:nvPr/>
        </p:nvSpPr>
        <p:spPr>
          <a:xfrm>
            <a:off x="4174435" y="2618175"/>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4847628" y="3223241"/>
            <a:ext cx="4653838"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42" y="6007781"/>
            <a:ext cx="1955179" cy="653122"/>
          </a:xfrm>
          <a:prstGeom prst="rect">
            <a:avLst/>
          </a:prstGeom>
        </p:spPr>
      </p:pic>
      <p:sp>
        <p:nvSpPr>
          <p:cNvPr id="7" name="正方形/長方形 6"/>
          <p:cNvSpPr/>
          <p:nvPr/>
        </p:nvSpPr>
        <p:spPr>
          <a:xfrm>
            <a:off x="3904530" y="1265444"/>
            <a:ext cx="6286593" cy="707886"/>
          </a:xfrm>
          <a:prstGeom prst="rect">
            <a:avLst/>
          </a:prstGeom>
        </p:spPr>
        <p:txBody>
          <a:bodyPr wrap="square">
            <a:spAutoFit/>
          </a:bodyPr>
          <a:lstStyle/>
          <a:p>
            <a:pPr defTabSz="914400"/>
            <a:r>
              <a:rPr kumimoji="1" lang="ja-JP" altLang="en-US" sz="4000" dirty="0">
                <a:solidFill>
                  <a:prstClr val="black"/>
                </a:solidFill>
                <a:latin typeface="Calibri"/>
                <a:ea typeface="Meiryo UI"/>
              </a:rPr>
              <a:t>ご清聴ありがとうございました。</a:t>
            </a:r>
          </a:p>
        </p:txBody>
      </p:sp>
      <p:pic>
        <p:nvPicPr>
          <p:cNvPr id="11" name="図 10">
            <a:extLst>
              <a:ext uri="{FF2B5EF4-FFF2-40B4-BE49-F238E27FC236}">
                <a16:creationId xmlns:a16="http://schemas.microsoft.com/office/drawing/2014/main" id="{11FBD673-34A2-4E1F-BD76-DFEA19EA27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019" y="848866"/>
            <a:ext cx="3628093" cy="5134207"/>
          </a:xfrm>
          <a:prstGeom prst="rect">
            <a:avLst/>
          </a:prstGeom>
        </p:spPr>
      </p:pic>
    </p:spTree>
    <p:extLst>
      <p:ext uri="{BB962C8B-B14F-4D97-AF65-F5344CB8AC3E}">
        <p14:creationId xmlns:p14="http://schemas.microsoft.com/office/powerpoint/2010/main" val="3788787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sz="2800" dirty="0"/>
          </a:p>
        </p:txBody>
      </p:sp>
      <p:sp>
        <p:nvSpPr>
          <p:cNvPr id="6" name="テキスト ボックス 5"/>
          <p:cNvSpPr txBox="1"/>
          <p:nvPr/>
        </p:nvSpPr>
        <p:spPr>
          <a:xfrm>
            <a:off x="349481" y="934096"/>
            <a:ext cx="9108844" cy="169225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4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4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4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4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232926" y="3146813"/>
            <a:ext cx="4562795" cy="3034259"/>
          </a:xfrm>
          <a:prstGeom prst="rect">
            <a:avLst/>
          </a:prstGeom>
          <a:noFill/>
          <a:ln>
            <a:noFill/>
          </a:ln>
        </p:spPr>
      </p:pic>
      <p:sp>
        <p:nvSpPr>
          <p:cNvPr id="9" name="テキスト ボックス 8"/>
          <p:cNvSpPr txBox="1"/>
          <p:nvPr/>
        </p:nvSpPr>
        <p:spPr>
          <a:xfrm>
            <a:off x="6918142" y="6405109"/>
            <a:ext cx="3526963" cy="369332"/>
          </a:xfrm>
          <a:prstGeom prst="rect">
            <a:avLst/>
          </a:prstGeom>
          <a:noFill/>
        </p:spPr>
        <p:txBody>
          <a:bodyPr wrap="square" rtlCol="0">
            <a:spAutoFit/>
          </a:bodyPr>
          <a:lstStyle/>
          <a:p>
            <a:r>
              <a:rPr kumimoji="1" lang="ja-JP" altLang="en-US" dirty="0"/>
              <a:t>（出典）国連広報センター</a:t>
            </a:r>
          </a:p>
        </p:txBody>
      </p:sp>
      <p:sp>
        <p:nvSpPr>
          <p:cNvPr id="10" name="正方形/長方形 9"/>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について</a:t>
            </a:r>
            <a:endParaRPr kumimoji="1" lang="en-US" altLang="ja-JP"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4960383" y="3102405"/>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a:extLst>
              <a:ext uri="{28A0092B-C50C-407E-A947-70E740481C1C}">
                <a14:useLocalDpi xmlns:a14="http://schemas.microsoft.com/office/drawing/2010/main" val="0"/>
              </a:ext>
            </a:extLst>
          </a:blip>
          <a:srcRect l="20389" r="20514"/>
          <a:stretch/>
        </p:blipFill>
        <p:spPr bwMode="auto">
          <a:xfrm>
            <a:off x="8134271" y="1311222"/>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042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について</a:t>
            </a:r>
            <a:endParaRPr kumimoji="1" lang="en-US" altLang="ja-JP" sz="20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292254" y="935699"/>
            <a:ext cx="9321491" cy="1754326"/>
          </a:xfrm>
          <a:prstGeom prst="rect">
            <a:avLst/>
          </a:prstGeom>
        </p:spPr>
        <p:txBody>
          <a:bodyPr wrap="square">
            <a:spAutoFit/>
          </a:bodyPr>
          <a:lstStyle/>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〇コロナ禍により、様々な社会問題や課題が顕在化</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〇社会経済の持続可能性そのものが脅かされ、人々の分断・孤立化・不安が高まる中、</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　人と人とのつながりや支え合う心を取り戻すとともに、</a:t>
            </a:r>
            <a:r>
              <a:rPr kumimoji="1" lang="ja-JP" altLang="en-US" sz="2400" b="1" u="sng" dirty="0">
                <a:solidFill>
                  <a:srgbClr val="002060"/>
                </a:solidFill>
                <a:latin typeface="Meiryo UI" panose="020B0604030504040204" pitchFamily="50" charset="-128"/>
                <a:ea typeface="Meiryo UI" panose="020B0604030504040204" pitchFamily="50" charset="-128"/>
              </a:rPr>
              <a:t>「誰一人取り残さない」という</a:t>
            </a:r>
            <a:r>
              <a:rPr kumimoji="1" lang="en-US" altLang="ja-JP" sz="2400" b="1" u="sng" dirty="0">
                <a:solidFill>
                  <a:srgbClr val="002060"/>
                </a:solidFill>
                <a:latin typeface="Meiryo UI" panose="020B0604030504040204" pitchFamily="50" charset="-128"/>
                <a:ea typeface="Meiryo UI" panose="020B0604030504040204" pitchFamily="50" charset="-128"/>
              </a:rPr>
              <a:t>SDGs</a:t>
            </a:r>
            <a:r>
              <a:rPr kumimoji="1" lang="ja-JP" altLang="en-US" sz="2400" b="1" u="sng" dirty="0">
                <a:solidFill>
                  <a:srgbClr val="002060"/>
                </a:solidFill>
                <a:latin typeface="Meiryo UI" panose="020B0604030504040204" pitchFamily="50" charset="-128"/>
                <a:ea typeface="Meiryo UI" panose="020B0604030504040204" pitchFamily="50" charset="-128"/>
              </a:rPr>
              <a:t>の理念の具体化が今まさに求められている</a:t>
            </a:r>
            <a:r>
              <a:rPr kumimoji="1" lang="ja-JP" altLang="en-US" sz="2000" dirty="0">
                <a:solidFill>
                  <a:prstClr val="black"/>
                </a:solidFill>
                <a:latin typeface="Meiryo UI" panose="020B0604030504040204" pitchFamily="50" charset="-128"/>
                <a:ea typeface="Meiryo UI" panose="020B0604030504040204" pitchFamily="50" charset="-128"/>
              </a:rPr>
              <a:t>。</a:t>
            </a: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1564103" y="2883210"/>
            <a:ext cx="6777792" cy="3895860"/>
          </a:xfrm>
          <a:prstGeom prst="rect">
            <a:avLst/>
          </a:prstGeom>
        </p:spPr>
      </p:pic>
    </p:spTree>
    <p:extLst>
      <p:ext uri="{BB962C8B-B14F-4D97-AF65-F5344CB8AC3E}">
        <p14:creationId xmlns:p14="http://schemas.microsoft.com/office/powerpoint/2010/main" val="313561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SDGs</a:t>
            </a:r>
            <a:r>
              <a:rPr lang="ja-JP" altLang="en-US" sz="2400" dirty="0"/>
              <a:t>の</a:t>
            </a:r>
            <a:r>
              <a:rPr lang="ja-JP" altLang="en-US" dirty="0"/>
              <a:t>理念・ポイント</a:t>
            </a:r>
            <a:endParaRPr kumimoji="1" lang="ja-JP" altLang="en-US" sz="2400" dirty="0"/>
          </a:p>
        </p:txBody>
      </p:sp>
      <p:sp>
        <p:nvSpPr>
          <p:cNvPr id="3" name="正方形/長方形 2"/>
          <p:cNvSpPr/>
          <p:nvPr/>
        </p:nvSpPr>
        <p:spPr>
          <a:xfrm>
            <a:off x="506760" y="1449030"/>
            <a:ext cx="8892480" cy="4471044"/>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⑥ルールを決めた必達目標ではなく、各主体がめざすべき目標を作る</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E0FEC9A7-4996-4560-BECD-F2DF6FDFF361}"/>
              </a:ext>
            </a:extLst>
          </p:cNvPr>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a:t>
            </a:r>
            <a:r>
              <a:rPr kumimoji="1" lang="ja-JP" altLang="en-US" sz="2000" b="1" dirty="0" err="1" smtClean="0">
                <a:latin typeface="Meiryo UI" panose="020B0604030504040204" pitchFamily="50" charset="-128"/>
                <a:ea typeface="Meiryo UI" panose="020B0604030504040204" pitchFamily="50" charset="-128"/>
              </a:rPr>
              <a:t>ｓ</a:t>
            </a:r>
            <a:r>
              <a:rPr kumimoji="1" lang="ja-JP" altLang="en-US" sz="2000" b="1" dirty="0" smtClean="0">
                <a:latin typeface="Meiryo UI" panose="020B0604030504040204" pitchFamily="50" charset="-128"/>
                <a:ea typeface="Meiryo UI" panose="020B0604030504040204" pitchFamily="50" charset="-128"/>
              </a:rPr>
              <a:t>について</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7699" y="809215"/>
            <a:ext cx="3078087" cy="461665"/>
          </a:xfrm>
          <a:prstGeom prst="rect">
            <a:avLst/>
          </a:prstGeom>
          <a:noFill/>
        </p:spPr>
        <p:txBody>
          <a:bodyPr wrap="none" rtlCol="0">
            <a:spAutoFit/>
          </a:bodyPr>
          <a:lstStyle/>
          <a:p>
            <a:r>
              <a:rPr kumimoji="1" lang="en-US" altLang="ja-JP" sz="2400" b="1" i="1" dirty="0" smtClean="0">
                <a:latin typeface="Meiryo UI" panose="020B0604030504040204" pitchFamily="50" charset="-128"/>
                <a:ea typeface="Meiryo UI" panose="020B0604030504040204" pitchFamily="50" charset="-128"/>
              </a:rPr>
              <a:t>SDGs</a:t>
            </a:r>
            <a:r>
              <a:rPr kumimoji="1" lang="ja-JP" altLang="en-US" sz="2400" b="1" i="1" dirty="0" smtClean="0">
                <a:latin typeface="Meiryo UI" panose="020B0604030504040204" pitchFamily="50" charset="-128"/>
                <a:ea typeface="Meiryo UI" panose="020B0604030504040204" pitchFamily="50" charset="-128"/>
              </a:rPr>
              <a:t>の理念・ポイント</a:t>
            </a:r>
            <a:endParaRPr kumimoji="1" lang="ja-JP" altLang="en-US" sz="2400" b="1" i="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83981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60276" y="1232976"/>
            <a:ext cx="7632951" cy="2443163"/>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algn="ctr">
              <a:lnSpc>
                <a:spcPct val="150000"/>
              </a:lnSpc>
            </a:pPr>
            <a:r>
              <a:rPr kumimoji="1" lang="en-US" altLang="ja-JP" sz="4800" b="1" u="sng" dirty="0">
                <a:latin typeface="Meiryo UI" panose="020B0604030504040204" pitchFamily="50" charset="-128"/>
                <a:ea typeface="Meiryo UI" panose="020B0604030504040204" pitchFamily="50" charset="-128"/>
              </a:rPr>
              <a:t>SDG</a:t>
            </a:r>
            <a:r>
              <a:rPr kumimoji="1" lang="ja-JP" altLang="en-US" sz="4800" b="1" u="sng" dirty="0">
                <a:latin typeface="Meiryo UI" panose="020B0604030504040204" pitchFamily="50" charset="-128"/>
                <a:ea typeface="Meiryo UI" panose="020B0604030504040204" pitchFamily="50" charset="-128"/>
              </a:rPr>
              <a:t>ｓと大阪</a:t>
            </a:r>
            <a:endParaRPr kumimoji="1" lang="ja-JP" altLang="en-US" sz="6600" u="sng"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550967DC-5BD9-459A-AA57-984A0908FD5A}"/>
              </a:ext>
            </a:extLst>
          </p:cNvPr>
          <p:cNvPicPr>
            <a:picLocks noChangeAspect="1"/>
          </p:cNvPicPr>
          <p:nvPr/>
        </p:nvPicPr>
        <p:blipFill>
          <a:blip r:embed="rId3"/>
          <a:stretch>
            <a:fillRect/>
          </a:stretch>
        </p:blipFill>
        <p:spPr>
          <a:xfrm>
            <a:off x="2172030" y="4207286"/>
            <a:ext cx="5592849" cy="836269"/>
          </a:xfrm>
          <a:prstGeom prst="rect">
            <a:avLst/>
          </a:prstGeom>
        </p:spPr>
      </p:pic>
    </p:spTree>
    <p:extLst>
      <p:ext uri="{BB962C8B-B14F-4D97-AF65-F5344CB8AC3E}">
        <p14:creationId xmlns:p14="http://schemas.microsoft.com/office/powerpoint/2010/main" val="693494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6</a:t>
            </a:fld>
            <a:endParaRPr kumimoji="1" lang="ja-JP" altLang="en-US"/>
          </a:p>
        </p:txBody>
      </p:sp>
      <p:sp>
        <p:nvSpPr>
          <p:cNvPr id="27" name="正方形/長方形 26"/>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と大阪</a:t>
            </a:r>
          </a:p>
        </p:txBody>
      </p:sp>
      <p:pic>
        <p:nvPicPr>
          <p:cNvPr id="23" name="図 22"/>
          <p:cNvPicPr>
            <a:picLocks noChangeAspect="1"/>
          </p:cNvPicPr>
          <p:nvPr/>
        </p:nvPicPr>
        <p:blipFill>
          <a:blip r:embed="rId3"/>
          <a:stretch>
            <a:fillRect/>
          </a:stretch>
        </p:blipFill>
        <p:spPr>
          <a:xfrm>
            <a:off x="52006" y="3806101"/>
            <a:ext cx="5094976" cy="2762463"/>
          </a:xfrm>
          <a:prstGeom prst="rect">
            <a:avLst/>
          </a:prstGeom>
        </p:spPr>
      </p:pic>
      <p:pic>
        <p:nvPicPr>
          <p:cNvPr id="24" name="図 23"/>
          <p:cNvPicPr>
            <a:picLocks noChangeAspect="1"/>
          </p:cNvPicPr>
          <p:nvPr/>
        </p:nvPicPr>
        <p:blipFill>
          <a:blip r:embed="rId4"/>
          <a:stretch>
            <a:fillRect/>
          </a:stretch>
        </p:blipFill>
        <p:spPr>
          <a:xfrm>
            <a:off x="4892840" y="3806102"/>
            <a:ext cx="5190186" cy="2762463"/>
          </a:xfrm>
          <a:prstGeom prst="rect">
            <a:avLst/>
          </a:prstGeom>
        </p:spPr>
      </p:pic>
      <p:sp>
        <p:nvSpPr>
          <p:cNvPr id="4" name="正方形/長方形 3"/>
          <p:cNvSpPr/>
          <p:nvPr/>
        </p:nvSpPr>
        <p:spPr>
          <a:xfrm>
            <a:off x="1746314" y="738765"/>
            <a:ext cx="6483285" cy="2655945"/>
          </a:xfrm>
          <a:prstGeom prst="rect">
            <a:avLst/>
          </a:prstGeom>
          <a:no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746314" y="746871"/>
            <a:ext cx="6483286" cy="418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開放性</a:t>
            </a:r>
          </a:p>
        </p:txBody>
      </p:sp>
      <p:sp>
        <p:nvSpPr>
          <p:cNvPr id="6" name="テキスト ボックス 5"/>
          <p:cNvSpPr txBox="1"/>
          <p:nvPr/>
        </p:nvSpPr>
        <p:spPr>
          <a:xfrm>
            <a:off x="1746315" y="2805344"/>
            <a:ext cx="6709894"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大阪は、国内外の玄関口として、日本の重要拠点として、内外から多くの人やモノを受け入れ、様々な知識や技術を取り入れながら発展。</a:t>
            </a: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9279" y="1499054"/>
            <a:ext cx="2231127" cy="1295400"/>
          </a:xfrm>
          <a:prstGeom prst="rect">
            <a:avLst/>
          </a:prstGeom>
        </p:spPr>
      </p:pic>
      <p:sp>
        <p:nvSpPr>
          <p:cNvPr id="9" name="テキスト ボックス 8"/>
          <p:cNvSpPr txBox="1"/>
          <p:nvPr/>
        </p:nvSpPr>
        <p:spPr>
          <a:xfrm>
            <a:off x="5753665" y="1158263"/>
            <a:ext cx="2146742" cy="400110"/>
          </a:xfrm>
          <a:prstGeom prst="rect">
            <a:avLst/>
          </a:prstGeom>
          <a:noFill/>
        </p:spPr>
        <p:txBody>
          <a:bodyPr wrap="none" rtlCol="0">
            <a:spAutoFit/>
          </a:bodyPr>
          <a:lstStyle/>
          <a:p>
            <a:r>
              <a:rPr kumimoji="1" lang="en-US" altLang="ja-JP" sz="2000" b="1" dirty="0"/>
              <a:t>G20</a:t>
            </a:r>
            <a:r>
              <a:rPr kumimoji="1" lang="ja-JP" altLang="en-US" sz="2000" b="1" dirty="0"/>
              <a:t>大阪サミット</a:t>
            </a:r>
          </a:p>
        </p:txBody>
      </p:sp>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5474" y="1499054"/>
            <a:ext cx="2331720" cy="1249325"/>
          </a:xfrm>
          <a:prstGeom prst="rect">
            <a:avLst/>
          </a:prstGeom>
        </p:spPr>
      </p:pic>
      <p:sp>
        <p:nvSpPr>
          <p:cNvPr id="15" name="テキスト ボックス 14"/>
          <p:cNvSpPr txBox="1"/>
          <p:nvPr/>
        </p:nvSpPr>
        <p:spPr>
          <a:xfrm>
            <a:off x="2461319" y="1158263"/>
            <a:ext cx="1980029" cy="400110"/>
          </a:xfrm>
          <a:prstGeom prst="rect">
            <a:avLst/>
          </a:prstGeom>
          <a:noFill/>
        </p:spPr>
        <p:txBody>
          <a:bodyPr wrap="none" rtlCol="0">
            <a:spAutoFit/>
          </a:bodyPr>
          <a:lstStyle/>
          <a:p>
            <a:r>
              <a:rPr kumimoji="1" lang="ja-JP" altLang="en-US" sz="2000" b="1" dirty="0"/>
              <a:t>水都大阪の発展</a:t>
            </a:r>
          </a:p>
        </p:txBody>
      </p:sp>
      <p:sp>
        <p:nvSpPr>
          <p:cNvPr id="28" name="テキスト ボックス 10"/>
          <p:cNvSpPr txBox="1">
            <a:spLocks noChangeArrowheads="1"/>
          </p:cNvSpPr>
          <p:nvPr/>
        </p:nvSpPr>
        <p:spPr bwMode="auto">
          <a:xfrm>
            <a:off x="7700635" y="5716620"/>
            <a:ext cx="2122162" cy="200055"/>
          </a:xfrm>
          <a:prstGeom prst="rect">
            <a:avLst/>
          </a:prstGeom>
          <a:noFill/>
          <a:ln w="9525">
            <a:noFill/>
            <a:miter lim="800000"/>
            <a:headEnd/>
            <a:tailEnd/>
          </a:ln>
        </p:spPr>
        <p:txBody>
          <a:bodyPr wrap="square">
            <a:spAutoFit/>
          </a:bodyPr>
          <a:lstStyle/>
          <a:p>
            <a:r>
              <a:rPr lang="en-US" altLang="ja-JP" sz="700" dirty="0"/>
              <a:t>※</a:t>
            </a:r>
            <a:r>
              <a:rPr lang="ja-JP" altLang="en-US" sz="700" dirty="0"/>
              <a:t>出典：サントリーグループＨＰ</a:t>
            </a:r>
          </a:p>
        </p:txBody>
      </p:sp>
      <p:sp>
        <p:nvSpPr>
          <p:cNvPr id="30" name="テキスト ボックス 10"/>
          <p:cNvSpPr txBox="1">
            <a:spLocks noChangeArrowheads="1"/>
          </p:cNvSpPr>
          <p:nvPr/>
        </p:nvSpPr>
        <p:spPr bwMode="auto">
          <a:xfrm>
            <a:off x="5578473" y="5716620"/>
            <a:ext cx="2122162" cy="200055"/>
          </a:xfrm>
          <a:prstGeom prst="rect">
            <a:avLst/>
          </a:prstGeom>
          <a:noFill/>
          <a:ln w="9525">
            <a:noFill/>
            <a:miter lim="800000"/>
            <a:headEnd/>
            <a:tailEnd/>
          </a:ln>
        </p:spPr>
        <p:txBody>
          <a:bodyPr wrap="square">
            <a:spAutoFit/>
          </a:bodyPr>
          <a:lstStyle/>
          <a:p>
            <a:r>
              <a:rPr lang="en-US" altLang="ja-JP" sz="700" dirty="0"/>
              <a:t>※</a:t>
            </a:r>
            <a:r>
              <a:rPr lang="ja-JP" altLang="en-US" sz="700" dirty="0"/>
              <a:t>出典：大阪市立図書館ＨＰ</a:t>
            </a:r>
          </a:p>
        </p:txBody>
      </p:sp>
    </p:spTree>
    <p:extLst>
      <p:ext uri="{BB962C8B-B14F-4D97-AF65-F5344CB8AC3E}">
        <p14:creationId xmlns:p14="http://schemas.microsoft.com/office/powerpoint/2010/main" val="893233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5311" y="783547"/>
            <a:ext cx="5902996" cy="3188837"/>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大阪夢洲</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2,820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1773" y="3997482"/>
            <a:ext cx="4201237" cy="2583093"/>
          </a:xfrm>
          <a:prstGeom prst="rect">
            <a:avLst/>
          </a:prstGeom>
        </p:spPr>
      </p:pic>
      <p:sp>
        <p:nvSpPr>
          <p:cNvPr id="10" name="正方形/長方形 9"/>
          <p:cNvSpPr/>
          <p:nvPr/>
        </p:nvSpPr>
        <p:spPr>
          <a:xfrm>
            <a:off x="7371106" y="6580575"/>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371" y="1008309"/>
            <a:ext cx="4175760" cy="2668494"/>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677" y="3997482"/>
            <a:ext cx="5123151" cy="2583093"/>
          </a:xfrm>
          <a:prstGeom prst="rect">
            <a:avLst/>
          </a:prstGeom>
        </p:spPr>
      </p:pic>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年日本国際博覧会（大阪・関西万博）</a:t>
            </a:r>
          </a:p>
        </p:txBody>
      </p:sp>
    </p:spTree>
    <p:extLst>
      <p:ext uri="{BB962C8B-B14F-4D97-AF65-F5344CB8AC3E}">
        <p14:creationId xmlns:p14="http://schemas.microsoft.com/office/powerpoint/2010/main" val="17731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9540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19872</TotalTime>
  <Words>3268</Words>
  <Application>Microsoft Office PowerPoint</Application>
  <PresentationFormat>A4 210 x 297 mm</PresentationFormat>
  <Paragraphs>430</Paragraphs>
  <Slides>24</Slides>
  <Notes>20</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24</vt:i4>
      </vt:variant>
    </vt:vector>
  </HeadingPairs>
  <TitlesOfParts>
    <vt:vector size="40" baseType="lpstr">
      <vt:lpstr>等线</vt:lpstr>
      <vt:lpstr>HGS創英角ｺﾞｼｯｸUB</vt:lpstr>
      <vt:lpstr>Meiryo UI</vt:lpstr>
      <vt:lpstr>ＭＳ Ｐゴシック</vt:lpstr>
      <vt:lpstr>UD デジタル 教科書体 NK-B</vt:lpstr>
      <vt:lpstr>游ゴシック</vt:lpstr>
      <vt:lpstr>游ゴシック Light</vt:lpstr>
      <vt:lpstr>Arial</vt:lpstr>
      <vt:lpstr>Bauhaus 93</vt:lpstr>
      <vt:lpstr>Calibri</vt:lpstr>
      <vt:lpstr>Calibri Light</vt:lpstr>
      <vt:lpstr>Times New Roman</vt:lpstr>
      <vt:lpstr>Office テーマ</vt:lpstr>
      <vt:lpstr>1_デザインの設定</vt:lpstr>
      <vt:lpstr>デザインの設定</vt:lpstr>
      <vt:lpstr>1_Office テーマ</vt:lpstr>
      <vt:lpstr>PowerPoint プレゼンテーション</vt:lpstr>
      <vt:lpstr>PowerPoint プレゼンテーション</vt:lpstr>
      <vt:lpstr>PowerPoint プレゼンテーション</vt:lpstr>
      <vt:lpstr>PowerPoint プレゼンテーション</vt:lpstr>
      <vt:lpstr>SDGsの理念・ポイント</vt:lpstr>
      <vt:lpstr>PowerPoint プレゼンテーション</vt:lpstr>
      <vt:lpstr>PowerPoint プレゼンテーション</vt:lpstr>
      <vt:lpstr>PowerPoint プレゼンテーション</vt:lpstr>
      <vt:lpstr>PowerPoint プレゼンテーション</vt:lpstr>
      <vt:lpstr>SDGsビジョンの取組み工程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水谷　祐子</cp:lastModifiedBy>
  <cp:revision>1799</cp:revision>
  <cp:lastPrinted>2021-06-07T07:58:07Z</cp:lastPrinted>
  <dcterms:created xsi:type="dcterms:W3CDTF">2019-02-01T00:27:44Z</dcterms:created>
  <dcterms:modified xsi:type="dcterms:W3CDTF">2021-11-15T06:51:32Z</dcterms:modified>
</cp:coreProperties>
</file>