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256" r:id="rId2"/>
    <p:sldId id="261" r:id="rId3"/>
    <p:sldId id="259" r:id="rId4"/>
    <p:sldId id="335" r:id="rId5"/>
    <p:sldId id="257" r:id="rId6"/>
    <p:sldId id="348" r:id="rId7"/>
    <p:sldId id="275" r:id="rId8"/>
    <p:sldId id="262" r:id="rId9"/>
    <p:sldId id="258" r:id="rId10"/>
    <p:sldId id="263" r:id="rId11"/>
    <p:sldId id="367" r:id="rId12"/>
    <p:sldId id="264" r:id="rId13"/>
    <p:sldId id="265" r:id="rId14"/>
    <p:sldId id="268" r:id="rId15"/>
    <p:sldId id="270" r:id="rId16"/>
    <p:sldId id="273" r:id="rId17"/>
    <p:sldId id="309" r:id="rId18"/>
    <p:sldId id="269" r:id="rId19"/>
    <p:sldId id="283" r:id="rId20"/>
    <p:sldId id="284" r:id="rId21"/>
    <p:sldId id="286" r:id="rId22"/>
    <p:sldId id="332" r:id="rId23"/>
    <p:sldId id="308" r:id="rId24"/>
    <p:sldId id="285" r:id="rId25"/>
    <p:sldId id="329" r:id="rId26"/>
    <p:sldId id="330" r:id="rId27"/>
    <p:sldId id="325" r:id="rId28"/>
    <p:sldId id="328" r:id="rId29"/>
    <p:sldId id="327" r:id="rId30"/>
    <p:sldId id="310" r:id="rId31"/>
    <p:sldId id="271" r:id="rId32"/>
    <p:sldId id="272" r:id="rId33"/>
    <p:sldId id="336" r:id="rId34"/>
    <p:sldId id="277" r:id="rId35"/>
    <p:sldId id="278" r:id="rId36"/>
    <p:sldId id="276" r:id="rId37"/>
    <p:sldId id="343" r:id="rId38"/>
    <p:sldId id="337" r:id="rId39"/>
    <p:sldId id="338" r:id="rId40"/>
    <p:sldId id="333" r:id="rId41"/>
    <p:sldId id="342" r:id="rId42"/>
    <p:sldId id="347" r:id="rId43"/>
    <p:sldId id="358" r:id="rId44"/>
    <p:sldId id="370" r:id="rId45"/>
    <p:sldId id="369" r:id="rId46"/>
    <p:sldId id="364" r:id="rId47"/>
    <p:sldId id="365" r:id="rId48"/>
    <p:sldId id="341" r:id="rId49"/>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1143" autoAdjust="0"/>
  </p:normalViewPr>
  <p:slideViewPr>
    <p:cSldViewPr snapToGrid="0">
      <p:cViewPr varScale="1">
        <p:scale>
          <a:sx n="68" d="100"/>
          <a:sy n="68" d="100"/>
        </p:scale>
        <p:origin x="816" y="60"/>
      </p:cViewPr>
      <p:guideLst/>
    </p:cSldViewPr>
  </p:slideViewPr>
  <p:notesTextViewPr>
    <p:cViewPr>
      <p:scale>
        <a:sx n="1" d="1"/>
        <a:sy n="1" d="1"/>
      </p:scale>
      <p:origin x="0" y="0"/>
    </p:cViewPr>
  </p:notesTextViewPr>
  <p:notesViewPr>
    <p:cSldViewPr snapToGrid="0">
      <p:cViewPr varScale="1">
        <p:scale>
          <a:sx n="33" d="100"/>
          <a:sy n="33" d="100"/>
        </p:scale>
        <p:origin x="2238"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4007349071308774E-2"/>
          <c:y val="7.5388094092612989E-2"/>
          <c:w val="0.88516986919484553"/>
          <c:h val="0.72056138340133191"/>
        </c:manualLayout>
      </c:layout>
      <c:lineChart>
        <c:grouping val="standard"/>
        <c:varyColors val="0"/>
        <c:ser>
          <c:idx val="0"/>
          <c:order val="0"/>
          <c:tx>
            <c:strRef>
              <c:f>Sheet1!$B$1</c:f>
              <c:strCache>
                <c:ptCount val="1"/>
                <c:pt idx="0">
                  <c:v>全体</c:v>
                </c:pt>
              </c:strCache>
            </c:strRef>
          </c:tx>
          <c:spPr>
            <a:ln w="28575" cap="sq">
              <a:solidFill>
                <a:schemeClr val="accent1"/>
              </a:solidFill>
              <a:round/>
            </a:ln>
            <a:effectLst/>
          </c:spPr>
          <c:marker>
            <c:symbol val="circle"/>
            <c:size val="20"/>
            <c:spPr>
              <a:solidFill>
                <a:srgbClr val="002060"/>
              </a:solidFill>
              <a:ln w="9525">
                <a:solidFill>
                  <a:schemeClr val="accent1"/>
                </a:solidFill>
              </a:ln>
              <a:effectLst/>
            </c:spPr>
          </c:marker>
          <c:dLbls>
            <c:dLbl>
              <c:idx val="0"/>
              <c:layout>
                <c:manualLayout>
                  <c:x val="4.8309178743961134E-3"/>
                  <c:y val="-6.42101349056313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06B-44B2-B2D4-7A3A66476A2B}"/>
                </c:ext>
              </c:extLst>
            </c:dLbl>
            <c:dLbl>
              <c:idx val="1"/>
              <c:layout>
                <c:manualLayout>
                  <c:x val="1.2077294685990338E-2"/>
                  <c:y val="-0.1517694097769467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06B-44B2-B2D4-7A3A66476A2B}"/>
                </c:ext>
              </c:extLst>
            </c:dLbl>
            <c:dLbl>
              <c:idx val="2"/>
              <c:layout>
                <c:manualLayout>
                  <c:x val="3.6231884057971015E-3"/>
                  <c:y val="-6.12914924099208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06B-44B2-B2D4-7A3A66476A2B}"/>
                </c:ext>
              </c:extLst>
            </c:dLbl>
            <c:dLbl>
              <c:idx val="3"/>
              <c:layout>
                <c:manualLayout>
                  <c:x val="1.971904937546419E-2"/>
                  <c:y val="-0.1105319149455557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06B-44B2-B2D4-7A3A66476A2B}"/>
                </c:ext>
              </c:extLst>
            </c:dLbl>
            <c:dLbl>
              <c:idx val="4"/>
              <c:layout>
                <c:manualLayout>
                  <c:x val="2.00930651712504E-2"/>
                  <c:y val="-7.7505527913951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691-40B5-BFD4-FE2D45376D8C}"/>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yyyy"年"m"月"</c:formatCode>
                <c:ptCount val="5"/>
                <c:pt idx="0">
                  <c:v>43405</c:v>
                </c:pt>
                <c:pt idx="1">
                  <c:v>43525</c:v>
                </c:pt>
                <c:pt idx="2">
                  <c:v>43739</c:v>
                </c:pt>
                <c:pt idx="3">
                  <c:v>43891</c:v>
                </c:pt>
                <c:pt idx="4">
                  <c:v>44105</c:v>
                </c:pt>
              </c:numCache>
            </c:numRef>
          </c:cat>
          <c:val>
            <c:numRef>
              <c:f>Sheet1!$B$2:$B$6</c:f>
              <c:numCache>
                <c:formatCode>General</c:formatCode>
                <c:ptCount val="5"/>
                <c:pt idx="0">
                  <c:v>18</c:v>
                </c:pt>
                <c:pt idx="1">
                  <c:v>15</c:v>
                </c:pt>
                <c:pt idx="2">
                  <c:v>25</c:v>
                </c:pt>
                <c:pt idx="3">
                  <c:v>31</c:v>
                </c:pt>
                <c:pt idx="4">
                  <c:v>44</c:v>
                </c:pt>
              </c:numCache>
            </c:numRef>
          </c:val>
          <c:smooth val="0"/>
          <c:extLst>
            <c:ext xmlns:c16="http://schemas.microsoft.com/office/drawing/2014/chart" uri="{C3380CC4-5D6E-409C-BE32-E72D297353CC}">
              <c16:uniqueId val="{00000000-E06B-44B2-B2D4-7A3A66476A2B}"/>
            </c:ext>
          </c:extLst>
        </c:ser>
        <c:ser>
          <c:idx val="1"/>
          <c:order val="1"/>
          <c:tx>
            <c:strRef>
              <c:f>Sheet1!$C$1</c:f>
              <c:strCache>
                <c:ptCount val="1"/>
                <c:pt idx="0">
                  <c:v>男性</c:v>
                </c:pt>
              </c:strCache>
            </c:strRef>
          </c:tx>
          <c:spPr>
            <a:ln w="28575" cap="rnd">
              <a:solidFill>
                <a:schemeClr val="accent6">
                  <a:lumMod val="75000"/>
                </a:schemeClr>
              </a:solidFill>
              <a:prstDash val="sysDash"/>
              <a:round/>
            </a:ln>
            <a:effectLst/>
          </c:spPr>
          <c:marker>
            <c:symbol val="triangle"/>
            <c:size val="15"/>
            <c:spPr>
              <a:solidFill>
                <a:srgbClr val="00B050"/>
              </a:solidFill>
              <a:ln w="9525">
                <a:solidFill>
                  <a:schemeClr val="accent6">
                    <a:lumMod val="50000"/>
                  </a:schemeClr>
                </a:solidFill>
                <a:prstDash val="sysDash"/>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yyyy"年"m"月"</c:formatCode>
                <c:ptCount val="5"/>
                <c:pt idx="0">
                  <c:v>43405</c:v>
                </c:pt>
                <c:pt idx="1">
                  <c:v>43525</c:v>
                </c:pt>
                <c:pt idx="2">
                  <c:v>43739</c:v>
                </c:pt>
                <c:pt idx="3">
                  <c:v>43891</c:v>
                </c:pt>
                <c:pt idx="4">
                  <c:v>44105</c:v>
                </c:pt>
              </c:numCache>
            </c:numRef>
          </c:cat>
          <c:val>
            <c:numRef>
              <c:f>Sheet1!$C$2:$C$6</c:f>
              <c:numCache>
                <c:formatCode>General</c:formatCode>
                <c:ptCount val="5"/>
                <c:pt idx="0">
                  <c:v>19</c:v>
                </c:pt>
                <c:pt idx="1">
                  <c:v>17</c:v>
                </c:pt>
                <c:pt idx="2">
                  <c:v>33</c:v>
                </c:pt>
                <c:pt idx="3">
                  <c:v>39</c:v>
                </c:pt>
                <c:pt idx="4">
                  <c:v>52</c:v>
                </c:pt>
              </c:numCache>
            </c:numRef>
          </c:val>
          <c:smooth val="0"/>
          <c:extLst>
            <c:ext xmlns:c16="http://schemas.microsoft.com/office/drawing/2014/chart" uri="{C3380CC4-5D6E-409C-BE32-E72D297353CC}">
              <c16:uniqueId val="{00000008-E06B-44B2-B2D4-7A3A66476A2B}"/>
            </c:ext>
          </c:extLst>
        </c:ser>
        <c:ser>
          <c:idx val="2"/>
          <c:order val="2"/>
          <c:tx>
            <c:strRef>
              <c:f>Sheet1!$D$1</c:f>
              <c:strCache>
                <c:ptCount val="1"/>
                <c:pt idx="0">
                  <c:v>女性</c:v>
                </c:pt>
              </c:strCache>
            </c:strRef>
          </c:tx>
          <c:spPr>
            <a:ln w="28575" cap="rnd">
              <a:solidFill>
                <a:schemeClr val="accent4">
                  <a:lumMod val="75000"/>
                </a:schemeClr>
              </a:solidFill>
              <a:prstDash val="sysDash"/>
              <a:round/>
            </a:ln>
            <a:effectLst/>
          </c:spPr>
          <c:marker>
            <c:symbol val="square"/>
            <c:size val="15"/>
            <c:spPr>
              <a:solidFill>
                <a:schemeClr val="accent4"/>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yyyy"年"m"月"</c:formatCode>
                <c:ptCount val="5"/>
                <c:pt idx="0">
                  <c:v>43405</c:v>
                </c:pt>
                <c:pt idx="1">
                  <c:v>43525</c:v>
                </c:pt>
                <c:pt idx="2">
                  <c:v>43739</c:v>
                </c:pt>
                <c:pt idx="3">
                  <c:v>43891</c:v>
                </c:pt>
                <c:pt idx="4">
                  <c:v>44105</c:v>
                </c:pt>
              </c:numCache>
            </c:numRef>
          </c:cat>
          <c:val>
            <c:numRef>
              <c:f>Sheet1!$D$2:$D$6</c:f>
              <c:numCache>
                <c:formatCode>General</c:formatCode>
                <c:ptCount val="5"/>
                <c:pt idx="0">
                  <c:v>16</c:v>
                </c:pt>
                <c:pt idx="1">
                  <c:v>12</c:v>
                </c:pt>
                <c:pt idx="2">
                  <c:v>19</c:v>
                </c:pt>
                <c:pt idx="3">
                  <c:v>24</c:v>
                </c:pt>
                <c:pt idx="4">
                  <c:v>35</c:v>
                </c:pt>
              </c:numCache>
            </c:numRef>
          </c:val>
          <c:smooth val="0"/>
          <c:extLst>
            <c:ext xmlns:c16="http://schemas.microsoft.com/office/drawing/2014/chart" uri="{C3380CC4-5D6E-409C-BE32-E72D297353CC}">
              <c16:uniqueId val="{00000009-E06B-44B2-B2D4-7A3A66476A2B}"/>
            </c:ext>
          </c:extLst>
        </c:ser>
        <c:dLbls>
          <c:showLegendKey val="0"/>
          <c:showVal val="0"/>
          <c:showCatName val="0"/>
          <c:showSerName val="0"/>
          <c:showPercent val="0"/>
          <c:showBubbleSize val="0"/>
        </c:dLbls>
        <c:marker val="1"/>
        <c:smooth val="0"/>
        <c:axId val="790140127"/>
        <c:axId val="790144287"/>
      </c:lineChart>
      <c:catAx>
        <c:axId val="790140127"/>
        <c:scaling>
          <c:orientation val="minMax"/>
        </c:scaling>
        <c:delete val="0"/>
        <c:axPos val="b"/>
        <c:numFmt formatCode="yyyy&quot;年&quot;m&quot;月&quot;"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790144287"/>
        <c:crosses val="autoZero"/>
        <c:auto val="0"/>
        <c:lblAlgn val="ctr"/>
        <c:lblOffset val="100"/>
        <c:noMultiLvlLbl val="0"/>
      </c:catAx>
      <c:valAx>
        <c:axId val="790144287"/>
        <c:scaling>
          <c:orientation val="minMax"/>
          <c:max val="60"/>
          <c:min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7901401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cdr:y>
    </cdr:from>
    <cdr:to>
      <cdr:x>0.05107</cdr:x>
      <cdr:y>0.05899</cdr:y>
    </cdr:to>
    <cdr:sp macro="" textlink="">
      <cdr:nvSpPr>
        <cdr:cNvPr id="2" name="テキスト ボックス 1"/>
        <cdr:cNvSpPr txBox="1"/>
      </cdr:nvSpPr>
      <cdr:spPr>
        <a:xfrm xmlns:a="http://schemas.openxmlformats.org/drawingml/2006/main">
          <a:off x="-1540043" y="-2258149"/>
          <a:ext cx="501217" cy="23509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200" dirty="0" smtClean="0"/>
            <a:t>単位：％</a:t>
          </a:r>
          <a:endParaRPr lang="ja-JP" altLang="en-US" sz="12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E6BA0C-58A7-4AEB-AF68-0744D9025141}" type="datetimeFigureOut">
              <a:rPr kumimoji="1" lang="ja-JP" altLang="en-US" smtClean="0"/>
              <a:t>2022/1/14</a:t>
            </a:fld>
            <a:endParaRPr kumimoji="1" lang="ja-JP" altLang="en-US"/>
          </a:p>
        </p:txBody>
      </p:sp>
      <p:sp>
        <p:nvSpPr>
          <p:cNvPr id="4"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69788A-0617-4AD5-B32B-8F6F4E029616}" type="slidenum">
              <a:rPr kumimoji="1" lang="ja-JP" altLang="en-US" smtClean="0"/>
              <a:t>‹#›</a:t>
            </a:fld>
            <a:endParaRPr kumimoji="1" lang="ja-JP" altLang="en-US"/>
          </a:p>
        </p:txBody>
      </p:sp>
    </p:spTree>
    <p:extLst>
      <p:ext uri="{BB962C8B-B14F-4D97-AF65-F5344CB8AC3E}">
        <p14:creationId xmlns:p14="http://schemas.microsoft.com/office/powerpoint/2010/main" val="22191366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22142-490E-442E-A434-29B1DB263A96}" type="datetimeFigureOut">
              <a:rPr kumimoji="1" lang="ja-JP" altLang="en-US" smtClean="0"/>
              <a:t>2022/1/14</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363F86-D0CE-4A08-8709-C118D6DC9C69}" type="slidenum">
              <a:rPr kumimoji="1" lang="ja-JP" altLang="en-US" smtClean="0"/>
              <a:t>‹#›</a:t>
            </a:fld>
            <a:endParaRPr kumimoji="1" lang="ja-JP" altLang="en-US"/>
          </a:p>
        </p:txBody>
      </p:sp>
    </p:spTree>
    <p:extLst>
      <p:ext uri="{BB962C8B-B14F-4D97-AF65-F5344CB8AC3E}">
        <p14:creationId xmlns:p14="http://schemas.microsoft.com/office/powerpoint/2010/main" val="83745925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a:t>
            </a:fld>
            <a:endParaRPr kumimoji="1" lang="ja-JP" altLang="en-US" dirty="0"/>
          </a:p>
        </p:txBody>
      </p:sp>
    </p:spTree>
    <p:extLst>
      <p:ext uri="{BB962C8B-B14F-4D97-AF65-F5344CB8AC3E}">
        <p14:creationId xmlns:p14="http://schemas.microsoft.com/office/powerpoint/2010/main" val="2615786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buSzPct val="25000"/>
            </a:pPr>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10</a:t>
            </a:fld>
            <a:endParaRPr kumimoji="1" lang="ja-JP" altLang="en-US"/>
          </a:p>
        </p:txBody>
      </p:sp>
    </p:spTree>
    <p:extLst>
      <p:ext uri="{BB962C8B-B14F-4D97-AF65-F5344CB8AC3E}">
        <p14:creationId xmlns:p14="http://schemas.microsoft.com/office/powerpoint/2010/main" val="1207391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12</a:t>
            </a:fld>
            <a:endParaRPr kumimoji="1" lang="ja-JP" altLang="en-US"/>
          </a:p>
        </p:txBody>
      </p:sp>
    </p:spTree>
    <p:extLst>
      <p:ext uri="{BB962C8B-B14F-4D97-AF65-F5344CB8AC3E}">
        <p14:creationId xmlns:p14="http://schemas.microsoft.com/office/powerpoint/2010/main" val="406667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13</a:t>
            </a:fld>
            <a:endParaRPr kumimoji="1" lang="ja-JP" altLang="en-US"/>
          </a:p>
        </p:txBody>
      </p:sp>
    </p:spTree>
    <p:extLst>
      <p:ext uri="{BB962C8B-B14F-4D97-AF65-F5344CB8AC3E}">
        <p14:creationId xmlns:p14="http://schemas.microsoft.com/office/powerpoint/2010/main" val="4161490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14</a:t>
            </a:fld>
            <a:endParaRPr kumimoji="1" lang="ja-JP" altLang="en-US"/>
          </a:p>
        </p:txBody>
      </p:sp>
    </p:spTree>
    <p:extLst>
      <p:ext uri="{BB962C8B-B14F-4D97-AF65-F5344CB8AC3E}">
        <p14:creationId xmlns:p14="http://schemas.microsoft.com/office/powerpoint/2010/main" val="4096476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15</a:t>
            </a:fld>
            <a:endParaRPr kumimoji="1" lang="ja-JP" altLang="en-US"/>
          </a:p>
        </p:txBody>
      </p:sp>
    </p:spTree>
    <p:extLst>
      <p:ext uri="{BB962C8B-B14F-4D97-AF65-F5344CB8AC3E}">
        <p14:creationId xmlns:p14="http://schemas.microsoft.com/office/powerpoint/2010/main" val="1620695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16</a:t>
            </a:fld>
            <a:endParaRPr kumimoji="1" lang="ja-JP" altLang="en-US"/>
          </a:p>
        </p:txBody>
      </p:sp>
    </p:spTree>
    <p:extLst>
      <p:ext uri="{BB962C8B-B14F-4D97-AF65-F5344CB8AC3E}">
        <p14:creationId xmlns:p14="http://schemas.microsoft.com/office/powerpoint/2010/main" val="1321132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17</a:t>
            </a:fld>
            <a:endParaRPr kumimoji="1" lang="ja-JP" altLang="en-US"/>
          </a:p>
        </p:txBody>
      </p:sp>
    </p:spTree>
    <p:extLst>
      <p:ext uri="{BB962C8B-B14F-4D97-AF65-F5344CB8AC3E}">
        <p14:creationId xmlns:p14="http://schemas.microsoft.com/office/powerpoint/2010/main" val="1746993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18</a:t>
            </a:fld>
            <a:endParaRPr kumimoji="1" lang="ja-JP" altLang="en-US"/>
          </a:p>
        </p:txBody>
      </p:sp>
    </p:spTree>
    <p:extLst>
      <p:ext uri="{BB962C8B-B14F-4D97-AF65-F5344CB8AC3E}">
        <p14:creationId xmlns:p14="http://schemas.microsoft.com/office/powerpoint/2010/main" val="1943554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19</a:t>
            </a:fld>
            <a:endParaRPr kumimoji="1" lang="ja-JP" altLang="en-US"/>
          </a:p>
        </p:txBody>
      </p:sp>
    </p:spTree>
    <p:extLst>
      <p:ext uri="{BB962C8B-B14F-4D97-AF65-F5344CB8AC3E}">
        <p14:creationId xmlns:p14="http://schemas.microsoft.com/office/powerpoint/2010/main" val="4003355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20</a:t>
            </a:fld>
            <a:endParaRPr kumimoji="1" lang="ja-JP" altLang="en-US"/>
          </a:p>
        </p:txBody>
      </p:sp>
    </p:spTree>
    <p:extLst>
      <p:ext uri="{BB962C8B-B14F-4D97-AF65-F5344CB8AC3E}">
        <p14:creationId xmlns:p14="http://schemas.microsoft.com/office/powerpoint/2010/main" val="2108029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2</a:t>
            </a:fld>
            <a:endParaRPr kumimoji="1" lang="ja-JP" altLang="en-US" dirty="0"/>
          </a:p>
        </p:txBody>
      </p:sp>
    </p:spTree>
    <p:extLst>
      <p:ext uri="{BB962C8B-B14F-4D97-AF65-F5344CB8AC3E}">
        <p14:creationId xmlns:p14="http://schemas.microsoft.com/office/powerpoint/2010/main" val="2788329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23</a:t>
            </a:fld>
            <a:endParaRPr kumimoji="1" lang="ja-JP" altLang="en-US"/>
          </a:p>
        </p:txBody>
      </p:sp>
    </p:spTree>
    <p:extLst>
      <p:ext uri="{BB962C8B-B14F-4D97-AF65-F5344CB8AC3E}">
        <p14:creationId xmlns:p14="http://schemas.microsoft.com/office/powerpoint/2010/main" val="806124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24</a:t>
            </a:fld>
            <a:endParaRPr kumimoji="1" lang="ja-JP" altLang="en-US"/>
          </a:p>
        </p:txBody>
      </p:sp>
    </p:spTree>
    <p:extLst>
      <p:ext uri="{BB962C8B-B14F-4D97-AF65-F5344CB8AC3E}">
        <p14:creationId xmlns:p14="http://schemas.microsoft.com/office/powerpoint/2010/main" val="6665221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25</a:t>
            </a:fld>
            <a:endParaRPr kumimoji="1" lang="ja-JP" altLang="en-US"/>
          </a:p>
        </p:txBody>
      </p:sp>
    </p:spTree>
    <p:extLst>
      <p:ext uri="{BB962C8B-B14F-4D97-AF65-F5344CB8AC3E}">
        <p14:creationId xmlns:p14="http://schemas.microsoft.com/office/powerpoint/2010/main" val="6788276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26</a:t>
            </a:fld>
            <a:endParaRPr kumimoji="1" lang="ja-JP" altLang="en-US"/>
          </a:p>
        </p:txBody>
      </p:sp>
    </p:spTree>
    <p:extLst>
      <p:ext uri="{BB962C8B-B14F-4D97-AF65-F5344CB8AC3E}">
        <p14:creationId xmlns:p14="http://schemas.microsoft.com/office/powerpoint/2010/main" val="7644112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27</a:t>
            </a:fld>
            <a:endParaRPr kumimoji="1" lang="ja-JP" altLang="en-US"/>
          </a:p>
        </p:txBody>
      </p:sp>
    </p:spTree>
    <p:extLst>
      <p:ext uri="{BB962C8B-B14F-4D97-AF65-F5344CB8AC3E}">
        <p14:creationId xmlns:p14="http://schemas.microsoft.com/office/powerpoint/2010/main" val="3174486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28</a:t>
            </a:fld>
            <a:endParaRPr kumimoji="1" lang="ja-JP" altLang="en-US"/>
          </a:p>
        </p:txBody>
      </p:sp>
    </p:spTree>
    <p:extLst>
      <p:ext uri="{BB962C8B-B14F-4D97-AF65-F5344CB8AC3E}">
        <p14:creationId xmlns:p14="http://schemas.microsoft.com/office/powerpoint/2010/main" val="16833251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29</a:t>
            </a:fld>
            <a:endParaRPr kumimoji="1" lang="ja-JP" altLang="en-US"/>
          </a:p>
        </p:txBody>
      </p:sp>
    </p:spTree>
    <p:extLst>
      <p:ext uri="{BB962C8B-B14F-4D97-AF65-F5344CB8AC3E}">
        <p14:creationId xmlns:p14="http://schemas.microsoft.com/office/powerpoint/2010/main" val="40712619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32</a:t>
            </a:fld>
            <a:endParaRPr kumimoji="1" lang="ja-JP" altLang="en-US"/>
          </a:p>
        </p:txBody>
      </p:sp>
    </p:spTree>
    <p:extLst>
      <p:ext uri="{BB962C8B-B14F-4D97-AF65-F5344CB8AC3E}">
        <p14:creationId xmlns:p14="http://schemas.microsoft.com/office/powerpoint/2010/main" val="1170447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34</a:t>
            </a:fld>
            <a:endParaRPr kumimoji="1" lang="ja-JP" altLang="en-US"/>
          </a:p>
        </p:txBody>
      </p:sp>
    </p:spTree>
    <p:extLst>
      <p:ext uri="{BB962C8B-B14F-4D97-AF65-F5344CB8AC3E}">
        <p14:creationId xmlns:p14="http://schemas.microsoft.com/office/powerpoint/2010/main" val="10303512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35</a:t>
            </a:fld>
            <a:endParaRPr kumimoji="1" lang="ja-JP" altLang="en-US"/>
          </a:p>
        </p:txBody>
      </p:sp>
    </p:spTree>
    <p:extLst>
      <p:ext uri="{BB962C8B-B14F-4D97-AF65-F5344CB8AC3E}">
        <p14:creationId xmlns:p14="http://schemas.microsoft.com/office/powerpoint/2010/main" val="4158922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3</a:t>
            </a:fld>
            <a:endParaRPr kumimoji="1" lang="ja-JP" altLang="en-US" dirty="0"/>
          </a:p>
        </p:txBody>
      </p:sp>
    </p:spTree>
    <p:extLst>
      <p:ext uri="{BB962C8B-B14F-4D97-AF65-F5344CB8AC3E}">
        <p14:creationId xmlns:p14="http://schemas.microsoft.com/office/powerpoint/2010/main" val="10906586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38</a:t>
            </a:fld>
            <a:endParaRPr kumimoji="1" lang="ja-JP" altLang="en-US"/>
          </a:p>
        </p:txBody>
      </p:sp>
    </p:spTree>
    <p:extLst>
      <p:ext uri="{BB962C8B-B14F-4D97-AF65-F5344CB8AC3E}">
        <p14:creationId xmlns:p14="http://schemas.microsoft.com/office/powerpoint/2010/main" val="36604117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39</a:t>
            </a:fld>
            <a:endParaRPr kumimoji="1" lang="ja-JP" altLang="en-US"/>
          </a:p>
        </p:txBody>
      </p:sp>
    </p:spTree>
    <p:extLst>
      <p:ext uri="{BB962C8B-B14F-4D97-AF65-F5344CB8AC3E}">
        <p14:creationId xmlns:p14="http://schemas.microsoft.com/office/powerpoint/2010/main" val="11646769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40</a:t>
            </a:fld>
            <a:endParaRPr kumimoji="1" lang="ja-JP" altLang="en-US"/>
          </a:p>
        </p:txBody>
      </p:sp>
    </p:spTree>
    <p:extLst>
      <p:ext uri="{BB962C8B-B14F-4D97-AF65-F5344CB8AC3E}">
        <p14:creationId xmlns:p14="http://schemas.microsoft.com/office/powerpoint/2010/main" val="3486166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4</a:t>
            </a:fld>
            <a:endParaRPr kumimoji="1" lang="ja-JP" altLang="en-US"/>
          </a:p>
        </p:txBody>
      </p:sp>
    </p:spTree>
    <p:extLst>
      <p:ext uri="{BB962C8B-B14F-4D97-AF65-F5344CB8AC3E}">
        <p14:creationId xmlns:p14="http://schemas.microsoft.com/office/powerpoint/2010/main" val="1598411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5</a:t>
            </a:fld>
            <a:endParaRPr kumimoji="1" lang="ja-JP" altLang="en-US" dirty="0"/>
          </a:p>
        </p:txBody>
      </p:sp>
    </p:spTree>
    <p:extLst>
      <p:ext uri="{BB962C8B-B14F-4D97-AF65-F5344CB8AC3E}">
        <p14:creationId xmlns:p14="http://schemas.microsoft.com/office/powerpoint/2010/main" val="3099888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6</a:t>
            </a:fld>
            <a:endParaRPr kumimoji="1" lang="ja-JP" altLang="en-US"/>
          </a:p>
        </p:txBody>
      </p:sp>
    </p:spTree>
    <p:extLst>
      <p:ext uri="{BB962C8B-B14F-4D97-AF65-F5344CB8AC3E}">
        <p14:creationId xmlns:p14="http://schemas.microsoft.com/office/powerpoint/2010/main" val="256866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7</a:t>
            </a:fld>
            <a:endParaRPr kumimoji="1" lang="ja-JP" altLang="en-US"/>
          </a:p>
        </p:txBody>
      </p:sp>
    </p:spTree>
    <p:extLst>
      <p:ext uri="{BB962C8B-B14F-4D97-AF65-F5344CB8AC3E}">
        <p14:creationId xmlns:p14="http://schemas.microsoft.com/office/powerpoint/2010/main" val="2731785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8</a:t>
            </a:fld>
            <a:endParaRPr kumimoji="1" lang="ja-JP" altLang="en-US"/>
          </a:p>
        </p:txBody>
      </p:sp>
    </p:spTree>
    <p:extLst>
      <p:ext uri="{BB962C8B-B14F-4D97-AF65-F5344CB8AC3E}">
        <p14:creationId xmlns:p14="http://schemas.microsoft.com/office/powerpoint/2010/main" val="706661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77363F86-D0CE-4A08-8709-C118D6DC9C69}" type="slidenum">
              <a:rPr kumimoji="1" lang="ja-JP" altLang="en-US" smtClean="0"/>
              <a:t>9</a:t>
            </a:fld>
            <a:endParaRPr kumimoji="1" lang="ja-JP" altLang="en-US"/>
          </a:p>
        </p:txBody>
      </p:sp>
    </p:spTree>
    <p:extLst>
      <p:ext uri="{BB962C8B-B14F-4D97-AF65-F5344CB8AC3E}">
        <p14:creationId xmlns:p14="http://schemas.microsoft.com/office/powerpoint/2010/main" val="291686678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png"/><Relationship Id="rId1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3.png"/><Relationship Id="rId17" Type="http://schemas.openxmlformats.org/officeDocument/2006/relationships/image" Target="../media/image8.png"/><Relationship Id="rId2" Type="http://schemas.openxmlformats.org/officeDocument/2006/relationships/image" Target="../media/image1.png"/><Relationship Id="rId16"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2.png"/><Relationship Id="rId5" Type="http://schemas.openxmlformats.org/officeDocument/2006/relationships/image" Target="../media/image12.png"/><Relationship Id="rId15" Type="http://schemas.openxmlformats.org/officeDocument/2006/relationships/image" Target="../media/image6.png"/><Relationship Id="rId10" Type="http://schemas.openxmlformats.org/officeDocument/2006/relationships/image" Target="../media/image17.png"/><Relationship Id="rId19"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u="sng"/>
            </a:lvl1pPr>
          </a:lstStyle>
          <a:p>
            <a:r>
              <a:rPr kumimoji="1" lang="ja-JP" altLang="en-US" dirty="0" smtClean="0"/>
              <a:t>マスター タイトルの書式設定</a:t>
            </a:r>
            <a:endParaRPr kumimoji="1" lang="ja-JP" altLang="en-US" dirty="0"/>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kumimoji="1" lang="ja-JP" altLang="en-US" dirty="0" smtClean="0"/>
              <a:t>マスター サブタイトルの書式設定</a:t>
            </a:r>
            <a:endParaRPr kumimoji="1" lang="ja-JP" altLang="en-US" dirty="0"/>
          </a:p>
        </p:txBody>
      </p:sp>
      <p:sp>
        <p:nvSpPr>
          <p:cNvPr id="4" name="日付プレースホルダー 3"/>
          <p:cNvSpPr>
            <a:spLocks noGrp="1"/>
          </p:cNvSpPr>
          <p:nvPr>
            <p:ph type="dt" sz="half" idx="10"/>
          </p:nvPr>
        </p:nvSpPr>
        <p:spPr/>
        <p:txBody>
          <a:bodyPr/>
          <a:lstStyle/>
          <a:p>
            <a:fld id="{03DE9BFA-80F3-4AA1-94B4-EB77593C66F6}" type="datetimeFigureOut">
              <a:rPr kumimoji="1" lang="ja-JP" altLang="en-US" smtClean="0"/>
              <a:t>2022/1/14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grpSp>
        <p:nvGrpSpPr>
          <p:cNvPr id="7" name="グループ化 6"/>
          <p:cNvGrpSpPr/>
          <p:nvPr userDrawn="1"/>
        </p:nvGrpSpPr>
        <p:grpSpPr>
          <a:xfrm>
            <a:off x="564818" y="5089831"/>
            <a:ext cx="11063578" cy="1121338"/>
            <a:chOff x="-667340" y="1432232"/>
            <a:chExt cx="11063578" cy="1121338"/>
          </a:xfrm>
        </p:grpSpPr>
        <p:pic>
          <p:nvPicPr>
            <p:cNvPr id="8" name="図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74900" y="1432232"/>
              <a:ext cx="1121338" cy="1121338"/>
            </a:xfrm>
            <a:prstGeom prst="rect">
              <a:avLst/>
            </a:prstGeom>
          </p:spPr>
        </p:pic>
        <p:pic>
          <p:nvPicPr>
            <p:cNvPr id="17" name="図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7340" y="1432232"/>
              <a:ext cx="1121338" cy="1121338"/>
            </a:xfrm>
            <a:prstGeom prst="rect">
              <a:avLst/>
            </a:prstGeom>
          </p:spPr>
        </p:pic>
        <p:pic>
          <p:nvPicPr>
            <p:cNvPr id="18" name="図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5479" y="1432232"/>
              <a:ext cx="1121338" cy="1121338"/>
            </a:xfrm>
            <a:prstGeom prst="rect">
              <a:avLst/>
            </a:prstGeom>
          </p:spPr>
        </p:pic>
        <p:pic>
          <p:nvPicPr>
            <p:cNvPr id="19" name="図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18298" y="1432232"/>
              <a:ext cx="1121338" cy="1121338"/>
            </a:xfrm>
            <a:prstGeom prst="rect">
              <a:avLst/>
            </a:prstGeom>
          </p:spPr>
        </p:pic>
        <p:pic>
          <p:nvPicPr>
            <p:cNvPr id="20" name="図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061036" y="1432232"/>
              <a:ext cx="1121338" cy="1121338"/>
            </a:xfrm>
            <a:prstGeom prst="rect">
              <a:avLst/>
            </a:prstGeom>
          </p:spPr>
        </p:pic>
        <p:pic>
          <p:nvPicPr>
            <p:cNvPr id="21" name="図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03774" y="1432232"/>
              <a:ext cx="1121338" cy="1121338"/>
            </a:xfrm>
            <a:prstGeom prst="rect">
              <a:avLst/>
            </a:prstGeom>
          </p:spPr>
        </p:pic>
        <p:pic>
          <p:nvPicPr>
            <p:cNvPr id="22" name="図 2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546593" y="1432232"/>
              <a:ext cx="1121338" cy="1121338"/>
            </a:xfrm>
            <a:prstGeom prst="rect">
              <a:avLst/>
            </a:prstGeom>
          </p:spPr>
        </p:pic>
        <p:pic>
          <p:nvPicPr>
            <p:cNvPr id="23" name="図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789362" y="1432232"/>
              <a:ext cx="1121338" cy="1121338"/>
            </a:xfrm>
            <a:prstGeom prst="rect">
              <a:avLst/>
            </a:prstGeom>
          </p:spPr>
        </p:pic>
        <p:pic>
          <p:nvPicPr>
            <p:cNvPr id="24" name="図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32131" y="1432232"/>
              <a:ext cx="1121338" cy="1121338"/>
            </a:xfrm>
            <a:prstGeom prst="rect">
              <a:avLst/>
            </a:prstGeom>
          </p:spPr>
        </p:pic>
      </p:grpSp>
      <p:grpSp>
        <p:nvGrpSpPr>
          <p:cNvPr id="27" name="グループ化 26"/>
          <p:cNvGrpSpPr/>
          <p:nvPr userDrawn="1"/>
        </p:nvGrpSpPr>
        <p:grpSpPr>
          <a:xfrm>
            <a:off x="564818" y="266324"/>
            <a:ext cx="11062364" cy="1126152"/>
            <a:chOff x="-666126" y="218819"/>
            <a:chExt cx="11062364" cy="1126152"/>
          </a:xfrm>
        </p:grpSpPr>
        <p:pic>
          <p:nvPicPr>
            <p:cNvPr id="9" name="図 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75479" y="218819"/>
              <a:ext cx="1121338" cy="1121338"/>
            </a:xfrm>
            <a:prstGeom prst="rect">
              <a:avLst/>
            </a:prstGeom>
          </p:spPr>
        </p:pic>
        <p:pic>
          <p:nvPicPr>
            <p:cNvPr id="10" name="図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815750" y="218819"/>
              <a:ext cx="1121338" cy="1121338"/>
            </a:xfrm>
            <a:prstGeom prst="rect">
              <a:avLst/>
            </a:prstGeom>
          </p:spPr>
        </p:pic>
        <p:pic>
          <p:nvPicPr>
            <p:cNvPr id="11" name="図 1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61036" y="223633"/>
              <a:ext cx="1121338" cy="1121338"/>
            </a:xfrm>
            <a:prstGeom prst="rect">
              <a:avLst/>
            </a:prstGeom>
          </p:spPr>
        </p:pic>
        <p:pic>
          <p:nvPicPr>
            <p:cNvPr id="12" name="図 1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303824" y="218819"/>
              <a:ext cx="1121338" cy="1121338"/>
            </a:xfrm>
            <a:prstGeom prst="rect">
              <a:avLst/>
            </a:prstGeom>
          </p:spPr>
        </p:pic>
        <p:pic>
          <p:nvPicPr>
            <p:cNvPr id="13" name="図 12"/>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546593" y="218819"/>
              <a:ext cx="1121338" cy="1121338"/>
            </a:xfrm>
            <a:prstGeom prst="rect">
              <a:avLst/>
            </a:prstGeom>
          </p:spPr>
        </p:pic>
        <p:pic>
          <p:nvPicPr>
            <p:cNvPr id="14" name="図 13"/>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789362" y="218819"/>
              <a:ext cx="1121338" cy="1121338"/>
            </a:xfrm>
            <a:prstGeom prst="rect">
              <a:avLst/>
            </a:prstGeom>
          </p:spPr>
        </p:pic>
        <p:pic>
          <p:nvPicPr>
            <p:cNvPr id="15" name="図 1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032131" y="218819"/>
              <a:ext cx="1121338" cy="1121338"/>
            </a:xfrm>
            <a:prstGeom prst="rect">
              <a:avLst/>
            </a:prstGeom>
          </p:spPr>
        </p:pic>
        <p:pic>
          <p:nvPicPr>
            <p:cNvPr id="16" name="図 15"/>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274900" y="218819"/>
              <a:ext cx="1121338" cy="1121338"/>
            </a:xfrm>
            <a:prstGeom prst="rect">
              <a:avLst/>
            </a:prstGeom>
          </p:spPr>
        </p:pic>
        <p:pic>
          <p:nvPicPr>
            <p:cNvPr id="25" name="図 24"/>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6126" y="218819"/>
              <a:ext cx="1122672" cy="1122672"/>
            </a:xfrm>
            <a:prstGeom prst="rect">
              <a:avLst/>
            </a:prstGeom>
          </p:spPr>
        </p:pic>
      </p:grpSp>
    </p:spTree>
    <p:extLst>
      <p:ext uri="{BB962C8B-B14F-4D97-AF65-F5344CB8AC3E}">
        <p14:creationId xmlns:p14="http://schemas.microsoft.com/office/powerpoint/2010/main" val="366833512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3DE9BFA-80F3-4AA1-94B4-EB77593C66F6}" type="datetimeFigureOut">
              <a:rPr kumimoji="1" lang="ja-JP" altLang="en-US" smtClean="0"/>
              <a:t>2022/1/14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1554716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3DE9BFA-80F3-4AA1-94B4-EB77593C66F6}" type="datetimeFigureOut">
              <a:rPr kumimoji="1" lang="ja-JP" altLang="en-US" smtClean="0"/>
              <a:t>2022/1/14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1149702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1"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1"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3DE9BFA-80F3-4AA1-94B4-EB77593C66F6}" type="datetimeFigureOut">
              <a:rPr kumimoji="1" lang="ja-JP" altLang="en-US" smtClean="0"/>
              <a:t>2022/1/14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2045612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u="sng"/>
            </a:lvl1pPr>
          </a:lstStyle>
          <a:p>
            <a:r>
              <a:rPr kumimoji="1" lang="ja-JP" altLang="en-US" dirty="0" smtClean="0"/>
              <a:t>マスター タイトルの書式設定</a:t>
            </a:r>
            <a:endParaRPr kumimoji="1" lang="ja-JP" altLang="en-US" dirty="0"/>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kumimoji="1" lang="ja-JP" altLang="en-US" dirty="0" smtClean="0"/>
              <a:t>マスター サブタイトルの書式設定</a:t>
            </a:r>
            <a:endParaRPr kumimoji="1" lang="ja-JP" altLang="en-US" dirty="0"/>
          </a:p>
        </p:txBody>
      </p:sp>
      <p:sp>
        <p:nvSpPr>
          <p:cNvPr id="4" name="日付プレースホルダー 3"/>
          <p:cNvSpPr>
            <a:spLocks noGrp="1"/>
          </p:cNvSpPr>
          <p:nvPr>
            <p:ph type="dt" sz="half" idx="10"/>
          </p:nvPr>
        </p:nvSpPr>
        <p:spPr/>
        <p:txBody>
          <a:bodyPr/>
          <a:lstStyle/>
          <a:p>
            <a:fld id="{03DE9BFA-80F3-4AA1-94B4-EB77593C66F6}" type="datetimeFigureOut">
              <a:rPr kumimoji="1" lang="ja-JP" altLang="en-US" smtClean="0"/>
              <a:t>2022/1/14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grpSp>
        <p:nvGrpSpPr>
          <p:cNvPr id="26" name="グループ化 25"/>
          <p:cNvGrpSpPr/>
          <p:nvPr userDrawn="1"/>
        </p:nvGrpSpPr>
        <p:grpSpPr>
          <a:xfrm>
            <a:off x="2396474" y="4657062"/>
            <a:ext cx="7399052" cy="1615455"/>
            <a:chOff x="311602" y="4668122"/>
            <a:chExt cx="7399052" cy="1615455"/>
          </a:xfrm>
        </p:grpSpPr>
        <p:pic>
          <p:nvPicPr>
            <p:cNvPr id="8" name="図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12789" y="5506785"/>
              <a:ext cx="765888" cy="765888"/>
            </a:xfrm>
            <a:prstGeom prst="rect">
              <a:avLst/>
            </a:prstGeom>
          </p:spPr>
        </p:pic>
        <p:pic>
          <p:nvPicPr>
            <p:cNvPr id="9" name="図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1602" y="4668122"/>
              <a:ext cx="765888" cy="765888"/>
            </a:xfrm>
            <a:prstGeom prst="rect">
              <a:avLst/>
            </a:prstGeom>
          </p:spPr>
        </p:pic>
        <p:pic>
          <p:nvPicPr>
            <p:cNvPr id="10" name="図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1056" y="4668122"/>
              <a:ext cx="765888" cy="765888"/>
            </a:xfrm>
            <a:prstGeom prst="rect">
              <a:avLst/>
            </a:prstGeom>
          </p:spPr>
        </p:pic>
        <p:pic>
          <p:nvPicPr>
            <p:cNvPr id="11" name="図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70510" y="4668122"/>
              <a:ext cx="765888" cy="765888"/>
            </a:xfrm>
            <a:prstGeom prst="rect">
              <a:avLst/>
            </a:prstGeom>
          </p:spPr>
        </p:pic>
        <p:pic>
          <p:nvPicPr>
            <p:cNvPr id="12" name="図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98775" y="4668122"/>
              <a:ext cx="765888" cy="765888"/>
            </a:xfrm>
            <a:prstGeom prst="rect">
              <a:avLst/>
            </a:prstGeom>
          </p:spPr>
        </p:pic>
        <p:pic>
          <p:nvPicPr>
            <p:cNvPr id="13" name="図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628229" y="4668122"/>
              <a:ext cx="765888" cy="765888"/>
            </a:xfrm>
            <a:prstGeom prst="rect">
              <a:avLst/>
            </a:prstGeom>
          </p:spPr>
        </p:pic>
        <p:pic>
          <p:nvPicPr>
            <p:cNvPr id="14" name="図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457683" y="4668122"/>
              <a:ext cx="765888" cy="765888"/>
            </a:xfrm>
            <a:prstGeom prst="rect">
              <a:avLst/>
            </a:prstGeom>
          </p:spPr>
        </p:pic>
        <p:pic>
          <p:nvPicPr>
            <p:cNvPr id="15" name="図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287137" y="4669734"/>
              <a:ext cx="765888" cy="765888"/>
            </a:xfrm>
            <a:prstGeom prst="rect">
              <a:avLst/>
            </a:prstGeom>
          </p:spPr>
        </p:pic>
        <p:pic>
          <p:nvPicPr>
            <p:cNvPr id="16" name="図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116591" y="4668122"/>
              <a:ext cx="765888" cy="765888"/>
            </a:xfrm>
            <a:prstGeom prst="rect">
              <a:avLst/>
            </a:prstGeom>
          </p:spPr>
        </p:pic>
        <p:pic>
          <p:nvPicPr>
            <p:cNvPr id="17" name="図 1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40766" y="4668122"/>
              <a:ext cx="765888" cy="765888"/>
            </a:xfrm>
            <a:prstGeom prst="rect">
              <a:avLst/>
            </a:prstGeom>
          </p:spPr>
        </p:pic>
        <p:pic>
          <p:nvPicPr>
            <p:cNvPr id="18" name="図 1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11602" y="5512237"/>
              <a:ext cx="765888" cy="765888"/>
            </a:xfrm>
            <a:prstGeom prst="rect">
              <a:avLst/>
            </a:prstGeom>
          </p:spPr>
        </p:pic>
        <p:pic>
          <p:nvPicPr>
            <p:cNvPr id="19" name="図 1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42667" y="5512237"/>
              <a:ext cx="765888" cy="765888"/>
            </a:xfrm>
            <a:prstGeom prst="rect">
              <a:avLst/>
            </a:prstGeom>
          </p:spPr>
        </p:pic>
        <p:pic>
          <p:nvPicPr>
            <p:cNvPr id="20" name="図 1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73123" y="5512237"/>
              <a:ext cx="765888" cy="765888"/>
            </a:xfrm>
            <a:prstGeom prst="rect">
              <a:avLst/>
            </a:prstGeom>
          </p:spPr>
        </p:pic>
        <p:pic>
          <p:nvPicPr>
            <p:cNvPr id="21" name="図 20"/>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798775" y="5511944"/>
              <a:ext cx="765888" cy="765888"/>
            </a:xfrm>
            <a:prstGeom prst="rect">
              <a:avLst/>
            </a:prstGeom>
          </p:spPr>
        </p:pic>
        <p:pic>
          <p:nvPicPr>
            <p:cNvPr id="22" name="図 2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624427" y="5511944"/>
              <a:ext cx="765888" cy="765888"/>
            </a:xfrm>
            <a:prstGeom prst="rect">
              <a:avLst/>
            </a:prstGeom>
          </p:spPr>
        </p:pic>
        <p:pic>
          <p:nvPicPr>
            <p:cNvPr id="23" name="図 22"/>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450079" y="5517689"/>
              <a:ext cx="765888" cy="765888"/>
            </a:xfrm>
            <a:prstGeom prst="rect">
              <a:avLst/>
            </a:prstGeom>
          </p:spPr>
        </p:pic>
        <p:pic>
          <p:nvPicPr>
            <p:cNvPr id="24" name="図 23"/>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287137" y="5508397"/>
              <a:ext cx="765888" cy="765888"/>
            </a:xfrm>
            <a:prstGeom prst="rect">
              <a:avLst/>
            </a:prstGeom>
          </p:spPr>
        </p:pic>
        <p:pic>
          <p:nvPicPr>
            <p:cNvPr id="25" name="図 24"/>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943854" y="5505873"/>
              <a:ext cx="766800" cy="766800"/>
            </a:xfrm>
            <a:prstGeom prst="rect">
              <a:avLst/>
            </a:prstGeom>
          </p:spPr>
        </p:pic>
      </p:grpSp>
    </p:spTree>
    <p:extLst>
      <p:ext uri="{BB962C8B-B14F-4D97-AF65-F5344CB8AC3E}">
        <p14:creationId xmlns:p14="http://schemas.microsoft.com/office/powerpoint/2010/main" val="42576645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484243" y="171421"/>
            <a:ext cx="9869557" cy="1325563"/>
          </a:xfrm>
        </p:spPr>
        <p:txBody>
          <a:bodyPr/>
          <a:lstStyle/>
          <a:p>
            <a:r>
              <a:rPr kumimoji="1" lang="ja-JP" altLang="en-US" dirty="0" smtClean="0"/>
              <a:t>マスター タイトルの書式設定</a:t>
            </a:r>
            <a:endParaRPr kumimoji="1" lang="ja-JP" altLang="en-US" dirty="0"/>
          </a:p>
        </p:txBody>
      </p:sp>
      <p:sp>
        <p:nvSpPr>
          <p:cNvPr id="3" name="コンテンツ プレースホルダー 2"/>
          <p:cNvSpPr>
            <a:spLocks noGrp="1"/>
          </p:cNvSpPr>
          <p:nvPr>
            <p:ph idx="1" hasCustomPrompt="1"/>
          </p:nvPr>
        </p:nvSpPr>
        <p:spPr/>
        <p:txBody>
          <a:bodyPr/>
          <a:lstStyle>
            <a:lvl1pPr marL="0" indent="0">
              <a:buNone/>
              <a:defRPr/>
            </a:lvl1pPr>
          </a:lstStyle>
          <a:p>
            <a:pPr lvl="0"/>
            <a:r>
              <a:rPr kumimoji="1" lang="ja-JP" altLang="en-US" dirty="0" smtClean="0"/>
              <a:t>〇マスター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10"/>
          </p:nvPr>
        </p:nvSpPr>
        <p:spPr/>
        <p:txBody>
          <a:bodyPr/>
          <a:lstStyle/>
          <a:p>
            <a:fld id="{03DE9BFA-80F3-4AA1-94B4-EB77593C66F6}" type="datetimeFigureOut">
              <a:rPr kumimoji="1" lang="ja-JP" altLang="en-US" smtClean="0"/>
              <a:t>2022/1/14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cxnSp>
        <p:nvCxnSpPr>
          <p:cNvPr id="8" name="直線コネクタ 7"/>
          <p:cNvCxnSpPr/>
          <p:nvPr userDrawn="1"/>
        </p:nvCxnSpPr>
        <p:spPr>
          <a:xfrm>
            <a:off x="0" y="1496984"/>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520" y="317368"/>
            <a:ext cx="1033671" cy="1033671"/>
          </a:xfrm>
          <a:prstGeom prst="rect">
            <a:avLst/>
          </a:prstGeom>
        </p:spPr>
      </p:pic>
    </p:spTree>
    <p:extLst>
      <p:ext uri="{BB962C8B-B14F-4D97-AF65-F5344CB8AC3E}">
        <p14:creationId xmlns:p14="http://schemas.microsoft.com/office/powerpoint/2010/main" val="274533976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740"/>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03DE9BFA-80F3-4AA1-94B4-EB77593C66F6}" type="datetimeFigureOut">
              <a:rPr kumimoji="1" lang="ja-JP" altLang="en-US" smtClean="0"/>
              <a:t>2022/1/14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82747175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03DE9BFA-80F3-4AA1-94B4-EB77593C66F6}" type="datetimeFigureOut">
              <a:rPr kumimoji="1" lang="ja-JP" altLang="en-US" smtClean="0"/>
              <a:t>2022/1/14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358591882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7"/>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9"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1"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03DE9BFA-80F3-4AA1-94B4-EB77593C66F6}" type="datetimeFigureOut">
              <a:rPr kumimoji="1" lang="ja-JP" altLang="en-US" smtClean="0"/>
              <a:t>2022/1/14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2416766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03DE9BFA-80F3-4AA1-94B4-EB77593C66F6}" type="datetimeFigureOut">
              <a:rPr kumimoji="1" lang="ja-JP" altLang="en-US" smtClean="0"/>
              <a:t>2022/1/14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533838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3DE9BFA-80F3-4AA1-94B4-EB77593C66F6}" type="datetimeFigureOut">
              <a:rPr kumimoji="1" lang="ja-JP" altLang="en-US" smtClean="0"/>
              <a:t>2022/1/14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1826417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3DE9BFA-80F3-4AA1-94B4-EB77593C66F6}" type="datetimeFigureOut">
              <a:rPr kumimoji="1" lang="ja-JP" altLang="en-US" smtClean="0"/>
              <a:t>2022/1/14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764284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DE9BFA-80F3-4AA1-94B4-EB77593C66F6}" type="datetimeFigureOut">
              <a:rPr kumimoji="1" lang="ja-JP" altLang="en-US" smtClean="0"/>
              <a:t>2022/1/14</a:t>
            </a:fld>
            <a:endParaRPr kumimoji="1" lang="ja-JP" altLang="en-US"/>
          </a:p>
        </p:txBody>
      </p:sp>
      <p:sp>
        <p:nvSpPr>
          <p:cNvPr id="5" name="フッター プレースホルダー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67649444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iming>
    <p:tnLst>
      <p:par>
        <p:cTn id="1" dur="indefinite" restart="never" nodeType="tmRoot"/>
      </p:par>
    </p:tnLst>
  </p:timing>
  <p:txStyles>
    <p:title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377" rtl="0" eaLnBrk="1" latinLnBrk="0" hangingPunct="1">
        <a:defRPr kumimoji="1" sz="1800" kern="1200">
          <a:solidFill>
            <a:schemeClr val="tx1"/>
          </a:solidFill>
          <a:latin typeface="+mn-lt"/>
          <a:ea typeface="+mn-ea"/>
          <a:cs typeface="+mn-cs"/>
        </a:defRPr>
      </a:lvl1pPr>
      <a:lvl2pPr marL="457189" algn="l" defTabSz="914377" rtl="0" eaLnBrk="1" latinLnBrk="0" hangingPunct="1">
        <a:defRPr kumimoji="1" sz="1800" kern="1200">
          <a:solidFill>
            <a:schemeClr val="tx1"/>
          </a:solidFill>
          <a:latin typeface="+mn-lt"/>
          <a:ea typeface="+mn-ea"/>
          <a:cs typeface="+mn-cs"/>
        </a:defRPr>
      </a:lvl2pPr>
      <a:lvl3pPr marL="914377" algn="l" defTabSz="914377" rtl="0" eaLnBrk="1" latinLnBrk="0" hangingPunct="1">
        <a:defRPr kumimoji="1" sz="1800" kern="1200">
          <a:solidFill>
            <a:schemeClr val="tx1"/>
          </a:solidFill>
          <a:latin typeface="+mn-lt"/>
          <a:ea typeface="+mn-ea"/>
          <a:cs typeface="+mn-cs"/>
        </a:defRPr>
      </a:lvl3pPr>
      <a:lvl4pPr marL="1371566" algn="l" defTabSz="914377" rtl="0" eaLnBrk="1" latinLnBrk="0" hangingPunct="1">
        <a:defRPr kumimoji="1" sz="1800" kern="1200">
          <a:solidFill>
            <a:schemeClr val="tx1"/>
          </a:solidFill>
          <a:latin typeface="+mn-lt"/>
          <a:ea typeface="+mn-ea"/>
          <a:cs typeface="+mn-cs"/>
        </a:defRPr>
      </a:lvl4pPr>
      <a:lvl5pPr marL="1828754" algn="l" defTabSz="914377" rtl="0" eaLnBrk="1" latinLnBrk="0" hangingPunct="1">
        <a:defRPr kumimoji="1" sz="1800" kern="1200">
          <a:solidFill>
            <a:schemeClr val="tx1"/>
          </a:solidFill>
          <a:latin typeface="+mn-lt"/>
          <a:ea typeface="+mn-ea"/>
          <a:cs typeface="+mn-cs"/>
        </a:defRPr>
      </a:lvl5pPr>
      <a:lvl6pPr marL="2285943" algn="l" defTabSz="914377" rtl="0" eaLnBrk="1" latinLnBrk="0" hangingPunct="1">
        <a:defRPr kumimoji="1" sz="1800" kern="1200">
          <a:solidFill>
            <a:schemeClr val="tx1"/>
          </a:solidFill>
          <a:latin typeface="+mn-lt"/>
          <a:ea typeface="+mn-ea"/>
          <a:cs typeface="+mn-cs"/>
        </a:defRPr>
      </a:lvl6pPr>
      <a:lvl7pPr marL="2743131" algn="l" defTabSz="914377" rtl="0" eaLnBrk="1" latinLnBrk="0" hangingPunct="1">
        <a:defRPr kumimoji="1" sz="1800" kern="1200">
          <a:solidFill>
            <a:schemeClr val="tx1"/>
          </a:solidFill>
          <a:latin typeface="+mn-lt"/>
          <a:ea typeface="+mn-ea"/>
          <a:cs typeface="+mn-cs"/>
        </a:defRPr>
      </a:lvl7pPr>
      <a:lvl8pPr marL="3200320" algn="l" defTabSz="914377" rtl="0" eaLnBrk="1" latinLnBrk="0" hangingPunct="1">
        <a:defRPr kumimoji="1" sz="1800" kern="1200">
          <a:solidFill>
            <a:schemeClr val="tx1"/>
          </a:solidFill>
          <a:latin typeface="+mn-lt"/>
          <a:ea typeface="+mn-ea"/>
          <a:cs typeface="+mn-cs"/>
        </a:defRPr>
      </a:lvl8pPr>
      <a:lvl9pPr marL="3657509" algn="l" defTabSz="914377"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png"/><Relationship Id="rId18" Type="http://schemas.openxmlformats.org/officeDocument/2006/relationships/image" Target="../media/image7.png"/><Relationship Id="rId3" Type="http://schemas.openxmlformats.org/officeDocument/2006/relationships/image" Target="../media/image27.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6.png"/><Relationship Id="rId2" Type="http://schemas.openxmlformats.org/officeDocument/2006/relationships/notesSlide" Target="../notesSlides/notesSlide10.xml"/><Relationship Id="rId16" Type="http://schemas.openxmlformats.org/officeDocument/2006/relationships/image" Target="../media/image5.png"/><Relationship Id="rId20"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4.png"/><Relationship Id="rId10" Type="http://schemas.openxmlformats.org/officeDocument/2006/relationships/image" Target="../media/image15.png"/><Relationship Id="rId19"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14.png"/><Relationship Id="rId1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hyperlink" Target="http://sdgindex.org/"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9.tmp"/><Relationship Id="rId5" Type="http://schemas.openxmlformats.org/officeDocument/2006/relationships/image" Target="../media/image38.jpeg"/><Relationship Id="rId4" Type="http://schemas.openxmlformats.org/officeDocument/2006/relationships/image" Target="../media/image37.tm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0.png"/><Relationship Id="rId7"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41.png"/><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43.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un.org/ga/search/view_doc.asp?symbol=A/RES/70/1&amp;Lang=E" TargetMode="External"/><Relationship Id="rId7"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www.mofa.go.jp/mofaj/files/000101402.pdf"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image" Target="../media/image17.png"/><Relationship Id="rId9" Type="http://schemas.openxmlformats.org/officeDocument/2006/relationships/image" Target="../media/image5.png"/></Relationships>
</file>

<file path=ppt/slides/_rels/slide36.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1.jpe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3.jpe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jpeg"/><Relationship Id="rId2" Type="http://schemas.openxmlformats.org/officeDocument/2006/relationships/image" Target="../media/image62.png"/><Relationship Id="rId1" Type="http://schemas.openxmlformats.org/officeDocument/2006/relationships/slideLayout" Target="../slideLayouts/slideLayout4.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jpeg"/><Relationship Id="rId4" Type="http://schemas.openxmlformats.org/officeDocument/2006/relationships/image" Target="../media/image64.png"/><Relationship Id="rId9" Type="http://schemas.openxmlformats.org/officeDocument/2006/relationships/image" Target="../media/image69.jpeg"/><Relationship Id="rId14" Type="http://schemas.openxmlformats.org/officeDocument/2006/relationships/image" Target="../media/image74.jpeg"/></Relationships>
</file>

<file path=ppt/slides/_rels/slide46.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hyperlink" Target="https://www.unic.or.jp/news_press/features_backgrounders/24082/" TargetMode="External"/><Relationship Id="rId1" Type="http://schemas.openxmlformats.org/officeDocument/2006/relationships/slideLayout" Target="../slideLayouts/slideLayout3.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3.xml"/><Relationship Id="rId5" Type="http://schemas.openxmlformats.org/officeDocument/2006/relationships/image" Target="../media/image80.jpeg"/><Relationship Id="rId4" Type="http://schemas.openxmlformats.org/officeDocument/2006/relationships/image" Target="../media/image79.jpeg"/></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dirty="0"/>
          </a:p>
        </p:txBody>
      </p:sp>
      <p:sp>
        <p:nvSpPr>
          <p:cNvPr id="3" name="サブタイトル 2"/>
          <p:cNvSpPr>
            <a:spLocks noGrp="1"/>
          </p:cNvSpPr>
          <p:nvPr>
            <p:ph type="subTitle" idx="1"/>
          </p:nvPr>
        </p:nvSpPr>
        <p:spPr/>
        <p:txBody>
          <a:bodyPr/>
          <a:lstStyle/>
          <a:p>
            <a:endParaRPr kumimoji="1" lang="ja-JP" altLang="en-US" dirty="0"/>
          </a:p>
        </p:txBody>
      </p:sp>
      <p:pic>
        <p:nvPicPr>
          <p:cNvPr id="4" name="図 3"/>
          <p:cNvPicPr>
            <a:picLocks noChangeAspect="1"/>
          </p:cNvPicPr>
          <p:nvPr/>
        </p:nvPicPr>
        <p:blipFill>
          <a:blip r:embed="rId3"/>
          <a:stretch>
            <a:fillRect/>
          </a:stretch>
        </p:blipFill>
        <p:spPr>
          <a:xfrm>
            <a:off x="0" y="0"/>
            <a:ext cx="12192000" cy="6858000"/>
          </a:xfrm>
          <a:prstGeom prst="rect">
            <a:avLst/>
          </a:prstGeom>
        </p:spPr>
      </p:pic>
      <p:sp>
        <p:nvSpPr>
          <p:cNvPr id="5" name="テキスト ボックス 4"/>
          <p:cNvSpPr txBox="1"/>
          <p:nvPr/>
        </p:nvSpPr>
        <p:spPr>
          <a:xfrm>
            <a:off x="1001483" y="352922"/>
            <a:ext cx="10189029" cy="769441"/>
          </a:xfrm>
          <a:prstGeom prst="rect">
            <a:avLst/>
          </a:prstGeom>
          <a:noFill/>
        </p:spPr>
        <p:txBody>
          <a:bodyPr wrap="square" rtlCol="0">
            <a:spAutoFit/>
          </a:bodyPr>
          <a:lstStyle/>
          <a:p>
            <a:pPr algn="dist"/>
            <a:r>
              <a:rPr kumimoji="1" lang="en-US" altLang="ja-JP" sz="4400" b="1" dirty="0" smtClean="0">
                <a:latin typeface="Meiryo UI" panose="020B0604030504040204" pitchFamily="50" charset="-128"/>
                <a:ea typeface="Meiryo UI" panose="020B0604030504040204" pitchFamily="50" charset="-128"/>
              </a:rPr>
              <a:t>SDGs</a:t>
            </a:r>
            <a:r>
              <a:rPr kumimoji="1" lang="ja-JP" altLang="en-US" sz="4400" b="1" dirty="0" smtClean="0">
                <a:latin typeface="Meiryo UI" panose="020B0604030504040204" pitchFamily="50" charset="-128"/>
                <a:ea typeface="Meiryo UI" panose="020B0604030504040204" pitchFamily="50" charset="-128"/>
              </a:rPr>
              <a:t>先進都市の実現に向けて</a:t>
            </a:r>
            <a:endParaRPr kumimoji="1" lang="en-US" altLang="ja-JP" sz="4400" b="1"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506459" y="5665485"/>
            <a:ext cx="3179075" cy="784830"/>
          </a:xfrm>
          <a:prstGeom prst="rect">
            <a:avLst/>
          </a:prstGeom>
          <a:noFill/>
        </p:spPr>
        <p:txBody>
          <a:bodyPr wrap="none" rtlCol="0">
            <a:spAutoFit/>
          </a:bodyPr>
          <a:lstStyle/>
          <a:p>
            <a:pPr algn="ctr"/>
            <a:r>
              <a:rPr kumimoji="1" lang="en-US" altLang="ja-JP" sz="2000" b="1" dirty="0" smtClean="0">
                <a:solidFill>
                  <a:schemeClr val="bg1"/>
                </a:solidFill>
                <a:latin typeface="Meiryo UI" panose="020B0604030504040204" pitchFamily="50" charset="-128"/>
                <a:ea typeface="Meiryo UI" panose="020B0604030504040204" pitchFamily="50" charset="-128"/>
              </a:rPr>
              <a:t>2020</a:t>
            </a:r>
            <a:r>
              <a:rPr kumimoji="1" lang="ja-JP" altLang="en-US" sz="2000" b="1" dirty="0" smtClean="0">
                <a:solidFill>
                  <a:schemeClr val="bg1"/>
                </a:solidFill>
                <a:latin typeface="Meiryo UI" panose="020B0604030504040204" pitchFamily="50" charset="-128"/>
                <a:ea typeface="Meiryo UI" panose="020B0604030504040204" pitchFamily="50" charset="-128"/>
              </a:rPr>
              <a:t>年</a:t>
            </a:r>
            <a:r>
              <a:rPr kumimoji="1" lang="en-US" altLang="ja-JP" sz="2000" b="1" dirty="0" smtClean="0">
                <a:solidFill>
                  <a:schemeClr val="bg1"/>
                </a:solidFill>
                <a:latin typeface="Meiryo UI" panose="020B0604030504040204" pitchFamily="50" charset="-128"/>
                <a:ea typeface="Meiryo UI" panose="020B0604030504040204" pitchFamily="50" charset="-128"/>
              </a:rPr>
              <a:t>10</a:t>
            </a:r>
            <a:r>
              <a:rPr kumimoji="1" lang="ja-JP" altLang="en-US" sz="2000" b="1" dirty="0" smtClean="0">
                <a:solidFill>
                  <a:schemeClr val="bg1"/>
                </a:solidFill>
                <a:latin typeface="Meiryo UI" panose="020B0604030504040204" pitchFamily="50" charset="-128"/>
                <a:ea typeface="Meiryo UI" panose="020B0604030504040204" pitchFamily="50" charset="-128"/>
              </a:rPr>
              <a:t>月</a:t>
            </a:r>
            <a:r>
              <a:rPr kumimoji="1" lang="en-US" altLang="ja-JP" sz="2000" b="1" dirty="0" smtClean="0">
                <a:solidFill>
                  <a:schemeClr val="bg1"/>
                </a:solidFill>
                <a:latin typeface="Meiryo UI" panose="020B0604030504040204" pitchFamily="50" charset="-128"/>
                <a:ea typeface="Meiryo UI" panose="020B0604030504040204" pitchFamily="50" charset="-128"/>
              </a:rPr>
              <a:t>28</a:t>
            </a:r>
            <a:r>
              <a:rPr kumimoji="1" lang="ja-JP" altLang="en-US" sz="2000" b="1" dirty="0" smtClean="0">
                <a:solidFill>
                  <a:schemeClr val="bg1"/>
                </a:solidFill>
                <a:latin typeface="Meiryo UI" panose="020B0604030504040204" pitchFamily="50" charset="-128"/>
                <a:ea typeface="Meiryo UI" panose="020B0604030504040204" pitchFamily="50" charset="-128"/>
              </a:rPr>
              <a:t>日</a:t>
            </a:r>
            <a:endParaRPr kumimoji="1" lang="en-US" altLang="ja-JP" sz="2000" b="1" dirty="0">
              <a:solidFill>
                <a:schemeClr val="bg1"/>
              </a:solidFill>
              <a:latin typeface="Meiryo UI" panose="020B0604030504040204" pitchFamily="50" charset="-128"/>
              <a:ea typeface="Meiryo UI" panose="020B0604030504040204" pitchFamily="50" charset="-128"/>
            </a:endParaRPr>
          </a:p>
          <a:p>
            <a:pPr algn="ctr">
              <a:spcBef>
                <a:spcPts val="600"/>
              </a:spcBef>
            </a:pPr>
            <a:r>
              <a:rPr kumimoji="1" lang="ja-JP" altLang="en-US" sz="2000" b="1" dirty="0" smtClean="0">
                <a:solidFill>
                  <a:schemeClr val="bg1"/>
                </a:solidFill>
                <a:latin typeface="Meiryo UI" panose="020B0604030504040204" pitchFamily="50" charset="-128"/>
                <a:ea typeface="Meiryo UI" panose="020B0604030504040204" pitchFamily="50" charset="-128"/>
              </a:rPr>
              <a:t>大阪府 政策企画部 企画室</a:t>
            </a:r>
            <a:endParaRPr kumimoji="1" lang="ja-JP" altLang="en-US" sz="2000" b="1" dirty="0">
              <a:solidFill>
                <a:schemeClr val="bg1"/>
              </a:solidFill>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6525" y="3817257"/>
            <a:ext cx="4305476" cy="3040743"/>
          </a:xfrm>
          <a:prstGeom prst="rect">
            <a:avLst/>
          </a:prstGeom>
        </p:spPr>
      </p:pic>
    </p:spTree>
    <p:extLst>
      <p:ext uri="{BB962C8B-B14F-4D97-AF65-F5344CB8AC3E}">
        <p14:creationId xmlns:p14="http://schemas.microsoft.com/office/powerpoint/2010/main" val="1884414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ＳＤＧｓのもう一つの捉え方</a:t>
            </a:r>
            <a:r>
              <a:rPr kumimoji="1" lang="ja-JP" altLang="en-US" sz="2800" dirty="0" smtClean="0"/>
              <a:t>～５つのＰ～</a:t>
            </a:r>
            <a:endParaRPr kumimoji="1" lang="ja-JP" altLang="en-US" sz="2800" dirty="0"/>
          </a:p>
        </p:txBody>
      </p:sp>
      <p:pic>
        <p:nvPicPr>
          <p:cNvPr id="4" name="Picture 7" descr="C:\Users\sakurai kazuko\Desktop\SustDevWheel-01_JAN_v1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1880" y="1324037"/>
            <a:ext cx="5189220" cy="5533964"/>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01612" y="5921110"/>
            <a:ext cx="765888" cy="765888"/>
          </a:xfrm>
          <a:prstGeom prst="rect">
            <a:avLst/>
          </a:prstGeom>
        </p:spPr>
      </p:pic>
      <p:grpSp>
        <p:nvGrpSpPr>
          <p:cNvPr id="24" name="グループ化 23"/>
          <p:cNvGrpSpPr/>
          <p:nvPr/>
        </p:nvGrpSpPr>
        <p:grpSpPr>
          <a:xfrm>
            <a:off x="1194352" y="1612267"/>
            <a:ext cx="2424796" cy="1647865"/>
            <a:chOff x="801132" y="1613073"/>
            <a:chExt cx="2424796" cy="1647865"/>
          </a:xfrm>
        </p:grpSpPr>
        <p:pic>
          <p:nvPicPr>
            <p:cNvPr id="7" name="図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1132" y="1613073"/>
              <a:ext cx="765888" cy="765888"/>
            </a:xfrm>
            <a:prstGeom prst="rect">
              <a:avLst/>
            </a:prstGeom>
          </p:spPr>
        </p:pic>
        <p:pic>
          <p:nvPicPr>
            <p:cNvPr id="8" name="図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30586" y="1613073"/>
              <a:ext cx="765888" cy="765888"/>
            </a:xfrm>
            <a:prstGeom prst="rect">
              <a:avLst/>
            </a:prstGeom>
          </p:spPr>
        </p:pic>
        <p:pic>
          <p:nvPicPr>
            <p:cNvPr id="9" name="図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60040" y="1613073"/>
              <a:ext cx="765888" cy="765888"/>
            </a:xfrm>
            <a:prstGeom prst="rect">
              <a:avLst/>
            </a:prstGeom>
          </p:spPr>
        </p:pic>
        <p:pic>
          <p:nvPicPr>
            <p:cNvPr id="10" name="図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1132" y="2495050"/>
              <a:ext cx="765888" cy="765888"/>
            </a:xfrm>
            <a:prstGeom prst="rect">
              <a:avLst/>
            </a:prstGeom>
          </p:spPr>
        </p:pic>
        <p:pic>
          <p:nvPicPr>
            <p:cNvPr id="11" name="図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630586" y="2495050"/>
              <a:ext cx="765888" cy="765888"/>
            </a:xfrm>
            <a:prstGeom prst="rect">
              <a:avLst/>
            </a:prstGeom>
          </p:spPr>
        </p:pic>
        <p:pic>
          <p:nvPicPr>
            <p:cNvPr id="12" name="図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60040" y="2495050"/>
              <a:ext cx="765888" cy="765888"/>
            </a:xfrm>
            <a:prstGeom prst="rect">
              <a:avLst/>
            </a:prstGeom>
          </p:spPr>
        </p:pic>
      </p:grpSp>
      <p:grpSp>
        <p:nvGrpSpPr>
          <p:cNvPr id="26" name="グループ化 25"/>
          <p:cNvGrpSpPr/>
          <p:nvPr/>
        </p:nvGrpSpPr>
        <p:grpSpPr>
          <a:xfrm>
            <a:off x="8801100" y="1612267"/>
            <a:ext cx="2424796" cy="1648671"/>
            <a:chOff x="8801100" y="1612267"/>
            <a:chExt cx="2424796" cy="1648671"/>
          </a:xfrm>
        </p:grpSpPr>
        <p:pic>
          <p:nvPicPr>
            <p:cNvPr id="13" name="図 1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801100" y="1613879"/>
              <a:ext cx="765888" cy="765888"/>
            </a:xfrm>
            <a:prstGeom prst="rect">
              <a:avLst/>
            </a:prstGeom>
          </p:spPr>
        </p:pic>
        <p:pic>
          <p:nvPicPr>
            <p:cNvPr id="14" name="図 1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630554" y="1612267"/>
              <a:ext cx="765888" cy="765888"/>
            </a:xfrm>
            <a:prstGeom prst="rect">
              <a:avLst/>
            </a:prstGeom>
          </p:spPr>
        </p:pic>
        <p:pic>
          <p:nvPicPr>
            <p:cNvPr id="15" name="図 1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801100" y="2495050"/>
              <a:ext cx="765888" cy="765888"/>
            </a:xfrm>
            <a:prstGeom prst="rect">
              <a:avLst/>
            </a:prstGeom>
          </p:spPr>
        </p:pic>
        <p:pic>
          <p:nvPicPr>
            <p:cNvPr id="16" name="図 1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30554" y="2493438"/>
              <a:ext cx="765888" cy="765888"/>
            </a:xfrm>
            <a:prstGeom prst="rect">
              <a:avLst/>
            </a:prstGeom>
          </p:spPr>
        </p:pic>
        <p:pic>
          <p:nvPicPr>
            <p:cNvPr id="17" name="図 1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460008" y="2493438"/>
              <a:ext cx="765888" cy="765888"/>
            </a:xfrm>
            <a:prstGeom prst="rect">
              <a:avLst/>
            </a:prstGeom>
          </p:spPr>
        </p:pic>
      </p:grpSp>
      <p:grpSp>
        <p:nvGrpSpPr>
          <p:cNvPr id="25" name="グループ化 24"/>
          <p:cNvGrpSpPr/>
          <p:nvPr/>
        </p:nvGrpSpPr>
        <p:grpSpPr>
          <a:xfrm>
            <a:off x="804934" y="3656179"/>
            <a:ext cx="2417192" cy="1653610"/>
            <a:chOff x="804934" y="3656179"/>
            <a:chExt cx="2417192" cy="1653610"/>
          </a:xfrm>
        </p:grpSpPr>
        <p:pic>
          <p:nvPicPr>
            <p:cNvPr id="18" name="図 17"/>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630586" y="3656179"/>
              <a:ext cx="765888" cy="765888"/>
            </a:xfrm>
            <a:prstGeom prst="rect">
              <a:avLst/>
            </a:prstGeom>
          </p:spPr>
        </p:pic>
        <p:pic>
          <p:nvPicPr>
            <p:cNvPr id="19" name="図 18"/>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04934" y="4538156"/>
              <a:ext cx="765888" cy="765888"/>
            </a:xfrm>
            <a:prstGeom prst="rect">
              <a:avLst/>
            </a:prstGeom>
          </p:spPr>
        </p:pic>
        <p:pic>
          <p:nvPicPr>
            <p:cNvPr id="20" name="図 19"/>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630586" y="4538156"/>
              <a:ext cx="765888" cy="765888"/>
            </a:xfrm>
            <a:prstGeom prst="rect">
              <a:avLst/>
            </a:prstGeom>
          </p:spPr>
        </p:pic>
        <p:pic>
          <p:nvPicPr>
            <p:cNvPr id="21" name="図 20"/>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456238" y="4543901"/>
              <a:ext cx="765888" cy="765888"/>
            </a:xfrm>
            <a:prstGeom prst="rect">
              <a:avLst/>
            </a:prstGeom>
          </p:spPr>
        </p:pic>
      </p:grpSp>
      <p:pic>
        <p:nvPicPr>
          <p:cNvPr id="22" name="図 21"/>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8345480" y="5921110"/>
            <a:ext cx="765888" cy="765888"/>
          </a:xfrm>
          <a:prstGeom prst="rect">
            <a:avLst/>
          </a:prstGeom>
        </p:spPr>
      </p:pic>
    </p:spTree>
    <p:extLst>
      <p:ext uri="{BB962C8B-B14F-4D97-AF65-F5344CB8AC3E}">
        <p14:creationId xmlns:p14="http://schemas.microsoft.com/office/powerpoint/2010/main" val="2844175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ＳＤＧｓの</a:t>
            </a:r>
            <a:r>
              <a:rPr lang="ja-JP" altLang="en-US" dirty="0" smtClean="0"/>
              <a:t>達成状況（世界との比較）</a:t>
            </a:r>
            <a:r>
              <a:rPr lang="en-US" altLang="ja-JP" dirty="0" smtClean="0"/>
              <a:t/>
            </a:r>
            <a:br>
              <a:rPr lang="en-US" altLang="ja-JP" dirty="0" smtClean="0"/>
            </a:br>
            <a:r>
              <a:rPr lang="ja-JP" altLang="en-US" sz="3200" dirty="0" smtClean="0"/>
              <a:t>～ＳＤＧｓ達成度上位２０ヵ国～</a:t>
            </a:r>
            <a:endParaRPr kumimoji="1" lang="ja-JP" altLang="en-US" sz="3200" dirty="0"/>
          </a:p>
        </p:txBody>
      </p:sp>
      <p:sp>
        <p:nvSpPr>
          <p:cNvPr id="4" name="正方形/長方形 3"/>
          <p:cNvSpPr/>
          <p:nvPr/>
        </p:nvSpPr>
        <p:spPr>
          <a:xfrm>
            <a:off x="7088435" y="6488668"/>
            <a:ext cx="4927439" cy="369332"/>
          </a:xfrm>
          <a:prstGeom prst="rect">
            <a:avLst/>
          </a:prstGeom>
        </p:spPr>
        <p:txBody>
          <a:bodyPr wrap="none">
            <a:spAutoFit/>
          </a:bodyPr>
          <a:lstStyle/>
          <a:p>
            <a:r>
              <a:rPr lang="ja-JP" altLang="en-US" dirty="0"/>
              <a:t>参照：</a:t>
            </a:r>
            <a:r>
              <a:rPr lang="en-US" altLang="ja-JP" dirty="0">
                <a:hlinkClick r:id="rId2"/>
              </a:rPr>
              <a:t>Sustainable Development Report</a:t>
            </a:r>
            <a:r>
              <a:rPr lang="ja-JP" altLang="en-US" dirty="0"/>
              <a:t>（</a:t>
            </a:r>
            <a:r>
              <a:rPr lang="en-US" altLang="ja-JP" dirty="0"/>
              <a:t>SDSN</a:t>
            </a:r>
            <a:r>
              <a:rPr lang="ja-JP" altLang="en-US" dirty="0"/>
              <a:t>）</a:t>
            </a:r>
          </a:p>
        </p:txBody>
      </p:sp>
      <p:graphicFrame>
        <p:nvGraphicFramePr>
          <p:cNvPr id="6" name="表 5"/>
          <p:cNvGraphicFramePr>
            <a:graphicFrameLocks noGrp="1"/>
          </p:cNvGraphicFramePr>
          <p:nvPr>
            <p:extLst>
              <p:ext uri="{D42A27DB-BD31-4B8C-83A1-F6EECF244321}">
                <p14:modId xmlns:p14="http://schemas.microsoft.com/office/powerpoint/2010/main" val="55842464"/>
              </p:ext>
            </p:extLst>
          </p:nvPr>
        </p:nvGraphicFramePr>
        <p:xfrm>
          <a:off x="304932" y="2105511"/>
          <a:ext cx="5472000" cy="4196139"/>
        </p:xfrm>
        <a:graphic>
          <a:graphicData uri="http://schemas.openxmlformats.org/drawingml/2006/table">
            <a:tbl>
              <a:tblPr firstRow="1" bandRow="1">
                <a:tableStyleId>{5C22544A-7EE6-4342-B048-85BDC9FD1C3A}</a:tableStyleId>
              </a:tblPr>
              <a:tblGrid>
                <a:gridCol w="396000">
                  <a:extLst>
                    <a:ext uri="{9D8B030D-6E8A-4147-A177-3AD203B41FA5}">
                      <a16:colId xmlns:a16="http://schemas.microsoft.com/office/drawing/2014/main" val="1482000897"/>
                    </a:ext>
                  </a:extLst>
                </a:gridCol>
                <a:gridCol w="1440000">
                  <a:extLst>
                    <a:ext uri="{9D8B030D-6E8A-4147-A177-3AD203B41FA5}">
                      <a16:colId xmlns:a16="http://schemas.microsoft.com/office/drawing/2014/main" val="1771672345"/>
                    </a:ext>
                  </a:extLst>
                </a:gridCol>
                <a:gridCol w="900000">
                  <a:extLst>
                    <a:ext uri="{9D8B030D-6E8A-4147-A177-3AD203B41FA5}">
                      <a16:colId xmlns:a16="http://schemas.microsoft.com/office/drawing/2014/main" val="3923809610"/>
                    </a:ext>
                  </a:extLst>
                </a:gridCol>
                <a:gridCol w="396000">
                  <a:extLst>
                    <a:ext uri="{9D8B030D-6E8A-4147-A177-3AD203B41FA5}">
                      <a16:colId xmlns:a16="http://schemas.microsoft.com/office/drawing/2014/main" val="2513273447"/>
                    </a:ext>
                  </a:extLst>
                </a:gridCol>
                <a:gridCol w="1440000">
                  <a:extLst>
                    <a:ext uri="{9D8B030D-6E8A-4147-A177-3AD203B41FA5}">
                      <a16:colId xmlns:a16="http://schemas.microsoft.com/office/drawing/2014/main" val="2162851916"/>
                    </a:ext>
                  </a:extLst>
                </a:gridCol>
                <a:gridCol w="900000">
                  <a:extLst>
                    <a:ext uri="{9D8B030D-6E8A-4147-A177-3AD203B41FA5}">
                      <a16:colId xmlns:a16="http://schemas.microsoft.com/office/drawing/2014/main" val="1985727994"/>
                    </a:ext>
                  </a:extLst>
                </a:gridCol>
              </a:tblGrid>
              <a:tr h="236139">
                <a:tc>
                  <a:txBody>
                    <a:bodyPr/>
                    <a:lstStyle/>
                    <a:p>
                      <a:pPr algn="ctr"/>
                      <a:r>
                        <a:rPr kumimoji="1" lang="ja-JP" altLang="en-US" sz="800" dirty="0" smtClean="0"/>
                        <a:t>順位</a:t>
                      </a:r>
                      <a:endParaRPr kumimoji="1" lang="ja-JP" altLang="en-US" sz="800" dirty="0"/>
                    </a:p>
                  </a:txBody>
                  <a:tcPr anchor="ctr"/>
                </a:tc>
                <a:tc>
                  <a:txBody>
                    <a:bodyPr/>
                    <a:lstStyle/>
                    <a:p>
                      <a:pPr algn="ctr"/>
                      <a:r>
                        <a:rPr kumimoji="1" lang="ja-JP" altLang="en-US" sz="800" dirty="0" smtClean="0"/>
                        <a:t>国名</a:t>
                      </a:r>
                      <a:endParaRPr kumimoji="1" lang="ja-JP" altLang="en-US" sz="800" dirty="0"/>
                    </a:p>
                  </a:txBody>
                  <a:tcPr anchor="ctr"/>
                </a:tc>
                <a:tc>
                  <a:txBody>
                    <a:bodyPr/>
                    <a:lstStyle/>
                    <a:p>
                      <a:pPr algn="ctr"/>
                      <a:r>
                        <a:rPr kumimoji="1" lang="ja-JP" altLang="en-US" sz="800" dirty="0" smtClean="0"/>
                        <a:t>スコア</a:t>
                      </a:r>
                      <a:endParaRPr kumimoji="1" lang="ja-JP" altLang="en-US" sz="800" dirty="0"/>
                    </a:p>
                  </a:txBody>
                  <a:tcPr anchor="ctr"/>
                </a:tc>
                <a:tc>
                  <a:txBody>
                    <a:bodyPr/>
                    <a:lstStyle/>
                    <a:p>
                      <a:pPr algn="ctr"/>
                      <a:r>
                        <a:rPr kumimoji="1" lang="ja-JP" altLang="en-US" sz="800" dirty="0" smtClean="0"/>
                        <a:t>順位</a:t>
                      </a:r>
                      <a:endParaRPr kumimoji="1" lang="ja-JP" altLang="en-US" sz="800" dirty="0"/>
                    </a:p>
                  </a:txBody>
                  <a:tcPr anchor="ctr"/>
                </a:tc>
                <a:tc>
                  <a:txBody>
                    <a:bodyPr/>
                    <a:lstStyle/>
                    <a:p>
                      <a:pPr algn="ctr"/>
                      <a:r>
                        <a:rPr kumimoji="1" lang="ja-JP" altLang="en-US" sz="800" dirty="0" smtClean="0"/>
                        <a:t>国名</a:t>
                      </a:r>
                      <a:endParaRPr kumimoji="1" lang="ja-JP" altLang="en-US" sz="800" dirty="0"/>
                    </a:p>
                  </a:txBody>
                  <a:tcPr anchor="ctr"/>
                </a:tc>
                <a:tc>
                  <a:txBody>
                    <a:bodyPr/>
                    <a:lstStyle/>
                    <a:p>
                      <a:pPr algn="ctr"/>
                      <a:r>
                        <a:rPr kumimoji="1" lang="ja-JP" altLang="en-US" sz="800" dirty="0" smtClean="0"/>
                        <a:t>スコア</a:t>
                      </a:r>
                      <a:endParaRPr kumimoji="1" lang="ja-JP" altLang="en-US" sz="800" dirty="0"/>
                    </a:p>
                  </a:txBody>
                  <a:tcPr anchor="ctr"/>
                </a:tc>
                <a:extLst>
                  <a:ext uri="{0D108BD9-81ED-4DB2-BD59-A6C34878D82A}">
                    <a16:rowId xmlns:a16="http://schemas.microsoft.com/office/drawing/2014/main" val="2186887047"/>
                  </a:ext>
                </a:extLst>
              </a:tr>
              <a:tr h="396000">
                <a:tc>
                  <a:txBody>
                    <a:bodyPr/>
                    <a:lstStyle/>
                    <a:p>
                      <a:pPr algn="ctr"/>
                      <a:r>
                        <a:rPr kumimoji="1" lang="ja-JP" altLang="en-US" sz="1200" dirty="0" smtClean="0"/>
                        <a:t>１</a:t>
                      </a:r>
                      <a:endParaRPr kumimoji="1" lang="en-US" altLang="ja-JP" sz="1200" dirty="0" smtClean="0"/>
                    </a:p>
                  </a:txBody>
                  <a:tcPr anchor="ctr"/>
                </a:tc>
                <a:tc>
                  <a:txBody>
                    <a:bodyPr/>
                    <a:lstStyle/>
                    <a:p>
                      <a:r>
                        <a:rPr kumimoji="1" lang="ja-JP" altLang="en-US" sz="1200" dirty="0" smtClean="0"/>
                        <a:t>デンマーク</a:t>
                      </a:r>
                      <a:endParaRPr kumimoji="1" lang="ja-JP" altLang="en-US" sz="1200" dirty="0"/>
                    </a:p>
                  </a:txBody>
                  <a:tcPr anchor="ctr"/>
                </a:tc>
                <a:tc>
                  <a:txBody>
                    <a:bodyPr/>
                    <a:lstStyle/>
                    <a:p>
                      <a:pPr algn="ctr"/>
                      <a:r>
                        <a:rPr kumimoji="1" lang="ja-JP" altLang="en-US" sz="1200" dirty="0" smtClean="0"/>
                        <a:t>８５．２</a:t>
                      </a:r>
                      <a:endParaRPr kumimoji="1" lang="ja-JP" altLang="en-US" sz="1200" dirty="0"/>
                    </a:p>
                  </a:txBody>
                  <a:tcPr anchor="ctr"/>
                </a:tc>
                <a:tc>
                  <a:txBody>
                    <a:bodyPr/>
                    <a:lstStyle/>
                    <a:p>
                      <a:pPr algn="ctr"/>
                      <a:r>
                        <a:rPr kumimoji="1" lang="en-US" altLang="ja-JP" sz="1200" dirty="0" smtClean="0"/>
                        <a:t>11</a:t>
                      </a:r>
                      <a:endParaRPr kumimoji="1" lang="ja-JP" altLang="en-US" sz="1200" dirty="0"/>
                    </a:p>
                  </a:txBody>
                  <a:tcPr anchor="ctr"/>
                </a:tc>
                <a:tc>
                  <a:txBody>
                    <a:bodyPr/>
                    <a:lstStyle/>
                    <a:p>
                      <a:r>
                        <a:rPr kumimoji="1" lang="ja-JP" altLang="en-US" sz="1200" dirty="0" smtClean="0"/>
                        <a:t>ニュージーランド</a:t>
                      </a:r>
                      <a:endParaRPr kumimoji="1" lang="ja-JP" altLang="en-US" sz="1200" dirty="0"/>
                    </a:p>
                  </a:txBody>
                  <a:tcPr anchor="ctr"/>
                </a:tc>
                <a:tc>
                  <a:txBody>
                    <a:bodyPr/>
                    <a:lstStyle/>
                    <a:p>
                      <a:pPr algn="ctr"/>
                      <a:r>
                        <a:rPr kumimoji="1" lang="ja-JP" altLang="en-US" sz="1200" dirty="0" smtClean="0"/>
                        <a:t>７９．５</a:t>
                      </a:r>
                      <a:endParaRPr kumimoji="1" lang="ja-JP" altLang="en-US" sz="1200" dirty="0"/>
                    </a:p>
                  </a:txBody>
                  <a:tcPr anchor="ctr"/>
                </a:tc>
                <a:extLst>
                  <a:ext uri="{0D108BD9-81ED-4DB2-BD59-A6C34878D82A}">
                    <a16:rowId xmlns:a16="http://schemas.microsoft.com/office/drawing/2014/main" val="2584904070"/>
                  </a:ext>
                </a:extLst>
              </a:tr>
              <a:tr h="396000">
                <a:tc>
                  <a:txBody>
                    <a:bodyPr/>
                    <a:lstStyle/>
                    <a:p>
                      <a:pPr algn="ctr"/>
                      <a:r>
                        <a:rPr kumimoji="1" lang="ja-JP" altLang="en-US" sz="1200" dirty="0" smtClean="0"/>
                        <a:t>２</a:t>
                      </a:r>
                      <a:endParaRPr kumimoji="1" lang="ja-JP" altLang="en-US" sz="1200" dirty="0"/>
                    </a:p>
                  </a:txBody>
                  <a:tcPr anchor="ctr"/>
                </a:tc>
                <a:tc>
                  <a:txBody>
                    <a:bodyPr/>
                    <a:lstStyle/>
                    <a:p>
                      <a:r>
                        <a:rPr kumimoji="1" lang="ja-JP" altLang="en-US" sz="1200" dirty="0" smtClean="0"/>
                        <a:t>スウェーデン</a:t>
                      </a:r>
                      <a:endParaRPr kumimoji="1" lang="ja-JP" altLang="en-US" sz="1200" dirty="0"/>
                    </a:p>
                  </a:txBody>
                  <a:tcPr anchor="ctr"/>
                </a:tc>
                <a:tc>
                  <a:txBody>
                    <a:bodyPr/>
                    <a:lstStyle/>
                    <a:p>
                      <a:pPr algn="ctr"/>
                      <a:r>
                        <a:rPr kumimoji="1" lang="ja-JP" altLang="en-US" sz="1200" dirty="0" smtClean="0"/>
                        <a:t>８５．０</a:t>
                      </a:r>
                      <a:endParaRPr kumimoji="1" lang="ja-JP" altLang="en-US" sz="1200" dirty="0"/>
                    </a:p>
                  </a:txBody>
                  <a:tcPr anchor="ctr"/>
                </a:tc>
                <a:tc>
                  <a:txBody>
                    <a:bodyPr/>
                    <a:lstStyle/>
                    <a:p>
                      <a:pPr algn="ctr"/>
                      <a:r>
                        <a:rPr kumimoji="1" lang="en-US" altLang="ja-JP" sz="1200" dirty="0" smtClean="0"/>
                        <a:t>12</a:t>
                      </a:r>
                      <a:endParaRPr kumimoji="1" lang="ja-JP" altLang="en-US" sz="1200" dirty="0"/>
                    </a:p>
                  </a:txBody>
                  <a:tcPr anchor="ctr"/>
                </a:tc>
                <a:tc>
                  <a:txBody>
                    <a:bodyPr/>
                    <a:lstStyle/>
                    <a:p>
                      <a:r>
                        <a:rPr kumimoji="1" lang="ja-JP" altLang="en-US" sz="1200" dirty="0" smtClean="0"/>
                        <a:t>スロベニア</a:t>
                      </a:r>
                      <a:endParaRPr kumimoji="1" lang="ja-JP" altLang="en-US" sz="1200" dirty="0"/>
                    </a:p>
                  </a:txBody>
                  <a:tcPr anchor="ctr"/>
                </a:tc>
                <a:tc>
                  <a:txBody>
                    <a:bodyPr/>
                    <a:lstStyle/>
                    <a:p>
                      <a:pPr algn="ctr"/>
                      <a:r>
                        <a:rPr kumimoji="1" lang="ja-JP" altLang="en-US" sz="1200" dirty="0" smtClean="0"/>
                        <a:t>７９．４</a:t>
                      </a:r>
                      <a:endParaRPr kumimoji="1" lang="ja-JP" altLang="en-US" sz="1200" dirty="0"/>
                    </a:p>
                  </a:txBody>
                  <a:tcPr anchor="ctr"/>
                </a:tc>
                <a:extLst>
                  <a:ext uri="{0D108BD9-81ED-4DB2-BD59-A6C34878D82A}">
                    <a16:rowId xmlns:a16="http://schemas.microsoft.com/office/drawing/2014/main" val="308662215"/>
                  </a:ext>
                </a:extLst>
              </a:tr>
              <a:tr h="396000">
                <a:tc>
                  <a:txBody>
                    <a:bodyPr/>
                    <a:lstStyle/>
                    <a:p>
                      <a:pPr algn="ctr"/>
                      <a:r>
                        <a:rPr kumimoji="1" lang="ja-JP" altLang="en-US" sz="1200" dirty="0" smtClean="0"/>
                        <a:t>３</a:t>
                      </a:r>
                      <a:endParaRPr kumimoji="1" lang="ja-JP" altLang="en-US" sz="1200" dirty="0"/>
                    </a:p>
                  </a:txBody>
                  <a:tcPr anchor="ctr"/>
                </a:tc>
                <a:tc>
                  <a:txBody>
                    <a:bodyPr/>
                    <a:lstStyle/>
                    <a:p>
                      <a:r>
                        <a:rPr kumimoji="1" lang="ja-JP" altLang="en-US" sz="1200" dirty="0" smtClean="0"/>
                        <a:t>フィンランド</a:t>
                      </a:r>
                      <a:endParaRPr kumimoji="1" lang="ja-JP" altLang="en-US" sz="1200" dirty="0"/>
                    </a:p>
                  </a:txBody>
                  <a:tcPr anchor="ctr"/>
                </a:tc>
                <a:tc>
                  <a:txBody>
                    <a:bodyPr/>
                    <a:lstStyle/>
                    <a:p>
                      <a:pPr algn="ctr"/>
                      <a:r>
                        <a:rPr kumimoji="1" lang="ja-JP" altLang="en-US" sz="1200" dirty="0" smtClean="0"/>
                        <a:t>８２．８</a:t>
                      </a:r>
                      <a:endParaRPr kumimoji="1" lang="ja-JP" altLang="en-US" sz="1200" dirty="0"/>
                    </a:p>
                  </a:txBody>
                  <a:tcPr anchor="ctr"/>
                </a:tc>
                <a:tc>
                  <a:txBody>
                    <a:bodyPr/>
                    <a:lstStyle/>
                    <a:p>
                      <a:pPr algn="ctr"/>
                      <a:r>
                        <a:rPr kumimoji="1" lang="en-US" altLang="ja-JP" sz="1200" dirty="0" smtClean="0"/>
                        <a:t>13</a:t>
                      </a:r>
                      <a:endParaRPr kumimoji="1" lang="ja-JP" altLang="en-US" sz="1200" dirty="0"/>
                    </a:p>
                  </a:txBody>
                  <a:tcPr anchor="ctr"/>
                </a:tc>
                <a:tc>
                  <a:txBody>
                    <a:bodyPr/>
                    <a:lstStyle/>
                    <a:p>
                      <a:r>
                        <a:rPr kumimoji="1" lang="ja-JP" altLang="en-US" sz="1200" dirty="0" smtClean="0"/>
                        <a:t>イギリス</a:t>
                      </a:r>
                      <a:endParaRPr kumimoji="1" lang="ja-JP" altLang="en-US" sz="1200" dirty="0"/>
                    </a:p>
                  </a:txBody>
                  <a:tcPr anchor="ctr"/>
                </a:tc>
                <a:tc>
                  <a:txBody>
                    <a:bodyPr/>
                    <a:lstStyle/>
                    <a:p>
                      <a:pPr algn="ctr"/>
                      <a:r>
                        <a:rPr kumimoji="1" lang="ja-JP" altLang="en-US" sz="1200" dirty="0" smtClean="0"/>
                        <a:t>７９．４</a:t>
                      </a:r>
                      <a:endParaRPr kumimoji="1" lang="ja-JP" altLang="en-US" sz="1200" dirty="0"/>
                    </a:p>
                  </a:txBody>
                  <a:tcPr anchor="ctr"/>
                </a:tc>
                <a:extLst>
                  <a:ext uri="{0D108BD9-81ED-4DB2-BD59-A6C34878D82A}">
                    <a16:rowId xmlns:a16="http://schemas.microsoft.com/office/drawing/2014/main" val="4115681085"/>
                  </a:ext>
                </a:extLst>
              </a:tr>
              <a:tr h="396000">
                <a:tc>
                  <a:txBody>
                    <a:bodyPr/>
                    <a:lstStyle/>
                    <a:p>
                      <a:pPr algn="ctr"/>
                      <a:r>
                        <a:rPr kumimoji="1" lang="ja-JP" altLang="en-US" sz="1200" dirty="0" smtClean="0"/>
                        <a:t>４</a:t>
                      </a:r>
                      <a:endParaRPr kumimoji="1" lang="ja-JP" altLang="en-US" sz="1200" dirty="0"/>
                    </a:p>
                  </a:txBody>
                  <a:tcPr anchor="ctr"/>
                </a:tc>
                <a:tc>
                  <a:txBody>
                    <a:bodyPr/>
                    <a:lstStyle/>
                    <a:p>
                      <a:r>
                        <a:rPr kumimoji="1" lang="ja-JP" altLang="en-US" sz="1200" dirty="0" smtClean="0"/>
                        <a:t>フランス</a:t>
                      </a:r>
                      <a:endParaRPr kumimoji="1" lang="ja-JP" altLang="en-US" sz="1200" dirty="0"/>
                    </a:p>
                  </a:txBody>
                  <a:tcPr anchor="ctr"/>
                </a:tc>
                <a:tc>
                  <a:txBody>
                    <a:bodyPr/>
                    <a:lstStyle/>
                    <a:p>
                      <a:pPr algn="ctr"/>
                      <a:r>
                        <a:rPr kumimoji="1" lang="ja-JP" altLang="en-US" sz="1200" dirty="0" smtClean="0"/>
                        <a:t>８１．５</a:t>
                      </a:r>
                      <a:endParaRPr kumimoji="1" lang="ja-JP" altLang="en-US" sz="1200" dirty="0"/>
                    </a:p>
                  </a:txBody>
                  <a:tcPr anchor="ctr"/>
                </a:tc>
                <a:tc>
                  <a:txBody>
                    <a:bodyPr/>
                    <a:lstStyle/>
                    <a:p>
                      <a:pPr algn="ctr"/>
                      <a:r>
                        <a:rPr kumimoji="1" lang="en-US" altLang="ja-JP" sz="1200" dirty="0" smtClean="0"/>
                        <a:t>14</a:t>
                      </a:r>
                      <a:endParaRPr kumimoji="1" lang="ja-JP" altLang="en-US" sz="1200" dirty="0"/>
                    </a:p>
                  </a:txBody>
                  <a:tcPr anchor="ctr">
                    <a:lnB w="28575" cap="flat" cmpd="sng" algn="ctr">
                      <a:solidFill>
                        <a:schemeClr val="tx1"/>
                      </a:solidFill>
                      <a:prstDash val="solid"/>
                      <a:round/>
                      <a:headEnd type="none" w="med" len="med"/>
                      <a:tailEnd type="none" w="med" len="med"/>
                    </a:lnB>
                  </a:tcPr>
                </a:tc>
                <a:tc>
                  <a:txBody>
                    <a:bodyPr/>
                    <a:lstStyle/>
                    <a:p>
                      <a:r>
                        <a:rPr kumimoji="1" lang="ja-JP" altLang="en-US" sz="1200" dirty="0" smtClean="0"/>
                        <a:t>アイスランド</a:t>
                      </a:r>
                      <a:endParaRPr kumimoji="1" lang="ja-JP" altLang="en-US" sz="1200" dirty="0"/>
                    </a:p>
                  </a:txBody>
                  <a:tcPr anchor="ctr">
                    <a:lnB w="28575" cap="flat" cmpd="sng" algn="ctr">
                      <a:solidFill>
                        <a:schemeClr val="tx1"/>
                      </a:solidFill>
                      <a:prstDash val="solid"/>
                      <a:round/>
                      <a:headEnd type="none" w="med" len="med"/>
                      <a:tailEnd type="none" w="med" len="med"/>
                    </a:lnB>
                  </a:tcPr>
                </a:tc>
                <a:tc>
                  <a:txBody>
                    <a:bodyPr/>
                    <a:lstStyle/>
                    <a:p>
                      <a:pPr algn="ctr"/>
                      <a:r>
                        <a:rPr kumimoji="1" lang="ja-JP" altLang="en-US" sz="1200" dirty="0" smtClean="0"/>
                        <a:t>７９．２</a:t>
                      </a:r>
                      <a:endParaRPr kumimoji="1" lang="ja-JP" altLang="en-US" sz="1200" dirty="0"/>
                    </a:p>
                  </a:txBody>
                  <a:tcPr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2378900"/>
                  </a:ext>
                </a:extLst>
              </a:tr>
              <a:tr h="396000">
                <a:tc>
                  <a:txBody>
                    <a:bodyPr/>
                    <a:lstStyle/>
                    <a:p>
                      <a:pPr algn="ctr"/>
                      <a:r>
                        <a:rPr kumimoji="1" lang="ja-JP" altLang="en-US" sz="1200" dirty="0" smtClean="0"/>
                        <a:t>５</a:t>
                      </a:r>
                      <a:endParaRPr kumimoji="1" lang="ja-JP" altLang="en-US" sz="1200" dirty="0"/>
                    </a:p>
                  </a:txBody>
                  <a:tcPr anchor="ctr"/>
                </a:tc>
                <a:tc>
                  <a:txBody>
                    <a:bodyPr/>
                    <a:lstStyle/>
                    <a:p>
                      <a:r>
                        <a:rPr kumimoji="1" lang="ja-JP" altLang="en-US" sz="1200" dirty="0" smtClean="0"/>
                        <a:t>オーストリア</a:t>
                      </a:r>
                      <a:endParaRPr kumimoji="1" lang="ja-JP" altLang="en-US" sz="1200" dirty="0"/>
                    </a:p>
                  </a:txBody>
                  <a:tcPr anchor="ctr"/>
                </a:tc>
                <a:tc>
                  <a:txBody>
                    <a:bodyPr/>
                    <a:lstStyle/>
                    <a:p>
                      <a:pPr algn="ctr"/>
                      <a:r>
                        <a:rPr kumimoji="1" lang="ja-JP" altLang="en-US" sz="1200" dirty="0" smtClean="0"/>
                        <a:t>８１．１</a:t>
                      </a:r>
                      <a:endParaRPr kumimoji="1" lang="ja-JP" altLang="en-US" sz="1200" dirty="0"/>
                    </a:p>
                  </a:txBody>
                  <a:tcPr anchor="ctr">
                    <a:lnR w="28575" cap="flat" cmpd="sng" algn="ctr">
                      <a:solidFill>
                        <a:schemeClr val="tx1"/>
                      </a:solidFill>
                      <a:prstDash val="solid"/>
                      <a:round/>
                      <a:headEnd type="none" w="med" len="med"/>
                      <a:tailEnd type="none" w="med" len="med"/>
                    </a:lnR>
                  </a:tcPr>
                </a:tc>
                <a:tc>
                  <a:txBody>
                    <a:bodyPr/>
                    <a:lstStyle/>
                    <a:p>
                      <a:pPr algn="ctr"/>
                      <a:r>
                        <a:rPr kumimoji="1" lang="en-US" altLang="ja-JP" sz="1200" dirty="0" smtClean="0"/>
                        <a:t>15</a:t>
                      </a:r>
                      <a:endParaRPr kumimoji="1" lang="ja-JP" altLang="en-US" sz="1200" dirty="0"/>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kumimoji="1" lang="ja-JP" altLang="en-US" sz="1200" dirty="0" smtClean="0"/>
                        <a:t>日本</a:t>
                      </a:r>
                      <a:endParaRPr kumimoji="1" lang="ja-JP" altLang="en-US" sz="1200" dirty="0"/>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ja-JP" altLang="en-US" sz="1200" dirty="0" smtClean="0"/>
                        <a:t>７８．９</a:t>
                      </a:r>
                      <a:endParaRPr kumimoji="1" lang="ja-JP" altLang="en-US" sz="1200" dirty="0"/>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7457612"/>
                  </a:ext>
                </a:extLst>
              </a:tr>
              <a:tr h="396000">
                <a:tc>
                  <a:txBody>
                    <a:bodyPr/>
                    <a:lstStyle/>
                    <a:p>
                      <a:pPr algn="ctr"/>
                      <a:r>
                        <a:rPr kumimoji="1" lang="ja-JP" altLang="en-US" sz="1200" dirty="0" smtClean="0"/>
                        <a:t>６</a:t>
                      </a:r>
                      <a:endParaRPr kumimoji="1" lang="ja-JP" altLang="en-US" sz="1200" dirty="0"/>
                    </a:p>
                  </a:txBody>
                  <a:tcPr anchor="ctr"/>
                </a:tc>
                <a:tc>
                  <a:txBody>
                    <a:bodyPr/>
                    <a:lstStyle/>
                    <a:p>
                      <a:r>
                        <a:rPr kumimoji="1" lang="ja-JP" altLang="en-US" sz="1200" dirty="0" smtClean="0"/>
                        <a:t>ドイツ</a:t>
                      </a:r>
                      <a:endParaRPr kumimoji="1" lang="ja-JP" altLang="en-US" sz="1200" dirty="0"/>
                    </a:p>
                  </a:txBody>
                  <a:tcPr anchor="ctr"/>
                </a:tc>
                <a:tc>
                  <a:txBody>
                    <a:bodyPr/>
                    <a:lstStyle/>
                    <a:p>
                      <a:pPr algn="ctr"/>
                      <a:r>
                        <a:rPr kumimoji="1" lang="ja-JP" altLang="en-US" sz="1200" dirty="0" smtClean="0"/>
                        <a:t>８１．１</a:t>
                      </a:r>
                      <a:endParaRPr kumimoji="1" lang="ja-JP" altLang="en-US" sz="1200" dirty="0"/>
                    </a:p>
                  </a:txBody>
                  <a:tcPr anchor="ctr"/>
                </a:tc>
                <a:tc>
                  <a:txBody>
                    <a:bodyPr/>
                    <a:lstStyle/>
                    <a:p>
                      <a:pPr algn="ctr"/>
                      <a:r>
                        <a:rPr kumimoji="1" lang="en-US" altLang="ja-JP" sz="1200" dirty="0" smtClean="0"/>
                        <a:t>16</a:t>
                      </a:r>
                      <a:endParaRPr kumimoji="1" lang="ja-JP" altLang="en-US" sz="1200" dirty="0"/>
                    </a:p>
                  </a:txBody>
                  <a:tcPr anchor="ctr">
                    <a:lnT w="28575" cap="flat" cmpd="sng" algn="ctr">
                      <a:solidFill>
                        <a:schemeClr val="tx1"/>
                      </a:solidFill>
                      <a:prstDash val="solid"/>
                      <a:round/>
                      <a:headEnd type="none" w="med" len="med"/>
                      <a:tailEnd type="none" w="med" len="med"/>
                    </a:lnT>
                  </a:tcPr>
                </a:tc>
                <a:tc>
                  <a:txBody>
                    <a:bodyPr/>
                    <a:lstStyle/>
                    <a:p>
                      <a:r>
                        <a:rPr kumimoji="1" lang="ja-JP" altLang="en-US" sz="1200" dirty="0" smtClean="0"/>
                        <a:t>ベルギー</a:t>
                      </a:r>
                      <a:endParaRPr kumimoji="1" lang="ja-JP" altLang="en-US" sz="1200" dirty="0"/>
                    </a:p>
                  </a:txBody>
                  <a:tcPr anchor="ctr">
                    <a:lnT w="28575" cap="flat" cmpd="sng" algn="ctr">
                      <a:solidFill>
                        <a:schemeClr val="tx1"/>
                      </a:solidFill>
                      <a:prstDash val="solid"/>
                      <a:round/>
                      <a:headEnd type="none" w="med" len="med"/>
                      <a:tailEnd type="none" w="med" len="med"/>
                    </a:lnT>
                  </a:tcPr>
                </a:tc>
                <a:tc>
                  <a:txBody>
                    <a:bodyPr/>
                    <a:lstStyle/>
                    <a:p>
                      <a:pPr algn="ctr"/>
                      <a:r>
                        <a:rPr kumimoji="1" lang="ja-JP" altLang="en-US" sz="1200" dirty="0" smtClean="0"/>
                        <a:t>７８．９</a:t>
                      </a:r>
                      <a:endParaRPr kumimoji="1" lang="ja-JP" altLang="en-US" sz="1200" dirty="0"/>
                    </a:p>
                  </a:txBody>
                  <a:tcPr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417304281"/>
                  </a:ext>
                </a:extLst>
              </a:tr>
              <a:tr h="396000">
                <a:tc>
                  <a:txBody>
                    <a:bodyPr/>
                    <a:lstStyle/>
                    <a:p>
                      <a:pPr algn="ctr"/>
                      <a:r>
                        <a:rPr kumimoji="1" lang="ja-JP" altLang="en-US" sz="1200" dirty="0" smtClean="0"/>
                        <a:t>７</a:t>
                      </a:r>
                      <a:endParaRPr kumimoji="1" lang="ja-JP" altLang="en-US" sz="1200" dirty="0"/>
                    </a:p>
                  </a:txBody>
                  <a:tcPr anchor="ctr"/>
                </a:tc>
                <a:tc>
                  <a:txBody>
                    <a:bodyPr/>
                    <a:lstStyle/>
                    <a:p>
                      <a:r>
                        <a:rPr kumimoji="1" lang="ja-JP" altLang="en-US" sz="1200" dirty="0" smtClean="0"/>
                        <a:t>チェコ</a:t>
                      </a:r>
                      <a:endParaRPr kumimoji="1" lang="ja-JP" altLang="en-US" sz="1200" dirty="0"/>
                    </a:p>
                  </a:txBody>
                  <a:tcPr anchor="ctr"/>
                </a:tc>
                <a:tc>
                  <a:txBody>
                    <a:bodyPr/>
                    <a:lstStyle/>
                    <a:p>
                      <a:pPr algn="ctr"/>
                      <a:r>
                        <a:rPr kumimoji="1" lang="ja-JP" altLang="en-US" sz="1200" dirty="0" smtClean="0"/>
                        <a:t>８０．７</a:t>
                      </a:r>
                      <a:endParaRPr kumimoji="1" lang="ja-JP" altLang="en-US" sz="1200" dirty="0"/>
                    </a:p>
                  </a:txBody>
                  <a:tcPr anchor="ctr"/>
                </a:tc>
                <a:tc>
                  <a:txBody>
                    <a:bodyPr/>
                    <a:lstStyle/>
                    <a:p>
                      <a:pPr algn="ctr"/>
                      <a:r>
                        <a:rPr kumimoji="1" lang="en-US" altLang="ja-JP" sz="1200" dirty="0" smtClean="0"/>
                        <a:t>17</a:t>
                      </a:r>
                      <a:endParaRPr kumimoji="1" lang="ja-JP" altLang="en-US" sz="1200" dirty="0"/>
                    </a:p>
                  </a:txBody>
                  <a:tcPr anchor="ctr"/>
                </a:tc>
                <a:tc>
                  <a:txBody>
                    <a:bodyPr/>
                    <a:lstStyle/>
                    <a:p>
                      <a:r>
                        <a:rPr kumimoji="1" lang="ja-JP" altLang="en-US" sz="1200" dirty="0" smtClean="0"/>
                        <a:t>スイス</a:t>
                      </a:r>
                      <a:endParaRPr kumimoji="1" lang="ja-JP" altLang="en-US" sz="1200" dirty="0"/>
                    </a:p>
                  </a:txBody>
                  <a:tcPr anchor="ctr"/>
                </a:tc>
                <a:tc>
                  <a:txBody>
                    <a:bodyPr/>
                    <a:lstStyle/>
                    <a:p>
                      <a:pPr algn="ctr"/>
                      <a:r>
                        <a:rPr kumimoji="1" lang="ja-JP" altLang="en-US" sz="1200" dirty="0" smtClean="0"/>
                        <a:t>７８．８</a:t>
                      </a:r>
                      <a:endParaRPr kumimoji="1" lang="ja-JP" altLang="en-US" sz="1200" dirty="0"/>
                    </a:p>
                  </a:txBody>
                  <a:tcPr anchor="ctr"/>
                </a:tc>
                <a:extLst>
                  <a:ext uri="{0D108BD9-81ED-4DB2-BD59-A6C34878D82A}">
                    <a16:rowId xmlns:a16="http://schemas.microsoft.com/office/drawing/2014/main" val="598356872"/>
                  </a:ext>
                </a:extLst>
              </a:tr>
              <a:tr h="396000">
                <a:tc>
                  <a:txBody>
                    <a:bodyPr/>
                    <a:lstStyle/>
                    <a:p>
                      <a:pPr algn="ctr"/>
                      <a:r>
                        <a:rPr kumimoji="1" lang="ja-JP" altLang="en-US" sz="1200" dirty="0" smtClean="0"/>
                        <a:t>８</a:t>
                      </a:r>
                      <a:endParaRPr kumimoji="1" lang="ja-JP" altLang="en-US" sz="1200" dirty="0"/>
                    </a:p>
                  </a:txBody>
                  <a:tcPr anchor="ctr"/>
                </a:tc>
                <a:tc>
                  <a:txBody>
                    <a:bodyPr/>
                    <a:lstStyle/>
                    <a:p>
                      <a:r>
                        <a:rPr kumimoji="1" lang="ja-JP" altLang="en-US" sz="1200" dirty="0" smtClean="0"/>
                        <a:t>ノルウェー</a:t>
                      </a:r>
                      <a:endParaRPr kumimoji="1" lang="ja-JP" altLang="en-US" sz="1200" dirty="0"/>
                    </a:p>
                  </a:txBody>
                  <a:tcPr anchor="ctr"/>
                </a:tc>
                <a:tc>
                  <a:txBody>
                    <a:bodyPr/>
                    <a:lstStyle/>
                    <a:p>
                      <a:pPr algn="ctr"/>
                      <a:r>
                        <a:rPr kumimoji="1" lang="ja-JP" altLang="en-US" sz="1200" dirty="0" smtClean="0"/>
                        <a:t>８０．７</a:t>
                      </a:r>
                      <a:endParaRPr kumimoji="1" lang="ja-JP" altLang="en-US" sz="1200" dirty="0"/>
                    </a:p>
                  </a:txBody>
                  <a:tcPr anchor="ctr"/>
                </a:tc>
                <a:tc>
                  <a:txBody>
                    <a:bodyPr/>
                    <a:lstStyle/>
                    <a:p>
                      <a:pPr algn="ctr"/>
                      <a:r>
                        <a:rPr kumimoji="1" lang="en-US" altLang="ja-JP" sz="1200" dirty="0" smtClean="0"/>
                        <a:t>18</a:t>
                      </a:r>
                      <a:endParaRPr kumimoji="1" lang="ja-JP" altLang="en-US" sz="1200" dirty="0"/>
                    </a:p>
                  </a:txBody>
                  <a:tcPr anchor="ctr"/>
                </a:tc>
                <a:tc>
                  <a:txBody>
                    <a:bodyPr/>
                    <a:lstStyle/>
                    <a:p>
                      <a:r>
                        <a:rPr kumimoji="1" lang="ja-JP" altLang="en-US" sz="1200" dirty="0" smtClean="0"/>
                        <a:t>韓国</a:t>
                      </a:r>
                      <a:endParaRPr kumimoji="1" lang="ja-JP" altLang="en-US" sz="1200" dirty="0"/>
                    </a:p>
                  </a:txBody>
                  <a:tcPr anchor="ctr"/>
                </a:tc>
                <a:tc>
                  <a:txBody>
                    <a:bodyPr/>
                    <a:lstStyle/>
                    <a:p>
                      <a:pPr algn="ctr"/>
                      <a:r>
                        <a:rPr kumimoji="1" lang="ja-JP" altLang="en-US" sz="1200" dirty="0" smtClean="0"/>
                        <a:t>７８．３</a:t>
                      </a:r>
                      <a:endParaRPr kumimoji="1" lang="ja-JP" altLang="en-US" sz="1200" dirty="0"/>
                    </a:p>
                  </a:txBody>
                  <a:tcPr anchor="ctr"/>
                </a:tc>
                <a:extLst>
                  <a:ext uri="{0D108BD9-81ED-4DB2-BD59-A6C34878D82A}">
                    <a16:rowId xmlns:a16="http://schemas.microsoft.com/office/drawing/2014/main" val="4026439131"/>
                  </a:ext>
                </a:extLst>
              </a:tr>
              <a:tr h="396000">
                <a:tc>
                  <a:txBody>
                    <a:bodyPr/>
                    <a:lstStyle/>
                    <a:p>
                      <a:pPr algn="ctr"/>
                      <a:r>
                        <a:rPr kumimoji="1" lang="ja-JP" altLang="en-US" sz="1200" dirty="0" smtClean="0"/>
                        <a:t>９</a:t>
                      </a:r>
                      <a:endParaRPr kumimoji="1" lang="ja-JP" altLang="en-US" sz="1200" dirty="0"/>
                    </a:p>
                  </a:txBody>
                  <a:tcPr anchor="ctr"/>
                </a:tc>
                <a:tc>
                  <a:txBody>
                    <a:bodyPr/>
                    <a:lstStyle/>
                    <a:p>
                      <a:r>
                        <a:rPr kumimoji="1" lang="ja-JP" altLang="en-US" sz="1200" dirty="0" smtClean="0"/>
                        <a:t>オランダ</a:t>
                      </a:r>
                      <a:endParaRPr kumimoji="1" lang="ja-JP" altLang="en-US" sz="1200" dirty="0"/>
                    </a:p>
                  </a:txBody>
                  <a:tcPr anchor="ctr"/>
                </a:tc>
                <a:tc>
                  <a:txBody>
                    <a:bodyPr/>
                    <a:lstStyle/>
                    <a:p>
                      <a:pPr algn="ctr"/>
                      <a:r>
                        <a:rPr kumimoji="1" lang="ja-JP" altLang="en-US" sz="1200" dirty="0" smtClean="0"/>
                        <a:t>８０．４</a:t>
                      </a:r>
                      <a:endParaRPr kumimoji="1" lang="ja-JP" altLang="en-US" sz="1200" dirty="0"/>
                    </a:p>
                  </a:txBody>
                  <a:tcPr anchor="ctr"/>
                </a:tc>
                <a:tc>
                  <a:txBody>
                    <a:bodyPr/>
                    <a:lstStyle/>
                    <a:p>
                      <a:pPr algn="ctr"/>
                      <a:r>
                        <a:rPr kumimoji="1" lang="en-US" altLang="ja-JP" sz="1200" dirty="0" smtClean="0"/>
                        <a:t>19</a:t>
                      </a:r>
                      <a:endParaRPr kumimoji="1" lang="ja-JP" altLang="en-US" sz="1200" dirty="0"/>
                    </a:p>
                  </a:txBody>
                  <a:tcPr anchor="ctr"/>
                </a:tc>
                <a:tc>
                  <a:txBody>
                    <a:bodyPr/>
                    <a:lstStyle/>
                    <a:p>
                      <a:r>
                        <a:rPr kumimoji="1" lang="ja-JP" altLang="en-US" sz="1200" dirty="0" smtClean="0"/>
                        <a:t>アイルランド</a:t>
                      </a:r>
                      <a:endParaRPr kumimoji="1" lang="ja-JP" altLang="en-US" sz="1200" dirty="0"/>
                    </a:p>
                  </a:txBody>
                  <a:tcPr anchor="ctr"/>
                </a:tc>
                <a:tc>
                  <a:txBody>
                    <a:bodyPr/>
                    <a:lstStyle/>
                    <a:p>
                      <a:pPr algn="ctr"/>
                      <a:r>
                        <a:rPr kumimoji="1" lang="ja-JP" altLang="en-US" sz="1200" dirty="0" smtClean="0"/>
                        <a:t>７８．２</a:t>
                      </a:r>
                      <a:endParaRPr kumimoji="1" lang="ja-JP" altLang="en-US" sz="1200" dirty="0"/>
                    </a:p>
                  </a:txBody>
                  <a:tcPr anchor="ctr"/>
                </a:tc>
                <a:extLst>
                  <a:ext uri="{0D108BD9-81ED-4DB2-BD59-A6C34878D82A}">
                    <a16:rowId xmlns:a16="http://schemas.microsoft.com/office/drawing/2014/main" val="4079222872"/>
                  </a:ext>
                </a:extLst>
              </a:tr>
              <a:tr h="396000">
                <a:tc>
                  <a:txBody>
                    <a:bodyPr/>
                    <a:lstStyle/>
                    <a:p>
                      <a:pPr algn="ctr"/>
                      <a:r>
                        <a:rPr kumimoji="1" lang="en-US" altLang="ja-JP" sz="1200" dirty="0" smtClean="0"/>
                        <a:t>10</a:t>
                      </a:r>
                      <a:endParaRPr kumimoji="1" lang="ja-JP" altLang="en-US" sz="1200" dirty="0"/>
                    </a:p>
                  </a:txBody>
                  <a:tcPr anchor="ctr"/>
                </a:tc>
                <a:tc>
                  <a:txBody>
                    <a:bodyPr/>
                    <a:lstStyle/>
                    <a:p>
                      <a:r>
                        <a:rPr kumimoji="1" lang="ja-JP" altLang="en-US" sz="1200" dirty="0" smtClean="0"/>
                        <a:t>エストニア</a:t>
                      </a:r>
                      <a:endParaRPr kumimoji="1" lang="ja-JP" altLang="en-US" sz="1200" dirty="0"/>
                    </a:p>
                  </a:txBody>
                  <a:tcPr anchor="ctr"/>
                </a:tc>
                <a:tc>
                  <a:txBody>
                    <a:bodyPr/>
                    <a:lstStyle/>
                    <a:p>
                      <a:pPr algn="ctr"/>
                      <a:r>
                        <a:rPr kumimoji="1" lang="ja-JP" altLang="en-US" sz="1200" dirty="0" smtClean="0"/>
                        <a:t>８０．２</a:t>
                      </a:r>
                      <a:endParaRPr kumimoji="1" lang="ja-JP" altLang="en-US" sz="1200" dirty="0"/>
                    </a:p>
                  </a:txBody>
                  <a:tcPr anchor="ctr"/>
                </a:tc>
                <a:tc>
                  <a:txBody>
                    <a:bodyPr/>
                    <a:lstStyle/>
                    <a:p>
                      <a:pPr algn="ctr"/>
                      <a:r>
                        <a:rPr kumimoji="1" lang="en-US" altLang="ja-JP" sz="1200" dirty="0" smtClean="0"/>
                        <a:t>20</a:t>
                      </a:r>
                      <a:endParaRPr kumimoji="1" lang="ja-JP" altLang="en-US" sz="1200" dirty="0"/>
                    </a:p>
                  </a:txBody>
                  <a:tcPr anchor="ctr"/>
                </a:tc>
                <a:tc>
                  <a:txBody>
                    <a:bodyPr/>
                    <a:lstStyle/>
                    <a:p>
                      <a:r>
                        <a:rPr kumimoji="1" lang="ja-JP" altLang="en-US" sz="1200" dirty="0" smtClean="0"/>
                        <a:t>カナダ</a:t>
                      </a:r>
                      <a:endParaRPr kumimoji="1" lang="ja-JP" altLang="en-US" sz="1200" dirty="0"/>
                    </a:p>
                  </a:txBody>
                  <a:tcPr anchor="ctr"/>
                </a:tc>
                <a:tc>
                  <a:txBody>
                    <a:bodyPr/>
                    <a:lstStyle/>
                    <a:p>
                      <a:pPr algn="ctr"/>
                      <a:r>
                        <a:rPr kumimoji="1" lang="ja-JP" altLang="en-US" sz="1200" dirty="0" smtClean="0"/>
                        <a:t>７７．９</a:t>
                      </a:r>
                      <a:endParaRPr kumimoji="1" lang="ja-JP" altLang="en-US" sz="1200" dirty="0"/>
                    </a:p>
                  </a:txBody>
                  <a:tcPr anchor="ctr"/>
                </a:tc>
                <a:extLst>
                  <a:ext uri="{0D108BD9-81ED-4DB2-BD59-A6C34878D82A}">
                    <a16:rowId xmlns:a16="http://schemas.microsoft.com/office/drawing/2014/main" val="1623698966"/>
                  </a:ext>
                </a:extLst>
              </a:tr>
            </a:tbl>
          </a:graphicData>
        </a:graphic>
      </p:graphicFrame>
      <p:sp>
        <p:nvSpPr>
          <p:cNvPr id="7" name="テキスト ボックス 6"/>
          <p:cNvSpPr txBox="1"/>
          <p:nvPr/>
        </p:nvSpPr>
        <p:spPr>
          <a:xfrm>
            <a:off x="304932" y="1697329"/>
            <a:ext cx="1338828" cy="369332"/>
          </a:xfrm>
          <a:prstGeom prst="rect">
            <a:avLst/>
          </a:prstGeom>
          <a:noFill/>
        </p:spPr>
        <p:txBody>
          <a:bodyPr wrap="none" rtlCol="0">
            <a:spAutoFit/>
          </a:bodyPr>
          <a:lstStyle/>
          <a:p>
            <a:r>
              <a:rPr kumimoji="1" lang="ja-JP" altLang="en-US" dirty="0" smtClean="0"/>
              <a:t>２０１９年</a:t>
            </a:r>
            <a:endParaRPr kumimoji="1" lang="ja-JP" altLang="en-US" dirty="0"/>
          </a:p>
        </p:txBody>
      </p:sp>
      <p:sp>
        <p:nvSpPr>
          <p:cNvPr id="10" name="テキスト ボックス 9"/>
          <p:cNvSpPr txBox="1"/>
          <p:nvPr/>
        </p:nvSpPr>
        <p:spPr>
          <a:xfrm>
            <a:off x="6419021" y="1697329"/>
            <a:ext cx="1338828" cy="369332"/>
          </a:xfrm>
          <a:prstGeom prst="rect">
            <a:avLst/>
          </a:prstGeom>
          <a:noFill/>
        </p:spPr>
        <p:txBody>
          <a:bodyPr wrap="none" rtlCol="0">
            <a:spAutoFit/>
          </a:bodyPr>
          <a:lstStyle/>
          <a:p>
            <a:r>
              <a:rPr kumimoji="1" lang="ja-JP" altLang="en-US" dirty="0" smtClean="0"/>
              <a:t>２０２０年</a:t>
            </a:r>
            <a:endParaRPr kumimoji="1" lang="ja-JP" altLang="en-US" dirty="0"/>
          </a:p>
        </p:txBody>
      </p:sp>
      <p:sp>
        <p:nvSpPr>
          <p:cNvPr id="3" name="二等辺三角形 2"/>
          <p:cNvSpPr/>
          <p:nvPr/>
        </p:nvSpPr>
        <p:spPr>
          <a:xfrm rot="5400000">
            <a:off x="5304445" y="4125189"/>
            <a:ext cx="1521062" cy="17988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2" name="表 11"/>
          <p:cNvGraphicFramePr>
            <a:graphicFrameLocks noGrp="1"/>
          </p:cNvGraphicFramePr>
          <p:nvPr>
            <p:extLst>
              <p:ext uri="{D42A27DB-BD31-4B8C-83A1-F6EECF244321}">
                <p14:modId xmlns:p14="http://schemas.microsoft.com/office/powerpoint/2010/main" val="2834160861"/>
              </p:ext>
            </p:extLst>
          </p:nvPr>
        </p:nvGraphicFramePr>
        <p:xfrm>
          <a:off x="6419021" y="2117061"/>
          <a:ext cx="5472000" cy="4196139"/>
        </p:xfrm>
        <a:graphic>
          <a:graphicData uri="http://schemas.openxmlformats.org/drawingml/2006/table">
            <a:tbl>
              <a:tblPr firstRow="1" bandRow="1">
                <a:tableStyleId>{21E4AEA4-8DFA-4A89-87EB-49C32662AFE0}</a:tableStyleId>
              </a:tblPr>
              <a:tblGrid>
                <a:gridCol w="396000">
                  <a:extLst>
                    <a:ext uri="{9D8B030D-6E8A-4147-A177-3AD203B41FA5}">
                      <a16:colId xmlns:a16="http://schemas.microsoft.com/office/drawing/2014/main" val="1482000897"/>
                    </a:ext>
                  </a:extLst>
                </a:gridCol>
                <a:gridCol w="1440000">
                  <a:extLst>
                    <a:ext uri="{9D8B030D-6E8A-4147-A177-3AD203B41FA5}">
                      <a16:colId xmlns:a16="http://schemas.microsoft.com/office/drawing/2014/main" val="1771672345"/>
                    </a:ext>
                  </a:extLst>
                </a:gridCol>
                <a:gridCol w="900000">
                  <a:extLst>
                    <a:ext uri="{9D8B030D-6E8A-4147-A177-3AD203B41FA5}">
                      <a16:colId xmlns:a16="http://schemas.microsoft.com/office/drawing/2014/main" val="3923809610"/>
                    </a:ext>
                  </a:extLst>
                </a:gridCol>
                <a:gridCol w="396000">
                  <a:extLst>
                    <a:ext uri="{9D8B030D-6E8A-4147-A177-3AD203B41FA5}">
                      <a16:colId xmlns:a16="http://schemas.microsoft.com/office/drawing/2014/main" val="2513273447"/>
                    </a:ext>
                  </a:extLst>
                </a:gridCol>
                <a:gridCol w="1440000">
                  <a:extLst>
                    <a:ext uri="{9D8B030D-6E8A-4147-A177-3AD203B41FA5}">
                      <a16:colId xmlns:a16="http://schemas.microsoft.com/office/drawing/2014/main" val="2162851916"/>
                    </a:ext>
                  </a:extLst>
                </a:gridCol>
                <a:gridCol w="900000">
                  <a:extLst>
                    <a:ext uri="{9D8B030D-6E8A-4147-A177-3AD203B41FA5}">
                      <a16:colId xmlns:a16="http://schemas.microsoft.com/office/drawing/2014/main" val="1985727994"/>
                    </a:ext>
                  </a:extLst>
                </a:gridCol>
              </a:tblGrid>
              <a:tr h="236139">
                <a:tc>
                  <a:txBody>
                    <a:bodyPr/>
                    <a:lstStyle/>
                    <a:p>
                      <a:pPr algn="ctr"/>
                      <a:r>
                        <a:rPr kumimoji="1" lang="ja-JP" altLang="en-US" sz="800" dirty="0" smtClean="0"/>
                        <a:t>順位</a:t>
                      </a:r>
                      <a:endParaRPr kumimoji="1" lang="ja-JP" altLang="en-US" sz="800" dirty="0"/>
                    </a:p>
                  </a:txBody>
                  <a:tcPr anchor="ctr"/>
                </a:tc>
                <a:tc>
                  <a:txBody>
                    <a:bodyPr/>
                    <a:lstStyle/>
                    <a:p>
                      <a:pPr algn="ctr"/>
                      <a:r>
                        <a:rPr kumimoji="1" lang="ja-JP" altLang="en-US" sz="800" dirty="0" smtClean="0"/>
                        <a:t>国名</a:t>
                      </a:r>
                      <a:endParaRPr kumimoji="1" lang="ja-JP" altLang="en-US" sz="800" dirty="0"/>
                    </a:p>
                  </a:txBody>
                  <a:tcPr anchor="ctr"/>
                </a:tc>
                <a:tc>
                  <a:txBody>
                    <a:bodyPr/>
                    <a:lstStyle/>
                    <a:p>
                      <a:pPr algn="ctr"/>
                      <a:r>
                        <a:rPr kumimoji="1" lang="ja-JP" altLang="en-US" sz="800" dirty="0" smtClean="0"/>
                        <a:t>スコア</a:t>
                      </a:r>
                      <a:endParaRPr kumimoji="1" lang="ja-JP" altLang="en-US" sz="800" dirty="0"/>
                    </a:p>
                  </a:txBody>
                  <a:tcPr anchor="ctr"/>
                </a:tc>
                <a:tc>
                  <a:txBody>
                    <a:bodyPr/>
                    <a:lstStyle/>
                    <a:p>
                      <a:pPr algn="ctr"/>
                      <a:r>
                        <a:rPr kumimoji="1" lang="ja-JP" altLang="en-US" sz="800" dirty="0" smtClean="0"/>
                        <a:t>順位</a:t>
                      </a:r>
                      <a:endParaRPr kumimoji="1" lang="ja-JP" altLang="en-US" sz="800" dirty="0"/>
                    </a:p>
                  </a:txBody>
                  <a:tcPr anchor="ctr"/>
                </a:tc>
                <a:tc>
                  <a:txBody>
                    <a:bodyPr/>
                    <a:lstStyle/>
                    <a:p>
                      <a:pPr algn="ctr"/>
                      <a:r>
                        <a:rPr kumimoji="1" lang="ja-JP" altLang="en-US" sz="800" dirty="0" smtClean="0"/>
                        <a:t>国名</a:t>
                      </a:r>
                      <a:endParaRPr kumimoji="1" lang="ja-JP" altLang="en-US" sz="800" dirty="0"/>
                    </a:p>
                  </a:txBody>
                  <a:tcPr anchor="ctr"/>
                </a:tc>
                <a:tc>
                  <a:txBody>
                    <a:bodyPr/>
                    <a:lstStyle/>
                    <a:p>
                      <a:pPr algn="ctr"/>
                      <a:r>
                        <a:rPr kumimoji="1" lang="ja-JP" altLang="en-US" sz="800" dirty="0" smtClean="0"/>
                        <a:t>スコア</a:t>
                      </a:r>
                      <a:endParaRPr kumimoji="1" lang="ja-JP" altLang="en-US" sz="800" dirty="0"/>
                    </a:p>
                  </a:txBody>
                  <a:tcPr anchor="ctr"/>
                </a:tc>
                <a:extLst>
                  <a:ext uri="{0D108BD9-81ED-4DB2-BD59-A6C34878D82A}">
                    <a16:rowId xmlns:a16="http://schemas.microsoft.com/office/drawing/2014/main" val="2186887047"/>
                  </a:ext>
                </a:extLst>
              </a:tr>
              <a:tr h="396000">
                <a:tc>
                  <a:txBody>
                    <a:bodyPr/>
                    <a:lstStyle/>
                    <a:p>
                      <a:pPr algn="ctr"/>
                      <a:r>
                        <a:rPr kumimoji="1" lang="ja-JP" altLang="en-US" sz="1200" dirty="0" smtClean="0"/>
                        <a:t>１</a:t>
                      </a:r>
                      <a:endParaRPr kumimoji="1" lang="en-US" altLang="ja-JP" sz="1200" dirty="0" smtClean="0"/>
                    </a:p>
                  </a:txBody>
                  <a:tcPr anchor="ctr"/>
                </a:tc>
                <a:tc>
                  <a:txBody>
                    <a:bodyPr/>
                    <a:lstStyle/>
                    <a:p>
                      <a:r>
                        <a:rPr kumimoji="1" lang="ja-JP" altLang="en-US" sz="1200" dirty="0" smtClean="0"/>
                        <a:t>スウェーデン</a:t>
                      </a:r>
                      <a:endParaRPr kumimoji="1" lang="ja-JP" altLang="en-US" sz="1200" dirty="0"/>
                    </a:p>
                  </a:txBody>
                  <a:tcPr anchor="ctr"/>
                </a:tc>
                <a:tc>
                  <a:txBody>
                    <a:bodyPr/>
                    <a:lstStyle/>
                    <a:p>
                      <a:pPr algn="ctr"/>
                      <a:r>
                        <a:rPr kumimoji="1" lang="ja-JP" altLang="en-US" sz="1200" dirty="0" smtClean="0"/>
                        <a:t>８４．７</a:t>
                      </a:r>
                      <a:endParaRPr kumimoji="1" lang="ja-JP" altLang="en-US" sz="1200" dirty="0"/>
                    </a:p>
                  </a:txBody>
                  <a:tcPr anchor="ctr"/>
                </a:tc>
                <a:tc>
                  <a:txBody>
                    <a:bodyPr/>
                    <a:lstStyle/>
                    <a:p>
                      <a:pPr algn="ctr"/>
                      <a:r>
                        <a:rPr kumimoji="1" lang="en-US" altLang="ja-JP" sz="1200" dirty="0" smtClean="0"/>
                        <a:t>11</a:t>
                      </a:r>
                      <a:endParaRPr kumimoji="1" lang="ja-JP" altLang="en-US" sz="1200" dirty="0"/>
                    </a:p>
                  </a:txBody>
                  <a:tcPr anchor="ctr"/>
                </a:tc>
                <a:tc>
                  <a:txBody>
                    <a:bodyPr/>
                    <a:lstStyle/>
                    <a:p>
                      <a:r>
                        <a:rPr kumimoji="1" lang="ja-JP" altLang="en-US" sz="1200" dirty="0" smtClean="0"/>
                        <a:t>ベルギー</a:t>
                      </a:r>
                      <a:endParaRPr kumimoji="1" lang="ja-JP" altLang="en-US" sz="1200" dirty="0"/>
                    </a:p>
                  </a:txBody>
                  <a:tcPr anchor="ctr"/>
                </a:tc>
                <a:tc>
                  <a:txBody>
                    <a:bodyPr/>
                    <a:lstStyle/>
                    <a:p>
                      <a:pPr algn="ctr"/>
                      <a:r>
                        <a:rPr kumimoji="1" lang="ja-JP" altLang="en-US" sz="1200" dirty="0" smtClean="0"/>
                        <a:t>８０．０</a:t>
                      </a:r>
                      <a:endParaRPr kumimoji="1" lang="ja-JP" altLang="en-US" sz="1200" dirty="0"/>
                    </a:p>
                  </a:txBody>
                  <a:tcPr anchor="ctr"/>
                </a:tc>
                <a:extLst>
                  <a:ext uri="{0D108BD9-81ED-4DB2-BD59-A6C34878D82A}">
                    <a16:rowId xmlns:a16="http://schemas.microsoft.com/office/drawing/2014/main" val="2584904070"/>
                  </a:ext>
                </a:extLst>
              </a:tr>
              <a:tr h="396000">
                <a:tc>
                  <a:txBody>
                    <a:bodyPr/>
                    <a:lstStyle/>
                    <a:p>
                      <a:pPr algn="ctr"/>
                      <a:r>
                        <a:rPr kumimoji="1" lang="ja-JP" altLang="en-US" sz="1200" dirty="0" smtClean="0"/>
                        <a:t>２</a:t>
                      </a:r>
                      <a:endParaRPr kumimoji="1" lang="ja-JP" altLang="en-US" sz="1200" dirty="0"/>
                    </a:p>
                  </a:txBody>
                  <a:tcPr anchor="ctr"/>
                </a:tc>
                <a:tc>
                  <a:txBody>
                    <a:bodyPr/>
                    <a:lstStyle/>
                    <a:p>
                      <a:r>
                        <a:rPr kumimoji="1" lang="ja-JP" altLang="en-US" sz="1200" dirty="0" smtClean="0"/>
                        <a:t>デンマーク</a:t>
                      </a:r>
                      <a:endParaRPr kumimoji="1" lang="ja-JP" altLang="en-US" sz="1200" dirty="0"/>
                    </a:p>
                  </a:txBody>
                  <a:tcPr anchor="ctr"/>
                </a:tc>
                <a:tc>
                  <a:txBody>
                    <a:bodyPr/>
                    <a:lstStyle/>
                    <a:p>
                      <a:pPr algn="ctr"/>
                      <a:r>
                        <a:rPr kumimoji="1" lang="ja-JP" altLang="en-US" sz="1200" dirty="0" smtClean="0"/>
                        <a:t>８４．６</a:t>
                      </a:r>
                      <a:endParaRPr kumimoji="1" lang="ja-JP" altLang="en-US" sz="1200" dirty="0"/>
                    </a:p>
                  </a:txBody>
                  <a:tcPr anchor="ctr"/>
                </a:tc>
                <a:tc>
                  <a:txBody>
                    <a:bodyPr/>
                    <a:lstStyle/>
                    <a:p>
                      <a:pPr algn="ctr"/>
                      <a:r>
                        <a:rPr kumimoji="1" lang="en-US" altLang="ja-JP" sz="1200" dirty="0" smtClean="0"/>
                        <a:t>12</a:t>
                      </a:r>
                      <a:endParaRPr kumimoji="1" lang="ja-JP" altLang="en-US" sz="1200" dirty="0"/>
                    </a:p>
                  </a:txBody>
                  <a:tcPr anchor="ctr"/>
                </a:tc>
                <a:tc>
                  <a:txBody>
                    <a:bodyPr/>
                    <a:lstStyle/>
                    <a:p>
                      <a:r>
                        <a:rPr kumimoji="1" lang="ja-JP" altLang="en-US" sz="1200" dirty="0" smtClean="0"/>
                        <a:t>スロバキア</a:t>
                      </a:r>
                      <a:endParaRPr kumimoji="1" lang="ja-JP" altLang="en-US" sz="1200" dirty="0"/>
                    </a:p>
                  </a:txBody>
                  <a:tcPr anchor="ctr"/>
                </a:tc>
                <a:tc>
                  <a:txBody>
                    <a:bodyPr/>
                    <a:lstStyle/>
                    <a:p>
                      <a:pPr algn="ctr"/>
                      <a:r>
                        <a:rPr kumimoji="1" lang="ja-JP" altLang="en-US" sz="1200" dirty="0" smtClean="0"/>
                        <a:t>７９・８</a:t>
                      </a:r>
                      <a:endParaRPr kumimoji="1" lang="ja-JP" altLang="en-US" sz="1200" dirty="0"/>
                    </a:p>
                  </a:txBody>
                  <a:tcPr anchor="ctr"/>
                </a:tc>
                <a:extLst>
                  <a:ext uri="{0D108BD9-81ED-4DB2-BD59-A6C34878D82A}">
                    <a16:rowId xmlns:a16="http://schemas.microsoft.com/office/drawing/2014/main" val="308662215"/>
                  </a:ext>
                </a:extLst>
              </a:tr>
              <a:tr h="396000">
                <a:tc>
                  <a:txBody>
                    <a:bodyPr/>
                    <a:lstStyle/>
                    <a:p>
                      <a:pPr algn="ctr"/>
                      <a:r>
                        <a:rPr kumimoji="1" lang="ja-JP" altLang="en-US" sz="1200" dirty="0" smtClean="0"/>
                        <a:t>３</a:t>
                      </a:r>
                      <a:endParaRPr kumimoji="1" lang="ja-JP" altLang="en-US" sz="1200" dirty="0"/>
                    </a:p>
                  </a:txBody>
                  <a:tcPr anchor="ctr"/>
                </a:tc>
                <a:tc>
                  <a:txBody>
                    <a:bodyPr/>
                    <a:lstStyle/>
                    <a:p>
                      <a:r>
                        <a:rPr kumimoji="1" lang="ja-JP" altLang="en-US" sz="1200" dirty="0" smtClean="0"/>
                        <a:t>フィンランド</a:t>
                      </a:r>
                      <a:endParaRPr kumimoji="1" lang="ja-JP" altLang="en-US" sz="1200" dirty="0"/>
                    </a:p>
                  </a:txBody>
                  <a:tcPr anchor="ctr"/>
                </a:tc>
                <a:tc>
                  <a:txBody>
                    <a:bodyPr/>
                    <a:lstStyle/>
                    <a:p>
                      <a:pPr algn="ctr"/>
                      <a:r>
                        <a:rPr kumimoji="1" lang="ja-JP" altLang="en-US" sz="1200" dirty="0" smtClean="0"/>
                        <a:t>８３．８</a:t>
                      </a:r>
                      <a:endParaRPr kumimoji="1" lang="ja-JP" altLang="en-US" sz="1200" dirty="0"/>
                    </a:p>
                  </a:txBody>
                  <a:tcPr anchor="ctr"/>
                </a:tc>
                <a:tc>
                  <a:txBody>
                    <a:bodyPr/>
                    <a:lstStyle/>
                    <a:p>
                      <a:pPr algn="ctr"/>
                      <a:r>
                        <a:rPr kumimoji="1" lang="en-US" altLang="ja-JP" sz="1200" dirty="0" smtClean="0"/>
                        <a:t>13</a:t>
                      </a:r>
                      <a:endParaRPr kumimoji="1" lang="ja-JP" altLang="en-US" sz="1200" dirty="0"/>
                    </a:p>
                  </a:txBody>
                  <a:tcPr anchor="ctr"/>
                </a:tc>
                <a:tc>
                  <a:txBody>
                    <a:bodyPr/>
                    <a:lstStyle/>
                    <a:p>
                      <a:r>
                        <a:rPr kumimoji="1" lang="ja-JP" altLang="en-US" sz="1200" dirty="0" smtClean="0"/>
                        <a:t>イギリス</a:t>
                      </a:r>
                      <a:endParaRPr kumimoji="1" lang="ja-JP" altLang="en-US" sz="1200" dirty="0"/>
                    </a:p>
                  </a:txBody>
                  <a:tcPr anchor="ctr"/>
                </a:tc>
                <a:tc>
                  <a:txBody>
                    <a:bodyPr/>
                    <a:lstStyle/>
                    <a:p>
                      <a:pPr algn="ctr"/>
                      <a:r>
                        <a:rPr kumimoji="1" lang="ja-JP" altLang="en-US" sz="1200" dirty="0" smtClean="0"/>
                        <a:t>７９・８</a:t>
                      </a:r>
                      <a:endParaRPr kumimoji="1" lang="ja-JP" altLang="en-US" sz="1200" dirty="0"/>
                    </a:p>
                  </a:txBody>
                  <a:tcPr anchor="ctr"/>
                </a:tc>
                <a:extLst>
                  <a:ext uri="{0D108BD9-81ED-4DB2-BD59-A6C34878D82A}">
                    <a16:rowId xmlns:a16="http://schemas.microsoft.com/office/drawing/2014/main" val="4115681085"/>
                  </a:ext>
                </a:extLst>
              </a:tr>
              <a:tr h="396000">
                <a:tc>
                  <a:txBody>
                    <a:bodyPr/>
                    <a:lstStyle/>
                    <a:p>
                      <a:pPr algn="ctr"/>
                      <a:r>
                        <a:rPr kumimoji="1" lang="ja-JP" altLang="en-US" sz="1200" dirty="0" smtClean="0"/>
                        <a:t>４</a:t>
                      </a:r>
                      <a:endParaRPr kumimoji="1" lang="ja-JP" altLang="en-US" sz="1200" dirty="0"/>
                    </a:p>
                  </a:txBody>
                  <a:tcPr anchor="ctr"/>
                </a:tc>
                <a:tc>
                  <a:txBody>
                    <a:bodyPr/>
                    <a:lstStyle/>
                    <a:p>
                      <a:r>
                        <a:rPr kumimoji="1" lang="ja-JP" altLang="en-US" sz="1200" dirty="0" smtClean="0"/>
                        <a:t>フランス</a:t>
                      </a:r>
                      <a:endParaRPr kumimoji="1" lang="ja-JP" altLang="en-US" sz="1200" dirty="0"/>
                    </a:p>
                  </a:txBody>
                  <a:tcPr anchor="ctr"/>
                </a:tc>
                <a:tc>
                  <a:txBody>
                    <a:bodyPr/>
                    <a:lstStyle/>
                    <a:p>
                      <a:pPr algn="ctr"/>
                      <a:r>
                        <a:rPr kumimoji="1" lang="ja-JP" altLang="en-US" sz="1200" dirty="0" smtClean="0"/>
                        <a:t>８１．１</a:t>
                      </a:r>
                      <a:endParaRPr kumimoji="1" lang="ja-JP" altLang="en-US" sz="1200" dirty="0"/>
                    </a:p>
                  </a:txBody>
                  <a:tcPr anchor="ctr"/>
                </a:tc>
                <a:tc>
                  <a:txBody>
                    <a:bodyPr/>
                    <a:lstStyle/>
                    <a:p>
                      <a:pPr algn="ctr"/>
                      <a:r>
                        <a:rPr kumimoji="1" lang="en-US" altLang="ja-JP" sz="1200" dirty="0" smtClean="0"/>
                        <a:t>14</a:t>
                      </a:r>
                      <a:endParaRPr kumimoji="1" lang="ja-JP" altLang="en-US" sz="1200" dirty="0"/>
                    </a:p>
                  </a:txBody>
                  <a:tcPr anchor="ctr"/>
                </a:tc>
                <a:tc>
                  <a:txBody>
                    <a:bodyPr/>
                    <a:lstStyle/>
                    <a:p>
                      <a:r>
                        <a:rPr kumimoji="1" lang="ja-JP" altLang="en-US" sz="1200" dirty="0" smtClean="0"/>
                        <a:t>アイスランド</a:t>
                      </a:r>
                      <a:endParaRPr kumimoji="1" lang="ja-JP" altLang="en-US" sz="1200" dirty="0"/>
                    </a:p>
                  </a:txBody>
                  <a:tcPr anchor="ctr"/>
                </a:tc>
                <a:tc>
                  <a:txBody>
                    <a:bodyPr/>
                    <a:lstStyle/>
                    <a:p>
                      <a:pPr algn="ctr"/>
                      <a:r>
                        <a:rPr kumimoji="1" lang="ja-JP" altLang="en-US" sz="1200" dirty="0" smtClean="0"/>
                        <a:t>７９．４</a:t>
                      </a:r>
                      <a:endParaRPr kumimoji="1" lang="ja-JP" altLang="en-US" sz="1200" dirty="0"/>
                    </a:p>
                  </a:txBody>
                  <a:tcPr anchor="ctr"/>
                </a:tc>
                <a:extLst>
                  <a:ext uri="{0D108BD9-81ED-4DB2-BD59-A6C34878D82A}">
                    <a16:rowId xmlns:a16="http://schemas.microsoft.com/office/drawing/2014/main" val="2072378900"/>
                  </a:ext>
                </a:extLst>
              </a:tr>
              <a:tr h="396000">
                <a:tc>
                  <a:txBody>
                    <a:bodyPr/>
                    <a:lstStyle/>
                    <a:p>
                      <a:pPr algn="ctr"/>
                      <a:r>
                        <a:rPr kumimoji="1" lang="ja-JP" altLang="en-US" sz="1200" dirty="0" smtClean="0"/>
                        <a:t>５</a:t>
                      </a:r>
                      <a:endParaRPr kumimoji="1" lang="ja-JP" altLang="en-US" sz="1200" dirty="0"/>
                    </a:p>
                  </a:txBody>
                  <a:tcPr anchor="ctr"/>
                </a:tc>
                <a:tc>
                  <a:txBody>
                    <a:bodyPr/>
                    <a:lstStyle/>
                    <a:p>
                      <a:r>
                        <a:rPr kumimoji="1" lang="ja-JP" altLang="en-US" sz="1200" dirty="0" smtClean="0"/>
                        <a:t>ドイツ</a:t>
                      </a:r>
                      <a:endParaRPr kumimoji="1" lang="ja-JP" altLang="en-US" sz="1200" dirty="0"/>
                    </a:p>
                  </a:txBody>
                  <a:tcPr anchor="ctr"/>
                </a:tc>
                <a:tc>
                  <a:txBody>
                    <a:bodyPr/>
                    <a:lstStyle/>
                    <a:p>
                      <a:pPr algn="ctr"/>
                      <a:r>
                        <a:rPr kumimoji="1" lang="ja-JP" altLang="en-US" sz="1200" dirty="0" smtClean="0"/>
                        <a:t>８０．８</a:t>
                      </a:r>
                      <a:endParaRPr kumimoji="1" lang="ja-JP" altLang="en-US" sz="1200" dirty="0"/>
                    </a:p>
                  </a:txBody>
                  <a:tcPr anchor="ctr"/>
                </a:tc>
                <a:tc>
                  <a:txBody>
                    <a:bodyPr/>
                    <a:lstStyle/>
                    <a:p>
                      <a:pPr algn="ctr"/>
                      <a:r>
                        <a:rPr kumimoji="1" lang="en-US" altLang="ja-JP" sz="1200" dirty="0" smtClean="0"/>
                        <a:t>15</a:t>
                      </a:r>
                      <a:endParaRPr kumimoji="1" lang="ja-JP" altLang="en-US" sz="1200" dirty="0"/>
                    </a:p>
                  </a:txBody>
                  <a:tcPr anchor="ctr"/>
                </a:tc>
                <a:tc>
                  <a:txBody>
                    <a:bodyPr/>
                    <a:lstStyle/>
                    <a:p>
                      <a:r>
                        <a:rPr kumimoji="1" lang="ja-JP" altLang="en-US" sz="1200" dirty="0" smtClean="0"/>
                        <a:t>スイス</a:t>
                      </a:r>
                      <a:endParaRPr kumimoji="1" lang="ja-JP" altLang="en-US" sz="1200" dirty="0"/>
                    </a:p>
                  </a:txBody>
                  <a:tcPr anchor="ctr"/>
                </a:tc>
                <a:tc>
                  <a:txBody>
                    <a:bodyPr/>
                    <a:lstStyle/>
                    <a:p>
                      <a:pPr algn="ctr"/>
                      <a:r>
                        <a:rPr kumimoji="1" lang="ja-JP" altLang="en-US" sz="1200" dirty="0" smtClean="0"/>
                        <a:t>７９．４</a:t>
                      </a:r>
                      <a:endParaRPr kumimoji="1" lang="ja-JP" altLang="en-US" sz="1200" dirty="0"/>
                    </a:p>
                  </a:txBody>
                  <a:tcPr anchor="ctr"/>
                </a:tc>
                <a:extLst>
                  <a:ext uri="{0D108BD9-81ED-4DB2-BD59-A6C34878D82A}">
                    <a16:rowId xmlns:a16="http://schemas.microsoft.com/office/drawing/2014/main" val="2337457612"/>
                  </a:ext>
                </a:extLst>
              </a:tr>
              <a:tr h="396000">
                <a:tc>
                  <a:txBody>
                    <a:bodyPr/>
                    <a:lstStyle/>
                    <a:p>
                      <a:pPr algn="ctr"/>
                      <a:r>
                        <a:rPr kumimoji="1" lang="ja-JP" altLang="en-US" sz="1200" dirty="0" smtClean="0"/>
                        <a:t>６</a:t>
                      </a:r>
                      <a:endParaRPr kumimoji="1" lang="ja-JP" altLang="en-US" sz="1200" dirty="0"/>
                    </a:p>
                  </a:txBody>
                  <a:tcPr anchor="ctr"/>
                </a:tc>
                <a:tc>
                  <a:txBody>
                    <a:bodyPr/>
                    <a:lstStyle/>
                    <a:p>
                      <a:r>
                        <a:rPr kumimoji="1" lang="ja-JP" altLang="en-US" sz="1200" dirty="0" smtClean="0"/>
                        <a:t>ノルウェー</a:t>
                      </a:r>
                      <a:endParaRPr kumimoji="1" lang="ja-JP" altLang="en-US" sz="1200" dirty="0"/>
                    </a:p>
                  </a:txBody>
                  <a:tcPr anchor="ctr"/>
                </a:tc>
                <a:tc>
                  <a:txBody>
                    <a:bodyPr/>
                    <a:lstStyle/>
                    <a:p>
                      <a:pPr algn="ctr"/>
                      <a:r>
                        <a:rPr kumimoji="1" lang="ja-JP" altLang="en-US" sz="1200" dirty="0" smtClean="0"/>
                        <a:t>８０・８</a:t>
                      </a:r>
                      <a:endParaRPr kumimoji="1" lang="ja-JP" altLang="en-US" sz="1200" dirty="0"/>
                    </a:p>
                  </a:txBody>
                  <a:tcPr anchor="ctr"/>
                </a:tc>
                <a:tc>
                  <a:txBody>
                    <a:bodyPr/>
                    <a:lstStyle/>
                    <a:p>
                      <a:pPr algn="ctr"/>
                      <a:r>
                        <a:rPr kumimoji="1" lang="en-US" altLang="ja-JP" sz="1200" dirty="0" smtClean="0"/>
                        <a:t>16</a:t>
                      </a:r>
                      <a:endParaRPr kumimoji="1" lang="ja-JP" altLang="en-US" sz="1200" dirty="0"/>
                    </a:p>
                  </a:txBody>
                  <a:tcPr anchor="ctr">
                    <a:lnB w="28575" cap="flat" cmpd="sng" algn="ctr">
                      <a:solidFill>
                        <a:schemeClr val="tx1"/>
                      </a:solidFill>
                      <a:prstDash val="solid"/>
                      <a:round/>
                      <a:headEnd type="none" w="med" len="med"/>
                      <a:tailEnd type="none" w="med" len="med"/>
                    </a:lnB>
                  </a:tcPr>
                </a:tc>
                <a:tc>
                  <a:txBody>
                    <a:bodyPr/>
                    <a:lstStyle/>
                    <a:p>
                      <a:r>
                        <a:rPr kumimoji="1" lang="ja-JP" altLang="en-US" sz="1200" dirty="0" smtClean="0"/>
                        <a:t>ニュージーランド</a:t>
                      </a:r>
                      <a:endParaRPr kumimoji="1" lang="ja-JP" altLang="en-US" sz="1200" dirty="0"/>
                    </a:p>
                  </a:txBody>
                  <a:tcPr anchor="ctr">
                    <a:lnB w="28575" cap="flat" cmpd="sng" algn="ctr">
                      <a:solidFill>
                        <a:schemeClr val="tx1"/>
                      </a:solidFill>
                      <a:prstDash val="solid"/>
                      <a:round/>
                      <a:headEnd type="none" w="med" len="med"/>
                      <a:tailEnd type="none" w="med" len="med"/>
                    </a:lnB>
                  </a:tcPr>
                </a:tc>
                <a:tc>
                  <a:txBody>
                    <a:bodyPr/>
                    <a:lstStyle/>
                    <a:p>
                      <a:pPr algn="ctr"/>
                      <a:r>
                        <a:rPr kumimoji="1" lang="ja-JP" altLang="en-US" sz="1200" dirty="0" smtClean="0"/>
                        <a:t>７９．２</a:t>
                      </a:r>
                      <a:endParaRPr kumimoji="1" lang="ja-JP" altLang="en-US" sz="1200" dirty="0"/>
                    </a:p>
                  </a:txBody>
                  <a:tcPr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17304281"/>
                  </a:ext>
                </a:extLst>
              </a:tr>
              <a:tr h="396000">
                <a:tc>
                  <a:txBody>
                    <a:bodyPr/>
                    <a:lstStyle/>
                    <a:p>
                      <a:pPr algn="ctr"/>
                      <a:r>
                        <a:rPr kumimoji="1" lang="ja-JP" altLang="en-US" sz="1200" dirty="0" smtClean="0"/>
                        <a:t>７</a:t>
                      </a:r>
                      <a:endParaRPr kumimoji="1" lang="ja-JP" altLang="en-US" sz="1200" dirty="0"/>
                    </a:p>
                  </a:txBody>
                  <a:tcPr anchor="ctr"/>
                </a:tc>
                <a:tc>
                  <a:txBody>
                    <a:bodyPr/>
                    <a:lstStyle/>
                    <a:p>
                      <a:r>
                        <a:rPr kumimoji="1" lang="ja-JP" altLang="en-US" sz="1200" dirty="0" smtClean="0"/>
                        <a:t>オーストリア</a:t>
                      </a:r>
                      <a:endParaRPr kumimoji="1" lang="ja-JP" altLang="en-US" sz="1200" dirty="0"/>
                    </a:p>
                  </a:txBody>
                  <a:tcPr anchor="ctr"/>
                </a:tc>
                <a:tc>
                  <a:txBody>
                    <a:bodyPr/>
                    <a:lstStyle/>
                    <a:p>
                      <a:pPr algn="ctr"/>
                      <a:r>
                        <a:rPr kumimoji="1" lang="ja-JP" altLang="en-US" sz="1200" dirty="0" smtClean="0"/>
                        <a:t>８０．７</a:t>
                      </a:r>
                      <a:endParaRPr kumimoji="1" lang="ja-JP" altLang="en-US" sz="1200" dirty="0"/>
                    </a:p>
                  </a:txBody>
                  <a:tcPr anchor="ctr">
                    <a:lnR w="28575" cap="flat" cmpd="sng" algn="ctr">
                      <a:solidFill>
                        <a:schemeClr val="tx1"/>
                      </a:solidFill>
                      <a:prstDash val="solid"/>
                      <a:round/>
                      <a:headEnd type="none" w="med" len="med"/>
                      <a:tailEnd type="none" w="med" len="med"/>
                    </a:lnR>
                  </a:tcPr>
                </a:tc>
                <a:tc>
                  <a:txBody>
                    <a:bodyPr/>
                    <a:lstStyle/>
                    <a:p>
                      <a:pPr algn="ctr"/>
                      <a:r>
                        <a:rPr kumimoji="1" lang="en-US" altLang="ja-JP" sz="1200" dirty="0" smtClean="0"/>
                        <a:t>17</a:t>
                      </a:r>
                      <a:endParaRPr kumimoji="1" lang="ja-JP" altLang="en-US" sz="1200" dirty="0"/>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kumimoji="1" lang="ja-JP" altLang="en-US" sz="1200" dirty="0" smtClean="0"/>
                        <a:t>日本</a:t>
                      </a:r>
                      <a:endParaRPr kumimoji="1" lang="ja-JP" altLang="en-US" sz="1200" dirty="0"/>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ja-JP" altLang="en-US" sz="1200" dirty="0" smtClean="0"/>
                        <a:t>７９．２</a:t>
                      </a:r>
                      <a:endParaRPr kumimoji="1" lang="ja-JP" altLang="en-US" sz="1200" dirty="0"/>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8356872"/>
                  </a:ext>
                </a:extLst>
              </a:tr>
              <a:tr h="396000">
                <a:tc>
                  <a:txBody>
                    <a:bodyPr/>
                    <a:lstStyle/>
                    <a:p>
                      <a:pPr algn="ctr"/>
                      <a:r>
                        <a:rPr kumimoji="1" lang="ja-JP" altLang="en-US" sz="1200" dirty="0" smtClean="0"/>
                        <a:t>８</a:t>
                      </a:r>
                      <a:endParaRPr kumimoji="1" lang="ja-JP" altLang="en-US" sz="1200" dirty="0"/>
                    </a:p>
                  </a:txBody>
                  <a:tcPr anchor="ctr"/>
                </a:tc>
                <a:tc>
                  <a:txBody>
                    <a:bodyPr/>
                    <a:lstStyle/>
                    <a:p>
                      <a:r>
                        <a:rPr kumimoji="1" lang="ja-JP" altLang="en-US" sz="1200" dirty="0" smtClean="0"/>
                        <a:t>チェコ</a:t>
                      </a:r>
                      <a:endParaRPr kumimoji="1" lang="ja-JP" altLang="en-US" sz="1200" dirty="0"/>
                    </a:p>
                  </a:txBody>
                  <a:tcPr anchor="ctr"/>
                </a:tc>
                <a:tc>
                  <a:txBody>
                    <a:bodyPr/>
                    <a:lstStyle/>
                    <a:p>
                      <a:pPr algn="ctr"/>
                      <a:r>
                        <a:rPr kumimoji="1" lang="ja-JP" altLang="en-US" sz="1200" dirty="0" smtClean="0"/>
                        <a:t>８０．６</a:t>
                      </a:r>
                      <a:endParaRPr kumimoji="1" lang="ja-JP" altLang="en-US" sz="1200" dirty="0"/>
                    </a:p>
                  </a:txBody>
                  <a:tcPr anchor="ctr"/>
                </a:tc>
                <a:tc>
                  <a:txBody>
                    <a:bodyPr/>
                    <a:lstStyle/>
                    <a:p>
                      <a:pPr algn="ctr"/>
                      <a:r>
                        <a:rPr kumimoji="1" lang="en-US" altLang="ja-JP" sz="1200" dirty="0" smtClean="0"/>
                        <a:t>18</a:t>
                      </a:r>
                      <a:endParaRPr kumimoji="1" lang="ja-JP" altLang="en-US" sz="1200" dirty="0"/>
                    </a:p>
                  </a:txBody>
                  <a:tcPr anchor="ctr">
                    <a:lnT w="28575" cap="flat" cmpd="sng" algn="ctr">
                      <a:solidFill>
                        <a:schemeClr val="tx1"/>
                      </a:solidFill>
                      <a:prstDash val="solid"/>
                      <a:round/>
                      <a:headEnd type="none" w="med" len="med"/>
                      <a:tailEnd type="none" w="med" len="med"/>
                    </a:lnT>
                  </a:tcPr>
                </a:tc>
                <a:tc>
                  <a:txBody>
                    <a:bodyPr/>
                    <a:lstStyle/>
                    <a:p>
                      <a:r>
                        <a:rPr kumimoji="1" lang="ja-JP" altLang="en-US" sz="1200" dirty="0" smtClean="0"/>
                        <a:t>ベラルーシ</a:t>
                      </a:r>
                      <a:endParaRPr kumimoji="1" lang="ja-JP" altLang="en-US" sz="1200" dirty="0"/>
                    </a:p>
                  </a:txBody>
                  <a:tcPr anchor="ctr">
                    <a:lnT w="28575" cap="flat" cmpd="sng" algn="ctr">
                      <a:solidFill>
                        <a:schemeClr val="tx1"/>
                      </a:solidFill>
                      <a:prstDash val="solid"/>
                      <a:round/>
                      <a:headEnd type="none" w="med" len="med"/>
                      <a:tailEnd type="none" w="med" len="med"/>
                    </a:lnT>
                  </a:tcPr>
                </a:tc>
                <a:tc>
                  <a:txBody>
                    <a:bodyPr/>
                    <a:lstStyle/>
                    <a:p>
                      <a:pPr algn="ctr"/>
                      <a:r>
                        <a:rPr kumimoji="1" lang="ja-JP" altLang="en-US" sz="1200" dirty="0" smtClean="0"/>
                        <a:t>７８．８</a:t>
                      </a:r>
                      <a:endParaRPr kumimoji="1" lang="ja-JP" altLang="en-US" sz="1200" dirty="0"/>
                    </a:p>
                  </a:txBody>
                  <a:tcPr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26439131"/>
                  </a:ext>
                </a:extLst>
              </a:tr>
              <a:tr h="396000">
                <a:tc>
                  <a:txBody>
                    <a:bodyPr/>
                    <a:lstStyle/>
                    <a:p>
                      <a:pPr algn="ctr"/>
                      <a:r>
                        <a:rPr kumimoji="1" lang="ja-JP" altLang="en-US" sz="1200" dirty="0" smtClean="0"/>
                        <a:t>９</a:t>
                      </a:r>
                      <a:endParaRPr kumimoji="1" lang="ja-JP" altLang="en-US" sz="1200" dirty="0"/>
                    </a:p>
                  </a:txBody>
                  <a:tcPr anchor="ctr"/>
                </a:tc>
                <a:tc>
                  <a:txBody>
                    <a:bodyPr/>
                    <a:lstStyle/>
                    <a:p>
                      <a:r>
                        <a:rPr kumimoji="1" lang="ja-JP" altLang="en-US" sz="1200" dirty="0" smtClean="0"/>
                        <a:t>オランダ</a:t>
                      </a:r>
                      <a:endParaRPr kumimoji="1" lang="ja-JP" altLang="en-US" sz="1200" dirty="0"/>
                    </a:p>
                  </a:txBody>
                  <a:tcPr anchor="ctr"/>
                </a:tc>
                <a:tc>
                  <a:txBody>
                    <a:bodyPr/>
                    <a:lstStyle/>
                    <a:p>
                      <a:pPr algn="ctr"/>
                      <a:r>
                        <a:rPr kumimoji="1" lang="ja-JP" altLang="en-US" sz="1200" dirty="0" smtClean="0"/>
                        <a:t>８０．４</a:t>
                      </a:r>
                      <a:endParaRPr kumimoji="1" lang="ja-JP" altLang="en-US" sz="1200" dirty="0"/>
                    </a:p>
                  </a:txBody>
                  <a:tcPr anchor="ctr"/>
                </a:tc>
                <a:tc>
                  <a:txBody>
                    <a:bodyPr/>
                    <a:lstStyle/>
                    <a:p>
                      <a:pPr algn="ctr"/>
                      <a:r>
                        <a:rPr kumimoji="1" lang="en-US" altLang="ja-JP" sz="1200" dirty="0" smtClean="0"/>
                        <a:t>19</a:t>
                      </a:r>
                      <a:endParaRPr kumimoji="1" lang="ja-JP" altLang="en-US" sz="1200" dirty="0"/>
                    </a:p>
                  </a:txBody>
                  <a:tcPr anchor="ctr"/>
                </a:tc>
                <a:tc>
                  <a:txBody>
                    <a:bodyPr/>
                    <a:lstStyle/>
                    <a:p>
                      <a:r>
                        <a:rPr kumimoji="1" lang="ja-JP" altLang="en-US" sz="1200" dirty="0" smtClean="0"/>
                        <a:t>クロアチア</a:t>
                      </a:r>
                      <a:endParaRPr kumimoji="1" lang="ja-JP" altLang="en-US" sz="1200" dirty="0"/>
                    </a:p>
                  </a:txBody>
                  <a:tcPr anchor="ctr"/>
                </a:tc>
                <a:tc>
                  <a:txBody>
                    <a:bodyPr/>
                    <a:lstStyle/>
                    <a:p>
                      <a:pPr algn="ctr"/>
                      <a:r>
                        <a:rPr kumimoji="1" lang="ja-JP" altLang="en-US" sz="1200" dirty="0" smtClean="0"/>
                        <a:t>７８．４</a:t>
                      </a:r>
                      <a:endParaRPr kumimoji="1" lang="ja-JP" altLang="en-US" sz="1200" dirty="0"/>
                    </a:p>
                  </a:txBody>
                  <a:tcPr anchor="ctr"/>
                </a:tc>
                <a:extLst>
                  <a:ext uri="{0D108BD9-81ED-4DB2-BD59-A6C34878D82A}">
                    <a16:rowId xmlns:a16="http://schemas.microsoft.com/office/drawing/2014/main" val="4079222872"/>
                  </a:ext>
                </a:extLst>
              </a:tr>
              <a:tr h="396000">
                <a:tc>
                  <a:txBody>
                    <a:bodyPr/>
                    <a:lstStyle/>
                    <a:p>
                      <a:pPr algn="ctr"/>
                      <a:r>
                        <a:rPr kumimoji="1" lang="en-US" altLang="ja-JP" sz="1200" dirty="0" smtClean="0"/>
                        <a:t>10</a:t>
                      </a:r>
                      <a:endParaRPr kumimoji="1" lang="ja-JP" altLang="en-US" sz="1200" dirty="0"/>
                    </a:p>
                  </a:txBody>
                  <a:tcPr anchor="ctr"/>
                </a:tc>
                <a:tc>
                  <a:txBody>
                    <a:bodyPr/>
                    <a:lstStyle/>
                    <a:p>
                      <a:r>
                        <a:rPr kumimoji="1" lang="ja-JP" altLang="en-US" sz="1200" dirty="0" smtClean="0"/>
                        <a:t>エストニア</a:t>
                      </a:r>
                      <a:endParaRPr kumimoji="1" lang="ja-JP" altLang="en-US" sz="1200" dirty="0"/>
                    </a:p>
                  </a:txBody>
                  <a:tcPr anchor="ctr"/>
                </a:tc>
                <a:tc>
                  <a:txBody>
                    <a:bodyPr/>
                    <a:lstStyle/>
                    <a:p>
                      <a:pPr algn="ctr"/>
                      <a:r>
                        <a:rPr kumimoji="1" lang="ja-JP" altLang="en-US" sz="1200" dirty="0" smtClean="0"/>
                        <a:t>８０．１</a:t>
                      </a:r>
                      <a:endParaRPr kumimoji="1" lang="ja-JP" altLang="en-US" sz="1200" dirty="0"/>
                    </a:p>
                  </a:txBody>
                  <a:tcPr anchor="ctr"/>
                </a:tc>
                <a:tc>
                  <a:txBody>
                    <a:bodyPr/>
                    <a:lstStyle/>
                    <a:p>
                      <a:pPr algn="ctr"/>
                      <a:r>
                        <a:rPr kumimoji="1" lang="en-US" altLang="ja-JP" sz="1200" dirty="0" smtClean="0"/>
                        <a:t>20</a:t>
                      </a:r>
                      <a:endParaRPr kumimoji="1" lang="ja-JP" altLang="en-US" sz="1200" dirty="0"/>
                    </a:p>
                  </a:txBody>
                  <a:tcPr anchor="ctr"/>
                </a:tc>
                <a:tc>
                  <a:txBody>
                    <a:bodyPr/>
                    <a:lstStyle/>
                    <a:p>
                      <a:r>
                        <a:rPr kumimoji="1" lang="ja-JP" altLang="en-US" sz="1200" dirty="0" smtClean="0"/>
                        <a:t>韓国</a:t>
                      </a:r>
                      <a:endParaRPr kumimoji="1" lang="ja-JP" altLang="en-US" sz="1200" dirty="0"/>
                    </a:p>
                  </a:txBody>
                  <a:tcPr anchor="ctr"/>
                </a:tc>
                <a:tc>
                  <a:txBody>
                    <a:bodyPr/>
                    <a:lstStyle/>
                    <a:p>
                      <a:pPr algn="ctr"/>
                      <a:r>
                        <a:rPr kumimoji="1" lang="ja-JP" altLang="en-US" sz="1200" dirty="0" smtClean="0"/>
                        <a:t>７８．３</a:t>
                      </a:r>
                      <a:endParaRPr kumimoji="1" lang="ja-JP" altLang="en-US" sz="1200" dirty="0"/>
                    </a:p>
                  </a:txBody>
                  <a:tcPr anchor="ctr"/>
                </a:tc>
                <a:extLst>
                  <a:ext uri="{0D108BD9-81ED-4DB2-BD59-A6C34878D82A}">
                    <a16:rowId xmlns:a16="http://schemas.microsoft.com/office/drawing/2014/main" val="1623698966"/>
                  </a:ext>
                </a:extLst>
              </a:tr>
            </a:tbl>
          </a:graphicData>
        </a:graphic>
      </p:graphicFrame>
    </p:spTree>
    <p:extLst>
      <p:ext uri="{BB962C8B-B14F-4D97-AF65-F5344CB8AC3E}">
        <p14:creationId xmlns:p14="http://schemas.microsoft.com/office/powerpoint/2010/main" val="3327223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行動の１０年がスタート</a:t>
            </a:r>
            <a:endParaRPr kumimoji="1" lang="ja-JP" altLang="en-US" dirty="0"/>
          </a:p>
        </p:txBody>
      </p:sp>
      <p:sp>
        <p:nvSpPr>
          <p:cNvPr id="3" name="コンテンツ プレースホルダー 2"/>
          <p:cNvSpPr>
            <a:spLocks noGrp="1"/>
          </p:cNvSpPr>
          <p:nvPr>
            <p:ph idx="1"/>
          </p:nvPr>
        </p:nvSpPr>
        <p:spPr>
          <a:xfrm>
            <a:off x="754380" y="1848485"/>
            <a:ext cx="10195560" cy="1857241"/>
          </a:xfrm>
        </p:spPr>
        <p:txBody>
          <a:bodyPr>
            <a:normAutofit lnSpcReduction="10000"/>
          </a:bodyPr>
          <a:lstStyle/>
          <a:p>
            <a:r>
              <a:rPr lang="ja-JP" altLang="en-US" dirty="0" smtClean="0"/>
              <a:t>〇 </a:t>
            </a:r>
            <a:r>
              <a:rPr kumimoji="1" lang="ja-JP" altLang="en-US" dirty="0" smtClean="0"/>
              <a:t>２０２０年に “行動の１０年がスタート”</a:t>
            </a:r>
            <a:endParaRPr kumimoji="1" lang="en-US" altLang="ja-JP" dirty="0" smtClean="0"/>
          </a:p>
          <a:p>
            <a:pPr marL="457200" indent="-457200"/>
            <a:endParaRPr lang="en-US" altLang="ja-JP" dirty="0" smtClean="0"/>
          </a:p>
          <a:p>
            <a:pPr marL="457200" indent="-457200"/>
            <a:r>
              <a:rPr lang="ja-JP" altLang="en-US" dirty="0" smtClean="0"/>
              <a:t>〇 あらゆるステークホルダーの具体的アクションを積み重ね２０３０年へ </a:t>
            </a:r>
            <a:endParaRPr kumimoji="1" lang="en-US" altLang="ja-JP" dirty="0" smtClean="0"/>
          </a:p>
          <a:p>
            <a:endParaRPr kumimoji="1" lang="ja-JP" altLang="en-US" dirty="0"/>
          </a:p>
        </p:txBody>
      </p:sp>
      <p:grpSp>
        <p:nvGrpSpPr>
          <p:cNvPr id="6" name="グループ化 5"/>
          <p:cNvGrpSpPr/>
          <p:nvPr/>
        </p:nvGrpSpPr>
        <p:grpSpPr>
          <a:xfrm>
            <a:off x="754380" y="3810246"/>
            <a:ext cx="8498305" cy="2603187"/>
            <a:chOff x="754380" y="3921851"/>
            <a:chExt cx="8498305" cy="2603187"/>
          </a:xfrm>
        </p:grpSpPr>
        <p:pic>
          <p:nvPicPr>
            <p:cNvPr id="4" name="図 3"/>
            <p:cNvPicPr>
              <a:picLocks noChangeAspect="1"/>
            </p:cNvPicPr>
            <p:nvPr/>
          </p:nvPicPr>
          <p:blipFill>
            <a:blip r:embed="rId3"/>
            <a:stretch>
              <a:fillRect/>
            </a:stretch>
          </p:blipFill>
          <p:spPr>
            <a:xfrm>
              <a:off x="754380" y="3921851"/>
              <a:ext cx="8498305" cy="2603187"/>
            </a:xfrm>
            <a:prstGeom prst="rect">
              <a:avLst/>
            </a:prstGeom>
          </p:spPr>
        </p:pic>
        <p:sp>
          <p:nvSpPr>
            <p:cNvPr id="5" name="角丸四角形 4"/>
            <p:cNvSpPr/>
            <p:nvPr/>
          </p:nvSpPr>
          <p:spPr>
            <a:xfrm>
              <a:off x="866674" y="4748463"/>
              <a:ext cx="8037094" cy="513348"/>
            </a:xfrm>
            <a:prstGeom prst="roundRect">
              <a:avLst/>
            </a:prstGeom>
            <a:noFill/>
            <a:ln w="730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テキスト ボックス 6"/>
          <p:cNvSpPr txBox="1"/>
          <p:nvPr/>
        </p:nvSpPr>
        <p:spPr>
          <a:xfrm>
            <a:off x="9252685" y="3816314"/>
            <a:ext cx="2827021" cy="1077218"/>
          </a:xfrm>
          <a:prstGeom prst="rect">
            <a:avLst/>
          </a:prstGeom>
          <a:noFill/>
        </p:spPr>
        <p:txBody>
          <a:bodyPr wrap="square" rtlCol="0">
            <a:spAutoFit/>
          </a:bodyPr>
          <a:lstStyle/>
          <a:p>
            <a:r>
              <a:rPr kumimoji="1" lang="ja-JP" altLang="en-US" sz="1600" dirty="0" smtClean="0"/>
              <a:t>国が設置する“ＳＤＧ</a:t>
            </a:r>
            <a:r>
              <a:rPr kumimoji="1" lang="en-US" altLang="ja-JP" sz="1600" dirty="0" smtClean="0"/>
              <a:t>S</a:t>
            </a:r>
            <a:r>
              <a:rPr kumimoji="1" lang="ja-JP" altLang="en-US" sz="1600" dirty="0" smtClean="0"/>
              <a:t>推進本部”のアクションプランにも「行動１０年」に政府が取組む具体的活動を位置づけ</a:t>
            </a:r>
            <a:endParaRPr kumimoji="1" lang="ja-JP" altLang="en-US" sz="1600" dirty="0"/>
          </a:p>
        </p:txBody>
      </p:sp>
      <p:sp>
        <p:nvSpPr>
          <p:cNvPr id="8" name="テキスト ボックス 7"/>
          <p:cNvSpPr txBox="1"/>
          <p:nvPr/>
        </p:nvSpPr>
        <p:spPr>
          <a:xfrm>
            <a:off x="5678905" y="6517953"/>
            <a:ext cx="3686073" cy="253916"/>
          </a:xfrm>
          <a:prstGeom prst="rect">
            <a:avLst/>
          </a:prstGeom>
          <a:noFill/>
        </p:spPr>
        <p:txBody>
          <a:bodyPr wrap="square" rtlCol="0">
            <a:spAutoFit/>
          </a:bodyPr>
          <a:lstStyle/>
          <a:p>
            <a:r>
              <a:rPr kumimoji="1" lang="ja-JP" altLang="en-US" sz="1050" dirty="0" smtClean="0"/>
              <a:t>ＳＤＧ</a:t>
            </a:r>
            <a:r>
              <a:rPr kumimoji="1" lang="en-US" altLang="ja-JP" sz="1050" dirty="0" smtClean="0"/>
              <a:t>S</a:t>
            </a:r>
            <a:r>
              <a:rPr kumimoji="1" lang="ja-JP" altLang="en-US" sz="1050" dirty="0" smtClean="0"/>
              <a:t>推進本部 ＳＤＧ</a:t>
            </a:r>
            <a:r>
              <a:rPr kumimoji="1" lang="en-US" altLang="ja-JP" sz="1050" dirty="0" smtClean="0"/>
              <a:t>S</a:t>
            </a:r>
            <a:r>
              <a:rPr kumimoji="1" lang="ja-JP" altLang="en-US" sz="1050" dirty="0" smtClean="0"/>
              <a:t>アクションプラン２０２０抜粋</a:t>
            </a:r>
            <a:endParaRPr kumimoji="1" lang="ja-JP" altLang="en-US" sz="1050" dirty="0"/>
          </a:p>
        </p:txBody>
      </p:sp>
    </p:spTree>
    <p:extLst>
      <p:ext uri="{BB962C8B-B14F-4D97-AF65-F5344CB8AC3E}">
        <p14:creationId xmlns:p14="http://schemas.microsoft.com/office/powerpoint/2010/main" val="5693917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ＳＤＧｓと大阪</a:t>
            </a:r>
            <a:endParaRPr kumimoji="1" lang="ja-JP" altLang="en-US" dirty="0"/>
          </a:p>
        </p:txBody>
      </p:sp>
    </p:spTree>
    <p:extLst>
      <p:ext uri="{BB962C8B-B14F-4D97-AF65-F5344CB8AC3E}">
        <p14:creationId xmlns:p14="http://schemas.microsoft.com/office/powerpoint/2010/main" val="4020534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ＳＤＧｓと大阪の親和性</a:t>
            </a:r>
            <a:endParaRPr kumimoji="1" lang="ja-JP" altLang="en-US" dirty="0"/>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8091" y="1662805"/>
            <a:ext cx="2840342" cy="1552050"/>
          </a:xfrm>
          <a:prstGeom prst="rect">
            <a:avLst/>
          </a:prstGeom>
        </p:spPr>
      </p:pic>
      <p:sp>
        <p:nvSpPr>
          <p:cNvPr id="10" name="テキスト ボックス 9"/>
          <p:cNvSpPr txBox="1"/>
          <p:nvPr/>
        </p:nvSpPr>
        <p:spPr>
          <a:xfrm>
            <a:off x="10901091" y="3228333"/>
            <a:ext cx="1217000" cy="253916"/>
          </a:xfrm>
          <a:prstGeom prst="rect">
            <a:avLst/>
          </a:prstGeom>
          <a:noFill/>
        </p:spPr>
        <p:txBody>
          <a:bodyPr wrap="none" rtlCol="0">
            <a:spAutoFit/>
          </a:bodyPr>
          <a:lstStyle/>
          <a:p>
            <a:r>
              <a:rPr kumimoji="1" lang="en-US" altLang="ja-JP" sz="1050" b="1" dirty="0"/>
              <a:t>G20</a:t>
            </a:r>
            <a:r>
              <a:rPr kumimoji="1" lang="ja-JP" altLang="en-US" sz="1050" b="1" dirty="0"/>
              <a:t>大阪サミット</a:t>
            </a:r>
          </a:p>
        </p:txBody>
      </p:sp>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6419" y="1662805"/>
            <a:ext cx="2896720" cy="1552050"/>
          </a:xfrm>
          <a:prstGeom prst="rect">
            <a:avLst/>
          </a:prstGeom>
        </p:spPr>
      </p:pic>
      <p:sp>
        <p:nvSpPr>
          <p:cNvPr id="12" name="テキスト ボックス 11"/>
          <p:cNvSpPr txBox="1"/>
          <p:nvPr/>
        </p:nvSpPr>
        <p:spPr>
          <a:xfrm>
            <a:off x="8065907" y="2960939"/>
            <a:ext cx="1127232" cy="253916"/>
          </a:xfrm>
          <a:prstGeom prst="rect">
            <a:avLst/>
          </a:prstGeom>
          <a:noFill/>
        </p:spPr>
        <p:txBody>
          <a:bodyPr wrap="none" rtlCol="0">
            <a:spAutoFit/>
          </a:bodyPr>
          <a:lstStyle/>
          <a:p>
            <a:r>
              <a:rPr kumimoji="1" lang="ja-JP" altLang="en-US" sz="1050" b="1" dirty="0"/>
              <a:t>水都大阪の発展</a:t>
            </a:r>
          </a:p>
        </p:txBody>
      </p:sp>
      <p:sp>
        <p:nvSpPr>
          <p:cNvPr id="13" name="テキスト ボックス 10"/>
          <p:cNvSpPr txBox="1">
            <a:spLocks noChangeArrowheads="1"/>
          </p:cNvSpPr>
          <p:nvPr/>
        </p:nvSpPr>
        <p:spPr bwMode="auto">
          <a:xfrm>
            <a:off x="10461945" y="6705666"/>
            <a:ext cx="1730055" cy="215444"/>
          </a:xfrm>
          <a:prstGeom prst="rect">
            <a:avLst/>
          </a:prstGeom>
          <a:noFill/>
          <a:ln w="9525">
            <a:noFill/>
            <a:miter lim="800000"/>
            <a:headEnd/>
            <a:tailEnd/>
          </a:ln>
        </p:spPr>
        <p:txBody>
          <a:bodyPr wrap="square">
            <a:spAutoFit/>
          </a:bodyPr>
          <a:lstStyle/>
          <a:p>
            <a:r>
              <a:rPr lang="en-US" altLang="ja-JP" sz="800" dirty="0"/>
              <a:t>※</a:t>
            </a:r>
            <a:r>
              <a:rPr lang="ja-JP" altLang="en-US" sz="800" dirty="0"/>
              <a:t>出典：サントリーグループＨＰ</a:t>
            </a:r>
          </a:p>
        </p:txBody>
      </p:sp>
      <p:sp>
        <p:nvSpPr>
          <p:cNvPr id="14" name="テキスト ボックス 10"/>
          <p:cNvSpPr txBox="1">
            <a:spLocks noChangeArrowheads="1"/>
          </p:cNvSpPr>
          <p:nvPr/>
        </p:nvSpPr>
        <p:spPr bwMode="auto">
          <a:xfrm>
            <a:off x="6791738" y="6705666"/>
            <a:ext cx="1603483" cy="215444"/>
          </a:xfrm>
          <a:prstGeom prst="rect">
            <a:avLst/>
          </a:prstGeom>
          <a:noFill/>
          <a:ln w="9525">
            <a:noFill/>
            <a:miter lim="800000"/>
            <a:headEnd/>
            <a:tailEnd/>
          </a:ln>
        </p:spPr>
        <p:txBody>
          <a:bodyPr wrap="square">
            <a:spAutoFit/>
          </a:bodyPr>
          <a:lstStyle/>
          <a:p>
            <a:r>
              <a:rPr lang="en-US" altLang="ja-JP" sz="800" dirty="0"/>
              <a:t>※</a:t>
            </a:r>
            <a:r>
              <a:rPr lang="ja-JP" altLang="en-US" sz="800" dirty="0"/>
              <a:t>出典：</a:t>
            </a:r>
            <a:r>
              <a:rPr lang="ja-JP" altLang="en-US" sz="800" dirty="0" smtClean="0"/>
              <a:t>大阪市立</a:t>
            </a:r>
            <a:r>
              <a:rPr lang="ja-JP" altLang="en-US" sz="800" dirty="0"/>
              <a:t>図書館ＨＰ</a:t>
            </a:r>
          </a:p>
        </p:txBody>
      </p:sp>
      <p:sp>
        <p:nvSpPr>
          <p:cNvPr id="16" name="テキスト ボックス 15"/>
          <p:cNvSpPr txBox="1"/>
          <p:nvPr/>
        </p:nvSpPr>
        <p:spPr>
          <a:xfrm>
            <a:off x="139345" y="3314231"/>
            <a:ext cx="2245394" cy="523220"/>
          </a:xfrm>
          <a:prstGeom prst="rect">
            <a:avLst/>
          </a:prstGeom>
          <a:noFill/>
        </p:spPr>
        <p:txBody>
          <a:bodyPr wrap="square" rtlCol="0">
            <a:spAutoFit/>
          </a:bodyPr>
          <a:lstStyle/>
          <a:p>
            <a:pPr marL="1789113" indent="-1789113"/>
            <a:r>
              <a:rPr kumimoji="1" lang="ja-JP" altLang="en-US" sz="2800" dirty="0" smtClean="0"/>
              <a:t>〇社会貢献　</a:t>
            </a:r>
            <a:endParaRPr lang="ja-JP" altLang="en-US" dirty="0">
              <a:latin typeface="Meiryo UI" panose="020B0604030504040204" pitchFamily="50" charset="-128"/>
              <a:ea typeface="Meiryo UI" panose="020B0604030504040204" pitchFamily="50" charset="-128"/>
            </a:endParaRPr>
          </a:p>
        </p:txBody>
      </p:sp>
      <p:pic>
        <p:nvPicPr>
          <p:cNvPr id="103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8189" y="3437931"/>
            <a:ext cx="2434386" cy="1480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1" name="Picture 4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9494" y="3452460"/>
            <a:ext cx="2143422" cy="146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テキスト ボックス 61"/>
          <p:cNvSpPr txBox="1"/>
          <p:nvPr/>
        </p:nvSpPr>
        <p:spPr>
          <a:xfrm>
            <a:off x="139345" y="5058475"/>
            <a:ext cx="1807537" cy="523220"/>
          </a:xfrm>
          <a:prstGeom prst="rect">
            <a:avLst/>
          </a:prstGeom>
          <a:noFill/>
        </p:spPr>
        <p:txBody>
          <a:bodyPr wrap="square" rtlCol="0">
            <a:spAutoFit/>
          </a:bodyPr>
          <a:lstStyle/>
          <a:p>
            <a:pPr eaLnBrk="0" fontAlgn="base" hangingPunct="0">
              <a:spcBef>
                <a:spcPct val="0"/>
              </a:spcBef>
              <a:spcAft>
                <a:spcPct val="0"/>
              </a:spcAft>
            </a:pPr>
            <a:r>
              <a:rPr kumimoji="1" lang="ja-JP" altLang="en-US" sz="2800" dirty="0" smtClean="0"/>
              <a:t>〇先取　</a:t>
            </a:r>
            <a:endParaRPr kumimoji="0" lang="ja-JP" altLang="ja-JP" sz="1600" dirty="0">
              <a:latin typeface="Arial" panose="020B0604020202020204" pitchFamily="34" charset="0"/>
            </a:endParaRPr>
          </a:p>
        </p:txBody>
      </p:sp>
      <p:pic>
        <p:nvPicPr>
          <p:cNvPr id="1106" name="Picture 8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38317" y="4951572"/>
            <a:ext cx="2159629" cy="1790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7" name="Picture 8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86220" y="5006393"/>
            <a:ext cx="1985326" cy="1735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テキスト ボックス 100"/>
          <p:cNvSpPr txBox="1"/>
          <p:nvPr/>
        </p:nvSpPr>
        <p:spPr>
          <a:xfrm>
            <a:off x="139345" y="1616730"/>
            <a:ext cx="2010355" cy="523220"/>
          </a:xfrm>
          <a:prstGeom prst="rect">
            <a:avLst/>
          </a:prstGeom>
          <a:noFill/>
        </p:spPr>
        <p:txBody>
          <a:bodyPr wrap="square" rtlCol="0">
            <a:spAutoFit/>
          </a:bodyPr>
          <a:lstStyle/>
          <a:p>
            <a:pPr marL="1789113" indent="-1789113"/>
            <a:r>
              <a:rPr kumimoji="1" lang="ja-JP" altLang="en-US" sz="2800" dirty="0" smtClean="0"/>
              <a:t>〇開放性</a:t>
            </a:r>
            <a:endParaRPr lang="en-US" altLang="ja-JP" sz="2800" dirty="0"/>
          </a:p>
        </p:txBody>
      </p:sp>
      <p:sp>
        <p:nvSpPr>
          <p:cNvPr id="1058" name="正方形/長方形 1057"/>
          <p:cNvSpPr/>
          <p:nvPr/>
        </p:nvSpPr>
        <p:spPr>
          <a:xfrm>
            <a:off x="287937" y="2097633"/>
            <a:ext cx="6047552" cy="923330"/>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rPr>
              <a:t>大阪は、国内外の玄関口として、日本の重要拠点として、内外から多くの人やモノを受け入れ、様々な知識や技術を取り入れながら発展</a:t>
            </a:r>
          </a:p>
        </p:txBody>
      </p:sp>
      <p:sp>
        <p:nvSpPr>
          <p:cNvPr id="1059" name="正方形/長方形 1058"/>
          <p:cNvSpPr/>
          <p:nvPr/>
        </p:nvSpPr>
        <p:spPr>
          <a:xfrm>
            <a:off x="282940" y="3782860"/>
            <a:ext cx="3139079" cy="923330"/>
          </a:xfrm>
          <a:prstGeom prst="rect">
            <a:avLst/>
          </a:prstGeom>
        </p:spPr>
        <p:txBody>
          <a:bodyPr wrap="square">
            <a:spAutoFit/>
          </a:bodyPr>
          <a:lstStyle/>
          <a:p>
            <a:r>
              <a:rPr kumimoji="0" lang="ja-JP" altLang="en-US" dirty="0" smtClean="0">
                <a:solidFill>
                  <a:srgbClr val="000000"/>
                </a:solidFill>
                <a:latin typeface="Meiryo UI" panose="020B0604030504040204" pitchFamily="50" charset="-128"/>
                <a:ea typeface="Meiryo UI" panose="020B0604030504040204" pitchFamily="50" charset="-128"/>
              </a:rPr>
              <a:t>「三方</a:t>
            </a:r>
            <a:r>
              <a:rPr kumimoji="0" lang="ja-JP" altLang="ja-JP" dirty="0">
                <a:solidFill>
                  <a:srgbClr val="000000"/>
                </a:solidFill>
                <a:latin typeface="Meiryo UI" panose="020B0604030504040204" pitchFamily="50" charset="-128"/>
                <a:ea typeface="Meiryo UI" panose="020B0604030504040204" pitchFamily="50" charset="-128"/>
              </a:rPr>
              <a:t>よし」、「水道哲学」に代表されるように、社会貢献、</a:t>
            </a:r>
            <a:r>
              <a:rPr kumimoji="0" lang="ja-JP" altLang="en-US" dirty="0">
                <a:solidFill>
                  <a:srgbClr val="000000"/>
                </a:solidFill>
                <a:latin typeface="Meiryo UI" panose="020B0604030504040204" pitchFamily="50" charset="-128"/>
                <a:ea typeface="Meiryo UI" panose="020B0604030504040204" pitchFamily="50" charset="-128"/>
              </a:rPr>
              <a:t>公利公益の精神を重んじる気質</a:t>
            </a:r>
            <a:endParaRPr lang="ja-JP" altLang="en-US" dirty="0">
              <a:latin typeface="Meiryo UI" panose="020B0604030504040204" pitchFamily="50" charset="-128"/>
              <a:ea typeface="Meiryo UI" panose="020B0604030504040204" pitchFamily="50" charset="-128"/>
            </a:endParaRPr>
          </a:p>
        </p:txBody>
      </p:sp>
      <p:sp>
        <p:nvSpPr>
          <p:cNvPr id="1060" name="正方形/長方形 1059"/>
          <p:cNvSpPr/>
          <p:nvPr/>
        </p:nvSpPr>
        <p:spPr>
          <a:xfrm>
            <a:off x="282940" y="5581695"/>
            <a:ext cx="5842370" cy="646331"/>
          </a:xfrm>
          <a:prstGeom prst="rect">
            <a:avLst/>
          </a:prstGeom>
        </p:spPr>
        <p:txBody>
          <a:bodyPr wrap="square">
            <a:spAutoFit/>
          </a:bodyPr>
          <a:lstStyle/>
          <a:p>
            <a:pPr eaLnBrk="0" fontAlgn="base" hangingPunct="0">
              <a:spcBef>
                <a:spcPct val="0"/>
              </a:spcBef>
              <a:spcAft>
                <a:spcPct val="0"/>
              </a:spcAft>
            </a:pPr>
            <a:r>
              <a:rPr kumimoji="0" lang="ja-JP" altLang="ja-JP" dirty="0">
                <a:solidFill>
                  <a:srgbClr val="000000"/>
                </a:solidFill>
                <a:latin typeface="Meiryo UI" panose="020B0604030504040204" pitchFamily="50" charset="-128"/>
                <a:ea typeface="Meiryo UI" panose="020B0604030504040204" pitchFamily="50" charset="-128"/>
              </a:rPr>
              <a:t>大阪人は進取の気質に富み、世界標準となる新たな社会システムや、産業、製品等を数多く生み出してきた。</a:t>
            </a:r>
            <a:endParaRPr kumimoji="0" lang="ja-JP" altLang="ja-JP" dirty="0">
              <a:latin typeface="Arial" panose="020B0604020202020204" pitchFamily="34" charset="0"/>
            </a:endParaRPr>
          </a:p>
        </p:txBody>
      </p:sp>
      <p:sp>
        <p:nvSpPr>
          <p:cNvPr id="106" name="テキスト ボックス 105"/>
          <p:cNvSpPr txBox="1"/>
          <p:nvPr/>
        </p:nvSpPr>
        <p:spPr>
          <a:xfrm>
            <a:off x="5220209" y="3517289"/>
            <a:ext cx="1531188" cy="253916"/>
          </a:xfrm>
          <a:prstGeom prst="rect">
            <a:avLst/>
          </a:prstGeom>
          <a:noFill/>
        </p:spPr>
        <p:txBody>
          <a:bodyPr wrap="none" rtlCol="0">
            <a:spAutoFit/>
          </a:bodyPr>
          <a:lstStyle/>
          <a:p>
            <a:r>
              <a:rPr kumimoji="1" lang="ja-JP" altLang="en-US" sz="1050" b="1" dirty="0" smtClean="0"/>
              <a:t>「三方よし」近江商人</a:t>
            </a:r>
            <a:endParaRPr kumimoji="1" lang="ja-JP" altLang="en-US" sz="1050" b="1" dirty="0"/>
          </a:p>
        </p:txBody>
      </p:sp>
      <p:sp>
        <p:nvSpPr>
          <p:cNvPr id="107" name="テキスト ボックス 106"/>
          <p:cNvSpPr txBox="1"/>
          <p:nvPr/>
        </p:nvSpPr>
        <p:spPr>
          <a:xfrm>
            <a:off x="9169627" y="4381970"/>
            <a:ext cx="1813911" cy="415498"/>
          </a:xfrm>
          <a:prstGeom prst="rect">
            <a:avLst/>
          </a:prstGeom>
          <a:noFill/>
        </p:spPr>
        <p:txBody>
          <a:bodyPr wrap="square" rtlCol="0">
            <a:spAutoFit/>
          </a:bodyPr>
          <a:lstStyle/>
          <a:p>
            <a:r>
              <a:rPr lang="ja-JP" altLang="ja-JP" sz="1050" dirty="0"/>
              <a:t>松下幸之助の語録に基づく経営</a:t>
            </a:r>
            <a:r>
              <a:rPr lang="ja-JP" altLang="ja-JP" sz="1050" dirty="0" smtClean="0"/>
              <a:t>哲学</a:t>
            </a:r>
            <a:r>
              <a:rPr kumimoji="1" lang="ja-JP" altLang="en-US" sz="1050" b="1" dirty="0" smtClean="0"/>
              <a:t>「水道哲学」</a:t>
            </a:r>
            <a:endParaRPr kumimoji="1" lang="ja-JP" altLang="en-US" sz="1050" b="1" dirty="0"/>
          </a:p>
        </p:txBody>
      </p:sp>
      <p:sp>
        <p:nvSpPr>
          <p:cNvPr id="108" name="テキスト ボックス 107"/>
          <p:cNvSpPr txBox="1"/>
          <p:nvPr/>
        </p:nvSpPr>
        <p:spPr>
          <a:xfrm>
            <a:off x="5132731" y="5106146"/>
            <a:ext cx="992579" cy="253916"/>
          </a:xfrm>
          <a:prstGeom prst="rect">
            <a:avLst/>
          </a:prstGeom>
          <a:noFill/>
        </p:spPr>
        <p:txBody>
          <a:bodyPr wrap="none" rtlCol="0">
            <a:spAutoFit/>
          </a:bodyPr>
          <a:lstStyle/>
          <a:p>
            <a:r>
              <a:rPr kumimoji="1" lang="ja-JP" altLang="en-US" sz="1050" b="1" dirty="0" smtClean="0"/>
              <a:t>先物取引市場</a:t>
            </a:r>
            <a:endParaRPr kumimoji="1" lang="ja-JP" altLang="en-US" sz="1050" b="1" dirty="0"/>
          </a:p>
        </p:txBody>
      </p:sp>
      <p:sp>
        <p:nvSpPr>
          <p:cNvPr id="109" name="テキスト ボックス 108"/>
          <p:cNvSpPr txBox="1"/>
          <p:nvPr/>
        </p:nvSpPr>
        <p:spPr>
          <a:xfrm>
            <a:off x="8562143" y="5099902"/>
            <a:ext cx="1496185" cy="577081"/>
          </a:xfrm>
          <a:prstGeom prst="rect">
            <a:avLst/>
          </a:prstGeom>
          <a:noFill/>
        </p:spPr>
        <p:txBody>
          <a:bodyPr wrap="square" rtlCol="0">
            <a:spAutoFit/>
          </a:bodyPr>
          <a:lstStyle/>
          <a:p>
            <a:r>
              <a:rPr kumimoji="1" lang="ja-JP" altLang="en-US" sz="1050" dirty="0" smtClean="0"/>
              <a:t>サントリー創業者</a:t>
            </a:r>
            <a:endParaRPr kumimoji="1" lang="en-US" altLang="ja-JP" sz="1050" dirty="0" smtClean="0"/>
          </a:p>
          <a:p>
            <a:r>
              <a:rPr lang="ja-JP" altLang="en-US" sz="1050" dirty="0"/>
              <a:t>鳥井信</a:t>
            </a:r>
            <a:r>
              <a:rPr lang="ja-JP" altLang="en-US" sz="1050" dirty="0" smtClean="0"/>
              <a:t>治郎の言葉</a:t>
            </a:r>
            <a:endParaRPr lang="en-US" altLang="ja-JP" sz="1050" dirty="0" smtClean="0"/>
          </a:p>
          <a:p>
            <a:r>
              <a:rPr kumimoji="1" lang="ja-JP" altLang="en-US" sz="1050" b="1" dirty="0" smtClean="0"/>
              <a:t>「やってみなはれ」</a:t>
            </a:r>
            <a:endParaRPr kumimoji="1" lang="ja-JP" altLang="en-US" sz="1050" b="1" dirty="0"/>
          </a:p>
        </p:txBody>
      </p:sp>
    </p:spTree>
    <p:extLst>
      <p:ext uri="{BB962C8B-B14F-4D97-AF65-F5344CB8AC3E}">
        <p14:creationId xmlns:p14="http://schemas.microsoft.com/office/powerpoint/2010/main" val="2570325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大阪でのＳＤＧｓのスタート</a:t>
            </a:r>
            <a:endParaRPr kumimoji="1" lang="ja-JP" altLang="en-US" dirty="0"/>
          </a:p>
        </p:txBody>
      </p:sp>
      <p:pic>
        <p:nvPicPr>
          <p:cNvPr id="4" name="図 3"/>
          <p:cNvPicPr>
            <a:picLocks noChangeAspect="1"/>
          </p:cNvPicPr>
          <p:nvPr/>
        </p:nvPicPr>
        <p:blipFill>
          <a:blip r:embed="rId3"/>
          <a:stretch>
            <a:fillRect/>
          </a:stretch>
        </p:blipFill>
        <p:spPr>
          <a:xfrm>
            <a:off x="1949825" y="1651215"/>
            <a:ext cx="7637930" cy="5041267"/>
          </a:xfrm>
          <a:prstGeom prst="rect">
            <a:avLst/>
          </a:prstGeom>
        </p:spPr>
      </p:pic>
    </p:spTree>
    <p:extLst>
      <p:ext uri="{BB962C8B-B14F-4D97-AF65-F5344CB8AC3E}">
        <p14:creationId xmlns:p14="http://schemas.microsoft.com/office/powerpoint/2010/main" val="3701976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ＳＤＧｓと大阪・関西万博</a:t>
            </a:r>
            <a:endParaRPr kumimoji="1" lang="ja-JP" altLang="en-US" dirty="0"/>
          </a:p>
        </p:txBody>
      </p:sp>
      <p:sp>
        <p:nvSpPr>
          <p:cNvPr id="4" name="角丸四角形 3"/>
          <p:cNvSpPr/>
          <p:nvPr/>
        </p:nvSpPr>
        <p:spPr>
          <a:xfrm>
            <a:off x="426526" y="1776296"/>
            <a:ext cx="5609910" cy="4954165"/>
          </a:xfrm>
          <a:prstGeom prst="roundRect">
            <a:avLst>
              <a:gd name="adj" fmla="val 3149"/>
            </a:avLst>
          </a:prstGeom>
          <a:solidFill>
            <a:schemeClr val="bg1"/>
          </a:solidFill>
          <a:ln w="6350">
            <a:solidFill>
              <a:schemeClr val="accent5">
                <a:lumMod val="75000"/>
              </a:schemeClr>
            </a:solidFill>
          </a:ln>
        </p:spPr>
        <p:txBody>
          <a:bodyPr wrap="square">
            <a:noAutofit/>
          </a:bodyPr>
          <a:lstStyle/>
          <a:p>
            <a:pPr marL="174625" indent="-174625">
              <a:lnSpc>
                <a:spcPts val="1800"/>
              </a:lnSpc>
            </a:pPr>
            <a:endParaRPr lang="ja-JP" altLang="en-US"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673400" y="1677226"/>
            <a:ext cx="2591999" cy="400110"/>
          </a:xfrm>
          <a:prstGeom prst="rect">
            <a:avLst/>
          </a:prstGeom>
          <a:solidFill>
            <a:schemeClr val="tx2">
              <a:lumMod val="60000"/>
              <a:lumOff val="40000"/>
            </a:schemeClr>
          </a:solidFill>
          <a:ln>
            <a:noFill/>
          </a:ln>
          <a:effectLst/>
        </p:spPr>
        <p:style>
          <a:lnRef idx="1">
            <a:schemeClr val="accent4"/>
          </a:lnRef>
          <a:fillRef idx="2">
            <a:schemeClr val="accent4"/>
          </a:fillRef>
          <a:effectRef idx="1">
            <a:schemeClr val="accent4"/>
          </a:effectRef>
          <a:fontRef idx="minor">
            <a:schemeClr val="dk1"/>
          </a:fontRef>
        </p:style>
        <p:txBody>
          <a:bodyPr wrap="square" rIns="0" rtlCol="0" anchor="ctr">
            <a:noAutofit/>
          </a:bodyPr>
          <a:lstStyle/>
          <a:p>
            <a:pPr algn="ctr">
              <a:tabLst>
                <a:tab pos="6550025" algn="l"/>
              </a:tabLst>
            </a:pPr>
            <a:r>
              <a:rPr kumimoji="1" lang="en-US" altLang="ja-JP"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SDGs</a:t>
            </a:r>
            <a:endParaRPr kumimoji="1"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697592" y="2325825"/>
            <a:ext cx="1008000" cy="313350"/>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将来像</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2065398" y="2306384"/>
            <a:ext cx="3711912" cy="369332"/>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tabLst>
                <a:tab pos="6550025" algn="l"/>
              </a:tabLst>
            </a:pPr>
            <a:r>
              <a:rPr kumimoji="1"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kumimoji="1"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が達成された社会</a:t>
            </a:r>
            <a:endParaRPr kumimoji="1"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697592" y="3016640"/>
            <a:ext cx="1008000" cy="313350"/>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理　念</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2059077" y="2954370"/>
            <a:ext cx="3718233" cy="923330"/>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誰一人取り残さない</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将来世代</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のニーズを損なうことなく、</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r>
            <a:b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今の世代</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のニーズを満たす</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691605" y="4071683"/>
            <a:ext cx="1157984" cy="322757"/>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tabLst>
                <a:tab pos="6550025" algn="l"/>
              </a:tabLst>
            </a:pP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達成ﾎﾟｲﾝﾄ</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2158130" y="4044451"/>
            <a:ext cx="3824696" cy="369332"/>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tabLst>
                <a:tab pos="6550025" algn="l"/>
              </a:tabLs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先端技術を活用</a:t>
            </a:r>
            <a:r>
              <a:rPr lang="ja-JP" altLang="en-US" b="1">
                <a:solidFill>
                  <a:prstClr val="black"/>
                </a:solidFill>
                <a:latin typeface="Meiryo UI" panose="020B0604030504040204" pitchFamily="50" charset="-128"/>
                <a:ea typeface="Meiryo UI" panose="020B0604030504040204" pitchFamily="50" charset="-128"/>
                <a:cs typeface="Meiryo UI" panose="020B0604030504040204" pitchFamily="50" charset="-128"/>
              </a:rPr>
              <a:t>した</a:t>
            </a:r>
            <a:r>
              <a:rPr lang="ja-JP" altLang="en-US" b="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社会課題の</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解決</a:t>
            </a:r>
            <a:endParaRPr kumimoji="1"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697592" y="4801097"/>
            <a:ext cx="1008000" cy="313350"/>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tabLst>
                <a:tab pos="6550025" algn="l"/>
              </a:tabLst>
            </a:pP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特徴</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2059077" y="4715614"/>
            <a:ext cx="3718233" cy="1200329"/>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rPr>
              <a:t>持続可能な社会の実現に向け、世界の大胆な変革が必要となることを、全ての国連加盟国が</a:t>
            </a:r>
            <a:r>
              <a:rPr lang="ja-JP" altLang="en-US" dirty="0" smtClean="0">
                <a:latin typeface="Meiryo UI" panose="020B0604030504040204" pitchFamily="50" charset="-128"/>
                <a:ea typeface="Meiryo UI" panose="020B0604030504040204" pitchFamily="50" charset="-128"/>
              </a:rPr>
              <a:t>採択</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人類の英知の結集</a:t>
            </a:r>
            <a:r>
              <a:rPr lang="ja-JP" altLang="en-US" dirty="0">
                <a:latin typeface="Meiryo UI" panose="020B0604030504040204" pitchFamily="50" charset="-128"/>
                <a:ea typeface="Meiryo UI" panose="020B0604030504040204" pitchFamily="50" charset="-128"/>
              </a:rPr>
              <a:t>）</a:t>
            </a:r>
            <a:endParaRPr lang="ja-JP" altLang="en-US" dirty="0"/>
          </a:p>
        </p:txBody>
      </p:sp>
      <p:sp>
        <p:nvSpPr>
          <p:cNvPr id="14" name="正方形/長方形 13"/>
          <p:cNvSpPr/>
          <p:nvPr/>
        </p:nvSpPr>
        <p:spPr>
          <a:xfrm>
            <a:off x="2052435" y="6111410"/>
            <a:ext cx="1429977" cy="369332"/>
          </a:xfrm>
          <a:prstGeom prst="rect">
            <a:avLst/>
          </a:prstGeom>
        </p:spPr>
        <p:txBody>
          <a:bodyPr wrap="square" anchor="ctr">
            <a:spAutoFit/>
          </a:bodyPr>
          <a:lstStyle/>
          <a:p>
            <a:pPr marL="1162050" indent="-1162050"/>
            <a:r>
              <a:rPr lang="ja-JP" altLang="en-US" b="1" dirty="0"/>
              <a:t>２０３０年</a:t>
            </a:r>
            <a:endParaRPr lang="ja-JP" altLang="en-US" dirty="0"/>
          </a:p>
        </p:txBody>
      </p:sp>
      <p:sp>
        <p:nvSpPr>
          <p:cNvPr id="15" name="テキスト ボックス 14"/>
          <p:cNvSpPr txBox="1"/>
          <p:nvPr/>
        </p:nvSpPr>
        <p:spPr>
          <a:xfrm>
            <a:off x="697592" y="6076489"/>
            <a:ext cx="1008000" cy="313350"/>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目標年限</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 15"/>
          <p:cNvSpPr/>
          <p:nvPr/>
        </p:nvSpPr>
        <p:spPr>
          <a:xfrm>
            <a:off x="6224564" y="1776296"/>
            <a:ext cx="5609910" cy="4950895"/>
          </a:xfrm>
          <a:prstGeom prst="roundRect">
            <a:avLst>
              <a:gd name="adj" fmla="val 3149"/>
            </a:avLst>
          </a:prstGeom>
          <a:solidFill>
            <a:schemeClr val="bg1"/>
          </a:solidFill>
          <a:ln w="6350">
            <a:solidFill>
              <a:schemeClr val="accent5">
                <a:lumMod val="75000"/>
              </a:schemeClr>
            </a:solidFill>
          </a:ln>
        </p:spPr>
        <p:txBody>
          <a:bodyPr wrap="square">
            <a:noAutofit/>
          </a:bodyPr>
          <a:lstStyle/>
          <a:p>
            <a:pPr marL="174625" indent="-174625">
              <a:lnSpc>
                <a:spcPts val="1800"/>
              </a:lnSpc>
            </a:pPr>
            <a:endParaRPr lang="ja-JP" altLang="en-US"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6579794" y="2326440"/>
            <a:ext cx="1008000" cy="313350"/>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テーマ</a:t>
            </a:r>
          </a:p>
        </p:txBody>
      </p:sp>
      <p:sp>
        <p:nvSpPr>
          <p:cNvPr id="18" name="テキスト ボックス 17"/>
          <p:cNvSpPr txBox="1"/>
          <p:nvPr/>
        </p:nvSpPr>
        <p:spPr>
          <a:xfrm>
            <a:off x="6579794" y="2955204"/>
            <a:ext cx="1008000" cy="313350"/>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サブテーマ</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6579794" y="4044451"/>
            <a:ext cx="1008000" cy="313350"/>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コンセプト</a:t>
            </a:r>
          </a:p>
        </p:txBody>
      </p:sp>
      <p:sp>
        <p:nvSpPr>
          <p:cNvPr id="20" name="テキスト ボックス 19"/>
          <p:cNvSpPr txBox="1"/>
          <p:nvPr/>
        </p:nvSpPr>
        <p:spPr>
          <a:xfrm>
            <a:off x="7968763" y="2326440"/>
            <a:ext cx="3285545" cy="369332"/>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tabLst>
                <a:tab pos="6550025" algn="l"/>
              </a:tabLst>
            </a:pPr>
            <a:r>
              <a:rPr kumimoji="1"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いのち輝く未来社会のデザイン</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7968763" y="2944876"/>
            <a:ext cx="3865711" cy="923330"/>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tabLst>
                <a:tab pos="6550025" algn="l"/>
              </a:tabLst>
            </a:pP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Saving Lives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（いのちを</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救う</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tabLst>
                <a:tab pos="6550025" algn="l"/>
              </a:tabLst>
            </a:pP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Empowering Lives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（いのちに</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力を与える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tabLst>
                <a:tab pos="6550025" algn="l"/>
              </a:tabLst>
            </a:pPr>
            <a:r>
              <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Connecting Lives</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（いのちを</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つなぐ</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7939679" y="4024479"/>
            <a:ext cx="3809918" cy="646331"/>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tabLst>
                <a:tab pos="6550025" algn="l"/>
              </a:tabLst>
            </a:pPr>
            <a:r>
              <a:rPr kumimoji="1"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People’s Living </a:t>
            </a:r>
            <a:r>
              <a:rPr kumimoji="1"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Lab</a:t>
            </a:r>
          </a:p>
          <a:p>
            <a:pPr>
              <a:tabLst>
                <a:tab pos="6550025" algn="l"/>
              </a:tabLst>
            </a:pP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未来社会の実験場）</a:t>
            </a:r>
            <a:endPar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6573473" y="1677226"/>
            <a:ext cx="2592000" cy="400110"/>
          </a:xfrm>
          <a:prstGeom prst="rect">
            <a:avLst/>
          </a:prstGeom>
          <a:solidFill>
            <a:schemeClr val="tx2">
              <a:lumMod val="60000"/>
              <a:lumOff val="40000"/>
            </a:schemeClr>
          </a:solidFill>
          <a:ln>
            <a:noFill/>
          </a:ln>
          <a:effectLst/>
        </p:spPr>
        <p:style>
          <a:lnRef idx="1">
            <a:schemeClr val="accent4"/>
          </a:lnRef>
          <a:fillRef idx="2">
            <a:schemeClr val="accent4"/>
          </a:fillRef>
          <a:effectRef idx="1">
            <a:schemeClr val="accent4"/>
          </a:effectRef>
          <a:fontRef idx="minor">
            <a:schemeClr val="dk1"/>
          </a:fontRef>
        </p:style>
        <p:txBody>
          <a:bodyPr wrap="square" rIns="108000" rtlCol="0" anchor="ctr">
            <a:spAutoFit/>
          </a:bodyPr>
          <a:lstStyle/>
          <a:p>
            <a:pPr algn="ctr">
              <a:tabLst>
                <a:tab pos="6550025" algn="l"/>
              </a:tabLst>
            </a:pPr>
            <a:r>
              <a:rPr kumimoji="1"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大阪・関西万博</a:t>
            </a:r>
          </a:p>
        </p:txBody>
      </p:sp>
      <p:sp>
        <p:nvSpPr>
          <p:cNvPr id="24" name="テキスト ボックス 23"/>
          <p:cNvSpPr txBox="1"/>
          <p:nvPr/>
        </p:nvSpPr>
        <p:spPr>
          <a:xfrm>
            <a:off x="6573473" y="4796070"/>
            <a:ext cx="1008000" cy="313350"/>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特徴</a:t>
            </a:r>
          </a:p>
        </p:txBody>
      </p:sp>
      <p:sp>
        <p:nvSpPr>
          <p:cNvPr id="25" name="正方形/長方形 24"/>
          <p:cNvSpPr/>
          <p:nvPr/>
        </p:nvSpPr>
        <p:spPr>
          <a:xfrm>
            <a:off x="7968763" y="4827083"/>
            <a:ext cx="3780834" cy="646331"/>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rPr>
              <a:t>地球規模の</a:t>
            </a:r>
            <a:r>
              <a:rPr lang="ja-JP" altLang="en-US">
                <a:latin typeface="Meiryo UI" panose="020B0604030504040204" pitchFamily="50" charset="-128"/>
                <a:ea typeface="Meiryo UI" panose="020B0604030504040204" pitchFamily="50" charset="-128"/>
              </a:rPr>
              <a:t>さまざま</a:t>
            </a:r>
            <a:r>
              <a:rPr lang="ja-JP" altLang="en-US" smtClean="0">
                <a:latin typeface="Meiryo UI" panose="020B0604030504040204" pitchFamily="50" charset="-128"/>
                <a:ea typeface="Meiryo UI" panose="020B0604030504040204" pitchFamily="50" charset="-128"/>
              </a:rPr>
              <a:t>な課題に</a:t>
            </a:r>
            <a:r>
              <a:rPr lang="ja-JP" altLang="en-US" dirty="0">
                <a:latin typeface="Meiryo UI" panose="020B0604030504040204" pitchFamily="50" charset="-128"/>
                <a:ea typeface="Meiryo UI" panose="020B0604030504040204" pitchFamily="50" charset="-128"/>
              </a:rPr>
              <a:t>取り組むために</a:t>
            </a:r>
            <a:r>
              <a:rPr lang="ja-JP" altLang="en-US"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世界</a:t>
            </a:r>
            <a:r>
              <a:rPr lang="ja-JP" altLang="en-US" b="1" dirty="0">
                <a:latin typeface="Meiryo UI" panose="020B0604030504040204" pitchFamily="50" charset="-128"/>
                <a:ea typeface="Meiryo UI" panose="020B0604030504040204" pitchFamily="50" charset="-128"/>
              </a:rPr>
              <a:t>各地から英知を集める場</a:t>
            </a:r>
            <a:endParaRPr lang="ja-JP" altLang="en-US" b="1" dirty="0"/>
          </a:p>
        </p:txBody>
      </p:sp>
      <p:sp>
        <p:nvSpPr>
          <p:cNvPr id="26" name="テキスト ボックス 25"/>
          <p:cNvSpPr txBox="1"/>
          <p:nvPr/>
        </p:nvSpPr>
        <p:spPr>
          <a:xfrm>
            <a:off x="6573473" y="6077104"/>
            <a:ext cx="1008000" cy="313350"/>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開催時期</a:t>
            </a:r>
          </a:p>
        </p:txBody>
      </p:sp>
      <p:sp>
        <p:nvSpPr>
          <p:cNvPr id="27" name="正方形/長方形 26"/>
          <p:cNvSpPr/>
          <p:nvPr/>
        </p:nvSpPr>
        <p:spPr>
          <a:xfrm>
            <a:off x="7968763" y="6077104"/>
            <a:ext cx="1458018" cy="376792"/>
          </a:xfrm>
          <a:prstGeom prst="rect">
            <a:avLst/>
          </a:prstGeom>
        </p:spPr>
        <p:txBody>
          <a:bodyPr wrap="square" anchor="ctr">
            <a:spAutoFit/>
          </a:bodyPr>
          <a:lstStyle/>
          <a:p>
            <a:r>
              <a:rPr lang="ja-JP" altLang="en-US" b="1" dirty="0"/>
              <a:t>２０２５年</a:t>
            </a:r>
            <a:endParaRPr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69948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大阪におけるＳＤＧｓの認知度</a:t>
            </a:r>
            <a:endParaRPr kumimoji="1" lang="ja-JP" altLang="en-US" dirty="0"/>
          </a:p>
        </p:txBody>
      </p:sp>
      <p:graphicFrame>
        <p:nvGraphicFramePr>
          <p:cNvPr id="9" name="コンテンツ プレースホルダー 8"/>
          <p:cNvGraphicFramePr>
            <a:graphicFrameLocks noGrp="1"/>
          </p:cNvGraphicFramePr>
          <p:nvPr>
            <p:ph idx="1"/>
            <p:extLst>
              <p:ext uri="{D42A27DB-BD31-4B8C-83A1-F6EECF244321}">
                <p14:modId xmlns:p14="http://schemas.microsoft.com/office/powerpoint/2010/main" val="2554613390"/>
              </p:ext>
            </p:extLst>
          </p:nvPr>
        </p:nvGraphicFramePr>
        <p:xfrm>
          <a:off x="1633608" y="2181708"/>
          <a:ext cx="9480883" cy="4096482"/>
        </p:xfrm>
        <a:graphic>
          <a:graphicData uri="http://schemas.openxmlformats.org/drawingml/2006/chart">
            <c:chart xmlns:c="http://schemas.openxmlformats.org/drawingml/2006/chart" xmlns:r="http://schemas.openxmlformats.org/officeDocument/2006/relationships" r:id="rId3"/>
          </a:graphicData>
        </a:graphic>
      </p:graphicFrame>
      <p:sp>
        <p:nvSpPr>
          <p:cNvPr id="11" name="テキスト ボックス 10"/>
          <p:cNvSpPr txBox="1"/>
          <p:nvPr/>
        </p:nvSpPr>
        <p:spPr>
          <a:xfrm>
            <a:off x="734275" y="1600243"/>
            <a:ext cx="3039471" cy="400110"/>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tabLst>
                <a:tab pos="6239554" algn="l"/>
              </a:tabLst>
            </a:pPr>
            <a:r>
              <a:rPr lang="ja-JP" altLang="en-US"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認知度（大阪）</a:t>
            </a:r>
          </a:p>
        </p:txBody>
      </p:sp>
      <p:sp>
        <p:nvSpPr>
          <p:cNvPr id="12" name="正方形/長方形 11"/>
          <p:cNvSpPr/>
          <p:nvPr/>
        </p:nvSpPr>
        <p:spPr>
          <a:xfrm>
            <a:off x="2771447" y="6278190"/>
            <a:ext cx="7295146" cy="496834"/>
          </a:xfrm>
          <a:prstGeom prst="rect">
            <a:avLst/>
          </a:prstGeom>
          <a:ln w="12700">
            <a:noFill/>
          </a:ln>
        </p:spPr>
        <p:txBody>
          <a:bodyPr wrap="square" anchor="ctr">
            <a:noAutofit/>
          </a:bodyPr>
          <a:lstStyle/>
          <a:p>
            <a:pPr>
              <a:lnSpc>
                <a:spcPts val="2096"/>
              </a:lnSpc>
            </a:pPr>
            <a:r>
              <a:rPr lang="ja-JP" altLang="en-US" sz="1400" dirty="0" smtClean="0">
                <a:latin typeface="+mn-ea"/>
              </a:rPr>
              <a:t>大阪府</a:t>
            </a:r>
            <a:r>
              <a:rPr lang="ja-JP" altLang="en-US" sz="1400" dirty="0">
                <a:latin typeface="+mn-ea"/>
              </a:rPr>
              <a:t>のネット調査（大阪</a:t>
            </a:r>
            <a:r>
              <a:rPr lang="en-US" altLang="ja-JP" sz="1400" dirty="0">
                <a:latin typeface="+mn-ea"/>
              </a:rPr>
              <a:t>Q</a:t>
            </a:r>
            <a:r>
              <a:rPr lang="ja-JP" altLang="en-US" sz="1400" dirty="0">
                <a:latin typeface="+mn-ea"/>
              </a:rPr>
              <a:t>ネット）を活用して、府民を対象に</a:t>
            </a:r>
            <a:r>
              <a:rPr lang="en-US" altLang="ja-JP" sz="1400" dirty="0">
                <a:latin typeface="+mn-ea"/>
              </a:rPr>
              <a:t>SDGs</a:t>
            </a:r>
            <a:r>
              <a:rPr lang="ja-JP" altLang="en-US" sz="1400" dirty="0">
                <a:latin typeface="+mn-ea"/>
              </a:rPr>
              <a:t>の認知度を</a:t>
            </a:r>
            <a:r>
              <a:rPr lang="ja-JP" altLang="en-US" sz="1400" dirty="0" smtClean="0">
                <a:latin typeface="+mn-ea"/>
              </a:rPr>
              <a:t>調査</a:t>
            </a:r>
            <a:endParaRPr lang="en-US" altLang="ja-JP" sz="1400" dirty="0">
              <a:latin typeface="+mn-ea"/>
            </a:endParaRPr>
          </a:p>
          <a:p>
            <a:pPr>
              <a:lnSpc>
                <a:spcPts val="2096"/>
              </a:lnSpc>
            </a:pPr>
            <a:r>
              <a:rPr lang="ja-JP" altLang="en-US" sz="1400" dirty="0" smtClean="0">
                <a:latin typeface="+mj-ea"/>
                <a:ea typeface="+mj-ea"/>
              </a:rPr>
              <a:t>（</a:t>
            </a:r>
            <a:r>
              <a:rPr lang="ja-JP" altLang="en-US" sz="1400" dirty="0">
                <a:latin typeface="+mj-ea"/>
                <a:ea typeface="+mj-ea"/>
              </a:rPr>
              <a:t>対象者条件：</a:t>
            </a:r>
            <a:r>
              <a:rPr lang="en-US" altLang="ja-JP" sz="1400" dirty="0">
                <a:latin typeface="+mj-ea"/>
                <a:ea typeface="+mj-ea"/>
              </a:rPr>
              <a:t>18</a:t>
            </a:r>
            <a:r>
              <a:rPr lang="ja-JP" altLang="ja-JP" sz="1400" dirty="0">
                <a:latin typeface="+mj-ea"/>
                <a:ea typeface="+mj-ea"/>
              </a:rPr>
              <a:t>歳以上の男女</a:t>
            </a:r>
            <a:r>
              <a:rPr lang="ja-JP" altLang="en-US" sz="1400" dirty="0">
                <a:latin typeface="+mj-ea"/>
                <a:ea typeface="+mj-ea"/>
              </a:rPr>
              <a:t>、サンプル数</a:t>
            </a:r>
            <a:r>
              <a:rPr lang="ja-JP" altLang="en-US" sz="1400" dirty="0" smtClean="0">
                <a:latin typeface="+mj-ea"/>
                <a:ea typeface="+mj-ea"/>
              </a:rPr>
              <a:t>：１</a:t>
            </a:r>
            <a:r>
              <a:rPr lang="en-US" altLang="ja-JP" sz="1400" dirty="0" smtClean="0">
                <a:latin typeface="+mj-ea"/>
                <a:ea typeface="+mj-ea"/>
              </a:rPr>
              <a:t>,000</a:t>
            </a:r>
            <a:r>
              <a:rPr lang="ja-JP" altLang="ja-JP" sz="1400" dirty="0">
                <a:latin typeface="+mj-ea"/>
                <a:ea typeface="+mj-ea"/>
              </a:rPr>
              <a:t>名</a:t>
            </a:r>
            <a:r>
              <a:rPr lang="ja-JP" altLang="en-US" sz="1400" dirty="0">
                <a:latin typeface="+mj-ea"/>
                <a:ea typeface="+mj-ea"/>
              </a:rPr>
              <a:t>）</a:t>
            </a:r>
            <a:endParaRPr lang="en-US" altLang="ja-JP" sz="1400" dirty="0">
              <a:latin typeface="+mj-ea"/>
              <a:ea typeface="+mj-ea"/>
            </a:endParaRPr>
          </a:p>
        </p:txBody>
      </p:sp>
      <p:sp>
        <p:nvSpPr>
          <p:cNvPr id="15" name="正方形/長方形 14"/>
          <p:cNvSpPr/>
          <p:nvPr/>
        </p:nvSpPr>
        <p:spPr>
          <a:xfrm>
            <a:off x="5919537" y="1580216"/>
            <a:ext cx="6370655" cy="523220"/>
          </a:xfrm>
          <a:prstGeom prst="rect">
            <a:avLst/>
          </a:prstGeom>
        </p:spPr>
        <p:txBody>
          <a:bodyPr wrap="none">
            <a:spAutoFit/>
          </a:bodyPr>
          <a:lstStyle/>
          <a:p>
            <a:r>
              <a:rPr lang="ja-JP" altLang="en-US" sz="2800" b="1" u="sng" dirty="0">
                <a:latin typeface="Meiryo UI" panose="020B0604030504040204" pitchFamily="50" charset="-128"/>
                <a:ea typeface="Meiryo UI" panose="020B0604030504040204" pitchFamily="50" charset="-128"/>
              </a:rPr>
              <a:t>府民全体の認知度は</a:t>
            </a:r>
            <a:r>
              <a:rPr lang="ja-JP" altLang="en-US" sz="2800" b="1" u="sng" dirty="0" smtClean="0">
                <a:latin typeface="Meiryo UI" panose="020B0604030504040204" pitchFamily="50" charset="-128"/>
                <a:ea typeface="Meiryo UI" panose="020B0604030504040204" pitchFamily="50" charset="-128"/>
              </a:rPr>
              <a:t>、</a:t>
            </a:r>
            <a:r>
              <a:rPr lang="en-US" altLang="ja-JP" sz="2800" b="1" u="sng" dirty="0">
                <a:latin typeface="Meiryo UI" panose="020B0604030504040204" pitchFamily="50" charset="-128"/>
                <a:ea typeface="Meiryo UI" panose="020B0604030504040204" pitchFamily="50" charset="-128"/>
              </a:rPr>
              <a:t>44</a:t>
            </a:r>
            <a:r>
              <a:rPr lang="en-US" altLang="ja-JP" sz="2800" b="1" u="sng" dirty="0" smtClean="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2020</a:t>
            </a:r>
            <a:r>
              <a:rPr lang="ja-JP" altLang="en-US" sz="1400" dirty="0" smtClean="0">
                <a:latin typeface="Meiryo UI" panose="020B0604030504040204" pitchFamily="50" charset="-128"/>
                <a:ea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rPr>
              <a:t>10</a:t>
            </a:r>
            <a:r>
              <a:rPr lang="ja-JP" altLang="en-US" sz="1400" dirty="0" smtClean="0">
                <a:latin typeface="Meiryo UI" panose="020B0604030504040204" pitchFamily="50" charset="-128"/>
                <a:ea typeface="Meiryo UI" panose="020B0604030504040204" pitchFamily="50" charset="-128"/>
              </a:rPr>
              <a:t>月</a:t>
            </a:r>
            <a:r>
              <a:rPr lang="ja-JP" altLang="en-US" sz="1400" dirty="0">
                <a:latin typeface="Meiryo UI" panose="020B0604030504040204" pitchFamily="50" charset="-128"/>
                <a:ea typeface="Meiryo UI" panose="020B0604030504040204" pitchFamily="50" charset="-128"/>
              </a:rPr>
              <a:t>時点）</a:t>
            </a: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47214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txBox="1">
            <a:spLocks noGrp="1"/>
          </p:cNvSpPr>
          <p:nvPr>
            <p:ph type="title"/>
          </p:nvPr>
        </p:nvSpPr>
        <p:spPr>
          <a:xfrm>
            <a:off x="61521" y="1611972"/>
            <a:ext cx="6120888" cy="2157785"/>
          </a:xfrm>
          <a:prstGeom prst="rect">
            <a:avLst/>
          </a:prstGeom>
          <a:noFill/>
          <a:ln>
            <a:noFill/>
          </a:ln>
        </p:spPr>
        <p:txBody>
          <a:bodyPr wrap="square" lIns="252000" tIns="144000" rIns="84392" bIns="42197" rtlCol="0">
            <a:spAutoFit/>
          </a:bodyPr>
          <a:lstStyle/>
          <a:p>
            <a:pPr>
              <a:lnSpc>
                <a:spcPct val="100000"/>
              </a:lnSpc>
              <a:spcBef>
                <a:spcPts val="0"/>
              </a:spcBef>
            </a:pPr>
            <a:r>
              <a:rPr lang="ja-JP" altLang="en-US" sz="1800" b="1" dirty="0">
                <a:latin typeface="Meiryo UI" panose="020B0604030504040204" pitchFamily="50" charset="-128"/>
                <a:ea typeface="Meiryo UI" panose="020B0604030504040204" pitchFamily="50" charset="-128"/>
                <a:cs typeface="Meiryo UI" panose="020B0604030504040204" pitchFamily="50" charset="-128"/>
              </a:rPr>
              <a:t>◆テーマ：いのち輝く未来社会のデザイン</a:t>
            </a:r>
            <a:endParaRPr lang="en-US" altLang="ja-JP" sz="1800" b="1" dirty="0">
              <a:latin typeface="Meiryo UI" panose="020B0604030504040204" pitchFamily="50" charset="-128"/>
              <a:ea typeface="Meiryo UI" panose="020B0604030504040204" pitchFamily="50" charset="-128"/>
              <a:cs typeface="Meiryo UI" panose="020B0604030504040204" pitchFamily="50" charset="-128"/>
            </a:endParaRPr>
          </a:p>
          <a:p>
            <a:pPr>
              <a:lnSpc>
                <a:spcPct val="100000"/>
              </a:lnSpc>
              <a:spcBef>
                <a:spcPts val="0"/>
              </a:spcBef>
            </a:pPr>
            <a:r>
              <a:rPr lang="ja-JP" altLang="en-US" sz="18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“Designing Future Society for Our Lives”</a:t>
            </a:r>
          </a:p>
          <a:p>
            <a:pPr>
              <a:lnSpc>
                <a:spcPct val="100000"/>
              </a:lnSpc>
              <a:spcBef>
                <a:spcPts val="600"/>
              </a:spcBef>
            </a:pPr>
            <a:r>
              <a:rPr lang="ja-JP" altLang="en-US" sz="1800" b="1" dirty="0">
                <a:latin typeface="Meiryo UI" panose="020B0604030504040204" pitchFamily="50" charset="-128"/>
                <a:ea typeface="Meiryo UI" panose="020B0604030504040204" pitchFamily="50" charset="-128"/>
                <a:cs typeface="Meiryo UI" panose="020B0604030504040204" pitchFamily="50" charset="-128"/>
              </a:rPr>
              <a:t>◆開催期間 ：</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4/13</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10/13(184</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日間）</a:t>
            </a:r>
            <a:endParaRPr lang="en-US" altLang="ja-JP" sz="1800" b="1" dirty="0">
              <a:latin typeface="Meiryo UI" panose="020B0604030504040204" pitchFamily="50" charset="-128"/>
              <a:ea typeface="Meiryo UI" panose="020B0604030504040204" pitchFamily="50" charset="-128"/>
              <a:cs typeface="Meiryo UI" panose="020B0604030504040204" pitchFamily="50" charset="-128"/>
            </a:endParaRPr>
          </a:p>
          <a:p>
            <a:pPr>
              <a:lnSpc>
                <a:spcPct val="100000"/>
              </a:lnSpc>
              <a:spcBef>
                <a:spcPts val="600"/>
              </a:spcBef>
            </a:pPr>
            <a:r>
              <a:rPr lang="ja-JP" altLang="en-US" sz="1800" b="1" dirty="0">
                <a:latin typeface="Meiryo UI" panose="020B0604030504040204" pitchFamily="50" charset="-128"/>
                <a:ea typeface="Meiryo UI" panose="020B0604030504040204" pitchFamily="50" charset="-128"/>
                <a:cs typeface="Meiryo UI" panose="020B0604030504040204" pitchFamily="50" charset="-128"/>
              </a:rPr>
              <a:t>◆開催場所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夢洲（大阪市臨海部）</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a:lnSpc>
                <a:spcPct val="100000"/>
              </a:lnSpc>
              <a:spcBef>
                <a:spcPts val="600"/>
              </a:spcBef>
            </a:pPr>
            <a:r>
              <a:rPr lang="ja-JP" altLang="en-US" sz="1800" b="1" dirty="0">
                <a:latin typeface="Meiryo UI" panose="020B0604030504040204" pitchFamily="50" charset="-128"/>
                <a:ea typeface="Meiryo UI" panose="020B0604030504040204" pitchFamily="50" charset="-128"/>
                <a:cs typeface="Meiryo UI" panose="020B0604030504040204" pitchFamily="50" charset="-128"/>
              </a:rPr>
              <a:t>◆入場者（想定）：</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約</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2,800</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defTabSz="981075">
              <a:lnSpc>
                <a:spcPct val="100000"/>
              </a:lnSpc>
              <a:spcBef>
                <a:spcPts val="600"/>
              </a:spcBef>
            </a:pPr>
            <a:r>
              <a:rPr lang="ja-JP" altLang="en-US" sz="1800" b="1" dirty="0">
                <a:latin typeface="Meiryo UI" panose="020B0604030504040204" pitchFamily="50" charset="-128"/>
                <a:ea typeface="Meiryo UI" panose="020B0604030504040204" pitchFamily="50" charset="-128"/>
                <a:cs typeface="Meiryo UI" panose="020B0604030504040204" pitchFamily="50" charset="-128"/>
              </a:rPr>
              <a:t>◆経済効果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約</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兆円　　　　　　　　 </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Picture 6">
            <a:extLst>
              <a:ext uri="{FF2B5EF4-FFF2-40B4-BE49-F238E27FC236}">
                <a16:creationId xmlns:a16="http://schemas.microsoft.com/office/drawing/2014/main" id="{7DBC6240-7FD4-481D-937C-1BBA5EE14B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6565" y="4871687"/>
            <a:ext cx="2653739" cy="1847813"/>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9937521" y="5303530"/>
            <a:ext cx="2079017"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出典：経済産業省パンフレット</a:t>
            </a:r>
            <a:endParaRPr lang="en-US" altLang="ja-JP" sz="1200" dirty="0">
              <a:solidFill>
                <a:schemeClr val="tx1">
                  <a:lumMod val="95000"/>
                  <a:lumOff val="5000"/>
                </a:schemeClr>
              </a:solidFill>
            </a:endParaRPr>
          </a:p>
        </p:txBody>
      </p:sp>
      <p:pic>
        <p:nvPicPr>
          <p:cNvPr id="7" name="図 6"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739" y="3943520"/>
            <a:ext cx="4122470" cy="2775980"/>
          </a:xfrm>
          <a:prstGeom prst="rect">
            <a:avLst/>
          </a:prstGeom>
        </p:spPr>
      </p:pic>
      <p:pic>
        <p:nvPicPr>
          <p:cNvPr id="8" name="Picture 4">
            <a:extLst>
              <a:ext uri="{FF2B5EF4-FFF2-40B4-BE49-F238E27FC236}">
                <a16:creationId xmlns:a16="http://schemas.microsoft.com/office/drawing/2014/main" id="{58FB8F99-6A43-44A0-AD64-D669440080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6565" y="2932696"/>
            <a:ext cx="2653739" cy="1847885"/>
          </a:xfrm>
          <a:prstGeom prst="rect">
            <a:avLst/>
          </a:prstGeom>
          <a:noFill/>
          <a:extLst>
            <a:ext uri="{909E8E84-426E-40DD-AFC4-6F175D3DCCD1}">
              <a14:hiddenFill xmlns:a14="http://schemas.microsoft.com/office/drawing/2010/main">
                <a:solidFill>
                  <a:srgbClr val="FFFFFF"/>
                </a:solidFill>
              </a14:hiddenFill>
            </a:ext>
          </a:extLst>
        </p:spPr>
      </p:pic>
      <p:pic>
        <p:nvPicPr>
          <p:cNvPr id="9" name="図 8" descr="画面の領域"/>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5629" y="1794796"/>
            <a:ext cx="4700909" cy="3508733"/>
          </a:xfrm>
          <a:prstGeom prst="rect">
            <a:avLst/>
          </a:prstGeom>
        </p:spPr>
      </p:pic>
      <p:sp>
        <p:nvSpPr>
          <p:cNvPr id="10" name="タイトル 1"/>
          <p:cNvSpPr txBox="1">
            <a:spLocks/>
          </p:cNvSpPr>
          <p:nvPr/>
        </p:nvSpPr>
        <p:spPr>
          <a:xfrm>
            <a:off x="1484243" y="171421"/>
            <a:ext cx="9869557"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dirty="0">
                <a:latin typeface="+mj-ea"/>
              </a:rPr>
              <a:t>2025</a:t>
            </a:r>
            <a:r>
              <a:rPr lang="ja-JP" altLang="en-US" dirty="0">
                <a:latin typeface="+mj-ea"/>
              </a:rPr>
              <a:t>年日本国際</a:t>
            </a:r>
            <a:r>
              <a:rPr lang="ja-JP" altLang="en-US" dirty="0" smtClean="0">
                <a:latin typeface="+mj-ea"/>
              </a:rPr>
              <a:t>博覧会</a:t>
            </a:r>
            <a:endParaRPr lang="en-US" altLang="ja-JP" dirty="0" smtClean="0">
              <a:latin typeface="+mj-ea"/>
            </a:endParaRPr>
          </a:p>
          <a:p>
            <a:r>
              <a:rPr lang="ja-JP" altLang="en-US" dirty="0" smtClean="0">
                <a:latin typeface="+mj-ea"/>
              </a:rPr>
              <a:t>（</a:t>
            </a:r>
            <a:r>
              <a:rPr lang="ja-JP" altLang="en-US" dirty="0">
                <a:latin typeface="+mj-ea"/>
              </a:rPr>
              <a:t>大阪・関西万博）</a:t>
            </a:r>
            <a:endParaRPr lang="en-US" altLang="ja-JP" dirty="0">
              <a:latin typeface="+mj-ea"/>
            </a:endParaRPr>
          </a:p>
        </p:txBody>
      </p:sp>
    </p:spTree>
    <p:extLst>
      <p:ext uri="{BB962C8B-B14F-4D97-AF65-F5344CB8AC3E}">
        <p14:creationId xmlns:p14="http://schemas.microsoft.com/office/powerpoint/2010/main" val="2345271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804042" y="1090832"/>
            <a:ext cx="10668000" cy="2387600"/>
          </a:xfrm>
        </p:spPr>
        <p:txBody>
          <a:bodyPr/>
          <a:lstStyle/>
          <a:p>
            <a:r>
              <a:rPr kumimoji="1" lang="ja-JP" altLang="en-US" dirty="0" smtClean="0"/>
              <a:t>Ｏｓａｋａ </a:t>
            </a:r>
            <a:r>
              <a:rPr lang="ja-JP" altLang="en-US" dirty="0" smtClean="0"/>
              <a:t>ＳＤＧｓ</a:t>
            </a:r>
            <a:r>
              <a:rPr kumimoji="1" lang="ja-JP" altLang="en-US" dirty="0" smtClean="0"/>
              <a:t> ビジョン</a:t>
            </a:r>
            <a:endParaRPr kumimoji="1" lang="ja-JP" altLang="en-US" dirty="0"/>
          </a:p>
        </p:txBody>
      </p:sp>
    </p:spTree>
    <p:extLst>
      <p:ext uri="{BB962C8B-B14F-4D97-AF65-F5344CB8AC3E}">
        <p14:creationId xmlns:p14="http://schemas.microsoft.com/office/powerpoint/2010/main" val="1286520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ＳＤＧｓについて</a:t>
            </a:r>
            <a:endParaRPr kumimoji="1" lang="ja-JP" altLang="en-US" dirty="0"/>
          </a:p>
        </p:txBody>
      </p:sp>
    </p:spTree>
    <p:extLst>
      <p:ext uri="{BB962C8B-B14F-4D97-AF65-F5344CB8AC3E}">
        <p14:creationId xmlns:p14="http://schemas.microsoft.com/office/powerpoint/2010/main" val="8752419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ＳＤＧｓ先進都市に向けて</a:t>
            </a:r>
            <a:endParaRPr kumimoji="1" lang="ja-JP" altLang="en-US" dirty="0"/>
          </a:p>
        </p:txBody>
      </p:sp>
      <p:sp>
        <p:nvSpPr>
          <p:cNvPr id="4" name="テキスト ボックス 3"/>
          <p:cNvSpPr txBox="1"/>
          <p:nvPr/>
        </p:nvSpPr>
        <p:spPr>
          <a:xfrm>
            <a:off x="631672" y="1794867"/>
            <a:ext cx="11175466" cy="800219"/>
          </a:xfrm>
          <a:prstGeom prst="rect">
            <a:avLst/>
          </a:prstGeom>
          <a:solidFill>
            <a:schemeClr val="accent1">
              <a:lumMod val="20000"/>
              <a:lumOff val="80000"/>
            </a:schemeClr>
          </a:solidFill>
        </p:spPr>
        <p:txBody>
          <a:bodyPr wrap="square" rtlCol="0">
            <a:spAutoFit/>
          </a:bodyPr>
          <a:lstStyle/>
          <a:p>
            <a:r>
              <a:rPr lang="en-US" altLang="ja-JP" sz="2800" b="1" dirty="0">
                <a:latin typeface="Meiryo UI" panose="020B0604030504040204" pitchFamily="50" charset="-128"/>
                <a:ea typeface="Meiryo UI" panose="020B0604030504040204" pitchFamily="50" charset="-128"/>
              </a:rPr>
              <a:t>SDGs</a:t>
            </a:r>
            <a:r>
              <a:rPr lang="ja-JP" altLang="en-US" sz="2800" b="1" dirty="0">
                <a:latin typeface="Meiryo UI" panose="020B0604030504040204" pitchFamily="50" charset="-128"/>
                <a:ea typeface="Meiryo UI" panose="020B0604030504040204" pitchFamily="50" charset="-128"/>
              </a:rPr>
              <a:t>先進都市</a:t>
            </a:r>
            <a:r>
              <a:rPr lang="ja-JP" altLang="en-US" b="1" dirty="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　</a:t>
            </a:r>
            <a:r>
              <a:rPr lang="ja-JP" altLang="en-US" sz="2800" b="1" dirty="0" smtClean="0">
                <a:latin typeface="Meiryo UI" panose="020B0604030504040204" pitchFamily="50" charset="-128"/>
                <a:ea typeface="Meiryo UI" panose="020B0604030504040204" pitchFamily="50" charset="-128"/>
              </a:rPr>
              <a:t>世界の先頭に立って</a:t>
            </a:r>
            <a:r>
              <a:rPr lang="en-US" altLang="ja-JP" sz="2800" b="1" dirty="0" smtClean="0">
                <a:latin typeface="Meiryo UI" panose="020B0604030504040204" pitchFamily="50" charset="-128"/>
                <a:ea typeface="Meiryo UI" panose="020B0604030504040204" pitchFamily="50" charset="-128"/>
              </a:rPr>
              <a:t>SDGs</a:t>
            </a:r>
            <a:r>
              <a:rPr lang="ja-JP" altLang="en-US" sz="2800" b="1" dirty="0" smtClean="0">
                <a:latin typeface="Meiryo UI" panose="020B0604030504040204" pitchFamily="50" charset="-128"/>
                <a:ea typeface="Meiryo UI" panose="020B0604030504040204" pitchFamily="50" charset="-128"/>
              </a:rPr>
              <a:t>の達成に貢献</a:t>
            </a:r>
            <a:endParaRPr lang="en-US" altLang="ja-JP" sz="2800" b="1" dirty="0" smtClean="0">
              <a:latin typeface="Meiryo UI" panose="020B0604030504040204" pitchFamily="50" charset="-128"/>
              <a:ea typeface="Meiryo UI" panose="020B0604030504040204" pitchFamily="50" charset="-128"/>
            </a:endParaRPr>
          </a:p>
          <a:p>
            <a:pPr indent="3136900"/>
            <a:r>
              <a:rPr lang="ja-JP" altLang="en-US" dirty="0" smtClean="0">
                <a:latin typeface="Meiryo UI" panose="020B0604030504040204" pitchFamily="50" charset="-128"/>
                <a:ea typeface="Meiryo UI" panose="020B0604030504040204" pitchFamily="50" charset="-128"/>
              </a:rPr>
              <a:t>誰</a:t>
            </a:r>
            <a:r>
              <a:rPr lang="ja-JP" altLang="en-US" dirty="0">
                <a:latin typeface="Meiryo UI" panose="020B0604030504040204" pitchFamily="50" charset="-128"/>
                <a:ea typeface="Meiryo UI" panose="020B0604030504040204" pitchFamily="50" charset="-128"/>
              </a:rPr>
              <a:t>もが</a:t>
            </a:r>
            <a:r>
              <a:rPr lang="en-US" altLang="ja-JP" dirty="0">
                <a:latin typeface="Meiryo UI" panose="020B0604030504040204" pitchFamily="50" charset="-128"/>
                <a:ea typeface="Meiryo UI" panose="020B0604030504040204" pitchFamily="50" charset="-128"/>
              </a:rPr>
              <a:t>SDGs</a:t>
            </a:r>
            <a:r>
              <a:rPr lang="ja-JP" altLang="en-US" dirty="0">
                <a:latin typeface="Meiryo UI" panose="020B0604030504040204" pitchFamily="50" charset="-128"/>
                <a:ea typeface="Meiryo UI" panose="020B0604030504040204" pitchFamily="50" charset="-128"/>
              </a:rPr>
              <a:t>を意識し、一人ひとりが</a:t>
            </a:r>
            <a:r>
              <a:rPr lang="ja-JP" altLang="en-US" dirty="0" smtClean="0">
                <a:latin typeface="Meiryo UI" panose="020B0604030504040204" pitchFamily="50" charset="-128"/>
                <a:ea typeface="Meiryo UI" panose="020B0604030504040204" pitchFamily="50" charset="-128"/>
              </a:rPr>
              <a:t>自律的に</a:t>
            </a:r>
            <a:r>
              <a:rPr lang="en-US" altLang="ja-JP" dirty="0" smtClean="0">
                <a:latin typeface="Meiryo UI" panose="020B0604030504040204" pitchFamily="50" charset="-128"/>
                <a:ea typeface="Meiryo UI" panose="020B0604030504040204" pitchFamily="50" charset="-128"/>
              </a:rPr>
              <a:t>SDGs</a:t>
            </a:r>
            <a:r>
              <a:rPr lang="ja-JP" altLang="en-US" dirty="0" smtClean="0">
                <a:latin typeface="Meiryo UI" panose="020B0604030504040204" pitchFamily="50" charset="-128"/>
                <a:ea typeface="Meiryo UI" panose="020B0604030504040204" pitchFamily="50" charset="-128"/>
              </a:rPr>
              <a:t>の達成をめざす大阪を実現</a:t>
            </a:r>
            <a:endParaRPr lang="en-US" altLang="ja-JP" dirty="0" smtClean="0">
              <a:latin typeface="Meiryo UI" panose="020B0604030504040204" pitchFamily="50" charset="-128"/>
              <a:ea typeface="Meiryo UI" panose="020B0604030504040204" pitchFamily="50" charset="-128"/>
            </a:endParaRPr>
          </a:p>
        </p:txBody>
      </p:sp>
      <p:pic>
        <p:nvPicPr>
          <p:cNvPr id="5" name="図 4"/>
          <p:cNvPicPr preferRelativeResize="0">
            <a:picLocks/>
          </p:cNvPicPr>
          <p:nvPr/>
        </p:nvPicPr>
        <p:blipFill rotWithShape="1">
          <a:blip r:embed="rId3">
            <a:grayscl/>
          </a:blip>
          <a:srcRect l="8494"/>
          <a:stretch/>
        </p:blipFill>
        <p:spPr>
          <a:xfrm>
            <a:off x="1632082" y="3074982"/>
            <a:ext cx="2616547" cy="2891848"/>
          </a:xfrm>
          <a:prstGeom prst="rect">
            <a:avLst/>
          </a:prstGeom>
          <a:ln w="3175">
            <a:solidFill>
              <a:schemeClr val="bg1">
                <a:lumMod val="65000"/>
              </a:schemeClr>
            </a:solidFill>
          </a:ln>
        </p:spPr>
      </p:pic>
      <p:pic>
        <p:nvPicPr>
          <p:cNvPr id="6" name="図 5"/>
          <p:cNvPicPr>
            <a:picLocks noChangeAspect="1"/>
          </p:cNvPicPr>
          <p:nvPr/>
        </p:nvPicPr>
        <p:blipFill>
          <a:blip r:embed="rId4"/>
          <a:stretch>
            <a:fillRect/>
          </a:stretch>
        </p:blipFill>
        <p:spPr>
          <a:xfrm>
            <a:off x="8219533" y="3182009"/>
            <a:ext cx="2448535" cy="2641446"/>
          </a:xfrm>
          <a:prstGeom prst="rect">
            <a:avLst/>
          </a:prstGeom>
        </p:spPr>
      </p:pic>
      <p:grpSp>
        <p:nvGrpSpPr>
          <p:cNvPr id="7" name="グループ化 6"/>
          <p:cNvGrpSpPr>
            <a:grpSpLocks noChangeAspect="1"/>
          </p:cNvGrpSpPr>
          <p:nvPr/>
        </p:nvGrpSpPr>
        <p:grpSpPr>
          <a:xfrm>
            <a:off x="2533346" y="4147726"/>
            <a:ext cx="1025985" cy="1221424"/>
            <a:chOff x="2143370" y="3987282"/>
            <a:chExt cx="921552" cy="1097098"/>
          </a:xfrm>
        </p:grpSpPr>
        <p:sp>
          <p:nvSpPr>
            <p:cNvPr id="8" name="二等辺三角形 7"/>
            <p:cNvSpPr>
              <a:spLocks noChangeAspect="1"/>
            </p:cNvSpPr>
            <p:nvPr/>
          </p:nvSpPr>
          <p:spPr>
            <a:xfrm>
              <a:off x="2143370" y="3987282"/>
              <a:ext cx="921552" cy="731396"/>
            </a:xfrm>
            <a:prstGeom prst="triangl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grpSp>
          <p:nvGrpSpPr>
            <p:cNvPr id="9" name="グループ化 8"/>
            <p:cNvGrpSpPr>
              <a:grpSpLocks noChangeAspect="1"/>
            </p:cNvGrpSpPr>
            <p:nvPr/>
          </p:nvGrpSpPr>
          <p:grpSpPr>
            <a:xfrm>
              <a:off x="2175336" y="4155710"/>
              <a:ext cx="846558" cy="928670"/>
              <a:chOff x="2193794" y="3986604"/>
              <a:chExt cx="1048154" cy="1149820"/>
            </a:xfrm>
          </p:grpSpPr>
          <p:pic>
            <p:nvPicPr>
              <p:cNvPr id="10" name="図 9"/>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2491509" y="4210735"/>
                <a:ext cx="247869" cy="269501"/>
              </a:xfrm>
              <a:prstGeom prst="rect">
                <a:avLst/>
              </a:prstGeom>
            </p:spPr>
          </p:pic>
          <p:pic>
            <p:nvPicPr>
              <p:cNvPr id="11" name="図 10"/>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2742793" y="4216131"/>
                <a:ext cx="247869" cy="269501"/>
              </a:xfrm>
              <a:prstGeom prst="rect">
                <a:avLst/>
              </a:prstGeom>
            </p:spPr>
          </p:pic>
          <p:sp>
            <p:nvSpPr>
              <p:cNvPr id="12" name="テキスト ボックス 42"/>
              <p:cNvSpPr txBox="1"/>
              <p:nvPr/>
            </p:nvSpPr>
            <p:spPr>
              <a:xfrm>
                <a:off x="2273922" y="4464489"/>
                <a:ext cx="376020" cy="21215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900" b="1" dirty="0">
                    <a:latin typeface="Meiryo UI" panose="020B0604030504040204" pitchFamily="50" charset="-128"/>
                    <a:ea typeface="Meiryo UI" panose="020B0604030504040204" pitchFamily="50" charset="-128"/>
                  </a:rPr>
                  <a:t>経済</a:t>
                </a:r>
              </a:p>
            </p:txBody>
          </p:sp>
          <p:sp>
            <p:nvSpPr>
              <p:cNvPr id="13" name="テキスト ボックス 43"/>
              <p:cNvSpPr txBox="1"/>
              <p:nvPr/>
            </p:nvSpPr>
            <p:spPr>
              <a:xfrm>
                <a:off x="2578759" y="3986604"/>
                <a:ext cx="313371" cy="21215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900" b="1" dirty="0">
                    <a:latin typeface="Meiryo UI" panose="020B0604030504040204" pitchFamily="50" charset="-128"/>
                    <a:ea typeface="Meiryo UI" panose="020B0604030504040204" pitchFamily="50" charset="-128"/>
                  </a:rPr>
                  <a:t>社会</a:t>
                </a:r>
              </a:p>
            </p:txBody>
          </p:sp>
          <p:sp>
            <p:nvSpPr>
              <p:cNvPr id="14" name="テキスト ボックス 44"/>
              <p:cNvSpPr txBox="1"/>
              <p:nvPr/>
            </p:nvSpPr>
            <p:spPr>
              <a:xfrm>
                <a:off x="2873901" y="4464488"/>
                <a:ext cx="368047" cy="21215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900" b="1" dirty="0">
                    <a:latin typeface="Meiryo UI" panose="020B0604030504040204" pitchFamily="50" charset="-128"/>
                    <a:ea typeface="Meiryo UI" panose="020B0604030504040204" pitchFamily="50" charset="-128"/>
                  </a:rPr>
                  <a:t>環境</a:t>
                </a:r>
              </a:p>
            </p:txBody>
          </p:sp>
          <p:pic>
            <p:nvPicPr>
              <p:cNvPr id="15" name="図 14"/>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2246055" y="4083872"/>
                <a:ext cx="247869" cy="269501"/>
              </a:xfrm>
              <a:prstGeom prst="rect">
                <a:avLst/>
              </a:prstGeom>
            </p:spPr>
          </p:pic>
          <p:pic>
            <p:nvPicPr>
              <p:cNvPr id="16" name="図 15"/>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a:xfrm>
                <a:off x="2984434" y="4102856"/>
                <a:ext cx="247869" cy="269501"/>
              </a:xfrm>
              <a:prstGeom prst="rect">
                <a:avLst/>
              </a:prstGeom>
            </p:spPr>
          </p:pic>
          <p:pic>
            <p:nvPicPr>
              <p:cNvPr id="17" name="図 16"/>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a:xfrm>
                <a:off x="2626913" y="4477426"/>
                <a:ext cx="247869" cy="269501"/>
              </a:xfrm>
              <a:prstGeom prst="rect">
                <a:avLst/>
              </a:prstGeom>
            </p:spPr>
          </p:pic>
          <p:sp>
            <p:nvSpPr>
              <p:cNvPr id="18" name="テキスト ボックス 43"/>
              <p:cNvSpPr txBox="1"/>
              <p:nvPr/>
            </p:nvSpPr>
            <p:spPr>
              <a:xfrm>
                <a:off x="2193794" y="4777029"/>
                <a:ext cx="1038509" cy="359395"/>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900"/>
                  </a:lnSpc>
                </a:pPr>
                <a:r>
                  <a:rPr lang="ja-JP" altLang="en-US" sz="1000" dirty="0">
                    <a:latin typeface="Meiryo UI" panose="020B0604030504040204" pitchFamily="50" charset="-128"/>
                    <a:ea typeface="Meiryo UI" panose="020B0604030504040204" pitchFamily="50" charset="-128"/>
                  </a:rPr>
                  <a:t>重点ゴールを中心と</a:t>
                </a:r>
                <a:r>
                  <a:rPr lang="ja-JP" altLang="en-US" sz="1000" dirty="0" smtClean="0">
                    <a:latin typeface="Meiryo UI" panose="020B0604030504040204" pitchFamily="50" charset="-128"/>
                    <a:ea typeface="Meiryo UI" panose="020B0604030504040204" pitchFamily="50" charset="-128"/>
                  </a:rPr>
                  <a:t>した取組み</a:t>
                </a:r>
                <a:endParaRPr lang="ja-JP" altLang="en-US" sz="1000" dirty="0">
                  <a:latin typeface="Meiryo UI" panose="020B0604030504040204" pitchFamily="50" charset="-128"/>
                  <a:ea typeface="Meiryo UI" panose="020B0604030504040204" pitchFamily="50" charset="-128"/>
                </a:endParaRPr>
              </a:p>
            </p:txBody>
          </p:sp>
        </p:grpSp>
      </p:grpSp>
      <p:pic>
        <p:nvPicPr>
          <p:cNvPr id="19" name="図 18"/>
          <p:cNvPicPr preferRelativeResize="0">
            <a:picLocks/>
          </p:cNvPicPr>
          <p:nvPr/>
        </p:nvPicPr>
        <p:blipFill>
          <a:blip r:embed="rId3">
            <a:grayscl/>
          </a:blip>
          <a:stretch>
            <a:fillRect/>
          </a:stretch>
        </p:blipFill>
        <p:spPr>
          <a:xfrm>
            <a:off x="4791771" y="3052520"/>
            <a:ext cx="2782827" cy="2957253"/>
          </a:xfrm>
          <a:prstGeom prst="rect">
            <a:avLst/>
          </a:prstGeom>
          <a:ln w="3175">
            <a:solidFill>
              <a:schemeClr val="bg1">
                <a:lumMod val="65000"/>
              </a:schemeClr>
            </a:solidFill>
          </a:ln>
        </p:spPr>
      </p:pic>
      <p:sp>
        <p:nvSpPr>
          <p:cNvPr id="20" name="右矢印 19"/>
          <p:cNvSpPr/>
          <p:nvPr/>
        </p:nvSpPr>
        <p:spPr>
          <a:xfrm>
            <a:off x="4272187" y="4471734"/>
            <a:ext cx="508627" cy="490909"/>
          </a:xfrm>
          <a:prstGeom prst="rightArrow">
            <a:avLst>
              <a:gd name="adj1" fmla="val 50000"/>
              <a:gd name="adj2" fmla="val 6302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p>
        </p:txBody>
      </p:sp>
      <p:cxnSp>
        <p:nvCxnSpPr>
          <p:cNvPr id="21" name="直線コネクタ 20"/>
          <p:cNvCxnSpPr>
            <a:stCxn id="29" idx="1"/>
          </p:cNvCxnSpPr>
          <p:nvPr/>
        </p:nvCxnSpPr>
        <p:spPr>
          <a:xfrm flipH="1">
            <a:off x="5456256" y="3574266"/>
            <a:ext cx="637936" cy="680321"/>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22" name="直線コネクタ 21"/>
          <p:cNvCxnSpPr>
            <a:endCxn id="51" idx="2"/>
          </p:cNvCxnSpPr>
          <p:nvPr/>
        </p:nvCxnSpPr>
        <p:spPr>
          <a:xfrm flipH="1" flipV="1">
            <a:off x="5002259" y="4920177"/>
            <a:ext cx="705837" cy="660162"/>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23" name="直線コネクタ 22"/>
          <p:cNvCxnSpPr/>
          <p:nvPr/>
        </p:nvCxnSpPr>
        <p:spPr>
          <a:xfrm flipH="1">
            <a:off x="5715874" y="4588981"/>
            <a:ext cx="540111" cy="306385"/>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24" name="直線コネクタ 23"/>
          <p:cNvCxnSpPr>
            <a:endCxn id="38" idx="3"/>
          </p:cNvCxnSpPr>
          <p:nvPr/>
        </p:nvCxnSpPr>
        <p:spPr>
          <a:xfrm>
            <a:off x="6710137" y="4066387"/>
            <a:ext cx="482812" cy="742379"/>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25" name="直線コネクタ 24"/>
          <p:cNvCxnSpPr/>
          <p:nvPr/>
        </p:nvCxnSpPr>
        <p:spPr>
          <a:xfrm flipH="1">
            <a:off x="6281413" y="5031541"/>
            <a:ext cx="262629" cy="477793"/>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26" name="直線コネクタ 25"/>
          <p:cNvCxnSpPr>
            <a:endCxn id="43" idx="1"/>
          </p:cNvCxnSpPr>
          <p:nvPr/>
        </p:nvCxnSpPr>
        <p:spPr>
          <a:xfrm flipH="1">
            <a:off x="6052654" y="4194655"/>
            <a:ext cx="64893" cy="1330890"/>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grpSp>
        <p:nvGrpSpPr>
          <p:cNvPr id="27" name="グループ化 26"/>
          <p:cNvGrpSpPr/>
          <p:nvPr/>
        </p:nvGrpSpPr>
        <p:grpSpPr>
          <a:xfrm>
            <a:off x="5877013" y="3221532"/>
            <a:ext cx="868715" cy="943883"/>
            <a:chOff x="6529469" y="2488902"/>
            <a:chExt cx="680393" cy="722496"/>
          </a:xfrm>
        </p:grpSpPr>
        <p:sp>
          <p:nvSpPr>
            <p:cNvPr id="28" name="テキスト ボックス 43"/>
            <p:cNvSpPr txBox="1"/>
            <p:nvPr/>
          </p:nvSpPr>
          <p:spPr>
            <a:xfrm>
              <a:off x="6558379" y="3034707"/>
              <a:ext cx="614572" cy="176691"/>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50" dirty="0">
                  <a:latin typeface="Meiryo UI" panose="020B0604030504040204" pitchFamily="50" charset="-128"/>
                  <a:ea typeface="Meiryo UI" panose="020B0604030504040204" pitchFamily="50" charset="-128"/>
                </a:rPr>
                <a:t>府民の取組み</a:t>
              </a:r>
            </a:p>
          </p:txBody>
        </p:sp>
        <p:sp>
          <p:nvSpPr>
            <p:cNvPr id="29" name="二等辺三角形 28"/>
            <p:cNvSpPr>
              <a:spLocks noChangeAspect="1"/>
            </p:cNvSpPr>
            <p:nvPr/>
          </p:nvSpPr>
          <p:spPr>
            <a:xfrm>
              <a:off x="6529469" y="2488902"/>
              <a:ext cx="680393" cy="540000"/>
            </a:xfrm>
            <a:prstGeom prst="triangle">
              <a:avLst/>
            </a:prstGeom>
            <a:solidFill>
              <a:schemeClr val="bg1"/>
            </a:solidFill>
            <a:ln w="15875">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30" name="テキスト ボックス 42"/>
            <p:cNvSpPr txBox="1"/>
            <p:nvPr/>
          </p:nvSpPr>
          <p:spPr>
            <a:xfrm>
              <a:off x="6617039" y="2828344"/>
              <a:ext cx="279549" cy="17133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rPr>
                <a:t>経済</a:t>
              </a:r>
            </a:p>
          </p:txBody>
        </p:sp>
        <p:sp>
          <p:nvSpPr>
            <p:cNvPr id="31" name="テキスト ボックス 43"/>
            <p:cNvSpPr txBox="1"/>
            <p:nvPr/>
          </p:nvSpPr>
          <p:spPr>
            <a:xfrm>
              <a:off x="6758397" y="2626788"/>
              <a:ext cx="232973" cy="17133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rPr>
                <a:t>社会</a:t>
              </a:r>
              <a:endParaRPr lang="ja-JP" altLang="en-US" sz="900" dirty="0">
                <a:latin typeface="Meiryo UI" panose="020B0604030504040204" pitchFamily="50" charset="-128"/>
                <a:ea typeface="Meiryo UI" panose="020B0604030504040204" pitchFamily="50" charset="-128"/>
              </a:endParaRPr>
            </a:p>
          </p:txBody>
        </p:sp>
        <p:sp>
          <p:nvSpPr>
            <p:cNvPr id="32" name="テキスト ボックス 44"/>
            <p:cNvSpPr txBox="1"/>
            <p:nvPr/>
          </p:nvSpPr>
          <p:spPr>
            <a:xfrm>
              <a:off x="6872731" y="2825420"/>
              <a:ext cx="273622" cy="17133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rPr>
                <a:t>環境</a:t>
              </a:r>
            </a:p>
          </p:txBody>
        </p:sp>
      </p:grpSp>
      <p:grpSp>
        <p:nvGrpSpPr>
          <p:cNvPr id="33" name="グループ化 32"/>
          <p:cNvGrpSpPr/>
          <p:nvPr/>
        </p:nvGrpSpPr>
        <p:grpSpPr>
          <a:xfrm>
            <a:off x="6271758" y="4290736"/>
            <a:ext cx="1047053" cy="906649"/>
            <a:chOff x="6529460" y="2488902"/>
            <a:chExt cx="680393" cy="743650"/>
          </a:xfrm>
        </p:grpSpPr>
        <p:sp>
          <p:nvSpPr>
            <p:cNvPr id="34" name="テキスト ボックス 43"/>
            <p:cNvSpPr txBox="1"/>
            <p:nvPr/>
          </p:nvSpPr>
          <p:spPr>
            <a:xfrm>
              <a:off x="6587254" y="3037482"/>
              <a:ext cx="614573" cy="19507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100" dirty="0">
                  <a:latin typeface="Meiryo UI" panose="020B0604030504040204" pitchFamily="50" charset="-128"/>
                  <a:ea typeface="Meiryo UI" panose="020B0604030504040204" pitchFamily="50" charset="-128"/>
                </a:rPr>
                <a:t>企業の取組み</a:t>
              </a:r>
            </a:p>
          </p:txBody>
        </p:sp>
        <p:sp>
          <p:nvSpPr>
            <p:cNvPr id="35" name="二等辺三角形 34"/>
            <p:cNvSpPr>
              <a:spLocks noChangeAspect="1"/>
            </p:cNvSpPr>
            <p:nvPr/>
          </p:nvSpPr>
          <p:spPr>
            <a:xfrm>
              <a:off x="6529460" y="2488902"/>
              <a:ext cx="680393" cy="540000"/>
            </a:xfrm>
            <a:prstGeom prst="triangle">
              <a:avLst/>
            </a:prstGeom>
            <a:solidFill>
              <a:schemeClr val="bg1"/>
            </a:solidFill>
            <a:ln w="47625" cmpd="dbl">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36" name="テキスト ボックス 42"/>
            <p:cNvSpPr txBox="1"/>
            <p:nvPr/>
          </p:nvSpPr>
          <p:spPr>
            <a:xfrm>
              <a:off x="6624791" y="2817436"/>
              <a:ext cx="279549" cy="1835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rPr>
                <a:t>経済</a:t>
              </a:r>
            </a:p>
          </p:txBody>
        </p:sp>
        <p:sp>
          <p:nvSpPr>
            <p:cNvPr id="37" name="テキスト ボックス 43"/>
            <p:cNvSpPr txBox="1"/>
            <p:nvPr/>
          </p:nvSpPr>
          <p:spPr>
            <a:xfrm>
              <a:off x="6760294" y="2641586"/>
              <a:ext cx="232973" cy="1835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rPr>
                <a:t>社会</a:t>
              </a:r>
            </a:p>
          </p:txBody>
        </p:sp>
        <p:sp>
          <p:nvSpPr>
            <p:cNvPr id="38" name="テキスト ボックス 44"/>
            <p:cNvSpPr txBox="1"/>
            <p:nvPr/>
          </p:nvSpPr>
          <p:spPr>
            <a:xfrm>
              <a:off x="6854444" y="2822002"/>
              <a:ext cx="273622" cy="1835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rPr>
                <a:t>環境</a:t>
              </a:r>
            </a:p>
          </p:txBody>
        </p:sp>
      </p:grpSp>
      <p:grpSp>
        <p:nvGrpSpPr>
          <p:cNvPr id="39" name="グループ化 38"/>
          <p:cNvGrpSpPr/>
          <p:nvPr/>
        </p:nvGrpSpPr>
        <p:grpSpPr>
          <a:xfrm>
            <a:off x="5659765" y="5220088"/>
            <a:ext cx="1068556" cy="894129"/>
            <a:chOff x="6468870" y="2488902"/>
            <a:chExt cx="787439" cy="709209"/>
          </a:xfrm>
        </p:grpSpPr>
        <p:sp>
          <p:nvSpPr>
            <p:cNvPr id="40" name="テキスト ボックス 43"/>
            <p:cNvSpPr txBox="1"/>
            <p:nvPr/>
          </p:nvSpPr>
          <p:spPr>
            <a:xfrm>
              <a:off x="6468870" y="3015018"/>
              <a:ext cx="787439" cy="183093"/>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50" dirty="0">
                  <a:latin typeface="Meiryo UI" panose="020B0604030504040204" pitchFamily="50" charset="-128"/>
                  <a:ea typeface="Meiryo UI" panose="020B0604030504040204" pitchFamily="50" charset="-128"/>
                </a:rPr>
                <a:t>市町村の取組み</a:t>
              </a:r>
            </a:p>
          </p:txBody>
        </p:sp>
        <p:sp>
          <p:nvSpPr>
            <p:cNvPr id="41" name="二等辺三角形 40"/>
            <p:cNvSpPr>
              <a:spLocks noChangeAspect="1"/>
            </p:cNvSpPr>
            <p:nvPr/>
          </p:nvSpPr>
          <p:spPr>
            <a:xfrm>
              <a:off x="6529469" y="2488902"/>
              <a:ext cx="680393" cy="540000"/>
            </a:xfrm>
            <a:prstGeom prst="triangle">
              <a:avLst/>
            </a:prstGeom>
            <a:solidFill>
              <a:schemeClr val="bg1"/>
            </a:solidFill>
            <a:ln w="28575" cmpd="thickThin">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42" name="テキスト ボックス 42"/>
            <p:cNvSpPr txBox="1"/>
            <p:nvPr/>
          </p:nvSpPr>
          <p:spPr>
            <a:xfrm>
              <a:off x="6625560" y="2808980"/>
              <a:ext cx="279549" cy="17754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rPr>
                <a:t>経済</a:t>
              </a:r>
            </a:p>
          </p:txBody>
        </p:sp>
        <p:sp>
          <p:nvSpPr>
            <p:cNvPr id="43" name="テキスト ボックス 43"/>
            <p:cNvSpPr txBox="1"/>
            <p:nvPr/>
          </p:nvSpPr>
          <p:spPr>
            <a:xfrm>
              <a:off x="6758397" y="2642413"/>
              <a:ext cx="232973" cy="17754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rPr>
                <a:t>社会</a:t>
              </a:r>
            </a:p>
          </p:txBody>
        </p:sp>
        <p:sp>
          <p:nvSpPr>
            <p:cNvPr id="44" name="テキスト ボックス 44"/>
            <p:cNvSpPr txBox="1"/>
            <p:nvPr/>
          </p:nvSpPr>
          <p:spPr>
            <a:xfrm>
              <a:off x="6866904" y="2817178"/>
              <a:ext cx="273622" cy="17754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rPr>
                <a:t>環境</a:t>
              </a:r>
            </a:p>
          </p:txBody>
        </p:sp>
      </p:grpSp>
      <p:sp>
        <p:nvSpPr>
          <p:cNvPr id="45" name="フリーフォーム 44"/>
          <p:cNvSpPr/>
          <p:nvPr/>
        </p:nvSpPr>
        <p:spPr>
          <a:xfrm>
            <a:off x="5141488" y="3073682"/>
            <a:ext cx="2057767" cy="2865846"/>
          </a:xfrm>
          <a:custGeom>
            <a:avLst/>
            <a:gdLst>
              <a:gd name="connsiteX0" fmla="*/ 2259919 w 2267011"/>
              <a:gd name="connsiteY0" fmla="*/ 1547010 h 2841407"/>
              <a:gd name="connsiteX1" fmla="*/ 1874157 w 2267011"/>
              <a:gd name="connsiteY1" fmla="*/ 2618572 h 2841407"/>
              <a:gd name="connsiteX2" fmla="*/ 159657 w 2267011"/>
              <a:gd name="connsiteY2" fmla="*/ 2761447 h 2841407"/>
              <a:gd name="connsiteX3" fmla="*/ 131082 w 2267011"/>
              <a:gd name="connsiteY3" fmla="*/ 1647022 h 2841407"/>
              <a:gd name="connsiteX4" fmla="*/ 659719 w 2267011"/>
              <a:gd name="connsiteY4" fmla="*/ 146835 h 2841407"/>
              <a:gd name="connsiteX5" fmla="*/ 2002744 w 2267011"/>
              <a:gd name="connsiteY5" fmla="*/ 218272 h 2841407"/>
              <a:gd name="connsiteX6" fmla="*/ 2259919 w 2267011"/>
              <a:gd name="connsiteY6" fmla="*/ 1547010 h 284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7011" h="2841407">
                <a:moveTo>
                  <a:pt x="2259919" y="1547010"/>
                </a:moveTo>
                <a:cubicBezTo>
                  <a:pt x="2238488" y="1947060"/>
                  <a:pt x="2224201" y="2416166"/>
                  <a:pt x="1874157" y="2618572"/>
                </a:cubicBezTo>
                <a:cubicBezTo>
                  <a:pt x="1524113" y="2820978"/>
                  <a:pt x="450169" y="2923372"/>
                  <a:pt x="159657" y="2761447"/>
                </a:cubicBezTo>
                <a:cubicBezTo>
                  <a:pt x="-130855" y="2599522"/>
                  <a:pt x="47738" y="2082791"/>
                  <a:pt x="131082" y="1647022"/>
                </a:cubicBezTo>
                <a:cubicBezTo>
                  <a:pt x="214426" y="1211253"/>
                  <a:pt x="347775" y="384960"/>
                  <a:pt x="659719" y="146835"/>
                </a:cubicBezTo>
                <a:cubicBezTo>
                  <a:pt x="971663" y="-91290"/>
                  <a:pt x="1736044" y="-19853"/>
                  <a:pt x="2002744" y="218272"/>
                </a:cubicBezTo>
                <a:cubicBezTo>
                  <a:pt x="2269444" y="456397"/>
                  <a:pt x="2281350" y="1146960"/>
                  <a:pt x="2259919" y="1547010"/>
                </a:cubicBezTo>
                <a:close/>
              </a:path>
            </a:pathLst>
          </a:cu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46" name="グループ化 45"/>
          <p:cNvGrpSpPr>
            <a:grpSpLocks noChangeAspect="1"/>
          </p:cNvGrpSpPr>
          <p:nvPr/>
        </p:nvGrpSpPr>
        <p:grpSpPr>
          <a:xfrm>
            <a:off x="4741712" y="4160174"/>
            <a:ext cx="988596" cy="1186543"/>
            <a:chOff x="2140976" y="3987282"/>
            <a:chExt cx="952086" cy="1142725"/>
          </a:xfrm>
        </p:grpSpPr>
        <p:sp>
          <p:nvSpPr>
            <p:cNvPr id="47" name="二等辺三角形 46"/>
            <p:cNvSpPr>
              <a:spLocks noChangeAspect="1"/>
            </p:cNvSpPr>
            <p:nvPr/>
          </p:nvSpPr>
          <p:spPr>
            <a:xfrm>
              <a:off x="2143370" y="3987282"/>
              <a:ext cx="921552" cy="731396"/>
            </a:xfrm>
            <a:prstGeom prst="triangl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grpSp>
          <p:nvGrpSpPr>
            <p:cNvPr id="48" name="グループ化 47"/>
            <p:cNvGrpSpPr>
              <a:grpSpLocks noChangeAspect="1"/>
            </p:cNvGrpSpPr>
            <p:nvPr/>
          </p:nvGrpSpPr>
          <p:grpSpPr>
            <a:xfrm>
              <a:off x="2140976" y="4149524"/>
              <a:ext cx="952086" cy="980483"/>
              <a:chOff x="2151253" y="3978945"/>
              <a:chExt cx="1178811" cy="1213971"/>
            </a:xfrm>
          </p:grpSpPr>
          <p:pic>
            <p:nvPicPr>
              <p:cNvPr id="49" name="図 48"/>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2491509" y="4210735"/>
                <a:ext cx="247869" cy="269501"/>
              </a:xfrm>
              <a:prstGeom prst="rect">
                <a:avLst/>
              </a:prstGeom>
            </p:spPr>
          </p:pic>
          <p:pic>
            <p:nvPicPr>
              <p:cNvPr id="50" name="図 49"/>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2742793" y="4216131"/>
                <a:ext cx="247869" cy="269501"/>
              </a:xfrm>
              <a:prstGeom prst="rect">
                <a:avLst/>
              </a:prstGeom>
            </p:spPr>
          </p:pic>
          <p:sp>
            <p:nvSpPr>
              <p:cNvPr id="51" name="テキスト ボックス 42"/>
              <p:cNvSpPr txBox="1"/>
              <p:nvPr/>
            </p:nvSpPr>
            <p:spPr>
              <a:xfrm>
                <a:off x="2273922" y="4456829"/>
                <a:ext cx="376020" cy="2274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900" b="1" dirty="0">
                    <a:latin typeface="Meiryo UI" panose="020B0604030504040204" pitchFamily="50" charset="-128"/>
                    <a:ea typeface="Meiryo UI" panose="020B0604030504040204" pitchFamily="50" charset="-128"/>
                  </a:rPr>
                  <a:t>経済</a:t>
                </a:r>
              </a:p>
            </p:txBody>
          </p:sp>
          <p:sp>
            <p:nvSpPr>
              <p:cNvPr id="52" name="テキスト ボックス 43"/>
              <p:cNvSpPr txBox="1"/>
              <p:nvPr/>
            </p:nvSpPr>
            <p:spPr>
              <a:xfrm>
                <a:off x="2578759" y="3978945"/>
                <a:ext cx="313371" cy="2274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900" b="1" dirty="0">
                    <a:latin typeface="Meiryo UI" panose="020B0604030504040204" pitchFamily="50" charset="-128"/>
                    <a:ea typeface="Meiryo UI" panose="020B0604030504040204" pitchFamily="50" charset="-128"/>
                  </a:rPr>
                  <a:t>社会</a:t>
                </a:r>
              </a:p>
            </p:txBody>
          </p:sp>
          <p:sp>
            <p:nvSpPr>
              <p:cNvPr id="53" name="テキスト ボックス 44"/>
              <p:cNvSpPr txBox="1"/>
              <p:nvPr/>
            </p:nvSpPr>
            <p:spPr>
              <a:xfrm>
                <a:off x="2873901" y="4456828"/>
                <a:ext cx="368047" cy="2274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900" b="1" dirty="0">
                    <a:latin typeface="Meiryo UI" panose="020B0604030504040204" pitchFamily="50" charset="-128"/>
                    <a:ea typeface="Meiryo UI" panose="020B0604030504040204" pitchFamily="50" charset="-128"/>
                  </a:rPr>
                  <a:t>環境</a:t>
                </a:r>
              </a:p>
            </p:txBody>
          </p:sp>
          <p:pic>
            <p:nvPicPr>
              <p:cNvPr id="54" name="図 53"/>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2246055" y="4083872"/>
                <a:ext cx="247869" cy="269501"/>
              </a:xfrm>
              <a:prstGeom prst="rect">
                <a:avLst/>
              </a:prstGeom>
            </p:spPr>
          </p:pic>
          <p:pic>
            <p:nvPicPr>
              <p:cNvPr id="55" name="図 54"/>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a:xfrm>
                <a:off x="2984434" y="4102856"/>
                <a:ext cx="247869" cy="269501"/>
              </a:xfrm>
              <a:prstGeom prst="rect">
                <a:avLst/>
              </a:prstGeom>
            </p:spPr>
          </p:pic>
          <p:sp>
            <p:nvSpPr>
              <p:cNvPr id="56" name="テキスト ボックス 43"/>
              <p:cNvSpPr txBox="1"/>
              <p:nvPr/>
            </p:nvSpPr>
            <p:spPr>
              <a:xfrm>
                <a:off x="2151253" y="4776987"/>
                <a:ext cx="1178811" cy="415929"/>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1000"/>
                  </a:lnSpc>
                </a:pPr>
                <a:r>
                  <a:rPr lang="ja-JP" altLang="en-US" sz="1000" dirty="0">
                    <a:latin typeface="Meiryo UI" panose="020B0604030504040204" pitchFamily="50" charset="-128"/>
                    <a:ea typeface="Meiryo UI" panose="020B0604030504040204" pitchFamily="50" charset="-128"/>
                  </a:rPr>
                  <a:t>重点ゴールを中心と</a:t>
                </a:r>
                <a:r>
                  <a:rPr lang="ja-JP" altLang="en-US" sz="1000" dirty="0" smtClean="0">
                    <a:latin typeface="Meiryo UI" panose="020B0604030504040204" pitchFamily="50" charset="-128"/>
                    <a:ea typeface="Meiryo UI" panose="020B0604030504040204" pitchFamily="50" charset="-128"/>
                  </a:rPr>
                  <a:t>した取組み</a:t>
                </a:r>
                <a:endParaRPr lang="ja-JP" altLang="en-US" sz="1000" dirty="0">
                  <a:latin typeface="Meiryo UI" panose="020B0604030504040204" pitchFamily="50" charset="-128"/>
                  <a:ea typeface="Meiryo UI" panose="020B0604030504040204" pitchFamily="50" charset="-128"/>
                </a:endParaRPr>
              </a:p>
            </p:txBody>
          </p:sp>
          <p:pic>
            <p:nvPicPr>
              <p:cNvPr id="57" name="図 56"/>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a:xfrm>
                <a:off x="2626913" y="4477426"/>
                <a:ext cx="247869" cy="269501"/>
              </a:xfrm>
              <a:prstGeom prst="rect">
                <a:avLst/>
              </a:prstGeom>
            </p:spPr>
          </p:pic>
        </p:grpSp>
      </p:grpSp>
      <p:sp>
        <p:nvSpPr>
          <p:cNvPr id="58" name="右矢印 57"/>
          <p:cNvSpPr>
            <a:spLocks/>
          </p:cNvSpPr>
          <p:nvPr/>
        </p:nvSpPr>
        <p:spPr>
          <a:xfrm>
            <a:off x="7496357" y="4015951"/>
            <a:ext cx="517359" cy="142236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p>
        </p:txBody>
      </p:sp>
      <p:sp>
        <p:nvSpPr>
          <p:cNvPr id="59" name="二等辺三角形 58"/>
          <p:cNvSpPr>
            <a:spLocks noChangeAspect="1"/>
          </p:cNvSpPr>
          <p:nvPr/>
        </p:nvSpPr>
        <p:spPr>
          <a:xfrm>
            <a:off x="9097962" y="4502889"/>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60" name="二等辺三角形 59"/>
          <p:cNvSpPr>
            <a:spLocks noChangeAspect="1"/>
          </p:cNvSpPr>
          <p:nvPr/>
        </p:nvSpPr>
        <p:spPr>
          <a:xfrm>
            <a:off x="8610601" y="4204736"/>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dirty="0"/>
          </a:p>
        </p:txBody>
      </p:sp>
      <p:sp>
        <p:nvSpPr>
          <p:cNvPr id="61" name="二等辺三角形 60"/>
          <p:cNvSpPr>
            <a:spLocks noChangeAspect="1"/>
          </p:cNvSpPr>
          <p:nvPr/>
        </p:nvSpPr>
        <p:spPr>
          <a:xfrm>
            <a:off x="8887256" y="4295833"/>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62" name="二等辺三角形 61"/>
          <p:cNvSpPr>
            <a:spLocks noChangeAspect="1"/>
          </p:cNvSpPr>
          <p:nvPr/>
        </p:nvSpPr>
        <p:spPr>
          <a:xfrm>
            <a:off x="8378294" y="4492842"/>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63" name="二等辺三角形 62"/>
          <p:cNvSpPr>
            <a:spLocks noChangeAspect="1"/>
          </p:cNvSpPr>
          <p:nvPr/>
        </p:nvSpPr>
        <p:spPr>
          <a:xfrm flipH="1">
            <a:off x="8328060" y="4953843"/>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64" name="二等辺三角形 63"/>
          <p:cNvSpPr>
            <a:spLocks noChangeAspect="1"/>
          </p:cNvSpPr>
          <p:nvPr/>
        </p:nvSpPr>
        <p:spPr>
          <a:xfrm flipH="1">
            <a:off x="9832153" y="4197603"/>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65" name="二等辺三角形 64"/>
          <p:cNvSpPr>
            <a:spLocks noChangeAspect="1"/>
          </p:cNvSpPr>
          <p:nvPr/>
        </p:nvSpPr>
        <p:spPr>
          <a:xfrm flipH="1">
            <a:off x="10248398" y="5138510"/>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66" name="二等辺三角形 65"/>
          <p:cNvSpPr>
            <a:spLocks noChangeAspect="1"/>
          </p:cNvSpPr>
          <p:nvPr/>
        </p:nvSpPr>
        <p:spPr>
          <a:xfrm flipH="1">
            <a:off x="10205675" y="4918482"/>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67" name="二等辺三角形 66"/>
          <p:cNvSpPr>
            <a:spLocks noChangeAspect="1"/>
          </p:cNvSpPr>
          <p:nvPr/>
        </p:nvSpPr>
        <p:spPr>
          <a:xfrm flipH="1">
            <a:off x="10051162" y="4526332"/>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68" name="二等辺三角形 67"/>
          <p:cNvSpPr>
            <a:spLocks noChangeAspect="1"/>
          </p:cNvSpPr>
          <p:nvPr/>
        </p:nvSpPr>
        <p:spPr>
          <a:xfrm>
            <a:off x="9128335" y="4111105"/>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69" name="正方形/長方形 68"/>
          <p:cNvSpPr/>
          <p:nvPr/>
        </p:nvSpPr>
        <p:spPr>
          <a:xfrm>
            <a:off x="5498719" y="2610974"/>
            <a:ext cx="1237656" cy="40290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lnSpc>
                <a:spcPts val="1800"/>
              </a:lnSpc>
              <a:tabLst>
                <a:tab pos="80963" algn="l"/>
              </a:tabLst>
            </a:pP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正方形/長方形 69"/>
          <p:cNvSpPr/>
          <p:nvPr/>
        </p:nvSpPr>
        <p:spPr>
          <a:xfrm>
            <a:off x="8822204" y="2620332"/>
            <a:ext cx="1237656" cy="40290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lnSpc>
                <a:spcPts val="1800"/>
              </a:lnSpc>
              <a:tabLst>
                <a:tab pos="80963" algn="l"/>
              </a:tabLst>
            </a:pP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正方形/長方形 70"/>
          <p:cNvSpPr/>
          <p:nvPr/>
        </p:nvSpPr>
        <p:spPr>
          <a:xfrm>
            <a:off x="1667194" y="6581022"/>
            <a:ext cx="2722843" cy="7411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lnSpc>
                <a:spcPts val="1800"/>
              </a:lnSpc>
              <a:tabLst>
                <a:tab pos="80963" algn="l"/>
              </a:tabLst>
            </a:pP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正方形/長方形 71"/>
          <p:cNvSpPr/>
          <p:nvPr/>
        </p:nvSpPr>
        <p:spPr>
          <a:xfrm>
            <a:off x="4454217" y="6037607"/>
            <a:ext cx="3326660" cy="75150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tabLst>
                <a:tab pos="0" algn="l"/>
              </a:tabLs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万博において、大阪のあらゆるステークホルダーが、会場の内外で</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を体現し、行動する姿を世界に発信</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正方形/長方形 72"/>
          <p:cNvSpPr/>
          <p:nvPr/>
        </p:nvSpPr>
        <p:spPr>
          <a:xfrm>
            <a:off x="8013716" y="6007381"/>
            <a:ext cx="2904493" cy="63665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tabLst>
                <a:tab pos="0" algn="l"/>
              </a:tabLs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日本全体や世界とのつながりの中で、先頭に立って、世界とともに</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を達成する</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正方形/長方形 73"/>
          <p:cNvSpPr/>
          <p:nvPr/>
        </p:nvSpPr>
        <p:spPr>
          <a:xfrm>
            <a:off x="8376617" y="4216458"/>
            <a:ext cx="130909" cy="130909"/>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5" name="正方形/長方形 74"/>
          <p:cNvSpPr/>
          <p:nvPr/>
        </p:nvSpPr>
        <p:spPr>
          <a:xfrm>
            <a:off x="8158960" y="4705940"/>
            <a:ext cx="130909" cy="130909"/>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6" name="正方形/長方形 75"/>
          <p:cNvSpPr/>
          <p:nvPr/>
        </p:nvSpPr>
        <p:spPr>
          <a:xfrm>
            <a:off x="9860184" y="4402268"/>
            <a:ext cx="130909" cy="130909"/>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7" name="楕円 76"/>
          <p:cNvSpPr/>
          <p:nvPr/>
        </p:nvSpPr>
        <p:spPr>
          <a:xfrm>
            <a:off x="8644352" y="4441034"/>
            <a:ext cx="163636" cy="163636"/>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8" name="楕円 77"/>
          <p:cNvSpPr/>
          <p:nvPr/>
        </p:nvSpPr>
        <p:spPr>
          <a:xfrm>
            <a:off x="10399946" y="5026196"/>
            <a:ext cx="163636" cy="163636"/>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9" name="二等辺三角形 78"/>
          <p:cNvSpPr>
            <a:spLocks noChangeAspect="1"/>
          </p:cNvSpPr>
          <p:nvPr/>
        </p:nvSpPr>
        <p:spPr>
          <a:xfrm>
            <a:off x="8618866" y="4656601"/>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80" name="楕円 79"/>
          <p:cNvSpPr/>
          <p:nvPr/>
        </p:nvSpPr>
        <p:spPr>
          <a:xfrm>
            <a:off x="8803193" y="4055490"/>
            <a:ext cx="163636" cy="163636"/>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1" name="二等辺三角形 80"/>
          <p:cNvSpPr>
            <a:spLocks noChangeAspect="1"/>
          </p:cNvSpPr>
          <p:nvPr/>
        </p:nvSpPr>
        <p:spPr>
          <a:xfrm>
            <a:off x="9048050" y="5173235"/>
            <a:ext cx="166887" cy="119008"/>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p>
        </p:txBody>
      </p:sp>
      <p:sp>
        <p:nvSpPr>
          <p:cNvPr id="82" name="正方形/長方形 81"/>
          <p:cNvSpPr/>
          <p:nvPr/>
        </p:nvSpPr>
        <p:spPr>
          <a:xfrm>
            <a:off x="10237420" y="5373836"/>
            <a:ext cx="130909" cy="130909"/>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3" name="楕円 82"/>
          <p:cNvSpPr/>
          <p:nvPr/>
        </p:nvSpPr>
        <p:spPr>
          <a:xfrm>
            <a:off x="10041820" y="4083967"/>
            <a:ext cx="163636" cy="163636"/>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2211552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取組工程</a:t>
            </a:r>
            <a:endParaRPr kumimoji="1" lang="ja-JP" altLang="en-US" dirty="0"/>
          </a:p>
        </p:txBody>
      </p:sp>
      <p:sp>
        <p:nvSpPr>
          <p:cNvPr id="4" name="正方形/長方形 3"/>
          <p:cNvSpPr/>
          <p:nvPr/>
        </p:nvSpPr>
        <p:spPr>
          <a:xfrm>
            <a:off x="2588686" y="5654612"/>
            <a:ext cx="2722843" cy="7411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lnSpc>
                <a:spcPts val="1800"/>
              </a:lnSpc>
              <a:tabLst>
                <a:tab pos="80963" algn="l"/>
              </a:tabLst>
            </a:pP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2164025" y="4502763"/>
            <a:ext cx="2280201" cy="605294"/>
          </a:xfrm>
          <a:prstGeom prst="rect">
            <a:avLst/>
          </a:prstGeom>
          <a:noFill/>
          <a:ln w="19050" cmpd="sng">
            <a:noFill/>
            <a:prstDash val="solid"/>
          </a:ln>
        </p:spPr>
        <p:txBody>
          <a:bodyPr wrap="square" rtlCol="0">
            <a:spAutoFit/>
          </a:bodyPr>
          <a:lstStyle/>
          <a:p>
            <a:pPr marL="90488" indent="-90488" defTabSz="457200">
              <a:lnSpc>
                <a:spcPts val="1300"/>
              </a:lnSpc>
            </a:pPr>
            <a:r>
              <a:rPr lang="ja-JP" altLang="en-US" sz="1050" dirty="0" smtClean="0">
                <a:solidFill>
                  <a:schemeClr val="bg1"/>
                </a:solidFill>
                <a:latin typeface="Meiryo UI" panose="020B0604030504040204" pitchFamily="50" charset="-128"/>
                <a:ea typeface="Meiryo UI" panose="020B0604030504040204" pitchFamily="50" charset="-128"/>
              </a:rPr>
              <a:t>〇 </a:t>
            </a:r>
            <a:r>
              <a:rPr lang="ja-JP" altLang="en-US" sz="1050" spc="-100" dirty="0" smtClean="0">
                <a:solidFill>
                  <a:schemeClr val="bg1"/>
                </a:solidFill>
                <a:latin typeface="Meiryo UI" panose="020B0604030504040204" pitchFamily="50" charset="-128"/>
                <a:ea typeface="Meiryo UI" panose="020B0604030504040204" pitchFamily="50" charset="-128"/>
              </a:rPr>
              <a:t>重点ゴールを中心にした取組み</a:t>
            </a:r>
            <a:endParaRPr lang="en-US" altLang="ja-JP" sz="1050" spc="-100" dirty="0" smtClean="0">
              <a:solidFill>
                <a:schemeClr val="bg1"/>
              </a:solidFill>
              <a:latin typeface="Meiryo UI" panose="020B0604030504040204" pitchFamily="50" charset="-128"/>
              <a:ea typeface="Meiryo UI" panose="020B0604030504040204" pitchFamily="50" charset="-128"/>
            </a:endParaRPr>
          </a:p>
          <a:p>
            <a:pPr marL="90488" indent="-90488" defTabSz="457200">
              <a:lnSpc>
                <a:spcPts val="1300"/>
              </a:lnSpc>
              <a:spcBef>
                <a:spcPts val="100"/>
              </a:spcBef>
            </a:pPr>
            <a:r>
              <a:rPr lang="ja-JP" altLang="en-US" sz="1050" dirty="0">
                <a:solidFill>
                  <a:schemeClr val="bg1"/>
                </a:solidFill>
                <a:latin typeface="Meiryo UI" panose="020B0604030504040204" pitchFamily="50" charset="-128"/>
                <a:ea typeface="Meiryo UI" panose="020B0604030504040204" pitchFamily="50" charset="-128"/>
              </a:rPr>
              <a:t>　</a:t>
            </a:r>
            <a:r>
              <a:rPr lang="ja-JP" altLang="en-US" sz="1050" spc="-100" dirty="0" smtClean="0">
                <a:solidFill>
                  <a:schemeClr val="bg1"/>
                </a:solidFill>
                <a:latin typeface="Meiryo UI" panose="020B0604030504040204" pitchFamily="50" charset="-128"/>
                <a:ea typeface="Meiryo UI" panose="020B0604030504040204" pitchFamily="50" charset="-128"/>
              </a:rPr>
              <a:t>   ・ゴール３、ゴール</a:t>
            </a:r>
            <a:r>
              <a:rPr lang="en-US" altLang="ja-JP" sz="1050" spc="-100" dirty="0" smtClean="0">
                <a:solidFill>
                  <a:schemeClr val="bg1"/>
                </a:solidFill>
                <a:latin typeface="Meiryo UI" panose="020B0604030504040204" pitchFamily="50" charset="-128"/>
                <a:ea typeface="Meiryo UI" panose="020B0604030504040204" pitchFamily="50" charset="-128"/>
              </a:rPr>
              <a:t>11</a:t>
            </a:r>
          </a:p>
          <a:p>
            <a:pPr marL="90488" indent="-90488" defTabSz="457200">
              <a:lnSpc>
                <a:spcPts val="1300"/>
              </a:lnSpc>
            </a:pPr>
            <a:r>
              <a:rPr lang="en-US" altLang="ja-JP" sz="1050" spc="-100" dirty="0">
                <a:solidFill>
                  <a:schemeClr val="bg1"/>
                </a:solidFill>
                <a:latin typeface="Meiryo UI" panose="020B0604030504040204" pitchFamily="50" charset="-128"/>
                <a:ea typeface="Meiryo UI" panose="020B0604030504040204" pitchFamily="50" charset="-128"/>
              </a:rPr>
              <a:t> </a:t>
            </a:r>
            <a:r>
              <a:rPr lang="en-US" altLang="ja-JP" sz="1050" spc="-100" dirty="0" smtClean="0">
                <a:solidFill>
                  <a:schemeClr val="bg1"/>
                </a:solidFill>
                <a:latin typeface="Meiryo UI" panose="020B0604030504040204" pitchFamily="50" charset="-128"/>
                <a:ea typeface="Meiryo UI" panose="020B0604030504040204" pitchFamily="50" charset="-128"/>
              </a:rPr>
              <a:t>    </a:t>
            </a:r>
            <a:r>
              <a:rPr lang="ja-JP" altLang="en-US" sz="1050" spc="-100" dirty="0" smtClean="0">
                <a:solidFill>
                  <a:schemeClr val="bg1"/>
                </a:solidFill>
                <a:latin typeface="Meiryo UI" panose="020B0604030504040204" pitchFamily="50" charset="-128"/>
                <a:ea typeface="Meiryo UI" panose="020B0604030504040204" pitchFamily="50" charset="-128"/>
              </a:rPr>
              <a:t>・ゴール１、ゴール４、ゴール</a:t>
            </a:r>
            <a:r>
              <a:rPr lang="en-US" altLang="ja-JP" sz="1050" spc="-100" dirty="0" smtClean="0">
                <a:solidFill>
                  <a:schemeClr val="bg1"/>
                </a:solidFill>
                <a:latin typeface="Meiryo UI" panose="020B0604030504040204" pitchFamily="50" charset="-128"/>
                <a:ea typeface="Meiryo UI" panose="020B0604030504040204" pitchFamily="50" charset="-128"/>
              </a:rPr>
              <a:t>12</a:t>
            </a:r>
          </a:p>
        </p:txBody>
      </p:sp>
      <p:grpSp>
        <p:nvGrpSpPr>
          <p:cNvPr id="6" name="グループ化 5"/>
          <p:cNvGrpSpPr/>
          <p:nvPr/>
        </p:nvGrpSpPr>
        <p:grpSpPr>
          <a:xfrm>
            <a:off x="851900" y="1965277"/>
            <a:ext cx="10543985" cy="4553277"/>
            <a:chOff x="230810" y="901553"/>
            <a:chExt cx="6328155" cy="2097364"/>
          </a:xfrm>
        </p:grpSpPr>
        <p:sp>
          <p:nvSpPr>
            <p:cNvPr id="7" name="テキスト ボックス 6"/>
            <p:cNvSpPr txBox="1"/>
            <p:nvPr/>
          </p:nvSpPr>
          <p:spPr>
            <a:xfrm>
              <a:off x="5457996" y="1725342"/>
              <a:ext cx="1100969" cy="326231"/>
            </a:xfrm>
            <a:prstGeom prst="rect">
              <a:avLst/>
            </a:prstGeom>
            <a:noFill/>
          </p:spPr>
          <p:txBody>
            <a:bodyPr wrap="square" rtlCol="0">
              <a:spAutoFit/>
            </a:bodyPr>
            <a:lstStyle/>
            <a:p>
              <a:r>
                <a:rPr kumimoji="1" lang="en-US" altLang="ja-JP" dirty="0" smtClean="0">
                  <a:latin typeface="Meiryo UI" panose="020B0604030504040204" pitchFamily="50" charset="-128"/>
                  <a:ea typeface="Meiryo UI" panose="020B0604030504040204" pitchFamily="50" charset="-128"/>
                </a:rPr>
                <a:t>SDGs</a:t>
              </a:r>
              <a:r>
                <a:rPr kumimoji="1" lang="ja-JP" altLang="en-US" dirty="0" smtClean="0">
                  <a:latin typeface="Meiryo UI" panose="020B0604030504040204" pitchFamily="50" charset="-128"/>
                  <a:ea typeface="Meiryo UI" panose="020B0604030504040204" pitchFamily="50" charset="-128"/>
                </a:rPr>
                <a:t>＋</a:t>
              </a:r>
              <a:r>
                <a:rPr kumimoji="1" lang="en-US" altLang="ja-JP" dirty="0" smtClean="0">
                  <a:latin typeface="Meiryo UI" panose="020B0604030504040204" pitchFamily="50" charset="-128"/>
                  <a:ea typeface="Meiryo UI" panose="020B0604030504040204" pitchFamily="50" charset="-128"/>
                </a:rPr>
                <a:t>beyond</a:t>
              </a:r>
              <a:endParaRPr kumimoji="1" lang="ja-JP" altLang="en-US" dirty="0">
                <a:latin typeface="Meiryo UI" panose="020B0604030504040204" pitchFamily="50" charset="-128"/>
                <a:ea typeface="Meiryo UI" panose="020B0604030504040204" pitchFamily="50" charset="-128"/>
              </a:endParaRPr>
            </a:p>
          </p:txBody>
        </p:sp>
        <p:sp>
          <p:nvSpPr>
            <p:cNvPr id="8" name="ホームベース 7"/>
            <p:cNvSpPr/>
            <p:nvPr/>
          </p:nvSpPr>
          <p:spPr>
            <a:xfrm>
              <a:off x="288277" y="1702345"/>
              <a:ext cx="1958285" cy="953464"/>
            </a:xfrm>
            <a:prstGeom prst="homePlate">
              <a:avLst>
                <a:gd name="adj" fmla="val 21536"/>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3663" indent="-93663"/>
              <a:r>
                <a:rPr kumimoji="1" lang="ja-JP" altLang="en-US" sz="1600" dirty="0" smtClean="0">
                  <a:latin typeface="Meiryo UI" panose="020B0604030504040204" pitchFamily="50" charset="-128"/>
                  <a:ea typeface="Meiryo UI" panose="020B0604030504040204" pitchFamily="50" charset="-128"/>
                </a:rPr>
                <a:t>〇誰もが</a:t>
              </a:r>
              <a:r>
                <a:rPr kumimoji="1" lang="en-US" altLang="ja-JP" sz="1600" dirty="0" smtClean="0">
                  <a:latin typeface="Meiryo UI" panose="020B0604030504040204" pitchFamily="50" charset="-128"/>
                  <a:ea typeface="Meiryo UI" panose="020B0604030504040204" pitchFamily="50" charset="-128"/>
                </a:rPr>
                <a:t>SDGs</a:t>
              </a:r>
              <a:r>
                <a:rPr kumimoji="1" lang="ja-JP" altLang="en-US" sz="1600" dirty="0" smtClean="0">
                  <a:latin typeface="Meiryo UI" panose="020B0604030504040204" pitchFamily="50" charset="-128"/>
                  <a:ea typeface="Meiryo UI" panose="020B0604030504040204" pitchFamily="50" charset="-128"/>
                </a:rPr>
                <a:t>を意識し、自律的に行動する大阪を実現していく</a:t>
              </a:r>
              <a:endParaRPr kumimoji="1" lang="en-US" altLang="ja-JP" sz="1600" dirty="0" smtClean="0">
                <a:latin typeface="Meiryo UI" panose="020B0604030504040204" pitchFamily="50" charset="-128"/>
                <a:ea typeface="Meiryo UI" panose="020B0604030504040204" pitchFamily="50" charset="-128"/>
              </a:endParaRPr>
            </a:p>
            <a:p>
              <a:pPr marL="93663" indent="-93663">
                <a:spcBef>
                  <a:spcPts val="600"/>
                </a:spcBef>
              </a:pPr>
              <a:r>
                <a:rPr kumimoji="1" lang="ja-JP" altLang="en-US" sz="1600" dirty="0" smtClean="0">
                  <a:latin typeface="Meiryo UI" panose="020B0604030504040204" pitchFamily="50" charset="-128"/>
                  <a:ea typeface="Meiryo UI" panose="020B0604030504040204" pitchFamily="50" charset="-128"/>
                </a:rPr>
                <a:t>〇様々なステークホルダーが自分なりの</a:t>
              </a:r>
              <a:r>
                <a:rPr kumimoji="1" lang="en-US" altLang="ja-JP" sz="1600" dirty="0" smtClean="0">
                  <a:latin typeface="Meiryo UI" panose="020B0604030504040204" pitchFamily="50" charset="-128"/>
                  <a:ea typeface="Meiryo UI" panose="020B0604030504040204" pitchFamily="50" charset="-128"/>
                </a:rPr>
                <a:t>SDGs</a:t>
              </a:r>
              <a:r>
                <a:rPr kumimoji="1" lang="ja-JP" altLang="en-US" sz="1600" dirty="0" smtClean="0">
                  <a:latin typeface="Meiryo UI" panose="020B0604030504040204" pitchFamily="50" charset="-128"/>
                  <a:ea typeface="Meiryo UI" panose="020B0604030504040204" pitchFamily="50" charset="-128"/>
                </a:rPr>
                <a:t>に取組む中で、特に、重点ゴールの底上げに注力していく</a:t>
              </a:r>
              <a:endParaRPr kumimoji="1" lang="ja-JP" altLang="en-US" sz="1600" dirty="0">
                <a:latin typeface="Meiryo UI" panose="020B0604030504040204" pitchFamily="50" charset="-128"/>
                <a:ea typeface="Meiryo UI" panose="020B0604030504040204" pitchFamily="50" charset="-128"/>
              </a:endParaRPr>
            </a:p>
          </p:txBody>
        </p:sp>
        <p:sp>
          <p:nvSpPr>
            <p:cNvPr id="9" name="ホームベース 8"/>
            <p:cNvSpPr/>
            <p:nvPr/>
          </p:nvSpPr>
          <p:spPr>
            <a:xfrm>
              <a:off x="2762665" y="1516070"/>
              <a:ext cx="2221811" cy="1139739"/>
            </a:xfrm>
            <a:prstGeom prst="homePlate">
              <a:avLst>
                <a:gd name="adj" fmla="val 17692"/>
              </a:avLst>
            </a:prstGeom>
            <a:solidFill>
              <a:schemeClr val="accent6">
                <a:lumMod val="75000"/>
              </a:schemeClr>
            </a:solidFill>
            <a:ln>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3663" indent="-93663"/>
              <a:r>
                <a:rPr kumimoji="1" lang="ja-JP" altLang="en-US" sz="1600" dirty="0" smtClean="0">
                  <a:latin typeface="Meiryo UI" panose="020B0604030504040204" pitchFamily="50" charset="-128"/>
                  <a:ea typeface="Meiryo UI" panose="020B0604030504040204" pitchFamily="50" charset="-128"/>
                </a:rPr>
                <a:t>〇改めて、</a:t>
              </a:r>
              <a:r>
                <a:rPr kumimoji="1" lang="en-US" altLang="ja-JP" sz="1600" dirty="0" smtClean="0">
                  <a:latin typeface="Meiryo UI" panose="020B0604030504040204" pitchFamily="50" charset="-128"/>
                  <a:ea typeface="Meiryo UI" panose="020B0604030504040204" pitchFamily="50" charset="-128"/>
                </a:rPr>
                <a:t>2025</a:t>
              </a:r>
              <a:r>
                <a:rPr kumimoji="1" lang="ja-JP" altLang="en-US" sz="1600" dirty="0" smtClean="0">
                  <a:latin typeface="Meiryo UI" panose="020B0604030504040204" pitchFamily="50" charset="-128"/>
                  <a:ea typeface="Meiryo UI" panose="020B0604030504040204" pitchFamily="50" charset="-128"/>
                </a:rPr>
                <a:t>年時点の</a:t>
              </a:r>
              <a:r>
                <a:rPr kumimoji="1" lang="en-US" altLang="ja-JP" sz="1600" dirty="0" smtClean="0">
                  <a:latin typeface="Meiryo UI" panose="020B0604030504040204" pitchFamily="50" charset="-128"/>
                  <a:ea typeface="Meiryo UI" panose="020B0604030504040204" pitchFamily="50" charset="-128"/>
                </a:rPr>
                <a:t>SDGs17</a:t>
              </a:r>
              <a:r>
                <a:rPr kumimoji="1" lang="ja-JP" altLang="en-US" sz="1600" dirty="0" smtClean="0">
                  <a:latin typeface="Meiryo UI" panose="020B0604030504040204" pitchFamily="50" charset="-128"/>
                  <a:ea typeface="Meiryo UI" panose="020B0604030504040204" pitchFamily="50" charset="-128"/>
                </a:rPr>
                <a:t>ゴールの到達点を分析</a:t>
              </a:r>
              <a:endParaRPr kumimoji="1" lang="en-US" altLang="ja-JP" sz="1600" dirty="0" smtClean="0">
                <a:latin typeface="Meiryo UI" panose="020B0604030504040204" pitchFamily="50" charset="-128"/>
                <a:ea typeface="Meiryo UI" panose="020B0604030504040204" pitchFamily="50" charset="-128"/>
              </a:endParaRPr>
            </a:p>
            <a:p>
              <a:pPr marL="93663" indent="-93663">
                <a:spcBef>
                  <a:spcPts val="600"/>
                </a:spcBef>
              </a:pPr>
              <a:r>
                <a:rPr kumimoji="1" lang="ja-JP" altLang="en-US" sz="1600" spc="-100" dirty="0" smtClean="0">
                  <a:latin typeface="Meiryo UI" panose="020B0604030504040204" pitchFamily="50" charset="-128"/>
                  <a:ea typeface="Meiryo UI" panose="020B0604030504040204" pitchFamily="50" charset="-128"/>
                </a:rPr>
                <a:t>〇「</a:t>
              </a:r>
              <a:r>
                <a:rPr kumimoji="1" lang="en-US" altLang="ja-JP" sz="1600" spc="-100" dirty="0" smtClean="0">
                  <a:latin typeface="Meiryo UI" panose="020B0604030504040204" pitchFamily="50" charset="-128"/>
                  <a:ea typeface="Meiryo UI" panose="020B0604030504040204" pitchFamily="50" charset="-128"/>
                </a:rPr>
                <a:t>SDGs</a:t>
              </a:r>
              <a:r>
                <a:rPr kumimoji="1" lang="ja-JP" altLang="en-US" sz="1600" spc="-100" dirty="0" smtClean="0">
                  <a:latin typeface="Meiryo UI" panose="020B0604030504040204" pitchFamily="50" charset="-128"/>
                  <a:ea typeface="Meiryo UI" panose="020B0604030504040204" pitchFamily="50" charset="-128"/>
                </a:rPr>
                <a:t>＋</a:t>
              </a:r>
              <a:r>
                <a:rPr kumimoji="1" lang="en-US" altLang="ja-JP" sz="1600" spc="-100" dirty="0" smtClean="0">
                  <a:latin typeface="Meiryo UI" panose="020B0604030504040204" pitchFamily="50" charset="-128"/>
                  <a:ea typeface="Meiryo UI" panose="020B0604030504040204" pitchFamily="50" charset="-128"/>
                </a:rPr>
                <a:t>beyond</a:t>
              </a:r>
              <a:r>
                <a:rPr kumimoji="1" lang="ja-JP" altLang="en-US" sz="1600" spc="-100" dirty="0" smtClean="0">
                  <a:latin typeface="Meiryo UI" panose="020B0604030504040204" pitchFamily="50" charset="-128"/>
                  <a:ea typeface="Meiryo UI" panose="020B0604030504040204" pitchFamily="50" charset="-128"/>
                </a:rPr>
                <a:t>」を見据え、</a:t>
              </a:r>
              <a:r>
                <a:rPr kumimoji="1" lang="en-US" altLang="ja-JP" sz="1600" spc="-100" dirty="0" smtClean="0">
                  <a:latin typeface="Meiryo UI" panose="020B0604030504040204" pitchFamily="50" charset="-128"/>
                  <a:ea typeface="Meiryo UI" panose="020B0604030504040204" pitchFamily="50" charset="-128"/>
                </a:rPr>
                <a:t>SDGs</a:t>
              </a:r>
              <a:r>
                <a:rPr kumimoji="1" lang="ja-JP" altLang="en-US" sz="1600" spc="-100" dirty="0" smtClean="0">
                  <a:latin typeface="Meiryo UI" panose="020B0604030504040204" pitchFamily="50" charset="-128"/>
                  <a:ea typeface="Meiryo UI" panose="020B0604030504040204" pitchFamily="50" charset="-128"/>
                </a:rPr>
                <a:t>達成に向けオール大阪で総仕上げを図る</a:t>
              </a:r>
              <a:endParaRPr kumimoji="1" lang="en-US" altLang="ja-JP" sz="1600" spc="-100" dirty="0" smtClean="0">
                <a:latin typeface="Meiryo UI" panose="020B0604030504040204" pitchFamily="50" charset="-128"/>
                <a:ea typeface="Meiryo UI" panose="020B0604030504040204" pitchFamily="50" charset="-128"/>
              </a:endParaRPr>
            </a:p>
            <a:p>
              <a:pPr marL="93663" indent="-93663">
                <a:spcBef>
                  <a:spcPts val="600"/>
                </a:spcBef>
              </a:pPr>
              <a:r>
                <a:rPr kumimoji="1" lang="ja-JP" altLang="en-US" sz="1600" dirty="0" smtClean="0">
                  <a:latin typeface="Meiryo UI" panose="020B0604030504040204" pitchFamily="50" charset="-128"/>
                  <a:ea typeface="Meiryo UI" panose="020B0604030504040204" pitchFamily="50" charset="-128"/>
                </a:rPr>
                <a:t>〇</a:t>
              </a:r>
              <a:r>
                <a:rPr kumimoji="1" lang="en-US" altLang="ja-JP" sz="1600" dirty="0" smtClean="0">
                  <a:latin typeface="Meiryo UI" panose="020B0604030504040204" pitchFamily="50" charset="-128"/>
                  <a:ea typeface="Meiryo UI" panose="020B0604030504040204" pitchFamily="50" charset="-128"/>
                </a:rPr>
                <a:t>SDGs</a:t>
              </a:r>
              <a:r>
                <a:rPr kumimoji="1" lang="ja-JP" altLang="en-US" sz="1600" dirty="0" smtClean="0">
                  <a:latin typeface="Meiryo UI" panose="020B0604030504040204" pitchFamily="50" charset="-128"/>
                  <a:ea typeface="Meiryo UI" panose="020B0604030504040204" pitchFamily="50" charset="-128"/>
                </a:rPr>
                <a:t>の取組みを通じ、様々な場面で世界に貢献していく</a:t>
              </a:r>
              <a:endParaRPr kumimoji="1" lang="ja-JP" altLang="en-US" sz="1600" dirty="0">
                <a:latin typeface="Meiryo UI" panose="020B0604030504040204" pitchFamily="50" charset="-128"/>
                <a:ea typeface="Meiryo UI" panose="020B0604030504040204" pitchFamily="50" charset="-128"/>
              </a:endParaRPr>
            </a:p>
          </p:txBody>
        </p:sp>
        <p:sp>
          <p:nvSpPr>
            <p:cNvPr id="10" name="角丸四角形 9"/>
            <p:cNvSpPr/>
            <p:nvPr/>
          </p:nvSpPr>
          <p:spPr>
            <a:xfrm>
              <a:off x="5089425" y="1158323"/>
              <a:ext cx="331691" cy="1467787"/>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en-US" altLang="ja-JP" dirty="0" smtClean="0">
                  <a:latin typeface="Meiryo UI" panose="020B0604030504040204" pitchFamily="50" charset="-128"/>
                  <a:ea typeface="Meiryo UI" panose="020B0604030504040204" pitchFamily="50" charset="-128"/>
                </a:rPr>
                <a:t>SDGs</a:t>
              </a:r>
              <a:r>
                <a:rPr kumimoji="1" lang="ja-JP" altLang="en-US" dirty="0" smtClean="0">
                  <a:latin typeface="Meiryo UI" panose="020B0604030504040204" pitchFamily="50" charset="-128"/>
                  <a:ea typeface="Meiryo UI" panose="020B0604030504040204" pitchFamily="50" charset="-128"/>
                </a:rPr>
                <a:t>目標年次</a:t>
              </a:r>
              <a:endParaRPr kumimoji="1" lang="ja-JP" altLang="en-US" dirty="0">
                <a:latin typeface="Meiryo UI" panose="020B0604030504040204" pitchFamily="50" charset="-128"/>
                <a:ea typeface="Meiryo UI" panose="020B0604030504040204" pitchFamily="50" charset="-128"/>
              </a:endParaRPr>
            </a:p>
          </p:txBody>
        </p:sp>
        <p:sp>
          <p:nvSpPr>
            <p:cNvPr id="11" name="右矢印 10"/>
            <p:cNvSpPr/>
            <p:nvPr/>
          </p:nvSpPr>
          <p:spPr>
            <a:xfrm>
              <a:off x="284703" y="2586231"/>
              <a:ext cx="5941923" cy="41268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smtClean="0">
                  <a:solidFill>
                    <a:schemeClr val="tx1"/>
                  </a:solidFill>
                  <a:latin typeface="Meiryo UI" panose="020B0604030504040204" pitchFamily="50" charset="-128"/>
                  <a:ea typeface="Meiryo UI" panose="020B0604030504040204" pitchFamily="50" charset="-128"/>
                </a:rPr>
                <a:t>2020</a:t>
              </a:r>
              <a:r>
                <a:rPr kumimoji="1" lang="ja-JP" altLang="en-US" dirty="0" smtClean="0">
                  <a:solidFill>
                    <a:schemeClr val="tx1"/>
                  </a:solidFill>
                  <a:latin typeface="Meiryo UI" panose="020B0604030504040204" pitchFamily="50" charset="-128"/>
                  <a:ea typeface="Meiryo UI" panose="020B0604030504040204" pitchFamily="50" charset="-128"/>
                </a:rPr>
                <a:t>年　　　　　　　　　　　　　　　　</a:t>
              </a:r>
              <a:r>
                <a:rPr kumimoji="1" lang="en-US" altLang="ja-JP" dirty="0">
                  <a:solidFill>
                    <a:schemeClr val="tx1"/>
                  </a:solidFill>
                  <a:latin typeface="Meiryo UI" panose="020B0604030504040204" pitchFamily="50" charset="-128"/>
                  <a:ea typeface="Meiryo UI" panose="020B0604030504040204" pitchFamily="50" charset="-128"/>
                </a:rPr>
                <a:t>2</a:t>
              </a:r>
              <a:r>
                <a:rPr kumimoji="1" lang="en-US" altLang="ja-JP" dirty="0" smtClean="0">
                  <a:solidFill>
                    <a:schemeClr val="tx1"/>
                  </a:solidFill>
                  <a:latin typeface="Meiryo UI" panose="020B0604030504040204" pitchFamily="50" charset="-128"/>
                  <a:ea typeface="Meiryo UI" panose="020B0604030504040204" pitchFamily="50" charset="-128"/>
                </a:rPr>
                <a:t>025</a:t>
              </a:r>
              <a:r>
                <a:rPr kumimoji="1" lang="ja-JP" altLang="en-US" dirty="0" smtClean="0">
                  <a:solidFill>
                    <a:schemeClr val="tx1"/>
                  </a:solidFill>
                  <a:latin typeface="Meiryo UI" panose="020B0604030504040204" pitchFamily="50" charset="-128"/>
                  <a:ea typeface="Meiryo UI" panose="020B0604030504040204" pitchFamily="50" charset="-128"/>
                </a:rPr>
                <a:t>年　　　　　　　　　　　　　　　　　　　　　　    　</a:t>
              </a:r>
              <a:r>
                <a:rPr kumimoji="1" lang="en-US" altLang="ja-JP" dirty="0" smtClean="0">
                  <a:solidFill>
                    <a:schemeClr val="tx1"/>
                  </a:solidFill>
                  <a:latin typeface="Meiryo UI" panose="020B0604030504040204" pitchFamily="50" charset="-128"/>
                  <a:ea typeface="Meiryo UI" panose="020B0604030504040204" pitchFamily="50" charset="-128"/>
                </a:rPr>
                <a:t>2030</a:t>
              </a:r>
              <a:r>
                <a:rPr kumimoji="1" lang="ja-JP" altLang="en-US" dirty="0" smtClean="0">
                  <a:solidFill>
                    <a:schemeClr val="tx1"/>
                  </a:solidFill>
                  <a:latin typeface="Meiryo UI" panose="020B0604030504040204" pitchFamily="50" charset="-128"/>
                  <a:ea typeface="Meiryo UI" panose="020B0604030504040204" pitchFamily="50" charset="-128"/>
                </a:rPr>
                <a:t>年</a:t>
              </a: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12" name="楕円 11"/>
            <p:cNvSpPr/>
            <p:nvPr/>
          </p:nvSpPr>
          <p:spPr>
            <a:xfrm>
              <a:off x="230810" y="1120640"/>
              <a:ext cx="1814764" cy="55383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latin typeface="Meiryo UI" panose="020B0604030504040204" pitchFamily="50" charset="-128"/>
                  <a:ea typeface="Meiryo UI" panose="020B0604030504040204" pitchFamily="50" charset="-128"/>
                </a:rPr>
                <a:t>SDGs</a:t>
              </a:r>
              <a:r>
                <a:rPr kumimoji="1" lang="ja-JP" altLang="en-US" dirty="0" smtClean="0">
                  <a:latin typeface="Meiryo UI" panose="020B0604030504040204" pitchFamily="50" charset="-128"/>
                  <a:ea typeface="Meiryo UI" panose="020B0604030504040204" pitchFamily="50" charset="-128"/>
                </a:rPr>
                <a:t>先進都市としての基盤を整える</a:t>
              </a:r>
              <a:endParaRPr kumimoji="1" lang="ja-JP" altLang="en-US" dirty="0">
                <a:latin typeface="Meiryo UI" panose="020B0604030504040204" pitchFamily="50" charset="-128"/>
                <a:ea typeface="Meiryo UI" panose="020B0604030504040204" pitchFamily="50" charset="-128"/>
              </a:endParaRPr>
            </a:p>
          </p:txBody>
        </p:sp>
        <p:sp>
          <p:nvSpPr>
            <p:cNvPr id="13" name="楕円 12"/>
            <p:cNvSpPr/>
            <p:nvPr/>
          </p:nvSpPr>
          <p:spPr>
            <a:xfrm>
              <a:off x="2650643" y="901553"/>
              <a:ext cx="2208122" cy="58678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Meiryo UI" panose="020B0604030504040204" pitchFamily="50" charset="-128"/>
                  <a:ea typeface="Meiryo UI" panose="020B0604030504040204" pitchFamily="50" charset="-128"/>
                </a:rPr>
                <a:t>万博のレガシーとして、</a:t>
              </a:r>
              <a:r>
                <a:rPr kumimoji="1" lang="en-US" altLang="ja-JP" dirty="0" smtClean="0">
                  <a:latin typeface="Meiryo UI" panose="020B0604030504040204" pitchFamily="50" charset="-128"/>
                  <a:ea typeface="Meiryo UI" panose="020B0604030504040204" pitchFamily="50" charset="-128"/>
                </a:rPr>
                <a:t>SDGs</a:t>
              </a:r>
              <a:r>
                <a:rPr kumimoji="1" lang="ja-JP" altLang="en-US" dirty="0" smtClean="0">
                  <a:latin typeface="Meiryo UI" panose="020B0604030504040204" pitchFamily="50" charset="-128"/>
                  <a:ea typeface="Meiryo UI" panose="020B0604030504040204" pitchFamily="50" charset="-128"/>
                </a:rPr>
                <a:t>先進都市を実現</a:t>
              </a:r>
              <a:endParaRPr kumimoji="1" lang="ja-JP" altLang="en-US" dirty="0">
                <a:latin typeface="Meiryo UI" panose="020B0604030504040204" pitchFamily="50" charset="-128"/>
                <a:ea typeface="Meiryo UI" panose="020B0604030504040204" pitchFamily="50" charset="-128"/>
              </a:endParaRPr>
            </a:p>
          </p:txBody>
        </p:sp>
        <p:cxnSp>
          <p:nvCxnSpPr>
            <p:cNvPr id="14" name="直線コネクタ 13"/>
            <p:cNvCxnSpPr/>
            <p:nvPr/>
          </p:nvCxnSpPr>
          <p:spPr>
            <a:xfrm flipV="1">
              <a:off x="1963845" y="1516070"/>
              <a:ext cx="798820" cy="175371"/>
            </a:xfrm>
            <a:prstGeom prst="line">
              <a:avLst/>
            </a:prstGeom>
            <a:ln>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1963845" y="2653845"/>
              <a:ext cx="798820" cy="0"/>
            </a:xfrm>
            <a:prstGeom prst="line">
              <a:avLst/>
            </a:prstGeom>
            <a:ln>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6" name="角丸四角形 15"/>
            <p:cNvSpPr/>
            <p:nvPr/>
          </p:nvSpPr>
          <p:spPr>
            <a:xfrm>
              <a:off x="2276234" y="1158323"/>
              <a:ext cx="331691" cy="1467787"/>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smtClean="0">
                  <a:latin typeface="Meiryo UI" panose="020B0604030504040204" pitchFamily="50" charset="-128"/>
                  <a:ea typeface="Meiryo UI" panose="020B0604030504040204" pitchFamily="50" charset="-128"/>
                </a:rPr>
                <a:t>大阪・関西万博</a:t>
              </a:r>
              <a:endParaRPr kumimoji="1" lang="ja-JP" altLang="en-US" dirty="0">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17305781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４つの視点</a:t>
            </a:r>
            <a:endParaRPr kumimoji="1" lang="ja-JP" altLang="en-US" dirty="0"/>
          </a:p>
        </p:txBody>
      </p:sp>
      <p:sp>
        <p:nvSpPr>
          <p:cNvPr id="5" name="テキスト ボックス 4"/>
          <p:cNvSpPr txBox="1"/>
          <p:nvPr/>
        </p:nvSpPr>
        <p:spPr>
          <a:xfrm>
            <a:off x="1230532" y="1776050"/>
            <a:ext cx="9921003" cy="1237262"/>
          </a:xfrm>
          <a:prstGeom prst="rect">
            <a:avLst/>
          </a:prstGeom>
          <a:noFill/>
        </p:spPr>
        <p:txBody>
          <a:bodyPr wrap="square" lIns="72000" tIns="64008" rIns="72000" bIns="64008" rtlCol="0">
            <a:spAutoFit/>
          </a:bodyPr>
          <a:lstStyle/>
          <a:p>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年大阪・関西万博に向け、</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健康</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や福祉、農業、環境、エネルギー、人権、ジェンダーなど</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17</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の</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SDGs</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全てを俯瞰しながら、特に、次の４つの</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視点</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から絞り込んだ</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「重点ゴール</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」に注力していく。</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4332615" y="4192545"/>
            <a:ext cx="2232000" cy="1980000"/>
          </a:xfrm>
          <a:prstGeom prst="rect">
            <a:avLst/>
          </a:prstGeom>
          <a:solidFill>
            <a:schemeClr val="bg1">
              <a:lumMod val="85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府民や若者、企業の関心・期待が高いゴールを把握し</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、様々</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なステークホルダーの自律的な取組みの広がりに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つなげる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896507" y="4178058"/>
            <a:ext cx="2232000" cy="1980000"/>
          </a:xfrm>
          <a:prstGeom prst="rect">
            <a:avLst/>
          </a:prstGeom>
          <a:solidFill>
            <a:schemeClr val="bg1">
              <a:lumMod val="85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「国際的な日本の評価」と「国内評価」を一つの拠り所</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SDGs17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ゴールの現在の到達点の分析し、大阪の立ち位置を</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把握</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角丸四角形 7"/>
          <p:cNvSpPr/>
          <p:nvPr/>
        </p:nvSpPr>
        <p:spPr>
          <a:xfrm>
            <a:off x="4313111" y="3578603"/>
            <a:ext cx="2232000" cy="604243"/>
          </a:xfrm>
          <a:prstGeom prst="roundRect">
            <a:avLst>
              <a:gd name="adj" fmla="val 0"/>
            </a:avLst>
          </a:prstGeom>
        </p:spPr>
        <p:style>
          <a:lnRef idx="1">
            <a:schemeClr val="accent5"/>
          </a:lnRef>
          <a:fillRef idx="3">
            <a:schemeClr val="accent5"/>
          </a:fillRef>
          <a:effectRef idx="2">
            <a:schemeClr val="accent5"/>
          </a:effectRef>
          <a:fontRef idx="minor">
            <a:schemeClr val="lt1"/>
          </a:fontRef>
        </p:style>
        <p:txBody>
          <a:bodyPr lIns="144000" tIns="36000" rIns="36000" bIns="36000" rtlCol="0" anchor="ctr"/>
          <a:lstStyle/>
          <a:p>
            <a:r>
              <a:rPr lang="ja-JP" altLang="en-US" sz="1600" b="1" dirty="0" smtClean="0">
                <a:latin typeface="Meiryo UI" panose="020B0604030504040204" pitchFamily="50" charset="-128"/>
                <a:ea typeface="Meiryo UI" panose="020B0604030504040204" pitchFamily="50" charset="-128"/>
              </a:rPr>
              <a:t>府民や企業が重要と</a:t>
            </a:r>
            <a:endParaRPr lang="en-US" altLang="ja-JP" sz="1600" b="1" dirty="0" smtClean="0">
              <a:latin typeface="Meiryo UI" panose="020B0604030504040204" pitchFamily="50" charset="-128"/>
              <a:ea typeface="Meiryo UI" panose="020B0604030504040204" pitchFamily="50" charset="-128"/>
            </a:endParaRPr>
          </a:p>
          <a:p>
            <a:r>
              <a:rPr lang="ja-JP" altLang="en-US" sz="1600" b="1" dirty="0" smtClean="0">
                <a:latin typeface="Meiryo UI" panose="020B0604030504040204" pitchFamily="50" charset="-128"/>
                <a:ea typeface="Meiryo UI" panose="020B0604030504040204" pitchFamily="50" charset="-128"/>
              </a:rPr>
              <a:t>考えるゴールの把握</a:t>
            </a:r>
            <a:endParaRPr lang="ja-JP" altLang="en-US" sz="1600" b="1" dirty="0">
              <a:latin typeface="Meiryo UI" panose="020B0604030504040204" pitchFamily="50" charset="-128"/>
              <a:ea typeface="Meiryo UI" panose="020B0604030504040204" pitchFamily="50" charset="-128"/>
            </a:endParaRPr>
          </a:p>
        </p:txBody>
      </p:sp>
      <p:sp>
        <p:nvSpPr>
          <p:cNvPr id="11" name="正方形/長方形 10"/>
          <p:cNvSpPr/>
          <p:nvPr/>
        </p:nvSpPr>
        <p:spPr>
          <a:xfrm>
            <a:off x="6740518" y="4188833"/>
            <a:ext cx="2232000" cy="1980000"/>
          </a:xfrm>
          <a:prstGeom prst="rect">
            <a:avLst/>
          </a:prstGeom>
          <a:solidFill>
            <a:schemeClr val="bg1"/>
          </a:solidFill>
          <a:ln w="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万博や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G20</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府政運営の基本的な方針などの府の政策や、大阪のポテンシャルを踏まえることで、強みを活かし、弱みを克服して</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いく</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11"/>
          <p:cNvSpPr/>
          <p:nvPr/>
        </p:nvSpPr>
        <p:spPr>
          <a:xfrm>
            <a:off x="6750270" y="3584590"/>
            <a:ext cx="2232000" cy="604243"/>
          </a:xfrm>
          <a:prstGeom prst="roundRect">
            <a:avLst>
              <a:gd name="adj" fmla="val 0"/>
            </a:avLst>
          </a:prstGeom>
        </p:spPr>
        <p:style>
          <a:lnRef idx="1">
            <a:schemeClr val="accent5"/>
          </a:lnRef>
          <a:fillRef idx="3">
            <a:schemeClr val="accent5"/>
          </a:fillRef>
          <a:effectRef idx="2">
            <a:schemeClr val="accent5"/>
          </a:effectRef>
          <a:fontRef idx="minor">
            <a:schemeClr val="lt1"/>
          </a:fontRef>
        </p:style>
        <p:txBody>
          <a:bodyPr lIns="288000" tIns="36000" rIns="36000" bIns="36000" rtlCol="0" anchor="ctr"/>
          <a:lstStyle/>
          <a:p>
            <a:r>
              <a:rPr lang="ja-JP" altLang="en-US" sz="1600" b="1" dirty="0" smtClean="0">
                <a:latin typeface="Meiryo UI" panose="020B0604030504040204" pitchFamily="50" charset="-128"/>
                <a:ea typeface="Meiryo UI" panose="020B0604030504040204" pitchFamily="50" charset="-128"/>
              </a:rPr>
              <a:t>府の政策や大阪の</a:t>
            </a:r>
            <a:endParaRPr lang="en-US" altLang="ja-JP" sz="1600" b="1" dirty="0" smtClean="0">
              <a:latin typeface="Meiryo UI" panose="020B0604030504040204" pitchFamily="50" charset="-128"/>
              <a:ea typeface="Meiryo UI" panose="020B0604030504040204" pitchFamily="50" charset="-128"/>
            </a:endParaRPr>
          </a:p>
          <a:p>
            <a:r>
              <a:rPr lang="ja-JP" altLang="en-US" sz="1600" b="1" dirty="0" smtClean="0">
                <a:latin typeface="Meiryo UI" panose="020B0604030504040204" pitchFamily="50" charset="-128"/>
                <a:ea typeface="Meiryo UI" panose="020B0604030504040204" pitchFamily="50" charset="-128"/>
              </a:rPr>
              <a:t>ポテンシャル</a:t>
            </a:r>
            <a:r>
              <a:rPr lang="ja-JP" altLang="en-US" sz="1600" b="1" dirty="0">
                <a:latin typeface="Meiryo UI" panose="020B0604030504040204" pitchFamily="50" charset="-128"/>
                <a:ea typeface="Meiryo UI" panose="020B0604030504040204" pitchFamily="50" charset="-128"/>
              </a:rPr>
              <a:t>　　</a:t>
            </a:r>
          </a:p>
        </p:txBody>
      </p:sp>
      <p:sp>
        <p:nvSpPr>
          <p:cNvPr id="14" name="正方形/長方形 13"/>
          <p:cNvSpPr/>
          <p:nvPr/>
        </p:nvSpPr>
        <p:spPr>
          <a:xfrm>
            <a:off x="9187430" y="4183497"/>
            <a:ext cx="1800000" cy="1980000"/>
          </a:xfrm>
          <a:prstGeom prst="rect">
            <a:avLst/>
          </a:prstGeom>
          <a:solidFill>
            <a:schemeClr val="bg1"/>
          </a:solidFill>
          <a:ln w="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大阪と世界とのつながりや、世界の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先進国の特性などを踏まえ、グローバルな視点で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取り組む</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角丸四角形 14"/>
          <p:cNvSpPr/>
          <p:nvPr/>
        </p:nvSpPr>
        <p:spPr>
          <a:xfrm>
            <a:off x="9187430" y="3580564"/>
            <a:ext cx="1800000" cy="600320"/>
          </a:xfrm>
          <a:prstGeom prst="roundRect">
            <a:avLst>
              <a:gd name="adj" fmla="val 0"/>
            </a:avLst>
          </a:prstGeom>
        </p:spPr>
        <p:style>
          <a:lnRef idx="1">
            <a:schemeClr val="accent5"/>
          </a:lnRef>
          <a:fillRef idx="3">
            <a:schemeClr val="accent5"/>
          </a:fillRef>
          <a:effectRef idx="2">
            <a:schemeClr val="accent5"/>
          </a:effectRef>
          <a:fontRef idx="minor">
            <a:schemeClr val="lt1"/>
          </a:fontRef>
        </p:style>
        <p:txBody>
          <a:bodyPr lIns="144000" tIns="36000" rIns="36000" bIns="36000" rtlCol="0" anchor="ctr"/>
          <a:lstStyle/>
          <a:p>
            <a:r>
              <a:rPr lang="en-US" altLang="ja-JP" sz="1600" b="1" dirty="0" smtClean="0">
                <a:latin typeface="Meiryo UI" panose="020B0604030504040204" pitchFamily="50" charset="-128"/>
                <a:ea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rPr>
              <a:t>世界の動きを</a:t>
            </a:r>
            <a:endParaRPr lang="en-US" altLang="ja-JP" sz="1600" b="1" dirty="0" smtClean="0">
              <a:latin typeface="Meiryo UI" panose="020B0604030504040204" pitchFamily="50" charset="-128"/>
              <a:ea typeface="Meiryo UI" panose="020B0604030504040204" pitchFamily="50" charset="-128"/>
            </a:endParaRPr>
          </a:p>
          <a:p>
            <a:r>
              <a:rPr lang="ja-JP" altLang="en-US" sz="1600" b="1" dirty="0" smtClean="0">
                <a:latin typeface="Meiryo UI" panose="020B0604030504040204" pitchFamily="50" charset="-128"/>
                <a:ea typeface="Meiryo UI" panose="020B0604030504040204" pitchFamily="50" charset="-128"/>
              </a:rPr>
              <a:t> 視野に</a:t>
            </a:r>
            <a:r>
              <a:rPr lang="ja-JP" altLang="en-US" sz="1600" b="1" dirty="0">
                <a:latin typeface="Meiryo UI" panose="020B0604030504040204" pitchFamily="50" charset="-128"/>
                <a:ea typeface="Meiryo UI" panose="020B0604030504040204" pitchFamily="50" charset="-128"/>
              </a:rPr>
              <a:t>入</a:t>
            </a:r>
            <a:r>
              <a:rPr lang="ja-JP" altLang="en-US" sz="1600" b="1" dirty="0" smtClean="0">
                <a:latin typeface="Meiryo UI" panose="020B0604030504040204" pitchFamily="50" charset="-128"/>
                <a:ea typeface="Meiryo UI" panose="020B0604030504040204" pitchFamily="50" charset="-128"/>
              </a:rPr>
              <a:t>れる</a:t>
            </a:r>
            <a:r>
              <a:rPr lang="ja-JP" altLang="en-US" sz="1600" b="1" dirty="0">
                <a:latin typeface="Meiryo UI" panose="020B0604030504040204" pitchFamily="50" charset="-128"/>
                <a:ea typeface="Meiryo UI" panose="020B0604030504040204" pitchFamily="50" charset="-128"/>
              </a:rPr>
              <a:t>　　</a:t>
            </a:r>
          </a:p>
        </p:txBody>
      </p:sp>
      <p:sp>
        <p:nvSpPr>
          <p:cNvPr id="18" name="角丸四角形 17"/>
          <p:cNvSpPr/>
          <p:nvPr/>
        </p:nvSpPr>
        <p:spPr>
          <a:xfrm>
            <a:off x="1875952" y="3578603"/>
            <a:ext cx="2232000" cy="604243"/>
          </a:xfrm>
          <a:prstGeom prst="roundRect">
            <a:avLst>
              <a:gd name="adj" fmla="val 0"/>
            </a:avLst>
          </a:prstGeom>
        </p:spPr>
        <p:style>
          <a:lnRef idx="1">
            <a:schemeClr val="accent5"/>
          </a:lnRef>
          <a:fillRef idx="3">
            <a:schemeClr val="accent5"/>
          </a:fillRef>
          <a:effectRef idx="2">
            <a:schemeClr val="accent5"/>
          </a:effectRef>
          <a:fontRef idx="minor">
            <a:schemeClr val="lt1"/>
          </a:fontRef>
        </p:style>
        <p:txBody>
          <a:bodyPr lIns="108000" tIns="36000" rIns="36000" bIns="36000" rtlCol="0" anchor="ctr"/>
          <a:lstStyle/>
          <a:p>
            <a:r>
              <a:rPr lang="en-US" altLang="ja-JP" sz="1600" b="1" dirty="0" smtClean="0">
                <a:latin typeface="Meiryo UI" panose="020B0604030504040204" pitchFamily="50" charset="-128"/>
                <a:ea typeface="Meiryo UI" panose="020B0604030504040204" pitchFamily="50" charset="-128"/>
              </a:rPr>
              <a:t>SDGs17</a:t>
            </a:r>
            <a:r>
              <a:rPr lang="ja-JP" altLang="en-US" sz="1600" b="1" dirty="0">
                <a:latin typeface="Meiryo UI" panose="020B0604030504040204" pitchFamily="50" charset="-128"/>
                <a:ea typeface="Meiryo UI" panose="020B0604030504040204" pitchFamily="50" charset="-128"/>
              </a:rPr>
              <a:t>ゴール</a:t>
            </a:r>
            <a:r>
              <a:rPr lang="ja-JP" altLang="en-US" sz="1600" b="1" dirty="0" smtClean="0">
                <a:latin typeface="Meiryo UI" panose="020B0604030504040204" pitchFamily="50" charset="-128"/>
                <a:ea typeface="Meiryo UI" panose="020B0604030504040204" pitchFamily="50" charset="-128"/>
              </a:rPr>
              <a:t>の</a:t>
            </a:r>
            <a:endParaRPr lang="en-US" altLang="ja-JP" sz="1600" b="1" dirty="0" smtClean="0">
              <a:latin typeface="Meiryo UI" panose="020B0604030504040204" pitchFamily="50" charset="-128"/>
              <a:ea typeface="Meiryo UI" panose="020B0604030504040204" pitchFamily="50" charset="-128"/>
            </a:endParaRPr>
          </a:p>
          <a:p>
            <a:r>
              <a:rPr lang="ja-JP" altLang="en-US" sz="1600" b="1" dirty="0" smtClean="0">
                <a:latin typeface="Meiryo UI" panose="020B0604030504040204" pitchFamily="50" charset="-128"/>
                <a:ea typeface="Meiryo UI" panose="020B0604030504040204" pitchFamily="50" charset="-128"/>
              </a:rPr>
              <a:t> 現在の到達点の分析</a:t>
            </a:r>
            <a:r>
              <a:rPr lang="ja-JP" altLang="en-US" sz="1600" b="1" dirty="0">
                <a:latin typeface="Meiryo UI" panose="020B0604030504040204" pitchFamily="50" charset="-128"/>
                <a:ea typeface="Meiryo UI" panose="020B0604030504040204" pitchFamily="50" charset="-128"/>
              </a:rPr>
              <a:t>　　</a:t>
            </a:r>
          </a:p>
        </p:txBody>
      </p:sp>
      <p:sp>
        <p:nvSpPr>
          <p:cNvPr id="20" name="楕円 19"/>
          <p:cNvSpPr/>
          <p:nvPr/>
        </p:nvSpPr>
        <p:spPr>
          <a:xfrm rot="21043780">
            <a:off x="1506187" y="3286382"/>
            <a:ext cx="1080000" cy="360000"/>
          </a:xfrm>
          <a:prstGeom prst="ellipse">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kumimoji="1" lang="ja-JP" altLang="en-US" sz="1600" b="1" dirty="0" smtClean="0">
                <a:latin typeface="Meiryo UI" panose="020B0604030504040204" pitchFamily="50" charset="-128"/>
                <a:ea typeface="Meiryo UI" panose="020B0604030504040204" pitchFamily="50" charset="-128"/>
              </a:rPr>
              <a:t>視点１</a:t>
            </a:r>
            <a:endParaRPr kumimoji="1" lang="ja-JP" altLang="en-US" sz="1600" b="1" dirty="0">
              <a:latin typeface="Meiryo UI" panose="020B0604030504040204" pitchFamily="50" charset="-128"/>
              <a:ea typeface="Meiryo UI" panose="020B0604030504040204" pitchFamily="50" charset="-128"/>
            </a:endParaRPr>
          </a:p>
        </p:txBody>
      </p:sp>
      <p:sp>
        <p:nvSpPr>
          <p:cNvPr id="21" name="楕円 20"/>
          <p:cNvSpPr/>
          <p:nvPr/>
        </p:nvSpPr>
        <p:spPr>
          <a:xfrm rot="21043780">
            <a:off x="4086107" y="3286383"/>
            <a:ext cx="1080000" cy="360000"/>
          </a:xfrm>
          <a:prstGeom prst="ellipse">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kumimoji="1" lang="ja-JP" altLang="en-US" sz="1600" b="1" dirty="0" smtClean="0">
                <a:latin typeface="Meiryo UI" panose="020B0604030504040204" pitchFamily="50" charset="-128"/>
                <a:ea typeface="Meiryo UI" panose="020B0604030504040204" pitchFamily="50" charset="-128"/>
              </a:rPr>
              <a:t>視点２</a:t>
            </a:r>
            <a:endParaRPr kumimoji="1" lang="ja-JP" altLang="en-US" sz="1600" b="1" dirty="0">
              <a:latin typeface="Meiryo UI" panose="020B0604030504040204" pitchFamily="50" charset="-128"/>
              <a:ea typeface="Meiryo UI" panose="020B0604030504040204" pitchFamily="50" charset="-128"/>
            </a:endParaRPr>
          </a:p>
        </p:txBody>
      </p:sp>
      <p:sp>
        <p:nvSpPr>
          <p:cNvPr id="22" name="楕円 21"/>
          <p:cNvSpPr/>
          <p:nvPr/>
        </p:nvSpPr>
        <p:spPr>
          <a:xfrm rot="21043780">
            <a:off x="6550337" y="3264919"/>
            <a:ext cx="1080000" cy="360000"/>
          </a:xfrm>
          <a:prstGeom prst="ellipse">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kumimoji="1" lang="ja-JP" altLang="en-US" sz="1600" b="1" dirty="0" smtClean="0">
                <a:latin typeface="Meiryo UI" panose="020B0604030504040204" pitchFamily="50" charset="-128"/>
                <a:ea typeface="Meiryo UI" panose="020B0604030504040204" pitchFamily="50" charset="-128"/>
              </a:rPr>
              <a:t>視点３</a:t>
            </a:r>
            <a:endParaRPr kumimoji="1" lang="ja-JP" altLang="en-US" sz="1600" b="1" dirty="0">
              <a:latin typeface="Meiryo UI" panose="020B0604030504040204" pitchFamily="50" charset="-128"/>
              <a:ea typeface="Meiryo UI" panose="020B0604030504040204" pitchFamily="50" charset="-128"/>
            </a:endParaRPr>
          </a:p>
        </p:txBody>
      </p:sp>
      <p:sp>
        <p:nvSpPr>
          <p:cNvPr id="23" name="楕円 22"/>
          <p:cNvSpPr/>
          <p:nvPr/>
        </p:nvSpPr>
        <p:spPr>
          <a:xfrm rot="21043780">
            <a:off x="9014567" y="3264919"/>
            <a:ext cx="1080000" cy="360000"/>
          </a:xfrm>
          <a:prstGeom prst="ellipse">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kumimoji="1" lang="ja-JP" altLang="en-US" sz="1600" b="1" dirty="0" smtClean="0">
                <a:latin typeface="Meiryo UI" panose="020B0604030504040204" pitchFamily="50" charset="-128"/>
                <a:ea typeface="Meiryo UI" panose="020B0604030504040204" pitchFamily="50" charset="-128"/>
              </a:rPr>
              <a:t>視点４</a:t>
            </a:r>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556540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大阪の現状と課題</a:t>
            </a:r>
            <a:endParaRPr kumimoji="1" lang="ja-JP" altLang="en-US" dirty="0"/>
          </a:p>
        </p:txBody>
      </p:sp>
      <p:graphicFrame>
        <p:nvGraphicFramePr>
          <p:cNvPr id="4" name="表 3"/>
          <p:cNvGraphicFramePr>
            <a:graphicFrameLocks noGrp="1"/>
          </p:cNvGraphicFramePr>
          <p:nvPr>
            <p:extLst>
              <p:ext uri="{D42A27DB-BD31-4B8C-83A1-F6EECF244321}">
                <p14:modId xmlns:p14="http://schemas.microsoft.com/office/powerpoint/2010/main" val="580903506"/>
              </p:ext>
            </p:extLst>
          </p:nvPr>
        </p:nvGraphicFramePr>
        <p:xfrm>
          <a:off x="1484243" y="1999913"/>
          <a:ext cx="8506213" cy="4786002"/>
        </p:xfrm>
        <a:graphic>
          <a:graphicData uri="http://schemas.openxmlformats.org/drawingml/2006/table">
            <a:tbl>
              <a:tblPr>
                <a:tableStyleId>{5940675A-B579-460E-94D1-54222C63F5DA}</a:tableStyleId>
              </a:tblPr>
              <a:tblGrid>
                <a:gridCol w="412245">
                  <a:extLst>
                    <a:ext uri="{9D8B030D-6E8A-4147-A177-3AD203B41FA5}">
                      <a16:colId xmlns:a16="http://schemas.microsoft.com/office/drawing/2014/main" val="865378961"/>
                    </a:ext>
                  </a:extLst>
                </a:gridCol>
                <a:gridCol w="357861">
                  <a:extLst>
                    <a:ext uri="{9D8B030D-6E8A-4147-A177-3AD203B41FA5}">
                      <a16:colId xmlns:a16="http://schemas.microsoft.com/office/drawing/2014/main" val="2665487150"/>
                    </a:ext>
                  </a:extLst>
                </a:gridCol>
                <a:gridCol w="1977381">
                  <a:extLst>
                    <a:ext uri="{9D8B030D-6E8A-4147-A177-3AD203B41FA5}">
                      <a16:colId xmlns:a16="http://schemas.microsoft.com/office/drawing/2014/main" val="3060285041"/>
                    </a:ext>
                  </a:extLst>
                </a:gridCol>
                <a:gridCol w="1841947">
                  <a:extLst>
                    <a:ext uri="{9D8B030D-6E8A-4147-A177-3AD203B41FA5}">
                      <a16:colId xmlns:a16="http://schemas.microsoft.com/office/drawing/2014/main" val="2335040364"/>
                    </a:ext>
                  </a:extLst>
                </a:gridCol>
                <a:gridCol w="1568760">
                  <a:extLst>
                    <a:ext uri="{9D8B030D-6E8A-4147-A177-3AD203B41FA5}">
                      <a16:colId xmlns:a16="http://schemas.microsoft.com/office/drawing/2014/main" val="4116247947"/>
                    </a:ext>
                  </a:extLst>
                </a:gridCol>
                <a:gridCol w="2348019">
                  <a:extLst>
                    <a:ext uri="{9D8B030D-6E8A-4147-A177-3AD203B41FA5}">
                      <a16:colId xmlns:a16="http://schemas.microsoft.com/office/drawing/2014/main" val="2670988645"/>
                    </a:ext>
                  </a:extLst>
                </a:gridCol>
              </a:tblGrid>
              <a:tr h="401693">
                <a:tc rowSpan="4">
                  <a:txBody>
                    <a:bodyPr/>
                    <a:lstStyle/>
                    <a:p>
                      <a:pPr algn="ctr" fontAlgn="ctr"/>
                      <a:r>
                        <a:rPr lang="ja-JP" altLang="en-US" sz="1600" b="0" u="none" strike="noStrike" dirty="0" smtClean="0">
                          <a:effectLst/>
                          <a:latin typeface="HGS創英角ｺﾞｼｯｸUB" panose="020B0900000000000000" pitchFamily="50" charset="-128"/>
                          <a:ea typeface="HGS創英角ｺﾞｼｯｸUB" panose="020B0900000000000000" pitchFamily="50" charset="-128"/>
                        </a:rPr>
                        <a:t>国内評価から</a:t>
                      </a:r>
                      <a:r>
                        <a:rPr lang="ja-JP" altLang="en-US" sz="1600" b="0" u="none" strike="noStrike" dirty="0">
                          <a:effectLst/>
                          <a:latin typeface="HGS創英角ｺﾞｼｯｸUB" panose="020B0900000000000000" pitchFamily="50" charset="-128"/>
                          <a:ea typeface="HGS創英角ｺﾞｼｯｸUB" panose="020B0900000000000000" pitchFamily="50" charset="-128"/>
                        </a:rPr>
                        <a:t>みた大阪の評価</a:t>
                      </a:r>
                      <a:endParaRPr lang="en-US" altLang="ja-JP" sz="1600" b="0" u="none" strike="noStrike" dirty="0">
                        <a:effectLst/>
                        <a:latin typeface="HGS創英角ｺﾞｼｯｸUB" panose="020B0900000000000000" pitchFamily="50" charset="-128"/>
                        <a:ea typeface="HGS創英角ｺﾞｼｯｸUB" panose="020B0900000000000000" pitchFamily="50" charset="-128"/>
                      </a:endParaRPr>
                    </a:p>
                  </a:txBody>
                  <a:tcPr marL="0" marR="8862" marT="8862"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rowSpan="4">
                  <a:txBody>
                    <a:bodyPr/>
                    <a:lstStyle/>
                    <a:p>
                      <a:pPr algn="ctr" fontAlgn="ctr"/>
                      <a:endPar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8862" marT="8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zh-TW"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396000" marR="8862"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zh-TW"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72000" marR="8862" marT="0" marB="0"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144000" marR="8862" marT="0" marB="0" anchor="ctr">
                    <a:lnL w="5715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216000" marR="8862" marT="8862" marB="0"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8589250"/>
                  </a:ext>
                </a:extLst>
              </a:tr>
              <a:tr h="1461597">
                <a:tc vMerge="1">
                  <a:txBody>
                    <a:bodyPr/>
                    <a:lstStyle/>
                    <a:p>
                      <a:endParaRPr kumimoji="1" lang="ja-JP" altLang="en-US"/>
                    </a:p>
                  </a:txBody>
                  <a:tcPr/>
                </a:tc>
                <a:tc vMerge="1">
                  <a:txBody>
                    <a:bodyPr/>
                    <a:lstStyle/>
                    <a:p>
                      <a:pPr algn="ctr" fontAlgn="ctr"/>
                      <a:endPar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8862" marT="8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fontAlgn="ct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396000" marR="8862" marT="8862"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72000" marR="36000" marT="108000" marB="0">
                    <a:lnL w="1270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lnSpc>
                          <a:spcPts val="1600"/>
                        </a:lnSpc>
                      </a:pP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252000" marR="8862" marT="252000" marB="180000">
                    <a:lnL w="571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lnSpc>
                          <a:spcPts val="1600"/>
                        </a:lnSpc>
                      </a:pPr>
                      <a:endParaRPr lang="zh-TW"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72000" marR="8862" marT="252000" marB="180000">
                    <a:lnL w="1270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2004790"/>
                  </a:ext>
                </a:extLst>
              </a:tr>
              <a:tr h="1378636">
                <a:tc vMerge="1">
                  <a:txBody>
                    <a:bodyPr/>
                    <a:lstStyle/>
                    <a:p>
                      <a:endParaRPr kumimoji="1" lang="ja-JP" altLang="en-US"/>
                    </a:p>
                  </a:txBody>
                  <a:tcPr/>
                </a:tc>
                <a:tc vMerge="1">
                  <a:txBody>
                    <a:bodyPr/>
                    <a:lstStyle/>
                    <a:p>
                      <a:pPr algn="ctr" fontAlgn="ctr"/>
                      <a:endPar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8862" marT="8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fontAlgn="ctr">
                        <a:lnSpc>
                          <a:spcPct val="100000"/>
                        </a:lnSpc>
                        <a:spcBef>
                          <a:spcPts val="0"/>
                        </a:spcBef>
                      </a:pPr>
                      <a:endParaRPr lang="ja-JP" altLang="en-US" sz="1600" b="1" i="0" u="sng" strike="noStrike" dirty="0">
                        <a:solidFill>
                          <a:srgbClr val="000000"/>
                        </a:solidFill>
                        <a:effectLst/>
                        <a:latin typeface="Meiryo UI" panose="020B0604030504040204" pitchFamily="50" charset="-128"/>
                        <a:ea typeface="Meiryo UI" panose="020B0604030504040204" pitchFamily="50" charset="-128"/>
                      </a:endParaRPr>
                    </a:p>
                  </a:txBody>
                  <a:tcPr marL="396000" marR="8862" marT="14400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1600" b="1" i="0" u="sng" strike="noStrike" dirty="0">
                        <a:solidFill>
                          <a:srgbClr val="000000"/>
                        </a:solidFill>
                        <a:effectLst/>
                        <a:latin typeface="Meiryo UI" panose="020B0604030504040204" pitchFamily="50" charset="-128"/>
                        <a:ea typeface="Meiryo UI" panose="020B0604030504040204" pitchFamily="50" charset="-128"/>
                      </a:endParaRPr>
                    </a:p>
                  </a:txBody>
                  <a:tcPr marL="72000" marR="8862" marT="396000" marB="0"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lnSpc>
                          <a:spcPts val="200"/>
                        </a:lnSpc>
                        <a:spcBef>
                          <a:spcPts val="0"/>
                        </a:spcBef>
                        <a:spcAft>
                          <a:spcPts val="0"/>
                        </a:spcAft>
                      </a:pPr>
                      <a:endParaRPr lang="zh-TW" altLang="en-US" sz="1600" b="1" i="0" u="sng" strike="noStrike" dirty="0">
                        <a:solidFill>
                          <a:srgbClr val="000000"/>
                        </a:solidFill>
                        <a:effectLst/>
                        <a:latin typeface="Meiryo UI" panose="020B0604030504040204" pitchFamily="50" charset="-128"/>
                        <a:ea typeface="Meiryo UI" panose="020B0604030504040204" pitchFamily="50" charset="-128"/>
                      </a:endParaRPr>
                    </a:p>
                  </a:txBody>
                  <a:tcPr marL="144000" marR="8862" marT="0" marB="0" anchor="ctr">
                    <a:lnL w="571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1600" b="1" i="0" u="sng" strike="noStrike" dirty="0">
                        <a:solidFill>
                          <a:srgbClr val="000000"/>
                        </a:solidFill>
                        <a:effectLst/>
                        <a:latin typeface="Meiryo UI" panose="020B0604030504040204" pitchFamily="50" charset="-128"/>
                        <a:ea typeface="Meiryo UI" panose="020B0604030504040204" pitchFamily="50" charset="-128"/>
                      </a:endParaRPr>
                    </a:p>
                  </a:txBody>
                  <a:tcPr marL="108000" marR="8862" marT="0" marB="0"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3073783"/>
                  </a:ext>
                </a:extLst>
              </a:tr>
              <a:tr h="817767">
                <a:tc vMerge="1">
                  <a:txBody>
                    <a:bodyPr/>
                    <a:lstStyle/>
                    <a:p>
                      <a:endParaRPr kumimoji="1" lang="ja-JP" altLang="en-US"/>
                    </a:p>
                  </a:txBody>
                  <a:tcPr/>
                </a:tc>
                <a:tc vMerge="1">
                  <a:txBody>
                    <a:bodyPr/>
                    <a:lstStyle/>
                    <a:p>
                      <a:pPr algn="ctr" fontAlgn="ctr"/>
                      <a:endPar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8862" marT="8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fontAlgn="ctr"/>
                      <a:endParaRPr lang="ja-JP" altLang="en-US" sz="1600" b="1" i="0" u="sng" strike="noStrike" dirty="0">
                        <a:solidFill>
                          <a:srgbClr val="000000"/>
                        </a:solidFill>
                        <a:effectLst/>
                        <a:latin typeface="Meiryo UI" panose="020B0604030504040204" pitchFamily="50" charset="-128"/>
                        <a:ea typeface="Meiryo UI" panose="020B0604030504040204" pitchFamily="50" charset="-128"/>
                      </a:endParaRPr>
                    </a:p>
                  </a:txBody>
                  <a:tcPr marL="288000" marR="8862" marT="8862"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1600" b="1" i="0" u="sng" strike="noStrike" dirty="0">
                        <a:solidFill>
                          <a:srgbClr val="000000"/>
                        </a:solidFill>
                        <a:effectLst/>
                        <a:latin typeface="Meiryo UI" panose="020B0604030504040204" pitchFamily="50" charset="-128"/>
                        <a:ea typeface="Meiryo UI" panose="020B0604030504040204" pitchFamily="50" charset="-128"/>
                      </a:endParaRPr>
                    </a:p>
                  </a:txBody>
                  <a:tcPr marL="216000" marR="8862" marT="8862" marB="0"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1600" b="1" i="0" u="sng" strike="noStrike" dirty="0">
                        <a:solidFill>
                          <a:srgbClr val="000000"/>
                        </a:solidFill>
                        <a:effectLst/>
                        <a:latin typeface="Meiryo UI" panose="020B0604030504040204" pitchFamily="50" charset="-128"/>
                        <a:ea typeface="Meiryo UI" panose="020B0604030504040204" pitchFamily="50" charset="-128"/>
                      </a:endParaRPr>
                    </a:p>
                  </a:txBody>
                  <a:tcPr marL="144000" marR="8862" marT="72000" marB="576000" anchor="ctr">
                    <a:lnL w="571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1600" b="1" i="0" u="sng" strike="noStrike" dirty="0">
                        <a:solidFill>
                          <a:srgbClr val="000000"/>
                        </a:solidFill>
                        <a:effectLst/>
                        <a:latin typeface="Meiryo UI" panose="020B0604030504040204" pitchFamily="50" charset="-128"/>
                        <a:ea typeface="Meiryo UI" panose="020B0604030504040204" pitchFamily="50" charset="-128"/>
                      </a:endParaRPr>
                    </a:p>
                  </a:txBody>
                  <a:tcPr marL="108000" marR="8862" marT="8862" marB="0"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1930747"/>
                  </a:ext>
                </a:extLst>
              </a:tr>
              <a:tr h="311343">
                <a:tc>
                  <a:txBody>
                    <a:bodyPr/>
                    <a:lstStyle/>
                    <a:p>
                      <a:pPr algn="l"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8862" marT="8862"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ja-JP" altLang="en-US" sz="1000" u="none" strike="noStrike" dirty="0">
                          <a:effectLst/>
                        </a:rPr>
                        <a:t>　</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8862" marT="8862" marB="0" anchor="ctr">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fontAlgn="ctr"/>
                      <a:endPar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8862" marT="8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algn="ctr" fontAlgn="ctr"/>
                      <a:endPar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8862" marT="8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algn="ctr" fontAlgn="ctr"/>
                      <a:endPar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8862" marT="8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algn="ctr" fontAlgn="ctr"/>
                      <a:endPar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8862" marT="8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948667353"/>
                  </a:ext>
                </a:extLst>
              </a:tr>
              <a:tr h="340893">
                <a:tc>
                  <a:txBody>
                    <a:bodyPr/>
                    <a:lstStyle/>
                    <a:p>
                      <a:pPr algn="l"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8862" marT="8862"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ja-JP" altLang="en-US" sz="1000" u="none" strike="noStrike" dirty="0">
                          <a:effectLst/>
                        </a:rPr>
                        <a:t>　</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8862" marT="8862" marB="0" anchor="ctr">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fontAlgn="ctr">
                        <a:lnSpc>
                          <a:spcPts val="2200"/>
                        </a:lnSpc>
                      </a:pPr>
                      <a:r>
                        <a:rPr lang="ja-JP" altLang="en-US" sz="1600" b="0" u="none" strike="noStrike" dirty="0" smtClean="0">
                          <a:effectLst/>
                          <a:latin typeface="HGS創英角ｺﾞｼｯｸUB" panose="020B0900000000000000" pitchFamily="50" charset="-128"/>
                          <a:ea typeface="HGS創英角ｺﾞｼｯｸUB" panose="020B0900000000000000" pitchFamily="50" charset="-128"/>
                        </a:rPr>
                        <a:t>国際的な日本の評価から</a:t>
                      </a:r>
                      <a:r>
                        <a:rPr lang="ja-JP" altLang="en-US" sz="1600" b="0" u="none" strike="noStrike" dirty="0">
                          <a:effectLst/>
                          <a:latin typeface="HGS創英角ｺﾞｼｯｸUB" panose="020B0900000000000000" pitchFamily="50" charset="-128"/>
                          <a:ea typeface="HGS創英角ｺﾞｼｯｸUB" panose="020B0900000000000000" pitchFamily="50" charset="-128"/>
                        </a:rPr>
                        <a:t>みた日本の評価</a:t>
                      </a:r>
                      <a:r>
                        <a:rPr lang="ja-JP" altLang="en-US" sz="1600" b="1" u="none" strike="noStrike" dirty="0">
                          <a:effectLst/>
                          <a:latin typeface="ＭＳ Ｐゴシック" panose="020B0600070205080204" pitchFamily="50" charset="-128"/>
                          <a:ea typeface="ＭＳ Ｐゴシック" panose="020B0600070205080204" pitchFamily="50" charset="-128"/>
                        </a:rPr>
                        <a:t> </a:t>
                      </a:r>
                      <a:endPar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36000" marR="8862" marT="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028091682"/>
                  </a:ext>
                </a:extLst>
              </a:tr>
            </a:tbl>
          </a:graphicData>
        </a:graphic>
      </p:graphicFrame>
      <p:cxnSp>
        <p:nvCxnSpPr>
          <p:cNvPr id="5" name="直線矢印コネクタ 4"/>
          <p:cNvCxnSpPr/>
          <p:nvPr/>
        </p:nvCxnSpPr>
        <p:spPr>
          <a:xfrm>
            <a:off x="2073402" y="2586368"/>
            <a:ext cx="0" cy="2847273"/>
          </a:xfrm>
          <a:prstGeom prst="straightConnector1">
            <a:avLst/>
          </a:prstGeom>
          <a:ln w="317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1855819" y="2206565"/>
            <a:ext cx="403146" cy="297517"/>
          </a:xfrm>
          <a:prstGeom prst="rect">
            <a:avLst/>
          </a:prstGeom>
        </p:spPr>
        <p:txBody>
          <a:bodyPr wrap="square">
            <a:spAutoFit/>
          </a:bodyPr>
          <a:lstStyle/>
          <a:p>
            <a:pPr>
              <a:lnSpc>
                <a:spcPts val="1600"/>
              </a:lnSpc>
            </a:pPr>
            <a:r>
              <a:rPr lang="ja-JP" altLang="en-US" sz="2000" dirty="0">
                <a:latin typeface="ＭＳ Ｐゴシック" panose="020B0600070205080204" pitchFamily="50" charset="-128"/>
                <a:ea typeface="ＭＳ Ｐゴシック" panose="020B0600070205080204" pitchFamily="50" charset="-128"/>
              </a:rPr>
              <a:t>高</a:t>
            </a:r>
            <a:endParaRPr lang="en-US" altLang="ja-JP" sz="2000" dirty="0">
              <a:latin typeface="ＭＳ Ｐゴシック" panose="020B0600070205080204" pitchFamily="50" charset="-128"/>
              <a:ea typeface="ＭＳ Ｐゴシック" panose="020B0600070205080204" pitchFamily="50" charset="-128"/>
            </a:endParaRPr>
          </a:p>
        </p:txBody>
      </p:sp>
      <p:sp>
        <p:nvSpPr>
          <p:cNvPr id="7" name="正方形/長方形 6"/>
          <p:cNvSpPr/>
          <p:nvPr/>
        </p:nvSpPr>
        <p:spPr>
          <a:xfrm>
            <a:off x="1855242" y="5619930"/>
            <a:ext cx="403146" cy="297517"/>
          </a:xfrm>
          <a:prstGeom prst="rect">
            <a:avLst/>
          </a:prstGeom>
        </p:spPr>
        <p:txBody>
          <a:bodyPr wrap="square">
            <a:spAutoFit/>
          </a:bodyPr>
          <a:lstStyle/>
          <a:p>
            <a:pPr>
              <a:lnSpc>
                <a:spcPts val="1600"/>
              </a:lnSpc>
            </a:pPr>
            <a:r>
              <a:rPr lang="ja-JP" altLang="en-US" sz="2000" dirty="0">
                <a:latin typeface="ＭＳ Ｐゴシック" panose="020B0600070205080204" pitchFamily="50" charset="-128"/>
                <a:ea typeface="ＭＳ Ｐゴシック" panose="020B0600070205080204" pitchFamily="50" charset="-128"/>
              </a:rPr>
              <a:t>低</a:t>
            </a:r>
            <a:endParaRPr lang="en-US" altLang="ja-JP" sz="2000" dirty="0">
              <a:latin typeface="ＭＳ Ｐゴシック" panose="020B0600070205080204" pitchFamily="50" charset="-128"/>
              <a:ea typeface="ＭＳ Ｐゴシック" panose="020B0600070205080204" pitchFamily="50" charset="-128"/>
            </a:endParaRPr>
          </a:p>
        </p:txBody>
      </p:sp>
      <p:cxnSp>
        <p:nvCxnSpPr>
          <p:cNvPr id="8" name="直線矢印コネクタ 7"/>
          <p:cNvCxnSpPr/>
          <p:nvPr/>
        </p:nvCxnSpPr>
        <p:spPr>
          <a:xfrm flipH="1">
            <a:off x="3856971" y="6285247"/>
            <a:ext cx="5256000" cy="0"/>
          </a:xfrm>
          <a:prstGeom prst="straightConnector1">
            <a:avLst/>
          </a:prstGeom>
          <a:ln w="317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3044017" y="6183020"/>
            <a:ext cx="403146" cy="297517"/>
          </a:xfrm>
          <a:prstGeom prst="rect">
            <a:avLst/>
          </a:prstGeom>
        </p:spPr>
        <p:txBody>
          <a:bodyPr wrap="square">
            <a:spAutoFit/>
          </a:bodyPr>
          <a:lstStyle/>
          <a:p>
            <a:pPr>
              <a:lnSpc>
                <a:spcPts val="1600"/>
              </a:lnSpc>
            </a:pPr>
            <a:r>
              <a:rPr lang="ja-JP" altLang="en-US" dirty="0">
                <a:latin typeface="ＭＳ Ｐゴシック" panose="020B0600070205080204" pitchFamily="50" charset="-128"/>
                <a:ea typeface="ＭＳ Ｐゴシック" panose="020B0600070205080204" pitchFamily="50" charset="-128"/>
              </a:rPr>
              <a:t>低</a:t>
            </a:r>
            <a:endParaRPr lang="en-US" altLang="ja-JP" dirty="0">
              <a:latin typeface="ＭＳ Ｐゴシック" panose="020B0600070205080204" pitchFamily="50" charset="-128"/>
              <a:ea typeface="ＭＳ Ｐゴシック" panose="020B0600070205080204" pitchFamily="50" charset="-128"/>
            </a:endParaRPr>
          </a:p>
        </p:txBody>
      </p:sp>
      <p:sp>
        <p:nvSpPr>
          <p:cNvPr id="10" name="正方形/長方形 9"/>
          <p:cNvSpPr/>
          <p:nvPr/>
        </p:nvSpPr>
        <p:spPr>
          <a:xfrm>
            <a:off x="9348860" y="6183020"/>
            <a:ext cx="403146" cy="297517"/>
          </a:xfrm>
          <a:prstGeom prst="rect">
            <a:avLst/>
          </a:prstGeom>
        </p:spPr>
        <p:txBody>
          <a:bodyPr wrap="square">
            <a:spAutoFit/>
          </a:bodyPr>
          <a:lstStyle/>
          <a:p>
            <a:pPr>
              <a:lnSpc>
                <a:spcPts val="1600"/>
              </a:lnSpc>
            </a:pPr>
            <a:r>
              <a:rPr lang="ja-JP" altLang="en-US" sz="2000" dirty="0">
                <a:latin typeface="ＭＳ Ｐゴシック" panose="020B0600070205080204" pitchFamily="50" charset="-128"/>
                <a:ea typeface="ＭＳ Ｐゴシック" panose="020B0600070205080204" pitchFamily="50" charset="-128"/>
              </a:rPr>
              <a:t>高</a:t>
            </a:r>
            <a:endParaRPr lang="en-US" altLang="ja-JP" sz="2000" dirty="0">
              <a:latin typeface="ＭＳ Ｐゴシック" panose="020B0600070205080204" pitchFamily="50" charset="-128"/>
              <a:ea typeface="ＭＳ Ｐゴシック" panose="020B0600070205080204" pitchFamily="50" charset="-128"/>
            </a:endParaRPr>
          </a:p>
        </p:txBody>
      </p:sp>
      <p:sp>
        <p:nvSpPr>
          <p:cNvPr id="11" name="テキスト ボックス 10"/>
          <p:cNvSpPr txBox="1"/>
          <p:nvPr/>
        </p:nvSpPr>
        <p:spPr>
          <a:xfrm>
            <a:off x="2595410" y="2095773"/>
            <a:ext cx="3238861" cy="330768"/>
          </a:xfrm>
          <a:prstGeom prst="rect">
            <a:avLst/>
          </a:prstGeom>
          <a:solidFill>
            <a:schemeClr val="accent6">
              <a:lumMod val="20000"/>
              <a:lumOff val="80000"/>
            </a:schemeClr>
          </a:solidFill>
          <a:ln w="12700">
            <a:solidFill>
              <a:schemeClr val="dk1">
                <a:shade val="95000"/>
                <a:satMod val="105000"/>
              </a:schemeClr>
            </a:solid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algn="ctr"/>
            <a:r>
              <a:rPr lang="en-US" altLang="ja-JP"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SDSN</a:t>
            </a:r>
            <a:r>
              <a:rPr lang="ja-JP" altLang="en-US"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は</a:t>
            </a:r>
            <a:r>
              <a:rPr lang="ja-JP" altLang="en-US"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低く</a:t>
            </a:r>
            <a:r>
              <a:rPr lang="ja-JP" altLang="en-US"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自治体指標</a:t>
            </a:r>
            <a:r>
              <a:rPr lang="ja-JP" altLang="en-US"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が</a:t>
            </a:r>
            <a:r>
              <a:rPr lang="ja-JP" altLang="en-US"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高い</a:t>
            </a:r>
            <a:endParaRPr lang="en-US" altLang="ja-JP"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12" name="テキスト ボックス 11"/>
          <p:cNvSpPr txBox="1"/>
          <p:nvPr/>
        </p:nvSpPr>
        <p:spPr>
          <a:xfrm>
            <a:off x="6656258" y="2107299"/>
            <a:ext cx="3131999" cy="348474"/>
          </a:xfrm>
          <a:prstGeom prst="rect">
            <a:avLst/>
          </a:prstGeom>
          <a:solidFill>
            <a:schemeClr val="accent6">
              <a:lumMod val="20000"/>
              <a:lumOff val="80000"/>
            </a:schemeClr>
          </a:solidFill>
          <a:ln w="12700">
            <a:solidFill>
              <a:schemeClr val="dk1">
                <a:shade val="95000"/>
                <a:satMod val="105000"/>
              </a:schemeClr>
            </a:solid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algn="ctr"/>
            <a:r>
              <a:rPr lang="en-US" altLang="ja-JP"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SDSN</a:t>
            </a:r>
            <a:r>
              <a:rPr lang="ja-JP" altLang="en-US"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も</a:t>
            </a:r>
            <a:r>
              <a:rPr lang="ja-JP" altLang="en-US"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自治体指標</a:t>
            </a:r>
            <a:r>
              <a:rPr lang="ja-JP" altLang="en-US"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も、</a:t>
            </a:r>
            <a:r>
              <a:rPr lang="ja-JP" altLang="en-US"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高い</a:t>
            </a:r>
            <a:endParaRPr lang="en-US" altLang="ja-JP"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13" name="テキスト ボックス 12"/>
          <p:cNvSpPr txBox="1"/>
          <p:nvPr/>
        </p:nvSpPr>
        <p:spPr>
          <a:xfrm>
            <a:off x="2648839" y="4553916"/>
            <a:ext cx="3132000" cy="360000"/>
          </a:xfrm>
          <a:prstGeom prst="rect">
            <a:avLst/>
          </a:prstGeom>
          <a:solidFill>
            <a:schemeClr val="accent6">
              <a:lumMod val="20000"/>
              <a:lumOff val="80000"/>
            </a:schemeClr>
          </a:solidFill>
          <a:ln w="12700">
            <a:solidFill>
              <a:schemeClr val="dk1">
                <a:shade val="95000"/>
                <a:satMod val="105000"/>
              </a:schemeClr>
            </a:solid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algn="ctr"/>
            <a:r>
              <a:rPr lang="en-US" altLang="ja-JP"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SDSN</a:t>
            </a:r>
            <a:r>
              <a:rPr lang="ja-JP" altLang="en-US"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も</a:t>
            </a:r>
            <a:r>
              <a:rPr lang="ja-JP" altLang="en-US"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自治体指標</a:t>
            </a:r>
            <a:r>
              <a:rPr lang="ja-JP" altLang="en-US"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も、</a:t>
            </a:r>
            <a:r>
              <a:rPr lang="ja-JP" altLang="en-US"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低い</a:t>
            </a:r>
            <a:endParaRPr lang="en-US" altLang="ja-JP"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14" name="テキスト ボックス 13"/>
          <p:cNvSpPr txBox="1"/>
          <p:nvPr/>
        </p:nvSpPr>
        <p:spPr>
          <a:xfrm>
            <a:off x="6656256" y="4546730"/>
            <a:ext cx="3132000" cy="360000"/>
          </a:xfrm>
          <a:prstGeom prst="rect">
            <a:avLst/>
          </a:prstGeom>
          <a:solidFill>
            <a:schemeClr val="accent6">
              <a:lumMod val="20000"/>
              <a:lumOff val="80000"/>
            </a:schemeClr>
          </a:solidFill>
          <a:ln w="12700">
            <a:solidFill>
              <a:schemeClr val="dk1">
                <a:shade val="95000"/>
                <a:satMod val="105000"/>
              </a:schemeClr>
            </a:solid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algn="ctr"/>
            <a:r>
              <a:rPr lang="en-US" altLang="ja-JP"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SDSN</a:t>
            </a:r>
            <a:r>
              <a:rPr lang="ja-JP" altLang="en-US"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は</a:t>
            </a:r>
            <a:r>
              <a:rPr lang="ja-JP" altLang="en-US"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高く</a:t>
            </a:r>
            <a:r>
              <a:rPr lang="ja-JP" altLang="en-US"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自治体指標</a:t>
            </a:r>
            <a:r>
              <a:rPr lang="ja-JP" altLang="en-US"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が</a:t>
            </a:r>
            <a:r>
              <a:rPr lang="ja-JP" altLang="en-US"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低い</a:t>
            </a:r>
            <a:endParaRPr lang="en-US" altLang="ja-JP"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15" name="テキスト ボックス 14"/>
          <p:cNvSpPr txBox="1"/>
          <p:nvPr/>
        </p:nvSpPr>
        <p:spPr>
          <a:xfrm>
            <a:off x="2595409" y="2481318"/>
            <a:ext cx="2988000" cy="1951263"/>
          </a:xfrm>
          <a:prstGeom prst="rect">
            <a:avLst/>
          </a:prstGeom>
          <a:noFill/>
          <a:ln w="12700">
            <a:no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a:lnSpc>
                <a:spcPts val="1800"/>
              </a:lnSpc>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   飢餓</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７   エネルギー</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不平等</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  </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持続可能都市</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  </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気候変動</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海洋資源</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  </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陸上資源</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パートナーシップ</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6617026" y="2766676"/>
            <a:ext cx="3465473" cy="1035972"/>
          </a:xfrm>
          <a:prstGeom prst="rect">
            <a:avLst/>
          </a:prstGeom>
          <a:noFill/>
          <a:ln w="12700">
            <a:no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marL="342900" indent="-342900">
              <a:lnSpc>
                <a:spcPts val="1800"/>
              </a:lnSpc>
              <a:buAutoNum type="arabicDbPlain" startAt="6"/>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水・衛生</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８  経済成長と雇用ベーショ</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９  インフラ、産業化、イノベーション</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6617025" y="5006138"/>
            <a:ext cx="2988000" cy="997084"/>
          </a:xfrm>
          <a:prstGeom prst="rect">
            <a:avLst/>
          </a:prstGeom>
          <a:noFill/>
          <a:ln w="12700">
            <a:no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t" anchorCtr="0">
            <a:noAutofit/>
          </a:bodyPr>
          <a:lstStyle/>
          <a:p>
            <a:pPr>
              <a:lnSpc>
                <a:spcPts val="1800"/>
              </a:lnSpc>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   貧困</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42900" indent="-342900">
              <a:lnSpc>
                <a:spcPts val="1800"/>
              </a:lnSpc>
              <a:buAutoNum type="arabicDbPlain" startAt="3"/>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健康と福祉</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　 教育</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平和</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2595409" y="5162637"/>
            <a:ext cx="2988000" cy="539180"/>
          </a:xfrm>
          <a:prstGeom prst="rect">
            <a:avLst/>
          </a:prstGeom>
          <a:noFill/>
          <a:ln w="12700">
            <a:no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a:lnSpc>
                <a:spcPts val="1800"/>
              </a:lnSpc>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   ジェンダー</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持続可能な生産と消費</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1012186" y="1544112"/>
            <a:ext cx="11110517" cy="406265"/>
          </a:xfrm>
          <a:prstGeom prst="rect">
            <a:avLst/>
          </a:prstGeom>
          <a:noFill/>
        </p:spPr>
        <p:txBody>
          <a:bodyPr wrap="square" lIns="128016" tIns="64008" rIns="128016" bIns="64008" rtlCol="0">
            <a:spAutoFit/>
          </a:bodyPr>
          <a:lstStyle/>
          <a:p>
            <a:r>
              <a:rPr lang="ja-JP" altLang="en-US" b="1" kern="1100" spc="-50" dirty="0">
                <a:latin typeface="Meiryo UI" panose="020B0604030504040204" pitchFamily="50" charset="-128"/>
                <a:ea typeface="Meiryo UI" panose="020B0604030504040204" pitchFamily="50" charset="-128"/>
                <a:cs typeface="Meiryo UI" panose="020B0604030504040204" pitchFamily="50" charset="-128"/>
              </a:rPr>
              <a:t>「国際的な日本の評価（</a:t>
            </a:r>
            <a:r>
              <a:rPr lang="en-US" altLang="ja-JP" b="1" kern="1100" spc="-50" dirty="0">
                <a:latin typeface="Meiryo UI" panose="020B0604030504040204" pitchFamily="50" charset="-128"/>
                <a:ea typeface="Meiryo UI" panose="020B0604030504040204" pitchFamily="50" charset="-128"/>
                <a:cs typeface="Meiryo UI" panose="020B0604030504040204" pitchFamily="50" charset="-128"/>
              </a:rPr>
              <a:t>SDSN</a:t>
            </a:r>
            <a:r>
              <a:rPr lang="ja-JP" altLang="en-US" b="1" kern="1100" spc="-50" dirty="0">
                <a:latin typeface="Meiryo UI" panose="020B0604030504040204" pitchFamily="50" charset="-128"/>
                <a:ea typeface="Meiryo UI" panose="020B0604030504040204" pitchFamily="50" charset="-128"/>
                <a:cs typeface="Meiryo UI" panose="020B0604030504040204" pitchFamily="50" charset="-128"/>
              </a:rPr>
              <a:t>）」と「国内評価（自治体</a:t>
            </a:r>
            <a:r>
              <a:rPr lang="en-US" altLang="ja-JP" b="1" kern="1100" spc="-5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b="1" kern="1100" spc="-50" dirty="0">
                <a:latin typeface="Meiryo UI" panose="020B0604030504040204" pitchFamily="50" charset="-128"/>
                <a:ea typeface="Meiryo UI" panose="020B0604030504040204" pitchFamily="50" charset="-128"/>
                <a:cs typeface="Meiryo UI" panose="020B0604030504040204" pitchFamily="50" charset="-128"/>
              </a:rPr>
              <a:t>指標）」から分析した大阪の評価</a:t>
            </a:r>
            <a:endParaRPr lang="en-US" altLang="ja-JP" kern="1100" spc="-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2568113" y="4487171"/>
            <a:ext cx="7466206" cy="1488755"/>
          </a:xfrm>
          <a:prstGeom prst="rect">
            <a:avLst/>
          </a:prstGeom>
          <a:solidFill>
            <a:schemeClr val="lt1">
              <a:alpha val="0"/>
            </a:schemeClr>
          </a:solidFill>
          <a:ln w="57150">
            <a:solidFill>
              <a:srgbClr val="FF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p>
        </p:txBody>
      </p:sp>
    </p:spTree>
    <p:extLst>
      <p:ext uri="{BB962C8B-B14F-4D97-AF65-F5344CB8AC3E}">
        <p14:creationId xmlns:p14="http://schemas.microsoft.com/office/powerpoint/2010/main" val="3198586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重点ゴール</a:t>
            </a:r>
            <a:endParaRPr kumimoji="1" lang="ja-JP" altLang="en-US" dirty="0"/>
          </a:p>
        </p:txBody>
      </p:sp>
      <p:grpSp>
        <p:nvGrpSpPr>
          <p:cNvPr id="4" name="グループ化 3"/>
          <p:cNvGrpSpPr>
            <a:grpSpLocks noChangeAspect="1"/>
          </p:cNvGrpSpPr>
          <p:nvPr/>
        </p:nvGrpSpPr>
        <p:grpSpPr>
          <a:xfrm>
            <a:off x="1099070" y="2423696"/>
            <a:ext cx="10323500" cy="4042693"/>
            <a:chOff x="1343285" y="2913958"/>
            <a:chExt cx="8363996" cy="3802979"/>
          </a:xfrm>
        </p:grpSpPr>
        <p:sp>
          <p:nvSpPr>
            <p:cNvPr id="5" name="楕円 4"/>
            <p:cNvSpPr>
              <a:spLocks noChangeAspect="1"/>
            </p:cNvSpPr>
            <p:nvPr/>
          </p:nvSpPr>
          <p:spPr>
            <a:xfrm>
              <a:off x="1738308" y="3450162"/>
              <a:ext cx="6086464" cy="2786546"/>
            </a:xfrm>
            <a:prstGeom prst="ellipse">
              <a:avLst/>
            </a:prstGeom>
            <a:solidFill>
              <a:schemeClr val="bg1"/>
            </a:solidFill>
            <a:ln w="190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ja-JP" altLang="en-US" sz="1400"/>
            </a:p>
          </p:txBody>
        </p:sp>
        <p:sp>
          <p:nvSpPr>
            <p:cNvPr id="6" name="台形 5"/>
            <p:cNvSpPr>
              <a:spLocks/>
            </p:cNvSpPr>
            <p:nvPr/>
          </p:nvSpPr>
          <p:spPr>
            <a:xfrm rot="10800000">
              <a:off x="1982478" y="3949782"/>
              <a:ext cx="5583468" cy="1440000"/>
            </a:xfrm>
            <a:prstGeom prst="trapezoid">
              <a:avLst>
                <a:gd name="adj" fmla="val 0"/>
              </a:avLst>
            </a:prstGeom>
            <a:solidFill>
              <a:schemeClr val="bg1">
                <a:lumMod val="85000"/>
              </a:schemeClr>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ja-JP" altLang="en-US" sz="1400"/>
            </a:p>
          </p:txBody>
        </p:sp>
        <p:sp>
          <p:nvSpPr>
            <p:cNvPr id="7" name="正方形/長方形 6"/>
            <p:cNvSpPr>
              <a:spLocks/>
            </p:cNvSpPr>
            <p:nvPr/>
          </p:nvSpPr>
          <p:spPr>
            <a:xfrm>
              <a:off x="2738148" y="3450315"/>
              <a:ext cx="4086780" cy="90000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ja-JP" altLang="en-US" sz="1400"/>
            </a:p>
          </p:txBody>
        </p:sp>
        <p:pic>
          <p:nvPicPr>
            <p:cNvPr id="8" name="図 7"/>
            <p:cNvPicPr preferRelativeResize="0">
              <a:picLocks noChangeAspect="1"/>
            </p:cNvPicPr>
            <p:nvPr/>
          </p:nvPicPr>
          <p:blipFill>
            <a:blip r:embed="rId3"/>
            <a:stretch>
              <a:fillRect/>
            </a:stretch>
          </p:blipFill>
          <p:spPr>
            <a:xfrm>
              <a:off x="4400624" y="3491757"/>
              <a:ext cx="593784" cy="623915"/>
            </a:xfrm>
            <a:prstGeom prst="rect">
              <a:avLst/>
            </a:prstGeom>
          </p:spPr>
        </p:pic>
        <p:sp>
          <p:nvSpPr>
            <p:cNvPr id="9" name="正方形/長方形 8"/>
            <p:cNvSpPr>
              <a:spLocks noChangeAspect="1"/>
            </p:cNvSpPr>
            <p:nvPr/>
          </p:nvSpPr>
          <p:spPr>
            <a:xfrm>
              <a:off x="3603113" y="3570631"/>
              <a:ext cx="1098994" cy="18279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lang="ja-JP" altLang="en-US" sz="1600" b="1" dirty="0">
                  <a:latin typeface="Meiryo UI" panose="020B0604030504040204" pitchFamily="50" charset="-128"/>
                  <a:ea typeface="Meiryo UI" panose="020B0604030504040204" pitchFamily="50" charset="-128"/>
                </a:rPr>
                <a:t>ゴール３</a:t>
              </a:r>
              <a:endParaRPr lang="ja-JP" altLang="en-US" sz="1600" dirty="0">
                <a:latin typeface="Meiryo UI" panose="020B0604030504040204" pitchFamily="50" charset="-128"/>
                <a:ea typeface="Meiryo UI" panose="020B0604030504040204" pitchFamily="50" charset="-128"/>
              </a:endParaRPr>
            </a:p>
          </p:txBody>
        </p:sp>
        <p:pic>
          <p:nvPicPr>
            <p:cNvPr id="10" name="図 9"/>
            <p:cNvPicPr preferRelativeResize="0">
              <a:picLocks/>
            </p:cNvPicPr>
            <p:nvPr/>
          </p:nvPicPr>
          <p:blipFill>
            <a:blip r:embed="rId4" cstate="email">
              <a:extLst>
                <a:ext uri="{28A0092B-C50C-407E-A947-70E740481C1C}">
                  <a14:useLocalDpi xmlns:a14="http://schemas.microsoft.com/office/drawing/2010/main"/>
                </a:ext>
              </a:extLst>
            </a:blip>
            <a:stretch>
              <a:fillRect/>
            </a:stretch>
          </p:blipFill>
          <p:spPr>
            <a:xfrm>
              <a:off x="4397567" y="5452243"/>
              <a:ext cx="596842" cy="638215"/>
            </a:xfrm>
            <a:prstGeom prst="rect">
              <a:avLst/>
            </a:prstGeom>
          </p:spPr>
        </p:pic>
        <p:pic>
          <p:nvPicPr>
            <p:cNvPr id="11" name="図 10"/>
            <p:cNvPicPr preferRelativeResize="0">
              <a:picLocks noChangeAspect="1"/>
            </p:cNvPicPr>
            <p:nvPr/>
          </p:nvPicPr>
          <p:blipFill>
            <a:blip r:embed="rId5"/>
            <a:stretch>
              <a:fillRect/>
            </a:stretch>
          </p:blipFill>
          <p:spPr>
            <a:xfrm>
              <a:off x="6612050" y="4446128"/>
              <a:ext cx="586604" cy="660694"/>
            </a:xfrm>
            <a:prstGeom prst="rect">
              <a:avLst/>
            </a:prstGeom>
          </p:spPr>
        </p:pic>
        <p:pic>
          <p:nvPicPr>
            <p:cNvPr id="12" name="図 11"/>
            <p:cNvPicPr preferRelativeResize="0">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40701" y="4456374"/>
              <a:ext cx="619668" cy="652528"/>
            </a:xfrm>
            <a:prstGeom prst="rect">
              <a:avLst/>
            </a:prstGeom>
          </p:spPr>
        </p:pic>
        <p:pic>
          <p:nvPicPr>
            <p:cNvPr id="13" name="図 12"/>
            <p:cNvPicPr preferRelativeResize="0">
              <a:picLocks noChangeAspect="1"/>
            </p:cNvPicPr>
            <p:nvPr/>
          </p:nvPicPr>
          <p:blipFill>
            <a:blip r:embed="rId7"/>
            <a:stretch>
              <a:fillRect/>
            </a:stretch>
          </p:blipFill>
          <p:spPr>
            <a:xfrm>
              <a:off x="2947368" y="4455636"/>
              <a:ext cx="628604" cy="660694"/>
            </a:xfrm>
            <a:prstGeom prst="rect">
              <a:avLst/>
            </a:prstGeom>
          </p:spPr>
        </p:pic>
        <p:sp>
          <p:nvSpPr>
            <p:cNvPr id="14" name="正方形/長方形 13"/>
            <p:cNvSpPr>
              <a:spLocks noChangeAspect="1"/>
            </p:cNvSpPr>
            <p:nvPr/>
          </p:nvSpPr>
          <p:spPr>
            <a:xfrm>
              <a:off x="2179127" y="4570629"/>
              <a:ext cx="808700" cy="18279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lang="ja-JP" altLang="en-US" sz="1600" b="1" dirty="0">
                  <a:latin typeface="Meiryo UI" panose="020B0604030504040204" pitchFamily="50" charset="-128"/>
                  <a:ea typeface="Meiryo UI" panose="020B0604030504040204" pitchFamily="50" charset="-128"/>
                </a:rPr>
                <a:t>ゴール１</a:t>
              </a:r>
              <a:endParaRPr lang="ja-JP" altLang="en-US" sz="1600" dirty="0">
                <a:latin typeface="Meiryo UI" panose="020B0604030504040204" pitchFamily="50" charset="-128"/>
                <a:ea typeface="Meiryo UI" panose="020B0604030504040204" pitchFamily="50" charset="-128"/>
              </a:endParaRPr>
            </a:p>
          </p:txBody>
        </p:sp>
        <p:sp>
          <p:nvSpPr>
            <p:cNvPr id="15" name="正方形/長方形 14"/>
            <p:cNvSpPr>
              <a:spLocks noChangeAspect="1"/>
            </p:cNvSpPr>
            <p:nvPr/>
          </p:nvSpPr>
          <p:spPr>
            <a:xfrm>
              <a:off x="3825518" y="4583487"/>
              <a:ext cx="831265" cy="18279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lang="ja-JP" altLang="en-US" sz="1600" b="1" dirty="0">
                  <a:latin typeface="Meiryo UI" panose="020B0604030504040204" pitchFamily="50" charset="-128"/>
                  <a:ea typeface="Meiryo UI" panose="020B0604030504040204" pitchFamily="50" charset="-128"/>
                </a:rPr>
                <a:t>ゴール４</a:t>
              </a:r>
              <a:endParaRPr lang="ja-JP" altLang="en-US" sz="1600" dirty="0">
                <a:latin typeface="Meiryo UI" panose="020B0604030504040204" pitchFamily="50" charset="-128"/>
                <a:ea typeface="Meiryo UI" panose="020B0604030504040204" pitchFamily="50" charset="-128"/>
              </a:endParaRPr>
            </a:p>
          </p:txBody>
        </p:sp>
        <p:sp>
          <p:nvSpPr>
            <p:cNvPr id="16" name="正方形/長方形 15"/>
            <p:cNvSpPr>
              <a:spLocks noChangeAspect="1"/>
            </p:cNvSpPr>
            <p:nvPr/>
          </p:nvSpPr>
          <p:spPr>
            <a:xfrm>
              <a:off x="5731957" y="4564432"/>
              <a:ext cx="885391" cy="18279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lang="ja-JP" altLang="en-US" sz="1600" b="1" dirty="0">
                  <a:latin typeface="Meiryo UI" panose="020B0604030504040204" pitchFamily="50" charset="-128"/>
                  <a:ea typeface="Meiryo UI" panose="020B0604030504040204" pitchFamily="50" charset="-128"/>
                </a:rPr>
                <a:t>ゴール</a:t>
              </a:r>
              <a:r>
                <a:rPr lang="en-US" altLang="ja-JP" sz="1600" b="1" dirty="0">
                  <a:latin typeface="Meiryo UI" panose="020B0604030504040204" pitchFamily="50" charset="-128"/>
                  <a:ea typeface="Meiryo UI" panose="020B0604030504040204" pitchFamily="50" charset="-128"/>
                </a:rPr>
                <a:t>12</a:t>
              </a:r>
              <a:endParaRPr lang="ja-JP" altLang="en-US" sz="1600" dirty="0">
                <a:latin typeface="Meiryo UI" panose="020B0604030504040204" pitchFamily="50" charset="-128"/>
                <a:ea typeface="Meiryo UI" panose="020B0604030504040204" pitchFamily="50" charset="-128"/>
              </a:endParaRPr>
            </a:p>
          </p:txBody>
        </p:sp>
        <p:sp>
          <p:nvSpPr>
            <p:cNvPr id="17" name="テキスト ボックス 64"/>
            <p:cNvSpPr txBox="1">
              <a:spLocks noChangeAspect="1"/>
            </p:cNvSpPr>
            <p:nvPr/>
          </p:nvSpPr>
          <p:spPr>
            <a:xfrm>
              <a:off x="2335432" y="4794449"/>
              <a:ext cx="793110" cy="16375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400" dirty="0">
                  <a:latin typeface="Meiryo UI" panose="020B0604030504040204" pitchFamily="50" charset="-128"/>
                  <a:ea typeface="Meiryo UI" panose="020B0604030504040204" pitchFamily="50" charset="-128"/>
                </a:rPr>
                <a:t>「貧困」</a:t>
              </a:r>
            </a:p>
          </p:txBody>
        </p:sp>
        <p:sp>
          <p:nvSpPr>
            <p:cNvPr id="18" name="テキスト ボックス 65"/>
            <p:cNvSpPr txBox="1">
              <a:spLocks noChangeAspect="1"/>
            </p:cNvSpPr>
            <p:nvPr/>
          </p:nvSpPr>
          <p:spPr>
            <a:xfrm>
              <a:off x="3416676" y="3796182"/>
              <a:ext cx="1243832" cy="16375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400" dirty="0">
                  <a:latin typeface="Meiryo UI" panose="020B0604030504040204" pitchFamily="50" charset="-128"/>
                  <a:ea typeface="Meiryo UI" panose="020B0604030504040204" pitchFamily="50" charset="-128"/>
                </a:rPr>
                <a:t>「健康と福祉」</a:t>
              </a:r>
            </a:p>
          </p:txBody>
        </p:sp>
        <p:sp>
          <p:nvSpPr>
            <p:cNvPr id="19" name="正方形/長方形 18"/>
            <p:cNvSpPr>
              <a:spLocks noChangeAspect="1"/>
            </p:cNvSpPr>
            <p:nvPr/>
          </p:nvSpPr>
          <p:spPr>
            <a:xfrm>
              <a:off x="3585519" y="5659225"/>
              <a:ext cx="1050831" cy="18279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lang="ja-JP" altLang="en-US" sz="1200" b="1" dirty="0">
                  <a:latin typeface="Meiryo UI" panose="020B0604030504040204" pitchFamily="50" charset="-128"/>
                  <a:ea typeface="Meiryo UI" panose="020B0604030504040204" pitchFamily="50" charset="-128"/>
                </a:rPr>
                <a:t>ゴール</a:t>
              </a:r>
              <a:r>
                <a:rPr lang="en-US" altLang="ja-JP" sz="1200" b="1" dirty="0">
                  <a:latin typeface="Meiryo UI" panose="020B0604030504040204" pitchFamily="50" charset="-128"/>
                  <a:ea typeface="Meiryo UI" panose="020B0604030504040204" pitchFamily="50" charset="-128"/>
                </a:rPr>
                <a:t>11</a:t>
              </a:r>
              <a:endParaRPr lang="ja-JP" altLang="en-US" sz="1200" dirty="0">
                <a:latin typeface="Meiryo UI" panose="020B0604030504040204" pitchFamily="50" charset="-128"/>
                <a:ea typeface="Meiryo UI" panose="020B0604030504040204" pitchFamily="50" charset="-128"/>
              </a:endParaRPr>
            </a:p>
          </p:txBody>
        </p:sp>
        <p:sp>
          <p:nvSpPr>
            <p:cNvPr id="20" name="正方形/長方形 19"/>
            <p:cNvSpPr>
              <a:spLocks noChangeAspect="1"/>
            </p:cNvSpPr>
            <p:nvPr/>
          </p:nvSpPr>
          <p:spPr>
            <a:xfrm>
              <a:off x="2823180" y="5126289"/>
              <a:ext cx="4392895" cy="35976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900"/>
                </a:lnSpc>
              </a:pP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（「ゴール３」と関連する横断的</a:t>
              </a:r>
              <a:r>
                <a:rPr lang="ja-JP" altLang="en-US" sz="1400" b="1" dirty="0" smtClean="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な課題と</a:t>
              </a: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しての取組み）</a:t>
              </a: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21" name="楕円 20"/>
            <p:cNvSpPr>
              <a:spLocks noChangeAspect="1"/>
            </p:cNvSpPr>
            <p:nvPr/>
          </p:nvSpPr>
          <p:spPr>
            <a:xfrm>
              <a:off x="5253234" y="3595460"/>
              <a:ext cx="1117172" cy="504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600" b="1" dirty="0">
                  <a:latin typeface="Meiryo UI" panose="020B0604030504040204" pitchFamily="50" charset="-128"/>
                  <a:ea typeface="Meiryo UI" panose="020B0604030504040204" pitchFamily="50" charset="-128"/>
                </a:rPr>
                <a:t>重点</a:t>
              </a:r>
              <a:endParaRPr lang="en-US" altLang="ja-JP" sz="1600" b="1" dirty="0">
                <a:latin typeface="Meiryo UI" panose="020B0604030504040204" pitchFamily="50" charset="-128"/>
                <a:ea typeface="Meiryo UI" panose="020B0604030504040204" pitchFamily="50" charset="-128"/>
              </a:endParaRPr>
            </a:p>
            <a:p>
              <a:pPr algn="ctr"/>
              <a:r>
                <a:rPr lang="ja-JP" altLang="en-US" sz="1600" b="1" dirty="0">
                  <a:latin typeface="Meiryo UI" panose="020B0604030504040204" pitchFamily="50" charset="-128"/>
                  <a:ea typeface="Meiryo UI" panose="020B0604030504040204" pitchFamily="50" charset="-128"/>
                </a:rPr>
                <a:t>ゴール</a:t>
              </a:r>
              <a:r>
                <a:rPr lang="en-US" altLang="ja-JP" sz="1600" b="1" dirty="0">
                  <a:latin typeface="Meiryo UI" panose="020B0604030504040204" pitchFamily="50" charset="-128"/>
                  <a:ea typeface="Meiryo UI" panose="020B0604030504040204" pitchFamily="50" charset="-128"/>
                </a:rPr>
                <a:t>Ⅰ</a:t>
              </a:r>
              <a:endParaRPr lang="ja-JP" altLang="en-US" sz="1600" b="1" dirty="0">
                <a:latin typeface="Meiryo UI" panose="020B0604030504040204" pitchFamily="50" charset="-128"/>
                <a:ea typeface="Meiryo UI" panose="020B0604030504040204" pitchFamily="50" charset="-128"/>
              </a:endParaRPr>
            </a:p>
          </p:txBody>
        </p:sp>
        <p:sp>
          <p:nvSpPr>
            <p:cNvPr id="22" name="テキスト ボックス 70"/>
            <p:cNvSpPr txBox="1">
              <a:spLocks noChangeAspect="1"/>
            </p:cNvSpPr>
            <p:nvPr/>
          </p:nvSpPr>
          <p:spPr>
            <a:xfrm>
              <a:off x="4001356" y="4772875"/>
              <a:ext cx="829453" cy="16375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400" dirty="0">
                  <a:latin typeface="Meiryo UI" panose="020B0604030504040204" pitchFamily="50" charset="-128"/>
                  <a:ea typeface="Meiryo UI" panose="020B0604030504040204" pitchFamily="50" charset="-128"/>
                </a:rPr>
                <a:t>「教育」</a:t>
              </a:r>
            </a:p>
          </p:txBody>
        </p:sp>
        <p:sp>
          <p:nvSpPr>
            <p:cNvPr id="23" name="大かっこ 22"/>
            <p:cNvSpPr>
              <a:spLocks noChangeAspect="1"/>
            </p:cNvSpPr>
            <p:nvPr/>
          </p:nvSpPr>
          <p:spPr>
            <a:xfrm>
              <a:off x="5687404" y="4748546"/>
              <a:ext cx="916116" cy="419322"/>
            </a:xfrm>
            <a:prstGeom prst="bracketPair">
              <a:avLst>
                <a:gd name="adj" fmla="val 14955"/>
              </a:avLst>
            </a:prstGeom>
            <a:ln>
              <a:noFill/>
            </a:ln>
          </p:spPr>
          <p:style>
            <a:lnRef idx="1">
              <a:schemeClr val="accent1"/>
            </a:lnRef>
            <a:fillRef idx="0">
              <a:schemeClr val="accent1"/>
            </a:fillRef>
            <a:effectRef idx="0">
              <a:schemeClr val="accent1"/>
            </a:effectRef>
            <a:fontRef idx="minor">
              <a:schemeClr val="tx1"/>
            </a:fontRef>
          </p:style>
          <p:txBody>
            <a:bodyPr lIns="0" r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400"/>
                </a:lnSpc>
              </a:pPr>
              <a:r>
                <a:rPr lang="ja-JP" altLang="en-US" sz="12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持続可能な生産と消費」</a:t>
              </a:r>
              <a:endParaRPr lang="ja-JP" altLang="en-US" sz="1200" dirty="0">
                <a:latin typeface="Meiryo UI" panose="020B0604030504040204" pitchFamily="50" charset="-128"/>
                <a:ea typeface="Meiryo UI" panose="020B0604030504040204" pitchFamily="50" charset="-128"/>
              </a:endParaRPr>
            </a:p>
          </p:txBody>
        </p:sp>
        <p:sp>
          <p:nvSpPr>
            <p:cNvPr id="24" name="大かっこ 23"/>
            <p:cNvSpPr>
              <a:spLocks noChangeAspect="1"/>
            </p:cNvSpPr>
            <p:nvPr/>
          </p:nvSpPr>
          <p:spPr>
            <a:xfrm>
              <a:off x="3128542" y="5809450"/>
              <a:ext cx="1315011" cy="265015"/>
            </a:xfrm>
            <a:prstGeom prst="bracketPair">
              <a:avLst>
                <a:gd name="adj" fmla="val 14955"/>
              </a:avLst>
            </a:prstGeom>
            <a:ln>
              <a:noFill/>
            </a:ln>
          </p:spPr>
          <p:style>
            <a:lnRef idx="1">
              <a:schemeClr val="accent1"/>
            </a:lnRef>
            <a:fillRef idx="0">
              <a:schemeClr val="accent1"/>
            </a:fillRef>
            <a:effectRef idx="0">
              <a:schemeClr val="accent1"/>
            </a:effectRef>
            <a:fontRef idx="minor">
              <a:schemeClr val="tx1"/>
            </a:fontRef>
          </p:style>
          <p:txBody>
            <a:bodyPr lIns="0" r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400" dirty="0">
                  <a:latin typeface="Meiryo UI" panose="020B0604030504040204" pitchFamily="50" charset="-128"/>
                  <a:ea typeface="Meiryo UI" panose="020B0604030504040204" pitchFamily="50" charset="-128"/>
                </a:rPr>
                <a:t>「持続可能都市」</a:t>
              </a:r>
            </a:p>
          </p:txBody>
        </p:sp>
        <p:sp>
          <p:nvSpPr>
            <p:cNvPr id="25" name="楕円 24"/>
            <p:cNvSpPr>
              <a:spLocks noChangeAspect="1"/>
            </p:cNvSpPr>
            <p:nvPr/>
          </p:nvSpPr>
          <p:spPr>
            <a:xfrm>
              <a:off x="5220056" y="5637249"/>
              <a:ext cx="1277850" cy="504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1600" b="1" dirty="0">
                  <a:latin typeface="Meiryo UI" panose="020B0604030504040204" pitchFamily="50" charset="-128"/>
                  <a:ea typeface="Meiryo UI" panose="020B0604030504040204" pitchFamily="50" charset="-128"/>
                </a:rPr>
                <a:t>重点</a:t>
              </a:r>
              <a:endParaRPr lang="en-US" altLang="ja-JP" sz="1600" b="1" dirty="0">
                <a:latin typeface="Meiryo UI" panose="020B0604030504040204" pitchFamily="50" charset="-128"/>
                <a:ea typeface="Meiryo UI" panose="020B0604030504040204" pitchFamily="50" charset="-128"/>
              </a:endParaRPr>
            </a:p>
            <a:p>
              <a:pPr algn="ctr"/>
              <a:r>
                <a:rPr lang="ja-JP" altLang="en-US" sz="1600" b="1" dirty="0">
                  <a:latin typeface="Meiryo UI" panose="020B0604030504040204" pitchFamily="50" charset="-128"/>
                  <a:ea typeface="Meiryo UI" panose="020B0604030504040204" pitchFamily="50" charset="-128"/>
                </a:rPr>
                <a:t>ゴール</a:t>
              </a:r>
              <a:r>
                <a:rPr lang="en-US" altLang="ja-JP" sz="1600" b="1" dirty="0">
                  <a:latin typeface="Meiryo UI" panose="020B0604030504040204" pitchFamily="50" charset="-128"/>
                  <a:ea typeface="Meiryo UI" panose="020B0604030504040204" pitchFamily="50" charset="-128"/>
                </a:rPr>
                <a:t>Ⅱ</a:t>
              </a:r>
              <a:endParaRPr lang="ja-JP" altLang="en-US" sz="1600" b="1" dirty="0">
                <a:latin typeface="Meiryo UI" panose="020B0604030504040204" pitchFamily="50" charset="-128"/>
                <a:ea typeface="Meiryo UI" panose="020B0604030504040204" pitchFamily="50" charset="-128"/>
              </a:endParaRPr>
            </a:p>
          </p:txBody>
        </p:sp>
        <p:sp>
          <p:nvSpPr>
            <p:cNvPr id="26" name="正方形/長方形 25"/>
            <p:cNvSpPr>
              <a:spLocks noChangeAspect="1"/>
            </p:cNvSpPr>
            <p:nvPr/>
          </p:nvSpPr>
          <p:spPr>
            <a:xfrm>
              <a:off x="2955639" y="4109253"/>
              <a:ext cx="4185949" cy="35093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900"/>
                </a:lnSpc>
              </a:pP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（“いのち”や暮らし、次</a:t>
              </a:r>
              <a:r>
                <a:rPr lang="ja-JP" altLang="en-US" sz="1400" b="1">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世代</a:t>
              </a:r>
              <a:r>
                <a:rPr lang="ja-JP" altLang="en-US" sz="1400" b="1" smtClean="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の課題と</a:t>
              </a: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しての取組み）</a:t>
              </a: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27" name="正方形/長方形 26"/>
            <p:cNvSpPr/>
            <p:nvPr/>
          </p:nvSpPr>
          <p:spPr>
            <a:xfrm>
              <a:off x="2289911" y="6199726"/>
              <a:ext cx="5081795" cy="1777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（他のゴールを集約しながら、</a:t>
              </a:r>
              <a:r>
                <a:rPr lang="ja-JP" altLang="en-US" sz="1400" b="1">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様々</a:t>
              </a:r>
              <a:r>
                <a:rPr lang="ja-JP" altLang="en-US" sz="1400" b="1" smtClean="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な課題解決</a:t>
              </a: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にバランスよく貢献）</a:t>
              </a: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28" name="角丸四角形 27"/>
            <p:cNvSpPr/>
            <p:nvPr/>
          </p:nvSpPr>
          <p:spPr>
            <a:xfrm>
              <a:off x="1639295" y="3201958"/>
              <a:ext cx="6284490" cy="3389072"/>
            </a:xfrm>
            <a:prstGeom prst="roundRect">
              <a:avLst>
                <a:gd name="adj" fmla="val 0"/>
              </a:avLst>
            </a:prstGeom>
            <a:noFill/>
            <a:ln>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rIns="0" bIns="36000" rtlCol="0" anchor="b"/>
            <a:lstStyle/>
            <a:p>
              <a:pPr algn="ct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29" name="正方形/長方形 28"/>
            <p:cNvSpPr>
              <a:spLocks/>
            </p:cNvSpPr>
            <p:nvPr/>
          </p:nvSpPr>
          <p:spPr>
            <a:xfrm>
              <a:off x="1343285" y="2913958"/>
              <a:ext cx="6984000" cy="288000"/>
            </a:xfrm>
            <a:prstGeom prst="rect">
              <a:avLst/>
            </a:prstGeom>
            <a:no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ja-JP" altLang="en-US" b="1" dirty="0">
                  <a:solidFill>
                    <a:schemeClr val="tx1"/>
                  </a:solidFill>
                  <a:latin typeface="Meiryo UI" panose="020B0604030504040204" pitchFamily="50" charset="-128"/>
                  <a:ea typeface="Meiryo UI" panose="020B0604030504040204" pitchFamily="50" charset="-128"/>
                </a:rPr>
                <a:t>国際社会</a:t>
              </a:r>
              <a:r>
                <a:rPr lang="ja-JP" altLang="en-US" b="1">
                  <a:solidFill>
                    <a:schemeClr val="tx1"/>
                  </a:solidFill>
                  <a:latin typeface="Meiryo UI" panose="020B0604030504040204" pitchFamily="50" charset="-128"/>
                  <a:ea typeface="Meiryo UI" panose="020B0604030504040204" pitchFamily="50" charset="-128"/>
                </a:rPr>
                <a:t>全体</a:t>
              </a:r>
              <a:r>
                <a:rPr lang="ja-JP" altLang="en-US" b="1" smtClean="0">
                  <a:solidFill>
                    <a:schemeClr val="tx1"/>
                  </a:solidFill>
                  <a:latin typeface="Meiryo UI" panose="020B0604030504040204" pitchFamily="50" charset="-128"/>
                  <a:ea typeface="Meiryo UI" panose="020B0604030504040204" pitchFamily="50" charset="-128"/>
                </a:rPr>
                <a:t>の課題で</a:t>
              </a:r>
              <a:r>
                <a:rPr lang="ja-JP" altLang="en-US" b="1" dirty="0">
                  <a:solidFill>
                    <a:schemeClr val="tx1"/>
                  </a:solidFill>
                  <a:latin typeface="Meiryo UI" panose="020B0604030504040204" pitchFamily="50" charset="-128"/>
                  <a:ea typeface="Meiryo UI" panose="020B0604030504040204" pitchFamily="50" charset="-128"/>
                </a:rPr>
                <a:t>あるジェンダーや人権、気候変動への取組み</a:t>
              </a:r>
              <a:endParaRPr lang="en-US" altLang="ja-JP" b="1" dirty="0">
                <a:solidFill>
                  <a:schemeClr val="tx1"/>
                </a:solidFill>
                <a:latin typeface="Meiryo UI" panose="020B0604030504040204" pitchFamily="50" charset="-128"/>
                <a:ea typeface="Meiryo UI" panose="020B0604030504040204" pitchFamily="50" charset="-128"/>
              </a:endParaRPr>
            </a:p>
          </p:txBody>
        </p:sp>
        <p:sp>
          <p:nvSpPr>
            <p:cNvPr id="30" name="正方形/長方形 29"/>
            <p:cNvSpPr>
              <a:spLocks/>
            </p:cNvSpPr>
            <p:nvPr/>
          </p:nvSpPr>
          <p:spPr>
            <a:xfrm>
              <a:off x="2450252" y="6464937"/>
              <a:ext cx="4896000" cy="252000"/>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ja-JP" altLang="en-US" sz="1600" b="1" dirty="0">
                  <a:solidFill>
                    <a:schemeClr val="tx1"/>
                  </a:solidFill>
                  <a:latin typeface="UD デジタル 教科書体 NK-B" panose="02020700000000000000" pitchFamily="18" charset="-128"/>
                  <a:ea typeface="UD デジタル 教科書体 NK-B" panose="02020700000000000000" pitchFamily="18" charset="-128"/>
                </a:rPr>
                <a:t>産業や雇用、イノベーションといった都市としての強みを活かす</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31" name="角丸四角形 30"/>
            <p:cNvSpPr/>
            <p:nvPr/>
          </p:nvSpPr>
          <p:spPr>
            <a:xfrm>
              <a:off x="8255094" y="4212469"/>
              <a:ext cx="1452187" cy="612000"/>
            </a:xfrm>
            <a:prstGeom prst="roundRect">
              <a:avLst/>
            </a:prstGeom>
          </p:spPr>
          <p:style>
            <a:lnRef idx="2">
              <a:schemeClr val="accent6"/>
            </a:lnRef>
            <a:fillRef idx="1">
              <a:schemeClr val="lt1"/>
            </a:fillRef>
            <a:effectRef idx="0">
              <a:schemeClr val="accent6"/>
            </a:effectRef>
            <a:fontRef idx="minor">
              <a:schemeClr val="dk1"/>
            </a:fontRef>
          </p:style>
          <p:txBody>
            <a:bodyPr wrap="none" anchor="ctr">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b="1" dirty="0">
                  <a:latin typeface="Meiryo UI" panose="020B0604030504040204" pitchFamily="50" charset="-128"/>
                  <a:ea typeface="Meiryo UI" panose="020B0604030504040204" pitchFamily="50" charset="-128"/>
                </a:rPr>
                <a:t>府民の</a:t>
              </a:r>
              <a:endParaRPr lang="en-US" altLang="ja-JP" b="1" dirty="0">
                <a:latin typeface="Meiryo UI" panose="020B0604030504040204" pitchFamily="50" charset="-128"/>
                <a:ea typeface="Meiryo UI" panose="020B0604030504040204" pitchFamily="50" charset="-128"/>
              </a:endParaRPr>
            </a:p>
            <a:p>
              <a:pPr algn="ctr"/>
              <a:r>
                <a:rPr lang="en-US" altLang="ja-JP" b="1" dirty="0">
                  <a:latin typeface="Meiryo UI" panose="020B0604030504040204" pitchFamily="50" charset="-128"/>
                  <a:ea typeface="Meiryo UI" panose="020B0604030504040204" pitchFamily="50" charset="-128"/>
                </a:rPr>
                <a:t>well-being</a:t>
              </a:r>
              <a:endParaRPr lang="ja-JP" altLang="en-US" dirty="0"/>
            </a:p>
          </p:txBody>
        </p:sp>
        <p:sp>
          <p:nvSpPr>
            <p:cNvPr id="32" name="角丸四角形 31"/>
            <p:cNvSpPr/>
            <p:nvPr/>
          </p:nvSpPr>
          <p:spPr>
            <a:xfrm>
              <a:off x="8219796" y="5649002"/>
              <a:ext cx="1452188" cy="612000"/>
            </a:xfrm>
            <a:prstGeom prst="roundRect">
              <a:avLst/>
            </a:prstGeom>
          </p:spPr>
          <p:style>
            <a:lnRef idx="2">
              <a:schemeClr val="accent6"/>
            </a:lnRef>
            <a:fillRef idx="1">
              <a:schemeClr val="lt1"/>
            </a:fillRef>
            <a:effectRef idx="0">
              <a:schemeClr val="accent6"/>
            </a:effectRef>
            <a:fontRef idx="minor">
              <a:schemeClr val="dk1"/>
            </a:fontRef>
          </p:style>
          <p:txBody>
            <a:bodyPr wrap="none" anchor="ctr">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b="1" dirty="0">
                  <a:latin typeface="Meiryo UI" panose="020B0604030504040204" pitchFamily="50" charset="-128"/>
                  <a:ea typeface="Meiryo UI" panose="020B0604030504040204" pitchFamily="50" charset="-128"/>
                </a:rPr>
                <a:t>地域（大阪）の</a:t>
              </a:r>
              <a:endParaRPr lang="en-US" altLang="ja-JP" b="1" dirty="0">
                <a:latin typeface="Meiryo UI" panose="020B0604030504040204" pitchFamily="50" charset="-128"/>
                <a:ea typeface="Meiryo UI" panose="020B0604030504040204" pitchFamily="50" charset="-128"/>
              </a:endParaRPr>
            </a:p>
            <a:p>
              <a:pPr algn="ctr"/>
              <a:r>
                <a:rPr lang="en-US" altLang="ja-JP" b="1" dirty="0">
                  <a:latin typeface="Meiryo UI" panose="020B0604030504040204" pitchFamily="50" charset="-128"/>
                  <a:ea typeface="Meiryo UI" panose="020B0604030504040204" pitchFamily="50" charset="-128"/>
                </a:rPr>
                <a:t>well-being</a:t>
              </a:r>
              <a:endParaRPr lang="ja-JP" altLang="en-US" dirty="0"/>
            </a:p>
          </p:txBody>
        </p:sp>
        <p:sp>
          <p:nvSpPr>
            <p:cNvPr id="33" name="右中かっこ 32"/>
            <p:cNvSpPr/>
            <p:nvPr/>
          </p:nvSpPr>
          <p:spPr>
            <a:xfrm>
              <a:off x="7877291" y="3499590"/>
              <a:ext cx="253239" cy="2008394"/>
            </a:xfrm>
            <a:prstGeom prst="rightBrace">
              <a:avLst>
                <a:gd name="adj1" fmla="val 83970"/>
                <a:gd name="adj2" fmla="val 50000"/>
              </a:avLst>
            </a:prstGeom>
            <a:solidFill>
              <a:schemeClr val="bg1"/>
            </a:solidFill>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ja-JP" altLang="en-US" sz="1400"/>
            </a:p>
          </p:txBody>
        </p:sp>
        <p:sp>
          <p:nvSpPr>
            <p:cNvPr id="34" name="右中かっこ 33"/>
            <p:cNvSpPr/>
            <p:nvPr/>
          </p:nvSpPr>
          <p:spPr>
            <a:xfrm>
              <a:off x="7888721" y="5518344"/>
              <a:ext cx="237577" cy="742658"/>
            </a:xfrm>
            <a:prstGeom prst="rightBrace">
              <a:avLst>
                <a:gd name="adj1" fmla="val 45959"/>
                <a:gd name="adj2" fmla="val 50000"/>
              </a:avLst>
            </a:prstGeom>
            <a:solidFill>
              <a:schemeClr val="bg1"/>
            </a:solidFill>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ja-JP" altLang="en-US" sz="1400"/>
            </a:p>
          </p:txBody>
        </p:sp>
      </p:grpSp>
      <p:sp>
        <p:nvSpPr>
          <p:cNvPr id="35" name="正方形/長方形 34"/>
          <p:cNvSpPr/>
          <p:nvPr/>
        </p:nvSpPr>
        <p:spPr>
          <a:xfrm>
            <a:off x="593872" y="1743117"/>
            <a:ext cx="9301840" cy="45615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p>
            <a:pPr>
              <a:lnSpc>
                <a:spcPts val="2600"/>
              </a:lnSpc>
            </a:pP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年大阪・関西万博に向けて取り組む「</a:t>
            </a:r>
            <a:r>
              <a:rPr lang="ja-JP" altLang="en-US" sz="24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重点ゴール</a:t>
            </a: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515789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大阪府の推進体制</a:t>
            </a:r>
            <a:endParaRPr kumimoji="1" lang="ja-JP" altLang="en-US" dirty="0"/>
          </a:p>
        </p:txBody>
      </p:sp>
    </p:spTree>
    <p:extLst>
      <p:ext uri="{BB962C8B-B14F-4D97-AF65-F5344CB8AC3E}">
        <p14:creationId xmlns:p14="http://schemas.microsoft.com/office/powerpoint/2010/main" val="2631759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大阪府ＳＤＧｓ推進本部</a:t>
            </a:r>
            <a:endParaRPr kumimoji="1" lang="ja-JP" altLang="en-US" dirty="0"/>
          </a:p>
        </p:txBody>
      </p:sp>
      <p:sp>
        <p:nvSpPr>
          <p:cNvPr id="5" name="テキスト ボックス 4"/>
          <p:cNvSpPr txBox="1"/>
          <p:nvPr/>
        </p:nvSpPr>
        <p:spPr>
          <a:xfrm>
            <a:off x="1247761" y="1702928"/>
            <a:ext cx="9648795" cy="369332"/>
          </a:xfrm>
          <a:prstGeom prst="rect">
            <a:avLst/>
          </a:prstGeom>
          <a:noFill/>
        </p:spPr>
        <p:txBody>
          <a:bodyPr wrap="none" rtlCol="0">
            <a:spAutoFit/>
          </a:bodyPr>
          <a:lstStyle/>
          <a:p>
            <a:r>
              <a:rPr kumimoji="1" lang="ja-JP" altLang="en-US" dirty="0" smtClean="0"/>
              <a:t>２０１８年（</a:t>
            </a:r>
            <a:r>
              <a:rPr lang="ja-JP" altLang="en-US" dirty="0" smtClean="0"/>
              <a:t>Ｈ３０）４</a:t>
            </a:r>
            <a:r>
              <a:rPr kumimoji="1" lang="ja-JP" altLang="en-US" dirty="0" smtClean="0"/>
              <a:t>月</a:t>
            </a:r>
            <a:r>
              <a:rPr lang="ja-JP" altLang="en-US" dirty="0"/>
              <a:t>：</a:t>
            </a:r>
            <a:r>
              <a:rPr kumimoji="1" lang="ja-JP" altLang="en-US" dirty="0" smtClean="0"/>
              <a:t>知事を本部長とする「大阪府ＳＤＧｓ推進本部」を立ち上げ</a:t>
            </a:r>
            <a:endParaRPr kumimoji="1" lang="ja-JP" altLang="en-US" dirty="0"/>
          </a:p>
        </p:txBody>
      </p:sp>
      <p:grpSp>
        <p:nvGrpSpPr>
          <p:cNvPr id="20" name="グループ化 19"/>
          <p:cNvGrpSpPr/>
          <p:nvPr/>
        </p:nvGrpSpPr>
        <p:grpSpPr>
          <a:xfrm>
            <a:off x="1456429" y="2108354"/>
            <a:ext cx="9231459" cy="4669435"/>
            <a:chOff x="1456429" y="2108354"/>
            <a:chExt cx="9231459" cy="4669435"/>
          </a:xfrm>
        </p:grpSpPr>
        <p:sp>
          <p:nvSpPr>
            <p:cNvPr id="7" name="正方形/長方形 6"/>
            <p:cNvSpPr/>
            <p:nvPr/>
          </p:nvSpPr>
          <p:spPr>
            <a:xfrm>
              <a:off x="1456429" y="2538956"/>
              <a:ext cx="9231459" cy="42388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2194173" y="4327409"/>
              <a:ext cx="7755969" cy="1785104"/>
            </a:xfrm>
            <a:prstGeom prst="rect">
              <a:avLst/>
            </a:prstGeom>
            <a:noFill/>
          </p:spPr>
          <p:txBody>
            <a:bodyPr vert="eaVert" wrap="none" rtlCol="0">
              <a:spAutoFit/>
            </a:bodyPr>
            <a:lstStyle/>
            <a:p>
              <a:r>
                <a:rPr kumimoji="1" lang="ja-JP" altLang="en-US" sz="1200" dirty="0" smtClean="0"/>
                <a:t>警察本部総務部長</a:t>
              </a:r>
              <a:endParaRPr kumimoji="1" lang="en-US" altLang="ja-JP" sz="1200" dirty="0" smtClean="0"/>
            </a:p>
            <a:p>
              <a:endParaRPr lang="en-US" altLang="ja-JP" sz="1200" dirty="0" smtClean="0"/>
            </a:p>
            <a:p>
              <a:r>
                <a:rPr lang="ja-JP" altLang="en-US" sz="1200" dirty="0" smtClean="0"/>
                <a:t>人事委員会事務局長</a:t>
              </a:r>
              <a:endParaRPr lang="en-US" altLang="ja-JP" sz="1200" dirty="0" smtClean="0"/>
            </a:p>
            <a:p>
              <a:endParaRPr kumimoji="1" lang="en-US" altLang="ja-JP" sz="1200" dirty="0" smtClean="0"/>
            </a:p>
            <a:p>
              <a:r>
                <a:rPr kumimoji="1" lang="ja-JP" altLang="en-US" sz="1200" dirty="0" smtClean="0"/>
                <a:t>監査委員事務局長</a:t>
              </a:r>
              <a:endParaRPr kumimoji="1" lang="en-US" altLang="ja-JP" sz="1200" dirty="0" smtClean="0"/>
            </a:p>
            <a:p>
              <a:endParaRPr lang="en-US" altLang="ja-JP" sz="1200" dirty="0" smtClean="0"/>
            </a:p>
            <a:p>
              <a:r>
                <a:rPr lang="ja-JP" altLang="en-US" sz="1200" dirty="0" smtClean="0"/>
                <a:t>教育庁</a:t>
              </a:r>
              <a:endParaRPr lang="en-US" altLang="ja-JP" sz="1200" dirty="0" smtClean="0"/>
            </a:p>
            <a:p>
              <a:endParaRPr lang="en-US" altLang="ja-JP" sz="1200" dirty="0" smtClean="0"/>
            </a:p>
            <a:p>
              <a:r>
                <a:rPr lang="ja-JP" altLang="en-US" sz="1200" dirty="0" smtClean="0"/>
                <a:t>議会事務局長</a:t>
              </a:r>
              <a:endParaRPr lang="en-US" altLang="ja-JP" sz="1200" dirty="0" smtClean="0"/>
            </a:p>
            <a:p>
              <a:endParaRPr lang="en-US" altLang="ja-JP" sz="1200" dirty="0" smtClean="0"/>
            </a:p>
            <a:p>
              <a:r>
                <a:rPr lang="ja-JP" altLang="en-US" sz="1200" dirty="0" smtClean="0"/>
                <a:t>会計管理者兼会計局長</a:t>
              </a:r>
              <a:endParaRPr lang="en-US" altLang="ja-JP" sz="1200" dirty="0" smtClean="0"/>
            </a:p>
            <a:p>
              <a:endParaRPr lang="en-US" altLang="ja-JP" sz="1200" dirty="0" smtClean="0"/>
            </a:p>
            <a:p>
              <a:r>
                <a:rPr lang="ja-JP" altLang="en-US" sz="1200" dirty="0" smtClean="0"/>
                <a:t>住宅まちづくり部長</a:t>
              </a:r>
              <a:endParaRPr lang="en-US" altLang="ja-JP" sz="1200" dirty="0" smtClean="0"/>
            </a:p>
            <a:p>
              <a:endParaRPr lang="en-US" altLang="ja-JP" sz="1200" dirty="0" smtClean="0"/>
            </a:p>
            <a:p>
              <a:r>
                <a:rPr lang="ja-JP" altLang="en-US" sz="1200" dirty="0" smtClean="0"/>
                <a:t>大阪港湾局長</a:t>
              </a:r>
              <a:endParaRPr lang="en-US" altLang="ja-JP" sz="1200" dirty="0" smtClean="0"/>
            </a:p>
            <a:p>
              <a:endParaRPr lang="en-US" altLang="ja-JP" sz="1200" dirty="0" smtClean="0"/>
            </a:p>
            <a:p>
              <a:r>
                <a:rPr lang="ja-JP" altLang="en-US" sz="1200" dirty="0" smtClean="0"/>
                <a:t>都市整備部長</a:t>
              </a:r>
              <a:endParaRPr lang="en-US" altLang="ja-JP" sz="1200" dirty="0" smtClean="0"/>
            </a:p>
            <a:p>
              <a:endParaRPr lang="en-US" altLang="ja-JP" sz="1200" dirty="0" smtClean="0"/>
            </a:p>
            <a:p>
              <a:r>
                <a:rPr lang="ja-JP" altLang="en-US" sz="1200" dirty="0" smtClean="0"/>
                <a:t>環境農林水産部長</a:t>
              </a:r>
              <a:endParaRPr lang="en-US" altLang="ja-JP" sz="1200" dirty="0" smtClean="0"/>
            </a:p>
            <a:p>
              <a:endParaRPr lang="en-US" altLang="ja-JP" sz="1200" dirty="0" smtClean="0"/>
            </a:p>
            <a:p>
              <a:r>
                <a:rPr lang="ja-JP" altLang="en-US" sz="1200" dirty="0" smtClean="0"/>
                <a:t>商工労働部長</a:t>
              </a:r>
              <a:endParaRPr lang="en-US" altLang="ja-JP" sz="1200" dirty="0" smtClean="0"/>
            </a:p>
            <a:p>
              <a:endParaRPr lang="en-US" altLang="ja-JP" sz="1200" dirty="0" smtClean="0"/>
            </a:p>
            <a:p>
              <a:r>
                <a:rPr lang="ja-JP" altLang="en-US" sz="1200" dirty="0" smtClean="0"/>
                <a:t>健康医療部長</a:t>
              </a:r>
              <a:endParaRPr lang="en-US" altLang="ja-JP" sz="1200" dirty="0" smtClean="0"/>
            </a:p>
            <a:p>
              <a:endParaRPr lang="en-US" altLang="ja-JP" sz="1200" dirty="0" smtClean="0"/>
            </a:p>
            <a:p>
              <a:r>
                <a:rPr lang="ja-JP" altLang="en-US" sz="1200" dirty="0" smtClean="0"/>
                <a:t>福祉部長</a:t>
              </a:r>
              <a:endParaRPr lang="en-US" altLang="ja-JP" sz="1200" dirty="0" smtClean="0"/>
            </a:p>
            <a:p>
              <a:endParaRPr lang="en-US" altLang="ja-JP" sz="1200" dirty="0" smtClean="0"/>
            </a:p>
            <a:p>
              <a:r>
                <a:rPr lang="ja-JP" altLang="en-US" sz="1200" dirty="0" smtClean="0"/>
                <a:t>ＩＲ推進局長</a:t>
              </a:r>
              <a:endParaRPr lang="en-US" altLang="ja-JP" sz="1200" dirty="0" smtClean="0"/>
            </a:p>
            <a:p>
              <a:endParaRPr lang="en-US" altLang="ja-JP" sz="1200" dirty="0" smtClean="0"/>
            </a:p>
            <a:p>
              <a:r>
                <a:rPr lang="ja-JP" altLang="en-US" sz="1200" dirty="0" smtClean="0"/>
                <a:t>府民文化部長</a:t>
              </a:r>
              <a:endParaRPr lang="en-US" altLang="ja-JP" sz="1200" dirty="0" smtClean="0"/>
            </a:p>
            <a:p>
              <a:endParaRPr lang="en-US" altLang="ja-JP" sz="1200" dirty="0" smtClean="0"/>
            </a:p>
            <a:p>
              <a:r>
                <a:rPr lang="ja-JP" altLang="en-US" sz="1200" dirty="0" smtClean="0"/>
                <a:t>スマートシティ戦略部長</a:t>
              </a:r>
              <a:endParaRPr lang="en-US" altLang="ja-JP" sz="1200" dirty="0" smtClean="0"/>
            </a:p>
            <a:p>
              <a:endParaRPr lang="en-US" altLang="ja-JP" sz="1200" dirty="0" smtClean="0"/>
            </a:p>
            <a:p>
              <a:r>
                <a:rPr lang="ja-JP" altLang="en-US" sz="1200" dirty="0" smtClean="0"/>
                <a:t>財務部長</a:t>
              </a:r>
              <a:endParaRPr lang="en-US" altLang="ja-JP" sz="1200" dirty="0" smtClean="0"/>
            </a:p>
            <a:p>
              <a:endParaRPr lang="en-US" altLang="ja-JP" sz="1200" dirty="0" smtClean="0"/>
            </a:p>
            <a:p>
              <a:r>
                <a:rPr lang="ja-JP" altLang="en-US" sz="1200" dirty="0" smtClean="0"/>
                <a:t>総務部長</a:t>
              </a:r>
              <a:endParaRPr lang="en-US" altLang="ja-JP" sz="1200" dirty="0" smtClean="0"/>
            </a:p>
            <a:p>
              <a:endParaRPr lang="en-US" altLang="ja-JP" sz="1200" dirty="0" smtClean="0"/>
            </a:p>
            <a:p>
              <a:r>
                <a:rPr lang="ja-JP" altLang="en-US" sz="1200" dirty="0" smtClean="0"/>
                <a:t>政策企画部長</a:t>
              </a:r>
              <a:endParaRPr lang="en-US" altLang="ja-JP" sz="1200" dirty="0" smtClean="0"/>
            </a:p>
            <a:p>
              <a:endParaRPr lang="en-US" altLang="ja-JP" sz="1200" dirty="0" smtClean="0"/>
            </a:p>
            <a:p>
              <a:r>
                <a:rPr lang="ja-JP" altLang="en-US" sz="1200" dirty="0" smtClean="0"/>
                <a:t>危機管理監</a:t>
              </a:r>
              <a:endParaRPr lang="en-US" altLang="ja-JP" sz="1200" dirty="0" smtClean="0"/>
            </a:p>
            <a:p>
              <a:endParaRPr kumimoji="1" lang="en-US" altLang="ja-JP" sz="1200" dirty="0" smtClean="0"/>
            </a:p>
            <a:p>
              <a:r>
                <a:rPr kumimoji="1" lang="ja-JP" altLang="en-US" sz="1200" dirty="0" smtClean="0"/>
                <a:t>副首都推進局長</a:t>
              </a:r>
              <a:endParaRPr kumimoji="1" lang="en-US" altLang="ja-JP" sz="1200" dirty="0" smtClean="0"/>
            </a:p>
          </p:txBody>
        </p:sp>
        <p:sp>
          <p:nvSpPr>
            <p:cNvPr id="9" name="右中かっこ 8"/>
            <p:cNvSpPr/>
            <p:nvPr/>
          </p:nvSpPr>
          <p:spPr>
            <a:xfrm rot="16200000">
              <a:off x="5900723" y="179511"/>
              <a:ext cx="342871" cy="7755970"/>
            </a:xfrm>
            <a:prstGeom prst="rightBrac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 name="正方形/長方形 9"/>
            <p:cNvSpPr/>
            <p:nvPr/>
          </p:nvSpPr>
          <p:spPr>
            <a:xfrm>
              <a:off x="1680313" y="4391577"/>
              <a:ext cx="417276" cy="10987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200" dirty="0" smtClean="0"/>
                <a:t>構 成 員</a:t>
              </a:r>
              <a:endParaRPr kumimoji="1" lang="ja-JP" altLang="en-US" sz="1200" dirty="0"/>
            </a:p>
          </p:txBody>
        </p:sp>
        <p:grpSp>
          <p:nvGrpSpPr>
            <p:cNvPr id="13" name="グループ化 12"/>
            <p:cNvGrpSpPr/>
            <p:nvPr/>
          </p:nvGrpSpPr>
          <p:grpSpPr>
            <a:xfrm>
              <a:off x="3684467" y="2760827"/>
              <a:ext cx="4775380" cy="306886"/>
              <a:chOff x="3993472" y="3038957"/>
              <a:chExt cx="4775380" cy="306886"/>
            </a:xfrm>
          </p:grpSpPr>
          <p:sp>
            <p:nvSpPr>
              <p:cNvPr id="11" name="正方形/長方形 10"/>
              <p:cNvSpPr/>
              <p:nvPr/>
            </p:nvSpPr>
            <p:spPr>
              <a:xfrm>
                <a:off x="3993472" y="3038957"/>
                <a:ext cx="1229458" cy="3068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ja-JP" altLang="en-US" sz="1200" dirty="0" smtClean="0"/>
                  <a:t>本 部 長</a:t>
                </a:r>
                <a:endParaRPr kumimoji="1" lang="ja-JP" altLang="en-US" sz="1200" dirty="0"/>
              </a:p>
            </p:txBody>
          </p:sp>
          <p:sp>
            <p:nvSpPr>
              <p:cNvPr id="12" name="正方形/長方形 11"/>
              <p:cNvSpPr/>
              <p:nvPr/>
            </p:nvSpPr>
            <p:spPr>
              <a:xfrm>
                <a:off x="5261065" y="3038957"/>
                <a:ext cx="3507787" cy="30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ja-JP" altLang="en-US" sz="1600" dirty="0" smtClean="0">
                    <a:solidFill>
                      <a:schemeClr val="tx1"/>
                    </a:solidFill>
                  </a:rPr>
                  <a:t>知　　　事</a:t>
                </a:r>
                <a:endParaRPr kumimoji="1" lang="ja-JP" altLang="en-US" sz="1600" dirty="0">
                  <a:solidFill>
                    <a:schemeClr val="tx1"/>
                  </a:solidFill>
                </a:endParaRPr>
              </a:p>
            </p:txBody>
          </p:sp>
        </p:grpSp>
        <p:grpSp>
          <p:nvGrpSpPr>
            <p:cNvPr id="14" name="グループ化 13"/>
            <p:cNvGrpSpPr/>
            <p:nvPr/>
          </p:nvGrpSpPr>
          <p:grpSpPr>
            <a:xfrm>
              <a:off x="3684467" y="3257730"/>
              <a:ext cx="4775380" cy="306886"/>
              <a:chOff x="3993472" y="3038957"/>
              <a:chExt cx="4775380" cy="306886"/>
            </a:xfrm>
          </p:grpSpPr>
          <p:sp>
            <p:nvSpPr>
              <p:cNvPr id="15" name="正方形/長方形 14"/>
              <p:cNvSpPr/>
              <p:nvPr/>
            </p:nvSpPr>
            <p:spPr>
              <a:xfrm>
                <a:off x="3993472" y="3038957"/>
                <a:ext cx="1229458" cy="3068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1200" dirty="0"/>
                  <a:t>副</a:t>
                </a:r>
                <a:r>
                  <a:rPr kumimoji="1" lang="ja-JP" altLang="en-US" sz="1200" dirty="0" smtClean="0"/>
                  <a:t>本 部 長</a:t>
                </a:r>
                <a:endParaRPr kumimoji="1" lang="ja-JP" altLang="en-US" sz="1200" dirty="0"/>
              </a:p>
            </p:txBody>
          </p:sp>
          <p:sp>
            <p:nvSpPr>
              <p:cNvPr id="16" name="正方形/長方形 15"/>
              <p:cNvSpPr/>
              <p:nvPr/>
            </p:nvSpPr>
            <p:spPr>
              <a:xfrm>
                <a:off x="5261065" y="3038957"/>
                <a:ext cx="3507787" cy="30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ja-JP" altLang="en-US" sz="1600" dirty="0" smtClean="0">
                    <a:solidFill>
                      <a:schemeClr val="tx1"/>
                    </a:solidFill>
                  </a:rPr>
                  <a:t>副　知　事</a:t>
                </a:r>
                <a:endParaRPr kumimoji="1" lang="ja-JP" altLang="en-US" sz="1600" dirty="0">
                  <a:solidFill>
                    <a:schemeClr val="tx1"/>
                  </a:solidFill>
                </a:endParaRPr>
              </a:p>
            </p:txBody>
          </p:sp>
        </p:grpSp>
        <p:sp>
          <p:nvSpPr>
            <p:cNvPr id="17" name="正方形/長方形 16"/>
            <p:cNvSpPr/>
            <p:nvPr/>
          </p:nvSpPr>
          <p:spPr>
            <a:xfrm>
              <a:off x="1456429" y="2108354"/>
              <a:ext cx="9231459" cy="430603"/>
            </a:xfrm>
            <a:prstGeom prst="rect">
              <a:avLst/>
            </a:prstGeom>
            <a:solidFill>
              <a:schemeClr val="accent6">
                <a:lumMod val="60000"/>
                <a:lumOff val="4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chemeClr val="tx1"/>
                  </a:solidFill>
                </a:rPr>
                <a:t>大阪府</a:t>
              </a:r>
              <a:r>
                <a:rPr lang="ja-JP" altLang="en-US" b="1" dirty="0" smtClean="0">
                  <a:solidFill>
                    <a:schemeClr val="tx1"/>
                  </a:solidFill>
                </a:rPr>
                <a:t>ＳＤＧ</a:t>
              </a:r>
              <a:r>
                <a:rPr lang="ja-JP" altLang="en-US" b="1" dirty="0">
                  <a:solidFill>
                    <a:schemeClr val="tx1"/>
                  </a:solidFill>
                </a:rPr>
                <a:t>ｓ</a:t>
              </a:r>
              <a:r>
                <a:rPr lang="ja-JP" altLang="en-US" b="1" dirty="0" smtClean="0">
                  <a:solidFill>
                    <a:schemeClr val="tx1"/>
                  </a:solidFill>
                </a:rPr>
                <a:t>推進本部</a:t>
              </a:r>
              <a:endParaRPr kumimoji="1" lang="ja-JP" altLang="en-US" b="1" dirty="0">
                <a:solidFill>
                  <a:schemeClr val="tx1"/>
                </a:solidFill>
              </a:endParaRPr>
            </a:p>
          </p:txBody>
        </p:sp>
        <p:sp>
          <p:nvSpPr>
            <p:cNvPr id="18" name="正方形/長方形 17"/>
            <p:cNvSpPr/>
            <p:nvPr/>
          </p:nvSpPr>
          <p:spPr>
            <a:xfrm>
              <a:off x="4422516" y="6117301"/>
              <a:ext cx="3299281" cy="537476"/>
            </a:xfrm>
            <a:prstGeom prst="rect">
              <a:avLst/>
            </a:prstGeom>
            <a:solidFill>
              <a:schemeClr val="bg1"/>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chemeClr val="tx1"/>
                  </a:solidFill>
                </a:rPr>
                <a:t>大阪府ＳＤＧｓ推進本部　幹事会</a:t>
              </a:r>
              <a:endParaRPr kumimoji="1" lang="en-US" altLang="ja-JP" sz="1200" b="1" dirty="0" smtClean="0">
                <a:solidFill>
                  <a:schemeClr val="tx1"/>
                </a:solidFill>
              </a:endParaRPr>
            </a:p>
            <a:p>
              <a:pPr algn="ctr"/>
              <a:r>
                <a:rPr lang="ja-JP" altLang="en-US" sz="1200" dirty="0" smtClean="0">
                  <a:solidFill>
                    <a:schemeClr val="tx1"/>
                  </a:solidFill>
                </a:rPr>
                <a:t>（各部総務課長等で構成）</a:t>
              </a:r>
              <a:endParaRPr kumimoji="1" lang="ja-JP" altLang="en-US" sz="1200" dirty="0">
                <a:solidFill>
                  <a:schemeClr val="tx1"/>
                </a:solidFill>
              </a:endParaRPr>
            </a:p>
          </p:txBody>
        </p:sp>
        <p:sp>
          <p:nvSpPr>
            <p:cNvPr id="19" name="テキスト ボックス 18"/>
            <p:cNvSpPr txBox="1"/>
            <p:nvPr/>
          </p:nvSpPr>
          <p:spPr>
            <a:xfrm>
              <a:off x="8573131" y="6378514"/>
              <a:ext cx="2018501" cy="261610"/>
            </a:xfrm>
            <a:prstGeom prst="rect">
              <a:avLst/>
            </a:prstGeom>
            <a:noFill/>
          </p:spPr>
          <p:txBody>
            <a:bodyPr wrap="none" rtlCol="0">
              <a:spAutoFit/>
            </a:bodyPr>
            <a:lstStyle/>
            <a:p>
              <a:r>
                <a:rPr kumimoji="1" lang="en-US" altLang="ja-JP" sz="1100" dirty="0" smtClean="0"/>
                <a:t>※</a:t>
              </a:r>
              <a:r>
                <a:rPr kumimoji="1" lang="ja-JP" altLang="en-US" sz="1100" dirty="0" smtClean="0"/>
                <a:t>事務局：政策企画部企画室</a:t>
              </a:r>
              <a:endParaRPr kumimoji="1" lang="ja-JP" altLang="en-US" sz="1100" dirty="0"/>
            </a:p>
          </p:txBody>
        </p:sp>
      </p:grpSp>
    </p:spTree>
    <p:extLst>
      <p:ext uri="{BB962C8B-B14F-4D97-AF65-F5344CB8AC3E}">
        <p14:creationId xmlns:p14="http://schemas.microsoft.com/office/powerpoint/2010/main" val="4123050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ＳＤＧｓの進め方（例）</a:t>
            </a:r>
            <a:endParaRPr kumimoji="1" lang="ja-JP" altLang="en-US" dirty="0"/>
          </a:p>
        </p:txBody>
      </p:sp>
      <p:sp>
        <p:nvSpPr>
          <p:cNvPr id="3" name="サブタイトル 2"/>
          <p:cNvSpPr>
            <a:spLocks noGrp="1"/>
          </p:cNvSpPr>
          <p:nvPr>
            <p:ph type="subTitle" idx="1"/>
          </p:nvPr>
        </p:nvSpPr>
        <p:spPr>
          <a:xfrm>
            <a:off x="1524000" y="3602038"/>
            <a:ext cx="9144000" cy="910001"/>
          </a:xfrm>
        </p:spPr>
        <p:txBody>
          <a:bodyPr>
            <a:normAutofit/>
          </a:bodyPr>
          <a:lstStyle/>
          <a:p>
            <a:r>
              <a:rPr kumimoji="1" lang="en-US" altLang="ja-JP" sz="3200" dirty="0" smtClean="0"/>
              <a:t>~</a:t>
            </a:r>
            <a:r>
              <a:rPr kumimoji="1" lang="ja-JP" altLang="en-US" sz="3200" dirty="0" smtClean="0"/>
              <a:t>企業によるＳＤＧｓ</a:t>
            </a:r>
            <a:r>
              <a:rPr kumimoji="1" lang="en-US" altLang="ja-JP" sz="3200" dirty="0" smtClean="0"/>
              <a:t>~</a:t>
            </a:r>
          </a:p>
          <a:p>
            <a:r>
              <a:rPr lang="en-US" altLang="ja-JP" sz="1300" dirty="0"/>
              <a:t>SDGs</a:t>
            </a:r>
            <a:r>
              <a:rPr lang="ja-JP" altLang="en-US" sz="1300" dirty="0"/>
              <a:t> </a:t>
            </a:r>
            <a:r>
              <a:rPr lang="en-US" altLang="ja-JP" sz="1300" dirty="0"/>
              <a:t>Compass</a:t>
            </a:r>
            <a:r>
              <a:rPr lang="ja-JP" altLang="en-US" sz="1300" dirty="0"/>
              <a:t> </a:t>
            </a:r>
            <a:r>
              <a:rPr lang="en-US" altLang="ja-JP" sz="1300" dirty="0"/>
              <a:t>SDGs</a:t>
            </a:r>
            <a:r>
              <a:rPr lang="ja-JP" altLang="en-US" sz="1300" dirty="0"/>
              <a:t>の企業行動指針</a:t>
            </a:r>
            <a:r>
              <a:rPr lang="ja-JP" altLang="en-US" sz="1300" dirty="0" smtClean="0"/>
              <a:t>より　（</a:t>
            </a:r>
            <a:r>
              <a:rPr lang="en-US" altLang="ja-JP" sz="1300" dirty="0"/>
              <a:t>GRI</a:t>
            </a:r>
            <a:r>
              <a:rPr lang="ja-JP" altLang="en-US" sz="1300" dirty="0" err="1"/>
              <a:t>、</a:t>
            </a:r>
            <a:r>
              <a:rPr lang="ja-JP" altLang="en-US" sz="1300" dirty="0"/>
              <a:t>国連グローバル・コンパクト、</a:t>
            </a:r>
            <a:r>
              <a:rPr lang="en-US" altLang="ja-JP" sz="1300" dirty="0"/>
              <a:t>WBCSD</a:t>
            </a:r>
            <a:r>
              <a:rPr lang="ja-JP" altLang="en-US" sz="1300" dirty="0"/>
              <a:t>作成</a:t>
            </a:r>
            <a:r>
              <a:rPr lang="ja-JP" altLang="en-US" sz="1300" dirty="0" smtClean="0"/>
              <a:t>）</a:t>
            </a:r>
            <a:endParaRPr lang="en-US" altLang="ja-JP" sz="1300" dirty="0"/>
          </a:p>
        </p:txBody>
      </p:sp>
    </p:spTree>
    <p:extLst>
      <p:ext uri="{BB962C8B-B14F-4D97-AF65-F5344CB8AC3E}">
        <p14:creationId xmlns:p14="http://schemas.microsoft.com/office/powerpoint/2010/main" val="2977541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ＳＤＧｓに取組む多様なメリット</a:t>
            </a:r>
            <a:endParaRPr kumimoji="1" lang="ja-JP" altLang="en-US" dirty="0"/>
          </a:p>
        </p:txBody>
      </p:sp>
      <p:sp>
        <p:nvSpPr>
          <p:cNvPr id="3" name="テキスト ボックス 2"/>
          <p:cNvSpPr txBox="1"/>
          <p:nvPr/>
        </p:nvSpPr>
        <p:spPr>
          <a:xfrm>
            <a:off x="1170813" y="2085976"/>
            <a:ext cx="5705408" cy="3693319"/>
          </a:xfrm>
          <a:prstGeom prst="rect">
            <a:avLst/>
          </a:prstGeom>
          <a:noFill/>
        </p:spPr>
        <p:txBody>
          <a:bodyPr wrap="none" rtlCol="0">
            <a:spAutoFit/>
          </a:bodyPr>
          <a:lstStyle/>
          <a:p>
            <a:pPr marL="285750" indent="-285750">
              <a:lnSpc>
                <a:spcPct val="200000"/>
              </a:lnSpc>
              <a:buFont typeface="Wingdings" panose="05000000000000000000" pitchFamily="2" charset="2"/>
              <a:buChar char="Ø"/>
            </a:pPr>
            <a:r>
              <a:rPr kumimoji="1" lang="ja-JP" altLang="en-US" sz="2400" dirty="0" smtClean="0"/>
              <a:t>将来のビジネスチャンスの見極め</a:t>
            </a:r>
            <a:endParaRPr kumimoji="1" lang="en-US" altLang="ja-JP" sz="2400" dirty="0" smtClean="0"/>
          </a:p>
          <a:p>
            <a:pPr marL="285750" indent="-285750">
              <a:lnSpc>
                <a:spcPct val="200000"/>
              </a:lnSpc>
              <a:buFont typeface="Wingdings" panose="05000000000000000000" pitchFamily="2" charset="2"/>
              <a:buChar char="Ø"/>
            </a:pPr>
            <a:r>
              <a:rPr lang="ja-JP" altLang="en-US" sz="2400" dirty="0" smtClean="0"/>
              <a:t>企業の持続可能性に関わる価値の向上</a:t>
            </a:r>
            <a:endParaRPr lang="en-US" altLang="ja-JP" sz="2400" dirty="0" smtClean="0"/>
          </a:p>
          <a:p>
            <a:pPr marL="285750" indent="-285750">
              <a:lnSpc>
                <a:spcPct val="200000"/>
              </a:lnSpc>
              <a:buFont typeface="Wingdings" panose="05000000000000000000" pitchFamily="2" charset="2"/>
              <a:buChar char="Ø"/>
            </a:pPr>
            <a:r>
              <a:rPr kumimoji="1" lang="ja-JP" altLang="en-US" sz="2400" dirty="0" smtClean="0"/>
              <a:t>ステークホルダーとの関係の強化</a:t>
            </a:r>
            <a:endParaRPr kumimoji="1" lang="en-US" altLang="ja-JP" sz="2400" dirty="0" smtClean="0"/>
          </a:p>
          <a:p>
            <a:pPr marL="285750" indent="-285750">
              <a:lnSpc>
                <a:spcPct val="200000"/>
              </a:lnSpc>
              <a:buFont typeface="Wingdings" panose="05000000000000000000" pitchFamily="2" charset="2"/>
              <a:buChar char="Ø"/>
            </a:pPr>
            <a:r>
              <a:rPr lang="ja-JP" altLang="en-US" sz="2400" dirty="0" smtClean="0"/>
              <a:t>社会と市場の安定化</a:t>
            </a:r>
            <a:endParaRPr lang="en-US" altLang="ja-JP" sz="2400" dirty="0" smtClean="0"/>
          </a:p>
          <a:p>
            <a:pPr marL="285750" indent="-285750">
              <a:lnSpc>
                <a:spcPct val="200000"/>
              </a:lnSpc>
              <a:buFont typeface="Wingdings" panose="05000000000000000000" pitchFamily="2" charset="2"/>
              <a:buChar char="Ø"/>
            </a:pPr>
            <a:r>
              <a:rPr kumimoji="1" lang="ja-JP" altLang="en-US" sz="2400" dirty="0" smtClean="0"/>
              <a:t>共通言語の使用と目的の共有</a:t>
            </a:r>
            <a:endParaRPr kumimoji="1" lang="ja-JP" altLang="en-US" sz="2400" dirty="0"/>
          </a:p>
        </p:txBody>
      </p:sp>
    </p:spTree>
    <p:extLst>
      <p:ext uri="{BB962C8B-B14F-4D97-AF65-F5344CB8AC3E}">
        <p14:creationId xmlns:p14="http://schemas.microsoft.com/office/powerpoint/2010/main" val="24096103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ＳＤＧｓの進め方</a:t>
            </a:r>
            <a:endParaRPr kumimoji="1" lang="ja-JP" altLang="en-US" dirty="0"/>
          </a:p>
        </p:txBody>
      </p:sp>
      <p:sp>
        <p:nvSpPr>
          <p:cNvPr id="5" name="楕円 4"/>
          <p:cNvSpPr/>
          <p:nvPr/>
        </p:nvSpPr>
        <p:spPr>
          <a:xfrm>
            <a:off x="537515" y="2066535"/>
            <a:ext cx="3339327" cy="1617932"/>
          </a:xfrm>
          <a:prstGeom prst="ellipse">
            <a:avLst/>
          </a:prstGeom>
          <a:solidFill>
            <a:srgbClr val="FF0000"/>
          </a:solidFill>
          <a:ln>
            <a:noFill/>
          </a:ln>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t>ステップ１</a:t>
            </a:r>
            <a:endParaRPr kumimoji="1" lang="en-US" altLang="ja-JP" sz="2400" b="1" dirty="0" smtClean="0"/>
          </a:p>
          <a:p>
            <a:pPr algn="ctr"/>
            <a:r>
              <a:rPr lang="en-US" altLang="ja-JP" sz="2400" b="1" dirty="0" smtClean="0"/>
              <a:t>SDGs</a:t>
            </a:r>
            <a:r>
              <a:rPr lang="ja-JP" altLang="en-US" sz="2400" b="1" dirty="0" smtClean="0"/>
              <a:t>を理解する</a:t>
            </a:r>
            <a:endParaRPr kumimoji="1" lang="ja-JP" altLang="en-US" sz="2400" b="1" dirty="0"/>
          </a:p>
        </p:txBody>
      </p:sp>
      <p:grpSp>
        <p:nvGrpSpPr>
          <p:cNvPr id="14" name="グループ化 13"/>
          <p:cNvGrpSpPr/>
          <p:nvPr/>
        </p:nvGrpSpPr>
        <p:grpSpPr>
          <a:xfrm>
            <a:off x="4016320" y="2066535"/>
            <a:ext cx="3783606" cy="1617932"/>
            <a:chOff x="4305078" y="2068697"/>
            <a:chExt cx="3783606" cy="1617932"/>
          </a:xfrm>
        </p:grpSpPr>
        <p:sp>
          <p:nvSpPr>
            <p:cNvPr id="6" name="楕円 5"/>
            <p:cNvSpPr/>
            <p:nvPr/>
          </p:nvSpPr>
          <p:spPr>
            <a:xfrm>
              <a:off x="4749357" y="2068697"/>
              <a:ext cx="3339327" cy="1617932"/>
            </a:xfrm>
            <a:prstGeom prst="ellipse">
              <a:avLst/>
            </a:prstGeom>
            <a:solidFill>
              <a:srgbClr val="FFC000"/>
            </a:solidFill>
            <a:ln>
              <a:noFill/>
            </a:ln>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t>ステップ２</a:t>
              </a:r>
              <a:endParaRPr kumimoji="1" lang="en-US" altLang="ja-JP" sz="2400" b="1" dirty="0" smtClean="0"/>
            </a:p>
            <a:p>
              <a:pPr algn="ctr"/>
              <a:r>
                <a:rPr lang="ja-JP" altLang="en-US" sz="2400" b="1" dirty="0" smtClean="0"/>
                <a:t>優先課題を決定する</a:t>
              </a:r>
              <a:endParaRPr kumimoji="1" lang="ja-JP" altLang="en-US" sz="2400" b="1" dirty="0"/>
            </a:p>
          </p:txBody>
        </p:sp>
        <p:sp>
          <p:nvSpPr>
            <p:cNvPr id="10" name="右矢印 9"/>
            <p:cNvSpPr/>
            <p:nvPr/>
          </p:nvSpPr>
          <p:spPr>
            <a:xfrm>
              <a:off x="4305078" y="2601891"/>
              <a:ext cx="304800" cy="5515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 name="グループ化 14"/>
          <p:cNvGrpSpPr/>
          <p:nvPr/>
        </p:nvGrpSpPr>
        <p:grpSpPr>
          <a:xfrm>
            <a:off x="7939404" y="2066535"/>
            <a:ext cx="3783606" cy="1617932"/>
            <a:chOff x="8228162" y="2068697"/>
            <a:chExt cx="3783606" cy="1617932"/>
          </a:xfrm>
        </p:grpSpPr>
        <p:sp>
          <p:nvSpPr>
            <p:cNvPr id="7" name="楕円 6"/>
            <p:cNvSpPr/>
            <p:nvPr/>
          </p:nvSpPr>
          <p:spPr>
            <a:xfrm>
              <a:off x="8672441" y="2068697"/>
              <a:ext cx="3339327" cy="1617932"/>
            </a:xfrm>
            <a:prstGeom prst="ellipse">
              <a:avLst/>
            </a:prstGeom>
            <a:solidFill>
              <a:srgbClr val="00B050"/>
            </a:solidFill>
            <a:ln>
              <a:noFill/>
            </a:ln>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t>ステップ３</a:t>
              </a:r>
              <a:endParaRPr kumimoji="1" lang="en-US" altLang="ja-JP" sz="2400" b="1" dirty="0" smtClean="0"/>
            </a:p>
            <a:p>
              <a:pPr algn="ctr"/>
              <a:r>
                <a:rPr lang="ja-JP" altLang="en-US" sz="2400" b="1" dirty="0" smtClean="0"/>
                <a:t>目標を設定する</a:t>
              </a:r>
              <a:endParaRPr kumimoji="1" lang="ja-JP" altLang="en-US" sz="2400" b="1" dirty="0"/>
            </a:p>
          </p:txBody>
        </p:sp>
        <p:sp>
          <p:nvSpPr>
            <p:cNvPr id="11" name="右矢印 10"/>
            <p:cNvSpPr/>
            <p:nvPr/>
          </p:nvSpPr>
          <p:spPr>
            <a:xfrm>
              <a:off x="8228162" y="2601891"/>
              <a:ext cx="304800" cy="5515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p:cNvGrpSpPr/>
          <p:nvPr/>
        </p:nvGrpSpPr>
        <p:grpSpPr>
          <a:xfrm>
            <a:off x="1815892" y="4256180"/>
            <a:ext cx="3857692" cy="1617932"/>
            <a:chOff x="2104650" y="4258342"/>
            <a:chExt cx="3857692" cy="1617932"/>
          </a:xfrm>
        </p:grpSpPr>
        <p:sp>
          <p:nvSpPr>
            <p:cNvPr id="8" name="楕円 7"/>
            <p:cNvSpPr/>
            <p:nvPr/>
          </p:nvSpPr>
          <p:spPr>
            <a:xfrm>
              <a:off x="2623015" y="4258342"/>
              <a:ext cx="3339327" cy="1617932"/>
            </a:xfrm>
            <a:prstGeom prst="ellipse">
              <a:avLst/>
            </a:prstGeom>
            <a:solidFill>
              <a:schemeClr val="accent2">
                <a:lumMod val="75000"/>
              </a:schemeClr>
            </a:solidFill>
            <a:ln>
              <a:noFill/>
            </a:ln>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t>ステップ４</a:t>
              </a:r>
              <a:endParaRPr kumimoji="1" lang="en-US" altLang="ja-JP" sz="2400" b="1" dirty="0" smtClean="0"/>
            </a:p>
            <a:p>
              <a:pPr algn="ctr"/>
              <a:r>
                <a:rPr lang="ja-JP" altLang="en-US" sz="2400" b="1" dirty="0" smtClean="0"/>
                <a:t>経営へ統合する</a:t>
              </a:r>
              <a:endParaRPr kumimoji="1" lang="ja-JP" altLang="en-US" sz="2400" b="1" dirty="0"/>
            </a:p>
          </p:txBody>
        </p:sp>
        <p:sp>
          <p:nvSpPr>
            <p:cNvPr id="12" name="右矢印 11"/>
            <p:cNvSpPr/>
            <p:nvPr/>
          </p:nvSpPr>
          <p:spPr>
            <a:xfrm>
              <a:off x="2104650" y="4791536"/>
              <a:ext cx="304800" cy="5515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 name="グループ化 16"/>
          <p:cNvGrpSpPr/>
          <p:nvPr/>
        </p:nvGrpSpPr>
        <p:grpSpPr>
          <a:xfrm>
            <a:off x="5977862" y="4256180"/>
            <a:ext cx="3766979" cy="1617932"/>
            <a:chOff x="6266620" y="4258342"/>
            <a:chExt cx="3766979" cy="1617932"/>
          </a:xfrm>
        </p:grpSpPr>
        <p:sp>
          <p:nvSpPr>
            <p:cNvPr id="9" name="楕円 8"/>
            <p:cNvSpPr/>
            <p:nvPr/>
          </p:nvSpPr>
          <p:spPr>
            <a:xfrm>
              <a:off x="6694272" y="4258342"/>
              <a:ext cx="3339327" cy="1617932"/>
            </a:xfrm>
            <a:prstGeom prst="ellipse">
              <a:avLst/>
            </a:prstGeom>
            <a:solidFill>
              <a:schemeClr val="accent1">
                <a:lumMod val="75000"/>
              </a:schemeClr>
            </a:solidFill>
            <a:ln>
              <a:noFill/>
            </a:ln>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t>ステップ５</a:t>
              </a:r>
              <a:endParaRPr kumimoji="1" lang="en-US" altLang="ja-JP" sz="2400" b="1" dirty="0" smtClean="0"/>
            </a:p>
            <a:p>
              <a:pPr algn="ctr"/>
              <a:r>
                <a:rPr lang="ja-JP" altLang="en-US" sz="2400" b="1" dirty="0" smtClean="0"/>
                <a:t>報告とコミュニケーション</a:t>
              </a:r>
              <a:endParaRPr kumimoji="1" lang="ja-JP" altLang="en-US" sz="2400" b="1" dirty="0"/>
            </a:p>
          </p:txBody>
        </p:sp>
        <p:sp>
          <p:nvSpPr>
            <p:cNvPr id="13" name="右矢印 12"/>
            <p:cNvSpPr/>
            <p:nvPr/>
          </p:nvSpPr>
          <p:spPr>
            <a:xfrm>
              <a:off x="6266620" y="4791535"/>
              <a:ext cx="304800" cy="5515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テキスト ボックス 17"/>
          <p:cNvSpPr txBox="1"/>
          <p:nvPr/>
        </p:nvSpPr>
        <p:spPr>
          <a:xfrm>
            <a:off x="7458075" y="6443663"/>
            <a:ext cx="184731" cy="369332"/>
          </a:xfrm>
          <a:prstGeom prst="rect">
            <a:avLst/>
          </a:prstGeom>
          <a:noFill/>
        </p:spPr>
        <p:txBody>
          <a:bodyPr wrap="none" rtlCol="0">
            <a:spAutoFit/>
          </a:bodyPr>
          <a:lstStyle/>
          <a:p>
            <a:endParaRPr kumimoji="1" lang="ja-JP" altLang="en-US" dirty="0"/>
          </a:p>
        </p:txBody>
      </p:sp>
      <p:pic>
        <p:nvPicPr>
          <p:cNvPr id="19" name="図 18">
            <a:extLst>
              <a:ext uri="{FF2B5EF4-FFF2-40B4-BE49-F238E27FC236}">
                <a16:creationId xmlns:a16="http://schemas.microsoft.com/office/drawing/2014/main" id="{0BFDF116-263C-4D42-871D-FBEE80541FFD}"/>
              </a:ext>
            </a:extLst>
          </p:cNvPr>
          <p:cNvPicPr>
            <a:picLocks noChangeAspect="1"/>
          </p:cNvPicPr>
          <p:nvPr/>
        </p:nvPicPr>
        <p:blipFill>
          <a:blip r:embed="rId3"/>
          <a:stretch>
            <a:fillRect/>
          </a:stretch>
        </p:blipFill>
        <p:spPr>
          <a:xfrm>
            <a:off x="1172853" y="6172395"/>
            <a:ext cx="643039" cy="640600"/>
          </a:xfrm>
          <a:prstGeom prst="rect">
            <a:avLst/>
          </a:prstGeom>
        </p:spPr>
      </p:pic>
      <p:sp>
        <p:nvSpPr>
          <p:cNvPr id="20" name="テキスト ボックス 19">
            <a:extLst>
              <a:ext uri="{FF2B5EF4-FFF2-40B4-BE49-F238E27FC236}">
                <a16:creationId xmlns:a16="http://schemas.microsoft.com/office/drawing/2014/main" id="{3BA38037-AC26-42D5-8962-133CD51B2FED}"/>
              </a:ext>
            </a:extLst>
          </p:cNvPr>
          <p:cNvSpPr txBox="1"/>
          <p:nvPr/>
        </p:nvSpPr>
        <p:spPr>
          <a:xfrm>
            <a:off x="1815892" y="6176528"/>
            <a:ext cx="9474646" cy="461665"/>
          </a:xfrm>
          <a:prstGeom prst="rect">
            <a:avLst/>
          </a:prstGeom>
          <a:noFill/>
        </p:spPr>
        <p:txBody>
          <a:bodyPr wrap="square">
            <a:spAutoFit/>
          </a:bodyPr>
          <a:lstStyle/>
          <a:p>
            <a:r>
              <a:rPr lang="ja-JP" altLang="en-US" sz="2400" u="sng" dirty="0">
                <a:latin typeface="Meiryo UI" panose="020B0604030504040204" pitchFamily="50" charset="-128"/>
                <a:ea typeface="Meiryo UI" panose="020B0604030504040204" pitchFamily="50" charset="-128"/>
              </a:rPr>
              <a:t>まずは、自社の事業活動と</a:t>
            </a:r>
            <a:r>
              <a:rPr lang="en-US" altLang="ja-JP" sz="2400" u="sng" dirty="0">
                <a:latin typeface="Meiryo UI" panose="020B0604030504040204" pitchFamily="50" charset="-128"/>
                <a:ea typeface="Meiryo UI" panose="020B0604030504040204" pitchFamily="50" charset="-128"/>
              </a:rPr>
              <a:t>SDGs</a:t>
            </a:r>
            <a:r>
              <a:rPr lang="ja-JP" altLang="en-US" sz="2400" u="sng" dirty="0">
                <a:latin typeface="Meiryo UI" panose="020B0604030504040204" pitchFamily="50" charset="-128"/>
                <a:ea typeface="Meiryo UI" panose="020B0604030504040204" pitchFamily="50" charset="-128"/>
              </a:rPr>
              <a:t>の</a:t>
            </a:r>
            <a:r>
              <a:rPr lang="en-US" altLang="ja-JP" sz="2400" u="sng" dirty="0">
                <a:latin typeface="Meiryo UI" panose="020B0604030504040204" pitchFamily="50" charset="-128"/>
                <a:ea typeface="Meiryo UI" panose="020B0604030504040204" pitchFamily="50" charset="-128"/>
              </a:rPr>
              <a:t>17</a:t>
            </a:r>
            <a:r>
              <a:rPr lang="ja-JP" altLang="en-US" sz="2400" u="sng" dirty="0">
                <a:latin typeface="Meiryo UI" panose="020B0604030504040204" pitchFamily="50" charset="-128"/>
                <a:ea typeface="Meiryo UI" panose="020B0604030504040204" pitchFamily="50" charset="-128"/>
              </a:rPr>
              <a:t>ゴールが紐付いてないか確認を</a:t>
            </a:r>
          </a:p>
        </p:txBody>
      </p:sp>
      <p:pic>
        <p:nvPicPr>
          <p:cNvPr id="21" name="図 20">
            <a:extLst>
              <a:ext uri="{FF2B5EF4-FFF2-40B4-BE49-F238E27FC236}">
                <a16:creationId xmlns:a16="http://schemas.microsoft.com/office/drawing/2014/main" id="{3611F769-1BA0-4423-BA5E-6DF71838100E}"/>
              </a:ext>
            </a:extLst>
          </p:cNvPr>
          <p:cNvPicPr>
            <a:picLocks noChangeAspect="1"/>
          </p:cNvPicPr>
          <p:nvPr/>
        </p:nvPicPr>
        <p:blipFill>
          <a:blip r:embed="rId3"/>
          <a:stretch>
            <a:fillRect/>
          </a:stretch>
        </p:blipFill>
        <p:spPr>
          <a:xfrm>
            <a:off x="10369927" y="6172395"/>
            <a:ext cx="643039" cy="640600"/>
          </a:xfrm>
          <a:prstGeom prst="rect">
            <a:avLst/>
          </a:prstGeom>
        </p:spPr>
      </p:pic>
    </p:spTree>
    <p:extLst>
      <p:ext uri="{BB962C8B-B14F-4D97-AF65-F5344CB8AC3E}">
        <p14:creationId xmlns:p14="http://schemas.microsoft.com/office/powerpoint/2010/main" val="153450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ＳＤＧｓについて</a:t>
            </a:r>
            <a:r>
              <a:rPr lang="en-US" altLang="ja-JP" dirty="0" smtClean="0"/>
              <a:t/>
            </a:r>
            <a:br>
              <a:rPr lang="en-US" altLang="ja-JP" dirty="0" smtClean="0"/>
            </a:br>
            <a:r>
              <a:rPr lang="en-US" altLang="ja-JP" sz="3100" dirty="0">
                <a:latin typeface="Arial" panose="020B0604020202020204" pitchFamily="34" charset="0"/>
                <a:ea typeface="ＭＳ Ｐゴシック" panose="020B0600070205080204" pitchFamily="50" charset="-128"/>
                <a:cs typeface="Arial" panose="020B0604020202020204" pitchFamily="34" charset="0"/>
              </a:rPr>
              <a:t>〝</a:t>
            </a:r>
            <a:r>
              <a:rPr lang="en-US" altLang="ja-JP" sz="3100" dirty="0" smtClean="0">
                <a:latin typeface="Arial" panose="020B0604020202020204" pitchFamily="34" charset="0"/>
                <a:cs typeface="Arial" panose="020B0604020202020204" pitchFamily="34" charset="0"/>
              </a:rPr>
              <a:t>Sustainable </a:t>
            </a:r>
            <a:r>
              <a:rPr lang="en-US" altLang="ja-JP" sz="3100" dirty="0">
                <a:latin typeface="Arial" panose="020B0604020202020204" pitchFamily="34" charset="0"/>
                <a:cs typeface="Arial" panose="020B0604020202020204" pitchFamily="34" charset="0"/>
              </a:rPr>
              <a:t>Development </a:t>
            </a:r>
            <a:r>
              <a:rPr lang="en-US" altLang="ja-JP" sz="3100" dirty="0" smtClean="0">
                <a:latin typeface="Arial" panose="020B0604020202020204" pitchFamily="34" charset="0"/>
                <a:cs typeface="Arial" panose="020B0604020202020204" pitchFamily="34" charset="0"/>
              </a:rPr>
              <a:t>Goals</a:t>
            </a:r>
            <a:r>
              <a:rPr lang="ja-JP" altLang="en-US" sz="3100" dirty="0" smtClean="0">
                <a:latin typeface="Arial" panose="020B0604020202020204" pitchFamily="34" charset="0"/>
                <a:cs typeface="Arial" panose="020B0604020202020204" pitchFamily="34" charset="0"/>
              </a:rPr>
              <a:t>”（持続可能な開発目標）</a:t>
            </a:r>
            <a:endParaRPr kumimoji="1" lang="ja-JP" altLang="en-US" sz="3100" dirty="0"/>
          </a:p>
        </p:txBody>
      </p:sp>
      <p:sp>
        <p:nvSpPr>
          <p:cNvPr id="3" name="コンテンツ プレースホルダー 2"/>
          <p:cNvSpPr>
            <a:spLocks noGrp="1"/>
          </p:cNvSpPr>
          <p:nvPr>
            <p:ph idx="1"/>
          </p:nvPr>
        </p:nvSpPr>
        <p:spPr>
          <a:xfrm>
            <a:off x="267285" y="1731496"/>
            <a:ext cx="11774659" cy="4351338"/>
          </a:xfrm>
        </p:spPr>
        <p:txBody>
          <a:bodyPr/>
          <a:lstStyle/>
          <a:p>
            <a:r>
              <a:rPr kumimoji="1" lang="ja-JP" altLang="en-US" sz="2000" dirty="0" smtClean="0"/>
              <a:t>〇 </a:t>
            </a:r>
            <a:r>
              <a:rPr kumimoji="1" lang="ja-JP" altLang="en-US" sz="2400" b="1" dirty="0" smtClean="0">
                <a:solidFill>
                  <a:srgbClr val="FF0000"/>
                </a:solidFill>
              </a:rPr>
              <a:t>「</a:t>
            </a:r>
            <a:r>
              <a:rPr lang="ja-JP" altLang="en-US" sz="2400" b="1" u="sng" dirty="0" smtClean="0">
                <a:solidFill>
                  <a:srgbClr val="FF0000"/>
                </a:solidFill>
              </a:rPr>
              <a:t>持続可能な開発のための２０３０年アジェンダ</a:t>
            </a:r>
            <a:r>
              <a:rPr lang="ja-JP" altLang="en-US" sz="2400" b="1" dirty="0" smtClean="0">
                <a:solidFill>
                  <a:srgbClr val="FF0000"/>
                </a:solidFill>
              </a:rPr>
              <a:t>」</a:t>
            </a:r>
            <a:r>
              <a:rPr lang="ja-JP" altLang="en-US" sz="2000" dirty="0" smtClean="0"/>
              <a:t>に記載（</a:t>
            </a:r>
            <a:r>
              <a:rPr lang="en-US" altLang="ja-JP" sz="2000" b="1" dirty="0" smtClean="0"/>
              <a:t>2015</a:t>
            </a:r>
            <a:r>
              <a:rPr lang="ja-JP" altLang="en-US" sz="2000" b="1" dirty="0" smtClean="0"/>
              <a:t>年</a:t>
            </a:r>
            <a:r>
              <a:rPr lang="en-US" altLang="ja-JP" sz="2000" b="1" dirty="0" smtClean="0"/>
              <a:t>9</a:t>
            </a:r>
            <a:r>
              <a:rPr lang="ja-JP" altLang="en-US" sz="2000" b="1" dirty="0" smtClean="0"/>
              <a:t>月 </a:t>
            </a:r>
            <a:r>
              <a:rPr lang="ja-JP" altLang="en-US" sz="2000" b="1" dirty="0"/>
              <a:t>国連総会で</a:t>
            </a:r>
            <a:r>
              <a:rPr lang="ja-JP" altLang="en-US" sz="2000" b="1" dirty="0" smtClean="0"/>
              <a:t>採択）</a:t>
            </a:r>
            <a:endParaRPr kumimoji="1" lang="en-US" altLang="ja-JP" sz="2000" dirty="0" smtClean="0"/>
          </a:p>
          <a:p>
            <a:r>
              <a:rPr lang="ja-JP" altLang="en-US" sz="2000" dirty="0" smtClean="0"/>
              <a:t>〇</a:t>
            </a:r>
            <a:r>
              <a:rPr lang="ja-JP" altLang="en-US" sz="2400" dirty="0" smtClean="0"/>
              <a:t>  </a:t>
            </a:r>
            <a:r>
              <a:rPr lang="ja-JP" altLang="en-US" sz="2400" b="1" u="sng" dirty="0" smtClean="0">
                <a:solidFill>
                  <a:srgbClr val="FF0000"/>
                </a:solidFill>
              </a:rPr>
              <a:t>２０３０年</a:t>
            </a:r>
            <a:r>
              <a:rPr lang="ja-JP" altLang="en-US" sz="2000" b="1" u="sng" dirty="0" smtClean="0"/>
              <a:t>までの国際目標</a:t>
            </a:r>
            <a:r>
              <a:rPr lang="ja-JP" altLang="en-US" sz="2000" dirty="0" smtClean="0"/>
              <a:t>。発展途上国のみならず先進国を含め全世界で取り組む。</a:t>
            </a:r>
            <a:endParaRPr lang="en-US" altLang="ja-JP" sz="2000" dirty="0" smtClean="0"/>
          </a:p>
          <a:p>
            <a:r>
              <a:rPr lang="ja-JP" altLang="en-US" sz="2000" dirty="0" smtClean="0"/>
              <a:t>〇  持続可能な世界を実現するための</a:t>
            </a:r>
            <a:r>
              <a:rPr lang="ja-JP" altLang="en-US" sz="2400" b="1" u="sng" dirty="0" smtClean="0">
                <a:solidFill>
                  <a:srgbClr val="FF0000"/>
                </a:solidFill>
              </a:rPr>
              <a:t>１７</a:t>
            </a:r>
            <a:r>
              <a:rPr lang="ja-JP" altLang="en-US" sz="2000" b="1" u="sng" dirty="0" smtClean="0"/>
              <a:t>のゴール（目標）</a:t>
            </a:r>
            <a:r>
              <a:rPr lang="ja-JP" altLang="en-US" sz="2000" u="sng" dirty="0" smtClean="0"/>
              <a:t>、</a:t>
            </a:r>
            <a:r>
              <a:rPr lang="ja-JP" altLang="en-US" sz="2400" b="1" u="sng" dirty="0" smtClean="0">
                <a:solidFill>
                  <a:srgbClr val="FF0000"/>
                </a:solidFill>
              </a:rPr>
              <a:t>１６９</a:t>
            </a:r>
            <a:r>
              <a:rPr lang="ja-JP" altLang="en-US" sz="2000" b="1" u="sng" dirty="0" smtClean="0"/>
              <a:t>のターゲット</a:t>
            </a:r>
            <a:r>
              <a:rPr lang="ja-JP" altLang="en-US" sz="2000" dirty="0" smtClean="0"/>
              <a:t>から構成</a:t>
            </a:r>
            <a:endParaRPr lang="en-US" altLang="ja-JP" sz="2000" dirty="0" smtClean="0"/>
          </a:p>
          <a:p>
            <a:endParaRPr kumimoji="1" lang="ja-JP" altLang="en-US" dirty="0"/>
          </a:p>
        </p:txBody>
      </p:sp>
      <p:sp>
        <p:nvSpPr>
          <p:cNvPr id="5" name="AutoShape 2" descr="［別窓］">
            <a:hlinkClick r:id="rId3"/>
          </p:cNvPr>
          <p:cNvSpPr>
            <a:spLocks noChangeAspect="1" noChangeArrowheads="1"/>
          </p:cNvSpPr>
          <p:nvPr/>
        </p:nvSpPr>
        <p:spPr bwMode="auto">
          <a:xfrm>
            <a:off x="2209800" y="0"/>
            <a:ext cx="123825" cy="95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p>
        </p:txBody>
      </p:sp>
      <p:pic>
        <p:nvPicPr>
          <p:cNvPr id="1027" name="Picture 3" descr="［PD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9638" y="0"/>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8" name="Shape 138"/>
          <p:cNvPicPr preferRelativeResize="0">
            <a:picLocks noChangeAspect="1"/>
          </p:cNvPicPr>
          <p:nvPr/>
        </p:nvPicPr>
        <p:blipFill rotWithShape="1">
          <a:blip r:embed="rId6">
            <a:alphaModFix/>
          </a:blip>
          <a:srcRect/>
          <a:stretch/>
        </p:blipFill>
        <p:spPr>
          <a:xfrm>
            <a:off x="6419021" y="3235606"/>
            <a:ext cx="4368547" cy="3494838"/>
          </a:xfrm>
          <a:prstGeom prst="rect">
            <a:avLst/>
          </a:prstGeom>
          <a:noFill/>
          <a:ln>
            <a:noFill/>
          </a:ln>
        </p:spPr>
      </p:pic>
      <p:pic>
        <p:nvPicPr>
          <p:cNvPr id="9" name="Shape 129"/>
          <p:cNvPicPr preferRelativeResize="0">
            <a:picLocks noChangeAspect="1"/>
          </p:cNvPicPr>
          <p:nvPr/>
        </p:nvPicPr>
        <p:blipFill rotWithShape="1">
          <a:blip r:embed="rId7">
            <a:alphaModFix/>
          </a:blip>
          <a:srcRect/>
          <a:stretch/>
        </p:blipFill>
        <p:spPr>
          <a:xfrm>
            <a:off x="899219" y="3235606"/>
            <a:ext cx="5255396" cy="3494838"/>
          </a:xfrm>
          <a:prstGeom prst="rect">
            <a:avLst/>
          </a:prstGeom>
          <a:noFill/>
          <a:ln>
            <a:noFill/>
          </a:ln>
        </p:spPr>
      </p:pic>
    </p:spTree>
    <p:extLst>
      <p:ext uri="{BB962C8B-B14F-4D97-AF65-F5344CB8AC3E}">
        <p14:creationId xmlns:p14="http://schemas.microsoft.com/office/powerpoint/2010/main" val="33555684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これまでの取組み</a:t>
            </a:r>
            <a:endParaRPr kumimoji="1" lang="ja-JP" altLang="en-US" dirty="0"/>
          </a:p>
        </p:txBody>
      </p:sp>
    </p:spTree>
    <p:extLst>
      <p:ext uri="{BB962C8B-B14F-4D97-AF65-F5344CB8AC3E}">
        <p14:creationId xmlns:p14="http://schemas.microsoft.com/office/powerpoint/2010/main" val="11220806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ＳＤＧｓ未来都市</a:t>
            </a:r>
            <a:endParaRPr kumimoji="1" lang="ja-JP" altLang="en-US" dirty="0"/>
          </a:p>
        </p:txBody>
      </p:sp>
    </p:spTree>
    <p:extLst>
      <p:ext uri="{BB962C8B-B14F-4D97-AF65-F5344CB8AC3E}">
        <p14:creationId xmlns:p14="http://schemas.microsoft.com/office/powerpoint/2010/main" val="3007000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ＳＤＧｓ未来都市</a:t>
            </a:r>
            <a:endParaRPr kumimoji="1" lang="ja-JP" altLang="en-US" dirty="0"/>
          </a:p>
        </p:txBody>
      </p:sp>
      <p:sp>
        <p:nvSpPr>
          <p:cNvPr id="5" name="正方形/長方形 4"/>
          <p:cNvSpPr/>
          <p:nvPr/>
        </p:nvSpPr>
        <p:spPr>
          <a:xfrm>
            <a:off x="337071" y="1648450"/>
            <a:ext cx="11435003" cy="1908215"/>
          </a:xfrm>
          <a:prstGeom prst="rect">
            <a:avLst/>
          </a:prstGeom>
        </p:spPr>
        <p:txBody>
          <a:bodyPr wrap="square">
            <a:spAutoFit/>
          </a:bodyPr>
          <a:lstStyle/>
          <a:p>
            <a:pPr marL="87313" indent="7938">
              <a:lnSpc>
                <a:spcPct val="150000"/>
              </a:lnSpc>
            </a:pPr>
            <a:r>
              <a:rPr lang="ja-JP" altLang="en-US" dirty="0">
                <a:latin typeface="Meiryo UI" panose="020B0604030504040204" pitchFamily="50" charset="-128"/>
                <a:ea typeface="Meiryo UI" panose="020B0604030504040204" pitchFamily="50" charset="-128"/>
              </a:rPr>
              <a:t>地方創生に向け、</a:t>
            </a:r>
            <a:r>
              <a:rPr lang="en-US" altLang="ja-JP" b="1" dirty="0">
                <a:latin typeface="Meiryo UI" panose="020B0604030504040204" pitchFamily="50" charset="-128"/>
                <a:ea typeface="Meiryo UI" panose="020B0604030504040204" pitchFamily="50" charset="-128"/>
              </a:rPr>
              <a:t>SDGs</a:t>
            </a:r>
            <a:r>
              <a:rPr lang="ja-JP" altLang="en-US" b="1" dirty="0">
                <a:latin typeface="Meiryo UI" panose="020B0604030504040204" pitchFamily="50" charset="-128"/>
                <a:ea typeface="Meiryo UI" panose="020B0604030504040204" pitchFamily="50" charset="-128"/>
              </a:rPr>
              <a:t>の達成に資する優れた取組みを提案する自治体を「</a:t>
            </a:r>
            <a:r>
              <a:rPr lang="en-US" altLang="ja-JP" b="1" dirty="0">
                <a:latin typeface="Meiryo UI" panose="020B0604030504040204" pitchFamily="50" charset="-128"/>
                <a:ea typeface="Meiryo UI" panose="020B0604030504040204" pitchFamily="50" charset="-128"/>
              </a:rPr>
              <a:t>SDGs</a:t>
            </a:r>
            <a:r>
              <a:rPr lang="ja-JP" altLang="en-US" b="1" dirty="0">
                <a:latin typeface="Meiryo UI" panose="020B0604030504040204" pitchFamily="50" charset="-128"/>
                <a:ea typeface="Meiryo UI" panose="020B0604030504040204" pitchFamily="50" charset="-128"/>
              </a:rPr>
              <a:t>未来都市」として</a:t>
            </a:r>
            <a:r>
              <a:rPr lang="ja-JP" altLang="en-US" dirty="0">
                <a:latin typeface="Meiryo UI" panose="020B0604030504040204" pitchFamily="50" charset="-128"/>
                <a:ea typeface="Meiryo UI" panose="020B0604030504040204" pitchFamily="50" charset="-128"/>
              </a:rPr>
              <a:t>、また、未来都市提案書に記載された事業のうち、</a:t>
            </a:r>
            <a:r>
              <a:rPr lang="ja-JP" altLang="en-US" b="1" dirty="0">
                <a:latin typeface="Meiryo UI" panose="020B0604030504040204" pitchFamily="50" charset="-128"/>
                <a:ea typeface="Meiryo UI" panose="020B0604030504040204" pitchFamily="50" charset="-128"/>
              </a:rPr>
              <a:t>特に先導的な事業を「自治体</a:t>
            </a:r>
            <a:r>
              <a:rPr lang="en-US" altLang="ja-JP" b="1" dirty="0">
                <a:latin typeface="Meiryo UI" panose="020B0604030504040204" pitchFamily="50" charset="-128"/>
                <a:ea typeface="Meiryo UI" panose="020B0604030504040204" pitchFamily="50" charset="-128"/>
              </a:rPr>
              <a:t>SDGs</a:t>
            </a:r>
            <a:r>
              <a:rPr lang="ja-JP" altLang="en-US" b="1" dirty="0">
                <a:latin typeface="Meiryo UI" panose="020B0604030504040204" pitchFamily="50" charset="-128"/>
                <a:ea typeface="Meiryo UI" panose="020B0604030504040204" pitchFamily="50" charset="-128"/>
              </a:rPr>
              <a:t>モデル事業」として選定する</a:t>
            </a:r>
            <a:r>
              <a:rPr lang="ja-JP" altLang="en-US" b="1" dirty="0" smtClean="0">
                <a:latin typeface="Meiryo UI" panose="020B0604030504040204" pitchFamily="50" charset="-128"/>
                <a:ea typeface="Meiryo UI" panose="020B0604030504040204" pitchFamily="50" charset="-128"/>
              </a:rPr>
              <a:t>制度</a:t>
            </a:r>
            <a:endParaRPr lang="en-US" altLang="ja-JP" b="1" dirty="0" smtClean="0">
              <a:latin typeface="Meiryo UI" panose="020B0604030504040204" pitchFamily="50" charset="-128"/>
              <a:ea typeface="Meiryo UI" panose="020B0604030504040204" pitchFamily="50" charset="-128"/>
            </a:endParaRPr>
          </a:p>
          <a:p>
            <a:pPr marL="87313" indent="7938">
              <a:lnSpc>
                <a:spcPct val="150000"/>
              </a:lnSpc>
            </a:pPr>
            <a:r>
              <a:rPr lang="ja-JP" altLang="en-US" dirty="0" smtClean="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2018</a:t>
            </a:r>
            <a:r>
              <a:rPr lang="ja-JP" altLang="en-US" dirty="0">
                <a:latin typeface="Meiryo UI" panose="020B0604030504040204" pitchFamily="50" charset="-128"/>
                <a:ea typeface="Meiryo UI" panose="020B0604030504040204" pitchFamily="50" charset="-128"/>
              </a:rPr>
              <a:t>年度から内閣府が実施</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pPr marL="87313" indent="7938">
              <a:lnSpc>
                <a:spcPct val="150000"/>
              </a:lnSpc>
              <a:spcBef>
                <a:spcPts val="1200"/>
              </a:spcBef>
            </a:pPr>
            <a:r>
              <a:rPr lang="en-US" altLang="ja-JP" dirty="0" smtClean="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2024</a:t>
            </a:r>
            <a:r>
              <a:rPr lang="ja-JP" altLang="en-US" dirty="0">
                <a:latin typeface="Meiryo UI" panose="020B0604030504040204" pitchFamily="50" charset="-128"/>
                <a:ea typeface="Meiryo UI" panose="020B0604030504040204" pitchFamily="50" charset="-128"/>
              </a:rPr>
              <a:t>年末までに累計</a:t>
            </a:r>
            <a:r>
              <a:rPr lang="en-US" altLang="ja-JP" dirty="0">
                <a:latin typeface="Meiryo UI" panose="020B0604030504040204" pitchFamily="50" charset="-128"/>
                <a:ea typeface="Meiryo UI" panose="020B0604030504040204" pitchFamily="50" charset="-128"/>
              </a:rPr>
              <a:t>210</a:t>
            </a:r>
            <a:r>
              <a:rPr lang="ja-JP" altLang="en-US" dirty="0">
                <a:latin typeface="Meiryo UI" panose="020B0604030504040204" pitchFamily="50" charset="-128"/>
                <a:ea typeface="Meiryo UI" panose="020B0604030504040204" pitchFamily="50" charset="-128"/>
              </a:rPr>
              <a:t>都市が選定される</a:t>
            </a:r>
            <a:r>
              <a:rPr lang="ja-JP" altLang="en-US" dirty="0" smtClean="0">
                <a:latin typeface="Meiryo UI" panose="020B0604030504040204" pitchFamily="50" charset="-128"/>
                <a:ea typeface="Meiryo UI" panose="020B0604030504040204" pitchFamily="50" charset="-128"/>
              </a:rPr>
              <a:t>予定</a:t>
            </a:r>
            <a:endParaRPr lang="ja-JP" altLang="en-US" dirty="0">
              <a:latin typeface="Meiryo UI" panose="020B0604030504040204" pitchFamily="50" charset="-128"/>
              <a:ea typeface="Meiryo UI" panose="020B0604030504040204"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1367221010"/>
              </p:ext>
            </p:extLst>
          </p:nvPr>
        </p:nvGraphicFramePr>
        <p:xfrm>
          <a:off x="708573" y="4089824"/>
          <a:ext cx="10692000" cy="2194560"/>
        </p:xfrm>
        <a:graphic>
          <a:graphicData uri="http://schemas.openxmlformats.org/drawingml/2006/table">
            <a:tbl>
              <a:tblPr firstRow="1" bandRow="1">
                <a:tableStyleId>{93296810-A885-4BE3-A3E7-6D5BEEA58F35}</a:tableStyleId>
              </a:tblPr>
              <a:tblGrid>
                <a:gridCol w="1188000">
                  <a:extLst>
                    <a:ext uri="{9D8B030D-6E8A-4147-A177-3AD203B41FA5}">
                      <a16:colId xmlns:a16="http://schemas.microsoft.com/office/drawing/2014/main" val="3860438439"/>
                    </a:ext>
                  </a:extLst>
                </a:gridCol>
                <a:gridCol w="2160000">
                  <a:extLst>
                    <a:ext uri="{9D8B030D-6E8A-4147-A177-3AD203B41FA5}">
                      <a16:colId xmlns:a16="http://schemas.microsoft.com/office/drawing/2014/main" val="80126220"/>
                    </a:ext>
                  </a:extLst>
                </a:gridCol>
                <a:gridCol w="1980000">
                  <a:extLst>
                    <a:ext uri="{9D8B030D-6E8A-4147-A177-3AD203B41FA5}">
                      <a16:colId xmlns:a16="http://schemas.microsoft.com/office/drawing/2014/main" val="3917699888"/>
                    </a:ext>
                  </a:extLst>
                </a:gridCol>
                <a:gridCol w="2700000">
                  <a:extLst>
                    <a:ext uri="{9D8B030D-6E8A-4147-A177-3AD203B41FA5}">
                      <a16:colId xmlns:a16="http://schemas.microsoft.com/office/drawing/2014/main" val="2088348492"/>
                    </a:ext>
                  </a:extLst>
                </a:gridCol>
                <a:gridCol w="1332000">
                  <a:extLst>
                    <a:ext uri="{9D8B030D-6E8A-4147-A177-3AD203B41FA5}">
                      <a16:colId xmlns:a16="http://schemas.microsoft.com/office/drawing/2014/main" val="332229268"/>
                    </a:ext>
                  </a:extLst>
                </a:gridCol>
                <a:gridCol w="1332000">
                  <a:extLst>
                    <a:ext uri="{9D8B030D-6E8A-4147-A177-3AD203B41FA5}">
                      <a16:colId xmlns:a16="http://schemas.microsoft.com/office/drawing/2014/main" val="2711062671"/>
                    </a:ext>
                  </a:extLst>
                </a:gridCol>
              </a:tblGrid>
              <a:tr h="165331">
                <a:tc>
                  <a:txBody>
                    <a:bodyPr/>
                    <a:lstStyle/>
                    <a:p>
                      <a:endParaRPr kumimoji="1" lang="ja-JP" altLang="en-US" sz="1800" dirty="0"/>
                    </a:p>
                  </a:txBody>
                  <a:tcPr anchor="ctr"/>
                </a:tc>
                <a:tc>
                  <a:txBody>
                    <a:bodyPr/>
                    <a:lstStyle/>
                    <a:p>
                      <a:pPr algn="ctr"/>
                      <a:r>
                        <a:rPr kumimoji="1" lang="ja-JP" altLang="en-US" sz="1800" dirty="0" smtClean="0"/>
                        <a:t>未来都市 選定件数</a:t>
                      </a:r>
                      <a:endParaRPr kumimoji="1" lang="en-US" altLang="ja-JP" sz="1800" dirty="0" smtClean="0"/>
                    </a:p>
                  </a:txBody>
                  <a:tcPr anchor="ctr"/>
                </a:tc>
                <a:tc>
                  <a:txBody>
                    <a:bodyPr/>
                    <a:lstStyle/>
                    <a:p>
                      <a:pPr algn="ctr"/>
                      <a:r>
                        <a:rPr kumimoji="1" lang="ja-JP" altLang="en-US" sz="1400" dirty="0" smtClean="0"/>
                        <a:t>（うち、モデル事業）</a:t>
                      </a:r>
                      <a:endParaRPr kumimoji="1" lang="ja-JP" altLang="en-US" sz="1400" dirty="0"/>
                    </a:p>
                  </a:txBody>
                  <a:tcPr anchor="ctr">
                    <a:lnR w="12700" cap="flat" cmpd="sng" algn="ctr">
                      <a:solidFill>
                        <a:schemeClr val="tx1"/>
                      </a:solidFill>
                      <a:prstDash val="solid"/>
                      <a:round/>
                      <a:headEnd type="none" w="med" len="med"/>
                      <a:tailEnd type="none" w="med" len="med"/>
                    </a:lnR>
                  </a:tcPr>
                </a:tc>
                <a:tc>
                  <a:txBody>
                    <a:bodyPr/>
                    <a:lstStyle/>
                    <a:p>
                      <a:pPr algn="ctr"/>
                      <a:r>
                        <a:rPr kumimoji="1" lang="ja-JP" altLang="en-US" sz="1800" dirty="0" smtClean="0"/>
                        <a:t>府域の選定状況</a:t>
                      </a:r>
                      <a:endParaRPr kumimoji="1" lang="ja-JP" altLang="en-US" sz="1800" dirty="0"/>
                    </a:p>
                  </a:txBody>
                  <a:tcPr anchor="ctr">
                    <a:lnL w="12700" cap="flat" cmpd="sng" algn="ctr">
                      <a:solidFill>
                        <a:schemeClr val="tx1"/>
                      </a:solidFill>
                      <a:prstDash val="solid"/>
                      <a:round/>
                      <a:headEnd type="none" w="med" len="med"/>
                      <a:tailEnd type="none" w="med" len="med"/>
                    </a:lnL>
                  </a:tcPr>
                </a:tc>
                <a:tc>
                  <a:txBody>
                    <a:bodyPr/>
                    <a:lstStyle/>
                    <a:p>
                      <a:pPr algn="ctr"/>
                      <a:r>
                        <a:rPr kumimoji="1" lang="ja-JP" altLang="en-US" sz="1800" dirty="0" smtClean="0"/>
                        <a:t>未来都市</a:t>
                      </a:r>
                      <a:endParaRPr kumimoji="1" lang="ja-JP" altLang="en-US" sz="1800" dirty="0"/>
                    </a:p>
                  </a:txBody>
                  <a:tcPr anchor="ctr"/>
                </a:tc>
                <a:tc>
                  <a:txBody>
                    <a:bodyPr/>
                    <a:lstStyle/>
                    <a:p>
                      <a:pPr algn="ctr"/>
                      <a:r>
                        <a:rPr kumimoji="1" lang="ja-JP" altLang="en-US" sz="1800" dirty="0" smtClean="0"/>
                        <a:t>モデル事業</a:t>
                      </a:r>
                      <a:endParaRPr kumimoji="1" lang="ja-JP" altLang="en-US" sz="1800" dirty="0"/>
                    </a:p>
                  </a:txBody>
                  <a:tcPr anchor="ctr"/>
                </a:tc>
                <a:extLst>
                  <a:ext uri="{0D108BD9-81ED-4DB2-BD59-A6C34878D82A}">
                    <a16:rowId xmlns:a16="http://schemas.microsoft.com/office/drawing/2014/main" val="1998978024"/>
                  </a:ext>
                </a:extLst>
              </a:tr>
              <a:tr h="165331">
                <a:tc>
                  <a:txBody>
                    <a:bodyPr/>
                    <a:lstStyle/>
                    <a:p>
                      <a:pPr algn="ctr"/>
                      <a:r>
                        <a:rPr kumimoji="1" lang="en-US" altLang="ja-JP" sz="1800" dirty="0" smtClean="0"/>
                        <a:t>2018</a:t>
                      </a:r>
                      <a:r>
                        <a:rPr kumimoji="1" lang="ja-JP" altLang="en-US" sz="1800" dirty="0" smtClean="0"/>
                        <a:t>年度</a:t>
                      </a:r>
                      <a:endParaRPr kumimoji="1" lang="ja-JP" altLang="en-US" sz="1800" dirty="0"/>
                    </a:p>
                  </a:txBody>
                  <a:tcPr anchor="ctr"/>
                </a:tc>
                <a:tc>
                  <a:txBody>
                    <a:bodyPr/>
                    <a:lstStyle/>
                    <a:p>
                      <a:pPr algn="ctr"/>
                      <a:r>
                        <a:rPr kumimoji="1" lang="en-US" altLang="ja-JP" sz="1800" dirty="0" smtClean="0"/>
                        <a:t>29</a:t>
                      </a:r>
                      <a:r>
                        <a:rPr kumimoji="1" lang="ja-JP" altLang="en-US" sz="1800" dirty="0" smtClean="0"/>
                        <a:t>都市</a:t>
                      </a:r>
                      <a:endParaRPr kumimoji="1" lang="ja-JP" altLang="en-US" sz="1800" dirty="0"/>
                    </a:p>
                  </a:txBody>
                  <a:tcPr anchor="ctr"/>
                </a:tc>
                <a:tc>
                  <a:txBody>
                    <a:bodyPr/>
                    <a:lstStyle/>
                    <a:p>
                      <a:pPr algn="ctr"/>
                      <a:r>
                        <a:rPr kumimoji="1" lang="ja-JP" altLang="en-US" sz="1400" dirty="0" smtClean="0"/>
                        <a:t>（</a:t>
                      </a:r>
                      <a:r>
                        <a:rPr kumimoji="1" lang="en-US" altLang="ja-JP" sz="1400" dirty="0" smtClean="0"/>
                        <a:t>10</a:t>
                      </a:r>
                      <a:r>
                        <a:rPr kumimoji="1" lang="ja-JP" altLang="en-US" sz="1400" dirty="0" smtClean="0"/>
                        <a:t>事業）</a:t>
                      </a:r>
                      <a:endParaRPr kumimoji="1" lang="ja-JP" altLang="en-US" sz="1400" dirty="0"/>
                    </a:p>
                  </a:txBody>
                  <a:tcPr anchor="ctr">
                    <a:lnR w="12700" cap="flat" cmpd="sng" algn="ctr">
                      <a:solidFill>
                        <a:schemeClr val="tx1"/>
                      </a:solidFill>
                      <a:prstDash val="solid"/>
                      <a:round/>
                      <a:headEnd type="none" w="med" len="med"/>
                      <a:tailEnd type="none" w="med" len="med"/>
                    </a:lnR>
                  </a:tcPr>
                </a:tc>
                <a:tc>
                  <a:txBody>
                    <a:bodyPr/>
                    <a:lstStyle/>
                    <a:p>
                      <a:r>
                        <a:rPr kumimoji="1" lang="ja-JP" altLang="en-US" sz="1800" dirty="0" smtClean="0"/>
                        <a:t>堺市</a:t>
                      </a:r>
                      <a:endParaRPr kumimoji="1" lang="ja-JP" altLang="en-US" sz="1800" dirty="0"/>
                    </a:p>
                  </a:txBody>
                  <a:tcPr anchor="ctr">
                    <a:lnL w="12700" cap="flat" cmpd="sng" algn="ctr">
                      <a:solidFill>
                        <a:schemeClr val="tx1"/>
                      </a:solidFill>
                      <a:prstDash val="solid"/>
                      <a:round/>
                      <a:headEnd type="none" w="med" len="med"/>
                      <a:tailEnd type="none" w="med" len="med"/>
                    </a:lnL>
                  </a:tcPr>
                </a:tc>
                <a:tc>
                  <a:txBody>
                    <a:bodyPr/>
                    <a:lstStyle/>
                    <a:p>
                      <a:pPr algn="ctr"/>
                      <a:r>
                        <a:rPr kumimoji="1" lang="ja-JP" altLang="en-US" sz="1800" dirty="0" smtClean="0"/>
                        <a:t>〇</a:t>
                      </a:r>
                      <a:endParaRPr kumimoji="1" lang="ja-JP" altLang="en-US" sz="1800" dirty="0"/>
                    </a:p>
                  </a:txBody>
                  <a:tcPr anchor="ctr"/>
                </a:tc>
                <a:tc>
                  <a:txBody>
                    <a:bodyPr/>
                    <a:lstStyle/>
                    <a:p>
                      <a:pPr algn="ctr"/>
                      <a:endParaRPr kumimoji="1" lang="ja-JP" altLang="en-US" sz="1800" dirty="0"/>
                    </a:p>
                  </a:txBody>
                  <a:tcPr anchor="ctr"/>
                </a:tc>
                <a:extLst>
                  <a:ext uri="{0D108BD9-81ED-4DB2-BD59-A6C34878D82A}">
                    <a16:rowId xmlns:a16="http://schemas.microsoft.com/office/drawing/2014/main" val="2315208469"/>
                  </a:ext>
                </a:extLst>
              </a:tr>
              <a:tr h="165331">
                <a:tc>
                  <a:txBody>
                    <a:bodyPr/>
                    <a:lstStyle/>
                    <a:p>
                      <a:pPr algn="ctr"/>
                      <a:r>
                        <a:rPr kumimoji="1" lang="en-US" altLang="ja-JP" sz="1800" dirty="0" smtClean="0"/>
                        <a:t>2019</a:t>
                      </a:r>
                      <a:r>
                        <a:rPr kumimoji="1" lang="ja-JP" altLang="en-US" sz="1800" dirty="0" smtClean="0"/>
                        <a:t>年度</a:t>
                      </a:r>
                      <a:endParaRPr kumimoji="1" lang="ja-JP" altLang="en-US" sz="1800" dirty="0"/>
                    </a:p>
                  </a:txBody>
                  <a:tcPr anchor="ctr"/>
                </a:tc>
                <a:tc>
                  <a:txBody>
                    <a:bodyPr/>
                    <a:lstStyle/>
                    <a:p>
                      <a:pPr algn="ctr"/>
                      <a:r>
                        <a:rPr kumimoji="1" lang="en-US" altLang="ja-JP" sz="1800" dirty="0" smtClean="0"/>
                        <a:t>31</a:t>
                      </a:r>
                      <a:r>
                        <a:rPr kumimoji="1" lang="ja-JP" altLang="en-US" sz="1800" dirty="0" smtClean="0"/>
                        <a:t>都市</a:t>
                      </a:r>
                      <a:endParaRPr kumimoji="1" lang="ja-JP" altLang="en-US" sz="1800" dirty="0"/>
                    </a:p>
                  </a:txBody>
                  <a:tcPr anchor="ctr"/>
                </a:tc>
                <a:tc>
                  <a:txBody>
                    <a:bodyPr/>
                    <a:lstStyle/>
                    <a:p>
                      <a:pPr algn="ctr"/>
                      <a:r>
                        <a:rPr kumimoji="1" lang="ja-JP" altLang="en-US" sz="1400" dirty="0" smtClean="0"/>
                        <a:t>（</a:t>
                      </a:r>
                      <a:r>
                        <a:rPr kumimoji="1" lang="en-US" altLang="ja-JP" sz="1400" dirty="0" smtClean="0"/>
                        <a:t>10</a:t>
                      </a:r>
                      <a:r>
                        <a:rPr kumimoji="1" lang="ja-JP" altLang="en-US" sz="1400" dirty="0" smtClean="0"/>
                        <a:t>事業）</a:t>
                      </a:r>
                      <a:endParaRPr kumimoji="1" lang="ja-JP" altLang="en-US" sz="1400" dirty="0"/>
                    </a:p>
                  </a:txBody>
                  <a:tcPr anchor="ctr">
                    <a:lnR w="12700" cap="flat" cmpd="sng" algn="ctr">
                      <a:solidFill>
                        <a:schemeClr val="tx1"/>
                      </a:solidFill>
                      <a:prstDash val="solid"/>
                      <a:round/>
                      <a:headEnd type="none" w="med" len="med"/>
                      <a:tailEnd type="none" w="med" len="med"/>
                    </a:lnR>
                  </a:tcPr>
                </a:tc>
                <a:tc>
                  <a:txBody>
                    <a:bodyPr/>
                    <a:lstStyle/>
                    <a:p>
                      <a:r>
                        <a:rPr kumimoji="1" lang="ja-JP" altLang="en-US" sz="1800" dirty="0" smtClean="0"/>
                        <a:t>府域での選定なし</a:t>
                      </a:r>
                      <a:endParaRPr kumimoji="1" lang="ja-JP" altLang="en-US" sz="1800" dirty="0"/>
                    </a:p>
                  </a:txBody>
                  <a:tcPr anchor="ctr">
                    <a:lnL w="12700" cap="flat" cmpd="sng" algn="ctr">
                      <a:solidFill>
                        <a:schemeClr val="tx1"/>
                      </a:solidFill>
                      <a:prstDash val="solid"/>
                      <a:round/>
                      <a:headEnd type="none" w="med" len="med"/>
                      <a:tailEnd type="none" w="med" len="med"/>
                    </a:lnL>
                  </a:tcPr>
                </a:tc>
                <a:tc>
                  <a:txBody>
                    <a:bodyPr/>
                    <a:lstStyle/>
                    <a:p>
                      <a:pPr algn="ctr"/>
                      <a:endParaRPr kumimoji="1" lang="ja-JP" altLang="en-US" sz="1800" dirty="0"/>
                    </a:p>
                  </a:txBody>
                  <a:tcPr anchor="ctr"/>
                </a:tc>
                <a:tc>
                  <a:txBody>
                    <a:bodyPr/>
                    <a:lstStyle/>
                    <a:p>
                      <a:pPr algn="ctr"/>
                      <a:endParaRPr kumimoji="1" lang="ja-JP" altLang="en-US" sz="1800" dirty="0"/>
                    </a:p>
                  </a:txBody>
                  <a:tcPr anchor="ctr"/>
                </a:tc>
                <a:extLst>
                  <a:ext uri="{0D108BD9-81ED-4DB2-BD59-A6C34878D82A}">
                    <a16:rowId xmlns:a16="http://schemas.microsoft.com/office/drawing/2014/main" val="2704144533"/>
                  </a:ext>
                </a:extLst>
              </a:tr>
              <a:tr h="165331">
                <a:tc rowSpan="3">
                  <a:txBody>
                    <a:bodyPr/>
                    <a:lstStyle/>
                    <a:p>
                      <a:pPr algn="ctr"/>
                      <a:r>
                        <a:rPr kumimoji="1" lang="en-US" altLang="ja-JP" sz="1800" dirty="0" smtClean="0"/>
                        <a:t>2020</a:t>
                      </a:r>
                      <a:r>
                        <a:rPr kumimoji="1" lang="ja-JP" altLang="en-US" sz="1800" dirty="0" smtClean="0"/>
                        <a:t>年度</a:t>
                      </a:r>
                      <a:endParaRPr kumimoji="1" lang="ja-JP" altLang="en-US" sz="1800" dirty="0"/>
                    </a:p>
                  </a:txBody>
                  <a:tcPr anchor="ctr"/>
                </a:tc>
                <a:tc rowSpan="3">
                  <a:txBody>
                    <a:bodyPr/>
                    <a:lstStyle/>
                    <a:p>
                      <a:pPr algn="ctr"/>
                      <a:r>
                        <a:rPr kumimoji="1" lang="en-US" altLang="ja-JP" sz="1800" dirty="0" smtClean="0"/>
                        <a:t>33</a:t>
                      </a:r>
                      <a:r>
                        <a:rPr kumimoji="1" lang="ja-JP" altLang="en-US" sz="1800" dirty="0" smtClean="0"/>
                        <a:t>都市</a:t>
                      </a:r>
                      <a:endParaRPr kumimoji="1" lang="ja-JP" altLang="en-US" sz="1800" dirty="0"/>
                    </a:p>
                  </a:txBody>
                  <a:tcPr anchor="ctr"/>
                </a:tc>
                <a:tc rowSpan="3">
                  <a:txBody>
                    <a:bodyPr/>
                    <a:lstStyle/>
                    <a:p>
                      <a:pPr algn="ctr"/>
                      <a:r>
                        <a:rPr kumimoji="1" lang="ja-JP" altLang="en-US" sz="1400" dirty="0" smtClean="0"/>
                        <a:t>（</a:t>
                      </a:r>
                      <a:r>
                        <a:rPr kumimoji="1" lang="en-US" altLang="ja-JP" sz="1400" dirty="0" smtClean="0"/>
                        <a:t>10</a:t>
                      </a:r>
                      <a:r>
                        <a:rPr kumimoji="1" lang="ja-JP" altLang="en-US" sz="1400" dirty="0" smtClean="0"/>
                        <a:t>事業）</a:t>
                      </a:r>
                      <a:endParaRPr kumimoji="1" lang="ja-JP" altLang="en-US" sz="1400" dirty="0"/>
                    </a:p>
                  </a:txBody>
                  <a:tcPr anchor="ctr">
                    <a:lnR w="12700" cap="flat" cmpd="sng" algn="ctr">
                      <a:solidFill>
                        <a:schemeClr val="tx1"/>
                      </a:solidFill>
                      <a:prstDash val="solid"/>
                      <a:round/>
                      <a:headEnd type="none" w="med" len="med"/>
                      <a:tailEnd type="none" w="med" len="med"/>
                    </a:lnR>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kumimoji="1" lang="ja-JP" altLang="en-US" sz="1800" dirty="0" smtClean="0"/>
                        <a:t>大阪府・大阪市（共同）</a:t>
                      </a:r>
                      <a:endParaRPr kumimoji="1" lang="en-US" altLang="ja-JP" sz="1800" dirty="0" smtClean="0"/>
                    </a:p>
                  </a:txBody>
                  <a:tcPr anchor="ctr">
                    <a:lnL w="12700" cap="flat" cmpd="sng" algn="ctr">
                      <a:solidFill>
                        <a:schemeClr val="tx1"/>
                      </a:solidFill>
                      <a:prstDash val="solid"/>
                      <a:round/>
                      <a:headEnd type="none" w="med" len="med"/>
                      <a:tailEnd type="none" w="med" len="med"/>
                    </a:lnL>
                  </a:tcPr>
                </a:tc>
                <a:tc>
                  <a:txBody>
                    <a:bodyPr/>
                    <a:lstStyle/>
                    <a:p>
                      <a:pPr algn="ctr"/>
                      <a:r>
                        <a:rPr kumimoji="1" lang="ja-JP" altLang="en-US" sz="1800" dirty="0" smtClean="0"/>
                        <a:t>〇</a:t>
                      </a:r>
                      <a:endParaRPr kumimoji="1" lang="ja-JP" altLang="en-US" sz="1800" dirty="0"/>
                    </a:p>
                  </a:txBody>
                  <a:tcPr anchor="ctr"/>
                </a:tc>
                <a:tc>
                  <a:txBody>
                    <a:bodyPr/>
                    <a:lstStyle/>
                    <a:p>
                      <a:pPr algn="ctr"/>
                      <a:r>
                        <a:rPr kumimoji="1" lang="ja-JP" altLang="en-US" sz="1800" dirty="0" smtClean="0"/>
                        <a:t>〇</a:t>
                      </a:r>
                      <a:endParaRPr kumimoji="1" lang="ja-JP" altLang="en-US" sz="1800" dirty="0"/>
                    </a:p>
                  </a:txBody>
                  <a:tcPr anchor="ctr"/>
                </a:tc>
                <a:extLst>
                  <a:ext uri="{0D108BD9-81ED-4DB2-BD59-A6C34878D82A}">
                    <a16:rowId xmlns:a16="http://schemas.microsoft.com/office/drawing/2014/main" val="715841814"/>
                  </a:ext>
                </a:extLst>
              </a:tr>
              <a:tr h="165331">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r>
                        <a:rPr kumimoji="1" lang="ja-JP" altLang="en-US" sz="1800" dirty="0" smtClean="0"/>
                        <a:t>豊中市</a:t>
                      </a:r>
                      <a:endParaRPr kumimoji="1" lang="ja-JP" altLang="en-US" sz="1800" dirty="0"/>
                    </a:p>
                  </a:txBody>
                  <a:tcPr anchor="ctr">
                    <a:lnL w="12700" cap="flat" cmpd="sng" algn="ctr">
                      <a:solidFill>
                        <a:schemeClr val="tx1"/>
                      </a:solidFill>
                      <a:prstDash val="solid"/>
                      <a:round/>
                      <a:headEnd type="none" w="med" len="med"/>
                      <a:tailEnd type="none" w="med" len="med"/>
                    </a:lnL>
                  </a:tcPr>
                </a:tc>
                <a:tc>
                  <a:txBody>
                    <a:bodyPr/>
                    <a:lstStyle/>
                    <a:p>
                      <a:pPr algn="ctr"/>
                      <a:r>
                        <a:rPr kumimoji="1" lang="ja-JP" altLang="en-US" sz="1800" dirty="0" smtClean="0"/>
                        <a:t>〇</a:t>
                      </a:r>
                      <a:endParaRPr kumimoji="1" lang="ja-JP" altLang="en-US" sz="1800" dirty="0"/>
                    </a:p>
                  </a:txBody>
                  <a:tcPr anchor="ctr"/>
                </a:tc>
                <a:tc>
                  <a:txBody>
                    <a:bodyPr/>
                    <a:lstStyle/>
                    <a:p>
                      <a:pPr algn="ctr"/>
                      <a:endParaRPr kumimoji="1" lang="ja-JP" altLang="en-US" sz="1800" dirty="0"/>
                    </a:p>
                  </a:txBody>
                  <a:tcPr anchor="ctr"/>
                </a:tc>
                <a:extLst>
                  <a:ext uri="{0D108BD9-81ED-4DB2-BD59-A6C34878D82A}">
                    <a16:rowId xmlns:a16="http://schemas.microsoft.com/office/drawing/2014/main" val="1134110404"/>
                  </a:ext>
                </a:extLst>
              </a:tr>
              <a:tr h="165331">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r>
                        <a:rPr kumimoji="1" lang="ja-JP" altLang="en-US" sz="1800" dirty="0" smtClean="0"/>
                        <a:t>富田林市</a:t>
                      </a:r>
                      <a:endParaRPr kumimoji="1" lang="ja-JP" altLang="en-US" sz="1800" dirty="0"/>
                    </a:p>
                  </a:txBody>
                  <a:tcPr anchor="ctr">
                    <a:lnL w="12700" cap="flat" cmpd="sng" algn="ctr">
                      <a:solidFill>
                        <a:schemeClr val="tx1"/>
                      </a:solidFill>
                      <a:prstDash val="solid"/>
                      <a:round/>
                      <a:headEnd type="none" w="med" len="med"/>
                      <a:tailEnd type="none" w="med" len="med"/>
                    </a:lnL>
                  </a:tcPr>
                </a:tc>
                <a:tc>
                  <a:txBody>
                    <a:bodyPr/>
                    <a:lstStyle/>
                    <a:p>
                      <a:pPr algn="ctr"/>
                      <a:r>
                        <a:rPr kumimoji="1" lang="ja-JP" altLang="en-US" sz="1800" dirty="0" smtClean="0"/>
                        <a:t>〇</a:t>
                      </a:r>
                      <a:endParaRPr kumimoji="1" lang="ja-JP" altLang="en-US" sz="1800" dirty="0"/>
                    </a:p>
                  </a:txBody>
                  <a:tcPr anchor="ctr"/>
                </a:tc>
                <a:tc>
                  <a:txBody>
                    <a:bodyPr/>
                    <a:lstStyle/>
                    <a:p>
                      <a:pPr algn="ctr"/>
                      <a:r>
                        <a:rPr kumimoji="1" lang="ja-JP" altLang="en-US" sz="1800" dirty="0" smtClean="0"/>
                        <a:t>〇</a:t>
                      </a:r>
                      <a:endParaRPr kumimoji="1" lang="ja-JP" altLang="en-US" sz="1800" dirty="0"/>
                    </a:p>
                  </a:txBody>
                  <a:tcPr anchor="ctr"/>
                </a:tc>
                <a:extLst>
                  <a:ext uri="{0D108BD9-81ED-4DB2-BD59-A6C34878D82A}">
                    <a16:rowId xmlns:a16="http://schemas.microsoft.com/office/drawing/2014/main" val="2295543657"/>
                  </a:ext>
                </a:extLst>
              </a:tr>
            </a:tbl>
          </a:graphicData>
        </a:graphic>
      </p:graphicFrame>
      <p:sp>
        <p:nvSpPr>
          <p:cNvPr id="7" name="正方形/長方形 6"/>
          <p:cNvSpPr/>
          <p:nvPr/>
        </p:nvSpPr>
        <p:spPr>
          <a:xfrm>
            <a:off x="499077" y="3720492"/>
            <a:ext cx="1107996" cy="369332"/>
          </a:xfrm>
          <a:prstGeom prst="rect">
            <a:avLst/>
          </a:prstGeom>
        </p:spPr>
        <p:txBody>
          <a:bodyPr wrap="none">
            <a:spAutoFit/>
          </a:bodyPr>
          <a:lstStyle/>
          <a:p>
            <a:r>
              <a:rPr kumimoji="1" lang="ja-JP" altLang="en-US" b="1" dirty="0" smtClean="0">
                <a:latin typeface="Meiryo UI" panose="020B0604030504040204" pitchFamily="50" charset="-128"/>
                <a:ea typeface="Meiryo UI" panose="020B0604030504040204" pitchFamily="50" charset="-128"/>
              </a:rPr>
              <a:t>選定状況</a:t>
            </a:r>
            <a:endParaRPr kumimoji="1" lang="en-US" altLang="ja-JP" b="1" dirty="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4626591" y="6366897"/>
            <a:ext cx="960519" cy="307777"/>
          </a:xfrm>
          <a:prstGeom prst="rect">
            <a:avLst/>
          </a:prstGeom>
          <a:noFill/>
        </p:spPr>
        <p:txBody>
          <a:bodyPr wrap="none" rtlCol="0">
            <a:spAutoFit/>
          </a:bodyPr>
          <a:lstStyle/>
          <a:p>
            <a:r>
              <a:rPr kumimoji="1" lang="en-US" altLang="ja-JP" sz="1400" dirty="0" smtClean="0"/>
              <a:t>(30</a:t>
            </a:r>
            <a:r>
              <a:rPr kumimoji="1" lang="ja-JP" altLang="en-US" sz="1400" dirty="0" smtClean="0"/>
              <a:t>事業）</a:t>
            </a:r>
            <a:endParaRPr kumimoji="1" lang="ja-JP" altLang="en-US" sz="1400" dirty="0"/>
          </a:p>
        </p:txBody>
      </p:sp>
      <p:sp>
        <p:nvSpPr>
          <p:cNvPr id="12" name="テキスト ボックス 11"/>
          <p:cNvSpPr txBox="1"/>
          <p:nvPr/>
        </p:nvSpPr>
        <p:spPr>
          <a:xfrm>
            <a:off x="2554405" y="6336119"/>
            <a:ext cx="880369" cy="369332"/>
          </a:xfrm>
          <a:prstGeom prst="rect">
            <a:avLst/>
          </a:prstGeom>
          <a:noFill/>
        </p:spPr>
        <p:txBody>
          <a:bodyPr wrap="none" rtlCol="0">
            <a:spAutoFit/>
          </a:bodyPr>
          <a:lstStyle/>
          <a:p>
            <a:r>
              <a:rPr kumimoji="1" lang="en-US" altLang="ja-JP" dirty="0" smtClean="0"/>
              <a:t>93</a:t>
            </a:r>
            <a:r>
              <a:rPr kumimoji="1" lang="ja-JP" altLang="en-US" dirty="0" smtClean="0"/>
              <a:t>都市</a:t>
            </a:r>
            <a:endParaRPr kumimoji="1" lang="ja-JP" altLang="en-US" dirty="0"/>
          </a:p>
        </p:txBody>
      </p:sp>
      <p:sp>
        <p:nvSpPr>
          <p:cNvPr id="13" name="テキスト ボックス 12"/>
          <p:cNvSpPr txBox="1"/>
          <p:nvPr/>
        </p:nvSpPr>
        <p:spPr>
          <a:xfrm>
            <a:off x="1068745" y="6336119"/>
            <a:ext cx="415498" cy="369332"/>
          </a:xfrm>
          <a:prstGeom prst="rect">
            <a:avLst/>
          </a:prstGeom>
          <a:noFill/>
        </p:spPr>
        <p:txBody>
          <a:bodyPr wrap="none" rtlCol="0">
            <a:spAutoFit/>
          </a:bodyPr>
          <a:lstStyle/>
          <a:p>
            <a:r>
              <a:rPr kumimoji="1" lang="ja-JP" altLang="en-US" dirty="0" smtClean="0"/>
              <a:t>計</a:t>
            </a:r>
            <a:endParaRPr kumimoji="1" lang="ja-JP" altLang="en-US" dirty="0"/>
          </a:p>
        </p:txBody>
      </p:sp>
    </p:spTree>
    <p:extLst>
      <p:ext uri="{BB962C8B-B14F-4D97-AF65-F5344CB8AC3E}">
        <p14:creationId xmlns:p14="http://schemas.microsoft.com/office/powerpoint/2010/main" val="2602425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ＳＤＧｓ未来都市計画</a:t>
            </a:r>
            <a:r>
              <a:rPr lang="ja-JP" altLang="en-US" sz="3200" dirty="0" smtClean="0"/>
              <a:t>（大阪府</a:t>
            </a:r>
            <a:r>
              <a:rPr lang="ja-JP" altLang="en-US" sz="3200" dirty="0"/>
              <a:t>・</a:t>
            </a:r>
            <a:r>
              <a:rPr lang="ja-JP" altLang="en-US" sz="3200" dirty="0" smtClean="0"/>
              <a:t>大阪市）</a:t>
            </a:r>
            <a:endParaRPr kumimoji="1" lang="ja-JP" altLang="en-US" sz="3200" dirty="0"/>
          </a:p>
        </p:txBody>
      </p:sp>
      <p:sp>
        <p:nvSpPr>
          <p:cNvPr id="4" name="正方形/長方形 3"/>
          <p:cNvSpPr/>
          <p:nvPr/>
        </p:nvSpPr>
        <p:spPr>
          <a:xfrm>
            <a:off x="688665" y="1694834"/>
            <a:ext cx="10665135" cy="2451953"/>
          </a:xfrm>
          <a:prstGeom prst="rect">
            <a:avLst/>
          </a:prstGeom>
        </p:spPr>
        <p:txBody>
          <a:bodyPr wrap="square">
            <a:spAutoFit/>
          </a:bodyPr>
          <a:lstStyle/>
          <a:p>
            <a:pPr algn="just">
              <a:spcAft>
                <a:spcPts val="0"/>
              </a:spcAft>
            </a:pPr>
            <a:r>
              <a:rPr lang="ja-JP" altLang="ja-JP" sz="2000" b="1" kern="100" dirty="0" smtClean="0">
                <a:latin typeface="Meiryo UI" panose="020B0604030504040204" pitchFamily="50" charset="-128"/>
                <a:ea typeface="Meiryo UI" panose="020B0604030504040204" pitchFamily="50" charset="-128"/>
                <a:cs typeface="Times New Roman" panose="02020603050405020304" pitchFamily="18" charset="0"/>
              </a:rPr>
              <a:t>タイトル</a:t>
            </a:r>
            <a:endParaRPr lang="en-US" altLang="ja-JP" sz="2000" b="1" kern="100" dirty="0">
              <a:latin typeface="Meiryo UI" panose="020B0604030504040204" pitchFamily="50" charset="-128"/>
              <a:ea typeface="Meiryo UI" panose="020B0604030504040204" pitchFamily="50" charset="-128"/>
              <a:cs typeface="Times New Roman" panose="02020603050405020304" pitchFamily="18" charset="0"/>
            </a:endParaRPr>
          </a:p>
          <a:p>
            <a:pPr indent="265113" algn="just">
              <a:spcAft>
                <a:spcPts val="0"/>
              </a:spcAft>
            </a:pPr>
            <a:r>
              <a:rPr lang="en-US" altLang="ja-JP" sz="2000" kern="100" dirty="0" smtClean="0">
                <a:latin typeface="Meiryo UI" panose="020B0604030504040204" pitchFamily="50" charset="-128"/>
                <a:ea typeface="Meiryo UI" panose="020B0604030504040204" pitchFamily="50" charset="-128"/>
                <a:cs typeface="Times New Roman" panose="02020603050405020304" pitchFamily="18" charset="0"/>
              </a:rPr>
              <a:t>2025</a:t>
            </a:r>
            <a:r>
              <a:rPr lang="ja-JP" altLang="ja-JP" sz="2000" kern="100" dirty="0">
                <a:latin typeface="Meiryo UI" panose="020B0604030504040204" pitchFamily="50" charset="-128"/>
                <a:ea typeface="Meiryo UI" panose="020B0604030504040204" pitchFamily="50" charset="-128"/>
                <a:cs typeface="Times New Roman" panose="02020603050405020304" pitchFamily="18" charset="0"/>
              </a:rPr>
              <a:t>年大阪・関西万博をインパクトとした「</a:t>
            </a:r>
            <a:r>
              <a:rPr lang="en-US" altLang="ja-JP" sz="2000" kern="100" dirty="0">
                <a:latin typeface="Meiryo UI" panose="020B0604030504040204" pitchFamily="50" charset="-128"/>
                <a:ea typeface="Meiryo UI" panose="020B0604030504040204" pitchFamily="50" charset="-128"/>
                <a:cs typeface="Times New Roman" panose="02020603050405020304" pitchFamily="18" charset="0"/>
              </a:rPr>
              <a:t>SDGs</a:t>
            </a:r>
            <a:r>
              <a:rPr lang="ja-JP" altLang="ja-JP" sz="2000" kern="100" dirty="0">
                <a:latin typeface="Meiryo UI" panose="020B0604030504040204" pitchFamily="50" charset="-128"/>
                <a:ea typeface="Meiryo UI" panose="020B0604030504040204" pitchFamily="50" charset="-128"/>
                <a:cs typeface="Times New Roman" panose="02020603050405020304" pitchFamily="18" charset="0"/>
              </a:rPr>
              <a:t>先進都市」の実現に</a:t>
            </a:r>
            <a:r>
              <a:rPr lang="ja-JP" altLang="ja-JP" sz="2000" kern="100" dirty="0" smtClean="0">
                <a:latin typeface="Meiryo UI" panose="020B0604030504040204" pitchFamily="50" charset="-128"/>
                <a:ea typeface="Meiryo UI" panose="020B0604030504040204" pitchFamily="50" charset="-128"/>
                <a:cs typeface="Times New Roman" panose="02020603050405020304" pitchFamily="18" charset="0"/>
              </a:rPr>
              <a:t>向けて</a:t>
            </a:r>
            <a:endParaRPr lang="en-US" altLang="ja-JP" sz="20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algn="just">
              <a:spcBef>
                <a:spcPts val="600"/>
              </a:spcBef>
              <a:spcAft>
                <a:spcPts val="0"/>
              </a:spcAft>
            </a:pPr>
            <a:endParaRPr lang="en-US" altLang="ja-JP" sz="20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algn="just">
              <a:spcBef>
                <a:spcPts val="600"/>
              </a:spcBef>
              <a:spcAft>
                <a:spcPts val="0"/>
              </a:spcAft>
            </a:pPr>
            <a:r>
              <a:rPr lang="en-US" altLang="ja-JP" sz="2000" b="1" kern="100" dirty="0" smtClean="0">
                <a:latin typeface="Meiryo UI" panose="020B0604030504040204" pitchFamily="50" charset="-128"/>
                <a:ea typeface="Meiryo UI" panose="020B0604030504040204" pitchFamily="50" charset="-128"/>
                <a:cs typeface="Times New Roman" panose="02020603050405020304" pitchFamily="18" charset="0"/>
              </a:rPr>
              <a:t>SDGs</a:t>
            </a:r>
            <a:r>
              <a:rPr lang="ja-JP" altLang="ja-JP" sz="2000" b="1" kern="100" dirty="0">
                <a:latin typeface="Meiryo UI" panose="020B0604030504040204" pitchFamily="50" charset="-128"/>
                <a:ea typeface="Meiryo UI" panose="020B0604030504040204" pitchFamily="50" charset="-128"/>
                <a:cs typeface="Times New Roman" panose="02020603050405020304" pitchFamily="18" charset="0"/>
              </a:rPr>
              <a:t>未来</a:t>
            </a:r>
            <a:r>
              <a:rPr lang="ja-JP" altLang="ja-JP" sz="2000" b="1" kern="100" dirty="0" smtClean="0">
                <a:latin typeface="Meiryo UI" panose="020B0604030504040204" pitchFamily="50" charset="-128"/>
                <a:ea typeface="Meiryo UI" panose="020B0604030504040204" pitchFamily="50" charset="-128"/>
                <a:cs typeface="Times New Roman" panose="02020603050405020304" pitchFamily="18" charset="0"/>
              </a:rPr>
              <a:t>都市</a:t>
            </a:r>
            <a:r>
              <a:rPr lang="ja-JP" altLang="en-US" sz="2000" b="1"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2000" b="1" kern="100" dirty="0" smtClean="0">
                <a:latin typeface="Meiryo UI" panose="020B0604030504040204" pitchFamily="50" charset="-128"/>
                <a:ea typeface="Meiryo UI" panose="020B0604030504040204" pitchFamily="50" charset="-128"/>
                <a:cs typeface="Times New Roman" panose="02020603050405020304" pitchFamily="18" charset="0"/>
              </a:rPr>
              <a:t>計画</a:t>
            </a:r>
            <a:r>
              <a:rPr lang="ja-JP" altLang="ja-JP" sz="2000" b="1" kern="100" dirty="0" smtClean="0">
                <a:latin typeface="Meiryo UI" panose="020B0604030504040204" pitchFamily="50" charset="-128"/>
                <a:ea typeface="Meiryo UI" panose="020B0604030504040204" pitchFamily="50" charset="-128"/>
                <a:cs typeface="Times New Roman" panose="02020603050405020304" pitchFamily="18" charset="0"/>
              </a:rPr>
              <a:t>概要</a:t>
            </a:r>
            <a:endParaRPr lang="en-US" altLang="ja-JP" sz="2000" b="1"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177800" algn="just">
              <a:spcBef>
                <a:spcPts val="400"/>
              </a:spcBef>
              <a:spcAft>
                <a:spcPts val="0"/>
              </a:spcAft>
            </a:pPr>
            <a:r>
              <a:rPr lang="ja-JP" altLang="ja-JP" sz="2000" kern="100" dirty="0">
                <a:latin typeface="Meiryo UI" panose="020B0604030504040204" pitchFamily="50" charset="-128"/>
                <a:ea typeface="Meiryo UI" panose="020B0604030504040204" pitchFamily="50" charset="-128"/>
                <a:cs typeface="Times New Roman" panose="02020603050405020304" pitchFamily="18" charset="0"/>
              </a:rPr>
              <a:t>　「いのち輝く未来社会のデザイン」をテーマに掲げる大阪・関西万博の開催都市として、行政だけでなく、府民や企業、市町村、金融機関、経済界などあらゆるステークホルダーとの連携を広げつつ、</a:t>
            </a:r>
            <a:r>
              <a:rPr lang="en-US" altLang="ja-JP" sz="2000" kern="100" dirty="0">
                <a:latin typeface="Meiryo UI" panose="020B0604030504040204" pitchFamily="50" charset="-128"/>
                <a:ea typeface="Meiryo UI" panose="020B0604030504040204" pitchFamily="50" charset="-128"/>
                <a:cs typeface="Times New Roman" panose="02020603050405020304" pitchFamily="18" charset="0"/>
              </a:rPr>
              <a:t>2030</a:t>
            </a:r>
            <a:r>
              <a:rPr lang="ja-JP" altLang="ja-JP" sz="2000" kern="100" dirty="0">
                <a:latin typeface="Meiryo UI" panose="020B0604030504040204" pitchFamily="50" charset="-128"/>
                <a:ea typeface="Meiryo UI" panose="020B0604030504040204" pitchFamily="50" charset="-128"/>
                <a:cs typeface="Times New Roman" panose="02020603050405020304" pitchFamily="18" charset="0"/>
              </a:rPr>
              <a:t>年のあるべき</a:t>
            </a:r>
            <a:r>
              <a:rPr lang="ja-JP" altLang="ja-JP" sz="2000" kern="100" dirty="0" smtClean="0">
                <a:latin typeface="Meiryo UI" panose="020B0604030504040204" pitchFamily="50" charset="-128"/>
                <a:ea typeface="Meiryo UI" panose="020B0604030504040204" pitchFamily="50" charset="-128"/>
                <a:cs typeface="Times New Roman" panose="02020603050405020304" pitchFamily="18" charset="0"/>
              </a:rPr>
              <a:t>姿に</a:t>
            </a:r>
            <a:r>
              <a:rPr lang="ja-JP" altLang="ja-JP" sz="2000" kern="100" dirty="0">
                <a:latin typeface="Meiryo UI" panose="020B0604030504040204" pitchFamily="50" charset="-128"/>
                <a:ea typeface="Meiryo UI" panose="020B0604030504040204" pitchFamily="50" charset="-128"/>
                <a:cs typeface="Times New Roman" panose="02020603050405020304" pitchFamily="18" charset="0"/>
              </a:rPr>
              <a:t>向け、一人ひとりが</a:t>
            </a:r>
            <a:r>
              <a:rPr lang="en-US" altLang="ja-JP" sz="2000" kern="100" dirty="0">
                <a:latin typeface="Meiryo UI" panose="020B0604030504040204" pitchFamily="50" charset="-128"/>
                <a:ea typeface="Meiryo UI" panose="020B0604030504040204" pitchFamily="50" charset="-128"/>
                <a:cs typeface="Times New Roman" panose="02020603050405020304" pitchFamily="18" charset="0"/>
              </a:rPr>
              <a:t>SDGs</a:t>
            </a:r>
            <a:r>
              <a:rPr lang="ja-JP" altLang="ja-JP" sz="2000" kern="100" dirty="0">
                <a:latin typeface="Meiryo UI" panose="020B0604030504040204" pitchFamily="50" charset="-128"/>
                <a:ea typeface="Meiryo UI" panose="020B0604030504040204" pitchFamily="50" charset="-128"/>
                <a:cs typeface="Times New Roman" panose="02020603050405020304" pitchFamily="18" charset="0"/>
              </a:rPr>
              <a:t>を意識し自律的に行動する「</a:t>
            </a:r>
            <a:r>
              <a:rPr lang="en-US" altLang="ja-JP" sz="2000" kern="100" dirty="0">
                <a:latin typeface="Meiryo UI" panose="020B0604030504040204" pitchFamily="50" charset="-128"/>
                <a:ea typeface="Meiryo UI" panose="020B0604030504040204" pitchFamily="50" charset="-128"/>
                <a:cs typeface="Times New Roman" panose="02020603050405020304" pitchFamily="18" charset="0"/>
              </a:rPr>
              <a:t>SDGs</a:t>
            </a:r>
            <a:r>
              <a:rPr lang="ja-JP" altLang="ja-JP" sz="2000" kern="100" dirty="0">
                <a:latin typeface="Meiryo UI" panose="020B0604030504040204" pitchFamily="50" charset="-128"/>
                <a:ea typeface="Meiryo UI" panose="020B0604030504040204" pitchFamily="50" charset="-128"/>
                <a:cs typeface="Times New Roman" panose="02020603050405020304" pitchFamily="18" charset="0"/>
              </a:rPr>
              <a:t>先進都市」の実現をめざす</a:t>
            </a:r>
            <a:r>
              <a:rPr lang="ja-JP" altLang="ja-JP" sz="2000" kern="100" dirty="0" smtClean="0">
                <a:latin typeface="Meiryo UI" panose="020B0604030504040204" pitchFamily="50" charset="-128"/>
                <a:ea typeface="Meiryo UI" panose="020B0604030504040204" pitchFamily="50" charset="-128"/>
                <a:cs typeface="Times New Roman" panose="02020603050405020304" pitchFamily="18" charset="0"/>
              </a:rPr>
              <a:t>。</a:t>
            </a:r>
            <a:endParaRPr lang="en-US" altLang="ja-JP" sz="2000" kern="100" dirty="0" smtClean="0">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8849" y="4150846"/>
            <a:ext cx="3494677" cy="2621008"/>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0020" y="4150846"/>
            <a:ext cx="3494677" cy="2621008"/>
          </a:xfrm>
          <a:prstGeom prst="rect">
            <a:avLst/>
          </a:prstGeom>
        </p:spPr>
      </p:pic>
    </p:spTree>
    <p:extLst>
      <p:ext uri="{BB962C8B-B14F-4D97-AF65-F5344CB8AC3E}">
        <p14:creationId xmlns:p14="http://schemas.microsoft.com/office/powerpoint/2010/main" val="1070287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２０３０年のあるべき姿</a:t>
            </a:r>
            <a:endParaRPr kumimoji="1" lang="ja-JP" altLang="en-US" dirty="0"/>
          </a:p>
        </p:txBody>
      </p:sp>
      <p:sp>
        <p:nvSpPr>
          <p:cNvPr id="3" name="コンテンツ プレースホルダー 2"/>
          <p:cNvSpPr>
            <a:spLocks noGrp="1"/>
          </p:cNvSpPr>
          <p:nvPr>
            <p:ph idx="1"/>
          </p:nvPr>
        </p:nvSpPr>
        <p:spPr>
          <a:xfrm>
            <a:off x="838200" y="1718047"/>
            <a:ext cx="10515600" cy="4776882"/>
          </a:xfrm>
        </p:spPr>
        <p:txBody>
          <a:bodyPr>
            <a:noAutofit/>
          </a:bodyPr>
          <a:lstStyle/>
          <a:p>
            <a:pPr>
              <a:lnSpc>
                <a:spcPct val="120000"/>
              </a:lnSpc>
            </a:pPr>
            <a:r>
              <a:rPr lang="ja-JP" altLang="ja-JP" sz="1800" b="1" dirty="0" smtClean="0"/>
              <a:t>①</a:t>
            </a:r>
            <a:r>
              <a:rPr lang="ja-JP" altLang="ja-JP" sz="1800" b="1" dirty="0"/>
              <a:t>いのち輝く幸せな暮らし（</a:t>
            </a:r>
            <a:r>
              <a:rPr lang="en-US" altLang="ja-JP" sz="1800" b="1" dirty="0"/>
              <a:t>Human Well-being</a:t>
            </a:r>
            <a:r>
              <a:rPr lang="ja-JP" altLang="ja-JP" sz="1800" b="1" dirty="0"/>
              <a:t>）</a:t>
            </a:r>
            <a:endParaRPr lang="ja-JP" altLang="ja-JP" sz="1800" dirty="0"/>
          </a:p>
          <a:p>
            <a:pPr marL="363538" indent="-95250">
              <a:lnSpc>
                <a:spcPct val="120000"/>
              </a:lnSpc>
            </a:pPr>
            <a:r>
              <a:rPr lang="ja-JP" altLang="en-US" sz="1200" dirty="0" smtClean="0"/>
              <a:t>・</a:t>
            </a:r>
            <a:r>
              <a:rPr lang="ja-JP" altLang="ja-JP" sz="1200" dirty="0" smtClean="0"/>
              <a:t>健康</a:t>
            </a:r>
            <a:r>
              <a:rPr lang="ja-JP" altLang="ja-JP" sz="1200" dirty="0"/>
              <a:t>や福祉など、人々の命や暮らしに関わる様々</a:t>
            </a:r>
            <a:r>
              <a:rPr lang="ja-JP" altLang="ja-JP" sz="1200"/>
              <a:t>な</a:t>
            </a:r>
            <a:r>
              <a:rPr lang="ja-JP" altLang="ja-JP" sz="1200" smtClean="0"/>
              <a:t>社会課題の</a:t>
            </a:r>
            <a:r>
              <a:rPr lang="ja-JP" altLang="ja-JP" sz="1200" dirty="0"/>
              <a:t>解決に向けた行動を、未来社会に向け呼びかけていくことが求められる。</a:t>
            </a:r>
          </a:p>
          <a:p>
            <a:pPr marL="363538" indent="-95250">
              <a:lnSpc>
                <a:spcPct val="120000"/>
              </a:lnSpc>
            </a:pPr>
            <a:r>
              <a:rPr lang="ja-JP" altLang="en-US" sz="1200" dirty="0" smtClean="0"/>
              <a:t>・</a:t>
            </a:r>
            <a:r>
              <a:rPr lang="ja-JP" altLang="ja-JP" sz="1200" dirty="0" smtClean="0"/>
              <a:t>こう</a:t>
            </a:r>
            <a:r>
              <a:rPr lang="ja-JP" altLang="ja-JP" sz="1200" dirty="0"/>
              <a:t>した考え方のもと、</a:t>
            </a:r>
            <a:r>
              <a:rPr lang="ja-JP" altLang="ja-JP" sz="1200" b="1" dirty="0"/>
              <a:t>誰もが取り残されることなく</a:t>
            </a:r>
            <a:r>
              <a:rPr lang="ja-JP" altLang="ja-JP" sz="1200" dirty="0"/>
              <a:t>、すべての命が大切にされ、人と人とのつながりの中で、全ての人が生涯にわたって、自らの能力や可能性を発揮し、</a:t>
            </a:r>
            <a:r>
              <a:rPr lang="ja-JP" altLang="ja-JP" sz="1200" b="1" dirty="0"/>
              <a:t>健康でいきいきと活躍できる社会の実現をめざしていく</a:t>
            </a:r>
            <a:r>
              <a:rPr lang="ja-JP" altLang="ja-JP" sz="1200" dirty="0" smtClean="0"/>
              <a:t>。</a:t>
            </a:r>
            <a:endParaRPr lang="ja-JP" altLang="ja-JP" sz="1200" dirty="0"/>
          </a:p>
          <a:p>
            <a:pPr>
              <a:lnSpc>
                <a:spcPct val="120000"/>
              </a:lnSpc>
              <a:spcBef>
                <a:spcPts val="1800"/>
              </a:spcBef>
            </a:pPr>
            <a:r>
              <a:rPr lang="ja-JP" altLang="ja-JP" sz="1800" b="1" dirty="0"/>
              <a:t>②多様なチャレンジによる成長（</a:t>
            </a:r>
            <a:r>
              <a:rPr lang="en-US" altLang="ja-JP" sz="1800" b="1" dirty="0"/>
              <a:t>Diverse Innovation</a:t>
            </a:r>
            <a:r>
              <a:rPr lang="ja-JP" altLang="ja-JP" sz="1800" b="1" dirty="0"/>
              <a:t>）</a:t>
            </a:r>
            <a:endParaRPr lang="ja-JP" altLang="ja-JP" sz="1800" dirty="0"/>
          </a:p>
          <a:p>
            <a:pPr marL="363538" indent="-95250">
              <a:lnSpc>
                <a:spcPct val="120000"/>
              </a:lnSpc>
            </a:pPr>
            <a:r>
              <a:rPr lang="ja-JP" altLang="en-US" sz="1200" dirty="0" smtClean="0"/>
              <a:t>・</a:t>
            </a:r>
            <a:r>
              <a:rPr lang="ja-JP" altLang="ja-JP" sz="1200" dirty="0" smtClean="0"/>
              <a:t>ライフサイエンス</a:t>
            </a:r>
            <a:r>
              <a:rPr lang="ja-JP" altLang="ja-JP" sz="1200" dirty="0"/>
              <a:t>やものづくりなど強みとなる産業の成長とバランスの取れた産業構造が安定した大阪経済の成長の土台となっており、近年は、輸出額の増加やインバウンドの増勢に伴い経済は回復傾向にある。</a:t>
            </a:r>
          </a:p>
          <a:p>
            <a:pPr marL="363538" indent="-95250">
              <a:lnSpc>
                <a:spcPct val="120000"/>
              </a:lnSpc>
            </a:pPr>
            <a:r>
              <a:rPr lang="ja-JP" altLang="en-US" sz="1200" dirty="0" smtClean="0"/>
              <a:t>・</a:t>
            </a:r>
            <a:r>
              <a:rPr lang="ja-JP" altLang="ja-JP" sz="1200" dirty="0" smtClean="0"/>
              <a:t>こう</a:t>
            </a:r>
            <a:r>
              <a:rPr lang="ja-JP" altLang="ja-JP" sz="1200" dirty="0"/>
              <a:t>したポテンシャルを活かし、都市の魅力や寛容性を高め、</a:t>
            </a:r>
            <a:r>
              <a:rPr lang="ja-JP" altLang="ja-JP" sz="1200" b="1" dirty="0"/>
              <a:t>多様な人材を呼び</a:t>
            </a:r>
            <a:r>
              <a:rPr lang="ja-JP" altLang="ja-JP" sz="1200" dirty="0"/>
              <a:t>、様々なことにチャレンジできる環境を整え、</a:t>
            </a:r>
            <a:r>
              <a:rPr lang="ja-JP" altLang="ja-JP" sz="1200" b="1" dirty="0"/>
              <a:t>新たな価値観やイノベーションの創出を図るとともに、地球環境を守る取組みを進める</a:t>
            </a:r>
            <a:r>
              <a:rPr lang="ja-JP" altLang="ja-JP" sz="1200" dirty="0"/>
              <a:t>ことで、</a:t>
            </a:r>
            <a:r>
              <a:rPr lang="ja-JP" altLang="ja-JP" sz="1200" b="1" dirty="0"/>
              <a:t>持続的な成長に向けた取組みを推進していく</a:t>
            </a:r>
            <a:r>
              <a:rPr lang="ja-JP" altLang="ja-JP" sz="1200" dirty="0"/>
              <a:t>。</a:t>
            </a:r>
          </a:p>
          <a:p>
            <a:pPr>
              <a:lnSpc>
                <a:spcPct val="120000"/>
              </a:lnSpc>
              <a:spcBef>
                <a:spcPts val="1800"/>
              </a:spcBef>
            </a:pPr>
            <a:r>
              <a:rPr lang="ja-JP" altLang="ja-JP" sz="1800" b="1" dirty="0" smtClean="0"/>
              <a:t>③</a:t>
            </a:r>
            <a:r>
              <a:rPr lang="ja-JP" altLang="ja-JP" sz="1800" b="1" dirty="0"/>
              <a:t>世界の未来をともにつくる（</a:t>
            </a:r>
            <a:r>
              <a:rPr lang="en-US" altLang="ja-JP" sz="1800" b="1" dirty="0"/>
              <a:t>Global Co-Creation Hub</a:t>
            </a:r>
            <a:r>
              <a:rPr lang="ja-JP" altLang="ja-JP" sz="1800" b="1" dirty="0"/>
              <a:t>）</a:t>
            </a:r>
            <a:endParaRPr lang="ja-JP" altLang="ja-JP" sz="1800" dirty="0"/>
          </a:p>
          <a:p>
            <a:pPr marL="363538" indent="-95250">
              <a:lnSpc>
                <a:spcPct val="120000"/>
              </a:lnSpc>
            </a:pPr>
            <a:r>
              <a:rPr lang="ja-JP" altLang="en-US" sz="1200" dirty="0" smtClean="0"/>
              <a:t>・</a:t>
            </a:r>
            <a:r>
              <a:rPr lang="ja-JP" altLang="ja-JP" sz="1200" dirty="0" smtClean="0"/>
              <a:t>世界</a:t>
            </a:r>
            <a:r>
              <a:rPr lang="ja-JP" altLang="ja-JP" sz="1200" dirty="0"/>
              <a:t>では、地球規模での環境問題のほか貧困など</a:t>
            </a:r>
            <a:r>
              <a:rPr lang="ja-JP" altLang="ja-JP" sz="1200"/>
              <a:t>の</a:t>
            </a:r>
            <a:r>
              <a:rPr lang="ja-JP" altLang="ja-JP" sz="1200" smtClean="0"/>
              <a:t>追加的課題が</a:t>
            </a:r>
            <a:r>
              <a:rPr lang="ja-JP" altLang="ja-JP" sz="1200" dirty="0"/>
              <a:t>進行。また、科学技術の急速な発展は</a:t>
            </a:r>
            <a:r>
              <a:rPr lang="ja-JP" altLang="ja-JP" sz="1200"/>
              <a:t>、</a:t>
            </a:r>
            <a:r>
              <a:rPr lang="ja-JP" altLang="ja-JP" sz="1200" smtClean="0"/>
              <a:t>社会課題を</a:t>
            </a:r>
            <a:r>
              <a:rPr lang="ja-JP" altLang="ja-JP" sz="1200" dirty="0"/>
              <a:t>解決する重要なカギとなる反面、不平等や格差の拡大など負の側面を招く恐れがある。</a:t>
            </a:r>
          </a:p>
          <a:p>
            <a:pPr marL="363538" indent="-95250">
              <a:lnSpc>
                <a:spcPct val="120000"/>
              </a:lnSpc>
            </a:pPr>
            <a:r>
              <a:rPr lang="ja-JP" altLang="en-US" sz="1200" dirty="0" smtClean="0"/>
              <a:t>・</a:t>
            </a:r>
            <a:r>
              <a:rPr lang="ja-JP" altLang="ja-JP" sz="1200" dirty="0" smtClean="0"/>
              <a:t>世界</a:t>
            </a:r>
            <a:r>
              <a:rPr lang="ja-JP" altLang="ja-JP" sz="1200" dirty="0"/>
              <a:t>各地の叡智が集まり、世界のベクトルを一つにできる万博開催都市として、誰もが世界とつながり、</a:t>
            </a:r>
            <a:r>
              <a:rPr lang="en-US" altLang="ja-JP" sz="1200" dirty="0"/>
              <a:t>SDGs</a:t>
            </a:r>
            <a:r>
              <a:rPr lang="ja-JP" altLang="ja-JP" sz="1200" dirty="0"/>
              <a:t>の価値観が大阪から世界に広がり、人々に共有され、</a:t>
            </a:r>
            <a:r>
              <a:rPr lang="ja-JP" altLang="ja-JP" sz="1200" b="1" dirty="0"/>
              <a:t>「ひとを救い、地球を守る」、ソーシャルグッドな取組みを推進していく</a:t>
            </a:r>
            <a:r>
              <a:rPr lang="ja-JP" altLang="ja-JP" sz="1200" dirty="0"/>
              <a:t>。</a:t>
            </a:r>
            <a:endParaRPr kumimoji="1" lang="ja-JP" altLang="en-US" sz="1200" dirty="0"/>
          </a:p>
        </p:txBody>
      </p:sp>
    </p:spTree>
    <p:extLst>
      <p:ext uri="{BB962C8B-B14F-4D97-AF65-F5344CB8AC3E}">
        <p14:creationId xmlns:p14="http://schemas.microsoft.com/office/powerpoint/2010/main" val="24493757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061881" y="2077346"/>
            <a:ext cx="8135472" cy="754053"/>
          </a:xfrm>
          <a:prstGeom prst="rect">
            <a:avLst/>
          </a:prstGeom>
        </p:spPr>
        <p:txBody>
          <a:bodyPr wrap="square">
            <a:spAutoFit/>
          </a:bodyPr>
          <a:lstStyle/>
          <a:p>
            <a:pPr marL="444500" indent="-444500">
              <a:spcBef>
                <a:spcPts val="600"/>
              </a:spcBef>
              <a:defRPr/>
            </a:pPr>
            <a:r>
              <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②いのち輝く幸せな暮らし　（</a:t>
            </a:r>
            <a:r>
              <a:rPr lang="en-US" altLang="ja-JP"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Human Well-being</a:t>
            </a:r>
            <a:r>
              <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p>
          <a:p>
            <a:pPr marL="85725" indent="-85725">
              <a:spcBef>
                <a:spcPts val="600"/>
              </a:spcBef>
              <a:defRPr/>
            </a:pPr>
            <a:r>
              <a:rPr lang="ja-JP" altLang="en-US" sz="1200" dirty="0">
                <a:solidFill>
                  <a:prstClr val="white"/>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誰も取り残されることなく、すべての命が大切にされ、人と人のつながりの中で、すべての人が生涯にわたって、自らの能力や可能性を発揮し、健康でいきいきと活躍できる社会の実現に向けた取組みを推進。</a:t>
            </a:r>
            <a:endParaRPr lang="en-US" altLang="ja-JP" sz="1200" dirty="0">
              <a:solidFill>
                <a:prstClr val="white"/>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9" name="楕円 8"/>
          <p:cNvSpPr/>
          <p:nvPr/>
        </p:nvSpPr>
        <p:spPr>
          <a:xfrm>
            <a:off x="2510200" y="4839947"/>
            <a:ext cx="3747605" cy="1798889"/>
          </a:xfrm>
          <a:prstGeom prst="ellipse">
            <a:avLst/>
          </a:prstGeom>
          <a:noFill/>
          <a:ln>
            <a:solidFill>
              <a:schemeClr val="tx1"/>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 name="テキスト ボックス 10"/>
          <p:cNvSpPr txBox="1"/>
          <p:nvPr/>
        </p:nvSpPr>
        <p:spPr>
          <a:xfrm>
            <a:off x="4588434" y="4010315"/>
            <a:ext cx="2860385" cy="1029513"/>
          </a:xfrm>
          <a:prstGeom prst="rect">
            <a:avLst/>
          </a:prstGeom>
          <a:noFill/>
        </p:spPr>
        <p:txBody>
          <a:bodyPr wrap="square" lIns="72000" tIns="64008" rIns="72000" bIns="64008" rtlCol="0">
            <a:spAutoFit/>
          </a:bodyPr>
          <a:lstStyle/>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・都市の強みを活かしながら勤労世帯の家計所得を底上げ</a:t>
            </a:r>
            <a:endParaRPr kumimoji="0"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sz="14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社会課題の</a:t>
            </a: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解決や生活の質の向上など、スマートシティ化</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2958259" y="5466008"/>
            <a:ext cx="2678376" cy="1029513"/>
          </a:xfrm>
          <a:prstGeom prst="rect">
            <a:avLst/>
          </a:prstGeom>
          <a:noFill/>
        </p:spPr>
        <p:txBody>
          <a:bodyPr wrap="square" lIns="72000" tIns="64008" rIns="72000" bIns="64008" rtlCol="0">
            <a:spAutoFit/>
          </a:bodyPr>
          <a:lstStyle/>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・生涯を通じ健康で、自らの意思に基づき活動できる社会</a:t>
            </a:r>
            <a:endParaRPr kumimoji="0"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・持続可能な社会の創り手としての子どもたちの学力向上</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6284166" y="5482927"/>
            <a:ext cx="2889499" cy="1029513"/>
          </a:xfrm>
          <a:prstGeom prst="rect">
            <a:avLst/>
          </a:prstGeom>
          <a:noFill/>
        </p:spPr>
        <p:txBody>
          <a:bodyPr wrap="square" lIns="72000" tIns="64008" rIns="72000" bIns="64008" rtlCol="0">
            <a:spAutoFit/>
          </a:bodyPr>
          <a:lstStyle/>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2050</a:t>
            </a: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年の</a:t>
            </a:r>
            <a:r>
              <a:rPr kumimoji="0"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CO2</a:t>
            </a: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排出量実質ゼロをめざす</a:t>
            </a:r>
            <a:endParaRPr kumimoji="0"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・「大阪ブルー・オーシャン・ビジョン」の早期達成に貢献</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431551" y="1785887"/>
            <a:ext cx="11428755" cy="760208"/>
          </a:xfrm>
          <a:prstGeom prst="rect">
            <a:avLst/>
          </a:prstGeom>
          <a:noFill/>
        </p:spPr>
        <p:txBody>
          <a:bodyPr wrap="square" lIns="72000" tIns="64008" rIns="72000" bIns="64008"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17</a:t>
            </a:r>
            <a:r>
              <a:rPr kumimoji="0" lang="ja-JP" altLang="en-US"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a:t>
            </a:r>
            <a:r>
              <a:rPr kumimoji="0" lang="en-US" altLang="ja-JP"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SDGs</a:t>
            </a:r>
            <a:r>
              <a:rPr kumimoji="0" lang="ja-JP" altLang="en-US"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全ての達成をめざす中で、</a:t>
            </a:r>
            <a:r>
              <a:rPr kumimoji="0" lang="ja-JP" altLang="en-US"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とりわけ、課題を</a:t>
            </a:r>
            <a:r>
              <a:rPr kumimoji="0" lang="ja-JP" altLang="en-US"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克服すべきゴールや世界に貢献できるゴール（</a:t>
            </a:r>
            <a:r>
              <a:rPr kumimoji="0" lang="en-US" altLang="ja-JP"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重点ゴール）に注力</a:t>
            </a:r>
            <a:endParaRPr kumimoji="0" lang="en-US" altLang="ja-JP"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ja-JP" altLang="en-US"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en-US" altLang="ja-JP"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※OSAKA</a:t>
            </a:r>
            <a:r>
              <a:rPr kumimoji="0" lang="ja-JP" altLang="en-US"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en-US" altLang="ja-JP"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SDGs</a:t>
            </a:r>
            <a:r>
              <a:rPr kumimoji="0" lang="ja-JP" altLang="en-US"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ビジョンにおける重点ゴール（ゴール３：健康と福祉、ゴール１１：持続可能都市）</a:t>
            </a:r>
            <a:endParaRPr kumimoji="0" lang="en-US" altLang="ja-JP"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3014055" y="4964302"/>
            <a:ext cx="809700" cy="288147"/>
          </a:xfrm>
          <a:prstGeom prst="rect">
            <a:avLst/>
          </a:prstGeom>
          <a:solidFill>
            <a:schemeClr val="bg1"/>
          </a:solidFill>
          <a:ln>
            <a:solidFill>
              <a:schemeClr val="tx1"/>
            </a:solidFill>
          </a:ln>
          <a:effectLst>
            <a:outerShdw blurRad="50800" dist="38100" dir="2700000" algn="tl" rotWithShape="0">
              <a:prstClr val="black">
                <a:alpha val="92000"/>
              </a:prstClr>
            </a:outerShdw>
          </a:effectLst>
        </p:spPr>
        <p:txBody>
          <a:bodyPr wrap="square" lIns="72000" tIns="36000" rIns="72000" bIns="3600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社 会</a:t>
            </a:r>
            <a:endParaRPr kumimoji="0" lang="en-US" altLang="ja-JP"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0" name="テキスト ボックス 19"/>
          <p:cNvSpPr txBox="1"/>
          <p:nvPr/>
        </p:nvSpPr>
        <p:spPr>
          <a:xfrm>
            <a:off x="4400466" y="2855153"/>
            <a:ext cx="468000" cy="138499"/>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9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1,2</a:t>
            </a:r>
            <a:r>
              <a:rPr kumimoji="0" lang="ja-JP" altLang="en-US" sz="9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endParaRPr kumimoji="0" lang="en-US" altLang="ja-JP" sz="9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1" name="テキスト ボックス 20"/>
          <p:cNvSpPr txBox="1"/>
          <p:nvPr/>
        </p:nvSpPr>
        <p:spPr>
          <a:xfrm>
            <a:off x="5582483" y="2854598"/>
            <a:ext cx="511617" cy="138499"/>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9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8,5</a:t>
            </a:r>
            <a:r>
              <a:rPr kumimoji="0" lang="ja-JP" altLang="en-US" sz="9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endParaRPr kumimoji="0" lang="en-US" altLang="ja-JP" sz="9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2" name="テキスト ボックス 21"/>
          <p:cNvSpPr txBox="1"/>
          <p:nvPr/>
        </p:nvSpPr>
        <p:spPr>
          <a:xfrm>
            <a:off x="6828547" y="2861135"/>
            <a:ext cx="425455" cy="138499"/>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9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9,2</a:t>
            </a:r>
            <a:r>
              <a:rPr kumimoji="0" lang="ja-JP" altLang="en-US" sz="9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endParaRPr kumimoji="0" lang="en-US" altLang="ja-JP" sz="9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3" name="テキスト ボックス 22"/>
          <p:cNvSpPr txBox="1"/>
          <p:nvPr/>
        </p:nvSpPr>
        <p:spPr>
          <a:xfrm>
            <a:off x="1141292" y="5077258"/>
            <a:ext cx="468000" cy="1384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9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3,8</a:t>
            </a:r>
            <a:r>
              <a:rPr kumimoji="0" lang="ja-JP" altLang="en-US" sz="9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endParaRPr kumimoji="0" lang="en-US" altLang="ja-JP" sz="9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4" name="テキスト ボックス 23"/>
          <p:cNvSpPr txBox="1"/>
          <p:nvPr/>
        </p:nvSpPr>
        <p:spPr>
          <a:xfrm>
            <a:off x="2478963" y="5077258"/>
            <a:ext cx="468000" cy="1384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9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4,3</a:t>
            </a:r>
            <a:r>
              <a:rPr kumimoji="0" lang="ja-JP" altLang="en-US" sz="9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endParaRPr kumimoji="0" lang="en-US" altLang="ja-JP" sz="9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5" name="テキスト ボックス 24"/>
          <p:cNvSpPr txBox="1"/>
          <p:nvPr/>
        </p:nvSpPr>
        <p:spPr>
          <a:xfrm>
            <a:off x="11661521" y="5089049"/>
            <a:ext cx="530479" cy="425437"/>
          </a:xfrm>
          <a:prstGeom prst="rect">
            <a:avLst/>
          </a:prstGeom>
          <a:noFill/>
        </p:spPr>
        <p:txBody>
          <a:bodyPr wrap="square" lIns="0" tIns="0" rIns="0" bIns="0" rtlCol="0">
            <a:spAutoFit/>
          </a:bodyPr>
          <a:lstStyle/>
          <a:p>
            <a:pPr marL="0" marR="0" lvl="0" indent="0" algn="l" defTabSz="457200" rtl="0" eaLnBrk="1" fontAlgn="auto" latinLnBrk="0" hangingPunct="1">
              <a:lnSpc>
                <a:spcPts val="1100"/>
              </a:lnSpc>
              <a:spcBef>
                <a:spcPts val="0"/>
              </a:spcBef>
              <a:spcAft>
                <a:spcPts val="0"/>
              </a:spcAft>
              <a:buClrTx/>
              <a:buSzTx/>
              <a:buFontTx/>
              <a:buNone/>
              <a:tabLst/>
              <a:defRPr/>
            </a:pPr>
            <a:r>
              <a:rPr kumimoji="0" lang="ja-JP" altLang="en-US" sz="9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9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13,1</a:t>
            </a:r>
            <a:r>
              <a:rPr kumimoji="0" lang="ja-JP" altLang="en-US" sz="9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endParaRPr kumimoji="0" lang="en-US" altLang="ja-JP" sz="9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a:p>
            <a:pPr marL="0" marR="0" lvl="0" indent="0" algn="l" defTabSz="457200" rtl="0" eaLnBrk="1" fontAlgn="auto" latinLnBrk="0" hangingPunct="1">
              <a:lnSpc>
                <a:spcPts val="11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9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13,2</a:t>
            </a:r>
            <a:r>
              <a:rPr kumimoji="0" lang="ja-JP" altLang="en-US" sz="9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endParaRPr kumimoji="0" lang="en-US" altLang="ja-JP" sz="9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a:p>
            <a:pPr marL="0" marR="0" lvl="0" indent="0" algn="l" defTabSz="457200" rtl="0" eaLnBrk="1" fontAlgn="auto" latinLnBrk="0" hangingPunct="1">
              <a:lnSpc>
                <a:spcPts val="11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9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13,3</a:t>
            </a:r>
            <a:r>
              <a:rPr kumimoji="0" lang="ja-JP" altLang="en-US" sz="9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endParaRPr kumimoji="0" lang="en-US" altLang="ja-JP" sz="9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6" name="テキスト ボックス 25"/>
          <p:cNvSpPr txBox="1"/>
          <p:nvPr/>
        </p:nvSpPr>
        <p:spPr>
          <a:xfrm>
            <a:off x="10358623" y="5089049"/>
            <a:ext cx="603757" cy="425437"/>
          </a:xfrm>
          <a:prstGeom prst="rect">
            <a:avLst/>
          </a:prstGeom>
          <a:noFill/>
        </p:spPr>
        <p:txBody>
          <a:bodyPr wrap="square" lIns="0" tIns="0" rIns="0" bIns="0" rtlCol="0">
            <a:spAutoFit/>
          </a:bodyPr>
          <a:lstStyle/>
          <a:p>
            <a:pPr marL="0" marR="0" lvl="0" indent="0" algn="l" defTabSz="457200" rtl="0" eaLnBrk="1" fontAlgn="auto" latinLnBrk="0" hangingPunct="1">
              <a:lnSpc>
                <a:spcPts val="1100"/>
              </a:lnSpc>
              <a:spcBef>
                <a:spcPts val="0"/>
              </a:spcBef>
              <a:spcAft>
                <a:spcPts val="0"/>
              </a:spcAft>
              <a:buClrTx/>
              <a:buSzTx/>
              <a:buFontTx/>
              <a:buNone/>
              <a:tabLst/>
              <a:defRPr/>
            </a:pPr>
            <a:r>
              <a:rPr kumimoji="0" lang="ja-JP" altLang="en-US" sz="9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9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12,2</a:t>
            </a:r>
            <a:r>
              <a:rPr kumimoji="0" lang="ja-JP" altLang="en-US" sz="9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endParaRPr kumimoji="0" lang="en-US" altLang="ja-JP" sz="9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a:p>
            <a:pPr marL="0" marR="0" lvl="0" indent="0" algn="l" defTabSz="457200" rtl="0" eaLnBrk="1" fontAlgn="auto" latinLnBrk="0" hangingPunct="1">
              <a:lnSpc>
                <a:spcPts val="11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9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12,4</a:t>
            </a:r>
            <a:r>
              <a:rPr kumimoji="0" lang="ja-JP" altLang="en-US" sz="9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endParaRPr kumimoji="0" lang="en-US" altLang="ja-JP" sz="9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a:p>
            <a:pPr marL="0" marR="0" lvl="0" indent="0" algn="l" defTabSz="457200" rtl="0" eaLnBrk="1" fontAlgn="auto" latinLnBrk="0" hangingPunct="1">
              <a:lnSpc>
                <a:spcPts val="11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9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12,5</a:t>
            </a:r>
            <a:r>
              <a:rPr kumimoji="0" lang="ja-JP" altLang="en-US" sz="9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endParaRPr kumimoji="0" lang="en-US" altLang="ja-JP" sz="9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7" name="テキスト ボックス 26"/>
          <p:cNvSpPr txBox="1"/>
          <p:nvPr/>
        </p:nvSpPr>
        <p:spPr>
          <a:xfrm>
            <a:off x="8028361" y="2861135"/>
            <a:ext cx="603757" cy="138499"/>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9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11,3</a:t>
            </a:r>
            <a:r>
              <a:rPr kumimoji="0" lang="ja-JP" altLang="en-US" sz="9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endParaRPr kumimoji="0" lang="en-US" altLang="ja-JP" sz="9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8" name="正方形/長方形 27"/>
          <p:cNvSpPr/>
          <p:nvPr/>
        </p:nvSpPr>
        <p:spPr>
          <a:xfrm>
            <a:off x="7180497" y="2697714"/>
            <a:ext cx="1321589" cy="978370"/>
          </a:xfrm>
          <a:prstGeom prst="rect">
            <a:avLst/>
          </a:prstGeom>
          <a:noFill/>
          <a:ln w="25400">
            <a:solidFill>
              <a:schemeClr val="accent2"/>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9" name="正方形/長方形 28"/>
          <p:cNvSpPr/>
          <p:nvPr/>
        </p:nvSpPr>
        <p:spPr>
          <a:xfrm>
            <a:off x="166011" y="4939721"/>
            <a:ext cx="1376907" cy="1098008"/>
          </a:xfrm>
          <a:prstGeom prst="rect">
            <a:avLst/>
          </a:prstGeom>
          <a:noFill/>
          <a:ln w="25400">
            <a:solidFill>
              <a:schemeClr val="accent6">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31" name="図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2959" y="2738292"/>
            <a:ext cx="886152" cy="886152"/>
          </a:xfrm>
          <a:prstGeom prst="rect">
            <a:avLst/>
          </a:prstGeom>
        </p:spPr>
      </p:pic>
      <p:pic>
        <p:nvPicPr>
          <p:cNvPr id="32" name="図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5942" y="2747800"/>
            <a:ext cx="886152" cy="886152"/>
          </a:xfrm>
          <a:prstGeom prst="rect">
            <a:avLst/>
          </a:prstGeom>
        </p:spPr>
      </p:pic>
      <p:pic>
        <p:nvPicPr>
          <p:cNvPr id="33" name="図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5604" y="2742099"/>
            <a:ext cx="886152" cy="886152"/>
          </a:xfrm>
          <a:prstGeom prst="rect">
            <a:avLst/>
          </a:prstGeom>
        </p:spPr>
      </p:pic>
      <p:pic>
        <p:nvPicPr>
          <p:cNvPr id="34" name="図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9054" y="2747800"/>
            <a:ext cx="886152" cy="886152"/>
          </a:xfrm>
          <a:prstGeom prst="rect">
            <a:avLst/>
          </a:prstGeom>
        </p:spPr>
      </p:pic>
      <p:pic>
        <p:nvPicPr>
          <p:cNvPr id="35" name="図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0167" y="5022932"/>
            <a:ext cx="886152" cy="886152"/>
          </a:xfrm>
          <a:prstGeom prst="rect">
            <a:avLst/>
          </a:prstGeom>
        </p:spPr>
      </p:pic>
      <p:pic>
        <p:nvPicPr>
          <p:cNvPr id="36" name="図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94799" y="5048341"/>
            <a:ext cx="886152" cy="886152"/>
          </a:xfrm>
          <a:prstGeom prst="rect">
            <a:avLst/>
          </a:prstGeom>
        </p:spPr>
      </p:pic>
      <p:pic>
        <p:nvPicPr>
          <p:cNvPr id="37" name="図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98070" y="5048341"/>
            <a:ext cx="886152" cy="886152"/>
          </a:xfrm>
          <a:prstGeom prst="rect">
            <a:avLst/>
          </a:prstGeom>
        </p:spPr>
      </p:pic>
      <p:pic>
        <p:nvPicPr>
          <p:cNvPr id="38" name="図 3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96798" y="5045842"/>
            <a:ext cx="886152" cy="886152"/>
          </a:xfrm>
          <a:prstGeom prst="rect">
            <a:avLst/>
          </a:prstGeom>
        </p:spPr>
      </p:pic>
      <p:sp>
        <p:nvSpPr>
          <p:cNvPr id="47" name="タイトル 1"/>
          <p:cNvSpPr>
            <a:spLocks noGrp="1"/>
          </p:cNvSpPr>
          <p:nvPr>
            <p:ph type="title"/>
          </p:nvPr>
        </p:nvSpPr>
        <p:spPr>
          <a:xfrm>
            <a:off x="1484243" y="171421"/>
            <a:ext cx="10376063" cy="1325563"/>
          </a:xfrm>
        </p:spPr>
        <p:txBody>
          <a:bodyPr/>
          <a:lstStyle/>
          <a:p>
            <a:r>
              <a:rPr lang="ja-JP" altLang="en-US" dirty="0"/>
              <a:t>２０３０年のあるべき</a:t>
            </a:r>
            <a:r>
              <a:rPr lang="ja-JP" altLang="en-US" dirty="0" smtClean="0"/>
              <a:t>姿と優先ゴール</a:t>
            </a:r>
            <a:endParaRPr kumimoji="1" lang="ja-JP" altLang="en-US" dirty="0"/>
          </a:p>
        </p:txBody>
      </p:sp>
      <p:sp>
        <p:nvSpPr>
          <p:cNvPr id="51" name="楕円 50"/>
          <p:cNvSpPr/>
          <p:nvPr/>
        </p:nvSpPr>
        <p:spPr>
          <a:xfrm>
            <a:off x="5620405" y="4839947"/>
            <a:ext cx="3747605" cy="1798889"/>
          </a:xfrm>
          <a:prstGeom prst="ellipse">
            <a:avLst/>
          </a:prstGeom>
          <a:noFill/>
          <a:ln>
            <a:solidFill>
              <a:schemeClr val="tx1"/>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2" name="楕円 51"/>
          <p:cNvSpPr/>
          <p:nvPr/>
        </p:nvSpPr>
        <p:spPr>
          <a:xfrm>
            <a:off x="4026035" y="3684038"/>
            <a:ext cx="3747605" cy="1798889"/>
          </a:xfrm>
          <a:prstGeom prst="ellipse">
            <a:avLst/>
          </a:prstGeom>
          <a:noFill/>
          <a:ln>
            <a:solidFill>
              <a:schemeClr val="tx1"/>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6" name="テキスト ボックス 15"/>
          <p:cNvSpPr txBox="1"/>
          <p:nvPr/>
        </p:nvSpPr>
        <p:spPr>
          <a:xfrm>
            <a:off x="3807516" y="3711153"/>
            <a:ext cx="809700" cy="288147"/>
          </a:xfrm>
          <a:prstGeom prst="rect">
            <a:avLst/>
          </a:prstGeom>
          <a:solidFill>
            <a:schemeClr val="bg1"/>
          </a:solidFill>
          <a:ln>
            <a:solidFill>
              <a:schemeClr val="tx1"/>
            </a:solidFill>
          </a:ln>
          <a:effectLst>
            <a:outerShdw blurRad="50800" dist="38100" dir="2700000" algn="tl" rotWithShape="0">
              <a:prstClr val="black">
                <a:alpha val="92000"/>
              </a:prstClr>
            </a:outerShdw>
          </a:effectLst>
        </p:spPr>
        <p:txBody>
          <a:bodyPr wrap="square" lIns="72000" tIns="36000" rIns="72000" bIns="3600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経 済</a:t>
            </a:r>
            <a:endParaRPr kumimoji="0" lang="en-US" altLang="ja-JP"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9" name="テキスト ボックス 18"/>
          <p:cNvSpPr txBox="1"/>
          <p:nvPr/>
        </p:nvSpPr>
        <p:spPr>
          <a:xfrm>
            <a:off x="8179320" y="4961834"/>
            <a:ext cx="809700" cy="288147"/>
          </a:xfrm>
          <a:prstGeom prst="rect">
            <a:avLst/>
          </a:prstGeom>
          <a:solidFill>
            <a:schemeClr val="bg1"/>
          </a:solidFill>
          <a:ln>
            <a:solidFill>
              <a:schemeClr val="tx1"/>
            </a:solidFill>
          </a:ln>
          <a:effectLst>
            <a:outerShdw blurRad="50800" dist="38100" dir="2700000" algn="tl" rotWithShape="0">
              <a:prstClr val="black">
                <a:alpha val="92000"/>
              </a:prstClr>
            </a:outerShdw>
          </a:effectLst>
        </p:spPr>
        <p:txBody>
          <a:bodyPr wrap="square" lIns="72000" tIns="36000" rIns="72000" bIns="3600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環 境</a:t>
            </a:r>
            <a:endParaRPr kumimoji="0" lang="en-US" altLang="ja-JP"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Tree>
    <p:extLst>
      <p:ext uri="{BB962C8B-B14F-4D97-AF65-F5344CB8AC3E}">
        <p14:creationId xmlns:p14="http://schemas.microsoft.com/office/powerpoint/2010/main" val="33997614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自治体ＳＤＧｓモデル事業</a:t>
            </a:r>
            <a:endParaRPr kumimoji="1" lang="ja-JP" altLang="en-US" dirty="0"/>
          </a:p>
        </p:txBody>
      </p:sp>
      <p:sp>
        <p:nvSpPr>
          <p:cNvPr id="4" name="正方形/長方形 3"/>
          <p:cNvSpPr/>
          <p:nvPr/>
        </p:nvSpPr>
        <p:spPr>
          <a:xfrm>
            <a:off x="435341" y="1704583"/>
            <a:ext cx="11475921" cy="1308050"/>
          </a:xfrm>
          <a:prstGeom prst="rect">
            <a:avLst/>
          </a:prstGeom>
        </p:spPr>
        <p:txBody>
          <a:bodyPr wrap="square">
            <a:spAutoFit/>
          </a:bodyPr>
          <a:lstStyle/>
          <a:p>
            <a:pPr algn="just">
              <a:spcBef>
                <a:spcPts val="600"/>
              </a:spcBef>
              <a:spcAft>
                <a:spcPts val="0"/>
              </a:spcAft>
            </a:pPr>
            <a:r>
              <a:rPr lang="ja-JP" altLang="ja-JP" sz="2000" kern="100" dirty="0" smtClean="0">
                <a:latin typeface="Meiryo UI" panose="020B0604030504040204" pitchFamily="50" charset="-128"/>
                <a:ea typeface="Meiryo UI" panose="020B0604030504040204" pitchFamily="50" charset="-128"/>
                <a:cs typeface="Times New Roman" panose="02020603050405020304" pitchFamily="18" charset="0"/>
              </a:rPr>
              <a:t>モデル</a:t>
            </a:r>
            <a:r>
              <a:rPr lang="ja-JP" altLang="ja-JP" sz="2000" kern="100" dirty="0">
                <a:latin typeface="Meiryo UI" panose="020B0604030504040204" pitchFamily="50" charset="-128"/>
                <a:ea typeface="Meiryo UI" panose="020B0604030504040204" pitchFamily="50" charset="-128"/>
                <a:cs typeface="Times New Roman" panose="02020603050405020304" pitchFamily="18" charset="0"/>
              </a:rPr>
              <a:t>事業の取組概要（大阪発「大阪ブルー・オーシャン・ビジョン」推進プロジェクト）</a:t>
            </a:r>
          </a:p>
          <a:p>
            <a:pPr marL="177800" indent="95250" algn="just">
              <a:spcBef>
                <a:spcPts val="600"/>
              </a:spcBef>
            </a:pPr>
            <a:r>
              <a:rPr lang="ja-JP" altLang="en-US" dirty="0" smtClean="0">
                <a:latin typeface="Meiryo UI" panose="020B0604030504040204" pitchFamily="50" charset="-128"/>
                <a:ea typeface="Meiryo UI" panose="020B0604030504040204" pitchFamily="50" charset="-128"/>
              </a:rPr>
              <a:t>日本</a:t>
            </a:r>
            <a:r>
              <a:rPr lang="ja-JP" altLang="en-US" dirty="0">
                <a:latin typeface="Meiryo UI" panose="020B0604030504040204" pitchFamily="50" charset="-128"/>
                <a:ea typeface="Meiryo UI" panose="020B0604030504040204" pitchFamily="50" charset="-128"/>
              </a:rPr>
              <a:t>で</a:t>
            </a:r>
            <a:r>
              <a:rPr lang="ja-JP" altLang="en-US" dirty="0" smtClean="0">
                <a:latin typeface="Meiryo UI" panose="020B0604030504040204" pitchFamily="50" charset="-128"/>
                <a:ea typeface="Meiryo UI" panose="020B0604030504040204" pitchFamily="50" charset="-128"/>
              </a:rPr>
              <a:t>初めて開催された「</a:t>
            </a:r>
            <a:r>
              <a:rPr lang="en-US" altLang="ja-JP" dirty="0" smtClean="0">
                <a:latin typeface="Meiryo UI" panose="020B0604030504040204" pitchFamily="50" charset="-128"/>
                <a:ea typeface="Meiryo UI" panose="020B0604030504040204" pitchFamily="50" charset="-128"/>
              </a:rPr>
              <a:t>G20</a:t>
            </a:r>
            <a:r>
              <a:rPr lang="ja-JP" altLang="en-US" dirty="0" smtClean="0">
                <a:latin typeface="Meiryo UI" panose="020B0604030504040204" pitchFamily="50" charset="-128"/>
                <a:ea typeface="Meiryo UI" panose="020B0604030504040204" pitchFamily="50" charset="-128"/>
              </a:rPr>
              <a:t>サミット」（</a:t>
            </a:r>
            <a:r>
              <a:rPr lang="en-US" altLang="ja-JP" dirty="0" smtClean="0">
                <a:latin typeface="Meiryo UI" panose="020B0604030504040204" pitchFamily="50" charset="-128"/>
                <a:ea typeface="Meiryo UI" panose="020B0604030504040204" pitchFamily="50" charset="-128"/>
              </a:rPr>
              <a:t>G20</a:t>
            </a:r>
            <a:r>
              <a:rPr lang="ja-JP" altLang="en-US" dirty="0">
                <a:latin typeface="Meiryo UI" panose="020B0604030504040204" pitchFamily="50" charset="-128"/>
                <a:ea typeface="Meiryo UI" panose="020B0604030504040204" pitchFamily="50" charset="-128"/>
              </a:rPr>
              <a:t>大阪</a:t>
            </a:r>
            <a:r>
              <a:rPr lang="ja-JP" altLang="en-US" dirty="0" smtClean="0">
                <a:latin typeface="Meiryo UI" panose="020B0604030504040204" pitchFamily="50" charset="-128"/>
                <a:ea typeface="Meiryo UI" panose="020B0604030504040204" pitchFamily="50" charset="-128"/>
              </a:rPr>
              <a:t>サミット）の</a:t>
            </a:r>
            <a:r>
              <a:rPr lang="ja-JP" altLang="en-US" dirty="0">
                <a:latin typeface="Meiryo UI" panose="020B0604030504040204" pitchFamily="50" charset="-128"/>
                <a:ea typeface="Meiryo UI" panose="020B0604030504040204" pitchFamily="50" charset="-128"/>
              </a:rPr>
              <a:t>象徴的レガシーである「大阪ブルー・オーシャン・ビジョン（</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を先導する取組みとして、</a:t>
            </a:r>
            <a:r>
              <a:rPr lang="ja-JP" altLang="ja-JP" kern="100" dirty="0" smtClean="0">
                <a:latin typeface="Meiryo UI" panose="020B0604030504040204" pitchFamily="50" charset="-128"/>
                <a:ea typeface="Meiryo UI" panose="020B0604030504040204" pitchFamily="50" charset="-128"/>
                <a:cs typeface="Times New Roman" panose="02020603050405020304" pitchFamily="18" charset="0"/>
              </a:rPr>
              <a:t>プラスチック</a:t>
            </a:r>
            <a:r>
              <a:rPr lang="ja-JP" altLang="ja-JP" kern="100" dirty="0">
                <a:latin typeface="Meiryo UI" panose="020B0604030504040204" pitchFamily="50" charset="-128"/>
                <a:ea typeface="Meiryo UI" panose="020B0604030504040204" pitchFamily="50" charset="-128"/>
                <a:cs typeface="Times New Roman" panose="02020603050405020304" pitchFamily="18" charset="0"/>
              </a:rPr>
              <a:t>ごみ問題解決に</a:t>
            </a:r>
            <a:r>
              <a:rPr lang="ja-JP" altLang="ja-JP" kern="100" dirty="0" smtClean="0">
                <a:latin typeface="Meiryo UI" panose="020B0604030504040204" pitchFamily="50" charset="-128"/>
                <a:ea typeface="Meiryo UI" panose="020B0604030504040204" pitchFamily="50" charset="-128"/>
                <a:cs typeface="Times New Roman" panose="02020603050405020304" pitchFamily="18" charset="0"/>
              </a:rPr>
              <a:t>向け、</a:t>
            </a:r>
            <a:r>
              <a:rPr lang="ja-JP" altLang="ja-JP" kern="100" dirty="0">
                <a:latin typeface="Meiryo UI" panose="020B0604030504040204" pitchFamily="50" charset="-128"/>
                <a:ea typeface="Meiryo UI" panose="020B0604030504040204" pitchFamily="50" charset="-128"/>
                <a:cs typeface="Times New Roman" panose="02020603050405020304" pitchFamily="18" charset="0"/>
              </a:rPr>
              <a:t>経済、社会、環境の三側面から、３</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R</a:t>
            </a:r>
            <a:r>
              <a:rPr lang="ja-JP" altLang="ja-JP" kern="100" dirty="0">
                <a:latin typeface="Meiryo UI" panose="020B0604030504040204" pitchFamily="50" charset="-128"/>
                <a:ea typeface="Meiryo UI" panose="020B0604030504040204" pitchFamily="50" charset="-128"/>
                <a:cs typeface="Times New Roman" panose="02020603050405020304" pitchFamily="18" charset="0"/>
              </a:rPr>
              <a:t>（リデュース、リユース、リサイクル）などの普及啓発や、海岸漂着ごみの実態調査、海ごみの回収などを府域全体で幅広く実施する</a:t>
            </a:r>
            <a:r>
              <a:rPr lang="ja-JP" altLang="ja-JP" kern="100" dirty="0" smtClean="0">
                <a:latin typeface="Meiryo UI" panose="020B0604030504040204" pitchFamily="50" charset="-128"/>
                <a:ea typeface="Meiryo UI" panose="020B0604030504040204" pitchFamily="50" charset="-128"/>
                <a:cs typeface="Times New Roman" panose="02020603050405020304" pitchFamily="18" charset="0"/>
              </a:rPr>
              <a:t>。</a:t>
            </a:r>
            <a:endParaRPr lang="en-US" altLang="ja-JP" kern="100" dirty="0" smtClean="0">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20" name="グループ化 19"/>
          <p:cNvGrpSpPr/>
          <p:nvPr/>
        </p:nvGrpSpPr>
        <p:grpSpPr>
          <a:xfrm>
            <a:off x="5865233" y="4189870"/>
            <a:ext cx="6046029" cy="2095050"/>
            <a:chOff x="1647191" y="5199788"/>
            <a:chExt cx="6046029" cy="2095050"/>
          </a:xfrm>
        </p:grpSpPr>
        <p:sp>
          <p:nvSpPr>
            <p:cNvPr id="5" name="二等辺三角形 4"/>
            <p:cNvSpPr/>
            <p:nvPr/>
          </p:nvSpPr>
          <p:spPr>
            <a:xfrm rot="10800000">
              <a:off x="4183344" y="5245372"/>
              <a:ext cx="627259" cy="19690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4177080" y="5269956"/>
              <a:ext cx="1040153" cy="123111"/>
            </a:xfrm>
            <a:prstGeom prst="rect">
              <a:avLst/>
            </a:prstGeom>
            <a:noFill/>
          </p:spPr>
          <p:txBody>
            <a:bodyPr wrap="square" lIns="0" tIns="0" rIns="0" bIns="0" rtlCol="0" anchor="ctr" anchorCtr="0">
              <a:spAutoFit/>
            </a:bodyPr>
            <a:lstStyle/>
            <a:p>
              <a:r>
                <a:rPr lang="ja-JP" altLang="en-US" sz="800" b="1" dirty="0" smtClean="0">
                  <a:latin typeface="+mn-ea"/>
                  <a:cs typeface="Meiryo UI" panose="020B0604030504040204" pitchFamily="50" charset="-128"/>
                </a:rPr>
                <a:t>事業連携協定</a:t>
              </a:r>
              <a:endParaRPr lang="en-US" altLang="ja-JP" sz="800" b="1" dirty="0">
                <a:latin typeface="+mn-ea"/>
                <a:cs typeface="Meiryo UI" panose="020B0604030504040204" pitchFamily="50" charset="-128"/>
              </a:endParaRPr>
            </a:p>
          </p:txBody>
        </p:sp>
        <p:sp>
          <p:nvSpPr>
            <p:cNvPr id="7" name="二等辺三角形 6"/>
            <p:cNvSpPr/>
            <p:nvPr/>
          </p:nvSpPr>
          <p:spPr>
            <a:xfrm>
              <a:off x="4210751" y="6971841"/>
              <a:ext cx="627259" cy="19690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3990584" y="7047794"/>
              <a:ext cx="1040153" cy="123111"/>
            </a:xfrm>
            <a:prstGeom prst="rect">
              <a:avLst/>
            </a:prstGeom>
            <a:noFill/>
          </p:spPr>
          <p:txBody>
            <a:bodyPr wrap="square" lIns="0" tIns="0" rIns="0" bIns="0" rtlCol="0" anchor="ctr" anchorCtr="0">
              <a:spAutoFit/>
            </a:bodyPr>
            <a:lstStyle/>
            <a:p>
              <a:pPr algn="ctr"/>
              <a:r>
                <a:rPr lang="ja-JP" altLang="en-US" sz="800" b="1" dirty="0" smtClean="0">
                  <a:latin typeface="+mn-ea"/>
                  <a:cs typeface="Meiryo UI" panose="020B0604030504040204" pitchFamily="50" charset="-128"/>
                </a:rPr>
                <a:t>制度融資</a:t>
              </a:r>
              <a:endParaRPr lang="en-US" altLang="ja-JP" sz="800" b="1" dirty="0">
                <a:latin typeface="+mn-ea"/>
                <a:cs typeface="Meiryo UI" panose="020B0604030504040204" pitchFamily="50" charset="-128"/>
              </a:endParaRPr>
            </a:p>
          </p:txBody>
        </p:sp>
        <p:sp>
          <p:nvSpPr>
            <p:cNvPr id="9" name="テキスト ボックス 8"/>
            <p:cNvSpPr txBox="1"/>
            <p:nvPr/>
          </p:nvSpPr>
          <p:spPr>
            <a:xfrm>
              <a:off x="4852383" y="5266956"/>
              <a:ext cx="1734105" cy="123111"/>
            </a:xfrm>
            <a:prstGeom prst="rect">
              <a:avLst/>
            </a:prstGeom>
            <a:noFill/>
          </p:spPr>
          <p:txBody>
            <a:bodyPr wrap="square" lIns="0" tIns="0" rIns="0" bIns="0" rtlCol="0" anchor="ctr" anchorCtr="0">
              <a:spAutoFit/>
            </a:bodyPr>
            <a:lstStyle/>
            <a:p>
              <a:pPr algn="ctr"/>
              <a:r>
                <a:rPr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自治体（公募及び適否の判断）</a:t>
              </a:r>
              <a:endParaRPr lang="en-US" altLang="ja-JP"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4893564" y="7028495"/>
              <a:ext cx="2769748" cy="123111"/>
            </a:xfrm>
            <a:prstGeom prst="rect">
              <a:avLst/>
            </a:prstGeom>
            <a:noFill/>
          </p:spPr>
          <p:txBody>
            <a:bodyPr wrap="square" lIns="0" tIns="0" rIns="0" bIns="0" rtlCol="0" anchor="ctr" anchorCtr="0">
              <a:spAutoFit/>
            </a:bodyPr>
            <a:lstStyle/>
            <a:p>
              <a:pPr algn="ctr"/>
              <a:r>
                <a:rPr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地域の金融機関（設備投資支援</a:t>
              </a:r>
              <a:r>
                <a:rPr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【SDGs</a:t>
              </a:r>
              <a:r>
                <a:rPr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ビジネス支援資金</a:t>
              </a:r>
              <a:r>
                <a:rPr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1" name="図 10"/>
            <p:cNvPicPr>
              <a:picLocks noChangeAspect="1"/>
            </p:cNvPicPr>
            <p:nvPr/>
          </p:nvPicPr>
          <p:blipFill>
            <a:blip r:embed="rId2"/>
            <a:stretch>
              <a:fillRect/>
            </a:stretch>
          </p:blipFill>
          <p:spPr>
            <a:xfrm>
              <a:off x="1826695" y="5496049"/>
              <a:ext cx="5684127" cy="1424773"/>
            </a:xfrm>
            <a:prstGeom prst="rect">
              <a:avLst/>
            </a:prstGeom>
            <a:ln>
              <a:solidFill>
                <a:schemeClr val="accent1"/>
              </a:solidFill>
            </a:ln>
          </p:spPr>
        </p:pic>
        <p:sp>
          <p:nvSpPr>
            <p:cNvPr id="12" name="正方形/長方形 11"/>
            <p:cNvSpPr/>
            <p:nvPr/>
          </p:nvSpPr>
          <p:spPr>
            <a:xfrm>
              <a:off x="1647191" y="5199788"/>
              <a:ext cx="6046029" cy="2095050"/>
            </a:xfrm>
            <a:prstGeom prst="rect">
              <a:avLst/>
            </a:prstGeom>
            <a:no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テキスト ボックス 12"/>
          <p:cNvSpPr txBox="1"/>
          <p:nvPr/>
        </p:nvSpPr>
        <p:spPr>
          <a:xfrm>
            <a:off x="5805862" y="3884235"/>
            <a:ext cx="3840657"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rPr>
              <a:t>≪新たなペットボトル回収・リサイクルシステム≫　事業スキーム</a:t>
            </a:r>
            <a:endParaRPr kumimoji="1" lang="ja-JP" altLang="en-US" sz="12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435341" y="3884235"/>
            <a:ext cx="5021191" cy="338554"/>
          </a:xfrm>
          <a:prstGeom prst="rect">
            <a:avLst/>
          </a:prstGeom>
          <a:noFill/>
        </p:spPr>
        <p:txBody>
          <a:bodyPr wrap="square" rtlCol="0">
            <a:spAutoFit/>
          </a:bodyPr>
          <a:lstStyle/>
          <a:p>
            <a:r>
              <a:rPr kumimoji="1" lang="ja-JP" altLang="en-US" sz="1600" b="1" dirty="0" smtClean="0">
                <a:latin typeface="Meiryo UI" panose="020B0604030504040204" pitchFamily="50" charset="-128"/>
                <a:ea typeface="Meiryo UI" panose="020B0604030504040204" pitchFamily="50" charset="-128"/>
              </a:rPr>
              <a:t>◇</a:t>
            </a:r>
            <a:r>
              <a:rPr kumimoji="1" lang="ja-JP" altLang="en-US" sz="1600" b="1" dirty="0">
                <a:latin typeface="Meiryo UI" panose="020B0604030504040204" pitchFamily="50" charset="-128"/>
                <a:ea typeface="Meiryo UI" panose="020B0604030504040204" pitchFamily="50" charset="-128"/>
              </a:rPr>
              <a:t> 「大阪ブルー・オーシャン・ビジョン」推進</a:t>
            </a:r>
            <a:r>
              <a:rPr kumimoji="1" lang="ja-JP" altLang="en-US" sz="1600" b="1" dirty="0" smtClean="0">
                <a:latin typeface="Meiryo UI" panose="020B0604030504040204" pitchFamily="50" charset="-128"/>
                <a:ea typeface="Meiryo UI" panose="020B0604030504040204" pitchFamily="50" charset="-128"/>
              </a:rPr>
              <a:t>事業</a:t>
            </a:r>
            <a:endParaRPr kumimoji="1" lang="ja-JP" altLang="en-US" sz="1600" b="1" dirty="0">
              <a:latin typeface="Meiryo UI" panose="020B0604030504040204" pitchFamily="50" charset="-128"/>
              <a:ea typeface="Meiryo UI" panose="020B0604030504040204" pitchFamily="50" charset="-128"/>
            </a:endParaRPr>
          </a:p>
        </p:txBody>
      </p:sp>
      <p:sp>
        <p:nvSpPr>
          <p:cNvPr id="15" name="正方形/長方形 14"/>
          <p:cNvSpPr/>
          <p:nvPr/>
        </p:nvSpPr>
        <p:spPr>
          <a:xfrm>
            <a:off x="5456532" y="3088586"/>
            <a:ext cx="6454730" cy="297517"/>
          </a:xfrm>
          <a:prstGeom prst="rect">
            <a:avLst/>
          </a:prstGeom>
          <a:noFill/>
          <a:ln>
            <a:noFill/>
            <a:prstDash val="sysDot"/>
          </a:ln>
        </p:spPr>
        <p:txBody>
          <a:bodyPr wrap="square">
            <a:spAutoFit/>
          </a:bodyPr>
          <a:lstStyle/>
          <a:p>
            <a:pPr marL="174625" indent="-174625">
              <a:lnSpc>
                <a:spcPts val="1600"/>
              </a:lnSpc>
            </a:pPr>
            <a:r>
              <a:rPr lang="ja-JP" altLang="en-US" sz="1200" dirty="0" smtClean="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2050</a:t>
            </a:r>
            <a:r>
              <a:rPr lang="ja-JP" altLang="en-US" sz="1200" dirty="0" smtClean="0">
                <a:latin typeface="Meiryo UI" panose="020B0604030504040204" pitchFamily="50" charset="-128"/>
                <a:ea typeface="Meiryo UI" panose="020B0604030504040204" pitchFamily="50" charset="-128"/>
              </a:rPr>
              <a:t>年までに海洋プラスチックごみによる新たな汚染をゼロにすることをめざす世界共通のビジョン</a:t>
            </a:r>
            <a:endParaRPr lang="ja-JP" altLang="en-US" sz="1200" dirty="0">
              <a:latin typeface="Meiryo UI" panose="020B0604030504040204" pitchFamily="50" charset="-128"/>
              <a:ea typeface="Meiryo UI" panose="020B0604030504040204" pitchFamily="50" charset="-128"/>
            </a:endParaRPr>
          </a:p>
        </p:txBody>
      </p:sp>
      <p:sp>
        <p:nvSpPr>
          <p:cNvPr id="16" name="正方形/長方形 15"/>
          <p:cNvSpPr/>
          <p:nvPr/>
        </p:nvSpPr>
        <p:spPr>
          <a:xfrm>
            <a:off x="696989" y="4318593"/>
            <a:ext cx="4985846" cy="1569660"/>
          </a:xfrm>
          <a:prstGeom prst="rect">
            <a:avLst/>
          </a:prstGeom>
        </p:spPr>
        <p:txBody>
          <a:bodyPr wrap="square">
            <a:spAutoFit/>
          </a:bodyPr>
          <a:lstStyle/>
          <a:p>
            <a:pPr indent="95250" algn="just">
              <a:spcBef>
                <a:spcPts val="600"/>
              </a:spcBef>
              <a:spcAft>
                <a:spcPts val="0"/>
              </a:spcAft>
            </a:pPr>
            <a:r>
              <a:rPr lang="ja-JP" altLang="ja-JP" sz="1600" kern="100" dirty="0">
                <a:cs typeface="Times New Roman" panose="02020603050405020304" pitchFamily="18" charset="0"/>
              </a:rPr>
              <a:t>特に、三側面をつなぐ統合的取組を、「大阪ブルー・オーシャン・ビジョン」推進事業と銘打ち、ビジョンの実現等に貢献するための計画を策定し、同計画に</a:t>
            </a:r>
            <a:r>
              <a:rPr lang="ja-JP" altLang="ja-JP" sz="1600" kern="100" dirty="0" smtClean="0">
                <a:cs typeface="Times New Roman" panose="02020603050405020304" pitchFamily="18" charset="0"/>
              </a:rPr>
              <a:t>基づ</a:t>
            </a:r>
            <a:r>
              <a:rPr lang="ja-JP" altLang="en-US" sz="1600" kern="100" dirty="0" smtClean="0">
                <a:cs typeface="Times New Roman" panose="02020603050405020304" pitchFamily="18" charset="0"/>
              </a:rPr>
              <a:t>き「新たなペットボトル回収・リサイクルシステム」を</a:t>
            </a:r>
            <a:r>
              <a:rPr lang="ja-JP" altLang="ja-JP" sz="1600" kern="100" dirty="0" smtClean="0">
                <a:cs typeface="Times New Roman" panose="02020603050405020304" pitchFamily="18" charset="0"/>
              </a:rPr>
              <a:t>推進</a:t>
            </a:r>
            <a:r>
              <a:rPr lang="ja-JP" altLang="ja-JP" sz="1600" kern="100" dirty="0">
                <a:cs typeface="Times New Roman" panose="02020603050405020304" pitchFamily="18" charset="0"/>
              </a:rPr>
              <a:t>するとともに、大阪の取組みを国内外に情報発信する。</a:t>
            </a:r>
          </a:p>
        </p:txBody>
      </p:sp>
    </p:spTree>
    <p:extLst>
      <p:ext uri="{BB962C8B-B14F-4D97-AF65-F5344CB8AC3E}">
        <p14:creationId xmlns:p14="http://schemas.microsoft.com/office/powerpoint/2010/main" val="26513022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その他の取組み</a:t>
            </a:r>
            <a:endParaRPr kumimoji="1" lang="ja-JP" altLang="en-US" dirty="0"/>
          </a:p>
        </p:txBody>
      </p:sp>
    </p:spTree>
    <p:extLst>
      <p:ext uri="{BB962C8B-B14F-4D97-AF65-F5344CB8AC3E}">
        <p14:creationId xmlns:p14="http://schemas.microsoft.com/office/powerpoint/2010/main" val="3320382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ＳＤＧｓ啓発イベント</a:t>
            </a:r>
            <a:endParaRPr kumimoji="1" lang="ja-JP" altLang="en-US" dirty="0"/>
          </a:p>
        </p:txBody>
      </p:sp>
      <p:pic>
        <p:nvPicPr>
          <p:cNvPr id="3" name="図 2"/>
          <p:cNvPicPr>
            <a:picLocks noChangeAspect="1"/>
          </p:cNvPicPr>
          <p:nvPr/>
        </p:nvPicPr>
        <p:blipFill rotWithShape="1">
          <a:blip r:embed="rId3" cstate="print">
            <a:extLst>
              <a:ext uri="{28A0092B-C50C-407E-A947-70E740481C1C}">
                <a14:useLocalDpi xmlns:a14="http://schemas.microsoft.com/office/drawing/2010/main" val="0"/>
              </a:ext>
            </a:extLst>
          </a:blip>
          <a:srcRect t="8102" b="26605"/>
          <a:stretch/>
        </p:blipFill>
        <p:spPr>
          <a:xfrm>
            <a:off x="1083162" y="1780674"/>
            <a:ext cx="10116415" cy="4403557"/>
          </a:xfrm>
          <a:prstGeom prst="rect">
            <a:avLst/>
          </a:prstGeom>
        </p:spPr>
      </p:pic>
      <p:sp>
        <p:nvSpPr>
          <p:cNvPr id="7" name="テキスト ボックス 6"/>
          <p:cNvSpPr txBox="1"/>
          <p:nvPr/>
        </p:nvSpPr>
        <p:spPr>
          <a:xfrm>
            <a:off x="5269955" y="6206311"/>
            <a:ext cx="6083845" cy="523220"/>
          </a:xfrm>
          <a:prstGeom prst="rect">
            <a:avLst/>
          </a:prstGeom>
          <a:noFill/>
        </p:spPr>
        <p:txBody>
          <a:bodyPr wrap="none" rtlCol="0">
            <a:spAutoFit/>
          </a:bodyPr>
          <a:lstStyle/>
          <a:p>
            <a:r>
              <a:rPr kumimoji="1" lang="ja-JP" altLang="en-US" sz="1400" dirty="0" smtClean="0"/>
              <a:t>大阪商工会議所とのコラボレーションイベントの様子</a:t>
            </a:r>
            <a:endParaRPr kumimoji="1" lang="en-US" altLang="ja-JP" sz="1400" dirty="0" smtClean="0"/>
          </a:p>
          <a:p>
            <a:r>
              <a:rPr kumimoji="1" lang="ja-JP" altLang="en-US" sz="1400" dirty="0" smtClean="0"/>
              <a:t>府内中小企業向け</a:t>
            </a:r>
            <a:r>
              <a:rPr lang="ja-JP" altLang="en-US" sz="1400" dirty="0" smtClean="0"/>
              <a:t>ＳＤＧｓ啓発イベント「おっ！</a:t>
            </a:r>
            <a:r>
              <a:rPr lang="en-US" altLang="ja-JP" sz="1400" dirty="0" smtClean="0"/>
              <a:t>Saka</a:t>
            </a:r>
            <a:r>
              <a:rPr lang="ja-JP" altLang="en-US" sz="1400" dirty="0" smtClean="0"/>
              <a:t>まるごとＳＤＧｓ」</a:t>
            </a:r>
            <a:endParaRPr kumimoji="1" lang="ja-JP" altLang="en-US" sz="1400" dirty="0"/>
          </a:p>
        </p:txBody>
      </p:sp>
    </p:spTree>
    <p:extLst>
      <p:ext uri="{BB962C8B-B14F-4D97-AF65-F5344CB8AC3E}">
        <p14:creationId xmlns:p14="http://schemas.microsoft.com/office/powerpoint/2010/main" val="7655676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ＳＤＧｓ啓発イベント</a:t>
            </a:r>
            <a:endParaRPr kumimoji="1" lang="ja-JP" altLang="en-US" dirty="0"/>
          </a:p>
        </p:txBody>
      </p:sp>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t="33333" b="7368"/>
          <a:stretch/>
        </p:blipFill>
        <p:spPr>
          <a:xfrm>
            <a:off x="1140977" y="1758593"/>
            <a:ext cx="10000783" cy="4447717"/>
          </a:xfrm>
          <a:prstGeom prst="rect">
            <a:avLst/>
          </a:prstGeom>
        </p:spPr>
      </p:pic>
      <p:sp>
        <p:nvSpPr>
          <p:cNvPr id="5" name="テキスト ボックス 4"/>
          <p:cNvSpPr txBox="1"/>
          <p:nvPr/>
        </p:nvSpPr>
        <p:spPr>
          <a:xfrm>
            <a:off x="5269955" y="6206311"/>
            <a:ext cx="6083845" cy="523220"/>
          </a:xfrm>
          <a:prstGeom prst="rect">
            <a:avLst/>
          </a:prstGeom>
          <a:noFill/>
        </p:spPr>
        <p:txBody>
          <a:bodyPr wrap="none" rtlCol="0">
            <a:spAutoFit/>
          </a:bodyPr>
          <a:lstStyle/>
          <a:p>
            <a:r>
              <a:rPr kumimoji="1" lang="ja-JP" altLang="en-US" sz="1400" dirty="0" smtClean="0"/>
              <a:t>大阪商工会議所とのコラボレーションイベントの様子</a:t>
            </a:r>
            <a:endParaRPr kumimoji="1" lang="en-US" altLang="ja-JP" sz="1400" dirty="0" smtClean="0"/>
          </a:p>
          <a:p>
            <a:r>
              <a:rPr kumimoji="1" lang="ja-JP" altLang="en-US" sz="1400" dirty="0" smtClean="0"/>
              <a:t>府内中小企業向け</a:t>
            </a:r>
            <a:r>
              <a:rPr lang="ja-JP" altLang="en-US" sz="1400" dirty="0" smtClean="0"/>
              <a:t>ＳＤＧｓ啓発イベント「おっ！</a:t>
            </a:r>
            <a:r>
              <a:rPr lang="en-US" altLang="ja-JP" sz="1400" dirty="0" smtClean="0"/>
              <a:t>Saka</a:t>
            </a:r>
            <a:r>
              <a:rPr lang="ja-JP" altLang="en-US" sz="1400" dirty="0" smtClean="0"/>
              <a:t>まるごとＳＤＧｓ」</a:t>
            </a:r>
            <a:endParaRPr kumimoji="1" lang="ja-JP" altLang="en-US" sz="1400" dirty="0"/>
          </a:p>
        </p:txBody>
      </p:sp>
    </p:spTree>
    <p:extLst>
      <p:ext uri="{BB962C8B-B14F-4D97-AF65-F5344CB8AC3E}">
        <p14:creationId xmlns:p14="http://schemas.microsoft.com/office/powerpoint/2010/main" val="1316995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ＳＤＧｓについて</a:t>
            </a:r>
            <a:endParaRPr kumimoji="1" lang="ja-JP" altLang="en-US" dirty="0"/>
          </a:p>
        </p:txBody>
      </p:sp>
      <p:pic>
        <p:nvPicPr>
          <p:cNvPr id="4" name="Shape 147"/>
          <p:cNvPicPr preferRelativeResize="0">
            <a:picLocks noChangeAspect="1"/>
          </p:cNvPicPr>
          <p:nvPr/>
        </p:nvPicPr>
        <p:blipFill rotWithShape="1">
          <a:blip r:embed="rId3">
            <a:alphaModFix/>
          </a:blip>
          <a:srcRect/>
          <a:stretch/>
        </p:blipFill>
        <p:spPr>
          <a:xfrm>
            <a:off x="2363572" y="1686911"/>
            <a:ext cx="7417213" cy="4944808"/>
          </a:xfrm>
          <a:prstGeom prst="rect">
            <a:avLst/>
          </a:prstGeom>
          <a:noFill/>
          <a:ln>
            <a:noFill/>
          </a:ln>
        </p:spPr>
      </p:pic>
    </p:spTree>
    <p:extLst>
      <p:ext uri="{BB962C8B-B14F-4D97-AF65-F5344CB8AC3E}">
        <p14:creationId xmlns:p14="http://schemas.microsoft.com/office/powerpoint/2010/main" val="11465674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ジャパンＳＤＧｓアワード</a:t>
            </a:r>
            <a:endParaRPr kumimoji="1" lang="ja-JP" altLang="en-US" dirty="0"/>
          </a:p>
        </p:txBody>
      </p:sp>
      <p:pic>
        <p:nvPicPr>
          <p:cNvPr id="4" name="Picture 2" descr="記念撮影２"/>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717" y="1971518"/>
            <a:ext cx="6872521" cy="4821075"/>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5124600" y="6455412"/>
            <a:ext cx="2518638" cy="307777"/>
          </a:xfrm>
          <a:prstGeom prst="rect">
            <a:avLst/>
          </a:prstGeom>
        </p:spPr>
        <p:txBody>
          <a:bodyPr wrap="none">
            <a:spAutoFit/>
          </a:bodyPr>
          <a:lstStyle/>
          <a:p>
            <a:r>
              <a:rPr lang="ja-JP" altLang="en-US" sz="1400" dirty="0"/>
              <a:t>出典：首相官邸ホームページ</a:t>
            </a:r>
          </a:p>
        </p:txBody>
      </p:sp>
      <p:sp>
        <p:nvSpPr>
          <p:cNvPr id="6" name="正方形/長方形 5"/>
          <p:cNvSpPr/>
          <p:nvPr/>
        </p:nvSpPr>
        <p:spPr>
          <a:xfrm>
            <a:off x="670033" y="1602186"/>
            <a:ext cx="11108883" cy="369332"/>
          </a:xfrm>
          <a:prstGeom prst="rect">
            <a:avLst/>
          </a:prstGeom>
        </p:spPr>
        <p:txBody>
          <a:bodyPr wrap="square">
            <a:spAutoFit/>
          </a:bodyPr>
          <a:lstStyle/>
          <a:p>
            <a:r>
              <a:rPr lang="ja-JP" altLang="en-US" dirty="0" smtClean="0"/>
              <a:t>第３回「ジャパンＳＤＧｓアワード」ＳＤＧｓ推進副本部長（内閣官房長官）賞（令和元年１２月）</a:t>
            </a:r>
            <a:endParaRPr lang="en-US" altLang="ja-JP" dirty="0" smtClean="0"/>
          </a:p>
        </p:txBody>
      </p:sp>
      <p:sp>
        <p:nvSpPr>
          <p:cNvPr id="7" name="正方形/長方形 6"/>
          <p:cNvSpPr/>
          <p:nvPr/>
        </p:nvSpPr>
        <p:spPr>
          <a:xfrm>
            <a:off x="7743922" y="2076720"/>
            <a:ext cx="4299689" cy="1477328"/>
          </a:xfrm>
          <a:prstGeom prst="rect">
            <a:avLst/>
          </a:prstGeom>
        </p:spPr>
        <p:txBody>
          <a:bodyPr wrap="square">
            <a:spAutoFit/>
          </a:bodyPr>
          <a:lstStyle/>
          <a:p>
            <a:pPr>
              <a:spcBef>
                <a:spcPts val="600"/>
              </a:spcBef>
            </a:pPr>
            <a:r>
              <a:rPr lang="ja-JP" altLang="en-US" dirty="0" smtClean="0"/>
              <a:t>「Ｏｓａｋａ ＳＤＧ</a:t>
            </a:r>
            <a:r>
              <a:rPr lang="en-US" altLang="ja-JP" dirty="0" smtClean="0"/>
              <a:t>s </a:t>
            </a:r>
            <a:r>
              <a:rPr lang="ja-JP" altLang="en-US" dirty="0"/>
              <a:t>ビジョン」策定にあたり、大阪府の現状把握に向け確立した「自己分析モデル」が、他の自治体にとっても汎用性がある点を評価</a:t>
            </a:r>
            <a:r>
              <a:rPr lang="ja-JP" altLang="en-US" dirty="0" smtClean="0"/>
              <a:t>いただきました。</a:t>
            </a:r>
            <a:endParaRPr lang="ja-JP" altLang="en-US" dirty="0"/>
          </a:p>
        </p:txBody>
      </p:sp>
    </p:spTree>
    <p:extLst>
      <p:ext uri="{BB962C8B-B14F-4D97-AF65-F5344CB8AC3E}">
        <p14:creationId xmlns:p14="http://schemas.microsoft.com/office/powerpoint/2010/main" val="26166129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ＳＤＧｓ普及活動</a:t>
            </a:r>
            <a:endParaRPr kumimoji="1" lang="ja-JP" altLang="en-US" dirty="0"/>
          </a:p>
        </p:txBody>
      </p:sp>
      <p:sp>
        <p:nvSpPr>
          <p:cNvPr id="4" name="テキスト ボックス 3"/>
          <p:cNvSpPr txBox="1"/>
          <p:nvPr/>
        </p:nvSpPr>
        <p:spPr>
          <a:xfrm>
            <a:off x="606298" y="1694330"/>
            <a:ext cx="11232776" cy="90449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square" lIns="99692" tIns="216000" rtlCol="0" anchor="t" anchorCtr="0">
            <a:noAutofit/>
          </a:bodyPr>
          <a:lstStyle/>
          <a:p>
            <a:pPr marL="171450" indent="-171450">
              <a:spcBef>
                <a:spcPts val="600"/>
              </a:spcBef>
            </a:pPr>
            <a:r>
              <a:rPr lang="ja-JP" altLang="en-US" sz="1600" spc="-1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spc="-110" dirty="0">
                <a:latin typeface="Meiryo UI" panose="020B0604030504040204" pitchFamily="50" charset="-128"/>
                <a:ea typeface="Meiryo UI" panose="020B0604030504040204" pitchFamily="50" charset="-128"/>
                <a:cs typeface="Meiryo UI" panose="020B0604030504040204" pitchFamily="50" charset="-128"/>
              </a:rPr>
              <a:t>阪急阪神 未来のゆめ・まち</a:t>
            </a:r>
            <a:r>
              <a:rPr lang="ja-JP" altLang="en-US" sz="1600" spc="-110" dirty="0" smtClean="0">
                <a:latin typeface="Meiryo UI" panose="020B0604030504040204" pitchFamily="50" charset="-128"/>
                <a:ea typeface="Meiryo UI" panose="020B0604030504040204" pitchFamily="50" charset="-128"/>
                <a:cs typeface="Meiryo UI" panose="020B0604030504040204" pitchFamily="50" charset="-128"/>
              </a:rPr>
              <a:t>プロジェクト～「</a:t>
            </a:r>
            <a:r>
              <a:rPr lang="en-US" altLang="ja-JP" sz="1600" spc="-11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spc="-110" dirty="0" smtClean="0">
                <a:latin typeface="Meiryo UI" panose="020B0604030504040204" pitchFamily="50" charset="-128"/>
                <a:ea typeface="Meiryo UI" panose="020B0604030504040204" pitchFamily="50" charset="-128"/>
                <a:cs typeface="Meiryo UI" panose="020B0604030504040204" pitchFamily="50" charset="-128"/>
              </a:rPr>
              <a:t>トレイン未来</a:t>
            </a:r>
            <a:r>
              <a:rPr lang="ja-JP" altLang="en-US" sz="1600" spc="-110" dirty="0">
                <a:latin typeface="Meiryo UI" panose="020B0604030504040204" pitchFamily="50" charset="-128"/>
                <a:ea typeface="Meiryo UI" panose="020B0604030504040204" pitchFamily="50" charset="-128"/>
                <a:cs typeface="Meiryo UI" panose="020B0604030504040204" pitchFamily="50" charset="-128"/>
              </a:rPr>
              <a:t>のゆめ・まち号」において</a:t>
            </a:r>
            <a:r>
              <a:rPr lang="ja-JP" altLang="en-US" sz="1600" spc="-110" dirty="0" smtClean="0">
                <a:latin typeface="Meiryo UI" panose="020B0604030504040204" pitchFamily="50" charset="-128"/>
                <a:ea typeface="Meiryo UI" panose="020B0604030504040204" pitchFamily="50" charset="-128"/>
                <a:cs typeface="Meiryo UI" panose="020B0604030504040204" pitchFamily="50" charset="-128"/>
              </a:rPr>
              <a:t>、大阪府が、</a:t>
            </a:r>
            <a:r>
              <a:rPr lang="en-US" altLang="ja-JP" sz="1600" spc="-110" dirty="0" smtClean="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spc="-110" dirty="0">
                <a:latin typeface="Meiryo UI" panose="020B0604030504040204" pitchFamily="50" charset="-128"/>
                <a:ea typeface="Meiryo UI" panose="020B0604030504040204" pitchFamily="50" charset="-128"/>
                <a:cs typeface="Meiryo UI" panose="020B0604030504040204" pitchFamily="50" charset="-128"/>
              </a:rPr>
              <a:t>のゴール</a:t>
            </a:r>
            <a:r>
              <a:rPr lang="en-US" altLang="ja-JP" sz="1600" spc="-11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spc="-110" dirty="0">
                <a:latin typeface="Meiryo UI" panose="020B0604030504040204" pitchFamily="50" charset="-128"/>
                <a:ea typeface="Meiryo UI" panose="020B0604030504040204" pitchFamily="50" charset="-128"/>
                <a:cs typeface="Meiryo UI" panose="020B0604030504040204" pitchFamily="50" charset="-128"/>
              </a:rPr>
              <a:t>「ジェンダー平等を実現しよう」をテーマとしたポスターを</a:t>
            </a:r>
            <a:r>
              <a:rPr lang="ja-JP" altLang="en-US" sz="1600" spc="-110" dirty="0" smtClean="0">
                <a:latin typeface="Meiryo UI" panose="020B0604030504040204" pitchFamily="50" charset="-128"/>
                <a:ea typeface="Meiryo UI" panose="020B0604030504040204" pitchFamily="50" charset="-128"/>
                <a:cs typeface="Meiryo UI" panose="020B0604030504040204" pitchFamily="50" charset="-128"/>
              </a:rPr>
              <a:t>掲示</a:t>
            </a:r>
            <a:endParaRPr lang="ja-JP" altLang="en-US" sz="1600" spc="-11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76571" y="2775999"/>
            <a:ext cx="5442673" cy="3823483"/>
          </a:xfrm>
          <a:prstGeom prst="rect">
            <a:avLst/>
          </a:prstGeom>
        </p:spPr>
      </p:pic>
      <p:pic>
        <p:nvPicPr>
          <p:cNvPr id="6" name="図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33653" y="4010526"/>
            <a:ext cx="3450051" cy="2847474"/>
          </a:xfrm>
          <a:prstGeom prst="rect">
            <a:avLst/>
          </a:prstGeom>
        </p:spPr>
      </p:pic>
      <p:pic>
        <p:nvPicPr>
          <p:cNvPr id="7" name="図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965757" y="2788089"/>
            <a:ext cx="3307509" cy="1575364"/>
          </a:xfrm>
          <a:prstGeom prst="rect">
            <a:avLst/>
          </a:prstGeom>
        </p:spPr>
      </p:pic>
      <p:pic>
        <p:nvPicPr>
          <p:cNvPr id="9" name="図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43602" y="2719421"/>
            <a:ext cx="2351472" cy="1949775"/>
          </a:xfrm>
          <a:prstGeom prst="rect">
            <a:avLst/>
          </a:prstGeom>
        </p:spPr>
      </p:pic>
    </p:spTree>
    <p:extLst>
      <p:ext uri="{BB962C8B-B14F-4D97-AF65-F5344CB8AC3E}">
        <p14:creationId xmlns:p14="http://schemas.microsoft.com/office/powerpoint/2010/main" val="17401442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大阪府のＳＤＧｓビジネス支援</a:t>
            </a:r>
            <a:endParaRPr kumimoji="1" lang="ja-JP" altLang="en-US" dirty="0"/>
          </a:p>
        </p:txBody>
      </p:sp>
      <p:sp>
        <p:nvSpPr>
          <p:cNvPr id="4" name="正方形/長方形 3"/>
          <p:cNvSpPr/>
          <p:nvPr/>
        </p:nvSpPr>
        <p:spPr>
          <a:xfrm>
            <a:off x="125526" y="1708292"/>
            <a:ext cx="5229192" cy="830997"/>
          </a:xfrm>
          <a:prstGeom prst="rect">
            <a:avLst/>
          </a:prstGeom>
        </p:spPr>
        <p:txBody>
          <a:bodyPr wrap="square">
            <a:spAutoFit/>
          </a:bodyPr>
          <a:lstStyle/>
          <a:p>
            <a:r>
              <a:rPr lang="ja-JP" altLang="en-US" sz="2400" b="1" u="sng" dirty="0">
                <a:latin typeface="+mn-ea"/>
              </a:rPr>
              <a:t>チャレンジ応援資金</a:t>
            </a:r>
            <a:endParaRPr lang="en-US" altLang="ja-JP" sz="2400" b="1" u="sng" dirty="0">
              <a:latin typeface="+mn-ea"/>
            </a:endParaRPr>
          </a:p>
          <a:p>
            <a:r>
              <a:rPr lang="ja-JP" altLang="en-US" sz="2400" b="1" dirty="0">
                <a:latin typeface="+mn-ea"/>
              </a:rPr>
              <a:t>（ </a:t>
            </a:r>
            <a:r>
              <a:rPr lang="en-US" altLang="ja-JP" sz="2400" b="1" dirty="0">
                <a:latin typeface="+mn-ea"/>
              </a:rPr>
              <a:t>SDGs </a:t>
            </a:r>
            <a:r>
              <a:rPr lang="ja-JP" altLang="en-US" sz="2400" b="1" dirty="0">
                <a:latin typeface="+mn-ea"/>
              </a:rPr>
              <a:t>ビジネス支援資金）</a:t>
            </a:r>
          </a:p>
        </p:txBody>
      </p:sp>
      <p:sp>
        <p:nvSpPr>
          <p:cNvPr id="5" name="正方形/長方形 4"/>
          <p:cNvSpPr/>
          <p:nvPr/>
        </p:nvSpPr>
        <p:spPr>
          <a:xfrm>
            <a:off x="6186163" y="1644723"/>
            <a:ext cx="5212067" cy="461665"/>
          </a:xfrm>
          <a:prstGeom prst="rect">
            <a:avLst/>
          </a:prstGeom>
        </p:spPr>
        <p:txBody>
          <a:bodyPr wrap="square">
            <a:spAutoFit/>
          </a:bodyPr>
          <a:lstStyle/>
          <a:p>
            <a:r>
              <a:rPr lang="en-US" altLang="ja-JP" sz="2400" b="1" u="sng" spc="-180" dirty="0" smtClean="0">
                <a:latin typeface="Meiryo UI" panose="020B0604030504040204" pitchFamily="50" charset="-128"/>
                <a:ea typeface="Meiryo UI" panose="020B0604030504040204" pitchFamily="50" charset="-128"/>
              </a:rPr>
              <a:t>SDGs </a:t>
            </a:r>
            <a:r>
              <a:rPr lang="en-US" altLang="ja-JP" sz="2400" b="1" u="sng" spc="-180" dirty="0">
                <a:latin typeface="Meiryo UI" panose="020B0604030504040204" pitchFamily="50" charset="-128"/>
                <a:ea typeface="Meiryo UI" panose="020B0604030504040204" pitchFamily="50" charset="-128"/>
              </a:rPr>
              <a:t>Business Meet-Up2020</a:t>
            </a:r>
          </a:p>
        </p:txBody>
      </p:sp>
      <p:sp>
        <p:nvSpPr>
          <p:cNvPr id="6" name="正方形/長方形 5"/>
          <p:cNvSpPr/>
          <p:nvPr/>
        </p:nvSpPr>
        <p:spPr>
          <a:xfrm>
            <a:off x="6161234" y="2225321"/>
            <a:ext cx="6051973" cy="977191"/>
          </a:xfrm>
          <a:prstGeom prst="rect">
            <a:avLst/>
          </a:prstGeom>
        </p:spPr>
        <p:txBody>
          <a:bodyPr wrap="square">
            <a:spAutoFit/>
          </a:bodyPr>
          <a:lstStyle/>
          <a:p>
            <a:pPr>
              <a:lnSpc>
                <a:spcPts val="2300"/>
              </a:lnSpc>
            </a:pPr>
            <a:r>
              <a:rPr lang="en-US" altLang="ja-JP" dirty="0" smtClean="0">
                <a:latin typeface="+mn-ea"/>
              </a:rPr>
              <a:t>【</a:t>
            </a:r>
            <a:r>
              <a:rPr lang="ja-JP" altLang="en-US" dirty="0" smtClean="0">
                <a:latin typeface="+mn-ea"/>
              </a:rPr>
              <a:t>対</a:t>
            </a:r>
            <a:r>
              <a:rPr lang="ja-JP" altLang="en-US" dirty="0">
                <a:latin typeface="+mn-ea"/>
              </a:rPr>
              <a:t>　</a:t>
            </a:r>
            <a:r>
              <a:rPr lang="ja-JP" altLang="en-US" dirty="0" smtClean="0">
                <a:latin typeface="+mn-ea"/>
              </a:rPr>
              <a:t>象</a:t>
            </a:r>
            <a:r>
              <a:rPr lang="en-US" altLang="ja-JP" dirty="0" smtClean="0">
                <a:latin typeface="+mn-ea"/>
              </a:rPr>
              <a:t>】</a:t>
            </a:r>
            <a:r>
              <a:rPr lang="ja-JP" altLang="en-US" dirty="0">
                <a:latin typeface="+mn-ea"/>
              </a:rPr>
              <a:t> </a:t>
            </a:r>
            <a:r>
              <a:rPr lang="en-US" altLang="ja-JP" dirty="0" smtClean="0">
                <a:latin typeface="+mn-ea"/>
              </a:rPr>
              <a:t>SDGs</a:t>
            </a:r>
            <a:r>
              <a:rPr lang="ja-JP" altLang="en-US" dirty="0">
                <a:latin typeface="+mn-ea"/>
              </a:rPr>
              <a:t>ビジネスを検討して</a:t>
            </a:r>
            <a:r>
              <a:rPr lang="ja-JP" altLang="en-US" dirty="0" smtClean="0">
                <a:latin typeface="+mn-ea"/>
              </a:rPr>
              <a:t>いる府内企業 </a:t>
            </a:r>
            <a:endParaRPr lang="en-US" altLang="ja-JP" dirty="0">
              <a:latin typeface="+mn-ea"/>
            </a:endParaRPr>
          </a:p>
          <a:p>
            <a:pPr>
              <a:lnSpc>
                <a:spcPts val="2300"/>
              </a:lnSpc>
            </a:pPr>
            <a:r>
              <a:rPr lang="en-US" altLang="ja-JP" dirty="0" smtClean="0">
                <a:latin typeface="+mn-ea"/>
              </a:rPr>
              <a:t>【</a:t>
            </a:r>
            <a:r>
              <a:rPr lang="ja-JP" altLang="en-US" dirty="0">
                <a:latin typeface="+mn-ea"/>
              </a:rPr>
              <a:t>概　</a:t>
            </a:r>
            <a:r>
              <a:rPr lang="ja-JP" altLang="en-US" dirty="0" smtClean="0">
                <a:latin typeface="+mn-ea"/>
              </a:rPr>
              <a:t>要</a:t>
            </a:r>
            <a:r>
              <a:rPr lang="en-US" altLang="ja-JP" dirty="0" smtClean="0">
                <a:latin typeface="+mn-ea"/>
              </a:rPr>
              <a:t>】</a:t>
            </a:r>
            <a:r>
              <a:rPr lang="ja-JP" altLang="en-US" dirty="0">
                <a:latin typeface="+mn-ea"/>
              </a:rPr>
              <a:t> </a:t>
            </a:r>
            <a:r>
              <a:rPr lang="ja-JP" altLang="en-US" dirty="0" smtClean="0">
                <a:latin typeface="+mn-ea"/>
              </a:rPr>
              <a:t>ビジネスマッチング</a:t>
            </a:r>
            <a:r>
              <a:rPr lang="ja-JP" altLang="en-US" dirty="0">
                <a:latin typeface="+mn-ea"/>
              </a:rPr>
              <a:t>、商談会の開催等</a:t>
            </a:r>
            <a:endParaRPr lang="en-US" altLang="ja-JP" dirty="0">
              <a:latin typeface="+mn-ea"/>
            </a:endParaRPr>
          </a:p>
          <a:p>
            <a:pPr>
              <a:lnSpc>
                <a:spcPts val="2300"/>
              </a:lnSpc>
            </a:pPr>
            <a:r>
              <a:rPr lang="en-US" altLang="ja-JP" dirty="0">
                <a:latin typeface="+mn-ea"/>
              </a:rPr>
              <a:t>【</a:t>
            </a:r>
            <a:r>
              <a:rPr lang="ja-JP" altLang="en-US" dirty="0">
                <a:latin typeface="+mn-ea"/>
              </a:rPr>
              <a:t>主　</a:t>
            </a:r>
            <a:r>
              <a:rPr lang="ja-JP" altLang="en-US" dirty="0" smtClean="0">
                <a:latin typeface="+mn-ea"/>
              </a:rPr>
              <a:t>催</a:t>
            </a:r>
            <a:r>
              <a:rPr lang="en-US" altLang="ja-JP" dirty="0" smtClean="0">
                <a:latin typeface="+mn-ea"/>
              </a:rPr>
              <a:t>】</a:t>
            </a:r>
            <a:r>
              <a:rPr lang="ja-JP" altLang="en-US" dirty="0">
                <a:latin typeface="+mn-ea"/>
              </a:rPr>
              <a:t> </a:t>
            </a:r>
            <a:r>
              <a:rPr lang="ja-JP" altLang="en-US" dirty="0" smtClean="0">
                <a:latin typeface="+mn-ea"/>
              </a:rPr>
              <a:t>大阪府</a:t>
            </a:r>
            <a:endParaRPr lang="ja-JP" altLang="en-US" dirty="0">
              <a:latin typeface="+mn-ea"/>
            </a:endParaRPr>
          </a:p>
        </p:txBody>
      </p:sp>
      <p:sp>
        <p:nvSpPr>
          <p:cNvPr id="7" name="正方形/長方形 6"/>
          <p:cNvSpPr/>
          <p:nvPr/>
        </p:nvSpPr>
        <p:spPr>
          <a:xfrm>
            <a:off x="125526" y="2642439"/>
            <a:ext cx="5795540" cy="1251625"/>
          </a:xfrm>
          <a:prstGeom prst="rect">
            <a:avLst/>
          </a:prstGeom>
        </p:spPr>
        <p:txBody>
          <a:bodyPr wrap="square">
            <a:spAutoFit/>
          </a:bodyPr>
          <a:lstStyle/>
          <a:p>
            <a:r>
              <a:rPr lang="en-US" altLang="ja-JP" dirty="0" smtClean="0">
                <a:latin typeface="+mn-ea"/>
              </a:rPr>
              <a:t>【</a:t>
            </a:r>
            <a:r>
              <a:rPr lang="ja-JP" altLang="en-US" dirty="0" smtClean="0">
                <a:latin typeface="+mn-ea"/>
              </a:rPr>
              <a:t>概　要</a:t>
            </a:r>
            <a:r>
              <a:rPr lang="en-US" altLang="ja-JP" dirty="0">
                <a:latin typeface="+mn-ea"/>
              </a:rPr>
              <a:t>】</a:t>
            </a:r>
          </a:p>
          <a:p>
            <a:pPr marL="269875">
              <a:spcBef>
                <a:spcPts val="400"/>
              </a:spcBef>
            </a:pPr>
            <a:r>
              <a:rPr lang="en-US" altLang="ja-JP" spc="-100" dirty="0">
                <a:latin typeface="+mn-ea"/>
              </a:rPr>
              <a:t>SDGs</a:t>
            </a:r>
            <a:r>
              <a:rPr lang="ja-JP" altLang="en-US" spc="-100" dirty="0">
                <a:latin typeface="+mn-ea"/>
              </a:rPr>
              <a:t>（持続可能な開発目標）の取り組みに関する事業計画を策定し、計画の実行に取組む府内中</a:t>
            </a:r>
            <a:r>
              <a:rPr lang="ja-JP" altLang="en-US" spc="-100" dirty="0" smtClean="0">
                <a:latin typeface="+mn-ea"/>
              </a:rPr>
              <a:t>小企業に</a:t>
            </a:r>
            <a:r>
              <a:rPr lang="ja-JP" altLang="en-US" spc="-100" dirty="0">
                <a:latin typeface="+mn-ea"/>
              </a:rPr>
              <a:t>対し、必要な資金を</a:t>
            </a:r>
            <a:r>
              <a:rPr lang="ja-JP" altLang="en-US" spc="-100" dirty="0" smtClean="0">
                <a:latin typeface="+mn-ea"/>
              </a:rPr>
              <a:t>融資</a:t>
            </a:r>
            <a:endParaRPr lang="ja-JP" altLang="en-US" spc="-100" dirty="0">
              <a:latin typeface="+mn-ea"/>
            </a:endParaRPr>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6766" y="3722822"/>
            <a:ext cx="1793018" cy="2094042"/>
          </a:xfrm>
          <a:prstGeom prst="rect">
            <a:avLst/>
          </a:prstGeom>
        </p:spPr>
      </p:pic>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070" y="4420701"/>
            <a:ext cx="1486872" cy="1213506"/>
          </a:xfrm>
          <a:prstGeom prst="rect">
            <a:avLst/>
          </a:prstGeom>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0466" y="4643750"/>
            <a:ext cx="1141450" cy="1173114"/>
          </a:xfrm>
          <a:prstGeom prst="rect">
            <a:avLst/>
          </a:prstGeom>
        </p:spPr>
      </p:pic>
      <p:sp>
        <p:nvSpPr>
          <p:cNvPr id="11" name="正方形/長方形 10"/>
          <p:cNvSpPr/>
          <p:nvPr/>
        </p:nvSpPr>
        <p:spPr>
          <a:xfrm>
            <a:off x="1961280" y="6104965"/>
            <a:ext cx="2160240" cy="4691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prstClr val="black"/>
                </a:solidFill>
                <a:latin typeface="+mn-ea"/>
              </a:rPr>
              <a:t>大阪府　制度融資</a:t>
            </a:r>
          </a:p>
        </p:txBody>
      </p:sp>
      <p:pic>
        <p:nvPicPr>
          <p:cNvPr id="12" name="図 11"/>
          <p:cNvPicPr>
            <a:picLocks noChangeAspect="1"/>
          </p:cNvPicPr>
          <p:nvPr/>
        </p:nvPicPr>
        <p:blipFill>
          <a:blip r:embed="rId5"/>
          <a:stretch>
            <a:fillRect/>
          </a:stretch>
        </p:blipFill>
        <p:spPr>
          <a:xfrm>
            <a:off x="4318661" y="6178795"/>
            <a:ext cx="354071" cy="352728"/>
          </a:xfrm>
          <a:prstGeom prst="rect">
            <a:avLst/>
          </a:prstGeom>
        </p:spPr>
      </p:pic>
      <p:sp>
        <p:nvSpPr>
          <p:cNvPr id="13" name="正方形/長方形 12"/>
          <p:cNvSpPr/>
          <p:nvPr/>
        </p:nvSpPr>
        <p:spPr>
          <a:xfrm>
            <a:off x="6651669" y="6149461"/>
            <a:ext cx="4249439" cy="4246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dirty="0">
              <a:solidFill>
                <a:prstClr val="black"/>
              </a:solidFill>
              <a:latin typeface="+mn-ea"/>
            </a:endParaRPr>
          </a:p>
        </p:txBody>
      </p:sp>
      <p:sp>
        <p:nvSpPr>
          <p:cNvPr id="14" name="正方形/長方形 13"/>
          <p:cNvSpPr/>
          <p:nvPr/>
        </p:nvSpPr>
        <p:spPr>
          <a:xfrm>
            <a:off x="6683287" y="6204825"/>
            <a:ext cx="4217821" cy="369332"/>
          </a:xfrm>
          <a:prstGeom prst="rect">
            <a:avLst/>
          </a:prstGeom>
        </p:spPr>
        <p:txBody>
          <a:bodyPr wrap="none">
            <a:spAutoFit/>
          </a:bodyPr>
          <a:lstStyle/>
          <a:p>
            <a:r>
              <a:rPr lang="en-US" altLang="ja-JP" dirty="0">
                <a:latin typeface="+mn-ea"/>
              </a:rPr>
              <a:t>Osaka SDGs Business Meet-Up2020</a:t>
            </a:r>
            <a:endParaRPr lang="ja-JP" altLang="en-US" dirty="0">
              <a:latin typeface="+mn-ea"/>
            </a:endParaRPr>
          </a:p>
        </p:txBody>
      </p:sp>
      <p:pic>
        <p:nvPicPr>
          <p:cNvPr id="15" name="図 14"/>
          <p:cNvPicPr>
            <a:picLocks noChangeAspect="1"/>
          </p:cNvPicPr>
          <p:nvPr/>
        </p:nvPicPr>
        <p:blipFill>
          <a:blip r:embed="rId5"/>
          <a:stretch>
            <a:fillRect/>
          </a:stretch>
        </p:blipFill>
        <p:spPr>
          <a:xfrm>
            <a:off x="11172276" y="6148530"/>
            <a:ext cx="363048" cy="382062"/>
          </a:xfrm>
          <a:prstGeom prst="rect">
            <a:avLst/>
          </a:prstGeom>
        </p:spPr>
      </p:pic>
      <p:cxnSp>
        <p:nvCxnSpPr>
          <p:cNvPr id="16" name="直線コネクタ 15"/>
          <p:cNvCxnSpPr/>
          <p:nvPr/>
        </p:nvCxnSpPr>
        <p:spPr>
          <a:xfrm>
            <a:off x="5921066" y="1773850"/>
            <a:ext cx="0" cy="488756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17" name="表 16"/>
          <p:cNvGraphicFramePr>
            <a:graphicFrameLocks noGrp="1"/>
          </p:cNvGraphicFramePr>
          <p:nvPr>
            <p:extLst>
              <p:ext uri="{D42A27DB-BD31-4B8C-83A1-F6EECF244321}">
                <p14:modId xmlns:p14="http://schemas.microsoft.com/office/powerpoint/2010/main" val="4014917160"/>
              </p:ext>
            </p:extLst>
          </p:nvPr>
        </p:nvGraphicFramePr>
        <p:xfrm>
          <a:off x="6284341" y="3576193"/>
          <a:ext cx="5772184" cy="2316480"/>
        </p:xfrm>
        <a:graphic>
          <a:graphicData uri="http://schemas.openxmlformats.org/drawingml/2006/table">
            <a:tbl>
              <a:tblPr bandRow="1">
                <a:tableStyleId>{68D230F3-CF80-4859-8CE7-A43EE81993B5}</a:tableStyleId>
              </a:tblPr>
              <a:tblGrid>
                <a:gridCol w="1104605">
                  <a:extLst>
                    <a:ext uri="{9D8B030D-6E8A-4147-A177-3AD203B41FA5}">
                      <a16:colId xmlns:a16="http://schemas.microsoft.com/office/drawing/2014/main" val="3624370454"/>
                    </a:ext>
                  </a:extLst>
                </a:gridCol>
                <a:gridCol w="1557818">
                  <a:extLst>
                    <a:ext uri="{9D8B030D-6E8A-4147-A177-3AD203B41FA5}">
                      <a16:colId xmlns:a16="http://schemas.microsoft.com/office/drawing/2014/main" val="243047462"/>
                    </a:ext>
                  </a:extLst>
                </a:gridCol>
                <a:gridCol w="3109761">
                  <a:extLst>
                    <a:ext uri="{9D8B030D-6E8A-4147-A177-3AD203B41FA5}">
                      <a16:colId xmlns:a16="http://schemas.microsoft.com/office/drawing/2014/main" val="1294809878"/>
                    </a:ext>
                  </a:extLst>
                </a:gridCol>
              </a:tblGrid>
              <a:tr h="291237">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t>第１回</a:t>
                      </a:r>
                      <a:r>
                        <a:rPr kumimoji="1" lang="ja-JP" altLang="en-US" sz="1200" baseline="0" dirty="0"/>
                        <a:t> </a:t>
                      </a:r>
                      <a:endParaRPr kumimoji="1" lang="en-US" altLang="ja-JP" sz="1200" baseline="0" dirty="0" smtClean="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a:t>
                      </a:r>
                      <a:r>
                        <a:rPr kumimoji="1" lang="en-US" altLang="ja-JP" sz="1200" dirty="0" smtClean="0"/>
                        <a:t>8/27</a:t>
                      </a:r>
                      <a:r>
                        <a:rPr kumimoji="1" lang="ja-JP" altLang="en-US" sz="1200" dirty="0" smtClean="0"/>
                        <a:t>）</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ja-JP" altLang="en-US" sz="1400" dirty="0"/>
                        <a:t>公的支援</a:t>
                      </a:r>
                      <a:endParaRPr kumimoji="1" lang="ja-JP" altLang="en-US" sz="1400" dirty="0">
                        <a:latin typeface="Meiryo UI" panose="020B0604030504040204" pitchFamily="50" charset="-128"/>
                        <a:ea typeface="Meiryo UI" panose="020B0604030504040204" pitchFamily="50" charset="-128"/>
                      </a:endParaRPr>
                    </a:p>
                  </a:txBody>
                  <a:tcPr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r>
                        <a:rPr kumimoji="1" lang="en-US" altLang="ja-JP" sz="1200" dirty="0"/>
                        <a:t>SDGs</a:t>
                      </a:r>
                      <a:r>
                        <a:rPr kumimoji="1" lang="ja-JP" altLang="en-US" sz="1200" dirty="0"/>
                        <a:t>ビジネスに対する支援スキームを持つ公的機関とのマッチング</a:t>
                      </a:r>
                      <a:endParaRPr kumimoji="1" lang="ja-JP" altLang="en-US" sz="1200" b="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628288993"/>
                  </a:ext>
                </a:extLst>
              </a:tr>
              <a:tr h="384493">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第２回</a:t>
                      </a:r>
                      <a:endParaRPr kumimoji="1" lang="en-US" altLang="ja-JP" sz="1200" dirty="0" smtClean="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smtClean="0"/>
                        <a:t>（</a:t>
                      </a:r>
                      <a:r>
                        <a:rPr kumimoji="1" lang="en-US" altLang="ja-JP" sz="1100" dirty="0" smtClean="0"/>
                        <a:t>9</a:t>
                      </a:r>
                      <a:r>
                        <a:rPr kumimoji="1" lang="ja-JP" altLang="en-US" sz="1100" dirty="0" smtClean="0"/>
                        <a:t>月頃）</a:t>
                      </a:r>
                      <a:endParaRPr kumimoji="1" lang="ja-JP" altLang="en-US" sz="1100" dirty="0">
                        <a:latin typeface="Meiryo UI" panose="020B0604030504040204" pitchFamily="50" charset="-128"/>
                        <a:ea typeface="Meiryo UI" panose="020B0604030504040204" pitchFamily="50" charset="-128"/>
                      </a:endParaRPr>
                    </a:p>
                  </a:txBody>
                  <a:tcPr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ja-JP" altLang="en-US" sz="1400" dirty="0"/>
                        <a:t>民間支援</a:t>
                      </a:r>
                      <a:endParaRPr kumimoji="1" lang="ja-JP" altLang="en-US" sz="1400" dirty="0">
                        <a:latin typeface="Meiryo UI" panose="020B0604030504040204" pitchFamily="50" charset="-128"/>
                        <a:ea typeface="Meiryo UI" panose="020B0604030504040204" pitchFamily="50" charset="-128"/>
                      </a:endParaRPr>
                    </a:p>
                  </a:txBody>
                  <a:tcPr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r>
                        <a:rPr kumimoji="1" lang="en-US" altLang="ja-JP" sz="1200" dirty="0"/>
                        <a:t>SDGs</a:t>
                      </a:r>
                      <a:r>
                        <a:rPr kumimoji="1" lang="ja-JP" altLang="en-US" sz="1200" dirty="0"/>
                        <a:t>ビジネスに対する支援スキームを持つ民間企業とのマッチング</a:t>
                      </a:r>
                      <a:endParaRPr kumimoji="1" lang="ja-JP" altLang="en-US" sz="1200" b="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47896488"/>
                  </a:ext>
                </a:extLst>
              </a:tr>
              <a:tr h="249265">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ja-JP" altLang="en-US" sz="1200" dirty="0" smtClean="0"/>
                        <a:t>第３回</a:t>
                      </a:r>
                      <a:endParaRPr kumimoji="1" lang="en-US" altLang="ja-JP" sz="1200" dirty="0" smtClean="0"/>
                    </a:p>
                    <a:p>
                      <a:pPr algn="ctr"/>
                      <a:r>
                        <a:rPr kumimoji="1" lang="ja-JP" altLang="en-US" sz="1050" dirty="0" smtClean="0"/>
                        <a:t>（</a:t>
                      </a:r>
                      <a:r>
                        <a:rPr kumimoji="1" lang="en-US" altLang="ja-JP" sz="1050" dirty="0" smtClean="0"/>
                        <a:t>11</a:t>
                      </a:r>
                      <a:r>
                        <a:rPr kumimoji="1" lang="ja-JP" altLang="en-US" sz="1050" dirty="0" smtClean="0"/>
                        <a:t>月頃</a:t>
                      </a:r>
                      <a:r>
                        <a:rPr kumimoji="1" lang="ja-JP" altLang="en-US" sz="1050" dirty="0"/>
                        <a:t>）</a:t>
                      </a:r>
                      <a:endParaRPr kumimoji="1" lang="ja-JP" altLang="en-US" sz="1050" dirty="0">
                        <a:latin typeface="Meiryo UI" panose="020B0604030504040204" pitchFamily="50" charset="-128"/>
                        <a:ea typeface="Meiryo UI" panose="020B0604030504040204" pitchFamily="50" charset="-128"/>
                      </a:endParaRPr>
                    </a:p>
                  </a:txBody>
                  <a:tcPr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ja-JP" altLang="en-US" sz="1400" dirty="0"/>
                        <a:t>共同研究</a:t>
                      </a:r>
                      <a:endParaRPr kumimoji="1" lang="ja-JP" altLang="en-US" sz="1400" dirty="0">
                        <a:latin typeface="Meiryo UI" panose="020B0604030504040204" pitchFamily="50" charset="-128"/>
                        <a:ea typeface="Meiryo UI" panose="020B0604030504040204" pitchFamily="50" charset="-128"/>
                      </a:endParaRPr>
                    </a:p>
                  </a:txBody>
                  <a:tcPr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r>
                        <a:rPr kumimoji="1" lang="ja-JP" altLang="en-US" sz="1200" dirty="0"/>
                        <a:t>自社で賄えないリソース等を提供可能な研究機関（大学等）とのマッチング</a:t>
                      </a:r>
                      <a:endParaRPr kumimoji="1" lang="ja-JP" altLang="en-US" sz="12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829751609"/>
                  </a:ext>
                </a:extLst>
              </a:tr>
              <a:tr h="255704">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ja-JP" altLang="en-US" sz="1200" dirty="0" smtClean="0"/>
                        <a:t>第４回</a:t>
                      </a:r>
                      <a:endParaRPr kumimoji="1" lang="en-US" altLang="ja-JP" sz="1200" dirty="0" smtClean="0"/>
                    </a:p>
                    <a:p>
                      <a:pPr algn="ctr"/>
                      <a:r>
                        <a:rPr kumimoji="1" lang="ja-JP" altLang="en-US" sz="1100" dirty="0" smtClean="0"/>
                        <a:t>（</a:t>
                      </a:r>
                      <a:r>
                        <a:rPr kumimoji="1" lang="en-US" altLang="ja-JP" sz="1100" dirty="0" smtClean="0"/>
                        <a:t>1</a:t>
                      </a:r>
                      <a:r>
                        <a:rPr kumimoji="1" lang="ja-JP" altLang="en-US" sz="1100" dirty="0" smtClean="0"/>
                        <a:t>月頃）</a:t>
                      </a:r>
                      <a:endParaRPr kumimoji="1" lang="ja-JP" altLang="en-US" sz="1100" dirty="0">
                        <a:latin typeface="Meiryo UI" panose="020B0604030504040204" pitchFamily="50" charset="-128"/>
                        <a:ea typeface="Meiryo UI" panose="020B0604030504040204" pitchFamily="50" charset="-128"/>
                      </a:endParaRPr>
                    </a:p>
                  </a:txBody>
                  <a:tcPr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ja-JP" altLang="en-US" sz="1400" dirty="0"/>
                        <a:t>業務提携</a:t>
                      </a:r>
                      <a:endParaRPr kumimoji="1" lang="ja-JP" altLang="en-US" sz="1400" dirty="0">
                        <a:latin typeface="Meiryo UI" panose="020B0604030504040204" pitchFamily="50" charset="-128"/>
                        <a:ea typeface="Meiryo UI" panose="020B0604030504040204" pitchFamily="50" charset="-128"/>
                      </a:endParaRPr>
                    </a:p>
                  </a:txBody>
                  <a:tcPr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r>
                        <a:rPr kumimoji="1" lang="ja-JP" altLang="en-US" sz="1200" dirty="0"/>
                        <a:t>自社で賄えないリソース等を提供可能な民間企業とのマッチング</a:t>
                      </a:r>
                      <a:endParaRPr kumimoji="1" lang="ja-JP" altLang="en-US" sz="12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607018724"/>
                  </a:ext>
                </a:extLst>
              </a:tr>
              <a:tr h="423285">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ja-JP" altLang="en-US" sz="1200" dirty="0" smtClean="0"/>
                        <a:t>第５回</a:t>
                      </a:r>
                      <a:endParaRPr kumimoji="1" lang="en-US" altLang="ja-JP" sz="1200" dirty="0" smtClean="0"/>
                    </a:p>
                    <a:p>
                      <a:pPr algn="ctr"/>
                      <a:r>
                        <a:rPr kumimoji="1" lang="ja-JP" altLang="en-US" sz="1100" dirty="0" smtClean="0"/>
                        <a:t>（</a:t>
                      </a:r>
                      <a:r>
                        <a:rPr kumimoji="1" lang="en-US" altLang="ja-JP" sz="1100" dirty="0" smtClean="0"/>
                        <a:t>2</a:t>
                      </a:r>
                      <a:r>
                        <a:rPr kumimoji="1" lang="ja-JP" altLang="en-US" sz="1100" dirty="0" smtClean="0"/>
                        <a:t>月頃</a:t>
                      </a:r>
                      <a:r>
                        <a:rPr kumimoji="1" lang="ja-JP" altLang="en-US" sz="1100" dirty="0"/>
                        <a:t>）</a:t>
                      </a:r>
                      <a:endParaRPr kumimoji="1" lang="ja-JP" altLang="en-US" sz="1100" dirty="0">
                        <a:latin typeface="Meiryo UI" panose="020B0604030504040204" pitchFamily="50" charset="-128"/>
                        <a:ea typeface="Meiryo UI" panose="020B0604030504040204" pitchFamily="50" charset="-128"/>
                      </a:endParaRPr>
                    </a:p>
                  </a:txBody>
                  <a:tcPr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ja-JP" altLang="en-US" sz="1400" dirty="0"/>
                        <a:t>資金調達</a:t>
                      </a:r>
                      <a:endParaRPr kumimoji="1" lang="en-US" altLang="ja-JP" sz="1400" dirty="0"/>
                    </a:p>
                    <a:p>
                      <a:pPr algn="ctr"/>
                      <a:r>
                        <a:rPr kumimoji="1" lang="ja-JP" altLang="en-US" sz="1200" dirty="0" smtClean="0"/>
                        <a:t>（海外・国内）</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r>
                        <a:rPr kumimoji="1" lang="en-US" altLang="ja-JP" sz="1200" dirty="0"/>
                        <a:t>SDGs</a:t>
                      </a:r>
                      <a:r>
                        <a:rPr kumimoji="1" lang="ja-JP" altLang="en-US" sz="1200" dirty="0"/>
                        <a:t>ビジネスに対し融資、投資</a:t>
                      </a:r>
                      <a:r>
                        <a:rPr kumimoji="1" lang="ja-JP" altLang="en-US" sz="1200" dirty="0" smtClean="0"/>
                        <a:t>できる海外ファンド、金融機関等</a:t>
                      </a:r>
                      <a:r>
                        <a:rPr kumimoji="1" lang="ja-JP" altLang="en-US" sz="1200" dirty="0"/>
                        <a:t>とのマッチング</a:t>
                      </a:r>
                      <a:endParaRPr kumimoji="1" lang="ja-JP" altLang="en-US" sz="12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854230722"/>
                  </a:ext>
                </a:extLst>
              </a:tr>
            </a:tbl>
          </a:graphicData>
        </a:graphic>
      </p:graphicFrame>
      <p:sp>
        <p:nvSpPr>
          <p:cNvPr id="19" name="正方形/長方形 18"/>
          <p:cNvSpPr/>
          <p:nvPr/>
        </p:nvSpPr>
        <p:spPr>
          <a:xfrm>
            <a:off x="6186163" y="3257876"/>
            <a:ext cx="2339102" cy="276999"/>
          </a:xfrm>
          <a:prstGeom prst="rect">
            <a:avLst/>
          </a:prstGeom>
        </p:spPr>
        <p:txBody>
          <a:bodyPr wrap="none">
            <a:spAutoFit/>
          </a:bodyPr>
          <a:lstStyle/>
          <a:p>
            <a:r>
              <a:rPr lang="ja-JP" altLang="en-US" sz="1200" dirty="0" smtClean="0">
                <a:latin typeface="+mn-ea"/>
              </a:rPr>
              <a:t>開催スケジュール（予定含む）</a:t>
            </a:r>
            <a:endParaRPr lang="ja-JP" altLang="en-US" sz="1200" dirty="0"/>
          </a:p>
        </p:txBody>
      </p:sp>
    </p:spTree>
    <p:extLst>
      <p:ext uri="{BB962C8B-B14F-4D97-AF65-F5344CB8AC3E}">
        <p14:creationId xmlns:p14="http://schemas.microsoft.com/office/powerpoint/2010/main" val="6983031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企業・団体の取組み紹介</a:t>
            </a:r>
            <a:endParaRPr kumimoji="1" lang="ja-JP" altLang="en-US" dirty="0"/>
          </a:p>
        </p:txBody>
      </p:sp>
    </p:spTree>
    <p:extLst>
      <p:ext uri="{BB962C8B-B14F-4D97-AF65-F5344CB8AC3E}">
        <p14:creationId xmlns:p14="http://schemas.microsoft.com/office/powerpoint/2010/main" val="23491761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0" y="1496984"/>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31" name="タイトル 1"/>
          <p:cNvSpPr>
            <a:spLocks noGrp="1"/>
          </p:cNvSpPr>
          <p:nvPr>
            <p:ph type="title"/>
          </p:nvPr>
        </p:nvSpPr>
        <p:spPr>
          <a:xfrm>
            <a:off x="260119" y="171421"/>
            <a:ext cx="11671762" cy="1325563"/>
          </a:xfrm>
        </p:spPr>
        <p:txBody>
          <a:bodyPr>
            <a:normAutofit fontScale="90000"/>
          </a:bodyPr>
          <a:lstStyle/>
          <a:p>
            <a:r>
              <a:rPr lang="en-US" altLang="ja-JP" dirty="0">
                <a:latin typeface="Meiryo UI" panose="020B0604030504040204" pitchFamily="50" charset="-128"/>
                <a:ea typeface="Meiryo UI" panose="020B0604030504040204" pitchFamily="50" charset="-128"/>
              </a:rPr>
              <a:t>Dari K</a:t>
            </a:r>
            <a:r>
              <a:rPr lang="ja-JP" altLang="en-US" dirty="0"/>
              <a:t>（ダリケー）株式会社</a:t>
            </a:r>
            <a:r>
              <a:rPr lang="en-US" altLang="ja-JP" dirty="0"/>
              <a:t/>
            </a:r>
            <a:br>
              <a:rPr lang="en-US" altLang="ja-JP" dirty="0"/>
            </a:br>
            <a:r>
              <a:rPr lang="ja-JP" altLang="en-US" sz="3200" dirty="0"/>
              <a:t>～「カカオ」を通して世界を変える</a:t>
            </a:r>
            <a:r>
              <a:rPr lang="en-US" altLang="ja-JP" sz="3200" dirty="0"/>
              <a:t>‐</a:t>
            </a:r>
            <a:r>
              <a:rPr lang="ja-JP" altLang="en-US" sz="3200" dirty="0"/>
              <a:t>努力が報われる社会に</a:t>
            </a:r>
            <a:r>
              <a:rPr lang="en-US" altLang="ja-JP" sz="3200" dirty="0"/>
              <a:t>‐</a:t>
            </a:r>
            <a:r>
              <a:rPr lang="ja-JP" altLang="en-US" sz="3200" dirty="0"/>
              <a:t>～</a:t>
            </a:r>
            <a:endParaRPr kumimoji="1" lang="ja-JP" altLang="en-US" sz="3200" dirty="0"/>
          </a:p>
        </p:txBody>
      </p:sp>
      <p:sp>
        <p:nvSpPr>
          <p:cNvPr id="4" name="正方形/長方形 3"/>
          <p:cNvSpPr/>
          <p:nvPr/>
        </p:nvSpPr>
        <p:spPr>
          <a:xfrm>
            <a:off x="3227797" y="1652576"/>
            <a:ext cx="8910260" cy="3836948"/>
          </a:xfrm>
          <a:prstGeom prst="rect">
            <a:avLst/>
          </a:prstGeom>
          <a:ln w="25400" cmpd="dbl">
            <a:solidFill>
              <a:schemeClr val="accent1"/>
            </a:solidFill>
          </a:ln>
        </p:spPr>
        <p:txBody>
          <a:bodyPr wrap="square">
            <a:spAutoFit/>
          </a:bodyPr>
          <a:lstStyle/>
          <a:p>
            <a:pPr>
              <a:lnSpc>
                <a:spcPts val="2600"/>
              </a:lnSpc>
            </a:pPr>
            <a:r>
              <a:rPr lang="ja-JP" altLang="en-US" sz="2000" b="1" i="1" dirty="0" smtClean="0"/>
              <a:t>＜カカオ豆の栽培からチョコレートの製造・販売までを一貫して実施＞</a:t>
            </a:r>
            <a:endParaRPr lang="en-US" altLang="ja-JP" sz="2000" b="1" i="1" dirty="0" smtClean="0"/>
          </a:p>
          <a:p>
            <a:pPr>
              <a:lnSpc>
                <a:spcPts val="2600"/>
              </a:lnSpc>
            </a:pPr>
            <a:endParaRPr lang="en-US" altLang="ja-JP" sz="2000" dirty="0" smtClean="0"/>
          </a:p>
          <a:p>
            <a:pPr>
              <a:lnSpc>
                <a:spcPts val="2100"/>
              </a:lnSpc>
            </a:pPr>
            <a:r>
              <a:rPr lang="ja-JP" altLang="en-US" sz="2000" dirty="0" smtClean="0"/>
              <a:t>　　　</a:t>
            </a:r>
            <a:r>
              <a:rPr lang="ja-JP" altLang="en-US" sz="2000" dirty="0"/>
              <a:t>　</a:t>
            </a:r>
            <a:r>
              <a:rPr lang="ja-JP" altLang="en-US" sz="2000" dirty="0" smtClean="0"/>
              <a:t>　カカオ</a:t>
            </a:r>
            <a:r>
              <a:rPr lang="ja-JP" altLang="en-US" sz="2000" dirty="0"/>
              <a:t>の生産量</a:t>
            </a:r>
            <a:r>
              <a:rPr lang="ja-JP" altLang="en-US" sz="2000" dirty="0" smtClean="0"/>
              <a:t>世界第３位</a:t>
            </a:r>
            <a:r>
              <a:rPr lang="ja-JP" altLang="en-US" sz="2000" dirty="0"/>
              <a:t>であるインドネシア</a:t>
            </a:r>
            <a:r>
              <a:rPr lang="ja-JP" altLang="en-US" sz="2000" dirty="0" smtClean="0"/>
              <a:t>で、高品質な　　　　　</a:t>
            </a:r>
            <a:endParaRPr lang="en-US" altLang="ja-JP" sz="2000" dirty="0" smtClean="0"/>
          </a:p>
          <a:p>
            <a:pPr>
              <a:lnSpc>
                <a:spcPts val="2100"/>
              </a:lnSpc>
            </a:pPr>
            <a:r>
              <a:rPr lang="ja-JP" altLang="en-US" sz="2000" dirty="0"/>
              <a:t>　</a:t>
            </a:r>
            <a:r>
              <a:rPr lang="ja-JP" altLang="en-US" sz="2000" dirty="0" smtClean="0"/>
              <a:t>　　　　カカオ豆作りに必要不可欠な発酵技術を指導し、直接買い取る</a:t>
            </a:r>
            <a:endParaRPr lang="en-US" altLang="ja-JP" sz="2000" dirty="0" smtClean="0"/>
          </a:p>
          <a:p>
            <a:pPr>
              <a:lnSpc>
                <a:spcPts val="2100"/>
              </a:lnSpc>
            </a:pPr>
            <a:r>
              <a:rPr lang="ja-JP" altLang="en-US" sz="2000" dirty="0"/>
              <a:t>　</a:t>
            </a:r>
            <a:r>
              <a:rPr lang="ja-JP" altLang="en-US" sz="2000" dirty="0" smtClean="0"/>
              <a:t>　　　　ことで、生産者の所得向上を実現</a:t>
            </a:r>
            <a:endParaRPr lang="en-US" altLang="ja-JP" sz="2000" dirty="0" smtClean="0"/>
          </a:p>
          <a:p>
            <a:pPr>
              <a:lnSpc>
                <a:spcPts val="2100"/>
              </a:lnSpc>
            </a:pPr>
            <a:r>
              <a:rPr lang="ja-JP" altLang="en-US" sz="2000" dirty="0" smtClean="0"/>
              <a:t>　　　　</a:t>
            </a:r>
            <a:endParaRPr lang="en-US" altLang="ja-JP" sz="2000" dirty="0" smtClean="0"/>
          </a:p>
          <a:p>
            <a:pPr>
              <a:lnSpc>
                <a:spcPts val="2600"/>
              </a:lnSpc>
            </a:pPr>
            <a:r>
              <a:rPr lang="ja-JP" altLang="en-US" sz="2000" dirty="0"/>
              <a:t>　</a:t>
            </a:r>
            <a:r>
              <a:rPr lang="ja-JP" altLang="en-US" sz="2000" dirty="0" smtClean="0"/>
              <a:t>　　　　カカオのほか</a:t>
            </a:r>
            <a:r>
              <a:rPr lang="ja-JP" altLang="en-US" sz="2000" dirty="0"/>
              <a:t>、トロピカルフルーツなど</a:t>
            </a:r>
            <a:r>
              <a:rPr lang="ja-JP" altLang="en-US" sz="2000" dirty="0" smtClean="0"/>
              <a:t>も一緒に栽培する方法　　　</a:t>
            </a:r>
            <a:endParaRPr lang="en-US" altLang="ja-JP" sz="2000" dirty="0" smtClean="0"/>
          </a:p>
          <a:p>
            <a:pPr>
              <a:lnSpc>
                <a:spcPts val="2600"/>
              </a:lnSpc>
            </a:pPr>
            <a:r>
              <a:rPr lang="ja-JP" altLang="en-US" sz="2000" dirty="0"/>
              <a:t>　</a:t>
            </a:r>
            <a:r>
              <a:rPr lang="ja-JP" altLang="en-US" sz="2000" dirty="0" smtClean="0"/>
              <a:t>　　　　（</a:t>
            </a:r>
            <a:r>
              <a:rPr lang="ja-JP" altLang="en-US" sz="2000" dirty="0"/>
              <a:t>アグロフォレストリー農法）を</a:t>
            </a:r>
            <a:r>
              <a:rPr lang="ja-JP" altLang="en-US" sz="2000" dirty="0" smtClean="0"/>
              <a:t>指導し持続的な土地利用を実現</a:t>
            </a:r>
            <a:r>
              <a:rPr lang="ja-JP" altLang="en-US" sz="2000" dirty="0"/>
              <a:t>　</a:t>
            </a:r>
            <a:endParaRPr lang="en-US" altLang="ja-JP" sz="2000" dirty="0"/>
          </a:p>
          <a:p>
            <a:pPr>
              <a:lnSpc>
                <a:spcPts val="2600"/>
              </a:lnSpc>
            </a:pPr>
            <a:r>
              <a:rPr lang="ja-JP" altLang="en-US" sz="2000" dirty="0"/>
              <a:t>　</a:t>
            </a:r>
            <a:r>
              <a:rPr lang="ja-JP" altLang="en-US" sz="2000" dirty="0" smtClean="0"/>
              <a:t>　　　</a:t>
            </a:r>
            <a:endParaRPr lang="en-US" altLang="ja-JP" sz="2000" dirty="0" smtClean="0"/>
          </a:p>
          <a:p>
            <a:pPr>
              <a:lnSpc>
                <a:spcPts val="2600"/>
              </a:lnSpc>
            </a:pPr>
            <a:r>
              <a:rPr lang="ja-JP" altLang="en-US" sz="2000" dirty="0"/>
              <a:t>　</a:t>
            </a:r>
            <a:r>
              <a:rPr lang="ja-JP" altLang="en-US" sz="2000" dirty="0" smtClean="0"/>
              <a:t>　　　　カカオ農園ツアーを</a:t>
            </a:r>
            <a:r>
              <a:rPr lang="ja-JP" altLang="en-US" sz="2000" dirty="0"/>
              <a:t>開催</a:t>
            </a:r>
            <a:r>
              <a:rPr lang="ja-JP" altLang="en-US" sz="2000" dirty="0" smtClean="0"/>
              <a:t>し、生産者と消費者の交流を行い、生産</a:t>
            </a:r>
            <a:endParaRPr lang="en-US" altLang="ja-JP" sz="2000" dirty="0" smtClean="0"/>
          </a:p>
          <a:p>
            <a:pPr>
              <a:lnSpc>
                <a:spcPts val="2600"/>
              </a:lnSpc>
            </a:pPr>
            <a:r>
              <a:rPr lang="ja-JP" altLang="en-US" sz="2000" dirty="0"/>
              <a:t>　</a:t>
            </a:r>
            <a:r>
              <a:rPr lang="ja-JP" altLang="en-US" sz="2000" dirty="0" smtClean="0"/>
              <a:t>　　　　者の働きがい、やる気をアップ</a:t>
            </a:r>
          </a:p>
          <a:p>
            <a:pPr>
              <a:lnSpc>
                <a:spcPts val="2600"/>
              </a:lnSpc>
            </a:pPr>
            <a:endParaRPr lang="en-US" altLang="ja-JP" sz="2000" dirty="0"/>
          </a:p>
        </p:txBody>
      </p:sp>
      <p:sp>
        <p:nvSpPr>
          <p:cNvPr id="5" name="テキスト ボックス 4"/>
          <p:cNvSpPr txBox="1"/>
          <p:nvPr/>
        </p:nvSpPr>
        <p:spPr>
          <a:xfrm>
            <a:off x="124642" y="5475332"/>
            <a:ext cx="12067358" cy="1415772"/>
          </a:xfrm>
          <a:prstGeom prst="rect">
            <a:avLst/>
          </a:prstGeom>
          <a:noFill/>
        </p:spPr>
        <p:txBody>
          <a:bodyPr wrap="square" rtlCol="0">
            <a:spAutoFit/>
          </a:bodyPr>
          <a:lstStyle/>
          <a:p>
            <a:r>
              <a:rPr lang="ja-JP" altLang="en-US" b="1" dirty="0" smtClean="0"/>
              <a:t>◆「三方良し」のビジネスモデルの実現</a:t>
            </a:r>
            <a:endParaRPr lang="en-US" altLang="ja-JP" b="1" dirty="0"/>
          </a:p>
          <a:p>
            <a:r>
              <a:rPr lang="en-US" altLang="ja-JP" sz="1400" b="1" dirty="0" smtClean="0"/>
              <a:t>【</a:t>
            </a:r>
            <a:r>
              <a:rPr lang="ja-JP" altLang="en-US" sz="1400" b="1" dirty="0" smtClean="0"/>
              <a:t>主な</a:t>
            </a:r>
            <a:r>
              <a:rPr kumimoji="1" lang="ja-JP" altLang="en-US" sz="1400" b="1" dirty="0" smtClean="0"/>
              <a:t>メリット</a:t>
            </a:r>
            <a:r>
              <a:rPr kumimoji="1" lang="en-US" altLang="ja-JP" sz="1400" b="1" dirty="0" smtClean="0"/>
              <a:t>】</a:t>
            </a:r>
          </a:p>
          <a:p>
            <a:r>
              <a:rPr lang="ja-JP" altLang="en-US" dirty="0" smtClean="0"/>
              <a:t>（１）生産者　　高品質なカカオの栽培・加工技術の習得と所得の向上　　　　　　　　　　　</a:t>
            </a:r>
            <a:endParaRPr lang="en-US" altLang="ja-JP" dirty="0" smtClean="0"/>
          </a:p>
          <a:p>
            <a:r>
              <a:rPr lang="ja-JP" altLang="en-US" dirty="0" smtClean="0"/>
              <a:t>（２）</a:t>
            </a:r>
            <a:r>
              <a:rPr lang="en-US" altLang="ja-JP" dirty="0" smtClean="0"/>
              <a:t>Dari K</a:t>
            </a:r>
            <a:r>
              <a:rPr lang="ja-JP" altLang="en-US" dirty="0" smtClean="0"/>
              <a:t>　　</a:t>
            </a:r>
            <a:r>
              <a:rPr lang="ja-JP" altLang="en-US" spc="-100" dirty="0" smtClean="0"/>
              <a:t>高品質なカカオ豆</a:t>
            </a:r>
            <a:r>
              <a:rPr lang="ja-JP" altLang="en-US" spc="-100" dirty="0"/>
              <a:t>の</a:t>
            </a:r>
            <a:r>
              <a:rPr lang="ja-JP" altLang="en-US" spc="-100" dirty="0" smtClean="0"/>
              <a:t>確保、美味しさとストーリー性の実現によるブランド化、販路拡大</a:t>
            </a:r>
            <a:endParaRPr lang="en-US" altLang="ja-JP" spc="-100" dirty="0" smtClean="0"/>
          </a:p>
          <a:p>
            <a:r>
              <a:rPr lang="ja-JP" altLang="en-US" dirty="0" smtClean="0"/>
              <a:t>（３）消費者　　</a:t>
            </a:r>
            <a:r>
              <a:rPr lang="ja-JP" altLang="en-US" dirty="0"/>
              <a:t>美味</a:t>
            </a:r>
            <a:r>
              <a:rPr lang="ja-JP" altLang="en-US" dirty="0" smtClean="0"/>
              <a:t>しいチョコレート</a:t>
            </a:r>
            <a:r>
              <a:rPr lang="ja-JP" altLang="en-US" dirty="0"/>
              <a:t>を楽しみながら</a:t>
            </a:r>
            <a:r>
              <a:rPr lang="ja-JP" altLang="en-US" dirty="0" smtClean="0"/>
              <a:t>、</a:t>
            </a:r>
            <a:r>
              <a:rPr lang="ja-JP" altLang="en-US" dirty="0"/>
              <a:t>社会</a:t>
            </a:r>
            <a:r>
              <a:rPr lang="ja-JP" altLang="en-US" dirty="0" smtClean="0"/>
              <a:t>にも貢献できる</a:t>
            </a:r>
            <a:endParaRPr lang="en-US" altLang="ja-JP" dirty="0" smtClean="0"/>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8261" y="2264874"/>
            <a:ext cx="901492" cy="901492"/>
          </a:xfrm>
          <a:prstGeom prst="rect">
            <a:avLst/>
          </a:prstGeom>
        </p:spPr>
      </p:pic>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8261" y="3357025"/>
            <a:ext cx="901492" cy="882064"/>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8261" y="4410320"/>
            <a:ext cx="901492" cy="901492"/>
          </a:xfrm>
          <a:prstGeom prst="rect">
            <a:avLst/>
          </a:prstGeom>
        </p:spPr>
      </p:pic>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120" y="1662904"/>
            <a:ext cx="2571011" cy="1714007"/>
          </a:xfrm>
          <a:prstGeom prst="rect">
            <a:avLst/>
          </a:prstGeom>
        </p:spPr>
      </p:pic>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119" y="3605733"/>
            <a:ext cx="2571011" cy="1714007"/>
          </a:xfrm>
          <a:prstGeom prst="rect">
            <a:avLst/>
          </a:prstGeom>
        </p:spPr>
      </p:pic>
      <p:pic>
        <p:nvPicPr>
          <p:cNvPr id="12" name="図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78926" y="5704541"/>
            <a:ext cx="1759131" cy="1172865"/>
          </a:xfrm>
          <a:prstGeom prst="rect">
            <a:avLst/>
          </a:prstGeom>
        </p:spPr>
      </p:pic>
    </p:spTree>
    <p:extLst>
      <p:ext uri="{BB962C8B-B14F-4D97-AF65-F5344CB8AC3E}">
        <p14:creationId xmlns:p14="http://schemas.microsoft.com/office/powerpoint/2010/main" val="14193435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0" y="1496984"/>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8" name="タイトル 1"/>
          <p:cNvSpPr txBox="1">
            <a:spLocks/>
          </p:cNvSpPr>
          <p:nvPr/>
        </p:nvSpPr>
        <p:spPr>
          <a:xfrm>
            <a:off x="2141557" y="171421"/>
            <a:ext cx="9869557" cy="1325563"/>
          </a:xfrm>
          <a:prstGeom prst="rect">
            <a:avLst/>
          </a:prstGeom>
        </p:spPr>
        <p:txBody>
          <a:bodyPr vert="horz" lIns="91440" tIns="45720" rIns="91440" bIns="45720" rtlCol="0" anchor="b">
            <a:normAutofit fontScale="85000" lnSpcReduction="20000"/>
          </a:bodyPr>
          <a:lstStyle>
            <a:lvl1pPr algn="l" defTabSz="914377"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dirty="0" smtClean="0"/>
              <a:t>ＦＭ８０２</a:t>
            </a:r>
            <a:r>
              <a:rPr lang="en-US" altLang="ja-JP" dirty="0" smtClean="0"/>
              <a:t/>
            </a:r>
            <a:br>
              <a:rPr lang="en-US" altLang="ja-JP" dirty="0" smtClean="0"/>
            </a:br>
            <a:r>
              <a:rPr lang="ja-JP" altLang="en-US" dirty="0" smtClean="0"/>
              <a:t>ＦＭＣＯＣＯＬＯ</a:t>
            </a:r>
            <a:endParaRPr lang="ja-JP" altLang="en-US" dirty="0"/>
          </a:p>
        </p:txBody>
      </p:sp>
      <p:grpSp>
        <p:nvGrpSpPr>
          <p:cNvPr id="10" name="グループ化 9"/>
          <p:cNvGrpSpPr/>
          <p:nvPr/>
        </p:nvGrpSpPr>
        <p:grpSpPr>
          <a:xfrm>
            <a:off x="7587944" y="565777"/>
            <a:ext cx="4359434" cy="794879"/>
            <a:chOff x="245543" y="1690039"/>
            <a:chExt cx="4359434" cy="794879"/>
          </a:xfrm>
        </p:grpSpPr>
        <p:pic>
          <p:nvPicPr>
            <p:cNvPr id="11" name="図 10">
              <a:extLst>
                <a:ext uri="{FF2B5EF4-FFF2-40B4-BE49-F238E27FC236}">
                  <a16:creationId xmlns:a16="http://schemas.microsoft.com/office/drawing/2014/main" id="{5EBE6473-8300-4268-AB85-32686BF620A2}"/>
                </a:ext>
              </a:extLst>
            </p:cNvPr>
            <p:cNvPicPr>
              <a:picLocks noChangeAspect="1"/>
            </p:cNvPicPr>
            <p:nvPr/>
          </p:nvPicPr>
          <p:blipFill>
            <a:blip r:embed="rId2"/>
            <a:stretch>
              <a:fillRect/>
            </a:stretch>
          </p:blipFill>
          <p:spPr>
            <a:xfrm>
              <a:off x="245543" y="1697560"/>
              <a:ext cx="781297" cy="787358"/>
            </a:xfrm>
            <a:prstGeom prst="rect">
              <a:avLst/>
            </a:prstGeom>
          </p:spPr>
        </p:pic>
        <p:pic>
          <p:nvPicPr>
            <p:cNvPr id="12" name="図 11">
              <a:extLst>
                <a:ext uri="{FF2B5EF4-FFF2-40B4-BE49-F238E27FC236}">
                  <a16:creationId xmlns:a16="http://schemas.microsoft.com/office/drawing/2014/main" id="{A88DD228-48F8-48BA-8BA6-355A2E405B28}"/>
                </a:ext>
              </a:extLst>
            </p:cNvPr>
            <p:cNvPicPr>
              <a:picLocks noChangeAspect="1"/>
            </p:cNvPicPr>
            <p:nvPr/>
          </p:nvPicPr>
          <p:blipFill>
            <a:blip r:embed="rId3"/>
            <a:stretch>
              <a:fillRect/>
            </a:stretch>
          </p:blipFill>
          <p:spPr>
            <a:xfrm>
              <a:off x="1142400" y="1697560"/>
              <a:ext cx="777613" cy="777613"/>
            </a:xfrm>
            <a:prstGeom prst="rect">
              <a:avLst/>
            </a:prstGeom>
          </p:spPr>
        </p:pic>
        <p:pic>
          <p:nvPicPr>
            <p:cNvPr id="13" name="図 12">
              <a:extLst>
                <a:ext uri="{FF2B5EF4-FFF2-40B4-BE49-F238E27FC236}">
                  <a16:creationId xmlns:a16="http://schemas.microsoft.com/office/drawing/2014/main" id="{301D1DF8-D92B-4F75-A319-BE1F7B73F2EA}"/>
                </a:ext>
              </a:extLst>
            </p:cNvPr>
            <p:cNvPicPr>
              <a:picLocks noChangeAspect="1"/>
            </p:cNvPicPr>
            <p:nvPr/>
          </p:nvPicPr>
          <p:blipFill>
            <a:blip r:embed="rId4"/>
            <a:stretch>
              <a:fillRect/>
            </a:stretch>
          </p:blipFill>
          <p:spPr>
            <a:xfrm>
              <a:off x="2035573" y="1702946"/>
              <a:ext cx="781972" cy="781972"/>
            </a:xfrm>
            <a:prstGeom prst="rect">
              <a:avLst/>
            </a:prstGeom>
          </p:spPr>
        </p:pic>
        <p:pic>
          <p:nvPicPr>
            <p:cNvPr id="14" name="図 13">
              <a:extLst>
                <a:ext uri="{FF2B5EF4-FFF2-40B4-BE49-F238E27FC236}">
                  <a16:creationId xmlns:a16="http://schemas.microsoft.com/office/drawing/2014/main" id="{278C9180-2E15-4CD3-9F84-F469DF68D6F8}"/>
                </a:ext>
              </a:extLst>
            </p:cNvPr>
            <p:cNvPicPr>
              <a:picLocks noChangeAspect="1"/>
            </p:cNvPicPr>
            <p:nvPr/>
          </p:nvPicPr>
          <p:blipFill>
            <a:blip r:embed="rId5"/>
            <a:stretch>
              <a:fillRect/>
            </a:stretch>
          </p:blipFill>
          <p:spPr>
            <a:xfrm>
              <a:off x="2933105" y="1711367"/>
              <a:ext cx="779791" cy="773551"/>
            </a:xfrm>
            <a:prstGeom prst="rect">
              <a:avLst/>
            </a:prstGeom>
          </p:spPr>
        </p:pic>
        <p:pic>
          <p:nvPicPr>
            <p:cNvPr id="15" name="図 14">
              <a:extLst>
                <a:ext uri="{FF2B5EF4-FFF2-40B4-BE49-F238E27FC236}">
                  <a16:creationId xmlns:a16="http://schemas.microsoft.com/office/drawing/2014/main" id="{9323BD0F-1197-41E3-979A-07C385B18BCA}"/>
                </a:ext>
              </a:extLst>
            </p:cNvPr>
            <p:cNvPicPr>
              <a:picLocks noChangeAspect="1"/>
            </p:cNvPicPr>
            <p:nvPr/>
          </p:nvPicPr>
          <p:blipFill>
            <a:blip r:embed="rId6"/>
            <a:stretch>
              <a:fillRect/>
            </a:stretch>
          </p:blipFill>
          <p:spPr>
            <a:xfrm>
              <a:off x="3826278" y="1690039"/>
              <a:ext cx="778699" cy="785134"/>
            </a:xfrm>
            <a:prstGeom prst="rect">
              <a:avLst/>
            </a:prstGeom>
          </p:spPr>
        </p:pic>
      </p:grpSp>
      <p:pic>
        <p:nvPicPr>
          <p:cNvPr id="19" name="Picture 2" descr="FM802">
            <a:extLst>
              <a:ext uri="{FF2B5EF4-FFF2-40B4-BE49-F238E27FC236}">
                <a16:creationId xmlns:a16="http://schemas.microsoft.com/office/drawing/2014/main" id="{35D01A0B-977A-4906-8345-B7120C2868E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0" y="195259"/>
            <a:ext cx="1978351" cy="6182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M COCOLO">
            <a:extLst>
              <a:ext uri="{FF2B5EF4-FFF2-40B4-BE49-F238E27FC236}">
                <a16:creationId xmlns:a16="http://schemas.microsoft.com/office/drawing/2014/main" id="{A147E218-2956-4DD2-A5F7-1F5C1D87B2C3}"/>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63206" y="797934"/>
            <a:ext cx="1978351" cy="618235"/>
          </a:xfrm>
          <a:prstGeom prst="rect">
            <a:avLst/>
          </a:prstGeom>
          <a:noFill/>
          <a:extLst>
            <a:ext uri="{909E8E84-426E-40DD-AFC4-6F175D3DCCD1}">
              <a14:hiddenFill xmlns:a14="http://schemas.microsoft.com/office/drawing/2010/main">
                <a:solidFill>
                  <a:srgbClr val="FFFFFF"/>
                </a:solidFill>
              </a14:hiddenFill>
            </a:ext>
          </a:extLst>
        </p:spPr>
      </p:pic>
      <p:sp>
        <p:nvSpPr>
          <p:cNvPr id="21" name="正方形/長方形 20"/>
          <p:cNvSpPr/>
          <p:nvPr/>
        </p:nvSpPr>
        <p:spPr>
          <a:xfrm>
            <a:off x="5527233" y="1745267"/>
            <a:ext cx="6676727" cy="5098832"/>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69875" indent="-269875"/>
            <a:r>
              <a:rPr lang="en-US" altLang="ja-JP" b="1" dirty="0">
                <a:latin typeface="Meiryo UI" panose="020B0604030504040204" pitchFamily="50" charset="-128"/>
                <a:ea typeface="Meiryo UI" panose="020B0604030504040204" pitchFamily="50" charset="-128"/>
              </a:rPr>
              <a:t>FM802</a:t>
            </a:r>
            <a:r>
              <a:rPr lang="ja-JP" altLang="en-US" b="1" dirty="0">
                <a:latin typeface="Meiryo UI" panose="020B0604030504040204" pitchFamily="50" charset="-128"/>
                <a:ea typeface="Meiryo UI" panose="020B0604030504040204" pitchFamily="50" charset="-128"/>
              </a:rPr>
              <a:t>と</a:t>
            </a:r>
            <a:r>
              <a:rPr lang="en-US" altLang="ja-JP" b="1" dirty="0">
                <a:latin typeface="Meiryo UI" panose="020B0604030504040204" pitchFamily="50" charset="-128"/>
                <a:ea typeface="Meiryo UI" panose="020B0604030504040204" pitchFamily="50" charset="-128"/>
              </a:rPr>
              <a:t>FM COCOLO</a:t>
            </a:r>
            <a:r>
              <a:rPr lang="ja-JP" altLang="en-US" b="1" dirty="0">
                <a:latin typeface="Meiryo UI" panose="020B0604030504040204" pitchFamily="50" charset="-128"/>
                <a:ea typeface="Meiryo UI" panose="020B0604030504040204" pitchFamily="50" charset="-128"/>
              </a:rPr>
              <a:t>は、</a:t>
            </a:r>
            <a:r>
              <a:rPr lang="en-US" altLang="ja-JP" b="1" dirty="0">
                <a:latin typeface="Meiryo UI" panose="020B0604030504040204" pitchFamily="50" charset="-128"/>
                <a:ea typeface="Meiryo UI" panose="020B0604030504040204" pitchFamily="50" charset="-128"/>
              </a:rPr>
              <a:t>SDGs</a:t>
            </a:r>
            <a:r>
              <a:rPr lang="ja-JP" altLang="en-US" b="1" dirty="0">
                <a:latin typeface="Meiryo UI" panose="020B0604030504040204" pitchFamily="50" charset="-128"/>
                <a:ea typeface="Meiryo UI" panose="020B0604030504040204" pitchFamily="50" charset="-128"/>
              </a:rPr>
              <a:t>の達成に向けて</a:t>
            </a:r>
            <a:endParaRPr lang="en-US" altLang="ja-JP" b="1" dirty="0">
              <a:latin typeface="Meiryo UI" panose="020B0604030504040204" pitchFamily="50" charset="-128"/>
              <a:ea typeface="Meiryo UI" panose="020B0604030504040204" pitchFamily="50" charset="-128"/>
            </a:endParaRPr>
          </a:p>
          <a:p>
            <a:pPr marL="269875" indent="-269875"/>
            <a:r>
              <a:rPr lang="ja-JP" altLang="en-US" b="1" dirty="0">
                <a:latin typeface="Meiryo UI" panose="020B0604030504040204" pitchFamily="50" charset="-128"/>
                <a:ea typeface="Meiryo UI" panose="020B0604030504040204" pitchFamily="50" charset="-128"/>
              </a:rPr>
              <a:t>メディアの強みを活かした</a:t>
            </a:r>
            <a:r>
              <a:rPr lang="en-US" altLang="ja-JP" b="1" dirty="0">
                <a:latin typeface="Meiryo UI" panose="020B0604030504040204" pitchFamily="50" charset="-128"/>
                <a:ea typeface="Meiryo UI" panose="020B0604030504040204" pitchFamily="50" charset="-128"/>
              </a:rPr>
              <a:t>SDGs</a:t>
            </a:r>
            <a:r>
              <a:rPr lang="ja-JP" altLang="en-US" b="1" dirty="0">
                <a:latin typeface="Meiryo UI" panose="020B0604030504040204" pitchFamily="50" charset="-128"/>
                <a:ea typeface="Meiryo UI" panose="020B0604030504040204" pitchFamily="50" charset="-128"/>
              </a:rPr>
              <a:t>啓発や取組実践とともに、広報展開</a:t>
            </a:r>
            <a:endParaRPr lang="en-US" altLang="ja-JP" b="1" dirty="0">
              <a:latin typeface="Meiryo UI" panose="020B0604030504040204" pitchFamily="50" charset="-128"/>
              <a:ea typeface="Meiryo UI" panose="020B0604030504040204" pitchFamily="50" charset="-128"/>
            </a:endParaRPr>
          </a:p>
          <a:p>
            <a:pPr marL="269875" indent="-269875"/>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主な取組</a:t>
            </a:r>
            <a:endParaRPr lang="en-US" altLang="ja-JP" sz="1600" dirty="0">
              <a:latin typeface="Meiryo UI" panose="020B0604030504040204" pitchFamily="50" charset="-128"/>
              <a:ea typeface="Meiryo UI" panose="020B0604030504040204" pitchFamily="50" charset="-128"/>
            </a:endParaRPr>
          </a:p>
          <a:p>
            <a:pPr>
              <a:spcBef>
                <a:spcPts val="400"/>
              </a:spcBef>
            </a:pPr>
            <a:r>
              <a:rPr lang="ja-JP" altLang="en-US" sz="1600" u="sng" dirty="0">
                <a:latin typeface="Meiryo UI" panose="020B0604030504040204" pitchFamily="50" charset="-128"/>
                <a:ea typeface="Meiryo UI" panose="020B0604030504040204" pitchFamily="50" charset="-128"/>
              </a:rPr>
              <a:t>〇</a:t>
            </a:r>
            <a:r>
              <a:rPr lang="en-US" altLang="ja-JP" sz="1600" u="sng" dirty="0" err="1">
                <a:latin typeface="Meiryo UI" panose="020B0604030504040204" pitchFamily="50" charset="-128"/>
                <a:ea typeface="Meiryo UI" panose="020B0604030504040204" pitchFamily="50" charset="-128"/>
              </a:rPr>
              <a:t>digmeout</a:t>
            </a:r>
            <a:r>
              <a:rPr lang="ja-JP" altLang="en-US" sz="1600" u="sng" dirty="0">
                <a:latin typeface="Meiryo UI" panose="020B0604030504040204" pitchFamily="50" charset="-128"/>
                <a:ea typeface="Meiryo UI" panose="020B0604030504040204" pitchFamily="50" charset="-128"/>
              </a:rPr>
              <a:t>（ディグミーアウト）</a:t>
            </a:r>
            <a:r>
              <a:rPr lang="ja-JP" altLang="en-US" sz="1200" dirty="0">
                <a:latin typeface="Meiryo UI" panose="020B0604030504040204" pitchFamily="50" charset="-128"/>
                <a:ea typeface="Meiryo UI" panose="020B0604030504040204" pitchFamily="50" charset="-128"/>
              </a:rPr>
              <a:t>⇒</a:t>
            </a:r>
            <a:r>
              <a:rPr lang="ja-JP" altLang="ja-JP" sz="1200" dirty="0">
                <a:latin typeface="Meiryo UI" panose="020B0604030504040204" pitchFamily="50" charset="-128"/>
                <a:ea typeface="Meiryo UI" panose="020B0604030504040204" pitchFamily="50" charset="-128"/>
              </a:rPr>
              <a:t> 和訳</a:t>
            </a:r>
            <a:r>
              <a:rPr lang="ja-JP" altLang="en-US" sz="1200" dirty="0">
                <a:latin typeface="Meiryo UI" panose="020B0604030504040204" pitchFamily="50" charset="-128"/>
                <a:ea typeface="Meiryo UI" panose="020B0604030504040204" pitchFamily="50" charset="-128"/>
              </a:rPr>
              <a:t>すると</a:t>
            </a:r>
            <a:r>
              <a:rPr lang="ja-JP" altLang="ja-JP" sz="1200" dirty="0">
                <a:latin typeface="Meiryo UI" panose="020B0604030504040204" pitchFamily="50" charset="-128"/>
                <a:ea typeface="Meiryo UI" panose="020B0604030504040204" pitchFamily="50" charset="-128"/>
              </a:rPr>
              <a:t>「私を見つけて」という意味</a:t>
            </a:r>
            <a:endParaRPr lang="en-US" altLang="ja-JP" sz="1600" dirty="0">
              <a:latin typeface="Meiryo UI" panose="020B0604030504040204" pitchFamily="50" charset="-128"/>
              <a:ea typeface="Meiryo UI" panose="020B0604030504040204" pitchFamily="50" charset="-128"/>
            </a:endParaRPr>
          </a:p>
          <a:p>
            <a:pPr>
              <a:spcBef>
                <a:spcPts val="400"/>
              </a:spcBef>
            </a:pP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FM802</a:t>
            </a:r>
            <a:r>
              <a:rPr lang="ja-JP" altLang="en-US" sz="1400" dirty="0">
                <a:latin typeface="Meiryo UI" panose="020B0604030504040204" pitchFamily="50" charset="-128"/>
                <a:ea typeface="Meiryo UI" panose="020B0604030504040204" pitchFamily="50" charset="-128"/>
              </a:rPr>
              <a:t>と</a:t>
            </a:r>
            <a:r>
              <a:rPr lang="en-US" altLang="ja-JP" sz="1400" dirty="0">
                <a:latin typeface="Meiryo UI" panose="020B0604030504040204" pitchFamily="50" charset="-128"/>
                <a:ea typeface="Meiryo UI" panose="020B0604030504040204" pitchFamily="50" charset="-128"/>
              </a:rPr>
              <a:t>FM COCOLO</a:t>
            </a:r>
            <a:r>
              <a:rPr lang="ja-JP" altLang="en-US" sz="1400" dirty="0">
                <a:latin typeface="Meiryo UI" panose="020B0604030504040204" pitchFamily="50" charset="-128"/>
                <a:ea typeface="Meiryo UI" panose="020B0604030504040204" pitchFamily="50" charset="-128"/>
              </a:rPr>
              <a:t>のプロモーション活動に若手アーティストを起用</a:t>
            </a:r>
            <a:r>
              <a:rPr lang="ja-JP" altLang="en-US" sz="1400" dirty="0" smtClean="0">
                <a:latin typeface="Meiryo UI" panose="020B0604030504040204" pitchFamily="50" charset="-128"/>
                <a:ea typeface="Meiryo UI" panose="020B0604030504040204" pitchFamily="50" charset="-128"/>
              </a:rPr>
              <a:t>し</a:t>
            </a:r>
            <a:endParaRPr lang="en-US" altLang="ja-JP" sz="1400" dirty="0" smtClean="0">
              <a:latin typeface="Meiryo UI" panose="020B0604030504040204" pitchFamily="50" charset="-128"/>
              <a:ea typeface="Meiryo UI" panose="020B0604030504040204" pitchFamily="50" charset="-128"/>
            </a:endParaRPr>
          </a:p>
          <a:p>
            <a:pPr>
              <a:spcBef>
                <a:spcPts val="400"/>
              </a:spcBef>
            </a:pPr>
            <a:r>
              <a:rPr lang="ja-JP" altLang="en-US" sz="1400" dirty="0" smtClean="0">
                <a:latin typeface="Meiryo UI" panose="020B0604030504040204" pitchFamily="50" charset="-128"/>
                <a:ea typeface="Meiryo UI" panose="020B0604030504040204" pitchFamily="50" charset="-128"/>
              </a:rPr>
              <a:t>　新しい活躍の場を提供する活動</a:t>
            </a:r>
            <a:endParaRPr lang="en-US" altLang="ja-JP" sz="1400" dirty="0" smtClean="0">
              <a:latin typeface="Meiryo UI" panose="020B0604030504040204" pitchFamily="50" charset="-128"/>
              <a:ea typeface="Meiryo UI" panose="020B0604030504040204" pitchFamily="50" charset="-128"/>
            </a:endParaRPr>
          </a:p>
          <a:p>
            <a:pPr>
              <a:spcBef>
                <a:spcPts val="400"/>
              </a:spcBef>
            </a:pPr>
            <a:r>
              <a:rPr lang="ja-JP" altLang="en-US" sz="1400" dirty="0">
                <a:latin typeface="Meiryo UI" panose="020B0604030504040204" pitchFamily="50" charset="-128"/>
                <a:ea typeface="Meiryo UI" panose="020B0604030504040204" pitchFamily="50" charset="-128"/>
              </a:rPr>
              <a:t>　メディアを通じた発信に加え、様々な大企業と若手アーティストとの</a:t>
            </a:r>
            <a:endParaRPr lang="en-US" altLang="ja-JP" sz="1400" dirty="0">
              <a:latin typeface="Meiryo UI" panose="020B0604030504040204" pitchFamily="50" charset="-128"/>
              <a:ea typeface="Meiryo UI" panose="020B0604030504040204" pitchFamily="50" charset="-128"/>
            </a:endParaRPr>
          </a:p>
          <a:p>
            <a:pPr>
              <a:spcBef>
                <a:spcPts val="400"/>
              </a:spcBef>
            </a:pPr>
            <a:r>
              <a:rPr lang="ja-JP" altLang="en-US" sz="1400" dirty="0">
                <a:latin typeface="Meiryo UI" panose="020B0604030504040204" pitchFamily="50" charset="-128"/>
                <a:ea typeface="Meiryo UI" panose="020B0604030504040204" pitchFamily="50" charset="-128"/>
              </a:rPr>
              <a:t>　コラボレーションを企画し、ラジオとアートを一体化したプロモーションを推進</a:t>
            </a:r>
            <a:endParaRPr lang="en-US" altLang="ja-JP" sz="1400" dirty="0">
              <a:latin typeface="Meiryo UI" panose="020B0604030504040204" pitchFamily="50" charset="-128"/>
              <a:ea typeface="Meiryo UI" panose="020B0604030504040204" pitchFamily="50" charset="-128"/>
            </a:endParaRPr>
          </a:p>
          <a:p>
            <a:pPr>
              <a:spcBef>
                <a:spcPts val="400"/>
              </a:spcBef>
            </a:pPr>
            <a:r>
              <a:rPr lang="ja-JP" altLang="en-US" sz="1400" dirty="0">
                <a:latin typeface="Meiryo UI" panose="020B0604030504040204" pitchFamily="50" charset="-128"/>
                <a:ea typeface="Meiryo UI" panose="020B0604030504040204" pitchFamily="50" charset="-128"/>
              </a:rPr>
              <a:t>　スポンサーとのリレーション構築など、アーティストに活躍の場を提供する</a:t>
            </a:r>
            <a:endParaRPr lang="en-US" altLang="ja-JP" sz="1400" dirty="0">
              <a:latin typeface="Meiryo UI" panose="020B0604030504040204" pitchFamily="50" charset="-128"/>
              <a:ea typeface="Meiryo UI" panose="020B0604030504040204" pitchFamily="50" charset="-128"/>
            </a:endParaRPr>
          </a:p>
          <a:p>
            <a:pPr>
              <a:spcBef>
                <a:spcPts val="400"/>
              </a:spcBef>
            </a:pPr>
            <a:r>
              <a:rPr lang="ja-JP" altLang="en-US" sz="1400" dirty="0">
                <a:latin typeface="Meiryo UI" panose="020B0604030504040204" pitchFamily="50" charset="-128"/>
                <a:ea typeface="Meiryo UI" panose="020B0604030504040204" pitchFamily="50" charset="-128"/>
              </a:rPr>
              <a:t>　アートイベント「</a:t>
            </a:r>
            <a:r>
              <a:rPr lang="en-US" altLang="ja-JP" sz="1400" dirty="0">
                <a:latin typeface="Meiryo UI" panose="020B0604030504040204" pitchFamily="50" charset="-128"/>
                <a:ea typeface="Meiryo UI" panose="020B0604030504040204" pitchFamily="50" charset="-128"/>
              </a:rPr>
              <a:t>UNKNOWN ASIA</a:t>
            </a:r>
            <a:r>
              <a:rPr lang="ja-JP" altLang="en-US" sz="1400" dirty="0">
                <a:latin typeface="Meiryo UI" panose="020B0604030504040204" pitchFamily="50" charset="-128"/>
                <a:ea typeface="Meiryo UI" panose="020B0604030504040204" pitchFamily="50" charset="-128"/>
              </a:rPr>
              <a:t>」には、国内外から</a:t>
            </a:r>
            <a:r>
              <a:rPr lang="en-US" altLang="ja-JP" sz="1400" dirty="0">
                <a:latin typeface="Meiryo UI" panose="020B0604030504040204" pitchFamily="50" charset="-128"/>
                <a:ea typeface="Meiryo UI" panose="020B0604030504040204" pitchFamily="50" charset="-128"/>
              </a:rPr>
              <a:t>300</a:t>
            </a:r>
            <a:r>
              <a:rPr lang="ja-JP" altLang="en-US" sz="1400" dirty="0">
                <a:latin typeface="Meiryo UI" panose="020B0604030504040204" pitchFamily="50" charset="-128"/>
                <a:ea typeface="Meiryo UI" panose="020B0604030504040204" pitchFamily="50" charset="-128"/>
              </a:rPr>
              <a:t>以上のアーティストが参加</a:t>
            </a:r>
            <a:endParaRPr lang="en-US" altLang="ja-JP" sz="1400" dirty="0">
              <a:latin typeface="Meiryo UI" panose="020B0604030504040204" pitchFamily="50" charset="-128"/>
              <a:ea typeface="Meiryo UI" panose="020B0604030504040204" pitchFamily="50" charset="-128"/>
            </a:endParaRPr>
          </a:p>
          <a:p>
            <a:pPr>
              <a:spcBef>
                <a:spcPts val="400"/>
              </a:spcBef>
            </a:pPr>
            <a:r>
              <a:rPr lang="ja-JP" altLang="en-US" sz="1400" dirty="0">
                <a:latin typeface="Meiryo UI" panose="020B0604030504040204" pitchFamily="50" charset="-128"/>
                <a:ea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endParaRPr>
          </a:p>
          <a:p>
            <a:pPr marL="269875" indent="-269875"/>
            <a:r>
              <a:rPr lang="ja-JP" altLang="en-US" sz="1600" u="sng" dirty="0">
                <a:latin typeface="Meiryo UI" panose="020B0604030504040204" pitchFamily="50" charset="-128"/>
                <a:ea typeface="Meiryo UI" panose="020B0604030504040204" pitchFamily="50" charset="-128"/>
              </a:rPr>
              <a:t>〇</a:t>
            </a:r>
            <a:r>
              <a:rPr lang="en-US" altLang="ja-JP" sz="1600" u="sng" dirty="0">
                <a:latin typeface="Meiryo UI" panose="020B0604030504040204" pitchFamily="50" charset="-128"/>
                <a:ea typeface="Meiryo UI" panose="020B0604030504040204" pitchFamily="50" charset="-128"/>
              </a:rPr>
              <a:t>SDGs</a:t>
            </a:r>
            <a:r>
              <a:rPr lang="ja-JP" altLang="en-US" sz="1600" u="sng" dirty="0">
                <a:latin typeface="Meiryo UI" panose="020B0604030504040204" pitchFamily="50" charset="-128"/>
                <a:ea typeface="Meiryo UI" panose="020B0604030504040204" pitchFamily="50" charset="-128"/>
              </a:rPr>
              <a:t>関連番組</a:t>
            </a:r>
            <a:endParaRPr lang="en-US" altLang="ja-JP" sz="1600" u="sng" dirty="0">
              <a:latin typeface="Meiryo UI" panose="020B0604030504040204" pitchFamily="50" charset="-128"/>
              <a:ea typeface="Meiryo UI" panose="020B0604030504040204" pitchFamily="50" charset="-128"/>
            </a:endParaRPr>
          </a:p>
          <a:p>
            <a:pPr marL="269875" indent="-269875">
              <a:spcBef>
                <a:spcPts val="400"/>
              </a:spcBef>
            </a:pP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FM802</a:t>
            </a: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EVENING TAP</a:t>
            </a:r>
            <a:r>
              <a:rPr lang="ja-JP" altLang="en-US" sz="1400" dirty="0">
                <a:latin typeface="Meiryo UI" panose="020B0604030504040204" pitchFamily="50" charset="-128"/>
                <a:ea typeface="Meiryo UI" panose="020B0604030504040204" pitchFamily="50" charset="-128"/>
              </a:rPr>
              <a:t>」 コマキ手帖　放送日時：毎週水曜 </a:t>
            </a:r>
            <a:r>
              <a:rPr lang="en-US" altLang="ja-JP" sz="1400" dirty="0">
                <a:latin typeface="Meiryo UI" panose="020B0604030504040204" pitchFamily="50" charset="-128"/>
                <a:ea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rPr>
              <a:t>時台</a:t>
            </a:r>
            <a:endParaRPr lang="en-US" altLang="ja-JP" sz="1400" dirty="0">
              <a:latin typeface="Meiryo UI" panose="020B0604030504040204" pitchFamily="50" charset="-128"/>
              <a:ea typeface="Meiryo UI" panose="020B0604030504040204" pitchFamily="50" charset="-128"/>
            </a:endParaRPr>
          </a:p>
          <a:p>
            <a:pPr marL="269875" indent="-269875">
              <a:spcBef>
                <a:spcPts val="400"/>
              </a:spcBef>
            </a:pP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　「身近なことから未来のために土台（生活を）耕していこう。」をコンセプトに、</a:t>
            </a:r>
            <a:endParaRPr lang="en-US" altLang="ja-JP" sz="1400" dirty="0">
              <a:latin typeface="Meiryo UI" panose="020B0604030504040204" pitchFamily="50" charset="-128"/>
              <a:ea typeface="Meiryo UI" panose="020B0604030504040204" pitchFamily="50" charset="-128"/>
            </a:endParaRPr>
          </a:p>
          <a:p>
            <a:pPr marL="269875" indent="-269875">
              <a:spcBef>
                <a:spcPts val="400"/>
              </a:spcBef>
            </a:pP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　身近な取り組みから大きな取り組みまで、 リスナーの皆さんと「未来への取り組み」を共有</a:t>
            </a:r>
            <a:endParaRPr lang="en-US" altLang="ja-JP" sz="1400" dirty="0">
              <a:latin typeface="Meiryo UI" panose="020B0604030504040204" pitchFamily="50" charset="-128"/>
              <a:ea typeface="Meiryo UI" panose="020B0604030504040204" pitchFamily="50" charset="-128"/>
            </a:endParaRPr>
          </a:p>
          <a:p>
            <a:pPr marL="269875" indent="-90488">
              <a:spcBef>
                <a:spcPts val="400"/>
              </a:spcBef>
            </a:pP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FM</a:t>
            </a: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COCOLO </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Whole Earth Radio</a:t>
            </a:r>
            <a:r>
              <a:rPr lang="ja-JP" altLang="en-US"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放送日時：毎週日曜 </a:t>
            </a:r>
            <a:r>
              <a:rPr lang="en-US" altLang="ja-JP" sz="1400" dirty="0">
                <a:latin typeface="Meiryo UI" panose="020B0604030504040204" pitchFamily="50" charset="-128"/>
                <a:ea typeface="Meiryo UI" panose="020B0604030504040204" pitchFamily="50" charset="-128"/>
              </a:rPr>
              <a:t>6</a:t>
            </a:r>
            <a:r>
              <a:rPr lang="ja-JP" altLang="en-US" sz="1400" dirty="0">
                <a:latin typeface="Meiryo UI" panose="020B0604030504040204" pitchFamily="50" charset="-128"/>
                <a:ea typeface="Meiryo UI" panose="020B0604030504040204" pitchFamily="50" charset="-128"/>
              </a:rPr>
              <a:t>時</a:t>
            </a:r>
            <a:endParaRPr lang="en-US" altLang="ja-JP" sz="1400" dirty="0">
              <a:latin typeface="Meiryo UI" panose="020B0604030504040204" pitchFamily="50" charset="-128"/>
              <a:ea typeface="Meiryo UI" panose="020B0604030504040204" pitchFamily="50" charset="-128"/>
            </a:endParaRPr>
          </a:p>
          <a:p>
            <a:pPr marL="269875" indent="-90488">
              <a:spcBef>
                <a:spcPts val="400"/>
              </a:spcBef>
            </a:pPr>
            <a:r>
              <a:rPr lang="ja-JP" altLang="en-US" sz="1400" dirty="0">
                <a:latin typeface="Meiryo UI" panose="020B0604030504040204" pitchFamily="50" charset="-128"/>
                <a:ea typeface="Meiryo UI" panose="020B0604030504040204" pitchFamily="50" charset="-128"/>
              </a:rPr>
              <a:t>　ローカルもグローバルも。さまざまなトピックを”</a:t>
            </a:r>
            <a:r>
              <a:rPr lang="en-US" altLang="ja-JP" sz="1400" dirty="0">
                <a:latin typeface="Meiryo UI" panose="020B0604030504040204" pitchFamily="50" charset="-128"/>
                <a:ea typeface="Meiryo UI" panose="020B0604030504040204" pitchFamily="50" charset="-128"/>
              </a:rPr>
              <a:t>Whole Earth”</a:t>
            </a:r>
            <a:r>
              <a:rPr lang="ja-JP" altLang="en-US" sz="1400" dirty="0">
                <a:latin typeface="Meiryo UI" panose="020B0604030504040204" pitchFamily="50" charset="-128"/>
                <a:ea typeface="Meiryo UI" panose="020B0604030504040204" pitchFamily="50" charset="-128"/>
              </a:rPr>
              <a:t>や”</a:t>
            </a:r>
            <a:r>
              <a:rPr lang="en-US" altLang="ja-JP" sz="1400" dirty="0">
                <a:latin typeface="Meiryo UI" panose="020B0604030504040204" pitchFamily="50" charset="-128"/>
                <a:ea typeface="Meiryo UI" panose="020B0604030504040204" pitchFamily="50" charset="-128"/>
              </a:rPr>
              <a:t>SDGs”</a:t>
            </a:r>
            <a:r>
              <a:rPr lang="ja-JP" altLang="en-US" sz="1400" dirty="0">
                <a:latin typeface="Meiryo UI" panose="020B0604030504040204" pitchFamily="50" charset="-128"/>
                <a:ea typeface="Meiryo UI" panose="020B0604030504040204" pitchFamily="50" charset="-128"/>
              </a:rPr>
              <a:t>の視点で考える１時間の特集プログラム</a:t>
            </a:r>
          </a:p>
        </p:txBody>
      </p:sp>
      <p:grpSp>
        <p:nvGrpSpPr>
          <p:cNvPr id="22" name="グループ化 21">
            <a:extLst>
              <a:ext uri="{FF2B5EF4-FFF2-40B4-BE49-F238E27FC236}">
                <a16:creationId xmlns:a16="http://schemas.microsoft.com/office/drawing/2014/main" id="{B77CF32D-EA5C-4C2A-B069-7FF730816680}"/>
              </a:ext>
            </a:extLst>
          </p:cNvPr>
          <p:cNvGrpSpPr/>
          <p:nvPr/>
        </p:nvGrpSpPr>
        <p:grpSpPr>
          <a:xfrm>
            <a:off x="237347" y="3564956"/>
            <a:ext cx="5186493" cy="1409820"/>
            <a:chOff x="112693" y="3607505"/>
            <a:chExt cx="5186493" cy="1409820"/>
          </a:xfrm>
        </p:grpSpPr>
        <p:pic>
          <p:nvPicPr>
            <p:cNvPr id="29" name="図 28">
              <a:extLst>
                <a:ext uri="{FF2B5EF4-FFF2-40B4-BE49-F238E27FC236}">
                  <a16:creationId xmlns:a16="http://schemas.microsoft.com/office/drawing/2014/main" id="{E2B7907B-625E-4D11-9F58-E2E1E390365B}"/>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2779186" y="3610024"/>
              <a:ext cx="2520000" cy="1404782"/>
            </a:xfrm>
            <a:prstGeom prst="rect">
              <a:avLst/>
            </a:prstGeom>
          </p:spPr>
        </p:pic>
        <p:pic>
          <p:nvPicPr>
            <p:cNvPr id="30" name="図 29">
              <a:extLst>
                <a:ext uri="{FF2B5EF4-FFF2-40B4-BE49-F238E27FC236}">
                  <a16:creationId xmlns:a16="http://schemas.microsoft.com/office/drawing/2014/main" id="{D93DB05E-B8A6-4307-9F65-C42BEBCC27AE}"/>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112693" y="3607505"/>
              <a:ext cx="2520000" cy="1409820"/>
            </a:xfrm>
            <a:prstGeom prst="rect">
              <a:avLst/>
            </a:prstGeom>
          </p:spPr>
        </p:pic>
      </p:grpSp>
      <p:grpSp>
        <p:nvGrpSpPr>
          <p:cNvPr id="23" name="グループ化 22">
            <a:extLst>
              <a:ext uri="{FF2B5EF4-FFF2-40B4-BE49-F238E27FC236}">
                <a16:creationId xmlns:a16="http://schemas.microsoft.com/office/drawing/2014/main" id="{882B49B5-3CF2-4C9E-90C7-C08AFF73A4CC}"/>
              </a:ext>
            </a:extLst>
          </p:cNvPr>
          <p:cNvGrpSpPr/>
          <p:nvPr/>
        </p:nvGrpSpPr>
        <p:grpSpPr>
          <a:xfrm>
            <a:off x="237347" y="1745267"/>
            <a:ext cx="5186493" cy="1411004"/>
            <a:chOff x="112693" y="1918417"/>
            <a:chExt cx="5186493" cy="1411004"/>
          </a:xfrm>
        </p:grpSpPr>
        <p:pic>
          <p:nvPicPr>
            <p:cNvPr id="27" name="図 26">
              <a:extLst>
                <a:ext uri="{FF2B5EF4-FFF2-40B4-BE49-F238E27FC236}">
                  <a16:creationId xmlns:a16="http://schemas.microsoft.com/office/drawing/2014/main" id="{3D4A2410-9989-4440-AB8E-B2DC21BEC737}"/>
                </a:ext>
              </a:extLst>
            </p:cNvPr>
            <p:cNvPicPr>
              <a:picLocks noChangeAspect="1"/>
            </p:cNvPicPr>
            <p:nvPr/>
          </p:nvPicPr>
          <p:blipFill rotWithShape="1">
            <a:blip r:embed="rId11">
              <a:extLst>
                <a:ext uri="{28A0092B-C50C-407E-A947-70E740481C1C}">
                  <a14:useLocalDpi xmlns:a14="http://schemas.microsoft.com/office/drawing/2010/main"/>
                </a:ext>
              </a:extLst>
            </a:blip>
            <a:srcRect t="5074" b="5338"/>
            <a:stretch/>
          </p:blipFill>
          <p:spPr>
            <a:xfrm>
              <a:off x="2779186" y="1918417"/>
              <a:ext cx="2520000" cy="1411004"/>
            </a:xfrm>
            <a:prstGeom prst="rect">
              <a:avLst/>
            </a:prstGeom>
          </p:spPr>
        </p:pic>
        <p:pic>
          <p:nvPicPr>
            <p:cNvPr id="28" name="図 27">
              <a:extLst>
                <a:ext uri="{FF2B5EF4-FFF2-40B4-BE49-F238E27FC236}">
                  <a16:creationId xmlns:a16="http://schemas.microsoft.com/office/drawing/2014/main" id="{0BEE3534-F6C6-4B98-8EEC-53BF2C56A7F9}"/>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112693" y="1927652"/>
              <a:ext cx="2520000" cy="1401769"/>
            </a:xfrm>
            <a:prstGeom prst="rect">
              <a:avLst/>
            </a:prstGeom>
          </p:spPr>
        </p:pic>
      </p:grpSp>
      <p:grpSp>
        <p:nvGrpSpPr>
          <p:cNvPr id="24" name="グループ化 23">
            <a:extLst>
              <a:ext uri="{FF2B5EF4-FFF2-40B4-BE49-F238E27FC236}">
                <a16:creationId xmlns:a16="http://schemas.microsoft.com/office/drawing/2014/main" id="{E87DE69E-1E3D-44CE-B5AA-BA9D61D90BF2}"/>
              </a:ext>
            </a:extLst>
          </p:cNvPr>
          <p:cNvGrpSpPr/>
          <p:nvPr/>
        </p:nvGrpSpPr>
        <p:grpSpPr>
          <a:xfrm>
            <a:off x="237347" y="5383462"/>
            <a:ext cx="5186493" cy="1405770"/>
            <a:chOff x="112693" y="5295409"/>
            <a:chExt cx="5186493" cy="1405770"/>
          </a:xfrm>
        </p:grpSpPr>
        <p:pic>
          <p:nvPicPr>
            <p:cNvPr id="25" name="図 24">
              <a:extLst>
                <a:ext uri="{FF2B5EF4-FFF2-40B4-BE49-F238E27FC236}">
                  <a16:creationId xmlns:a16="http://schemas.microsoft.com/office/drawing/2014/main" id="{DF09485F-F66B-4CEC-9847-AE2BF3314B9A}"/>
                </a:ext>
              </a:extLst>
            </p:cNvPr>
            <p:cNvPicPr>
              <a:picLocks noChangeAspect="1"/>
            </p:cNvPicPr>
            <p:nvPr/>
          </p:nvPicPr>
          <p:blipFill rotWithShape="1">
            <a:blip r:embed="rId13">
              <a:extLst>
                <a:ext uri="{28A0092B-C50C-407E-A947-70E740481C1C}">
                  <a14:useLocalDpi xmlns:a14="http://schemas.microsoft.com/office/drawing/2010/main"/>
                </a:ext>
              </a:extLst>
            </a:blip>
            <a:srcRect/>
            <a:stretch/>
          </p:blipFill>
          <p:spPr>
            <a:xfrm>
              <a:off x="112693" y="5295409"/>
              <a:ext cx="2520000" cy="1405770"/>
            </a:xfrm>
            <a:prstGeom prst="rect">
              <a:avLst/>
            </a:prstGeom>
          </p:spPr>
        </p:pic>
        <p:pic>
          <p:nvPicPr>
            <p:cNvPr id="26" name="図 25">
              <a:extLst>
                <a:ext uri="{FF2B5EF4-FFF2-40B4-BE49-F238E27FC236}">
                  <a16:creationId xmlns:a16="http://schemas.microsoft.com/office/drawing/2014/main" id="{40743891-FF8E-4266-A1ED-F1E986E87399}"/>
                </a:ext>
              </a:extLst>
            </p:cNvPr>
            <p:cNvPicPr>
              <a:picLocks noChangeAspect="1"/>
            </p:cNvPicPr>
            <p:nvPr/>
          </p:nvPicPr>
          <p:blipFill rotWithShape="1">
            <a:blip r:embed="rId14">
              <a:extLst>
                <a:ext uri="{28A0092B-C50C-407E-A947-70E740481C1C}">
                  <a14:useLocalDpi xmlns:a14="http://schemas.microsoft.com/office/drawing/2010/main"/>
                </a:ext>
              </a:extLst>
            </a:blip>
            <a:srcRect/>
            <a:stretch/>
          </p:blipFill>
          <p:spPr>
            <a:xfrm>
              <a:off x="2779186" y="5299099"/>
              <a:ext cx="2520000" cy="1402080"/>
            </a:xfrm>
            <a:prstGeom prst="rect">
              <a:avLst/>
            </a:prstGeom>
          </p:spPr>
        </p:pic>
      </p:grpSp>
    </p:spTree>
    <p:extLst>
      <p:ext uri="{BB962C8B-B14F-4D97-AF65-F5344CB8AC3E}">
        <p14:creationId xmlns:p14="http://schemas.microsoft.com/office/powerpoint/2010/main" val="17051381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84243" y="171421"/>
            <a:ext cx="10707757" cy="1325563"/>
          </a:xfrm>
        </p:spPr>
        <p:txBody>
          <a:bodyPr>
            <a:normAutofit/>
          </a:bodyPr>
          <a:lstStyle/>
          <a:p>
            <a:r>
              <a:rPr lang="ja-JP" altLang="en-US" sz="3900" dirty="0"/>
              <a:t>「ナマケモノにもできるアクション・ガイド」</a:t>
            </a:r>
            <a:r>
              <a:rPr lang="ja-JP" altLang="en-US" sz="3900" dirty="0">
                <a:latin typeface="Meiryo UI" panose="020B0604030504040204" pitchFamily="50" charset="-128"/>
                <a:ea typeface="Meiryo UI" panose="020B0604030504040204" pitchFamily="50" charset="-128"/>
              </a:rPr>
              <a:t>（国連広報センター</a:t>
            </a:r>
            <a:r>
              <a:rPr lang="ja-JP" altLang="en-US" sz="3900" dirty="0" smtClean="0">
                <a:latin typeface="Meiryo UI" panose="020B0604030504040204" pitchFamily="50" charset="-128"/>
                <a:ea typeface="Meiryo UI" panose="020B0604030504040204" pitchFamily="50" charset="-128"/>
              </a:rPr>
              <a:t>）</a:t>
            </a:r>
            <a:endParaRPr kumimoji="1" lang="ja-JP" altLang="en-US" sz="3900" dirty="0"/>
          </a:p>
        </p:txBody>
      </p:sp>
      <p:sp>
        <p:nvSpPr>
          <p:cNvPr id="4" name="正方形/長方形 3"/>
          <p:cNvSpPr/>
          <p:nvPr/>
        </p:nvSpPr>
        <p:spPr>
          <a:xfrm>
            <a:off x="4159002" y="2563653"/>
            <a:ext cx="7731276" cy="3093154"/>
          </a:xfrm>
          <a:prstGeom prst="rect">
            <a:avLst/>
          </a:prstGeom>
        </p:spPr>
        <p:txBody>
          <a:bodyPr wrap="square">
            <a:spAutoFit/>
          </a:bodyPr>
          <a:lstStyle/>
          <a:p>
            <a:pPr marL="342900" indent="-342900">
              <a:lnSpc>
                <a:spcPts val="2600"/>
              </a:lnSpc>
              <a:buFont typeface="Meiryo UI" panose="020B0604030504040204" pitchFamily="50" charset="-128"/>
              <a:buChar char="⃝"/>
            </a:pPr>
            <a:r>
              <a:rPr lang="ja-JP" altLang="en-US" sz="2000" dirty="0"/>
              <a:t>「持続可能な開発目標（</a:t>
            </a:r>
            <a:r>
              <a:rPr lang="en-US" altLang="ja-JP" sz="2000" dirty="0"/>
              <a:t>SDGs</a:t>
            </a:r>
            <a:r>
              <a:rPr lang="ja-JP" altLang="en-US" sz="2000" dirty="0"/>
              <a:t>　エス・ディー・ジーズ）」は、世界を変えるための壮大な目標で、その実現には世界が力を合わせることが</a:t>
            </a:r>
            <a:r>
              <a:rPr lang="ja-JP" altLang="en-US" sz="2000" dirty="0" smtClean="0"/>
              <a:t>必要</a:t>
            </a:r>
            <a:endParaRPr lang="ja-JP" altLang="en-US" sz="2000" dirty="0"/>
          </a:p>
          <a:p>
            <a:pPr marL="342900" indent="-342900">
              <a:lnSpc>
                <a:spcPts val="2600"/>
              </a:lnSpc>
              <a:buFont typeface="Meiryo UI" panose="020B0604030504040204" pitchFamily="50" charset="-128"/>
              <a:buChar char="⃝"/>
            </a:pPr>
            <a:endParaRPr lang="ja-JP" altLang="en-US" sz="2000" dirty="0"/>
          </a:p>
          <a:p>
            <a:pPr marL="342900" indent="-342900">
              <a:lnSpc>
                <a:spcPts val="2600"/>
              </a:lnSpc>
              <a:buFont typeface="Meiryo UI" panose="020B0604030504040204" pitchFamily="50" charset="-128"/>
              <a:buChar char="⃝"/>
            </a:pPr>
            <a:r>
              <a:rPr lang="ja-JP" altLang="en-US" sz="2000" dirty="0"/>
              <a:t>地球上の私たち一人ひとりが、一緒になって問題を解決することができ、日常生活で簡単に取り入れられる行動も</a:t>
            </a:r>
            <a:r>
              <a:rPr lang="ja-JP" altLang="en-US" sz="2000" dirty="0" smtClean="0"/>
              <a:t>存在</a:t>
            </a:r>
            <a:endParaRPr lang="en-US" altLang="ja-JP" sz="2000" dirty="0"/>
          </a:p>
          <a:p>
            <a:pPr marL="342900" indent="-342900">
              <a:lnSpc>
                <a:spcPts val="2600"/>
              </a:lnSpc>
              <a:buFont typeface="Meiryo UI" panose="020B0604030504040204" pitchFamily="50" charset="-128"/>
              <a:buChar char="⃝"/>
            </a:pPr>
            <a:endParaRPr lang="ja-JP" altLang="en-US" sz="2000" dirty="0"/>
          </a:p>
          <a:p>
            <a:pPr marL="342900" indent="-342900">
              <a:lnSpc>
                <a:spcPts val="2600"/>
              </a:lnSpc>
              <a:buFont typeface="Meiryo UI" panose="020B0604030504040204" pitchFamily="50" charset="-128"/>
              <a:buChar char="⃝"/>
            </a:pPr>
            <a:r>
              <a:rPr lang="ja-JP" altLang="en-US" sz="2000" dirty="0"/>
              <a:t>「ナマケモノにもできるアクション・ガイド」は、世界を変えるためにできることを４つのレベル別に</a:t>
            </a:r>
            <a:r>
              <a:rPr lang="ja-JP" altLang="en-US" sz="2000" dirty="0" smtClean="0"/>
              <a:t>紹介</a:t>
            </a:r>
            <a:endParaRPr lang="en-US" altLang="ja-JP" sz="2000" dirty="0"/>
          </a:p>
        </p:txBody>
      </p:sp>
      <p:sp>
        <p:nvSpPr>
          <p:cNvPr id="5" name="正方形/長方形 4"/>
          <p:cNvSpPr/>
          <p:nvPr/>
        </p:nvSpPr>
        <p:spPr>
          <a:xfrm>
            <a:off x="5985263" y="6374286"/>
            <a:ext cx="5905014" cy="338554"/>
          </a:xfrm>
          <a:prstGeom prst="rect">
            <a:avLst/>
          </a:prstGeom>
        </p:spPr>
        <p:txBody>
          <a:bodyPr wrap="none">
            <a:spAutoFit/>
          </a:bodyPr>
          <a:lstStyle/>
          <a:p>
            <a:r>
              <a:rPr lang="en-US" altLang="ja-JP" sz="1600" dirty="0">
                <a:hlinkClick r:id="rId2"/>
              </a:rPr>
              <a:t>https://www.unic.or.jp/news_press/features_backgrounders/24082/</a:t>
            </a:r>
            <a:endParaRPr lang="ja-JP" altLang="en-US" sz="1600" dirty="0"/>
          </a:p>
        </p:txBody>
      </p:sp>
      <p:sp>
        <p:nvSpPr>
          <p:cNvPr id="6" name="正方形/長方形 5"/>
          <p:cNvSpPr/>
          <p:nvPr/>
        </p:nvSpPr>
        <p:spPr>
          <a:xfrm>
            <a:off x="5985263" y="6076524"/>
            <a:ext cx="3010376" cy="338554"/>
          </a:xfrm>
          <a:prstGeom prst="rect">
            <a:avLst/>
          </a:prstGeom>
        </p:spPr>
        <p:txBody>
          <a:bodyPr wrap="square">
            <a:spAutoFit/>
          </a:bodyPr>
          <a:lstStyle/>
          <a:p>
            <a:r>
              <a:rPr lang="en-US" altLang="ja-JP" sz="1600" dirty="0"/>
              <a:t>※</a:t>
            </a:r>
            <a:r>
              <a:rPr lang="ja-JP" altLang="en-US" sz="1600" dirty="0"/>
              <a:t>　資料：国連広報センター</a:t>
            </a:r>
          </a:p>
        </p:txBody>
      </p:sp>
      <p:pic>
        <p:nvPicPr>
          <p:cNvPr id="7" name="図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6115" y="1621603"/>
            <a:ext cx="4369700" cy="527926"/>
          </a:xfrm>
          <a:prstGeom prst="rect">
            <a:avLst/>
          </a:prstGeom>
        </p:spPr>
      </p:pic>
      <p:pic>
        <p:nvPicPr>
          <p:cNvPr id="8" name="図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02710" y="1643304"/>
            <a:ext cx="4292929" cy="500633"/>
          </a:xfrm>
          <a:prstGeom prst="rect">
            <a:avLst/>
          </a:prstGeom>
        </p:spPr>
      </p:pic>
      <p:pic>
        <p:nvPicPr>
          <p:cNvPr id="9" name="図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6335" y="2239112"/>
            <a:ext cx="1087450" cy="2160000"/>
          </a:xfrm>
          <a:prstGeom prst="rect">
            <a:avLst/>
          </a:prstGeom>
        </p:spPr>
      </p:pic>
      <p:pic>
        <p:nvPicPr>
          <p:cNvPr id="10" name="図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40944" y="2245752"/>
            <a:ext cx="1087450" cy="2160000"/>
          </a:xfrm>
          <a:prstGeom prst="rect">
            <a:avLst/>
          </a:prstGeom>
        </p:spPr>
      </p:pic>
      <p:pic>
        <p:nvPicPr>
          <p:cNvPr id="11" name="図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6335" y="4559480"/>
            <a:ext cx="1087450" cy="2160000"/>
          </a:xfrm>
          <a:prstGeom prst="rect">
            <a:avLst/>
          </a:prstGeom>
        </p:spPr>
      </p:pic>
      <p:pic>
        <p:nvPicPr>
          <p:cNvPr id="12" name="図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840944" y="4559480"/>
            <a:ext cx="1087450" cy="2160000"/>
          </a:xfrm>
          <a:prstGeom prst="rect">
            <a:avLst/>
          </a:prstGeom>
        </p:spPr>
      </p:pic>
      <p:sp>
        <p:nvSpPr>
          <p:cNvPr id="13" name="テキスト ボックス 12"/>
          <p:cNvSpPr txBox="1"/>
          <p:nvPr/>
        </p:nvSpPr>
        <p:spPr>
          <a:xfrm>
            <a:off x="129843" y="2474862"/>
            <a:ext cx="738664" cy="1924250"/>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vert="eaVert" wrap="square" rIns="0" rtlCol="0">
            <a:spAutoFit/>
          </a:bodyPr>
          <a:lstStyle/>
          <a:p>
            <a:pPr>
              <a:tabLst>
                <a:tab pos="6550025" algn="l"/>
              </a:tabLst>
            </a:pPr>
            <a:r>
              <a:rPr lang="ja-JP" altLang="en-US" sz="1400" b="1" dirty="0">
                <a:solidFill>
                  <a:prstClr val="black"/>
                </a:solidFill>
                <a:latin typeface="+mn-ea"/>
                <a:cs typeface="Meiryo UI" panose="020B0604030504040204" pitchFamily="50" charset="-128"/>
              </a:rPr>
              <a:t>レベル１</a:t>
            </a:r>
            <a:endParaRPr lang="en-US" altLang="ja-JP" sz="1400" b="1" dirty="0">
              <a:solidFill>
                <a:prstClr val="black"/>
              </a:solidFill>
              <a:latin typeface="+mn-ea"/>
              <a:cs typeface="Meiryo UI" panose="020B0604030504040204" pitchFamily="50" charset="-128"/>
            </a:endParaRPr>
          </a:p>
          <a:p>
            <a:pPr>
              <a:tabLst>
                <a:tab pos="6550025" algn="l"/>
              </a:tabLst>
            </a:pPr>
            <a:r>
              <a:rPr lang="ja-JP" altLang="en-US" sz="1400" dirty="0">
                <a:latin typeface="+mn-ea"/>
              </a:rPr>
              <a:t>　ソファに寝たまま</a:t>
            </a:r>
            <a:endParaRPr lang="en-US" altLang="ja-JP" sz="1400" dirty="0">
              <a:latin typeface="+mn-ea"/>
            </a:endParaRPr>
          </a:p>
          <a:p>
            <a:pPr>
              <a:tabLst>
                <a:tab pos="6550025" algn="l"/>
              </a:tabLst>
            </a:pPr>
            <a:r>
              <a:rPr lang="ja-JP" altLang="en-US" sz="1400" dirty="0">
                <a:latin typeface="+mn-ea"/>
              </a:rPr>
              <a:t>　　　　　できること</a:t>
            </a:r>
            <a:endParaRPr lang="ja-JP" altLang="en-US" sz="1400" dirty="0">
              <a:solidFill>
                <a:prstClr val="black"/>
              </a:solidFill>
              <a:latin typeface="+mn-ea"/>
              <a:cs typeface="Meiryo UI" panose="020B0604030504040204" pitchFamily="50" charset="-128"/>
            </a:endParaRPr>
          </a:p>
        </p:txBody>
      </p:sp>
      <p:sp>
        <p:nvSpPr>
          <p:cNvPr id="14" name="テキスト ボックス 13"/>
          <p:cNvSpPr txBox="1"/>
          <p:nvPr/>
        </p:nvSpPr>
        <p:spPr>
          <a:xfrm>
            <a:off x="2048400" y="2472193"/>
            <a:ext cx="738664" cy="1920623"/>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vert="eaVert" wrap="square" rIns="0" rtlCol="0">
            <a:spAutoFit/>
          </a:bodyPr>
          <a:lstStyle/>
          <a:p>
            <a:pPr>
              <a:tabLst>
                <a:tab pos="6550025" algn="l"/>
              </a:tabLst>
            </a:pPr>
            <a:r>
              <a:rPr lang="ja-JP" altLang="en-US" sz="1400" b="1" dirty="0">
                <a:solidFill>
                  <a:prstClr val="black"/>
                </a:solidFill>
                <a:latin typeface="+mn-ea"/>
                <a:cs typeface="Meiryo UI" panose="020B0604030504040204" pitchFamily="50" charset="-128"/>
              </a:rPr>
              <a:t>レベル２</a:t>
            </a:r>
            <a:endParaRPr lang="en-US" altLang="ja-JP" sz="1400" b="1" dirty="0">
              <a:solidFill>
                <a:prstClr val="black"/>
              </a:solidFill>
              <a:latin typeface="+mn-ea"/>
              <a:cs typeface="Meiryo UI" panose="020B0604030504040204" pitchFamily="50" charset="-128"/>
            </a:endParaRPr>
          </a:p>
          <a:p>
            <a:pPr>
              <a:tabLst>
                <a:tab pos="6550025" algn="l"/>
              </a:tabLst>
            </a:pPr>
            <a:r>
              <a:rPr lang="ja-JP" altLang="en-US" sz="1400" dirty="0">
                <a:latin typeface="+mn-ea"/>
              </a:rPr>
              <a:t>　家にいても</a:t>
            </a:r>
            <a:endParaRPr lang="en-US" altLang="ja-JP" sz="1400" dirty="0">
              <a:latin typeface="+mn-ea"/>
            </a:endParaRPr>
          </a:p>
          <a:p>
            <a:pPr>
              <a:tabLst>
                <a:tab pos="6550025" algn="l"/>
              </a:tabLst>
            </a:pPr>
            <a:r>
              <a:rPr lang="ja-JP" altLang="en-US" sz="1400" dirty="0">
                <a:latin typeface="+mn-ea"/>
              </a:rPr>
              <a:t>　　　　　できること</a:t>
            </a:r>
            <a:endParaRPr lang="en-US" altLang="ja-JP" sz="1400" dirty="0">
              <a:latin typeface="+mn-ea"/>
            </a:endParaRPr>
          </a:p>
        </p:txBody>
      </p:sp>
      <p:sp>
        <p:nvSpPr>
          <p:cNvPr id="15" name="テキスト ボックス 14"/>
          <p:cNvSpPr txBox="1"/>
          <p:nvPr/>
        </p:nvSpPr>
        <p:spPr>
          <a:xfrm>
            <a:off x="345287" y="4728416"/>
            <a:ext cx="523220" cy="1924250"/>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vert="eaVert" wrap="square" rIns="0" rtlCol="0">
            <a:spAutoFit/>
          </a:bodyPr>
          <a:lstStyle/>
          <a:p>
            <a:pPr>
              <a:tabLst>
                <a:tab pos="6550025" algn="l"/>
              </a:tabLst>
            </a:pPr>
            <a:r>
              <a:rPr lang="ja-JP" altLang="en-US" sz="1400" b="1" dirty="0">
                <a:solidFill>
                  <a:prstClr val="black"/>
                </a:solidFill>
                <a:latin typeface="+mn-ea"/>
                <a:cs typeface="Meiryo UI" panose="020B0604030504040204" pitchFamily="50" charset="-128"/>
              </a:rPr>
              <a:t>レベル３</a:t>
            </a:r>
            <a:endParaRPr lang="en-US" altLang="ja-JP" sz="1400" b="1" dirty="0">
              <a:solidFill>
                <a:prstClr val="black"/>
              </a:solidFill>
              <a:latin typeface="+mn-ea"/>
              <a:cs typeface="Meiryo UI" panose="020B0604030504040204" pitchFamily="50" charset="-128"/>
            </a:endParaRPr>
          </a:p>
          <a:p>
            <a:pPr>
              <a:tabLst>
                <a:tab pos="6550025" algn="l"/>
              </a:tabLst>
            </a:pPr>
            <a:r>
              <a:rPr lang="ja-JP" altLang="en-US" sz="1400" dirty="0">
                <a:latin typeface="+mn-ea"/>
              </a:rPr>
              <a:t>　家の外でできること</a:t>
            </a:r>
            <a:endParaRPr lang="en-US" altLang="ja-JP" sz="1400" dirty="0">
              <a:latin typeface="+mn-ea"/>
            </a:endParaRPr>
          </a:p>
        </p:txBody>
      </p:sp>
      <p:sp>
        <p:nvSpPr>
          <p:cNvPr id="16" name="テキスト ボックス 15"/>
          <p:cNvSpPr txBox="1"/>
          <p:nvPr/>
        </p:nvSpPr>
        <p:spPr>
          <a:xfrm>
            <a:off x="2260111" y="4754029"/>
            <a:ext cx="523220" cy="1924250"/>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vert="eaVert" wrap="square" rIns="0" rtlCol="0">
            <a:spAutoFit/>
          </a:bodyPr>
          <a:lstStyle/>
          <a:p>
            <a:pPr>
              <a:tabLst>
                <a:tab pos="6550025" algn="l"/>
              </a:tabLst>
            </a:pPr>
            <a:r>
              <a:rPr lang="ja-JP" altLang="en-US" sz="1400" b="1" dirty="0">
                <a:solidFill>
                  <a:prstClr val="black"/>
                </a:solidFill>
                <a:latin typeface="+mn-ea"/>
                <a:cs typeface="Meiryo UI" panose="020B0604030504040204" pitchFamily="50" charset="-128"/>
              </a:rPr>
              <a:t>レベル４</a:t>
            </a:r>
            <a:endParaRPr lang="en-US" altLang="ja-JP" sz="1400" b="1" dirty="0">
              <a:solidFill>
                <a:prstClr val="black"/>
              </a:solidFill>
              <a:latin typeface="+mn-ea"/>
              <a:cs typeface="Meiryo UI" panose="020B0604030504040204" pitchFamily="50" charset="-128"/>
            </a:endParaRPr>
          </a:p>
          <a:p>
            <a:pPr>
              <a:tabLst>
                <a:tab pos="6550025" algn="l"/>
              </a:tabLst>
            </a:pPr>
            <a:r>
              <a:rPr lang="ja-JP" altLang="en-US" sz="1400" dirty="0">
                <a:latin typeface="+mn-ea"/>
              </a:rPr>
              <a:t>　職場でできること</a:t>
            </a:r>
            <a:endParaRPr lang="en-US" altLang="ja-JP" sz="1400" dirty="0">
              <a:latin typeface="+mn-ea"/>
            </a:endParaRPr>
          </a:p>
        </p:txBody>
      </p:sp>
    </p:spTree>
    <p:extLst>
      <p:ext uri="{BB962C8B-B14F-4D97-AF65-F5344CB8AC3E}">
        <p14:creationId xmlns:p14="http://schemas.microsoft.com/office/powerpoint/2010/main" val="808071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84243" y="171421"/>
            <a:ext cx="10707757" cy="1325563"/>
          </a:xfrm>
        </p:spPr>
        <p:txBody>
          <a:bodyPr>
            <a:normAutofit/>
          </a:bodyPr>
          <a:lstStyle/>
          <a:p>
            <a:r>
              <a:rPr lang="ja-JP" altLang="en-US" sz="3900" dirty="0"/>
              <a:t>「ナマケモノにもできるアクション・ガイド」</a:t>
            </a:r>
            <a:r>
              <a:rPr lang="ja-JP" altLang="en-US" sz="3900" dirty="0">
                <a:latin typeface="Meiryo UI" panose="020B0604030504040204" pitchFamily="50" charset="-128"/>
                <a:ea typeface="Meiryo UI" panose="020B0604030504040204" pitchFamily="50" charset="-128"/>
              </a:rPr>
              <a:t>（国連広報センター）</a:t>
            </a:r>
            <a:endParaRPr lang="en-US" altLang="ja-JP" sz="3900" dirty="0">
              <a:latin typeface="Meiryo UI" panose="020B0604030504040204" pitchFamily="50" charset="-128"/>
              <a:ea typeface="Meiryo UI" panose="020B0604030504040204" pitchFamily="50" charset="-128"/>
            </a:endParaRPr>
          </a:p>
        </p:txBody>
      </p:sp>
      <p:sp>
        <p:nvSpPr>
          <p:cNvPr id="4" name="正方形/長方形 3"/>
          <p:cNvSpPr/>
          <p:nvPr/>
        </p:nvSpPr>
        <p:spPr>
          <a:xfrm>
            <a:off x="1096895" y="1953397"/>
            <a:ext cx="4500001" cy="2232000"/>
          </a:xfrm>
          <a:prstGeom prst="rect">
            <a:avLst/>
          </a:prstGeom>
          <a:solidFill>
            <a:schemeClr val="bg1"/>
          </a:solidFill>
          <a:ln w="57150" cmpd="dbl">
            <a:solidFill>
              <a:schemeClr val="tx2">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正方形/長方形 4"/>
          <p:cNvSpPr/>
          <p:nvPr/>
        </p:nvSpPr>
        <p:spPr>
          <a:xfrm>
            <a:off x="6511370" y="1953397"/>
            <a:ext cx="4500000" cy="2232000"/>
          </a:xfrm>
          <a:prstGeom prst="rect">
            <a:avLst/>
          </a:prstGeom>
          <a:solidFill>
            <a:schemeClr val="bg1"/>
          </a:solidFill>
          <a:ln w="57150" cmpd="dbl">
            <a:solidFill>
              <a:schemeClr val="tx2">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正方形/長方形 5"/>
          <p:cNvSpPr/>
          <p:nvPr/>
        </p:nvSpPr>
        <p:spPr>
          <a:xfrm>
            <a:off x="6511370" y="4491277"/>
            <a:ext cx="4508178" cy="2228477"/>
          </a:xfrm>
          <a:prstGeom prst="rect">
            <a:avLst/>
          </a:prstGeom>
          <a:solidFill>
            <a:schemeClr val="bg1"/>
          </a:solidFill>
          <a:ln w="57150" cmpd="dbl">
            <a:solidFill>
              <a:schemeClr val="tx2">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正方形/長方形 6"/>
          <p:cNvSpPr/>
          <p:nvPr/>
        </p:nvSpPr>
        <p:spPr>
          <a:xfrm>
            <a:off x="1096896" y="4491278"/>
            <a:ext cx="4500000" cy="2232000"/>
          </a:xfrm>
          <a:prstGeom prst="rect">
            <a:avLst/>
          </a:prstGeom>
          <a:solidFill>
            <a:schemeClr val="bg1"/>
          </a:solidFill>
          <a:ln w="57150" cmpd="dbl">
            <a:solidFill>
              <a:schemeClr val="tx2">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0" name="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66953" y="2058909"/>
            <a:ext cx="988591" cy="1963636"/>
          </a:xfrm>
          <a:prstGeom prst="rect">
            <a:avLst/>
          </a:prstGeom>
        </p:spPr>
      </p:pic>
      <p:pic>
        <p:nvPicPr>
          <p:cNvPr id="11" name="図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12711" y="2085803"/>
            <a:ext cx="988591" cy="1963636"/>
          </a:xfrm>
          <a:prstGeom prst="rect">
            <a:avLst/>
          </a:prstGeom>
        </p:spPr>
      </p:pic>
      <p:pic>
        <p:nvPicPr>
          <p:cNvPr id="12" name="図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60063" y="4596196"/>
            <a:ext cx="988591" cy="1963636"/>
          </a:xfrm>
          <a:prstGeom prst="rect">
            <a:avLst/>
          </a:prstGeom>
        </p:spPr>
      </p:pic>
      <p:pic>
        <p:nvPicPr>
          <p:cNvPr id="13" name="図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97700" y="4658373"/>
            <a:ext cx="988591" cy="1963636"/>
          </a:xfrm>
          <a:prstGeom prst="rect">
            <a:avLst/>
          </a:prstGeom>
        </p:spPr>
      </p:pic>
      <p:sp>
        <p:nvSpPr>
          <p:cNvPr id="14" name="テキスト ボックス 13"/>
          <p:cNvSpPr txBox="1"/>
          <p:nvPr/>
        </p:nvSpPr>
        <p:spPr>
          <a:xfrm>
            <a:off x="1077358" y="2157445"/>
            <a:ext cx="738664" cy="1924250"/>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vert="eaVert" wrap="square" rIns="0" rtlCol="0">
            <a:spAutoFit/>
          </a:bodyPr>
          <a:lstStyle/>
          <a:p>
            <a:pPr>
              <a:tabLst>
                <a:tab pos="6550025" algn="l"/>
              </a:tabLst>
            </a:pPr>
            <a:r>
              <a:rPr lang="ja-JP" altLang="en-US" sz="1400" b="1" dirty="0">
                <a:solidFill>
                  <a:prstClr val="black"/>
                </a:solidFill>
                <a:latin typeface="+mn-ea"/>
                <a:cs typeface="Meiryo UI" panose="020B0604030504040204" pitchFamily="50" charset="-128"/>
              </a:rPr>
              <a:t>レベル１</a:t>
            </a:r>
            <a:endParaRPr lang="en-US" altLang="ja-JP" sz="1400" b="1" dirty="0">
              <a:solidFill>
                <a:prstClr val="black"/>
              </a:solidFill>
              <a:latin typeface="+mn-ea"/>
              <a:cs typeface="Meiryo UI" panose="020B0604030504040204" pitchFamily="50" charset="-128"/>
            </a:endParaRPr>
          </a:p>
          <a:p>
            <a:pPr>
              <a:tabLst>
                <a:tab pos="6550025" algn="l"/>
              </a:tabLst>
            </a:pPr>
            <a:r>
              <a:rPr lang="ja-JP" altLang="en-US" sz="1400" dirty="0">
                <a:latin typeface="+mn-ea"/>
              </a:rPr>
              <a:t>　ソファに寝たまま</a:t>
            </a:r>
            <a:endParaRPr lang="en-US" altLang="ja-JP" sz="1400" dirty="0">
              <a:latin typeface="+mn-ea"/>
            </a:endParaRPr>
          </a:p>
          <a:p>
            <a:pPr>
              <a:tabLst>
                <a:tab pos="6550025" algn="l"/>
              </a:tabLst>
            </a:pPr>
            <a:r>
              <a:rPr lang="ja-JP" altLang="en-US" sz="1400" dirty="0">
                <a:latin typeface="+mn-ea"/>
              </a:rPr>
              <a:t>　　　　　できること</a:t>
            </a:r>
            <a:endParaRPr lang="ja-JP" altLang="en-US" sz="1400" dirty="0">
              <a:solidFill>
                <a:prstClr val="black"/>
              </a:solidFill>
              <a:latin typeface="+mn-ea"/>
              <a:cs typeface="Meiryo UI" panose="020B0604030504040204" pitchFamily="50" charset="-128"/>
            </a:endParaRPr>
          </a:p>
        </p:txBody>
      </p:sp>
      <p:sp>
        <p:nvSpPr>
          <p:cNvPr id="15" name="テキスト ボックス 14"/>
          <p:cNvSpPr txBox="1"/>
          <p:nvPr/>
        </p:nvSpPr>
        <p:spPr>
          <a:xfrm>
            <a:off x="6497425" y="2217084"/>
            <a:ext cx="738664" cy="1920623"/>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vert="eaVert" wrap="square" rIns="0" rtlCol="0">
            <a:spAutoFit/>
          </a:bodyPr>
          <a:lstStyle/>
          <a:p>
            <a:pPr>
              <a:tabLst>
                <a:tab pos="6550025" algn="l"/>
              </a:tabLst>
            </a:pPr>
            <a:r>
              <a:rPr lang="ja-JP" altLang="en-US" sz="1400" b="1" dirty="0">
                <a:solidFill>
                  <a:prstClr val="black"/>
                </a:solidFill>
                <a:latin typeface="+mn-ea"/>
                <a:cs typeface="Meiryo UI" panose="020B0604030504040204" pitchFamily="50" charset="-128"/>
              </a:rPr>
              <a:t>レベル２</a:t>
            </a:r>
            <a:endParaRPr lang="en-US" altLang="ja-JP" sz="1400" b="1" dirty="0">
              <a:solidFill>
                <a:prstClr val="black"/>
              </a:solidFill>
              <a:latin typeface="+mn-ea"/>
              <a:cs typeface="Meiryo UI" panose="020B0604030504040204" pitchFamily="50" charset="-128"/>
            </a:endParaRPr>
          </a:p>
          <a:p>
            <a:pPr>
              <a:tabLst>
                <a:tab pos="6550025" algn="l"/>
              </a:tabLst>
            </a:pPr>
            <a:r>
              <a:rPr lang="ja-JP" altLang="en-US" sz="1400" dirty="0">
                <a:latin typeface="+mn-ea"/>
              </a:rPr>
              <a:t>　家にいても</a:t>
            </a:r>
            <a:endParaRPr lang="en-US" altLang="ja-JP" sz="1400" dirty="0">
              <a:latin typeface="+mn-ea"/>
            </a:endParaRPr>
          </a:p>
          <a:p>
            <a:pPr>
              <a:tabLst>
                <a:tab pos="6550025" algn="l"/>
              </a:tabLst>
            </a:pPr>
            <a:r>
              <a:rPr lang="ja-JP" altLang="en-US" sz="1400" dirty="0">
                <a:latin typeface="+mn-ea"/>
              </a:rPr>
              <a:t>　　　　　できること</a:t>
            </a:r>
            <a:endParaRPr lang="en-US" altLang="ja-JP" sz="1400" dirty="0">
              <a:latin typeface="+mn-ea"/>
            </a:endParaRPr>
          </a:p>
        </p:txBody>
      </p:sp>
      <p:sp>
        <p:nvSpPr>
          <p:cNvPr id="16" name="テキスト ボックス 15"/>
          <p:cNvSpPr txBox="1"/>
          <p:nvPr/>
        </p:nvSpPr>
        <p:spPr>
          <a:xfrm>
            <a:off x="1179215" y="4795505"/>
            <a:ext cx="523220" cy="1924250"/>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vert="eaVert" wrap="square" rIns="0" rtlCol="0">
            <a:spAutoFit/>
          </a:bodyPr>
          <a:lstStyle/>
          <a:p>
            <a:pPr>
              <a:tabLst>
                <a:tab pos="6550025" algn="l"/>
              </a:tabLst>
            </a:pPr>
            <a:r>
              <a:rPr lang="ja-JP" altLang="en-US" sz="1400" b="1" dirty="0">
                <a:solidFill>
                  <a:prstClr val="black"/>
                </a:solidFill>
                <a:latin typeface="+mn-ea"/>
                <a:cs typeface="Meiryo UI" panose="020B0604030504040204" pitchFamily="50" charset="-128"/>
              </a:rPr>
              <a:t>レベル３</a:t>
            </a:r>
            <a:endParaRPr lang="en-US" altLang="ja-JP" sz="1400" b="1" dirty="0">
              <a:solidFill>
                <a:prstClr val="black"/>
              </a:solidFill>
              <a:latin typeface="+mn-ea"/>
              <a:cs typeface="Meiryo UI" panose="020B0604030504040204" pitchFamily="50" charset="-128"/>
            </a:endParaRPr>
          </a:p>
          <a:p>
            <a:pPr>
              <a:tabLst>
                <a:tab pos="6550025" algn="l"/>
              </a:tabLst>
            </a:pPr>
            <a:r>
              <a:rPr lang="ja-JP" altLang="en-US" sz="1400" dirty="0">
                <a:latin typeface="+mn-ea"/>
              </a:rPr>
              <a:t>　家の外でできること</a:t>
            </a:r>
            <a:endParaRPr lang="en-US" altLang="ja-JP" sz="1400" dirty="0">
              <a:latin typeface="+mn-ea"/>
            </a:endParaRPr>
          </a:p>
        </p:txBody>
      </p:sp>
      <p:sp>
        <p:nvSpPr>
          <p:cNvPr id="17" name="テキスト ボックス 16"/>
          <p:cNvSpPr txBox="1"/>
          <p:nvPr/>
        </p:nvSpPr>
        <p:spPr>
          <a:xfrm>
            <a:off x="6712869" y="4766944"/>
            <a:ext cx="523220" cy="1924250"/>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vert="eaVert" wrap="square" rIns="0" rtlCol="0">
            <a:spAutoFit/>
          </a:bodyPr>
          <a:lstStyle/>
          <a:p>
            <a:pPr>
              <a:tabLst>
                <a:tab pos="6550025" algn="l"/>
              </a:tabLst>
            </a:pPr>
            <a:r>
              <a:rPr lang="ja-JP" altLang="en-US" sz="1400" b="1" dirty="0">
                <a:solidFill>
                  <a:prstClr val="black"/>
                </a:solidFill>
                <a:latin typeface="+mn-ea"/>
                <a:cs typeface="Meiryo UI" panose="020B0604030504040204" pitchFamily="50" charset="-128"/>
              </a:rPr>
              <a:t>レベル４</a:t>
            </a:r>
            <a:endParaRPr lang="en-US" altLang="ja-JP" sz="1400" b="1" dirty="0">
              <a:solidFill>
                <a:prstClr val="black"/>
              </a:solidFill>
              <a:latin typeface="+mn-ea"/>
              <a:cs typeface="Meiryo UI" panose="020B0604030504040204" pitchFamily="50" charset="-128"/>
            </a:endParaRPr>
          </a:p>
          <a:p>
            <a:pPr>
              <a:tabLst>
                <a:tab pos="6550025" algn="l"/>
              </a:tabLst>
            </a:pPr>
            <a:r>
              <a:rPr lang="ja-JP" altLang="en-US" sz="1400" dirty="0">
                <a:latin typeface="+mn-ea"/>
              </a:rPr>
              <a:t>　職場でできること</a:t>
            </a:r>
            <a:endParaRPr lang="en-US" altLang="ja-JP" sz="1400" dirty="0">
              <a:latin typeface="+mn-ea"/>
            </a:endParaRPr>
          </a:p>
        </p:txBody>
      </p:sp>
      <p:sp>
        <p:nvSpPr>
          <p:cNvPr id="18" name="正方形/長方形 17"/>
          <p:cNvSpPr/>
          <p:nvPr/>
        </p:nvSpPr>
        <p:spPr>
          <a:xfrm>
            <a:off x="2681871" y="2305651"/>
            <a:ext cx="2852063" cy="1292662"/>
          </a:xfrm>
          <a:prstGeom prst="rect">
            <a:avLst/>
          </a:prstGeom>
        </p:spPr>
        <p:txBody>
          <a:bodyPr wrap="none">
            <a:spAutoFit/>
          </a:bodyPr>
          <a:lstStyle/>
          <a:p>
            <a:pPr>
              <a:spcAft>
                <a:spcPts val="1800"/>
              </a:spcAft>
            </a:pPr>
            <a:r>
              <a:rPr lang="ja-JP" altLang="en-US" sz="1600" dirty="0"/>
              <a:t>・電気を節約しよう。</a:t>
            </a:r>
            <a:endParaRPr lang="en-US" altLang="ja-JP" sz="1600" dirty="0"/>
          </a:p>
          <a:p>
            <a:pPr>
              <a:spcAft>
                <a:spcPts val="1800"/>
              </a:spcAft>
            </a:pPr>
            <a:r>
              <a:rPr lang="ja-JP" altLang="en-US" sz="1600" dirty="0"/>
              <a:t>・印刷はできるだけしない。</a:t>
            </a:r>
            <a:endParaRPr lang="en-US" altLang="ja-JP" sz="1600" dirty="0"/>
          </a:p>
          <a:p>
            <a:pPr>
              <a:spcAft>
                <a:spcPts val="1800"/>
              </a:spcAft>
            </a:pPr>
            <a:r>
              <a:rPr lang="ja-JP" altLang="en-US" sz="1600" dirty="0"/>
              <a:t>・照明を消そう。</a:t>
            </a:r>
          </a:p>
        </p:txBody>
      </p:sp>
      <p:sp>
        <p:nvSpPr>
          <p:cNvPr id="19" name="正方形/長方形 18"/>
          <p:cNvSpPr/>
          <p:nvPr/>
        </p:nvSpPr>
        <p:spPr>
          <a:xfrm>
            <a:off x="442956" y="1584065"/>
            <a:ext cx="3416320" cy="369332"/>
          </a:xfrm>
          <a:prstGeom prst="rect">
            <a:avLst/>
          </a:prstGeom>
        </p:spPr>
        <p:txBody>
          <a:bodyPr wrap="none">
            <a:spAutoFit/>
          </a:bodyPr>
          <a:lstStyle/>
          <a:p>
            <a:r>
              <a:rPr lang="ja-JP" altLang="en-US" b="1" u="sng" dirty="0"/>
              <a:t>◆アクションの具体例</a:t>
            </a:r>
            <a:r>
              <a:rPr lang="ja-JP" altLang="en-US" u="sng" dirty="0"/>
              <a:t>（抜粋）</a:t>
            </a:r>
          </a:p>
        </p:txBody>
      </p:sp>
      <p:sp>
        <p:nvSpPr>
          <p:cNvPr id="20" name="正方形/長方形 19"/>
          <p:cNvSpPr/>
          <p:nvPr/>
        </p:nvSpPr>
        <p:spPr>
          <a:xfrm>
            <a:off x="2721262" y="4658372"/>
            <a:ext cx="2875634" cy="1785104"/>
          </a:xfrm>
          <a:prstGeom prst="rect">
            <a:avLst/>
          </a:prstGeom>
        </p:spPr>
        <p:txBody>
          <a:bodyPr wrap="square">
            <a:spAutoFit/>
          </a:bodyPr>
          <a:lstStyle/>
          <a:p>
            <a:pPr marL="93663" indent="-93663">
              <a:spcAft>
                <a:spcPts val="1800"/>
              </a:spcAft>
            </a:pPr>
            <a:r>
              <a:rPr lang="ja-JP" altLang="en-US" sz="1600" dirty="0"/>
              <a:t>・買い物は地元で。</a:t>
            </a:r>
            <a:endParaRPr lang="en-US" altLang="ja-JP" sz="1600" dirty="0"/>
          </a:p>
          <a:p>
            <a:pPr marL="93663" indent="-93663"/>
            <a:r>
              <a:rPr lang="ja-JP" altLang="en-US" sz="1600" dirty="0"/>
              <a:t>・買い物にはマイバッグを</a:t>
            </a:r>
            <a:endParaRPr lang="en-US" altLang="ja-JP" sz="1600" dirty="0"/>
          </a:p>
          <a:p>
            <a:pPr marL="93663" indent="-93663">
              <a:spcAft>
                <a:spcPts val="1800"/>
              </a:spcAft>
            </a:pPr>
            <a:r>
              <a:rPr lang="ja-JP" altLang="en-US" sz="1600" dirty="0"/>
              <a:t>　持参しよう。</a:t>
            </a:r>
            <a:endParaRPr lang="en-US" altLang="ja-JP" sz="1600" dirty="0"/>
          </a:p>
          <a:p>
            <a:pPr marL="93663" indent="-93663"/>
            <a:r>
              <a:rPr lang="ja-JP" altLang="en-US" sz="1600" dirty="0"/>
              <a:t>・詰め替え可能なボトルや</a:t>
            </a:r>
            <a:endParaRPr lang="en-US" altLang="ja-JP" sz="1600" dirty="0"/>
          </a:p>
          <a:p>
            <a:pPr marL="93663" indent="-93663">
              <a:spcAft>
                <a:spcPts val="1800"/>
              </a:spcAft>
            </a:pPr>
            <a:r>
              <a:rPr lang="ja-JP" altLang="en-US" sz="1600" dirty="0"/>
              <a:t>　コーヒーカップを使おう。</a:t>
            </a:r>
          </a:p>
        </p:txBody>
      </p:sp>
      <p:sp>
        <p:nvSpPr>
          <p:cNvPr id="21" name="正方形/長方形 20"/>
          <p:cNvSpPr/>
          <p:nvPr/>
        </p:nvSpPr>
        <p:spPr>
          <a:xfrm>
            <a:off x="8349802" y="2266059"/>
            <a:ext cx="2661568" cy="1785104"/>
          </a:xfrm>
          <a:prstGeom prst="rect">
            <a:avLst/>
          </a:prstGeom>
        </p:spPr>
        <p:txBody>
          <a:bodyPr wrap="square">
            <a:spAutoFit/>
          </a:bodyPr>
          <a:lstStyle/>
          <a:p>
            <a:pPr marL="93663" indent="-93663"/>
            <a:r>
              <a:rPr lang="ja-JP" altLang="en-US" sz="1600" dirty="0"/>
              <a:t>・髪の毛や衣服</a:t>
            </a:r>
            <a:r>
              <a:rPr lang="ja-JP" altLang="en-US" sz="1600" dirty="0" smtClean="0"/>
              <a:t>を</a:t>
            </a:r>
            <a:endParaRPr lang="en-US" altLang="ja-JP" sz="1600" dirty="0" smtClean="0"/>
          </a:p>
          <a:p>
            <a:pPr marL="93663" indent="-93663">
              <a:spcAft>
                <a:spcPts val="1800"/>
              </a:spcAft>
            </a:pPr>
            <a:r>
              <a:rPr lang="ja-JP" altLang="en-US" sz="1600" dirty="0" smtClean="0"/>
              <a:t>自然乾燥させよう。</a:t>
            </a:r>
            <a:endParaRPr lang="en-US" altLang="ja-JP" sz="1600" dirty="0" smtClean="0"/>
          </a:p>
          <a:p>
            <a:pPr marL="93663" indent="-93663"/>
            <a:r>
              <a:rPr lang="ja-JP" altLang="en-US" sz="1600" dirty="0" smtClean="0"/>
              <a:t>・</a:t>
            </a:r>
            <a:r>
              <a:rPr lang="ja-JP" altLang="en-US" sz="1600" dirty="0"/>
              <a:t>できるだけ簡易包装</a:t>
            </a:r>
            <a:r>
              <a:rPr lang="ja-JP" altLang="en-US" sz="1600" dirty="0" smtClean="0"/>
              <a:t>の</a:t>
            </a:r>
            <a:endParaRPr lang="en-US" altLang="ja-JP" sz="1600" dirty="0" smtClean="0"/>
          </a:p>
          <a:p>
            <a:pPr marL="93663" indent="-93663">
              <a:spcAft>
                <a:spcPts val="1800"/>
              </a:spcAft>
            </a:pPr>
            <a:r>
              <a:rPr lang="ja-JP" altLang="en-US" sz="1600" dirty="0" smtClean="0"/>
              <a:t> 品物を買おう。</a:t>
            </a:r>
            <a:endParaRPr lang="en-US" altLang="ja-JP" sz="1600" dirty="0" smtClean="0"/>
          </a:p>
          <a:p>
            <a:pPr marL="93663" indent="-93663">
              <a:spcAft>
                <a:spcPts val="1800"/>
              </a:spcAft>
            </a:pPr>
            <a:r>
              <a:rPr lang="ja-JP" altLang="en-US" sz="1600" dirty="0" smtClean="0"/>
              <a:t>・</a:t>
            </a:r>
            <a:r>
              <a:rPr lang="ja-JP" altLang="en-US" sz="1600" dirty="0"/>
              <a:t>照明を消そう。</a:t>
            </a:r>
          </a:p>
        </p:txBody>
      </p:sp>
      <p:sp>
        <p:nvSpPr>
          <p:cNvPr id="22" name="正方形/長方形 21"/>
          <p:cNvSpPr/>
          <p:nvPr/>
        </p:nvSpPr>
        <p:spPr>
          <a:xfrm>
            <a:off x="8136618" y="4747639"/>
            <a:ext cx="2874752" cy="1785104"/>
          </a:xfrm>
          <a:prstGeom prst="rect">
            <a:avLst/>
          </a:prstGeom>
        </p:spPr>
        <p:txBody>
          <a:bodyPr wrap="square">
            <a:spAutoFit/>
          </a:bodyPr>
          <a:lstStyle/>
          <a:p>
            <a:pPr marL="93663" indent="-93663">
              <a:spcAft>
                <a:spcPts val="1800"/>
              </a:spcAft>
            </a:pPr>
            <a:r>
              <a:rPr lang="ja-JP" altLang="en-US" sz="1600" dirty="0"/>
              <a:t>・若者の相談相手になろう。</a:t>
            </a:r>
            <a:endParaRPr lang="en-US" altLang="ja-JP" sz="1600" dirty="0"/>
          </a:p>
          <a:p>
            <a:pPr marL="93663" indent="-93663"/>
            <a:r>
              <a:rPr lang="ja-JP" altLang="en-US" sz="1600" dirty="0"/>
              <a:t>・社内の冷暖房装置は</a:t>
            </a:r>
            <a:endParaRPr lang="en-US" altLang="ja-JP" sz="1600" dirty="0"/>
          </a:p>
          <a:p>
            <a:pPr marL="93663" indent="-93663">
              <a:spcAft>
                <a:spcPts val="1800"/>
              </a:spcAft>
            </a:pPr>
            <a:r>
              <a:rPr lang="ja-JP" altLang="en-US" sz="1600" dirty="0"/>
              <a:t>　省エネ型に。</a:t>
            </a:r>
            <a:endParaRPr lang="en-US" altLang="ja-JP" sz="1600" dirty="0"/>
          </a:p>
          <a:p>
            <a:pPr marL="93663" indent="-93663"/>
            <a:r>
              <a:rPr lang="ja-JP" altLang="en-US" sz="1600" dirty="0"/>
              <a:t>・通勤は自転車、徒歩</a:t>
            </a:r>
            <a:endParaRPr lang="en-US" altLang="ja-JP" sz="1600" dirty="0"/>
          </a:p>
          <a:p>
            <a:pPr marL="93663" indent="-93663">
              <a:spcAft>
                <a:spcPts val="1800"/>
              </a:spcAft>
            </a:pPr>
            <a:r>
              <a:rPr lang="ja-JP" altLang="en-US" sz="1600" dirty="0"/>
              <a:t>　または公共交通機関で。</a:t>
            </a:r>
            <a:endParaRPr lang="en-US" altLang="ja-JP" sz="1600" dirty="0"/>
          </a:p>
        </p:txBody>
      </p:sp>
    </p:spTree>
    <p:extLst>
      <p:ext uri="{BB962C8B-B14F-4D97-AF65-F5344CB8AC3E}">
        <p14:creationId xmlns:p14="http://schemas.microsoft.com/office/powerpoint/2010/main" val="4675726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48853" y="987451"/>
            <a:ext cx="9144000" cy="1590857"/>
          </a:xfrm>
        </p:spPr>
        <p:txBody>
          <a:bodyPr>
            <a:normAutofit/>
          </a:bodyPr>
          <a:lstStyle/>
          <a:p>
            <a:r>
              <a:rPr kumimoji="1" lang="ja-JP" altLang="en-US" sz="4400" dirty="0" smtClean="0"/>
              <a:t>ご清聴ありがとうございました</a:t>
            </a:r>
            <a:r>
              <a:rPr kumimoji="1" lang="ja-JP" altLang="en-US" sz="4400" u="none" dirty="0" smtClean="0"/>
              <a:t>。</a:t>
            </a:r>
            <a:endParaRPr kumimoji="1" lang="ja-JP" altLang="en-US" sz="4400" u="none" dirty="0"/>
          </a:p>
        </p:txBody>
      </p:sp>
      <p:pic>
        <p:nvPicPr>
          <p:cNvPr id="4" name="図 3"/>
          <p:cNvPicPr>
            <a:picLocks noChangeAspect="1"/>
          </p:cNvPicPr>
          <p:nvPr/>
        </p:nvPicPr>
        <p:blipFill>
          <a:blip r:embed="rId2"/>
          <a:stretch>
            <a:fillRect/>
          </a:stretch>
        </p:blipFill>
        <p:spPr>
          <a:xfrm>
            <a:off x="4827243" y="4484029"/>
            <a:ext cx="360000" cy="358635"/>
          </a:xfrm>
          <a:prstGeom prst="rect">
            <a:avLst/>
          </a:prstGeom>
        </p:spPr>
      </p:pic>
      <p:sp>
        <p:nvSpPr>
          <p:cNvPr id="5" name="正方形/長方形 4"/>
          <p:cNvSpPr/>
          <p:nvPr/>
        </p:nvSpPr>
        <p:spPr>
          <a:xfrm>
            <a:off x="2520167" y="4428751"/>
            <a:ext cx="2160240" cy="4691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kumimoji="1" lang="ja-JP" altLang="en-US" dirty="0">
                <a:solidFill>
                  <a:prstClr val="black"/>
                </a:solidFill>
                <a:latin typeface="Calibri"/>
                <a:ea typeface="Meiryo UI"/>
              </a:rPr>
              <a:t>大阪府　</a:t>
            </a:r>
            <a:r>
              <a:rPr kumimoji="1" lang="en-US" altLang="ja-JP" dirty="0">
                <a:solidFill>
                  <a:prstClr val="black"/>
                </a:solidFill>
                <a:latin typeface="Calibri"/>
                <a:ea typeface="Meiryo UI"/>
              </a:rPr>
              <a:t>SDGs</a:t>
            </a:r>
            <a:endParaRPr kumimoji="1" lang="ja-JP" altLang="en-US" dirty="0">
              <a:solidFill>
                <a:prstClr val="black"/>
              </a:solidFill>
              <a:latin typeface="Calibri"/>
              <a:ea typeface="Meiryo UI"/>
            </a:endParaRPr>
          </a:p>
        </p:txBody>
      </p:sp>
      <p:sp>
        <p:nvSpPr>
          <p:cNvPr id="6" name="正方形/長方形 5"/>
          <p:cNvSpPr/>
          <p:nvPr/>
        </p:nvSpPr>
        <p:spPr>
          <a:xfrm>
            <a:off x="5415298" y="4511649"/>
            <a:ext cx="4653838" cy="369332"/>
          </a:xfrm>
          <a:prstGeom prst="rect">
            <a:avLst/>
          </a:prstGeom>
        </p:spPr>
        <p:txBody>
          <a:bodyPr wrap="none">
            <a:spAutoFit/>
          </a:bodyPr>
          <a:lstStyle/>
          <a:p>
            <a:pPr defTabSz="914400"/>
            <a:r>
              <a:rPr kumimoji="1" lang="ja-JP" altLang="en-US" dirty="0">
                <a:solidFill>
                  <a:prstClr val="black"/>
                </a:solidFill>
                <a:latin typeface="Calibri"/>
                <a:ea typeface="Meiryo UI"/>
              </a:rPr>
              <a:t>⇒ </a:t>
            </a:r>
            <a:r>
              <a:rPr kumimoji="1" lang="en-US" altLang="ja-JP" dirty="0">
                <a:solidFill>
                  <a:prstClr val="black"/>
                </a:solidFill>
                <a:latin typeface="Calibri"/>
                <a:ea typeface="Meiryo UI"/>
              </a:rPr>
              <a:t>HP</a:t>
            </a:r>
            <a:r>
              <a:rPr kumimoji="1" lang="ja-JP" altLang="en-US" dirty="0">
                <a:solidFill>
                  <a:prstClr val="black"/>
                </a:solidFill>
                <a:latin typeface="Calibri"/>
                <a:ea typeface="Meiryo UI"/>
              </a:rPr>
              <a:t>「大阪府／大阪府におけるSDGsの取組み」</a:t>
            </a:r>
          </a:p>
        </p:txBody>
      </p:sp>
      <p:sp>
        <p:nvSpPr>
          <p:cNvPr id="8" name="正方形/長方形 7"/>
          <p:cNvSpPr/>
          <p:nvPr/>
        </p:nvSpPr>
        <p:spPr>
          <a:xfrm>
            <a:off x="3171976" y="2958409"/>
            <a:ext cx="5848048" cy="1308050"/>
          </a:xfrm>
          <a:prstGeom prst="rect">
            <a:avLst/>
          </a:prstGeom>
        </p:spPr>
        <p:txBody>
          <a:bodyPr wrap="square">
            <a:spAutoFit/>
          </a:bodyPr>
          <a:lstStyle/>
          <a:p>
            <a:pPr marL="174625"/>
            <a:r>
              <a:rPr lang="en-US" altLang="ja-JP" dirty="0">
                <a:solidFill>
                  <a:prstClr val="black"/>
                </a:solidFill>
                <a:latin typeface="Meiryo UI" panose="020B0604030504040204" pitchFamily="50" charset="-128"/>
                <a:ea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rPr>
              <a:t>お問い合わせ先</a:t>
            </a:r>
            <a:r>
              <a:rPr lang="en-US" altLang="ja-JP" dirty="0" smtClean="0">
                <a:solidFill>
                  <a:prstClr val="black"/>
                </a:solidFill>
                <a:latin typeface="Meiryo UI" panose="020B0604030504040204" pitchFamily="50" charset="-128"/>
                <a:ea typeface="Meiryo UI" panose="020B0604030504040204" pitchFamily="50" charset="-128"/>
              </a:rPr>
              <a:t>】</a:t>
            </a:r>
            <a:endParaRPr lang="en-US" altLang="ja-JP" dirty="0">
              <a:solidFill>
                <a:prstClr val="black"/>
              </a:solidFill>
              <a:latin typeface="Meiryo UI" panose="020B0604030504040204" pitchFamily="50" charset="-128"/>
              <a:ea typeface="Meiryo UI" panose="020B0604030504040204" pitchFamily="50" charset="-128"/>
            </a:endParaRPr>
          </a:p>
          <a:p>
            <a:pPr marL="174625">
              <a:spcBef>
                <a:spcPts val="600"/>
              </a:spcBef>
            </a:pPr>
            <a:r>
              <a:rPr lang="ja-JP" altLang="en-US" dirty="0">
                <a:solidFill>
                  <a:prstClr val="black"/>
                </a:solidFill>
                <a:latin typeface="Meiryo UI" panose="020B0604030504040204" pitchFamily="50" charset="-128"/>
                <a:ea typeface="Meiryo UI" panose="020B0604030504040204" pitchFamily="50" charset="-128"/>
              </a:rPr>
              <a:t>大阪府 政策企画部 企画室 推進課</a:t>
            </a:r>
          </a:p>
          <a:p>
            <a:pPr marL="174625"/>
            <a:r>
              <a:rPr lang="en-US" altLang="ja-JP" dirty="0">
                <a:solidFill>
                  <a:prstClr val="black"/>
                </a:solidFill>
                <a:latin typeface="Meiryo UI" panose="020B0604030504040204" pitchFamily="50" charset="-128"/>
                <a:ea typeface="Meiryo UI" panose="020B0604030504040204" pitchFamily="50" charset="-128"/>
              </a:rPr>
              <a:t>TEL:06-6941-0351</a:t>
            </a:r>
          </a:p>
          <a:p>
            <a:pPr marL="174625"/>
            <a:r>
              <a:rPr lang="en-US" altLang="ja-JP" sz="2000" dirty="0" smtClean="0">
                <a:solidFill>
                  <a:prstClr val="black"/>
                </a:solidFill>
                <a:latin typeface="Meiryo UI" panose="020B0604030504040204" pitchFamily="50" charset="-128"/>
                <a:ea typeface="Meiryo UI" panose="020B0604030504040204" pitchFamily="50" charset="-128"/>
              </a:rPr>
              <a:t>Mail:</a:t>
            </a:r>
            <a:r>
              <a:rPr lang="ja-JP" altLang="en-US" sz="2000" dirty="0" smtClean="0">
                <a:solidFill>
                  <a:prstClr val="black"/>
                </a:solidFill>
                <a:latin typeface="Meiryo UI" panose="020B0604030504040204" pitchFamily="50" charset="-128"/>
                <a:ea typeface="Meiryo UI" panose="020B0604030504040204" pitchFamily="50" charset="-128"/>
              </a:rPr>
              <a:t> </a:t>
            </a:r>
            <a:r>
              <a:rPr lang="en-US" altLang="ja-JP" sz="2000" dirty="0">
                <a:solidFill>
                  <a:prstClr val="black"/>
                </a:solidFill>
                <a:latin typeface="Meiryo UI" panose="020B0604030504040204" pitchFamily="50" charset="-128"/>
                <a:ea typeface="Meiryo UI" panose="020B0604030504040204" pitchFamily="50" charset="-128"/>
              </a:rPr>
              <a:t>o</a:t>
            </a:r>
            <a:r>
              <a:rPr lang="en-US" altLang="ja-JP" sz="2000" dirty="0" smtClean="0">
                <a:solidFill>
                  <a:prstClr val="black"/>
                </a:solidFill>
                <a:latin typeface="Meiryo UI" panose="020B0604030504040204" pitchFamily="50" charset="-128"/>
                <a:ea typeface="Meiryo UI" panose="020B0604030504040204" pitchFamily="50" charset="-128"/>
              </a:rPr>
              <a:t>saka_SDGs@gbox.pref.osaka.lg.jp</a:t>
            </a:r>
            <a:endParaRPr lang="en-US" altLang="ja-JP" sz="20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08711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ＳＤＧｓは世界共通言語</a:t>
            </a:r>
            <a:endParaRPr kumimoji="1" lang="ja-JP" altLang="en-US" dirty="0"/>
          </a:p>
        </p:txBody>
      </p:sp>
      <p:pic>
        <p:nvPicPr>
          <p:cNvPr id="6" name="Picture 2" descr="C:\Users\imai\Desktop\SGDS 日本語.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9534" y="1668016"/>
            <a:ext cx="7912932" cy="5089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5962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２０３０アジェンダ</a:t>
            </a:r>
            <a:endParaRPr kumimoji="1" lang="ja-JP" altLang="en-US" sz="3200" dirty="0"/>
          </a:p>
        </p:txBody>
      </p:sp>
      <p:sp>
        <p:nvSpPr>
          <p:cNvPr id="3" name="正方形/長方形 2"/>
          <p:cNvSpPr/>
          <p:nvPr/>
        </p:nvSpPr>
        <p:spPr>
          <a:xfrm>
            <a:off x="265411" y="2493465"/>
            <a:ext cx="5760000" cy="4324261"/>
          </a:xfrm>
          <a:prstGeom prst="rect">
            <a:avLst/>
          </a:prstGeom>
        </p:spPr>
        <p:txBody>
          <a:bodyPr wrap="square">
            <a:spAutoFit/>
          </a:bodyPr>
          <a:lstStyle/>
          <a:p>
            <a:pPr>
              <a:lnSpc>
                <a:spcPts val="2200"/>
              </a:lnSpc>
              <a:spcAft>
                <a:spcPts val="0"/>
              </a:spcAft>
            </a:pPr>
            <a:r>
              <a:rPr lang="ja-JP" altLang="ja-JP" sz="14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前文</a:t>
            </a:r>
            <a:endParaRPr lang="ja-JP" altLang="ja-JP" sz="14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a:lnSpc>
                <a:spcPts val="2200"/>
              </a:lnSpc>
              <a:spcAft>
                <a:spcPts val="0"/>
              </a:spcAft>
            </a:pPr>
            <a:r>
              <a:rPr lang="ja-JP" altLang="ja-JP" sz="14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rPr>
              <a:t>このアジェンダは、人間、地球及び繁栄のための行動計画である。これはまた、より大きな自由における普遍的な平和の強化を追求ものでもある。我々は、極端な貧困を含む、あらゆる形態と側面の貧困を撲滅することが最大の地球規模の課題であり、持続可能な開発のための不可欠な必要条件であると認識する。</a:t>
            </a:r>
            <a:endParaRPr lang="en-US" altLang="ja-JP" sz="14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a:lnSpc>
                <a:spcPts val="2200"/>
              </a:lnSpc>
              <a:spcAft>
                <a:spcPts val="0"/>
              </a:spcAft>
            </a:pPr>
            <a:endParaRPr lang="en-US" altLang="ja-JP" sz="14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a:lnSpc>
                <a:spcPts val="2200"/>
              </a:lnSpc>
            </a:pPr>
            <a:r>
              <a:rPr lang="ja-JP" altLang="ja-JP"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すべての国及びすべてのステークホルダーは、協同的なパートナーシップの下、この計画を実行する。</a:t>
            </a:r>
            <a:r>
              <a:rPr lang="ja-JP" altLang="ja-JP" sz="1400" kern="100" spc="100" dirty="0">
                <a:latin typeface="Meiryo UI" panose="020B0604030504040204" pitchFamily="50" charset="-128"/>
                <a:ea typeface="Meiryo UI" panose="020B0604030504040204" pitchFamily="50" charset="-128"/>
                <a:cs typeface="Times New Roman" panose="02020603050405020304" pitchFamily="18" charset="0"/>
              </a:rPr>
              <a:t>我々は、人類を貧困の恐怖及び欠乏の専制から解き放ち、地球を</a:t>
            </a:r>
            <a:r>
              <a:rPr lang="ja-JP" altLang="ja-JP" sz="1400" kern="100" spc="100" dirty="0" err="1">
                <a:latin typeface="Meiryo UI" panose="020B0604030504040204" pitchFamily="50" charset="-128"/>
                <a:ea typeface="Meiryo UI" panose="020B0604030504040204" pitchFamily="50" charset="-128"/>
                <a:cs typeface="Times New Roman" panose="02020603050405020304" pitchFamily="18" charset="0"/>
              </a:rPr>
              <a:t>癒やし</a:t>
            </a:r>
            <a:r>
              <a:rPr lang="ja-JP" altLang="ja-JP" sz="1400" kern="100" spc="100" dirty="0">
                <a:latin typeface="Meiryo UI" panose="020B0604030504040204" pitchFamily="50" charset="-128"/>
                <a:ea typeface="Meiryo UI" panose="020B0604030504040204" pitchFamily="50" charset="-128"/>
                <a:cs typeface="Times New Roman" panose="02020603050405020304" pitchFamily="18" charset="0"/>
              </a:rPr>
              <a:t>安全にすることを決意している。</a:t>
            </a:r>
            <a:r>
              <a:rPr lang="ja-JP" altLang="ja-JP"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我々は、世界を持続的かつ強靱（レジリエント）な道筋に移行させるために緊急に必要な、大胆かつ変革的な手段をとることに決意している。</a:t>
            </a:r>
            <a:endParaRPr lang="en-US" altLang="ja-JP"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a:lnSpc>
                <a:spcPts val="2200"/>
              </a:lnSpc>
            </a:pPr>
            <a:r>
              <a:rPr lang="ja-JP" altLang="ja-JP" sz="1400" kern="100" spc="100" dirty="0">
                <a:latin typeface="Meiryo UI" panose="020B0604030504040204" pitchFamily="50" charset="-128"/>
                <a:ea typeface="Meiryo UI" panose="020B0604030504040204" pitchFamily="50" charset="-128"/>
                <a:cs typeface="Times New Roman" panose="02020603050405020304" pitchFamily="18" charset="0"/>
              </a:rPr>
              <a:t>我々はこの共同の旅路に乗り出すにあたり、</a:t>
            </a:r>
            <a:r>
              <a:rPr lang="ja-JP" altLang="ja-JP" b="1" u="sng"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誰一人取り残さない</a:t>
            </a:r>
            <a:r>
              <a:rPr lang="ja-JP" altLang="ja-JP"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ことを誓う</a:t>
            </a:r>
            <a:r>
              <a:rPr lang="ja-JP" altLang="ja-JP" kern="100" spc="100" dirty="0" smtClean="0">
                <a:solidFill>
                  <a:srgbClr val="FF0000"/>
                </a:solidFill>
                <a:latin typeface="Meiryo UI" panose="020B0604030504040204" pitchFamily="50" charset="-128"/>
                <a:ea typeface="Meiryo UI" panose="020B0604030504040204" pitchFamily="50" charset="-128"/>
                <a:cs typeface="Times New Roman" panose="02020603050405020304" pitchFamily="18" charset="0"/>
              </a:rPr>
              <a:t>。</a:t>
            </a:r>
            <a:endParaRPr lang="en-US" altLang="ja-JP" kern="100" spc="100" dirty="0" smtClean="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5" name="正方形/長方形 4"/>
          <p:cNvSpPr/>
          <p:nvPr/>
        </p:nvSpPr>
        <p:spPr>
          <a:xfrm>
            <a:off x="10512149" y="1766474"/>
            <a:ext cx="1010093" cy="5847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Meiryo UI" panose="020B0604030504040204" pitchFamily="50" charset="-128"/>
                <a:ea typeface="Meiryo UI" panose="020B0604030504040204" pitchFamily="50" charset="-128"/>
              </a:rPr>
              <a:t>仮 訳</a:t>
            </a: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4" name="正方形/長方形 3"/>
          <p:cNvSpPr/>
          <p:nvPr/>
        </p:nvSpPr>
        <p:spPr>
          <a:xfrm>
            <a:off x="6148135" y="2788793"/>
            <a:ext cx="5760000" cy="3195747"/>
          </a:xfrm>
          <a:prstGeom prst="rect">
            <a:avLst/>
          </a:prstGeom>
        </p:spPr>
        <p:txBody>
          <a:bodyPr wrap="square">
            <a:spAutoFit/>
          </a:bodyPr>
          <a:lstStyle/>
          <a:p>
            <a:pPr>
              <a:lnSpc>
                <a:spcPts val="2200"/>
              </a:lnSpc>
            </a:pPr>
            <a:r>
              <a:rPr lang="ja-JP" altLang="en-US" sz="1400" dirty="0" smtClean="0">
                <a:solidFill>
                  <a:srgbClr val="000000"/>
                </a:solidFill>
                <a:latin typeface="Meiryo UI" panose="020B0604030504040204" pitchFamily="50" charset="-128"/>
                <a:ea typeface="Meiryo UI" panose="020B0604030504040204" pitchFamily="50" charset="-128"/>
              </a:rPr>
              <a:t>今日</a:t>
            </a:r>
            <a:r>
              <a:rPr lang="ja-JP" altLang="en-US" sz="1400" dirty="0">
                <a:solidFill>
                  <a:srgbClr val="000000"/>
                </a:solidFill>
                <a:latin typeface="Meiryo UI" panose="020B0604030504040204" pitchFamily="50" charset="-128"/>
                <a:ea typeface="Meiryo UI" panose="020B0604030504040204" pitchFamily="50" charset="-128"/>
              </a:rPr>
              <a:t>我々が発表する</a:t>
            </a:r>
            <a:r>
              <a:rPr lang="en-US" altLang="ja-JP" sz="1400" dirty="0">
                <a:solidFill>
                  <a:srgbClr val="000000"/>
                </a:solidFill>
                <a:latin typeface="Meiryo UI" panose="020B0604030504040204" pitchFamily="50" charset="-128"/>
                <a:ea typeface="Meiryo UI" panose="020B0604030504040204" pitchFamily="50" charset="-128"/>
              </a:rPr>
              <a:t>17</a:t>
            </a:r>
            <a:r>
              <a:rPr lang="ja-JP" altLang="en-US" sz="1400" dirty="0">
                <a:solidFill>
                  <a:srgbClr val="000000"/>
                </a:solidFill>
                <a:latin typeface="Meiryo UI" panose="020B0604030504040204" pitchFamily="50" charset="-128"/>
                <a:ea typeface="Meiryo UI" panose="020B0604030504040204" pitchFamily="50" charset="-128"/>
              </a:rPr>
              <a:t>の持続可能な開発のための目標（</a:t>
            </a:r>
            <a:r>
              <a:rPr lang="en-US" altLang="ja-JP" sz="1400" dirty="0">
                <a:solidFill>
                  <a:srgbClr val="000000"/>
                </a:solidFill>
                <a:latin typeface="Meiryo UI" panose="020B0604030504040204" pitchFamily="50" charset="-128"/>
                <a:ea typeface="Meiryo UI" panose="020B0604030504040204" pitchFamily="50" charset="-128"/>
              </a:rPr>
              <a:t>SDGs</a:t>
            </a:r>
            <a:r>
              <a:rPr lang="ja-JP" altLang="en-US" sz="1400" dirty="0">
                <a:solidFill>
                  <a:srgbClr val="000000"/>
                </a:solidFill>
                <a:latin typeface="Meiryo UI" panose="020B0604030504040204" pitchFamily="50" charset="-128"/>
                <a:ea typeface="Meiryo UI" panose="020B0604030504040204" pitchFamily="50" charset="-128"/>
              </a:rPr>
              <a:t>）と、</a:t>
            </a:r>
            <a:r>
              <a:rPr lang="en-US" altLang="ja-JP" sz="1400" dirty="0">
                <a:solidFill>
                  <a:srgbClr val="000000"/>
                </a:solidFill>
                <a:latin typeface="Meiryo UI" panose="020B0604030504040204" pitchFamily="50" charset="-128"/>
                <a:ea typeface="Meiryo UI" panose="020B0604030504040204" pitchFamily="50" charset="-128"/>
              </a:rPr>
              <a:t>169</a:t>
            </a:r>
            <a:r>
              <a:rPr lang="ja-JP" altLang="en-US" sz="1400" dirty="0">
                <a:solidFill>
                  <a:srgbClr val="000000"/>
                </a:solidFill>
                <a:latin typeface="Meiryo UI" panose="020B0604030504040204" pitchFamily="50" charset="-128"/>
                <a:ea typeface="Meiryo UI" panose="020B0604030504040204" pitchFamily="50" charset="-128"/>
              </a:rPr>
              <a:t>のターゲットは、この新しく普遍的なアジェンダの規模と野心を示している。これらの目標とターゲットは、ミレニアム開発目標（</a:t>
            </a:r>
            <a:r>
              <a:rPr lang="en-US" altLang="ja-JP" sz="1400" dirty="0">
                <a:solidFill>
                  <a:srgbClr val="000000"/>
                </a:solidFill>
                <a:latin typeface="Meiryo UI" panose="020B0604030504040204" pitchFamily="50" charset="-128"/>
                <a:ea typeface="Meiryo UI" panose="020B0604030504040204" pitchFamily="50" charset="-128"/>
              </a:rPr>
              <a:t>MDGs</a:t>
            </a:r>
            <a:r>
              <a:rPr lang="ja-JP" altLang="en-US" sz="1400" dirty="0">
                <a:solidFill>
                  <a:srgbClr val="000000"/>
                </a:solidFill>
                <a:latin typeface="Meiryo UI" panose="020B0604030504040204" pitchFamily="50" charset="-128"/>
                <a:ea typeface="Meiryo UI" panose="020B0604030504040204" pitchFamily="50" charset="-128"/>
              </a:rPr>
              <a:t>）を基にして、ミレニアム開発目標が達成できなかったものを全うすることを目指すものである。これらは、すべての人々の人権を実現し、ジェンダー平等とすべての女性と女児の能力強化を達成することを目指す</a:t>
            </a:r>
            <a:r>
              <a:rPr lang="ja-JP" altLang="en-US" sz="1400" dirty="0" smtClean="0">
                <a:solidFill>
                  <a:srgbClr val="000000"/>
                </a:solidFill>
                <a:latin typeface="Meiryo UI" panose="020B0604030504040204" pitchFamily="50" charset="-128"/>
                <a:ea typeface="Meiryo UI" panose="020B0604030504040204" pitchFamily="50" charset="-128"/>
              </a:rPr>
              <a:t>。</a:t>
            </a:r>
            <a:endParaRPr lang="en-US" altLang="ja-JP" sz="1400" dirty="0" smtClean="0">
              <a:solidFill>
                <a:srgbClr val="000000"/>
              </a:solidFill>
              <a:latin typeface="Meiryo UI" panose="020B0604030504040204" pitchFamily="50" charset="-128"/>
              <a:ea typeface="Meiryo UI" panose="020B0604030504040204" pitchFamily="50" charset="-128"/>
            </a:endParaRPr>
          </a:p>
          <a:p>
            <a:pPr>
              <a:lnSpc>
                <a:spcPts val="2200"/>
              </a:lnSpc>
            </a:pPr>
            <a:r>
              <a:rPr lang="ja-JP" altLang="en-US" dirty="0" smtClean="0">
                <a:solidFill>
                  <a:srgbClr val="FF0000"/>
                </a:solidFill>
                <a:latin typeface="Meiryo UI" panose="020B0604030504040204" pitchFamily="50" charset="-128"/>
                <a:ea typeface="Meiryo UI" panose="020B0604030504040204" pitchFamily="50" charset="-128"/>
              </a:rPr>
              <a:t>これら</a:t>
            </a:r>
            <a:r>
              <a:rPr lang="ja-JP" altLang="en-US" dirty="0">
                <a:solidFill>
                  <a:srgbClr val="FF0000"/>
                </a:solidFill>
                <a:latin typeface="Meiryo UI" panose="020B0604030504040204" pitchFamily="50" charset="-128"/>
                <a:ea typeface="Meiryo UI" panose="020B0604030504040204" pitchFamily="50" charset="-128"/>
              </a:rPr>
              <a:t>の目標及びターゲットは、統合され不可分のものであり、持続可能な開発の三側面、すなわち経済、社会及び環境の三側面を調和させるものである。</a:t>
            </a:r>
          </a:p>
          <a:p>
            <a:pPr>
              <a:lnSpc>
                <a:spcPts val="2200"/>
              </a:lnSpc>
            </a:pPr>
            <a:r>
              <a:rPr lang="ja-JP" altLang="en-US" sz="1400" dirty="0">
                <a:solidFill>
                  <a:srgbClr val="000000"/>
                </a:solidFill>
                <a:latin typeface="Meiryo UI" panose="020B0604030504040204" pitchFamily="50" charset="-128"/>
                <a:ea typeface="Meiryo UI" panose="020B0604030504040204" pitchFamily="50" charset="-128"/>
              </a:rPr>
              <a:t>これらの目標及びターゲットは、人類及び地球にとり極めて重要な分野で、向こう</a:t>
            </a:r>
            <a:r>
              <a:rPr lang="en-US" altLang="ja-JP" sz="1400" dirty="0">
                <a:solidFill>
                  <a:srgbClr val="000000"/>
                </a:solidFill>
                <a:latin typeface="Meiryo UI" panose="020B0604030504040204" pitchFamily="50" charset="-128"/>
                <a:ea typeface="Meiryo UI" panose="020B0604030504040204" pitchFamily="50" charset="-128"/>
              </a:rPr>
              <a:t>15</a:t>
            </a:r>
            <a:r>
              <a:rPr lang="ja-JP" altLang="en-US" sz="1400" dirty="0">
                <a:solidFill>
                  <a:srgbClr val="000000"/>
                </a:solidFill>
                <a:latin typeface="Meiryo UI" panose="020B0604030504040204" pitchFamily="50" charset="-128"/>
                <a:ea typeface="Meiryo UI" panose="020B0604030504040204" pitchFamily="50" charset="-128"/>
              </a:rPr>
              <a:t>年間にわたり、行動を促進するものになろう。</a:t>
            </a:r>
            <a:endParaRPr lang="ja-JP" altLang="en-US" sz="1400" dirty="0">
              <a:latin typeface="Meiryo UI" panose="020B0604030504040204" pitchFamily="50" charset="-128"/>
              <a:ea typeface="Meiryo UI" panose="020B0604030504040204" pitchFamily="50" charset="-128"/>
            </a:endParaRPr>
          </a:p>
        </p:txBody>
      </p:sp>
      <p:sp>
        <p:nvSpPr>
          <p:cNvPr id="6" name="正方形/長方形 5"/>
          <p:cNvSpPr/>
          <p:nvPr/>
        </p:nvSpPr>
        <p:spPr>
          <a:xfrm>
            <a:off x="265412" y="1678995"/>
            <a:ext cx="9918933" cy="723275"/>
          </a:xfrm>
          <a:prstGeom prst="rect">
            <a:avLst/>
          </a:prstGeom>
        </p:spPr>
        <p:txBody>
          <a:bodyPr wrap="square">
            <a:spAutoFit/>
          </a:bodyPr>
          <a:lstStyle/>
          <a:p>
            <a:pPr>
              <a:spcAft>
                <a:spcPts val="0"/>
              </a:spcAft>
            </a:pPr>
            <a:r>
              <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2015</a:t>
            </a:r>
            <a:r>
              <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年</a:t>
            </a:r>
            <a:r>
              <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9</a:t>
            </a:r>
            <a:r>
              <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月</a:t>
            </a:r>
            <a:r>
              <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25</a:t>
            </a:r>
            <a:r>
              <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日第</a:t>
            </a:r>
            <a:r>
              <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70</a:t>
            </a:r>
            <a:r>
              <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回国連総会で採択</a:t>
            </a:r>
            <a:endParaRPr lang="en-US" altLang="ja-JP" sz="12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a:spcBef>
                <a:spcPts val="600"/>
              </a:spcBef>
              <a:spcAft>
                <a:spcPts val="0"/>
              </a:spcAft>
            </a:pPr>
            <a:r>
              <a:rPr lang="ja-JP" altLang="ja-JP" sz="24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我々</a:t>
            </a:r>
            <a:r>
              <a:rPr lang="ja-JP" altLang="ja-JP" sz="24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の世界を変革する</a:t>
            </a:r>
            <a:r>
              <a:rPr lang="ja-JP" altLang="ja-JP" sz="24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：持続</a:t>
            </a:r>
            <a:r>
              <a:rPr lang="ja-JP" altLang="ja-JP" sz="24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可能な開発のための</a:t>
            </a:r>
            <a:r>
              <a:rPr lang="en-US" altLang="ja-JP" sz="24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2030</a:t>
            </a:r>
            <a:r>
              <a:rPr lang="ja-JP" altLang="ja-JP" sz="24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rPr>
              <a:t>アジェンダ</a:t>
            </a:r>
            <a:r>
              <a:rPr lang="ja-JP" altLang="en-US" sz="24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（抜粋）</a:t>
            </a:r>
            <a:endParaRPr lang="ja-JP" altLang="ja-JP" sz="24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p:txBody>
      </p:sp>
    </p:spTree>
    <p:extLst>
      <p:ext uri="{BB962C8B-B14F-4D97-AF65-F5344CB8AC3E}">
        <p14:creationId xmlns:p14="http://schemas.microsoft.com/office/powerpoint/2010/main" val="1164870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２０３０アジェンダ（ターゲット）</a:t>
            </a:r>
            <a:endParaRPr kumimoji="1" lang="ja-JP" altLang="en-US" dirty="0"/>
          </a:p>
        </p:txBody>
      </p:sp>
      <p:sp>
        <p:nvSpPr>
          <p:cNvPr id="11" name="テキスト ボックス 10"/>
          <p:cNvSpPr txBox="1"/>
          <p:nvPr/>
        </p:nvSpPr>
        <p:spPr>
          <a:xfrm>
            <a:off x="130341" y="1703921"/>
            <a:ext cx="3619902" cy="646331"/>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rPr>
              <a:t>（参考）</a:t>
            </a:r>
            <a:endParaRPr kumimoji="1" lang="en-US" altLang="ja-JP" b="1" dirty="0" smtClean="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　</a:t>
            </a:r>
            <a:r>
              <a:rPr kumimoji="1" lang="ja-JP" altLang="en-US" b="1" dirty="0" smtClean="0">
                <a:latin typeface="Meiryo UI" panose="020B0604030504040204" pitchFamily="50" charset="-128"/>
                <a:ea typeface="Meiryo UI" panose="020B0604030504040204" pitchFamily="50" charset="-128"/>
              </a:rPr>
              <a:t>ゴール６　「水・衛生」のターゲット</a:t>
            </a:r>
            <a:endParaRPr kumimoji="1" lang="ja-JP" altLang="en-US" b="1" dirty="0">
              <a:latin typeface="Meiryo UI" panose="020B0604030504040204" pitchFamily="50" charset="-128"/>
              <a:ea typeface="Meiryo UI" panose="020B0604030504040204" pitchFamily="50" charset="-128"/>
            </a:endParaRPr>
          </a:p>
        </p:txBody>
      </p:sp>
      <p:pic>
        <p:nvPicPr>
          <p:cNvPr id="12" name="図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571" y="2557189"/>
            <a:ext cx="2647212" cy="2647212"/>
          </a:xfrm>
          <a:prstGeom prst="rect">
            <a:avLst/>
          </a:prstGeom>
        </p:spPr>
      </p:pic>
      <p:sp>
        <p:nvSpPr>
          <p:cNvPr id="6" name="正方形/長方形 5"/>
          <p:cNvSpPr/>
          <p:nvPr/>
        </p:nvSpPr>
        <p:spPr>
          <a:xfrm>
            <a:off x="4365797" y="1698905"/>
            <a:ext cx="7591860" cy="5119350"/>
          </a:xfrm>
          <a:prstGeom prst="rect">
            <a:avLst/>
          </a:prstGeom>
        </p:spPr>
        <p:txBody>
          <a:bodyPr wrap="square">
            <a:spAutoFit/>
          </a:bodyPr>
          <a:lstStyle/>
          <a:p>
            <a:pPr>
              <a:lnSpc>
                <a:spcPts val="1900"/>
              </a:lnSpc>
              <a:spcAft>
                <a:spcPts val="0"/>
              </a:spcAft>
            </a:pPr>
            <a:r>
              <a:rPr lang="ja-JP" altLang="ja-JP" sz="16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目標</a:t>
            </a:r>
            <a:r>
              <a:rPr lang="en-US" altLang="ja-JP" sz="16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6. </a:t>
            </a:r>
            <a:r>
              <a:rPr lang="ja-JP" altLang="ja-JP" sz="16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すべての人々の水と衛生の利用可能性と持続可能な管理を確保する</a:t>
            </a:r>
          </a:p>
          <a:p>
            <a:pPr marL="269240" indent="-269240">
              <a:lnSpc>
                <a:spcPts val="1900"/>
              </a:lnSpc>
              <a:spcBef>
                <a:spcPts val="1200"/>
              </a:spcBef>
              <a:spcAft>
                <a:spcPts val="0"/>
              </a:spcAft>
            </a:pPr>
            <a:r>
              <a:rPr lang="en-US" altLang="ja-JP" sz="16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6.1</a:t>
            </a:r>
            <a:r>
              <a:rPr lang="ja-JP" altLang="ja-JP" sz="16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　</a:t>
            </a:r>
            <a:r>
              <a:rPr lang="en-US" altLang="ja-JP" sz="16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2030</a:t>
            </a:r>
            <a:r>
              <a:rPr lang="ja-JP" altLang="ja-JP" sz="16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年までに、すべての人々の、安全で安価な飲料水の普遍的かつ平等なアクセスを達成する。</a:t>
            </a:r>
          </a:p>
          <a:p>
            <a:pPr marL="269240" indent="-269240">
              <a:lnSpc>
                <a:spcPts val="1900"/>
              </a:lnSpc>
              <a:spcAft>
                <a:spcPts val="0"/>
              </a:spcAft>
            </a:pPr>
            <a:r>
              <a:rPr lang="en-US" altLang="ja-JP" sz="16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6.2</a:t>
            </a:r>
            <a:r>
              <a:rPr lang="ja-JP" altLang="ja-JP" sz="16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　</a:t>
            </a:r>
            <a:r>
              <a:rPr lang="en-US" altLang="ja-JP" sz="16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2030</a:t>
            </a:r>
            <a:r>
              <a:rPr lang="ja-JP" altLang="ja-JP" sz="16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年までに、すべての人々の、適切かつ平等な下水施設・衛生施設へのアクセスを達成し、野外での排泄をなくす。女性及び女子、ならびに脆弱な立場にある人々のニーズに特に注意を向ける。</a:t>
            </a:r>
          </a:p>
          <a:p>
            <a:pPr marL="269240" indent="-269240">
              <a:lnSpc>
                <a:spcPts val="1900"/>
              </a:lnSpc>
              <a:spcAft>
                <a:spcPts val="0"/>
              </a:spcAft>
            </a:pPr>
            <a:r>
              <a:rPr lang="en-US" altLang="ja-JP" sz="16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6.3</a:t>
            </a:r>
            <a:r>
              <a:rPr lang="ja-JP" altLang="ja-JP" sz="16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　</a:t>
            </a:r>
            <a:r>
              <a:rPr lang="en-US" altLang="ja-JP" sz="16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2030</a:t>
            </a:r>
            <a:r>
              <a:rPr lang="ja-JP" altLang="ja-JP" sz="16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年までに、汚染の減少、投棄廃絶と有害な化学物質や物質の放出の最小化、未処理の排水の割合半減及び再生利用と安全な再利用の世界的規模での大幅な増加させることにより、水質を改善する。</a:t>
            </a:r>
          </a:p>
          <a:p>
            <a:pPr marL="269240" indent="-269240">
              <a:lnSpc>
                <a:spcPts val="1900"/>
              </a:lnSpc>
              <a:spcAft>
                <a:spcPts val="0"/>
              </a:spcAft>
            </a:pPr>
            <a:r>
              <a:rPr lang="en-US" altLang="ja-JP" sz="16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6.4</a:t>
            </a:r>
            <a:r>
              <a:rPr lang="ja-JP" altLang="ja-JP" sz="16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　</a:t>
            </a:r>
            <a:r>
              <a:rPr lang="en-US" altLang="ja-JP" sz="16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2030</a:t>
            </a:r>
            <a:r>
              <a:rPr lang="ja-JP" altLang="ja-JP" sz="16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年までに、全セクターにおいて水の利用効率を大幅に改善し、淡水の持続可能な採取及び供給を確保し水不足に対処するとともに、水不足に悩む人々の数を大幅に減少させる。</a:t>
            </a:r>
          </a:p>
          <a:p>
            <a:pPr marL="269240" indent="-269240">
              <a:lnSpc>
                <a:spcPts val="1900"/>
              </a:lnSpc>
              <a:spcAft>
                <a:spcPts val="0"/>
              </a:spcAft>
            </a:pPr>
            <a:r>
              <a:rPr lang="en-US" altLang="ja-JP" sz="16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6.5</a:t>
            </a:r>
            <a:r>
              <a:rPr lang="ja-JP" altLang="ja-JP" sz="16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　</a:t>
            </a:r>
            <a:r>
              <a:rPr lang="en-US" altLang="ja-JP" sz="16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2030</a:t>
            </a:r>
            <a:r>
              <a:rPr lang="ja-JP" altLang="ja-JP" sz="16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年までに、国境を越えた適切な協力を含む、あらゆるレベルでの統合水資源管理を実施する。</a:t>
            </a:r>
          </a:p>
          <a:p>
            <a:pPr marL="269240" indent="-269240">
              <a:lnSpc>
                <a:spcPts val="1900"/>
              </a:lnSpc>
              <a:spcAft>
                <a:spcPts val="0"/>
              </a:spcAft>
            </a:pPr>
            <a:r>
              <a:rPr lang="en-US" altLang="ja-JP" sz="16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6.6</a:t>
            </a:r>
            <a:r>
              <a:rPr lang="ja-JP" altLang="ja-JP" sz="16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　</a:t>
            </a:r>
            <a:r>
              <a:rPr lang="en-US" altLang="ja-JP" sz="16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2020</a:t>
            </a:r>
            <a:r>
              <a:rPr lang="ja-JP" altLang="ja-JP" sz="16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年までに、山地、森林、湿地、河川、帯水層、湖沼などの水に関連する生態系の保護・回復を行う。</a:t>
            </a:r>
          </a:p>
          <a:p>
            <a:pPr marL="269240" indent="-269240">
              <a:lnSpc>
                <a:spcPts val="1900"/>
              </a:lnSpc>
              <a:spcAft>
                <a:spcPts val="0"/>
              </a:spcAft>
            </a:pPr>
            <a:r>
              <a:rPr lang="en-US" altLang="ja-JP" sz="16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6.a</a:t>
            </a:r>
            <a:r>
              <a:rPr lang="ja-JP" altLang="ja-JP" sz="16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　</a:t>
            </a:r>
            <a:r>
              <a:rPr lang="en-US" altLang="ja-JP" sz="16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2030</a:t>
            </a:r>
            <a:r>
              <a:rPr lang="ja-JP" altLang="ja-JP" sz="16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年までに、集水、海水淡水化、水の効率的利用、排水処理、リサイクル・再利用技術など、開発途上国における水と衛生分野での活動や計画を対象とした国際協力と能力構築支援を拡大する。</a:t>
            </a:r>
          </a:p>
          <a:p>
            <a:pPr marL="265113" indent="-265113">
              <a:lnSpc>
                <a:spcPts val="1900"/>
              </a:lnSpc>
            </a:pPr>
            <a:r>
              <a:rPr lang="en-US" altLang="ja-JP" sz="1600" dirty="0">
                <a:latin typeface="Meiryo UI" panose="020B0604030504040204" pitchFamily="50" charset="-128"/>
                <a:ea typeface="Meiryo UI" panose="020B0604030504040204" pitchFamily="50" charset="-128"/>
                <a:cs typeface="Times New Roman" panose="02020603050405020304" pitchFamily="18" charset="0"/>
              </a:rPr>
              <a:t>6.b</a:t>
            </a:r>
            <a:r>
              <a:rPr lang="ja-JP" altLang="ja-JP" sz="1600" dirty="0">
                <a:latin typeface="Meiryo UI" panose="020B0604030504040204" pitchFamily="50" charset="-128"/>
                <a:ea typeface="Meiryo UI" panose="020B0604030504040204" pitchFamily="50" charset="-128"/>
                <a:cs typeface="Times New Roman" panose="02020603050405020304" pitchFamily="18" charset="0"/>
              </a:rPr>
              <a:t>　水と衛生に関わる分野の管理向上への地域コミュニティの参加を支援・強化する。</a:t>
            </a:r>
            <a:endParaRPr lang="ja-JP" altLang="en-US" sz="16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79721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ＳＤＧｓの主要原則</a:t>
            </a:r>
            <a:endParaRPr kumimoji="1" lang="ja-JP" altLang="en-US" dirty="0"/>
          </a:p>
        </p:txBody>
      </p:sp>
      <p:sp>
        <p:nvSpPr>
          <p:cNvPr id="3" name="コンテンツ プレースホルダー 2"/>
          <p:cNvSpPr>
            <a:spLocks noGrp="1"/>
          </p:cNvSpPr>
          <p:nvPr>
            <p:ph idx="1"/>
          </p:nvPr>
        </p:nvSpPr>
        <p:spPr>
          <a:xfrm>
            <a:off x="838200" y="2168525"/>
            <a:ext cx="10515600" cy="3935095"/>
          </a:xfrm>
        </p:spPr>
        <p:txBody>
          <a:bodyPr>
            <a:normAutofit/>
          </a:bodyPr>
          <a:lstStyle/>
          <a:p>
            <a:pPr>
              <a:lnSpc>
                <a:spcPct val="150000"/>
              </a:lnSpc>
            </a:pPr>
            <a:r>
              <a:rPr lang="ja-JP" altLang="en-US" b="1" dirty="0">
                <a:solidFill>
                  <a:schemeClr val="accent4">
                    <a:lumMod val="50000"/>
                  </a:schemeClr>
                </a:solidFill>
              </a:rPr>
              <a:t>〇　普遍性（国内実施と国際協力の両面で</a:t>
            </a:r>
            <a:r>
              <a:rPr lang="ja-JP" altLang="en-US" b="1" dirty="0" smtClean="0">
                <a:solidFill>
                  <a:schemeClr val="accent4">
                    <a:lumMod val="50000"/>
                  </a:schemeClr>
                </a:solidFill>
              </a:rPr>
              <a:t>）</a:t>
            </a:r>
            <a:endParaRPr kumimoji="1" lang="en-US" altLang="ja-JP" b="1" dirty="0" smtClean="0">
              <a:solidFill>
                <a:srgbClr val="FF0000"/>
              </a:solidFill>
            </a:endParaRPr>
          </a:p>
          <a:p>
            <a:pPr>
              <a:lnSpc>
                <a:spcPct val="150000"/>
              </a:lnSpc>
            </a:pPr>
            <a:r>
              <a:rPr kumimoji="1" lang="ja-JP" altLang="en-US" b="1" dirty="0" smtClean="0">
                <a:solidFill>
                  <a:srgbClr val="FF0000"/>
                </a:solidFill>
              </a:rPr>
              <a:t>〇　包摂性（誰一人取り残さない）</a:t>
            </a:r>
            <a:endParaRPr kumimoji="1" lang="en-US" altLang="ja-JP" b="1" dirty="0" smtClean="0">
              <a:solidFill>
                <a:srgbClr val="FF0000"/>
              </a:solidFill>
            </a:endParaRPr>
          </a:p>
          <a:p>
            <a:pPr>
              <a:lnSpc>
                <a:spcPct val="150000"/>
              </a:lnSpc>
            </a:pPr>
            <a:r>
              <a:rPr kumimoji="1" lang="ja-JP" altLang="en-US" b="1" dirty="0" smtClean="0">
                <a:solidFill>
                  <a:srgbClr val="002060"/>
                </a:solidFill>
              </a:rPr>
              <a:t>〇　参画型（国、自治体、企業、市民まで）</a:t>
            </a:r>
            <a:endParaRPr kumimoji="1" lang="en-US" altLang="ja-JP" b="1" dirty="0" smtClean="0">
              <a:solidFill>
                <a:srgbClr val="002060"/>
              </a:solidFill>
            </a:endParaRPr>
          </a:p>
          <a:p>
            <a:pPr>
              <a:lnSpc>
                <a:spcPct val="150000"/>
              </a:lnSpc>
            </a:pPr>
            <a:r>
              <a:rPr lang="ja-JP" altLang="en-US" b="1" dirty="0" smtClean="0">
                <a:solidFill>
                  <a:srgbClr val="C00000"/>
                </a:solidFill>
              </a:rPr>
              <a:t>〇　統合性（経済、社会、環境の統合性）</a:t>
            </a:r>
            <a:endParaRPr lang="en-US" altLang="ja-JP" b="1" dirty="0" smtClean="0">
              <a:solidFill>
                <a:srgbClr val="C00000"/>
              </a:solidFill>
            </a:endParaRPr>
          </a:p>
          <a:p>
            <a:pPr>
              <a:lnSpc>
                <a:spcPct val="150000"/>
              </a:lnSpc>
            </a:pPr>
            <a:r>
              <a:rPr kumimoji="1" lang="ja-JP" altLang="en-US" b="1" dirty="0" smtClean="0">
                <a:solidFill>
                  <a:srgbClr val="00B050"/>
                </a:solidFill>
              </a:rPr>
              <a:t>〇　透明性と説明責任（定期的な評価、公表）</a:t>
            </a:r>
            <a:endParaRPr kumimoji="1" lang="ja-JP" altLang="en-US" b="1" dirty="0">
              <a:solidFill>
                <a:srgbClr val="00B050"/>
              </a:solidFill>
            </a:endParaRPr>
          </a:p>
        </p:txBody>
      </p:sp>
      <p:sp>
        <p:nvSpPr>
          <p:cNvPr id="4" name="正方形/長方形 3"/>
          <p:cNvSpPr/>
          <p:nvPr/>
        </p:nvSpPr>
        <p:spPr>
          <a:xfrm>
            <a:off x="5896131" y="6493888"/>
            <a:ext cx="6096000" cy="253916"/>
          </a:xfrm>
          <a:prstGeom prst="rect">
            <a:avLst/>
          </a:prstGeom>
        </p:spPr>
        <p:txBody>
          <a:bodyPr>
            <a:spAutoFit/>
          </a:bodyPr>
          <a:lstStyle/>
          <a:p>
            <a:r>
              <a:rPr lang="ja-JP" altLang="en-US" sz="1050" dirty="0">
                <a:latin typeface="メイリオ-WinCharSetFFFF-H"/>
              </a:rPr>
              <a:t>持続可能な開発目標（ＳＤＧｓ）推進本部「持続可能な開発目標（ＳＤＧｓ）実施指針」から引用</a:t>
            </a:r>
            <a:endParaRPr lang="ja-JP" altLang="en-US" sz="1050" dirty="0"/>
          </a:p>
        </p:txBody>
      </p:sp>
    </p:spTree>
    <p:extLst>
      <p:ext uri="{BB962C8B-B14F-4D97-AF65-F5344CB8AC3E}">
        <p14:creationId xmlns:p14="http://schemas.microsoft.com/office/powerpoint/2010/main" val="10308335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持続可能な開発の３つの側面</a:t>
            </a:r>
            <a:endParaRPr kumimoji="1" lang="ja-JP" altLang="en-US" dirty="0"/>
          </a:p>
        </p:txBody>
      </p:sp>
      <p:sp>
        <p:nvSpPr>
          <p:cNvPr id="7" name="楕円 6"/>
          <p:cNvSpPr/>
          <p:nvPr/>
        </p:nvSpPr>
        <p:spPr>
          <a:xfrm>
            <a:off x="5550983" y="2224821"/>
            <a:ext cx="3608479" cy="1673590"/>
          </a:xfrm>
          <a:prstGeom prst="ellipse">
            <a:avLst/>
          </a:prstGeom>
          <a:ln>
            <a:noFill/>
          </a:ln>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t>社 会</a:t>
            </a:r>
            <a:endParaRPr kumimoji="1" lang="ja-JP" altLang="en-US" sz="2400" b="1" dirty="0"/>
          </a:p>
        </p:txBody>
      </p:sp>
      <p:sp>
        <p:nvSpPr>
          <p:cNvPr id="13" name="楕円 12"/>
          <p:cNvSpPr/>
          <p:nvPr/>
        </p:nvSpPr>
        <p:spPr>
          <a:xfrm>
            <a:off x="2379302" y="2199325"/>
            <a:ext cx="3608479" cy="1673590"/>
          </a:xfrm>
          <a:prstGeom prst="ellipse">
            <a:avLst/>
          </a:prstGeom>
          <a:solidFill>
            <a:srgbClr val="FFC000"/>
          </a:solidFill>
          <a:ln>
            <a:noFill/>
          </a:ln>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t>経 済</a:t>
            </a:r>
            <a:endParaRPr kumimoji="1" lang="ja-JP" altLang="en-US" sz="2400" b="1" dirty="0"/>
          </a:p>
        </p:txBody>
      </p:sp>
      <p:sp>
        <p:nvSpPr>
          <p:cNvPr id="8" name="楕円 7"/>
          <p:cNvSpPr/>
          <p:nvPr/>
        </p:nvSpPr>
        <p:spPr>
          <a:xfrm>
            <a:off x="4036490" y="3484750"/>
            <a:ext cx="3608479" cy="1673590"/>
          </a:xfrm>
          <a:prstGeom prst="ellipse">
            <a:avLst/>
          </a:prstGeom>
          <a:solidFill>
            <a:schemeClr val="accent6"/>
          </a:solidFill>
          <a:ln>
            <a:noFill/>
          </a:ln>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t>環 境</a:t>
            </a:r>
            <a:endParaRPr kumimoji="1" lang="ja-JP" altLang="en-US" sz="2400" b="1" dirty="0"/>
          </a:p>
        </p:txBody>
      </p:sp>
      <p:sp>
        <p:nvSpPr>
          <p:cNvPr id="14" name="右カーブ矢印 13"/>
          <p:cNvSpPr/>
          <p:nvPr/>
        </p:nvSpPr>
        <p:spPr>
          <a:xfrm rot="18398724">
            <a:off x="3090333" y="3646978"/>
            <a:ext cx="606349" cy="1806826"/>
          </a:xfrm>
          <a:prstGeom prst="curvedRightArrow">
            <a:avLst/>
          </a:prstGeom>
          <a:gradFill flip="none" rotWithShape="1">
            <a:gsLst>
              <a:gs pos="0">
                <a:schemeClr val="accent3">
                  <a:lumMod val="0"/>
                  <a:lumOff val="100000"/>
                </a:schemeClr>
              </a:gs>
              <a:gs pos="44000">
                <a:schemeClr val="accent3">
                  <a:lumMod val="0"/>
                  <a:lumOff val="100000"/>
                </a:schemeClr>
              </a:gs>
              <a:gs pos="88000">
                <a:schemeClr val="accent2">
                  <a:lumMod val="7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右カーブ矢印 15"/>
          <p:cNvSpPr/>
          <p:nvPr/>
        </p:nvSpPr>
        <p:spPr>
          <a:xfrm rot="7492250" flipH="1">
            <a:off x="2921648" y="3205204"/>
            <a:ext cx="666984" cy="2774633"/>
          </a:xfrm>
          <a:prstGeom prst="curvedRightArrow">
            <a:avLst/>
          </a:prstGeom>
          <a:gradFill flip="none" rotWithShape="1">
            <a:gsLst>
              <a:gs pos="0">
                <a:schemeClr val="accent3">
                  <a:lumMod val="0"/>
                  <a:lumOff val="100000"/>
                </a:schemeClr>
              </a:gs>
              <a:gs pos="44000">
                <a:schemeClr val="accent3">
                  <a:lumMod val="0"/>
                  <a:lumOff val="100000"/>
                </a:schemeClr>
              </a:gs>
              <a:gs pos="88000">
                <a:schemeClr val="accent2">
                  <a:lumMod val="7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右カーブ矢印 16"/>
          <p:cNvSpPr/>
          <p:nvPr/>
        </p:nvSpPr>
        <p:spPr>
          <a:xfrm rot="13776874">
            <a:off x="8104387" y="3552902"/>
            <a:ext cx="606349" cy="1806826"/>
          </a:xfrm>
          <a:prstGeom prst="curvedRightArrow">
            <a:avLst/>
          </a:prstGeom>
          <a:gradFill flip="none" rotWithShape="1">
            <a:gsLst>
              <a:gs pos="0">
                <a:schemeClr val="accent3">
                  <a:lumMod val="0"/>
                  <a:lumOff val="100000"/>
                </a:schemeClr>
              </a:gs>
              <a:gs pos="44000">
                <a:schemeClr val="accent3">
                  <a:lumMod val="0"/>
                  <a:lumOff val="100000"/>
                </a:schemeClr>
              </a:gs>
              <a:gs pos="88000">
                <a:schemeClr val="accent2">
                  <a:lumMod val="7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右カーブ矢印 17"/>
          <p:cNvSpPr/>
          <p:nvPr/>
        </p:nvSpPr>
        <p:spPr>
          <a:xfrm rot="2870400" flipH="1">
            <a:off x="8113932" y="3183299"/>
            <a:ext cx="666984" cy="2774633"/>
          </a:xfrm>
          <a:prstGeom prst="curvedRightArrow">
            <a:avLst/>
          </a:prstGeom>
          <a:gradFill flip="none" rotWithShape="1">
            <a:gsLst>
              <a:gs pos="0">
                <a:schemeClr val="accent3">
                  <a:lumMod val="0"/>
                  <a:lumOff val="100000"/>
                </a:schemeClr>
              </a:gs>
              <a:gs pos="44000">
                <a:schemeClr val="accent3">
                  <a:lumMod val="0"/>
                  <a:lumOff val="100000"/>
                </a:schemeClr>
              </a:gs>
              <a:gs pos="88000">
                <a:schemeClr val="accent2">
                  <a:lumMod val="7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右カーブ矢印 18"/>
          <p:cNvSpPr/>
          <p:nvPr/>
        </p:nvSpPr>
        <p:spPr>
          <a:xfrm rot="5400000">
            <a:off x="5580233" y="850460"/>
            <a:ext cx="520994" cy="2140527"/>
          </a:xfrm>
          <a:prstGeom prst="curvedRightArrow">
            <a:avLst/>
          </a:prstGeom>
          <a:gradFill flip="none" rotWithShape="1">
            <a:gsLst>
              <a:gs pos="0">
                <a:schemeClr val="accent3">
                  <a:lumMod val="0"/>
                  <a:lumOff val="100000"/>
                </a:schemeClr>
              </a:gs>
              <a:gs pos="44000">
                <a:schemeClr val="accent3">
                  <a:lumMod val="0"/>
                  <a:lumOff val="100000"/>
                </a:schemeClr>
              </a:gs>
              <a:gs pos="88000">
                <a:schemeClr val="accent2">
                  <a:lumMod val="7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右カーブ矢印 19"/>
          <p:cNvSpPr/>
          <p:nvPr/>
        </p:nvSpPr>
        <p:spPr>
          <a:xfrm rot="16200000" flipH="1">
            <a:off x="5623444" y="449441"/>
            <a:ext cx="606350" cy="2857209"/>
          </a:xfrm>
          <a:prstGeom prst="curvedRightArrow">
            <a:avLst/>
          </a:prstGeom>
          <a:gradFill flip="none" rotWithShape="1">
            <a:gsLst>
              <a:gs pos="0">
                <a:schemeClr val="accent3">
                  <a:lumMod val="0"/>
                  <a:lumOff val="100000"/>
                </a:schemeClr>
              </a:gs>
              <a:gs pos="44000">
                <a:schemeClr val="accent3">
                  <a:lumMod val="0"/>
                  <a:lumOff val="100000"/>
                </a:schemeClr>
              </a:gs>
              <a:gs pos="88000">
                <a:schemeClr val="accent2">
                  <a:lumMod val="7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1" name="テキスト ボックス 20"/>
          <p:cNvSpPr txBox="1"/>
          <p:nvPr/>
        </p:nvSpPr>
        <p:spPr>
          <a:xfrm>
            <a:off x="2597701" y="5676109"/>
            <a:ext cx="6780159" cy="1200329"/>
          </a:xfrm>
          <a:prstGeom prst="rect">
            <a:avLst/>
          </a:prstGeom>
          <a:noFill/>
        </p:spPr>
        <p:txBody>
          <a:bodyPr wrap="square" rtlCol="0">
            <a:spAutoFit/>
          </a:bodyPr>
          <a:lstStyle/>
          <a:p>
            <a:r>
              <a:rPr kumimoji="1" lang="ja-JP" altLang="en-US" sz="2400" dirty="0" smtClean="0"/>
              <a:t>統合的取組みによる部分最適から</a:t>
            </a:r>
            <a:r>
              <a:rPr kumimoji="1" lang="ja-JP" altLang="en-US" sz="2400" b="1" dirty="0" smtClean="0">
                <a:solidFill>
                  <a:srgbClr val="FF0000"/>
                </a:solidFill>
              </a:rPr>
              <a:t>全体最適へ</a:t>
            </a:r>
            <a:endParaRPr kumimoji="1" lang="en-US" altLang="ja-JP" sz="2400" b="1" dirty="0" smtClean="0">
              <a:solidFill>
                <a:srgbClr val="FF0000"/>
              </a:solidFill>
            </a:endParaRPr>
          </a:p>
          <a:p>
            <a:r>
              <a:rPr lang="ja-JP" altLang="en-US" sz="2400" dirty="0" smtClean="0"/>
              <a:t>統合的取組みによる</a:t>
            </a:r>
            <a:r>
              <a:rPr lang="ja-JP" altLang="en-US" sz="2400" b="1" dirty="0" smtClean="0">
                <a:solidFill>
                  <a:srgbClr val="FF0000"/>
                </a:solidFill>
              </a:rPr>
              <a:t>トレードオフ問題の緩和</a:t>
            </a:r>
            <a:endParaRPr lang="en-US" altLang="ja-JP" sz="2400" b="1" dirty="0" smtClean="0">
              <a:solidFill>
                <a:srgbClr val="FF0000"/>
              </a:solidFill>
            </a:endParaRPr>
          </a:p>
          <a:p>
            <a:r>
              <a:rPr kumimoji="1" lang="ja-JP" altLang="en-US" sz="2400" dirty="0" smtClean="0"/>
              <a:t>統合的取組みがもたらす</a:t>
            </a:r>
            <a:r>
              <a:rPr kumimoji="1" lang="ja-JP" altLang="en-US" sz="2400" b="1" dirty="0" smtClean="0">
                <a:solidFill>
                  <a:srgbClr val="FF0000"/>
                </a:solidFill>
              </a:rPr>
              <a:t>相乗効果</a:t>
            </a:r>
            <a:endParaRPr kumimoji="1" lang="ja-JP" altLang="en-US" sz="2400" b="1" dirty="0">
              <a:solidFill>
                <a:srgbClr val="FF0000"/>
              </a:solidFill>
            </a:endParaRPr>
          </a:p>
        </p:txBody>
      </p:sp>
      <p:sp>
        <p:nvSpPr>
          <p:cNvPr id="22" name="角丸四角形 21"/>
          <p:cNvSpPr/>
          <p:nvPr/>
        </p:nvSpPr>
        <p:spPr>
          <a:xfrm>
            <a:off x="4498014" y="3287155"/>
            <a:ext cx="2684955" cy="762617"/>
          </a:xfrm>
          <a:prstGeom prst="roundRect">
            <a:avLst>
              <a:gd name="adj" fmla="val 2761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t>３</a:t>
            </a:r>
            <a:r>
              <a:rPr lang="ja-JP" altLang="en-US" sz="2000" dirty="0" smtClean="0"/>
              <a:t>側面をつなぐ</a:t>
            </a:r>
            <a:endParaRPr lang="en-US" altLang="ja-JP" sz="2000" dirty="0" smtClean="0"/>
          </a:p>
          <a:p>
            <a:pPr algn="ctr"/>
            <a:r>
              <a:rPr lang="ja-JP" altLang="en-US" sz="2000" dirty="0" smtClean="0"/>
              <a:t>統合的取組み</a:t>
            </a:r>
            <a:endParaRPr kumimoji="1" lang="ja-JP" altLang="en-US" sz="2000" dirty="0"/>
          </a:p>
        </p:txBody>
      </p:sp>
      <p:sp>
        <p:nvSpPr>
          <p:cNvPr id="23" name="下矢印 22"/>
          <p:cNvSpPr/>
          <p:nvPr/>
        </p:nvSpPr>
        <p:spPr>
          <a:xfrm>
            <a:off x="4019039" y="5335197"/>
            <a:ext cx="3741146" cy="2783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068924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3602</TotalTime>
  <Words>5238</Words>
  <Application>Microsoft Office PowerPoint</Application>
  <PresentationFormat>ワイド画面</PresentationFormat>
  <Paragraphs>704</Paragraphs>
  <Slides>48</Slides>
  <Notes>32</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48</vt:i4>
      </vt:variant>
    </vt:vector>
  </HeadingPairs>
  <TitlesOfParts>
    <vt:vector size="62" baseType="lpstr">
      <vt:lpstr>HGS創英角ｺﾞｼｯｸUB</vt:lpstr>
      <vt:lpstr>Meiryo UI</vt:lpstr>
      <vt:lpstr>ＭＳ Ｐゴシック</vt:lpstr>
      <vt:lpstr>ＭＳ 明朝</vt:lpstr>
      <vt:lpstr>UD デジタル 教科書体 NK-B</vt:lpstr>
      <vt:lpstr>UD デジタル 教科書体 NK-R</vt:lpstr>
      <vt:lpstr>メイリオ</vt:lpstr>
      <vt:lpstr>メイリオ-WinCharSetFFFF-H</vt:lpstr>
      <vt:lpstr>游ゴシック</vt:lpstr>
      <vt:lpstr>Arial</vt:lpstr>
      <vt:lpstr>Calibri</vt:lpstr>
      <vt:lpstr>Times New Roman</vt:lpstr>
      <vt:lpstr>Wingdings</vt:lpstr>
      <vt:lpstr>Office テーマ</vt:lpstr>
      <vt:lpstr>PowerPoint プレゼンテーション</vt:lpstr>
      <vt:lpstr>ＳＤＧｓについて</vt:lpstr>
      <vt:lpstr>ＳＤＧｓについて 〝Sustainable Development Goals”（持続可能な開発目標）</vt:lpstr>
      <vt:lpstr>ＳＤＧｓについて</vt:lpstr>
      <vt:lpstr>ＳＤＧｓは世界共通言語</vt:lpstr>
      <vt:lpstr>２０３０アジェンダ</vt:lpstr>
      <vt:lpstr>２０３０アジェンダ（ターゲット）</vt:lpstr>
      <vt:lpstr>ＳＤＧｓの主要原則</vt:lpstr>
      <vt:lpstr>持続可能な開発の３つの側面</vt:lpstr>
      <vt:lpstr>ＳＤＧｓのもう一つの捉え方～５つのＰ～</vt:lpstr>
      <vt:lpstr>ＳＤＧｓの達成状況（世界との比較） ～ＳＤＧｓ達成度上位２０ヵ国～</vt:lpstr>
      <vt:lpstr>行動の１０年がスタート</vt:lpstr>
      <vt:lpstr>ＳＤＧｓと大阪</vt:lpstr>
      <vt:lpstr>ＳＤＧｓと大阪の親和性</vt:lpstr>
      <vt:lpstr>大阪でのＳＤＧｓのスタート</vt:lpstr>
      <vt:lpstr>ＳＤＧｓと大阪・関西万博</vt:lpstr>
      <vt:lpstr>大阪におけるＳＤＧｓの認知度</vt:lpstr>
      <vt:lpstr>◆テーマ：いのち輝く未来社会のデザイン 　 　　　　　　 “Designing Future Society for Our Lives” ◆開催期間 ：2025年4/13～10/13(184日間） ◆開催場所 ：夢洲（大阪市臨海部） ◆入場者（想定）：約2,800万人 ◆経済効果 ：約2兆円　　　　　　　　 </vt:lpstr>
      <vt:lpstr>Ｏｓａｋａ ＳＤＧｓ ビジョン</vt:lpstr>
      <vt:lpstr>ＳＤＧｓ先進都市に向けて</vt:lpstr>
      <vt:lpstr>取組工程</vt:lpstr>
      <vt:lpstr>４つの視点</vt:lpstr>
      <vt:lpstr>大阪の現状と課題</vt:lpstr>
      <vt:lpstr>重点ゴール</vt:lpstr>
      <vt:lpstr>大阪府の推進体制</vt:lpstr>
      <vt:lpstr>大阪府ＳＤＧｓ推進本部</vt:lpstr>
      <vt:lpstr>ＳＤＧｓの進め方（例）</vt:lpstr>
      <vt:lpstr>ＳＤＧｓに取組む多様なメリット</vt:lpstr>
      <vt:lpstr>ＳＤＧｓの進め方</vt:lpstr>
      <vt:lpstr>これまでの取組み</vt:lpstr>
      <vt:lpstr>ＳＤＧｓ未来都市</vt:lpstr>
      <vt:lpstr>ＳＤＧｓ未来都市</vt:lpstr>
      <vt:lpstr>ＳＤＧｓ未来都市計画（大阪府・大阪市）</vt:lpstr>
      <vt:lpstr>２０３０年のあるべき姿</vt:lpstr>
      <vt:lpstr>２０３０年のあるべき姿と優先ゴール</vt:lpstr>
      <vt:lpstr>自治体ＳＤＧｓモデル事業</vt:lpstr>
      <vt:lpstr>その他の取組み</vt:lpstr>
      <vt:lpstr>ＳＤＧｓ啓発イベント</vt:lpstr>
      <vt:lpstr>ＳＤＧｓ啓発イベント</vt:lpstr>
      <vt:lpstr>ジャパンＳＤＧｓアワード</vt:lpstr>
      <vt:lpstr>ＳＤＧｓ普及活動</vt:lpstr>
      <vt:lpstr>大阪府のＳＤＧｓビジネス支援</vt:lpstr>
      <vt:lpstr>企業・団体の取組み紹介</vt:lpstr>
      <vt:lpstr>Dari K（ダリケー）株式会社 ～「カカオ」を通して世界を変える‐努力が報われる社会に‐～</vt:lpstr>
      <vt:lpstr>PowerPoint プレゼンテーション</vt:lpstr>
      <vt:lpstr>「ナマケモノにもできるアクション・ガイド」（国連広報センター）</vt:lpstr>
      <vt:lpstr>「ナマケモノにもできるアクション・ガイド」（国連広報センター）</vt:lpstr>
      <vt:lpstr>ご清聴ありがとうございました。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仲平　浩祥</dc:creator>
  <cp:lastModifiedBy>水谷　祐子</cp:lastModifiedBy>
  <cp:revision>210</cp:revision>
  <dcterms:created xsi:type="dcterms:W3CDTF">2020-08-26T07:07:13Z</dcterms:created>
  <dcterms:modified xsi:type="dcterms:W3CDTF">2022-01-14T04:38:09Z</dcterms:modified>
</cp:coreProperties>
</file>