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0"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0"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E2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snapToGrid="0" showGuides="1">
      <p:cViewPr>
        <p:scale>
          <a:sx n="100" d="100"/>
          <a:sy n="100" d="100"/>
        </p:scale>
        <p:origin x="-1608" y="90"/>
      </p:cViewPr>
      <p:guideLst>
        <p:guide orient="horz" pos="3410"/>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0B6E72B-01B8-4CA6-8C25-AAE39892FD52}" type="datetimeFigureOut">
              <a:rPr kumimoji="1" lang="ja-JP" altLang="en-US" smtClean="0"/>
              <a:t>2020/2/10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557CA4F-F378-4921-A7DF-9A21F84206A9}" type="slidenum">
              <a:rPr kumimoji="1" lang="ja-JP" altLang="en-US" smtClean="0"/>
              <a:t>‹#›</a:t>
            </a:fld>
            <a:endParaRPr kumimoji="1" lang="ja-JP" altLang="en-US"/>
          </a:p>
        </p:txBody>
      </p:sp>
    </p:spTree>
    <p:extLst>
      <p:ext uri="{BB962C8B-B14F-4D97-AF65-F5344CB8AC3E}">
        <p14:creationId xmlns:p14="http://schemas.microsoft.com/office/powerpoint/2010/main" val="129070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137810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107527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200073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37896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373176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3099419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3746871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245521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87203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1247199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1591329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23A37D-9C49-43F0-A423-3C94451D0715}" type="datetimeFigureOut">
              <a:rPr kumimoji="1" lang="ja-JP" altLang="en-US" smtClean="0"/>
              <a:t>2020/2/10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1424659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823A37D-9C49-43F0-A423-3C94451D0715}" type="datetimeFigureOut">
              <a:rPr kumimoji="1" lang="ja-JP" altLang="en-US" smtClean="0"/>
              <a:t>2020/2/10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9256091B-D34C-4791-8148-E1D114A40865}" type="slidenum">
              <a:rPr kumimoji="1" lang="ja-JP" altLang="en-US" smtClean="0"/>
              <a:t>‹#›</a:t>
            </a:fld>
            <a:endParaRPr kumimoji="1" lang="ja-JP" altLang="en-US"/>
          </a:p>
        </p:txBody>
      </p:sp>
    </p:spTree>
    <p:extLst>
      <p:ext uri="{BB962C8B-B14F-4D97-AF65-F5344CB8AC3E}">
        <p14:creationId xmlns:p14="http://schemas.microsoft.com/office/powerpoint/2010/main" val="715740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リーフォーム 11"/>
          <p:cNvSpPr/>
          <p:nvPr/>
        </p:nvSpPr>
        <p:spPr>
          <a:xfrm>
            <a:off x="7290087" y="6896208"/>
            <a:ext cx="257069" cy="695638"/>
          </a:xfrm>
          <a:custGeom>
            <a:avLst/>
            <a:gdLst>
              <a:gd name="connsiteX0" fmla="*/ 243951 w 243951"/>
              <a:gd name="connsiteY0" fmla="*/ 0 h 621323"/>
              <a:gd name="connsiteX1" fmla="*/ 9489 w 243951"/>
              <a:gd name="connsiteY1" fmla="*/ 293077 h 621323"/>
              <a:gd name="connsiteX2" fmla="*/ 68104 w 243951"/>
              <a:gd name="connsiteY2" fmla="*/ 621323 h 621323"/>
            </a:gdLst>
            <a:ahLst/>
            <a:cxnLst>
              <a:cxn ang="0">
                <a:pos x="connsiteX0" y="connsiteY0"/>
              </a:cxn>
              <a:cxn ang="0">
                <a:pos x="connsiteX1" y="connsiteY1"/>
              </a:cxn>
              <a:cxn ang="0">
                <a:pos x="connsiteX2" y="connsiteY2"/>
              </a:cxn>
            </a:cxnLst>
            <a:rect l="l" t="t" r="r" b="b"/>
            <a:pathLst>
              <a:path w="243951" h="621323">
                <a:moveTo>
                  <a:pt x="243951" y="0"/>
                </a:moveTo>
                <a:cubicBezTo>
                  <a:pt x="141374" y="94761"/>
                  <a:pt x="38797" y="189523"/>
                  <a:pt x="9489" y="293077"/>
                </a:cubicBezTo>
                <a:cubicBezTo>
                  <a:pt x="-19819" y="396631"/>
                  <a:pt x="24142" y="508977"/>
                  <a:pt x="68104" y="621323"/>
                </a:cubicBezTo>
              </a:path>
            </a:pathLst>
          </a:custGeom>
          <a:ln>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247" name="直線コネクタ 246"/>
          <p:cNvCxnSpPr/>
          <p:nvPr/>
        </p:nvCxnSpPr>
        <p:spPr>
          <a:xfrm>
            <a:off x="8975267" y="8260931"/>
            <a:ext cx="665640" cy="140"/>
          </a:xfrm>
          <a:prstGeom prst="line">
            <a:avLst/>
          </a:prstGeom>
          <a:ln w="22225">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タイトル 1"/>
          <p:cNvSpPr txBox="1">
            <a:spLocks/>
          </p:cNvSpPr>
          <p:nvPr/>
        </p:nvSpPr>
        <p:spPr>
          <a:xfrm>
            <a:off x="0" y="30123"/>
            <a:ext cx="12773450" cy="360000"/>
          </a:xfrm>
          <a:prstGeom prst="rect">
            <a:avLst/>
          </a:prstGeom>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tabLst>
                <a:tab pos="4137025" algn="l"/>
              </a:tabLst>
              <a:defRPr/>
            </a:pPr>
            <a:r>
              <a:rPr lang="ja-JP" altLang="en-US" sz="2000" b="1" dirty="0" smtClean="0">
                <a:solidFill>
                  <a:prstClr val="black"/>
                </a:solidFill>
                <a:latin typeface="Meiryo UI" pitchFamily="50" charset="-128"/>
                <a:ea typeface="Meiryo UI" pitchFamily="50" charset="-128"/>
                <a:cs typeface="Meiryo UI" pitchFamily="50" charset="-128"/>
              </a:rPr>
              <a:t>　　「</a:t>
            </a:r>
            <a:r>
              <a:rPr lang="en-US" altLang="ja-JP" sz="2000" b="1" dirty="0" smtClean="0">
                <a:solidFill>
                  <a:prstClr val="black"/>
                </a:solidFill>
                <a:latin typeface="Meiryo UI" pitchFamily="50" charset="-128"/>
                <a:ea typeface="Meiryo UI" pitchFamily="50" charset="-128"/>
                <a:cs typeface="Meiryo UI" pitchFamily="50" charset="-128"/>
              </a:rPr>
              <a:t>Osaka</a:t>
            </a:r>
            <a:r>
              <a:rPr lang="ja-JP" altLang="en-US" sz="2000" b="1" dirty="0" smtClean="0">
                <a:solidFill>
                  <a:prstClr val="black"/>
                </a:solidFill>
                <a:latin typeface="Meiryo UI" pitchFamily="50" charset="-128"/>
                <a:ea typeface="Meiryo UI" pitchFamily="50" charset="-128"/>
                <a:cs typeface="Meiryo UI" pitchFamily="50" charset="-128"/>
              </a:rPr>
              <a:t>　</a:t>
            </a:r>
            <a:r>
              <a:rPr lang="en-US" altLang="ja-JP" sz="2000" b="1" dirty="0" smtClean="0">
                <a:solidFill>
                  <a:prstClr val="black"/>
                </a:solidFill>
                <a:latin typeface="Meiryo UI" pitchFamily="50" charset="-128"/>
                <a:ea typeface="Meiryo UI" pitchFamily="50" charset="-128"/>
                <a:cs typeface="Meiryo UI" pitchFamily="50" charset="-128"/>
              </a:rPr>
              <a:t>SDGs</a:t>
            </a:r>
            <a:r>
              <a:rPr lang="ja-JP" altLang="en-US" sz="2000" b="1" dirty="0" smtClean="0">
                <a:solidFill>
                  <a:prstClr val="black"/>
                </a:solidFill>
                <a:latin typeface="Meiryo UI" pitchFamily="50" charset="-128"/>
                <a:ea typeface="Meiryo UI" pitchFamily="50" charset="-128"/>
                <a:cs typeface="Meiryo UI" pitchFamily="50" charset="-128"/>
              </a:rPr>
              <a:t>ビジョン」</a:t>
            </a:r>
            <a:r>
              <a:rPr lang="ja-JP" altLang="en-US" sz="2000" b="1" dirty="0" smtClean="0">
                <a:solidFill>
                  <a:schemeClr val="tx1"/>
                </a:solidFill>
                <a:latin typeface="Meiryo UI" pitchFamily="50" charset="-128"/>
                <a:ea typeface="Meiryo UI" pitchFamily="50" charset="-128"/>
                <a:cs typeface="Meiryo UI" pitchFamily="50" charset="-128"/>
              </a:rPr>
              <a:t>の策定に向けて（大阪府の取組み）</a:t>
            </a:r>
            <a:r>
              <a:rPr lang="ja-JP" altLang="en-US" sz="2000" b="1" dirty="0" smtClean="0">
                <a:solidFill>
                  <a:srgbClr val="FF0000"/>
                </a:solidFill>
                <a:latin typeface="Meiryo UI" pitchFamily="50" charset="-128"/>
                <a:ea typeface="Meiryo UI" pitchFamily="50" charset="-128"/>
                <a:cs typeface="Meiryo UI" pitchFamily="50" charset="-128"/>
              </a:rPr>
              <a:t>　</a:t>
            </a:r>
            <a:endParaRPr lang="ja-JP" altLang="en-US" sz="2000" b="1" dirty="0">
              <a:solidFill>
                <a:srgbClr val="FF0000"/>
              </a:solidFill>
              <a:latin typeface="Meiryo UI" pitchFamily="50" charset="-128"/>
              <a:ea typeface="Meiryo UI" pitchFamily="50" charset="-128"/>
              <a:cs typeface="Meiryo UI" pitchFamily="50" charset="-128"/>
            </a:endParaRPr>
          </a:p>
        </p:txBody>
      </p:sp>
      <p:sp>
        <p:nvSpPr>
          <p:cNvPr id="10" name="正方形/長方形 9"/>
          <p:cNvSpPr/>
          <p:nvPr/>
        </p:nvSpPr>
        <p:spPr>
          <a:xfrm>
            <a:off x="138582" y="669714"/>
            <a:ext cx="6138615" cy="1913437"/>
          </a:xfrm>
          <a:prstGeom prst="rect">
            <a:avLst/>
          </a:prstGeom>
          <a:solidFill>
            <a:schemeClr val="accent6">
              <a:lumMod val="40000"/>
              <a:lumOff val="60000"/>
            </a:schemeClr>
          </a:solidFill>
          <a:ln w="15875" cmpd="sng">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en-US" altLang="ja-JP"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100"/>
              </a:lnSpc>
            </a:pP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182437" y="568561"/>
            <a:ext cx="3749971" cy="226365"/>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ビジョン」の策定に向けた、これま</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で</a:t>
            </a: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の取組概要</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70428" y="948779"/>
            <a:ext cx="5790271" cy="1488613"/>
          </a:xfrm>
          <a:prstGeom prst="rect">
            <a:avLst/>
          </a:prstGeom>
          <a:noFill/>
        </p:spPr>
        <p:txBody>
          <a:bodyPr wrap="square" lIns="72000" tIns="64008" rIns="72000" bIns="64008" rtlCol="0">
            <a:spAutoFit/>
          </a:bodyPr>
          <a:lstStyle/>
          <a:p>
            <a:pPr marL="171450" indent="-171450">
              <a:lnSpc>
                <a:spcPts val="1100"/>
              </a:lnSpc>
              <a:spcBef>
                <a:spcPts val="200"/>
              </a:spcBef>
              <a:buFont typeface="Meiryo UI" panose="020B0604030504040204" pitchFamily="50" charset="-128"/>
              <a:buChar char="○"/>
            </a:pP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rPr>
              <a:t>2018</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月に知事を本部長とする庁内推進体制を整備し、府民等への理解促進や庁内各部局の主体的な取組みを推進。</a:t>
            </a:r>
            <a:endPar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100"/>
              </a:lnSpc>
              <a:spcBef>
                <a:spcPts val="600"/>
              </a:spcBef>
              <a:buFont typeface="Meiryo UI" panose="020B0604030504040204" pitchFamily="50" charset="-128"/>
              <a:buChar char="○"/>
            </a:pP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　本年度は、理解促進や各部局の取組みに加え、「</a:t>
            </a:r>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大阪がめざす</a:t>
            </a:r>
            <a:r>
              <a:rPr lang="en-US" altLang="ja-JP" sz="1000" b="1" spc="1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先進都市の姿（</a:t>
            </a:r>
            <a:r>
              <a:rPr lang="en-US" altLang="ja-JP" sz="1000" b="1" spc="100" dirty="0" smtClean="0">
                <a:latin typeface="Meiryo UI" panose="020B0604030504040204" pitchFamily="50" charset="-128"/>
                <a:ea typeface="Meiryo UI" panose="020B0604030504040204" pitchFamily="50" charset="-128"/>
                <a:cs typeface="Meiryo UI" panose="020B0604030504040204" pitchFamily="50" charset="-128"/>
              </a:rPr>
              <a:t>Osaka SDGs</a:t>
            </a:r>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」の取りまとめに</a:t>
            </a:r>
            <a:r>
              <a:rPr lang="ja-JP" altLang="en-US" sz="1000" spc="100" dirty="0">
                <a:latin typeface="Meiryo UI" panose="020B0604030504040204" pitchFamily="50" charset="-128"/>
                <a:ea typeface="Meiryo UI" panose="020B0604030504040204" pitchFamily="50" charset="-128"/>
                <a:cs typeface="Meiryo UI" panose="020B0604030504040204" pitchFamily="50" charset="-128"/>
              </a:rPr>
              <a:t>向</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け、有識者</a:t>
            </a:r>
            <a:r>
              <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rPr>
              <a:t>WG</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を設置し検討を深めている。</a:t>
            </a:r>
            <a:endPar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100"/>
              </a:lnSpc>
              <a:spcBef>
                <a:spcPts val="600"/>
              </a:spcBef>
              <a:buFont typeface="Meiryo UI" panose="020B0604030504040204" pitchFamily="50" charset="-128"/>
              <a:buChar char="○"/>
            </a:pP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８月に「中間整理案」</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を取りまとめ、</a:t>
            </a:r>
            <a:r>
              <a:rPr lang="en-US" altLang="ja-JP" sz="1000" spc="100" dirty="0" smtClean="0">
                <a:latin typeface="Meiryo UI" panose="020B0604030504040204" pitchFamily="50" charset="-128"/>
                <a:ea typeface="Meiryo UI" panose="020B0604030504040204" pitchFamily="50" charset="-128"/>
                <a:cs typeface="Meiryo UI" panose="020B0604030504040204" pitchFamily="50" charset="-128"/>
              </a:rPr>
              <a:t>SDGs17</a:t>
            </a:r>
            <a:r>
              <a:rPr lang="ja-JP" altLang="en-US" sz="1000" spc="100" dirty="0" smtClean="0">
                <a:latin typeface="Meiryo UI" panose="020B0604030504040204" pitchFamily="50" charset="-128"/>
                <a:ea typeface="Meiryo UI" panose="020B0604030504040204" pitchFamily="50" charset="-128"/>
                <a:cs typeface="Meiryo UI" panose="020B0604030504040204" pitchFamily="50" charset="-128"/>
              </a:rPr>
              <a:t>ゴールの現時点の到達点等を整理。その後、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府民アンケートや若者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企業の声を聴取。これまでの政策との整合や関連も踏まえ、</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「重点ゴール」を絞り込み。</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100"/>
              </a:lnSpc>
              <a:spcBef>
                <a:spcPts val="600"/>
              </a:spcBef>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今後、ゴールごとの目標設定と取組みの方向性等を整理し、議会からのご意見やパブリックコメントなどを経て、</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年度末に成案化</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を図る。</a:t>
            </a:r>
            <a:endParaRPr lang="ja-JP" altLang="en-US" sz="1000" spc="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286562036"/>
              </p:ext>
            </p:extLst>
          </p:nvPr>
        </p:nvGraphicFramePr>
        <p:xfrm>
          <a:off x="539376" y="6055705"/>
          <a:ext cx="5487954" cy="1666266"/>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3925177026"/>
                    </a:ext>
                  </a:extLst>
                </a:gridCol>
                <a:gridCol w="180000">
                  <a:extLst>
                    <a:ext uri="{9D8B030D-6E8A-4147-A177-3AD203B41FA5}">
                      <a16:colId xmlns:a16="http://schemas.microsoft.com/office/drawing/2014/main" val="1241186211"/>
                    </a:ext>
                  </a:extLst>
                </a:gridCol>
                <a:gridCol w="1074971">
                  <a:extLst>
                    <a:ext uri="{9D8B030D-6E8A-4147-A177-3AD203B41FA5}">
                      <a16:colId xmlns:a16="http://schemas.microsoft.com/office/drawing/2014/main" val="448750870"/>
                    </a:ext>
                  </a:extLst>
                </a:gridCol>
                <a:gridCol w="1237982">
                  <a:extLst>
                    <a:ext uri="{9D8B030D-6E8A-4147-A177-3AD203B41FA5}">
                      <a16:colId xmlns:a16="http://schemas.microsoft.com/office/drawing/2014/main" val="1842574891"/>
                    </a:ext>
                  </a:extLst>
                </a:gridCol>
                <a:gridCol w="1368006">
                  <a:extLst>
                    <a:ext uri="{9D8B030D-6E8A-4147-A177-3AD203B41FA5}">
                      <a16:colId xmlns:a16="http://schemas.microsoft.com/office/drawing/2014/main" val="3366790487"/>
                    </a:ext>
                  </a:extLst>
                </a:gridCol>
                <a:gridCol w="1302995">
                  <a:extLst>
                    <a:ext uri="{9D8B030D-6E8A-4147-A177-3AD203B41FA5}">
                      <a16:colId xmlns:a16="http://schemas.microsoft.com/office/drawing/2014/main" val="3019616236"/>
                    </a:ext>
                  </a:extLst>
                </a:gridCol>
              </a:tblGrid>
              <a:tr h="314487">
                <a:tc rowSpan="4">
                  <a:txBody>
                    <a:bodyPr/>
                    <a:lstStyle/>
                    <a:p>
                      <a:pPr algn="l">
                        <a:lnSpc>
                          <a:spcPts val="1100"/>
                        </a:lnSpc>
                      </a:pPr>
                      <a:r>
                        <a:rPr kumimoji="1" lang="ja-JP" altLang="en-US" sz="1000" b="0" spc="-150" baseline="0" dirty="0" smtClean="0">
                          <a:latin typeface="+mj-ea"/>
                          <a:ea typeface="+mj-ea"/>
                        </a:rPr>
                        <a:t> </a:t>
                      </a:r>
                      <a:r>
                        <a:rPr kumimoji="1" lang="ja-JP" altLang="en-US" sz="1000" b="0" spc="-100" baseline="0" dirty="0" smtClean="0">
                          <a:latin typeface="+mj-ea"/>
                          <a:ea typeface="+mj-ea"/>
                        </a:rPr>
                        <a:t>「自治体ＳＤＧｓ指標」</a:t>
                      </a:r>
                      <a:endParaRPr kumimoji="1" lang="en-US" altLang="ja-JP" sz="1000" b="0" spc="-100" baseline="0" dirty="0" smtClean="0">
                        <a:latin typeface="+mj-ea"/>
                        <a:ea typeface="+mj-ea"/>
                      </a:endParaRPr>
                    </a:p>
                    <a:p>
                      <a:pPr algn="l">
                        <a:lnSpc>
                          <a:spcPts val="1100"/>
                        </a:lnSpc>
                      </a:pPr>
                      <a:r>
                        <a:rPr kumimoji="1" lang="ja-JP" altLang="en-US" sz="1000" b="0" spc="-100" baseline="0" dirty="0" smtClean="0">
                          <a:latin typeface="+mj-ea"/>
                          <a:ea typeface="+mj-ea"/>
                        </a:rPr>
                        <a:t>　  からみた大阪の評価</a:t>
                      </a:r>
                      <a:endParaRPr kumimoji="1" lang="en-US" altLang="ja-JP" sz="1000" b="0" spc="-100" baseline="0" dirty="0" smtClean="0">
                        <a:latin typeface="+mj-ea"/>
                        <a:ea typeface="+mj-ea"/>
                      </a:endParaRPr>
                    </a:p>
                  </a:txBody>
                  <a:tcPr marL="0" marR="0" marT="0" marB="0" vert="eaVert">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4">
                  <a:txBody>
                    <a:bodyPr/>
                    <a:lstStyle/>
                    <a:p>
                      <a:pPr>
                        <a:lnSpc>
                          <a:spcPts val="1100"/>
                        </a:lnSpc>
                      </a:pPr>
                      <a:endParaRPr kumimoji="1" lang="ja-JP" altLang="en-US" sz="1000" b="0" dirty="0">
                        <a:latin typeface="+mj-ea"/>
                        <a:ea typeface="+mj-ea"/>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ts val="1100"/>
                        </a:lnSpc>
                      </a:pPr>
                      <a:endParaRPr kumimoji="1" lang="ja-JP" altLang="en-US" sz="1000" b="0" dirty="0">
                        <a:latin typeface="+mj-ea"/>
                        <a:ea typeface="+mj-ea"/>
                      </a:endParaRPr>
                    </a:p>
                  </a:txBody>
                  <a:tcPr marL="72000" marR="36000" marT="36000" marB="3600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98623"/>
                  </a:ext>
                </a:extLst>
              </a:tr>
              <a:tr h="410575">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nSpc>
                          <a:spcPts val="1100"/>
                        </a:lnSpc>
                      </a:pPr>
                      <a:endParaRPr kumimoji="1" lang="ja-JP" altLang="en-US" sz="1000" b="0" dirty="0">
                        <a:latin typeface="+mj-ea"/>
                        <a:ea typeface="+mj-ea"/>
                      </a:endParaRPr>
                    </a:p>
                  </a:txBody>
                  <a:tcPr marL="72000" marR="36000" marT="36000" marB="36000" anchor="ctr">
                    <a:lnL w="63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63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11859225"/>
                  </a:ext>
                </a:extLst>
              </a:tr>
              <a:tr h="363204">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nSpc>
                          <a:spcPts val="1100"/>
                        </a:lnSpc>
                      </a:pPr>
                      <a:endParaRPr kumimoji="1" lang="ja-JP" altLang="en-US" sz="1000" b="0" dirty="0">
                        <a:latin typeface="+mj-ea"/>
                        <a:ea typeface="+mj-ea"/>
                      </a:endParaRPr>
                    </a:p>
                  </a:txBody>
                  <a:tcPr marL="72000" marR="36000" marT="36000" marB="36000" anchor="ctr">
                    <a:lnL w="63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63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9912544"/>
                  </a:ext>
                </a:extLst>
              </a:tr>
              <a:tr h="180000">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a:txBody>
                    <a:bodyPr/>
                    <a:lstStyle/>
                    <a:p>
                      <a:pPr>
                        <a:lnSpc>
                          <a:spcPts val="1100"/>
                        </a:lnSpc>
                      </a:pPr>
                      <a:endParaRPr kumimoji="1" lang="ja-JP" altLang="en-US" sz="1000" b="0" dirty="0">
                        <a:latin typeface="+mj-ea"/>
                        <a:ea typeface="+mj-ea"/>
                      </a:endParaRPr>
                    </a:p>
                  </a:txBody>
                  <a:tcPr marL="72000" marR="36000" marT="36000" marB="36000" anchor="ctr">
                    <a:lnL w="63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endParaRPr kumimoji="1" lang="ja-JP" altLang="en-US" sz="1000" b="0" dirty="0">
                        <a:latin typeface="+mj-ea"/>
                        <a:ea typeface="+mj-ea"/>
                      </a:endParaRPr>
                    </a:p>
                  </a:txBody>
                  <a:tcPr marL="72000" marR="36000" marT="36000" marB="36000" anchor="ctr">
                    <a:lnL w="12700" cmpd="sng">
                      <a:noFill/>
                    </a:lnL>
                    <a:lnR w="63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8154899"/>
                  </a:ext>
                </a:extLst>
              </a:tr>
              <a:tr h="144000">
                <a:tc rowSpan="2" gridSpan="2">
                  <a:txBody>
                    <a:bodyPr/>
                    <a:lstStyle/>
                    <a:p>
                      <a:pPr>
                        <a:lnSpc>
                          <a:spcPts val="1100"/>
                        </a:lnSpc>
                      </a:pPr>
                      <a:endParaRPr kumimoji="1" lang="ja-JP" altLang="en-US" sz="1000" b="0" dirty="0">
                        <a:latin typeface="+mj-ea"/>
                        <a:ea typeface="+mj-ea"/>
                      </a:endParaRPr>
                    </a:p>
                  </a:txBody>
                  <a:tcPr marL="36000" marR="36000" marT="36000" marB="36000" anchor="ct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rowSpan="2"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gridSpan="4">
                  <a:txBody>
                    <a:bodyPr/>
                    <a:lstStyle/>
                    <a:p>
                      <a:pPr>
                        <a:lnSpc>
                          <a:spcPts val="900"/>
                        </a:lnSpc>
                      </a:pPr>
                      <a:endParaRPr kumimoji="1" lang="ja-JP" altLang="en-US" sz="1000" b="0" dirty="0">
                        <a:latin typeface="+mj-ea"/>
                        <a:ea typeface="+mj-ea"/>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1224137847"/>
                  </a:ext>
                </a:extLst>
              </a:tr>
              <a:tr h="180000">
                <a:tc gridSpan="2"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hMerge="1" v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gridSpan="4">
                  <a:txBody>
                    <a:bodyPr/>
                    <a:lstStyle/>
                    <a:p>
                      <a:pPr algn="ctr">
                        <a:lnSpc>
                          <a:spcPts val="1100"/>
                        </a:lnSpc>
                      </a:pPr>
                      <a:r>
                        <a:rPr kumimoji="1" lang="ja-JP" altLang="en-US" sz="1000" b="0" dirty="0" smtClean="0">
                          <a:latin typeface="+mj-ea"/>
                          <a:ea typeface="+mj-ea"/>
                        </a:rPr>
                        <a:t>「国際的な日本の評価（</a:t>
                      </a:r>
                      <a:r>
                        <a:rPr kumimoji="1" lang="en-US" altLang="ja-JP" sz="1000" b="0" dirty="0" smtClean="0">
                          <a:latin typeface="+mj-ea"/>
                          <a:ea typeface="+mj-ea"/>
                        </a:rPr>
                        <a:t>SDSN</a:t>
                      </a:r>
                      <a:r>
                        <a:rPr kumimoji="1" lang="ja-JP" altLang="en-US" sz="1000" b="0" dirty="0" smtClean="0">
                          <a:latin typeface="+mj-ea"/>
                          <a:ea typeface="+mj-ea"/>
                        </a:rPr>
                        <a:t>）」からみた日本の評価</a:t>
                      </a:r>
                      <a:endParaRPr kumimoji="1" lang="ja-JP" altLang="en-US" sz="1000" b="0" dirty="0">
                        <a:latin typeface="+mj-ea"/>
                        <a:ea typeface="+mj-ea"/>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tc hMerge="1">
                  <a:txBody>
                    <a:bodyPr/>
                    <a:lstStyle/>
                    <a:p>
                      <a:pPr>
                        <a:lnSpc>
                          <a:spcPts val="1100"/>
                        </a:lnSpc>
                      </a:pP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tc>
                <a:extLst>
                  <a:ext uri="{0D108BD9-81ED-4DB2-BD59-A6C34878D82A}">
                    <a16:rowId xmlns:a16="http://schemas.microsoft.com/office/drawing/2014/main" val="3282944104"/>
                  </a:ext>
                </a:extLst>
              </a:tr>
            </a:tbl>
          </a:graphicData>
        </a:graphic>
      </p:graphicFrame>
      <p:cxnSp>
        <p:nvCxnSpPr>
          <p:cNvPr id="36" name="直線矢印コネクタ 35"/>
          <p:cNvCxnSpPr/>
          <p:nvPr/>
        </p:nvCxnSpPr>
        <p:spPr>
          <a:xfrm>
            <a:off x="948207" y="6250934"/>
            <a:ext cx="0" cy="936000"/>
          </a:xfrm>
          <a:prstGeom prst="straightConnector1">
            <a:avLst/>
          </a:prstGeom>
          <a:ln w="2222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1482409" y="7455702"/>
            <a:ext cx="4104000" cy="0"/>
          </a:xfrm>
          <a:prstGeom prst="straightConnector1">
            <a:avLst/>
          </a:prstGeom>
          <a:ln w="2222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5761109" y="7309286"/>
            <a:ext cx="182280" cy="231089"/>
          </a:xfrm>
          <a:prstGeom prst="rect">
            <a:avLst/>
          </a:prstGeom>
        </p:spPr>
        <p:txBody>
          <a:bodyPr wrap="square" lIns="0" tIns="0" rIns="0" bIns="0" anchor="ctr">
            <a:spAutoFit/>
          </a:bodyPr>
          <a:lstStyle/>
          <a:p>
            <a:pPr>
              <a:lnSpc>
                <a:spcPts val="2188"/>
              </a:lnSpc>
            </a:pPr>
            <a:r>
              <a:rPr lang="ja-JP" altLang="en-US" sz="900" dirty="0">
                <a:latin typeface="ＭＳ Ｐゴシック" panose="020B0600070205080204" pitchFamily="50" charset="-128"/>
                <a:ea typeface="ＭＳ Ｐゴシック" panose="020B0600070205080204" pitchFamily="50" charset="-128"/>
              </a:rPr>
              <a:t>高</a:t>
            </a:r>
            <a:endParaRPr lang="en-US" altLang="ja-JP" sz="900" dirty="0">
              <a:latin typeface="ＭＳ Ｐゴシック" panose="020B0600070205080204" pitchFamily="50" charset="-128"/>
              <a:ea typeface="ＭＳ Ｐゴシック" panose="020B0600070205080204" pitchFamily="50" charset="-128"/>
            </a:endParaRPr>
          </a:p>
        </p:txBody>
      </p:sp>
      <p:sp>
        <p:nvSpPr>
          <p:cNvPr id="40" name="正方形/長方形 39"/>
          <p:cNvSpPr/>
          <p:nvPr/>
        </p:nvSpPr>
        <p:spPr>
          <a:xfrm>
            <a:off x="892096" y="6053064"/>
            <a:ext cx="200779" cy="231089"/>
          </a:xfrm>
          <a:prstGeom prst="rect">
            <a:avLst/>
          </a:prstGeom>
        </p:spPr>
        <p:txBody>
          <a:bodyPr wrap="square" lIns="0" tIns="0" rIns="0" bIns="0" anchor="ctr">
            <a:spAutoFit/>
          </a:bodyPr>
          <a:lstStyle/>
          <a:p>
            <a:pPr>
              <a:lnSpc>
                <a:spcPts val="2188"/>
              </a:lnSpc>
            </a:pPr>
            <a:r>
              <a:rPr lang="ja-JP" altLang="en-US" sz="900" dirty="0">
                <a:latin typeface="ＭＳ Ｐゴシック" panose="020B0600070205080204" pitchFamily="50" charset="-128"/>
                <a:ea typeface="ＭＳ Ｐゴシック" panose="020B0600070205080204" pitchFamily="50" charset="-128"/>
              </a:rPr>
              <a:t>高</a:t>
            </a:r>
            <a:endParaRPr lang="en-US" altLang="ja-JP" sz="900" dirty="0">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1264697" y="7317924"/>
            <a:ext cx="261077" cy="231089"/>
          </a:xfrm>
          <a:prstGeom prst="rect">
            <a:avLst/>
          </a:prstGeom>
        </p:spPr>
        <p:txBody>
          <a:bodyPr wrap="square" lIns="0" tIns="0" rIns="0" bIns="0" anchor="ctr">
            <a:spAutoFit/>
          </a:bodyPr>
          <a:lstStyle/>
          <a:p>
            <a:pPr>
              <a:lnSpc>
                <a:spcPts val="2188"/>
              </a:lnSpc>
            </a:pPr>
            <a:r>
              <a:rPr lang="ja-JP" altLang="en-US" sz="900" dirty="0">
                <a:latin typeface="ＭＳ Ｐゴシック" panose="020B0600070205080204" pitchFamily="50" charset="-128"/>
                <a:ea typeface="ＭＳ Ｐゴシック" panose="020B0600070205080204" pitchFamily="50" charset="-128"/>
              </a:rPr>
              <a:t>低</a:t>
            </a:r>
            <a:endParaRPr lang="en-US" altLang="ja-JP" sz="900" dirty="0">
              <a:latin typeface="ＭＳ Ｐゴシック" panose="020B0600070205080204" pitchFamily="50" charset="-128"/>
              <a:ea typeface="ＭＳ Ｐゴシック" panose="020B0600070205080204" pitchFamily="50" charset="-128"/>
            </a:endParaRPr>
          </a:p>
        </p:txBody>
      </p:sp>
      <p:sp>
        <p:nvSpPr>
          <p:cNvPr id="48" name="正方形/長方形 47"/>
          <p:cNvSpPr/>
          <p:nvPr/>
        </p:nvSpPr>
        <p:spPr>
          <a:xfrm>
            <a:off x="886736" y="7132141"/>
            <a:ext cx="172766" cy="231089"/>
          </a:xfrm>
          <a:prstGeom prst="rect">
            <a:avLst/>
          </a:prstGeom>
        </p:spPr>
        <p:txBody>
          <a:bodyPr wrap="square" lIns="0" tIns="0" rIns="0" bIns="0" anchor="ctr">
            <a:spAutoFit/>
          </a:bodyPr>
          <a:lstStyle/>
          <a:p>
            <a:pPr>
              <a:lnSpc>
                <a:spcPts val="2188"/>
              </a:lnSpc>
            </a:pPr>
            <a:r>
              <a:rPr lang="ja-JP" altLang="en-US" sz="900" dirty="0">
                <a:latin typeface="ＭＳ Ｐゴシック" panose="020B0600070205080204" pitchFamily="50" charset="-128"/>
                <a:ea typeface="ＭＳ Ｐゴシック" panose="020B0600070205080204" pitchFamily="50" charset="-128"/>
              </a:rPr>
              <a:t>低</a:t>
            </a:r>
            <a:endParaRPr lang="en-US" altLang="ja-JP" sz="900" dirty="0">
              <a:latin typeface="ＭＳ Ｐゴシック" panose="020B0600070205080204" pitchFamily="50" charset="-128"/>
              <a:ea typeface="ＭＳ Ｐゴシック" panose="020B0600070205080204" pitchFamily="50" charset="-128"/>
            </a:endParaRPr>
          </a:p>
        </p:txBody>
      </p:sp>
      <p:sp>
        <p:nvSpPr>
          <p:cNvPr id="53" name="テキスト ボックス 52"/>
          <p:cNvSpPr txBox="1"/>
          <p:nvPr/>
        </p:nvSpPr>
        <p:spPr>
          <a:xfrm>
            <a:off x="1248647" y="6106633"/>
            <a:ext cx="2160000" cy="159961"/>
          </a:xfrm>
          <a:prstGeom prst="rect">
            <a:avLst/>
          </a:prstGeom>
          <a:solidFill>
            <a:schemeClr val="accent6">
              <a:lumMod val="20000"/>
              <a:lumOff val="80000"/>
            </a:schemeClr>
          </a:solidFill>
          <a:ln w="12700">
            <a:solidFill>
              <a:schemeClr val="dk1">
                <a:shade val="95000"/>
                <a:satMod val="105000"/>
              </a:schemeClr>
            </a:solidFill>
            <a:prstDash val="sysDot"/>
          </a:ln>
        </p:spPr>
        <p:style>
          <a:lnRef idx="2">
            <a:schemeClr val="accent1"/>
          </a:lnRef>
          <a:fillRef idx="1">
            <a:schemeClr val="lt1"/>
          </a:fillRef>
          <a:effectRef idx="0">
            <a:schemeClr val="accent1"/>
          </a:effectRef>
          <a:fontRef idx="minor">
            <a:schemeClr val="dk1"/>
          </a:fontRef>
        </p:style>
        <p:txBody>
          <a:bodyPr wrap="none" lIns="49229" tIns="36000" rIns="49229" bIns="36000" rtlCol="0" anchor="ctr" anchorCtr="0">
            <a:noAutofit/>
          </a:bodyPr>
          <a:lstStyle/>
          <a:p>
            <a:pPr algn="ctr"/>
            <a:r>
              <a:rPr lang="en-US" altLang="ja-JP" sz="1000" b="1" dirty="0">
                <a:solidFill>
                  <a:schemeClr val="tx1"/>
                </a:solidFill>
                <a:latin typeface="+mj-ea"/>
                <a:ea typeface="+mj-ea"/>
                <a:cs typeface="Meiryo UI" panose="020B0604030504040204" pitchFamily="50" charset="-128"/>
              </a:rPr>
              <a:t>SDSN</a:t>
            </a:r>
            <a:r>
              <a:rPr lang="ja-JP" altLang="en-US" sz="1000" dirty="0">
                <a:solidFill>
                  <a:schemeClr val="tx1"/>
                </a:solidFill>
                <a:latin typeface="+mj-ea"/>
                <a:ea typeface="+mj-ea"/>
                <a:cs typeface="Meiryo UI" panose="020B0604030504040204" pitchFamily="50" charset="-128"/>
              </a:rPr>
              <a:t>は</a:t>
            </a:r>
            <a:r>
              <a:rPr lang="ja-JP" altLang="en-US" sz="1000" b="1" dirty="0">
                <a:solidFill>
                  <a:schemeClr val="tx1"/>
                </a:solidFill>
                <a:latin typeface="+mj-ea"/>
                <a:ea typeface="+mj-ea"/>
                <a:cs typeface="Meiryo UI" panose="020B0604030504040204" pitchFamily="50" charset="-128"/>
              </a:rPr>
              <a:t>低</a:t>
            </a:r>
            <a:r>
              <a:rPr lang="ja-JP" altLang="en-US" sz="1000" dirty="0">
                <a:solidFill>
                  <a:schemeClr val="tx1"/>
                </a:solidFill>
                <a:latin typeface="+mj-ea"/>
                <a:ea typeface="+mj-ea"/>
                <a:cs typeface="Meiryo UI" panose="020B0604030504040204" pitchFamily="50" charset="-128"/>
              </a:rPr>
              <a:t>く、</a:t>
            </a:r>
            <a:r>
              <a:rPr lang="ja-JP" altLang="en-US" sz="1000" b="1" dirty="0">
                <a:solidFill>
                  <a:schemeClr val="tx1"/>
                </a:solidFill>
                <a:latin typeface="+mj-ea"/>
                <a:ea typeface="+mj-ea"/>
                <a:cs typeface="Meiryo UI" panose="020B0604030504040204" pitchFamily="50" charset="-128"/>
              </a:rPr>
              <a:t>自治体指標</a:t>
            </a:r>
            <a:r>
              <a:rPr lang="ja-JP" altLang="en-US" sz="1000" dirty="0">
                <a:solidFill>
                  <a:schemeClr val="tx1"/>
                </a:solidFill>
                <a:latin typeface="+mj-ea"/>
                <a:ea typeface="+mj-ea"/>
                <a:cs typeface="Meiryo UI" panose="020B0604030504040204" pitchFamily="50" charset="-128"/>
              </a:rPr>
              <a:t>が</a:t>
            </a:r>
            <a:r>
              <a:rPr lang="ja-JP" altLang="en-US" sz="1000" b="1" dirty="0">
                <a:solidFill>
                  <a:schemeClr val="tx1"/>
                </a:solidFill>
                <a:latin typeface="+mj-ea"/>
                <a:ea typeface="+mj-ea"/>
                <a:cs typeface="Meiryo UI" panose="020B0604030504040204" pitchFamily="50" charset="-128"/>
              </a:rPr>
              <a:t>高</a:t>
            </a:r>
            <a:r>
              <a:rPr lang="ja-JP" altLang="en-US" sz="1000" dirty="0">
                <a:solidFill>
                  <a:schemeClr val="tx1"/>
                </a:solidFill>
                <a:latin typeface="+mj-ea"/>
                <a:ea typeface="+mj-ea"/>
                <a:cs typeface="Meiryo UI" panose="020B0604030504040204" pitchFamily="50" charset="-128"/>
              </a:rPr>
              <a:t>い</a:t>
            </a:r>
            <a:endParaRPr lang="en-US" altLang="ja-JP" sz="1000" dirty="0">
              <a:solidFill>
                <a:schemeClr val="tx1"/>
              </a:solidFill>
              <a:latin typeface="+mj-ea"/>
              <a:ea typeface="+mj-ea"/>
              <a:cs typeface="Meiryo UI" panose="020B0604030504040204" pitchFamily="50" charset="-128"/>
            </a:endParaRPr>
          </a:p>
        </p:txBody>
      </p:sp>
      <p:sp>
        <p:nvSpPr>
          <p:cNvPr id="57" name="テキスト ボックス 56"/>
          <p:cNvSpPr txBox="1"/>
          <p:nvPr/>
        </p:nvSpPr>
        <p:spPr>
          <a:xfrm>
            <a:off x="3787299" y="6124572"/>
            <a:ext cx="2160000" cy="150179"/>
          </a:xfrm>
          <a:prstGeom prst="rect">
            <a:avLst/>
          </a:prstGeom>
          <a:solidFill>
            <a:schemeClr val="accent6">
              <a:lumMod val="20000"/>
              <a:lumOff val="80000"/>
            </a:schemeClr>
          </a:solidFill>
          <a:ln w="12700">
            <a:solidFill>
              <a:schemeClr val="dk1">
                <a:shade val="95000"/>
                <a:satMod val="105000"/>
              </a:schemeClr>
            </a:solidFill>
            <a:prstDash val="sysDot"/>
          </a:ln>
        </p:spPr>
        <p:style>
          <a:lnRef idx="2">
            <a:schemeClr val="accent1"/>
          </a:lnRef>
          <a:fillRef idx="1">
            <a:schemeClr val="lt1"/>
          </a:fillRef>
          <a:effectRef idx="0">
            <a:schemeClr val="accent1"/>
          </a:effectRef>
          <a:fontRef idx="minor">
            <a:schemeClr val="dk1"/>
          </a:fontRef>
        </p:style>
        <p:txBody>
          <a:bodyPr wrap="none" lIns="49229" tIns="36000" rIns="49229" bIns="36000" rtlCol="0" anchor="ctr" anchorCtr="0">
            <a:noAutofit/>
          </a:bodyPr>
          <a:lstStyle/>
          <a:p>
            <a:pPr algn="ctr"/>
            <a:r>
              <a:rPr lang="en-US" altLang="ja-JP" sz="1000" b="1" dirty="0">
                <a:solidFill>
                  <a:schemeClr val="tx1"/>
                </a:solidFill>
                <a:latin typeface="+mj-ea"/>
                <a:ea typeface="+mj-ea"/>
                <a:cs typeface="Meiryo UI" panose="020B0604030504040204" pitchFamily="50" charset="-128"/>
              </a:rPr>
              <a:t>SDSN</a:t>
            </a:r>
            <a:r>
              <a:rPr lang="ja-JP" altLang="en-US" sz="1000" dirty="0">
                <a:solidFill>
                  <a:schemeClr val="tx1"/>
                </a:solidFill>
                <a:latin typeface="+mj-ea"/>
                <a:ea typeface="+mj-ea"/>
                <a:cs typeface="Meiryo UI" panose="020B0604030504040204" pitchFamily="50" charset="-128"/>
              </a:rPr>
              <a:t>も</a:t>
            </a:r>
            <a:r>
              <a:rPr lang="ja-JP" altLang="en-US" sz="1000" b="1" dirty="0">
                <a:solidFill>
                  <a:schemeClr val="tx1"/>
                </a:solidFill>
                <a:latin typeface="+mj-ea"/>
                <a:ea typeface="+mj-ea"/>
                <a:cs typeface="Meiryo UI" panose="020B0604030504040204" pitchFamily="50" charset="-128"/>
              </a:rPr>
              <a:t>自治体指標</a:t>
            </a:r>
            <a:r>
              <a:rPr lang="ja-JP" altLang="en-US" sz="1000" dirty="0">
                <a:solidFill>
                  <a:schemeClr val="tx1"/>
                </a:solidFill>
                <a:latin typeface="+mj-ea"/>
                <a:ea typeface="+mj-ea"/>
                <a:cs typeface="Meiryo UI" panose="020B0604030504040204" pitchFamily="50" charset="-128"/>
              </a:rPr>
              <a:t>も、</a:t>
            </a:r>
            <a:r>
              <a:rPr lang="ja-JP" altLang="en-US" sz="1000" b="1" dirty="0">
                <a:solidFill>
                  <a:schemeClr val="tx1"/>
                </a:solidFill>
                <a:latin typeface="+mj-ea"/>
                <a:ea typeface="+mj-ea"/>
                <a:cs typeface="Meiryo UI" panose="020B0604030504040204" pitchFamily="50" charset="-128"/>
              </a:rPr>
              <a:t>高</a:t>
            </a:r>
            <a:r>
              <a:rPr lang="ja-JP" altLang="en-US" sz="1000" dirty="0">
                <a:solidFill>
                  <a:schemeClr val="tx1"/>
                </a:solidFill>
                <a:latin typeface="+mj-ea"/>
                <a:ea typeface="+mj-ea"/>
                <a:cs typeface="Meiryo UI" panose="020B0604030504040204" pitchFamily="50" charset="-128"/>
              </a:rPr>
              <a:t>い</a:t>
            </a:r>
            <a:endParaRPr lang="en-US" altLang="ja-JP" sz="1000" dirty="0">
              <a:solidFill>
                <a:schemeClr val="tx1"/>
              </a:solidFill>
              <a:latin typeface="+mj-ea"/>
              <a:ea typeface="+mj-ea"/>
              <a:cs typeface="Meiryo UI" panose="020B0604030504040204" pitchFamily="50" charset="-128"/>
            </a:endParaRPr>
          </a:p>
        </p:txBody>
      </p:sp>
      <p:sp>
        <p:nvSpPr>
          <p:cNvPr id="59" name="テキスト ボックス 58"/>
          <p:cNvSpPr txBox="1"/>
          <p:nvPr/>
        </p:nvSpPr>
        <p:spPr>
          <a:xfrm>
            <a:off x="1256333" y="6889567"/>
            <a:ext cx="2160000" cy="161382"/>
          </a:xfrm>
          <a:prstGeom prst="rect">
            <a:avLst/>
          </a:prstGeom>
          <a:solidFill>
            <a:schemeClr val="accent6">
              <a:lumMod val="20000"/>
              <a:lumOff val="80000"/>
            </a:schemeClr>
          </a:solidFill>
          <a:ln w="12700">
            <a:solidFill>
              <a:schemeClr val="dk1">
                <a:shade val="95000"/>
                <a:satMod val="105000"/>
              </a:schemeClr>
            </a:solidFill>
            <a:prstDash val="sysDot"/>
          </a:ln>
        </p:spPr>
        <p:style>
          <a:lnRef idx="2">
            <a:schemeClr val="accent1"/>
          </a:lnRef>
          <a:fillRef idx="1">
            <a:schemeClr val="lt1"/>
          </a:fillRef>
          <a:effectRef idx="0">
            <a:schemeClr val="accent1"/>
          </a:effectRef>
          <a:fontRef idx="minor">
            <a:schemeClr val="dk1"/>
          </a:fontRef>
        </p:style>
        <p:txBody>
          <a:bodyPr wrap="none" lIns="49229" tIns="36000" rIns="49229" bIns="36000" rtlCol="0" anchor="ctr" anchorCtr="0">
            <a:noAutofit/>
          </a:bodyPr>
          <a:lstStyle/>
          <a:p>
            <a:pPr algn="ctr"/>
            <a:r>
              <a:rPr lang="en-US" altLang="ja-JP" sz="1000" b="1" dirty="0">
                <a:solidFill>
                  <a:schemeClr val="tx1"/>
                </a:solidFill>
                <a:latin typeface="+mj-ea"/>
                <a:ea typeface="+mj-ea"/>
                <a:cs typeface="Meiryo UI" panose="020B0604030504040204" pitchFamily="50" charset="-128"/>
              </a:rPr>
              <a:t>SDSN</a:t>
            </a:r>
            <a:r>
              <a:rPr lang="ja-JP" altLang="en-US" sz="1000" dirty="0">
                <a:solidFill>
                  <a:schemeClr val="tx1"/>
                </a:solidFill>
                <a:latin typeface="+mj-ea"/>
                <a:ea typeface="+mj-ea"/>
                <a:cs typeface="Meiryo UI" panose="020B0604030504040204" pitchFamily="50" charset="-128"/>
              </a:rPr>
              <a:t>も</a:t>
            </a:r>
            <a:r>
              <a:rPr lang="ja-JP" altLang="en-US" sz="1000" b="1" dirty="0">
                <a:solidFill>
                  <a:schemeClr val="tx1"/>
                </a:solidFill>
                <a:latin typeface="+mj-ea"/>
                <a:ea typeface="+mj-ea"/>
                <a:cs typeface="Meiryo UI" panose="020B0604030504040204" pitchFamily="50" charset="-128"/>
              </a:rPr>
              <a:t>自治体指標</a:t>
            </a:r>
            <a:r>
              <a:rPr lang="ja-JP" altLang="en-US" sz="1000" dirty="0">
                <a:solidFill>
                  <a:schemeClr val="tx1"/>
                </a:solidFill>
                <a:latin typeface="+mj-ea"/>
                <a:ea typeface="+mj-ea"/>
                <a:cs typeface="Meiryo UI" panose="020B0604030504040204" pitchFamily="50" charset="-128"/>
              </a:rPr>
              <a:t>も、</a:t>
            </a:r>
            <a:r>
              <a:rPr lang="ja-JP" altLang="en-US" sz="1000" b="1" dirty="0">
                <a:solidFill>
                  <a:schemeClr val="tx1"/>
                </a:solidFill>
                <a:latin typeface="+mj-ea"/>
                <a:ea typeface="+mj-ea"/>
                <a:cs typeface="Meiryo UI" panose="020B0604030504040204" pitchFamily="50" charset="-128"/>
              </a:rPr>
              <a:t>低</a:t>
            </a:r>
            <a:r>
              <a:rPr lang="ja-JP" altLang="en-US" sz="1000" dirty="0">
                <a:solidFill>
                  <a:schemeClr val="tx1"/>
                </a:solidFill>
                <a:latin typeface="+mj-ea"/>
                <a:ea typeface="+mj-ea"/>
                <a:cs typeface="Meiryo UI" panose="020B0604030504040204" pitchFamily="50" charset="-128"/>
              </a:rPr>
              <a:t>い</a:t>
            </a:r>
            <a:endParaRPr lang="en-US" altLang="ja-JP" sz="1000" dirty="0">
              <a:solidFill>
                <a:schemeClr val="tx1"/>
              </a:solidFill>
              <a:latin typeface="+mj-ea"/>
              <a:ea typeface="+mj-ea"/>
              <a:cs typeface="Meiryo UI" panose="020B0604030504040204" pitchFamily="50" charset="-128"/>
            </a:endParaRPr>
          </a:p>
        </p:txBody>
      </p:sp>
      <p:sp>
        <p:nvSpPr>
          <p:cNvPr id="62" name="テキスト ボックス 61"/>
          <p:cNvSpPr txBox="1"/>
          <p:nvPr/>
        </p:nvSpPr>
        <p:spPr>
          <a:xfrm>
            <a:off x="3787299" y="6896745"/>
            <a:ext cx="2160000" cy="159149"/>
          </a:xfrm>
          <a:prstGeom prst="rect">
            <a:avLst/>
          </a:prstGeom>
          <a:solidFill>
            <a:schemeClr val="accent6">
              <a:lumMod val="20000"/>
              <a:lumOff val="80000"/>
            </a:schemeClr>
          </a:solidFill>
          <a:ln w="12700">
            <a:solidFill>
              <a:schemeClr val="dk1">
                <a:shade val="95000"/>
                <a:satMod val="105000"/>
              </a:schemeClr>
            </a:solidFill>
            <a:prstDash val="sysDot"/>
          </a:ln>
        </p:spPr>
        <p:style>
          <a:lnRef idx="2">
            <a:schemeClr val="accent1"/>
          </a:lnRef>
          <a:fillRef idx="1">
            <a:schemeClr val="lt1"/>
          </a:fillRef>
          <a:effectRef idx="0">
            <a:schemeClr val="accent1"/>
          </a:effectRef>
          <a:fontRef idx="minor">
            <a:schemeClr val="dk1"/>
          </a:fontRef>
        </p:style>
        <p:txBody>
          <a:bodyPr wrap="none" lIns="49229" tIns="36000" rIns="49229" bIns="36000" rtlCol="0" anchor="ctr" anchorCtr="0">
            <a:noAutofit/>
          </a:bodyPr>
          <a:lstStyle/>
          <a:p>
            <a:pPr algn="ctr"/>
            <a:r>
              <a:rPr lang="en-US" altLang="ja-JP" sz="1000" b="1" dirty="0">
                <a:solidFill>
                  <a:schemeClr val="tx1"/>
                </a:solidFill>
                <a:latin typeface="+mj-ea"/>
                <a:ea typeface="+mj-ea"/>
                <a:cs typeface="Meiryo UI" panose="020B0604030504040204" pitchFamily="50" charset="-128"/>
              </a:rPr>
              <a:t>SDSN</a:t>
            </a:r>
            <a:r>
              <a:rPr lang="ja-JP" altLang="en-US" sz="1000" dirty="0">
                <a:solidFill>
                  <a:schemeClr val="tx1"/>
                </a:solidFill>
                <a:latin typeface="+mj-ea"/>
                <a:ea typeface="+mj-ea"/>
                <a:cs typeface="Meiryo UI" panose="020B0604030504040204" pitchFamily="50" charset="-128"/>
              </a:rPr>
              <a:t>は</a:t>
            </a:r>
            <a:r>
              <a:rPr lang="ja-JP" altLang="en-US" sz="1000" b="1" dirty="0">
                <a:solidFill>
                  <a:schemeClr val="tx1"/>
                </a:solidFill>
                <a:latin typeface="+mj-ea"/>
                <a:ea typeface="+mj-ea"/>
                <a:cs typeface="Meiryo UI" panose="020B0604030504040204" pitchFamily="50" charset="-128"/>
              </a:rPr>
              <a:t>高</a:t>
            </a:r>
            <a:r>
              <a:rPr lang="ja-JP" altLang="en-US" sz="1000" dirty="0">
                <a:solidFill>
                  <a:schemeClr val="tx1"/>
                </a:solidFill>
                <a:latin typeface="+mj-ea"/>
                <a:ea typeface="+mj-ea"/>
                <a:cs typeface="Meiryo UI" panose="020B0604030504040204" pitchFamily="50" charset="-128"/>
              </a:rPr>
              <a:t>く、</a:t>
            </a:r>
            <a:r>
              <a:rPr lang="ja-JP" altLang="en-US" sz="1000" b="1" dirty="0">
                <a:solidFill>
                  <a:schemeClr val="tx1"/>
                </a:solidFill>
                <a:latin typeface="+mj-ea"/>
                <a:ea typeface="+mj-ea"/>
                <a:cs typeface="Meiryo UI" panose="020B0604030504040204" pitchFamily="50" charset="-128"/>
              </a:rPr>
              <a:t>自治体指標</a:t>
            </a:r>
            <a:r>
              <a:rPr lang="ja-JP" altLang="en-US" sz="1000" dirty="0">
                <a:solidFill>
                  <a:schemeClr val="tx1"/>
                </a:solidFill>
                <a:latin typeface="+mj-ea"/>
                <a:ea typeface="+mj-ea"/>
                <a:cs typeface="Meiryo UI" panose="020B0604030504040204" pitchFamily="50" charset="-128"/>
              </a:rPr>
              <a:t>が</a:t>
            </a:r>
            <a:r>
              <a:rPr lang="ja-JP" altLang="en-US" sz="1000" b="1" dirty="0">
                <a:solidFill>
                  <a:schemeClr val="tx1"/>
                </a:solidFill>
                <a:latin typeface="+mj-ea"/>
                <a:ea typeface="+mj-ea"/>
                <a:cs typeface="Meiryo UI" panose="020B0604030504040204" pitchFamily="50" charset="-128"/>
              </a:rPr>
              <a:t>低</a:t>
            </a:r>
            <a:r>
              <a:rPr lang="ja-JP" altLang="en-US" sz="1000" dirty="0">
                <a:solidFill>
                  <a:schemeClr val="tx1"/>
                </a:solidFill>
                <a:latin typeface="+mj-ea"/>
                <a:ea typeface="+mj-ea"/>
                <a:cs typeface="Meiryo UI" panose="020B0604030504040204" pitchFamily="50" charset="-128"/>
              </a:rPr>
              <a:t>い</a:t>
            </a:r>
            <a:endParaRPr lang="en-US" altLang="ja-JP" sz="1000" dirty="0">
              <a:solidFill>
                <a:schemeClr val="tx1"/>
              </a:solidFill>
              <a:latin typeface="+mj-ea"/>
              <a:ea typeface="+mj-ea"/>
              <a:cs typeface="Meiryo UI" panose="020B0604030504040204" pitchFamily="50" charset="-128"/>
            </a:endParaRPr>
          </a:p>
        </p:txBody>
      </p:sp>
      <p:sp>
        <p:nvSpPr>
          <p:cNvPr id="63" name="テキスト ボックス 62"/>
          <p:cNvSpPr txBox="1"/>
          <p:nvPr/>
        </p:nvSpPr>
        <p:spPr>
          <a:xfrm>
            <a:off x="1272111" y="6274998"/>
            <a:ext cx="1245921" cy="668771"/>
          </a:xfrm>
          <a:prstGeom prst="rect">
            <a:avLst/>
          </a:prstGeom>
          <a:noFill/>
          <a:ln w="12700">
            <a:noFill/>
            <a:prstDash val="sysDot"/>
          </a:ln>
        </p:spPr>
        <p:style>
          <a:lnRef idx="2">
            <a:schemeClr val="accent1"/>
          </a:lnRef>
          <a:fillRef idx="1">
            <a:schemeClr val="lt1"/>
          </a:fillRef>
          <a:effectRef idx="0">
            <a:schemeClr val="accent1"/>
          </a:effectRef>
          <a:fontRef idx="minor">
            <a:schemeClr val="dk1"/>
          </a:fontRef>
        </p:style>
        <p:txBody>
          <a:bodyPr wrap="none" lIns="49229" tIns="49229" rIns="49229" bIns="49229" rtlCol="0" anchor="t" anchorCtr="0">
            <a:noAutofit/>
          </a:bodyPr>
          <a:lstStyle/>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飢餓</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不平</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3847762" y="6159344"/>
            <a:ext cx="2052799" cy="650269"/>
          </a:xfrm>
          <a:prstGeom prst="rect">
            <a:avLst/>
          </a:prstGeom>
          <a:noFill/>
          <a:ln w="12700">
            <a:noFill/>
            <a:prstDash val="sysDot"/>
          </a:ln>
        </p:spPr>
        <p:style>
          <a:lnRef idx="2">
            <a:schemeClr val="accent1"/>
          </a:lnRef>
          <a:fillRef idx="1">
            <a:schemeClr val="lt1"/>
          </a:fillRef>
          <a:effectRef idx="0">
            <a:schemeClr val="accent1"/>
          </a:effectRef>
          <a:fontRef idx="minor">
            <a:schemeClr val="dk1"/>
          </a:fontRef>
        </p:style>
        <p:txBody>
          <a:bodyPr wrap="none" lIns="49229" tIns="49229" rIns="49229" bIns="49229" rtlCol="0" anchor="ctr" anchorCtr="0">
            <a:noAutofit/>
          </a:bodyPr>
          <a:lstStyle/>
          <a:p>
            <a:pPr>
              <a:lnSpc>
                <a:spcPts val="9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 水</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成長と雇用</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、産業化、イノベーション</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3840002" y="7055894"/>
            <a:ext cx="1152128" cy="383946"/>
          </a:xfrm>
          <a:prstGeom prst="rect">
            <a:avLst/>
          </a:prstGeom>
          <a:noFill/>
          <a:ln w="12700">
            <a:noFill/>
            <a:prstDash val="sysDot"/>
          </a:ln>
        </p:spPr>
        <p:style>
          <a:lnRef idx="2">
            <a:schemeClr val="accent1"/>
          </a:lnRef>
          <a:fillRef idx="1">
            <a:schemeClr val="lt1"/>
          </a:fillRef>
          <a:effectRef idx="0">
            <a:schemeClr val="accent1"/>
          </a:effectRef>
          <a:fontRef idx="minor">
            <a:schemeClr val="dk1"/>
          </a:fontRef>
        </p:style>
        <p:txBody>
          <a:bodyPr wrap="none" lIns="49229" tIns="49229" rIns="49229" bIns="49229" rtlCol="0" anchor="t" anchorCtr="0">
            <a:noAutofit/>
          </a:bodyPr>
          <a:lstStyle/>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貧困</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健康</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1284075" y="7043016"/>
            <a:ext cx="2027746" cy="432894"/>
          </a:xfrm>
          <a:prstGeom prst="rect">
            <a:avLst/>
          </a:prstGeom>
          <a:noFill/>
          <a:ln w="12700">
            <a:noFill/>
            <a:prstDash val="sysDot"/>
          </a:ln>
        </p:spPr>
        <p:style>
          <a:lnRef idx="2">
            <a:schemeClr val="accent1"/>
          </a:lnRef>
          <a:fillRef idx="1">
            <a:schemeClr val="lt1"/>
          </a:fillRef>
          <a:effectRef idx="0">
            <a:schemeClr val="accent1"/>
          </a:effectRef>
          <a:fontRef idx="minor">
            <a:schemeClr val="dk1"/>
          </a:fontRef>
        </p:style>
        <p:txBody>
          <a:bodyPr wrap="none" lIns="49229" tIns="49229" rIns="49229" bIns="49229" rtlCol="0" anchor="t" anchorCtr="0">
            <a:noAutofit/>
          </a:bodyPr>
          <a:lstStyle/>
          <a:p>
            <a:pPr>
              <a:lnSpc>
                <a:spcPts val="900"/>
              </a:lnSpc>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ジェンダー</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可能な生産と消費</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351306" y="6274998"/>
            <a:ext cx="1360310" cy="553998"/>
          </a:xfrm>
          <a:prstGeom prst="rect">
            <a:avLst/>
          </a:prstGeom>
          <a:noFill/>
        </p:spPr>
        <p:txBody>
          <a:bodyPr wrap="square" rtlCol="0">
            <a:spAutoFit/>
          </a:bodyPr>
          <a:lstStyle/>
          <a:p>
            <a:pPr>
              <a:lnSpc>
                <a:spcPts val="9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13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気候</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変動</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海洋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資源</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15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陸上</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資源</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288164" y="8006117"/>
            <a:ext cx="5866705" cy="1579920"/>
          </a:xfrm>
          <a:prstGeom prst="rect">
            <a:avLst/>
          </a:prstGeom>
          <a:noFill/>
        </p:spPr>
        <p:txBody>
          <a:bodyPr wrap="square">
            <a:spAutoFit/>
          </a:bodyPr>
          <a:lstStyle/>
          <a:p>
            <a:pPr marL="85725" indent="-85725">
              <a:lnSpc>
                <a:spcPts val="1300"/>
              </a:lnSpc>
              <a:spcBef>
                <a:spcPts val="4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1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貧困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健康と福祉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4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教育</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16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平和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の“いのち”や暮らし、また、子どもや孫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など将来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の世代に関わるゴールとして、優先的に取組むべき</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課題が多いと言える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のではないか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ジェンダー」については、国全体の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が求められ、安全・安心面は「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16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平和」に集約して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spcBef>
                <a:spcPts val="4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環境関連のゴールを集約できる「</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12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持続可能な生産と消費</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」に関しては、「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大阪ブルー・オーシャン・ビジョン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G20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大阪サミットのレガシーを未来に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生かす観点から取り組むべき</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課題があると考えられる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のでは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ないか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spcBef>
                <a:spcPts val="4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これら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課題解決に向けては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、他の全てのゴール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や自治体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の様々な役割を包摂する「</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11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持続可能な都市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8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経済成長と雇用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9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インフラ・産業化・イノベーション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などの</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強み</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を活かすこと</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ができる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のでは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ないか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spcBef>
                <a:spcPts val="4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本分析手法が国に評価され、</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第３回「ジャパン</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アワード」</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推進副本部長賞</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を受賞</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82437" y="7824456"/>
            <a:ext cx="3424431" cy="246221"/>
          </a:xfrm>
          <a:prstGeom prst="rect">
            <a:avLst/>
          </a:prstGeom>
          <a:noFill/>
        </p:spPr>
        <p:txBody>
          <a:bodyPr wrap="square" rtlCol="0">
            <a:spAutoFit/>
          </a:bodyPr>
          <a:lstStyle/>
          <a:p>
            <a:r>
              <a:rPr lang="en-US" altLang="ja-JP" sz="1000" b="1" dirty="0" smtClean="0">
                <a:latin typeface="+mj-ea"/>
                <a:ea typeface="+mj-ea"/>
              </a:rPr>
              <a:t>《</a:t>
            </a:r>
            <a:r>
              <a:rPr lang="ja-JP" altLang="en-US" sz="1000" b="1" dirty="0" smtClean="0">
                <a:latin typeface="+mj-ea"/>
                <a:ea typeface="+mj-ea"/>
              </a:rPr>
              <a:t>分析結果の一定</a:t>
            </a:r>
            <a:r>
              <a:rPr lang="ja-JP" altLang="en-US" sz="1000" b="1" dirty="0">
                <a:latin typeface="+mj-ea"/>
                <a:ea typeface="+mj-ea"/>
              </a:rPr>
              <a:t>の</a:t>
            </a:r>
            <a:r>
              <a:rPr lang="ja-JP" altLang="en-US" sz="1000" b="1" dirty="0" smtClean="0">
                <a:latin typeface="+mj-ea"/>
                <a:ea typeface="+mj-ea"/>
              </a:rPr>
              <a:t>まとめ</a:t>
            </a:r>
            <a:r>
              <a:rPr lang="en-US" altLang="ja-JP" sz="1000" b="1" dirty="0" smtClean="0">
                <a:latin typeface="+mj-ea"/>
                <a:ea typeface="+mj-ea"/>
              </a:rPr>
              <a:t>》</a:t>
            </a:r>
            <a:endParaRPr lang="en-US" altLang="ja-JP" sz="1000" b="1" dirty="0">
              <a:latin typeface="+mj-ea"/>
              <a:ea typeface="+mj-ea"/>
            </a:endParaRPr>
          </a:p>
        </p:txBody>
      </p:sp>
      <p:sp>
        <p:nvSpPr>
          <p:cNvPr id="67" name="テキスト ボックス 66"/>
          <p:cNvSpPr txBox="1"/>
          <p:nvPr/>
        </p:nvSpPr>
        <p:spPr>
          <a:xfrm>
            <a:off x="4965383" y="7055894"/>
            <a:ext cx="1152128" cy="410287"/>
          </a:xfrm>
          <a:prstGeom prst="rect">
            <a:avLst/>
          </a:prstGeom>
          <a:noFill/>
          <a:ln w="12700">
            <a:noFill/>
            <a:prstDash val="sysDot"/>
          </a:ln>
        </p:spPr>
        <p:style>
          <a:lnRef idx="2">
            <a:schemeClr val="accent1"/>
          </a:lnRef>
          <a:fillRef idx="1">
            <a:schemeClr val="lt1"/>
          </a:fillRef>
          <a:effectRef idx="0">
            <a:schemeClr val="accent1"/>
          </a:effectRef>
          <a:fontRef idx="minor">
            <a:schemeClr val="dk1"/>
          </a:fontRef>
        </p:style>
        <p:txBody>
          <a:bodyPr wrap="none" lIns="49229" tIns="49229" rIns="49229" bIns="49229" rtlCol="0" anchor="t" anchorCtr="0">
            <a:noAutofit/>
          </a:bodyPr>
          <a:lstStyle/>
          <a:p>
            <a:pPr>
              <a:lnSpc>
                <a:spcPts val="9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平和</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a:xfrm>
            <a:off x="170488" y="5471517"/>
            <a:ext cx="4142080" cy="2863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ja-JP" altLang="en-US" sz="1200" b="1" dirty="0" smtClean="0">
                <a:solidFill>
                  <a:schemeClr val="tx1"/>
                </a:solidFill>
                <a:latin typeface="+mj-ea"/>
                <a:ea typeface="+mj-ea"/>
                <a:cs typeface="Meiryo UI" panose="020B0604030504040204" pitchFamily="50" charset="-128"/>
              </a:rPr>
              <a:t>２．</a:t>
            </a:r>
            <a:r>
              <a:rPr lang="en-US" altLang="ja-JP" sz="1200" b="1" dirty="0" smtClean="0">
                <a:solidFill>
                  <a:schemeClr val="tx1"/>
                </a:solidFill>
                <a:latin typeface="+mj-ea"/>
                <a:ea typeface="+mj-ea"/>
                <a:cs typeface="Meiryo UI" panose="020B0604030504040204" pitchFamily="50" charset="-128"/>
              </a:rPr>
              <a:t>SDGs</a:t>
            </a:r>
            <a:r>
              <a:rPr lang="ja-JP" altLang="en-US" sz="1200" b="1" u="sng" dirty="0" smtClean="0">
                <a:solidFill>
                  <a:schemeClr val="tx1"/>
                </a:solidFill>
                <a:latin typeface="+mj-ea"/>
                <a:ea typeface="+mj-ea"/>
                <a:cs typeface="Meiryo UI" panose="020B0604030504040204" pitchFamily="50" charset="-128"/>
              </a:rPr>
              <a:t>１７ゴールの現在の到達点について</a:t>
            </a:r>
            <a:r>
              <a:rPr lang="ja-JP" altLang="en-US" sz="1200" b="1" dirty="0" smtClean="0">
                <a:solidFill>
                  <a:schemeClr val="tx1"/>
                </a:solidFill>
                <a:latin typeface="+mj-ea"/>
                <a:ea typeface="+mj-ea"/>
                <a:cs typeface="Meiryo UI" panose="020B0604030504040204" pitchFamily="50" charset="-128"/>
              </a:rPr>
              <a:t>　</a:t>
            </a:r>
            <a:r>
              <a:rPr lang="en-US" altLang="ja-JP" sz="1200" b="1" dirty="0" smtClean="0">
                <a:solidFill>
                  <a:schemeClr val="tx1"/>
                </a:solidFill>
                <a:latin typeface="+mj-ea"/>
                <a:ea typeface="+mj-ea"/>
                <a:cs typeface="Meiryo UI" panose="020B0604030504040204" pitchFamily="50" charset="-128"/>
              </a:rPr>
              <a:t>【</a:t>
            </a:r>
            <a:r>
              <a:rPr lang="ja-JP" altLang="en-US" sz="1200" b="1" dirty="0" smtClean="0">
                <a:solidFill>
                  <a:schemeClr val="tx1"/>
                </a:solidFill>
                <a:latin typeface="+mj-ea"/>
                <a:ea typeface="+mj-ea"/>
                <a:cs typeface="Meiryo UI" panose="020B0604030504040204" pitchFamily="50" charset="-128"/>
              </a:rPr>
              <a:t>中間整理案</a:t>
            </a:r>
            <a:r>
              <a:rPr lang="en-US" altLang="ja-JP" sz="1200" b="1" dirty="0" smtClean="0">
                <a:solidFill>
                  <a:schemeClr val="tx1"/>
                </a:solidFill>
                <a:latin typeface="+mj-ea"/>
                <a:ea typeface="+mj-ea"/>
                <a:cs typeface="Meiryo UI" panose="020B0604030504040204" pitchFamily="50" charset="-128"/>
              </a:rPr>
              <a:t>】</a:t>
            </a:r>
            <a:endParaRPr lang="ja-JP" altLang="en-US" sz="1200" b="1" dirty="0">
              <a:solidFill>
                <a:schemeClr val="tx1"/>
              </a:solidFill>
              <a:latin typeface="+mj-ea"/>
              <a:ea typeface="+mj-ea"/>
              <a:cs typeface="Meiryo UI" panose="020B0604030504040204" pitchFamily="50" charset="-128"/>
            </a:endParaRPr>
          </a:p>
        </p:txBody>
      </p:sp>
      <p:sp>
        <p:nvSpPr>
          <p:cNvPr id="113" name="正方形/長方形 112"/>
          <p:cNvSpPr/>
          <p:nvPr/>
        </p:nvSpPr>
        <p:spPr>
          <a:xfrm>
            <a:off x="123084" y="2878218"/>
            <a:ext cx="5167360" cy="2863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ja-JP" altLang="en-US" sz="1200" b="1" dirty="0">
                <a:solidFill>
                  <a:schemeClr val="tx1"/>
                </a:solidFill>
                <a:latin typeface="+mj-ea"/>
                <a:ea typeface="+mj-ea"/>
                <a:cs typeface="Meiryo UI" panose="020B0604030504040204" pitchFamily="50" charset="-128"/>
              </a:rPr>
              <a:t>１</a:t>
            </a:r>
            <a:r>
              <a:rPr lang="ja-JP" altLang="en-US" sz="1200" b="1" dirty="0" smtClean="0">
                <a:solidFill>
                  <a:schemeClr val="tx1"/>
                </a:solidFill>
                <a:latin typeface="+mj-ea"/>
                <a:ea typeface="+mj-ea"/>
                <a:cs typeface="Meiryo UI" panose="020B0604030504040204" pitchFamily="50" charset="-128"/>
              </a:rPr>
              <a:t>．</a:t>
            </a:r>
            <a:r>
              <a:rPr lang="ja-JP" altLang="en-US" sz="1200" b="1" u="sng" dirty="0" smtClean="0">
                <a:solidFill>
                  <a:schemeClr val="tx1"/>
                </a:solidFill>
                <a:latin typeface="+mj-ea"/>
                <a:ea typeface="+mj-ea"/>
                <a:cs typeface="Meiryo UI" panose="020B0604030504040204" pitchFamily="50" charset="-128"/>
              </a:rPr>
              <a:t>万博に向けて取り組む「重点ゴール」の考え方</a:t>
            </a:r>
            <a:endParaRPr lang="ja-JP" altLang="en-US" sz="1200" b="1" u="sng" dirty="0">
              <a:solidFill>
                <a:schemeClr val="tx1"/>
              </a:solidFill>
              <a:latin typeface="+mj-ea"/>
              <a:ea typeface="+mj-ea"/>
              <a:cs typeface="Meiryo UI" panose="020B0604030504040204" pitchFamily="50" charset="-128"/>
            </a:endParaRPr>
          </a:p>
        </p:txBody>
      </p:sp>
      <p:sp>
        <p:nvSpPr>
          <p:cNvPr id="114" name="テキスト ボックス 113"/>
          <p:cNvSpPr txBox="1"/>
          <p:nvPr/>
        </p:nvSpPr>
        <p:spPr>
          <a:xfrm>
            <a:off x="110930" y="3087421"/>
            <a:ext cx="6046699" cy="437043"/>
          </a:xfrm>
          <a:prstGeom prst="rect">
            <a:avLst/>
          </a:prstGeom>
          <a:noFill/>
        </p:spPr>
        <p:txBody>
          <a:bodyPr wrap="square" lIns="72000" tIns="64008" rIns="72000" bIns="64008" rtlCol="0">
            <a:spAutoFit/>
          </a:bodyPr>
          <a:lstStyle/>
          <a:p>
            <a:pPr marL="171450" indent="-171450">
              <a:lnSpc>
                <a:spcPts val="12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年大阪・関西万博に向け、</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SDGs17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ゴール全てを俯瞰しながら、次の考え方に基づいて絞り込んだ「重点ゴール」を中心に取組みを進めることで、「</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先進都市」としての基盤を整えていく。</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3611393" y="3526359"/>
            <a:ext cx="2700870" cy="1613668"/>
          </a:xfrm>
          <a:prstGeom prst="roundRect">
            <a:avLst>
              <a:gd name="adj" fmla="val 3805"/>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227437" y="3510962"/>
            <a:ext cx="2990283" cy="1629064"/>
          </a:xfrm>
          <a:prstGeom prst="roundRect">
            <a:avLst>
              <a:gd name="adj" fmla="val 380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769911" y="3863475"/>
            <a:ext cx="1342009" cy="951319"/>
          </a:xfrm>
          <a:prstGeom prst="rect">
            <a:avLst/>
          </a:prstGeom>
          <a:solidFill>
            <a:schemeClr val="bg1">
              <a:lumMod val="85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000"/>
              </a:lnSpc>
            </a:pPr>
            <a:endParaRPr kumimoji="1" lang="ja-JP" altLang="en-US" sz="1600" dirty="0">
              <a:solidFill>
                <a:schemeClr val="tx1"/>
              </a:solidFill>
            </a:endParaRPr>
          </a:p>
        </p:txBody>
      </p:sp>
      <p:sp>
        <p:nvSpPr>
          <p:cNvPr id="119" name="正方形/長方形 118"/>
          <p:cNvSpPr/>
          <p:nvPr/>
        </p:nvSpPr>
        <p:spPr>
          <a:xfrm>
            <a:off x="315564" y="3852022"/>
            <a:ext cx="1366130" cy="974771"/>
          </a:xfrm>
          <a:prstGeom prst="rect">
            <a:avLst/>
          </a:prstGeom>
          <a:solidFill>
            <a:schemeClr val="bg1">
              <a:lumMod val="85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000"/>
              </a:lnSpc>
            </a:pPr>
            <a:endParaRPr kumimoji="1" lang="ja-JP" altLang="en-US" sz="1600">
              <a:solidFill>
                <a:schemeClr val="tx1"/>
              </a:solidFill>
            </a:endParaRPr>
          </a:p>
        </p:txBody>
      </p:sp>
      <p:sp>
        <p:nvSpPr>
          <p:cNvPr id="122" name="角丸四角形 121"/>
          <p:cNvSpPr/>
          <p:nvPr/>
        </p:nvSpPr>
        <p:spPr>
          <a:xfrm>
            <a:off x="1801927" y="3615984"/>
            <a:ext cx="1260000" cy="396000"/>
          </a:xfrm>
          <a:prstGeom prst="roundRect">
            <a:avLst/>
          </a:prstGeom>
        </p:spPr>
        <p:style>
          <a:lnRef idx="1">
            <a:schemeClr val="accent5"/>
          </a:lnRef>
          <a:fillRef idx="3">
            <a:schemeClr val="accent5"/>
          </a:fillRef>
          <a:effectRef idx="2">
            <a:schemeClr val="accent5"/>
          </a:effectRef>
          <a:fontRef idx="minor">
            <a:schemeClr val="lt1"/>
          </a:fontRef>
        </p:style>
        <p:txBody>
          <a:bodyPr lIns="36000" tIns="36000" rIns="36000" bIns="36000" rtlCol="0" anchor="ctr"/>
          <a:lstStyle/>
          <a:p>
            <a:pPr algn="ctr">
              <a:lnSpc>
                <a:spcPts val="1200"/>
              </a:lnSpc>
            </a:pPr>
            <a:r>
              <a:rPr lang="ja-JP" altLang="en-US" sz="1000" b="1" dirty="0" smtClean="0">
                <a:latin typeface="Meiryo UI" panose="020B0604030504040204" pitchFamily="50" charset="-128"/>
                <a:ea typeface="Meiryo UI" panose="020B0604030504040204" pitchFamily="50" charset="-128"/>
              </a:rPr>
              <a:t>府民や企業が重要と</a:t>
            </a:r>
            <a:endParaRPr lang="en-US" altLang="ja-JP" sz="1000" b="1" dirty="0" smtClean="0">
              <a:latin typeface="Meiryo UI" panose="020B0604030504040204" pitchFamily="50" charset="-128"/>
              <a:ea typeface="Meiryo UI" panose="020B0604030504040204" pitchFamily="50" charset="-128"/>
            </a:endParaRPr>
          </a:p>
          <a:p>
            <a:pPr algn="ctr">
              <a:lnSpc>
                <a:spcPts val="1200"/>
              </a:lnSpc>
            </a:pPr>
            <a:r>
              <a:rPr lang="ja-JP" altLang="en-US" sz="1000" b="1" dirty="0" smtClean="0">
                <a:latin typeface="Meiryo UI" panose="020B0604030504040204" pitchFamily="50" charset="-128"/>
                <a:ea typeface="Meiryo UI" panose="020B0604030504040204" pitchFamily="50" charset="-128"/>
              </a:rPr>
              <a:t>考えるゴールの把握</a:t>
            </a:r>
            <a:endParaRPr lang="ja-JP" altLang="en-US" sz="1000" b="1" dirty="0">
              <a:latin typeface="Meiryo UI" panose="020B0604030504040204" pitchFamily="50" charset="-128"/>
              <a:ea typeface="Meiryo UI" panose="020B0604030504040204" pitchFamily="50" charset="-128"/>
            </a:endParaRPr>
          </a:p>
        </p:txBody>
      </p:sp>
      <p:sp>
        <p:nvSpPr>
          <p:cNvPr id="124" name="正方形/長方形 123"/>
          <p:cNvSpPr>
            <a:spLocks/>
          </p:cNvSpPr>
          <p:nvPr/>
        </p:nvSpPr>
        <p:spPr>
          <a:xfrm>
            <a:off x="1840380" y="3966591"/>
            <a:ext cx="1197777" cy="828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6350" indent="-6350">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様々なステークホルダーの自律的</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の広がりにつなげるため、府民</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や若者、企業の</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関心・期待が高いゴールを聞く</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正方形/長方形 124"/>
          <p:cNvSpPr>
            <a:spLocks/>
          </p:cNvSpPr>
          <p:nvPr/>
        </p:nvSpPr>
        <p:spPr>
          <a:xfrm>
            <a:off x="415444" y="4005565"/>
            <a:ext cx="1169939" cy="828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「国際的な日本の評価」と「国内評価」を一つの拠り所に、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SDGs17</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ゴールの現在の到達点を分析</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p:cNvSpPr/>
          <p:nvPr/>
        </p:nvSpPr>
        <p:spPr>
          <a:xfrm>
            <a:off x="3690693" y="3867694"/>
            <a:ext cx="1364932" cy="1173794"/>
          </a:xfrm>
          <a:prstGeom prst="rect">
            <a:avLst/>
          </a:prstGeom>
          <a:solidFill>
            <a:schemeClr val="bg1"/>
          </a:solidFill>
          <a:ln w="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lnSpc>
                <a:spcPts val="1000"/>
              </a:lnSpc>
            </a:pPr>
            <a:endParaRPr kumimoji="1" lang="ja-JP" altLang="en-US" sz="1600">
              <a:solidFill>
                <a:schemeClr val="tx1"/>
              </a:solidFill>
            </a:endParaRPr>
          </a:p>
        </p:txBody>
      </p:sp>
      <p:sp>
        <p:nvSpPr>
          <p:cNvPr id="130" name="角丸四角形 129"/>
          <p:cNvSpPr/>
          <p:nvPr/>
        </p:nvSpPr>
        <p:spPr>
          <a:xfrm>
            <a:off x="3739968" y="3611400"/>
            <a:ext cx="1260000" cy="396000"/>
          </a:xfrm>
          <a:prstGeom prst="roundRect">
            <a:avLst/>
          </a:prstGeom>
        </p:spPr>
        <p:style>
          <a:lnRef idx="1">
            <a:schemeClr val="accent5"/>
          </a:lnRef>
          <a:fillRef idx="3">
            <a:schemeClr val="accent5"/>
          </a:fillRef>
          <a:effectRef idx="2">
            <a:schemeClr val="accent5"/>
          </a:effectRef>
          <a:fontRef idx="minor">
            <a:schemeClr val="lt1"/>
          </a:fontRef>
        </p:style>
        <p:txBody>
          <a:bodyPr lIns="36000" tIns="36000" rIns="36000" bIns="36000" rtlCol="0" anchor="ctr"/>
          <a:lstStyle/>
          <a:p>
            <a:pPr algn="ctr"/>
            <a:r>
              <a:rPr lang="ja-JP" altLang="en-US" sz="1000" b="1" dirty="0" smtClean="0">
                <a:latin typeface="Meiryo UI" panose="020B0604030504040204" pitchFamily="50" charset="-128"/>
                <a:ea typeface="Meiryo UI" panose="020B0604030504040204" pitchFamily="50" charset="-128"/>
              </a:rPr>
              <a:t>府の政策や大阪の</a:t>
            </a:r>
            <a:endParaRPr lang="en-US" altLang="ja-JP" sz="1000" b="1" dirty="0" smtClean="0">
              <a:latin typeface="Meiryo UI" panose="020B0604030504040204" pitchFamily="50" charset="-128"/>
              <a:ea typeface="Meiryo UI" panose="020B0604030504040204" pitchFamily="50" charset="-128"/>
            </a:endParaRPr>
          </a:p>
          <a:p>
            <a:pPr algn="ctr"/>
            <a:r>
              <a:rPr lang="ja-JP" altLang="en-US" sz="1000" b="1" dirty="0" smtClean="0">
                <a:latin typeface="Meiryo UI" panose="020B0604030504040204" pitchFamily="50" charset="-128"/>
                <a:ea typeface="Meiryo UI" panose="020B0604030504040204" pitchFamily="50" charset="-128"/>
              </a:rPr>
              <a:t>ポテンシャルとの整合</a:t>
            </a:r>
            <a:r>
              <a:rPr lang="ja-JP" altLang="en-US" sz="1000" b="1" dirty="0">
                <a:latin typeface="Meiryo UI" panose="020B0604030504040204" pitchFamily="50" charset="-128"/>
                <a:ea typeface="Meiryo UI" panose="020B0604030504040204" pitchFamily="50" charset="-128"/>
              </a:rPr>
              <a:t>　　</a:t>
            </a:r>
          </a:p>
        </p:txBody>
      </p:sp>
      <p:sp>
        <p:nvSpPr>
          <p:cNvPr id="139" name="正方形/長方形 138"/>
          <p:cNvSpPr>
            <a:spLocks/>
          </p:cNvSpPr>
          <p:nvPr/>
        </p:nvSpPr>
        <p:spPr>
          <a:xfrm>
            <a:off x="3784228" y="4084428"/>
            <a:ext cx="1193919" cy="89398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6350" indent="-6350">
              <a:lnSpc>
                <a:spcPts val="10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強みを活かし、弱みを克服していく観点から、万博や</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8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府の中長期計画などの政策、また、ライフサイエンスをはじめとする多様な産業構造など大阪のポテンシャルを踏まえる</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正方形/長方形 139"/>
          <p:cNvSpPr/>
          <p:nvPr/>
        </p:nvSpPr>
        <p:spPr>
          <a:xfrm>
            <a:off x="5143438" y="3875037"/>
            <a:ext cx="1085715" cy="1166451"/>
          </a:xfrm>
          <a:prstGeom prst="rect">
            <a:avLst/>
          </a:prstGeom>
          <a:solidFill>
            <a:schemeClr val="bg1"/>
          </a:solidFill>
          <a:ln w="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sz="1600">
              <a:solidFill>
                <a:schemeClr val="tx1"/>
              </a:solidFill>
            </a:endParaRPr>
          </a:p>
        </p:txBody>
      </p:sp>
      <p:sp>
        <p:nvSpPr>
          <p:cNvPr id="141" name="角丸四角形 140"/>
          <p:cNvSpPr/>
          <p:nvPr/>
        </p:nvSpPr>
        <p:spPr>
          <a:xfrm>
            <a:off x="5224115" y="3634757"/>
            <a:ext cx="915942" cy="393429"/>
          </a:xfrm>
          <a:prstGeom prst="roundRect">
            <a:avLst/>
          </a:prstGeom>
        </p:spPr>
        <p:style>
          <a:lnRef idx="1">
            <a:schemeClr val="accent5"/>
          </a:lnRef>
          <a:fillRef idx="3">
            <a:schemeClr val="accent5"/>
          </a:fillRef>
          <a:effectRef idx="2">
            <a:schemeClr val="accent5"/>
          </a:effectRef>
          <a:fontRef idx="minor">
            <a:schemeClr val="lt1"/>
          </a:fontRef>
        </p:style>
        <p:txBody>
          <a:bodyPr lIns="36000" tIns="36000" rIns="36000" bIns="36000" rtlCol="0" anchor="ctr"/>
          <a:lstStyle/>
          <a:p>
            <a:pPr algn="ctr"/>
            <a:r>
              <a:rPr lang="en-US" altLang="ja-JP" sz="1000" b="1" dirty="0" smtClean="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世界の動きを</a:t>
            </a:r>
            <a:endParaRPr lang="en-US" altLang="ja-JP" sz="1000" b="1" dirty="0" smtClean="0">
              <a:latin typeface="Meiryo UI" panose="020B0604030504040204" pitchFamily="50" charset="-128"/>
              <a:ea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rPr>
              <a:t>視野</a:t>
            </a:r>
            <a:r>
              <a:rPr lang="ja-JP" altLang="en-US" sz="1000" b="1" dirty="0" smtClean="0">
                <a:latin typeface="Meiryo UI" panose="020B0604030504040204" pitchFamily="50" charset="-128"/>
                <a:ea typeface="Meiryo UI" panose="020B0604030504040204" pitchFamily="50" charset="-128"/>
              </a:rPr>
              <a:t>に</a:t>
            </a:r>
            <a:r>
              <a:rPr lang="ja-JP" altLang="en-US" sz="1000" b="1" dirty="0">
                <a:latin typeface="Meiryo UI" panose="020B0604030504040204" pitchFamily="50" charset="-128"/>
                <a:ea typeface="Meiryo UI" panose="020B0604030504040204" pitchFamily="50" charset="-128"/>
              </a:rPr>
              <a:t>入</a:t>
            </a:r>
            <a:r>
              <a:rPr lang="ja-JP" altLang="en-US" sz="1000" b="1" dirty="0" smtClean="0">
                <a:latin typeface="Meiryo UI" panose="020B0604030504040204" pitchFamily="50" charset="-128"/>
                <a:ea typeface="Meiryo UI" panose="020B0604030504040204" pitchFamily="50" charset="-128"/>
              </a:rPr>
              <a:t>れる</a:t>
            </a:r>
            <a:r>
              <a:rPr lang="ja-JP" altLang="en-US" sz="1000" b="1" dirty="0">
                <a:latin typeface="Meiryo UI" panose="020B0604030504040204" pitchFamily="50" charset="-128"/>
                <a:ea typeface="Meiryo UI" panose="020B0604030504040204" pitchFamily="50" charset="-128"/>
              </a:rPr>
              <a:t>　　</a:t>
            </a:r>
          </a:p>
        </p:txBody>
      </p:sp>
      <p:sp>
        <p:nvSpPr>
          <p:cNvPr id="143" name="正方形/長方形 142"/>
          <p:cNvSpPr>
            <a:spLocks/>
          </p:cNvSpPr>
          <p:nvPr/>
        </p:nvSpPr>
        <p:spPr>
          <a:xfrm>
            <a:off x="5241747" y="4028186"/>
            <a:ext cx="908991" cy="99192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6350" indent="-6350">
              <a:lnSpc>
                <a:spcPts val="10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世界の</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先進都市の取組みに関する評価と日本の国際評価の差異を踏まえる</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正方形/長方形 145"/>
          <p:cNvSpPr/>
          <p:nvPr/>
        </p:nvSpPr>
        <p:spPr>
          <a:xfrm>
            <a:off x="293813" y="4868994"/>
            <a:ext cx="2829577" cy="23860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lgn="ctr">
              <a:spcBef>
                <a:spcPts val="0"/>
              </a:spcBef>
            </a:pPr>
            <a:r>
              <a:rPr lang="ja-JP" altLang="en-US"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到達点と府民等の声の重要度を分析（マテリアリティ分析）</a:t>
            </a:r>
            <a:endParaRPr lang="en-US" altLang="ja-JP"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8" name="直線コネクタ 247"/>
          <p:cNvCxnSpPr/>
          <p:nvPr/>
        </p:nvCxnSpPr>
        <p:spPr>
          <a:xfrm flipV="1">
            <a:off x="9032518" y="7467223"/>
            <a:ext cx="585555" cy="159314"/>
          </a:xfrm>
          <a:prstGeom prst="line">
            <a:avLst/>
          </a:prstGeom>
          <a:ln w="22225">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0" name="ホームベース 249"/>
          <p:cNvSpPr/>
          <p:nvPr/>
        </p:nvSpPr>
        <p:spPr>
          <a:xfrm>
            <a:off x="7173834" y="7617838"/>
            <a:ext cx="1927544" cy="689690"/>
          </a:xfrm>
          <a:prstGeom prst="homePlate">
            <a:avLst>
              <a:gd name="adj" fmla="val 13894"/>
            </a:avLst>
          </a:prstGeom>
          <a:solidFill>
            <a:schemeClr val="accent5">
              <a:lumMod val="75000"/>
            </a:schemeClr>
          </a:solidFill>
          <a:ln w="3492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3" name="テキスト ボックス 252"/>
          <p:cNvSpPr txBox="1"/>
          <p:nvPr/>
        </p:nvSpPr>
        <p:spPr>
          <a:xfrm>
            <a:off x="7180883" y="7625119"/>
            <a:ext cx="1900844" cy="451406"/>
          </a:xfrm>
          <a:prstGeom prst="rect">
            <a:avLst/>
          </a:prstGeom>
          <a:noFill/>
          <a:ln w="19050" cmpd="sng">
            <a:noFill/>
            <a:prstDash val="solid"/>
          </a:ln>
        </p:spPr>
        <p:txBody>
          <a:bodyPr wrap="square" rtlCol="0">
            <a:spAutoFit/>
          </a:bodyPr>
          <a:lstStyle/>
          <a:p>
            <a:pPr marL="90488" indent="-90488" defTabSz="457200">
              <a:lnSpc>
                <a:spcPts val="900"/>
              </a:lnSpc>
            </a:pPr>
            <a:r>
              <a:rPr lang="ja-JP" altLang="en-US" sz="800" dirty="0" smtClean="0">
                <a:solidFill>
                  <a:schemeClr val="bg1"/>
                </a:solidFill>
                <a:latin typeface="Meiryo UI" panose="020B0604030504040204" pitchFamily="50" charset="-128"/>
                <a:ea typeface="Meiryo UI" panose="020B0604030504040204" pitchFamily="50" charset="-128"/>
              </a:rPr>
              <a:t>〇 重点ゴールを中心にした取組み</a:t>
            </a:r>
            <a:endParaRPr lang="en-US" altLang="ja-JP" sz="800" dirty="0" smtClean="0">
              <a:solidFill>
                <a:schemeClr val="bg1"/>
              </a:solidFill>
              <a:latin typeface="Meiryo UI" panose="020B0604030504040204" pitchFamily="50" charset="-128"/>
              <a:ea typeface="Meiryo UI" panose="020B0604030504040204" pitchFamily="50" charset="-128"/>
            </a:endParaRPr>
          </a:p>
          <a:p>
            <a:pPr marL="90488" indent="-90488" defTabSz="457200">
              <a:lnSpc>
                <a:spcPts val="900"/>
              </a:lnSpc>
              <a:spcBef>
                <a:spcPts val="100"/>
              </a:spcBef>
            </a:pPr>
            <a:r>
              <a:rPr lang="ja-JP" altLang="en-US" sz="800" dirty="0">
                <a:solidFill>
                  <a:schemeClr val="bg1"/>
                </a:solidFill>
                <a:latin typeface="Meiryo UI" panose="020B0604030504040204" pitchFamily="50" charset="-128"/>
                <a:ea typeface="Meiryo UI" panose="020B0604030504040204" pitchFamily="50" charset="-128"/>
              </a:rPr>
              <a:t>　</a:t>
            </a:r>
            <a:r>
              <a:rPr lang="ja-JP" altLang="en-US" sz="800" dirty="0" smtClean="0">
                <a:solidFill>
                  <a:schemeClr val="bg1"/>
                </a:solidFill>
                <a:latin typeface="Meiryo UI" panose="020B0604030504040204" pitchFamily="50" charset="-128"/>
                <a:ea typeface="Meiryo UI" panose="020B0604030504040204" pitchFamily="50" charset="-128"/>
              </a:rPr>
              <a:t>   ・ゴール３、ゴール</a:t>
            </a:r>
            <a:r>
              <a:rPr lang="en-US" altLang="ja-JP" sz="800" dirty="0" smtClean="0">
                <a:solidFill>
                  <a:schemeClr val="bg1"/>
                </a:solidFill>
                <a:latin typeface="Meiryo UI" panose="020B0604030504040204" pitchFamily="50" charset="-128"/>
                <a:ea typeface="Meiryo UI" panose="020B0604030504040204" pitchFamily="50" charset="-128"/>
              </a:rPr>
              <a:t>11</a:t>
            </a:r>
          </a:p>
          <a:p>
            <a:pPr marL="90488" indent="-90488" defTabSz="457200">
              <a:lnSpc>
                <a:spcPts val="900"/>
              </a:lnSpc>
            </a:pPr>
            <a:r>
              <a:rPr lang="en-US" altLang="ja-JP" sz="800" dirty="0">
                <a:solidFill>
                  <a:schemeClr val="bg1"/>
                </a:solidFill>
                <a:latin typeface="Meiryo UI" panose="020B0604030504040204" pitchFamily="50" charset="-128"/>
                <a:ea typeface="Meiryo UI" panose="020B0604030504040204" pitchFamily="50" charset="-128"/>
              </a:rPr>
              <a:t> </a:t>
            </a:r>
            <a:r>
              <a:rPr lang="en-US" altLang="ja-JP" sz="800" dirty="0" smtClean="0">
                <a:solidFill>
                  <a:schemeClr val="bg1"/>
                </a:solidFill>
                <a:latin typeface="Meiryo UI" panose="020B0604030504040204" pitchFamily="50" charset="-128"/>
                <a:ea typeface="Meiryo UI" panose="020B0604030504040204" pitchFamily="50" charset="-128"/>
              </a:rPr>
              <a:t>    </a:t>
            </a:r>
            <a:r>
              <a:rPr lang="ja-JP" altLang="en-US" sz="800" dirty="0" smtClean="0">
                <a:solidFill>
                  <a:schemeClr val="bg1"/>
                </a:solidFill>
                <a:latin typeface="Meiryo UI" panose="020B0604030504040204" pitchFamily="50" charset="-128"/>
                <a:ea typeface="Meiryo UI" panose="020B0604030504040204" pitchFamily="50" charset="-128"/>
              </a:rPr>
              <a:t>・ゴール１、ゴール４、ゴール</a:t>
            </a:r>
            <a:r>
              <a:rPr lang="en-US" altLang="ja-JP" sz="800" dirty="0" smtClean="0">
                <a:solidFill>
                  <a:schemeClr val="bg1"/>
                </a:solidFill>
                <a:latin typeface="Meiryo UI" panose="020B0604030504040204" pitchFamily="50" charset="-128"/>
                <a:ea typeface="Meiryo UI" panose="020B0604030504040204" pitchFamily="50" charset="-128"/>
              </a:rPr>
              <a:t>12</a:t>
            </a:r>
          </a:p>
        </p:txBody>
      </p:sp>
      <p:sp>
        <p:nvSpPr>
          <p:cNvPr id="255" name="角丸四角形 254"/>
          <p:cNvSpPr/>
          <p:nvPr/>
        </p:nvSpPr>
        <p:spPr>
          <a:xfrm>
            <a:off x="11888290" y="7198974"/>
            <a:ext cx="291218" cy="1141695"/>
          </a:xfrm>
          <a:prstGeom prst="roundRect">
            <a:avLst>
              <a:gd name="adj" fmla="val 8062"/>
            </a:avLst>
          </a:prstGeom>
          <a:solidFill>
            <a:schemeClr val="bg2"/>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6" name="テキスト ボックス 255"/>
          <p:cNvSpPr txBox="1"/>
          <p:nvPr/>
        </p:nvSpPr>
        <p:spPr>
          <a:xfrm>
            <a:off x="11870362" y="7226647"/>
            <a:ext cx="323165" cy="1138997"/>
          </a:xfrm>
          <a:prstGeom prst="rect">
            <a:avLst/>
          </a:prstGeom>
          <a:noFill/>
          <a:effectLst/>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noProof="0" dirty="0" smtClean="0">
                <a:ln>
                  <a:noFill/>
                </a:ln>
                <a:effectLst/>
                <a:uLnTx/>
                <a:uFillTx/>
                <a:latin typeface="Bauhaus 93" panose="04030905020B02020C02" pitchFamily="82" charset="0"/>
                <a:ea typeface="HGS創英角ｺﾞｼｯｸUB" panose="020B0900000000000000" pitchFamily="50" charset="-128"/>
              </a:rPr>
              <a:t>Ｓ</a:t>
            </a:r>
            <a:r>
              <a:rPr lang="ja-JP" altLang="en-US" sz="900" dirty="0" smtClean="0">
                <a:latin typeface="Bauhaus 93" panose="04030905020B02020C02" pitchFamily="82" charset="0"/>
                <a:ea typeface="HGS創英角ｺﾞｼｯｸUB" panose="020B0900000000000000" pitchFamily="50" charset="-128"/>
              </a:rPr>
              <a:t>ＤＧｓ目標年次</a:t>
            </a:r>
            <a:endParaRPr kumimoji="1" lang="en-US" altLang="ja-JP" sz="900" i="0" u="none" strike="noStrike" kern="1200" cap="none" spc="0" normalizeH="0" baseline="0" noProof="0" dirty="0" smtClean="0">
              <a:ln>
                <a:noFill/>
              </a:ln>
              <a:effectLst/>
              <a:uLnTx/>
              <a:uFillTx/>
              <a:latin typeface="Bauhaus 93" panose="04030905020B02020C02" pitchFamily="82" charset="0"/>
              <a:ea typeface="HGS創英角ｺﾞｼｯｸUB" panose="020B0900000000000000" pitchFamily="50" charset="-128"/>
            </a:endParaRPr>
          </a:p>
        </p:txBody>
      </p:sp>
      <p:sp>
        <p:nvSpPr>
          <p:cNvPr id="259" name="ホームベース 258"/>
          <p:cNvSpPr/>
          <p:nvPr/>
        </p:nvSpPr>
        <p:spPr>
          <a:xfrm>
            <a:off x="9632214" y="7436142"/>
            <a:ext cx="2236717" cy="864000"/>
          </a:xfrm>
          <a:prstGeom prst="homePlate">
            <a:avLst>
              <a:gd name="adj" fmla="val 13894"/>
            </a:avLst>
          </a:prstGeom>
          <a:solidFill>
            <a:schemeClr val="accent5">
              <a:lumMod val="60000"/>
              <a:lumOff val="40000"/>
            </a:schemeClr>
          </a:solidFill>
          <a:ln w="19050">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0" name="テキスト ボックス 259"/>
          <p:cNvSpPr txBox="1"/>
          <p:nvPr/>
        </p:nvSpPr>
        <p:spPr>
          <a:xfrm>
            <a:off x="9618073" y="7498563"/>
            <a:ext cx="2137266" cy="630942"/>
          </a:xfrm>
          <a:prstGeom prst="rect">
            <a:avLst/>
          </a:prstGeom>
          <a:noFill/>
          <a:ln w="19050" cmpd="sng">
            <a:noFill/>
            <a:prstDash val="solid"/>
          </a:ln>
        </p:spPr>
        <p:txBody>
          <a:bodyPr wrap="square" rtlCol="0">
            <a:spAutoFit/>
          </a:bodyPr>
          <a:lstStyle/>
          <a:p>
            <a:pPr marL="96838" indent="-96838">
              <a:lnSpc>
                <a:spcPts val="900"/>
              </a:lnSpc>
            </a:pPr>
            <a:r>
              <a:rPr lang="ja-JP" altLang="en-US" sz="800" dirty="0">
                <a:latin typeface="Meiryo UI" panose="020B0604030504040204" pitchFamily="50" charset="-128"/>
                <a:ea typeface="Meiryo UI" panose="020B0604030504040204" pitchFamily="50" charset="-128"/>
              </a:rPr>
              <a:t>〇 改めて、</a:t>
            </a:r>
            <a:r>
              <a:rPr lang="en-US" altLang="ja-JP" sz="800" dirty="0">
                <a:latin typeface="Meiryo UI" panose="020B0604030504040204" pitchFamily="50" charset="-128"/>
                <a:ea typeface="Meiryo UI" panose="020B0604030504040204" pitchFamily="50" charset="-128"/>
              </a:rPr>
              <a:t>2025</a:t>
            </a:r>
            <a:r>
              <a:rPr lang="ja-JP" altLang="en-US" sz="800" dirty="0">
                <a:latin typeface="Meiryo UI" panose="020B0604030504040204" pitchFamily="50" charset="-128"/>
                <a:ea typeface="Meiryo UI" panose="020B0604030504040204" pitchFamily="50" charset="-128"/>
              </a:rPr>
              <a:t>年時の点</a:t>
            </a:r>
            <a:r>
              <a:rPr lang="en-US" altLang="ja-JP" sz="800" dirty="0">
                <a:latin typeface="Meiryo UI" panose="020B0604030504040204" pitchFamily="50" charset="-128"/>
                <a:ea typeface="Meiryo UI" panose="020B0604030504040204" pitchFamily="50" charset="-128"/>
              </a:rPr>
              <a:t>SDGs17</a:t>
            </a:r>
            <a:r>
              <a:rPr lang="ja-JP" altLang="en-US" sz="800" dirty="0">
                <a:latin typeface="Meiryo UI" panose="020B0604030504040204" pitchFamily="50" charset="-128"/>
                <a:ea typeface="Meiryo UI" panose="020B0604030504040204" pitchFamily="50" charset="-128"/>
              </a:rPr>
              <a:t>ゴールの到達点を分析</a:t>
            </a:r>
          </a:p>
          <a:p>
            <a:pPr marL="96838" indent="-96838">
              <a:lnSpc>
                <a:spcPts val="900"/>
              </a:lnSpc>
              <a:spcBef>
                <a:spcPts val="600"/>
              </a:spcBef>
            </a:pPr>
            <a:r>
              <a:rPr lang="ja-JP" altLang="en-US" sz="800" dirty="0">
                <a:latin typeface="Meiryo UI" panose="020B0604030504040204" pitchFamily="50" charset="-128"/>
                <a:ea typeface="Meiryo UI" panose="020B0604030504040204" pitchFamily="50" charset="-128"/>
              </a:rPr>
              <a:t>〇 「</a:t>
            </a:r>
            <a:r>
              <a:rPr lang="en-US" altLang="ja-JP" sz="800" dirty="0" err="1">
                <a:latin typeface="Meiryo UI" panose="020B0604030504040204" pitchFamily="50" charset="-128"/>
                <a:ea typeface="Meiryo UI" panose="020B0604030504040204" pitchFamily="50" charset="-128"/>
              </a:rPr>
              <a:t>SDGs+beyond</a:t>
            </a:r>
            <a:r>
              <a:rPr lang="ja-JP" altLang="en-US" sz="800" dirty="0">
                <a:latin typeface="Meiryo UI" panose="020B0604030504040204" pitchFamily="50" charset="-128"/>
                <a:ea typeface="Meiryo UI" panose="020B0604030504040204" pitchFamily="50" charset="-128"/>
              </a:rPr>
              <a:t>」も見据え、</a:t>
            </a:r>
            <a:r>
              <a:rPr lang="en-US" altLang="ja-JP" sz="800" dirty="0">
                <a:latin typeface="Meiryo UI" panose="020B0604030504040204" pitchFamily="50" charset="-128"/>
                <a:ea typeface="Meiryo UI" panose="020B0604030504040204" pitchFamily="50" charset="-128"/>
              </a:rPr>
              <a:t>SDGs</a:t>
            </a:r>
            <a:r>
              <a:rPr lang="ja-JP" altLang="en-US" sz="800" dirty="0">
                <a:latin typeface="Meiryo UI" panose="020B0604030504040204" pitchFamily="50" charset="-128"/>
                <a:ea typeface="Meiryo UI" panose="020B0604030504040204" pitchFamily="50" charset="-128"/>
              </a:rPr>
              <a:t>達成に向けた総仕上げを図る</a:t>
            </a:r>
            <a:endParaRPr lang="en-US" altLang="ja-JP" sz="800" dirty="0" smtClean="0">
              <a:latin typeface="Meiryo UI" panose="020B0604030504040204" pitchFamily="50" charset="-128"/>
              <a:ea typeface="Meiryo UI" panose="020B0604030504040204" pitchFamily="50" charset="-128"/>
            </a:endParaRPr>
          </a:p>
        </p:txBody>
      </p:sp>
      <p:sp>
        <p:nvSpPr>
          <p:cNvPr id="261" name="楕円 260"/>
          <p:cNvSpPr/>
          <p:nvPr/>
        </p:nvSpPr>
        <p:spPr>
          <a:xfrm>
            <a:off x="7370464" y="7265467"/>
            <a:ext cx="1491265" cy="32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800" b="1" dirty="0" smtClean="0">
                <a:latin typeface="Meiryo UI" panose="020B0604030504040204" pitchFamily="50" charset="-128"/>
                <a:ea typeface="Meiryo UI" panose="020B0604030504040204" pitchFamily="50" charset="-128"/>
              </a:rPr>
              <a:t>SDGs</a:t>
            </a:r>
            <a:r>
              <a:rPr kumimoji="1" lang="ja-JP" altLang="en-US" sz="800" b="1" dirty="0" smtClean="0">
                <a:latin typeface="Meiryo UI" panose="020B0604030504040204" pitchFamily="50" charset="-128"/>
                <a:ea typeface="Meiryo UI" panose="020B0604030504040204" pitchFamily="50" charset="-128"/>
              </a:rPr>
              <a:t>先進都市としての基盤を整える</a:t>
            </a:r>
            <a:endParaRPr kumimoji="1" lang="ja-JP" altLang="en-US" sz="800" b="1" dirty="0">
              <a:latin typeface="Meiryo UI" panose="020B0604030504040204" pitchFamily="50" charset="-128"/>
              <a:ea typeface="Meiryo UI" panose="020B0604030504040204" pitchFamily="50" charset="-128"/>
            </a:endParaRPr>
          </a:p>
        </p:txBody>
      </p:sp>
      <p:sp>
        <p:nvSpPr>
          <p:cNvPr id="262" name="楕円 261"/>
          <p:cNvSpPr/>
          <p:nvPr/>
        </p:nvSpPr>
        <p:spPr>
          <a:xfrm>
            <a:off x="9896031" y="7091186"/>
            <a:ext cx="1657993" cy="324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800" b="1" dirty="0" smtClean="0">
                <a:latin typeface="Meiryo UI" panose="020B0604030504040204" pitchFamily="50" charset="-128"/>
                <a:ea typeface="Meiryo UI" panose="020B0604030504040204" pitchFamily="50" charset="-128"/>
              </a:rPr>
              <a:t>万博のレガシーとして、</a:t>
            </a:r>
            <a:r>
              <a:rPr kumimoji="1" lang="en-US" altLang="ja-JP" sz="800" b="1" dirty="0" smtClean="0">
                <a:latin typeface="Meiryo UI" panose="020B0604030504040204" pitchFamily="50" charset="-128"/>
                <a:ea typeface="Meiryo UI" panose="020B0604030504040204" pitchFamily="50" charset="-128"/>
              </a:rPr>
              <a:t>SDGs</a:t>
            </a:r>
            <a:r>
              <a:rPr kumimoji="1" lang="ja-JP" altLang="en-US" sz="800" b="1" dirty="0" smtClean="0">
                <a:latin typeface="Meiryo UI" panose="020B0604030504040204" pitchFamily="50" charset="-128"/>
                <a:ea typeface="Meiryo UI" panose="020B0604030504040204" pitchFamily="50" charset="-128"/>
              </a:rPr>
              <a:t>先進都市を実現</a:t>
            </a:r>
            <a:endParaRPr kumimoji="1" lang="ja-JP" altLang="en-US" sz="800" b="1" dirty="0">
              <a:latin typeface="Meiryo UI" panose="020B0604030504040204" pitchFamily="50" charset="-128"/>
              <a:ea typeface="Meiryo UI" panose="020B0604030504040204" pitchFamily="50" charset="-128"/>
            </a:endParaRPr>
          </a:p>
        </p:txBody>
      </p:sp>
      <p:sp>
        <p:nvSpPr>
          <p:cNvPr id="275" name="正方形/長方形 274"/>
          <p:cNvSpPr/>
          <p:nvPr/>
        </p:nvSpPr>
        <p:spPr>
          <a:xfrm>
            <a:off x="3292880" y="3625479"/>
            <a:ext cx="234159" cy="134428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rtlCol="0" anchor="ctr" anchorCtr="0"/>
          <a:lstStyle/>
          <a:p>
            <a:pPr>
              <a:spcBef>
                <a:spcPts val="0"/>
              </a:spcBef>
            </a:pPr>
            <a:r>
              <a:rPr lang="ja-JP" altLang="en-US"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整合性を図りながら、</a:t>
            </a:r>
            <a:endParaRPr lang="en-US" altLang="ja-JP"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重点ゴールを絞り込む</a:t>
            </a:r>
            <a:endParaRPr lang="en-US" altLang="ja-JP" sz="8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左右矢印 146"/>
          <p:cNvSpPr/>
          <p:nvPr/>
        </p:nvSpPr>
        <p:spPr>
          <a:xfrm>
            <a:off x="3188782" y="4801230"/>
            <a:ext cx="464719" cy="211554"/>
          </a:xfrm>
          <a:prstGeom prst="leftRightArrow">
            <a:avLst/>
          </a:prstGeom>
          <a:solidFill>
            <a:schemeClr val="tx1">
              <a:lumMod val="50000"/>
              <a:lumOff val="50000"/>
            </a:schemeClr>
          </a:solidFill>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6" name="テキスト ボックス 275"/>
          <p:cNvSpPr txBox="1"/>
          <p:nvPr/>
        </p:nvSpPr>
        <p:spPr>
          <a:xfrm>
            <a:off x="146755" y="5666595"/>
            <a:ext cx="5979590" cy="437043"/>
          </a:xfrm>
          <a:prstGeom prst="rect">
            <a:avLst/>
          </a:prstGeom>
          <a:noFill/>
        </p:spPr>
        <p:txBody>
          <a:bodyPr wrap="square" lIns="72000" tIns="64008" rIns="72000" bIns="64008" rtlCol="0">
            <a:spAutoFit/>
          </a:bodyPr>
          <a:lstStyle/>
          <a:p>
            <a:pPr marL="171450" indent="-171450">
              <a:lnSpc>
                <a:spcPts val="12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公表されている「国際的な日本の評価（</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SDSN</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）」と「国内評価（自治体</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指標）」を一つの拠り所に、</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SDGs17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ゴールの現在の到達点を４つの象限に分けて分析。</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4" name="テキスト ボックス 323"/>
          <p:cNvSpPr txBox="1"/>
          <p:nvPr/>
        </p:nvSpPr>
        <p:spPr>
          <a:xfrm>
            <a:off x="6617261" y="1509251"/>
            <a:ext cx="303536" cy="1426534"/>
          </a:xfrm>
          <a:prstGeom prst="rect">
            <a:avLst/>
          </a:prstGeom>
          <a:noFill/>
        </p:spPr>
        <p:txBody>
          <a:bodyPr vert="eaVert" wrap="square" lIns="36000" tIns="36000" rIns="36000" rtlCol="0">
            <a:spAutoFit/>
          </a:bodyPr>
          <a:lstStyle/>
          <a:p>
            <a:pPr>
              <a:lnSpc>
                <a:spcPts val="900"/>
              </a:lnSpc>
            </a:pPr>
            <a:r>
              <a:rPr kumimoji="1" lang="ja-JP" altLang="en-US" sz="800" dirty="0" smtClean="0">
                <a:latin typeface="HGP創英角ｺﾞｼｯｸUB" panose="020B0900000000000000" pitchFamily="50" charset="-128"/>
                <a:ea typeface="HGP創英角ｺﾞｼｯｸUB" panose="020B0900000000000000" pitchFamily="50" charset="-128"/>
              </a:rPr>
              <a:t>府民等が重要と考える</a:t>
            </a:r>
            <a:endParaRPr kumimoji="1" lang="en-US" altLang="ja-JP" sz="800" dirty="0" smtClean="0">
              <a:latin typeface="HGP創英角ｺﾞｼｯｸUB" panose="020B0900000000000000" pitchFamily="50" charset="-128"/>
              <a:ea typeface="HGP創英角ｺﾞｼｯｸUB" panose="020B0900000000000000" pitchFamily="50" charset="-128"/>
            </a:endParaRPr>
          </a:p>
          <a:p>
            <a:pPr>
              <a:lnSpc>
                <a:spcPts val="900"/>
              </a:lnSpc>
            </a:pPr>
            <a:r>
              <a:rPr kumimoji="1" lang="ja-JP" altLang="en-US" sz="800" dirty="0" smtClean="0">
                <a:latin typeface="HGP創英角ｺﾞｼｯｸUB" panose="020B0900000000000000" pitchFamily="50" charset="-128"/>
                <a:ea typeface="HGP創英角ｺﾞｼｯｸUB" panose="020B0900000000000000" pitchFamily="50" charset="-128"/>
              </a:rPr>
              <a:t>　　　　　　　ゴールを上から配置</a:t>
            </a:r>
            <a:endParaRPr kumimoji="1" lang="ja-JP" altLang="en-US" sz="800" dirty="0">
              <a:latin typeface="HGP創英角ｺﾞｼｯｸUB" panose="020B0900000000000000" pitchFamily="50" charset="-128"/>
              <a:ea typeface="HGP創英角ｺﾞｼｯｸUB" panose="020B0900000000000000" pitchFamily="50" charset="-128"/>
            </a:endParaRPr>
          </a:p>
        </p:txBody>
      </p:sp>
      <p:sp>
        <p:nvSpPr>
          <p:cNvPr id="325" name="正方形/長方形 324"/>
          <p:cNvSpPr/>
          <p:nvPr/>
        </p:nvSpPr>
        <p:spPr>
          <a:xfrm>
            <a:off x="6625113" y="3397168"/>
            <a:ext cx="3790799" cy="2863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ja-JP" altLang="en-US" sz="1200" b="1" dirty="0" smtClean="0">
                <a:solidFill>
                  <a:schemeClr val="tx1"/>
                </a:solidFill>
                <a:latin typeface="+mj-ea"/>
                <a:ea typeface="+mj-ea"/>
                <a:cs typeface="Meiryo UI" panose="020B0604030504040204" pitchFamily="50" charset="-128"/>
              </a:rPr>
              <a:t>４．</a:t>
            </a:r>
            <a:r>
              <a:rPr lang="ja-JP" altLang="en-US" sz="1200" b="1" u="sng" dirty="0" smtClean="0">
                <a:solidFill>
                  <a:schemeClr val="tx1"/>
                </a:solidFill>
                <a:latin typeface="+mj-ea"/>
                <a:ea typeface="+mj-ea"/>
                <a:cs typeface="Meiryo UI" panose="020B0604030504040204" pitchFamily="50" charset="-128"/>
              </a:rPr>
              <a:t>万博に向けて取り組む「重点ゴール」と、取組工程</a:t>
            </a:r>
            <a:r>
              <a:rPr lang="ja-JP" altLang="en-US" sz="1200" b="1" dirty="0" smtClean="0">
                <a:solidFill>
                  <a:schemeClr val="tx1"/>
                </a:solidFill>
                <a:latin typeface="+mj-ea"/>
                <a:ea typeface="+mj-ea"/>
                <a:cs typeface="Meiryo UI" panose="020B0604030504040204" pitchFamily="50" charset="-128"/>
              </a:rPr>
              <a:t>　</a:t>
            </a:r>
            <a:endParaRPr lang="ja-JP" altLang="en-US" sz="1200" b="1" dirty="0">
              <a:solidFill>
                <a:schemeClr val="tx1"/>
              </a:solidFill>
              <a:latin typeface="+mj-ea"/>
              <a:ea typeface="+mj-ea"/>
              <a:cs typeface="Meiryo UI" panose="020B0604030504040204" pitchFamily="50" charset="-128"/>
            </a:endParaRPr>
          </a:p>
        </p:txBody>
      </p:sp>
      <p:sp>
        <p:nvSpPr>
          <p:cNvPr id="326" name="正方形/長方形 325"/>
          <p:cNvSpPr/>
          <p:nvPr/>
        </p:nvSpPr>
        <p:spPr>
          <a:xfrm>
            <a:off x="6672774" y="3541614"/>
            <a:ext cx="6128804" cy="123297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4000" tIns="144000" rtlCol="0" anchor="t" anchorCtr="0"/>
          <a:lstStyle/>
          <a:p>
            <a:pPr marL="185738" indent="-185738">
              <a:lnSpc>
                <a:spcPts val="1100"/>
              </a:lnSpc>
              <a:spcBef>
                <a:spcPts val="600"/>
              </a:spcBef>
              <a:tabLst>
                <a:tab pos="185738" algn="l"/>
              </a:tabLs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万博のテーマである“いのち”や暮らし、次世代に関わる課題を有する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「府民の豊かさ</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」をめざす重点ゴール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として位置づけ、関連する横断的な課題として</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に取り組む</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ts val="1100"/>
              </a:lnSpc>
              <a:spcBef>
                <a:spcPts val="300"/>
              </a:spcBef>
              <a:tabLst>
                <a:tab pos="185738" algn="l"/>
              </a:tabLs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他のゴールを集約しながら様々な課題解決にバランスよく貢献できる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「大阪の豊かさ</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〔well-being〕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」をめざす、もう一方の重点ゴール</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として整理。</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ts val="1100"/>
              </a:lnSpc>
              <a:spcBef>
                <a:spcPts val="300"/>
              </a:spcBef>
              <a:tabLst>
                <a:tab pos="185738" algn="l"/>
              </a:tabLs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これら重点ゴールの推進にあたっては、</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産業や雇用、イノベーション</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といった都市としての</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強みを活かす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ts val="1100"/>
              </a:lnSpc>
              <a:spcBef>
                <a:spcPts val="300"/>
              </a:spcBef>
              <a:tabLst>
                <a:tab pos="185738" algn="l"/>
              </a:tabLst>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国際社会全体の課題である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「ジェンダー（人権含む）」</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「気候変動」を意識</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して取り組んでいく。</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楕円 326"/>
          <p:cNvSpPr/>
          <p:nvPr/>
        </p:nvSpPr>
        <p:spPr>
          <a:xfrm>
            <a:off x="7453590" y="4884970"/>
            <a:ext cx="3700978" cy="1621765"/>
          </a:xfrm>
          <a:prstGeom prst="ellipse">
            <a:avLst/>
          </a:prstGeom>
          <a:solidFill>
            <a:schemeClr val="bg1"/>
          </a:solidFill>
          <a:ln w="222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328" name="台形 327"/>
          <p:cNvSpPr/>
          <p:nvPr/>
        </p:nvSpPr>
        <p:spPr>
          <a:xfrm rot="10800000">
            <a:off x="7750348" y="5177854"/>
            <a:ext cx="3164109" cy="825482"/>
          </a:xfrm>
          <a:prstGeom prst="trapezoid">
            <a:avLst>
              <a:gd name="adj" fmla="val 0"/>
            </a:avLst>
          </a:prstGeom>
          <a:solidFill>
            <a:schemeClr val="tx2">
              <a:lumMod val="20000"/>
              <a:lumOff val="8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329" name="正方形/長方形 328"/>
          <p:cNvSpPr/>
          <p:nvPr/>
        </p:nvSpPr>
        <p:spPr>
          <a:xfrm>
            <a:off x="8247433" y="4802427"/>
            <a:ext cx="2228751" cy="576000"/>
          </a:xfrm>
          <a:prstGeom prst="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pic>
        <p:nvPicPr>
          <p:cNvPr id="330" name="図 329"/>
          <p:cNvPicPr preferRelativeResize="0">
            <a:picLocks/>
          </p:cNvPicPr>
          <p:nvPr/>
        </p:nvPicPr>
        <p:blipFill>
          <a:blip r:embed="rId3"/>
          <a:stretch>
            <a:fillRect/>
          </a:stretch>
        </p:blipFill>
        <p:spPr>
          <a:xfrm>
            <a:off x="9127774" y="4852704"/>
            <a:ext cx="360000" cy="360000"/>
          </a:xfrm>
          <a:prstGeom prst="rect">
            <a:avLst/>
          </a:prstGeom>
        </p:spPr>
      </p:pic>
      <p:sp>
        <p:nvSpPr>
          <p:cNvPr id="331" name="正方形/長方形 330"/>
          <p:cNvSpPr/>
          <p:nvPr/>
        </p:nvSpPr>
        <p:spPr>
          <a:xfrm>
            <a:off x="8574095" y="4788978"/>
            <a:ext cx="644593" cy="246221"/>
          </a:xfrm>
          <a:prstGeom prst="rect">
            <a:avLst/>
          </a:prstGeom>
        </p:spPr>
        <p:txBody>
          <a:bodyPr wrap="square">
            <a:spAutoFit/>
          </a:bodyPr>
          <a:lstStyle/>
          <a:p>
            <a:pPr>
              <a:lnSpc>
                <a:spcPts val="1200"/>
              </a:lnSpc>
            </a:pPr>
            <a:r>
              <a:rPr kumimoji="1" lang="ja-JP" altLang="en-US" sz="1000" b="1" dirty="0" smtClean="0">
                <a:latin typeface="Meiryo UI" panose="020B0604030504040204" pitchFamily="50" charset="-128"/>
                <a:ea typeface="Meiryo UI" panose="020B0604030504040204" pitchFamily="50" charset="-128"/>
              </a:rPr>
              <a:t>ゴール３</a:t>
            </a:r>
            <a:endParaRPr lang="ja-JP" altLang="en-US" sz="1000" dirty="0">
              <a:latin typeface="Meiryo UI" panose="020B0604030504040204" pitchFamily="50" charset="-128"/>
              <a:ea typeface="Meiryo UI" panose="020B0604030504040204" pitchFamily="50" charset="-128"/>
            </a:endParaRPr>
          </a:p>
        </p:txBody>
      </p:sp>
      <p:pic>
        <p:nvPicPr>
          <p:cNvPr id="332" name="図 331"/>
          <p:cNvPicPr preferRelativeResize="0">
            <a:picLocks/>
          </p:cNvPicPr>
          <p:nvPr/>
        </p:nvPicPr>
        <p:blipFill>
          <a:blip r:embed="rId4" cstate="email">
            <a:extLst>
              <a:ext uri="{28A0092B-C50C-407E-A947-70E740481C1C}">
                <a14:useLocalDpi xmlns:a14="http://schemas.microsoft.com/office/drawing/2010/main"/>
              </a:ext>
            </a:extLst>
          </a:blip>
          <a:stretch>
            <a:fillRect/>
          </a:stretch>
        </p:blipFill>
        <p:spPr>
          <a:xfrm>
            <a:off x="9147970" y="6063308"/>
            <a:ext cx="360000" cy="360000"/>
          </a:xfrm>
          <a:prstGeom prst="rect">
            <a:avLst/>
          </a:prstGeom>
        </p:spPr>
      </p:pic>
      <p:pic>
        <p:nvPicPr>
          <p:cNvPr id="333" name="図 332"/>
          <p:cNvPicPr preferRelativeResize="0">
            <a:picLocks/>
          </p:cNvPicPr>
          <p:nvPr/>
        </p:nvPicPr>
        <p:blipFill>
          <a:blip r:embed="rId5"/>
          <a:stretch>
            <a:fillRect/>
          </a:stretch>
        </p:blipFill>
        <p:spPr>
          <a:xfrm>
            <a:off x="10440374" y="5436979"/>
            <a:ext cx="360000" cy="361851"/>
          </a:xfrm>
          <a:prstGeom prst="rect">
            <a:avLst/>
          </a:prstGeom>
        </p:spPr>
      </p:pic>
      <p:pic>
        <p:nvPicPr>
          <p:cNvPr id="334" name="図 333"/>
          <p:cNvPicPr preferRelativeResize="0">
            <a:picLocks/>
          </p:cNvPicPr>
          <p:nvPr/>
        </p:nvPicPr>
        <p:blipFill>
          <a:blip r:embed="rId6" cstate="email">
            <a:extLst>
              <a:ext uri="{28A0092B-C50C-407E-A947-70E740481C1C}">
                <a14:useLocalDpi xmlns:a14="http://schemas.microsoft.com/office/drawing/2010/main"/>
              </a:ext>
            </a:extLst>
          </a:blip>
          <a:stretch>
            <a:fillRect/>
          </a:stretch>
        </p:blipFill>
        <p:spPr>
          <a:xfrm>
            <a:off x="9295920" y="5440680"/>
            <a:ext cx="360000" cy="360000"/>
          </a:xfrm>
          <a:prstGeom prst="rect">
            <a:avLst/>
          </a:prstGeom>
        </p:spPr>
      </p:pic>
      <p:pic>
        <p:nvPicPr>
          <p:cNvPr id="335" name="図 334"/>
          <p:cNvPicPr preferRelativeResize="0">
            <a:picLocks/>
          </p:cNvPicPr>
          <p:nvPr/>
        </p:nvPicPr>
        <p:blipFill>
          <a:blip r:embed="rId7"/>
          <a:stretch>
            <a:fillRect/>
          </a:stretch>
        </p:blipFill>
        <p:spPr>
          <a:xfrm>
            <a:off x="8302927" y="5436979"/>
            <a:ext cx="360000" cy="360000"/>
          </a:xfrm>
          <a:prstGeom prst="rect">
            <a:avLst/>
          </a:prstGeom>
        </p:spPr>
      </p:pic>
      <p:sp>
        <p:nvSpPr>
          <p:cNvPr id="336" name="正方形/長方形 335"/>
          <p:cNvSpPr/>
          <p:nvPr/>
        </p:nvSpPr>
        <p:spPr>
          <a:xfrm>
            <a:off x="7765670" y="5369260"/>
            <a:ext cx="669831" cy="246221"/>
          </a:xfrm>
          <a:prstGeom prst="rect">
            <a:avLst/>
          </a:prstGeom>
        </p:spPr>
        <p:txBody>
          <a:bodyPr wrap="square">
            <a:spAutoFit/>
          </a:bodyPr>
          <a:lstStyle/>
          <a:p>
            <a:pPr>
              <a:lnSpc>
                <a:spcPts val="1200"/>
              </a:lnSpc>
            </a:pPr>
            <a:r>
              <a:rPr kumimoji="1" lang="ja-JP" altLang="en-US" sz="1000" b="1" dirty="0" smtClean="0">
                <a:latin typeface="Meiryo UI" panose="020B0604030504040204" pitchFamily="50" charset="-128"/>
                <a:ea typeface="Meiryo UI" panose="020B0604030504040204" pitchFamily="50" charset="-128"/>
              </a:rPr>
              <a:t>ゴール１</a:t>
            </a:r>
            <a:endParaRPr lang="ja-JP" altLang="en-US" sz="1000" dirty="0">
              <a:latin typeface="Meiryo UI" panose="020B0604030504040204" pitchFamily="50" charset="-128"/>
              <a:ea typeface="Meiryo UI" panose="020B0604030504040204" pitchFamily="50" charset="-128"/>
            </a:endParaRPr>
          </a:p>
        </p:txBody>
      </p:sp>
      <p:sp>
        <p:nvSpPr>
          <p:cNvPr id="337" name="正方形/長方形 336"/>
          <p:cNvSpPr/>
          <p:nvPr/>
        </p:nvSpPr>
        <p:spPr>
          <a:xfrm>
            <a:off x="8761155" y="5372831"/>
            <a:ext cx="755129" cy="246221"/>
          </a:xfrm>
          <a:prstGeom prst="rect">
            <a:avLst/>
          </a:prstGeom>
        </p:spPr>
        <p:txBody>
          <a:bodyPr wrap="square">
            <a:spAutoFit/>
          </a:bodyPr>
          <a:lstStyle/>
          <a:p>
            <a:pPr>
              <a:lnSpc>
                <a:spcPts val="1200"/>
              </a:lnSpc>
            </a:pPr>
            <a:r>
              <a:rPr kumimoji="1" lang="ja-JP" altLang="en-US" sz="1000" b="1" dirty="0" smtClean="0">
                <a:latin typeface="Meiryo UI" panose="020B0604030504040204" pitchFamily="50" charset="-128"/>
                <a:ea typeface="Meiryo UI" panose="020B0604030504040204" pitchFamily="50" charset="-128"/>
              </a:rPr>
              <a:t>ゴール</a:t>
            </a:r>
            <a:r>
              <a:rPr kumimoji="1" lang="ja-JP" altLang="en-US" sz="1000" b="1" dirty="0">
                <a:latin typeface="Meiryo UI" panose="020B0604030504040204" pitchFamily="50" charset="-128"/>
                <a:ea typeface="Meiryo UI" panose="020B0604030504040204" pitchFamily="50" charset="-128"/>
              </a:rPr>
              <a:t>４</a:t>
            </a:r>
            <a:endParaRPr lang="ja-JP" altLang="en-US" sz="1000" dirty="0">
              <a:latin typeface="Meiryo UI" panose="020B0604030504040204" pitchFamily="50" charset="-128"/>
              <a:ea typeface="Meiryo UI" panose="020B0604030504040204" pitchFamily="50" charset="-128"/>
            </a:endParaRPr>
          </a:p>
        </p:txBody>
      </p:sp>
      <p:sp>
        <p:nvSpPr>
          <p:cNvPr id="338" name="正方形/長方形 337"/>
          <p:cNvSpPr/>
          <p:nvPr/>
        </p:nvSpPr>
        <p:spPr>
          <a:xfrm>
            <a:off x="9826578" y="5382074"/>
            <a:ext cx="804299" cy="246221"/>
          </a:xfrm>
          <a:prstGeom prst="rect">
            <a:avLst/>
          </a:prstGeom>
        </p:spPr>
        <p:txBody>
          <a:bodyPr wrap="square">
            <a:spAutoFit/>
          </a:bodyPr>
          <a:lstStyle/>
          <a:p>
            <a:pPr>
              <a:lnSpc>
                <a:spcPts val="1200"/>
              </a:lnSpc>
            </a:pPr>
            <a:r>
              <a:rPr kumimoji="1" lang="ja-JP" altLang="en-US" sz="1000" b="1" dirty="0" smtClean="0">
                <a:latin typeface="Meiryo UI" panose="020B0604030504040204" pitchFamily="50" charset="-128"/>
                <a:ea typeface="Meiryo UI" panose="020B0604030504040204" pitchFamily="50" charset="-128"/>
              </a:rPr>
              <a:t>ゴール</a:t>
            </a:r>
            <a:r>
              <a:rPr lang="en-US" altLang="ja-JP" sz="1000" b="1" dirty="0" smtClean="0">
                <a:latin typeface="Meiryo UI" panose="020B0604030504040204" pitchFamily="50" charset="-128"/>
                <a:ea typeface="Meiryo UI" panose="020B0604030504040204" pitchFamily="50" charset="-128"/>
              </a:rPr>
              <a:t>12</a:t>
            </a:r>
            <a:endParaRPr lang="ja-JP" altLang="en-US" sz="1000" dirty="0">
              <a:latin typeface="Meiryo UI" panose="020B0604030504040204" pitchFamily="50" charset="-128"/>
              <a:ea typeface="Meiryo UI" panose="020B0604030504040204" pitchFamily="50" charset="-128"/>
            </a:endParaRPr>
          </a:p>
        </p:txBody>
      </p:sp>
      <p:sp>
        <p:nvSpPr>
          <p:cNvPr id="339" name="テキスト ボックス 338"/>
          <p:cNvSpPr txBox="1"/>
          <p:nvPr/>
        </p:nvSpPr>
        <p:spPr>
          <a:xfrm>
            <a:off x="7884474" y="5541979"/>
            <a:ext cx="520692" cy="220573"/>
          </a:xfrm>
          <a:prstGeom prst="rect">
            <a:avLst/>
          </a:prstGeom>
          <a:noFill/>
        </p:spPr>
        <p:txBody>
          <a:bodyPr wrap="square" rtlCol="0">
            <a:spAutoFit/>
          </a:bodyPr>
          <a:lstStyle/>
          <a:p>
            <a:pPr>
              <a:lnSpc>
                <a:spcPts val="1000"/>
              </a:lnSpc>
            </a:pPr>
            <a:r>
              <a:rPr lang="ja-JP" altLang="en-US" sz="800" dirty="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貧困</a:t>
            </a:r>
            <a:r>
              <a:rPr lang="ja-JP" altLang="en-US"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340" name="テキスト ボックス 339"/>
          <p:cNvSpPr txBox="1"/>
          <p:nvPr/>
        </p:nvSpPr>
        <p:spPr>
          <a:xfrm>
            <a:off x="8459141" y="4939420"/>
            <a:ext cx="898140" cy="220573"/>
          </a:xfrm>
          <a:prstGeom prst="rect">
            <a:avLst/>
          </a:prstGeom>
          <a:noFill/>
        </p:spPr>
        <p:txBody>
          <a:bodyPr wrap="square" rtlCol="0">
            <a:spAutoFit/>
          </a:bodyPr>
          <a:lstStyle/>
          <a:p>
            <a:pPr>
              <a:lnSpc>
                <a:spcPts val="1000"/>
              </a:lnSpc>
            </a:pPr>
            <a:r>
              <a:rPr lang="ja-JP" altLang="en-US" sz="800" dirty="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健康と福祉」</a:t>
            </a:r>
            <a:endParaRPr kumimoji="1" lang="ja-JP" altLang="en-US" sz="800" dirty="0">
              <a:latin typeface="Meiryo UI" panose="020B0604030504040204" pitchFamily="50" charset="-128"/>
              <a:ea typeface="Meiryo UI" panose="020B0604030504040204" pitchFamily="50" charset="-128"/>
            </a:endParaRPr>
          </a:p>
        </p:txBody>
      </p:sp>
      <p:sp>
        <p:nvSpPr>
          <p:cNvPr id="341" name="正方形/長方形 340"/>
          <p:cNvSpPr/>
          <p:nvPr/>
        </p:nvSpPr>
        <p:spPr>
          <a:xfrm>
            <a:off x="8561186" y="6021731"/>
            <a:ext cx="846259" cy="246221"/>
          </a:xfrm>
          <a:prstGeom prst="rect">
            <a:avLst/>
          </a:prstGeom>
        </p:spPr>
        <p:txBody>
          <a:bodyPr wrap="square">
            <a:spAutoFit/>
          </a:bodyPr>
          <a:lstStyle/>
          <a:p>
            <a:pPr>
              <a:lnSpc>
                <a:spcPts val="1200"/>
              </a:lnSpc>
            </a:pPr>
            <a:r>
              <a:rPr kumimoji="1" lang="ja-JP" altLang="en-US" sz="1000" b="1" dirty="0" smtClean="0">
                <a:latin typeface="Meiryo UI" panose="020B0604030504040204" pitchFamily="50" charset="-128"/>
                <a:ea typeface="Meiryo UI" panose="020B0604030504040204" pitchFamily="50" charset="-128"/>
              </a:rPr>
              <a:t>ゴール</a:t>
            </a:r>
            <a:r>
              <a:rPr kumimoji="1" lang="en-US" altLang="ja-JP" sz="1000" b="1" dirty="0" smtClean="0">
                <a:latin typeface="Meiryo UI" panose="020B0604030504040204" pitchFamily="50" charset="-128"/>
                <a:ea typeface="Meiryo UI" panose="020B0604030504040204" pitchFamily="50" charset="-128"/>
              </a:rPr>
              <a:t>11</a:t>
            </a:r>
            <a:endParaRPr lang="ja-JP" altLang="en-US" sz="1000" dirty="0">
              <a:latin typeface="Meiryo UI" panose="020B0604030504040204" pitchFamily="50" charset="-128"/>
              <a:ea typeface="Meiryo UI" panose="020B0604030504040204" pitchFamily="50" charset="-128"/>
            </a:endParaRPr>
          </a:p>
        </p:txBody>
      </p:sp>
      <p:sp>
        <p:nvSpPr>
          <p:cNvPr id="342" name="正方形/長方形 341"/>
          <p:cNvSpPr/>
          <p:nvPr/>
        </p:nvSpPr>
        <p:spPr>
          <a:xfrm>
            <a:off x="8057371" y="5768977"/>
            <a:ext cx="2677319" cy="3333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lnSpc>
                <a:spcPts val="900"/>
              </a:lnSpc>
              <a:spcBef>
                <a:spcPts val="0"/>
              </a:spcBef>
            </a:pPr>
            <a:r>
              <a:rPr lang="ja-JP" altLang="en-US" sz="800"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（「ゴール３」と</a:t>
            </a:r>
            <a:r>
              <a:rPr lang="ja-JP" altLang="en-US" sz="800" dirty="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関連</a:t>
            </a:r>
            <a:r>
              <a:rPr lang="ja-JP" altLang="en-US" sz="800"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する横断的な課題として取り組む）</a:t>
            </a:r>
            <a:endParaRPr lang="en-US" altLang="ja-JP" sz="800"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343" name="楕円 342"/>
          <p:cNvSpPr/>
          <p:nvPr/>
        </p:nvSpPr>
        <p:spPr>
          <a:xfrm>
            <a:off x="9532994" y="4880842"/>
            <a:ext cx="582079" cy="288000"/>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ts val="900"/>
              </a:lnSpc>
            </a:pPr>
            <a:r>
              <a:rPr kumimoji="1" lang="ja-JP" altLang="en-US" sz="800" b="1" dirty="0" smtClean="0">
                <a:latin typeface="Meiryo UI" panose="020B0604030504040204" pitchFamily="50" charset="-128"/>
                <a:ea typeface="Meiryo UI" panose="020B0604030504040204" pitchFamily="50" charset="-128"/>
              </a:rPr>
              <a:t>重点</a:t>
            </a:r>
            <a:endParaRPr kumimoji="1" lang="en-US" altLang="ja-JP" sz="800" b="1" dirty="0" smtClean="0">
              <a:latin typeface="Meiryo UI" panose="020B0604030504040204" pitchFamily="50" charset="-128"/>
              <a:ea typeface="Meiryo UI" panose="020B0604030504040204" pitchFamily="50" charset="-128"/>
            </a:endParaRPr>
          </a:p>
          <a:p>
            <a:pPr algn="ctr">
              <a:lnSpc>
                <a:spcPts val="900"/>
              </a:lnSpc>
            </a:pPr>
            <a:r>
              <a:rPr kumimoji="1" lang="ja-JP" altLang="en-US" sz="800" b="1" dirty="0" smtClean="0">
                <a:latin typeface="Meiryo UI" panose="020B0604030504040204" pitchFamily="50" charset="-128"/>
                <a:ea typeface="Meiryo UI" panose="020B0604030504040204" pitchFamily="50" charset="-128"/>
              </a:rPr>
              <a:t>ゴール</a:t>
            </a:r>
            <a:r>
              <a:rPr kumimoji="1" lang="en-US" altLang="ja-JP" sz="800" b="1" dirty="0" smtClean="0">
                <a:latin typeface="Meiryo UI" panose="020B0604030504040204" pitchFamily="50" charset="-128"/>
                <a:ea typeface="Meiryo UI" panose="020B0604030504040204" pitchFamily="50" charset="-128"/>
              </a:rPr>
              <a:t>Ⅰ</a:t>
            </a:r>
            <a:endParaRPr kumimoji="1" lang="ja-JP" altLang="en-US" sz="800" b="1" dirty="0">
              <a:latin typeface="Meiryo UI" panose="020B0604030504040204" pitchFamily="50" charset="-128"/>
              <a:ea typeface="Meiryo UI" panose="020B0604030504040204" pitchFamily="50" charset="-128"/>
            </a:endParaRPr>
          </a:p>
        </p:txBody>
      </p:sp>
      <p:sp>
        <p:nvSpPr>
          <p:cNvPr id="344" name="正方形/長方形 343"/>
          <p:cNvSpPr/>
          <p:nvPr/>
        </p:nvSpPr>
        <p:spPr>
          <a:xfrm>
            <a:off x="7877784" y="6449442"/>
            <a:ext cx="2880000" cy="115192"/>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900"/>
              </a:lnSpc>
              <a:spcBef>
                <a:spcPts val="0"/>
              </a:spcBef>
            </a:pPr>
            <a:r>
              <a:rPr lang="ja-JP" altLang="en-US" sz="800" b="1"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（他のゴールを集約しながら、様々な課題解決にバランスよく貢献）</a:t>
            </a:r>
            <a:endParaRPr lang="en-US" altLang="ja-JP" sz="800" b="1"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345" name="テキスト ボックス 344"/>
          <p:cNvSpPr txBox="1"/>
          <p:nvPr/>
        </p:nvSpPr>
        <p:spPr>
          <a:xfrm>
            <a:off x="8882151" y="5542472"/>
            <a:ext cx="527671" cy="222262"/>
          </a:xfrm>
          <a:prstGeom prst="rect">
            <a:avLst/>
          </a:prstGeom>
          <a:noFill/>
        </p:spPr>
        <p:txBody>
          <a:bodyPr wrap="square" rtlCol="0">
            <a:spAutoFit/>
          </a:bodyPr>
          <a:lstStyle/>
          <a:p>
            <a:pPr>
              <a:lnSpc>
                <a:spcPts val="1000"/>
              </a:lnSpc>
            </a:pPr>
            <a:r>
              <a:rPr lang="ja-JP" altLang="en-US" sz="800" dirty="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教育」</a:t>
            </a:r>
            <a:endParaRPr kumimoji="1" lang="ja-JP" altLang="en-US" sz="800" dirty="0">
              <a:latin typeface="Meiryo UI" panose="020B0604030504040204" pitchFamily="50" charset="-128"/>
              <a:ea typeface="Meiryo UI" panose="020B0604030504040204" pitchFamily="50" charset="-128"/>
            </a:endParaRPr>
          </a:p>
        </p:txBody>
      </p:sp>
      <p:sp>
        <p:nvSpPr>
          <p:cNvPr id="346" name="大かっこ 345"/>
          <p:cNvSpPr/>
          <p:nvPr/>
        </p:nvSpPr>
        <p:spPr>
          <a:xfrm>
            <a:off x="9835219" y="5572895"/>
            <a:ext cx="658872" cy="241372"/>
          </a:xfrm>
          <a:prstGeom prst="bracketPair">
            <a:avLst>
              <a:gd name="adj" fmla="val 14955"/>
            </a:avLst>
          </a:prstGeom>
          <a:ln>
            <a:no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lnSpc>
                <a:spcPts val="900"/>
              </a:lnSpc>
            </a:pPr>
            <a:r>
              <a:rPr lang="ja-JP" altLang="en-US" sz="800" dirty="0" smtClean="0">
                <a:latin typeface="Meiryo UI" panose="020B0604030504040204" pitchFamily="50" charset="-128"/>
                <a:ea typeface="Meiryo UI" panose="020B0604030504040204" pitchFamily="50" charset="-128"/>
              </a:rPr>
              <a:t>「持続</a:t>
            </a:r>
            <a:r>
              <a:rPr lang="ja-JP" altLang="en-US" sz="800" dirty="0">
                <a:latin typeface="Meiryo UI" panose="020B0604030504040204" pitchFamily="50" charset="-128"/>
                <a:ea typeface="Meiryo UI" panose="020B0604030504040204" pitchFamily="50" charset="-128"/>
              </a:rPr>
              <a:t>可能</a:t>
            </a:r>
            <a:r>
              <a:rPr lang="ja-JP" altLang="en-US" sz="800" dirty="0" smtClean="0">
                <a:latin typeface="Meiryo UI" panose="020B0604030504040204" pitchFamily="50" charset="-128"/>
                <a:ea typeface="Meiryo UI" panose="020B0604030504040204" pitchFamily="50" charset="-128"/>
              </a:rPr>
              <a:t>な生産と消費」</a:t>
            </a:r>
            <a:endParaRPr kumimoji="1" lang="ja-JP" altLang="en-US" sz="800" dirty="0">
              <a:latin typeface="Meiryo UI" panose="020B0604030504040204" pitchFamily="50" charset="-128"/>
              <a:ea typeface="Meiryo UI" panose="020B0604030504040204" pitchFamily="50" charset="-128"/>
            </a:endParaRPr>
          </a:p>
        </p:txBody>
      </p:sp>
      <p:sp>
        <p:nvSpPr>
          <p:cNvPr id="347" name="大かっこ 346"/>
          <p:cNvSpPr/>
          <p:nvPr/>
        </p:nvSpPr>
        <p:spPr>
          <a:xfrm>
            <a:off x="8375638" y="6209664"/>
            <a:ext cx="804980" cy="139135"/>
          </a:xfrm>
          <a:prstGeom prst="bracketPair">
            <a:avLst>
              <a:gd name="adj" fmla="val 14955"/>
            </a:avLst>
          </a:prstGeom>
          <a:ln>
            <a:noFill/>
          </a:ln>
        </p:spPr>
        <p:style>
          <a:lnRef idx="1">
            <a:schemeClr val="accent1"/>
          </a:lnRef>
          <a:fillRef idx="0">
            <a:schemeClr val="accent1"/>
          </a:fillRef>
          <a:effectRef idx="0">
            <a:schemeClr val="accent1"/>
          </a:effectRef>
          <a:fontRef idx="minor">
            <a:schemeClr val="tx1"/>
          </a:fontRef>
        </p:style>
        <p:txBody>
          <a:bodyPr lIns="0" rIns="0" rtlCol="0" anchor="ctr"/>
          <a:lstStyle/>
          <a:p>
            <a:pPr algn="ctr"/>
            <a:r>
              <a:rPr lang="ja-JP" altLang="en-US" sz="800" dirty="0" smtClean="0">
                <a:latin typeface="Meiryo UI" panose="020B0604030504040204" pitchFamily="50" charset="-128"/>
                <a:ea typeface="Meiryo UI" panose="020B0604030504040204" pitchFamily="50" charset="-128"/>
              </a:rPr>
              <a:t>「持続可能都市」</a:t>
            </a:r>
            <a:endParaRPr kumimoji="1" lang="ja-JP" altLang="en-US" sz="800" dirty="0">
              <a:latin typeface="Meiryo UI" panose="020B0604030504040204" pitchFamily="50" charset="-128"/>
              <a:ea typeface="Meiryo UI" panose="020B0604030504040204" pitchFamily="50" charset="-128"/>
            </a:endParaRPr>
          </a:p>
        </p:txBody>
      </p:sp>
      <p:sp>
        <p:nvSpPr>
          <p:cNvPr id="348" name="楕円 347"/>
          <p:cNvSpPr/>
          <p:nvPr/>
        </p:nvSpPr>
        <p:spPr>
          <a:xfrm>
            <a:off x="9531958" y="6070586"/>
            <a:ext cx="582079" cy="288000"/>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lnSpc>
                <a:spcPts val="900"/>
              </a:lnSpc>
            </a:pPr>
            <a:r>
              <a:rPr kumimoji="1" lang="ja-JP" altLang="en-US" sz="800" b="1" dirty="0" smtClean="0">
                <a:latin typeface="Meiryo UI" panose="020B0604030504040204" pitchFamily="50" charset="-128"/>
                <a:ea typeface="Meiryo UI" panose="020B0604030504040204" pitchFamily="50" charset="-128"/>
              </a:rPr>
              <a:t>重点</a:t>
            </a:r>
            <a:endParaRPr kumimoji="1" lang="en-US" altLang="ja-JP" sz="800" b="1" dirty="0" smtClean="0">
              <a:latin typeface="Meiryo UI" panose="020B0604030504040204" pitchFamily="50" charset="-128"/>
              <a:ea typeface="Meiryo UI" panose="020B0604030504040204" pitchFamily="50" charset="-128"/>
            </a:endParaRPr>
          </a:p>
          <a:p>
            <a:pPr algn="ctr">
              <a:lnSpc>
                <a:spcPts val="900"/>
              </a:lnSpc>
            </a:pPr>
            <a:r>
              <a:rPr kumimoji="1" lang="ja-JP" altLang="en-US" sz="800" b="1" dirty="0" smtClean="0">
                <a:latin typeface="Meiryo UI" panose="020B0604030504040204" pitchFamily="50" charset="-128"/>
                <a:ea typeface="Meiryo UI" panose="020B0604030504040204" pitchFamily="50" charset="-128"/>
              </a:rPr>
              <a:t>ゴール</a:t>
            </a:r>
            <a:r>
              <a:rPr kumimoji="1" lang="en-US" altLang="ja-JP" sz="800" b="1" dirty="0" smtClean="0">
                <a:latin typeface="Meiryo UI" panose="020B0604030504040204" pitchFamily="50" charset="-128"/>
                <a:ea typeface="Meiryo UI" panose="020B0604030504040204" pitchFamily="50" charset="-128"/>
              </a:rPr>
              <a:t>Ⅱ</a:t>
            </a:r>
            <a:endParaRPr kumimoji="1" lang="ja-JP" altLang="en-US" sz="800" b="1" dirty="0">
              <a:latin typeface="Meiryo UI" panose="020B0604030504040204" pitchFamily="50" charset="-128"/>
              <a:ea typeface="Meiryo UI" panose="020B0604030504040204" pitchFamily="50" charset="-128"/>
            </a:endParaRPr>
          </a:p>
        </p:txBody>
      </p:sp>
      <p:sp>
        <p:nvSpPr>
          <p:cNvPr id="349" name="正方形/長方形 348"/>
          <p:cNvSpPr/>
          <p:nvPr/>
        </p:nvSpPr>
        <p:spPr>
          <a:xfrm>
            <a:off x="8123880" y="5116738"/>
            <a:ext cx="2453384" cy="3333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lnSpc>
                <a:spcPts val="900"/>
              </a:lnSpc>
              <a:spcBef>
                <a:spcPts val="0"/>
              </a:spcBef>
            </a:pPr>
            <a:r>
              <a:rPr lang="ja-JP" altLang="en-US" sz="800"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（“いのち”や暮らし、次世代の課題として取り組む）</a:t>
            </a:r>
            <a:endParaRPr lang="en-US" altLang="ja-JP" sz="800" dirty="0" smtClean="0">
              <a:solidFill>
                <a:schemeClr val="tx1"/>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351" name="角丸四角形 350"/>
          <p:cNvSpPr/>
          <p:nvPr/>
        </p:nvSpPr>
        <p:spPr>
          <a:xfrm>
            <a:off x="11607044" y="5112458"/>
            <a:ext cx="1008000" cy="432000"/>
          </a:xfrm>
          <a:prstGeom prst="roundRect">
            <a:avLst/>
          </a:prstGeom>
        </p:spPr>
        <p:style>
          <a:lnRef idx="2">
            <a:schemeClr val="accent6"/>
          </a:lnRef>
          <a:fillRef idx="1">
            <a:schemeClr val="lt1"/>
          </a:fillRef>
          <a:effectRef idx="0">
            <a:schemeClr val="accent6"/>
          </a:effectRef>
          <a:fontRef idx="minor">
            <a:schemeClr val="dk1"/>
          </a:fontRef>
        </p:style>
        <p:txBody>
          <a:bodyPr wrap="none" anchor="ctr">
            <a:noAutofit/>
          </a:bodyPr>
          <a:lstStyle/>
          <a:p>
            <a:pPr algn="ctr">
              <a:lnSpc>
                <a:spcPts val="1100"/>
              </a:lnSpc>
            </a:pPr>
            <a:r>
              <a:rPr kumimoji="1" lang="ja-JP" altLang="en-US" sz="1000" b="1" dirty="0">
                <a:latin typeface="Meiryo UI" panose="020B0604030504040204" pitchFamily="50" charset="-128"/>
                <a:ea typeface="Meiryo UI" panose="020B0604030504040204" pitchFamily="50" charset="-128"/>
              </a:rPr>
              <a:t>府民</a:t>
            </a:r>
            <a:r>
              <a:rPr kumimoji="1" lang="ja-JP" altLang="en-US" sz="1000" b="1" dirty="0" smtClean="0">
                <a:latin typeface="Meiryo UI" panose="020B0604030504040204" pitchFamily="50" charset="-128"/>
                <a:ea typeface="Meiryo UI" panose="020B0604030504040204" pitchFamily="50" charset="-128"/>
              </a:rPr>
              <a:t>の</a:t>
            </a:r>
            <a:endParaRPr kumimoji="1" lang="en-US" altLang="ja-JP" sz="1000" b="1" dirty="0" smtClean="0">
              <a:latin typeface="Meiryo UI" panose="020B0604030504040204" pitchFamily="50" charset="-128"/>
              <a:ea typeface="Meiryo UI" panose="020B0604030504040204" pitchFamily="50" charset="-128"/>
            </a:endParaRPr>
          </a:p>
          <a:p>
            <a:pPr algn="ctr">
              <a:lnSpc>
                <a:spcPts val="1100"/>
              </a:lnSpc>
            </a:pPr>
            <a:r>
              <a:rPr kumimoji="1" lang="en-US" altLang="ja-JP" sz="1000" b="1" dirty="0" smtClean="0">
                <a:latin typeface="Meiryo UI" panose="020B0604030504040204" pitchFamily="50" charset="-128"/>
                <a:ea typeface="Meiryo UI" panose="020B0604030504040204" pitchFamily="50" charset="-128"/>
              </a:rPr>
              <a:t>well-being</a:t>
            </a:r>
            <a:endParaRPr lang="ja-JP" altLang="en-US" sz="1000" dirty="0"/>
          </a:p>
        </p:txBody>
      </p:sp>
      <p:sp>
        <p:nvSpPr>
          <p:cNvPr id="352" name="角丸四角形 351"/>
          <p:cNvSpPr/>
          <p:nvPr/>
        </p:nvSpPr>
        <p:spPr>
          <a:xfrm>
            <a:off x="11607973" y="6067249"/>
            <a:ext cx="1008000" cy="432000"/>
          </a:xfrm>
          <a:prstGeom prst="roundRect">
            <a:avLst/>
          </a:prstGeom>
        </p:spPr>
        <p:style>
          <a:lnRef idx="2">
            <a:schemeClr val="accent6"/>
          </a:lnRef>
          <a:fillRef idx="1">
            <a:schemeClr val="lt1"/>
          </a:fillRef>
          <a:effectRef idx="0">
            <a:schemeClr val="accent6"/>
          </a:effectRef>
          <a:fontRef idx="minor">
            <a:schemeClr val="dk1"/>
          </a:fontRef>
        </p:style>
        <p:txBody>
          <a:bodyPr wrap="none" anchor="ctr">
            <a:noAutofit/>
          </a:bodyPr>
          <a:lstStyle/>
          <a:p>
            <a:pPr algn="ctr">
              <a:lnSpc>
                <a:spcPts val="1100"/>
              </a:lnSpc>
            </a:pPr>
            <a:r>
              <a:rPr lang="ja-JP" altLang="en-US" sz="1000" b="1" dirty="0" smtClean="0">
                <a:latin typeface="Meiryo UI" panose="020B0604030504040204" pitchFamily="50" charset="-128"/>
                <a:ea typeface="Meiryo UI" panose="020B0604030504040204" pitchFamily="50" charset="-128"/>
              </a:rPr>
              <a:t>地域（大阪）</a:t>
            </a:r>
            <a:r>
              <a:rPr kumimoji="1" lang="ja-JP" altLang="en-US" sz="1000" b="1" dirty="0" smtClean="0">
                <a:latin typeface="Meiryo UI" panose="020B0604030504040204" pitchFamily="50" charset="-128"/>
                <a:ea typeface="Meiryo UI" panose="020B0604030504040204" pitchFamily="50" charset="-128"/>
              </a:rPr>
              <a:t>の</a:t>
            </a:r>
            <a:endParaRPr kumimoji="1" lang="en-US" altLang="ja-JP" sz="1000" b="1" dirty="0" smtClean="0">
              <a:latin typeface="Meiryo UI" panose="020B0604030504040204" pitchFamily="50" charset="-128"/>
              <a:ea typeface="Meiryo UI" panose="020B0604030504040204" pitchFamily="50" charset="-128"/>
            </a:endParaRPr>
          </a:p>
          <a:p>
            <a:pPr algn="ctr">
              <a:lnSpc>
                <a:spcPts val="1100"/>
              </a:lnSpc>
            </a:pPr>
            <a:r>
              <a:rPr kumimoji="1" lang="en-US" altLang="ja-JP" sz="1000" b="1" dirty="0" smtClean="0">
                <a:latin typeface="Meiryo UI" panose="020B0604030504040204" pitchFamily="50" charset="-128"/>
                <a:ea typeface="Meiryo UI" panose="020B0604030504040204" pitchFamily="50" charset="-128"/>
              </a:rPr>
              <a:t>well-being</a:t>
            </a:r>
            <a:endParaRPr lang="ja-JP" altLang="en-US" sz="1000" dirty="0"/>
          </a:p>
        </p:txBody>
      </p:sp>
      <p:sp>
        <p:nvSpPr>
          <p:cNvPr id="353" name="正方形/長方形 352"/>
          <p:cNvSpPr>
            <a:spLocks/>
          </p:cNvSpPr>
          <p:nvPr/>
        </p:nvSpPr>
        <p:spPr>
          <a:xfrm>
            <a:off x="7049572" y="4722459"/>
            <a:ext cx="4392000" cy="2189756"/>
          </a:xfrm>
          <a:prstGeom prst="rect">
            <a:avLst/>
          </a:prstGeom>
          <a:noFill/>
          <a:ln w="158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354" name="角丸四角形 353"/>
          <p:cNvSpPr/>
          <p:nvPr/>
        </p:nvSpPr>
        <p:spPr>
          <a:xfrm>
            <a:off x="7051013" y="6602419"/>
            <a:ext cx="4392000" cy="324000"/>
          </a:xfrm>
          <a:prstGeom prst="roundRect">
            <a:avLst>
              <a:gd name="adj" fmla="val 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36000" rtlCol="0" anchor="ctr"/>
          <a:lstStyle/>
          <a:p>
            <a:pPr algn="ctr">
              <a:lnSpc>
                <a:spcPts val="1000"/>
              </a:lnSpc>
            </a:pPr>
            <a:r>
              <a:rPr kumimoji="1" lang="ja-JP" altLang="en-US" sz="900" dirty="0" smtClean="0"/>
              <a:t>産業や雇用、イノベーションといった都市としての強みを活かすとともに、</a:t>
            </a:r>
            <a:endParaRPr kumimoji="1" lang="en-US" altLang="ja-JP" sz="900" dirty="0" smtClean="0"/>
          </a:p>
          <a:p>
            <a:pPr algn="ctr">
              <a:lnSpc>
                <a:spcPts val="1000"/>
              </a:lnSpc>
            </a:pPr>
            <a:r>
              <a:rPr kumimoji="1" lang="ja-JP" altLang="en-US" sz="900" dirty="0" smtClean="0"/>
              <a:t>国際社会</a:t>
            </a:r>
            <a:r>
              <a:rPr kumimoji="1" lang="ja-JP" altLang="en-US" sz="900" dirty="0"/>
              <a:t>全体</a:t>
            </a:r>
            <a:r>
              <a:rPr kumimoji="1" lang="ja-JP" altLang="en-US" sz="900" dirty="0" smtClean="0"/>
              <a:t>の課題であ</a:t>
            </a:r>
            <a:r>
              <a:rPr kumimoji="1" lang="ja-JP" altLang="en-US" sz="900" dirty="0"/>
              <a:t>る</a:t>
            </a:r>
            <a:r>
              <a:rPr kumimoji="1" lang="ja-JP" altLang="en-US" sz="900" dirty="0" smtClean="0"/>
              <a:t>ジェンダー（人権含む）と気候</a:t>
            </a:r>
            <a:r>
              <a:rPr kumimoji="1" lang="ja-JP" altLang="en-US" sz="900" dirty="0" smtClean="0">
                <a:solidFill>
                  <a:schemeClr val="bg1"/>
                </a:solidFill>
              </a:rPr>
              <a:t>変動を意</a:t>
            </a:r>
            <a:r>
              <a:rPr kumimoji="1" lang="ja-JP" altLang="en-US" sz="900" dirty="0" smtClean="0"/>
              <a:t>識して取り組む</a:t>
            </a:r>
            <a:endParaRPr kumimoji="1" lang="ja-JP" altLang="en-US" sz="900" dirty="0"/>
          </a:p>
        </p:txBody>
      </p:sp>
      <p:sp>
        <p:nvSpPr>
          <p:cNvPr id="355" name="右中かっこ 354"/>
          <p:cNvSpPr/>
          <p:nvPr/>
        </p:nvSpPr>
        <p:spPr>
          <a:xfrm>
            <a:off x="11377286" y="4728310"/>
            <a:ext cx="207932" cy="1253587"/>
          </a:xfrm>
          <a:prstGeom prst="rightBrace">
            <a:avLst>
              <a:gd name="adj1" fmla="val 83970"/>
              <a:gd name="adj2" fmla="val 50000"/>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6" name="右中かっこ 355"/>
          <p:cNvSpPr/>
          <p:nvPr/>
        </p:nvSpPr>
        <p:spPr>
          <a:xfrm>
            <a:off x="11389479" y="6019997"/>
            <a:ext cx="176564" cy="508225"/>
          </a:xfrm>
          <a:prstGeom prst="rightBrace">
            <a:avLst>
              <a:gd name="adj1" fmla="val 83970"/>
              <a:gd name="adj2" fmla="val 50000"/>
            </a:avLst>
          </a:prstGeom>
          <a:solidFill>
            <a:schemeClr val="bg1"/>
          </a:solidFill>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357" name="表 356"/>
          <p:cNvGraphicFramePr>
            <a:graphicFrameLocks noGrp="1"/>
          </p:cNvGraphicFramePr>
          <p:nvPr>
            <p:extLst/>
          </p:nvPr>
        </p:nvGraphicFramePr>
        <p:xfrm>
          <a:off x="6960469" y="1296072"/>
          <a:ext cx="1813097" cy="1702653"/>
        </p:xfrm>
        <a:graphic>
          <a:graphicData uri="http://schemas.openxmlformats.org/drawingml/2006/table">
            <a:tbl>
              <a:tblPr firstRow="1" bandRow="1">
                <a:tableStyleId>{5C22544A-7EE6-4342-B048-85BDC9FD1C3A}</a:tableStyleId>
              </a:tblPr>
              <a:tblGrid>
                <a:gridCol w="517097">
                  <a:extLst>
                    <a:ext uri="{9D8B030D-6E8A-4147-A177-3AD203B41FA5}">
                      <a16:colId xmlns:a16="http://schemas.microsoft.com/office/drawing/2014/main" val="1060561721"/>
                    </a:ext>
                  </a:extLst>
                </a:gridCol>
                <a:gridCol w="468000">
                  <a:extLst>
                    <a:ext uri="{9D8B030D-6E8A-4147-A177-3AD203B41FA5}">
                      <a16:colId xmlns:a16="http://schemas.microsoft.com/office/drawing/2014/main" val="4196815173"/>
                    </a:ext>
                  </a:extLst>
                </a:gridCol>
                <a:gridCol w="828000">
                  <a:extLst>
                    <a:ext uri="{9D8B030D-6E8A-4147-A177-3AD203B41FA5}">
                      <a16:colId xmlns:a16="http://schemas.microsoft.com/office/drawing/2014/main" val="2835648302"/>
                    </a:ext>
                  </a:extLst>
                </a:gridCol>
              </a:tblGrid>
              <a:tr h="766653">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solidFill>
                      <a:srgbClr val="8FAADC">
                        <a:alpha val="50196"/>
                      </a:srgbClr>
                    </a:solidFill>
                  </a:tcPr>
                </a:tc>
                <a:extLst>
                  <a:ext uri="{0D108BD9-81ED-4DB2-BD59-A6C34878D82A}">
                    <a16:rowId xmlns:a16="http://schemas.microsoft.com/office/drawing/2014/main" val="1038421907"/>
                  </a:ext>
                </a:extLst>
              </a:tr>
              <a:tr h="936000">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8441380"/>
                  </a:ext>
                </a:extLst>
              </a:tr>
            </a:tbl>
          </a:graphicData>
        </a:graphic>
      </p:graphicFrame>
      <p:graphicFrame>
        <p:nvGraphicFramePr>
          <p:cNvPr id="358" name="表 357"/>
          <p:cNvGraphicFramePr>
            <a:graphicFrameLocks noGrp="1"/>
          </p:cNvGraphicFramePr>
          <p:nvPr>
            <p:extLst/>
          </p:nvPr>
        </p:nvGraphicFramePr>
        <p:xfrm>
          <a:off x="8928373" y="1295344"/>
          <a:ext cx="1813097" cy="1709425"/>
        </p:xfrm>
        <a:graphic>
          <a:graphicData uri="http://schemas.openxmlformats.org/drawingml/2006/table">
            <a:tbl>
              <a:tblPr firstRow="1" bandRow="1">
                <a:tableStyleId>{5C22544A-7EE6-4342-B048-85BDC9FD1C3A}</a:tableStyleId>
              </a:tblPr>
              <a:tblGrid>
                <a:gridCol w="517097">
                  <a:extLst>
                    <a:ext uri="{9D8B030D-6E8A-4147-A177-3AD203B41FA5}">
                      <a16:colId xmlns:a16="http://schemas.microsoft.com/office/drawing/2014/main" val="1060561721"/>
                    </a:ext>
                  </a:extLst>
                </a:gridCol>
                <a:gridCol w="468000">
                  <a:extLst>
                    <a:ext uri="{9D8B030D-6E8A-4147-A177-3AD203B41FA5}">
                      <a16:colId xmlns:a16="http://schemas.microsoft.com/office/drawing/2014/main" val="4196815173"/>
                    </a:ext>
                  </a:extLst>
                </a:gridCol>
                <a:gridCol w="828000">
                  <a:extLst>
                    <a:ext uri="{9D8B030D-6E8A-4147-A177-3AD203B41FA5}">
                      <a16:colId xmlns:a16="http://schemas.microsoft.com/office/drawing/2014/main" val="2835648302"/>
                    </a:ext>
                  </a:extLst>
                </a:gridCol>
              </a:tblGrid>
              <a:tr h="802383">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solidFill>
                      <a:srgbClr val="8FAADC">
                        <a:alpha val="50196"/>
                      </a:srgbClr>
                    </a:solidFill>
                  </a:tcPr>
                </a:tc>
                <a:extLst>
                  <a:ext uri="{0D108BD9-81ED-4DB2-BD59-A6C34878D82A}">
                    <a16:rowId xmlns:a16="http://schemas.microsoft.com/office/drawing/2014/main" val="1038421907"/>
                  </a:ext>
                </a:extLst>
              </a:tr>
              <a:tr h="907042">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8441380"/>
                  </a:ext>
                </a:extLst>
              </a:tr>
            </a:tbl>
          </a:graphicData>
        </a:graphic>
      </p:graphicFrame>
      <p:graphicFrame>
        <p:nvGraphicFramePr>
          <p:cNvPr id="359" name="表 358"/>
          <p:cNvGraphicFramePr>
            <a:graphicFrameLocks noGrp="1"/>
          </p:cNvGraphicFramePr>
          <p:nvPr>
            <p:extLst/>
          </p:nvPr>
        </p:nvGraphicFramePr>
        <p:xfrm>
          <a:off x="10889662" y="1294840"/>
          <a:ext cx="1813097" cy="1709930"/>
        </p:xfrm>
        <a:graphic>
          <a:graphicData uri="http://schemas.openxmlformats.org/drawingml/2006/table">
            <a:tbl>
              <a:tblPr firstRow="1" bandRow="1">
                <a:tableStyleId>{5C22544A-7EE6-4342-B048-85BDC9FD1C3A}</a:tableStyleId>
              </a:tblPr>
              <a:tblGrid>
                <a:gridCol w="517097">
                  <a:extLst>
                    <a:ext uri="{9D8B030D-6E8A-4147-A177-3AD203B41FA5}">
                      <a16:colId xmlns:a16="http://schemas.microsoft.com/office/drawing/2014/main" val="1060561721"/>
                    </a:ext>
                  </a:extLst>
                </a:gridCol>
                <a:gridCol w="468000">
                  <a:extLst>
                    <a:ext uri="{9D8B030D-6E8A-4147-A177-3AD203B41FA5}">
                      <a16:colId xmlns:a16="http://schemas.microsoft.com/office/drawing/2014/main" val="4196815173"/>
                    </a:ext>
                  </a:extLst>
                </a:gridCol>
                <a:gridCol w="828000">
                  <a:extLst>
                    <a:ext uri="{9D8B030D-6E8A-4147-A177-3AD203B41FA5}">
                      <a16:colId xmlns:a16="http://schemas.microsoft.com/office/drawing/2014/main" val="2835648302"/>
                    </a:ext>
                  </a:extLst>
                </a:gridCol>
              </a:tblGrid>
              <a:tr h="802620">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solidFill>
                      <a:srgbClr val="8FAADC">
                        <a:alpha val="50196"/>
                      </a:srgbClr>
                    </a:solidFill>
                  </a:tcPr>
                </a:tc>
                <a:extLst>
                  <a:ext uri="{0D108BD9-81ED-4DB2-BD59-A6C34878D82A}">
                    <a16:rowId xmlns:a16="http://schemas.microsoft.com/office/drawing/2014/main" val="1038421907"/>
                  </a:ext>
                </a:extLst>
              </a:tr>
              <a:tr h="907310">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accent5">
                          <a:lumMod val="75000"/>
                        </a:schemeClr>
                      </a:solidFill>
                      <a:prstDash val="sysDash"/>
                      <a:round/>
                      <a:headEnd type="none" w="med" len="med"/>
                      <a:tailEnd type="none" w="med" len="med"/>
                    </a:lnL>
                    <a:lnR w="12700" cap="flat" cmpd="sng" algn="ctr">
                      <a:solidFill>
                        <a:schemeClr val="accent5">
                          <a:lumMod val="75000"/>
                        </a:schemeClr>
                      </a:solidFill>
                      <a:prstDash val="sysDash"/>
                      <a:round/>
                      <a:headEnd type="none" w="med" len="med"/>
                      <a:tailEnd type="none" w="med" len="med"/>
                    </a:lnR>
                    <a:lnT w="12700" cap="flat" cmpd="sng" algn="ctr">
                      <a:solidFill>
                        <a:schemeClr val="accent5">
                          <a:lumMod val="75000"/>
                        </a:schemeClr>
                      </a:solidFill>
                      <a:prstDash val="sysDash"/>
                      <a:round/>
                      <a:headEnd type="none" w="med" len="med"/>
                      <a:tailEnd type="none" w="med" len="med"/>
                    </a:lnT>
                    <a:lnB w="12700" cap="flat" cmpd="sng" algn="ctr">
                      <a:solidFill>
                        <a:schemeClr val="accent5">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8441380"/>
                  </a:ext>
                </a:extLst>
              </a:tr>
            </a:tbl>
          </a:graphicData>
        </a:graphic>
      </p:graphicFrame>
      <p:sp>
        <p:nvSpPr>
          <p:cNvPr id="360" name="正方形/長方形 359"/>
          <p:cNvSpPr/>
          <p:nvPr/>
        </p:nvSpPr>
        <p:spPr>
          <a:xfrm>
            <a:off x="6593942" y="495056"/>
            <a:ext cx="6361537" cy="3390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ja-JP" altLang="en-US" sz="1200" b="1" dirty="0">
                <a:solidFill>
                  <a:schemeClr val="tx1"/>
                </a:solidFill>
                <a:latin typeface="+mj-ea"/>
                <a:ea typeface="+mj-ea"/>
                <a:cs typeface="Meiryo UI" panose="020B0604030504040204" pitchFamily="50" charset="-128"/>
              </a:rPr>
              <a:t>３</a:t>
            </a:r>
            <a:r>
              <a:rPr lang="ja-JP" altLang="en-US" sz="1200" b="1" dirty="0" smtClean="0">
                <a:solidFill>
                  <a:schemeClr val="tx1"/>
                </a:solidFill>
                <a:latin typeface="+mj-ea"/>
                <a:ea typeface="+mj-ea"/>
                <a:cs typeface="Meiryo UI" panose="020B0604030504040204" pitchFamily="50" charset="-128"/>
              </a:rPr>
              <a:t>．</a:t>
            </a:r>
            <a:r>
              <a:rPr lang="en-US" altLang="ja-JP" sz="1200" b="1" u="sng" dirty="0" smtClean="0">
                <a:solidFill>
                  <a:schemeClr val="tx1"/>
                </a:solidFill>
                <a:latin typeface="+mj-ea"/>
                <a:ea typeface="+mj-ea"/>
                <a:cs typeface="Meiryo UI" panose="020B0604030504040204" pitchFamily="50" charset="-128"/>
              </a:rPr>
              <a:t>SDGs17</a:t>
            </a:r>
            <a:r>
              <a:rPr lang="ja-JP" altLang="en-US" sz="1200" b="1" u="sng" dirty="0" smtClean="0">
                <a:solidFill>
                  <a:schemeClr val="tx1"/>
                </a:solidFill>
                <a:latin typeface="+mj-ea"/>
                <a:ea typeface="+mj-ea"/>
                <a:cs typeface="Meiryo UI" panose="020B0604030504040204" pitchFamily="50" charset="-128"/>
              </a:rPr>
              <a:t>ゴールの現在の到達点と、府民や若者、企業が重要と考えるゴールの重要度分析</a:t>
            </a:r>
            <a:endParaRPr lang="ja-JP" altLang="en-US" sz="1200" b="1" u="sng" dirty="0">
              <a:solidFill>
                <a:schemeClr val="tx1"/>
              </a:solidFill>
              <a:latin typeface="+mj-ea"/>
              <a:ea typeface="+mj-ea"/>
              <a:cs typeface="Meiryo UI" panose="020B0604030504040204" pitchFamily="50" charset="-128"/>
            </a:endParaRPr>
          </a:p>
        </p:txBody>
      </p:sp>
      <p:cxnSp>
        <p:nvCxnSpPr>
          <p:cNvPr id="361" name="直線矢印コネクタ 360"/>
          <p:cNvCxnSpPr/>
          <p:nvPr/>
        </p:nvCxnSpPr>
        <p:spPr>
          <a:xfrm flipV="1">
            <a:off x="6945449" y="1264586"/>
            <a:ext cx="0" cy="172800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361"/>
          <p:cNvCxnSpPr/>
          <p:nvPr/>
        </p:nvCxnSpPr>
        <p:spPr>
          <a:xfrm>
            <a:off x="6948155" y="3002111"/>
            <a:ext cx="1872000" cy="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3" name="テキスト ボックス 362"/>
          <p:cNvSpPr txBox="1"/>
          <p:nvPr/>
        </p:nvSpPr>
        <p:spPr>
          <a:xfrm>
            <a:off x="7011950" y="2990056"/>
            <a:ext cx="5690252" cy="215444"/>
          </a:xfrm>
          <a:prstGeom prst="rect">
            <a:avLst/>
          </a:prstGeom>
          <a:noFill/>
        </p:spPr>
        <p:txBody>
          <a:bodyPr vert="horz" wrap="square" rtlCol="0">
            <a:spAutoFit/>
          </a:bodyPr>
          <a:lstStyle/>
          <a:p>
            <a:pPr algn="ctr"/>
            <a:r>
              <a:rPr kumimoji="1" lang="en-US" altLang="ja-JP" sz="800" b="1" dirty="0" smtClean="0">
                <a:latin typeface="Meiryo UI" panose="020B0604030504040204" pitchFamily="50" charset="-128"/>
                <a:ea typeface="Meiryo UI" panose="020B0604030504040204" pitchFamily="50" charset="-128"/>
                <a:cs typeface="Microsoft Himalaya" panose="01010100010101010101" pitchFamily="2" charset="0"/>
              </a:rPr>
              <a:t>SDGs17</a:t>
            </a:r>
            <a:r>
              <a:rPr kumimoji="1" lang="ja-JP" altLang="en-US" sz="800" b="1" dirty="0" smtClean="0">
                <a:latin typeface="Meiryo UI" panose="020B0604030504040204" pitchFamily="50" charset="-128"/>
                <a:ea typeface="Meiryo UI" panose="020B0604030504040204" pitchFamily="50" charset="-128"/>
                <a:cs typeface="Microsoft Himalaya" panose="01010100010101010101" pitchFamily="2" charset="0"/>
              </a:rPr>
              <a:t>ゴールの現在の到達点</a:t>
            </a:r>
            <a:r>
              <a:rPr lang="ja-JP" altLang="en-US" sz="800" b="1" dirty="0" smtClean="0">
                <a:latin typeface="Meiryo UI" panose="020B0604030504040204" pitchFamily="50" charset="-128"/>
                <a:ea typeface="Meiryo UI" panose="020B0604030504040204" pitchFamily="50" charset="-128"/>
                <a:cs typeface="Microsoft Himalaya" panose="01010100010101010101" pitchFamily="2" charset="0"/>
              </a:rPr>
              <a:t>を踏まえ</a:t>
            </a:r>
            <a:r>
              <a:rPr lang="ja-JP" altLang="en-US" sz="800" b="1" dirty="0">
                <a:latin typeface="Meiryo UI" panose="020B0604030504040204" pitchFamily="50" charset="-128"/>
                <a:ea typeface="Meiryo UI" panose="020B0604030504040204" pitchFamily="50" charset="-128"/>
                <a:cs typeface="Microsoft Himalaya" panose="01010100010101010101" pitchFamily="2" charset="0"/>
              </a:rPr>
              <a:t>、 「課題が多いと考えられるゴール」 </a:t>
            </a:r>
            <a:r>
              <a:rPr lang="ja-JP" altLang="en-US" sz="800" b="1" dirty="0" smtClean="0">
                <a:latin typeface="Meiryo UI" panose="020B0604030504040204" pitchFamily="50" charset="-128"/>
                <a:ea typeface="Meiryo UI" panose="020B0604030504040204" pitchFamily="50" charset="-128"/>
                <a:cs typeface="Microsoft Himalaya" panose="01010100010101010101" pitchFamily="2" charset="0"/>
              </a:rPr>
              <a:t>と「強みを活かせるゴール」、その他のゴールに分類</a:t>
            </a:r>
            <a:endParaRPr kumimoji="1" lang="ja-JP" altLang="en-US" sz="800" b="1"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364" name="正方形/長方形 363"/>
          <p:cNvSpPr/>
          <p:nvPr/>
        </p:nvSpPr>
        <p:spPr>
          <a:xfrm>
            <a:off x="6642613" y="1068883"/>
            <a:ext cx="1771907" cy="288000"/>
          </a:xfrm>
          <a:prstGeom prst="rect">
            <a:avLst/>
          </a:prstGeom>
          <a:noFill/>
          <a:ln w="38100" cmpd="dbl">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smtClean="0">
                <a:latin typeface="UD デジタル 教科書体 NK-B" panose="02020700000000000000" pitchFamily="18" charset="-128"/>
                <a:ea typeface="UD デジタル 教科書体 NK-B" panose="02020700000000000000" pitchFamily="18" charset="-128"/>
              </a:rPr>
              <a:t>（１）</a:t>
            </a:r>
            <a:r>
              <a:rPr kumimoji="1" lang="ja-JP" altLang="en-US" sz="1000" dirty="0" smtClean="0">
                <a:latin typeface="UD デジタル 教科書体 NK-B" panose="02020700000000000000" pitchFamily="18" charset="-128"/>
                <a:ea typeface="UD デジタル 教科書体 NK-B" panose="02020700000000000000" pitchFamily="18" charset="-128"/>
              </a:rPr>
              <a:t>府民の声</a:t>
            </a:r>
            <a:endParaRPr kumimoji="1" lang="ja-JP" altLang="en-US" sz="1000" dirty="0">
              <a:latin typeface="UD デジタル 教科書体 NK-B" panose="02020700000000000000" pitchFamily="18" charset="-128"/>
              <a:ea typeface="UD デジタル 教科書体 NK-B" panose="02020700000000000000" pitchFamily="18" charset="-128"/>
            </a:endParaRPr>
          </a:p>
        </p:txBody>
      </p:sp>
      <p:sp>
        <p:nvSpPr>
          <p:cNvPr id="365" name="正方形/長方形 364"/>
          <p:cNvSpPr/>
          <p:nvPr/>
        </p:nvSpPr>
        <p:spPr>
          <a:xfrm>
            <a:off x="7006575" y="2043132"/>
            <a:ext cx="506631" cy="120605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8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6" name="正方形/長方形 365"/>
          <p:cNvSpPr/>
          <p:nvPr/>
        </p:nvSpPr>
        <p:spPr>
          <a:xfrm>
            <a:off x="8719756" y="1078919"/>
            <a:ext cx="1443404" cy="288000"/>
          </a:xfrm>
          <a:prstGeom prst="rect">
            <a:avLst/>
          </a:prstGeom>
          <a:noFill/>
          <a:ln w="38100" cmpd="dbl">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smtClean="0">
                <a:latin typeface="UD デジタル 教科書体 NK-B" panose="02020700000000000000" pitchFamily="18" charset="-128"/>
                <a:ea typeface="UD デジタル 教科書体 NK-B" panose="02020700000000000000" pitchFamily="18" charset="-128"/>
              </a:rPr>
              <a:t>（２）若者</a:t>
            </a:r>
            <a:r>
              <a:rPr kumimoji="1" lang="ja-JP" altLang="en-US" sz="1000" dirty="0" smtClean="0">
                <a:latin typeface="UD デジタル 教科書体 NK-B" panose="02020700000000000000" pitchFamily="18" charset="-128"/>
                <a:ea typeface="UD デジタル 教科書体 NK-B" panose="02020700000000000000" pitchFamily="18" charset="-128"/>
              </a:rPr>
              <a:t>の声</a:t>
            </a:r>
            <a:endParaRPr kumimoji="1" lang="ja-JP" altLang="en-US" sz="1000" dirty="0">
              <a:latin typeface="UD デジタル 教科書体 NK-B" panose="02020700000000000000" pitchFamily="18" charset="-128"/>
              <a:ea typeface="UD デジタル 教科書体 NK-B" panose="02020700000000000000" pitchFamily="18" charset="-128"/>
            </a:endParaRPr>
          </a:p>
        </p:txBody>
      </p:sp>
      <p:cxnSp>
        <p:nvCxnSpPr>
          <p:cNvPr id="367" name="直線矢印コネクタ 366"/>
          <p:cNvCxnSpPr/>
          <p:nvPr/>
        </p:nvCxnSpPr>
        <p:spPr>
          <a:xfrm flipV="1">
            <a:off x="8936530" y="1264586"/>
            <a:ext cx="0" cy="172800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8" name="直線矢印コネクタ 367"/>
          <p:cNvCxnSpPr/>
          <p:nvPr/>
        </p:nvCxnSpPr>
        <p:spPr>
          <a:xfrm>
            <a:off x="8944011" y="2996130"/>
            <a:ext cx="1872000" cy="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9" name="直線矢印コネクタ 368"/>
          <p:cNvCxnSpPr/>
          <p:nvPr/>
        </p:nvCxnSpPr>
        <p:spPr>
          <a:xfrm flipV="1">
            <a:off x="10893150" y="1264586"/>
            <a:ext cx="0" cy="172800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0" name="直線矢印コネクタ 369"/>
          <p:cNvCxnSpPr/>
          <p:nvPr/>
        </p:nvCxnSpPr>
        <p:spPr>
          <a:xfrm>
            <a:off x="10901450" y="2987880"/>
            <a:ext cx="1872000" cy="0"/>
          </a:xfrm>
          <a:prstGeom prst="straightConnector1">
            <a:avLst/>
          </a:prstGeom>
          <a:ln w="381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1" name="正方形/長方形 370"/>
          <p:cNvSpPr/>
          <p:nvPr/>
        </p:nvSpPr>
        <p:spPr>
          <a:xfrm>
            <a:off x="10673089" y="1077792"/>
            <a:ext cx="2078936" cy="288000"/>
          </a:xfrm>
          <a:prstGeom prst="rect">
            <a:avLst/>
          </a:prstGeom>
          <a:noFill/>
          <a:ln w="38100" cmpd="dbl">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000" dirty="0" smtClean="0">
                <a:latin typeface="UD デジタル 教科書体 NK-B" panose="02020700000000000000" pitchFamily="18" charset="-128"/>
                <a:ea typeface="UD デジタル 教科書体 NK-B" panose="02020700000000000000" pitchFamily="18" charset="-128"/>
              </a:rPr>
              <a:t>（３）</a:t>
            </a:r>
            <a:r>
              <a:rPr kumimoji="1" lang="ja-JP" altLang="en-US" sz="1000" dirty="0" smtClean="0">
                <a:latin typeface="UD デジタル 教科書体 NK-B" panose="02020700000000000000" pitchFamily="18" charset="-128"/>
                <a:ea typeface="UD デジタル 教科書体 NK-B" panose="02020700000000000000" pitchFamily="18" charset="-128"/>
              </a:rPr>
              <a:t>企業の声</a:t>
            </a:r>
            <a:endParaRPr kumimoji="1" lang="ja-JP" altLang="en-US" sz="1000" dirty="0">
              <a:latin typeface="UD デジタル 教科書体 NK-B" panose="02020700000000000000" pitchFamily="18" charset="-128"/>
              <a:ea typeface="UD デジタル 教科書体 NK-B" panose="02020700000000000000" pitchFamily="18" charset="-128"/>
            </a:endParaRPr>
          </a:p>
        </p:txBody>
      </p:sp>
      <p:sp>
        <p:nvSpPr>
          <p:cNvPr id="372" name="正方形/長方形 371"/>
          <p:cNvSpPr/>
          <p:nvPr/>
        </p:nvSpPr>
        <p:spPr>
          <a:xfrm>
            <a:off x="8129239" y="2479561"/>
            <a:ext cx="506631" cy="18288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3" name="正方形/長方形 372"/>
          <p:cNvSpPr/>
          <p:nvPr/>
        </p:nvSpPr>
        <p:spPr>
          <a:xfrm>
            <a:off x="9004755" y="2118467"/>
            <a:ext cx="506631" cy="87766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8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4" name="正方形/長方形 373"/>
          <p:cNvSpPr/>
          <p:nvPr/>
        </p:nvSpPr>
        <p:spPr>
          <a:xfrm>
            <a:off x="9511966" y="2270561"/>
            <a:ext cx="506631" cy="17844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5" name="正方形/長方形 374"/>
          <p:cNvSpPr/>
          <p:nvPr/>
        </p:nvSpPr>
        <p:spPr>
          <a:xfrm>
            <a:off x="10942455" y="2104866"/>
            <a:ext cx="506631" cy="103689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0" name="正方形/長方形 379"/>
          <p:cNvSpPr/>
          <p:nvPr/>
        </p:nvSpPr>
        <p:spPr>
          <a:xfrm>
            <a:off x="7524710" y="2294179"/>
            <a:ext cx="506631" cy="38170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1" name="正方形/長方形 380"/>
          <p:cNvSpPr/>
          <p:nvPr/>
        </p:nvSpPr>
        <p:spPr>
          <a:xfrm>
            <a:off x="7406300" y="1563197"/>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p>
        </p:txBody>
      </p:sp>
      <p:sp>
        <p:nvSpPr>
          <p:cNvPr id="382" name="正方形/長方形 381"/>
          <p:cNvSpPr/>
          <p:nvPr/>
        </p:nvSpPr>
        <p:spPr>
          <a:xfrm>
            <a:off x="7388923" y="1903407"/>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3" name="テキスト ボックス 382"/>
          <p:cNvSpPr txBox="1"/>
          <p:nvPr/>
        </p:nvSpPr>
        <p:spPr>
          <a:xfrm>
            <a:off x="7358624" y="1255335"/>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kumimoji="1" lang="ja-JP" altLang="en-US"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強み</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384" name="テキスト ボックス 383"/>
          <p:cNvSpPr txBox="1"/>
          <p:nvPr/>
        </p:nvSpPr>
        <p:spPr>
          <a:xfrm>
            <a:off x="8015210" y="1255335"/>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課題</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385" name="正方形/長方形 384"/>
          <p:cNvSpPr/>
          <p:nvPr/>
        </p:nvSpPr>
        <p:spPr>
          <a:xfrm>
            <a:off x="8049786" y="1469231"/>
            <a:ext cx="612000" cy="108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p>
        </p:txBody>
      </p:sp>
      <p:sp>
        <p:nvSpPr>
          <p:cNvPr id="386" name="正方形/長方形 385"/>
          <p:cNvSpPr/>
          <p:nvPr/>
        </p:nvSpPr>
        <p:spPr>
          <a:xfrm>
            <a:off x="7859486" y="1782622"/>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7" name="正方形/長方形 386"/>
          <p:cNvSpPr/>
          <p:nvPr/>
        </p:nvSpPr>
        <p:spPr>
          <a:xfrm>
            <a:off x="8253016" y="1762322"/>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8" name="正方形/長方形 387"/>
          <p:cNvSpPr/>
          <p:nvPr/>
        </p:nvSpPr>
        <p:spPr>
          <a:xfrm>
            <a:off x="10112925" y="2209383"/>
            <a:ext cx="506631" cy="36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9" name="正方形/長方形 388"/>
          <p:cNvSpPr/>
          <p:nvPr/>
        </p:nvSpPr>
        <p:spPr>
          <a:xfrm>
            <a:off x="12071999" y="2458923"/>
            <a:ext cx="506631" cy="38170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0" name="正方形/長方形 389"/>
          <p:cNvSpPr/>
          <p:nvPr/>
        </p:nvSpPr>
        <p:spPr>
          <a:xfrm>
            <a:off x="11458650" y="2079322"/>
            <a:ext cx="506631" cy="38170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1" name="正方形/長方形 390"/>
          <p:cNvSpPr/>
          <p:nvPr/>
        </p:nvSpPr>
        <p:spPr>
          <a:xfrm>
            <a:off x="9383884" y="1452281"/>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p>
        </p:txBody>
      </p:sp>
      <p:sp>
        <p:nvSpPr>
          <p:cNvPr id="392" name="正方形/長方形 391"/>
          <p:cNvSpPr/>
          <p:nvPr/>
        </p:nvSpPr>
        <p:spPr>
          <a:xfrm>
            <a:off x="9371061" y="1741452"/>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3" name="テキスト ボックス 392"/>
          <p:cNvSpPr txBox="1"/>
          <p:nvPr/>
        </p:nvSpPr>
        <p:spPr>
          <a:xfrm>
            <a:off x="9344760" y="1255335"/>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kumimoji="1" lang="ja-JP" altLang="en-US"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強み</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394" name="テキスト ボックス 393"/>
          <p:cNvSpPr txBox="1"/>
          <p:nvPr/>
        </p:nvSpPr>
        <p:spPr>
          <a:xfrm>
            <a:off x="9996537" y="1255335"/>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課題</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395" name="正方形/長方形 394"/>
          <p:cNvSpPr/>
          <p:nvPr/>
        </p:nvSpPr>
        <p:spPr>
          <a:xfrm>
            <a:off x="10029044" y="1485238"/>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p>
        </p:txBody>
      </p:sp>
      <p:sp>
        <p:nvSpPr>
          <p:cNvPr id="396" name="正方形/長方形 395"/>
          <p:cNvSpPr/>
          <p:nvPr/>
        </p:nvSpPr>
        <p:spPr>
          <a:xfrm>
            <a:off x="9831559" y="1731178"/>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7" name="正方形/長方形 396"/>
          <p:cNvSpPr/>
          <p:nvPr/>
        </p:nvSpPr>
        <p:spPr>
          <a:xfrm>
            <a:off x="10223830" y="1647942"/>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8" name="正方形/長方形 397"/>
          <p:cNvSpPr/>
          <p:nvPr/>
        </p:nvSpPr>
        <p:spPr>
          <a:xfrm>
            <a:off x="11344700" y="1443146"/>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p>
        </p:txBody>
      </p:sp>
      <p:sp>
        <p:nvSpPr>
          <p:cNvPr id="399" name="正方形/長方形 398"/>
          <p:cNvSpPr/>
          <p:nvPr/>
        </p:nvSpPr>
        <p:spPr>
          <a:xfrm>
            <a:off x="11344700" y="1638622"/>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lang="en-US" altLang="ja-JP" sz="800" 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0" name="テキスト ボックス 399"/>
          <p:cNvSpPr txBox="1"/>
          <p:nvPr/>
        </p:nvSpPr>
        <p:spPr>
          <a:xfrm>
            <a:off x="11312193" y="1240674"/>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kumimoji="1" lang="ja-JP" altLang="en-US"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強み</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401" name="テキスト ボックス 400"/>
          <p:cNvSpPr txBox="1"/>
          <p:nvPr/>
        </p:nvSpPr>
        <p:spPr>
          <a:xfrm>
            <a:off x="11971344" y="1240674"/>
            <a:ext cx="677014" cy="253916"/>
          </a:xfrm>
          <a:prstGeom prst="rect">
            <a:avLst/>
          </a:prstGeom>
          <a:noFill/>
        </p:spPr>
        <p:txBody>
          <a:bodyPr vert="horz" wrap="square" rtlCol="0">
            <a:spAutoFit/>
          </a:bodyPr>
          <a:lstStyle/>
          <a:p>
            <a:pPr algn="ct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r>
              <a:rPr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課題</a:t>
            </a:r>
            <a:r>
              <a:rPr kumimoji="1" lang="en-US" altLang="ja-JP" sz="1050" dirty="0" smtClean="0">
                <a:latin typeface="HGP創英角ｺﾞｼｯｸUB" panose="020B0900000000000000" pitchFamily="50" charset="-128"/>
                <a:ea typeface="HGP創英角ｺﾞｼｯｸUB" panose="020B0900000000000000" pitchFamily="50" charset="-128"/>
                <a:cs typeface="Microsoft Himalaya" panose="01010100010101010101" pitchFamily="2" charset="0"/>
              </a:rPr>
              <a:t>】</a:t>
            </a:r>
            <a:endParaRPr kumimoji="1" lang="ja-JP" altLang="en-US" sz="1050" dirty="0">
              <a:latin typeface="HGP創英角ｺﾞｼｯｸUB" panose="020B0900000000000000" pitchFamily="50" charset="-128"/>
              <a:ea typeface="HGP創英角ｺﾞｼｯｸUB" panose="020B0900000000000000" pitchFamily="50" charset="-128"/>
              <a:cs typeface="Microsoft Himalaya" panose="01010100010101010101" pitchFamily="2" charset="0"/>
            </a:endParaRPr>
          </a:p>
        </p:txBody>
      </p:sp>
      <p:sp>
        <p:nvSpPr>
          <p:cNvPr id="402" name="正方形/長方形 401"/>
          <p:cNvSpPr/>
          <p:nvPr/>
        </p:nvSpPr>
        <p:spPr>
          <a:xfrm>
            <a:off x="12000219" y="1443146"/>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p>
        </p:txBody>
      </p:sp>
      <p:sp>
        <p:nvSpPr>
          <p:cNvPr id="403" name="正方形/長方形 402"/>
          <p:cNvSpPr/>
          <p:nvPr/>
        </p:nvSpPr>
        <p:spPr>
          <a:xfrm>
            <a:off x="12002090" y="1859710"/>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4" name="正方形/長方形 403"/>
          <p:cNvSpPr/>
          <p:nvPr/>
        </p:nvSpPr>
        <p:spPr>
          <a:xfrm>
            <a:off x="9026662" y="1929938"/>
            <a:ext cx="506631" cy="38170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p>
        </p:txBody>
      </p:sp>
      <p:sp>
        <p:nvSpPr>
          <p:cNvPr id="405" name="正方形/長方形 404"/>
          <p:cNvSpPr/>
          <p:nvPr/>
        </p:nvSpPr>
        <p:spPr>
          <a:xfrm>
            <a:off x="10030461" y="1870977"/>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p:txBody>
      </p:sp>
      <p:sp>
        <p:nvSpPr>
          <p:cNvPr id="406" name="正方形/長方形 405"/>
          <p:cNvSpPr/>
          <p:nvPr/>
        </p:nvSpPr>
        <p:spPr>
          <a:xfrm>
            <a:off x="11979671" y="1576888"/>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7" name="正方形/長方形 406"/>
          <p:cNvSpPr/>
          <p:nvPr/>
        </p:nvSpPr>
        <p:spPr>
          <a:xfrm>
            <a:off x="11998776" y="1748110"/>
            <a:ext cx="612000" cy="144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lnSpc>
                <a:spcPts val="1800"/>
              </a:lnSpc>
              <a:spcBef>
                <a:spcPts val="0"/>
              </a:spcBef>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p:txBody>
      </p:sp>
      <p:sp>
        <p:nvSpPr>
          <p:cNvPr id="410" name="正方形/長方形 409"/>
          <p:cNvSpPr/>
          <p:nvPr/>
        </p:nvSpPr>
        <p:spPr>
          <a:xfrm>
            <a:off x="8120947" y="2119431"/>
            <a:ext cx="506631" cy="18257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1" name="正方形/長方形 410"/>
          <p:cNvSpPr/>
          <p:nvPr/>
        </p:nvSpPr>
        <p:spPr>
          <a:xfrm>
            <a:off x="10950816" y="1820110"/>
            <a:ext cx="506631" cy="1800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2" name="正方形/長方形 411"/>
          <p:cNvSpPr/>
          <p:nvPr/>
        </p:nvSpPr>
        <p:spPr>
          <a:xfrm>
            <a:off x="10950750" y="1939361"/>
            <a:ext cx="506631" cy="1800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nSpc>
                <a:spcPts val="900"/>
              </a:lnSpc>
              <a:spcBef>
                <a:spcPts val="0"/>
              </a:spcBef>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ゴール</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4" name="角丸四角形 413"/>
          <p:cNvSpPr/>
          <p:nvPr/>
        </p:nvSpPr>
        <p:spPr>
          <a:xfrm>
            <a:off x="9191130" y="7147080"/>
            <a:ext cx="291218" cy="1150342"/>
          </a:xfrm>
          <a:prstGeom prst="roundRect">
            <a:avLst>
              <a:gd name="adj" fmla="val 11333"/>
            </a:avLst>
          </a:prstGeom>
          <a:solidFill>
            <a:schemeClr val="bg2"/>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15" name="テキスト ボックス 414"/>
          <p:cNvSpPr txBox="1"/>
          <p:nvPr/>
        </p:nvSpPr>
        <p:spPr>
          <a:xfrm>
            <a:off x="9169014" y="7233633"/>
            <a:ext cx="323165" cy="956324"/>
          </a:xfrm>
          <a:prstGeom prst="rect">
            <a:avLst/>
          </a:prstGeom>
          <a:noFill/>
          <a:effectLst/>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noProof="0" dirty="0" smtClean="0">
                <a:ln>
                  <a:noFill/>
                </a:ln>
                <a:effectLst/>
                <a:uLnTx/>
                <a:uFillTx/>
                <a:latin typeface="Bauhaus 93" panose="04030905020B02020C02" pitchFamily="82" charset="0"/>
                <a:ea typeface="HGS創英角ｺﾞｼｯｸUB" panose="020B0900000000000000" pitchFamily="50" charset="-128"/>
              </a:rPr>
              <a:t>大阪・関西万博</a:t>
            </a:r>
            <a:endParaRPr kumimoji="1" lang="en-US" altLang="ja-JP" sz="900" i="0" u="none" strike="noStrike" kern="1200" cap="none" spc="0" normalizeH="0" baseline="0" noProof="0" dirty="0" smtClean="0">
              <a:ln>
                <a:noFill/>
              </a:ln>
              <a:effectLst/>
              <a:uLnTx/>
              <a:uFillTx/>
              <a:latin typeface="Bauhaus 93" panose="04030905020B02020C02" pitchFamily="82" charset="0"/>
              <a:ea typeface="HGS創英角ｺﾞｼｯｸUB" panose="020B0900000000000000" pitchFamily="50" charset="-128"/>
            </a:endParaRPr>
          </a:p>
        </p:txBody>
      </p:sp>
      <p:sp>
        <p:nvSpPr>
          <p:cNvPr id="416" name="テキスト ボックス 415"/>
          <p:cNvSpPr txBox="1"/>
          <p:nvPr/>
        </p:nvSpPr>
        <p:spPr>
          <a:xfrm>
            <a:off x="6814408" y="712694"/>
            <a:ext cx="6085335" cy="437043"/>
          </a:xfrm>
          <a:prstGeom prst="rect">
            <a:avLst/>
          </a:prstGeom>
          <a:noFill/>
        </p:spPr>
        <p:txBody>
          <a:bodyPr wrap="square" lIns="72000" tIns="64008" rIns="72000" bIns="64008" rtlCol="0">
            <a:spAutoFit/>
          </a:bodyPr>
          <a:lstStyle/>
          <a:p>
            <a:pPr marL="17145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SDGs17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ゴールの現在の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到達点と、府民や若者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、企業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が重要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と考える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ゴールの重要度分析を実施。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府民、若者、企業それぞれ全てにおいて、課題は</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「ゴール</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3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、強みは</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「ゴール</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の重要度が高いという結果</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9" name="テキスト ボックス 418"/>
          <p:cNvSpPr txBox="1"/>
          <p:nvPr/>
        </p:nvSpPr>
        <p:spPr>
          <a:xfrm>
            <a:off x="6970722" y="7082051"/>
            <a:ext cx="115416" cy="1476000"/>
          </a:xfrm>
          <a:prstGeom prst="rect">
            <a:avLst/>
          </a:prstGeom>
          <a:solidFill>
            <a:schemeClr val="bg1">
              <a:lumMod val="75000"/>
            </a:schemeClr>
          </a:solidFill>
        </p:spPr>
        <p:txBody>
          <a:bodyPr vert="eaVert" wrap="square" lIns="0" tIns="0" rIns="0" bIns="0" rtlCol="0" anchor="ctr">
            <a:spAutoFit/>
          </a:bodyPr>
          <a:lstStyle/>
          <a:p>
            <a:pPr algn="ctr">
              <a:lnSpc>
                <a:spcPts val="900"/>
              </a:lnSpc>
            </a:pPr>
            <a:r>
              <a:rPr kumimoji="1" lang="ja-JP" altLang="en-US" sz="800" dirty="0" smtClean="0">
                <a:latin typeface="HGP創英角ｺﾞｼｯｸUB" panose="020B0900000000000000" pitchFamily="50" charset="-128"/>
                <a:ea typeface="HGP創英角ｺﾞｼｯｸUB" panose="020B0900000000000000" pitchFamily="50" charset="-128"/>
              </a:rPr>
              <a:t>取組工程 （イメージ）</a:t>
            </a:r>
            <a:endParaRPr kumimoji="1" lang="ja-JP" altLang="en-US" sz="800" dirty="0">
              <a:latin typeface="HGP創英角ｺﾞｼｯｸUB" panose="020B0900000000000000" pitchFamily="50" charset="-128"/>
              <a:ea typeface="HGP創英角ｺﾞｼｯｸUB" panose="020B0900000000000000" pitchFamily="50" charset="-128"/>
            </a:endParaRPr>
          </a:p>
        </p:txBody>
      </p:sp>
      <p:sp>
        <p:nvSpPr>
          <p:cNvPr id="420" name="正方形/長方形 419"/>
          <p:cNvSpPr/>
          <p:nvPr/>
        </p:nvSpPr>
        <p:spPr>
          <a:xfrm>
            <a:off x="6692318" y="8871538"/>
            <a:ext cx="3581217" cy="1330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lang="ja-JP" altLang="en-US" sz="1200" b="1" u="sng" dirty="0">
                <a:solidFill>
                  <a:schemeClr val="tx1"/>
                </a:solidFill>
                <a:latin typeface="+mj-ea"/>
                <a:ea typeface="+mj-ea"/>
                <a:cs typeface="Meiryo UI" panose="020B0604030504040204" pitchFamily="50" charset="-128"/>
              </a:rPr>
              <a:t>５</a:t>
            </a:r>
            <a:r>
              <a:rPr lang="ja-JP" altLang="en-US" sz="1200" b="1" u="sng" dirty="0" smtClean="0">
                <a:solidFill>
                  <a:schemeClr val="tx1"/>
                </a:solidFill>
                <a:latin typeface="+mj-ea"/>
                <a:ea typeface="+mj-ea"/>
                <a:cs typeface="Meiryo UI" panose="020B0604030504040204" pitchFamily="50" charset="-128"/>
              </a:rPr>
              <a:t>．</a:t>
            </a:r>
            <a:r>
              <a:rPr lang="ja-JP" altLang="en-US" sz="1200" b="1" u="sng" dirty="0">
                <a:solidFill>
                  <a:schemeClr val="tx1"/>
                </a:solidFill>
                <a:latin typeface="+mj-ea"/>
                <a:ea typeface="+mj-ea"/>
                <a:cs typeface="Meiryo UI" panose="020B0604030504040204" pitchFamily="50" charset="-128"/>
              </a:rPr>
              <a:t>今後</a:t>
            </a:r>
            <a:r>
              <a:rPr lang="ja-JP" altLang="en-US" sz="1200" b="1" u="sng" dirty="0" smtClean="0">
                <a:solidFill>
                  <a:schemeClr val="tx1"/>
                </a:solidFill>
                <a:latin typeface="+mj-ea"/>
                <a:ea typeface="+mj-ea"/>
                <a:cs typeface="Meiryo UI" panose="020B0604030504040204" pitchFamily="50" charset="-128"/>
              </a:rPr>
              <a:t>のスケジュール</a:t>
            </a:r>
            <a:endParaRPr lang="ja-JP" altLang="en-US" sz="1200" b="1" u="sng" dirty="0">
              <a:solidFill>
                <a:schemeClr val="tx1"/>
              </a:solidFill>
              <a:latin typeface="+mj-ea"/>
              <a:ea typeface="+mj-ea"/>
              <a:cs typeface="Meiryo UI" panose="020B0604030504040204" pitchFamily="50" charset="-128"/>
            </a:endParaRPr>
          </a:p>
        </p:txBody>
      </p:sp>
      <p:sp>
        <p:nvSpPr>
          <p:cNvPr id="421" name="角丸四角形 420"/>
          <p:cNvSpPr/>
          <p:nvPr/>
        </p:nvSpPr>
        <p:spPr>
          <a:xfrm>
            <a:off x="10670699" y="9301308"/>
            <a:ext cx="1008000" cy="180000"/>
          </a:xfrm>
          <a:prstGeom prst="round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lnSpc>
                <a:spcPts val="1100"/>
              </a:lnSpc>
            </a:pPr>
            <a:r>
              <a:rPr lang="ja-JP" altLang="en-US" sz="1050" b="1" dirty="0" smtClean="0">
                <a:latin typeface="Meiryo UI" panose="020B0604030504040204" pitchFamily="50" charset="-128"/>
                <a:ea typeface="Meiryo UI" panose="020B0604030504040204" pitchFamily="50" charset="-128"/>
              </a:rPr>
              <a:t>ビジョン成案</a:t>
            </a:r>
            <a:endParaRPr lang="en-US" altLang="ja-JP" sz="1050" b="1" dirty="0" smtClean="0">
              <a:latin typeface="Meiryo UI" panose="020B0604030504040204" pitchFamily="50" charset="-128"/>
              <a:ea typeface="Meiryo UI" panose="020B0604030504040204" pitchFamily="50" charset="-128"/>
            </a:endParaRPr>
          </a:p>
        </p:txBody>
      </p:sp>
      <p:sp>
        <p:nvSpPr>
          <p:cNvPr id="423" name="正方形/長方形 422"/>
          <p:cNvSpPr/>
          <p:nvPr/>
        </p:nvSpPr>
        <p:spPr>
          <a:xfrm>
            <a:off x="10920109" y="9092278"/>
            <a:ext cx="527269" cy="253916"/>
          </a:xfrm>
          <a:prstGeom prst="rect">
            <a:avLst/>
          </a:prstGeom>
        </p:spPr>
        <p:txBody>
          <a:bodyPr wrap="square">
            <a:spAutoFit/>
          </a:bodyPr>
          <a:lstStyle/>
          <a:p>
            <a:r>
              <a:rPr kumimoji="0" lang="en-US" altLang="ja-JP" sz="1000" b="1" dirty="0" smtClean="0">
                <a:latin typeface="Meiryo UI" panose="020B0604030504040204" pitchFamily="50" charset="-128"/>
                <a:ea typeface="Meiryo UI" panose="020B0604030504040204" pitchFamily="50" charset="-128"/>
              </a:rPr>
              <a:t>3</a:t>
            </a:r>
            <a:r>
              <a:rPr kumimoji="0" lang="ja-JP" altLang="en-US" sz="1000" b="1" dirty="0" smtClean="0">
                <a:latin typeface="Meiryo UI" panose="020B0604030504040204" pitchFamily="50" charset="-128"/>
                <a:ea typeface="Meiryo UI" panose="020B0604030504040204" pitchFamily="50" charset="-128"/>
              </a:rPr>
              <a:t>月</a:t>
            </a:r>
            <a:endParaRPr kumimoji="0" lang="en-US" altLang="ja-JP" sz="1000" b="1" dirty="0" smtClean="0">
              <a:latin typeface="Meiryo UI" panose="020B0604030504040204" pitchFamily="50" charset="-128"/>
              <a:ea typeface="Meiryo UI" panose="020B0604030504040204" pitchFamily="50" charset="-128"/>
            </a:endParaRPr>
          </a:p>
        </p:txBody>
      </p:sp>
      <p:sp>
        <p:nvSpPr>
          <p:cNvPr id="430" name="正方形/長方形 429"/>
          <p:cNvSpPr/>
          <p:nvPr/>
        </p:nvSpPr>
        <p:spPr>
          <a:xfrm>
            <a:off x="7257610" y="9070268"/>
            <a:ext cx="985476" cy="253916"/>
          </a:xfrm>
          <a:prstGeom prst="rect">
            <a:avLst/>
          </a:prstGeom>
        </p:spPr>
        <p:txBody>
          <a:bodyPr wrap="square">
            <a:spAutoFit/>
          </a:bodyPr>
          <a:lstStyle/>
          <a:p>
            <a:r>
              <a:rPr kumimoji="0" lang="ja-JP" altLang="en-US" sz="1000" b="1" dirty="0" smtClean="0">
                <a:latin typeface="Meiryo UI" panose="020B0604030504040204" pitchFamily="50" charset="-128"/>
                <a:ea typeface="Meiryo UI" panose="020B0604030504040204" pitchFamily="50" charset="-128"/>
              </a:rPr>
              <a:t>２月中下旬</a:t>
            </a:r>
            <a:endParaRPr kumimoji="0" lang="en-US" altLang="ja-JP" sz="1000" b="1" dirty="0" smtClean="0">
              <a:latin typeface="Meiryo UI" panose="020B0604030504040204" pitchFamily="50" charset="-128"/>
              <a:ea typeface="Meiryo UI" panose="020B0604030504040204" pitchFamily="50" charset="-128"/>
            </a:endParaRPr>
          </a:p>
        </p:txBody>
      </p:sp>
      <p:sp>
        <p:nvSpPr>
          <p:cNvPr id="431" name="角丸四角形 430"/>
          <p:cNvSpPr/>
          <p:nvPr/>
        </p:nvSpPr>
        <p:spPr>
          <a:xfrm>
            <a:off x="7177754" y="9290989"/>
            <a:ext cx="1008000" cy="180000"/>
          </a:xfrm>
          <a:prstGeom prst="roundRect">
            <a:avLst/>
          </a:prstGeom>
        </p:spPr>
        <p:style>
          <a:lnRef idx="2">
            <a:schemeClr val="accent1"/>
          </a:lnRef>
          <a:fillRef idx="1">
            <a:schemeClr val="lt1"/>
          </a:fillRef>
          <a:effectRef idx="0">
            <a:schemeClr val="accent1"/>
          </a:effectRef>
          <a:fontRef idx="minor">
            <a:schemeClr val="dk1"/>
          </a:fontRef>
        </p:style>
        <p:txBody>
          <a:bodyPr wrap="none" rtlCol="0" anchor="ctr"/>
          <a:lstStyle/>
          <a:p>
            <a:pPr algn="ctr">
              <a:lnSpc>
                <a:spcPts val="1100"/>
              </a:lnSpc>
            </a:pPr>
            <a:r>
              <a:rPr lang="ja-JP" altLang="en-US" sz="1050" b="1" dirty="0" smtClean="0">
                <a:latin typeface="Meiryo UI" panose="020B0604030504040204" pitchFamily="50" charset="-128"/>
                <a:ea typeface="Meiryo UI" panose="020B0604030504040204" pitchFamily="50" charset="-128"/>
              </a:rPr>
              <a:t>ビジョン案</a:t>
            </a:r>
            <a:endParaRPr lang="en-US" altLang="ja-JP" sz="1050" b="1" dirty="0" smtClean="0">
              <a:latin typeface="Meiryo UI" panose="020B0604030504040204" pitchFamily="50" charset="-128"/>
              <a:ea typeface="Meiryo UI" panose="020B0604030504040204" pitchFamily="50" charset="-128"/>
            </a:endParaRPr>
          </a:p>
        </p:txBody>
      </p:sp>
      <p:cxnSp>
        <p:nvCxnSpPr>
          <p:cNvPr id="432" name="直線矢印コネクタ 431"/>
          <p:cNvCxnSpPr/>
          <p:nvPr/>
        </p:nvCxnSpPr>
        <p:spPr>
          <a:xfrm>
            <a:off x="8211330" y="9395503"/>
            <a:ext cx="2412000" cy="0"/>
          </a:xfrm>
          <a:prstGeom prst="straightConnector1">
            <a:avLst/>
          </a:prstGeom>
          <a:ln w="3175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51" name="右矢印 250"/>
          <p:cNvSpPr/>
          <p:nvPr/>
        </p:nvSpPr>
        <p:spPr>
          <a:xfrm>
            <a:off x="7155297" y="8317813"/>
            <a:ext cx="5593699" cy="302392"/>
          </a:xfrm>
          <a:prstGeom prst="rightArrow">
            <a:avLst>
              <a:gd name="adj1" fmla="val 50894"/>
              <a:gd name="adj2" fmla="val 8559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kumimoji="0"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2" name="テキスト ボックス 251"/>
          <p:cNvSpPr txBox="1"/>
          <p:nvPr/>
        </p:nvSpPr>
        <p:spPr>
          <a:xfrm>
            <a:off x="7084072" y="8372408"/>
            <a:ext cx="675029" cy="200055"/>
          </a:xfrm>
          <a:prstGeom prst="rect">
            <a:avLst/>
          </a:prstGeom>
          <a:noFill/>
        </p:spPr>
        <p:txBody>
          <a:bodyPr wrap="square" rtlCol="0">
            <a:spAutoFit/>
          </a:bodyPr>
          <a:lstStyle/>
          <a:p>
            <a:pPr defTabSz="457200"/>
            <a:r>
              <a:rPr lang="ja-JP" altLang="en-US" sz="700" b="1" dirty="0" smtClean="0">
                <a:latin typeface="Meiryo UI" panose="020B0604030504040204" pitchFamily="50" charset="-128"/>
                <a:ea typeface="Meiryo UI" panose="020B0604030504040204" pitchFamily="50" charset="-128"/>
              </a:rPr>
              <a:t>　</a:t>
            </a:r>
            <a:r>
              <a:rPr lang="en-US" altLang="ja-JP" sz="700" b="1" dirty="0" smtClean="0">
                <a:latin typeface="Meiryo UI" panose="020B0604030504040204" pitchFamily="50" charset="-128"/>
                <a:ea typeface="Meiryo UI" panose="020B0604030504040204" pitchFamily="50" charset="-128"/>
              </a:rPr>
              <a:t>2020</a:t>
            </a:r>
            <a:r>
              <a:rPr lang="ja-JP" altLang="en-US" sz="700" b="1" dirty="0" smtClean="0">
                <a:latin typeface="Meiryo UI" panose="020B0604030504040204" pitchFamily="50" charset="-128"/>
                <a:ea typeface="Meiryo UI" panose="020B0604030504040204" pitchFamily="50" charset="-128"/>
              </a:rPr>
              <a:t>年　</a:t>
            </a:r>
            <a:endParaRPr lang="ja-JP" altLang="en-US" sz="700" b="1" dirty="0">
              <a:latin typeface="Meiryo UI" panose="020B0604030504040204" pitchFamily="50" charset="-128"/>
              <a:ea typeface="Meiryo UI" panose="020B0604030504040204" pitchFamily="50" charset="-128"/>
            </a:endParaRPr>
          </a:p>
        </p:txBody>
      </p:sp>
      <p:sp>
        <p:nvSpPr>
          <p:cNvPr id="263" name="テキスト ボックス 262"/>
          <p:cNvSpPr txBox="1"/>
          <p:nvPr/>
        </p:nvSpPr>
        <p:spPr>
          <a:xfrm>
            <a:off x="9100649" y="8372408"/>
            <a:ext cx="610273" cy="205991"/>
          </a:xfrm>
          <a:prstGeom prst="rect">
            <a:avLst/>
          </a:prstGeom>
          <a:noFill/>
        </p:spPr>
        <p:txBody>
          <a:bodyPr wrap="square" rtlCol="0">
            <a:spAutoFit/>
          </a:bodyPr>
          <a:lstStyle/>
          <a:p>
            <a:pPr defTabSz="457200"/>
            <a:r>
              <a:rPr lang="en-US" altLang="ja-JP" sz="700" b="1" dirty="0" smtClean="0">
                <a:latin typeface="Meiryo UI" panose="020B0604030504040204" pitchFamily="50" charset="-128"/>
                <a:ea typeface="Meiryo UI" panose="020B0604030504040204" pitchFamily="50" charset="-128"/>
              </a:rPr>
              <a:t>2025</a:t>
            </a:r>
            <a:r>
              <a:rPr lang="ja-JP" altLang="en-US" sz="700" b="1" dirty="0" smtClean="0">
                <a:latin typeface="Meiryo UI" panose="020B0604030504040204" pitchFamily="50" charset="-128"/>
                <a:ea typeface="Meiryo UI" panose="020B0604030504040204" pitchFamily="50" charset="-128"/>
              </a:rPr>
              <a:t>年</a:t>
            </a:r>
            <a:endParaRPr lang="ja-JP" altLang="en-US" sz="700" b="1" dirty="0">
              <a:latin typeface="Meiryo UI" panose="020B0604030504040204" pitchFamily="50" charset="-128"/>
              <a:ea typeface="Meiryo UI" panose="020B0604030504040204" pitchFamily="50" charset="-128"/>
            </a:endParaRPr>
          </a:p>
        </p:txBody>
      </p:sp>
      <p:sp>
        <p:nvSpPr>
          <p:cNvPr id="264" name="テキスト ボックス 263"/>
          <p:cNvSpPr txBox="1"/>
          <p:nvPr/>
        </p:nvSpPr>
        <p:spPr>
          <a:xfrm>
            <a:off x="11773840" y="8371221"/>
            <a:ext cx="600718" cy="200055"/>
          </a:xfrm>
          <a:prstGeom prst="rect">
            <a:avLst/>
          </a:prstGeom>
          <a:noFill/>
        </p:spPr>
        <p:txBody>
          <a:bodyPr wrap="square" rtlCol="0">
            <a:spAutoFit/>
          </a:bodyPr>
          <a:lstStyle/>
          <a:p>
            <a:pPr defTabSz="457200"/>
            <a:r>
              <a:rPr lang="en-US" altLang="ja-JP" sz="700" b="1" dirty="0" smtClean="0">
                <a:latin typeface="Meiryo UI" panose="020B0604030504040204" pitchFamily="50" charset="-128"/>
                <a:ea typeface="Meiryo UI" panose="020B0604030504040204" pitchFamily="50" charset="-128"/>
              </a:rPr>
              <a:t>2030</a:t>
            </a:r>
            <a:r>
              <a:rPr lang="ja-JP" altLang="en-US" sz="700" b="1" dirty="0" smtClean="0">
                <a:latin typeface="Meiryo UI" panose="020B0604030504040204" pitchFamily="50" charset="-128"/>
                <a:ea typeface="Meiryo UI" panose="020B0604030504040204" pitchFamily="50" charset="-128"/>
              </a:rPr>
              <a:t>年　　　　　　　　　　　　　　</a:t>
            </a:r>
            <a:r>
              <a:rPr lang="ja-JP" altLang="en-US" sz="700" b="1" dirty="0">
                <a:latin typeface="Meiryo UI" panose="020B0604030504040204" pitchFamily="50" charset="-128"/>
                <a:ea typeface="Meiryo UI" panose="020B0604030504040204" pitchFamily="50" charset="-128"/>
              </a:rPr>
              <a:t>　</a:t>
            </a:r>
          </a:p>
        </p:txBody>
      </p:sp>
      <p:sp>
        <p:nvSpPr>
          <p:cNvPr id="162" name="テキスト ボックス 161"/>
          <p:cNvSpPr txBox="1"/>
          <p:nvPr/>
        </p:nvSpPr>
        <p:spPr>
          <a:xfrm>
            <a:off x="12144843" y="7726171"/>
            <a:ext cx="785157" cy="338554"/>
          </a:xfrm>
          <a:prstGeom prst="rect">
            <a:avLst/>
          </a:prstGeom>
          <a:noFill/>
        </p:spPr>
        <p:txBody>
          <a:bodyPr wrap="square" rtlCol="0">
            <a:spAutoFit/>
          </a:bodyPr>
          <a:lstStyle/>
          <a:p>
            <a:pPr defTabSz="457200"/>
            <a:r>
              <a:rPr lang="en-US" altLang="ja-JP" sz="800" b="1" dirty="0" smtClean="0">
                <a:latin typeface="Meiryo UI" panose="020B0604030504040204" pitchFamily="50" charset="-128"/>
                <a:ea typeface="Meiryo UI" panose="020B0604030504040204" pitchFamily="50" charset="-128"/>
              </a:rPr>
              <a:t>SDGs</a:t>
            </a:r>
          </a:p>
          <a:p>
            <a:pPr defTabSz="457200"/>
            <a:r>
              <a:rPr lang="en-US" altLang="ja-JP" sz="800" b="1" dirty="0" smtClean="0">
                <a:latin typeface="Meiryo UI" panose="020B0604030504040204" pitchFamily="50" charset="-128"/>
                <a:ea typeface="Meiryo UI" panose="020B0604030504040204" pitchFamily="50" charset="-128"/>
              </a:rPr>
              <a:t>+beyond</a:t>
            </a:r>
            <a:r>
              <a:rPr lang="ja-JP" altLang="en-US" sz="800" b="1" dirty="0" smtClean="0">
                <a:latin typeface="Meiryo UI" panose="020B0604030504040204" pitchFamily="50" charset="-128"/>
                <a:ea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rPr>
              <a:t>　</a:t>
            </a:r>
          </a:p>
        </p:txBody>
      </p:sp>
      <p:sp>
        <p:nvSpPr>
          <p:cNvPr id="120" name="角丸四角形 119"/>
          <p:cNvSpPr/>
          <p:nvPr/>
        </p:nvSpPr>
        <p:spPr>
          <a:xfrm>
            <a:off x="351110" y="3622343"/>
            <a:ext cx="1296000" cy="396000"/>
          </a:xfrm>
          <a:prstGeom prst="roundRect">
            <a:avLst/>
          </a:prstGeom>
        </p:spPr>
        <p:style>
          <a:lnRef idx="1">
            <a:schemeClr val="accent5"/>
          </a:lnRef>
          <a:fillRef idx="3">
            <a:schemeClr val="accent5"/>
          </a:fillRef>
          <a:effectRef idx="2">
            <a:schemeClr val="accent5"/>
          </a:effectRef>
          <a:fontRef idx="minor">
            <a:schemeClr val="lt1"/>
          </a:fontRef>
        </p:style>
        <p:txBody>
          <a:bodyPr lIns="36000" tIns="36000" rIns="36000" bIns="36000" rtlCol="0" anchor="ctr"/>
          <a:lstStyle/>
          <a:p>
            <a:pPr algn="ctr"/>
            <a:r>
              <a:rPr lang="en-US" altLang="ja-JP" sz="1000" b="1" dirty="0" smtClean="0">
                <a:latin typeface="Meiryo UI" panose="020B0604030504040204" pitchFamily="50" charset="-128"/>
                <a:ea typeface="Meiryo UI" panose="020B0604030504040204" pitchFamily="50" charset="-128"/>
              </a:rPr>
              <a:t>SDGs17</a:t>
            </a:r>
            <a:r>
              <a:rPr lang="ja-JP" altLang="en-US" sz="1000" b="1" dirty="0">
                <a:latin typeface="Meiryo UI" panose="020B0604030504040204" pitchFamily="50" charset="-128"/>
                <a:ea typeface="Meiryo UI" panose="020B0604030504040204" pitchFamily="50" charset="-128"/>
              </a:rPr>
              <a:t>ゴール</a:t>
            </a:r>
            <a:r>
              <a:rPr lang="ja-JP" altLang="en-US" sz="1000" b="1" dirty="0" smtClean="0">
                <a:latin typeface="Meiryo UI" panose="020B0604030504040204" pitchFamily="50" charset="-128"/>
                <a:ea typeface="Meiryo UI" panose="020B0604030504040204" pitchFamily="50" charset="-128"/>
              </a:rPr>
              <a:t>の</a:t>
            </a:r>
            <a:endParaRPr lang="en-US" altLang="ja-JP" sz="1000" b="1" dirty="0" smtClean="0">
              <a:latin typeface="Meiryo UI" panose="020B0604030504040204" pitchFamily="50" charset="-128"/>
              <a:ea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rPr>
              <a:t>現在</a:t>
            </a:r>
            <a:r>
              <a:rPr lang="ja-JP" altLang="en-US" sz="1000" b="1" dirty="0" smtClean="0">
                <a:latin typeface="Meiryo UI" panose="020B0604030504040204" pitchFamily="50" charset="-128"/>
                <a:ea typeface="Meiryo UI" panose="020B0604030504040204" pitchFamily="50" charset="-128"/>
              </a:rPr>
              <a:t>の到達点の分析</a:t>
            </a:r>
            <a:r>
              <a:rPr lang="ja-JP" altLang="en-US" sz="1000" b="1" dirty="0">
                <a:latin typeface="Meiryo UI" panose="020B0604030504040204" pitchFamily="50" charset="-128"/>
                <a:ea typeface="Meiryo UI" panose="020B0604030504040204" pitchFamily="50" charset="-128"/>
              </a:rPr>
              <a:t>　　</a:t>
            </a:r>
          </a:p>
        </p:txBody>
      </p:sp>
      <p:sp>
        <p:nvSpPr>
          <p:cNvPr id="3" name="大かっこ 2"/>
          <p:cNvSpPr/>
          <p:nvPr/>
        </p:nvSpPr>
        <p:spPr>
          <a:xfrm>
            <a:off x="7405200" y="7815112"/>
            <a:ext cx="1380019" cy="200699"/>
          </a:xfrm>
          <a:prstGeom prst="bracketPair">
            <a:avLst/>
          </a:prstGeom>
          <a:ln w="127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3" name="大かっこ 162"/>
          <p:cNvSpPr/>
          <p:nvPr/>
        </p:nvSpPr>
        <p:spPr>
          <a:xfrm>
            <a:off x="8379975" y="9126850"/>
            <a:ext cx="2530203" cy="306755"/>
          </a:xfrm>
          <a:prstGeom prst="bracketPair">
            <a:avLst>
              <a:gd name="adj" fmla="val 14955"/>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pPr>
              <a:lnSpc>
                <a:spcPts val="1100"/>
              </a:lnSpc>
            </a:pPr>
            <a:r>
              <a:rPr lang="ja-JP" altLang="en-US" sz="1000" dirty="0" smtClean="0">
                <a:latin typeface="Meiryo UI" panose="020B0604030504040204" pitchFamily="50" charset="-128"/>
                <a:ea typeface="Meiryo UI" panose="020B0604030504040204" pitchFamily="50" charset="-128"/>
              </a:rPr>
              <a:t>ビジョン案をもとに国に「未来都市」提案</a:t>
            </a:r>
            <a:endParaRPr kumimoji="1" lang="ja-JP" altLang="en-US" sz="1000" dirty="0">
              <a:latin typeface="Meiryo UI" panose="020B0604030504040204" pitchFamily="50" charset="-128"/>
              <a:ea typeface="Meiryo UI" panose="020B0604030504040204" pitchFamily="50" charset="-128"/>
            </a:endParaRPr>
          </a:p>
        </p:txBody>
      </p:sp>
      <p:sp>
        <p:nvSpPr>
          <p:cNvPr id="161" name="テキスト ボックス 160"/>
          <p:cNvSpPr txBox="1"/>
          <p:nvPr/>
        </p:nvSpPr>
        <p:spPr>
          <a:xfrm>
            <a:off x="7269378" y="8014592"/>
            <a:ext cx="1667152" cy="323165"/>
          </a:xfrm>
          <a:prstGeom prst="rect">
            <a:avLst/>
          </a:prstGeom>
          <a:noFill/>
          <a:ln w="19050" cmpd="sng">
            <a:noFill/>
            <a:prstDash val="solid"/>
          </a:ln>
        </p:spPr>
        <p:txBody>
          <a:bodyPr wrap="square" rtlCol="0">
            <a:spAutoFit/>
          </a:bodyPr>
          <a:lstStyle/>
          <a:p>
            <a:pPr marL="90488" indent="-90488" defTabSz="457200">
              <a:lnSpc>
                <a:spcPts val="900"/>
              </a:lnSpc>
            </a:pPr>
            <a:r>
              <a:rPr lang="en-US" altLang="ja-JP" sz="800" dirty="0" smtClean="0">
                <a:solidFill>
                  <a:schemeClr val="bg1"/>
                </a:solidFill>
                <a:latin typeface="Meiryo UI" panose="020B0604030504040204" pitchFamily="50" charset="-128"/>
                <a:ea typeface="Meiryo UI" panose="020B0604030504040204" pitchFamily="50" charset="-128"/>
              </a:rPr>
              <a:t>※</a:t>
            </a:r>
            <a:r>
              <a:rPr lang="ja-JP" altLang="en-US" sz="800" dirty="0" smtClean="0">
                <a:solidFill>
                  <a:schemeClr val="bg1"/>
                </a:solidFill>
                <a:latin typeface="Meiryo UI" panose="020B0604030504040204" pitchFamily="50" charset="-128"/>
                <a:ea typeface="Meiryo UI" panose="020B0604030504040204" pitchFamily="50" charset="-128"/>
              </a:rPr>
              <a:t>　様々なステークホルダーと連携し、</a:t>
            </a:r>
            <a:endParaRPr lang="en-US" altLang="ja-JP" sz="800" dirty="0" smtClean="0">
              <a:solidFill>
                <a:schemeClr val="bg1"/>
              </a:solidFill>
              <a:latin typeface="Meiryo UI" panose="020B0604030504040204" pitchFamily="50" charset="-128"/>
              <a:ea typeface="Meiryo UI" panose="020B0604030504040204" pitchFamily="50" charset="-128"/>
            </a:endParaRPr>
          </a:p>
          <a:p>
            <a:pPr marL="90488" indent="-90488" defTabSz="457200">
              <a:lnSpc>
                <a:spcPts val="900"/>
              </a:lnSpc>
            </a:pPr>
            <a:r>
              <a:rPr lang="ja-JP" altLang="en-US" sz="800" dirty="0">
                <a:solidFill>
                  <a:schemeClr val="bg1"/>
                </a:solidFill>
                <a:latin typeface="Meiryo UI" panose="020B0604030504040204" pitchFamily="50" charset="-128"/>
                <a:ea typeface="Meiryo UI" panose="020B0604030504040204" pitchFamily="50" charset="-128"/>
              </a:rPr>
              <a:t>　</a:t>
            </a:r>
            <a:r>
              <a:rPr lang="ja-JP" altLang="en-US" sz="800" dirty="0" smtClean="0">
                <a:solidFill>
                  <a:schemeClr val="bg1"/>
                </a:solidFill>
                <a:latin typeface="Meiryo UI" panose="020B0604030504040204" pitchFamily="50" charset="-128"/>
                <a:ea typeface="Meiryo UI" panose="020B0604030504040204" pitchFamily="50" charset="-128"/>
              </a:rPr>
              <a:t>　 取組みを広げていく</a:t>
            </a:r>
            <a:endParaRPr lang="en-US" altLang="ja-JP" sz="800" dirty="0" smtClean="0">
              <a:solidFill>
                <a:schemeClr val="bg1"/>
              </a:solidFill>
              <a:latin typeface="Meiryo UI" panose="020B0604030504040204" pitchFamily="50" charset="-128"/>
              <a:ea typeface="Meiryo UI" panose="020B0604030504040204" pitchFamily="50" charset="-128"/>
            </a:endParaRPr>
          </a:p>
        </p:txBody>
      </p:sp>
      <p:sp>
        <p:nvSpPr>
          <p:cNvPr id="157" name="テキスト ボックス 156"/>
          <p:cNvSpPr txBox="1"/>
          <p:nvPr/>
        </p:nvSpPr>
        <p:spPr>
          <a:xfrm>
            <a:off x="9665874" y="8108106"/>
            <a:ext cx="2263066" cy="207749"/>
          </a:xfrm>
          <a:prstGeom prst="rect">
            <a:avLst/>
          </a:prstGeom>
          <a:noFill/>
          <a:ln w="19050" cmpd="sng">
            <a:noFill/>
            <a:prstDash val="solid"/>
          </a:ln>
        </p:spPr>
        <p:txBody>
          <a:bodyPr wrap="square" rtlCol="0">
            <a:spAutoFit/>
          </a:bodyPr>
          <a:lstStyle/>
          <a:p>
            <a:pPr marL="90488" indent="-90488">
              <a:lnSpc>
                <a:spcPts val="900"/>
              </a:lnSpc>
            </a:pP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17</a:t>
            </a:r>
            <a:r>
              <a:rPr lang="ja-JP" altLang="en-US" sz="800" dirty="0">
                <a:latin typeface="Meiryo UI" panose="020B0604030504040204" pitchFamily="50" charset="-128"/>
                <a:ea typeface="Meiryo UI" panose="020B0604030504040204" pitchFamily="50" charset="-128"/>
              </a:rPr>
              <a:t>ゴール全ての評価が高く</a:t>
            </a:r>
            <a:r>
              <a:rPr lang="ja-JP" altLang="en-US" sz="800" dirty="0" smtClean="0">
                <a:latin typeface="Meiryo UI" panose="020B0604030504040204" pitchFamily="50" charset="-128"/>
                <a:ea typeface="Meiryo UI" panose="020B0604030504040204" pitchFamily="50" charset="-128"/>
              </a:rPr>
              <a:t>、世界</a:t>
            </a:r>
            <a:r>
              <a:rPr lang="ja-JP" altLang="en-US" sz="800" dirty="0">
                <a:latin typeface="Meiryo UI" panose="020B0604030504040204" pitchFamily="50" charset="-128"/>
                <a:ea typeface="Meiryo UI" panose="020B0604030504040204" pitchFamily="50" charset="-128"/>
              </a:rPr>
              <a:t>にも貢献</a:t>
            </a:r>
          </a:p>
        </p:txBody>
      </p:sp>
      <p:sp>
        <p:nvSpPr>
          <p:cNvPr id="4" name="正方形/長方形 3"/>
          <p:cNvSpPr/>
          <p:nvPr/>
        </p:nvSpPr>
        <p:spPr>
          <a:xfrm>
            <a:off x="11914373" y="36411"/>
            <a:ext cx="733165" cy="346975"/>
          </a:xfrm>
          <a:prstGeom prst="rect">
            <a:avLst/>
          </a:prstGeom>
          <a:ln>
            <a:solidFill>
              <a:schemeClr val="tx1">
                <a:lumMod val="85000"/>
                <a:lumOff val="1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smtClean="0"/>
              <a:t>資料２</a:t>
            </a:r>
            <a:endParaRPr kumimoji="1" lang="ja-JP" altLang="en-US" sz="1100" dirty="0"/>
          </a:p>
        </p:txBody>
      </p:sp>
    </p:spTree>
    <p:extLst>
      <p:ext uri="{BB962C8B-B14F-4D97-AF65-F5344CB8AC3E}">
        <p14:creationId xmlns:p14="http://schemas.microsoft.com/office/powerpoint/2010/main" val="1491642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1314</TotalTime>
  <Words>892</Words>
  <Application>Microsoft Office PowerPoint</Application>
  <PresentationFormat>A3 297x420 mm</PresentationFormat>
  <Paragraphs>182</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HGP創英角ｺﾞｼｯｸUB</vt:lpstr>
      <vt:lpstr>HGS創英角ｺﾞｼｯｸUB</vt:lpstr>
      <vt:lpstr>Meiryo UI</vt:lpstr>
      <vt:lpstr>ＭＳ Ｐゴシック</vt:lpstr>
      <vt:lpstr>UD デジタル 教科書体 NK-B</vt:lpstr>
      <vt:lpstr>游ゴシック</vt:lpstr>
      <vt:lpstr>Arial</vt:lpstr>
      <vt:lpstr>Bauhaus 93</vt:lpstr>
      <vt:lpstr>Calibri</vt:lpstr>
      <vt:lpstr>Microsoft Himalaya</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135</cp:revision>
  <cp:lastPrinted>2020-02-10T01:44:56Z</cp:lastPrinted>
  <dcterms:created xsi:type="dcterms:W3CDTF">2019-09-24T06:32:36Z</dcterms:created>
  <dcterms:modified xsi:type="dcterms:W3CDTF">2020-02-10T01:45:49Z</dcterms:modified>
</cp:coreProperties>
</file>