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xml" ContentType="application/vnd.openxmlformats-officedocument.themeOverr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2.xml" ContentType="application/vnd.openxmlformats-officedocument.themeOverr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3.xml" ContentType="application/vnd.openxmlformats-officedocument.themeOverr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2" r:id="rId1"/>
    <p:sldMasterId id="2147483684" r:id="rId2"/>
  </p:sldMasterIdLst>
  <p:notesMasterIdLst>
    <p:notesMasterId r:id="rId16"/>
  </p:notesMasterIdLst>
  <p:sldIdLst>
    <p:sldId id="260" r:id="rId3"/>
    <p:sldId id="282" r:id="rId4"/>
    <p:sldId id="288" r:id="rId5"/>
    <p:sldId id="304" r:id="rId6"/>
    <p:sldId id="289" r:id="rId7"/>
    <p:sldId id="305" r:id="rId8"/>
    <p:sldId id="301" r:id="rId9"/>
    <p:sldId id="298" r:id="rId10"/>
    <p:sldId id="303" r:id="rId11"/>
    <p:sldId id="302" r:id="rId12"/>
    <p:sldId id="306" r:id="rId13"/>
    <p:sldId id="300" r:id="rId14"/>
    <p:sldId id="295" r:id="rId15"/>
  </p:sldIdLst>
  <p:sldSz cx="9906000"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1" autoAdjust="0"/>
    <p:restoredTop sz="94434" autoAdjust="0"/>
  </p:normalViewPr>
  <p:slideViewPr>
    <p:cSldViewPr snapToGrid="0" showGuides="1">
      <p:cViewPr varScale="1">
        <p:scale>
          <a:sx n="71" d="100"/>
          <a:sy n="71" d="100"/>
        </p:scale>
        <p:origin x="14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___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______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______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10.19.135.21\kikaku\90%20&#25512;&#36914;&#12464;&#12523;&#12540;&#12503;&#65288;02.04.01~&#65289;\18.SDGs\2021&#24180;&#24230;\03_Q&#12493;&#12483;&#12488;&#12450;&#12531;&#12465;&#12540;&#12488;\22&#24180;3&#26376;\&#20998;&#26512;\&#20998;&#26512;&#12398;&#12418;&#12392;.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10.19.135.21\kikaku\90%20&#25512;&#36914;&#12464;&#12523;&#12540;&#12503;&#65288;02.04.01~&#65289;\18.SDGs\2021&#24180;&#24230;\03_Q&#12493;&#12483;&#12488;&#12450;&#12531;&#12465;&#12540;&#12488;\22&#24180;3&#26376;\&#20998;&#26512;\&#20998;&#26512;&#12398;&#12418;&#12392;.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file:///\\10.19.135.21\kikaku\90%20&#25512;&#36914;&#12464;&#12523;&#12540;&#12503;&#65288;02.04.01~&#65289;\18.SDGs\2021&#24180;&#24230;\03_Q&#12493;&#12483;&#12488;&#12450;&#12531;&#12465;&#12540;&#12488;\22&#24180;3&#26376;\&#20998;&#26512;\&#20998;&#26512;&#12398;&#12418;&#12392;.xlsx" TargetMode="Externa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______12.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______13.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___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3575978092931889E-2"/>
          <c:y val="0.12454256765303579"/>
          <c:w val="0.88218145093268374"/>
          <c:h val="0.76966731238852459"/>
        </c:manualLayout>
      </c:layout>
      <c:lineChart>
        <c:grouping val="standard"/>
        <c:varyColors val="0"/>
        <c:ser>
          <c:idx val="0"/>
          <c:order val="0"/>
          <c:tx>
            <c:strRef>
              <c:f>Sheet1!$B$1</c:f>
              <c:strCache>
                <c:ptCount val="1"/>
                <c:pt idx="0">
                  <c:v>全体</c:v>
                </c:pt>
              </c:strCache>
            </c:strRef>
          </c:tx>
          <c:spPr>
            <a:ln w="28575" cap="sq">
              <a:solidFill>
                <a:schemeClr val="accent1"/>
              </a:solidFill>
              <a:round/>
            </a:ln>
            <a:effectLst/>
          </c:spPr>
          <c:marker>
            <c:symbol val="circle"/>
            <c:size val="20"/>
            <c:spPr>
              <a:solidFill>
                <a:srgbClr val="002060"/>
              </a:solidFill>
              <a:ln w="9525">
                <a:solidFill>
                  <a:schemeClr val="accent1"/>
                </a:solidFill>
              </a:ln>
              <a:effectLst/>
            </c:spPr>
          </c:marker>
          <c:dLbls>
            <c:dLbl>
              <c:idx val="0"/>
              <c:layout>
                <c:manualLayout>
                  <c:x val="1.0165508126028849E-2"/>
                  <c:y val="-8.7836320093198625E-2"/>
                </c:manualLayout>
              </c:layout>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382-4663-890A-FF484B718EDB}"/>
                </c:ext>
              </c:extLst>
            </c:dLbl>
            <c:dLbl>
              <c:idx val="1"/>
              <c:layout>
                <c:manualLayout>
                  <c:x val="-1.6217838552398757E-2"/>
                  <c:y val="-0.15024439843735329"/>
                </c:manualLayout>
              </c:layout>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0451370003349866E-2"/>
                      <c:h val="6.61823558407824E-2"/>
                    </c:manualLayout>
                  </c15:layout>
                </c:ext>
                <c:ext xmlns:c16="http://schemas.microsoft.com/office/drawing/2014/chart" uri="{C3380CC4-5D6E-409C-BE32-E72D297353CC}">
                  <c16:uniqueId val="{00000001-6382-4663-890A-FF484B718EDB}"/>
                </c:ext>
              </c:extLst>
            </c:dLbl>
            <c:dLbl>
              <c:idx val="2"/>
              <c:layout>
                <c:manualLayout>
                  <c:x val="3.42710071877047E-3"/>
                  <c:y val="-0.15829421591788417"/>
                </c:manualLayout>
              </c:layout>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382-4663-890A-FF484B718EDB}"/>
                </c:ext>
              </c:extLst>
            </c:dLbl>
            <c:dLbl>
              <c:idx val="3"/>
              <c:layout>
                <c:manualLayout>
                  <c:x val="-7.3049824062995346E-3"/>
                  <c:y val="-0.19606430117335175"/>
                </c:manualLayout>
              </c:layout>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382-4663-890A-FF484B718EDB}"/>
                </c:ext>
              </c:extLst>
            </c:dLbl>
            <c:dLbl>
              <c:idx val="4"/>
              <c:layout>
                <c:manualLayout>
                  <c:x val="-2.8885260511142184E-2"/>
                  <c:y val="-0.19737042142609462"/>
                </c:manualLayout>
              </c:layout>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6992224107745019E-2"/>
                      <c:h val="8.6538759907515264E-2"/>
                    </c:manualLayout>
                  </c15:layout>
                </c:ext>
                <c:ext xmlns:c16="http://schemas.microsoft.com/office/drawing/2014/chart" uri="{C3380CC4-5D6E-409C-BE32-E72D297353CC}">
                  <c16:uniqueId val="{00000004-6382-4663-890A-FF484B718EDB}"/>
                </c:ext>
              </c:extLst>
            </c:dLbl>
            <c:dLbl>
              <c:idx val="5"/>
              <c:layout>
                <c:manualLayout>
                  <c:x val="2.8339344099387372E-3"/>
                  <c:y val="-0.17086730484423926"/>
                </c:manualLayout>
              </c:layout>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445-4F67-BC12-3608826F3F22}"/>
                </c:ext>
              </c:extLst>
            </c:dLbl>
            <c:dLbl>
              <c:idx val="6"/>
              <c:layout>
                <c:manualLayout>
                  <c:x val="8.0727402630782034E-3"/>
                  <c:y val="-0.1116031393007036"/>
                </c:manualLayout>
              </c:layout>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BEA-42A0-8C9C-FCA4E6DBD8DF}"/>
                </c:ext>
              </c:extLst>
            </c:dLbl>
            <c:dLbl>
              <c:idx val="7"/>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2A51-49FA-9D50-9A9026513E1B}"/>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yyyy"年"m"月"</c:formatCode>
                <c:ptCount val="8"/>
                <c:pt idx="0">
                  <c:v>43405</c:v>
                </c:pt>
                <c:pt idx="1">
                  <c:v>43525</c:v>
                </c:pt>
                <c:pt idx="2">
                  <c:v>43739</c:v>
                </c:pt>
                <c:pt idx="3">
                  <c:v>43891</c:v>
                </c:pt>
                <c:pt idx="4">
                  <c:v>44105</c:v>
                </c:pt>
                <c:pt idx="5">
                  <c:v>44256</c:v>
                </c:pt>
                <c:pt idx="6">
                  <c:v>44440</c:v>
                </c:pt>
                <c:pt idx="7">
                  <c:v>44621</c:v>
                </c:pt>
              </c:numCache>
            </c:numRef>
          </c:cat>
          <c:val>
            <c:numRef>
              <c:f>Sheet1!$B$2:$B$9</c:f>
              <c:numCache>
                <c:formatCode>General</c:formatCode>
                <c:ptCount val="8"/>
                <c:pt idx="0">
                  <c:v>17.899999999999999</c:v>
                </c:pt>
                <c:pt idx="1">
                  <c:v>14.7</c:v>
                </c:pt>
                <c:pt idx="2">
                  <c:v>25.4</c:v>
                </c:pt>
                <c:pt idx="3">
                  <c:v>31.4</c:v>
                </c:pt>
                <c:pt idx="4">
                  <c:v>43.5</c:v>
                </c:pt>
                <c:pt idx="5">
                  <c:v>53.4</c:v>
                </c:pt>
                <c:pt idx="6">
                  <c:v>72.3</c:v>
                </c:pt>
                <c:pt idx="7">
                  <c:v>79.5</c:v>
                </c:pt>
              </c:numCache>
            </c:numRef>
          </c:val>
          <c:smooth val="0"/>
          <c:extLst>
            <c:ext xmlns:c16="http://schemas.microsoft.com/office/drawing/2014/chart" uri="{C3380CC4-5D6E-409C-BE32-E72D297353CC}">
              <c16:uniqueId val="{00000005-6382-4663-890A-FF484B718EDB}"/>
            </c:ext>
          </c:extLst>
        </c:ser>
        <c:ser>
          <c:idx val="1"/>
          <c:order val="1"/>
          <c:tx>
            <c:strRef>
              <c:f>Sheet1!$C$1</c:f>
              <c:strCache>
                <c:ptCount val="1"/>
                <c:pt idx="0">
                  <c:v>男性</c:v>
                </c:pt>
              </c:strCache>
            </c:strRef>
          </c:tx>
          <c:spPr>
            <a:ln w="28575" cap="rnd">
              <a:solidFill>
                <a:schemeClr val="accent6">
                  <a:lumMod val="75000"/>
                </a:schemeClr>
              </a:solidFill>
              <a:prstDash val="sysDash"/>
              <a:round/>
            </a:ln>
            <a:effectLst/>
          </c:spPr>
          <c:marker>
            <c:symbol val="triangle"/>
            <c:size val="15"/>
            <c:spPr>
              <a:solidFill>
                <a:srgbClr val="00B050"/>
              </a:solidFill>
              <a:ln w="9525">
                <a:solidFill>
                  <a:schemeClr val="accent6">
                    <a:lumMod val="50000"/>
                  </a:schemeClr>
                </a:solidFill>
                <a:prstDash val="sysDash"/>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yyyy"年"m"月"</c:formatCode>
                <c:ptCount val="8"/>
                <c:pt idx="0">
                  <c:v>43405</c:v>
                </c:pt>
                <c:pt idx="1">
                  <c:v>43525</c:v>
                </c:pt>
                <c:pt idx="2">
                  <c:v>43739</c:v>
                </c:pt>
                <c:pt idx="3">
                  <c:v>43891</c:v>
                </c:pt>
                <c:pt idx="4">
                  <c:v>44105</c:v>
                </c:pt>
                <c:pt idx="5">
                  <c:v>44256</c:v>
                </c:pt>
                <c:pt idx="6">
                  <c:v>44440</c:v>
                </c:pt>
                <c:pt idx="7">
                  <c:v>44621</c:v>
                </c:pt>
              </c:numCache>
            </c:numRef>
          </c:cat>
          <c:val>
            <c:numRef>
              <c:f>Sheet1!$C$2:$C$9</c:f>
              <c:numCache>
                <c:formatCode>General</c:formatCode>
                <c:ptCount val="8"/>
                <c:pt idx="0">
                  <c:v>19.399999999999999</c:v>
                </c:pt>
                <c:pt idx="1">
                  <c:v>17.399999999999999</c:v>
                </c:pt>
                <c:pt idx="2">
                  <c:v>33.1</c:v>
                </c:pt>
                <c:pt idx="3">
                  <c:v>39.1</c:v>
                </c:pt>
                <c:pt idx="4">
                  <c:v>52.4</c:v>
                </c:pt>
                <c:pt idx="5">
                  <c:v>62.1</c:v>
                </c:pt>
                <c:pt idx="6">
                  <c:v>74.7</c:v>
                </c:pt>
                <c:pt idx="7">
                  <c:v>82.8</c:v>
                </c:pt>
              </c:numCache>
            </c:numRef>
          </c:val>
          <c:smooth val="0"/>
          <c:extLst>
            <c:ext xmlns:c16="http://schemas.microsoft.com/office/drawing/2014/chart" uri="{C3380CC4-5D6E-409C-BE32-E72D297353CC}">
              <c16:uniqueId val="{00000006-6382-4663-890A-FF484B718EDB}"/>
            </c:ext>
          </c:extLst>
        </c:ser>
        <c:ser>
          <c:idx val="2"/>
          <c:order val="2"/>
          <c:tx>
            <c:strRef>
              <c:f>Sheet1!$D$1</c:f>
              <c:strCache>
                <c:ptCount val="1"/>
                <c:pt idx="0">
                  <c:v>女性</c:v>
                </c:pt>
              </c:strCache>
            </c:strRef>
          </c:tx>
          <c:spPr>
            <a:ln w="28575" cap="rnd">
              <a:solidFill>
                <a:schemeClr val="accent4">
                  <a:lumMod val="75000"/>
                </a:schemeClr>
              </a:solidFill>
              <a:prstDash val="sysDash"/>
              <a:round/>
            </a:ln>
            <a:effectLst/>
          </c:spPr>
          <c:marker>
            <c:symbol val="square"/>
            <c:size val="15"/>
            <c:spPr>
              <a:solidFill>
                <a:schemeClr val="accent4"/>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yyyy"年"m"月"</c:formatCode>
                <c:ptCount val="8"/>
                <c:pt idx="0">
                  <c:v>43405</c:v>
                </c:pt>
                <c:pt idx="1">
                  <c:v>43525</c:v>
                </c:pt>
                <c:pt idx="2">
                  <c:v>43739</c:v>
                </c:pt>
                <c:pt idx="3">
                  <c:v>43891</c:v>
                </c:pt>
                <c:pt idx="4">
                  <c:v>44105</c:v>
                </c:pt>
                <c:pt idx="5">
                  <c:v>44256</c:v>
                </c:pt>
                <c:pt idx="6">
                  <c:v>44440</c:v>
                </c:pt>
                <c:pt idx="7">
                  <c:v>44621</c:v>
                </c:pt>
              </c:numCache>
            </c:numRef>
          </c:cat>
          <c:val>
            <c:numRef>
              <c:f>Sheet1!$D$2:$D$9</c:f>
              <c:numCache>
                <c:formatCode>General</c:formatCode>
                <c:ptCount val="8"/>
                <c:pt idx="0">
                  <c:v>16.600000000000001</c:v>
                </c:pt>
                <c:pt idx="1">
                  <c:v>12.2</c:v>
                </c:pt>
                <c:pt idx="2">
                  <c:v>18.5</c:v>
                </c:pt>
                <c:pt idx="3">
                  <c:v>24.4</c:v>
                </c:pt>
                <c:pt idx="4">
                  <c:v>35.4</c:v>
                </c:pt>
                <c:pt idx="5">
                  <c:v>45.5</c:v>
                </c:pt>
                <c:pt idx="6">
                  <c:v>70.099999999999994</c:v>
                </c:pt>
                <c:pt idx="7">
                  <c:v>76.5</c:v>
                </c:pt>
              </c:numCache>
            </c:numRef>
          </c:val>
          <c:smooth val="0"/>
          <c:extLst>
            <c:ext xmlns:c16="http://schemas.microsoft.com/office/drawing/2014/chart" uri="{C3380CC4-5D6E-409C-BE32-E72D297353CC}">
              <c16:uniqueId val="{00000007-6382-4663-890A-FF484B718EDB}"/>
            </c:ext>
          </c:extLst>
        </c:ser>
        <c:dLbls>
          <c:showLegendKey val="0"/>
          <c:showVal val="0"/>
          <c:showCatName val="0"/>
          <c:showSerName val="0"/>
          <c:showPercent val="0"/>
          <c:showBubbleSize val="0"/>
        </c:dLbls>
        <c:marker val="1"/>
        <c:smooth val="0"/>
        <c:axId val="790140127"/>
        <c:axId val="790144287"/>
      </c:lineChart>
      <c:catAx>
        <c:axId val="790140127"/>
        <c:scaling>
          <c:orientation val="minMax"/>
        </c:scaling>
        <c:delete val="0"/>
        <c:axPos val="b"/>
        <c:numFmt formatCode="yyyy&quot;年&quot;m&quot;月&quot;"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790144287"/>
        <c:crosses val="autoZero"/>
        <c:auto val="0"/>
        <c:lblAlgn val="ctr"/>
        <c:lblOffset val="100"/>
        <c:noMultiLvlLbl val="0"/>
      </c:catAx>
      <c:valAx>
        <c:axId val="790144287"/>
        <c:scaling>
          <c:orientation val="minMax"/>
          <c:max val="85"/>
          <c:min val="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790140127"/>
        <c:crosses val="autoZero"/>
        <c:crossBetween val="between"/>
      </c:valAx>
      <c:spPr>
        <a:noFill/>
        <a:ln>
          <a:noFill/>
        </a:ln>
        <a:effectLst/>
      </c:spPr>
    </c:plotArea>
    <c:legend>
      <c:legendPos val="b"/>
      <c:layout>
        <c:manualLayout>
          <c:xMode val="edge"/>
          <c:yMode val="edge"/>
          <c:x val="0.13812479215183737"/>
          <c:y val="2.9910277646604751E-2"/>
          <c:w val="0.29147223424528174"/>
          <c:h val="7.143343776818386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979633507287286"/>
          <c:y val="5.3131486928589301E-2"/>
          <c:w val="0.80117833226198176"/>
          <c:h val="0.50886827736944529"/>
        </c:manualLayout>
      </c:layout>
      <c:barChart>
        <c:barDir val="bar"/>
        <c:grouping val="stacked"/>
        <c:varyColors val="0"/>
        <c:ser>
          <c:idx val="1"/>
          <c:order val="0"/>
          <c:tx>
            <c:strRef>
              <c:f>'Q5'!$B$1</c:f>
              <c:strCache>
                <c:ptCount val="1"/>
                <c:pt idx="0">
                  <c:v>知っている</c:v>
                </c:pt>
              </c:strCache>
            </c:strRef>
          </c:tx>
          <c:spPr>
            <a:solidFill>
              <a:schemeClr val="accent5">
                <a:lumMod val="75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'Q5'!$A$2:$A$4</c:f>
              <c:strCache>
                <c:ptCount val="3"/>
                <c:pt idx="0">
                  <c:v>2021年3月（n=634）</c:v>
                </c:pt>
                <c:pt idx="1">
                  <c:v>2021年9月（n=723）</c:v>
                </c:pt>
                <c:pt idx="2">
                  <c:v>2022年3月（n=795）</c:v>
                </c:pt>
              </c:strCache>
            </c:strRef>
          </c:cat>
          <c:val>
            <c:numRef>
              <c:f>'Q5'!$B$2:$B$4</c:f>
              <c:numCache>
                <c:formatCode>0.0_ </c:formatCode>
                <c:ptCount val="3"/>
                <c:pt idx="0">
                  <c:v>10.7</c:v>
                </c:pt>
                <c:pt idx="1">
                  <c:v>7.0539419087136928</c:v>
                </c:pt>
                <c:pt idx="2" formatCode="0.0">
                  <c:v>5</c:v>
                </c:pt>
              </c:numCache>
            </c:numRef>
          </c:val>
          <c:extLst>
            <c:ext xmlns:c16="http://schemas.microsoft.com/office/drawing/2014/chart" uri="{C3380CC4-5D6E-409C-BE32-E72D297353CC}">
              <c16:uniqueId val="{00000001-9CDB-4F0D-868A-AA6BB8F7D900}"/>
            </c:ext>
          </c:extLst>
        </c:ser>
        <c:ser>
          <c:idx val="2"/>
          <c:order val="1"/>
          <c:tx>
            <c:strRef>
              <c:f>'Q5'!$C$1</c:f>
              <c:strCache>
                <c:ptCount val="1"/>
                <c:pt idx="0">
                  <c:v>見たことがある又は聞いたことがある</c:v>
                </c:pt>
              </c:strCache>
            </c:strRef>
          </c:tx>
          <c:spPr>
            <a:solidFill>
              <a:schemeClr val="accent1">
                <a:lumMod val="40000"/>
                <a:lumOff val="60000"/>
              </a:schemeClr>
            </a:solidFill>
            <a:ln>
              <a:solidFill>
                <a:schemeClr val="tx1">
                  <a:alpha val="98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'Q5'!$A$2:$A$4</c:f>
              <c:strCache>
                <c:ptCount val="3"/>
                <c:pt idx="0">
                  <c:v>2021年3月（n=634）</c:v>
                </c:pt>
                <c:pt idx="1">
                  <c:v>2021年9月（n=723）</c:v>
                </c:pt>
                <c:pt idx="2">
                  <c:v>2022年3月（n=795）</c:v>
                </c:pt>
              </c:strCache>
            </c:strRef>
          </c:cat>
          <c:val>
            <c:numRef>
              <c:f>'Q5'!$C$2:$C$4</c:f>
              <c:numCache>
                <c:formatCode>0.0_ </c:formatCode>
                <c:ptCount val="3"/>
                <c:pt idx="0">
                  <c:v>27.7</c:v>
                </c:pt>
                <c:pt idx="1">
                  <c:v>21.57676348547718</c:v>
                </c:pt>
                <c:pt idx="2" formatCode="General">
                  <c:v>25.6</c:v>
                </c:pt>
              </c:numCache>
            </c:numRef>
          </c:val>
          <c:extLst>
            <c:ext xmlns:c16="http://schemas.microsoft.com/office/drawing/2014/chart" uri="{C3380CC4-5D6E-409C-BE32-E72D297353CC}">
              <c16:uniqueId val="{00000002-9CDB-4F0D-868A-AA6BB8F7D900}"/>
            </c:ext>
          </c:extLst>
        </c:ser>
        <c:ser>
          <c:idx val="3"/>
          <c:order val="2"/>
          <c:tx>
            <c:strRef>
              <c:f>'Q5'!$D$1</c:f>
              <c:strCache>
                <c:ptCount val="1"/>
                <c:pt idx="0">
                  <c:v>知らない</c:v>
                </c:pt>
              </c:strCache>
            </c:strRef>
          </c:tx>
          <c:spPr>
            <a:pattFill prst="narHorz">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'Q5'!$A$2:$A$4</c:f>
              <c:strCache>
                <c:ptCount val="3"/>
                <c:pt idx="0">
                  <c:v>2021年3月（n=634）</c:v>
                </c:pt>
                <c:pt idx="1">
                  <c:v>2021年9月（n=723）</c:v>
                </c:pt>
                <c:pt idx="2">
                  <c:v>2022年3月（n=795）</c:v>
                </c:pt>
              </c:strCache>
            </c:strRef>
          </c:cat>
          <c:val>
            <c:numRef>
              <c:f>'Q5'!$D$2:$D$4</c:f>
              <c:numCache>
                <c:formatCode>0.0_ </c:formatCode>
                <c:ptCount val="3"/>
                <c:pt idx="0">
                  <c:v>61.6</c:v>
                </c:pt>
                <c:pt idx="1">
                  <c:v>71.3</c:v>
                </c:pt>
                <c:pt idx="2" formatCode="General">
                  <c:v>69.400000000000006</c:v>
                </c:pt>
              </c:numCache>
            </c:numRef>
          </c:val>
          <c:extLst>
            <c:ext xmlns:c16="http://schemas.microsoft.com/office/drawing/2014/chart" uri="{C3380CC4-5D6E-409C-BE32-E72D297353CC}">
              <c16:uniqueId val="{00000005-9CDB-4F0D-868A-AA6BB8F7D900}"/>
            </c:ext>
          </c:extLst>
        </c:ser>
        <c:dLbls>
          <c:dLblPos val="ctr"/>
          <c:showLegendKey val="0"/>
          <c:showVal val="1"/>
          <c:showCatName val="0"/>
          <c:showSerName val="0"/>
          <c:showPercent val="0"/>
          <c:showBubbleSize val="0"/>
        </c:dLbls>
        <c:gapWidth val="25"/>
        <c:overlap val="100"/>
        <c:axId val="501151519"/>
        <c:axId val="501151103"/>
      </c:barChart>
      <c:catAx>
        <c:axId val="501151519"/>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501151103"/>
        <c:crosses val="autoZero"/>
        <c:auto val="1"/>
        <c:lblAlgn val="ctr"/>
        <c:lblOffset val="100"/>
        <c:noMultiLvlLbl val="0"/>
      </c:catAx>
      <c:valAx>
        <c:axId val="501151103"/>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50115151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34639445381852"/>
          <c:y val="5.3131486928589301E-2"/>
          <c:w val="0.82962836766371795"/>
          <c:h val="0.50886827736944529"/>
        </c:manualLayout>
      </c:layout>
      <c:barChart>
        <c:barDir val="bar"/>
        <c:grouping val="stacked"/>
        <c:varyColors val="0"/>
        <c:ser>
          <c:idx val="0"/>
          <c:order val="0"/>
          <c:tx>
            <c:strRef>
              <c:f>'Q6'!$B$1</c:f>
              <c:strCache>
                <c:ptCount val="1"/>
                <c:pt idx="0">
                  <c:v>参加したいと思う</c:v>
                </c:pt>
              </c:strCache>
            </c:strRef>
          </c:tx>
          <c:spPr>
            <a:solidFill>
              <a:schemeClr val="accent5">
                <a:lumMod val="75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'Q6'!$A$2:$A$3</c:f>
              <c:strCache>
                <c:ptCount val="2"/>
                <c:pt idx="0">
                  <c:v>2021年9月</c:v>
                </c:pt>
                <c:pt idx="1">
                  <c:v>2021年3月</c:v>
                </c:pt>
              </c:strCache>
            </c:strRef>
          </c:cat>
          <c:val>
            <c:numRef>
              <c:f>'Q6'!$B$2:$B$3</c:f>
              <c:numCache>
                <c:formatCode>General</c:formatCode>
                <c:ptCount val="2"/>
                <c:pt idx="0" formatCode="0.0_ ">
                  <c:v>16.3</c:v>
                </c:pt>
                <c:pt idx="1">
                  <c:v>18.600000000000001</c:v>
                </c:pt>
              </c:numCache>
            </c:numRef>
          </c:val>
          <c:extLst>
            <c:ext xmlns:c16="http://schemas.microsoft.com/office/drawing/2014/chart" uri="{C3380CC4-5D6E-409C-BE32-E72D297353CC}">
              <c16:uniqueId val="{00000000-67C1-4E63-8094-2AE025F638F7}"/>
            </c:ext>
          </c:extLst>
        </c:ser>
        <c:ser>
          <c:idx val="1"/>
          <c:order val="1"/>
          <c:tx>
            <c:strRef>
              <c:f>'Q6'!$C$1</c:f>
              <c:strCache>
                <c:ptCount val="1"/>
                <c:pt idx="0">
                  <c:v>参加したいと思わない</c:v>
                </c:pt>
              </c:strCache>
            </c:strRef>
          </c:tx>
          <c:spPr>
            <a:solidFill>
              <a:schemeClr val="accent1">
                <a:lumMod val="40000"/>
                <a:lumOff val="60000"/>
              </a:schemeClr>
            </a:solidFill>
            <a:ln>
              <a:solidFill>
                <a:schemeClr val="tx1">
                  <a:alpha val="98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'Q6'!$A$2:$A$3</c:f>
              <c:strCache>
                <c:ptCount val="2"/>
                <c:pt idx="0">
                  <c:v>2021年9月</c:v>
                </c:pt>
                <c:pt idx="1">
                  <c:v>2021年3月</c:v>
                </c:pt>
              </c:strCache>
            </c:strRef>
          </c:cat>
          <c:val>
            <c:numRef>
              <c:f>'Q6'!$C$2:$C$3</c:f>
              <c:numCache>
                <c:formatCode>General</c:formatCode>
                <c:ptCount val="2"/>
                <c:pt idx="0" formatCode="0.0_ ">
                  <c:v>32.4</c:v>
                </c:pt>
                <c:pt idx="1">
                  <c:v>31.1</c:v>
                </c:pt>
              </c:numCache>
            </c:numRef>
          </c:val>
          <c:extLst>
            <c:ext xmlns:c16="http://schemas.microsoft.com/office/drawing/2014/chart" uri="{C3380CC4-5D6E-409C-BE32-E72D297353CC}">
              <c16:uniqueId val="{00000001-67C1-4E63-8094-2AE025F638F7}"/>
            </c:ext>
          </c:extLst>
        </c:ser>
        <c:ser>
          <c:idx val="2"/>
          <c:order val="2"/>
          <c:tx>
            <c:strRef>
              <c:f>'Q6'!$D$1</c:f>
              <c:strCache>
                <c:ptCount val="1"/>
                <c:pt idx="0">
                  <c:v>わからない</c:v>
                </c:pt>
              </c:strCache>
            </c:strRef>
          </c:tx>
          <c:spPr>
            <a:pattFill prst="narHorz">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'Q6'!$A$2:$A$3</c:f>
              <c:strCache>
                <c:ptCount val="2"/>
                <c:pt idx="0">
                  <c:v>2021年9月</c:v>
                </c:pt>
                <c:pt idx="1">
                  <c:v>2021年3月</c:v>
                </c:pt>
              </c:strCache>
            </c:strRef>
          </c:cat>
          <c:val>
            <c:numRef>
              <c:f>'Q6'!$D$2:$D$3</c:f>
              <c:numCache>
                <c:formatCode>General</c:formatCode>
                <c:ptCount val="2"/>
                <c:pt idx="0" formatCode="0.0_ ">
                  <c:v>51.3</c:v>
                </c:pt>
                <c:pt idx="1">
                  <c:v>50.3</c:v>
                </c:pt>
              </c:numCache>
            </c:numRef>
          </c:val>
          <c:extLst>
            <c:ext xmlns:c16="http://schemas.microsoft.com/office/drawing/2014/chart" uri="{C3380CC4-5D6E-409C-BE32-E72D297353CC}">
              <c16:uniqueId val="{00000002-67C1-4E63-8094-2AE025F638F7}"/>
            </c:ext>
          </c:extLst>
        </c:ser>
        <c:dLbls>
          <c:dLblPos val="ctr"/>
          <c:showLegendKey val="0"/>
          <c:showVal val="1"/>
          <c:showCatName val="0"/>
          <c:showSerName val="0"/>
          <c:showPercent val="0"/>
          <c:showBubbleSize val="0"/>
        </c:dLbls>
        <c:gapWidth val="25"/>
        <c:overlap val="100"/>
        <c:axId val="501151519"/>
        <c:axId val="501151103"/>
      </c:barChart>
      <c:catAx>
        <c:axId val="501151519"/>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1151103"/>
        <c:crosses val="autoZero"/>
        <c:auto val="1"/>
        <c:lblAlgn val="ctr"/>
        <c:lblOffset val="100"/>
        <c:noMultiLvlLbl val="0"/>
      </c:catAx>
      <c:valAx>
        <c:axId val="501151103"/>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50115151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979633507287286"/>
          <c:y val="5.3131486928589301E-2"/>
          <c:w val="0.80117833226198176"/>
          <c:h val="0.50886827736944529"/>
        </c:manualLayout>
      </c:layout>
      <c:barChart>
        <c:barDir val="bar"/>
        <c:grouping val="stacked"/>
        <c:varyColors val="0"/>
        <c:ser>
          <c:idx val="1"/>
          <c:order val="0"/>
          <c:tx>
            <c:strRef>
              <c:f>'Q5'!$B$1</c:f>
              <c:strCache>
                <c:ptCount val="1"/>
                <c:pt idx="0">
                  <c:v>知っており、参加もしている</c:v>
                </c:pt>
              </c:strCache>
            </c:strRef>
          </c:tx>
          <c:spPr>
            <a:solidFill>
              <a:schemeClr val="accent5">
                <a:lumMod val="75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'Q5'!$A$2:$A$3</c:f>
              <c:strCache>
                <c:ptCount val="2"/>
                <c:pt idx="0">
                  <c:v>2021年9月（n=723）</c:v>
                </c:pt>
                <c:pt idx="1">
                  <c:v>2022年3月（n=795）</c:v>
                </c:pt>
              </c:strCache>
            </c:strRef>
          </c:cat>
          <c:val>
            <c:numRef>
              <c:f>'Q5'!$B$2:$B$3</c:f>
              <c:numCache>
                <c:formatCode>0.0</c:formatCode>
                <c:ptCount val="2"/>
                <c:pt idx="0" formatCode="0.0_ ">
                  <c:v>4</c:v>
                </c:pt>
                <c:pt idx="1">
                  <c:v>3.3</c:v>
                </c:pt>
              </c:numCache>
            </c:numRef>
          </c:val>
          <c:extLst>
            <c:ext xmlns:c16="http://schemas.microsoft.com/office/drawing/2014/chart" uri="{C3380CC4-5D6E-409C-BE32-E72D297353CC}">
              <c16:uniqueId val="{00000001-9CDB-4F0D-868A-AA6BB8F7D900}"/>
            </c:ext>
          </c:extLst>
        </c:ser>
        <c:ser>
          <c:idx val="2"/>
          <c:order val="1"/>
          <c:tx>
            <c:strRef>
              <c:f>'Q5'!$C$1</c:f>
              <c:strCache>
                <c:ptCount val="1"/>
                <c:pt idx="0">
                  <c:v>知っているが、参加していない</c:v>
                </c:pt>
              </c:strCache>
            </c:strRef>
          </c:tx>
          <c:spPr>
            <a:solidFill>
              <a:schemeClr val="accent1">
                <a:lumMod val="40000"/>
                <a:lumOff val="60000"/>
              </a:schemeClr>
            </a:solidFill>
            <a:ln>
              <a:solidFill>
                <a:schemeClr val="tx1">
                  <a:alpha val="98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'Q5'!$A$2:$A$3</c:f>
              <c:strCache>
                <c:ptCount val="2"/>
                <c:pt idx="0">
                  <c:v>2021年9月（n=723）</c:v>
                </c:pt>
                <c:pt idx="1">
                  <c:v>2022年3月（n=795）</c:v>
                </c:pt>
              </c:strCache>
            </c:strRef>
          </c:cat>
          <c:val>
            <c:numRef>
              <c:f>'Q5'!$C$2:$C$3</c:f>
              <c:numCache>
                <c:formatCode>General</c:formatCode>
                <c:ptCount val="2"/>
                <c:pt idx="0" formatCode="0.0_ ">
                  <c:v>21.2</c:v>
                </c:pt>
                <c:pt idx="1">
                  <c:v>28.8</c:v>
                </c:pt>
              </c:numCache>
            </c:numRef>
          </c:val>
          <c:extLst>
            <c:ext xmlns:c16="http://schemas.microsoft.com/office/drawing/2014/chart" uri="{C3380CC4-5D6E-409C-BE32-E72D297353CC}">
              <c16:uniqueId val="{00000002-9CDB-4F0D-868A-AA6BB8F7D900}"/>
            </c:ext>
          </c:extLst>
        </c:ser>
        <c:ser>
          <c:idx val="3"/>
          <c:order val="2"/>
          <c:tx>
            <c:strRef>
              <c:f>'Q5'!$D$1</c:f>
              <c:strCache>
                <c:ptCount val="1"/>
                <c:pt idx="0">
                  <c:v>知らない</c:v>
                </c:pt>
              </c:strCache>
            </c:strRef>
          </c:tx>
          <c:spPr>
            <a:pattFill prst="narHorz">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'Q5'!$A$2:$A$3</c:f>
              <c:strCache>
                <c:ptCount val="2"/>
                <c:pt idx="0">
                  <c:v>2021年9月（n=723）</c:v>
                </c:pt>
                <c:pt idx="1">
                  <c:v>2022年3月（n=795）</c:v>
                </c:pt>
              </c:strCache>
            </c:strRef>
          </c:cat>
          <c:val>
            <c:numRef>
              <c:f>'Q5'!$D$2:$D$3</c:f>
              <c:numCache>
                <c:formatCode>General</c:formatCode>
                <c:ptCount val="2"/>
                <c:pt idx="0" formatCode="0.0_ ">
                  <c:v>74.8</c:v>
                </c:pt>
                <c:pt idx="1">
                  <c:v>67.900000000000006</c:v>
                </c:pt>
              </c:numCache>
            </c:numRef>
          </c:val>
          <c:extLst>
            <c:ext xmlns:c16="http://schemas.microsoft.com/office/drawing/2014/chart" uri="{C3380CC4-5D6E-409C-BE32-E72D297353CC}">
              <c16:uniqueId val="{00000005-9CDB-4F0D-868A-AA6BB8F7D900}"/>
            </c:ext>
          </c:extLst>
        </c:ser>
        <c:dLbls>
          <c:dLblPos val="ctr"/>
          <c:showLegendKey val="0"/>
          <c:showVal val="1"/>
          <c:showCatName val="0"/>
          <c:showSerName val="0"/>
          <c:showPercent val="0"/>
          <c:showBubbleSize val="0"/>
        </c:dLbls>
        <c:gapWidth val="25"/>
        <c:overlap val="100"/>
        <c:axId val="501151519"/>
        <c:axId val="501151103"/>
      </c:barChart>
      <c:catAx>
        <c:axId val="501151519"/>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501151103"/>
        <c:crosses val="autoZero"/>
        <c:auto val="1"/>
        <c:lblAlgn val="ctr"/>
        <c:lblOffset val="100"/>
        <c:noMultiLvlLbl val="0"/>
      </c:catAx>
      <c:valAx>
        <c:axId val="501151103"/>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50115151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68097452848048"/>
          <c:y val="8.6290816729917771E-2"/>
          <c:w val="0.80467224494040301"/>
          <c:h val="0.51811057084123968"/>
        </c:manualLayout>
      </c:layout>
      <c:barChart>
        <c:barDir val="bar"/>
        <c:grouping val="percentStacked"/>
        <c:varyColors val="0"/>
        <c:ser>
          <c:idx val="0"/>
          <c:order val="0"/>
          <c:tx>
            <c:strRef>
              <c:f>Sheet1!$D$26</c:f>
              <c:strCache>
                <c:ptCount val="1"/>
                <c:pt idx="0">
                  <c:v>常に意識している</c:v>
                </c:pt>
              </c:strCache>
            </c:strRef>
          </c:tx>
          <c:spPr>
            <a:solidFill>
              <a:schemeClr val="accent5">
                <a:shade val="58000"/>
              </a:schemeClr>
            </a:solidFill>
            <a:ln>
              <a:noFill/>
            </a:ln>
            <a:effectLst/>
          </c:spPr>
          <c:invertIfNegative val="0"/>
          <c:dPt>
            <c:idx val="1"/>
            <c:invertIfNegative val="0"/>
            <c:bubble3D val="0"/>
            <c:spPr>
              <a:solidFill>
                <a:schemeClr val="accent5">
                  <a:shade val="58000"/>
                </a:schemeClr>
              </a:solidFill>
              <a:ln>
                <a:solidFill>
                  <a:sysClr val="windowText" lastClr="000000"/>
                </a:solidFill>
              </a:ln>
              <a:effectLst/>
            </c:spPr>
            <c:extLst>
              <c:ext xmlns:c16="http://schemas.microsoft.com/office/drawing/2014/chart" uri="{C3380CC4-5D6E-409C-BE32-E72D297353CC}">
                <c16:uniqueId val="{00000008-5B81-47E1-A842-1E0AC7B93C3B}"/>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Sheet1!$C$29:$C$30</c:f>
              <c:strCache>
                <c:ptCount val="2"/>
                <c:pt idx="0">
                  <c:v>2021年9月(n=362)</c:v>
                </c:pt>
                <c:pt idx="1">
                  <c:v>2022年3月(n=356)</c:v>
                </c:pt>
              </c:strCache>
            </c:strRef>
          </c:cat>
          <c:val>
            <c:numRef>
              <c:f>Sheet1!$D$29:$D$30</c:f>
              <c:numCache>
                <c:formatCode>0.0</c:formatCode>
                <c:ptCount val="2"/>
                <c:pt idx="0">
                  <c:v>11.6</c:v>
                </c:pt>
                <c:pt idx="1">
                  <c:v>9.2696629213483153</c:v>
                </c:pt>
              </c:numCache>
            </c:numRef>
          </c:val>
          <c:extLst>
            <c:ext xmlns:c16="http://schemas.microsoft.com/office/drawing/2014/chart" uri="{C3380CC4-5D6E-409C-BE32-E72D297353CC}">
              <c16:uniqueId val="{00000000-D877-4463-B28D-DFD5DCC45BA5}"/>
            </c:ext>
          </c:extLst>
        </c:ser>
        <c:ser>
          <c:idx val="1"/>
          <c:order val="1"/>
          <c:tx>
            <c:strRef>
              <c:f>Sheet1!$E$26</c:f>
              <c:strCache>
                <c:ptCount val="1"/>
                <c:pt idx="0">
                  <c:v>よく意識している</c:v>
                </c:pt>
              </c:strCache>
            </c:strRef>
          </c:tx>
          <c:spPr>
            <a:pattFill prst="narVert">
              <a:fgClr>
                <a:srgbClr val="5B9BD5"/>
              </a:fgClr>
              <a:bgClr>
                <a:sysClr val="window" lastClr="FFFFFF"/>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Sheet1!$C$29:$C$30</c:f>
              <c:strCache>
                <c:ptCount val="2"/>
                <c:pt idx="0">
                  <c:v>2021年9月(n=362)</c:v>
                </c:pt>
                <c:pt idx="1">
                  <c:v>2022年3月(n=356)</c:v>
                </c:pt>
              </c:strCache>
            </c:strRef>
          </c:cat>
          <c:val>
            <c:numRef>
              <c:f>Sheet1!$E$29:$E$30</c:f>
              <c:numCache>
                <c:formatCode>0.0</c:formatCode>
                <c:ptCount val="2"/>
                <c:pt idx="0">
                  <c:v>24</c:v>
                </c:pt>
                <c:pt idx="1">
                  <c:v>25.280898876404493</c:v>
                </c:pt>
              </c:numCache>
            </c:numRef>
          </c:val>
          <c:extLst>
            <c:ext xmlns:c16="http://schemas.microsoft.com/office/drawing/2014/chart" uri="{C3380CC4-5D6E-409C-BE32-E72D297353CC}">
              <c16:uniqueId val="{00000001-D877-4463-B28D-DFD5DCC45BA5}"/>
            </c:ext>
          </c:extLst>
        </c:ser>
        <c:ser>
          <c:idx val="2"/>
          <c:order val="2"/>
          <c:tx>
            <c:strRef>
              <c:f>Sheet1!$F$26</c:f>
              <c:strCache>
                <c:ptCount val="1"/>
                <c:pt idx="0">
                  <c:v>たまに意識している</c:v>
                </c:pt>
              </c:strCache>
            </c:strRef>
          </c:tx>
          <c:spPr>
            <a:pattFill prst="narHorz">
              <a:fgClr>
                <a:srgbClr val="5B9BD5"/>
              </a:fgClr>
              <a:bgClr>
                <a:sysClr val="window" lastClr="FFFFFF"/>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Sheet1!$C$29:$C$30</c:f>
              <c:strCache>
                <c:ptCount val="2"/>
                <c:pt idx="0">
                  <c:v>2021年9月(n=362)</c:v>
                </c:pt>
                <c:pt idx="1">
                  <c:v>2022年3月(n=356)</c:v>
                </c:pt>
              </c:strCache>
            </c:strRef>
          </c:cat>
          <c:val>
            <c:numRef>
              <c:f>Sheet1!$F$29:$F$30</c:f>
              <c:numCache>
                <c:formatCode>0.0</c:formatCode>
                <c:ptCount val="2"/>
                <c:pt idx="0">
                  <c:v>41.7</c:v>
                </c:pt>
                <c:pt idx="1">
                  <c:v>46.629213483146067</c:v>
                </c:pt>
              </c:numCache>
            </c:numRef>
          </c:val>
          <c:extLst>
            <c:ext xmlns:c16="http://schemas.microsoft.com/office/drawing/2014/chart" uri="{C3380CC4-5D6E-409C-BE32-E72D297353CC}">
              <c16:uniqueId val="{00000002-D877-4463-B28D-DFD5DCC45BA5}"/>
            </c:ext>
          </c:extLst>
        </c:ser>
        <c:ser>
          <c:idx val="3"/>
          <c:order val="3"/>
          <c:tx>
            <c:strRef>
              <c:f>Sheet1!$G$26</c:f>
              <c:strCache>
                <c:ptCount val="1"/>
                <c:pt idx="0">
                  <c:v>意識していない</c:v>
                </c:pt>
              </c:strCache>
            </c:strRef>
          </c:tx>
          <c:spPr>
            <a:pattFill prst="divot">
              <a:fgClr>
                <a:srgbClr val="5B9BD5"/>
              </a:fgClr>
              <a:bgClr>
                <a:sysClr val="window" lastClr="FFFFFF"/>
              </a:bgClr>
            </a:pattFill>
            <a:ln>
              <a:solidFill>
                <a:schemeClr val="tx1"/>
              </a:solidFill>
            </a:ln>
            <a:effectLst/>
          </c:spPr>
          <c:invertIfNegative val="0"/>
          <c:dPt>
            <c:idx val="1"/>
            <c:invertIfNegative val="0"/>
            <c:bubble3D val="0"/>
            <c:spPr>
              <a:pattFill prst="divot">
                <a:fgClr>
                  <a:srgbClr val="5B9BD5"/>
                </a:fgClr>
                <a:bgClr>
                  <a:sysClr val="window" lastClr="FFFFFF"/>
                </a:bgClr>
              </a:pattFill>
              <a:ln>
                <a:solidFill>
                  <a:schemeClr val="tx1"/>
                </a:solidFill>
              </a:ln>
              <a:effectLst/>
            </c:spPr>
            <c:extLst>
              <c:ext xmlns:c16="http://schemas.microsoft.com/office/drawing/2014/chart" uri="{C3380CC4-5D6E-409C-BE32-E72D297353CC}">
                <c16:uniqueId val="{00000000-8B59-4265-82D5-6723A361D43A}"/>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Sheet1!$C$29:$C$30</c:f>
              <c:strCache>
                <c:ptCount val="2"/>
                <c:pt idx="0">
                  <c:v>2021年9月(n=362)</c:v>
                </c:pt>
                <c:pt idx="1">
                  <c:v>2022年3月(n=356)</c:v>
                </c:pt>
              </c:strCache>
            </c:strRef>
          </c:cat>
          <c:val>
            <c:numRef>
              <c:f>Sheet1!$G$29:$G$30</c:f>
              <c:numCache>
                <c:formatCode>0.0</c:formatCode>
                <c:ptCount val="2"/>
                <c:pt idx="0">
                  <c:v>22.7</c:v>
                </c:pt>
                <c:pt idx="1">
                  <c:v>18.820224719101123</c:v>
                </c:pt>
              </c:numCache>
            </c:numRef>
          </c:val>
          <c:extLst>
            <c:ext xmlns:c16="http://schemas.microsoft.com/office/drawing/2014/chart" uri="{C3380CC4-5D6E-409C-BE32-E72D297353CC}">
              <c16:uniqueId val="{00000003-D877-4463-B28D-DFD5DCC45BA5}"/>
            </c:ext>
          </c:extLst>
        </c:ser>
        <c:dLbls>
          <c:showLegendKey val="0"/>
          <c:showVal val="0"/>
          <c:showCatName val="0"/>
          <c:showSerName val="0"/>
          <c:showPercent val="0"/>
          <c:showBubbleSize val="0"/>
        </c:dLbls>
        <c:gapWidth val="40"/>
        <c:overlap val="100"/>
        <c:axId val="1982412783"/>
        <c:axId val="1982397391"/>
      </c:barChart>
      <c:catAx>
        <c:axId val="198241278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1982397391"/>
        <c:crosses val="autoZero"/>
        <c:auto val="0"/>
        <c:lblAlgn val="ctr"/>
        <c:lblOffset val="100"/>
        <c:noMultiLvlLbl val="0"/>
      </c:catAx>
      <c:valAx>
        <c:axId val="198239739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982412783"/>
        <c:crosses val="autoZero"/>
        <c:crossBetween val="between"/>
      </c:valAx>
      <c:spPr>
        <a:noFill/>
        <a:ln>
          <a:noFill/>
        </a:ln>
        <a:effectLst/>
      </c:spPr>
    </c:plotArea>
    <c:legend>
      <c:legendPos val="b"/>
      <c:layout>
        <c:manualLayout>
          <c:xMode val="edge"/>
          <c:yMode val="edge"/>
          <c:x val="0.18302454397158474"/>
          <c:y val="0.8246194957176477"/>
          <c:w val="0.63395079892438189"/>
          <c:h val="0.17538050428235227"/>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416700701050261"/>
          <c:y val="3.8839918094202786E-2"/>
          <c:w val="0.80534402067016897"/>
          <c:h val="0.80707233431946868"/>
        </c:manualLayout>
      </c:layout>
      <c:barChart>
        <c:barDir val="bar"/>
        <c:grouping val="percentStacked"/>
        <c:varyColors val="0"/>
        <c:ser>
          <c:idx val="0"/>
          <c:order val="0"/>
          <c:tx>
            <c:strRef>
              <c:f>Sheet1!$D$26</c:f>
              <c:strCache>
                <c:ptCount val="1"/>
                <c:pt idx="0">
                  <c:v>常に意識している</c:v>
                </c:pt>
              </c:strCache>
            </c:strRef>
          </c:tx>
          <c:spPr>
            <a:solidFill>
              <a:schemeClr val="accent5">
                <a:shade val="58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Sheet1!$C$31:$C$38</c:f>
              <c:strCache>
                <c:ptCount val="6"/>
                <c:pt idx="0">
                  <c:v>2021年3月(n=117)</c:v>
                </c:pt>
                <c:pt idx="1">
                  <c:v>2021年9月(n=166)</c:v>
                </c:pt>
                <c:pt idx="2">
                  <c:v>2022年3月(n=169)</c:v>
                </c:pt>
                <c:pt idx="3">
                  <c:v>2021年3月(n=181)</c:v>
                </c:pt>
                <c:pt idx="4">
                  <c:v>2021年9月(n=196)</c:v>
                </c:pt>
                <c:pt idx="5">
                  <c:v>2022年3月(n=187)</c:v>
                </c:pt>
              </c:strCache>
            </c:strRef>
          </c:cat>
          <c:val>
            <c:numRef>
              <c:f>Sheet1!$D$31:$D$38</c:f>
              <c:numCache>
                <c:formatCode>0.0</c:formatCode>
                <c:ptCount val="6"/>
                <c:pt idx="0">
                  <c:v>5.9829059829059998</c:v>
                </c:pt>
                <c:pt idx="1">
                  <c:v>9</c:v>
                </c:pt>
                <c:pt idx="2">
                  <c:v>8.8757396449704142</c:v>
                </c:pt>
                <c:pt idx="3">
                  <c:v>8.2872928176795995</c:v>
                </c:pt>
                <c:pt idx="4">
                  <c:v>13.8</c:v>
                </c:pt>
                <c:pt idx="5">
                  <c:v>9.6256684491978604</c:v>
                </c:pt>
              </c:numCache>
            </c:numRef>
          </c:val>
          <c:extLst>
            <c:ext xmlns:c16="http://schemas.microsoft.com/office/drawing/2014/chart" uri="{C3380CC4-5D6E-409C-BE32-E72D297353CC}">
              <c16:uniqueId val="{00000000-D877-4463-B28D-DFD5DCC45BA5}"/>
            </c:ext>
          </c:extLst>
        </c:ser>
        <c:ser>
          <c:idx val="1"/>
          <c:order val="1"/>
          <c:tx>
            <c:strRef>
              <c:f>Sheet1!$E$26</c:f>
              <c:strCache>
                <c:ptCount val="1"/>
                <c:pt idx="0">
                  <c:v>よく意識している</c:v>
                </c:pt>
              </c:strCache>
            </c:strRef>
          </c:tx>
          <c:spPr>
            <a:pattFill prst="narVert">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Sheet1!$C$31:$C$38</c:f>
              <c:strCache>
                <c:ptCount val="6"/>
                <c:pt idx="0">
                  <c:v>2021年3月(n=117)</c:v>
                </c:pt>
                <c:pt idx="1">
                  <c:v>2021年9月(n=166)</c:v>
                </c:pt>
                <c:pt idx="2">
                  <c:v>2022年3月(n=169)</c:v>
                </c:pt>
                <c:pt idx="3">
                  <c:v>2021年3月(n=181)</c:v>
                </c:pt>
                <c:pt idx="4">
                  <c:v>2021年9月(n=196)</c:v>
                </c:pt>
                <c:pt idx="5">
                  <c:v>2022年3月(n=187)</c:v>
                </c:pt>
              </c:strCache>
            </c:strRef>
          </c:cat>
          <c:val>
            <c:numRef>
              <c:f>Sheet1!$E$31:$E$38</c:f>
              <c:numCache>
                <c:formatCode>0.0</c:formatCode>
                <c:ptCount val="6"/>
                <c:pt idx="0">
                  <c:v>22.222222222222001</c:v>
                </c:pt>
                <c:pt idx="1">
                  <c:v>21.7</c:v>
                </c:pt>
                <c:pt idx="2">
                  <c:v>25.443786982248522</c:v>
                </c:pt>
                <c:pt idx="3">
                  <c:v>23.204419889503001</c:v>
                </c:pt>
                <c:pt idx="4">
                  <c:v>26</c:v>
                </c:pt>
                <c:pt idx="5">
                  <c:v>25.133689839572192</c:v>
                </c:pt>
              </c:numCache>
            </c:numRef>
          </c:val>
          <c:extLst>
            <c:ext xmlns:c16="http://schemas.microsoft.com/office/drawing/2014/chart" uri="{C3380CC4-5D6E-409C-BE32-E72D297353CC}">
              <c16:uniqueId val="{00000001-D877-4463-B28D-DFD5DCC45BA5}"/>
            </c:ext>
          </c:extLst>
        </c:ser>
        <c:ser>
          <c:idx val="2"/>
          <c:order val="2"/>
          <c:tx>
            <c:strRef>
              <c:f>Sheet1!$F$26</c:f>
              <c:strCache>
                <c:ptCount val="1"/>
                <c:pt idx="0">
                  <c:v>たまに意識している</c:v>
                </c:pt>
              </c:strCache>
            </c:strRef>
          </c:tx>
          <c:spPr>
            <a:pattFill prst="narHorz">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Sheet1!$C$31:$C$38</c:f>
              <c:strCache>
                <c:ptCount val="6"/>
                <c:pt idx="0">
                  <c:v>2021年3月(n=117)</c:v>
                </c:pt>
                <c:pt idx="1">
                  <c:v>2021年9月(n=166)</c:v>
                </c:pt>
                <c:pt idx="2">
                  <c:v>2022年3月(n=169)</c:v>
                </c:pt>
                <c:pt idx="3">
                  <c:v>2021年3月(n=181)</c:v>
                </c:pt>
                <c:pt idx="4">
                  <c:v>2021年9月(n=196)</c:v>
                </c:pt>
                <c:pt idx="5">
                  <c:v>2022年3月(n=187)</c:v>
                </c:pt>
              </c:strCache>
            </c:strRef>
          </c:cat>
          <c:val>
            <c:numRef>
              <c:f>Sheet1!$F$31:$F$38</c:f>
              <c:numCache>
                <c:formatCode>0.0</c:formatCode>
                <c:ptCount val="6"/>
                <c:pt idx="0">
                  <c:v>41.880341880342002</c:v>
                </c:pt>
                <c:pt idx="1">
                  <c:v>45.2</c:v>
                </c:pt>
                <c:pt idx="2">
                  <c:v>52.071005917159766</c:v>
                </c:pt>
                <c:pt idx="3">
                  <c:v>45.303867403315003</c:v>
                </c:pt>
                <c:pt idx="4">
                  <c:v>38.799999999999997</c:v>
                </c:pt>
                <c:pt idx="5">
                  <c:v>41.711229946524064</c:v>
                </c:pt>
              </c:numCache>
            </c:numRef>
          </c:val>
          <c:extLst>
            <c:ext xmlns:c16="http://schemas.microsoft.com/office/drawing/2014/chart" uri="{C3380CC4-5D6E-409C-BE32-E72D297353CC}">
              <c16:uniqueId val="{00000002-D877-4463-B28D-DFD5DCC45BA5}"/>
            </c:ext>
          </c:extLst>
        </c:ser>
        <c:ser>
          <c:idx val="3"/>
          <c:order val="3"/>
          <c:tx>
            <c:strRef>
              <c:f>Sheet1!$G$26</c:f>
              <c:strCache>
                <c:ptCount val="1"/>
                <c:pt idx="0">
                  <c:v>意識していない</c:v>
                </c:pt>
              </c:strCache>
            </c:strRef>
          </c:tx>
          <c:spPr>
            <a:pattFill prst="divot">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Sheet1!$C$31:$C$38</c:f>
              <c:strCache>
                <c:ptCount val="6"/>
                <c:pt idx="0">
                  <c:v>2021年3月(n=117)</c:v>
                </c:pt>
                <c:pt idx="1">
                  <c:v>2021年9月(n=166)</c:v>
                </c:pt>
                <c:pt idx="2">
                  <c:v>2022年3月(n=169)</c:v>
                </c:pt>
                <c:pt idx="3">
                  <c:v>2021年3月(n=181)</c:v>
                </c:pt>
                <c:pt idx="4">
                  <c:v>2021年9月(n=196)</c:v>
                </c:pt>
                <c:pt idx="5">
                  <c:v>2022年3月(n=187)</c:v>
                </c:pt>
              </c:strCache>
            </c:strRef>
          </c:cat>
          <c:val>
            <c:numRef>
              <c:f>Sheet1!$G$31:$G$38</c:f>
              <c:numCache>
                <c:formatCode>0.0</c:formatCode>
                <c:ptCount val="6"/>
                <c:pt idx="0">
                  <c:v>29.91452991453</c:v>
                </c:pt>
                <c:pt idx="1">
                  <c:v>24.1</c:v>
                </c:pt>
                <c:pt idx="2">
                  <c:v>13.609467455621301</c:v>
                </c:pt>
                <c:pt idx="3">
                  <c:v>23.204419889503001</c:v>
                </c:pt>
                <c:pt idx="4">
                  <c:v>21.4</c:v>
                </c:pt>
                <c:pt idx="5">
                  <c:v>23.529411764705884</c:v>
                </c:pt>
              </c:numCache>
            </c:numRef>
          </c:val>
          <c:extLst>
            <c:ext xmlns:c16="http://schemas.microsoft.com/office/drawing/2014/chart" uri="{C3380CC4-5D6E-409C-BE32-E72D297353CC}">
              <c16:uniqueId val="{00000003-D877-4463-B28D-DFD5DCC45BA5}"/>
            </c:ext>
          </c:extLst>
        </c:ser>
        <c:dLbls>
          <c:dLblPos val="ctr"/>
          <c:showLegendKey val="0"/>
          <c:showVal val="1"/>
          <c:showCatName val="0"/>
          <c:showSerName val="0"/>
          <c:showPercent val="0"/>
          <c:showBubbleSize val="0"/>
        </c:dLbls>
        <c:gapWidth val="60"/>
        <c:overlap val="100"/>
        <c:axId val="1982412783"/>
        <c:axId val="1982397391"/>
      </c:barChart>
      <c:catAx>
        <c:axId val="198241278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982397391"/>
        <c:crosses val="autoZero"/>
        <c:auto val="1"/>
        <c:lblAlgn val="ctr"/>
        <c:lblOffset val="100"/>
        <c:noMultiLvlLbl val="0"/>
      </c:catAx>
      <c:valAx>
        <c:axId val="198239739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982412783"/>
        <c:crosses val="autoZero"/>
        <c:crossBetween val="between"/>
      </c:valAx>
      <c:spPr>
        <a:noFill/>
        <a:ln>
          <a:noFill/>
        </a:ln>
        <a:effectLst/>
      </c:spPr>
    </c:plotArea>
    <c:legend>
      <c:legendPos val="b"/>
      <c:layout>
        <c:manualLayout>
          <c:xMode val="edge"/>
          <c:yMode val="edge"/>
          <c:x val="0.1635419279788812"/>
          <c:y val="0.93193867352087889"/>
          <c:w val="0.6729160239562032"/>
          <c:h val="6.4906753744936541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sz="1200"/>
      </a:pPr>
      <a:endParaRPr lang="ja-JP"/>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628657680292705"/>
          <c:y val="1.7772941401506221E-2"/>
          <c:w val="0.72441383175546359"/>
          <c:h val="0.87342185204619527"/>
        </c:manualLayout>
      </c:layout>
      <c:barChart>
        <c:barDir val="bar"/>
        <c:grouping val="percentStacked"/>
        <c:varyColors val="0"/>
        <c:ser>
          <c:idx val="0"/>
          <c:order val="0"/>
          <c:tx>
            <c:strRef>
              <c:f>Sheet1!$D$26</c:f>
              <c:strCache>
                <c:ptCount val="1"/>
                <c:pt idx="0">
                  <c:v>常に意識している</c:v>
                </c:pt>
              </c:strCache>
            </c:strRef>
          </c:tx>
          <c:spPr>
            <a:solidFill>
              <a:schemeClr val="accent5">
                <a:shade val="58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Sheet1!$C$40:$C$59</c:f>
              <c:strCache>
                <c:ptCount val="20"/>
                <c:pt idx="0">
                  <c:v>2020年10月(n=49)</c:v>
                </c:pt>
                <c:pt idx="1">
                  <c:v>2021年3月(n=75)</c:v>
                </c:pt>
                <c:pt idx="2">
                  <c:v>2021年9月(n=124)</c:v>
                </c:pt>
                <c:pt idx="3">
                  <c:v>2022年3月(n=125)</c:v>
                </c:pt>
                <c:pt idx="4">
                  <c:v>2020年10月(n=30)</c:v>
                </c:pt>
                <c:pt idx="5">
                  <c:v>2021年3月(n=34)</c:v>
                </c:pt>
                <c:pt idx="6">
                  <c:v>2021年9月(n=51)</c:v>
                </c:pt>
                <c:pt idx="7">
                  <c:v>2022年3月(n=60)</c:v>
                </c:pt>
                <c:pt idx="8">
                  <c:v>2020年10月(n=40)</c:v>
                </c:pt>
                <c:pt idx="9">
                  <c:v>2021年3月(n=61)</c:v>
                </c:pt>
                <c:pt idx="10">
                  <c:v>2021年9月(n=62)</c:v>
                </c:pt>
                <c:pt idx="11">
                  <c:v>2022年3月(n=62)</c:v>
                </c:pt>
                <c:pt idx="12">
                  <c:v>2020年10月(n=37)</c:v>
                </c:pt>
                <c:pt idx="13">
                  <c:v>2021年3月(n=51)</c:v>
                </c:pt>
                <c:pt idx="14">
                  <c:v>2021年9月(n=59)</c:v>
                </c:pt>
                <c:pt idx="15">
                  <c:v>2022年3月(n=43)</c:v>
                </c:pt>
                <c:pt idx="16">
                  <c:v>2020年10月(n=48)</c:v>
                </c:pt>
                <c:pt idx="17">
                  <c:v>2021年3月(n=77)</c:v>
                </c:pt>
                <c:pt idx="18">
                  <c:v>2021年9月(n=66)</c:v>
                </c:pt>
                <c:pt idx="19">
                  <c:v>2022年3月(n=66)</c:v>
                </c:pt>
              </c:strCache>
            </c:strRef>
          </c:cat>
          <c:val>
            <c:numRef>
              <c:f>Sheet1!$D$40:$D$59</c:f>
              <c:numCache>
                <c:formatCode>0.0</c:formatCode>
                <c:ptCount val="20"/>
                <c:pt idx="0">
                  <c:v>10.204081632653001</c:v>
                </c:pt>
                <c:pt idx="1">
                  <c:v>5.3333333333333002</c:v>
                </c:pt>
                <c:pt idx="2">
                  <c:v>9.6999999999999993</c:v>
                </c:pt>
                <c:pt idx="3">
                  <c:v>7.2</c:v>
                </c:pt>
                <c:pt idx="4">
                  <c:v>10</c:v>
                </c:pt>
                <c:pt idx="5">
                  <c:v>8.8235294117646994</c:v>
                </c:pt>
                <c:pt idx="6">
                  <c:v>5.9</c:v>
                </c:pt>
                <c:pt idx="7">
                  <c:v>8.3333333333333339</c:v>
                </c:pt>
                <c:pt idx="8">
                  <c:v>2.5</c:v>
                </c:pt>
                <c:pt idx="9">
                  <c:v>6.5573770491802996</c:v>
                </c:pt>
                <c:pt idx="10">
                  <c:v>4.8</c:v>
                </c:pt>
                <c:pt idx="11">
                  <c:v>6.4516129032258061</c:v>
                </c:pt>
                <c:pt idx="12">
                  <c:v>21.621621621622001</c:v>
                </c:pt>
                <c:pt idx="13">
                  <c:v>7.8431372549020004</c:v>
                </c:pt>
                <c:pt idx="14">
                  <c:v>22</c:v>
                </c:pt>
                <c:pt idx="15">
                  <c:v>11.627906976744185</c:v>
                </c:pt>
                <c:pt idx="16">
                  <c:v>4.1666666666666998</c:v>
                </c:pt>
                <c:pt idx="17">
                  <c:v>9.0909090909091006</c:v>
                </c:pt>
                <c:pt idx="18">
                  <c:v>16.7</c:v>
                </c:pt>
                <c:pt idx="19">
                  <c:v>15.151515151515152</c:v>
                </c:pt>
              </c:numCache>
            </c:numRef>
          </c:val>
          <c:extLst>
            <c:ext xmlns:c16="http://schemas.microsoft.com/office/drawing/2014/chart" uri="{C3380CC4-5D6E-409C-BE32-E72D297353CC}">
              <c16:uniqueId val="{00000000-D877-4463-B28D-DFD5DCC45BA5}"/>
            </c:ext>
          </c:extLst>
        </c:ser>
        <c:ser>
          <c:idx val="1"/>
          <c:order val="1"/>
          <c:tx>
            <c:strRef>
              <c:f>Sheet1!$E$26</c:f>
              <c:strCache>
                <c:ptCount val="1"/>
                <c:pt idx="0">
                  <c:v>よく意識している</c:v>
                </c:pt>
              </c:strCache>
            </c:strRef>
          </c:tx>
          <c:spPr>
            <a:pattFill prst="narVert">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Sheet1!$C$40:$C$59</c:f>
              <c:strCache>
                <c:ptCount val="20"/>
                <c:pt idx="0">
                  <c:v>2020年10月(n=49)</c:v>
                </c:pt>
                <c:pt idx="1">
                  <c:v>2021年3月(n=75)</c:v>
                </c:pt>
                <c:pt idx="2">
                  <c:v>2021年9月(n=124)</c:v>
                </c:pt>
                <c:pt idx="3">
                  <c:v>2022年3月(n=125)</c:v>
                </c:pt>
                <c:pt idx="4">
                  <c:v>2020年10月(n=30)</c:v>
                </c:pt>
                <c:pt idx="5">
                  <c:v>2021年3月(n=34)</c:v>
                </c:pt>
                <c:pt idx="6">
                  <c:v>2021年9月(n=51)</c:v>
                </c:pt>
                <c:pt idx="7">
                  <c:v>2022年3月(n=60)</c:v>
                </c:pt>
                <c:pt idx="8">
                  <c:v>2020年10月(n=40)</c:v>
                </c:pt>
                <c:pt idx="9">
                  <c:v>2021年3月(n=61)</c:v>
                </c:pt>
                <c:pt idx="10">
                  <c:v>2021年9月(n=62)</c:v>
                </c:pt>
                <c:pt idx="11">
                  <c:v>2022年3月(n=62)</c:v>
                </c:pt>
                <c:pt idx="12">
                  <c:v>2020年10月(n=37)</c:v>
                </c:pt>
                <c:pt idx="13">
                  <c:v>2021年3月(n=51)</c:v>
                </c:pt>
                <c:pt idx="14">
                  <c:v>2021年9月(n=59)</c:v>
                </c:pt>
                <c:pt idx="15">
                  <c:v>2022年3月(n=43)</c:v>
                </c:pt>
                <c:pt idx="16">
                  <c:v>2020年10月(n=48)</c:v>
                </c:pt>
                <c:pt idx="17">
                  <c:v>2021年3月(n=77)</c:v>
                </c:pt>
                <c:pt idx="18">
                  <c:v>2021年9月(n=66)</c:v>
                </c:pt>
                <c:pt idx="19">
                  <c:v>2022年3月(n=66)</c:v>
                </c:pt>
              </c:strCache>
            </c:strRef>
          </c:cat>
          <c:val>
            <c:numRef>
              <c:f>Sheet1!$E$40:$E$59</c:f>
              <c:numCache>
                <c:formatCode>0.0</c:formatCode>
                <c:ptCount val="20"/>
                <c:pt idx="0">
                  <c:v>14.285714285714</c:v>
                </c:pt>
                <c:pt idx="1">
                  <c:v>22.666666666666998</c:v>
                </c:pt>
                <c:pt idx="2">
                  <c:v>29.8</c:v>
                </c:pt>
                <c:pt idx="3">
                  <c:v>30.4</c:v>
                </c:pt>
                <c:pt idx="4">
                  <c:v>20</c:v>
                </c:pt>
                <c:pt idx="5">
                  <c:v>26.470588235293999</c:v>
                </c:pt>
                <c:pt idx="6">
                  <c:v>11.8</c:v>
                </c:pt>
                <c:pt idx="7">
                  <c:v>23.333333333333332</c:v>
                </c:pt>
                <c:pt idx="8">
                  <c:v>10</c:v>
                </c:pt>
                <c:pt idx="9">
                  <c:v>27.868852459016001</c:v>
                </c:pt>
                <c:pt idx="10">
                  <c:v>33.9</c:v>
                </c:pt>
                <c:pt idx="11">
                  <c:v>22.580645161290324</c:v>
                </c:pt>
                <c:pt idx="12">
                  <c:v>16.216216216216001</c:v>
                </c:pt>
                <c:pt idx="13">
                  <c:v>9.8039215686274996</c:v>
                </c:pt>
                <c:pt idx="14">
                  <c:v>20.3</c:v>
                </c:pt>
                <c:pt idx="15">
                  <c:v>30.232558139534884</c:v>
                </c:pt>
                <c:pt idx="16">
                  <c:v>31.25</c:v>
                </c:pt>
                <c:pt idx="17">
                  <c:v>25.974025974025999</c:v>
                </c:pt>
                <c:pt idx="18">
                  <c:v>16.7</c:v>
                </c:pt>
                <c:pt idx="19">
                  <c:v>16.666666666666668</c:v>
                </c:pt>
              </c:numCache>
            </c:numRef>
          </c:val>
          <c:extLst>
            <c:ext xmlns:c16="http://schemas.microsoft.com/office/drawing/2014/chart" uri="{C3380CC4-5D6E-409C-BE32-E72D297353CC}">
              <c16:uniqueId val="{00000001-D877-4463-B28D-DFD5DCC45BA5}"/>
            </c:ext>
          </c:extLst>
        </c:ser>
        <c:ser>
          <c:idx val="2"/>
          <c:order val="2"/>
          <c:tx>
            <c:strRef>
              <c:f>Sheet1!$F$26</c:f>
              <c:strCache>
                <c:ptCount val="1"/>
                <c:pt idx="0">
                  <c:v>たまに意識している</c:v>
                </c:pt>
              </c:strCache>
            </c:strRef>
          </c:tx>
          <c:spPr>
            <a:pattFill prst="narHorz">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Sheet1!$C$40:$C$59</c:f>
              <c:strCache>
                <c:ptCount val="20"/>
                <c:pt idx="0">
                  <c:v>2020年10月(n=49)</c:v>
                </c:pt>
                <c:pt idx="1">
                  <c:v>2021年3月(n=75)</c:v>
                </c:pt>
                <c:pt idx="2">
                  <c:v>2021年9月(n=124)</c:v>
                </c:pt>
                <c:pt idx="3">
                  <c:v>2022年3月(n=125)</c:v>
                </c:pt>
                <c:pt idx="4">
                  <c:v>2020年10月(n=30)</c:v>
                </c:pt>
                <c:pt idx="5">
                  <c:v>2021年3月(n=34)</c:v>
                </c:pt>
                <c:pt idx="6">
                  <c:v>2021年9月(n=51)</c:v>
                </c:pt>
                <c:pt idx="7">
                  <c:v>2022年3月(n=60)</c:v>
                </c:pt>
                <c:pt idx="8">
                  <c:v>2020年10月(n=40)</c:v>
                </c:pt>
                <c:pt idx="9">
                  <c:v>2021年3月(n=61)</c:v>
                </c:pt>
                <c:pt idx="10">
                  <c:v>2021年9月(n=62)</c:v>
                </c:pt>
                <c:pt idx="11">
                  <c:v>2022年3月(n=62)</c:v>
                </c:pt>
                <c:pt idx="12">
                  <c:v>2020年10月(n=37)</c:v>
                </c:pt>
                <c:pt idx="13">
                  <c:v>2021年3月(n=51)</c:v>
                </c:pt>
                <c:pt idx="14">
                  <c:v>2021年9月(n=59)</c:v>
                </c:pt>
                <c:pt idx="15">
                  <c:v>2022年3月(n=43)</c:v>
                </c:pt>
                <c:pt idx="16">
                  <c:v>2020年10月(n=48)</c:v>
                </c:pt>
                <c:pt idx="17">
                  <c:v>2021年3月(n=77)</c:v>
                </c:pt>
                <c:pt idx="18">
                  <c:v>2021年9月(n=66)</c:v>
                </c:pt>
                <c:pt idx="19">
                  <c:v>2022年3月(n=66)</c:v>
                </c:pt>
              </c:strCache>
            </c:strRef>
          </c:cat>
          <c:val>
            <c:numRef>
              <c:f>Sheet1!$F$40:$F$59</c:f>
              <c:numCache>
                <c:formatCode>0.0</c:formatCode>
                <c:ptCount val="20"/>
                <c:pt idx="0">
                  <c:v>48.979591836734997</c:v>
                </c:pt>
                <c:pt idx="1">
                  <c:v>53.333333333333002</c:v>
                </c:pt>
                <c:pt idx="2">
                  <c:v>42.7</c:v>
                </c:pt>
                <c:pt idx="3">
                  <c:v>48</c:v>
                </c:pt>
                <c:pt idx="4">
                  <c:v>46.666666666666998</c:v>
                </c:pt>
                <c:pt idx="5">
                  <c:v>38.235294117647001</c:v>
                </c:pt>
                <c:pt idx="6">
                  <c:v>52.9</c:v>
                </c:pt>
                <c:pt idx="7">
                  <c:v>45</c:v>
                </c:pt>
                <c:pt idx="8">
                  <c:v>47.5</c:v>
                </c:pt>
                <c:pt idx="9">
                  <c:v>44.262295081966997</c:v>
                </c:pt>
                <c:pt idx="10">
                  <c:v>46.8</c:v>
                </c:pt>
                <c:pt idx="11">
                  <c:v>50</c:v>
                </c:pt>
                <c:pt idx="12">
                  <c:v>35.135135135135002</c:v>
                </c:pt>
                <c:pt idx="13">
                  <c:v>47.058823529412003</c:v>
                </c:pt>
                <c:pt idx="14">
                  <c:v>28.8</c:v>
                </c:pt>
                <c:pt idx="15">
                  <c:v>46.511627906976742</c:v>
                </c:pt>
                <c:pt idx="16">
                  <c:v>35.416666666666998</c:v>
                </c:pt>
                <c:pt idx="17">
                  <c:v>35.064935064935</c:v>
                </c:pt>
                <c:pt idx="18">
                  <c:v>37.9</c:v>
                </c:pt>
                <c:pt idx="19">
                  <c:v>42.424242424242422</c:v>
                </c:pt>
              </c:numCache>
            </c:numRef>
          </c:val>
          <c:extLst>
            <c:ext xmlns:c16="http://schemas.microsoft.com/office/drawing/2014/chart" uri="{C3380CC4-5D6E-409C-BE32-E72D297353CC}">
              <c16:uniqueId val="{00000002-D877-4463-B28D-DFD5DCC45BA5}"/>
            </c:ext>
          </c:extLst>
        </c:ser>
        <c:ser>
          <c:idx val="3"/>
          <c:order val="3"/>
          <c:tx>
            <c:strRef>
              <c:f>Sheet1!$G$26</c:f>
              <c:strCache>
                <c:ptCount val="1"/>
                <c:pt idx="0">
                  <c:v>意識していない</c:v>
                </c:pt>
              </c:strCache>
            </c:strRef>
          </c:tx>
          <c:spPr>
            <a:pattFill prst="divot">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Sheet1!$C$40:$C$59</c:f>
              <c:strCache>
                <c:ptCount val="20"/>
                <c:pt idx="0">
                  <c:v>2020年10月(n=49)</c:v>
                </c:pt>
                <c:pt idx="1">
                  <c:v>2021年3月(n=75)</c:v>
                </c:pt>
                <c:pt idx="2">
                  <c:v>2021年9月(n=124)</c:v>
                </c:pt>
                <c:pt idx="3">
                  <c:v>2022年3月(n=125)</c:v>
                </c:pt>
                <c:pt idx="4">
                  <c:v>2020年10月(n=30)</c:v>
                </c:pt>
                <c:pt idx="5">
                  <c:v>2021年3月(n=34)</c:v>
                </c:pt>
                <c:pt idx="6">
                  <c:v>2021年9月(n=51)</c:v>
                </c:pt>
                <c:pt idx="7">
                  <c:v>2022年3月(n=60)</c:v>
                </c:pt>
                <c:pt idx="8">
                  <c:v>2020年10月(n=40)</c:v>
                </c:pt>
                <c:pt idx="9">
                  <c:v>2021年3月(n=61)</c:v>
                </c:pt>
                <c:pt idx="10">
                  <c:v>2021年9月(n=62)</c:v>
                </c:pt>
                <c:pt idx="11">
                  <c:v>2022年3月(n=62)</c:v>
                </c:pt>
                <c:pt idx="12">
                  <c:v>2020年10月(n=37)</c:v>
                </c:pt>
                <c:pt idx="13">
                  <c:v>2021年3月(n=51)</c:v>
                </c:pt>
                <c:pt idx="14">
                  <c:v>2021年9月(n=59)</c:v>
                </c:pt>
                <c:pt idx="15">
                  <c:v>2022年3月(n=43)</c:v>
                </c:pt>
                <c:pt idx="16">
                  <c:v>2020年10月(n=48)</c:v>
                </c:pt>
                <c:pt idx="17">
                  <c:v>2021年3月(n=77)</c:v>
                </c:pt>
                <c:pt idx="18">
                  <c:v>2021年9月(n=66)</c:v>
                </c:pt>
                <c:pt idx="19">
                  <c:v>2022年3月(n=66)</c:v>
                </c:pt>
              </c:strCache>
            </c:strRef>
          </c:cat>
          <c:val>
            <c:numRef>
              <c:f>Sheet1!$G$40:$G$59</c:f>
              <c:numCache>
                <c:formatCode>0.0</c:formatCode>
                <c:ptCount val="20"/>
                <c:pt idx="0">
                  <c:v>26.530612244897998</c:v>
                </c:pt>
                <c:pt idx="1">
                  <c:v>18.666666666666998</c:v>
                </c:pt>
                <c:pt idx="2">
                  <c:v>17.7</c:v>
                </c:pt>
                <c:pt idx="3">
                  <c:v>14.4</c:v>
                </c:pt>
                <c:pt idx="4">
                  <c:v>23.333333333333002</c:v>
                </c:pt>
                <c:pt idx="5">
                  <c:v>26.470588235293999</c:v>
                </c:pt>
                <c:pt idx="6">
                  <c:v>29.4</c:v>
                </c:pt>
                <c:pt idx="7">
                  <c:v>23.333333333333332</c:v>
                </c:pt>
                <c:pt idx="8">
                  <c:v>40</c:v>
                </c:pt>
                <c:pt idx="9">
                  <c:v>21.311475409836</c:v>
                </c:pt>
                <c:pt idx="10">
                  <c:v>14.5</c:v>
                </c:pt>
                <c:pt idx="11">
                  <c:v>20.967741935483872</c:v>
                </c:pt>
                <c:pt idx="12">
                  <c:v>27.027027027027</c:v>
                </c:pt>
                <c:pt idx="13">
                  <c:v>35.294117647058997</c:v>
                </c:pt>
                <c:pt idx="14">
                  <c:v>28.8</c:v>
                </c:pt>
                <c:pt idx="15">
                  <c:v>11.627906976744185</c:v>
                </c:pt>
                <c:pt idx="16">
                  <c:v>29.166666666666998</c:v>
                </c:pt>
                <c:pt idx="17">
                  <c:v>29.87012987013</c:v>
                </c:pt>
                <c:pt idx="18">
                  <c:v>28.8</c:v>
                </c:pt>
                <c:pt idx="19">
                  <c:v>25.757575757575758</c:v>
                </c:pt>
              </c:numCache>
            </c:numRef>
          </c:val>
          <c:extLst>
            <c:ext xmlns:c16="http://schemas.microsoft.com/office/drawing/2014/chart" uri="{C3380CC4-5D6E-409C-BE32-E72D297353CC}">
              <c16:uniqueId val="{00000003-D877-4463-B28D-DFD5DCC45BA5}"/>
            </c:ext>
          </c:extLst>
        </c:ser>
        <c:dLbls>
          <c:dLblPos val="ctr"/>
          <c:showLegendKey val="0"/>
          <c:showVal val="1"/>
          <c:showCatName val="0"/>
          <c:showSerName val="0"/>
          <c:showPercent val="0"/>
          <c:showBubbleSize val="0"/>
        </c:dLbls>
        <c:gapWidth val="60"/>
        <c:overlap val="100"/>
        <c:axId val="1982412783"/>
        <c:axId val="1982397391"/>
      </c:barChart>
      <c:catAx>
        <c:axId val="198241278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982397391"/>
        <c:crosses val="autoZero"/>
        <c:auto val="1"/>
        <c:lblAlgn val="ctr"/>
        <c:lblOffset val="100"/>
        <c:noMultiLvlLbl val="0"/>
      </c:catAx>
      <c:valAx>
        <c:axId val="198239739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982412783"/>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sz="1200"/>
      </a:pPr>
      <a:endParaRPr lang="ja-JP"/>
    </a:p>
  </c:txPr>
  <c:externalData r:id="rId4">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ja-JP" altLang="en-US" sz="1600" b="1" dirty="0" smtClean="0"/>
              <a:t>■大阪府に期待する取組み</a:t>
            </a:r>
            <a:endParaRPr lang="ja-JP" altLang="en-US" sz="1600" b="1" dirty="0"/>
          </a:p>
        </c:rich>
      </c:tx>
      <c:layout>
        <c:manualLayout>
          <c:xMode val="edge"/>
          <c:yMode val="edge"/>
          <c:x val="9.2686841878183001E-3"/>
          <c:y val="1.1031744121170584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7.5357060925626787E-2"/>
          <c:y val="0.10371091452693519"/>
          <c:w val="0.91244368509336859"/>
          <c:h val="0.64659487613893973"/>
        </c:manualLayout>
      </c:layout>
      <c:barChart>
        <c:barDir val="col"/>
        <c:grouping val="clustered"/>
        <c:varyColors val="0"/>
        <c:ser>
          <c:idx val="0"/>
          <c:order val="0"/>
          <c:tx>
            <c:strRef>
              <c:f>Sheet1!$C$1</c:f>
              <c:strCache>
                <c:ptCount val="1"/>
                <c:pt idx="0">
                  <c:v>2022年3月</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職場・学校などでの
講演、授業</c:v>
                </c:pt>
                <c:pt idx="1">
                  <c:v>イベント・セミナーの開催</c:v>
                </c:pt>
                <c:pt idx="2">
                  <c:v>情報提供・広報活動</c:v>
                </c:pt>
                <c:pt idx="3">
                  <c:v>具体的な行動を考える
ためのヒントの提示</c:v>
                </c:pt>
                <c:pt idx="4">
                  <c:v>ＳＤＧｓに関する
教材の提供</c:v>
                </c:pt>
                <c:pt idx="5">
                  <c:v>先進的な取組みに
対する表彰制度</c:v>
                </c:pt>
                <c:pt idx="6">
                  <c:v>その他</c:v>
                </c:pt>
                <c:pt idx="7">
                  <c:v>特にない</c:v>
                </c:pt>
              </c:strCache>
            </c:strRef>
          </c:cat>
          <c:val>
            <c:numRef>
              <c:f>Sheet1!$C$2:$C$9</c:f>
              <c:numCache>
                <c:formatCode>General</c:formatCode>
                <c:ptCount val="8"/>
                <c:pt idx="0">
                  <c:v>16.899999999999999</c:v>
                </c:pt>
                <c:pt idx="1">
                  <c:v>16.7</c:v>
                </c:pt>
                <c:pt idx="2">
                  <c:v>28.4</c:v>
                </c:pt>
                <c:pt idx="3">
                  <c:v>21.8</c:v>
                </c:pt>
                <c:pt idx="4">
                  <c:v>13.9</c:v>
                </c:pt>
                <c:pt idx="5">
                  <c:v>7.4</c:v>
                </c:pt>
                <c:pt idx="6">
                  <c:v>0.1</c:v>
                </c:pt>
                <c:pt idx="7">
                  <c:v>46.9</c:v>
                </c:pt>
              </c:numCache>
            </c:numRef>
          </c:val>
          <c:extLst xmlns:c15="http://schemas.microsoft.com/office/drawing/2012/chart">
            <c:ext xmlns:c16="http://schemas.microsoft.com/office/drawing/2014/chart" uri="{C3380CC4-5D6E-409C-BE32-E72D297353CC}">
              <c16:uniqueId val="{00000000-3CCF-49D1-9073-116185566A85}"/>
            </c:ext>
          </c:extLst>
        </c:ser>
        <c:dLbls>
          <c:dLblPos val="outEnd"/>
          <c:showLegendKey val="0"/>
          <c:showVal val="1"/>
          <c:showCatName val="0"/>
          <c:showSerName val="0"/>
          <c:showPercent val="0"/>
          <c:showBubbleSize val="0"/>
        </c:dLbls>
        <c:gapWidth val="219"/>
        <c:overlap val="-27"/>
        <c:axId val="93577936"/>
        <c:axId val="93571280"/>
        <c:extLst/>
      </c:barChart>
      <c:catAx>
        <c:axId val="9357793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93571280"/>
        <c:crosses val="autoZero"/>
        <c:auto val="1"/>
        <c:lblAlgn val="ctr"/>
        <c:lblOffset val="100"/>
        <c:noMultiLvlLbl val="0"/>
      </c:catAx>
      <c:valAx>
        <c:axId val="93571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93577936"/>
        <c:crosses val="autoZero"/>
        <c:crossBetween val="between"/>
      </c:valAx>
      <c:spPr>
        <a:noFill/>
        <a:ln>
          <a:solidFill>
            <a:schemeClr val="tx1">
              <a:lumMod val="15000"/>
              <a:lumOff val="85000"/>
            </a:schemeClr>
          </a:solid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357060925626787E-2"/>
          <c:y val="0.10371091452693519"/>
          <c:w val="0.91244368509336859"/>
          <c:h val="0.64659487613893973"/>
        </c:manualLayout>
      </c:layout>
      <c:barChart>
        <c:barDir val="col"/>
        <c:grouping val="clustered"/>
        <c:varyColors val="0"/>
        <c:ser>
          <c:idx val="0"/>
          <c:order val="0"/>
          <c:tx>
            <c:strRef>
              <c:f>Sheet1!$C$1</c:f>
              <c:strCache>
                <c:ptCount val="1"/>
                <c:pt idx="0">
                  <c:v>2022年3月</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国</c:v>
                </c:pt>
                <c:pt idx="1">
                  <c:v>大阪府庁</c:v>
                </c:pt>
                <c:pt idx="2">
                  <c:v>市町村</c:v>
                </c:pt>
                <c:pt idx="3">
                  <c:v>企業</c:v>
                </c:pt>
                <c:pt idx="4">
                  <c:v>非営利団体（ＮＰＯ・ＮＧＯ等）</c:v>
                </c:pt>
                <c:pt idx="5">
                  <c:v>有名人</c:v>
                </c:pt>
                <c:pt idx="6">
                  <c:v>個人</c:v>
                </c:pt>
                <c:pt idx="7">
                  <c:v>その他</c:v>
                </c:pt>
                <c:pt idx="8">
                  <c:v>特にない</c:v>
                </c:pt>
              </c:strCache>
            </c:strRef>
          </c:cat>
          <c:val>
            <c:numRef>
              <c:f>Sheet1!$C$2:$C$10</c:f>
              <c:numCache>
                <c:formatCode>General</c:formatCode>
                <c:ptCount val="9"/>
                <c:pt idx="0" formatCode="0.0">
                  <c:v>33</c:v>
                </c:pt>
                <c:pt idx="1">
                  <c:v>28.4</c:v>
                </c:pt>
                <c:pt idx="2">
                  <c:v>32.5</c:v>
                </c:pt>
                <c:pt idx="3">
                  <c:v>23.2</c:v>
                </c:pt>
                <c:pt idx="4">
                  <c:v>8.1</c:v>
                </c:pt>
                <c:pt idx="5">
                  <c:v>7.2</c:v>
                </c:pt>
                <c:pt idx="6">
                  <c:v>6.9</c:v>
                </c:pt>
                <c:pt idx="7">
                  <c:v>0.3</c:v>
                </c:pt>
                <c:pt idx="8">
                  <c:v>40.5</c:v>
                </c:pt>
              </c:numCache>
            </c:numRef>
          </c:val>
          <c:extLst xmlns:c15="http://schemas.microsoft.com/office/drawing/2012/chart">
            <c:ext xmlns:c16="http://schemas.microsoft.com/office/drawing/2014/chart" uri="{C3380CC4-5D6E-409C-BE32-E72D297353CC}">
              <c16:uniqueId val="{00000004-3093-4A02-A657-C298A12DF6E2}"/>
            </c:ext>
          </c:extLst>
        </c:ser>
        <c:dLbls>
          <c:dLblPos val="outEnd"/>
          <c:showLegendKey val="0"/>
          <c:showVal val="1"/>
          <c:showCatName val="0"/>
          <c:showSerName val="0"/>
          <c:showPercent val="0"/>
          <c:showBubbleSize val="0"/>
        </c:dLbls>
        <c:gapWidth val="219"/>
        <c:overlap val="-27"/>
        <c:axId val="93577936"/>
        <c:axId val="93571280"/>
        <c:extLst/>
      </c:barChart>
      <c:catAx>
        <c:axId val="9357793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93571280"/>
        <c:crosses val="autoZero"/>
        <c:auto val="1"/>
        <c:lblAlgn val="ctr"/>
        <c:lblOffset val="100"/>
        <c:noMultiLvlLbl val="0"/>
      </c:catAx>
      <c:valAx>
        <c:axId val="9357128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93577936"/>
        <c:crosses val="autoZero"/>
        <c:crossBetween val="between"/>
      </c:valAx>
      <c:spPr>
        <a:noFill/>
        <a:ln>
          <a:solidFill>
            <a:schemeClr val="tx1">
              <a:lumMod val="15000"/>
              <a:lumOff val="85000"/>
            </a:schemeClr>
          </a:solid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ja-JP" altLang="en-US" sz="1600" dirty="0" smtClean="0"/>
              <a:t>■</a:t>
            </a:r>
            <a:r>
              <a:rPr lang="en-US" altLang="ja-JP" sz="1600" dirty="0" smtClean="0"/>
              <a:t>SDGs</a:t>
            </a:r>
            <a:r>
              <a:rPr lang="ja-JP" altLang="en-US" sz="1600" dirty="0" smtClean="0"/>
              <a:t>認知度（全体）</a:t>
            </a:r>
            <a:endParaRPr lang="ja-JP" sz="1600" dirty="0"/>
          </a:p>
        </c:rich>
      </c:tx>
      <c:layout>
        <c:manualLayout>
          <c:xMode val="edge"/>
          <c:yMode val="edge"/>
          <c:x val="2.4542474999977842E-2"/>
          <c:y val="0"/>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2699368695709204"/>
          <c:y val="0.1225263040959802"/>
          <c:w val="0.68020865922951279"/>
          <c:h val="0.76095484815421122"/>
        </c:manualLayout>
      </c:layout>
      <c:barChart>
        <c:barDir val="bar"/>
        <c:grouping val="stacked"/>
        <c:varyColors val="0"/>
        <c:ser>
          <c:idx val="0"/>
          <c:order val="0"/>
          <c:tx>
            <c:strRef>
              <c:f>Sheet1!$B$1</c:f>
              <c:strCache>
                <c:ptCount val="1"/>
                <c:pt idx="0">
                  <c:v>SDGsを知っている</c:v>
                </c:pt>
              </c:strCache>
            </c:strRef>
          </c:tx>
          <c:spPr>
            <a:pattFill prst="ltVert">
              <a:fgClr>
                <a:schemeClr val="accent1"/>
              </a:fgClr>
              <a:bgClr>
                <a:schemeClr val="bg1"/>
              </a:bgClr>
            </a:pattFill>
            <a:ln w="3175">
              <a:solidFill>
                <a:schemeClr val="tx1"/>
              </a:solidFill>
            </a:ln>
            <a:effectLst/>
          </c:spPr>
          <c:invertIfNegative val="0"/>
          <c:dLbls>
            <c:dLbl>
              <c:idx val="0"/>
              <c:layout>
                <c:manualLayout>
                  <c:x val="2.9546689308419128E-2"/>
                  <c:y val="-3.9580497091129388E-2"/>
                </c:manualLayout>
              </c:layout>
              <c:spPr>
                <a:solidFill>
                  <a:schemeClr val="bg1"/>
                </a:solid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10555203009131443"/>
                      <c:h val="3.1070853837080498E-2"/>
                    </c:manualLayout>
                  </c15:layout>
                </c:ext>
                <c:ext xmlns:c16="http://schemas.microsoft.com/office/drawing/2014/chart" uri="{C3380CC4-5D6E-409C-BE32-E72D297353CC}">
                  <c16:uniqueId val="{00000003-A728-4C88-9D1D-B461743369F6}"/>
                </c:ext>
              </c:extLst>
            </c:dLbl>
            <c:dLbl>
              <c:idx val="1"/>
              <c:layout>
                <c:manualLayout>
                  <c:x val="1.9697792872279421E-2"/>
                  <c:y val="-4.1908858682081974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728-4C88-9D1D-B461743369F6}"/>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yyyy"年"m"月"</c:formatCode>
                <c:ptCount val="8"/>
                <c:pt idx="0">
                  <c:v>43405</c:v>
                </c:pt>
                <c:pt idx="1">
                  <c:v>43525</c:v>
                </c:pt>
                <c:pt idx="2">
                  <c:v>43770</c:v>
                </c:pt>
                <c:pt idx="3">
                  <c:v>43891</c:v>
                </c:pt>
                <c:pt idx="4">
                  <c:v>44105</c:v>
                </c:pt>
                <c:pt idx="5">
                  <c:v>44256</c:v>
                </c:pt>
                <c:pt idx="6">
                  <c:v>44440</c:v>
                </c:pt>
                <c:pt idx="7">
                  <c:v>44621</c:v>
                </c:pt>
              </c:numCache>
            </c:numRef>
          </c:cat>
          <c:val>
            <c:numRef>
              <c:f>Sheet1!$B$2:$B$9</c:f>
              <c:numCache>
                <c:formatCode>General\%</c:formatCode>
                <c:ptCount val="8"/>
                <c:pt idx="0">
                  <c:v>5.7</c:v>
                </c:pt>
                <c:pt idx="1">
                  <c:v>4.0999999999999996</c:v>
                </c:pt>
                <c:pt idx="2">
                  <c:v>10.7</c:v>
                </c:pt>
                <c:pt idx="3">
                  <c:v>16</c:v>
                </c:pt>
                <c:pt idx="4">
                  <c:v>20.399999999999999</c:v>
                </c:pt>
                <c:pt idx="5">
                  <c:v>29.8</c:v>
                </c:pt>
                <c:pt idx="6">
                  <c:v>36.200000000000003</c:v>
                </c:pt>
                <c:pt idx="7">
                  <c:v>35.6</c:v>
                </c:pt>
              </c:numCache>
            </c:numRef>
          </c:val>
          <c:extLst>
            <c:ext xmlns:c16="http://schemas.microsoft.com/office/drawing/2014/chart" uri="{C3380CC4-5D6E-409C-BE32-E72D297353CC}">
              <c16:uniqueId val="{00000000-899F-415F-8B62-398EA72457AD}"/>
            </c:ext>
          </c:extLst>
        </c:ser>
        <c:ser>
          <c:idx val="1"/>
          <c:order val="1"/>
          <c:tx>
            <c:strRef>
              <c:f>Sheet1!$C$1</c:f>
              <c:strCache>
                <c:ptCount val="1"/>
                <c:pt idx="0">
                  <c:v>SDGsという言葉を聞いたことがある。ロゴを見たことがある</c:v>
                </c:pt>
              </c:strCache>
            </c:strRef>
          </c:tx>
          <c:spPr>
            <a:pattFill prst="ltHorz">
              <a:fgClr>
                <a:schemeClr val="accent1"/>
              </a:fgClr>
              <a:bgClr>
                <a:schemeClr val="bg1"/>
              </a:bgClr>
            </a:pattFill>
            <a:ln w="3175">
              <a:solidFill>
                <a:schemeClr val="tx1"/>
              </a:solidFill>
            </a:ln>
            <a:effectLst/>
          </c:spPr>
          <c:invertIfNegative val="0"/>
          <c:dLbls>
            <c:dLbl>
              <c:idx val="0"/>
              <c:layout>
                <c:manualLayout>
                  <c:x val="0.13507057969563033"/>
                  <c:y val="-2.56109691946056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95D-4F0D-B955-56C99B7886FC}"/>
                </c:ext>
              </c:extLst>
            </c:dLbl>
            <c:dLbl>
              <c:idx val="1"/>
              <c:layout>
                <c:manualLayout>
                  <c:x val="0.11818675723367648"/>
                  <c:y val="-1.1641349633911722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728-4C88-9D1D-B461743369F6}"/>
                </c:ext>
              </c:extLst>
            </c:dLbl>
            <c:dLbl>
              <c:idx val="2"/>
              <c:layout>
                <c:manualLayout>
                  <c:x val="1.3802857221357052E-2"/>
                  <c:y val="-2.2615384107706987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95D-4F0D-B955-56C99B7886FC}"/>
                </c:ext>
              </c:extLst>
            </c:dLbl>
            <c:dLbl>
              <c:idx val="3"/>
              <c:layout>
                <c:manualLayout>
                  <c:x val="0"/>
                  <c:y val="2.3616452448087474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95D-4F0D-B955-56C99B7886FC}"/>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yyyy"年"m"月"</c:formatCode>
                <c:ptCount val="8"/>
                <c:pt idx="0">
                  <c:v>43405</c:v>
                </c:pt>
                <c:pt idx="1">
                  <c:v>43525</c:v>
                </c:pt>
                <c:pt idx="2">
                  <c:v>43770</c:v>
                </c:pt>
                <c:pt idx="3">
                  <c:v>43891</c:v>
                </c:pt>
                <c:pt idx="4">
                  <c:v>44105</c:v>
                </c:pt>
                <c:pt idx="5">
                  <c:v>44256</c:v>
                </c:pt>
                <c:pt idx="6">
                  <c:v>44440</c:v>
                </c:pt>
                <c:pt idx="7">
                  <c:v>44621</c:v>
                </c:pt>
              </c:numCache>
            </c:numRef>
          </c:cat>
          <c:val>
            <c:numRef>
              <c:f>Sheet1!$C$2:$C$9</c:f>
              <c:numCache>
                <c:formatCode>General\%</c:formatCode>
                <c:ptCount val="8"/>
                <c:pt idx="0">
                  <c:v>12.2</c:v>
                </c:pt>
                <c:pt idx="1">
                  <c:v>10.6</c:v>
                </c:pt>
                <c:pt idx="2">
                  <c:v>14.7</c:v>
                </c:pt>
                <c:pt idx="3">
                  <c:v>15.4</c:v>
                </c:pt>
                <c:pt idx="4">
                  <c:v>23.1</c:v>
                </c:pt>
                <c:pt idx="5">
                  <c:v>23.6</c:v>
                </c:pt>
                <c:pt idx="6">
                  <c:v>36.1</c:v>
                </c:pt>
                <c:pt idx="7">
                  <c:v>43.9</c:v>
                </c:pt>
              </c:numCache>
            </c:numRef>
          </c:val>
          <c:extLst>
            <c:ext xmlns:c16="http://schemas.microsoft.com/office/drawing/2014/chart" uri="{C3380CC4-5D6E-409C-BE32-E72D297353CC}">
              <c16:uniqueId val="{00000001-899F-415F-8B62-398EA72457AD}"/>
            </c:ext>
          </c:extLst>
        </c:ser>
        <c:dLbls>
          <c:dLblPos val="ctr"/>
          <c:showLegendKey val="0"/>
          <c:showVal val="1"/>
          <c:showCatName val="0"/>
          <c:showSerName val="0"/>
          <c:showPercent val="0"/>
          <c:showBubbleSize val="0"/>
        </c:dLbls>
        <c:gapWidth val="150"/>
        <c:overlap val="100"/>
        <c:axId val="249676831"/>
        <c:axId val="249673087"/>
      </c:barChart>
      <c:barChart>
        <c:barDir val="bar"/>
        <c:grouping val="stacked"/>
        <c:varyColors val="0"/>
        <c:ser>
          <c:idx val="2"/>
          <c:order val="2"/>
          <c:tx>
            <c:strRef>
              <c:f>Sheet1!$D$1</c:f>
              <c:strCache>
                <c:ptCount val="1"/>
                <c:pt idx="0">
                  <c:v>列1</c:v>
                </c:pt>
              </c:strCache>
            </c:strRef>
          </c:tx>
          <c:spPr>
            <a:noFill/>
            <a:ln>
              <a:noFill/>
            </a:ln>
            <a:effectLst/>
          </c:spPr>
          <c:invertIfNegative val="0"/>
          <c:dLbls>
            <c:dLbl>
              <c:idx val="0"/>
              <c:layout>
                <c:manualLayout>
                  <c:x val="0.60945990380209492"/>
                  <c:y val="-4.2277194794597496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899F-415F-8B62-398EA72457AD}"/>
                </c:ext>
              </c:extLst>
            </c:dLbl>
            <c:dLbl>
              <c:idx val="1"/>
              <c:layout>
                <c:manualLayout>
                  <c:x val="0.61817900219711253"/>
                  <c:y val="-7.17292584449159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899F-415F-8B62-398EA72457AD}"/>
                </c:ext>
              </c:extLst>
            </c:dLbl>
            <c:dLbl>
              <c:idx val="2"/>
              <c:layout>
                <c:manualLayout>
                  <c:x val="0.58075541146451415"/>
                  <c:y val="-3.3875197623277897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99F-415F-8B62-398EA72457AD}"/>
                </c:ext>
              </c:extLst>
            </c:dLbl>
            <c:dLbl>
              <c:idx val="3"/>
              <c:layout>
                <c:manualLayout>
                  <c:x val="0.54632349226579113"/>
                  <c:y val="-2.795422107517119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899F-415F-8B62-398EA72457AD}"/>
                </c:ext>
              </c:extLst>
            </c:dLbl>
            <c:dLbl>
              <c:idx val="4"/>
              <c:layout>
                <c:manualLayout>
                  <c:x val="0.49776699261454621"/>
                  <c:y val="1.9258617308674366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99F-415F-8B62-398EA72457AD}"/>
                </c:ext>
              </c:extLst>
            </c:dLbl>
            <c:dLbl>
              <c:idx val="5"/>
              <c:layout>
                <c:manualLayout>
                  <c:x val="0.46149114729340363"/>
                  <c:y val="1.1403069598590401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4FB-443F-BC46-D841B9E0F824}"/>
                </c:ext>
              </c:extLst>
            </c:dLbl>
            <c:dLbl>
              <c:idx val="6"/>
              <c:layout>
                <c:manualLayout>
                  <c:x val="0.3911418870352627"/>
                  <c:y val="4.1051050554925465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7CA3-4A67-B4E7-0929B8F9991F}"/>
                </c:ext>
              </c:extLst>
            </c:dLbl>
            <c:dLbl>
              <c:idx val="7"/>
              <c:layout>
                <c:manualLayout>
                  <c:x val="0.35174630129070389"/>
                  <c:y val="8.1489447437381429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728-4C88-9D1D-B461743369F6}"/>
                </c:ext>
              </c:extLst>
            </c:dLbl>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Sheet1!$A$2:$A$9</c:f>
              <c:numCache>
                <c:formatCode>yyyy"年"m"月"</c:formatCode>
                <c:ptCount val="8"/>
                <c:pt idx="0">
                  <c:v>43405</c:v>
                </c:pt>
                <c:pt idx="1">
                  <c:v>43525</c:v>
                </c:pt>
                <c:pt idx="2">
                  <c:v>43770</c:v>
                </c:pt>
                <c:pt idx="3">
                  <c:v>43891</c:v>
                </c:pt>
                <c:pt idx="4">
                  <c:v>44105</c:v>
                </c:pt>
                <c:pt idx="5">
                  <c:v>44256</c:v>
                </c:pt>
                <c:pt idx="6">
                  <c:v>44440</c:v>
                </c:pt>
                <c:pt idx="7">
                  <c:v>44621</c:v>
                </c:pt>
              </c:numCache>
            </c:numRef>
          </c:cat>
          <c:val>
            <c:numRef>
              <c:f>Sheet1!$D$2:$D$9</c:f>
              <c:numCache>
                <c:formatCode>General\%</c:formatCode>
                <c:ptCount val="8"/>
                <c:pt idx="0">
                  <c:v>17.899999999999999</c:v>
                </c:pt>
                <c:pt idx="1">
                  <c:v>14.7</c:v>
                </c:pt>
                <c:pt idx="2">
                  <c:v>25.4</c:v>
                </c:pt>
                <c:pt idx="3">
                  <c:v>31.4</c:v>
                </c:pt>
                <c:pt idx="4">
                  <c:v>43.5</c:v>
                </c:pt>
                <c:pt idx="5">
                  <c:v>53.400000000000006</c:v>
                </c:pt>
                <c:pt idx="6">
                  <c:v>72.300000000000011</c:v>
                </c:pt>
                <c:pt idx="7">
                  <c:v>79.5</c:v>
                </c:pt>
              </c:numCache>
            </c:numRef>
          </c:val>
          <c:extLst>
            <c:ext xmlns:c16="http://schemas.microsoft.com/office/drawing/2014/chart" uri="{C3380CC4-5D6E-409C-BE32-E72D297353CC}">
              <c16:uniqueId val="{00000004-899F-415F-8B62-398EA72457AD}"/>
            </c:ext>
          </c:extLst>
        </c:ser>
        <c:dLbls>
          <c:showLegendKey val="0"/>
          <c:showVal val="0"/>
          <c:showCatName val="0"/>
          <c:showSerName val="0"/>
          <c:showPercent val="0"/>
          <c:showBubbleSize val="0"/>
        </c:dLbls>
        <c:gapWidth val="182"/>
        <c:overlap val="100"/>
        <c:axId val="225146719"/>
        <c:axId val="225131327"/>
      </c:barChart>
      <c:catAx>
        <c:axId val="249676831"/>
        <c:scaling>
          <c:orientation val="minMax"/>
        </c:scaling>
        <c:delete val="0"/>
        <c:axPos val="l"/>
        <c:numFmt formatCode="yyyy&quot;年&quot;m&quot;月&quot;"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49673087"/>
        <c:crosses val="autoZero"/>
        <c:auto val="0"/>
        <c:lblAlgn val="ctr"/>
        <c:lblOffset val="100"/>
        <c:noMultiLvlLbl val="0"/>
      </c:catAx>
      <c:valAx>
        <c:axId val="249673087"/>
        <c:scaling>
          <c:orientation val="minMax"/>
        </c:scaling>
        <c:delete val="1"/>
        <c:axPos val="b"/>
        <c:majorGridlines>
          <c:spPr>
            <a:ln w="3175" cap="flat" cmpd="sng" algn="ctr">
              <a:solidFill>
                <a:schemeClr val="tx1">
                  <a:lumMod val="15000"/>
                  <a:lumOff val="85000"/>
                </a:schemeClr>
              </a:solidFill>
              <a:round/>
            </a:ln>
            <a:effectLst/>
          </c:spPr>
        </c:majorGridlines>
        <c:numFmt formatCode="General\%" sourceLinked="1"/>
        <c:majorTickMark val="none"/>
        <c:minorTickMark val="none"/>
        <c:tickLblPos val="nextTo"/>
        <c:crossAx val="249676831"/>
        <c:crosses val="autoZero"/>
        <c:crossBetween val="between"/>
      </c:valAx>
      <c:valAx>
        <c:axId val="225131327"/>
        <c:scaling>
          <c:orientation val="minMax"/>
          <c:max val="80"/>
        </c:scaling>
        <c:delete val="0"/>
        <c:axPos val="t"/>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25146719"/>
        <c:crosses val="max"/>
        <c:crossBetween val="between"/>
      </c:valAx>
      <c:dateAx>
        <c:axId val="225146719"/>
        <c:scaling>
          <c:orientation val="minMax"/>
        </c:scaling>
        <c:delete val="1"/>
        <c:axPos val="l"/>
        <c:numFmt formatCode="yyyy&quot;年&quot;m&quot;月&quot;" sourceLinked="1"/>
        <c:majorTickMark val="out"/>
        <c:minorTickMark val="none"/>
        <c:tickLblPos val="nextTo"/>
        <c:crossAx val="225131327"/>
        <c:crosses val="autoZero"/>
        <c:auto val="1"/>
        <c:lblOffset val="100"/>
        <c:baseTimeUnit val="months"/>
      </c:dateAx>
      <c:spPr>
        <a:noFill/>
        <a:ln>
          <a:noFill/>
        </a:ln>
        <a:effectLst/>
      </c:spPr>
    </c:plotArea>
    <c:legend>
      <c:legendPos val="b"/>
      <c:legendEntry>
        <c:idx val="2"/>
        <c:delete val="1"/>
      </c:legendEntry>
      <c:layout>
        <c:manualLayout>
          <c:xMode val="edge"/>
          <c:yMode val="edge"/>
          <c:x val="3.0542879148169059E-2"/>
          <c:y val="0.88452020597544057"/>
          <c:w val="0.93284310327230846"/>
          <c:h val="0.1011667457290947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SDGsを知っている</c:v>
                </c:pt>
              </c:strCache>
            </c:strRef>
          </c:tx>
          <c:spPr>
            <a:pattFill prst="ltVert">
              <a:fgClr>
                <a:schemeClr val="accent1"/>
              </a:fgClr>
              <a:bgClr>
                <a:schemeClr val="bg1"/>
              </a:bgClr>
            </a:pattFill>
            <a:ln w="3175">
              <a:solidFill>
                <a:schemeClr val="tx1"/>
              </a:solidFill>
            </a:ln>
            <a:effectLst/>
          </c:spPr>
          <c:invertIfNegative val="0"/>
          <c:dLbls>
            <c:dLbl>
              <c:idx val="0"/>
              <c:layout>
                <c:manualLayout>
                  <c:x val="-2.4464820022239927E-2"/>
                  <c:y val="-2.950636090538835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CC68-40D5-A565-7D7D2E5A025B}"/>
                </c:ext>
              </c:extLst>
            </c:dLbl>
            <c:dLbl>
              <c:idx val="1"/>
              <c:layout>
                <c:manualLayout>
                  <c:x val="-6.1162050055599678E-3"/>
                  <c:y val="-3.6575053856840914E-2"/>
                </c:manualLayout>
              </c:layout>
              <c:showLegendKey val="0"/>
              <c:showVal val="1"/>
              <c:showCatName val="0"/>
              <c:showSerName val="0"/>
              <c:showPercent val="0"/>
              <c:showBubbleSize val="0"/>
              <c:extLst>
                <c:ext xmlns:c15="http://schemas.microsoft.com/office/drawing/2012/chart" uri="{CE6537A1-D6FC-4f65-9D91-7224C49458BB}">
                  <c15:layout>
                    <c:manualLayout>
                      <c:w val="7.4128404667386807E-2"/>
                      <c:h val="4.816608944961509E-2"/>
                    </c:manualLayout>
                  </c15:layout>
                </c:ext>
                <c:ext xmlns:c16="http://schemas.microsoft.com/office/drawing/2014/chart" uri="{C3380CC4-5D6E-409C-BE32-E72D297353CC}">
                  <c16:uniqueId val="{00000005-CC68-40D5-A565-7D7D2E5A025B}"/>
                </c:ext>
              </c:extLst>
            </c:dLbl>
            <c:dLbl>
              <c:idx val="6"/>
              <c:numFmt formatCode="General" sourceLinked="0"/>
              <c:spPr>
                <a:solidFill>
                  <a:schemeClr val="bg1"/>
                </a:solid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1177-4EAA-B7DC-3C7E5496CCB7}"/>
                </c:ext>
              </c:extLst>
            </c:dLbl>
            <c:spPr>
              <a:solidFill>
                <a:schemeClr val="bg1"/>
              </a:solid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yyyy"年"m"月"</c:formatCode>
                <c:ptCount val="8"/>
                <c:pt idx="0">
                  <c:v>43405</c:v>
                </c:pt>
                <c:pt idx="1">
                  <c:v>43525</c:v>
                </c:pt>
                <c:pt idx="2">
                  <c:v>43739</c:v>
                </c:pt>
                <c:pt idx="3">
                  <c:v>43891</c:v>
                </c:pt>
                <c:pt idx="4">
                  <c:v>44105</c:v>
                </c:pt>
                <c:pt idx="5">
                  <c:v>44256</c:v>
                </c:pt>
                <c:pt idx="6">
                  <c:v>44440</c:v>
                </c:pt>
                <c:pt idx="7">
                  <c:v>44621</c:v>
                </c:pt>
              </c:numCache>
            </c:numRef>
          </c:cat>
          <c:val>
            <c:numRef>
              <c:f>Sheet1!$B$2:$B$9</c:f>
              <c:numCache>
                <c:formatCode>General\%</c:formatCode>
                <c:ptCount val="8"/>
                <c:pt idx="0">
                  <c:v>7.2</c:v>
                </c:pt>
                <c:pt idx="1">
                  <c:v>4.8</c:v>
                </c:pt>
                <c:pt idx="2">
                  <c:v>15.6</c:v>
                </c:pt>
                <c:pt idx="3">
                  <c:v>20.2</c:v>
                </c:pt>
                <c:pt idx="4">
                  <c:v>28.2</c:v>
                </c:pt>
                <c:pt idx="5" formatCode="0.0##&quot;%&quot;">
                  <c:v>38.1</c:v>
                </c:pt>
                <c:pt idx="6" formatCode="0.0##&quot;%&quot;">
                  <c:v>41.3</c:v>
                </c:pt>
                <c:pt idx="7">
                  <c:v>39.299999999999997</c:v>
                </c:pt>
              </c:numCache>
            </c:numRef>
          </c:val>
          <c:extLst>
            <c:ext xmlns:c16="http://schemas.microsoft.com/office/drawing/2014/chart" uri="{C3380CC4-5D6E-409C-BE32-E72D297353CC}">
              <c16:uniqueId val="{00000000-32B2-440B-8414-065C32CEA40D}"/>
            </c:ext>
          </c:extLst>
        </c:ser>
        <c:ser>
          <c:idx val="1"/>
          <c:order val="1"/>
          <c:tx>
            <c:strRef>
              <c:f>Sheet1!$C$1</c:f>
              <c:strCache>
                <c:ptCount val="1"/>
                <c:pt idx="0">
                  <c:v>SDGsということばは聞いたことがある。ロゴを見たことがある</c:v>
                </c:pt>
              </c:strCache>
            </c:strRef>
          </c:tx>
          <c:spPr>
            <a:pattFill prst="ltHorz">
              <a:fgClr>
                <a:schemeClr val="accent1"/>
              </a:fgClr>
              <a:bgClr>
                <a:schemeClr val="bg1"/>
              </a:bgClr>
            </a:pattFill>
            <a:ln w="3175">
              <a:solidFill>
                <a:schemeClr val="tx1"/>
              </a:solidFill>
            </a:ln>
            <a:effectLst/>
          </c:spPr>
          <c:invertIfNegative val="0"/>
          <c:dLbls>
            <c:spPr>
              <a:solidFill>
                <a:schemeClr val="bg1"/>
              </a:solid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yyyy"年"m"月"</c:formatCode>
                <c:ptCount val="8"/>
                <c:pt idx="0">
                  <c:v>43405</c:v>
                </c:pt>
                <c:pt idx="1">
                  <c:v>43525</c:v>
                </c:pt>
                <c:pt idx="2">
                  <c:v>43739</c:v>
                </c:pt>
                <c:pt idx="3">
                  <c:v>43891</c:v>
                </c:pt>
                <c:pt idx="4">
                  <c:v>44105</c:v>
                </c:pt>
                <c:pt idx="5">
                  <c:v>44256</c:v>
                </c:pt>
                <c:pt idx="6">
                  <c:v>44440</c:v>
                </c:pt>
                <c:pt idx="7">
                  <c:v>44621</c:v>
                </c:pt>
              </c:numCache>
            </c:numRef>
          </c:cat>
          <c:val>
            <c:numRef>
              <c:f>Sheet1!$C$2:$C$9</c:f>
              <c:numCache>
                <c:formatCode>General\%</c:formatCode>
                <c:ptCount val="8"/>
                <c:pt idx="0">
                  <c:v>12.2</c:v>
                </c:pt>
                <c:pt idx="1">
                  <c:v>12.6</c:v>
                </c:pt>
                <c:pt idx="2">
                  <c:v>17.5</c:v>
                </c:pt>
                <c:pt idx="3">
                  <c:v>18.899999999999999</c:v>
                </c:pt>
                <c:pt idx="4">
                  <c:v>24.2</c:v>
                </c:pt>
                <c:pt idx="5" formatCode="0.0##&quot;%&quot;">
                  <c:v>24</c:v>
                </c:pt>
                <c:pt idx="6" formatCode="0.0##&quot;%&quot;">
                  <c:v>33.5</c:v>
                </c:pt>
                <c:pt idx="7">
                  <c:v>43.5</c:v>
                </c:pt>
              </c:numCache>
            </c:numRef>
          </c:val>
          <c:extLst>
            <c:ext xmlns:c16="http://schemas.microsoft.com/office/drawing/2014/chart" uri="{C3380CC4-5D6E-409C-BE32-E72D297353CC}">
              <c16:uniqueId val="{00000001-32B2-440B-8414-065C32CEA40D}"/>
            </c:ext>
          </c:extLst>
        </c:ser>
        <c:dLbls>
          <c:showLegendKey val="0"/>
          <c:showVal val="0"/>
          <c:showCatName val="0"/>
          <c:showSerName val="0"/>
          <c:showPercent val="0"/>
          <c:showBubbleSize val="0"/>
        </c:dLbls>
        <c:gapWidth val="150"/>
        <c:overlap val="100"/>
        <c:axId val="425427407"/>
        <c:axId val="425420335"/>
      </c:barChart>
      <c:barChart>
        <c:barDir val="bar"/>
        <c:grouping val="stacked"/>
        <c:varyColors val="0"/>
        <c:ser>
          <c:idx val="2"/>
          <c:order val="2"/>
          <c:tx>
            <c:strRef>
              <c:f>Sheet1!$D$1</c:f>
              <c:strCache>
                <c:ptCount val="1"/>
                <c:pt idx="0">
                  <c:v>合計</c:v>
                </c:pt>
              </c:strCache>
            </c:strRef>
          </c:tx>
          <c:spPr>
            <a:noFill/>
            <a:ln>
              <a:noFill/>
            </a:ln>
            <a:effectLst/>
          </c:spPr>
          <c:invertIfNegative val="0"/>
          <c:dLbls>
            <c:dLbl>
              <c:idx val="0"/>
              <c:layout>
                <c:manualLayout>
                  <c:x val="0.5962285944776502"/>
                  <c:y val="-4.482295177576909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C68-40D5-A565-7D7D2E5A025B}"/>
                </c:ext>
              </c:extLst>
            </c:dLbl>
            <c:dLbl>
              <c:idx val="1"/>
              <c:layout>
                <c:manualLayout>
                  <c:x val="0.60398018957867317"/>
                  <c:y val="-5.979848758494611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C68-40D5-A565-7D7D2E5A025B}"/>
                </c:ext>
              </c:extLst>
            </c:dLbl>
            <c:dLbl>
              <c:idx val="2"/>
              <c:layout>
                <c:manualLayout>
                  <c:x val="0.54313143999119928"/>
                  <c:y val="-2.340099188884127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C68-40D5-A565-7D7D2E5A025B}"/>
                </c:ext>
              </c:extLst>
            </c:dLbl>
            <c:dLbl>
              <c:idx val="3"/>
              <c:layout>
                <c:manualLayout>
                  <c:x val="0.52017252759341426"/>
                  <c:y val="-2.770332586860011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C68-40D5-A565-7D7D2E5A025B}"/>
                </c:ext>
              </c:extLst>
            </c:dLbl>
            <c:dLbl>
              <c:idx val="4"/>
              <c:layout>
                <c:manualLayout>
                  <c:x val="0.4757757782992923"/>
                  <c:y val="-3.018086246081528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C68-40D5-A565-7D7D2E5A025B}"/>
                </c:ext>
              </c:extLst>
            </c:dLbl>
            <c:dLbl>
              <c:idx val="5"/>
              <c:layout>
                <c:manualLayout>
                  <c:x val="0.44441783396281753"/>
                  <c:y val="1.093858527519430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FBB-4980-AFDD-13CCC6DE8E59}"/>
                </c:ext>
              </c:extLst>
            </c:dLbl>
            <c:dLbl>
              <c:idx val="6"/>
              <c:layout>
                <c:manualLayout>
                  <c:x val="0.39875233764805096"/>
                  <c:y val="3.441950441358688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177-4EAA-B7DC-3C7E5496CCB7}"/>
                </c:ext>
              </c:extLst>
            </c:dLbl>
            <c:dLbl>
              <c:idx val="7"/>
              <c:layout>
                <c:manualLayout>
                  <c:x val="0.35876045066187512"/>
                  <c:y val="6.4481828935287838E-2"/>
                </c:manualLayout>
              </c:layout>
              <c:showLegendKey val="0"/>
              <c:showVal val="1"/>
              <c:showCatName val="0"/>
              <c:showSerName val="0"/>
              <c:showPercent val="0"/>
              <c:showBubbleSize val="0"/>
              <c:extLst>
                <c:ext xmlns:c15="http://schemas.microsoft.com/office/drawing/2012/chart" uri="{CE6537A1-D6FC-4f65-9D91-7224C49458BB}">
                  <c15:layout>
                    <c:manualLayout>
                      <c:w val="0.1174718565509149"/>
                      <c:h val="3.9136044712635515E-2"/>
                    </c:manualLayout>
                  </c15:layout>
                </c:ext>
                <c:ext xmlns:c16="http://schemas.microsoft.com/office/drawing/2014/chart" uri="{C3380CC4-5D6E-409C-BE32-E72D297353CC}">
                  <c16:uniqueId val="{00000000-877F-4FBD-BAC8-C906C31BB0AD}"/>
                </c:ext>
              </c:extLst>
            </c:dLbl>
            <c:spPr>
              <a:solidFill>
                <a:schemeClr val="bg1"/>
              </a:solidFill>
              <a:ln>
                <a:solidFill>
                  <a:schemeClr val="tx1"/>
                </a:solid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Sheet1!$A$2:$A$9</c:f>
              <c:numCache>
                <c:formatCode>yyyy"年"m"月"</c:formatCode>
                <c:ptCount val="8"/>
                <c:pt idx="0">
                  <c:v>43405</c:v>
                </c:pt>
                <c:pt idx="1">
                  <c:v>43525</c:v>
                </c:pt>
                <c:pt idx="2">
                  <c:v>43739</c:v>
                </c:pt>
                <c:pt idx="3">
                  <c:v>43891</c:v>
                </c:pt>
                <c:pt idx="4">
                  <c:v>44105</c:v>
                </c:pt>
                <c:pt idx="5">
                  <c:v>44256</c:v>
                </c:pt>
                <c:pt idx="6">
                  <c:v>44440</c:v>
                </c:pt>
                <c:pt idx="7">
                  <c:v>44621</c:v>
                </c:pt>
              </c:numCache>
            </c:numRef>
          </c:cat>
          <c:val>
            <c:numRef>
              <c:f>Sheet1!$D$2:$D$9</c:f>
              <c:numCache>
                <c:formatCode>General\%</c:formatCode>
                <c:ptCount val="8"/>
                <c:pt idx="0">
                  <c:v>19.399999999999999</c:v>
                </c:pt>
                <c:pt idx="1">
                  <c:v>17.399999999999999</c:v>
                </c:pt>
                <c:pt idx="2">
                  <c:v>33.1</c:v>
                </c:pt>
                <c:pt idx="3">
                  <c:v>39.099999999999994</c:v>
                </c:pt>
                <c:pt idx="4">
                  <c:v>52.4</c:v>
                </c:pt>
                <c:pt idx="5" formatCode="0.0##&quot;%&quot;">
                  <c:v>62.1</c:v>
                </c:pt>
                <c:pt idx="6" formatCode="0.0##&quot;%&quot;">
                  <c:v>74.8</c:v>
                </c:pt>
                <c:pt idx="7">
                  <c:v>82.8</c:v>
                </c:pt>
              </c:numCache>
            </c:numRef>
          </c:val>
          <c:extLst>
            <c:ext xmlns:c16="http://schemas.microsoft.com/office/drawing/2014/chart" uri="{C3380CC4-5D6E-409C-BE32-E72D297353CC}">
              <c16:uniqueId val="{00000002-32B2-440B-8414-065C32CEA40D}"/>
            </c:ext>
          </c:extLst>
        </c:ser>
        <c:dLbls>
          <c:showLegendKey val="0"/>
          <c:showVal val="0"/>
          <c:showCatName val="0"/>
          <c:showSerName val="0"/>
          <c:showPercent val="0"/>
          <c:showBubbleSize val="0"/>
        </c:dLbls>
        <c:gapWidth val="150"/>
        <c:overlap val="100"/>
        <c:axId val="249988047"/>
        <c:axId val="249986383"/>
      </c:barChart>
      <c:catAx>
        <c:axId val="425427407"/>
        <c:scaling>
          <c:orientation val="minMax"/>
        </c:scaling>
        <c:delete val="0"/>
        <c:axPos val="l"/>
        <c:numFmt formatCode="yyyy&quot;年&quot;m&quot;月&quot;"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425420335"/>
        <c:crosses val="autoZero"/>
        <c:auto val="0"/>
        <c:lblAlgn val="l"/>
        <c:lblOffset val="100"/>
        <c:noMultiLvlLbl val="0"/>
      </c:catAx>
      <c:valAx>
        <c:axId val="425420335"/>
        <c:scaling>
          <c:orientation val="minMax"/>
        </c:scaling>
        <c:delete val="1"/>
        <c:axPos val="b"/>
        <c:majorGridlines>
          <c:spPr>
            <a:ln w="3175" cap="flat" cmpd="sng" algn="ctr">
              <a:solidFill>
                <a:schemeClr val="tx1">
                  <a:lumMod val="15000"/>
                  <a:lumOff val="85000"/>
                </a:schemeClr>
              </a:solidFill>
              <a:round/>
            </a:ln>
            <a:effectLst/>
          </c:spPr>
        </c:majorGridlines>
        <c:numFmt formatCode="General\%" sourceLinked="1"/>
        <c:majorTickMark val="none"/>
        <c:minorTickMark val="none"/>
        <c:tickLblPos val="nextTo"/>
        <c:crossAx val="425427407"/>
        <c:crosses val="autoZero"/>
        <c:crossBetween val="between"/>
      </c:valAx>
      <c:valAx>
        <c:axId val="249986383"/>
        <c:scaling>
          <c:orientation val="minMax"/>
          <c:max val="90"/>
          <c:min val="0"/>
        </c:scaling>
        <c:delete val="0"/>
        <c:axPos val="t"/>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249988047"/>
        <c:crosses val="max"/>
        <c:crossBetween val="between"/>
      </c:valAx>
      <c:dateAx>
        <c:axId val="249988047"/>
        <c:scaling>
          <c:orientation val="minMax"/>
        </c:scaling>
        <c:delete val="1"/>
        <c:axPos val="l"/>
        <c:numFmt formatCode="yyyy&quot;年&quot;m&quot;月&quot;" sourceLinked="1"/>
        <c:majorTickMark val="out"/>
        <c:minorTickMark val="none"/>
        <c:tickLblPos val="nextTo"/>
        <c:crossAx val="249986383"/>
        <c:crosses val="autoZero"/>
        <c:auto val="1"/>
        <c:lblOffset val="100"/>
        <c:baseTimeUnit val="months"/>
      </c:dateAx>
      <c:spPr>
        <a:noFill/>
        <a:ln>
          <a:noFill/>
        </a:ln>
        <a:effectLst/>
      </c:spPr>
    </c:plotArea>
    <c:plotVisOnly val="1"/>
    <c:dispBlanksAs val="gap"/>
    <c:showDLblsOverMax val="0"/>
  </c:chart>
  <c:spPr>
    <a:noFill/>
    <a:ln>
      <a:noFill/>
    </a:ln>
    <a:effectLst/>
  </c:spPr>
  <c:txPr>
    <a:bodyPr/>
    <a:lstStyle/>
    <a:p>
      <a:pPr>
        <a:defRPr sz="1200"/>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SDGsを知っている</c:v>
                </c:pt>
              </c:strCache>
            </c:strRef>
          </c:tx>
          <c:spPr>
            <a:pattFill prst="ltVert">
              <a:fgClr>
                <a:schemeClr val="accent1"/>
              </a:fgClr>
              <a:bgClr>
                <a:schemeClr val="bg1"/>
              </a:bgClr>
            </a:pattFill>
            <a:ln w="3175">
              <a:solidFill>
                <a:schemeClr val="tx1"/>
              </a:solidFill>
            </a:ln>
            <a:effectLst/>
          </c:spPr>
          <c:invertIfNegative val="0"/>
          <c:dLbls>
            <c:dLbl>
              <c:idx val="0"/>
              <c:layout>
                <c:manualLayout>
                  <c:x val="-1.8348615016679903E-2"/>
                  <c:y val="-3.591840090922570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45DB-43FF-9E31-7D39B576A17F}"/>
                </c:ext>
              </c:extLst>
            </c:dLbl>
            <c:dLbl>
              <c:idx val="1"/>
              <c:layout>
                <c:manualLayout>
                  <c:x val="-2.752292252501988E-2"/>
                  <c:y val="-2.993216005550883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45DB-43FF-9E31-7D39B576A17F}"/>
                </c:ext>
              </c:extLst>
            </c:dLbl>
            <c:spPr>
              <a:solidFill>
                <a:schemeClr val="bg1"/>
              </a:solid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yyyy"年"m"月"</c:formatCode>
                <c:ptCount val="8"/>
                <c:pt idx="0">
                  <c:v>43405</c:v>
                </c:pt>
                <c:pt idx="1">
                  <c:v>43525</c:v>
                </c:pt>
                <c:pt idx="2">
                  <c:v>43739</c:v>
                </c:pt>
                <c:pt idx="3">
                  <c:v>43891</c:v>
                </c:pt>
                <c:pt idx="4">
                  <c:v>44105</c:v>
                </c:pt>
                <c:pt idx="5">
                  <c:v>44256</c:v>
                </c:pt>
                <c:pt idx="6">
                  <c:v>44440</c:v>
                </c:pt>
                <c:pt idx="7">
                  <c:v>44621</c:v>
                </c:pt>
              </c:numCache>
            </c:numRef>
          </c:cat>
          <c:val>
            <c:numRef>
              <c:f>Sheet1!$B$2:$B$9</c:f>
              <c:numCache>
                <c:formatCode>General\%</c:formatCode>
                <c:ptCount val="8"/>
                <c:pt idx="0">
                  <c:v>4.4000000000000004</c:v>
                </c:pt>
                <c:pt idx="1">
                  <c:v>3.4</c:v>
                </c:pt>
                <c:pt idx="2">
                  <c:v>6.3</c:v>
                </c:pt>
                <c:pt idx="3">
                  <c:v>12.2</c:v>
                </c:pt>
                <c:pt idx="4">
                  <c:v>13.3</c:v>
                </c:pt>
                <c:pt idx="5">
                  <c:v>22.3</c:v>
                </c:pt>
                <c:pt idx="6">
                  <c:v>31.6</c:v>
                </c:pt>
                <c:pt idx="7">
                  <c:v>32.200000000000003</c:v>
                </c:pt>
              </c:numCache>
            </c:numRef>
          </c:val>
          <c:extLst>
            <c:ext xmlns:c16="http://schemas.microsoft.com/office/drawing/2014/chart" uri="{C3380CC4-5D6E-409C-BE32-E72D297353CC}">
              <c16:uniqueId val="{00000000-45DB-43FF-9E31-7D39B576A17F}"/>
            </c:ext>
          </c:extLst>
        </c:ser>
        <c:ser>
          <c:idx val="1"/>
          <c:order val="1"/>
          <c:tx>
            <c:strRef>
              <c:f>Sheet1!$C$1</c:f>
              <c:strCache>
                <c:ptCount val="1"/>
                <c:pt idx="0">
                  <c:v>SDGsということばは聞いたことがある。ロゴを見たことがある</c:v>
                </c:pt>
              </c:strCache>
            </c:strRef>
          </c:tx>
          <c:spPr>
            <a:pattFill prst="ltHorz">
              <a:fgClr>
                <a:schemeClr val="accent1"/>
              </a:fgClr>
              <a:bgClr>
                <a:schemeClr val="bg1"/>
              </a:bgClr>
            </a:pattFill>
            <a:ln w="3175">
              <a:solidFill>
                <a:schemeClr val="tx1"/>
              </a:solidFill>
            </a:ln>
            <a:effectLst/>
          </c:spPr>
          <c:invertIfNegative val="0"/>
          <c:dLbls>
            <c:spPr>
              <a:solidFill>
                <a:schemeClr val="bg1"/>
              </a:solid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yyyy"年"m"月"</c:formatCode>
                <c:ptCount val="8"/>
                <c:pt idx="0">
                  <c:v>43405</c:v>
                </c:pt>
                <c:pt idx="1">
                  <c:v>43525</c:v>
                </c:pt>
                <c:pt idx="2">
                  <c:v>43739</c:v>
                </c:pt>
                <c:pt idx="3">
                  <c:v>43891</c:v>
                </c:pt>
                <c:pt idx="4">
                  <c:v>44105</c:v>
                </c:pt>
                <c:pt idx="5">
                  <c:v>44256</c:v>
                </c:pt>
                <c:pt idx="6">
                  <c:v>44440</c:v>
                </c:pt>
                <c:pt idx="7">
                  <c:v>44621</c:v>
                </c:pt>
              </c:numCache>
            </c:numRef>
          </c:cat>
          <c:val>
            <c:numRef>
              <c:f>Sheet1!$C$2:$C$9</c:f>
              <c:numCache>
                <c:formatCode>General\%</c:formatCode>
                <c:ptCount val="8"/>
                <c:pt idx="0">
                  <c:v>12.2</c:v>
                </c:pt>
                <c:pt idx="1">
                  <c:v>8.8000000000000007</c:v>
                </c:pt>
                <c:pt idx="2">
                  <c:v>12.2</c:v>
                </c:pt>
                <c:pt idx="3">
                  <c:v>12.2</c:v>
                </c:pt>
                <c:pt idx="4">
                  <c:v>22.1</c:v>
                </c:pt>
                <c:pt idx="5">
                  <c:v>23.2</c:v>
                </c:pt>
                <c:pt idx="6">
                  <c:v>38.5</c:v>
                </c:pt>
                <c:pt idx="7">
                  <c:v>44.3</c:v>
                </c:pt>
              </c:numCache>
            </c:numRef>
          </c:val>
          <c:extLst>
            <c:ext xmlns:c16="http://schemas.microsoft.com/office/drawing/2014/chart" uri="{C3380CC4-5D6E-409C-BE32-E72D297353CC}">
              <c16:uniqueId val="{00000001-45DB-43FF-9E31-7D39B576A17F}"/>
            </c:ext>
          </c:extLst>
        </c:ser>
        <c:dLbls>
          <c:showLegendKey val="0"/>
          <c:showVal val="0"/>
          <c:showCatName val="0"/>
          <c:showSerName val="0"/>
          <c:showPercent val="0"/>
          <c:showBubbleSize val="0"/>
        </c:dLbls>
        <c:gapWidth val="150"/>
        <c:overlap val="100"/>
        <c:axId val="425427407"/>
        <c:axId val="425420335"/>
      </c:barChart>
      <c:barChart>
        <c:barDir val="bar"/>
        <c:grouping val="stacked"/>
        <c:varyColors val="0"/>
        <c:ser>
          <c:idx val="2"/>
          <c:order val="2"/>
          <c:tx>
            <c:strRef>
              <c:f>Sheet1!$D$1</c:f>
              <c:strCache>
                <c:ptCount val="1"/>
                <c:pt idx="0">
                  <c:v>合計</c:v>
                </c:pt>
              </c:strCache>
            </c:strRef>
          </c:tx>
          <c:spPr>
            <a:noFill/>
            <a:ln>
              <a:noFill/>
            </a:ln>
            <a:effectLst/>
          </c:spPr>
          <c:invertIfNegative val="0"/>
          <c:dLbls>
            <c:dLbl>
              <c:idx val="0"/>
              <c:layout>
                <c:manualLayout>
                  <c:x val="0.59030678192952213"/>
                  <c:y val="-3.57181140749180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5DB-43FF-9E31-7D39B576A17F}"/>
                </c:ext>
              </c:extLst>
            </c:dLbl>
            <c:dLbl>
              <c:idx val="1"/>
              <c:layout>
                <c:manualLayout>
                  <c:x val="0.6065809376260497"/>
                  <c:y val="-6.583237049443944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5DB-43FF-9E31-7D39B576A17F}"/>
                </c:ext>
              </c:extLst>
            </c:dLbl>
            <c:dLbl>
              <c:idx val="2"/>
              <c:layout>
                <c:manualLayout>
                  <c:x val="0.5820223405815701"/>
                  <c:y val="-2.171377760534223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5DB-43FF-9E31-7D39B576A17F}"/>
                </c:ext>
              </c:extLst>
            </c:dLbl>
            <c:dLbl>
              <c:idx val="3"/>
              <c:layout>
                <c:manualLayout>
                  <c:x val="0.5562974405045652"/>
                  <c:y val="-2.553030377142138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45DB-43FF-9E31-7D39B576A17F}"/>
                </c:ext>
              </c:extLst>
            </c:dLbl>
            <c:dLbl>
              <c:idx val="4"/>
              <c:layout>
                <c:manualLayout>
                  <c:x val="0.50833554875142084"/>
                  <c:y val="2.103023310657445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5DB-43FF-9E31-7D39B576A17F}"/>
                </c:ext>
              </c:extLst>
            </c:dLbl>
            <c:dLbl>
              <c:idx val="5"/>
              <c:layout>
                <c:manualLayout>
                  <c:x val="0.44683432034028814"/>
                  <c:y val="9.988200323497264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129-4031-AD61-CE2AC2E2B8DB}"/>
                </c:ext>
              </c:extLst>
            </c:dLbl>
            <c:dLbl>
              <c:idx val="6"/>
              <c:layout>
                <c:manualLayout>
                  <c:x val="0.33957408969234709"/>
                  <c:y val="4.66448351490070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FDC-4B90-9E25-0ECAE5BA857D}"/>
                </c:ext>
              </c:extLst>
            </c:dLbl>
            <c:dLbl>
              <c:idx val="7"/>
              <c:layout>
                <c:manualLayout>
                  <c:x val="0.32719693080561768"/>
                  <c:y val="7.5020049459148544E-2"/>
                </c:manualLayout>
              </c:layout>
              <c:showLegendKey val="0"/>
              <c:showVal val="1"/>
              <c:showCatName val="0"/>
              <c:showSerName val="0"/>
              <c:showPercent val="0"/>
              <c:showBubbleSize val="0"/>
              <c:extLst>
                <c:ext xmlns:c15="http://schemas.microsoft.com/office/drawing/2012/chart" uri="{CE6537A1-D6FC-4f65-9D91-7224C49458BB}">
                  <c15:layout>
                    <c:manualLayout>
                      <c:w val="0.12038245755564519"/>
                      <c:h val="4.9709753767872532E-2"/>
                    </c:manualLayout>
                  </c15:layout>
                </c:ext>
                <c:ext xmlns:c16="http://schemas.microsoft.com/office/drawing/2014/chart" uri="{C3380CC4-5D6E-409C-BE32-E72D297353CC}">
                  <c16:uniqueId val="{00000000-6F67-4D4D-87F4-E6F4DB1A00C4}"/>
                </c:ext>
              </c:extLst>
            </c:dLbl>
            <c:spPr>
              <a:solidFill>
                <a:schemeClr val="bg1"/>
              </a:solidFill>
              <a:ln>
                <a:solidFill>
                  <a:schemeClr val="tx1"/>
                </a:solid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Sheet1!$A$2:$A$9</c:f>
              <c:numCache>
                <c:formatCode>yyyy"年"m"月"</c:formatCode>
                <c:ptCount val="8"/>
                <c:pt idx="0">
                  <c:v>43405</c:v>
                </c:pt>
                <c:pt idx="1">
                  <c:v>43525</c:v>
                </c:pt>
                <c:pt idx="2">
                  <c:v>43739</c:v>
                </c:pt>
                <c:pt idx="3">
                  <c:v>43891</c:v>
                </c:pt>
                <c:pt idx="4">
                  <c:v>44105</c:v>
                </c:pt>
                <c:pt idx="5">
                  <c:v>44256</c:v>
                </c:pt>
                <c:pt idx="6">
                  <c:v>44440</c:v>
                </c:pt>
                <c:pt idx="7">
                  <c:v>44621</c:v>
                </c:pt>
              </c:numCache>
            </c:numRef>
          </c:cat>
          <c:val>
            <c:numRef>
              <c:f>Sheet1!$D$2:$D$9</c:f>
              <c:numCache>
                <c:formatCode>General\%</c:formatCode>
                <c:ptCount val="8"/>
                <c:pt idx="0">
                  <c:v>16.600000000000001</c:v>
                </c:pt>
                <c:pt idx="1">
                  <c:v>12.200000000000001</c:v>
                </c:pt>
                <c:pt idx="2">
                  <c:v>18.5</c:v>
                </c:pt>
                <c:pt idx="3">
                  <c:v>24.4</c:v>
                </c:pt>
                <c:pt idx="4">
                  <c:v>35.400000000000006</c:v>
                </c:pt>
                <c:pt idx="5">
                  <c:v>45.5</c:v>
                </c:pt>
                <c:pt idx="6">
                  <c:v>70.099999999999994</c:v>
                </c:pt>
                <c:pt idx="7">
                  <c:v>76.5</c:v>
                </c:pt>
              </c:numCache>
            </c:numRef>
          </c:val>
          <c:extLst>
            <c:ext xmlns:c16="http://schemas.microsoft.com/office/drawing/2014/chart" uri="{C3380CC4-5D6E-409C-BE32-E72D297353CC}">
              <c16:uniqueId val="{00000007-45DB-43FF-9E31-7D39B576A17F}"/>
            </c:ext>
          </c:extLst>
        </c:ser>
        <c:dLbls>
          <c:showLegendKey val="0"/>
          <c:showVal val="0"/>
          <c:showCatName val="0"/>
          <c:showSerName val="0"/>
          <c:showPercent val="0"/>
          <c:showBubbleSize val="0"/>
        </c:dLbls>
        <c:gapWidth val="150"/>
        <c:overlap val="100"/>
        <c:axId val="249988047"/>
        <c:axId val="249986383"/>
      </c:barChart>
      <c:catAx>
        <c:axId val="425427407"/>
        <c:scaling>
          <c:orientation val="minMax"/>
        </c:scaling>
        <c:delete val="0"/>
        <c:axPos val="l"/>
        <c:numFmt formatCode="yyyy&quot;年&quot;m&quot;月&quot;"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425420335"/>
        <c:crosses val="autoZero"/>
        <c:auto val="0"/>
        <c:lblAlgn val="ctr"/>
        <c:lblOffset val="100"/>
        <c:noMultiLvlLbl val="0"/>
      </c:catAx>
      <c:valAx>
        <c:axId val="425420335"/>
        <c:scaling>
          <c:orientation val="minMax"/>
        </c:scaling>
        <c:delete val="1"/>
        <c:axPos val="b"/>
        <c:majorGridlines>
          <c:spPr>
            <a:ln w="3175" cap="flat" cmpd="sng" algn="ctr">
              <a:solidFill>
                <a:schemeClr val="tx1">
                  <a:lumMod val="15000"/>
                  <a:lumOff val="85000"/>
                </a:schemeClr>
              </a:solidFill>
              <a:round/>
            </a:ln>
            <a:effectLst/>
          </c:spPr>
        </c:majorGridlines>
        <c:numFmt formatCode="General\%" sourceLinked="1"/>
        <c:majorTickMark val="none"/>
        <c:minorTickMark val="none"/>
        <c:tickLblPos val="nextTo"/>
        <c:crossAx val="425427407"/>
        <c:crosses val="autoZero"/>
        <c:crossBetween val="between"/>
      </c:valAx>
      <c:valAx>
        <c:axId val="249986383"/>
        <c:scaling>
          <c:orientation val="minMax"/>
          <c:max val="80"/>
        </c:scaling>
        <c:delete val="0"/>
        <c:axPos val="t"/>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249988047"/>
        <c:crosses val="max"/>
        <c:crossBetween val="between"/>
      </c:valAx>
      <c:dateAx>
        <c:axId val="249988047"/>
        <c:scaling>
          <c:orientation val="minMax"/>
        </c:scaling>
        <c:delete val="1"/>
        <c:axPos val="l"/>
        <c:numFmt formatCode="yyyy&quot;年&quot;m&quot;月&quot;" sourceLinked="1"/>
        <c:majorTickMark val="out"/>
        <c:minorTickMark val="none"/>
        <c:tickLblPos val="nextTo"/>
        <c:crossAx val="249986383"/>
        <c:crosses val="autoZero"/>
        <c:auto val="1"/>
        <c:lblOffset val="100"/>
        <c:baseTimeUnit val="months"/>
      </c:dateAx>
      <c:spPr>
        <a:noFill/>
        <a:ln>
          <a:noFill/>
        </a:ln>
        <a:effectLst/>
      </c:spPr>
    </c:plotArea>
    <c:plotVisOnly val="1"/>
    <c:dispBlanksAs val="gap"/>
    <c:showDLblsOverMax val="0"/>
  </c:chart>
  <c:spPr>
    <a:noFill/>
    <a:ln>
      <a:noFill/>
    </a:ln>
    <a:effectLst/>
  </c:spPr>
  <c:txPr>
    <a:bodyPr/>
    <a:lstStyle/>
    <a:p>
      <a:pPr>
        <a:defRPr sz="1200"/>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285497532570988E-2"/>
          <c:y val="2.8465775806794651E-2"/>
          <c:w val="0.9517792656516999"/>
          <c:h val="0.93271662685930212"/>
        </c:manualLayout>
      </c:layout>
      <c:barChart>
        <c:barDir val="bar"/>
        <c:grouping val="stacked"/>
        <c:varyColors val="0"/>
        <c:ser>
          <c:idx val="0"/>
          <c:order val="0"/>
          <c:tx>
            <c:strRef>
              <c:f>Sheet1!$C$1</c:f>
              <c:strCache>
                <c:ptCount val="1"/>
                <c:pt idx="0">
                  <c:v>SDGsを知っている</c:v>
                </c:pt>
              </c:strCache>
            </c:strRef>
          </c:tx>
          <c:spPr>
            <a:pattFill prst="ltVert">
              <a:fgClr>
                <a:schemeClr val="accent1"/>
              </a:fgClr>
              <a:bgClr>
                <a:schemeClr val="bg1"/>
              </a:bgClr>
            </a:pattFill>
            <a:ln w="3175">
              <a:solidFill>
                <a:schemeClr val="tx1"/>
              </a:solidFill>
            </a:ln>
            <a:effectLst/>
          </c:spPr>
          <c:invertIfNegative val="0"/>
          <c:dLbls>
            <c:spPr>
              <a:solidFill>
                <a:schemeClr val="bg1"/>
              </a:solid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Sheet1!$B$2:$B$45</c:f>
              <c:numCache>
                <c:formatCode>yyyy"年"m"月"</c:formatCode>
                <c:ptCount val="26"/>
                <c:pt idx="0">
                  <c:v>43405</c:v>
                </c:pt>
                <c:pt idx="1">
                  <c:v>43525</c:v>
                </c:pt>
                <c:pt idx="2">
                  <c:v>43739</c:v>
                </c:pt>
                <c:pt idx="3">
                  <c:v>43891</c:v>
                </c:pt>
                <c:pt idx="4">
                  <c:v>44105</c:v>
                </c:pt>
                <c:pt idx="5">
                  <c:v>44256</c:v>
                </c:pt>
                <c:pt idx="6">
                  <c:v>44440</c:v>
                </c:pt>
                <c:pt idx="7">
                  <c:v>44621</c:v>
                </c:pt>
                <c:pt idx="9">
                  <c:v>43405</c:v>
                </c:pt>
                <c:pt idx="10">
                  <c:v>43525</c:v>
                </c:pt>
                <c:pt idx="11">
                  <c:v>43739</c:v>
                </c:pt>
                <c:pt idx="12">
                  <c:v>43891</c:v>
                </c:pt>
                <c:pt idx="13">
                  <c:v>44105</c:v>
                </c:pt>
                <c:pt idx="14">
                  <c:v>44256</c:v>
                </c:pt>
                <c:pt idx="15">
                  <c:v>44440</c:v>
                </c:pt>
                <c:pt idx="16">
                  <c:v>44621</c:v>
                </c:pt>
                <c:pt idx="18">
                  <c:v>43405</c:v>
                </c:pt>
                <c:pt idx="19">
                  <c:v>43525</c:v>
                </c:pt>
                <c:pt idx="20">
                  <c:v>43739</c:v>
                </c:pt>
                <c:pt idx="21">
                  <c:v>43891</c:v>
                </c:pt>
                <c:pt idx="22">
                  <c:v>44105</c:v>
                </c:pt>
                <c:pt idx="23">
                  <c:v>44256</c:v>
                </c:pt>
                <c:pt idx="24">
                  <c:v>44440</c:v>
                </c:pt>
                <c:pt idx="25">
                  <c:v>44621</c:v>
                </c:pt>
              </c:numCache>
            </c:numRef>
          </c:cat>
          <c:val>
            <c:numRef>
              <c:f>Sheet1!$C$2:$C$45</c:f>
              <c:numCache>
                <c:formatCode>General\%</c:formatCode>
                <c:ptCount val="26"/>
                <c:pt idx="0">
                  <c:v>7.6</c:v>
                </c:pt>
                <c:pt idx="1">
                  <c:v>5.4</c:v>
                </c:pt>
                <c:pt idx="2">
                  <c:v>11.9</c:v>
                </c:pt>
                <c:pt idx="3" formatCode="0.0&quot;%&quot;">
                  <c:v>20</c:v>
                </c:pt>
                <c:pt idx="4">
                  <c:v>21.6</c:v>
                </c:pt>
                <c:pt idx="5" formatCode="0.0&quot;%&quot;">
                  <c:v>33</c:v>
                </c:pt>
                <c:pt idx="6" formatCode="0.0&quot;%&quot;">
                  <c:v>33.5</c:v>
                </c:pt>
                <c:pt idx="7" formatCode="0.0&quot;%&quot;">
                  <c:v>35</c:v>
                </c:pt>
                <c:pt idx="9">
                  <c:v>7.4</c:v>
                </c:pt>
                <c:pt idx="10">
                  <c:v>4.7</c:v>
                </c:pt>
                <c:pt idx="11">
                  <c:v>14.8</c:v>
                </c:pt>
                <c:pt idx="12">
                  <c:v>20.100000000000001</c:v>
                </c:pt>
                <c:pt idx="13">
                  <c:v>24.8</c:v>
                </c:pt>
                <c:pt idx="14">
                  <c:v>34.200000000000003</c:v>
                </c:pt>
                <c:pt idx="15">
                  <c:v>39.6</c:v>
                </c:pt>
                <c:pt idx="16">
                  <c:v>32.1</c:v>
                </c:pt>
                <c:pt idx="18">
                  <c:v>12.2</c:v>
                </c:pt>
                <c:pt idx="19">
                  <c:v>8.1</c:v>
                </c:pt>
                <c:pt idx="20">
                  <c:v>19.600000000000001</c:v>
                </c:pt>
                <c:pt idx="21">
                  <c:v>33.1</c:v>
                </c:pt>
                <c:pt idx="22">
                  <c:v>32.4</c:v>
                </c:pt>
                <c:pt idx="23" formatCode="0.0&quot;%&quot;">
                  <c:v>52</c:v>
                </c:pt>
                <c:pt idx="24" formatCode="0.0&quot;%&quot;">
                  <c:v>44.6</c:v>
                </c:pt>
                <c:pt idx="25">
                  <c:v>43.1</c:v>
                </c:pt>
              </c:numCache>
            </c:numRef>
          </c:val>
          <c:extLst>
            <c:ext xmlns:c16="http://schemas.microsoft.com/office/drawing/2014/chart" uri="{C3380CC4-5D6E-409C-BE32-E72D297353CC}">
              <c16:uniqueId val="{00000000-32B2-440B-8414-065C32CEA40D}"/>
            </c:ext>
          </c:extLst>
        </c:ser>
        <c:ser>
          <c:idx val="1"/>
          <c:order val="1"/>
          <c:tx>
            <c:strRef>
              <c:f>Sheet1!$D$1</c:f>
              <c:strCache>
                <c:ptCount val="1"/>
                <c:pt idx="0">
                  <c:v>SDGsということばは聞いたことがある。ロゴを見たことがある</c:v>
                </c:pt>
              </c:strCache>
            </c:strRef>
          </c:tx>
          <c:spPr>
            <a:pattFill prst="ltHorz">
              <a:fgClr>
                <a:schemeClr val="accent1"/>
              </a:fgClr>
              <a:bgClr>
                <a:schemeClr val="bg1"/>
              </a:bgClr>
            </a:pattFill>
            <a:ln w="3175">
              <a:solidFill>
                <a:schemeClr val="tx1"/>
              </a:solidFill>
            </a:ln>
            <a:effectLst/>
          </c:spPr>
          <c:invertIfNegative val="0"/>
          <c:dLbls>
            <c:dLbl>
              <c:idx val="0"/>
              <c:layout>
                <c:manualLayout>
                  <c:x val="3.0320209189909991E-2"/>
                  <c:y val="3.74239106676342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C98-46A7-94BF-B21C1CC9941C}"/>
                </c:ext>
              </c:extLst>
            </c:dLbl>
            <c:dLbl>
              <c:idx val="1"/>
              <c:layout>
                <c:manualLayout>
                  <c:x val="4.4102122458050896E-2"/>
                  <c:y val="-2.201408797626916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C98-46A7-94BF-B21C1CC9941C}"/>
                </c:ext>
              </c:extLst>
            </c:dLbl>
            <c:spPr>
              <a:solidFill>
                <a:schemeClr val="bg1"/>
              </a:solid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Sheet1!$B$2:$B$45</c:f>
              <c:numCache>
                <c:formatCode>yyyy"年"m"月"</c:formatCode>
                <c:ptCount val="26"/>
                <c:pt idx="0">
                  <c:v>43405</c:v>
                </c:pt>
                <c:pt idx="1">
                  <c:v>43525</c:v>
                </c:pt>
                <c:pt idx="2">
                  <c:v>43739</c:v>
                </c:pt>
                <c:pt idx="3">
                  <c:v>43891</c:v>
                </c:pt>
                <c:pt idx="4">
                  <c:v>44105</c:v>
                </c:pt>
                <c:pt idx="5">
                  <c:v>44256</c:v>
                </c:pt>
                <c:pt idx="6">
                  <c:v>44440</c:v>
                </c:pt>
                <c:pt idx="7">
                  <c:v>44621</c:v>
                </c:pt>
                <c:pt idx="9">
                  <c:v>43405</c:v>
                </c:pt>
                <c:pt idx="10">
                  <c:v>43525</c:v>
                </c:pt>
                <c:pt idx="11">
                  <c:v>43739</c:v>
                </c:pt>
                <c:pt idx="12">
                  <c:v>43891</c:v>
                </c:pt>
                <c:pt idx="13">
                  <c:v>44105</c:v>
                </c:pt>
                <c:pt idx="14">
                  <c:v>44256</c:v>
                </c:pt>
                <c:pt idx="15">
                  <c:v>44440</c:v>
                </c:pt>
                <c:pt idx="16">
                  <c:v>44621</c:v>
                </c:pt>
                <c:pt idx="18">
                  <c:v>43405</c:v>
                </c:pt>
                <c:pt idx="19">
                  <c:v>43525</c:v>
                </c:pt>
                <c:pt idx="20">
                  <c:v>43739</c:v>
                </c:pt>
                <c:pt idx="21">
                  <c:v>43891</c:v>
                </c:pt>
                <c:pt idx="22">
                  <c:v>44105</c:v>
                </c:pt>
                <c:pt idx="23">
                  <c:v>44256</c:v>
                </c:pt>
                <c:pt idx="24">
                  <c:v>44440</c:v>
                </c:pt>
                <c:pt idx="25">
                  <c:v>44621</c:v>
                </c:pt>
              </c:numCache>
            </c:numRef>
          </c:cat>
          <c:val>
            <c:numRef>
              <c:f>Sheet1!$D$2:$D$45</c:f>
              <c:numCache>
                <c:formatCode>General\%</c:formatCode>
                <c:ptCount val="26"/>
                <c:pt idx="0" formatCode="0.0&quot;%&quot;">
                  <c:v>13</c:v>
                </c:pt>
                <c:pt idx="1">
                  <c:v>10.3</c:v>
                </c:pt>
                <c:pt idx="2">
                  <c:v>15.7</c:v>
                </c:pt>
                <c:pt idx="3">
                  <c:v>8.6</c:v>
                </c:pt>
                <c:pt idx="4">
                  <c:v>18.399999999999999</c:v>
                </c:pt>
                <c:pt idx="5">
                  <c:v>23.2</c:v>
                </c:pt>
                <c:pt idx="6">
                  <c:v>41.1</c:v>
                </c:pt>
                <c:pt idx="7">
                  <c:v>46.3</c:v>
                </c:pt>
                <c:pt idx="9">
                  <c:v>10.1</c:v>
                </c:pt>
                <c:pt idx="10">
                  <c:v>13.4</c:v>
                </c:pt>
                <c:pt idx="11">
                  <c:v>14.8</c:v>
                </c:pt>
                <c:pt idx="12">
                  <c:v>20.100000000000001</c:v>
                </c:pt>
                <c:pt idx="13">
                  <c:v>22.8</c:v>
                </c:pt>
                <c:pt idx="14">
                  <c:v>25.5</c:v>
                </c:pt>
                <c:pt idx="15">
                  <c:v>32.9</c:v>
                </c:pt>
                <c:pt idx="16">
                  <c:v>42.5</c:v>
                </c:pt>
                <c:pt idx="18">
                  <c:v>12.2</c:v>
                </c:pt>
                <c:pt idx="19">
                  <c:v>18.899999999999999</c:v>
                </c:pt>
                <c:pt idx="20">
                  <c:v>14.9</c:v>
                </c:pt>
                <c:pt idx="21">
                  <c:v>21.6</c:v>
                </c:pt>
                <c:pt idx="22" formatCode="0.0&quot;%&quot;">
                  <c:v>27</c:v>
                </c:pt>
                <c:pt idx="23">
                  <c:v>24.3</c:v>
                </c:pt>
                <c:pt idx="24">
                  <c:v>28.4</c:v>
                </c:pt>
                <c:pt idx="25">
                  <c:v>34.6</c:v>
                </c:pt>
              </c:numCache>
            </c:numRef>
          </c:val>
          <c:extLst>
            <c:ext xmlns:c16="http://schemas.microsoft.com/office/drawing/2014/chart" uri="{C3380CC4-5D6E-409C-BE32-E72D297353CC}">
              <c16:uniqueId val="{00000001-32B2-440B-8414-065C32CEA40D}"/>
            </c:ext>
          </c:extLst>
        </c:ser>
        <c:ser>
          <c:idx val="2"/>
          <c:order val="2"/>
          <c:tx>
            <c:strRef>
              <c:f>Sheet1!$E$1</c:f>
              <c:strCache>
                <c:ptCount val="1"/>
                <c:pt idx="0">
                  <c:v>合計</c:v>
                </c:pt>
              </c:strCache>
            </c:strRef>
          </c:tx>
          <c:spPr>
            <a:noFill/>
            <a:ln>
              <a:noFill/>
            </a:ln>
            <a:effectLst/>
          </c:spPr>
          <c:invertIfNegative val="0"/>
          <c:dLbls>
            <c:dLbl>
              <c:idx val="0"/>
              <c:layout>
                <c:manualLayout>
                  <c:x val="-7.0311631847983615E-3"/>
                  <c:y val="0"/>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C98-46A7-94BF-B21C1CC9941C}"/>
                </c:ext>
              </c:extLst>
            </c:dLbl>
            <c:dLbl>
              <c:idx val="1"/>
              <c:layout>
                <c:manualLayout>
                  <c:x val="5.763313979331032E-2"/>
                  <c:y val="-2.2014087976269161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C98-46A7-94BF-B21C1CC9941C}"/>
                </c:ext>
              </c:extLst>
            </c:dLbl>
            <c:dLbl>
              <c:idx val="15"/>
              <c:layout>
                <c:manualLayout>
                  <c:x val="-0.13512871275891689"/>
                  <c:y val="2.2452636343040506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48A-47F9-AB57-E87C297A9DAB}"/>
                </c:ext>
              </c:extLst>
            </c:dLbl>
            <c:dLbl>
              <c:idx val="25"/>
              <c:numFmt formatCode="General"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dLblPos val="inBase"/>
              <c:showLegendKey val="0"/>
              <c:showVal val="1"/>
              <c:showCatName val="0"/>
              <c:showSerName val="0"/>
              <c:showPercent val="0"/>
              <c:showBubbleSize val="0"/>
              <c:extLst>
                <c:ext xmlns:c16="http://schemas.microsoft.com/office/drawing/2014/chart" uri="{C3380CC4-5D6E-409C-BE32-E72D297353CC}">
                  <c16:uniqueId val="{00000000-2680-4E27-B1F5-8C5B12998C0F}"/>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Sheet1!$B$2:$B$45</c:f>
              <c:numCache>
                <c:formatCode>yyyy"年"m"月"</c:formatCode>
                <c:ptCount val="26"/>
                <c:pt idx="0">
                  <c:v>43405</c:v>
                </c:pt>
                <c:pt idx="1">
                  <c:v>43525</c:v>
                </c:pt>
                <c:pt idx="2">
                  <c:v>43739</c:v>
                </c:pt>
                <c:pt idx="3">
                  <c:v>43891</c:v>
                </c:pt>
                <c:pt idx="4">
                  <c:v>44105</c:v>
                </c:pt>
                <c:pt idx="5">
                  <c:v>44256</c:v>
                </c:pt>
                <c:pt idx="6">
                  <c:v>44440</c:v>
                </c:pt>
                <c:pt idx="7">
                  <c:v>44621</c:v>
                </c:pt>
                <c:pt idx="9">
                  <c:v>43405</c:v>
                </c:pt>
                <c:pt idx="10">
                  <c:v>43525</c:v>
                </c:pt>
                <c:pt idx="11">
                  <c:v>43739</c:v>
                </c:pt>
                <c:pt idx="12">
                  <c:v>43891</c:v>
                </c:pt>
                <c:pt idx="13">
                  <c:v>44105</c:v>
                </c:pt>
                <c:pt idx="14">
                  <c:v>44256</c:v>
                </c:pt>
                <c:pt idx="15">
                  <c:v>44440</c:v>
                </c:pt>
                <c:pt idx="16">
                  <c:v>44621</c:v>
                </c:pt>
                <c:pt idx="18">
                  <c:v>43405</c:v>
                </c:pt>
                <c:pt idx="19">
                  <c:v>43525</c:v>
                </c:pt>
                <c:pt idx="20">
                  <c:v>43739</c:v>
                </c:pt>
                <c:pt idx="21">
                  <c:v>43891</c:v>
                </c:pt>
                <c:pt idx="22">
                  <c:v>44105</c:v>
                </c:pt>
                <c:pt idx="23">
                  <c:v>44256</c:v>
                </c:pt>
                <c:pt idx="24">
                  <c:v>44440</c:v>
                </c:pt>
                <c:pt idx="25">
                  <c:v>44621</c:v>
                </c:pt>
              </c:numCache>
            </c:numRef>
          </c:cat>
          <c:val>
            <c:numRef>
              <c:f>Sheet1!$E$2:$E$45</c:f>
              <c:numCache>
                <c:formatCode>General\%</c:formatCode>
                <c:ptCount val="26"/>
                <c:pt idx="0">
                  <c:v>20.6</c:v>
                </c:pt>
                <c:pt idx="1">
                  <c:v>15.700000000000001</c:v>
                </c:pt>
                <c:pt idx="2">
                  <c:v>27.6</c:v>
                </c:pt>
                <c:pt idx="3">
                  <c:v>28.6</c:v>
                </c:pt>
                <c:pt idx="4" formatCode="0.0&quot;%&quot;">
                  <c:v>40</c:v>
                </c:pt>
                <c:pt idx="5">
                  <c:v>56.2</c:v>
                </c:pt>
                <c:pt idx="6">
                  <c:v>74.599999999999994</c:v>
                </c:pt>
                <c:pt idx="7">
                  <c:v>81.3</c:v>
                </c:pt>
                <c:pt idx="9">
                  <c:v>17.5</c:v>
                </c:pt>
                <c:pt idx="10">
                  <c:v>18.100000000000001</c:v>
                </c:pt>
                <c:pt idx="11">
                  <c:v>29.6</c:v>
                </c:pt>
                <c:pt idx="12">
                  <c:v>40.200000000000003</c:v>
                </c:pt>
                <c:pt idx="13">
                  <c:v>47.6</c:v>
                </c:pt>
                <c:pt idx="14">
                  <c:v>59.7</c:v>
                </c:pt>
                <c:pt idx="15">
                  <c:v>72.5</c:v>
                </c:pt>
                <c:pt idx="16">
                  <c:v>74.599999999999994</c:v>
                </c:pt>
                <c:pt idx="18">
                  <c:v>24.4</c:v>
                </c:pt>
                <c:pt idx="19" formatCode="0.0&quot;%&quot;">
                  <c:v>27</c:v>
                </c:pt>
                <c:pt idx="20">
                  <c:v>34.5</c:v>
                </c:pt>
                <c:pt idx="21">
                  <c:v>54.7</c:v>
                </c:pt>
                <c:pt idx="22">
                  <c:v>59.4</c:v>
                </c:pt>
                <c:pt idx="23">
                  <c:v>76.3</c:v>
                </c:pt>
                <c:pt idx="24">
                  <c:v>73</c:v>
                </c:pt>
                <c:pt idx="25">
                  <c:v>77.7</c:v>
                </c:pt>
              </c:numCache>
            </c:numRef>
          </c:val>
          <c:extLst>
            <c:ext xmlns:c16="http://schemas.microsoft.com/office/drawing/2014/chart" uri="{C3380CC4-5D6E-409C-BE32-E72D297353CC}">
              <c16:uniqueId val="{00000003-EBCC-41A5-9D0D-914A304DAD19}"/>
            </c:ext>
          </c:extLst>
        </c:ser>
        <c:dLbls>
          <c:showLegendKey val="0"/>
          <c:showVal val="0"/>
          <c:showCatName val="0"/>
          <c:showSerName val="0"/>
          <c:showPercent val="0"/>
          <c:showBubbleSize val="0"/>
        </c:dLbls>
        <c:gapWidth val="150"/>
        <c:overlap val="100"/>
        <c:axId val="425427407"/>
        <c:axId val="425420335"/>
      </c:barChart>
      <c:catAx>
        <c:axId val="425427407"/>
        <c:scaling>
          <c:orientation val="minMax"/>
        </c:scaling>
        <c:delete val="0"/>
        <c:axPos val="l"/>
        <c:numFmt formatCode="yyyy&quot;年&quot;m&quot;月&quot;"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425420335"/>
        <c:crosses val="autoZero"/>
        <c:auto val="0"/>
        <c:lblAlgn val="ctr"/>
        <c:lblOffset val="100"/>
        <c:noMultiLvlLbl val="0"/>
      </c:catAx>
      <c:valAx>
        <c:axId val="425420335"/>
        <c:scaling>
          <c:orientation val="minMax"/>
          <c:max val="85"/>
        </c:scaling>
        <c:delete val="1"/>
        <c:axPos val="b"/>
        <c:numFmt formatCode="General\%" sourceLinked="1"/>
        <c:majorTickMark val="out"/>
        <c:minorTickMark val="none"/>
        <c:tickLblPos val="nextTo"/>
        <c:crossAx val="425427407"/>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308379800822884E-2"/>
          <c:y val="1.7793449959464611E-2"/>
          <c:w val="0.93069162019917717"/>
          <c:h val="0.92029582774097496"/>
        </c:manualLayout>
      </c:layout>
      <c:barChart>
        <c:barDir val="bar"/>
        <c:grouping val="stacked"/>
        <c:varyColors val="0"/>
        <c:ser>
          <c:idx val="0"/>
          <c:order val="0"/>
          <c:tx>
            <c:strRef>
              <c:f>Sheet1!$C$1</c:f>
              <c:strCache>
                <c:ptCount val="1"/>
                <c:pt idx="0">
                  <c:v>SDGsを知っている</c:v>
                </c:pt>
              </c:strCache>
            </c:strRef>
          </c:tx>
          <c:spPr>
            <a:pattFill prst="ltVert">
              <a:fgClr>
                <a:schemeClr val="accent1"/>
              </a:fgClr>
              <a:bgClr>
                <a:schemeClr val="bg1"/>
              </a:bgClr>
            </a:pattFill>
            <a:ln w="3175">
              <a:solidFill>
                <a:schemeClr val="tx1"/>
              </a:solidFill>
            </a:ln>
            <a:effectLst/>
          </c:spPr>
          <c:invertIfNegative val="0"/>
          <c:dLbls>
            <c:dLbl>
              <c:idx val="0"/>
              <c:layout>
                <c:manualLayout>
                  <c:x val="-4.419169976315235E-4"/>
                  <c:y val="-4.099943021994819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E94A-4D6D-9430-D10C0064A9B4}"/>
                </c:ext>
              </c:extLst>
            </c:dLbl>
            <c:dLbl>
              <c:idx val="1"/>
              <c:layout>
                <c:manualLayout>
                  <c:x val="8.3083897143715162E-3"/>
                  <c:y val="6.716896921892988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94A-4D6D-9430-D10C0064A9B4}"/>
                </c:ext>
              </c:extLst>
            </c:dLbl>
            <c:dLbl>
              <c:idx val="2"/>
              <c:layout>
                <c:manualLayout>
                  <c:x val="-9.0085808505944876E-3"/>
                  <c:y val="2.309673366719934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94A-4D6D-9430-D10C0064A9B4}"/>
                </c:ext>
              </c:extLst>
            </c:dLbl>
            <c:dLbl>
              <c:idx val="11"/>
              <c:layout>
                <c:manualLayout>
                  <c:x val="0"/>
                  <c:y val="1.320845278576149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E94A-4D6D-9430-D10C0064A9B4}"/>
                </c:ext>
              </c:extLst>
            </c:dLbl>
            <c:spPr>
              <a:solidFill>
                <a:schemeClr val="bg1"/>
              </a:solid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Sheet1!$B$2:$B$45</c:f>
              <c:numCache>
                <c:formatCode>yyyy"年"m"月"</c:formatCode>
                <c:ptCount val="17"/>
                <c:pt idx="0">
                  <c:v>43405</c:v>
                </c:pt>
                <c:pt idx="1">
                  <c:v>43525</c:v>
                </c:pt>
                <c:pt idx="2">
                  <c:v>43739</c:v>
                </c:pt>
                <c:pt idx="3">
                  <c:v>43891</c:v>
                </c:pt>
                <c:pt idx="4">
                  <c:v>44105</c:v>
                </c:pt>
                <c:pt idx="5">
                  <c:v>44256</c:v>
                </c:pt>
                <c:pt idx="6">
                  <c:v>44440</c:v>
                </c:pt>
                <c:pt idx="7">
                  <c:v>44621</c:v>
                </c:pt>
                <c:pt idx="9">
                  <c:v>43405</c:v>
                </c:pt>
                <c:pt idx="10">
                  <c:v>43525</c:v>
                </c:pt>
                <c:pt idx="11">
                  <c:v>43739</c:v>
                </c:pt>
                <c:pt idx="12">
                  <c:v>43891</c:v>
                </c:pt>
                <c:pt idx="13">
                  <c:v>44105</c:v>
                </c:pt>
                <c:pt idx="14">
                  <c:v>44256</c:v>
                </c:pt>
                <c:pt idx="15">
                  <c:v>44440</c:v>
                </c:pt>
                <c:pt idx="16">
                  <c:v>44621</c:v>
                </c:pt>
              </c:numCache>
            </c:numRef>
          </c:cat>
          <c:val>
            <c:numRef>
              <c:f>Sheet1!$C$2:$C$45</c:f>
              <c:numCache>
                <c:formatCode>General\%</c:formatCode>
                <c:ptCount val="17"/>
                <c:pt idx="0">
                  <c:v>2.1</c:v>
                </c:pt>
                <c:pt idx="1">
                  <c:v>1.3</c:v>
                </c:pt>
                <c:pt idx="2">
                  <c:v>5</c:v>
                </c:pt>
                <c:pt idx="3">
                  <c:v>8.6999999999999993</c:v>
                </c:pt>
                <c:pt idx="4">
                  <c:v>12.9</c:v>
                </c:pt>
                <c:pt idx="5">
                  <c:v>19.7</c:v>
                </c:pt>
                <c:pt idx="6">
                  <c:v>32.5</c:v>
                </c:pt>
                <c:pt idx="7">
                  <c:v>33.5</c:v>
                </c:pt>
                <c:pt idx="9">
                  <c:v>4.4000000000000004</c:v>
                </c:pt>
                <c:pt idx="10">
                  <c:v>5.0999999999999996</c:v>
                </c:pt>
                <c:pt idx="11">
                  <c:v>10.9</c:v>
                </c:pt>
                <c:pt idx="12">
                  <c:v>8</c:v>
                </c:pt>
                <c:pt idx="13">
                  <c:v>21.9</c:v>
                </c:pt>
                <c:pt idx="14">
                  <c:v>24.8</c:v>
                </c:pt>
                <c:pt idx="15">
                  <c:v>37.200000000000003</c:v>
                </c:pt>
                <c:pt idx="16">
                  <c:v>36.799999999999997</c:v>
                </c:pt>
              </c:numCache>
            </c:numRef>
          </c:val>
          <c:extLst>
            <c:ext xmlns:c16="http://schemas.microsoft.com/office/drawing/2014/chart" uri="{C3380CC4-5D6E-409C-BE32-E72D297353CC}">
              <c16:uniqueId val="{00000003-E94A-4D6D-9430-D10C0064A9B4}"/>
            </c:ext>
          </c:extLst>
        </c:ser>
        <c:ser>
          <c:idx val="1"/>
          <c:order val="1"/>
          <c:tx>
            <c:strRef>
              <c:f>Sheet1!$D$1</c:f>
              <c:strCache>
                <c:ptCount val="1"/>
                <c:pt idx="0">
                  <c:v>SDGsということばは聞いたことがある。ロゴを見たことがある</c:v>
                </c:pt>
              </c:strCache>
            </c:strRef>
          </c:tx>
          <c:spPr>
            <a:pattFill prst="ltHorz">
              <a:fgClr>
                <a:schemeClr val="accent1"/>
              </a:fgClr>
              <a:bgClr>
                <a:schemeClr val="bg1"/>
              </a:bgClr>
            </a:pattFill>
            <a:ln w="3175">
              <a:solidFill>
                <a:schemeClr val="tx1"/>
              </a:solidFill>
            </a:ln>
            <a:effectLst/>
          </c:spPr>
          <c:invertIfNegative val="0"/>
          <c:dLbls>
            <c:dLbl>
              <c:idx val="0"/>
              <c:layout>
                <c:manualLayout>
                  <c:x val="2.9167555664672057E-3"/>
                  <c:y val="1.981267917864224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E94A-4D6D-9430-D10C0064A9B4}"/>
                </c:ext>
              </c:extLst>
            </c:dLbl>
            <c:dLbl>
              <c:idx val="1"/>
              <c:layout>
                <c:manualLayout>
                  <c:x val="7.2918889161680808E-2"/>
                  <c:y val="2.641690557152299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E94A-4D6D-9430-D10C0064A9B4}"/>
                </c:ext>
              </c:extLst>
            </c:dLbl>
            <c:dLbl>
              <c:idx val="2"/>
              <c:layout>
                <c:manualLayout>
                  <c:x val="4.6668089063475721E-2"/>
                  <c:y val="2.421549677389607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E94A-4D6D-9430-D10C0064A9B4}"/>
                </c:ext>
              </c:extLst>
            </c:dLbl>
            <c:dLbl>
              <c:idx val="3"/>
              <c:layout>
                <c:manualLayout>
                  <c:x val="1.4583777832336109E-2"/>
                  <c:y val="1.981267917864224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E94A-4D6D-9430-D10C0064A9B4}"/>
                </c:ext>
              </c:extLst>
            </c:dLbl>
            <c:dLbl>
              <c:idx val="9"/>
              <c:layout>
                <c:manualLayout>
                  <c:x val="4.6668089063475665E-2"/>
                  <c:y val="3.081972316677682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E94A-4D6D-9430-D10C0064A9B4}"/>
                </c:ext>
              </c:extLst>
            </c:dLbl>
            <c:dLbl>
              <c:idx val="10"/>
              <c:layout>
                <c:manualLayout>
                  <c:x val="8.7502666994016973E-2"/>
                  <c:y val="1.540986158338841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E94A-4D6D-9430-D10C0064A9B4}"/>
                </c:ext>
              </c:extLst>
            </c:dLbl>
            <c:dLbl>
              <c:idx val="11"/>
              <c:layout>
                <c:manualLayout>
                  <c:x val="3.500106679760679E-2"/>
                  <c:y val="1.320845278576149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E94A-4D6D-9430-D10C0064A9B4}"/>
                </c:ext>
              </c:extLst>
            </c:dLbl>
            <c:spPr>
              <a:solidFill>
                <a:schemeClr val="bg1"/>
              </a:solid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Sheet1!$B$2:$B$45</c:f>
              <c:numCache>
                <c:formatCode>yyyy"年"m"月"</c:formatCode>
                <c:ptCount val="17"/>
                <c:pt idx="0">
                  <c:v>43405</c:v>
                </c:pt>
                <c:pt idx="1">
                  <c:v>43525</c:v>
                </c:pt>
                <c:pt idx="2">
                  <c:v>43739</c:v>
                </c:pt>
                <c:pt idx="3">
                  <c:v>43891</c:v>
                </c:pt>
                <c:pt idx="4">
                  <c:v>44105</c:v>
                </c:pt>
                <c:pt idx="5">
                  <c:v>44256</c:v>
                </c:pt>
                <c:pt idx="6">
                  <c:v>44440</c:v>
                </c:pt>
                <c:pt idx="7">
                  <c:v>44621</c:v>
                </c:pt>
                <c:pt idx="9">
                  <c:v>43405</c:v>
                </c:pt>
                <c:pt idx="10">
                  <c:v>43525</c:v>
                </c:pt>
                <c:pt idx="11">
                  <c:v>43739</c:v>
                </c:pt>
                <c:pt idx="12">
                  <c:v>43891</c:v>
                </c:pt>
                <c:pt idx="13">
                  <c:v>44105</c:v>
                </c:pt>
                <c:pt idx="14">
                  <c:v>44256</c:v>
                </c:pt>
                <c:pt idx="15">
                  <c:v>44440</c:v>
                </c:pt>
                <c:pt idx="16">
                  <c:v>44621</c:v>
                </c:pt>
              </c:numCache>
            </c:numRef>
          </c:cat>
          <c:val>
            <c:numRef>
              <c:f>Sheet1!$D$2:$D$45</c:f>
              <c:numCache>
                <c:formatCode>General\%</c:formatCode>
                <c:ptCount val="17"/>
                <c:pt idx="0">
                  <c:v>11.3</c:v>
                </c:pt>
                <c:pt idx="1">
                  <c:v>7.6</c:v>
                </c:pt>
                <c:pt idx="2">
                  <c:v>14.7</c:v>
                </c:pt>
                <c:pt idx="3">
                  <c:v>13.9</c:v>
                </c:pt>
                <c:pt idx="4">
                  <c:v>23.9</c:v>
                </c:pt>
                <c:pt idx="5">
                  <c:v>22.8</c:v>
                </c:pt>
                <c:pt idx="6">
                  <c:v>37</c:v>
                </c:pt>
                <c:pt idx="7">
                  <c:v>46.4</c:v>
                </c:pt>
                <c:pt idx="9">
                  <c:v>16.100000000000001</c:v>
                </c:pt>
                <c:pt idx="10">
                  <c:v>7.3</c:v>
                </c:pt>
                <c:pt idx="11">
                  <c:v>13.1</c:v>
                </c:pt>
                <c:pt idx="12">
                  <c:v>16.8</c:v>
                </c:pt>
                <c:pt idx="13">
                  <c:v>23.4</c:v>
                </c:pt>
                <c:pt idx="14">
                  <c:v>23.4</c:v>
                </c:pt>
                <c:pt idx="15">
                  <c:v>38.700000000000003</c:v>
                </c:pt>
                <c:pt idx="16">
                  <c:v>45.4</c:v>
                </c:pt>
              </c:numCache>
            </c:numRef>
          </c:val>
          <c:extLst>
            <c:ext xmlns:c16="http://schemas.microsoft.com/office/drawing/2014/chart" uri="{C3380CC4-5D6E-409C-BE32-E72D297353CC}">
              <c16:uniqueId val="{00000004-E94A-4D6D-9430-D10C0064A9B4}"/>
            </c:ext>
          </c:extLst>
        </c:ser>
        <c:ser>
          <c:idx val="2"/>
          <c:order val="2"/>
          <c:tx>
            <c:strRef>
              <c:f>Sheet1!$E$1</c:f>
              <c:strCache>
                <c:ptCount val="1"/>
                <c:pt idx="0">
                  <c:v>合計</c:v>
                </c:pt>
              </c:strCache>
            </c:strRef>
          </c:tx>
          <c:spPr>
            <a:noFill/>
            <a:ln>
              <a:noFill/>
            </a:ln>
            <a:effectLst/>
          </c:spPr>
          <c:invertIfNegative val="0"/>
          <c:dLbls>
            <c:dLbl>
              <c:idx val="1"/>
              <c:layout>
                <c:manualLayout>
                  <c:x val="0.13329825571127152"/>
                  <c:y val="6.6042263928807483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E94A-4D6D-9430-D10C0064A9B4}"/>
                </c:ext>
              </c:extLst>
            </c:dLbl>
            <c:dLbl>
              <c:idx val="2"/>
              <c:layout>
                <c:manualLayout>
                  <c:x val="2.9394924799381189E-2"/>
                  <c:y val="0"/>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E94A-4D6D-9430-D10C0064A9B4}"/>
                </c:ext>
              </c:extLst>
            </c:dLbl>
            <c:dLbl>
              <c:idx val="10"/>
              <c:layout>
                <c:manualLayout>
                  <c:x val="0.12116753821007215"/>
                  <c:y val="0"/>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E94A-4D6D-9430-D10C0064A9B4}"/>
                </c:ext>
              </c:extLst>
            </c:dLbl>
            <c:dLbl>
              <c:idx val="11"/>
              <c:layout>
                <c:manualLayout>
                  <c:x val="-1.3649956719481379E-2"/>
                  <c:y val="6.6042263928807483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E94A-4D6D-9430-D10C0064A9B4}"/>
                </c:ext>
              </c:extLst>
            </c:dLbl>
            <c:dLbl>
              <c:idx val="15"/>
              <c:layout>
                <c:manualLayout>
                  <c:x val="-0.10209724964007054"/>
                  <c:y val="3.0715719601526534E-4"/>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E94A-4D6D-9430-D10C0064A9B4}"/>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Sheet1!$B$2:$B$45</c:f>
              <c:numCache>
                <c:formatCode>yyyy"年"m"月"</c:formatCode>
                <c:ptCount val="17"/>
                <c:pt idx="0">
                  <c:v>43405</c:v>
                </c:pt>
                <c:pt idx="1">
                  <c:v>43525</c:v>
                </c:pt>
                <c:pt idx="2">
                  <c:v>43739</c:v>
                </c:pt>
                <c:pt idx="3">
                  <c:v>43891</c:v>
                </c:pt>
                <c:pt idx="4">
                  <c:v>44105</c:v>
                </c:pt>
                <c:pt idx="5">
                  <c:v>44256</c:v>
                </c:pt>
                <c:pt idx="6">
                  <c:v>44440</c:v>
                </c:pt>
                <c:pt idx="7">
                  <c:v>44621</c:v>
                </c:pt>
                <c:pt idx="9">
                  <c:v>43405</c:v>
                </c:pt>
                <c:pt idx="10">
                  <c:v>43525</c:v>
                </c:pt>
                <c:pt idx="11">
                  <c:v>43739</c:v>
                </c:pt>
                <c:pt idx="12">
                  <c:v>43891</c:v>
                </c:pt>
                <c:pt idx="13">
                  <c:v>44105</c:v>
                </c:pt>
                <c:pt idx="14">
                  <c:v>44256</c:v>
                </c:pt>
                <c:pt idx="15">
                  <c:v>44440</c:v>
                </c:pt>
                <c:pt idx="16">
                  <c:v>44621</c:v>
                </c:pt>
              </c:numCache>
            </c:numRef>
          </c:cat>
          <c:val>
            <c:numRef>
              <c:f>Sheet1!$E$2:$E$45</c:f>
              <c:numCache>
                <c:formatCode>General\%</c:formatCode>
                <c:ptCount val="17"/>
                <c:pt idx="0">
                  <c:v>13.4</c:v>
                </c:pt>
                <c:pt idx="1">
                  <c:v>8.9</c:v>
                </c:pt>
                <c:pt idx="2">
                  <c:v>19.7</c:v>
                </c:pt>
                <c:pt idx="3">
                  <c:v>22.6</c:v>
                </c:pt>
                <c:pt idx="4">
                  <c:v>36.799999999999997</c:v>
                </c:pt>
                <c:pt idx="5">
                  <c:v>42.5</c:v>
                </c:pt>
                <c:pt idx="6">
                  <c:v>69.5</c:v>
                </c:pt>
                <c:pt idx="7">
                  <c:v>79.900000000000006</c:v>
                </c:pt>
                <c:pt idx="9">
                  <c:v>20.5</c:v>
                </c:pt>
                <c:pt idx="10">
                  <c:v>12.399999999999999</c:v>
                </c:pt>
                <c:pt idx="11">
                  <c:v>24</c:v>
                </c:pt>
                <c:pt idx="12">
                  <c:v>24.8</c:v>
                </c:pt>
                <c:pt idx="13">
                  <c:v>45.3</c:v>
                </c:pt>
                <c:pt idx="14">
                  <c:v>48.2</c:v>
                </c:pt>
                <c:pt idx="15">
                  <c:v>75.900000000000006</c:v>
                </c:pt>
                <c:pt idx="16">
                  <c:v>82.199999999999989</c:v>
                </c:pt>
              </c:numCache>
            </c:numRef>
          </c:val>
          <c:extLst>
            <c:ext xmlns:c16="http://schemas.microsoft.com/office/drawing/2014/chart" uri="{C3380CC4-5D6E-409C-BE32-E72D297353CC}">
              <c16:uniqueId val="{0000000C-E94A-4D6D-9430-D10C0064A9B4}"/>
            </c:ext>
          </c:extLst>
        </c:ser>
        <c:dLbls>
          <c:showLegendKey val="0"/>
          <c:showVal val="0"/>
          <c:showCatName val="0"/>
          <c:showSerName val="0"/>
          <c:showPercent val="0"/>
          <c:showBubbleSize val="0"/>
        </c:dLbls>
        <c:gapWidth val="150"/>
        <c:overlap val="100"/>
        <c:axId val="425427407"/>
        <c:axId val="425420335"/>
      </c:barChart>
      <c:catAx>
        <c:axId val="425427407"/>
        <c:scaling>
          <c:orientation val="minMax"/>
        </c:scaling>
        <c:delete val="0"/>
        <c:axPos val="l"/>
        <c:numFmt formatCode="yyyy&quot;年&quot;m&quot;月&quot;"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425420335"/>
        <c:crosses val="autoZero"/>
        <c:auto val="0"/>
        <c:lblAlgn val="ctr"/>
        <c:lblOffset val="100"/>
        <c:noMultiLvlLbl val="0"/>
      </c:catAx>
      <c:valAx>
        <c:axId val="425420335"/>
        <c:scaling>
          <c:orientation val="minMax"/>
          <c:max val="85"/>
        </c:scaling>
        <c:delete val="1"/>
        <c:axPos val="b"/>
        <c:numFmt formatCode="General\%" sourceLinked="1"/>
        <c:majorTickMark val="out"/>
        <c:minorTickMark val="none"/>
        <c:tickLblPos val="nextTo"/>
        <c:crossAx val="425427407"/>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357060925626787E-2"/>
          <c:y val="0.10371091452693519"/>
          <c:w val="0.91244368509336859"/>
          <c:h val="0.64659487613893973"/>
        </c:manualLayout>
      </c:layout>
      <c:barChart>
        <c:barDir val="col"/>
        <c:grouping val="clustered"/>
        <c:varyColors val="0"/>
        <c:ser>
          <c:idx val="3"/>
          <c:order val="3"/>
          <c:tx>
            <c:strRef>
              <c:f>Sheet1!$E$1</c:f>
              <c:strCache>
                <c:ptCount val="1"/>
                <c:pt idx="0">
                  <c:v>2021年9月</c:v>
                </c:pt>
              </c:strCache>
            </c:strRef>
          </c:tx>
          <c:spPr>
            <a:pattFill prst="ltHorz">
              <a:fgClr>
                <a:schemeClr val="accent1"/>
              </a:fgClr>
              <a:bgClr>
                <a:schemeClr val="bg1"/>
              </a:bgClr>
            </a:pattFill>
            <a:ln>
              <a:solidFill>
                <a:schemeClr val="accent1">
                  <a:lumMod val="75000"/>
                </a:schemeClr>
              </a:solidFill>
            </a:ln>
            <a:effectLst/>
          </c:spPr>
          <c:invertIfNegative val="0"/>
          <c:dLbls>
            <c:dLbl>
              <c:idx val="1"/>
              <c:layout>
                <c:manualLayout>
                  <c:x val="-7.5089812145392801E-3"/>
                  <c:y val="6.7440503669046617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5D88-442E-8784-F477F6932AFB}"/>
                </c:ext>
              </c:extLst>
            </c:dLbl>
            <c:dLbl>
              <c:idx val="2"/>
              <c:layout>
                <c:manualLayout>
                  <c:x val="-1.5017962429078583E-2"/>
                  <c:y val="4.4960335779364409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5D88-442E-8784-F477F6932AFB}"/>
                </c:ext>
              </c:extLst>
            </c:dLbl>
            <c:dLbl>
              <c:idx val="3"/>
              <c:layout>
                <c:manualLayout>
                  <c:x val="-2.252694364361784E-2"/>
                  <c:y val="-4.1213165033084721E-17"/>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D88-442E-8784-F477F6932AFB}"/>
                </c:ext>
              </c:extLst>
            </c:dLbl>
            <c:dLbl>
              <c:idx val="4"/>
              <c:layout>
                <c:manualLayout>
                  <c:x val="-7.5089812145393252E-3"/>
                  <c:y val="4.4960335779363585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5D88-442E-8784-F477F6932AFB}"/>
                </c:ext>
              </c:extLst>
            </c:dLbl>
            <c:dLbl>
              <c:idx val="5"/>
              <c:layout>
                <c:manualLayout>
                  <c:x val="-2.5029937381797554E-2"/>
                  <c:y val="2.2480167889682204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5D88-442E-8784-F477F6932AFB}"/>
                </c:ext>
              </c:extLst>
            </c:dLbl>
            <c:dLbl>
              <c:idx val="7"/>
              <c:layout>
                <c:manualLayout>
                  <c:x val="-1.7520956167258319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0DD-4A80-BBA8-8EFA801C1EAB}"/>
                </c:ext>
              </c:extLst>
            </c:dLbl>
            <c:dLbl>
              <c:idx val="9"/>
              <c:layout>
                <c:manualLayout>
                  <c:x val="-7.5089812145391881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5D88-442E-8784-F477F6932AFB}"/>
                </c:ext>
              </c:extLst>
            </c:dLbl>
            <c:dLbl>
              <c:idx val="10"/>
              <c:layout>
                <c:manualLayout>
                  <c:x val="-1.501796242907856E-2"/>
                  <c:y val="-6.7440503669045793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5D88-442E-8784-F477F6932AFB}"/>
                </c:ext>
              </c:extLst>
            </c:dLbl>
            <c:dLbl>
              <c:idx val="11"/>
              <c:layout>
                <c:manualLayout>
                  <c:x val="-1.0011974952719039E-2"/>
                  <c:y val="6.7440503669046617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5D88-442E-8784-F477F6932AFB}"/>
                </c:ext>
              </c:extLst>
            </c:dLbl>
            <c:dLbl>
              <c:idx val="12"/>
              <c:layout>
                <c:manualLayout>
                  <c:x val="-2.0023949905438078E-2"/>
                  <c:y val="-2.2480167889683028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5D88-442E-8784-F477F6932AFB}"/>
                </c:ext>
              </c:extLst>
            </c:dLbl>
            <c:dLbl>
              <c:idx val="13"/>
              <c:layout>
                <c:manualLayout>
                  <c:x val="-1.501796242907856E-2"/>
                  <c:y val="4.4960335779364409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5D88-442E-8784-F477F6932AFB}"/>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職場・学校</c:v>
                </c:pt>
                <c:pt idx="1">
                  <c:v>ポスター・チラシ</c:v>
                </c:pt>
                <c:pt idx="2">
                  <c:v>SNS</c:v>
                </c:pt>
                <c:pt idx="3">
                  <c:v>ニュースサイト・ニュースアプリ</c:v>
                </c:pt>
                <c:pt idx="4">
                  <c:v>動画サイト・動画アプリ</c:v>
                </c:pt>
                <c:pt idx="5">
                  <c:v>その他インターネット</c:v>
                </c:pt>
                <c:pt idx="6">
                  <c:v>イベント・セミナー等</c:v>
                </c:pt>
                <c:pt idx="7">
                  <c:v>新聞・雑誌</c:v>
                </c:pt>
                <c:pt idx="8">
                  <c:v>テレビ・ラジオ</c:v>
                </c:pt>
                <c:pt idx="9">
                  <c:v>府政だより</c:v>
                </c:pt>
                <c:pt idx="10">
                  <c:v>家族・友達から聞いた</c:v>
                </c:pt>
                <c:pt idx="11">
                  <c:v>ピンバッジ・缶バッジ</c:v>
                </c:pt>
                <c:pt idx="12">
                  <c:v>その他</c:v>
                </c:pt>
                <c:pt idx="13">
                  <c:v>わからない・覚えていない</c:v>
                </c:pt>
              </c:strCache>
            </c:strRef>
          </c:cat>
          <c:val>
            <c:numRef>
              <c:f>Sheet1!$E$2:$E$15</c:f>
              <c:numCache>
                <c:formatCode>0.0</c:formatCode>
                <c:ptCount val="14"/>
                <c:pt idx="0">
                  <c:v>18.5</c:v>
                </c:pt>
                <c:pt idx="1">
                  <c:v>14.9</c:v>
                </c:pt>
                <c:pt idx="2">
                  <c:v>10.199999999999999</c:v>
                </c:pt>
                <c:pt idx="3">
                  <c:v>33.200000000000003</c:v>
                </c:pt>
                <c:pt idx="4">
                  <c:v>4.4000000000000004</c:v>
                </c:pt>
                <c:pt idx="5">
                  <c:v>11.6</c:v>
                </c:pt>
                <c:pt idx="6">
                  <c:v>4.0999999999999996</c:v>
                </c:pt>
                <c:pt idx="7">
                  <c:v>20.9</c:v>
                </c:pt>
                <c:pt idx="8">
                  <c:v>59.6</c:v>
                </c:pt>
                <c:pt idx="9">
                  <c:v>5</c:v>
                </c:pt>
                <c:pt idx="10">
                  <c:v>4.3</c:v>
                </c:pt>
                <c:pt idx="11">
                  <c:v>3.5</c:v>
                </c:pt>
                <c:pt idx="12">
                  <c:v>1.9</c:v>
                </c:pt>
                <c:pt idx="13">
                  <c:v>5.5</c:v>
                </c:pt>
              </c:numCache>
            </c:numRef>
          </c:val>
          <c:extLst>
            <c:ext xmlns:c16="http://schemas.microsoft.com/office/drawing/2014/chart" uri="{C3380CC4-5D6E-409C-BE32-E72D297353CC}">
              <c16:uniqueId val="{00000000-EEAF-41B0-9B8F-B0F7951B6B4D}"/>
            </c:ext>
          </c:extLst>
        </c:ser>
        <c:ser>
          <c:idx val="4"/>
          <c:order val="4"/>
          <c:tx>
            <c:strRef>
              <c:f>Sheet1!$F$1</c:f>
              <c:strCache>
                <c:ptCount val="1"/>
                <c:pt idx="0">
                  <c:v>2022年3月</c:v>
                </c:pt>
              </c:strCache>
            </c:strRef>
          </c:tx>
          <c:spPr>
            <a:solidFill>
              <a:schemeClr val="accent5"/>
            </a:solidFill>
            <a:ln>
              <a:noFill/>
            </a:ln>
            <a:effectLst/>
          </c:spPr>
          <c:invertIfNegative val="0"/>
          <c:dLbls>
            <c:dLbl>
              <c:idx val="0"/>
              <c:layout>
                <c:manualLayout>
                  <c:x val="2.7532931119977337E-2"/>
                  <c:y val="-2.2480167889683028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D88-442E-8784-F477F6932AFB}"/>
                </c:ext>
              </c:extLst>
            </c:dLbl>
            <c:dLbl>
              <c:idx val="2"/>
              <c:layout>
                <c:manualLayout>
                  <c:x val="7.5089812145392801E-3"/>
                  <c:y val="-1.7984045807147856E-2"/>
                </c:manualLayout>
              </c:layout>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manualLayout>
                      <c:w val="5.1549057494751596E-2"/>
                      <c:h val="3.1640924809325691E-2"/>
                    </c:manualLayout>
                  </c15:layout>
                </c:ext>
                <c:ext xmlns:c16="http://schemas.microsoft.com/office/drawing/2014/chart" uri="{C3380CC4-5D6E-409C-BE32-E72D297353CC}">
                  <c16:uniqueId val="{00000006-5D88-442E-8784-F477F6932AFB}"/>
                </c:ext>
              </c:extLst>
            </c:dLbl>
            <c:dLbl>
              <c:idx val="4"/>
              <c:layout>
                <c:manualLayout>
                  <c:x val="2.0023949905438078E-2"/>
                  <c:y val="-2.2480167889683028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5D88-442E-8784-F477F6932AFB}"/>
                </c:ext>
              </c:extLst>
            </c:dLbl>
            <c:dLbl>
              <c:idx val="5"/>
              <c:layout>
                <c:manualLayout>
                  <c:x val="2.2526943643617747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5D88-442E-8784-F477F6932AFB}"/>
                </c:ext>
              </c:extLst>
            </c:dLbl>
            <c:dLbl>
              <c:idx val="6"/>
              <c:layout>
                <c:manualLayout>
                  <c:x val="1.25149686908988E-2"/>
                  <c:y val="6.7440503669045793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5D88-442E-8784-F477F6932AFB}"/>
                </c:ext>
              </c:extLst>
            </c:dLbl>
            <c:dLbl>
              <c:idx val="8"/>
              <c:layout>
                <c:manualLayout>
                  <c:x val="4.505388728723568E-2"/>
                  <c:y val="-6.7440503669046617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D88-442E-8784-F477F6932AFB}"/>
                </c:ext>
              </c:extLst>
            </c:dLbl>
            <c:dLbl>
              <c:idx val="10"/>
              <c:layout>
                <c:manualLayout>
                  <c:x val="1.2514968690898708E-2"/>
                  <c:y val="-1.573611752277754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5D88-442E-8784-F477F6932AFB}"/>
                </c:ext>
              </c:extLst>
            </c:dLbl>
            <c:dLbl>
              <c:idx val="11"/>
              <c:layout>
                <c:manualLayout>
                  <c:x val="-9.1775376869606105E-17"/>
                  <c:y val="-2.2480167889682205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5D88-442E-8784-F477F6932AFB}"/>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職場・学校</c:v>
                </c:pt>
                <c:pt idx="1">
                  <c:v>ポスター・チラシ</c:v>
                </c:pt>
                <c:pt idx="2">
                  <c:v>SNS</c:v>
                </c:pt>
                <c:pt idx="3">
                  <c:v>ニュースサイト・ニュースアプリ</c:v>
                </c:pt>
                <c:pt idx="4">
                  <c:v>動画サイト・動画アプリ</c:v>
                </c:pt>
                <c:pt idx="5">
                  <c:v>その他インターネット</c:v>
                </c:pt>
                <c:pt idx="6">
                  <c:v>イベント・セミナー等</c:v>
                </c:pt>
                <c:pt idx="7">
                  <c:v>新聞・雑誌</c:v>
                </c:pt>
                <c:pt idx="8">
                  <c:v>テレビ・ラジオ</c:v>
                </c:pt>
                <c:pt idx="9">
                  <c:v>府政だより</c:v>
                </c:pt>
                <c:pt idx="10">
                  <c:v>家族・友達から聞いた</c:v>
                </c:pt>
                <c:pt idx="11">
                  <c:v>ピンバッジ・缶バッジ</c:v>
                </c:pt>
                <c:pt idx="12">
                  <c:v>その他</c:v>
                </c:pt>
                <c:pt idx="13">
                  <c:v>わからない・覚えていない</c:v>
                </c:pt>
              </c:strCache>
            </c:strRef>
          </c:cat>
          <c:val>
            <c:numRef>
              <c:f>Sheet1!$F$2:$F$15</c:f>
              <c:numCache>
                <c:formatCode>0.0</c:formatCode>
                <c:ptCount val="14"/>
                <c:pt idx="0">
                  <c:v>19.899999999999999</c:v>
                </c:pt>
                <c:pt idx="1">
                  <c:v>16.7</c:v>
                </c:pt>
                <c:pt idx="2">
                  <c:v>9.6999999999999993</c:v>
                </c:pt>
                <c:pt idx="3">
                  <c:v>38.700000000000003</c:v>
                </c:pt>
                <c:pt idx="4">
                  <c:v>4.8</c:v>
                </c:pt>
                <c:pt idx="5">
                  <c:v>12.6</c:v>
                </c:pt>
                <c:pt idx="6">
                  <c:v>2</c:v>
                </c:pt>
                <c:pt idx="7">
                  <c:v>23.1</c:v>
                </c:pt>
                <c:pt idx="8">
                  <c:v>55.2</c:v>
                </c:pt>
                <c:pt idx="9">
                  <c:v>7.7</c:v>
                </c:pt>
                <c:pt idx="10">
                  <c:v>5</c:v>
                </c:pt>
                <c:pt idx="11">
                  <c:v>2.8</c:v>
                </c:pt>
                <c:pt idx="12">
                  <c:v>0.6</c:v>
                </c:pt>
                <c:pt idx="13">
                  <c:v>6.5</c:v>
                </c:pt>
              </c:numCache>
            </c:numRef>
          </c:val>
          <c:extLst>
            <c:ext xmlns:c16="http://schemas.microsoft.com/office/drawing/2014/chart" uri="{C3380CC4-5D6E-409C-BE32-E72D297353CC}">
              <c16:uniqueId val="{00000000-5D88-442E-8784-F477F6932AFB}"/>
            </c:ext>
          </c:extLst>
        </c:ser>
        <c:dLbls>
          <c:dLblPos val="outEnd"/>
          <c:showLegendKey val="0"/>
          <c:showVal val="1"/>
          <c:showCatName val="0"/>
          <c:showSerName val="0"/>
          <c:showPercent val="0"/>
          <c:showBubbleSize val="0"/>
        </c:dLbls>
        <c:gapWidth val="219"/>
        <c:overlap val="-27"/>
        <c:axId val="93577936"/>
        <c:axId val="93571280"/>
        <c:extLst>
          <c:ext xmlns:c15="http://schemas.microsoft.com/office/drawing/2012/chart" uri="{02D57815-91ED-43cb-92C2-25804820EDAC}">
            <c15:filteredBarSeries>
              <c15:ser>
                <c:idx val="0"/>
                <c:order val="0"/>
                <c:tx>
                  <c:strRef>
                    <c:extLst>
                      <c:ext uri="{02D57815-91ED-43cb-92C2-25804820EDAC}">
                        <c15:formulaRef>
                          <c15:sqref>Sheet1!$B$1</c15:sqref>
                        </c15:formulaRef>
                      </c:ext>
                    </c:extLst>
                    <c:strCache>
                      <c:ptCount val="1"/>
                      <c:pt idx="0">
                        <c:v>2020年3月</c:v>
                      </c:pt>
                    </c:strCache>
                  </c:strRef>
                </c:tx>
                <c:spPr>
                  <a:pattFill prst="ltDnDiag">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Sheet1!$A$2:$A$15</c15:sqref>
                        </c15:formulaRef>
                      </c:ext>
                    </c:extLst>
                    <c:strCache>
                      <c:ptCount val="14"/>
                      <c:pt idx="0">
                        <c:v>職場・学校</c:v>
                      </c:pt>
                      <c:pt idx="1">
                        <c:v>ポスター・チラシ</c:v>
                      </c:pt>
                      <c:pt idx="2">
                        <c:v>SNS</c:v>
                      </c:pt>
                      <c:pt idx="3">
                        <c:v>ニュースサイト・ニュースアプリ</c:v>
                      </c:pt>
                      <c:pt idx="4">
                        <c:v>動画サイト・動画アプリ</c:v>
                      </c:pt>
                      <c:pt idx="5">
                        <c:v>その他インターネット</c:v>
                      </c:pt>
                      <c:pt idx="6">
                        <c:v>イベント・セミナー等</c:v>
                      </c:pt>
                      <c:pt idx="7">
                        <c:v>新聞・雑誌</c:v>
                      </c:pt>
                      <c:pt idx="8">
                        <c:v>テレビ・ラジオ</c:v>
                      </c:pt>
                      <c:pt idx="9">
                        <c:v>府政だより</c:v>
                      </c:pt>
                      <c:pt idx="10">
                        <c:v>家族・友達から聞いた</c:v>
                      </c:pt>
                      <c:pt idx="11">
                        <c:v>ピンバッジ・缶バッジ</c:v>
                      </c:pt>
                      <c:pt idx="12">
                        <c:v>その他</c:v>
                      </c:pt>
                      <c:pt idx="13">
                        <c:v>わからない・覚えていない</c:v>
                      </c:pt>
                    </c:strCache>
                  </c:strRef>
                </c:cat>
                <c:val>
                  <c:numRef>
                    <c:extLst>
                      <c:ext uri="{02D57815-91ED-43cb-92C2-25804820EDAC}">
                        <c15:formulaRef>
                          <c15:sqref>Sheet1!$B$2:$B$15</c15:sqref>
                        </c15:formulaRef>
                      </c:ext>
                    </c:extLst>
                    <c:numCache>
                      <c:formatCode>General</c:formatCode>
                      <c:ptCount val="14"/>
                      <c:pt idx="0">
                        <c:v>21</c:v>
                      </c:pt>
                      <c:pt idx="1">
                        <c:v>18.2</c:v>
                      </c:pt>
                      <c:pt idx="2">
                        <c:v>12.4</c:v>
                      </c:pt>
                      <c:pt idx="3">
                        <c:v>13.4</c:v>
                      </c:pt>
                      <c:pt idx="4">
                        <c:v>5.4</c:v>
                      </c:pt>
                      <c:pt idx="5">
                        <c:v>14</c:v>
                      </c:pt>
                      <c:pt idx="6">
                        <c:v>8.9</c:v>
                      </c:pt>
                      <c:pt idx="7">
                        <c:v>21.3</c:v>
                      </c:pt>
                      <c:pt idx="8">
                        <c:v>40.799999999999997</c:v>
                      </c:pt>
                      <c:pt idx="9">
                        <c:v>21.7</c:v>
                      </c:pt>
                      <c:pt idx="10">
                        <c:v>6.4</c:v>
                      </c:pt>
                      <c:pt idx="11">
                        <c:v>7</c:v>
                      </c:pt>
                      <c:pt idx="12">
                        <c:v>2.2000000000000002</c:v>
                      </c:pt>
                      <c:pt idx="13">
                        <c:v>5.0999999999999996</c:v>
                      </c:pt>
                    </c:numCache>
                  </c:numRef>
                </c:val>
                <c:extLst>
                  <c:ext xmlns:c16="http://schemas.microsoft.com/office/drawing/2014/chart" uri="{C3380CC4-5D6E-409C-BE32-E72D297353CC}">
                    <c16:uniqueId val="{00000000-3CCF-49D1-9073-116185566A85}"/>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Sheet1!$C$1</c15:sqref>
                        </c15:formulaRef>
                      </c:ext>
                    </c:extLst>
                    <c:strCache>
                      <c:ptCount val="1"/>
                      <c:pt idx="0">
                        <c:v>2020年10月</c:v>
                      </c:pt>
                    </c:strCache>
                  </c:strRef>
                </c:tx>
                <c:spPr>
                  <a:solidFill>
                    <a:schemeClr val="accent3"/>
                  </a:solidFill>
                  <a:ln>
                    <a:solidFill>
                      <a:schemeClr val="accent3"/>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Sheet1!$A$2:$A$15</c15:sqref>
                        </c15:formulaRef>
                      </c:ext>
                    </c:extLst>
                    <c:strCache>
                      <c:ptCount val="14"/>
                      <c:pt idx="0">
                        <c:v>職場・学校</c:v>
                      </c:pt>
                      <c:pt idx="1">
                        <c:v>ポスター・チラシ</c:v>
                      </c:pt>
                      <c:pt idx="2">
                        <c:v>SNS</c:v>
                      </c:pt>
                      <c:pt idx="3">
                        <c:v>ニュースサイト・ニュースアプリ</c:v>
                      </c:pt>
                      <c:pt idx="4">
                        <c:v>動画サイト・動画アプリ</c:v>
                      </c:pt>
                      <c:pt idx="5">
                        <c:v>その他インターネット</c:v>
                      </c:pt>
                      <c:pt idx="6">
                        <c:v>イベント・セミナー等</c:v>
                      </c:pt>
                      <c:pt idx="7">
                        <c:v>新聞・雑誌</c:v>
                      </c:pt>
                      <c:pt idx="8">
                        <c:v>テレビ・ラジオ</c:v>
                      </c:pt>
                      <c:pt idx="9">
                        <c:v>府政だより</c:v>
                      </c:pt>
                      <c:pt idx="10">
                        <c:v>家族・友達から聞いた</c:v>
                      </c:pt>
                      <c:pt idx="11">
                        <c:v>ピンバッジ・缶バッジ</c:v>
                      </c:pt>
                      <c:pt idx="12">
                        <c:v>その他</c:v>
                      </c:pt>
                      <c:pt idx="13">
                        <c:v>わからない・覚えていない</c:v>
                      </c:pt>
                    </c:strCache>
                  </c:strRef>
                </c:cat>
                <c:val>
                  <c:numRef>
                    <c:extLst xmlns:c15="http://schemas.microsoft.com/office/drawing/2012/chart">
                      <c:ext xmlns:c15="http://schemas.microsoft.com/office/drawing/2012/chart" uri="{02D57815-91ED-43cb-92C2-25804820EDAC}">
                        <c15:formulaRef>
                          <c15:sqref>Sheet1!$C$2:$C$15</c15:sqref>
                        </c15:formulaRef>
                      </c:ext>
                    </c:extLst>
                    <c:numCache>
                      <c:formatCode>General</c:formatCode>
                      <c:ptCount val="14"/>
                      <c:pt idx="0">
                        <c:v>29.2</c:v>
                      </c:pt>
                      <c:pt idx="1">
                        <c:v>14.7</c:v>
                      </c:pt>
                      <c:pt idx="2">
                        <c:v>10.8</c:v>
                      </c:pt>
                      <c:pt idx="3">
                        <c:v>24.6</c:v>
                      </c:pt>
                      <c:pt idx="4">
                        <c:v>2.8</c:v>
                      </c:pt>
                      <c:pt idx="5">
                        <c:v>9.6999999999999993</c:v>
                      </c:pt>
                      <c:pt idx="6">
                        <c:v>5.7</c:v>
                      </c:pt>
                      <c:pt idx="7">
                        <c:v>23</c:v>
                      </c:pt>
                      <c:pt idx="8">
                        <c:v>29.4</c:v>
                      </c:pt>
                      <c:pt idx="9">
                        <c:v>5.5</c:v>
                      </c:pt>
                      <c:pt idx="10">
                        <c:v>5.0999999999999996</c:v>
                      </c:pt>
                      <c:pt idx="11">
                        <c:v>7.1</c:v>
                      </c:pt>
                      <c:pt idx="12">
                        <c:v>3</c:v>
                      </c:pt>
                      <c:pt idx="13">
                        <c:v>7.4</c:v>
                      </c:pt>
                    </c:numCache>
                  </c:numRef>
                </c:val>
                <c:extLst xmlns:c15="http://schemas.microsoft.com/office/drawing/2012/chart">
                  <c:ext xmlns:c16="http://schemas.microsoft.com/office/drawing/2014/chart" uri="{C3380CC4-5D6E-409C-BE32-E72D297353CC}">
                    <c16:uniqueId val="{00000001-3CCF-49D1-9073-116185566A85}"/>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2021年3月</c:v>
                      </c:pt>
                    </c:strCache>
                  </c:strRef>
                </c:tx>
                <c:spPr>
                  <a:pattFill prst="ltDnDiag">
                    <a:fgClr>
                      <a:schemeClr val="accent1"/>
                    </a:fgClr>
                    <a:bgClr>
                      <a:schemeClr val="bg1"/>
                    </a:bgClr>
                  </a:pattFill>
                  <a:ln>
                    <a:solidFill>
                      <a:schemeClr val="accent1"/>
                    </a:solidFill>
                  </a:ln>
                  <a:effectLst/>
                </c:spPr>
                <c:invertIfNegative val="0"/>
                <c:dLbls>
                  <c:dLbl>
                    <c:idx val="4"/>
                    <c:layout>
                      <c:manualLayout>
                        <c:x val="0"/>
                        <c:y val="-2.4728184678650508E-2"/>
                      </c:manualLayout>
                    </c:layout>
                    <c:dLblPos val="outEnd"/>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0-A657-436D-9EB4-7DFB8F83ADF2}"/>
                      </c:ext>
                    </c:extLst>
                  </c:dLbl>
                  <c:dLbl>
                    <c:idx val="7"/>
                    <c:layout>
                      <c:manualLayout>
                        <c:x val="-4.0047899810876156E-2"/>
                        <c:y val="-2.2480167889682204E-3"/>
                      </c:manualLayout>
                    </c:layout>
                    <c:dLblPos val="outEnd"/>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1-10DD-4A80-BBA8-8EFA801C1EAB}"/>
                      </c:ext>
                    </c:extLst>
                  </c:dLbl>
                  <c:dLbl>
                    <c:idx val="9"/>
                    <c:layout>
                      <c:manualLayout>
                        <c:x val="-9.1775376869606105E-17"/>
                        <c:y val="-2.0232151100714066E-2"/>
                      </c:manualLayout>
                    </c:layout>
                    <c:dLblPos val="outEnd"/>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1-A657-436D-9EB4-7DFB8F83ADF2}"/>
                      </c:ext>
                    </c:extLst>
                  </c:dLbl>
                  <c:dLbl>
                    <c:idx val="10"/>
                    <c:layout>
                      <c:manualLayout>
                        <c:x val="0"/>
                        <c:y val="-3.1472235045555089E-2"/>
                      </c:manualLayout>
                    </c:layout>
                    <c:dLblPos val="outEnd"/>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4-A657-436D-9EB4-7DFB8F83ADF2}"/>
                      </c:ext>
                    </c:extLst>
                  </c:dLbl>
                  <c:dLbl>
                    <c:idx val="11"/>
                    <c:layout>
                      <c:manualLayout>
                        <c:x val="-9.1775376869606105E-17"/>
                        <c:y val="-2.4728184678650424E-2"/>
                      </c:manualLayout>
                    </c:layout>
                    <c:dLblPos val="outEnd"/>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5-A657-436D-9EB4-7DFB8F83ADF2}"/>
                      </c:ext>
                    </c:extLst>
                  </c:dLbl>
                  <c:dLbl>
                    <c:idx val="12"/>
                    <c:layout>
                      <c:manualLayout>
                        <c:x val="-2.5029937381797597E-3"/>
                        <c:y val="-2.6976201467618647E-2"/>
                      </c:manualLayout>
                    </c:layout>
                    <c:dLblPos val="outEnd"/>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3-A657-436D-9EB4-7DFB8F83ADF2}"/>
                      </c:ext>
                    </c:extLst>
                  </c:dLbl>
                  <c:dLbl>
                    <c:idx val="13"/>
                    <c:layout>
                      <c:manualLayout>
                        <c:x val="-2.5029937381797597E-3"/>
                        <c:y val="-1.5736117522777624E-2"/>
                      </c:manualLayout>
                    </c:layout>
                    <c:dLblPos val="outEnd"/>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2-A657-436D-9EB4-7DFB8F83ADF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Sheet1!$A$2:$A$15</c15:sqref>
                        </c15:formulaRef>
                      </c:ext>
                    </c:extLst>
                    <c:strCache>
                      <c:ptCount val="14"/>
                      <c:pt idx="0">
                        <c:v>職場・学校</c:v>
                      </c:pt>
                      <c:pt idx="1">
                        <c:v>ポスター・チラシ</c:v>
                      </c:pt>
                      <c:pt idx="2">
                        <c:v>SNS</c:v>
                      </c:pt>
                      <c:pt idx="3">
                        <c:v>ニュースサイト・ニュースアプリ</c:v>
                      </c:pt>
                      <c:pt idx="4">
                        <c:v>動画サイト・動画アプリ</c:v>
                      </c:pt>
                      <c:pt idx="5">
                        <c:v>その他インターネット</c:v>
                      </c:pt>
                      <c:pt idx="6">
                        <c:v>イベント・セミナー等</c:v>
                      </c:pt>
                      <c:pt idx="7">
                        <c:v>新聞・雑誌</c:v>
                      </c:pt>
                      <c:pt idx="8">
                        <c:v>テレビ・ラジオ</c:v>
                      </c:pt>
                      <c:pt idx="9">
                        <c:v>府政だより</c:v>
                      </c:pt>
                      <c:pt idx="10">
                        <c:v>家族・友達から聞いた</c:v>
                      </c:pt>
                      <c:pt idx="11">
                        <c:v>ピンバッジ・缶バッジ</c:v>
                      </c:pt>
                      <c:pt idx="12">
                        <c:v>その他</c:v>
                      </c:pt>
                      <c:pt idx="13">
                        <c:v>わからない・覚えていない</c:v>
                      </c:pt>
                    </c:strCache>
                  </c:strRef>
                </c:cat>
                <c:val>
                  <c:numRef>
                    <c:extLst xmlns:c15="http://schemas.microsoft.com/office/drawing/2012/chart">
                      <c:ext xmlns:c15="http://schemas.microsoft.com/office/drawing/2012/chart" uri="{02D57815-91ED-43cb-92C2-25804820EDAC}">
                        <c15:formulaRef>
                          <c15:sqref>Sheet1!$D$2:$D$15</c15:sqref>
                        </c15:formulaRef>
                      </c:ext>
                    </c:extLst>
                    <c:numCache>
                      <c:formatCode>0.0</c:formatCode>
                      <c:ptCount val="14"/>
                      <c:pt idx="0">
                        <c:v>30.898876404494001</c:v>
                      </c:pt>
                      <c:pt idx="1">
                        <c:v>17.415730337079001</c:v>
                      </c:pt>
                      <c:pt idx="2">
                        <c:v>11.610486891386</c:v>
                      </c:pt>
                      <c:pt idx="3">
                        <c:v>26.591760299625001</c:v>
                      </c:pt>
                      <c:pt idx="4">
                        <c:v>5.2434456928838999</c:v>
                      </c:pt>
                      <c:pt idx="5">
                        <c:v>9.1760299625467994</c:v>
                      </c:pt>
                      <c:pt idx="6">
                        <c:v>4.4943820224718998</c:v>
                      </c:pt>
                      <c:pt idx="7">
                        <c:v>19.662921348314999</c:v>
                      </c:pt>
                      <c:pt idx="8">
                        <c:v>36.329588014980999</c:v>
                      </c:pt>
                      <c:pt idx="9">
                        <c:v>5.8052434456929003</c:v>
                      </c:pt>
                      <c:pt idx="10">
                        <c:v>4.4943820224718998</c:v>
                      </c:pt>
                      <c:pt idx="11">
                        <c:v>4.1198501872659001</c:v>
                      </c:pt>
                      <c:pt idx="12">
                        <c:v>2.8089887640449001</c:v>
                      </c:pt>
                      <c:pt idx="13">
                        <c:v>6.3670411985018998</c:v>
                      </c:pt>
                    </c:numCache>
                  </c:numRef>
                </c:val>
                <c:extLst xmlns:c15="http://schemas.microsoft.com/office/drawing/2012/chart">
                  <c:ext xmlns:c16="http://schemas.microsoft.com/office/drawing/2014/chart" uri="{C3380CC4-5D6E-409C-BE32-E72D297353CC}">
                    <c16:uniqueId val="{00000000-C201-4D43-BBD8-EEF6759F6EF3}"/>
                  </c:ext>
                </c:extLst>
              </c15:ser>
            </c15:filteredBarSeries>
          </c:ext>
        </c:extLst>
      </c:barChart>
      <c:catAx>
        <c:axId val="9357793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93571280"/>
        <c:crosses val="autoZero"/>
        <c:auto val="1"/>
        <c:lblAlgn val="ctr"/>
        <c:lblOffset val="100"/>
        <c:noMultiLvlLbl val="0"/>
      </c:catAx>
      <c:valAx>
        <c:axId val="93571280"/>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93577936"/>
        <c:crosses val="autoZero"/>
        <c:crossBetween val="between"/>
      </c:valAx>
      <c:spPr>
        <a:noFill/>
        <a:ln>
          <a:solidFill>
            <a:schemeClr val="tx1">
              <a:lumMod val="15000"/>
              <a:lumOff val="85000"/>
            </a:schemeClr>
          </a:solidFill>
        </a:ln>
        <a:effectLst/>
      </c:spPr>
    </c:plotArea>
    <c:legend>
      <c:legendPos val="b"/>
      <c:layout>
        <c:manualLayout>
          <c:xMode val="edge"/>
          <c:yMode val="edge"/>
          <c:x val="0.26714452167592584"/>
          <c:y val="0.95503921293680938"/>
          <c:w val="0.41598612829045134"/>
          <c:h val="4.32437005967333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Sheet1!$D$1</c:f>
              <c:strCache>
                <c:ptCount val="1"/>
                <c:pt idx="0">
                  <c:v>2021年9月</c:v>
                </c:pt>
              </c:strCache>
            </c:strRef>
          </c:tx>
          <c:spPr>
            <a:pattFill prst="ltHorz">
              <a:fgClr>
                <a:schemeClr val="accent1"/>
              </a:fgClr>
              <a:bgClr>
                <a:schemeClr val="bg1"/>
              </a:bgClr>
            </a:pattFill>
            <a:ln>
              <a:solidFill>
                <a:schemeClr val="accent1"/>
              </a:solidFill>
            </a:ln>
            <a:effectLst/>
          </c:spPr>
          <c:invertIfNegative val="0"/>
          <c:dLbls>
            <c:dLbl>
              <c:idx val="0"/>
              <c:layout>
                <c:manualLayout>
                  <c:x val="-1.0498181055804962E-2"/>
                  <c:y val="2.44095906242570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6DD-4468-A32B-F80D86FFF13E}"/>
                </c:ext>
              </c:extLst>
            </c:dLbl>
            <c:dLbl>
              <c:idx val="2"/>
              <c:layout>
                <c:manualLayout>
                  <c:x val="-1.8371816847658706E-2"/>
                  <c:y val="2.44095906242570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6DD-4468-A32B-F80D86FFF13E}"/>
                </c:ext>
              </c:extLst>
            </c:dLbl>
            <c:dLbl>
              <c:idx val="3"/>
              <c:layout>
                <c:manualLayout>
                  <c:x val="-9.185908423829341E-3"/>
                  <c:y val="4.881918124851381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36DD-4468-A32B-F80D86FFF13E}"/>
                </c:ext>
              </c:extLst>
            </c:dLbl>
            <c:dLbl>
              <c:idx val="4"/>
              <c:layout>
                <c:manualLayout>
                  <c:x val="-1.049818105580501E-2"/>
                  <c:y val="4.88191812485131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36DD-4468-A32B-F80D86FFF13E}"/>
                </c:ext>
              </c:extLst>
            </c:dLbl>
            <c:dLbl>
              <c:idx val="5"/>
              <c:layout>
                <c:manualLayout>
                  <c:x val="-1.181045368778063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36DD-4468-A32B-F80D86FFF13E}"/>
                </c:ext>
              </c:extLst>
            </c:dLbl>
            <c:dLbl>
              <c:idx val="6"/>
              <c:layout>
                <c:manualLayout>
                  <c:x val="-7.8736357918537218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36DD-4468-A32B-F80D86FFF13E}"/>
                </c:ext>
              </c:extLst>
            </c:dLbl>
            <c:dLbl>
              <c:idx val="7"/>
              <c:layout>
                <c:manualLayout>
                  <c:x val="-1.0498181055804962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36DD-4468-A32B-F80D86FFF13E}"/>
                </c:ext>
              </c:extLst>
            </c:dLbl>
            <c:dLbl>
              <c:idx val="8"/>
              <c:layout>
                <c:manualLayout>
                  <c:x val="-1.1810453687780583E-2"/>
                  <c:y val="-4.4750399184041133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36DD-4468-A32B-F80D86FFF13E}"/>
                </c:ext>
              </c:extLst>
            </c:dLbl>
            <c:dLbl>
              <c:idx val="9"/>
              <c:layout>
                <c:manualLayout>
                  <c:x val="-6.5613631598781972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36DD-4468-A32B-F80D86FFF13E}"/>
                </c:ext>
              </c:extLst>
            </c:dLbl>
            <c:dLbl>
              <c:idx val="12"/>
              <c:layout>
                <c:manualLayout>
                  <c:x val="-5.3435503137337238E-3"/>
                  <c:y val="-1.654175686482917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6DD-4468-A32B-F80D86FFF13E}"/>
                </c:ext>
              </c:extLst>
            </c:dLbl>
            <c:dLbl>
              <c:idx val="13"/>
              <c:layout>
                <c:manualLayout>
                  <c:x val="-9.1859084238294381E-3"/>
                  <c:y val="4.881918124851404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36DD-4468-A32B-F80D86FFF13E}"/>
                </c:ext>
              </c:extLst>
            </c:dLbl>
            <c:dLbl>
              <c:idx val="14"/>
              <c:layout>
                <c:manualLayout>
                  <c:x val="-7.8736357918537218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36DD-4468-A32B-F80D86FFF13E}"/>
                </c:ext>
              </c:extLst>
            </c:dLbl>
            <c:dLbl>
              <c:idx val="15"/>
              <c:layout>
                <c:manualLayout>
                  <c:x val="-1.0498181055804962E-2"/>
                  <c:y val="2.44095906242570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36DD-4468-A32B-F80D86FFF13E}"/>
                </c:ext>
              </c:extLst>
            </c:dLbl>
            <c:dLbl>
              <c:idx val="16"/>
              <c:layout>
                <c:manualLayout>
                  <c:x val="-9.1859084238295335E-3"/>
                  <c:y val="4.881918124851404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36DD-4468-A32B-F80D86FFF13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Sheet1!$A$2:$A$18</c:f>
              <c:strCache>
                <c:ptCount val="17"/>
                <c:pt idx="0">
                  <c:v>貧困をなくそう（ゴール1）</c:v>
                </c:pt>
                <c:pt idx="1">
                  <c:v>飢餓をゼロに（ゴール2）</c:v>
                </c:pt>
                <c:pt idx="2">
                  <c:v>すべての人に健康と福祉を（ゴール3）</c:v>
                </c:pt>
                <c:pt idx="3">
                  <c:v>質の高い教育をみんなに（ゴール4）</c:v>
                </c:pt>
                <c:pt idx="4">
                  <c:v>ジェンダー平等を実現しよう（ゴール5）</c:v>
                </c:pt>
                <c:pt idx="5">
                  <c:v>安全な水とトイレを世界中に（ゴール6）</c:v>
                </c:pt>
                <c:pt idx="6">
                  <c:v>ｴﾈﾙｷﾞｰをみんなに、そしてｸﾘｰﾝに（ゴール7）</c:v>
                </c:pt>
                <c:pt idx="7">
                  <c:v>働きがいも経済成長も（ゴール8）</c:v>
                </c:pt>
                <c:pt idx="8">
                  <c:v>産業と技術革新の基盤をつくろう（ゴール9）</c:v>
                </c:pt>
                <c:pt idx="9">
                  <c:v>人や国の不平等をなくそう（ゴール10）</c:v>
                </c:pt>
                <c:pt idx="10">
                  <c:v>住み続けられるまちづくりを（ゴール11）</c:v>
                </c:pt>
                <c:pt idx="11">
                  <c:v>つくる責任、つかう責任（ゴール12）</c:v>
                </c:pt>
                <c:pt idx="12">
                  <c:v>気候変動に具体的な対策を（ゴール13）</c:v>
                </c:pt>
                <c:pt idx="13">
                  <c:v>海の豊かさを守ろう（ゴール14）</c:v>
                </c:pt>
                <c:pt idx="14">
                  <c:v>陸の豊かさも守ろう（ゴール15）</c:v>
                </c:pt>
                <c:pt idx="15">
                  <c:v>平和と公正をすべての人に（ゴール16）</c:v>
                </c:pt>
                <c:pt idx="16">
                  <c:v>パートナーシップで目標を達成しよう（ゴール17）</c:v>
                </c:pt>
              </c:strCache>
            </c:strRef>
          </c:cat>
          <c:val>
            <c:numRef>
              <c:f>Sheet1!$D$2:$D$18</c:f>
              <c:numCache>
                <c:formatCode>General</c:formatCode>
                <c:ptCount val="17"/>
                <c:pt idx="0">
                  <c:v>42.9</c:v>
                </c:pt>
                <c:pt idx="1">
                  <c:v>19.7</c:v>
                </c:pt>
                <c:pt idx="2">
                  <c:v>46.2</c:v>
                </c:pt>
                <c:pt idx="3">
                  <c:v>31.5</c:v>
                </c:pt>
                <c:pt idx="4">
                  <c:v>20.6</c:v>
                </c:pt>
                <c:pt idx="5">
                  <c:v>18.8</c:v>
                </c:pt>
                <c:pt idx="6">
                  <c:v>25.5</c:v>
                </c:pt>
                <c:pt idx="7">
                  <c:v>33.4</c:v>
                </c:pt>
                <c:pt idx="8">
                  <c:v>22.6</c:v>
                </c:pt>
                <c:pt idx="9">
                  <c:v>23.6</c:v>
                </c:pt>
                <c:pt idx="10">
                  <c:v>41.7</c:v>
                </c:pt>
                <c:pt idx="11">
                  <c:v>22.7</c:v>
                </c:pt>
                <c:pt idx="12">
                  <c:v>24.4</c:v>
                </c:pt>
                <c:pt idx="13">
                  <c:v>21.6</c:v>
                </c:pt>
                <c:pt idx="14">
                  <c:v>19.5</c:v>
                </c:pt>
                <c:pt idx="15">
                  <c:v>24.7</c:v>
                </c:pt>
                <c:pt idx="16">
                  <c:v>20.8</c:v>
                </c:pt>
              </c:numCache>
            </c:numRef>
          </c:val>
          <c:extLst>
            <c:ext xmlns:c16="http://schemas.microsoft.com/office/drawing/2014/chart" uri="{C3380CC4-5D6E-409C-BE32-E72D297353CC}">
              <c16:uniqueId val="{00000000-3CCF-49D1-9073-116185566A85}"/>
            </c:ext>
          </c:extLst>
        </c:ser>
        <c:ser>
          <c:idx val="1"/>
          <c:order val="1"/>
          <c:tx>
            <c:strRef>
              <c:f>Sheet1!$E$1</c:f>
              <c:strCache>
                <c:ptCount val="1"/>
                <c:pt idx="0">
                  <c:v>2022年3月</c:v>
                </c:pt>
              </c:strCache>
            </c:strRef>
          </c:tx>
          <c:spPr>
            <a:solidFill>
              <a:schemeClr val="accent1"/>
            </a:solidFill>
            <a:ln>
              <a:solidFill>
                <a:schemeClr val="accent1"/>
              </a:solidFill>
            </a:ln>
            <a:effectLst/>
          </c:spPr>
          <c:invertIfNegative val="0"/>
          <c:dLbls>
            <c:dLbl>
              <c:idx val="0"/>
              <c:layout>
                <c:manualLayout>
                  <c:x val="1.7059544215683051E-2"/>
                  <c:y val="-1.1187599796010283E-17"/>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36DD-4468-A32B-F80D86FFF13E}"/>
                </c:ext>
              </c:extLst>
            </c:dLbl>
            <c:dLbl>
              <c:idx val="2"/>
              <c:layout>
                <c:manualLayout>
                  <c:x val="9.1859084238293184E-3"/>
                  <c:y val="2.4409590624256995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6DD-4468-A32B-F80D86FFF13E}"/>
                </c:ext>
              </c:extLst>
            </c:dLbl>
            <c:dLbl>
              <c:idx val="3"/>
              <c:layout>
                <c:manualLayout>
                  <c:x val="1.1810453687780583E-2"/>
                  <c:y val="-2.2375199592020566E-17"/>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36DD-4468-A32B-F80D86FFF13E}"/>
                </c:ext>
              </c:extLst>
            </c:dLbl>
            <c:dLbl>
              <c:idx val="5"/>
              <c:layout>
                <c:manualLayout>
                  <c:x val="5.2490905279024809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36DD-4468-A32B-F80D86FFF13E}"/>
                </c:ext>
              </c:extLst>
            </c:dLbl>
            <c:dLbl>
              <c:idx val="6"/>
              <c:layout>
                <c:manualLayout>
                  <c:x val="7.8736357918537218E-3"/>
                  <c:y val="-2.4409590624257021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36DD-4468-A32B-F80D86FFF13E}"/>
                </c:ext>
              </c:extLst>
            </c:dLbl>
            <c:dLbl>
              <c:idx val="7"/>
              <c:layout>
                <c:manualLayout>
                  <c:x val="1.0498181055804866E-2"/>
                  <c:y val="7.3228771872770838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36DD-4468-A32B-F80D86FFF13E}"/>
                </c:ext>
              </c:extLst>
            </c:dLbl>
            <c:dLbl>
              <c:idx val="8"/>
              <c:layout>
                <c:manualLayout>
                  <c:x val="1.1810453687780583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36DD-4468-A32B-F80D86FFF13E}"/>
                </c:ext>
              </c:extLst>
            </c:dLbl>
            <c:dLbl>
              <c:idx val="9"/>
              <c:layout>
                <c:manualLayout>
                  <c:x val="1.1810453687780486E-2"/>
                  <c:y val="2.4409590624257021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36DD-4468-A32B-F80D86FFF13E}"/>
                </c:ext>
              </c:extLst>
            </c:dLbl>
            <c:dLbl>
              <c:idx val="10"/>
              <c:layout>
                <c:manualLayout>
                  <c:x val="1.4434998951731726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36DD-4468-A32B-F80D86FFF13E}"/>
                </c:ext>
              </c:extLst>
            </c:dLbl>
            <c:dLbl>
              <c:idx val="11"/>
              <c:layout>
                <c:manualLayout>
                  <c:x val="1.0498181055804866E-2"/>
                  <c:y val="1.4645754374554168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36DD-4468-A32B-F80D86FFF13E}"/>
                </c:ext>
              </c:extLst>
            </c:dLbl>
            <c:dLbl>
              <c:idx val="14"/>
              <c:layout>
                <c:manualLayout>
                  <c:x val="7.8736357918537218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36DD-4468-A32B-F80D86FFF13E}"/>
                </c:ext>
              </c:extLst>
            </c:dLbl>
            <c:dLbl>
              <c:idx val="15"/>
              <c:layout>
                <c:manualLayout>
                  <c:x val="1.0498181055804769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36DD-4468-A32B-F80D86FFF13E}"/>
                </c:ext>
              </c:extLst>
            </c:dLbl>
            <c:dLbl>
              <c:idx val="16"/>
              <c:layout>
                <c:manualLayout>
                  <c:x val="7.8736357918535293E-3"/>
                  <c:y val="-4.8819181248514042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36DD-4468-A32B-F80D86FFF13E}"/>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Sheet1!$A$2:$A$18</c:f>
              <c:strCache>
                <c:ptCount val="17"/>
                <c:pt idx="0">
                  <c:v>貧困をなくそう（ゴール1）</c:v>
                </c:pt>
                <c:pt idx="1">
                  <c:v>飢餓をゼロに（ゴール2）</c:v>
                </c:pt>
                <c:pt idx="2">
                  <c:v>すべての人に健康と福祉を（ゴール3）</c:v>
                </c:pt>
                <c:pt idx="3">
                  <c:v>質の高い教育をみんなに（ゴール4）</c:v>
                </c:pt>
                <c:pt idx="4">
                  <c:v>ジェンダー平等を実現しよう（ゴール5）</c:v>
                </c:pt>
                <c:pt idx="5">
                  <c:v>安全な水とトイレを世界中に（ゴール6）</c:v>
                </c:pt>
                <c:pt idx="6">
                  <c:v>ｴﾈﾙｷﾞｰをみんなに、そしてｸﾘｰﾝに（ゴール7）</c:v>
                </c:pt>
                <c:pt idx="7">
                  <c:v>働きがいも経済成長も（ゴール8）</c:v>
                </c:pt>
                <c:pt idx="8">
                  <c:v>産業と技術革新の基盤をつくろう（ゴール9）</c:v>
                </c:pt>
                <c:pt idx="9">
                  <c:v>人や国の不平等をなくそう（ゴール10）</c:v>
                </c:pt>
                <c:pt idx="10">
                  <c:v>住み続けられるまちづくりを（ゴール11）</c:v>
                </c:pt>
                <c:pt idx="11">
                  <c:v>つくる責任、つかう責任（ゴール12）</c:v>
                </c:pt>
                <c:pt idx="12">
                  <c:v>気候変動に具体的な対策を（ゴール13）</c:v>
                </c:pt>
                <c:pt idx="13">
                  <c:v>海の豊かさを守ろう（ゴール14）</c:v>
                </c:pt>
                <c:pt idx="14">
                  <c:v>陸の豊かさも守ろう（ゴール15）</c:v>
                </c:pt>
                <c:pt idx="15">
                  <c:v>平和と公正をすべての人に（ゴール16）</c:v>
                </c:pt>
                <c:pt idx="16">
                  <c:v>パートナーシップで目標を達成しよう（ゴール17）</c:v>
                </c:pt>
              </c:strCache>
            </c:strRef>
          </c:cat>
          <c:val>
            <c:numRef>
              <c:f>Sheet1!$E$2:$E$18</c:f>
              <c:numCache>
                <c:formatCode>General</c:formatCode>
                <c:ptCount val="17"/>
                <c:pt idx="0">
                  <c:v>42.2</c:v>
                </c:pt>
                <c:pt idx="1">
                  <c:v>22</c:v>
                </c:pt>
                <c:pt idx="2">
                  <c:v>47.3</c:v>
                </c:pt>
                <c:pt idx="3">
                  <c:v>32.9</c:v>
                </c:pt>
                <c:pt idx="4">
                  <c:v>23.4</c:v>
                </c:pt>
                <c:pt idx="5">
                  <c:v>19.5</c:v>
                </c:pt>
                <c:pt idx="6">
                  <c:v>26.7</c:v>
                </c:pt>
                <c:pt idx="7">
                  <c:v>31</c:v>
                </c:pt>
                <c:pt idx="8">
                  <c:v>20.9</c:v>
                </c:pt>
                <c:pt idx="9">
                  <c:v>23.6</c:v>
                </c:pt>
                <c:pt idx="10">
                  <c:v>38.5</c:v>
                </c:pt>
                <c:pt idx="11">
                  <c:v>20.9</c:v>
                </c:pt>
                <c:pt idx="12">
                  <c:v>22.9</c:v>
                </c:pt>
                <c:pt idx="13">
                  <c:v>23</c:v>
                </c:pt>
                <c:pt idx="14">
                  <c:v>19.7</c:v>
                </c:pt>
                <c:pt idx="15">
                  <c:v>26.2</c:v>
                </c:pt>
                <c:pt idx="16">
                  <c:v>20.5</c:v>
                </c:pt>
              </c:numCache>
            </c:numRef>
          </c:val>
          <c:extLst>
            <c:ext xmlns:c16="http://schemas.microsoft.com/office/drawing/2014/chart" uri="{C3380CC4-5D6E-409C-BE32-E72D297353CC}">
              <c16:uniqueId val="{00000001-3CCF-49D1-9073-116185566A85}"/>
            </c:ext>
          </c:extLst>
        </c:ser>
        <c:dLbls>
          <c:showLegendKey val="0"/>
          <c:showVal val="0"/>
          <c:showCatName val="0"/>
          <c:showSerName val="0"/>
          <c:showPercent val="0"/>
          <c:showBubbleSize val="0"/>
        </c:dLbls>
        <c:gapWidth val="219"/>
        <c:overlap val="-27"/>
        <c:axId val="93577936"/>
        <c:axId val="93571280"/>
      </c:barChart>
      <c:catAx>
        <c:axId val="9357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3571280"/>
        <c:crosses val="autoZero"/>
        <c:auto val="1"/>
        <c:lblAlgn val="ctr"/>
        <c:lblOffset val="100"/>
        <c:noMultiLvlLbl val="0"/>
      </c:catAx>
      <c:valAx>
        <c:axId val="93571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93577936"/>
        <c:crosses val="autoZero"/>
        <c:crossBetween val="between"/>
      </c:valAx>
      <c:spPr>
        <a:noFill/>
        <a:ln>
          <a:solidFill>
            <a:schemeClr val="tx1">
              <a:lumMod val="15000"/>
              <a:lumOff val="85000"/>
            </a:schemeClr>
          </a:solidFill>
        </a:ln>
        <a:effectLst/>
      </c:spPr>
    </c:plotArea>
    <c:legend>
      <c:legendPos val="b"/>
      <c:layout>
        <c:manualLayout>
          <c:xMode val="edge"/>
          <c:yMode val="edge"/>
          <c:x val="0.37880919421603954"/>
          <c:y val="0.93655659094504129"/>
          <c:w val="0.21809371837823355"/>
          <c:h val="4.69552110920254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34639445381852"/>
          <c:y val="5.3131486928589301E-2"/>
          <c:w val="0.82962836766371795"/>
          <c:h val="0.50886827736944529"/>
        </c:manualLayout>
      </c:layout>
      <c:barChart>
        <c:barDir val="bar"/>
        <c:grouping val="stacked"/>
        <c:varyColors val="0"/>
        <c:ser>
          <c:idx val="0"/>
          <c:order val="0"/>
          <c:tx>
            <c:strRef>
              <c:f>'Q6'!$B$1</c:f>
              <c:strCache>
                <c:ptCount val="1"/>
                <c:pt idx="0">
                  <c:v>賛同する</c:v>
                </c:pt>
              </c:strCache>
            </c:strRef>
          </c:tx>
          <c:spPr>
            <a:solidFill>
              <a:schemeClr val="accent5">
                <a:lumMod val="75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'Q6'!$A$2:$A$4</c:f>
              <c:strCache>
                <c:ptCount val="3"/>
                <c:pt idx="0">
                  <c:v>2021年3月</c:v>
                </c:pt>
                <c:pt idx="1">
                  <c:v>2021年9月</c:v>
                </c:pt>
                <c:pt idx="2">
                  <c:v>2021年3月</c:v>
                </c:pt>
              </c:strCache>
            </c:strRef>
          </c:cat>
          <c:val>
            <c:numRef>
              <c:f>'Q6'!$B$2:$B$4</c:f>
              <c:numCache>
                <c:formatCode>0.0_ </c:formatCode>
                <c:ptCount val="3"/>
                <c:pt idx="0">
                  <c:v>52.8</c:v>
                </c:pt>
                <c:pt idx="1">
                  <c:v>53.4</c:v>
                </c:pt>
                <c:pt idx="2" formatCode="General">
                  <c:v>49.2</c:v>
                </c:pt>
              </c:numCache>
            </c:numRef>
          </c:val>
          <c:extLst>
            <c:ext xmlns:c16="http://schemas.microsoft.com/office/drawing/2014/chart" uri="{C3380CC4-5D6E-409C-BE32-E72D297353CC}">
              <c16:uniqueId val="{00000000-67C1-4E63-8094-2AE025F638F7}"/>
            </c:ext>
          </c:extLst>
        </c:ser>
        <c:ser>
          <c:idx val="1"/>
          <c:order val="1"/>
          <c:tx>
            <c:strRef>
              <c:f>'Q6'!$C$1</c:f>
              <c:strCache>
                <c:ptCount val="1"/>
                <c:pt idx="0">
                  <c:v>賛同しない</c:v>
                </c:pt>
              </c:strCache>
            </c:strRef>
          </c:tx>
          <c:spPr>
            <a:solidFill>
              <a:schemeClr val="accent1">
                <a:lumMod val="40000"/>
                <a:lumOff val="60000"/>
              </a:schemeClr>
            </a:solidFill>
            <a:ln>
              <a:solidFill>
                <a:schemeClr val="tx1">
                  <a:alpha val="98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'Q6'!$A$2:$A$4</c:f>
              <c:strCache>
                <c:ptCount val="3"/>
                <c:pt idx="0">
                  <c:v>2021年3月</c:v>
                </c:pt>
                <c:pt idx="1">
                  <c:v>2021年9月</c:v>
                </c:pt>
                <c:pt idx="2">
                  <c:v>2021年3月</c:v>
                </c:pt>
              </c:strCache>
            </c:strRef>
          </c:cat>
          <c:val>
            <c:numRef>
              <c:f>'Q6'!$C$2:$C$4</c:f>
              <c:numCache>
                <c:formatCode>0.0_ </c:formatCode>
                <c:ptCount val="3"/>
                <c:pt idx="0">
                  <c:v>5.4</c:v>
                </c:pt>
                <c:pt idx="1">
                  <c:v>5</c:v>
                </c:pt>
                <c:pt idx="2" formatCode="General">
                  <c:v>4.7</c:v>
                </c:pt>
              </c:numCache>
            </c:numRef>
          </c:val>
          <c:extLst>
            <c:ext xmlns:c16="http://schemas.microsoft.com/office/drawing/2014/chart" uri="{C3380CC4-5D6E-409C-BE32-E72D297353CC}">
              <c16:uniqueId val="{00000001-67C1-4E63-8094-2AE025F638F7}"/>
            </c:ext>
          </c:extLst>
        </c:ser>
        <c:ser>
          <c:idx val="2"/>
          <c:order val="2"/>
          <c:tx>
            <c:strRef>
              <c:f>'Q6'!$D$1</c:f>
              <c:strCache>
                <c:ptCount val="1"/>
                <c:pt idx="0">
                  <c:v>わからない</c:v>
                </c:pt>
              </c:strCache>
            </c:strRef>
          </c:tx>
          <c:spPr>
            <a:pattFill prst="narHorz">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'Q6'!$A$2:$A$4</c:f>
              <c:strCache>
                <c:ptCount val="3"/>
                <c:pt idx="0">
                  <c:v>2021年3月</c:v>
                </c:pt>
                <c:pt idx="1">
                  <c:v>2021年9月</c:v>
                </c:pt>
                <c:pt idx="2">
                  <c:v>2021年3月</c:v>
                </c:pt>
              </c:strCache>
            </c:strRef>
          </c:cat>
          <c:val>
            <c:numRef>
              <c:f>'Q6'!$D$2:$D$4</c:f>
              <c:numCache>
                <c:formatCode>0.0_ </c:formatCode>
                <c:ptCount val="3"/>
                <c:pt idx="0">
                  <c:v>41.8</c:v>
                </c:pt>
                <c:pt idx="1">
                  <c:v>41.6</c:v>
                </c:pt>
                <c:pt idx="2" formatCode="General">
                  <c:v>46.1</c:v>
                </c:pt>
              </c:numCache>
            </c:numRef>
          </c:val>
          <c:extLst>
            <c:ext xmlns:c16="http://schemas.microsoft.com/office/drawing/2014/chart" uri="{C3380CC4-5D6E-409C-BE32-E72D297353CC}">
              <c16:uniqueId val="{00000002-67C1-4E63-8094-2AE025F638F7}"/>
            </c:ext>
          </c:extLst>
        </c:ser>
        <c:dLbls>
          <c:dLblPos val="ctr"/>
          <c:showLegendKey val="0"/>
          <c:showVal val="1"/>
          <c:showCatName val="0"/>
          <c:showSerName val="0"/>
          <c:showPercent val="0"/>
          <c:showBubbleSize val="0"/>
        </c:dLbls>
        <c:gapWidth val="25"/>
        <c:overlap val="100"/>
        <c:axId val="501151519"/>
        <c:axId val="501151103"/>
      </c:barChart>
      <c:catAx>
        <c:axId val="501151519"/>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1151103"/>
        <c:crosses val="autoZero"/>
        <c:auto val="1"/>
        <c:lblAlgn val="ctr"/>
        <c:lblOffset val="100"/>
        <c:noMultiLvlLbl val="0"/>
      </c:catAx>
      <c:valAx>
        <c:axId val="501151103"/>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50115151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withinLinear" id="18">
  <a:schemeClr val="accent5"/>
</cs:colorStyle>
</file>

<file path=ppt/charts/colors14.xml><?xml version="1.0" encoding="utf-8"?>
<cs:colorStyle xmlns:cs="http://schemas.microsoft.com/office/drawing/2012/chartStyle" xmlns:a="http://schemas.openxmlformats.org/drawingml/2006/main" meth="withinLinear" id="18">
  <a:schemeClr val="accent5"/>
</cs:colorStyle>
</file>

<file path=ppt/charts/colors15.xml><?xml version="1.0" encoding="utf-8"?>
<cs:colorStyle xmlns:cs="http://schemas.microsoft.com/office/drawing/2012/chartStyle" xmlns:a="http://schemas.openxmlformats.org/drawingml/2006/main" meth="withinLinear" id="18">
  <a:schemeClr val="accent5"/>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cdr:y>
    </cdr:from>
    <cdr:to>
      <cdr:x>0.05107</cdr:x>
      <cdr:y>0.05899</cdr:y>
    </cdr:to>
    <cdr:sp macro="" textlink="">
      <cdr:nvSpPr>
        <cdr:cNvPr id="2" name="テキスト ボックス 1"/>
        <cdr:cNvSpPr txBox="1"/>
      </cdr:nvSpPr>
      <cdr:spPr>
        <a:xfrm xmlns:a="http://schemas.openxmlformats.org/drawingml/2006/main">
          <a:off x="-1540043" y="-2258149"/>
          <a:ext cx="501217" cy="2350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200" dirty="0" smtClean="0"/>
            <a:t>単位：％</a:t>
          </a:r>
          <a:endParaRPr lang="ja-JP" altLang="en-US" sz="12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F0C5879-C207-4D73-ADAE-F41AE4015053}" type="datetimeFigureOut">
              <a:rPr kumimoji="1" lang="ja-JP" altLang="en-US" smtClean="0"/>
              <a:t>2022/6/2</a:t>
            </a:fld>
            <a:endParaRPr kumimoji="1" lang="ja-JP" altLang="en-US"/>
          </a:p>
        </p:txBody>
      </p:sp>
      <p:sp>
        <p:nvSpPr>
          <p:cNvPr id="4" name="スライド イメージ プレースホルダー 3"/>
          <p:cNvSpPr>
            <a:spLocks noGrp="1" noRot="1" noChangeAspect="1"/>
          </p:cNvSpPr>
          <p:nvPr>
            <p:ph type="sldImg" idx="2"/>
          </p:nvPr>
        </p:nvSpPr>
        <p:spPr>
          <a:xfrm>
            <a:off x="1095375" y="1243013"/>
            <a:ext cx="46164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6265758-DF64-4FEF-BF39-5B494A79E479}" type="slidenum">
              <a:rPr kumimoji="1" lang="ja-JP" altLang="en-US" smtClean="0"/>
              <a:t>‹#›</a:t>
            </a:fld>
            <a:endParaRPr kumimoji="1" lang="ja-JP" altLang="en-US"/>
          </a:p>
        </p:txBody>
      </p:sp>
    </p:spTree>
    <p:extLst>
      <p:ext uri="{BB962C8B-B14F-4D97-AF65-F5344CB8AC3E}">
        <p14:creationId xmlns:p14="http://schemas.microsoft.com/office/powerpoint/2010/main" val="38403261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265758-DF64-4FEF-BF39-5B494A79E479}" type="slidenum">
              <a:rPr kumimoji="1" lang="ja-JP" altLang="en-US" smtClean="0"/>
              <a:t>6</a:t>
            </a:fld>
            <a:endParaRPr kumimoji="1" lang="ja-JP" altLang="en-US"/>
          </a:p>
        </p:txBody>
      </p:sp>
    </p:spTree>
    <p:extLst>
      <p:ext uri="{BB962C8B-B14F-4D97-AF65-F5344CB8AC3E}">
        <p14:creationId xmlns:p14="http://schemas.microsoft.com/office/powerpoint/2010/main" val="1791183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78222"/>
            <a:ext cx="8420100" cy="2506427"/>
          </a:xfrm>
        </p:spPr>
        <p:txBody>
          <a:bodyPr anchor="b"/>
          <a:lstStyle>
            <a:lvl1pPr algn="ctr">
              <a:defRPr sz="6299"/>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781306"/>
            <a:ext cx="7429500"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2E3C50B-D8C0-44AF-8E5C-89B6DCD4CAEE}"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6278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3587735-3CE1-45D2-9C92-D867D9216D27}"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1155274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83297"/>
            <a:ext cx="2135981" cy="610108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83297"/>
            <a:ext cx="6284119" cy="610108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E9B8DA-56B5-4158-B70A-2C37A5F4D6CE}"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2831755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78222"/>
            <a:ext cx="8420100" cy="2506427"/>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781306"/>
            <a:ext cx="7429500" cy="173816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27FF42D-F74A-42BE-8D06-C930012C13DD}"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3261500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3B777CC-B489-4C28-A286-E1F2CF2B55DD}"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4260712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94832"/>
            <a:ext cx="8543925" cy="2994714"/>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80" y="4817877"/>
            <a:ext cx="8543925" cy="1574849"/>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02D1D0E-04E4-44B5-9C97-2C260AE41241}"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314225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916484"/>
            <a:ext cx="4210050" cy="456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916484"/>
            <a:ext cx="4210050" cy="456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1D2FEF4-F996-4925-990D-10D8305610D6}" type="datetime1">
              <a:rPr kumimoji="1" lang="ja-JP" altLang="en-US" smtClean="0"/>
              <a:t>2022/6/2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2333592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83300"/>
            <a:ext cx="8543925" cy="139153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764832"/>
            <a:ext cx="4190702"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629749"/>
            <a:ext cx="4190702" cy="38679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764832"/>
            <a:ext cx="4211340"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629749"/>
            <a:ext cx="4211340" cy="38679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7A4F168-2FE4-4DB6-B7F5-4E333715E1F5}" type="datetime1">
              <a:rPr kumimoji="1" lang="ja-JP" altLang="en-US" smtClean="0"/>
              <a:t>2022/6/2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1460895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0CA839-F110-40EA-BBD2-2D14D396702C}" type="datetime1">
              <a:rPr kumimoji="1" lang="ja-JP" altLang="en-US" smtClean="0"/>
              <a:t>2022/6/2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20420847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B2A5D-1070-4985-BB3E-10A9FC6D4507}" type="datetime1">
              <a:rPr kumimoji="1" lang="ja-JP" altLang="en-US" smtClean="0"/>
              <a:t>2022/6/2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1359533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79954"/>
            <a:ext cx="3194943" cy="167984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1" y="1036571"/>
            <a:ext cx="5014913" cy="511617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9" y="2159794"/>
            <a:ext cx="3194943"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73AD25C-54C3-4478-8F29-69E0612A9371}" type="datetime1">
              <a:rPr kumimoji="1" lang="ja-JP" altLang="en-US" smtClean="0"/>
              <a:t>2022/6/2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326762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1235CAC-6FFF-49B7-AC71-BD905E4738A3}"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2902023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79954"/>
            <a:ext cx="3194943" cy="167984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1" y="1036571"/>
            <a:ext cx="5014913" cy="511617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9" y="2159794"/>
            <a:ext cx="3194943"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A7C8CF6-39F4-4AA6-99F9-A7EA700326B3}" type="datetime1">
              <a:rPr kumimoji="1" lang="ja-JP" altLang="en-US" smtClean="0"/>
              <a:t>2022/6/2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29511554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BAAF079-9333-4938-BEC4-B6AB0F987CBD}"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6957995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83297"/>
            <a:ext cx="2135981" cy="610108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9" y="383297"/>
            <a:ext cx="6284119" cy="610108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E3DF368-F80A-45E5-A0FC-B7931D351735}"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9912760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上">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E40889D2-C05A-4D6F-8B6E-8DCC05FAD8B5}" type="datetime1">
              <a:rPr kumimoji="1" lang="ja-JP" altLang="en-US" smtClean="0"/>
              <a:t>2022/6/2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9105900" y="120943"/>
            <a:ext cx="682898" cy="377917"/>
          </a:xfrm>
          <a:solidFill>
            <a:schemeClr val="bg1"/>
          </a:solidFill>
          <a:ln>
            <a:solidFill>
              <a:schemeClr val="accent6"/>
            </a:solidFill>
          </a:ln>
        </p:spPr>
        <p:txBody>
          <a:bodyPr/>
          <a:lstStyle>
            <a:lvl1pPr algn="ctr">
              <a:defRPr sz="1400">
                <a:solidFill>
                  <a:schemeClr val="tx1"/>
                </a:solidFill>
                <a:latin typeface="Meiryo UI" panose="020B0604030504040204" pitchFamily="50" charset="-128"/>
                <a:ea typeface="Meiryo UI" panose="020B0604030504040204" pitchFamily="50" charset="-128"/>
              </a:defRPr>
            </a:lvl1pPr>
          </a:lstStyle>
          <a:p>
            <a:fld id="{7B20388F-A125-4D2E-BBF0-E240911E1C91}" type="slidenum">
              <a:rPr kumimoji="1" lang="ja-JP" altLang="en-US" smtClean="0"/>
              <a:pPr/>
              <a:t>‹#›</a:t>
            </a:fld>
            <a:endParaRPr kumimoji="1" lang="ja-JP" altLang="en-US"/>
          </a:p>
        </p:txBody>
      </p:sp>
    </p:spTree>
    <p:extLst>
      <p:ext uri="{BB962C8B-B14F-4D97-AF65-F5344CB8AC3E}">
        <p14:creationId xmlns:p14="http://schemas.microsoft.com/office/powerpoint/2010/main" val="24838722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94831"/>
            <a:ext cx="8543925" cy="2994714"/>
          </a:xfrm>
        </p:spPr>
        <p:txBody>
          <a:bodyPr anchor="b"/>
          <a:lstStyle>
            <a:lvl1pPr>
              <a:defRPr sz="6299"/>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817876"/>
            <a:ext cx="8543925"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B2C9F2D-816D-4C9C-8E93-9775826336D4}"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1681288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916484"/>
            <a:ext cx="4210050" cy="456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916484"/>
            <a:ext cx="4210050" cy="456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633E976-3691-4ADD-B9B6-C575BCFC738C}" type="datetime1">
              <a:rPr kumimoji="1" lang="ja-JP" altLang="en-US" smtClean="0"/>
              <a:t>2022/6/2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607855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83299"/>
            <a:ext cx="8543925" cy="139153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764832"/>
            <a:ext cx="4190702"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629749"/>
            <a:ext cx="4190702" cy="38679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764832"/>
            <a:ext cx="4211340"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629749"/>
            <a:ext cx="4211340" cy="38679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BC80A88-7CD2-4BAC-A01D-911E4ACD2C9E}" type="datetime1">
              <a:rPr kumimoji="1" lang="ja-JP" altLang="en-US" smtClean="0"/>
              <a:t>2022/6/2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1596631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144D7B8-86D4-40D6-A027-E17EBAA6FDE3}" type="datetime1">
              <a:rPr kumimoji="1" lang="ja-JP" altLang="en-US" smtClean="0"/>
              <a:t>2022/6/2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350196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98571B-9E1F-44B7-97CF-7F0AF1699C33}" type="datetime1">
              <a:rPr kumimoji="1" lang="ja-JP" altLang="en-US" smtClean="0"/>
              <a:t>2022/6/2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1274401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79954"/>
            <a:ext cx="3194943" cy="1679840"/>
          </a:xfrm>
        </p:spPr>
        <p:txBody>
          <a:bodyPr anchor="b"/>
          <a:lstStyle>
            <a:lvl1pPr>
              <a:defRPr sz="335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1036570"/>
            <a:ext cx="5014913"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159794"/>
            <a:ext cx="3194943"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D014FB-4BE6-40E0-B7EF-F039431F8D3C}" type="datetime1">
              <a:rPr kumimoji="1" lang="ja-JP" altLang="en-US" smtClean="0"/>
              <a:t>2022/6/2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4225290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79954"/>
            <a:ext cx="3194943" cy="1679840"/>
          </a:xfrm>
        </p:spPr>
        <p:txBody>
          <a:bodyPr anchor="b"/>
          <a:lstStyle>
            <a:lvl1pPr>
              <a:defRPr sz="335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1036570"/>
            <a:ext cx="5014913"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smtClean="0"/>
              <a:t>図を追加</a:t>
            </a:r>
            <a:endParaRPr lang="en-US" dirty="0"/>
          </a:p>
        </p:txBody>
      </p:sp>
      <p:sp>
        <p:nvSpPr>
          <p:cNvPr id="4" name="Text Placeholder 3"/>
          <p:cNvSpPr>
            <a:spLocks noGrp="1"/>
          </p:cNvSpPr>
          <p:nvPr>
            <p:ph type="body" sz="half" idx="2"/>
          </p:nvPr>
        </p:nvSpPr>
        <p:spPr>
          <a:xfrm>
            <a:off x="682328" y="2159794"/>
            <a:ext cx="3194943"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188EB7D-7546-49BB-9DAB-84AAB1E186DA}" type="datetime1">
              <a:rPr kumimoji="1" lang="ja-JP" altLang="en-US" smtClean="0"/>
              <a:t>2022/6/2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1514313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83299"/>
            <a:ext cx="8543925" cy="139153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916484"/>
            <a:ext cx="8543925" cy="45678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672698"/>
            <a:ext cx="2228850"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909227D1-5AFF-45D3-8CBD-92BFA66D22B5}" type="datetime1">
              <a:rPr kumimoji="1" lang="ja-JP" altLang="en-US" smtClean="0"/>
              <a:t>2022/6/2</a:t>
            </a:fld>
            <a:endParaRPr kumimoji="1" lang="ja-JP" altLang="en-US"/>
          </a:p>
        </p:txBody>
      </p:sp>
      <p:sp>
        <p:nvSpPr>
          <p:cNvPr id="5" name="Footer Placeholder 4"/>
          <p:cNvSpPr>
            <a:spLocks noGrp="1"/>
          </p:cNvSpPr>
          <p:nvPr>
            <p:ph type="ftr" sz="quarter" idx="3"/>
          </p:nvPr>
        </p:nvSpPr>
        <p:spPr>
          <a:xfrm>
            <a:off x="3281363" y="6672698"/>
            <a:ext cx="3343275"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672698"/>
            <a:ext cx="2228850"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40907679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9" y="383300"/>
            <a:ext cx="8543925" cy="139153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9" y="1916484"/>
            <a:ext cx="8543925" cy="45678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672699"/>
            <a:ext cx="2228850" cy="383297"/>
          </a:xfrm>
          <a:prstGeom prst="rect">
            <a:avLst/>
          </a:prstGeom>
        </p:spPr>
        <p:txBody>
          <a:bodyPr vert="horz" lIns="91440" tIns="45720" rIns="91440" bIns="45720" rtlCol="0" anchor="ctr"/>
          <a:lstStyle>
            <a:lvl1pPr algn="l">
              <a:defRPr sz="1200">
                <a:solidFill>
                  <a:schemeClr val="tx1">
                    <a:tint val="75000"/>
                  </a:schemeClr>
                </a:solidFill>
              </a:defRPr>
            </a:lvl1pPr>
          </a:lstStyle>
          <a:p>
            <a:fld id="{31DDF8A9-5178-434A-87B5-6A444874AE77}" type="datetime1">
              <a:rPr kumimoji="1" lang="ja-JP" altLang="en-US" smtClean="0"/>
              <a:t>2022/6/2</a:t>
            </a:fld>
            <a:endParaRPr kumimoji="1" lang="ja-JP" altLang="en-US"/>
          </a:p>
        </p:txBody>
      </p:sp>
      <p:sp>
        <p:nvSpPr>
          <p:cNvPr id="5" name="Footer Placeholder 4"/>
          <p:cNvSpPr>
            <a:spLocks noGrp="1"/>
          </p:cNvSpPr>
          <p:nvPr>
            <p:ph type="ftr" sz="quarter" idx="3"/>
          </p:nvPr>
        </p:nvSpPr>
        <p:spPr>
          <a:xfrm>
            <a:off x="3281364" y="6672699"/>
            <a:ext cx="3343275" cy="38329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672699"/>
            <a:ext cx="2228850" cy="383297"/>
          </a:xfrm>
          <a:prstGeom prst="rect">
            <a:avLst/>
          </a:prstGeom>
        </p:spPr>
        <p:txBody>
          <a:bodyPr vert="horz" lIns="91440" tIns="45720" rIns="91440" bIns="45720" rtlCol="0" anchor="ctr"/>
          <a:lstStyle>
            <a:lvl1pPr algn="r">
              <a:defRPr sz="1200">
                <a:solidFill>
                  <a:schemeClr val="tx1">
                    <a:tint val="75000"/>
                  </a:schemeClr>
                </a:solidFill>
              </a:defRPr>
            </a:lvl1p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32147080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3.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3.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578325"/>
            <a:ext cx="9906000" cy="1579309"/>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lnSpc>
                <a:spcPct val="150000"/>
              </a:lnSpc>
            </a:pPr>
            <a:r>
              <a:rPr kumimoji="1" lang="en-US" altLang="ja-JP" sz="2800" b="1" dirty="0" smtClean="0">
                <a:latin typeface="Meiryo UI" panose="020B0604030504040204" pitchFamily="50" charset="-128"/>
                <a:ea typeface="Meiryo UI" panose="020B0604030504040204" pitchFamily="50" charset="-128"/>
              </a:rPr>
              <a:t>SDGs</a:t>
            </a:r>
            <a:r>
              <a:rPr kumimoji="1" lang="ja-JP" altLang="en-US" sz="2800" b="1" dirty="0" smtClean="0">
                <a:latin typeface="Meiryo UI" panose="020B0604030504040204" pitchFamily="50" charset="-128"/>
                <a:ea typeface="Meiryo UI" panose="020B0604030504040204" pitchFamily="50" charset="-128"/>
              </a:rPr>
              <a:t>認知度調査（</a:t>
            </a:r>
            <a:r>
              <a:rPr kumimoji="1" lang="en-US" altLang="ja-JP" sz="2800" b="1" dirty="0" smtClean="0">
                <a:latin typeface="Meiryo UI" panose="020B0604030504040204" pitchFamily="50" charset="-128"/>
                <a:ea typeface="Meiryo UI" panose="020B0604030504040204" pitchFamily="50" charset="-128"/>
              </a:rPr>
              <a:t>Q</a:t>
            </a:r>
            <a:r>
              <a:rPr kumimoji="1" lang="ja-JP" altLang="en-US" sz="2800" b="1" dirty="0" smtClean="0">
                <a:latin typeface="Meiryo UI" panose="020B0604030504040204" pitchFamily="50" charset="-128"/>
                <a:ea typeface="Meiryo UI" panose="020B0604030504040204" pitchFamily="50" charset="-128"/>
              </a:rPr>
              <a:t>ネット）</a:t>
            </a:r>
            <a:endParaRPr kumimoji="1" lang="en-US" altLang="ja-JP" sz="2800" b="1" dirty="0" smtClean="0">
              <a:latin typeface="Meiryo UI" panose="020B0604030504040204" pitchFamily="50" charset="-128"/>
              <a:ea typeface="Meiryo UI" panose="020B0604030504040204" pitchFamily="50" charset="-128"/>
            </a:endParaRPr>
          </a:p>
          <a:p>
            <a:pPr algn="ctr">
              <a:lnSpc>
                <a:spcPct val="150000"/>
              </a:lnSpc>
            </a:pPr>
            <a:r>
              <a:rPr kumimoji="1" lang="en-US" altLang="ja-JP" sz="2800" b="1" dirty="0" smtClean="0">
                <a:latin typeface="Meiryo UI" panose="020B0604030504040204" pitchFamily="50" charset="-128"/>
                <a:ea typeface="Meiryo UI" panose="020B0604030504040204" pitchFamily="50" charset="-128"/>
              </a:rPr>
              <a:t>2022</a:t>
            </a:r>
            <a:r>
              <a:rPr kumimoji="1" lang="ja-JP" altLang="en-US" sz="2800" b="1" dirty="0" smtClean="0">
                <a:latin typeface="Meiryo UI" panose="020B0604030504040204" pitchFamily="50" charset="-128"/>
                <a:ea typeface="Meiryo UI" panose="020B0604030504040204" pitchFamily="50" charset="-128"/>
              </a:rPr>
              <a:t>年</a:t>
            </a:r>
            <a:r>
              <a:rPr kumimoji="1" lang="ja-JP" altLang="en-US" sz="2800" b="1" dirty="0">
                <a:latin typeface="Meiryo UI" panose="020B0604030504040204" pitchFamily="50" charset="-128"/>
                <a:ea typeface="Meiryo UI" panose="020B0604030504040204" pitchFamily="50" charset="-128"/>
              </a:rPr>
              <a:t>３</a:t>
            </a:r>
            <a:r>
              <a:rPr kumimoji="1" lang="ja-JP" altLang="en-US" sz="2800" b="1" dirty="0" smtClean="0">
                <a:latin typeface="Meiryo UI" panose="020B0604030504040204" pitchFamily="50" charset="-128"/>
                <a:ea typeface="Meiryo UI" panose="020B0604030504040204" pitchFamily="50" charset="-128"/>
              </a:rPr>
              <a:t>月調査</a:t>
            </a:r>
            <a:endParaRPr kumimoji="1" lang="en-US" altLang="ja-JP" sz="2800" b="1"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0996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 y="13921"/>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a:t>
            </a:r>
            <a:r>
              <a:rPr kumimoji="1" lang="en-US" altLang="ja-JP" sz="2000" b="1" dirty="0" smtClean="0">
                <a:solidFill>
                  <a:prstClr val="white"/>
                </a:solidFill>
                <a:latin typeface="Meiryo UI" panose="020B0604030504040204" pitchFamily="50" charset="-128"/>
                <a:ea typeface="Meiryo UI" panose="020B0604030504040204" pitchFamily="50" charset="-128"/>
              </a:rPr>
              <a:t>SDGs</a:t>
            </a:r>
            <a:r>
              <a:rPr kumimoji="1" lang="ja-JP" altLang="en-US" sz="2000" b="1" dirty="0" smtClean="0">
                <a:solidFill>
                  <a:prstClr val="white"/>
                </a:solidFill>
                <a:latin typeface="Meiryo UI" panose="020B0604030504040204" pitchFamily="50" charset="-128"/>
                <a:ea typeface="Meiryo UI" panose="020B0604030504040204" pitchFamily="50" charset="-128"/>
              </a:rPr>
              <a:t>意識度（全体・性別）</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5"/>
          <p:cNvSpPr>
            <a:spLocks noGrp="1"/>
          </p:cNvSpPr>
          <p:nvPr>
            <p:ph type="sldNum" sz="quarter" idx="12"/>
          </p:nvPr>
        </p:nvSpPr>
        <p:spPr>
          <a:xfrm>
            <a:off x="9105900" y="96701"/>
            <a:ext cx="682898" cy="377917"/>
          </a:xfrm>
        </p:spPr>
        <p:txBody>
          <a:bodyPr/>
          <a:lstStyle/>
          <a:p>
            <a:fld id="{7B20388F-A125-4D2E-BBF0-E240911E1C91}" type="slidenum">
              <a:rPr kumimoji="1" lang="ja-JP" altLang="en-US">
                <a:solidFill>
                  <a:prstClr val="black"/>
                </a:solidFill>
              </a:rPr>
              <a:pPr/>
              <a:t>9</a:t>
            </a:fld>
            <a:endParaRPr kumimoji="1" lang="ja-JP" altLang="en-US">
              <a:solidFill>
                <a:prstClr val="black"/>
              </a:solidFill>
            </a:endParaRPr>
          </a:p>
        </p:txBody>
      </p:sp>
      <p:sp>
        <p:nvSpPr>
          <p:cNvPr id="5" name="テキスト ボックス 4"/>
          <p:cNvSpPr txBox="1"/>
          <p:nvPr/>
        </p:nvSpPr>
        <p:spPr>
          <a:xfrm>
            <a:off x="168791" y="1148685"/>
            <a:ext cx="3039471" cy="369332"/>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意識度（全体）</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68791" y="3119099"/>
            <a:ext cx="6094725" cy="369332"/>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意識度（性別）</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90524" y="660301"/>
            <a:ext cx="8439139" cy="496834"/>
          </a:xfrm>
          <a:prstGeom prst="rect">
            <a:avLst/>
          </a:prstGeom>
          <a:ln w="12700">
            <a:noFill/>
          </a:ln>
        </p:spPr>
        <p:txBody>
          <a:bodyPr wrap="square" anchor="t">
            <a:noAutofit/>
          </a:bodyPr>
          <a:lstStyle/>
          <a:p>
            <a:pPr>
              <a:lnSpc>
                <a:spcPts val="2096"/>
              </a:lnSpc>
            </a:pPr>
            <a:r>
              <a:rPr lang="ja-JP" altLang="en-US" sz="1400" dirty="0" smtClean="0">
                <a:latin typeface="+mn-ea"/>
              </a:rPr>
              <a:t>〇</a:t>
            </a:r>
            <a:r>
              <a:rPr lang="en-US" altLang="ja-JP" sz="1400" dirty="0" smtClean="0">
                <a:latin typeface="+mn-ea"/>
              </a:rPr>
              <a:t>SDGs</a:t>
            </a:r>
            <a:r>
              <a:rPr lang="ja-JP" altLang="en-US" sz="1400" dirty="0" smtClean="0">
                <a:latin typeface="+mn-ea"/>
              </a:rPr>
              <a:t>を知っていた人の中で、</a:t>
            </a:r>
            <a:r>
              <a:rPr lang="en-US" altLang="ja-JP" sz="1400" dirty="0" smtClean="0">
                <a:latin typeface="+mn-ea"/>
              </a:rPr>
              <a:t>SDGs</a:t>
            </a:r>
            <a:r>
              <a:rPr lang="ja-JP" altLang="en-US" sz="1400" dirty="0" smtClean="0">
                <a:latin typeface="+mn-ea"/>
              </a:rPr>
              <a:t>を意識して行動している割合は、</a:t>
            </a:r>
            <a:r>
              <a:rPr lang="en-US" altLang="ja-JP" sz="1400" dirty="0" smtClean="0">
                <a:latin typeface="+mn-ea"/>
              </a:rPr>
              <a:t>81.2%</a:t>
            </a:r>
            <a:r>
              <a:rPr lang="ja-JP" altLang="en-US" sz="1400" dirty="0" err="1" smtClean="0">
                <a:latin typeface="+mn-ea"/>
              </a:rPr>
              <a:t>。</a:t>
            </a:r>
            <a:endParaRPr lang="en-US" altLang="ja-JP" sz="1400" dirty="0" smtClean="0">
              <a:latin typeface="+mn-ea"/>
            </a:endParaRPr>
          </a:p>
        </p:txBody>
      </p:sp>
      <p:graphicFrame>
        <p:nvGraphicFramePr>
          <p:cNvPr id="10" name="グラフ 9"/>
          <p:cNvGraphicFramePr>
            <a:graphicFrameLocks/>
          </p:cNvGraphicFramePr>
          <p:nvPr>
            <p:extLst>
              <p:ext uri="{D42A27DB-BD31-4B8C-83A1-F6EECF244321}">
                <p14:modId xmlns:p14="http://schemas.microsoft.com/office/powerpoint/2010/main" val="1638091396"/>
              </p:ext>
            </p:extLst>
          </p:nvPr>
        </p:nvGraphicFramePr>
        <p:xfrm>
          <a:off x="290524" y="1478666"/>
          <a:ext cx="9001112" cy="15085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p:cNvGraphicFramePr>
            <a:graphicFrameLocks/>
          </p:cNvGraphicFramePr>
          <p:nvPr>
            <p:extLst>
              <p:ext uri="{D42A27DB-BD31-4B8C-83A1-F6EECF244321}">
                <p14:modId xmlns:p14="http://schemas.microsoft.com/office/powerpoint/2010/main" val="10874813"/>
              </p:ext>
            </p:extLst>
          </p:nvPr>
        </p:nvGraphicFramePr>
        <p:xfrm>
          <a:off x="778537" y="3427687"/>
          <a:ext cx="8327363" cy="3771626"/>
        </p:xfrm>
        <a:graphic>
          <a:graphicData uri="http://schemas.openxmlformats.org/drawingml/2006/chart">
            <c:chart xmlns:c="http://schemas.openxmlformats.org/drawingml/2006/chart" xmlns:r="http://schemas.openxmlformats.org/officeDocument/2006/relationships" r:id="rId3"/>
          </a:graphicData>
        </a:graphic>
      </p:graphicFrame>
      <p:sp>
        <p:nvSpPr>
          <p:cNvPr id="17" name="テキスト ボックス 16"/>
          <p:cNvSpPr txBox="1"/>
          <p:nvPr/>
        </p:nvSpPr>
        <p:spPr>
          <a:xfrm>
            <a:off x="455372" y="3672532"/>
            <a:ext cx="323165" cy="1365545"/>
          </a:xfrm>
          <a:prstGeom prst="rect">
            <a:avLst/>
          </a:prstGeom>
          <a:noFill/>
          <a:ln>
            <a:solidFill>
              <a:schemeClr val="tx1"/>
            </a:solidFill>
          </a:ln>
        </p:spPr>
        <p:txBody>
          <a:bodyPr vert="eaVert" wrap="square" rtlCol="0" anchor="ctr">
            <a:spAutoFit/>
          </a:bodyPr>
          <a:lstStyle/>
          <a:p>
            <a:pPr algn="ctr"/>
            <a:r>
              <a:rPr kumimoji="1" lang="ja-JP" altLang="en-US" sz="900" dirty="0" smtClean="0"/>
              <a:t>男　　性</a:t>
            </a:r>
            <a:endParaRPr kumimoji="1" lang="ja-JP" altLang="en-US" sz="900" dirty="0"/>
          </a:p>
        </p:txBody>
      </p:sp>
      <p:sp>
        <p:nvSpPr>
          <p:cNvPr id="18" name="テキスト ボックス 17"/>
          <p:cNvSpPr txBox="1"/>
          <p:nvPr/>
        </p:nvSpPr>
        <p:spPr>
          <a:xfrm>
            <a:off x="443429" y="5250716"/>
            <a:ext cx="323165" cy="1365808"/>
          </a:xfrm>
          <a:prstGeom prst="rect">
            <a:avLst/>
          </a:prstGeom>
          <a:noFill/>
          <a:ln>
            <a:solidFill>
              <a:schemeClr val="tx1"/>
            </a:solidFill>
          </a:ln>
        </p:spPr>
        <p:txBody>
          <a:bodyPr vert="eaVert" wrap="square" rtlCol="0" anchor="ctr">
            <a:spAutoFit/>
          </a:bodyPr>
          <a:lstStyle/>
          <a:p>
            <a:pPr algn="ctr"/>
            <a:r>
              <a:rPr kumimoji="1" lang="ja-JP" altLang="en-US" sz="900" dirty="0" smtClean="0"/>
              <a:t>女　　性</a:t>
            </a:r>
            <a:endParaRPr kumimoji="1" lang="ja-JP" altLang="en-US" sz="900" dirty="0"/>
          </a:p>
        </p:txBody>
      </p:sp>
    </p:spTree>
    <p:extLst>
      <p:ext uri="{BB962C8B-B14F-4D97-AF65-F5344CB8AC3E}">
        <p14:creationId xmlns:p14="http://schemas.microsoft.com/office/powerpoint/2010/main" val="3750103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 y="13921"/>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a:t>
            </a:r>
            <a:r>
              <a:rPr kumimoji="1" lang="en-US" altLang="ja-JP" sz="2000" b="1" dirty="0" smtClean="0">
                <a:solidFill>
                  <a:prstClr val="white"/>
                </a:solidFill>
                <a:latin typeface="Meiryo UI" panose="020B0604030504040204" pitchFamily="50" charset="-128"/>
                <a:ea typeface="Meiryo UI" panose="020B0604030504040204" pitchFamily="50" charset="-128"/>
              </a:rPr>
              <a:t>SDGs</a:t>
            </a:r>
            <a:r>
              <a:rPr kumimoji="1" lang="ja-JP" altLang="en-US" sz="2000" b="1" dirty="0" smtClean="0">
                <a:solidFill>
                  <a:prstClr val="white"/>
                </a:solidFill>
                <a:latin typeface="Meiryo UI" panose="020B0604030504040204" pitchFamily="50" charset="-128"/>
                <a:ea typeface="Meiryo UI" panose="020B0604030504040204" pitchFamily="50" charset="-128"/>
              </a:rPr>
              <a:t>意識度（年代別）</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5"/>
          <p:cNvSpPr>
            <a:spLocks noGrp="1"/>
          </p:cNvSpPr>
          <p:nvPr>
            <p:ph type="sldNum" sz="quarter" idx="12"/>
          </p:nvPr>
        </p:nvSpPr>
        <p:spPr>
          <a:xfrm>
            <a:off x="9105900" y="96701"/>
            <a:ext cx="682898" cy="377917"/>
          </a:xfrm>
        </p:spPr>
        <p:txBody>
          <a:bodyPr/>
          <a:lstStyle/>
          <a:p>
            <a:fld id="{7B20388F-A125-4D2E-BBF0-E240911E1C91}" type="slidenum">
              <a:rPr kumimoji="1" lang="ja-JP" altLang="en-US">
                <a:solidFill>
                  <a:prstClr val="black"/>
                </a:solidFill>
              </a:rPr>
              <a:pPr/>
              <a:t>10</a:t>
            </a:fld>
            <a:endParaRPr kumimoji="1" lang="ja-JP" altLang="en-US">
              <a:solidFill>
                <a:prstClr val="black"/>
              </a:solidFill>
            </a:endParaRPr>
          </a:p>
        </p:txBody>
      </p:sp>
      <p:graphicFrame>
        <p:nvGraphicFramePr>
          <p:cNvPr id="13" name="グラフ 12"/>
          <p:cNvGraphicFramePr>
            <a:graphicFrameLocks/>
          </p:cNvGraphicFramePr>
          <p:nvPr>
            <p:extLst>
              <p:ext uri="{D42A27DB-BD31-4B8C-83A1-F6EECF244321}">
                <p14:modId xmlns:p14="http://schemas.microsoft.com/office/powerpoint/2010/main" val="95150840"/>
              </p:ext>
            </p:extLst>
          </p:nvPr>
        </p:nvGraphicFramePr>
        <p:xfrm>
          <a:off x="380526" y="788969"/>
          <a:ext cx="9117106" cy="6239434"/>
        </p:xfrm>
        <a:graphic>
          <a:graphicData uri="http://schemas.openxmlformats.org/drawingml/2006/chart">
            <c:chart xmlns:c="http://schemas.openxmlformats.org/drawingml/2006/chart" xmlns:r="http://schemas.openxmlformats.org/officeDocument/2006/relationships" r:id="rId2"/>
          </a:graphicData>
        </a:graphic>
      </p:graphicFrame>
      <p:sp>
        <p:nvSpPr>
          <p:cNvPr id="19" name="テキスト ボックス 18"/>
          <p:cNvSpPr txBox="1"/>
          <p:nvPr/>
        </p:nvSpPr>
        <p:spPr>
          <a:xfrm>
            <a:off x="628063" y="968780"/>
            <a:ext cx="252000" cy="972000"/>
          </a:xfrm>
          <a:prstGeom prst="rect">
            <a:avLst/>
          </a:prstGeom>
          <a:noFill/>
          <a:ln>
            <a:solidFill>
              <a:schemeClr val="tx1"/>
            </a:solidFill>
          </a:ln>
        </p:spPr>
        <p:txBody>
          <a:bodyPr vert="eaVert" wrap="square" lIns="0" tIns="0" rIns="0" bIns="0" rtlCol="0" anchor="ctr">
            <a:spAutoFit/>
          </a:bodyPr>
          <a:lstStyle/>
          <a:p>
            <a:pPr algn="ctr"/>
            <a:r>
              <a:rPr kumimoji="1" lang="en-US" altLang="ja-JP" sz="800" dirty="0" smtClean="0"/>
              <a:t>18</a:t>
            </a:r>
            <a:r>
              <a:rPr kumimoji="1" lang="ja-JP" altLang="en-US" sz="800" dirty="0" smtClean="0"/>
              <a:t>～</a:t>
            </a:r>
            <a:r>
              <a:rPr kumimoji="1" lang="en-US" altLang="ja-JP" sz="800" dirty="0" smtClean="0"/>
              <a:t>20</a:t>
            </a:r>
            <a:r>
              <a:rPr kumimoji="1" lang="ja-JP" altLang="en-US" sz="800" dirty="0" smtClean="0"/>
              <a:t>歳代</a:t>
            </a:r>
            <a:endParaRPr kumimoji="1" lang="ja-JP" altLang="en-US" sz="800" dirty="0"/>
          </a:p>
        </p:txBody>
      </p:sp>
      <p:sp>
        <p:nvSpPr>
          <p:cNvPr id="20" name="テキスト ボックス 19"/>
          <p:cNvSpPr txBox="1"/>
          <p:nvPr/>
        </p:nvSpPr>
        <p:spPr>
          <a:xfrm>
            <a:off x="628063" y="2080250"/>
            <a:ext cx="252000" cy="972000"/>
          </a:xfrm>
          <a:prstGeom prst="rect">
            <a:avLst/>
          </a:prstGeom>
          <a:noFill/>
          <a:ln>
            <a:solidFill>
              <a:schemeClr val="tx1"/>
            </a:solidFill>
          </a:ln>
        </p:spPr>
        <p:txBody>
          <a:bodyPr vert="eaVert" wrap="square" lIns="0" tIns="0" rIns="0" bIns="0" rtlCol="0" anchor="ctr">
            <a:spAutoFit/>
          </a:bodyPr>
          <a:lstStyle/>
          <a:p>
            <a:pPr algn="ctr"/>
            <a:r>
              <a:rPr kumimoji="1" lang="en-US" altLang="ja-JP" sz="800" dirty="0"/>
              <a:t>30</a:t>
            </a:r>
            <a:r>
              <a:rPr kumimoji="1" lang="ja-JP" altLang="en-US" sz="800" dirty="0" smtClean="0"/>
              <a:t>歳代</a:t>
            </a:r>
            <a:endParaRPr kumimoji="1" lang="ja-JP" altLang="en-US" sz="800" dirty="0"/>
          </a:p>
        </p:txBody>
      </p:sp>
      <p:sp>
        <p:nvSpPr>
          <p:cNvPr id="21" name="テキスト ボックス 20"/>
          <p:cNvSpPr txBox="1"/>
          <p:nvPr/>
        </p:nvSpPr>
        <p:spPr>
          <a:xfrm>
            <a:off x="628063" y="3151379"/>
            <a:ext cx="252000" cy="972000"/>
          </a:xfrm>
          <a:prstGeom prst="rect">
            <a:avLst/>
          </a:prstGeom>
          <a:noFill/>
          <a:ln>
            <a:solidFill>
              <a:schemeClr val="tx1"/>
            </a:solidFill>
          </a:ln>
        </p:spPr>
        <p:txBody>
          <a:bodyPr vert="eaVert" wrap="square" lIns="0" tIns="0" rIns="0" bIns="0" rtlCol="0" anchor="ctr">
            <a:spAutoFit/>
          </a:bodyPr>
          <a:lstStyle/>
          <a:p>
            <a:pPr algn="ctr"/>
            <a:r>
              <a:rPr kumimoji="1" lang="en-US" altLang="ja-JP" sz="800" dirty="0"/>
              <a:t>40</a:t>
            </a:r>
            <a:r>
              <a:rPr kumimoji="1" lang="ja-JP" altLang="en-US" sz="800" dirty="0" smtClean="0"/>
              <a:t>歳代</a:t>
            </a:r>
            <a:endParaRPr kumimoji="1" lang="ja-JP" altLang="en-US" sz="800" dirty="0"/>
          </a:p>
        </p:txBody>
      </p:sp>
      <p:sp>
        <p:nvSpPr>
          <p:cNvPr id="22" name="テキスト ボックス 21"/>
          <p:cNvSpPr txBox="1"/>
          <p:nvPr/>
        </p:nvSpPr>
        <p:spPr>
          <a:xfrm>
            <a:off x="628063" y="4249402"/>
            <a:ext cx="252000" cy="972000"/>
          </a:xfrm>
          <a:prstGeom prst="rect">
            <a:avLst/>
          </a:prstGeom>
          <a:noFill/>
          <a:ln>
            <a:solidFill>
              <a:schemeClr val="tx1"/>
            </a:solidFill>
          </a:ln>
        </p:spPr>
        <p:txBody>
          <a:bodyPr vert="eaVert" wrap="square" lIns="0" tIns="0" rIns="0" bIns="0" rtlCol="0" anchor="ctr">
            <a:spAutoFit/>
          </a:bodyPr>
          <a:lstStyle/>
          <a:p>
            <a:pPr algn="ctr"/>
            <a:r>
              <a:rPr kumimoji="1" lang="en-US" altLang="ja-JP" sz="800" dirty="0"/>
              <a:t>50</a:t>
            </a:r>
            <a:r>
              <a:rPr kumimoji="1" lang="ja-JP" altLang="en-US" sz="800" dirty="0" smtClean="0"/>
              <a:t>歳代</a:t>
            </a:r>
            <a:endParaRPr kumimoji="1" lang="ja-JP" altLang="en-US" sz="800" dirty="0"/>
          </a:p>
        </p:txBody>
      </p:sp>
      <p:sp>
        <p:nvSpPr>
          <p:cNvPr id="23" name="テキスト ボックス 22"/>
          <p:cNvSpPr txBox="1"/>
          <p:nvPr/>
        </p:nvSpPr>
        <p:spPr>
          <a:xfrm>
            <a:off x="628063" y="5333978"/>
            <a:ext cx="252000" cy="972000"/>
          </a:xfrm>
          <a:prstGeom prst="rect">
            <a:avLst/>
          </a:prstGeom>
          <a:noFill/>
          <a:ln>
            <a:solidFill>
              <a:schemeClr val="tx1"/>
            </a:solidFill>
          </a:ln>
        </p:spPr>
        <p:txBody>
          <a:bodyPr vert="eaVert" wrap="square" lIns="0" tIns="0" rIns="0" bIns="0" rtlCol="0" anchor="ctr">
            <a:spAutoFit/>
          </a:bodyPr>
          <a:lstStyle/>
          <a:p>
            <a:pPr algn="ctr"/>
            <a:r>
              <a:rPr kumimoji="1" lang="en-US" altLang="ja-JP" sz="800" dirty="0" smtClean="0"/>
              <a:t>60</a:t>
            </a:r>
            <a:r>
              <a:rPr kumimoji="1" lang="ja-JP" altLang="en-US" sz="800" dirty="0" smtClean="0"/>
              <a:t>歳代以上</a:t>
            </a:r>
            <a:endParaRPr kumimoji="1" lang="ja-JP" altLang="en-US" sz="800" dirty="0"/>
          </a:p>
        </p:txBody>
      </p:sp>
    </p:spTree>
    <p:extLst>
      <p:ext uri="{BB962C8B-B14F-4D97-AF65-F5344CB8AC3E}">
        <p14:creationId xmlns:p14="http://schemas.microsoft.com/office/powerpoint/2010/main" val="11803992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 y="13921"/>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a:solidFill>
                  <a:prstClr val="white"/>
                </a:solidFill>
                <a:latin typeface="Meiryo UI" panose="020B0604030504040204" pitchFamily="50" charset="-128"/>
                <a:ea typeface="Meiryo UI" panose="020B0604030504040204" pitchFamily="50" charset="-128"/>
              </a:rPr>
              <a:t>認知度調査</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5"/>
          <p:cNvSpPr>
            <a:spLocks noGrp="1"/>
          </p:cNvSpPr>
          <p:nvPr>
            <p:ph type="sldNum" sz="quarter" idx="12"/>
          </p:nvPr>
        </p:nvSpPr>
        <p:spPr>
          <a:xfrm>
            <a:off x="9105900" y="96701"/>
            <a:ext cx="682898" cy="377917"/>
          </a:xfrm>
        </p:spPr>
        <p:txBody>
          <a:bodyPr/>
          <a:lstStyle/>
          <a:p>
            <a:fld id="{7B20388F-A125-4D2E-BBF0-E240911E1C91}" type="slidenum">
              <a:rPr kumimoji="1" lang="ja-JP" altLang="en-US">
                <a:solidFill>
                  <a:prstClr val="black"/>
                </a:solidFill>
              </a:rPr>
              <a:pPr/>
              <a:t>11</a:t>
            </a:fld>
            <a:endParaRPr kumimoji="1" lang="ja-JP" altLang="en-US">
              <a:solidFill>
                <a:prstClr val="black"/>
              </a:solidFill>
            </a:endParaRPr>
          </a:p>
        </p:txBody>
      </p:sp>
      <p:sp>
        <p:nvSpPr>
          <p:cNvPr id="13" name="正方形/長方形 12"/>
          <p:cNvSpPr/>
          <p:nvPr/>
        </p:nvSpPr>
        <p:spPr>
          <a:xfrm>
            <a:off x="186460" y="781596"/>
            <a:ext cx="9719540" cy="708100"/>
          </a:xfrm>
          <a:prstGeom prst="rect">
            <a:avLst/>
          </a:prstGeom>
          <a:ln w="12700">
            <a:noFill/>
          </a:ln>
        </p:spPr>
        <p:txBody>
          <a:bodyPr wrap="square" anchor="ctr">
            <a:noAutofit/>
          </a:bodyPr>
          <a:lstStyle/>
          <a:p>
            <a:pPr>
              <a:lnSpc>
                <a:spcPts val="2096"/>
              </a:lnSpc>
            </a:pPr>
            <a:r>
              <a:rPr lang="ja-JP" altLang="en-US" sz="1400" dirty="0" smtClean="0">
                <a:latin typeface="+mn-ea"/>
              </a:rPr>
              <a:t>〇どういった団体等が行う取組みについて興味があるかについては、「国」、「市町村」、「大阪府庁」の割合が高い。</a:t>
            </a:r>
            <a:endParaRPr lang="en-US" altLang="ja-JP" sz="1400" dirty="0">
              <a:latin typeface="+mn-ea"/>
            </a:endParaRPr>
          </a:p>
          <a:p>
            <a:pPr>
              <a:lnSpc>
                <a:spcPts val="2096"/>
              </a:lnSpc>
            </a:pPr>
            <a:r>
              <a:rPr lang="ja-JP" altLang="en-US" sz="1400" dirty="0" smtClean="0">
                <a:latin typeface="+mn-ea"/>
              </a:rPr>
              <a:t>〇</a:t>
            </a:r>
            <a:r>
              <a:rPr lang="en-US" altLang="ja-JP" sz="1400" dirty="0" smtClean="0">
                <a:latin typeface="+mn-ea"/>
              </a:rPr>
              <a:t>SDGs</a:t>
            </a:r>
            <a:r>
              <a:rPr lang="ja-JP" altLang="en-US" sz="1400" dirty="0" smtClean="0">
                <a:latin typeface="+mn-ea"/>
              </a:rPr>
              <a:t>を広めるため大阪府に期待する取組みは、「情報提供・広報活動」、「具体的な行動を考えるためのヒントの掲示」の割合が</a:t>
            </a:r>
            <a:endParaRPr lang="en-US" altLang="ja-JP" sz="1400" dirty="0" smtClean="0">
              <a:latin typeface="+mn-ea"/>
            </a:endParaRPr>
          </a:p>
          <a:p>
            <a:pPr>
              <a:lnSpc>
                <a:spcPts val="2096"/>
              </a:lnSpc>
            </a:pPr>
            <a:r>
              <a:rPr lang="ja-JP" altLang="en-US" sz="1400" dirty="0">
                <a:latin typeface="+mn-ea"/>
              </a:rPr>
              <a:t>　</a:t>
            </a:r>
            <a:r>
              <a:rPr lang="ja-JP" altLang="en-US" sz="1400" dirty="0" smtClean="0">
                <a:latin typeface="+mn-ea"/>
              </a:rPr>
              <a:t>高い。</a:t>
            </a:r>
            <a:endParaRPr lang="en-US" altLang="ja-JP" sz="1400" dirty="0" smtClean="0">
              <a:latin typeface="+mn-ea"/>
            </a:endParaRPr>
          </a:p>
        </p:txBody>
      </p:sp>
      <p:graphicFrame>
        <p:nvGraphicFramePr>
          <p:cNvPr id="5" name="グラフ 4"/>
          <p:cNvGraphicFramePr/>
          <p:nvPr>
            <p:extLst>
              <p:ext uri="{D42A27DB-BD31-4B8C-83A1-F6EECF244321}">
                <p14:modId xmlns:p14="http://schemas.microsoft.com/office/powerpoint/2010/main" val="176786616"/>
              </p:ext>
            </p:extLst>
          </p:nvPr>
        </p:nvGraphicFramePr>
        <p:xfrm>
          <a:off x="5131428" y="1564750"/>
          <a:ext cx="4774572" cy="56494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p:cNvGraphicFramePr/>
          <p:nvPr>
            <p:extLst>
              <p:ext uri="{D42A27DB-BD31-4B8C-83A1-F6EECF244321}">
                <p14:modId xmlns:p14="http://schemas.microsoft.com/office/powerpoint/2010/main" val="426466140"/>
              </p:ext>
            </p:extLst>
          </p:nvPr>
        </p:nvGraphicFramePr>
        <p:xfrm>
          <a:off x="186460" y="1564750"/>
          <a:ext cx="4628136" cy="5649424"/>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p:cNvSpPr txBox="1"/>
          <p:nvPr/>
        </p:nvSpPr>
        <p:spPr>
          <a:xfrm>
            <a:off x="107441" y="1638880"/>
            <a:ext cx="4732386" cy="338554"/>
          </a:xfrm>
          <a:prstGeom prst="rect">
            <a:avLst/>
          </a:prstGeom>
          <a:noFill/>
        </p:spPr>
        <p:txBody>
          <a:bodyPr wrap="none" rtlCol="0">
            <a:spAutoFit/>
          </a:bodyPr>
          <a:lstStyle/>
          <a:p>
            <a:r>
              <a:rPr kumimoji="1" lang="ja-JP" altLang="en-US" sz="1600" b="1" dirty="0" smtClean="0">
                <a:solidFill>
                  <a:schemeClr val="accent3">
                    <a:lumMod val="50000"/>
                  </a:schemeClr>
                </a:solidFill>
              </a:rPr>
              <a:t>■どういった団体等が行う取組みについて興味があるか</a:t>
            </a:r>
            <a:endParaRPr kumimoji="1" lang="ja-JP" altLang="en-US" sz="1600" b="1" dirty="0">
              <a:solidFill>
                <a:schemeClr val="accent3">
                  <a:lumMod val="50000"/>
                </a:schemeClr>
              </a:solidFill>
            </a:endParaRPr>
          </a:p>
        </p:txBody>
      </p:sp>
    </p:spTree>
    <p:extLst>
      <p:ext uri="{BB962C8B-B14F-4D97-AF65-F5344CB8AC3E}">
        <p14:creationId xmlns:p14="http://schemas.microsoft.com/office/powerpoint/2010/main" val="364011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4206" y="636701"/>
            <a:ext cx="9693105" cy="6444583"/>
          </a:xfrm>
          <a:prstGeom prst="roundRect">
            <a:avLst>
              <a:gd name="adj" fmla="val 5593"/>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00" dirty="0"/>
          </a:p>
        </p:txBody>
      </p:sp>
      <p:sp>
        <p:nvSpPr>
          <p:cNvPr id="3" name="正方形/長方形 2"/>
          <p:cNvSpPr/>
          <p:nvPr/>
        </p:nvSpPr>
        <p:spPr>
          <a:xfrm>
            <a:off x="-2" y="13921"/>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a:t>
            </a:r>
            <a:r>
              <a:rPr kumimoji="1" lang="en-US" altLang="ja-JP" sz="2000" b="1" dirty="0" smtClean="0">
                <a:solidFill>
                  <a:prstClr val="white"/>
                </a:solidFill>
                <a:latin typeface="Meiryo UI" panose="020B0604030504040204" pitchFamily="50" charset="-128"/>
                <a:ea typeface="Meiryo UI" panose="020B0604030504040204" pitchFamily="50" charset="-128"/>
              </a:rPr>
              <a:t>SDGs</a:t>
            </a:r>
            <a:r>
              <a:rPr kumimoji="1" lang="ja-JP" altLang="en-US" sz="2000" b="1" dirty="0" smtClean="0">
                <a:solidFill>
                  <a:prstClr val="white"/>
                </a:solidFill>
                <a:latin typeface="Meiryo UI" panose="020B0604030504040204" pitchFamily="50" charset="-128"/>
                <a:ea typeface="Meiryo UI" panose="020B0604030504040204" pitchFamily="50" charset="-128"/>
              </a:rPr>
              <a:t>を意識して行動していること（主な意見）</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5"/>
          <p:cNvSpPr>
            <a:spLocks noGrp="1"/>
          </p:cNvSpPr>
          <p:nvPr>
            <p:ph type="sldNum" sz="quarter" idx="12"/>
          </p:nvPr>
        </p:nvSpPr>
        <p:spPr>
          <a:xfrm>
            <a:off x="9105900" y="96701"/>
            <a:ext cx="682898" cy="377917"/>
          </a:xfrm>
        </p:spPr>
        <p:txBody>
          <a:bodyPr/>
          <a:lstStyle/>
          <a:p>
            <a:fld id="{7B20388F-A125-4D2E-BBF0-E240911E1C91}" type="slidenum">
              <a:rPr kumimoji="1" lang="ja-JP" altLang="en-US">
                <a:solidFill>
                  <a:prstClr val="black"/>
                </a:solidFill>
              </a:rPr>
              <a:pPr/>
              <a:t>12</a:t>
            </a:fld>
            <a:endParaRPr kumimoji="1" lang="ja-JP" altLang="en-US">
              <a:solidFill>
                <a:prstClr val="black"/>
              </a:solidFill>
            </a:endParaRPr>
          </a:p>
        </p:txBody>
      </p:sp>
      <p:sp>
        <p:nvSpPr>
          <p:cNvPr id="15" name="テキスト ボックス 14"/>
          <p:cNvSpPr txBox="1"/>
          <p:nvPr/>
        </p:nvSpPr>
        <p:spPr>
          <a:xfrm>
            <a:off x="169227" y="783566"/>
            <a:ext cx="4771531" cy="6150851"/>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・様々な事に目を向けるようにしている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必要なものしか買わない。ごみをできるだけ減らす。</a:t>
            </a:r>
          </a:p>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・買い物は必要な物を選んで使い切る。ごみを出さない。無駄な電気を使わない</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を尊重しあう。</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買い物の際、必要なものを必要なだけ買って、廃棄物を少なくする</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使い切る</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よう心掛ける。自然のものからできているものを中心に買い物をする。</a:t>
            </a:r>
          </a:p>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・買い物で、消費期限が近い物を選ぶことが出来ることを心がけている。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・日常</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の新聞に関連記事掲載されれば読むようにしている。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をこまめに消したり水の出しっ放しをやめ、食料は必要な分を食べ切れるだけ</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すぐ食べる</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ものは賞味期限の近いものから買う。</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での取り組みに参加して今後も継続していきたい</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・他者</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への敬意、配慮を意識して判断し行動する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・節電</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・節水・リサイクル・分別・エコバック・マイボトル等日常でできることをしています。</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・世の中</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の多様性を理解する。環境保全に取り組む。</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・人種</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差別をなくし、みんなが生き生きと明るく楽しく生活できるような社会にしたい。</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との触れ合いの中で、差別的な文言を発することなく、平等を根底に強く意識</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・身</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の回りで出来る限り環境や人に対する気遣いを心がけている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・新しく</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購入する際に意識的に選ぶようにしている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、ゴミ分別再資源化、コミュニティ参加、ボランティア</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・主婦</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なので普段の食生活、買い物などでの行動で無駄なく過ごせるよう</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意識</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・自宅</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での食品の扱い、買いだめをし過ぎない、必要な量だけ購入</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量</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有るものは冷凍保存</a:t>
            </a:r>
          </a:p>
        </p:txBody>
      </p:sp>
      <p:sp>
        <p:nvSpPr>
          <p:cNvPr id="16" name="テキスト ボックス 15"/>
          <p:cNvSpPr txBox="1"/>
          <p:nvPr/>
        </p:nvSpPr>
        <p:spPr>
          <a:xfrm>
            <a:off x="5072432" y="654506"/>
            <a:ext cx="4714879" cy="6440225"/>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・食器類の汚れは落とし、なるべく排水溝に流さないようにして</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・自然</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環境を意識して、ゴミを削減するように、エコバッグを利用しています。</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・持続</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可能性を意識した行動をする事。明日の責任は、今の行動にある。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・資源</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の無駄遣いをしないようにし、健康に生活することを心がけている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・子供</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110</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番</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・後</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で処分する様な物を買わない</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洋服は流行やトレンドがあるがあまり考えず</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気</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にいった服を長く</a:t>
            </a:r>
            <a:r>
              <a:rPr lang="ja-JP" altLang="en-US" sz="1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着る破れたり</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ほつれたり穴があいたら小さな穴なら裁縫で</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塞ぎ</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着る様にしている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・詰め替え</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製品を買うようにしている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保護のため節電、節水、資源の再利用に心掛けている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破壊に繋がらないように、できることから始めている</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エコバッグ持参や、無駄な買い物はしない、など。）</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へ様々な取り組みをしている商品の購入</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・街</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の美化、例えば毎朝町内の吸い殻やごみの排除及び清掃している。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・何</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かひとつではなく少し意識して行動することが</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になる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・マイバッグ</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、マイボトルを使う。節電節水、差別しない。リサイクルする</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食品</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を使い切る。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・ゴミ</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の分別、ゴミを出さない工夫（再利用、無包装、リサイクルボックスへの投函）</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・あらゆるもののリサイクルを考えて実行している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に取り組む企業の洋服などはチェックしている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に賛同している企業の商品を選ぶようにしている。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化</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E</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テレの特集番組を子供と観る</a:t>
            </a:r>
          </a:p>
          <a:p>
            <a:pPr marL="185738" indent="-185738">
              <a:lnSpc>
                <a:spcPct val="150000"/>
              </a:lnSpc>
              <a:tabLst>
                <a:tab pos="6239554" algn="l"/>
              </a:tabLst>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つかう責任」として無駄なものを最小限に減らし、詰替え用などを購入するよう</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a:t>
            </a:r>
          </a:p>
        </p:txBody>
      </p:sp>
    </p:spTree>
    <p:extLst>
      <p:ext uri="{BB962C8B-B14F-4D97-AF65-F5344CB8AC3E}">
        <p14:creationId xmlns:p14="http://schemas.microsoft.com/office/powerpoint/2010/main" val="910090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 y="13921"/>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smtClean="0">
                <a:solidFill>
                  <a:prstClr val="white"/>
                </a:solidFill>
                <a:latin typeface="Meiryo UI" panose="020B0604030504040204" pitchFamily="50" charset="-128"/>
                <a:ea typeface="Meiryo UI" panose="020B0604030504040204" pitchFamily="50" charset="-128"/>
              </a:rPr>
              <a:t>SDGs</a:t>
            </a:r>
            <a:r>
              <a:rPr kumimoji="1" lang="ja-JP" altLang="en-US" sz="2000" b="1" dirty="0" smtClean="0">
                <a:solidFill>
                  <a:prstClr val="white"/>
                </a:solidFill>
                <a:latin typeface="Meiryo UI" panose="020B0604030504040204" pitchFamily="50" charset="-128"/>
                <a:ea typeface="Meiryo UI" panose="020B0604030504040204" pitchFamily="50" charset="-128"/>
              </a:rPr>
              <a:t>認知度（大阪）</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5"/>
          <p:cNvSpPr>
            <a:spLocks noGrp="1"/>
          </p:cNvSpPr>
          <p:nvPr>
            <p:ph type="sldNum" sz="quarter" idx="12"/>
          </p:nvPr>
        </p:nvSpPr>
        <p:spPr>
          <a:xfrm>
            <a:off x="9105900" y="96701"/>
            <a:ext cx="682898" cy="377917"/>
          </a:xfrm>
        </p:spPr>
        <p:txBody>
          <a:bodyPr/>
          <a:lstStyle/>
          <a:p>
            <a:fld id="{7B20388F-A125-4D2E-BBF0-E240911E1C91}" type="slidenum">
              <a:rPr kumimoji="1" lang="ja-JP" altLang="en-US">
                <a:solidFill>
                  <a:prstClr val="black"/>
                </a:solidFill>
              </a:rPr>
              <a:pPr/>
              <a:t>1</a:t>
            </a:fld>
            <a:endParaRPr kumimoji="1" lang="ja-JP" altLang="en-US">
              <a:solidFill>
                <a:prstClr val="black"/>
              </a:solidFill>
            </a:endParaRPr>
          </a:p>
        </p:txBody>
      </p:sp>
      <p:graphicFrame>
        <p:nvGraphicFramePr>
          <p:cNvPr id="10" name="コンテンツ プレースホルダー 8"/>
          <p:cNvGraphicFramePr>
            <a:graphicFrameLocks/>
          </p:cNvGraphicFramePr>
          <p:nvPr>
            <p:extLst>
              <p:ext uri="{D42A27DB-BD31-4B8C-83A1-F6EECF244321}">
                <p14:modId xmlns:p14="http://schemas.microsoft.com/office/powerpoint/2010/main" val="2086393433"/>
              </p:ext>
            </p:extLst>
          </p:nvPr>
        </p:nvGraphicFramePr>
        <p:xfrm>
          <a:off x="168791" y="1434755"/>
          <a:ext cx="9439174" cy="4683336"/>
        </p:xfrm>
        <a:graphic>
          <a:graphicData uri="http://schemas.openxmlformats.org/drawingml/2006/chart">
            <c:chart xmlns:c="http://schemas.openxmlformats.org/drawingml/2006/chart" xmlns:r="http://schemas.openxmlformats.org/officeDocument/2006/relationships" r:id="rId2"/>
          </a:graphicData>
        </a:graphic>
      </p:graphicFrame>
      <p:sp>
        <p:nvSpPr>
          <p:cNvPr id="13" name="正方形/長方形 12"/>
          <p:cNvSpPr/>
          <p:nvPr/>
        </p:nvSpPr>
        <p:spPr>
          <a:xfrm>
            <a:off x="1567503" y="6471537"/>
            <a:ext cx="7295146" cy="496834"/>
          </a:xfrm>
          <a:prstGeom prst="rect">
            <a:avLst/>
          </a:prstGeom>
          <a:ln w="12700">
            <a:noFill/>
          </a:ln>
        </p:spPr>
        <p:txBody>
          <a:bodyPr wrap="square" anchor="ctr">
            <a:noAutofit/>
          </a:bodyPr>
          <a:lstStyle/>
          <a:p>
            <a:pPr>
              <a:lnSpc>
                <a:spcPts val="2096"/>
              </a:lnSpc>
            </a:pPr>
            <a:r>
              <a:rPr lang="ja-JP" altLang="en-US" sz="1400" dirty="0" smtClean="0">
                <a:latin typeface="+mn-ea"/>
              </a:rPr>
              <a:t>大阪府</a:t>
            </a:r>
            <a:r>
              <a:rPr lang="ja-JP" altLang="en-US" sz="1400" dirty="0">
                <a:latin typeface="+mn-ea"/>
              </a:rPr>
              <a:t>のネット調査（大阪</a:t>
            </a:r>
            <a:r>
              <a:rPr lang="en-US" altLang="ja-JP" sz="1400" dirty="0">
                <a:latin typeface="+mn-ea"/>
              </a:rPr>
              <a:t>Q</a:t>
            </a:r>
            <a:r>
              <a:rPr lang="ja-JP" altLang="en-US" sz="1400" dirty="0">
                <a:latin typeface="+mn-ea"/>
              </a:rPr>
              <a:t>ネット）を活用して、府民を対象に</a:t>
            </a:r>
            <a:r>
              <a:rPr lang="en-US" altLang="ja-JP" sz="1400" dirty="0">
                <a:latin typeface="+mn-ea"/>
              </a:rPr>
              <a:t>SDGs</a:t>
            </a:r>
            <a:r>
              <a:rPr lang="ja-JP" altLang="en-US" sz="1400" dirty="0">
                <a:latin typeface="+mn-ea"/>
              </a:rPr>
              <a:t>の認知度を</a:t>
            </a:r>
            <a:r>
              <a:rPr lang="ja-JP" altLang="en-US" sz="1400" dirty="0" smtClean="0">
                <a:latin typeface="+mn-ea"/>
              </a:rPr>
              <a:t>調査</a:t>
            </a:r>
            <a:endParaRPr lang="en-US" altLang="ja-JP" sz="1400" dirty="0">
              <a:latin typeface="+mn-ea"/>
            </a:endParaRPr>
          </a:p>
          <a:p>
            <a:pPr>
              <a:lnSpc>
                <a:spcPts val="2096"/>
              </a:lnSpc>
            </a:pPr>
            <a:r>
              <a:rPr lang="ja-JP" altLang="en-US" sz="1400" dirty="0" smtClean="0">
                <a:latin typeface="+mj-ea"/>
                <a:ea typeface="+mj-ea"/>
              </a:rPr>
              <a:t>（</a:t>
            </a:r>
            <a:r>
              <a:rPr lang="ja-JP" altLang="en-US" sz="1400" dirty="0">
                <a:latin typeface="+mj-ea"/>
                <a:ea typeface="+mj-ea"/>
              </a:rPr>
              <a:t>対象者条件：</a:t>
            </a:r>
            <a:r>
              <a:rPr lang="en-US" altLang="ja-JP" sz="1400" dirty="0">
                <a:latin typeface="+mj-ea"/>
                <a:ea typeface="+mj-ea"/>
              </a:rPr>
              <a:t>18</a:t>
            </a:r>
            <a:r>
              <a:rPr lang="ja-JP" altLang="ja-JP" sz="1400" dirty="0">
                <a:latin typeface="+mj-ea"/>
                <a:ea typeface="+mj-ea"/>
              </a:rPr>
              <a:t>歳以上の男女</a:t>
            </a:r>
            <a:r>
              <a:rPr lang="ja-JP" altLang="en-US" sz="1400" dirty="0">
                <a:latin typeface="+mj-ea"/>
                <a:ea typeface="+mj-ea"/>
              </a:rPr>
              <a:t>、サンプル数</a:t>
            </a:r>
            <a:r>
              <a:rPr lang="ja-JP" altLang="en-US" sz="1400" dirty="0" smtClean="0">
                <a:latin typeface="+mj-ea"/>
                <a:ea typeface="+mj-ea"/>
              </a:rPr>
              <a:t>：１</a:t>
            </a:r>
            <a:r>
              <a:rPr lang="en-US" altLang="ja-JP" sz="1400" dirty="0" smtClean="0">
                <a:latin typeface="+mj-ea"/>
                <a:ea typeface="+mj-ea"/>
              </a:rPr>
              <a:t>,000</a:t>
            </a:r>
            <a:r>
              <a:rPr lang="ja-JP" altLang="ja-JP" sz="1400" dirty="0">
                <a:latin typeface="+mj-ea"/>
                <a:ea typeface="+mj-ea"/>
              </a:rPr>
              <a:t>名</a:t>
            </a:r>
            <a:r>
              <a:rPr lang="ja-JP" altLang="en-US" sz="1400" dirty="0">
                <a:latin typeface="+mj-ea"/>
                <a:ea typeface="+mj-ea"/>
              </a:rPr>
              <a:t>）</a:t>
            </a:r>
            <a:endParaRPr lang="en-US" altLang="ja-JP" sz="1400" dirty="0">
              <a:latin typeface="+mj-ea"/>
              <a:ea typeface="+mj-ea"/>
            </a:endParaRPr>
          </a:p>
        </p:txBody>
      </p:sp>
      <p:sp>
        <p:nvSpPr>
          <p:cNvPr id="16" name="正方形/長方形 15"/>
          <p:cNvSpPr/>
          <p:nvPr/>
        </p:nvSpPr>
        <p:spPr>
          <a:xfrm>
            <a:off x="168791" y="763505"/>
            <a:ext cx="5822428" cy="461665"/>
          </a:xfrm>
          <a:prstGeom prst="rect">
            <a:avLst/>
          </a:prstGeom>
        </p:spPr>
        <p:txBody>
          <a:bodyPr wrap="none">
            <a:spAutoFit/>
          </a:bodyPr>
          <a:lstStyle/>
          <a:p>
            <a:r>
              <a:rPr lang="ja-JP" altLang="en-US" sz="2400" b="1" u="sng" dirty="0">
                <a:latin typeface="Meiryo UI" panose="020B0604030504040204" pitchFamily="50" charset="-128"/>
                <a:ea typeface="Meiryo UI" panose="020B0604030504040204" pitchFamily="50" charset="-128"/>
              </a:rPr>
              <a:t>府民全体の認知度は</a:t>
            </a:r>
            <a:r>
              <a:rPr lang="ja-JP" altLang="en-US" sz="2400" b="1" u="sng" dirty="0" smtClean="0">
                <a:latin typeface="Meiryo UI" panose="020B0604030504040204" pitchFamily="50" charset="-128"/>
                <a:ea typeface="Meiryo UI" panose="020B0604030504040204" pitchFamily="50" charset="-128"/>
              </a:rPr>
              <a:t>、</a:t>
            </a:r>
            <a:r>
              <a:rPr lang="en-US" altLang="ja-JP" sz="2400" b="1" u="sng" dirty="0" smtClean="0">
                <a:latin typeface="Meiryo UI" panose="020B0604030504040204" pitchFamily="50" charset="-128"/>
                <a:ea typeface="Meiryo UI" panose="020B0604030504040204" pitchFamily="50" charset="-128"/>
              </a:rPr>
              <a:t>79.5%</a:t>
            </a:r>
            <a:r>
              <a:rPr lang="ja-JP" altLang="en-US" sz="1400" dirty="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月</a:t>
            </a:r>
            <a:r>
              <a:rPr lang="ja-JP" altLang="en-US" sz="1400" dirty="0">
                <a:latin typeface="Meiryo UI" panose="020B0604030504040204" pitchFamily="50" charset="-128"/>
                <a:ea typeface="Meiryo UI" panose="020B0604030504040204" pitchFamily="50" charset="-128"/>
              </a:rPr>
              <a:t>時点）</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66645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 y="13921"/>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smtClean="0">
                <a:solidFill>
                  <a:prstClr val="white"/>
                </a:solidFill>
                <a:latin typeface="Meiryo UI" panose="020B0604030504040204" pitchFamily="50" charset="-128"/>
                <a:ea typeface="Meiryo UI" panose="020B0604030504040204" pitchFamily="50" charset="-128"/>
              </a:rPr>
              <a:t>認知度（全体）</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5"/>
          <p:cNvSpPr>
            <a:spLocks noGrp="1"/>
          </p:cNvSpPr>
          <p:nvPr>
            <p:ph type="sldNum" sz="quarter" idx="12"/>
          </p:nvPr>
        </p:nvSpPr>
        <p:spPr>
          <a:xfrm>
            <a:off x="9105900" y="96701"/>
            <a:ext cx="682898" cy="377917"/>
          </a:xfrm>
        </p:spPr>
        <p:txBody>
          <a:bodyPr/>
          <a:lstStyle/>
          <a:p>
            <a:fld id="{7B20388F-A125-4D2E-BBF0-E240911E1C91}" type="slidenum">
              <a:rPr kumimoji="1" lang="ja-JP" altLang="en-US">
                <a:solidFill>
                  <a:prstClr val="black"/>
                </a:solidFill>
              </a:rPr>
              <a:pPr/>
              <a:t>2</a:t>
            </a:fld>
            <a:endParaRPr kumimoji="1" lang="ja-JP" altLang="en-US">
              <a:solidFill>
                <a:prstClr val="black"/>
              </a:solidFill>
            </a:endParaRPr>
          </a:p>
        </p:txBody>
      </p:sp>
      <p:sp>
        <p:nvSpPr>
          <p:cNvPr id="13" name="正方形/長方形 12"/>
          <p:cNvSpPr/>
          <p:nvPr/>
        </p:nvSpPr>
        <p:spPr>
          <a:xfrm>
            <a:off x="290524" y="719055"/>
            <a:ext cx="9498274" cy="410498"/>
          </a:xfrm>
          <a:prstGeom prst="rect">
            <a:avLst/>
          </a:prstGeom>
          <a:ln w="12700">
            <a:noFill/>
          </a:ln>
        </p:spPr>
        <p:txBody>
          <a:bodyPr wrap="square" anchor="ctr">
            <a:noAutofit/>
          </a:bodyPr>
          <a:lstStyle/>
          <a:p>
            <a:pPr>
              <a:lnSpc>
                <a:spcPts val="2096"/>
              </a:lnSpc>
            </a:pPr>
            <a:r>
              <a:rPr lang="ja-JP" altLang="en-US" sz="1400" dirty="0" smtClean="0">
                <a:latin typeface="+mn-ea"/>
              </a:rPr>
              <a:t>〇府民全体の認知度は直近調査で</a:t>
            </a:r>
            <a:r>
              <a:rPr lang="en-US" altLang="ja-JP" sz="1400" dirty="0" smtClean="0">
                <a:latin typeface="+mn-ea"/>
              </a:rPr>
              <a:t>79.5</a:t>
            </a:r>
            <a:r>
              <a:rPr lang="ja-JP" altLang="en-US" sz="1400" dirty="0" smtClean="0">
                <a:latin typeface="+mn-ea"/>
              </a:rPr>
              <a:t>％</a:t>
            </a:r>
            <a:endParaRPr lang="en-US" altLang="ja-JP" sz="1400" dirty="0" smtClean="0">
              <a:latin typeface="+mn-ea"/>
            </a:endParaRPr>
          </a:p>
        </p:txBody>
      </p:sp>
      <p:graphicFrame>
        <p:nvGraphicFramePr>
          <p:cNvPr id="4" name="グラフ 3"/>
          <p:cNvGraphicFramePr/>
          <p:nvPr>
            <p:extLst>
              <p:ext uri="{D42A27DB-BD31-4B8C-83A1-F6EECF244321}">
                <p14:modId xmlns:p14="http://schemas.microsoft.com/office/powerpoint/2010/main" val="1472240884"/>
              </p:ext>
            </p:extLst>
          </p:nvPr>
        </p:nvGraphicFramePr>
        <p:xfrm>
          <a:off x="639862" y="1294687"/>
          <a:ext cx="7764263" cy="57971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74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 y="13921"/>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smtClean="0">
                <a:solidFill>
                  <a:prstClr val="white"/>
                </a:solidFill>
                <a:latin typeface="Meiryo UI" panose="020B0604030504040204" pitchFamily="50" charset="-128"/>
                <a:ea typeface="Meiryo UI" panose="020B0604030504040204" pitchFamily="50" charset="-128"/>
              </a:rPr>
              <a:t>認知度（性別）</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5"/>
          <p:cNvSpPr>
            <a:spLocks noGrp="1"/>
          </p:cNvSpPr>
          <p:nvPr>
            <p:ph type="sldNum" sz="quarter" idx="12"/>
          </p:nvPr>
        </p:nvSpPr>
        <p:spPr>
          <a:xfrm>
            <a:off x="9105900" y="96701"/>
            <a:ext cx="682898" cy="377917"/>
          </a:xfrm>
        </p:spPr>
        <p:txBody>
          <a:bodyPr/>
          <a:lstStyle/>
          <a:p>
            <a:fld id="{7B20388F-A125-4D2E-BBF0-E240911E1C91}" type="slidenum">
              <a:rPr kumimoji="1" lang="ja-JP" altLang="en-US">
                <a:solidFill>
                  <a:prstClr val="black"/>
                </a:solidFill>
              </a:rPr>
              <a:pPr/>
              <a:t>3</a:t>
            </a:fld>
            <a:endParaRPr kumimoji="1" lang="ja-JP" altLang="en-US">
              <a:solidFill>
                <a:prstClr val="black"/>
              </a:solidFill>
            </a:endParaRPr>
          </a:p>
        </p:txBody>
      </p:sp>
      <p:sp>
        <p:nvSpPr>
          <p:cNvPr id="13" name="正方形/長方形 12"/>
          <p:cNvSpPr/>
          <p:nvPr/>
        </p:nvSpPr>
        <p:spPr>
          <a:xfrm>
            <a:off x="290524" y="719055"/>
            <a:ext cx="9498274" cy="692886"/>
          </a:xfrm>
          <a:prstGeom prst="rect">
            <a:avLst/>
          </a:prstGeom>
          <a:ln w="12700">
            <a:noFill/>
          </a:ln>
        </p:spPr>
        <p:txBody>
          <a:bodyPr wrap="square" anchor="ctr">
            <a:noAutofit/>
          </a:bodyPr>
          <a:lstStyle/>
          <a:p>
            <a:pPr>
              <a:lnSpc>
                <a:spcPts val="2096"/>
              </a:lnSpc>
            </a:pPr>
            <a:r>
              <a:rPr lang="ja-JP" altLang="en-US" sz="1400" dirty="0" smtClean="0">
                <a:latin typeface="+mn-ea"/>
              </a:rPr>
              <a:t>〇男女別では、男性の認知度が高い傾向にあるが、男女ともに認知度が上がっている。</a:t>
            </a:r>
            <a:endParaRPr lang="en-US" altLang="ja-JP" sz="1400" dirty="0" smtClean="0">
              <a:latin typeface="+mn-ea"/>
            </a:endParaRPr>
          </a:p>
          <a:p>
            <a:pPr>
              <a:lnSpc>
                <a:spcPts val="2096"/>
              </a:lnSpc>
            </a:pPr>
            <a:r>
              <a:rPr lang="ja-JP" altLang="en-US" sz="1400" dirty="0">
                <a:latin typeface="+mn-ea"/>
              </a:rPr>
              <a:t>　</a:t>
            </a:r>
            <a:r>
              <a:rPr lang="ja-JP" altLang="en-US" sz="1400" dirty="0" smtClean="0">
                <a:latin typeface="+mn-ea"/>
              </a:rPr>
              <a:t>（男女別認知度の差　　今回調査：</a:t>
            </a:r>
            <a:r>
              <a:rPr lang="en-US" altLang="ja-JP" sz="1400" dirty="0" smtClean="0">
                <a:latin typeface="+mn-ea"/>
              </a:rPr>
              <a:t>6.3</a:t>
            </a:r>
            <a:r>
              <a:rPr lang="ja-JP" altLang="en-US" sz="1400" dirty="0" smtClean="0">
                <a:latin typeface="+mn-ea"/>
              </a:rPr>
              <a:t>ポイント　前回調査：</a:t>
            </a:r>
            <a:r>
              <a:rPr lang="en-US" altLang="ja-JP" sz="1400" dirty="0" smtClean="0">
                <a:latin typeface="+mn-ea"/>
              </a:rPr>
              <a:t>4.7</a:t>
            </a:r>
            <a:r>
              <a:rPr lang="ja-JP" altLang="en-US" sz="1400" dirty="0" smtClean="0">
                <a:latin typeface="+mn-ea"/>
              </a:rPr>
              <a:t>ポイント）</a:t>
            </a:r>
            <a:endParaRPr lang="en-US" altLang="ja-JP" sz="1400" dirty="0">
              <a:latin typeface="+mn-ea"/>
            </a:endParaRPr>
          </a:p>
        </p:txBody>
      </p:sp>
      <p:graphicFrame>
        <p:nvGraphicFramePr>
          <p:cNvPr id="7" name="グラフ 6"/>
          <p:cNvGraphicFramePr/>
          <p:nvPr>
            <p:extLst>
              <p:ext uri="{D42A27DB-BD31-4B8C-83A1-F6EECF244321}">
                <p14:modId xmlns:p14="http://schemas.microsoft.com/office/powerpoint/2010/main" val="1660338223"/>
              </p:ext>
            </p:extLst>
          </p:nvPr>
        </p:nvGraphicFramePr>
        <p:xfrm>
          <a:off x="453488" y="2018755"/>
          <a:ext cx="4363360" cy="480436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グラフ 9"/>
          <p:cNvGraphicFramePr/>
          <p:nvPr>
            <p:extLst>
              <p:ext uri="{D42A27DB-BD31-4B8C-83A1-F6EECF244321}">
                <p14:modId xmlns:p14="http://schemas.microsoft.com/office/powerpoint/2010/main" val="1930348802"/>
              </p:ext>
            </p:extLst>
          </p:nvPr>
        </p:nvGraphicFramePr>
        <p:xfrm>
          <a:off x="5275892" y="2018754"/>
          <a:ext cx="4363360" cy="4804369"/>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p:cNvSpPr txBox="1"/>
          <p:nvPr/>
        </p:nvSpPr>
        <p:spPr>
          <a:xfrm>
            <a:off x="453488" y="1662357"/>
            <a:ext cx="2250001" cy="276999"/>
          </a:xfrm>
          <a:prstGeom prst="rect">
            <a:avLst/>
          </a:prstGeom>
          <a:noFill/>
          <a:ln>
            <a:solidFill>
              <a:schemeClr val="tx1"/>
            </a:solidFill>
          </a:ln>
        </p:spPr>
        <p:txBody>
          <a:bodyPr vert="horz" wrap="square" rtlCol="0" anchor="ctr">
            <a:spAutoFit/>
          </a:bodyPr>
          <a:lstStyle/>
          <a:p>
            <a:pPr algn="ctr"/>
            <a:r>
              <a:rPr kumimoji="1" lang="ja-JP" altLang="en-US" sz="1200" dirty="0" smtClean="0"/>
              <a:t>男性（４７</a:t>
            </a:r>
            <a:r>
              <a:rPr kumimoji="1" lang="en-US" altLang="ja-JP" sz="1200" dirty="0" smtClean="0"/>
              <a:t>6</a:t>
            </a:r>
            <a:r>
              <a:rPr kumimoji="1" lang="ja-JP" altLang="en-US" sz="1200" dirty="0" smtClean="0"/>
              <a:t>人）</a:t>
            </a:r>
            <a:endParaRPr kumimoji="1" lang="ja-JP" altLang="en-US" sz="1200" dirty="0"/>
          </a:p>
        </p:txBody>
      </p:sp>
      <p:sp>
        <p:nvSpPr>
          <p:cNvPr id="12" name="テキスト ボックス 11"/>
          <p:cNvSpPr txBox="1"/>
          <p:nvPr/>
        </p:nvSpPr>
        <p:spPr>
          <a:xfrm>
            <a:off x="5413619" y="1689251"/>
            <a:ext cx="2181680" cy="277000"/>
          </a:xfrm>
          <a:prstGeom prst="rect">
            <a:avLst/>
          </a:prstGeom>
          <a:noFill/>
          <a:ln>
            <a:solidFill>
              <a:schemeClr val="tx1"/>
            </a:solidFill>
          </a:ln>
        </p:spPr>
        <p:txBody>
          <a:bodyPr vert="horz" wrap="square" rtlCol="0" anchor="ctr">
            <a:spAutoFit/>
          </a:bodyPr>
          <a:lstStyle/>
          <a:p>
            <a:pPr algn="ctr"/>
            <a:r>
              <a:rPr kumimoji="1" lang="ja-JP" altLang="en-US" sz="1200" dirty="0"/>
              <a:t>女</a:t>
            </a:r>
            <a:r>
              <a:rPr kumimoji="1" lang="ja-JP" altLang="en-US" sz="1200" dirty="0" smtClean="0"/>
              <a:t>性（５２</a:t>
            </a:r>
            <a:r>
              <a:rPr kumimoji="1" lang="en-US" altLang="ja-JP" sz="1200" dirty="0" smtClean="0"/>
              <a:t>4</a:t>
            </a:r>
            <a:r>
              <a:rPr kumimoji="1" lang="ja-JP" altLang="en-US" sz="1200" dirty="0" smtClean="0"/>
              <a:t>人）</a:t>
            </a:r>
            <a:endParaRPr kumimoji="1" lang="ja-JP" altLang="en-US" sz="1200" dirty="0"/>
          </a:p>
        </p:txBody>
      </p:sp>
      <p:pic>
        <p:nvPicPr>
          <p:cNvPr id="3" name="図 2"/>
          <p:cNvPicPr>
            <a:picLocks noChangeAspect="1"/>
          </p:cNvPicPr>
          <p:nvPr/>
        </p:nvPicPr>
        <p:blipFill rotWithShape="1">
          <a:blip r:embed="rId4"/>
          <a:srcRect l="11979" t="91124" r="12362" b="4469"/>
          <a:stretch/>
        </p:blipFill>
        <p:spPr>
          <a:xfrm>
            <a:off x="1878665" y="6823123"/>
            <a:ext cx="5876366" cy="255494"/>
          </a:xfrm>
          <a:prstGeom prst="rect">
            <a:avLst/>
          </a:prstGeom>
        </p:spPr>
      </p:pic>
    </p:spTree>
    <p:extLst>
      <p:ext uri="{BB962C8B-B14F-4D97-AF65-F5344CB8AC3E}">
        <p14:creationId xmlns:p14="http://schemas.microsoft.com/office/powerpoint/2010/main" val="30702741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 y="13921"/>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smtClean="0">
                <a:solidFill>
                  <a:prstClr val="white"/>
                </a:solidFill>
                <a:latin typeface="Meiryo UI" panose="020B0604030504040204" pitchFamily="50" charset="-128"/>
                <a:ea typeface="Meiryo UI" panose="020B0604030504040204" pitchFamily="50" charset="-128"/>
              </a:rPr>
              <a:t>認知度（年齢別）</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5"/>
          <p:cNvSpPr>
            <a:spLocks noGrp="1"/>
          </p:cNvSpPr>
          <p:nvPr>
            <p:ph type="sldNum" sz="quarter" idx="12"/>
          </p:nvPr>
        </p:nvSpPr>
        <p:spPr>
          <a:xfrm>
            <a:off x="9105900" y="96701"/>
            <a:ext cx="682898" cy="377917"/>
          </a:xfrm>
        </p:spPr>
        <p:txBody>
          <a:bodyPr/>
          <a:lstStyle/>
          <a:p>
            <a:fld id="{7B20388F-A125-4D2E-BBF0-E240911E1C91}" type="slidenum">
              <a:rPr kumimoji="1" lang="ja-JP" altLang="en-US">
                <a:solidFill>
                  <a:prstClr val="black"/>
                </a:solidFill>
              </a:rPr>
              <a:pPr/>
              <a:t>4</a:t>
            </a:fld>
            <a:endParaRPr kumimoji="1" lang="ja-JP" altLang="en-US">
              <a:solidFill>
                <a:prstClr val="black"/>
              </a:solidFill>
            </a:endParaRPr>
          </a:p>
        </p:txBody>
      </p:sp>
      <p:sp>
        <p:nvSpPr>
          <p:cNvPr id="13" name="正方形/長方形 12"/>
          <p:cNvSpPr/>
          <p:nvPr/>
        </p:nvSpPr>
        <p:spPr>
          <a:xfrm>
            <a:off x="186460" y="641498"/>
            <a:ext cx="9602338" cy="451813"/>
          </a:xfrm>
          <a:prstGeom prst="rect">
            <a:avLst/>
          </a:prstGeom>
          <a:ln w="12700">
            <a:noFill/>
          </a:ln>
        </p:spPr>
        <p:txBody>
          <a:bodyPr wrap="square" anchor="ctr">
            <a:noAutofit/>
          </a:bodyPr>
          <a:lstStyle/>
          <a:p>
            <a:pPr>
              <a:lnSpc>
                <a:spcPts val="2096"/>
              </a:lnSpc>
            </a:pPr>
            <a:r>
              <a:rPr lang="ja-JP" altLang="en-US" sz="1400" dirty="0" smtClean="0">
                <a:latin typeface="+mn-ea"/>
              </a:rPr>
              <a:t>〇年齢別での認知度の差は少なく、</a:t>
            </a:r>
            <a:r>
              <a:rPr lang="en-US" altLang="ja-JP" sz="1400" dirty="0" smtClean="0">
                <a:latin typeface="+mn-ea"/>
              </a:rPr>
              <a:t>18</a:t>
            </a:r>
            <a:r>
              <a:rPr lang="ja-JP" altLang="en-US" sz="1400" dirty="0" smtClean="0">
                <a:latin typeface="+mn-ea"/>
              </a:rPr>
              <a:t>歳～</a:t>
            </a:r>
            <a:r>
              <a:rPr lang="en-US" altLang="ja-JP" sz="1400" dirty="0" smtClean="0">
                <a:latin typeface="+mn-ea"/>
              </a:rPr>
              <a:t>20</a:t>
            </a:r>
            <a:r>
              <a:rPr lang="ja-JP" altLang="en-US" sz="1400" dirty="0" smtClean="0">
                <a:latin typeface="+mn-ea"/>
              </a:rPr>
              <a:t>歳を除くすべての年代で認知度が上がっている。</a:t>
            </a:r>
            <a:endParaRPr lang="en-US" altLang="ja-JP" sz="1400" dirty="0" smtClean="0">
              <a:latin typeface="+mn-ea"/>
            </a:endParaRPr>
          </a:p>
        </p:txBody>
      </p:sp>
      <p:graphicFrame>
        <p:nvGraphicFramePr>
          <p:cNvPr id="7" name="グラフ 6"/>
          <p:cNvGraphicFramePr/>
          <p:nvPr>
            <p:extLst>
              <p:ext uri="{D42A27DB-BD31-4B8C-83A1-F6EECF244321}">
                <p14:modId xmlns:p14="http://schemas.microsoft.com/office/powerpoint/2010/main" val="183852"/>
              </p:ext>
            </p:extLst>
          </p:nvPr>
        </p:nvGraphicFramePr>
        <p:xfrm>
          <a:off x="381371" y="1093311"/>
          <a:ext cx="4607488" cy="6025319"/>
        </p:xfrm>
        <a:graphic>
          <a:graphicData uri="http://schemas.openxmlformats.org/drawingml/2006/chart">
            <c:chart xmlns:c="http://schemas.openxmlformats.org/drawingml/2006/chart" xmlns:r="http://schemas.openxmlformats.org/officeDocument/2006/relationships" r:id="rId2"/>
          </a:graphicData>
        </a:graphic>
      </p:graphicFrame>
      <p:sp>
        <p:nvSpPr>
          <p:cNvPr id="2" name="テキスト ボックス 1"/>
          <p:cNvSpPr txBox="1"/>
          <p:nvPr/>
        </p:nvSpPr>
        <p:spPr>
          <a:xfrm>
            <a:off x="186460" y="1849216"/>
            <a:ext cx="210215" cy="907004"/>
          </a:xfrm>
          <a:prstGeom prst="rect">
            <a:avLst/>
          </a:prstGeom>
          <a:noFill/>
          <a:ln>
            <a:solidFill>
              <a:schemeClr val="tx1"/>
            </a:solidFill>
          </a:ln>
        </p:spPr>
        <p:txBody>
          <a:bodyPr vert="eaVert" wrap="square" rtlCol="0" anchor="ctr">
            <a:spAutoFit/>
          </a:bodyPr>
          <a:lstStyle/>
          <a:p>
            <a:pPr algn="ctr"/>
            <a:r>
              <a:rPr kumimoji="1" lang="en-US" altLang="ja-JP" sz="800" dirty="0" smtClean="0"/>
              <a:t>18</a:t>
            </a:r>
            <a:r>
              <a:rPr kumimoji="1" lang="ja-JP" altLang="en-US" sz="800" dirty="0" smtClean="0"/>
              <a:t>歳～</a:t>
            </a:r>
            <a:r>
              <a:rPr kumimoji="1" lang="en-US" altLang="ja-JP" sz="800" dirty="0" smtClean="0"/>
              <a:t>20</a:t>
            </a:r>
            <a:r>
              <a:rPr kumimoji="1" lang="ja-JP" altLang="en-US" sz="800" dirty="0" smtClean="0"/>
              <a:t>歳代</a:t>
            </a:r>
            <a:endParaRPr kumimoji="1" lang="ja-JP" altLang="en-US" sz="800" dirty="0"/>
          </a:p>
        </p:txBody>
      </p:sp>
      <p:sp>
        <p:nvSpPr>
          <p:cNvPr id="20" name="テキスト ボックス 19"/>
          <p:cNvSpPr txBox="1"/>
          <p:nvPr/>
        </p:nvSpPr>
        <p:spPr>
          <a:xfrm>
            <a:off x="186460" y="3951186"/>
            <a:ext cx="210215" cy="653946"/>
          </a:xfrm>
          <a:prstGeom prst="rect">
            <a:avLst/>
          </a:prstGeom>
          <a:noFill/>
          <a:ln>
            <a:solidFill>
              <a:schemeClr val="tx1"/>
            </a:solidFill>
          </a:ln>
        </p:spPr>
        <p:txBody>
          <a:bodyPr vert="eaVert" wrap="square" rtlCol="0" anchor="ctr">
            <a:spAutoFit/>
          </a:bodyPr>
          <a:lstStyle/>
          <a:p>
            <a:pPr algn="ctr"/>
            <a:r>
              <a:rPr kumimoji="1" lang="en-US" altLang="ja-JP" sz="800" dirty="0"/>
              <a:t>30</a:t>
            </a:r>
            <a:r>
              <a:rPr kumimoji="1" lang="ja-JP" altLang="en-US" sz="800" dirty="0" smtClean="0"/>
              <a:t>歳代</a:t>
            </a:r>
            <a:endParaRPr kumimoji="1" lang="ja-JP" altLang="en-US" sz="800" dirty="0"/>
          </a:p>
        </p:txBody>
      </p:sp>
      <p:sp>
        <p:nvSpPr>
          <p:cNvPr id="22" name="テキスト ボックス 21"/>
          <p:cNvSpPr txBox="1"/>
          <p:nvPr/>
        </p:nvSpPr>
        <p:spPr>
          <a:xfrm>
            <a:off x="186460" y="5800098"/>
            <a:ext cx="210215" cy="653946"/>
          </a:xfrm>
          <a:prstGeom prst="rect">
            <a:avLst/>
          </a:prstGeom>
          <a:noFill/>
          <a:ln>
            <a:solidFill>
              <a:schemeClr val="tx1"/>
            </a:solidFill>
          </a:ln>
        </p:spPr>
        <p:txBody>
          <a:bodyPr vert="eaVert" wrap="square" rtlCol="0" anchor="ctr">
            <a:spAutoFit/>
          </a:bodyPr>
          <a:lstStyle/>
          <a:p>
            <a:pPr algn="ctr"/>
            <a:r>
              <a:rPr kumimoji="1" lang="en-US" altLang="ja-JP" sz="800" dirty="0"/>
              <a:t>40</a:t>
            </a:r>
            <a:r>
              <a:rPr kumimoji="1" lang="ja-JP" altLang="en-US" sz="800" dirty="0" smtClean="0"/>
              <a:t>歳代</a:t>
            </a:r>
            <a:endParaRPr kumimoji="1" lang="ja-JP" altLang="en-US" sz="800" dirty="0"/>
          </a:p>
        </p:txBody>
      </p:sp>
      <p:sp>
        <p:nvSpPr>
          <p:cNvPr id="23" name="テキスト ボックス 22"/>
          <p:cNvSpPr txBox="1"/>
          <p:nvPr/>
        </p:nvSpPr>
        <p:spPr>
          <a:xfrm>
            <a:off x="5208687" y="1975745"/>
            <a:ext cx="210215" cy="653946"/>
          </a:xfrm>
          <a:prstGeom prst="rect">
            <a:avLst/>
          </a:prstGeom>
          <a:noFill/>
          <a:ln>
            <a:solidFill>
              <a:schemeClr val="tx1"/>
            </a:solidFill>
          </a:ln>
        </p:spPr>
        <p:txBody>
          <a:bodyPr vert="eaVert" wrap="square" rtlCol="0" anchor="ctr">
            <a:spAutoFit/>
          </a:bodyPr>
          <a:lstStyle/>
          <a:p>
            <a:pPr algn="ctr"/>
            <a:r>
              <a:rPr kumimoji="1" lang="en-US" altLang="ja-JP" sz="800" dirty="0"/>
              <a:t>50</a:t>
            </a:r>
            <a:r>
              <a:rPr kumimoji="1" lang="ja-JP" altLang="en-US" sz="800" dirty="0" smtClean="0"/>
              <a:t>歳代</a:t>
            </a:r>
            <a:endParaRPr kumimoji="1" lang="ja-JP" altLang="en-US" sz="800" dirty="0"/>
          </a:p>
        </p:txBody>
      </p:sp>
      <p:sp>
        <p:nvSpPr>
          <p:cNvPr id="24" name="テキスト ボックス 23"/>
          <p:cNvSpPr txBox="1"/>
          <p:nvPr/>
        </p:nvSpPr>
        <p:spPr>
          <a:xfrm>
            <a:off x="5208686" y="5283821"/>
            <a:ext cx="210215" cy="843250"/>
          </a:xfrm>
          <a:prstGeom prst="rect">
            <a:avLst/>
          </a:prstGeom>
          <a:noFill/>
          <a:ln>
            <a:solidFill>
              <a:schemeClr val="tx1"/>
            </a:solidFill>
          </a:ln>
        </p:spPr>
        <p:txBody>
          <a:bodyPr vert="eaVert" wrap="square" rtlCol="0" anchor="ctr">
            <a:spAutoFit/>
          </a:bodyPr>
          <a:lstStyle/>
          <a:p>
            <a:pPr algn="ctr"/>
            <a:r>
              <a:rPr kumimoji="1" lang="en-US" altLang="ja-JP" sz="800" dirty="0" smtClean="0"/>
              <a:t>60</a:t>
            </a:r>
            <a:r>
              <a:rPr kumimoji="1" lang="ja-JP" altLang="en-US" sz="800" dirty="0" smtClean="0"/>
              <a:t>歳代以上</a:t>
            </a:r>
            <a:endParaRPr kumimoji="1" lang="ja-JP" altLang="en-US" sz="800" dirty="0"/>
          </a:p>
        </p:txBody>
      </p:sp>
      <p:sp>
        <p:nvSpPr>
          <p:cNvPr id="4" name="テキスト ボックス 3"/>
          <p:cNvSpPr txBox="1"/>
          <p:nvPr/>
        </p:nvSpPr>
        <p:spPr>
          <a:xfrm>
            <a:off x="4023360" y="1757897"/>
            <a:ext cx="276038" cy="215444"/>
          </a:xfrm>
          <a:prstGeom prst="rect">
            <a:avLst/>
          </a:prstGeom>
          <a:noFill/>
        </p:spPr>
        <p:txBody>
          <a:bodyPr wrap="none" rtlCol="0">
            <a:spAutoFit/>
          </a:bodyPr>
          <a:lstStyle/>
          <a:p>
            <a:r>
              <a:rPr kumimoji="1" lang="en-US" altLang="ja-JP" sz="800" dirty="0" smtClean="0"/>
              <a:t>%</a:t>
            </a:r>
            <a:endParaRPr kumimoji="1" lang="ja-JP" altLang="en-US" sz="800" dirty="0"/>
          </a:p>
        </p:txBody>
      </p:sp>
      <p:graphicFrame>
        <p:nvGraphicFramePr>
          <p:cNvPr id="14" name="グラフ 13"/>
          <p:cNvGraphicFramePr/>
          <p:nvPr>
            <p:extLst>
              <p:ext uri="{D42A27DB-BD31-4B8C-83A1-F6EECF244321}">
                <p14:modId xmlns:p14="http://schemas.microsoft.com/office/powerpoint/2010/main" val="542045099"/>
              </p:ext>
            </p:extLst>
          </p:nvPr>
        </p:nvGraphicFramePr>
        <p:xfrm>
          <a:off x="5471163" y="1093312"/>
          <a:ext cx="4354153" cy="6025320"/>
        </p:xfrm>
        <a:graphic>
          <a:graphicData uri="http://schemas.openxmlformats.org/drawingml/2006/chart">
            <c:chart xmlns:c="http://schemas.openxmlformats.org/drawingml/2006/chart" xmlns:r="http://schemas.openxmlformats.org/officeDocument/2006/relationships" r:id="rId3"/>
          </a:graphicData>
        </a:graphic>
      </p:graphicFrame>
      <p:pic>
        <p:nvPicPr>
          <p:cNvPr id="15" name="図 14"/>
          <p:cNvPicPr>
            <a:picLocks noChangeAspect="1"/>
          </p:cNvPicPr>
          <p:nvPr/>
        </p:nvPicPr>
        <p:blipFill rotWithShape="1">
          <a:blip r:embed="rId4"/>
          <a:srcRect l="11979" t="91124" r="12362" b="4469"/>
          <a:stretch/>
        </p:blipFill>
        <p:spPr>
          <a:xfrm>
            <a:off x="3395301" y="6873989"/>
            <a:ext cx="5876366" cy="255494"/>
          </a:xfrm>
          <a:prstGeom prst="rect">
            <a:avLst/>
          </a:prstGeom>
        </p:spPr>
      </p:pic>
    </p:spTree>
    <p:extLst>
      <p:ext uri="{BB962C8B-B14F-4D97-AF65-F5344CB8AC3E}">
        <p14:creationId xmlns:p14="http://schemas.microsoft.com/office/powerpoint/2010/main" val="2249669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 y="13921"/>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a:t>
            </a:r>
            <a:r>
              <a:rPr kumimoji="1" lang="en-US" altLang="ja-JP" sz="2000" b="1" dirty="0" smtClean="0">
                <a:solidFill>
                  <a:prstClr val="white"/>
                </a:solidFill>
                <a:latin typeface="Meiryo UI" panose="020B0604030504040204" pitchFamily="50" charset="-128"/>
                <a:ea typeface="Meiryo UI" panose="020B0604030504040204" pitchFamily="50" charset="-128"/>
              </a:rPr>
              <a:t>SDGs</a:t>
            </a:r>
            <a:r>
              <a:rPr kumimoji="1" lang="ja-JP" altLang="en-US" sz="2000" b="1" dirty="0" smtClean="0">
                <a:solidFill>
                  <a:prstClr val="white"/>
                </a:solidFill>
                <a:latin typeface="Meiryo UI" panose="020B0604030504040204" pitchFamily="50" charset="-128"/>
                <a:ea typeface="Meiryo UI" panose="020B0604030504040204" pitchFamily="50" charset="-128"/>
              </a:rPr>
              <a:t>を知ったきっかけ</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5"/>
          <p:cNvSpPr>
            <a:spLocks noGrp="1"/>
          </p:cNvSpPr>
          <p:nvPr>
            <p:ph type="sldNum" sz="quarter" idx="12"/>
          </p:nvPr>
        </p:nvSpPr>
        <p:spPr>
          <a:xfrm>
            <a:off x="9105900" y="96701"/>
            <a:ext cx="682898" cy="377917"/>
          </a:xfrm>
        </p:spPr>
        <p:txBody>
          <a:bodyPr/>
          <a:lstStyle/>
          <a:p>
            <a:fld id="{7B20388F-A125-4D2E-BBF0-E240911E1C91}" type="slidenum">
              <a:rPr kumimoji="1" lang="ja-JP" altLang="en-US">
                <a:solidFill>
                  <a:prstClr val="black"/>
                </a:solidFill>
              </a:rPr>
              <a:pPr/>
              <a:t>5</a:t>
            </a:fld>
            <a:endParaRPr kumimoji="1" lang="ja-JP" altLang="en-US">
              <a:solidFill>
                <a:prstClr val="black"/>
              </a:solidFill>
            </a:endParaRPr>
          </a:p>
        </p:txBody>
      </p:sp>
      <p:sp>
        <p:nvSpPr>
          <p:cNvPr id="13" name="正方形/長方形 12"/>
          <p:cNvSpPr/>
          <p:nvPr/>
        </p:nvSpPr>
        <p:spPr>
          <a:xfrm>
            <a:off x="186460" y="722180"/>
            <a:ext cx="9602338" cy="352892"/>
          </a:xfrm>
          <a:prstGeom prst="rect">
            <a:avLst/>
          </a:prstGeom>
          <a:ln w="12700">
            <a:noFill/>
          </a:ln>
        </p:spPr>
        <p:txBody>
          <a:bodyPr wrap="square" anchor="ctr">
            <a:noAutofit/>
          </a:bodyPr>
          <a:lstStyle/>
          <a:p>
            <a:pPr>
              <a:lnSpc>
                <a:spcPts val="2096"/>
              </a:lnSpc>
            </a:pPr>
            <a:r>
              <a:rPr lang="ja-JP" altLang="en-US" sz="1400" dirty="0" smtClean="0">
                <a:latin typeface="+mn-ea"/>
              </a:rPr>
              <a:t>〇</a:t>
            </a:r>
            <a:r>
              <a:rPr lang="en-US" altLang="ja-JP" sz="1400" dirty="0" smtClean="0">
                <a:latin typeface="+mn-ea"/>
              </a:rPr>
              <a:t>SDGs</a:t>
            </a:r>
            <a:r>
              <a:rPr lang="ja-JP" altLang="en-US" sz="1400" dirty="0" smtClean="0">
                <a:latin typeface="+mn-ea"/>
              </a:rPr>
              <a:t>を知るきっかけは</a:t>
            </a:r>
            <a:r>
              <a:rPr lang="ja-JP" altLang="en-US" sz="1400" dirty="0">
                <a:latin typeface="+mn-ea"/>
              </a:rPr>
              <a:t>、 「テレビ・ラジオ</a:t>
            </a:r>
            <a:r>
              <a:rPr lang="ja-JP" altLang="en-US" sz="1400" dirty="0" smtClean="0">
                <a:latin typeface="+mn-ea"/>
              </a:rPr>
              <a:t>」が最も高く、次いで「ニュースサイト・ニュースアプリ」が高い。</a:t>
            </a:r>
            <a:endParaRPr lang="en-US" altLang="ja-JP" sz="1400" dirty="0" smtClean="0">
              <a:latin typeface="+mn-ea"/>
            </a:endParaRPr>
          </a:p>
        </p:txBody>
      </p:sp>
      <p:graphicFrame>
        <p:nvGraphicFramePr>
          <p:cNvPr id="5" name="グラフ 4"/>
          <p:cNvGraphicFramePr/>
          <p:nvPr>
            <p:extLst>
              <p:ext uri="{D42A27DB-BD31-4B8C-83A1-F6EECF244321}">
                <p14:modId xmlns:p14="http://schemas.microsoft.com/office/powerpoint/2010/main" val="839697068"/>
              </p:ext>
            </p:extLst>
          </p:nvPr>
        </p:nvGraphicFramePr>
        <p:xfrm>
          <a:off x="497540" y="1243331"/>
          <a:ext cx="8861613" cy="5843269"/>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p:cNvSpPr txBox="1"/>
          <p:nvPr/>
        </p:nvSpPr>
        <p:spPr>
          <a:xfrm>
            <a:off x="7398454" y="1348369"/>
            <a:ext cx="1828139" cy="400110"/>
          </a:xfrm>
          <a:prstGeom prst="rect">
            <a:avLst/>
          </a:prstGeom>
          <a:noFill/>
          <a:ln>
            <a:solidFill>
              <a:schemeClr val="bg1">
                <a:lumMod val="65000"/>
              </a:schemeClr>
            </a:solidFill>
          </a:ln>
        </p:spPr>
        <p:txBody>
          <a:bodyPr wrap="square" rtlCol="0">
            <a:spAutoFit/>
          </a:bodyPr>
          <a:lstStyle/>
          <a:p>
            <a:r>
              <a:rPr kumimoji="1" lang="ja-JP" altLang="en-US" sz="1000" dirty="0" smtClean="0"/>
              <a:t>下記の他、自由記述欄には</a:t>
            </a:r>
            <a:endParaRPr kumimoji="1" lang="en-US" altLang="ja-JP" sz="1000" dirty="0" smtClean="0"/>
          </a:p>
          <a:p>
            <a:r>
              <a:rPr kumimoji="1" lang="ja-JP" altLang="en-US" sz="1000" dirty="0" smtClean="0"/>
              <a:t>「電車」という回答が複数あった。</a:t>
            </a:r>
            <a:endParaRPr kumimoji="1" lang="en-US" altLang="ja-JP" sz="1000" dirty="0" smtClean="0"/>
          </a:p>
        </p:txBody>
      </p:sp>
    </p:spTree>
    <p:extLst>
      <p:ext uri="{BB962C8B-B14F-4D97-AF65-F5344CB8AC3E}">
        <p14:creationId xmlns:p14="http://schemas.microsoft.com/office/powerpoint/2010/main" val="759903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 y="13921"/>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a:t>
            </a:r>
            <a:r>
              <a:rPr kumimoji="1" lang="ja-JP" altLang="en-US" sz="2000" b="1" dirty="0" smtClean="0">
                <a:solidFill>
                  <a:prstClr val="white"/>
                </a:solidFill>
                <a:latin typeface="Meiryo UI" panose="020B0604030504040204" pitchFamily="50" charset="-128"/>
                <a:ea typeface="Meiryo UI" panose="020B0604030504040204" pitchFamily="50" charset="-128"/>
              </a:rPr>
              <a:t>大阪で重要と思うゴール</a:t>
            </a:r>
            <a:r>
              <a:rPr kumimoji="1" lang="ja-JP" altLang="en-US" sz="1600" b="1" dirty="0" smtClean="0">
                <a:solidFill>
                  <a:prstClr val="white"/>
                </a:solidFill>
                <a:latin typeface="Meiryo UI" panose="020B0604030504040204" pitchFamily="50" charset="-128"/>
                <a:ea typeface="Meiryo UI" panose="020B0604030504040204" pitchFamily="50" charset="-128"/>
              </a:rPr>
              <a:t>（複数選択可）</a:t>
            </a:r>
            <a:endParaRPr kumimoji="1" lang="zh-TW" altLang="en-US" sz="16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5"/>
          <p:cNvSpPr>
            <a:spLocks noGrp="1"/>
          </p:cNvSpPr>
          <p:nvPr>
            <p:ph type="sldNum" sz="quarter" idx="12"/>
          </p:nvPr>
        </p:nvSpPr>
        <p:spPr>
          <a:xfrm>
            <a:off x="9105900" y="96701"/>
            <a:ext cx="682898" cy="377917"/>
          </a:xfrm>
        </p:spPr>
        <p:txBody>
          <a:bodyPr/>
          <a:lstStyle/>
          <a:p>
            <a:fld id="{7B20388F-A125-4D2E-BBF0-E240911E1C91}" type="slidenum">
              <a:rPr kumimoji="1" lang="ja-JP" altLang="en-US">
                <a:solidFill>
                  <a:prstClr val="black"/>
                </a:solidFill>
              </a:rPr>
              <a:pPr/>
              <a:t>6</a:t>
            </a:fld>
            <a:endParaRPr kumimoji="1" lang="ja-JP" altLang="en-US">
              <a:solidFill>
                <a:prstClr val="black"/>
              </a:solidFill>
            </a:endParaRPr>
          </a:p>
        </p:txBody>
      </p:sp>
      <p:sp>
        <p:nvSpPr>
          <p:cNvPr id="13" name="正方形/長方形 12"/>
          <p:cNvSpPr/>
          <p:nvPr/>
        </p:nvSpPr>
        <p:spPr>
          <a:xfrm>
            <a:off x="412948" y="636140"/>
            <a:ext cx="9189552" cy="470768"/>
          </a:xfrm>
          <a:prstGeom prst="rect">
            <a:avLst/>
          </a:prstGeom>
          <a:ln w="12700">
            <a:noFill/>
          </a:ln>
        </p:spPr>
        <p:txBody>
          <a:bodyPr wrap="square" anchor="ctr">
            <a:noAutofit/>
          </a:bodyPr>
          <a:lstStyle/>
          <a:p>
            <a:pPr>
              <a:lnSpc>
                <a:spcPts val="2096"/>
              </a:lnSpc>
            </a:pPr>
            <a:r>
              <a:rPr lang="ja-JP" altLang="en-US" sz="1400" dirty="0" smtClean="0">
                <a:latin typeface="+mn-ea"/>
              </a:rPr>
              <a:t>〇重要だと思う高い</a:t>
            </a:r>
            <a:r>
              <a:rPr lang="ja-JP" altLang="en-US" sz="1400" dirty="0">
                <a:latin typeface="+mn-ea"/>
              </a:rPr>
              <a:t>ゴールの順位は</a:t>
            </a:r>
            <a:r>
              <a:rPr lang="ja-JP" altLang="en-US" sz="1400" dirty="0" smtClean="0">
                <a:latin typeface="+mn-ea"/>
              </a:rPr>
              <a:t>、昨年度と大きな変化は</a:t>
            </a:r>
            <a:r>
              <a:rPr lang="ja-JP" altLang="en-US" sz="1400" dirty="0">
                <a:latin typeface="+mn-ea"/>
              </a:rPr>
              <a:t>見られない。（重点ゴールへの関心は以前高い傾向にある。</a:t>
            </a:r>
            <a:r>
              <a:rPr lang="ja-JP" altLang="en-US" sz="1400" dirty="0" smtClean="0">
                <a:latin typeface="+mn-ea"/>
              </a:rPr>
              <a:t>）</a:t>
            </a:r>
            <a:endParaRPr lang="en-US" altLang="ja-JP" sz="1400" dirty="0" smtClean="0">
              <a:latin typeface="+mn-ea"/>
            </a:endParaRPr>
          </a:p>
        </p:txBody>
      </p:sp>
      <p:graphicFrame>
        <p:nvGraphicFramePr>
          <p:cNvPr id="5" name="グラフ 4"/>
          <p:cNvGraphicFramePr/>
          <p:nvPr>
            <p:extLst>
              <p:ext uri="{D42A27DB-BD31-4B8C-83A1-F6EECF244321}">
                <p14:modId xmlns:p14="http://schemas.microsoft.com/office/powerpoint/2010/main" val="355599714"/>
              </p:ext>
            </p:extLst>
          </p:nvPr>
        </p:nvGraphicFramePr>
        <p:xfrm>
          <a:off x="168791" y="1678057"/>
          <a:ext cx="9677867" cy="5202873"/>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p:cNvSpPr txBox="1"/>
          <p:nvPr/>
        </p:nvSpPr>
        <p:spPr>
          <a:xfrm flipH="1">
            <a:off x="2148979" y="1486101"/>
            <a:ext cx="518160" cy="369332"/>
          </a:xfrm>
          <a:prstGeom prst="rect">
            <a:avLst/>
          </a:prstGeom>
          <a:noFill/>
        </p:spPr>
        <p:txBody>
          <a:bodyPr wrap="square" rtlCol="0">
            <a:spAutoFit/>
          </a:bodyPr>
          <a:lstStyle/>
          <a:p>
            <a:r>
              <a:rPr kumimoji="1" lang="ja-JP" altLang="en-US" dirty="0"/>
              <a:t>❶</a:t>
            </a:r>
          </a:p>
        </p:txBody>
      </p:sp>
      <p:sp>
        <p:nvSpPr>
          <p:cNvPr id="11" name="テキスト ボックス 10"/>
          <p:cNvSpPr txBox="1"/>
          <p:nvPr/>
        </p:nvSpPr>
        <p:spPr>
          <a:xfrm>
            <a:off x="1073112" y="1739134"/>
            <a:ext cx="360369" cy="369332"/>
          </a:xfrm>
          <a:prstGeom prst="rect">
            <a:avLst/>
          </a:prstGeom>
          <a:noFill/>
        </p:spPr>
        <p:txBody>
          <a:bodyPr wrap="square" rtlCol="0">
            <a:spAutoFit/>
          </a:bodyPr>
          <a:lstStyle/>
          <a:p>
            <a:r>
              <a:rPr kumimoji="1" lang="ja-JP" altLang="en-US" dirty="0"/>
              <a:t>❷</a:t>
            </a:r>
          </a:p>
        </p:txBody>
      </p:sp>
      <p:sp>
        <p:nvSpPr>
          <p:cNvPr id="12" name="テキスト ボックス 11"/>
          <p:cNvSpPr txBox="1"/>
          <p:nvPr/>
        </p:nvSpPr>
        <p:spPr>
          <a:xfrm>
            <a:off x="6359677" y="1960994"/>
            <a:ext cx="548640" cy="369332"/>
          </a:xfrm>
          <a:prstGeom prst="rect">
            <a:avLst/>
          </a:prstGeom>
          <a:noFill/>
        </p:spPr>
        <p:txBody>
          <a:bodyPr wrap="square" rtlCol="0">
            <a:spAutoFit/>
          </a:bodyPr>
          <a:lstStyle/>
          <a:p>
            <a:r>
              <a:rPr kumimoji="1" lang="ja-JP" altLang="en-US" dirty="0"/>
              <a:t>❸</a:t>
            </a:r>
          </a:p>
        </p:txBody>
      </p:sp>
      <p:sp>
        <p:nvSpPr>
          <p:cNvPr id="14" name="テキスト ボックス 13"/>
          <p:cNvSpPr txBox="1"/>
          <p:nvPr/>
        </p:nvSpPr>
        <p:spPr>
          <a:xfrm>
            <a:off x="4735536" y="2417141"/>
            <a:ext cx="373163" cy="369332"/>
          </a:xfrm>
          <a:prstGeom prst="rect">
            <a:avLst/>
          </a:prstGeom>
          <a:noFill/>
        </p:spPr>
        <p:txBody>
          <a:bodyPr wrap="square" rtlCol="0">
            <a:spAutoFit/>
          </a:bodyPr>
          <a:lstStyle/>
          <a:p>
            <a:r>
              <a:rPr kumimoji="1" lang="ja-JP" altLang="en-US" dirty="0"/>
              <a:t>❺</a:t>
            </a:r>
          </a:p>
        </p:txBody>
      </p:sp>
      <p:sp>
        <p:nvSpPr>
          <p:cNvPr id="15" name="テキスト ボックス 14"/>
          <p:cNvSpPr txBox="1"/>
          <p:nvPr/>
        </p:nvSpPr>
        <p:spPr>
          <a:xfrm>
            <a:off x="2661191" y="2259178"/>
            <a:ext cx="367926" cy="369332"/>
          </a:xfrm>
          <a:prstGeom prst="rect">
            <a:avLst/>
          </a:prstGeom>
          <a:noFill/>
        </p:spPr>
        <p:txBody>
          <a:bodyPr wrap="square" rtlCol="0">
            <a:spAutoFit/>
          </a:bodyPr>
          <a:lstStyle/>
          <a:p>
            <a:r>
              <a:rPr kumimoji="1" lang="ja-JP" altLang="en-US" dirty="0"/>
              <a:t>❹</a:t>
            </a:r>
          </a:p>
        </p:txBody>
      </p:sp>
      <p:sp>
        <p:nvSpPr>
          <p:cNvPr id="16" name="テキスト ボックス 15"/>
          <p:cNvSpPr txBox="1"/>
          <p:nvPr/>
        </p:nvSpPr>
        <p:spPr>
          <a:xfrm flipH="1">
            <a:off x="1802359" y="1554468"/>
            <a:ext cx="346620" cy="369332"/>
          </a:xfrm>
          <a:prstGeom prst="rect">
            <a:avLst/>
          </a:prstGeom>
          <a:noFill/>
        </p:spPr>
        <p:txBody>
          <a:bodyPr wrap="square" rtlCol="0">
            <a:spAutoFit/>
          </a:bodyPr>
          <a:lstStyle/>
          <a:p>
            <a:r>
              <a:rPr kumimoji="1" lang="ja-JP" altLang="en-US" dirty="0" smtClean="0"/>
              <a:t>①</a:t>
            </a:r>
            <a:endParaRPr kumimoji="1" lang="ja-JP" altLang="en-US" dirty="0"/>
          </a:p>
        </p:txBody>
      </p:sp>
      <p:sp>
        <p:nvSpPr>
          <p:cNvPr id="17" name="テキスト ボックス 16"/>
          <p:cNvSpPr txBox="1"/>
          <p:nvPr/>
        </p:nvSpPr>
        <p:spPr>
          <a:xfrm>
            <a:off x="6009157" y="1795378"/>
            <a:ext cx="388619" cy="369332"/>
          </a:xfrm>
          <a:prstGeom prst="rect">
            <a:avLst/>
          </a:prstGeom>
          <a:noFill/>
        </p:spPr>
        <p:txBody>
          <a:bodyPr wrap="square" rtlCol="0">
            <a:spAutoFit/>
          </a:bodyPr>
          <a:lstStyle/>
          <a:p>
            <a:r>
              <a:rPr kumimoji="1" lang="ja-JP" altLang="en-US" dirty="0"/>
              <a:t>③</a:t>
            </a:r>
          </a:p>
        </p:txBody>
      </p:sp>
      <p:sp>
        <p:nvSpPr>
          <p:cNvPr id="18" name="テキスト ボックス 17"/>
          <p:cNvSpPr txBox="1"/>
          <p:nvPr/>
        </p:nvSpPr>
        <p:spPr>
          <a:xfrm>
            <a:off x="702313" y="1686777"/>
            <a:ext cx="370799" cy="369332"/>
          </a:xfrm>
          <a:prstGeom prst="rect">
            <a:avLst/>
          </a:prstGeom>
          <a:noFill/>
        </p:spPr>
        <p:txBody>
          <a:bodyPr wrap="square" rtlCol="0">
            <a:spAutoFit/>
          </a:bodyPr>
          <a:lstStyle/>
          <a:p>
            <a:r>
              <a:rPr kumimoji="1" lang="ja-JP" altLang="en-US" dirty="0"/>
              <a:t>②</a:t>
            </a:r>
          </a:p>
        </p:txBody>
      </p:sp>
      <p:sp>
        <p:nvSpPr>
          <p:cNvPr id="19" name="テキスト ボックス 18"/>
          <p:cNvSpPr txBox="1"/>
          <p:nvPr/>
        </p:nvSpPr>
        <p:spPr>
          <a:xfrm>
            <a:off x="4401046" y="2278228"/>
            <a:ext cx="387801" cy="369332"/>
          </a:xfrm>
          <a:prstGeom prst="rect">
            <a:avLst/>
          </a:prstGeom>
          <a:noFill/>
        </p:spPr>
        <p:txBody>
          <a:bodyPr wrap="square" rtlCol="0">
            <a:spAutoFit/>
          </a:bodyPr>
          <a:lstStyle/>
          <a:p>
            <a:r>
              <a:rPr kumimoji="1" lang="ja-JP" altLang="en-US" dirty="0" smtClean="0"/>
              <a:t>④</a:t>
            </a:r>
            <a:endParaRPr kumimoji="1" lang="ja-JP" altLang="en-US" dirty="0"/>
          </a:p>
        </p:txBody>
      </p:sp>
      <p:sp>
        <p:nvSpPr>
          <p:cNvPr id="20" name="テキスト ボックス 19"/>
          <p:cNvSpPr txBox="1"/>
          <p:nvPr/>
        </p:nvSpPr>
        <p:spPr>
          <a:xfrm>
            <a:off x="2351671" y="2378915"/>
            <a:ext cx="373896" cy="369332"/>
          </a:xfrm>
          <a:prstGeom prst="rect">
            <a:avLst/>
          </a:prstGeom>
          <a:noFill/>
        </p:spPr>
        <p:txBody>
          <a:bodyPr wrap="square" rtlCol="0">
            <a:spAutoFit/>
          </a:bodyPr>
          <a:lstStyle/>
          <a:p>
            <a:r>
              <a:rPr kumimoji="1" lang="ja-JP" altLang="en-US" dirty="0" smtClean="0"/>
              <a:t>⑤</a:t>
            </a:r>
            <a:endParaRPr kumimoji="1" lang="ja-JP" altLang="en-US" dirty="0"/>
          </a:p>
        </p:txBody>
      </p:sp>
      <p:sp>
        <p:nvSpPr>
          <p:cNvPr id="2" name="角丸四角形 1"/>
          <p:cNvSpPr/>
          <p:nvPr/>
        </p:nvSpPr>
        <p:spPr>
          <a:xfrm rot="18893057">
            <a:off x="3529" y="5179616"/>
            <a:ext cx="1336381" cy="24600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rot="18893057">
            <a:off x="662926" y="5348677"/>
            <a:ext cx="1767702" cy="27324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rot="18893057">
            <a:off x="1177588" y="5354197"/>
            <a:ext cx="1767702" cy="27324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rot="18893057">
            <a:off x="3383349" y="5311240"/>
            <a:ext cx="1639255" cy="25339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rot="18893057">
            <a:off x="4735816" y="5394515"/>
            <a:ext cx="1867313" cy="24979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86615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 y="13921"/>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a:solidFill>
                  <a:prstClr val="white"/>
                </a:solidFill>
                <a:latin typeface="Meiryo UI" panose="020B0604030504040204" pitchFamily="50" charset="-128"/>
                <a:ea typeface="Meiryo UI" panose="020B0604030504040204" pitchFamily="50" charset="-128"/>
              </a:rPr>
              <a:t>認知度調査</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5"/>
          <p:cNvSpPr>
            <a:spLocks noGrp="1"/>
          </p:cNvSpPr>
          <p:nvPr>
            <p:ph type="sldNum" sz="quarter" idx="12"/>
          </p:nvPr>
        </p:nvSpPr>
        <p:spPr>
          <a:xfrm>
            <a:off x="9105900" y="96701"/>
            <a:ext cx="682898" cy="377917"/>
          </a:xfrm>
        </p:spPr>
        <p:txBody>
          <a:bodyPr/>
          <a:lstStyle/>
          <a:p>
            <a:fld id="{7B20388F-A125-4D2E-BBF0-E240911E1C91}" type="slidenum">
              <a:rPr kumimoji="1" lang="ja-JP" altLang="en-US">
                <a:solidFill>
                  <a:prstClr val="black"/>
                </a:solidFill>
              </a:rPr>
              <a:pPr/>
              <a:t>7</a:t>
            </a:fld>
            <a:endParaRPr kumimoji="1" lang="ja-JP" altLang="en-US">
              <a:solidFill>
                <a:prstClr val="black"/>
              </a:solidFill>
            </a:endParaRPr>
          </a:p>
        </p:txBody>
      </p:sp>
      <p:sp>
        <p:nvSpPr>
          <p:cNvPr id="5" name="テキスト ボックス 4"/>
          <p:cNvSpPr txBox="1"/>
          <p:nvPr/>
        </p:nvSpPr>
        <p:spPr>
          <a:xfrm>
            <a:off x="168791" y="1561945"/>
            <a:ext cx="4503222" cy="369332"/>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行動憲章の認知度</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96317" y="4380764"/>
            <a:ext cx="5903397" cy="369332"/>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行動憲章の趣旨への賛同率</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90524" y="853516"/>
            <a:ext cx="8610589" cy="496834"/>
          </a:xfrm>
          <a:prstGeom prst="rect">
            <a:avLst/>
          </a:prstGeom>
          <a:ln w="12700">
            <a:noFill/>
          </a:ln>
        </p:spPr>
        <p:txBody>
          <a:bodyPr wrap="square" anchor="ctr">
            <a:noAutofit/>
          </a:bodyPr>
          <a:lstStyle/>
          <a:p>
            <a:pPr>
              <a:lnSpc>
                <a:spcPts val="2096"/>
              </a:lnSpc>
            </a:pPr>
            <a:r>
              <a:rPr lang="ja-JP" altLang="en-US" sz="1400" dirty="0" smtClean="0">
                <a:latin typeface="+mn-ea"/>
              </a:rPr>
              <a:t>〇大阪</a:t>
            </a:r>
            <a:r>
              <a:rPr lang="en-US" altLang="ja-JP" sz="1400" dirty="0" smtClean="0">
                <a:latin typeface="+mn-ea"/>
              </a:rPr>
              <a:t>SDGs</a:t>
            </a:r>
            <a:r>
              <a:rPr lang="ja-JP" altLang="en-US" sz="1400" dirty="0" smtClean="0">
                <a:latin typeface="+mn-ea"/>
              </a:rPr>
              <a:t>行動憲章の認知度は、</a:t>
            </a:r>
            <a:r>
              <a:rPr lang="en-US" altLang="ja-JP" sz="1400" dirty="0" smtClean="0">
                <a:latin typeface="+mn-ea"/>
              </a:rPr>
              <a:t>30.6%</a:t>
            </a:r>
            <a:r>
              <a:rPr lang="ja-JP" altLang="en-US" sz="1400" dirty="0" err="1" smtClean="0">
                <a:latin typeface="+mn-ea"/>
              </a:rPr>
              <a:t>。</a:t>
            </a:r>
            <a:endParaRPr lang="en-US" altLang="ja-JP" sz="1400" dirty="0" smtClean="0">
              <a:latin typeface="+mn-ea"/>
            </a:endParaRPr>
          </a:p>
          <a:p>
            <a:pPr>
              <a:lnSpc>
                <a:spcPts val="2096"/>
              </a:lnSpc>
            </a:pPr>
            <a:r>
              <a:rPr lang="ja-JP" altLang="en-US" sz="1400" dirty="0" smtClean="0">
                <a:latin typeface="+mn-ea"/>
              </a:rPr>
              <a:t>〇行動憲章の趣旨に賛同していただける方は、</a:t>
            </a:r>
            <a:r>
              <a:rPr lang="en-US" altLang="ja-JP" sz="1400" dirty="0" smtClean="0">
                <a:latin typeface="+mn-ea"/>
              </a:rPr>
              <a:t>49.2</a:t>
            </a:r>
            <a:r>
              <a:rPr lang="ja-JP" altLang="en-US" sz="1400" dirty="0" smtClean="0">
                <a:latin typeface="+mn-ea"/>
              </a:rPr>
              <a:t>％。</a:t>
            </a:r>
            <a:endParaRPr lang="en-US" altLang="ja-JP" sz="1400" dirty="0">
              <a:latin typeface="+mj-ea"/>
              <a:ea typeface="+mj-ea"/>
            </a:endParaRPr>
          </a:p>
        </p:txBody>
      </p:sp>
      <p:graphicFrame>
        <p:nvGraphicFramePr>
          <p:cNvPr id="16" name="グラフ 15"/>
          <p:cNvGraphicFramePr>
            <a:graphicFrameLocks/>
          </p:cNvGraphicFramePr>
          <p:nvPr>
            <p:extLst>
              <p:ext uri="{D42A27DB-BD31-4B8C-83A1-F6EECF244321}">
                <p14:modId xmlns:p14="http://schemas.microsoft.com/office/powerpoint/2010/main" val="3685743120"/>
              </p:ext>
            </p:extLst>
          </p:nvPr>
        </p:nvGraphicFramePr>
        <p:xfrm>
          <a:off x="531628" y="4917806"/>
          <a:ext cx="8822214" cy="18763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グラフ 18"/>
          <p:cNvGraphicFramePr>
            <a:graphicFrameLocks/>
          </p:cNvGraphicFramePr>
          <p:nvPr>
            <p:extLst>
              <p:ext uri="{D42A27DB-BD31-4B8C-83A1-F6EECF244321}">
                <p14:modId xmlns:p14="http://schemas.microsoft.com/office/powerpoint/2010/main" val="1317782090"/>
              </p:ext>
            </p:extLst>
          </p:nvPr>
        </p:nvGraphicFramePr>
        <p:xfrm>
          <a:off x="290524" y="2226572"/>
          <a:ext cx="9063318" cy="1876399"/>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14"/>
          <p:cNvSpPr txBox="1"/>
          <p:nvPr/>
        </p:nvSpPr>
        <p:spPr>
          <a:xfrm>
            <a:off x="8198366" y="4787016"/>
            <a:ext cx="907534" cy="276999"/>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n=1,000</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12818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 y="13921"/>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a:solidFill>
                  <a:prstClr val="white"/>
                </a:solidFill>
                <a:latin typeface="Meiryo UI" panose="020B0604030504040204" pitchFamily="50" charset="-128"/>
                <a:ea typeface="Meiryo UI" panose="020B0604030504040204" pitchFamily="50" charset="-128"/>
              </a:rPr>
              <a:t>認知度調査</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5"/>
          <p:cNvSpPr>
            <a:spLocks noGrp="1"/>
          </p:cNvSpPr>
          <p:nvPr>
            <p:ph type="sldNum" sz="quarter" idx="12"/>
          </p:nvPr>
        </p:nvSpPr>
        <p:spPr>
          <a:xfrm>
            <a:off x="9105900" y="96701"/>
            <a:ext cx="682898" cy="377917"/>
          </a:xfrm>
        </p:spPr>
        <p:txBody>
          <a:bodyPr/>
          <a:lstStyle/>
          <a:p>
            <a:fld id="{7B20388F-A125-4D2E-BBF0-E240911E1C91}" type="slidenum">
              <a:rPr kumimoji="1" lang="ja-JP" altLang="en-US">
                <a:solidFill>
                  <a:prstClr val="black"/>
                </a:solidFill>
              </a:rPr>
              <a:pPr/>
              <a:t>8</a:t>
            </a:fld>
            <a:endParaRPr kumimoji="1" lang="ja-JP" altLang="en-US">
              <a:solidFill>
                <a:prstClr val="black"/>
              </a:solidFill>
            </a:endParaRPr>
          </a:p>
        </p:txBody>
      </p:sp>
      <p:sp>
        <p:nvSpPr>
          <p:cNvPr id="5" name="テキスト ボックス 4"/>
          <p:cNvSpPr txBox="1"/>
          <p:nvPr/>
        </p:nvSpPr>
        <p:spPr>
          <a:xfrm>
            <a:off x="168791" y="1561945"/>
            <a:ext cx="4503222" cy="369332"/>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私</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宣言プロジェクトの認知度</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96317" y="4380764"/>
            <a:ext cx="5903397" cy="369332"/>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■私の</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宣言プロジェクトへの参加意思</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90524" y="853516"/>
            <a:ext cx="8610589" cy="496834"/>
          </a:xfrm>
          <a:prstGeom prst="rect">
            <a:avLst/>
          </a:prstGeom>
          <a:ln w="12700">
            <a:noFill/>
          </a:ln>
        </p:spPr>
        <p:txBody>
          <a:bodyPr wrap="square" anchor="ctr">
            <a:noAutofit/>
          </a:bodyPr>
          <a:lstStyle/>
          <a:p>
            <a:pPr>
              <a:lnSpc>
                <a:spcPts val="2096"/>
              </a:lnSpc>
            </a:pPr>
            <a:r>
              <a:rPr lang="ja-JP" altLang="en-US" sz="1400" dirty="0" smtClean="0">
                <a:latin typeface="+mn-ea"/>
              </a:rPr>
              <a:t>〇</a:t>
            </a:r>
            <a:r>
              <a:rPr lang="ja-JP" altLang="en-US" sz="1400" dirty="0">
                <a:latin typeface="+mn-ea"/>
              </a:rPr>
              <a:t>私</a:t>
            </a:r>
            <a:r>
              <a:rPr lang="ja-JP" altLang="en-US" sz="1400" dirty="0" smtClean="0">
                <a:latin typeface="+mn-ea"/>
              </a:rPr>
              <a:t>の</a:t>
            </a:r>
            <a:r>
              <a:rPr lang="en-US" altLang="ja-JP" sz="1400" dirty="0" smtClean="0">
                <a:latin typeface="+mn-ea"/>
              </a:rPr>
              <a:t>SDGs</a:t>
            </a:r>
            <a:r>
              <a:rPr lang="ja-JP" altLang="en-US" sz="1400" dirty="0" smtClean="0">
                <a:latin typeface="+mn-ea"/>
              </a:rPr>
              <a:t>宣言プロジェクトの認知度は、</a:t>
            </a:r>
            <a:r>
              <a:rPr lang="en-US" altLang="ja-JP" sz="1400" dirty="0" smtClean="0">
                <a:latin typeface="+mn-ea"/>
              </a:rPr>
              <a:t>32.1%</a:t>
            </a:r>
            <a:r>
              <a:rPr lang="ja-JP" altLang="en-US" sz="1400" dirty="0" err="1">
                <a:latin typeface="+mn-ea"/>
              </a:rPr>
              <a:t>。</a:t>
            </a:r>
            <a:endParaRPr lang="en-US" altLang="ja-JP" sz="1400" dirty="0" smtClean="0">
              <a:latin typeface="+mn-ea"/>
            </a:endParaRPr>
          </a:p>
          <a:p>
            <a:pPr>
              <a:lnSpc>
                <a:spcPts val="2096"/>
              </a:lnSpc>
            </a:pPr>
            <a:r>
              <a:rPr lang="ja-JP" altLang="en-US" sz="1400" dirty="0" smtClean="0">
                <a:latin typeface="+mn-ea"/>
              </a:rPr>
              <a:t>〇私の</a:t>
            </a:r>
            <a:r>
              <a:rPr lang="en-US" altLang="ja-JP" sz="1400" dirty="0" smtClean="0">
                <a:latin typeface="+mn-ea"/>
              </a:rPr>
              <a:t>SDGs</a:t>
            </a:r>
            <a:r>
              <a:rPr lang="ja-JP" altLang="en-US" sz="1400" dirty="0" smtClean="0">
                <a:latin typeface="+mn-ea"/>
              </a:rPr>
              <a:t>宣言プロジェクに参加したいと思う方は、</a:t>
            </a:r>
            <a:r>
              <a:rPr lang="en-US" altLang="ja-JP" sz="1400" dirty="0" smtClean="0">
                <a:latin typeface="+mn-ea"/>
              </a:rPr>
              <a:t>18.6</a:t>
            </a:r>
            <a:r>
              <a:rPr lang="ja-JP" altLang="en-US" sz="1400" dirty="0" smtClean="0">
                <a:latin typeface="+mn-ea"/>
              </a:rPr>
              <a:t>％と前回調査より認知度が上がっている。</a:t>
            </a:r>
            <a:endParaRPr lang="en-US" altLang="ja-JP" sz="1400" dirty="0">
              <a:latin typeface="+mj-ea"/>
              <a:ea typeface="+mj-ea"/>
            </a:endParaRPr>
          </a:p>
        </p:txBody>
      </p:sp>
      <p:graphicFrame>
        <p:nvGraphicFramePr>
          <p:cNvPr id="16" name="グラフ 15"/>
          <p:cNvGraphicFramePr>
            <a:graphicFrameLocks/>
          </p:cNvGraphicFramePr>
          <p:nvPr>
            <p:extLst>
              <p:ext uri="{D42A27DB-BD31-4B8C-83A1-F6EECF244321}">
                <p14:modId xmlns:p14="http://schemas.microsoft.com/office/powerpoint/2010/main" val="2007537944"/>
              </p:ext>
            </p:extLst>
          </p:nvPr>
        </p:nvGraphicFramePr>
        <p:xfrm>
          <a:off x="531628" y="4917806"/>
          <a:ext cx="8822214" cy="18763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グラフ 18"/>
          <p:cNvGraphicFramePr>
            <a:graphicFrameLocks/>
          </p:cNvGraphicFramePr>
          <p:nvPr>
            <p:extLst>
              <p:ext uri="{D42A27DB-BD31-4B8C-83A1-F6EECF244321}">
                <p14:modId xmlns:p14="http://schemas.microsoft.com/office/powerpoint/2010/main" val="2121525615"/>
              </p:ext>
            </p:extLst>
          </p:nvPr>
        </p:nvGraphicFramePr>
        <p:xfrm>
          <a:off x="290524" y="2226572"/>
          <a:ext cx="9063318" cy="1876399"/>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14"/>
          <p:cNvSpPr txBox="1"/>
          <p:nvPr/>
        </p:nvSpPr>
        <p:spPr>
          <a:xfrm>
            <a:off x="8198366" y="4787016"/>
            <a:ext cx="907534" cy="276999"/>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n=1,000</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84180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3">
      <a:majorFont>
        <a:latin typeface="Arial"/>
        <a:ea typeface="Meiryo UI"/>
        <a:cs typeface=""/>
      </a:majorFont>
      <a:minorFont>
        <a:latin typeface="Arial"/>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20000"/>
            <a:lumOff val="8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3">
    <a:majorFont>
      <a:latin typeface="Arial"/>
      <a:ea typeface="Meiryo UI"/>
      <a:cs typeface=""/>
    </a:majorFont>
    <a:minorFont>
      <a:latin typeface="Arial"/>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3">
    <a:majorFont>
      <a:latin typeface="Arial"/>
      <a:ea typeface="Meiryo UI"/>
      <a:cs typeface=""/>
    </a:majorFont>
    <a:minorFont>
      <a:latin typeface="Arial"/>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3">
    <a:majorFont>
      <a:latin typeface="Arial"/>
      <a:ea typeface="Meiryo UI"/>
      <a:cs typeface=""/>
    </a:majorFont>
    <a:minorFont>
      <a:latin typeface="Arial"/>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1429</Words>
  <Application>Microsoft Office PowerPoint</Application>
  <PresentationFormat>ユーザー設定</PresentationFormat>
  <Paragraphs>243</Paragraphs>
  <Slides>13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13</vt:i4>
      </vt:variant>
    </vt:vector>
  </HeadingPairs>
  <TitlesOfParts>
    <vt:vector size="21" baseType="lpstr">
      <vt:lpstr>Meiryo UI</vt:lpstr>
      <vt:lpstr>游ゴシック</vt:lpstr>
      <vt:lpstr>游ゴシック Light</vt:lpstr>
      <vt:lpstr>Arial</vt:lpstr>
      <vt:lpstr>Calibri</vt:lpstr>
      <vt:lpstr>Calibri Light</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2022-06-02T00:14:08Z</dcterms:created>
  <dcterms:modified xsi:type="dcterms:W3CDTF">2022-06-02T00:14:12Z</dcterms:modified>
</cp:coreProperties>
</file>