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7" r:id="rId1"/>
  </p:sldMasterIdLst>
  <p:notesMasterIdLst>
    <p:notesMasterId r:id="rId16"/>
  </p:notesMasterIdLst>
  <p:sldIdLst>
    <p:sldId id="289" r:id="rId2"/>
    <p:sldId id="310" r:id="rId3"/>
    <p:sldId id="1476" r:id="rId4"/>
    <p:sldId id="1492" r:id="rId5"/>
    <p:sldId id="320" r:id="rId6"/>
    <p:sldId id="1493" r:id="rId7"/>
    <p:sldId id="1494" r:id="rId8"/>
    <p:sldId id="1495" r:id="rId9"/>
    <p:sldId id="1491" r:id="rId10"/>
    <p:sldId id="1480" r:id="rId11"/>
    <p:sldId id="579" r:id="rId12"/>
    <p:sldId id="1496" r:id="rId13"/>
    <p:sldId id="1489" r:id="rId14"/>
    <p:sldId id="1487" r:id="rId15"/>
  </p:sldIdLst>
  <p:sldSz cx="127984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BE5D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4725" autoAdjust="0"/>
  </p:normalViewPr>
  <p:slideViewPr>
    <p:cSldViewPr snapToGrid="0" showGuides="1">
      <p:cViewPr varScale="1">
        <p:scale>
          <a:sx n="93" d="100"/>
          <a:sy n="93" d="100"/>
        </p:scale>
        <p:origin x="456" y="7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0</a:t>
            </a:fld>
            <a:endParaRPr kumimoji="1" lang="ja-JP" altLang="en-US"/>
          </a:p>
        </p:txBody>
      </p:sp>
    </p:spTree>
    <p:extLst>
      <p:ext uri="{BB962C8B-B14F-4D97-AF65-F5344CB8AC3E}">
        <p14:creationId xmlns:p14="http://schemas.microsoft.com/office/powerpoint/2010/main" val="119468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10</a:t>
            </a:fld>
            <a:endParaRPr kumimoji="1" lang="ja-JP" altLang="en-US"/>
          </a:p>
        </p:txBody>
      </p:sp>
    </p:spTree>
    <p:extLst>
      <p:ext uri="{BB962C8B-B14F-4D97-AF65-F5344CB8AC3E}">
        <p14:creationId xmlns:p14="http://schemas.microsoft.com/office/powerpoint/2010/main" val="302891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11</a:t>
            </a:fld>
            <a:endParaRPr kumimoji="1" lang="ja-JP" altLang="en-US"/>
          </a:p>
        </p:txBody>
      </p:sp>
    </p:spTree>
    <p:extLst>
      <p:ext uri="{BB962C8B-B14F-4D97-AF65-F5344CB8AC3E}">
        <p14:creationId xmlns:p14="http://schemas.microsoft.com/office/powerpoint/2010/main" val="309150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12</a:t>
            </a:fld>
            <a:endParaRPr kumimoji="1" lang="ja-JP" altLang="en-US"/>
          </a:p>
        </p:txBody>
      </p:sp>
    </p:spTree>
    <p:extLst>
      <p:ext uri="{BB962C8B-B14F-4D97-AF65-F5344CB8AC3E}">
        <p14:creationId xmlns:p14="http://schemas.microsoft.com/office/powerpoint/2010/main" val="137840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13</a:t>
            </a:fld>
            <a:endParaRPr kumimoji="1" lang="ja-JP" altLang="en-US"/>
          </a:p>
        </p:txBody>
      </p:sp>
    </p:spTree>
    <p:extLst>
      <p:ext uri="{BB962C8B-B14F-4D97-AF65-F5344CB8AC3E}">
        <p14:creationId xmlns:p14="http://schemas.microsoft.com/office/powerpoint/2010/main" val="165956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a:t>
            </a:fld>
            <a:endParaRPr kumimoji="1" lang="ja-JP" altLang="en-US"/>
          </a:p>
        </p:txBody>
      </p:sp>
    </p:spTree>
    <p:extLst>
      <p:ext uri="{BB962C8B-B14F-4D97-AF65-F5344CB8AC3E}">
        <p14:creationId xmlns:p14="http://schemas.microsoft.com/office/powerpoint/2010/main" val="314186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2</a:t>
            </a:fld>
            <a:endParaRPr kumimoji="1" lang="ja-JP" altLang="en-US"/>
          </a:p>
        </p:txBody>
      </p:sp>
    </p:spTree>
    <p:extLst>
      <p:ext uri="{BB962C8B-B14F-4D97-AF65-F5344CB8AC3E}">
        <p14:creationId xmlns:p14="http://schemas.microsoft.com/office/powerpoint/2010/main" val="283147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3</a:t>
            </a:fld>
            <a:endParaRPr kumimoji="1" lang="ja-JP" altLang="en-US"/>
          </a:p>
        </p:txBody>
      </p:sp>
    </p:spTree>
    <p:extLst>
      <p:ext uri="{BB962C8B-B14F-4D97-AF65-F5344CB8AC3E}">
        <p14:creationId xmlns:p14="http://schemas.microsoft.com/office/powerpoint/2010/main" val="13682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4</a:t>
            </a:fld>
            <a:endParaRPr kumimoji="1" lang="ja-JP" altLang="en-US"/>
          </a:p>
        </p:txBody>
      </p:sp>
    </p:spTree>
    <p:extLst>
      <p:ext uri="{BB962C8B-B14F-4D97-AF65-F5344CB8AC3E}">
        <p14:creationId xmlns:p14="http://schemas.microsoft.com/office/powerpoint/2010/main" val="395083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5</a:t>
            </a:fld>
            <a:endParaRPr kumimoji="1" lang="ja-JP" altLang="en-US"/>
          </a:p>
        </p:txBody>
      </p:sp>
    </p:spTree>
    <p:extLst>
      <p:ext uri="{BB962C8B-B14F-4D97-AF65-F5344CB8AC3E}">
        <p14:creationId xmlns:p14="http://schemas.microsoft.com/office/powerpoint/2010/main" val="160557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6</a:t>
            </a:fld>
            <a:endParaRPr kumimoji="1" lang="ja-JP" altLang="en-US"/>
          </a:p>
        </p:txBody>
      </p:sp>
    </p:spTree>
    <p:extLst>
      <p:ext uri="{BB962C8B-B14F-4D97-AF65-F5344CB8AC3E}">
        <p14:creationId xmlns:p14="http://schemas.microsoft.com/office/powerpoint/2010/main" val="133772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6743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9</a:t>
            </a:fld>
            <a:endParaRPr kumimoji="1" lang="ja-JP" altLang="en-US"/>
          </a:p>
        </p:txBody>
      </p:sp>
    </p:spTree>
    <p:extLst>
      <p:ext uri="{BB962C8B-B14F-4D97-AF65-F5344CB8AC3E}">
        <p14:creationId xmlns:p14="http://schemas.microsoft.com/office/powerpoint/2010/main" val="181341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9803" y="1178222"/>
            <a:ext cx="9598819" cy="2506427"/>
          </a:xfrm>
        </p:spPr>
        <p:txBody>
          <a:bodyPr anchor="b"/>
          <a:lstStyle>
            <a:lvl1pPr algn="ctr">
              <a:defRPr sz="6298"/>
            </a:lvl1pPr>
          </a:lstStyle>
          <a:p>
            <a:r>
              <a:rPr lang="ja-JP" altLang="en-US"/>
              <a:t>マスター タイトルの書式設定</a:t>
            </a:r>
            <a:endParaRPr lang="en-US" dirty="0"/>
          </a:p>
        </p:txBody>
      </p:sp>
      <p:sp>
        <p:nvSpPr>
          <p:cNvPr id="3" name="Subtitle 2"/>
          <p:cNvSpPr>
            <a:spLocks noGrp="1"/>
          </p:cNvSpPr>
          <p:nvPr>
            <p:ph type="subTitle" idx="1"/>
          </p:nvPr>
        </p:nvSpPr>
        <p:spPr>
          <a:xfrm>
            <a:off x="1599803" y="3781306"/>
            <a:ext cx="9598819" cy="1738167"/>
          </a:xfrm>
        </p:spPr>
        <p:txBody>
          <a:bodyPr/>
          <a:lstStyle>
            <a:lvl1pPr marL="0" indent="0" algn="ctr">
              <a:buNone/>
              <a:defRPr sz="2519"/>
            </a:lvl1pPr>
            <a:lvl2pPr marL="479923" indent="0" algn="ctr">
              <a:buNone/>
              <a:defRPr sz="2099"/>
            </a:lvl2pPr>
            <a:lvl3pPr marL="959846" indent="0" algn="ctr">
              <a:buNone/>
              <a:defRPr sz="1889"/>
            </a:lvl3pPr>
            <a:lvl4pPr marL="1439769" indent="0" algn="ctr">
              <a:buNone/>
              <a:defRPr sz="1680"/>
            </a:lvl4pPr>
            <a:lvl5pPr marL="1919691" indent="0" algn="ctr">
              <a:buNone/>
              <a:defRPr sz="1680"/>
            </a:lvl5pPr>
            <a:lvl6pPr marL="2399614" indent="0" algn="ctr">
              <a:buNone/>
              <a:defRPr sz="1680"/>
            </a:lvl6pPr>
            <a:lvl7pPr marL="2879537" indent="0" algn="ctr">
              <a:buNone/>
              <a:defRPr sz="1680"/>
            </a:lvl7pPr>
            <a:lvl8pPr marL="3359460" indent="0" algn="ctr">
              <a:buNone/>
              <a:defRPr sz="1680"/>
            </a:lvl8pPr>
            <a:lvl9pPr marL="3839383"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18644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DDF8A9-5178-434A-87B5-6A444874AE77}"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849726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8873" y="383297"/>
            <a:ext cx="2759660"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79892" y="383297"/>
            <a:ext cx="8119001"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6698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3193954-9A86-4D53-8BAD-69A12ED24828}" type="datetime1">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64706" y="120943"/>
            <a:ext cx="882295" cy="377917"/>
          </a:xfrm>
          <a:solidFill>
            <a:schemeClr val="bg1"/>
          </a:solidFill>
          <a:ln>
            <a:solidFill>
              <a:schemeClr val="accent6"/>
            </a:solidFill>
          </a:ln>
        </p:spPr>
        <p:txBody>
          <a:bodyPr/>
          <a:lstStyle>
            <a:lvl1pPr algn="ctr">
              <a:defRPr sz="147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5570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8623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226" y="1794830"/>
            <a:ext cx="11038642" cy="2994714"/>
          </a:xfrm>
        </p:spPr>
        <p:txBody>
          <a:bodyPr anchor="b"/>
          <a:lstStyle>
            <a:lvl1pPr>
              <a:defRPr sz="629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226" y="4817875"/>
            <a:ext cx="11038642" cy="1574849"/>
          </a:xfrm>
        </p:spPr>
        <p:txBody>
          <a:bodyPr/>
          <a:lstStyle>
            <a:lvl1pPr marL="0" indent="0">
              <a:buNone/>
              <a:defRPr sz="2519">
                <a:solidFill>
                  <a:schemeClr val="tx1">
                    <a:tint val="75000"/>
                  </a:schemeClr>
                </a:solidFill>
              </a:defRPr>
            </a:lvl1pPr>
            <a:lvl2pPr marL="479923" indent="0">
              <a:buNone/>
              <a:defRPr sz="2099">
                <a:solidFill>
                  <a:schemeClr val="tx1">
                    <a:tint val="75000"/>
                  </a:schemeClr>
                </a:solidFill>
              </a:defRPr>
            </a:lvl2pPr>
            <a:lvl3pPr marL="959846" indent="0">
              <a:buNone/>
              <a:defRPr sz="1889">
                <a:solidFill>
                  <a:schemeClr val="tx1">
                    <a:tint val="75000"/>
                  </a:schemeClr>
                </a:solidFill>
              </a:defRPr>
            </a:lvl3pPr>
            <a:lvl4pPr marL="1439769" indent="0">
              <a:buNone/>
              <a:defRPr sz="1680">
                <a:solidFill>
                  <a:schemeClr val="tx1">
                    <a:tint val="75000"/>
                  </a:schemeClr>
                </a:solidFill>
              </a:defRPr>
            </a:lvl4pPr>
            <a:lvl5pPr marL="1919691" indent="0">
              <a:buNone/>
              <a:defRPr sz="1680">
                <a:solidFill>
                  <a:schemeClr val="tx1">
                    <a:tint val="75000"/>
                  </a:schemeClr>
                </a:solidFill>
              </a:defRPr>
            </a:lvl5pPr>
            <a:lvl6pPr marL="2399614" indent="0">
              <a:buNone/>
              <a:defRPr sz="1680">
                <a:solidFill>
                  <a:schemeClr val="tx1">
                    <a:tint val="75000"/>
                  </a:schemeClr>
                </a:solidFill>
              </a:defRPr>
            </a:lvl6pPr>
            <a:lvl7pPr marL="2879537" indent="0">
              <a:buNone/>
              <a:defRPr sz="1680">
                <a:solidFill>
                  <a:schemeClr val="tx1">
                    <a:tint val="75000"/>
                  </a:schemeClr>
                </a:solidFill>
              </a:defRPr>
            </a:lvl7pPr>
            <a:lvl8pPr marL="3359460" indent="0">
              <a:buNone/>
              <a:defRPr sz="1680">
                <a:solidFill>
                  <a:schemeClr val="tx1">
                    <a:tint val="75000"/>
                  </a:schemeClr>
                </a:solidFill>
              </a:defRPr>
            </a:lvl8pPr>
            <a:lvl9pPr marL="3839383"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611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7989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7920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6028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558" y="383297"/>
            <a:ext cx="1103864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559" y="1764832"/>
            <a:ext cx="5414333"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881559" y="2629749"/>
            <a:ext cx="5414333"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79202" y="1764832"/>
            <a:ext cx="5440998"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6479202" y="2629749"/>
            <a:ext cx="5440998"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76101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2026/3/17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87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2026/3/17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02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5440997" y="1036569"/>
            <a:ext cx="6479203" cy="5116178"/>
          </a:xfrm>
        </p:spPr>
        <p:txBody>
          <a:bodyPr/>
          <a:lstStyle>
            <a:lvl1pPr>
              <a:defRPr sz="3359"/>
            </a:lvl1pPr>
            <a:lvl2pPr>
              <a:defRPr sz="2939"/>
            </a:lvl2pPr>
            <a:lvl3pPr>
              <a:defRPr sz="2519"/>
            </a:lvl3pPr>
            <a:lvl4pPr>
              <a:defRPr sz="2099"/>
            </a:lvl4pPr>
            <a:lvl5pPr>
              <a:defRPr sz="2099"/>
            </a:lvl5pPr>
            <a:lvl6pPr>
              <a:defRPr sz="2099"/>
            </a:lvl6pPr>
            <a:lvl7pPr>
              <a:defRPr sz="2099"/>
            </a:lvl7pPr>
            <a:lvl8pPr>
              <a:defRPr sz="2099"/>
            </a:lvl8pPr>
            <a:lvl9pPr>
              <a:defRPr sz="20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DDF8A9-5178-434A-87B5-6A444874AE77}"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193623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0997" y="1036569"/>
            <a:ext cx="6479203" cy="5116178"/>
          </a:xfrm>
        </p:spPr>
        <p:txBody>
          <a:bodyPr anchor="t"/>
          <a:lstStyle>
            <a:lvl1pPr marL="0" indent="0">
              <a:buNone/>
              <a:defRPr sz="3359"/>
            </a:lvl1pPr>
            <a:lvl2pPr marL="479923" indent="0">
              <a:buNone/>
              <a:defRPr sz="2939"/>
            </a:lvl2pPr>
            <a:lvl3pPr marL="959846" indent="0">
              <a:buNone/>
              <a:defRPr sz="2519"/>
            </a:lvl3pPr>
            <a:lvl4pPr marL="1439769" indent="0">
              <a:buNone/>
              <a:defRPr sz="2099"/>
            </a:lvl4pPr>
            <a:lvl5pPr marL="1919691" indent="0">
              <a:buNone/>
              <a:defRPr sz="2099"/>
            </a:lvl5pPr>
            <a:lvl6pPr marL="2399614" indent="0">
              <a:buNone/>
              <a:defRPr sz="2099"/>
            </a:lvl6pPr>
            <a:lvl7pPr marL="2879537" indent="0">
              <a:buNone/>
              <a:defRPr sz="2099"/>
            </a:lvl7pPr>
            <a:lvl8pPr marL="3359460" indent="0">
              <a:buNone/>
              <a:defRPr sz="2099"/>
            </a:lvl8pPr>
            <a:lvl9pPr marL="3839383" indent="0">
              <a:buNone/>
              <a:defRPr sz="20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7748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892" y="383297"/>
            <a:ext cx="1103864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79892" y="1916484"/>
            <a:ext cx="1103864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79892" y="6672697"/>
            <a:ext cx="2879646"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31DDF8A9-5178-434A-87B5-6A444874AE77}" type="datetime1">
              <a:rPr kumimoji="1" lang="ja-JP" altLang="en-US" smtClean="0"/>
              <a:t>2026/3/17</a:t>
            </a:fld>
            <a:endParaRPr kumimoji="1" lang="ja-JP" altLang="en-US"/>
          </a:p>
        </p:txBody>
      </p:sp>
      <p:sp>
        <p:nvSpPr>
          <p:cNvPr id="5" name="Footer Placeholder 4"/>
          <p:cNvSpPr>
            <a:spLocks noGrp="1"/>
          </p:cNvSpPr>
          <p:nvPr>
            <p:ph type="ftr" sz="quarter" idx="3"/>
          </p:nvPr>
        </p:nvSpPr>
        <p:spPr>
          <a:xfrm>
            <a:off x="4239479" y="6672697"/>
            <a:ext cx="431946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38887" y="6672697"/>
            <a:ext cx="2879646"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5861967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59846"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61" indent="-239961" algn="l" defTabSz="959846"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kumimoji="1"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kumimoji="1"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9pPr>
    </p:bodyStyle>
    <p:otherStyle>
      <a:defPPr>
        <a:defRPr lang="en-US"/>
      </a:defPPr>
      <a:lvl1pPr marL="0" algn="l" defTabSz="959846" rtl="0" eaLnBrk="1" latinLnBrk="0" hangingPunct="1">
        <a:defRPr kumimoji="1" sz="1889" kern="1200">
          <a:solidFill>
            <a:schemeClr val="tx1"/>
          </a:solidFill>
          <a:latin typeface="+mn-lt"/>
          <a:ea typeface="+mn-ea"/>
          <a:cs typeface="+mn-cs"/>
        </a:defRPr>
      </a:lvl1pPr>
      <a:lvl2pPr marL="479923" algn="l" defTabSz="959846" rtl="0" eaLnBrk="1" latinLnBrk="0" hangingPunct="1">
        <a:defRPr kumimoji="1" sz="1889" kern="1200">
          <a:solidFill>
            <a:schemeClr val="tx1"/>
          </a:solidFill>
          <a:latin typeface="+mn-lt"/>
          <a:ea typeface="+mn-ea"/>
          <a:cs typeface="+mn-cs"/>
        </a:defRPr>
      </a:lvl2pPr>
      <a:lvl3pPr marL="959846" algn="l" defTabSz="959846" rtl="0" eaLnBrk="1" latinLnBrk="0" hangingPunct="1">
        <a:defRPr kumimoji="1" sz="1889" kern="1200">
          <a:solidFill>
            <a:schemeClr val="tx1"/>
          </a:solidFill>
          <a:latin typeface="+mn-lt"/>
          <a:ea typeface="+mn-ea"/>
          <a:cs typeface="+mn-cs"/>
        </a:defRPr>
      </a:lvl3pPr>
      <a:lvl4pPr marL="1439769" algn="l" defTabSz="959846" rtl="0" eaLnBrk="1" latinLnBrk="0" hangingPunct="1">
        <a:defRPr kumimoji="1" sz="1889" kern="1200">
          <a:solidFill>
            <a:schemeClr val="tx1"/>
          </a:solidFill>
          <a:latin typeface="+mn-lt"/>
          <a:ea typeface="+mn-ea"/>
          <a:cs typeface="+mn-cs"/>
        </a:defRPr>
      </a:lvl4pPr>
      <a:lvl5pPr marL="1919691" algn="l" defTabSz="959846" rtl="0" eaLnBrk="1" latinLnBrk="0" hangingPunct="1">
        <a:defRPr kumimoji="1" sz="1889" kern="1200">
          <a:solidFill>
            <a:schemeClr val="tx1"/>
          </a:solidFill>
          <a:latin typeface="+mn-lt"/>
          <a:ea typeface="+mn-ea"/>
          <a:cs typeface="+mn-cs"/>
        </a:defRPr>
      </a:lvl5pPr>
      <a:lvl6pPr marL="2399614" algn="l" defTabSz="959846" rtl="0" eaLnBrk="1" latinLnBrk="0" hangingPunct="1">
        <a:defRPr kumimoji="1" sz="1889" kern="1200">
          <a:solidFill>
            <a:schemeClr val="tx1"/>
          </a:solidFill>
          <a:latin typeface="+mn-lt"/>
          <a:ea typeface="+mn-ea"/>
          <a:cs typeface="+mn-cs"/>
        </a:defRPr>
      </a:lvl6pPr>
      <a:lvl7pPr marL="2879537" algn="l" defTabSz="959846" rtl="0" eaLnBrk="1" latinLnBrk="0" hangingPunct="1">
        <a:defRPr kumimoji="1" sz="1889" kern="1200">
          <a:solidFill>
            <a:schemeClr val="tx1"/>
          </a:solidFill>
          <a:latin typeface="+mn-lt"/>
          <a:ea typeface="+mn-ea"/>
          <a:cs typeface="+mn-cs"/>
        </a:defRPr>
      </a:lvl7pPr>
      <a:lvl8pPr marL="3359460" algn="l" defTabSz="959846" rtl="0" eaLnBrk="1" latinLnBrk="0" hangingPunct="1">
        <a:defRPr kumimoji="1" sz="1889" kern="1200">
          <a:solidFill>
            <a:schemeClr val="tx1"/>
          </a:solidFill>
          <a:latin typeface="+mn-lt"/>
          <a:ea typeface="+mn-ea"/>
          <a:cs typeface="+mn-cs"/>
        </a:defRPr>
      </a:lvl8pPr>
      <a:lvl9pPr marL="3839383" algn="l" defTabSz="959846" rtl="0" eaLnBrk="1" latinLnBrk="0" hangingPunct="1">
        <a:defRPr kumimoji="1"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1.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令和７年度の事業報告・予定及び</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令和８年度以降の事業予定について</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581652" y="6237660"/>
            <a:ext cx="1624163" cy="865237"/>
          </a:xfrm>
          <a:prstGeom prst="rect">
            <a:avLst/>
          </a:prstGeom>
        </p:spPr>
        <p:txBody>
          <a:bodyPr wrap="none">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企画室連携課</a:t>
            </a:r>
            <a:endParaRPr kumimoji="1" lang="en-US" altLang="ja-JP"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46212" y="2578552"/>
            <a:ext cx="9906000" cy="3516232"/>
            <a:chOff x="0" y="3470356"/>
            <a:chExt cx="9906000" cy="3516232"/>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370" y="3699102"/>
              <a:ext cx="522149" cy="522149"/>
            </a:xfrm>
            <a:prstGeom prst="rect">
              <a:avLst/>
            </a:prstGeom>
          </p:spPr>
        </p:pic>
        <p:sp>
          <p:nvSpPr>
            <p:cNvPr id="6" name="テキスト ボックス 5"/>
            <p:cNvSpPr txBox="1"/>
            <p:nvPr/>
          </p:nvSpPr>
          <p:spPr>
            <a:xfrm>
              <a:off x="951066" y="5025821"/>
              <a:ext cx="8003873" cy="933974"/>
            </a:xfrm>
            <a:prstGeom prst="rect">
              <a:avLst/>
            </a:prstGeom>
            <a:noFill/>
          </p:spPr>
          <p:txBody>
            <a:bodyPr wrap="square" rtlCol="0">
              <a:spAutoFit/>
            </a:bodyPr>
            <a:lstStyle/>
            <a:p>
              <a:pPr>
                <a:lnSpc>
                  <a:spcPts val="2300"/>
                </a:lnSpc>
              </a:pPr>
              <a:r>
                <a:rPr kumimoji="1" lang="ja-JP" altLang="en-US" sz="12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）の理念に賛同し、</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年大阪・関西万博の地元都市として、</a:t>
              </a:r>
              <a:endParaRPr kumimoji="1" lang="en-US" altLang="ja-JP" sz="1200" dirty="0">
                <a:latin typeface="Meiryo UI" panose="020B0604030504040204" pitchFamily="50" charset="-128"/>
                <a:ea typeface="Meiryo UI" panose="020B0604030504040204" pitchFamily="50" charset="-128"/>
              </a:endParaRPr>
            </a:p>
            <a:p>
              <a:pPr>
                <a:lnSpc>
                  <a:spcPts val="2300"/>
                </a:lnSpc>
              </a:pPr>
              <a:r>
                <a:rPr kumimoji="1" lang="ja-JP" altLang="en-US" sz="12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1729359" y="6020470"/>
              <a:ext cx="5503702" cy="818622"/>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0" y="3765974"/>
              <a:ext cx="9906000" cy="43875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00" b="1" u="sng" spc="488" dirty="0">
                  <a:solidFill>
                    <a:schemeClr val="tx1"/>
                  </a:solidFill>
                  <a:latin typeface="Meiryo UI" panose="020B0604030504040204" pitchFamily="50" charset="-128"/>
                  <a:ea typeface="Meiryo UI" panose="020B0604030504040204" pitchFamily="50" charset="-128"/>
                </a:rPr>
                <a:t>大阪</a:t>
              </a:r>
              <a:r>
                <a:rPr kumimoji="1" lang="en-US" altLang="zh-TW" sz="1600" b="1" u="sng" spc="488" dirty="0">
                  <a:solidFill>
                    <a:schemeClr val="tx1"/>
                  </a:solidFill>
                  <a:latin typeface="Meiryo UI" panose="020B0604030504040204" pitchFamily="50" charset="-128"/>
                  <a:ea typeface="Meiryo UI" panose="020B0604030504040204" pitchFamily="50" charset="-128"/>
                </a:rPr>
                <a:t>SDGs</a:t>
              </a:r>
              <a:r>
                <a:rPr kumimoji="1" lang="zh-TW" altLang="en-US" sz="16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970" y="3755733"/>
              <a:ext cx="522149" cy="46436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066" y="4346921"/>
              <a:ext cx="455228" cy="455228"/>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2856" y="4346921"/>
              <a:ext cx="455228" cy="455228"/>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4646" y="4346921"/>
              <a:ext cx="455228" cy="455228"/>
            </a:xfrm>
            <a:prstGeom prst="rect">
              <a:avLst/>
            </a:prstGeom>
          </p:spPr>
        </p:pic>
        <p:pic>
          <p:nvPicPr>
            <p:cNvPr id="13" name="図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8226" y="4346921"/>
              <a:ext cx="455228" cy="455228"/>
            </a:xfrm>
            <a:prstGeom prst="rect">
              <a:avLst/>
            </a:prstGeom>
          </p:spPr>
        </p:pic>
        <p:pic>
          <p:nvPicPr>
            <p:cNvPr id="14" name="図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1806" y="4346921"/>
              <a:ext cx="455228" cy="455228"/>
            </a:xfrm>
            <a:prstGeom prst="rect">
              <a:avLst/>
            </a:prstGeom>
          </p:spPr>
        </p:pic>
        <p:pic>
          <p:nvPicPr>
            <p:cNvPr id="15" name="図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66436" y="4346921"/>
              <a:ext cx="455228" cy="455228"/>
            </a:xfrm>
            <a:prstGeom prst="rect">
              <a:avLst/>
            </a:prstGeom>
          </p:spPr>
        </p:pic>
        <p:pic>
          <p:nvPicPr>
            <p:cNvPr id="16" name="図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0016" y="4346921"/>
              <a:ext cx="455228" cy="455228"/>
            </a:xfrm>
            <a:prstGeom prst="rect">
              <a:avLst/>
            </a:prstGeom>
          </p:spPr>
        </p:pic>
        <p:pic>
          <p:nvPicPr>
            <p:cNvPr id="17" name="図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3596" y="4346921"/>
              <a:ext cx="455228" cy="455228"/>
            </a:xfrm>
            <a:prstGeom prst="rect">
              <a:avLst/>
            </a:prstGeom>
          </p:spPr>
        </p:pic>
        <p:pic>
          <p:nvPicPr>
            <p:cNvPr id="18" name="図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25386" y="4346921"/>
              <a:ext cx="455228" cy="455228"/>
            </a:xfrm>
            <a:prstGeom prst="rect">
              <a:avLst/>
            </a:prstGeom>
          </p:spPr>
        </p:pic>
        <p:pic>
          <p:nvPicPr>
            <p:cNvPr id="19" name="図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97176" y="4346921"/>
              <a:ext cx="455228" cy="455228"/>
            </a:xfrm>
            <a:prstGeom prst="rect">
              <a:avLst/>
            </a:prstGeom>
          </p:spPr>
        </p:pic>
        <p:pic>
          <p:nvPicPr>
            <p:cNvPr id="20" name="図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40756" y="4346921"/>
              <a:ext cx="455228" cy="455228"/>
            </a:xfrm>
            <a:prstGeom prst="rect">
              <a:avLst/>
            </a:prstGeom>
          </p:spPr>
        </p:pic>
        <p:pic>
          <p:nvPicPr>
            <p:cNvPr id="21" name="図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84336" y="4346921"/>
              <a:ext cx="455228" cy="455228"/>
            </a:xfrm>
            <a:prstGeom prst="rect">
              <a:avLst/>
            </a:prstGeom>
          </p:spPr>
        </p:pic>
        <p:pic>
          <p:nvPicPr>
            <p:cNvPr id="22" name="図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668966" y="4346921"/>
              <a:ext cx="455228" cy="455228"/>
            </a:xfrm>
            <a:prstGeom prst="rect">
              <a:avLst/>
            </a:prstGeom>
          </p:spPr>
        </p:pic>
        <p:pic>
          <p:nvPicPr>
            <p:cNvPr id="23" name="図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12546" y="4346921"/>
              <a:ext cx="455228" cy="455228"/>
            </a:xfrm>
            <a:prstGeom prst="rect">
              <a:avLst/>
            </a:prstGeom>
          </p:spPr>
        </p:pic>
        <p:pic>
          <p:nvPicPr>
            <p:cNvPr id="24" name="図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6126" y="4346921"/>
              <a:ext cx="455228" cy="455228"/>
            </a:xfrm>
            <a:prstGeom prst="rect">
              <a:avLst/>
            </a:prstGeom>
          </p:spPr>
        </p:pic>
        <p:pic>
          <p:nvPicPr>
            <p:cNvPr id="25" name="図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27916" y="4346921"/>
              <a:ext cx="455228" cy="455228"/>
            </a:xfrm>
            <a:prstGeom prst="rect">
              <a:avLst/>
            </a:prstGeom>
          </p:spPr>
        </p:pic>
        <p:pic>
          <p:nvPicPr>
            <p:cNvPr id="26" name="図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99711" y="4346921"/>
              <a:ext cx="455228" cy="455228"/>
            </a:xfrm>
            <a:prstGeom prst="rect">
              <a:avLst/>
            </a:prstGeom>
          </p:spPr>
        </p:pic>
        <p:sp>
          <p:nvSpPr>
            <p:cNvPr id="27" name="正方形/長方形 26"/>
            <p:cNvSpPr/>
            <p:nvPr/>
          </p:nvSpPr>
          <p:spPr>
            <a:xfrm>
              <a:off x="657225" y="3470356"/>
              <a:ext cx="8580591" cy="3516232"/>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8" name="正方形/長方形 27">
            <a:extLst>
              <a:ext uri="{FF2B5EF4-FFF2-40B4-BE49-F238E27FC236}">
                <a16:creationId xmlns:a16="http://schemas.microsoft.com/office/drawing/2014/main" id="{5C9DFC2F-892D-441D-B72B-2658157091AB}"/>
              </a:ext>
            </a:extLst>
          </p:cNvPr>
          <p:cNvSpPr/>
          <p:nvPr/>
        </p:nvSpPr>
        <p:spPr>
          <a:xfrm>
            <a:off x="8758163" y="6085744"/>
            <a:ext cx="1954381" cy="271036"/>
          </a:xfrm>
          <a:prstGeom prst="rect">
            <a:avLst/>
          </a:prstGeom>
        </p:spPr>
        <p:txBody>
          <a:bodyPr wrap="none">
            <a:spAutoFit/>
          </a:bodyPr>
          <a:lstStyle/>
          <a:p>
            <a:pPr>
              <a:lnSpc>
                <a:spcPct val="150000"/>
              </a:lnSpc>
            </a:pPr>
            <a:r>
              <a:rPr lang="en-US" altLang="ja-JP" sz="900" dirty="0">
                <a:latin typeface="+mn-ea"/>
              </a:rPr>
              <a:t>2021</a:t>
            </a:r>
            <a:r>
              <a:rPr lang="ja-JP" altLang="en-US" sz="900" dirty="0">
                <a:latin typeface="+mn-ea"/>
              </a:rPr>
              <a:t>年（令和</a:t>
            </a:r>
            <a:r>
              <a:rPr lang="en-US" altLang="ja-JP" sz="900" dirty="0">
                <a:latin typeface="+mn-ea"/>
              </a:rPr>
              <a:t>3</a:t>
            </a:r>
            <a:r>
              <a:rPr lang="ja-JP" altLang="en-US" sz="900" dirty="0">
                <a:latin typeface="+mn-ea"/>
              </a:rPr>
              <a:t>年）</a:t>
            </a:r>
            <a:r>
              <a:rPr lang="en-US" altLang="ja-JP" sz="900" dirty="0">
                <a:latin typeface="+mn-ea"/>
              </a:rPr>
              <a:t>1</a:t>
            </a:r>
            <a:r>
              <a:rPr lang="ja-JP" altLang="en-US" sz="900" dirty="0">
                <a:latin typeface="+mn-ea"/>
              </a:rPr>
              <a:t>月</a:t>
            </a:r>
            <a:r>
              <a:rPr lang="en-US" altLang="ja-JP" sz="900" dirty="0">
                <a:latin typeface="+mn-ea"/>
              </a:rPr>
              <a:t>22</a:t>
            </a:r>
            <a:r>
              <a:rPr lang="ja-JP" altLang="en-US" sz="900" dirty="0">
                <a:latin typeface="+mn-ea"/>
              </a:rPr>
              <a:t>日 策定</a:t>
            </a:r>
            <a:endParaRPr lang="en-US" altLang="ja-JP" sz="900" dirty="0">
              <a:latin typeface="+mn-ea"/>
            </a:endParaRPr>
          </a:p>
        </p:txBody>
      </p:sp>
      <p:graphicFrame>
        <p:nvGraphicFramePr>
          <p:cNvPr id="29" name="表 28">
            <a:extLst>
              <a:ext uri="{FF2B5EF4-FFF2-40B4-BE49-F238E27FC236}">
                <a16:creationId xmlns:a16="http://schemas.microsoft.com/office/drawing/2014/main" id="{1D3E4DC8-8187-46C6-BEEB-317FB681DB8B}"/>
              </a:ext>
            </a:extLst>
          </p:cNvPr>
          <p:cNvGraphicFramePr>
            <a:graphicFrameLocks noGrp="1"/>
          </p:cNvGraphicFramePr>
          <p:nvPr>
            <p:extLst>
              <p:ext uri="{D42A27DB-BD31-4B8C-83A1-F6EECF244321}">
                <p14:modId xmlns:p14="http://schemas.microsoft.com/office/powerpoint/2010/main" val="1406488782"/>
              </p:ext>
            </p:extLst>
          </p:nvPr>
        </p:nvGraphicFramePr>
        <p:xfrm>
          <a:off x="10106955" y="188890"/>
          <a:ext cx="2405336" cy="462178"/>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ja-JP" altLang="en-US" sz="800" b="0" dirty="0">
                          <a:solidFill>
                            <a:schemeClr val="tx1"/>
                          </a:solidFill>
                          <a:latin typeface="Meiryo UI" panose="020B0604030504040204" pitchFamily="50" charset="-128"/>
                          <a:ea typeface="Meiryo UI" panose="020B0604030504040204" pitchFamily="50" charset="-128"/>
                        </a:rPr>
                        <a:t>７</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en-US" altLang="ja-JP" sz="800" b="0" dirty="0">
                          <a:solidFill>
                            <a:schemeClr val="tx1"/>
                          </a:solidFill>
                          <a:latin typeface="Meiryo UI" panose="020B0604030504040204" pitchFamily="50" charset="-128"/>
                          <a:ea typeface="Meiryo UI" panose="020B0604030504040204" pitchFamily="50" charset="-128"/>
                        </a:rPr>
                        <a:t>2</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8760">
                <a:tc>
                  <a:txBody>
                    <a:bodyPr/>
                    <a:lstStyle/>
                    <a:p>
                      <a:pPr algn="ctr"/>
                      <a:r>
                        <a:rPr kumimoji="1" lang="ja-JP" altLang="en-US" sz="800" b="0" dirty="0">
                          <a:latin typeface="Meiryo UI" panose="020B0604030504040204" pitchFamily="50" charset="-128"/>
                          <a:ea typeface="Meiryo UI" panose="020B0604030504040204" pitchFamily="50" charset="-128"/>
                        </a:rPr>
                        <a:t>令和</a:t>
                      </a:r>
                      <a:r>
                        <a:rPr kumimoji="1" lang="en-US" altLang="ja-JP" sz="800" b="0" dirty="0">
                          <a:latin typeface="Meiryo UI" panose="020B0604030504040204" pitchFamily="50" charset="-128"/>
                          <a:ea typeface="Meiryo UI" panose="020B0604030504040204" pitchFamily="50" charset="-128"/>
                        </a:rPr>
                        <a:t>8</a:t>
                      </a:r>
                      <a:r>
                        <a:rPr kumimoji="1" lang="ja-JP" altLang="en-US" sz="800" b="0" dirty="0">
                          <a:latin typeface="Meiryo UI" panose="020B0604030504040204" pitchFamily="50" charset="-128"/>
                          <a:ea typeface="Meiryo UI" panose="020B0604030504040204" pitchFamily="50" charset="-128"/>
                        </a:rPr>
                        <a:t>年</a:t>
                      </a:r>
                      <a:r>
                        <a:rPr kumimoji="1" lang="en-US" altLang="ja-JP" sz="800" b="0" dirty="0">
                          <a:latin typeface="Meiryo UI" panose="020B0604030504040204" pitchFamily="50" charset="-128"/>
                          <a:ea typeface="Meiryo UI" panose="020B0604030504040204" pitchFamily="50" charset="-128"/>
                        </a:rPr>
                        <a:t>3</a:t>
                      </a:r>
                      <a:r>
                        <a:rPr kumimoji="1" lang="ja-JP" altLang="en-US" sz="800" b="0" dirty="0">
                          <a:latin typeface="Meiryo UI" panose="020B0604030504040204" pitchFamily="50" charset="-128"/>
                          <a:ea typeface="Meiryo UI" panose="020B0604030504040204" pitchFamily="50" charset="-128"/>
                        </a:rPr>
                        <a:t>月</a:t>
                      </a:r>
                      <a:r>
                        <a:rPr kumimoji="1" lang="en-US" altLang="ja-JP" sz="800" b="0" dirty="0">
                          <a:latin typeface="Meiryo UI" panose="020B0604030504040204" pitchFamily="50" charset="-128"/>
                          <a:ea typeface="Meiryo UI" panose="020B0604030504040204" pitchFamily="50" charset="-128"/>
                        </a:rPr>
                        <a:t>17</a:t>
                      </a:r>
                      <a:r>
                        <a:rPr kumimoji="1" lang="ja-JP" altLang="en-US" sz="800" b="0" dirty="0">
                          <a:latin typeface="Meiryo UI" panose="020B0604030504040204" pitchFamily="50" charset="-128"/>
                          <a:ea typeface="Meiryo UI" panose="020B0604030504040204"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a:latin typeface="Meiryo UI" panose="020B0604030504040204" pitchFamily="50" charset="-128"/>
                          <a:ea typeface="Meiryo UI" panose="020B0604030504040204" pitchFamily="50" charset="-128"/>
                        </a:rPr>
                        <a:t>資料</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164653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議題２　令和８年度以降の事業予定</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163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6401"/>
            <a:ext cx="12798425" cy="5668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90" b="1" dirty="0">
                <a:latin typeface="Meiryo UI" panose="020B0604030504040204" pitchFamily="50" charset="-128"/>
                <a:ea typeface="Meiryo UI" panose="020B0604030504040204" pitchFamily="50" charset="-128"/>
              </a:rPr>
              <a:t>　             ２．基本的な考え方</a:t>
            </a:r>
            <a:endParaRPr kumimoji="1" lang="en-US" altLang="ja-JP" sz="189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238596" y="1307383"/>
            <a:ext cx="9944716" cy="678498"/>
          </a:xfrm>
          <a:prstGeom prst="rect">
            <a:avLst/>
          </a:prstGeom>
          <a:noFill/>
        </p:spPr>
        <p:txBody>
          <a:bodyPr wrap="square" lIns="75583" tIns="67194" rIns="75583" bIns="67194" rtlCol="0">
            <a:spAutoFit/>
          </a:bodyPr>
          <a:lstStyle/>
          <a:p>
            <a:pPr marL="179988" indent="-179988">
              <a:buFont typeface="Meiryo UI" panose="020B0604030504040204" pitchFamily="50" charset="-128"/>
              <a:buChar char="○"/>
            </a:pP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8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8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680" spc="105"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1530512" y="2399006"/>
            <a:ext cx="9890501" cy="4480836"/>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79969"/>
              <a:r>
                <a:rPr lang="ja-JP" altLang="en-US" sz="147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3211"/>
            </a:xfrm>
            <a:prstGeom prst="rect">
              <a:avLst/>
            </a:prstGeom>
            <a:noFill/>
          </p:spPr>
          <p:txBody>
            <a:bodyPr wrap="square" rtlCol="0">
              <a:spAutoFit/>
            </a:bodyPr>
            <a:lstStyle/>
            <a:p>
              <a:pPr defTabSz="479969"/>
              <a:r>
                <a:rPr lang="ja-JP" altLang="en-US" sz="1680" b="1" dirty="0">
                  <a:latin typeface="Meiryo UI" panose="020B0604030504040204" pitchFamily="50" charset="-128"/>
                  <a:ea typeface="Meiryo UI" panose="020B0604030504040204" pitchFamily="50" charset="-128"/>
                </a:rPr>
                <a:t>　</a:t>
              </a:r>
              <a:r>
                <a:rPr lang="en-US" altLang="ja-JP" sz="1680" b="1" dirty="0">
                  <a:latin typeface="Meiryo UI" panose="020B0604030504040204" pitchFamily="50" charset="-128"/>
                  <a:ea typeface="Meiryo UI" panose="020B0604030504040204" pitchFamily="50" charset="-128"/>
                </a:rPr>
                <a:t>2020</a:t>
              </a:r>
              <a:r>
                <a:rPr lang="ja-JP" altLang="en-US" sz="1680" b="1" dirty="0">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3211"/>
            </a:xfrm>
            <a:prstGeom prst="rect">
              <a:avLst/>
            </a:prstGeom>
            <a:noFill/>
          </p:spPr>
          <p:txBody>
            <a:bodyPr wrap="square" rtlCol="0">
              <a:spAutoFit/>
            </a:bodyPr>
            <a:lstStyle/>
            <a:p>
              <a:pPr defTabSz="479969"/>
              <a:r>
                <a:rPr lang="en-US" altLang="ja-JP" sz="1680" b="1" dirty="0">
                  <a:latin typeface="Meiryo UI" panose="020B0604030504040204" pitchFamily="50" charset="-128"/>
                  <a:ea typeface="Meiryo UI" panose="020B0604030504040204" pitchFamily="50" charset="-128"/>
                </a:rPr>
                <a:t>2025</a:t>
              </a:r>
              <a:r>
                <a:rPr lang="ja-JP" altLang="en-US" sz="1680" b="1" dirty="0">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3211"/>
            </a:xfrm>
            <a:prstGeom prst="rect">
              <a:avLst/>
            </a:prstGeom>
            <a:noFill/>
          </p:spPr>
          <p:txBody>
            <a:bodyPr wrap="square" rtlCol="0">
              <a:spAutoFit/>
            </a:bodyPr>
            <a:lstStyle/>
            <a:p>
              <a:pPr defTabSz="479969"/>
              <a:r>
                <a:rPr lang="en-US" altLang="ja-JP" sz="1680" b="1" dirty="0">
                  <a:latin typeface="Meiryo UI" panose="020B0604030504040204" pitchFamily="50" charset="-128"/>
                  <a:ea typeface="Meiryo UI" panose="020B0604030504040204" pitchFamily="50" charset="-128"/>
                </a:rPr>
                <a:t>2030</a:t>
              </a:r>
              <a:r>
                <a:rPr lang="ja-JP" altLang="en-US" sz="1680" b="1" dirty="0">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86220" y="2599930"/>
              <a:ext cx="422186" cy="2685910"/>
            </a:xfrm>
            <a:prstGeom prst="rect">
              <a:avLst/>
            </a:prstGeom>
            <a:noFill/>
            <a:effectLst/>
          </p:spPr>
          <p:txBody>
            <a:bodyPr vert="eaVert" wrap="square" rtlCol="0">
              <a:spAutoFit/>
            </a:bodyPr>
            <a:lstStyle/>
            <a:p>
              <a:pPr algn="ctr" defTabSz="479969">
                <a:defRPr/>
              </a:pPr>
              <a:r>
                <a:rPr kumimoji="1" lang="ja-JP" altLang="en-US" sz="1680" dirty="0">
                  <a:latin typeface="Bauhaus 93" panose="04030905020B02020C02" pitchFamily="82" charset="0"/>
                  <a:ea typeface="HGS創英角ｺﾞｼｯｸUB" panose="020B0900000000000000" pitchFamily="50" charset="-128"/>
                </a:rPr>
                <a:t>Ｓ</a:t>
              </a:r>
              <a:r>
                <a:rPr lang="ja-JP" altLang="en-US" sz="1680" dirty="0">
                  <a:latin typeface="Bauhaus 93" panose="04030905020B02020C02" pitchFamily="82" charset="0"/>
                  <a:ea typeface="HGS創英角ｺﾞｼｯｸUB" panose="020B0900000000000000" pitchFamily="50" charset="-128"/>
                </a:rPr>
                <a:t>ＤＧｓ目標年次</a:t>
              </a:r>
              <a:endParaRPr kumimoji="1" lang="en-US" altLang="ja-JP" sz="1680" dirty="0">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804439"/>
            </a:xfrm>
            <a:prstGeom prst="rect">
              <a:avLst/>
            </a:prstGeom>
            <a:noFill/>
            <a:ln w="19050" cmpd="sng">
              <a:noFill/>
              <a:prstDash val="solid"/>
            </a:ln>
          </p:spPr>
          <p:txBody>
            <a:bodyPr wrap="square" rtlCol="0">
              <a:spAutoFit/>
            </a:bodyPr>
            <a:lstStyle/>
            <a:p>
              <a:pPr marL="101661" indent="-101661">
                <a:spcBef>
                  <a:spcPts val="1260"/>
                </a:spcBef>
              </a:pPr>
              <a:r>
                <a:rPr lang="ja-JP" altLang="en-US" sz="1680" dirty="0">
                  <a:latin typeface="Meiryo UI" panose="020B0604030504040204" pitchFamily="50" charset="-128"/>
                  <a:ea typeface="Meiryo UI" panose="020B0604030504040204" pitchFamily="50" charset="-128"/>
                </a:rPr>
                <a:t>〇 改めて、</a:t>
              </a:r>
              <a:r>
                <a:rPr lang="en-US" altLang="ja-JP" sz="1680" dirty="0">
                  <a:latin typeface="Meiryo UI" panose="020B0604030504040204" pitchFamily="50" charset="-128"/>
                  <a:ea typeface="Meiryo UI" panose="020B0604030504040204" pitchFamily="50" charset="-128"/>
                </a:rPr>
                <a:t>2025</a:t>
              </a:r>
              <a:r>
                <a:rPr lang="ja-JP" altLang="en-US" sz="1680" dirty="0">
                  <a:latin typeface="Meiryo UI" panose="020B0604030504040204" pitchFamily="50" charset="-128"/>
                  <a:ea typeface="Meiryo UI" panose="020B0604030504040204" pitchFamily="50" charset="-128"/>
                </a:rPr>
                <a:t>年時点の</a:t>
              </a:r>
              <a:r>
                <a:rPr lang="en-US" altLang="ja-JP" sz="1680" dirty="0">
                  <a:latin typeface="Meiryo UI" panose="020B0604030504040204" pitchFamily="50" charset="-128"/>
                  <a:ea typeface="Meiryo UI" panose="020B0604030504040204" pitchFamily="50" charset="-128"/>
                </a:rPr>
                <a:t>SDGs</a:t>
              </a:r>
            </a:p>
            <a:p>
              <a:pPr marL="101661" indent="-101661"/>
              <a:r>
                <a:rPr lang="ja-JP" altLang="en-US" sz="1680" dirty="0">
                  <a:latin typeface="Meiryo UI" panose="020B0604030504040204" pitchFamily="50" charset="-128"/>
                  <a:ea typeface="Meiryo UI" panose="020B0604030504040204" pitchFamily="50" charset="-128"/>
                </a:rPr>
                <a:t>　</a:t>
              </a:r>
              <a:r>
                <a:rPr lang="en-US" altLang="ja-JP" sz="1680" dirty="0">
                  <a:latin typeface="Meiryo UI" panose="020B0604030504040204" pitchFamily="50" charset="-128"/>
                  <a:ea typeface="Meiryo UI" panose="020B0604030504040204" pitchFamily="50" charset="-128"/>
                </a:rPr>
                <a:t>17</a:t>
              </a:r>
              <a:r>
                <a:rPr lang="ja-JP" altLang="en-US" sz="1680" dirty="0">
                  <a:latin typeface="Meiryo UI" panose="020B0604030504040204" pitchFamily="50" charset="-128"/>
                  <a:ea typeface="Meiryo UI" panose="020B0604030504040204" pitchFamily="50" charset="-128"/>
                </a:rPr>
                <a:t>ゴールの到達点を分析</a:t>
              </a:r>
              <a:endParaRPr lang="en-US" altLang="ja-JP" sz="1680" dirty="0">
                <a:latin typeface="Meiryo UI" panose="020B0604030504040204" pitchFamily="50" charset="-128"/>
                <a:ea typeface="Meiryo UI" panose="020B0604030504040204" pitchFamily="50" charset="-128"/>
              </a:endParaRPr>
            </a:p>
            <a:p>
              <a:pPr marL="101661" indent="-101661" defTabSz="479969">
                <a:spcBef>
                  <a:spcPts val="1260"/>
                </a:spcBef>
              </a:pPr>
              <a:r>
                <a:rPr lang="ja-JP" altLang="en-US" sz="1680" dirty="0">
                  <a:latin typeface="Meiryo UI" panose="020B0604030504040204" pitchFamily="50" charset="-128"/>
                  <a:ea typeface="Meiryo UI" panose="020B0604030504040204" pitchFamily="50" charset="-128"/>
                </a:rPr>
                <a:t>〇 「</a:t>
              </a:r>
              <a:r>
                <a:rPr lang="en-US" altLang="ja-JP" sz="1680" dirty="0" err="1">
                  <a:latin typeface="Meiryo UI" panose="020B0604030504040204" pitchFamily="50" charset="-128"/>
                  <a:ea typeface="Meiryo UI" panose="020B0604030504040204" pitchFamily="50" charset="-128"/>
                </a:rPr>
                <a:t>SDGs+beyond</a:t>
              </a:r>
              <a:r>
                <a:rPr lang="ja-JP" altLang="en-US" sz="1680" dirty="0">
                  <a:latin typeface="Meiryo UI" panose="020B0604030504040204" pitchFamily="50" charset="-128"/>
                  <a:ea typeface="Meiryo UI" panose="020B0604030504040204" pitchFamily="50" charset="-128"/>
                </a:rPr>
                <a:t>」も見据え、</a:t>
              </a:r>
              <a:r>
                <a:rPr lang="en-US" altLang="ja-JP" sz="1680" dirty="0">
                  <a:latin typeface="Meiryo UI" panose="020B0604030504040204" pitchFamily="50" charset="-128"/>
                  <a:ea typeface="Meiryo UI" panose="020B0604030504040204" pitchFamily="50" charset="-128"/>
                </a:rPr>
                <a:t>SDGs</a:t>
              </a:r>
              <a:r>
                <a:rPr lang="ja-JP" altLang="en-US" sz="1680" dirty="0">
                  <a:latin typeface="Meiryo UI" panose="020B0604030504040204" pitchFamily="50" charset="-128"/>
                  <a:ea typeface="Meiryo UI" panose="020B0604030504040204" pitchFamily="50" charset="-128"/>
                </a:rPr>
                <a:t>達成に向け、オール大阪で</a:t>
              </a:r>
              <a:endParaRPr lang="en-US" altLang="ja-JP" sz="1680" dirty="0">
                <a:latin typeface="Meiryo UI" panose="020B0604030504040204" pitchFamily="50" charset="-128"/>
                <a:ea typeface="Meiryo UI" panose="020B0604030504040204" pitchFamily="50" charset="-128"/>
              </a:endParaRPr>
            </a:p>
            <a:p>
              <a:pPr marL="101661" indent="-101661" defTabSz="479969"/>
              <a:r>
                <a:rPr lang="ja-JP" altLang="en-US" sz="1680" dirty="0">
                  <a:latin typeface="Meiryo UI" panose="020B0604030504040204" pitchFamily="50" charset="-128"/>
                  <a:ea typeface="Meiryo UI" panose="020B0604030504040204" pitchFamily="50" charset="-128"/>
                </a:rPr>
                <a:t>　総仕上げを図る</a:t>
              </a:r>
              <a:endParaRPr lang="en-US" altLang="ja-JP" sz="1680" dirty="0">
                <a:latin typeface="Meiryo UI" panose="020B0604030504040204" pitchFamily="50" charset="-128"/>
                <a:ea typeface="Meiryo UI" panose="020B0604030504040204" pitchFamily="50" charset="-128"/>
              </a:endParaRPr>
            </a:p>
            <a:p>
              <a:pPr marL="101661" indent="-101661" defTabSz="479969">
                <a:spcBef>
                  <a:spcPts val="1260"/>
                </a:spcBef>
              </a:pPr>
              <a:r>
                <a:rPr lang="ja-JP" altLang="en-US" sz="1680" dirty="0">
                  <a:latin typeface="Meiryo UI" panose="020B0604030504040204" pitchFamily="50" charset="-128"/>
                  <a:ea typeface="Meiryo UI" panose="020B0604030504040204" pitchFamily="50" charset="-128"/>
                </a:rPr>
                <a:t>〇 </a:t>
              </a:r>
              <a:r>
                <a:rPr lang="en-US" altLang="ja-JP" sz="1680" dirty="0">
                  <a:latin typeface="Meiryo UI" panose="020B0604030504040204" pitchFamily="50" charset="-128"/>
                  <a:ea typeface="Meiryo UI" panose="020B0604030504040204" pitchFamily="50" charset="-128"/>
                </a:rPr>
                <a:t>SDGs</a:t>
              </a:r>
              <a:r>
                <a:rPr lang="ja-JP" altLang="en-US" sz="1680" dirty="0">
                  <a:latin typeface="Meiryo UI" panose="020B0604030504040204" pitchFamily="50" charset="-128"/>
                  <a:ea typeface="Meiryo UI" panose="020B0604030504040204" pitchFamily="50" charset="-128"/>
                </a:rPr>
                <a:t>の取組みを通じ、様々な</a:t>
              </a:r>
              <a:endParaRPr lang="en-US" altLang="ja-JP" sz="1680" dirty="0">
                <a:latin typeface="Meiryo UI" panose="020B0604030504040204" pitchFamily="50" charset="-128"/>
                <a:ea typeface="Meiryo UI" panose="020B0604030504040204" pitchFamily="50" charset="-128"/>
              </a:endParaRPr>
            </a:p>
            <a:p>
              <a:pPr marL="101661" indent="-101661" defTabSz="479969"/>
              <a:r>
                <a:rPr lang="ja-JP" altLang="en-US" sz="1680" dirty="0">
                  <a:latin typeface="Meiryo UI" panose="020B0604030504040204" pitchFamily="50" charset="-128"/>
                  <a:ea typeface="Meiryo UI" panose="020B0604030504040204" pitchFamily="50" charset="-128"/>
                </a:rPr>
                <a:t>　場面で世界に貢献していく</a:t>
              </a:r>
              <a:endParaRPr lang="en-US" altLang="ja-JP" sz="168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80" b="1" dirty="0">
                  <a:latin typeface="Meiryo UI" panose="020B0604030504040204" pitchFamily="50" charset="-128"/>
                  <a:ea typeface="Meiryo UI" panose="020B0604030504040204" pitchFamily="50" charset="-128"/>
                </a:rPr>
                <a:t>SDGs</a:t>
              </a:r>
              <a:r>
                <a:rPr kumimoji="1" lang="ja-JP" altLang="en-US" sz="1680" b="1" dirty="0">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80" b="1" dirty="0">
                  <a:latin typeface="Meiryo UI" panose="020B0604030504040204" pitchFamily="50" charset="-128"/>
                  <a:ea typeface="Meiryo UI" panose="020B0604030504040204" pitchFamily="50" charset="-128"/>
                </a:rPr>
                <a:t>万博のレガシーとして、</a:t>
              </a:r>
              <a:r>
                <a:rPr kumimoji="1" lang="en-US" altLang="ja-JP" sz="1680" b="1" dirty="0">
                  <a:latin typeface="Meiryo UI" panose="020B0604030504040204" pitchFamily="50" charset="-128"/>
                  <a:ea typeface="Meiryo UI" panose="020B0604030504040204" pitchFamily="50" charset="-128"/>
                </a:rPr>
                <a:t>SDGs</a:t>
              </a:r>
              <a:r>
                <a:rPr kumimoji="1" lang="ja-JP" altLang="en-US" sz="1680" b="1" dirty="0">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26173" y="2486190"/>
              <a:ext cx="422186" cy="2654047"/>
            </a:xfrm>
            <a:prstGeom prst="rect">
              <a:avLst/>
            </a:prstGeom>
            <a:noFill/>
            <a:effectLst/>
          </p:spPr>
          <p:txBody>
            <a:bodyPr vert="eaVert" wrap="square" rtlCol="0">
              <a:spAutoFit/>
            </a:bodyPr>
            <a:lstStyle/>
            <a:p>
              <a:pPr algn="ctr" defTabSz="479969">
                <a:defRPr/>
              </a:pPr>
              <a:r>
                <a:rPr kumimoji="1" lang="ja-JP" altLang="en-US" sz="1680" dirty="0">
                  <a:latin typeface="Bauhaus 93" panose="04030905020B02020C02" pitchFamily="82" charset="0"/>
                  <a:ea typeface="HGS創英角ｺﾞｼｯｸUB" panose="020B0900000000000000" pitchFamily="50" charset="-128"/>
                </a:rPr>
                <a:t>大阪・関西万博</a:t>
              </a:r>
              <a:endParaRPr kumimoji="1" lang="en-US" altLang="ja-JP" sz="1680" dirty="0">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1894"/>
            </a:xfrm>
            <a:prstGeom prst="rect">
              <a:avLst/>
            </a:prstGeom>
            <a:noFill/>
          </p:spPr>
          <p:txBody>
            <a:bodyPr wrap="square" rtlCol="0">
              <a:spAutoFit/>
            </a:bodyPr>
            <a:lstStyle/>
            <a:p>
              <a:pPr defTabSz="479969"/>
              <a:r>
                <a:rPr lang="en-US" altLang="ja-JP" sz="1680" b="1" dirty="0">
                  <a:latin typeface="Meiryo UI" panose="020B0604030504040204" pitchFamily="50" charset="-128"/>
                  <a:ea typeface="Meiryo UI" panose="020B0604030504040204" pitchFamily="50" charset="-128"/>
                </a:rPr>
                <a:t>SDGs</a:t>
              </a:r>
            </a:p>
            <a:p>
              <a:pPr defTabSz="479969"/>
              <a:r>
                <a:rPr lang="en-US" altLang="ja-JP" sz="1680" b="1" dirty="0">
                  <a:latin typeface="Meiryo UI" panose="020B0604030504040204" pitchFamily="50" charset="-128"/>
                  <a:ea typeface="Meiryo UI" panose="020B0604030504040204" pitchFamily="50" charset="-128"/>
                </a:rPr>
                <a:t>+beyond</a:t>
              </a:r>
              <a:r>
                <a:rPr lang="ja-JP" altLang="en-US" sz="168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26623"/>
            </a:xfrm>
            <a:prstGeom prst="rect">
              <a:avLst/>
            </a:prstGeom>
            <a:noFill/>
            <a:ln w="19050" cmpd="sng">
              <a:noFill/>
              <a:prstDash val="solid"/>
            </a:ln>
          </p:spPr>
          <p:txBody>
            <a:bodyPr wrap="square" rtlCol="0">
              <a:spAutoFit/>
            </a:bodyPr>
            <a:lstStyle/>
            <a:p>
              <a:pPr marL="194988" indent="-194988" defTabSz="479969"/>
              <a:r>
                <a:rPr lang="ja-JP" altLang="en-US" sz="1680" dirty="0">
                  <a:solidFill>
                    <a:schemeClr val="bg1"/>
                  </a:solidFill>
                  <a:latin typeface="Meiryo UI" panose="020B0604030504040204" pitchFamily="50" charset="-128"/>
                  <a:ea typeface="Meiryo UI" panose="020B0604030504040204" pitchFamily="50" charset="-128"/>
                </a:rPr>
                <a:t>〇　誰もが</a:t>
              </a:r>
              <a:r>
                <a:rPr lang="en-US" altLang="ja-JP" sz="1680" dirty="0">
                  <a:solidFill>
                    <a:schemeClr val="bg1"/>
                  </a:solidFill>
                  <a:latin typeface="Meiryo UI" panose="020B0604030504040204" pitchFamily="50" charset="-128"/>
                  <a:ea typeface="Meiryo UI" panose="020B0604030504040204" pitchFamily="50" charset="-128"/>
                </a:rPr>
                <a:t>SDGs</a:t>
              </a:r>
              <a:r>
                <a:rPr lang="ja-JP" altLang="en-US" sz="1680" dirty="0">
                  <a:solidFill>
                    <a:schemeClr val="bg1"/>
                  </a:solidFill>
                  <a:latin typeface="Meiryo UI" panose="020B0604030504040204" pitchFamily="50" charset="-128"/>
                  <a:ea typeface="Meiryo UI" panose="020B0604030504040204" pitchFamily="50" charset="-128"/>
                </a:rPr>
                <a:t>を意識し、自律的に</a:t>
              </a:r>
              <a:endParaRPr lang="en-US" altLang="ja-JP" sz="1680" dirty="0">
                <a:solidFill>
                  <a:schemeClr val="bg1"/>
                </a:solidFill>
                <a:latin typeface="Meiryo UI" panose="020B0604030504040204" pitchFamily="50" charset="-128"/>
                <a:ea typeface="Meiryo UI" panose="020B0604030504040204" pitchFamily="50" charset="-128"/>
              </a:endParaRPr>
            </a:p>
            <a:p>
              <a:pPr marL="194988" indent="-194988" defTabSz="479969"/>
              <a:r>
                <a:rPr lang="ja-JP" altLang="en-US" sz="1680" dirty="0">
                  <a:solidFill>
                    <a:schemeClr val="bg1"/>
                  </a:solidFill>
                  <a:latin typeface="Meiryo UI" panose="020B0604030504040204" pitchFamily="50" charset="-128"/>
                  <a:ea typeface="Meiryo UI" panose="020B0604030504040204" pitchFamily="50" charset="-128"/>
                </a:rPr>
                <a:t>　行動する大阪を実現していく</a:t>
              </a:r>
              <a:endParaRPr lang="en-US" altLang="ja-JP" sz="1680" dirty="0">
                <a:solidFill>
                  <a:schemeClr val="bg1"/>
                </a:solidFill>
                <a:latin typeface="Meiryo UI" panose="020B0604030504040204" pitchFamily="50" charset="-128"/>
                <a:ea typeface="Meiryo UI" panose="020B0604030504040204" pitchFamily="50" charset="-128"/>
              </a:endParaRPr>
            </a:p>
            <a:p>
              <a:pPr marL="194988" indent="-194988" defTabSz="479969"/>
              <a:endParaRPr lang="en-US" altLang="ja-JP" sz="1680" dirty="0">
                <a:solidFill>
                  <a:schemeClr val="bg1"/>
                </a:solidFill>
                <a:latin typeface="Meiryo UI" panose="020B0604030504040204" pitchFamily="50" charset="-128"/>
                <a:ea typeface="Meiryo UI" panose="020B0604030504040204" pitchFamily="50" charset="-128"/>
              </a:endParaRPr>
            </a:p>
            <a:p>
              <a:pPr marL="194988" indent="-194988" defTabSz="479969"/>
              <a:r>
                <a:rPr lang="ja-JP" altLang="en-US" sz="1680" dirty="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80" dirty="0">
                  <a:solidFill>
                    <a:schemeClr val="bg1"/>
                  </a:solidFill>
                  <a:latin typeface="Meiryo UI" panose="020B0604030504040204" pitchFamily="50" charset="-128"/>
                  <a:ea typeface="Meiryo UI" panose="020B0604030504040204" pitchFamily="50" charset="-128"/>
                </a:rPr>
                <a:t>SDGs</a:t>
              </a:r>
              <a:r>
                <a:rPr lang="ja-JP" altLang="en-US" sz="1680" dirty="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80" dirty="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830928" y="889607"/>
            <a:ext cx="9764779" cy="4788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51167" rtlCol="0" anchor="ctr" anchorCtr="0"/>
          <a:lstStyle/>
          <a:p>
            <a:pPr>
              <a:lnSpc>
                <a:spcPts val="2729"/>
              </a:lnSpc>
            </a:pPr>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（４）取組工程</a:t>
            </a:r>
            <a:endParaRPr lang="en-US" altLang="ja-JP"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B318E940-49B2-485B-9763-EEDAA969573A}"/>
              </a:ext>
            </a:extLst>
          </p:cNvPr>
          <p:cNvSpPr/>
          <p:nvPr/>
        </p:nvSpPr>
        <p:spPr>
          <a:xfrm>
            <a:off x="0" y="9925"/>
            <a:ext cx="3165187" cy="34202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参考）</a:t>
            </a:r>
            <a:r>
              <a:rPr kumimoji="1" lang="en-US" altLang="ja-JP" dirty="0">
                <a:solidFill>
                  <a:schemeClr val="tx1"/>
                </a:solidFill>
                <a:latin typeface="Meiryo UI" panose="020B0604030504040204" pitchFamily="50" charset="-128"/>
                <a:ea typeface="Meiryo UI" panose="020B0604030504040204" pitchFamily="50" charset="-128"/>
              </a:rPr>
              <a:t>Osaka</a:t>
            </a:r>
            <a:r>
              <a:rPr kumimoji="1" lang="ja-JP" altLang="en-US" dirty="0">
                <a:solidFill>
                  <a:schemeClr val="tx1"/>
                </a:solidFill>
                <a:latin typeface="Meiryo UI" panose="020B0604030504040204" pitchFamily="50" charset="-128"/>
                <a:ea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rPr>
              <a:t>SDGs</a:t>
            </a:r>
            <a:r>
              <a:rPr kumimoji="1" lang="ja-JP" altLang="en-US" dirty="0">
                <a:solidFill>
                  <a:schemeClr val="tx1"/>
                </a:solidFill>
                <a:latin typeface="Meiryo UI" panose="020B0604030504040204" pitchFamily="50" charset="-128"/>
                <a:ea typeface="Meiryo UI" panose="020B0604030504040204" pitchFamily="50" charset="-128"/>
              </a:rPr>
              <a:t> ビジョン</a:t>
            </a:r>
          </a:p>
        </p:txBody>
      </p:sp>
      <p:sp>
        <p:nvSpPr>
          <p:cNvPr id="6" name="四角形: 角を丸くする 5">
            <a:extLst>
              <a:ext uri="{FF2B5EF4-FFF2-40B4-BE49-F238E27FC236}">
                <a16:creationId xmlns:a16="http://schemas.microsoft.com/office/drawing/2014/main" id="{800D4EE8-A2FD-409A-B772-E93E78141488}"/>
              </a:ext>
            </a:extLst>
          </p:cNvPr>
          <p:cNvSpPr/>
          <p:nvPr/>
        </p:nvSpPr>
        <p:spPr>
          <a:xfrm>
            <a:off x="6050002" y="3509531"/>
            <a:ext cx="3219688" cy="23146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ー 5">
            <a:extLst>
              <a:ext uri="{FF2B5EF4-FFF2-40B4-BE49-F238E27FC236}">
                <a16:creationId xmlns:a16="http://schemas.microsoft.com/office/drawing/2014/main" id="{0D793B7F-981B-4FA2-A14C-6428451D2ABF}"/>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321620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正方形/長方形 184">
            <a:extLst>
              <a:ext uri="{FF2B5EF4-FFF2-40B4-BE49-F238E27FC236}">
                <a16:creationId xmlns:a16="http://schemas.microsoft.com/office/drawing/2014/main" id="{5A2451DC-F4E0-4588-B105-F49059B03F5B}"/>
              </a:ext>
            </a:extLst>
          </p:cNvPr>
          <p:cNvSpPr/>
          <p:nvPr/>
        </p:nvSpPr>
        <p:spPr>
          <a:xfrm>
            <a:off x="167260" y="3787708"/>
            <a:ext cx="12296230" cy="3248709"/>
          </a:xfrm>
          <a:prstGeom prst="rect">
            <a:avLst/>
          </a:prstGeom>
          <a:solidFill>
            <a:schemeClr val="accent6">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3A05502A-F7C1-40C6-9D9F-38591F0C14A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２．令和８年度以降の事業予定</a:t>
            </a:r>
          </a:p>
        </p:txBody>
      </p:sp>
      <p:sp>
        <p:nvSpPr>
          <p:cNvPr id="78" name="スライド番号プレースホルダー 5">
            <a:extLst>
              <a:ext uri="{FF2B5EF4-FFF2-40B4-BE49-F238E27FC236}">
                <a16:creationId xmlns:a16="http://schemas.microsoft.com/office/drawing/2014/main" id="{97C1BE34-A35A-4CCC-AE09-FE7656A40C24}"/>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
        <p:nvSpPr>
          <p:cNvPr id="80" name="テキスト ボックス 79">
            <a:extLst>
              <a:ext uri="{FF2B5EF4-FFF2-40B4-BE49-F238E27FC236}">
                <a16:creationId xmlns:a16="http://schemas.microsoft.com/office/drawing/2014/main" id="{38FF138D-4256-4771-9DE6-8AD03A800837}"/>
              </a:ext>
            </a:extLst>
          </p:cNvPr>
          <p:cNvSpPr txBox="1"/>
          <p:nvPr/>
        </p:nvSpPr>
        <p:spPr>
          <a:xfrm>
            <a:off x="74321" y="575910"/>
            <a:ext cx="6494924"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新たな取組み①（個人の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アクションの加速化に向けた取組）</a:t>
            </a:r>
          </a:p>
        </p:txBody>
      </p:sp>
      <p:sp>
        <p:nvSpPr>
          <p:cNvPr id="85" name="四角形: 角を丸くする 84">
            <a:extLst>
              <a:ext uri="{FF2B5EF4-FFF2-40B4-BE49-F238E27FC236}">
                <a16:creationId xmlns:a16="http://schemas.microsoft.com/office/drawing/2014/main" id="{F07D92E8-BB09-4B39-9895-C14D199E5A3A}"/>
              </a:ext>
            </a:extLst>
          </p:cNvPr>
          <p:cNvSpPr/>
          <p:nvPr/>
        </p:nvSpPr>
        <p:spPr>
          <a:xfrm>
            <a:off x="2636521" y="4093583"/>
            <a:ext cx="3761210" cy="27822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87" name="正方形/長方形 86">
            <a:extLst>
              <a:ext uri="{FF2B5EF4-FFF2-40B4-BE49-F238E27FC236}">
                <a16:creationId xmlns:a16="http://schemas.microsoft.com/office/drawing/2014/main" id="{A5140404-6825-4D4C-B7E8-08E0E726796F}"/>
              </a:ext>
            </a:extLst>
          </p:cNvPr>
          <p:cNvSpPr/>
          <p:nvPr/>
        </p:nvSpPr>
        <p:spPr>
          <a:xfrm>
            <a:off x="216694" y="2201418"/>
            <a:ext cx="12296230" cy="1490845"/>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A62A9596-85D7-4D04-BFBB-E9D6491BC765}"/>
              </a:ext>
            </a:extLst>
          </p:cNvPr>
          <p:cNvSpPr txBox="1"/>
          <p:nvPr/>
        </p:nvSpPr>
        <p:spPr>
          <a:xfrm>
            <a:off x="155746" y="957048"/>
            <a:ext cx="12296230" cy="1077218"/>
          </a:xfrm>
          <a:prstGeom prst="rect">
            <a:avLst/>
          </a:prstGeom>
          <a:noFill/>
          <a:ln>
            <a:solidFill>
              <a:schemeClr val="tx1"/>
            </a:solidFill>
          </a:ln>
        </p:spPr>
        <p:txBody>
          <a:bodyPr wrap="square" rtlCol="0">
            <a:spAutoFit/>
          </a:bodyPr>
          <a:lstStyle/>
          <a:p>
            <a:pPr marL="285750" indent="-285750" fontAlgn="ct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万博の開催により、万博ボランティアをはじめとする府民の、社会や地域における課題への関心の高まりが期待される。こうした関心の高まりを、</a:t>
            </a:r>
            <a:endParaRPr lang="en-US" altLang="ja-JP" sz="1600" dirty="0">
              <a:latin typeface="Meiryo UI" panose="020B0604030504040204" pitchFamily="50" charset="-128"/>
              <a:ea typeface="Meiryo UI" panose="020B0604030504040204" pitchFamily="50" charset="-128"/>
            </a:endParaRPr>
          </a:p>
          <a:p>
            <a:pPr fontAlgn="ctr"/>
            <a:r>
              <a:rPr lang="ja-JP" altLang="en-US" sz="1600" dirty="0">
                <a:latin typeface="Meiryo UI" panose="020B0604030504040204" pitchFamily="50" charset="-128"/>
                <a:ea typeface="Meiryo UI" panose="020B0604030504040204" pitchFamily="50" charset="-128"/>
              </a:rPr>
              <a:t>　　具体的な行動に繋げていくことで、課題解決に取組む裾野の拡大、万博のソフトレガシーの継承、ひいいては</a:t>
            </a:r>
            <a:r>
              <a:rPr lang="en-US" altLang="ja-JP" sz="1600" dirty="0">
                <a:latin typeface="Meiryo UI" panose="020B0604030504040204" pitchFamily="50" charset="-128"/>
                <a:ea typeface="Meiryo UI" panose="020B0604030504040204" pitchFamily="50" charset="-128"/>
              </a:rPr>
              <a:t>SDG</a:t>
            </a:r>
            <a:r>
              <a:rPr lang="ja-JP" altLang="en-US" sz="1600" dirty="0">
                <a:latin typeface="Meiryo UI" panose="020B0604030504040204" pitchFamily="50" charset="-128"/>
                <a:ea typeface="Meiryo UI" panose="020B0604030504040204" pitchFamily="50" charset="-128"/>
              </a:rPr>
              <a:t>ｓ先進都市の実現につなげていく。</a:t>
            </a:r>
            <a:endParaRPr lang="en-US" altLang="ja-JP" sz="1600" dirty="0">
              <a:latin typeface="Meiryo UI" panose="020B0604030504040204" pitchFamily="50" charset="-128"/>
              <a:ea typeface="Meiryo UI" panose="020B0604030504040204" pitchFamily="50" charset="-128"/>
            </a:endParaRPr>
          </a:p>
          <a:p>
            <a:pPr marL="285750" indent="-285750" fontAlgn="ct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本事業では、きっかけがあれば、社会や地域の課題解決に取組みたいと考える潜在層にアプローチし、こうした個人に合った誘導やフォローを実施。</a:t>
            </a:r>
            <a:endParaRPr lang="en-US" altLang="ja-JP" sz="1600" dirty="0">
              <a:latin typeface="Meiryo UI" panose="020B0604030504040204" pitchFamily="50" charset="-128"/>
              <a:ea typeface="Meiryo UI" panose="020B0604030504040204" pitchFamily="50" charset="-128"/>
            </a:endParaRPr>
          </a:p>
          <a:p>
            <a:pPr marL="285750" indent="-285750" fontAlgn="ct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誘導プログラムでは、</a:t>
            </a:r>
            <a:r>
              <a:rPr kumimoji="1" lang="ja-JP" altLang="en-US" sz="1600" dirty="0">
                <a:latin typeface="Meiryo UI" panose="020B0604030504040204" pitchFamily="50" charset="-128"/>
                <a:ea typeface="Meiryo UI" panose="020B0604030504040204" pitchFamily="50" charset="-128"/>
              </a:rPr>
              <a:t>地域課題の解決への参画を促し、さらに、フォローアップでは、</a:t>
            </a:r>
            <a:r>
              <a:rPr lang="ja-JP" altLang="en-US" sz="1600" dirty="0">
                <a:latin typeface="Meiryo UI" panose="020B0604030504040204" pitchFamily="50" charset="-128"/>
                <a:ea typeface="Meiryo UI" panose="020B0604030504040204" pitchFamily="50" charset="-128"/>
              </a:rPr>
              <a:t>１人ではスタートしづらい個人活動の希望者へのサポートを行う。</a:t>
            </a:r>
            <a:endParaRPr lang="en-US" altLang="ja-JP" sz="1600" dirty="0">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B19784A0-A8E3-4A66-9659-59B0F0F7A07D}"/>
              </a:ext>
            </a:extLst>
          </p:cNvPr>
          <p:cNvSpPr txBox="1"/>
          <p:nvPr/>
        </p:nvSpPr>
        <p:spPr>
          <a:xfrm>
            <a:off x="53754" y="2141755"/>
            <a:ext cx="1510859" cy="307777"/>
          </a:xfrm>
          <a:prstGeom prst="rect">
            <a:avLst/>
          </a:prstGeom>
          <a:noFill/>
        </p:spPr>
        <p:txBody>
          <a:bodyPr wrap="square">
            <a:spAutoFit/>
          </a:bodyPr>
          <a:lstStyle/>
          <a:p>
            <a:r>
              <a:rPr lang="ja-JP" altLang="en-US" sz="1400" b="1" u="sng" dirty="0">
                <a:latin typeface="Meiryo UI" panose="020B0604030504040204" pitchFamily="50" charset="-128"/>
                <a:ea typeface="Meiryo UI" panose="020B0604030504040204" pitchFamily="50" charset="-128"/>
              </a:rPr>
              <a:t>事業イメージ</a:t>
            </a:r>
            <a:endParaRPr lang="ja-JP" altLang="en-US" sz="1400" u="sng" dirty="0">
              <a:latin typeface="Meiryo UI" panose="020B0604030504040204" pitchFamily="50" charset="-128"/>
              <a:ea typeface="Meiryo UI" panose="020B0604030504040204" pitchFamily="50" charset="-128"/>
            </a:endParaRPr>
          </a:p>
        </p:txBody>
      </p:sp>
      <p:pic>
        <p:nvPicPr>
          <p:cNvPr id="91" name="図 90">
            <a:extLst>
              <a:ext uri="{FF2B5EF4-FFF2-40B4-BE49-F238E27FC236}">
                <a16:creationId xmlns:a16="http://schemas.microsoft.com/office/drawing/2014/main" id="{AFA55B42-1603-4F75-920D-F2C467FE7F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936" y="2472762"/>
            <a:ext cx="713292" cy="1118135"/>
          </a:xfrm>
          <a:prstGeom prst="rect">
            <a:avLst/>
          </a:prstGeom>
        </p:spPr>
      </p:pic>
      <p:pic>
        <p:nvPicPr>
          <p:cNvPr id="93" name="Google Shape;66;p15" title="シンプルな人のピクトグラム.png">
            <a:extLst>
              <a:ext uri="{FF2B5EF4-FFF2-40B4-BE49-F238E27FC236}">
                <a16:creationId xmlns:a16="http://schemas.microsoft.com/office/drawing/2014/main" id="{A5E1AD8D-ACEC-4AAF-81C2-710F4BCCBA1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67097" y="2291728"/>
            <a:ext cx="409674" cy="451081"/>
          </a:xfrm>
          <a:prstGeom prst="rect">
            <a:avLst/>
          </a:prstGeom>
          <a:noFill/>
          <a:ln>
            <a:noFill/>
          </a:ln>
        </p:spPr>
      </p:pic>
      <p:sp>
        <p:nvSpPr>
          <p:cNvPr id="94" name="Google Shape;99;p18">
            <a:extLst>
              <a:ext uri="{FF2B5EF4-FFF2-40B4-BE49-F238E27FC236}">
                <a16:creationId xmlns:a16="http://schemas.microsoft.com/office/drawing/2014/main" id="{3CF54EC8-D0A9-4F27-BCAC-B49A95DDFB81}"/>
              </a:ext>
            </a:extLst>
          </p:cNvPr>
          <p:cNvSpPr txBox="1"/>
          <p:nvPr/>
        </p:nvSpPr>
        <p:spPr>
          <a:xfrm>
            <a:off x="49503" y="3769202"/>
            <a:ext cx="1396269" cy="285537"/>
          </a:xfrm>
          <a:prstGeom prst="rect">
            <a:avLst/>
          </a:prstGeom>
          <a:noFill/>
          <a:ln>
            <a:noFill/>
          </a:ln>
        </p:spPr>
        <p:txBody>
          <a:bodyPr spcFirstLastPara="1" wrap="square" lIns="69434" tIns="34708" rIns="69434" bIns="34708" anchor="t" anchorCtr="0">
            <a:spAutoFit/>
          </a:bodyPr>
          <a:lstStyle/>
          <a:p>
            <a:pPr algn="just"/>
            <a:r>
              <a:rPr lang="ja-JP" altLang="en-US" sz="1400" b="1" u="sng" dirty="0">
                <a:solidFill>
                  <a:srgbClr val="002060"/>
                </a:solidFill>
                <a:latin typeface="Meiryo UI" panose="020B0604030504040204" pitchFamily="50" charset="-128"/>
                <a:ea typeface="Meiryo UI" panose="020B0604030504040204" pitchFamily="50" charset="-128"/>
              </a:rPr>
              <a:t>事業</a:t>
            </a:r>
            <a:r>
              <a:rPr lang="ja" altLang="en-US" sz="1400" b="1" u="sng" dirty="0">
                <a:solidFill>
                  <a:srgbClr val="002060"/>
                </a:solidFill>
                <a:latin typeface="Meiryo UI" panose="020B0604030504040204" pitchFamily="50" charset="-128"/>
                <a:ea typeface="Meiryo UI" panose="020B0604030504040204" pitchFamily="50" charset="-128"/>
              </a:rPr>
              <a:t>スキーム</a:t>
            </a:r>
            <a:endParaRPr sz="1400" b="1" u="sng" dirty="0">
              <a:solidFill>
                <a:srgbClr val="002060"/>
              </a:solidFill>
              <a:latin typeface="Meiryo UI" panose="020B0604030504040204" pitchFamily="50" charset="-128"/>
              <a:ea typeface="Meiryo UI" panose="020B0604030504040204" pitchFamily="50" charset="-128"/>
            </a:endParaRPr>
          </a:p>
        </p:txBody>
      </p:sp>
      <p:pic>
        <p:nvPicPr>
          <p:cNvPr id="95" name="Google Shape;66;p15" title="シンプルな人のピクトグラム.png">
            <a:extLst>
              <a:ext uri="{FF2B5EF4-FFF2-40B4-BE49-F238E27FC236}">
                <a16:creationId xmlns:a16="http://schemas.microsoft.com/office/drawing/2014/main" id="{4162D8EF-2E58-4489-B84C-00DE6721F66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14758" y="2241538"/>
            <a:ext cx="409674" cy="451081"/>
          </a:xfrm>
          <a:prstGeom prst="rect">
            <a:avLst/>
          </a:prstGeom>
          <a:noFill/>
          <a:ln>
            <a:noFill/>
          </a:ln>
        </p:spPr>
      </p:pic>
      <p:pic>
        <p:nvPicPr>
          <p:cNvPr id="96" name="Google Shape;66;p15" title="シンプルな人のピクトグラム.png">
            <a:extLst>
              <a:ext uri="{FF2B5EF4-FFF2-40B4-BE49-F238E27FC236}">
                <a16:creationId xmlns:a16="http://schemas.microsoft.com/office/drawing/2014/main" id="{EB3AECA7-EDFA-4C14-8FA9-E4A6457A3F4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71775" y="2220782"/>
            <a:ext cx="409674" cy="451081"/>
          </a:xfrm>
          <a:prstGeom prst="rect">
            <a:avLst/>
          </a:prstGeom>
          <a:noFill/>
          <a:ln>
            <a:noFill/>
          </a:ln>
        </p:spPr>
      </p:pic>
      <p:pic>
        <p:nvPicPr>
          <p:cNvPr id="97" name="Google Shape;66;p15" title="シンプルな人のピクトグラム.png">
            <a:extLst>
              <a:ext uri="{FF2B5EF4-FFF2-40B4-BE49-F238E27FC236}">
                <a16:creationId xmlns:a16="http://schemas.microsoft.com/office/drawing/2014/main" id="{D69425A9-6FA3-45C3-9CF2-ECA09A47A8E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79914" y="2233753"/>
            <a:ext cx="409674" cy="451081"/>
          </a:xfrm>
          <a:prstGeom prst="rect">
            <a:avLst/>
          </a:prstGeom>
          <a:noFill/>
          <a:ln>
            <a:noFill/>
          </a:ln>
        </p:spPr>
      </p:pic>
      <p:pic>
        <p:nvPicPr>
          <p:cNvPr id="98" name="Google Shape;66;p15" title="シンプルな人のピクトグラム.png">
            <a:extLst>
              <a:ext uri="{FF2B5EF4-FFF2-40B4-BE49-F238E27FC236}">
                <a16:creationId xmlns:a16="http://schemas.microsoft.com/office/drawing/2014/main" id="{CAD19656-599A-4E33-9E47-2E442430172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69230" y="2271341"/>
            <a:ext cx="409674" cy="451081"/>
          </a:xfrm>
          <a:prstGeom prst="rect">
            <a:avLst/>
          </a:prstGeom>
          <a:noFill/>
          <a:ln>
            <a:noFill/>
          </a:ln>
        </p:spPr>
      </p:pic>
      <p:pic>
        <p:nvPicPr>
          <p:cNvPr id="99" name="Google Shape;66;p15" title="シンプルな人のピクトグラム.png">
            <a:extLst>
              <a:ext uri="{FF2B5EF4-FFF2-40B4-BE49-F238E27FC236}">
                <a16:creationId xmlns:a16="http://schemas.microsoft.com/office/drawing/2014/main" id="{F39FE7B4-3C24-4DAD-B131-D9A940E23D4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89588" y="2289054"/>
            <a:ext cx="409674" cy="451081"/>
          </a:xfrm>
          <a:prstGeom prst="rect">
            <a:avLst/>
          </a:prstGeom>
          <a:noFill/>
          <a:ln>
            <a:noFill/>
          </a:ln>
        </p:spPr>
      </p:pic>
      <p:sp>
        <p:nvSpPr>
          <p:cNvPr id="100" name="正方形/長方形 99">
            <a:extLst>
              <a:ext uri="{FF2B5EF4-FFF2-40B4-BE49-F238E27FC236}">
                <a16:creationId xmlns:a16="http://schemas.microsoft.com/office/drawing/2014/main" id="{4F23C193-483F-4D3E-99CA-5603B68224E0}"/>
              </a:ext>
            </a:extLst>
          </p:cNvPr>
          <p:cNvSpPr/>
          <p:nvPr/>
        </p:nvSpPr>
        <p:spPr>
          <a:xfrm>
            <a:off x="3646472" y="2871469"/>
            <a:ext cx="1440302" cy="1822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01" name="Google Shape;67;p15">
            <a:extLst>
              <a:ext uri="{FF2B5EF4-FFF2-40B4-BE49-F238E27FC236}">
                <a16:creationId xmlns:a16="http://schemas.microsoft.com/office/drawing/2014/main" id="{C479B301-4A4E-478C-966D-B8F77D4DC7C2}"/>
              </a:ext>
            </a:extLst>
          </p:cNvPr>
          <p:cNvSpPr txBox="1"/>
          <p:nvPr/>
        </p:nvSpPr>
        <p:spPr>
          <a:xfrm>
            <a:off x="1443809" y="2483209"/>
            <a:ext cx="3186284" cy="1222378"/>
          </a:xfrm>
          <a:prstGeom prst="rect">
            <a:avLst/>
          </a:prstGeom>
          <a:noFill/>
          <a:ln>
            <a:noFill/>
          </a:ln>
        </p:spPr>
        <p:txBody>
          <a:bodyPr spcFirstLastPara="1" wrap="square" lIns="79498" tIns="79498" rIns="79498" bIns="79498"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ltLang="ja-JP" sz="1100" b="1" dirty="0">
              <a:solidFill>
                <a:srgbClr val="222222"/>
              </a:solidFill>
              <a:highlight>
                <a:srgbClr val="FFFFFF"/>
              </a:highlight>
              <a:latin typeface="Meiryo UI" panose="020B0604030504040204" pitchFamily="50" charset="-128"/>
              <a:ea typeface="Meiryo UI" panose="020B0604030504040204" pitchFamily="50" charset="-128"/>
            </a:endParaRPr>
          </a:p>
          <a:p>
            <a:r>
              <a:rPr lang="ja-JP" altLang="en-US" sz="1200" b="1" dirty="0">
                <a:solidFill>
                  <a:srgbClr val="222222"/>
                </a:solidFill>
                <a:highlight>
                  <a:srgbClr val="FFFF00"/>
                </a:highlight>
                <a:latin typeface="Meiryo UI" panose="020B0604030504040204" pitchFamily="50" charset="-128"/>
                <a:ea typeface="Meiryo UI" panose="020B0604030504040204" pitchFamily="50" charset="-128"/>
              </a:rPr>
              <a:t>＜万博のレガシー＞</a:t>
            </a:r>
            <a:endParaRPr lang="en-US" altLang="ja-JP" sz="1200" b="1" dirty="0">
              <a:solidFill>
                <a:srgbClr val="222222"/>
              </a:solidFill>
              <a:highlight>
                <a:srgbClr val="FFFF00"/>
              </a:highlight>
              <a:latin typeface="Meiryo UI" panose="020B0604030504040204" pitchFamily="50" charset="-128"/>
              <a:ea typeface="Meiryo UI" panose="020B0604030504040204" pitchFamily="50" charset="-128"/>
            </a:endParaRPr>
          </a:p>
          <a:p>
            <a:r>
              <a:rPr lang="ja-JP" altLang="en-US" sz="1200" b="1" dirty="0">
                <a:solidFill>
                  <a:srgbClr val="222222"/>
                </a:solidFill>
                <a:highlight>
                  <a:srgbClr val="FFFFFF"/>
                </a:highlight>
                <a:latin typeface="Meiryo UI" panose="020B0604030504040204" pitchFamily="50" charset="-128"/>
                <a:ea typeface="Meiryo UI" panose="020B0604030504040204" pitchFamily="50" charset="-128"/>
              </a:rPr>
              <a:t>　万博をきっかけに</a:t>
            </a:r>
            <a:r>
              <a:rPr lang="en-US" altLang="ja" sz="1200" b="1" dirty="0">
                <a:solidFill>
                  <a:srgbClr val="222222"/>
                </a:solidFill>
                <a:highlight>
                  <a:srgbClr val="FFFFFF"/>
                </a:highlight>
                <a:latin typeface="Meiryo UI" panose="020B0604030504040204" pitchFamily="50" charset="-128"/>
                <a:ea typeface="Meiryo UI" panose="020B0604030504040204" pitchFamily="50" charset="-128"/>
              </a:rPr>
              <a:t>SDGs</a:t>
            </a:r>
            <a:r>
              <a:rPr lang="ja" altLang="en-US" sz="1200" b="1" dirty="0">
                <a:solidFill>
                  <a:srgbClr val="222222"/>
                </a:solidFill>
                <a:highlight>
                  <a:srgbClr val="FFFFFF"/>
                </a:highlight>
                <a:latin typeface="Meiryo UI" panose="020B0604030504040204" pitchFamily="50" charset="-128"/>
                <a:ea typeface="Meiryo UI" panose="020B0604030504040204" pitchFamily="50" charset="-128"/>
              </a:rPr>
              <a:t>や</a:t>
            </a:r>
            <a:endParaRPr lang="en-US" altLang="ja" sz="1200" b="1" dirty="0">
              <a:solidFill>
                <a:srgbClr val="222222"/>
              </a:solidFill>
              <a:highlight>
                <a:srgbClr val="FFFFFF"/>
              </a:highlight>
              <a:latin typeface="Meiryo UI" panose="020B0604030504040204" pitchFamily="50" charset="-128"/>
              <a:ea typeface="Meiryo UI" panose="020B0604030504040204" pitchFamily="50" charset="-128"/>
            </a:endParaRPr>
          </a:p>
          <a:p>
            <a:r>
              <a:rPr lang="ja-JP" altLang="en-US" sz="1200" b="1" dirty="0">
                <a:solidFill>
                  <a:srgbClr val="222222"/>
                </a:solidFill>
                <a:highlight>
                  <a:srgbClr val="FFFFFF"/>
                </a:highlight>
                <a:latin typeface="Meiryo UI" panose="020B0604030504040204" pitchFamily="50" charset="-128"/>
                <a:ea typeface="Meiryo UI" panose="020B0604030504040204" pitchFamily="50" charset="-128"/>
              </a:rPr>
              <a:t>　</a:t>
            </a:r>
            <a:r>
              <a:rPr lang="ja" altLang="en-US" sz="1200" b="1" dirty="0">
                <a:solidFill>
                  <a:srgbClr val="222222"/>
                </a:solidFill>
                <a:highlight>
                  <a:srgbClr val="FFFFFF"/>
                </a:highlight>
                <a:latin typeface="Meiryo UI" panose="020B0604030504040204" pitchFamily="50" charset="-128"/>
                <a:ea typeface="Meiryo UI" panose="020B0604030504040204" pitchFamily="50" charset="-128"/>
              </a:rPr>
              <a:t>社会</a:t>
            </a:r>
            <a:r>
              <a:rPr lang="ja-JP" altLang="en-US" sz="1200" b="1" dirty="0">
                <a:solidFill>
                  <a:srgbClr val="222222"/>
                </a:solidFill>
                <a:highlight>
                  <a:srgbClr val="FFFFFF"/>
                </a:highlight>
                <a:latin typeface="Meiryo UI" panose="020B0604030504040204" pitchFamily="50" charset="-128"/>
                <a:ea typeface="Meiryo UI" panose="020B0604030504040204" pitchFamily="50" charset="-128"/>
              </a:rPr>
              <a:t>課題に</a:t>
            </a:r>
            <a:r>
              <a:rPr lang="ja" altLang="en-US" sz="1200" b="1" dirty="0">
                <a:solidFill>
                  <a:srgbClr val="222222"/>
                </a:solidFill>
                <a:highlight>
                  <a:srgbClr val="FFFFFF"/>
                </a:highlight>
                <a:latin typeface="Meiryo UI" panose="020B0604030504040204" pitchFamily="50" charset="-128"/>
                <a:ea typeface="Meiryo UI" panose="020B0604030504040204" pitchFamily="50" charset="-128"/>
              </a:rPr>
              <a:t>関心</a:t>
            </a:r>
            <a:r>
              <a:rPr lang="ja-JP" altLang="en-US" sz="1200" b="1" dirty="0">
                <a:solidFill>
                  <a:srgbClr val="222222"/>
                </a:solidFill>
                <a:highlight>
                  <a:srgbClr val="FFFFFF"/>
                </a:highlight>
                <a:latin typeface="Meiryo UI" panose="020B0604030504040204" pitchFamily="50" charset="-128"/>
                <a:ea typeface="Meiryo UI" panose="020B0604030504040204" pitchFamily="50" charset="-128"/>
              </a:rPr>
              <a:t>を持つ</a:t>
            </a:r>
            <a:r>
              <a:rPr lang="ja" altLang="en-US" sz="1200" b="1" dirty="0">
                <a:solidFill>
                  <a:schemeClr val="tx1"/>
                </a:solidFill>
                <a:highlight>
                  <a:srgbClr val="FFFFFF"/>
                </a:highlight>
                <a:latin typeface="Meiryo UI" panose="020B0604030504040204" pitchFamily="50" charset="-128"/>
                <a:ea typeface="Meiryo UI" panose="020B0604030504040204" pitchFamily="50" charset="-128"/>
              </a:rPr>
              <a:t>人</a:t>
            </a:r>
            <a:r>
              <a:rPr lang="ja-JP" altLang="en-US" sz="1200" b="1" dirty="0">
                <a:solidFill>
                  <a:schemeClr val="tx1"/>
                </a:solidFill>
                <a:highlight>
                  <a:srgbClr val="FFFFFF"/>
                </a:highlight>
                <a:latin typeface="Meiryo UI" panose="020B0604030504040204" pitchFamily="50" charset="-128"/>
                <a:ea typeface="Meiryo UI" panose="020B0604030504040204" pitchFamily="50" charset="-128"/>
              </a:rPr>
              <a:t>が</a:t>
            </a:r>
            <a:r>
              <a:rPr lang="ja-JP" altLang="en-US" sz="1200" b="1" u="sng" dirty="0">
                <a:solidFill>
                  <a:srgbClr val="FF0000"/>
                </a:solidFill>
                <a:effectLst>
                  <a:outerShdw blurRad="38100" dist="38100" dir="2700000" algn="tl">
                    <a:srgbClr val="000000">
                      <a:alpha val="43137"/>
                    </a:srgbClr>
                  </a:outerShdw>
                </a:effectLst>
                <a:highlight>
                  <a:srgbClr val="FFFFFF"/>
                </a:highlight>
                <a:latin typeface="Meiryo UI" panose="020B0604030504040204" pitchFamily="50" charset="-128"/>
                <a:ea typeface="Meiryo UI" panose="020B0604030504040204" pitchFamily="50" charset="-128"/>
              </a:rPr>
              <a:t>増加</a:t>
            </a:r>
            <a:endParaRPr lang="en-US" altLang="ja" sz="1200" b="1" u="sng" dirty="0">
              <a:solidFill>
                <a:srgbClr val="FF0000"/>
              </a:solidFill>
              <a:effectLst>
                <a:outerShdw blurRad="38100" dist="38100" dir="2700000" algn="tl">
                  <a:srgbClr val="000000">
                    <a:alpha val="43137"/>
                  </a:srgbClr>
                </a:outerShdw>
              </a:effectLst>
              <a:highlight>
                <a:srgbClr val="FFFFFF"/>
              </a:highlight>
              <a:latin typeface="Meiryo UI" panose="020B0604030504040204" pitchFamily="50" charset="-128"/>
              <a:ea typeface="Meiryo UI" panose="020B0604030504040204" pitchFamily="50" charset="-128"/>
            </a:endParaRPr>
          </a:p>
          <a:p>
            <a:r>
              <a:rPr lang="ja-JP" altLang="en-US" sz="1100" dirty="0">
                <a:solidFill>
                  <a:srgbClr val="222222"/>
                </a:solidFill>
                <a:highlight>
                  <a:srgbClr val="FFFFFF"/>
                </a:highlight>
                <a:latin typeface="Meiryo UI" panose="020B0604030504040204" pitchFamily="50" charset="-128"/>
                <a:ea typeface="Meiryo UI" panose="020B0604030504040204" pitchFamily="50" charset="-128"/>
              </a:rPr>
              <a:t>　例：万博ボランティアを経験し、</a:t>
            </a:r>
            <a:endParaRPr lang="en-US" altLang="ja-JP" sz="1100" dirty="0">
              <a:solidFill>
                <a:srgbClr val="222222"/>
              </a:solidFill>
              <a:highlight>
                <a:srgbClr val="FFFFFF"/>
              </a:highlight>
              <a:latin typeface="Meiryo UI" panose="020B0604030504040204" pitchFamily="50" charset="-128"/>
              <a:ea typeface="Meiryo UI" panose="020B0604030504040204" pitchFamily="50" charset="-128"/>
            </a:endParaRPr>
          </a:p>
          <a:p>
            <a:r>
              <a:rPr lang="ja-JP" altLang="en-US" sz="1100" dirty="0">
                <a:solidFill>
                  <a:srgbClr val="222222"/>
                </a:solidFill>
                <a:highlight>
                  <a:srgbClr val="FFFFFF"/>
                </a:highlight>
                <a:latin typeface="Meiryo UI" panose="020B0604030504040204" pitchFamily="50" charset="-128"/>
                <a:ea typeface="Meiryo UI" panose="020B0604030504040204" pitchFamily="50" charset="-128"/>
              </a:rPr>
              <a:t>　　　　地域のために</a:t>
            </a:r>
            <a:r>
              <a:rPr lang="ja-JP" altLang="en-US" sz="1100" u="sng" dirty="0">
                <a:solidFill>
                  <a:srgbClr val="FF0000"/>
                </a:solidFill>
                <a:highlight>
                  <a:srgbClr val="FFFFFF"/>
                </a:highlight>
                <a:latin typeface="Meiryo UI" panose="020B0604030504040204" pitchFamily="50" charset="-128"/>
                <a:ea typeface="Meiryo UI" panose="020B0604030504040204" pitchFamily="50" charset="-128"/>
              </a:rPr>
              <a:t>また何かしたい</a:t>
            </a:r>
            <a:r>
              <a:rPr lang="ja-JP" altLang="en-US" sz="1100" dirty="0">
                <a:solidFill>
                  <a:srgbClr val="222222"/>
                </a:solidFill>
                <a:highlight>
                  <a:srgbClr val="FFFFFF"/>
                </a:highlight>
                <a:latin typeface="Meiryo UI" panose="020B0604030504040204" pitchFamily="50" charset="-128"/>
                <a:ea typeface="Meiryo UI" panose="020B0604030504040204" pitchFamily="50" charset="-128"/>
              </a:rPr>
              <a:t>と考えている人</a:t>
            </a:r>
            <a:endParaRPr sz="1100" dirty="0">
              <a:solidFill>
                <a:srgbClr val="222222"/>
              </a:solidFill>
              <a:highlight>
                <a:srgbClr val="FFFFFF"/>
              </a:highlight>
              <a:latin typeface="Meiryo UI" panose="020B0604030504040204" pitchFamily="50" charset="-128"/>
              <a:ea typeface="Meiryo UI" panose="020B0604030504040204" pitchFamily="50" charset="-128"/>
            </a:endParaRPr>
          </a:p>
        </p:txBody>
      </p:sp>
      <p:sp>
        <p:nvSpPr>
          <p:cNvPr id="102" name="正方形/長方形 101">
            <a:extLst>
              <a:ext uri="{FF2B5EF4-FFF2-40B4-BE49-F238E27FC236}">
                <a16:creationId xmlns:a16="http://schemas.microsoft.com/office/drawing/2014/main" id="{93339988-C0D7-4E51-B8CB-7F0CB8AE6FF9}"/>
              </a:ext>
            </a:extLst>
          </p:cNvPr>
          <p:cNvSpPr/>
          <p:nvPr/>
        </p:nvSpPr>
        <p:spPr>
          <a:xfrm rot="16200000">
            <a:off x="4787235" y="2874213"/>
            <a:ext cx="640801" cy="119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03" name="正方形/長方形 102">
            <a:extLst>
              <a:ext uri="{FF2B5EF4-FFF2-40B4-BE49-F238E27FC236}">
                <a16:creationId xmlns:a16="http://schemas.microsoft.com/office/drawing/2014/main" id="{77D43EA8-5FA4-490E-96E3-966ECC8C262B}"/>
              </a:ext>
            </a:extLst>
          </p:cNvPr>
          <p:cNvSpPr/>
          <p:nvPr/>
        </p:nvSpPr>
        <p:spPr>
          <a:xfrm>
            <a:off x="5052244" y="3094537"/>
            <a:ext cx="940879" cy="1607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pic>
        <p:nvPicPr>
          <p:cNvPr id="104" name="Google Shape;74;p15" title="人生オワタのピクトグラム.png">
            <a:extLst>
              <a:ext uri="{FF2B5EF4-FFF2-40B4-BE49-F238E27FC236}">
                <a16:creationId xmlns:a16="http://schemas.microsoft.com/office/drawing/2014/main" id="{37172978-64A9-4E2A-806A-52162D73CFE0}"/>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975185" y="2174881"/>
            <a:ext cx="333740" cy="273053"/>
          </a:xfrm>
          <a:prstGeom prst="rect">
            <a:avLst/>
          </a:prstGeom>
          <a:noFill/>
          <a:ln>
            <a:noFill/>
          </a:ln>
        </p:spPr>
      </p:pic>
      <p:sp>
        <p:nvSpPr>
          <p:cNvPr id="105" name="矢印: 右 104">
            <a:extLst>
              <a:ext uri="{FF2B5EF4-FFF2-40B4-BE49-F238E27FC236}">
                <a16:creationId xmlns:a16="http://schemas.microsoft.com/office/drawing/2014/main" id="{8DC0BF40-D172-4E65-8481-5E873680A001}"/>
              </a:ext>
            </a:extLst>
          </p:cNvPr>
          <p:cNvSpPr/>
          <p:nvPr/>
        </p:nvSpPr>
        <p:spPr>
          <a:xfrm>
            <a:off x="5048017" y="2594947"/>
            <a:ext cx="3304967" cy="643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06" name="テキスト ボックス 105">
            <a:extLst>
              <a:ext uri="{FF2B5EF4-FFF2-40B4-BE49-F238E27FC236}">
                <a16:creationId xmlns:a16="http://schemas.microsoft.com/office/drawing/2014/main" id="{37528315-5C9E-47DA-BB5D-27469FAB7506}"/>
              </a:ext>
            </a:extLst>
          </p:cNvPr>
          <p:cNvSpPr txBox="1"/>
          <p:nvPr/>
        </p:nvSpPr>
        <p:spPr>
          <a:xfrm>
            <a:off x="5662335" y="2338721"/>
            <a:ext cx="1774912"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自力で行動できる人</a:t>
            </a:r>
          </a:p>
        </p:txBody>
      </p:sp>
      <p:pic>
        <p:nvPicPr>
          <p:cNvPr id="107" name="Google Shape;66;p15" title="シンプルな人のピクトグラム.png">
            <a:extLst>
              <a:ext uri="{FF2B5EF4-FFF2-40B4-BE49-F238E27FC236}">
                <a16:creationId xmlns:a16="http://schemas.microsoft.com/office/drawing/2014/main" id="{740409A1-2514-4A55-A58E-B8D6ADBED92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31413" y="2931955"/>
            <a:ext cx="160745" cy="215334"/>
          </a:xfrm>
          <a:prstGeom prst="rect">
            <a:avLst/>
          </a:prstGeom>
          <a:noFill/>
          <a:ln>
            <a:noFill/>
          </a:ln>
        </p:spPr>
      </p:pic>
      <p:pic>
        <p:nvPicPr>
          <p:cNvPr id="108" name="Google Shape;66;p15" title="シンプルな人のピクトグラム.png">
            <a:extLst>
              <a:ext uri="{FF2B5EF4-FFF2-40B4-BE49-F238E27FC236}">
                <a16:creationId xmlns:a16="http://schemas.microsoft.com/office/drawing/2014/main" id="{162D2B93-CEA6-4AB2-BAB4-718699F7FEB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70556" y="2912623"/>
            <a:ext cx="160745" cy="215334"/>
          </a:xfrm>
          <a:prstGeom prst="rect">
            <a:avLst/>
          </a:prstGeom>
          <a:noFill/>
          <a:ln>
            <a:noFill/>
          </a:ln>
        </p:spPr>
      </p:pic>
      <p:pic>
        <p:nvPicPr>
          <p:cNvPr id="109" name="Google Shape;66;p15" title="シンプルな人のピクトグラム.png">
            <a:extLst>
              <a:ext uri="{FF2B5EF4-FFF2-40B4-BE49-F238E27FC236}">
                <a16:creationId xmlns:a16="http://schemas.microsoft.com/office/drawing/2014/main" id="{E4F72ECA-082C-4160-9671-7ADC23A67B9F}"/>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511829" y="2951453"/>
            <a:ext cx="160745" cy="215334"/>
          </a:xfrm>
          <a:prstGeom prst="rect">
            <a:avLst/>
          </a:prstGeom>
          <a:noFill/>
          <a:ln>
            <a:noFill/>
          </a:ln>
        </p:spPr>
      </p:pic>
      <p:pic>
        <p:nvPicPr>
          <p:cNvPr id="110" name="Google Shape;66;p15" title="シンプルな人のピクトグラム.png">
            <a:extLst>
              <a:ext uri="{FF2B5EF4-FFF2-40B4-BE49-F238E27FC236}">
                <a16:creationId xmlns:a16="http://schemas.microsoft.com/office/drawing/2014/main" id="{89D68F4B-4664-4E45-BE6B-8CF92CFB49F1}"/>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651576" y="2903673"/>
            <a:ext cx="160745" cy="215334"/>
          </a:xfrm>
          <a:prstGeom prst="rect">
            <a:avLst/>
          </a:prstGeom>
          <a:noFill/>
          <a:ln>
            <a:noFill/>
          </a:ln>
        </p:spPr>
      </p:pic>
      <p:pic>
        <p:nvPicPr>
          <p:cNvPr id="111" name="Google Shape;66;p15" title="シンプルな人のピクトグラム.png">
            <a:extLst>
              <a:ext uri="{FF2B5EF4-FFF2-40B4-BE49-F238E27FC236}">
                <a16:creationId xmlns:a16="http://schemas.microsoft.com/office/drawing/2014/main" id="{8764480C-FD7A-424E-A2C2-A55FA02CD651}"/>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784606" y="2953538"/>
            <a:ext cx="160745" cy="215334"/>
          </a:xfrm>
          <a:prstGeom prst="rect">
            <a:avLst/>
          </a:prstGeom>
          <a:noFill/>
          <a:ln>
            <a:noFill/>
          </a:ln>
        </p:spPr>
      </p:pic>
      <p:sp>
        <p:nvSpPr>
          <p:cNvPr id="112" name="テキスト ボックス 111">
            <a:extLst>
              <a:ext uri="{FF2B5EF4-FFF2-40B4-BE49-F238E27FC236}">
                <a16:creationId xmlns:a16="http://schemas.microsoft.com/office/drawing/2014/main" id="{0D83D4DF-A6A0-4945-B800-27847F1D0FA0}"/>
              </a:ext>
            </a:extLst>
          </p:cNvPr>
          <p:cNvSpPr txBox="1"/>
          <p:nvPr/>
        </p:nvSpPr>
        <p:spPr>
          <a:xfrm>
            <a:off x="5529123" y="2696593"/>
            <a:ext cx="1516691"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何からしたらいいか</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わからない</a:t>
            </a:r>
          </a:p>
        </p:txBody>
      </p:sp>
      <p:sp>
        <p:nvSpPr>
          <p:cNvPr id="113" name="正方形/長方形 112">
            <a:extLst>
              <a:ext uri="{FF2B5EF4-FFF2-40B4-BE49-F238E27FC236}">
                <a16:creationId xmlns:a16="http://schemas.microsoft.com/office/drawing/2014/main" id="{F7164639-250B-4729-A991-0EF514CD2637}"/>
              </a:ext>
            </a:extLst>
          </p:cNvPr>
          <p:cNvSpPr/>
          <p:nvPr/>
        </p:nvSpPr>
        <p:spPr>
          <a:xfrm>
            <a:off x="6146723" y="3093059"/>
            <a:ext cx="34722" cy="160744"/>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14" name="正方形/長方形 113">
            <a:extLst>
              <a:ext uri="{FF2B5EF4-FFF2-40B4-BE49-F238E27FC236}">
                <a16:creationId xmlns:a16="http://schemas.microsoft.com/office/drawing/2014/main" id="{26BD23E3-1BA1-434E-8073-E02F779F04FB}"/>
              </a:ext>
            </a:extLst>
          </p:cNvPr>
          <p:cNvSpPr/>
          <p:nvPr/>
        </p:nvSpPr>
        <p:spPr>
          <a:xfrm>
            <a:off x="6010611" y="3093482"/>
            <a:ext cx="34722" cy="160744"/>
          </a:xfrm>
          <a:prstGeom prst="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15" name="正方形/長方形 114">
            <a:extLst>
              <a:ext uri="{FF2B5EF4-FFF2-40B4-BE49-F238E27FC236}">
                <a16:creationId xmlns:a16="http://schemas.microsoft.com/office/drawing/2014/main" id="{E54B3A37-BBA9-4ADA-94C4-A8EDC842FA2E}"/>
              </a:ext>
            </a:extLst>
          </p:cNvPr>
          <p:cNvSpPr/>
          <p:nvPr/>
        </p:nvSpPr>
        <p:spPr>
          <a:xfrm>
            <a:off x="6057381" y="3093482"/>
            <a:ext cx="34722" cy="16074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16" name="正方形/長方形 115">
            <a:extLst>
              <a:ext uri="{FF2B5EF4-FFF2-40B4-BE49-F238E27FC236}">
                <a16:creationId xmlns:a16="http://schemas.microsoft.com/office/drawing/2014/main" id="{BD052C43-9FF7-46A6-AD7F-A8F29ABF7DDB}"/>
              </a:ext>
            </a:extLst>
          </p:cNvPr>
          <p:cNvSpPr/>
          <p:nvPr/>
        </p:nvSpPr>
        <p:spPr>
          <a:xfrm>
            <a:off x="6100726" y="3093059"/>
            <a:ext cx="34722" cy="160744"/>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17" name="テキスト ボックス 116">
            <a:extLst>
              <a:ext uri="{FF2B5EF4-FFF2-40B4-BE49-F238E27FC236}">
                <a16:creationId xmlns:a16="http://schemas.microsoft.com/office/drawing/2014/main" id="{C1D3FC22-95F7-465D-BE80-7735B2CD4E9E}"/>
              </a:ext>
            </a:extLst>
          </p:cNvPr>
          <p:cNvSpPr txBox="1"/>
          <p:nvPr/>
        </p:nvSpPr>
        <p:spPr>
          <a:xfrm>
            <a:off x="5627893" y="3372968"/>
            <a:ext cx="1330893" cy="246221"/>
          </a:xfrm>
          <a:prstGeom prst="rect">
            <a:avLst/>
          </a:prstGeom>
          <a:noFill/>
        </p:spPr>
        <p:txBody>
          <a:bodyPr wrap="square" rtlCol="0">
            <a:spAutoFit/>
          </a:bodyPr>
          <a:lstStyle/>
          <a:p>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活動は生まれない</a:t>
            </a:r>
            <a:endParaRPr kumimoji="1"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18" name="Picture 2" descr="挫折のイラスト（棒人間）">
            <a:extLst>
              <a:ext uri="{FF2B5EF4-FFF2-40B4-BE49-F238E27FC236}">
                <a16:creationId xmlns:a16="http://schemas.microsoft.com/office/drawing/2014/main" id="{ECFB7F45-746E-43FA-A2ED-BD9809FF176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8895" y="3068106"/>
            <a:ext cx="291917" cy="291917"/>
          </a:xfrm>
          <a:prstGeom prst="rect">
            <a:avLst/>
          </a:prstGeom>
          <a:noFill/>
          <a:extLst>
            <a:ext uri="{909E8E84-426E-40DD-AFC4-6F175D3DCCD1}">
              <a14:hiddenFill xmlns:a14="http://schemas.microsoft.com/office/drawing/2010/main">
                <a:solidFill>
                  <a:srgbClr val="FFFFFF"/>
                </a:solidFill>
              </a14:hiddenFill>
            </a:ext>
          </a:extLst>
        </p:spPr>
      </p:pic>
      <p:sp>
        <p:nvSpPr>
          <p:cNvPr id="119" name="二等辺三角形 118">
            <a:extLst>
              <a:ext uri="{FF2B5EF4-FFF2-40B4-BE49-F238E27FC236}">
                <a16:creationId xmlns:a16="http://schemas.microsoft.com/office/drawing/2014/main" id="{2B0FAAB5-4F1C-4C56-A74F-434DE42EEE8A}"/>
              </a:ext>
            </a:extLst>
          </p:cNvPr>
          <p:cNvSpPr/>
          <p:nvPr/>
        </p:nvSpPr>
        <p:spPr>
          <a:xfrm rot="10800000">
            <a:off x="6137148" y="3379951"/>
            <a:ext cx="363032" cy="34722"/>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0" name="二等辺三角形 119">
            <a:extLst>
              <a:ext uri="{FF2B5EF4-FFF2-40B4-BE49-F238E27FC236}">
                <a16:creationId xmlns:a16="http://schemas.microsoft.com/office/drawing/2014/main" id="{9D4A9308-8772-43E9-8C4F-A0D111A2A9CE}"/>
              </a:ext>
            </a:extLst>
          </p:cNvPr>
          <p:cNvSpPr/>
          <p:nvPr/>
        </p:nvSpPr>
        <p:spPr>
          <a:xfrm rot="5400000">
            <a:off x="6472831" y="3165479"/>
            <a:ext cx="192829" cy="49955"/>
          </a:xfrm>
          <a:prstGeom prst="triangle">
            <a:avLst>
              <a:gd name="adj" fmla="val 51486"/>
            </a:avLst>
          </a:prstGeom>
          <a:solidFill>
            <a:srgbClr val="00B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1" name="二等辺三角形 120">
            <a:extLst>
              <a:ext uri="{FF2B5EF4-FFF2-40B4-BE49-F238E27FC236}">
                <a16:creationId xmlns:a16="http://schemas.microsoft.com/office/drawing/2014/main" id="{863F40BD-B8B2-40CF-AC87-7CC822E23E1B}"/>
              </a:ext>
            </a:extLst>
          </p:cNvPr>
          <p:cNvSpPr/>
          <p:nvPr/>
        </p:nvSpPr>
        <p:spPr>
          <a:xfrm rot="5400000">
            <a:off x="6424178" y="3169054"/>
            <a:ext cx="192829" cy="49955"/>
          </a:xfrm>
          <a:prstGeom prst="triangle">
            <a:avLst>
              <a:gd name="adj" fmla="val 51486"/>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2" name="二等辺三角形 121">
            <a:extLst>
              <a:ext uri="{FF2B5EF4-FFF2-40B4-BE49-F238E27FC236}">
                <a16:creationId xmlns:a16="http://schemas.microsoft.com/office/drawing/2014/main" id="{E9D96B23-E175-4F1C-B758-76C7106ACE1C}"/>
              </a:ext>
            </a:extLst>
          </p:cNvPr>
          <p:cNvSpPr/>
          <p:nvPr/>
        </p:nvSpPr>
        <p:spPr>
          <a:xfrm rot="5400000">
            <a:off x="6520325" y="3164499"/>
            <a:ext cx="192830" cy="49955"/>
          </a:xfrm>
          <a:prstGeom prst="triangle">
            <a:avLst>
              <a:gd name="adj" fmla="val 5148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3" name="矢印: 右 122">
            <a:extLst>
              <a:ext uri="{FF2B5EF4-FFF2-40B4-BE49-F238E27FC236}">
                <a16:creationId xmlns:a16="http://schemas.microsoft.com/office/drawing/2014/main" id="{76501D66-8365-4FC2-9B01-7926F081196B}"/>
              </a:ext>
            </a:extLst>
          </p:cNvPr>
          <p:cNvSpPr/>
          <p:nvPr/>
        </p:nvSpPr>
        <p:spPr>
          <a:xfrm>
            <a:off x="7117734" y="3018756"/>
            <a:ext cx="1235250" cy="29879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4" name="爆発: 14 pt 123">
            <a:extLst>
              <a:ext uri="{FF2B5EF4-FFF2-40B4-BE49-F238E27FC236}">
                <a16:creationId xmlns:a16="http://schemas.microsoft.com/office/drawing/2014/main" id="{EEC25425-A45B-44D5-9D06-7EC1095917EC}"/>
              </a:ext>
            </a:extLst>
          </p:cNvPr>
          <p:cNvSpPr/>
          <p:nvPr/>
        </p:nvSpPr>
        <p:spPr>
          <a:xfrm>
            <a:off x="6562719" y="2821767"/>
            <a:ext cx="819658" cy="654026"/>
          </a:xfrm>
          <a:prstGeom prst="irregularSeal2">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25" name="Google Shape;67;p15">
            <a:extLst>
              <a:ext uri="{FF2B5EF4-FFF2-40B4-BE49-F238E27FC236}">
                <a16:creationId xmlns:a16="http://schemas.microsoft.com/office/drawing/2014/main" id="{74420C11-69A0-4B96-8757-F98EC79F682C}"/>
              </a:ext>
            </a:extLst>
          </p:cNvPr>
          <p:cNvSpPr txBox="1"/>
          <p:nvPr/>
        </p:nvSpPr>
        <p:spPr>
          <a:xfrm>
            <a:off x="6670316" y="2922984"/>
            <a:ext cx="557605" cy="405969"/>
          </a:xfrm>
          <a:prstGeom prst="rect">
            <a:avLst/>
          </a:prstGeom>
          <a:noFill/>
          <a:ln>
            <a:noFill/>
          </a:ln>
        </p:spPr>
        <p:txBody>
          <a:bodyPr spcFirstLastPara="1" wrap="square" lIns="79498" tIns="79498" rIns="79498" bIns="79498"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797" b="1" dirty="0">
                <a:solidFill>
                  <a:srgbClr val="FF0000"/>
                </a:solidFill>
                <a:latin typeface="Meiryo UI" panose="020B0604030504040204" pitchFamily="50" charset="-128"/>
                <a:ea typeface="Meiryo UI" panose="020B0604030504040204" pitchFamily="50" charset="-128"/>
              </a:rPr>
              <a:t>本事業</a:t>
            </a:r>
            <a:endParaRPr lang="en-US" altLang="ja-JP" sz="797" b="1" dirty="0">
              <a:solidFill>
                <a:srgbClr val="FF0000"/>
              </a:solidFill>
              <a:latin typeface="Meiryo UI" panose="020B0604030504040204" pitchFamily="50" charset="-128"/>
              <a:ea typeface="Meiryo UI" panose="020B0604030504040204" pitchFamily="50" charset="-128"/>
            </a:endParaRPr>
          </a:p>
          <a:p>
            <a:pPr algn="ctr"/>
            <a:r>
              <a:rPr lang="ja-JP" altLang="en-US" sz="797" b="1" dirty="0">
                <a:solidFill>
                  <a:srgbClr val="FF0000"/>
                </a:solidFill>
                <a:latin typeface="Meiryo UI" panose="020B0604030504040204" pitchFamily="50" charset="-128"/>
                <a:ea typeface="Meiryo UI" panose="020B0604030504040204" pitchFamily="50" charset="-128"/>
              </a:rPr>
              <a:t>に参加</a:t>
            </a:r>
            <a:endParaRPr sz="797" b="1" dirty="0">
              <a:solidFill>
                <a:srgbClr val="FF0000"/>
              </a:solidFill>
              <a:latin typeface="Meiryo UI" panose="020B0604030504040204" pitchFamily="50" charset="-128"/>
              <a:ea typeface="Meiryo UI" panose="020B0604030504040204" pitchFamily="50" charset="-128"/>
            </a:endParaRPr>
          </a:p>
        </p:txBody>
      </p:sp>
      <p:sp>
        <p:nvSpPr>
          <p:cNvPr id="126" name="二等辺三角形 125">
            <a:extLst>
              <a:ext uri="{FF2B5EF4-FFF2-40B4-BE49-F238E27FC236}">
                <a16:creationId xmlns:a16="http://schemas.microsoft.com/office/drawing/2014/main" id="{12058743-CE72-4F4A-AAFF-18D7707A86EB}"/>
              </a:ext>
            </a:extLst>
          </p:cNvPr>
          <p:cNvSpPr/>
          <p:nvPr/>
        </p:nvSpPr>
        <p:spPr>
          <a:xfrm rot="10800000">
            <a:off x="6841800" y="2687173"/>
            <a:ext cx="192830" cy="49955"/>
          </a:xfrm>
          <a:prstGeom prst="triangle">
            <a:avLst>
              <a:gd name="adj" fmla="val 5148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7" name="二等辺三角形 126">
            <a:extLst>
              <a:ext uri="{FF2B5EF4-FFF2-40B4-BE49-F238E27FC236}">
                <a16:creationId xmlns:a16="http://schemas.microsoft.com/office/drawing/2014/main" id="{B400F1A6-A61A-4949-8A9F-3F5CAF21512B}"/>
              </a:ext>
            </a:extLst>
          </p:cNvPr>
          <p:cNvSpPr/>
          <p:nvPr/>
        </p:nvSpPr>
        <p:spPr>
          <a:xfrm rot="10800000">
            <a:off x="6841801" y="2735290"/>
            <a:ext cx="192830" cy="49955"/>
          </a:xfrm>
          <a:prstGeom prst="triangle">
            <a:avLst>
              <a:gd name="adj" fmla="val 5148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8" name="二等辺三角形 127">
            <a:extLst>
              <a:ext uri="{FF2B5EF4-FFF2-40B4-BE49-F238E27FC236}">
                <a16:creationId xmlns:a16="http://schemas.microsoft.com/office/drawing/2014/main" id="{ABAD7C7A-EA7C-4957-85A6-96FF310B8ED3}"/>
              </a:ext>
            </a:extLst>
          </p:cNvPr>
          <p:cNvSpPr/>
          <p:nvPr/>
        </p:nvSpPr>
        <p:spPr>
          <a:xfrm rot="10800000">
            <a:off x="6841801" y="2789303"/>
            <a:ext cx="192830" cy="49955"/>
          </a:xfrm>
          <a:prstGeom prst="triangle">
            <a:avLst>
              <a:gd name="adj" fmla="val 5148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29" name="テキスト ボックス 128">
            <a:extLst>
              <a:ext uri="{FF2B5EF4-FFF2-40B4-BE49-F238E27FC236}">
                <a16:creationId xmlns:a16="http://schemas.microsoft.com/office/drawing/2014/main" id="{F93F7E59-C96B-4590-B143-A04DF2DF322C}"/>
              </a:ext>
            </a:extLst>
          </p:cNvPr>
          <p:cNvSpPr txBox="1"/>
          <p:nvPr/>
        </p:nvSpPr>
        <p:spPr>
          <a:xfrm>
            <a:off x="6878413" y="2585749"/>
            <a:ext cx="367572" cy="349326"/>
          </a:xfrm>
          <a:prstGeom prst="rect">
            <a:avLst/>
          </a:prstGeom>
          <a:noFill/>
        </p:spPr>
        <p:txBody>
          <a:bodyPr wrap="square" rtlCol="0">
            <a:spAutoFit/>
          </a:bodyPr>
          <a:lstStyle/>
          <a:p>
            <a:pPr algn="ctr"/>
            <a:r>
              <a:rPr kumimoji="1" lang="ja-JP" altLang="en-US" sz="835" dirty="0">
                <a:latin typeface="Meiryo UI" panose="020B0604030504040204" pitchFamily="50" charset="-128"/>
                <a:ea typeface="Meiryo UI" panose="020B0604030504040204" pitchFamily="50" charset="-128"/>
              </a:rPr>
              <a:t>挫折</a:t>
            </a:r>
          </a:p>
        </p:txBody>
      </p:sp>
      <p:pic>
        <p:nvPicPr>
          <p:cNvPr id="130" name="Google Shape;74;p15" title="人生オワタのピクトグラム.png">
            <a:extLst>
              <a:ext uri="{FF2B5EF4-FFF2-40B4-BE49-F238E27FC236}">
                <a16:creationId xmlns:a16="http://schemas.microsoft.com/office/drawing/2014/main" id="{30FA032D-3264-4BAD-8A7E-199EDEF170E8}"/>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8557393" y="3018330"/>
            <a:ext cx="388382" cy="329829"/>
          </a:xfrm>
          <a:prstGeom prst="rect">
            <a:avLst/>
          </a:prstGeom>
          <a:noFill/>
          <a:ln>
            <a:noFill/>
          </a:ln>
        </p:spPr>
      </p:pic>
      <p:pic>
        <p:nvPicPr>
          <p:cNvPr id="131" name="Google Shape;74;p15" title="人生オワタのピクトグラム.png">
            <a:extLst>
              <a:ext uri="{FF2B5EF4-FFF2-40B4-BE49-F238E27FC236}">
                <a16:creationId xmlns:a16="http://schemas.microsoft.com/office/drawing/2014/main" id="{6E00796E-F2B5-4C16-B9B2-DA92E112019D}"/>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104693" y="3334670"/>
            <a:ext cx="388382" cy="329829"/>
          </a:xfrm>
          <a:prstGeom prst="rect">
            <a:avLst/>
          </a:prstGeom>
          <a:noFill/>
          <a:ln>
            <a:noFill/>
          </a:ln>
        </p:spPr>
      </p:pic>
      <p:pic>
        <p:nvPicPr>
          <p:cNvPr id="132" name="Google Shape;74;p15" title="人生オワタのピクトグラム.png">
            <a:extLst>
              <a:ext uri="{FF2B5EF4-FFF2-40B4-BE49-F238E27FC236}">
                <a16:creationId xmlns:a16="http://schemas.microsoft.com/office/drawing/2014/main" id="{6D0C5B70-EE42-4186-A0C2-CFBF3ADB437E}"/>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308514" y="3023127"/>
            <a:ext cx="388382" cy="329829"/>
          </a:xfrm>
          <a:prstGeom prst="rect">
            <a:avLst/>
          </a:prstGeom>
          <a:noFill/>
          <a:ln>
            <a:noFill/>
          </a:ln>
        </p:spPr>
      </p:pic>
      <p:sp>
        <p:nvSpPr>
          <p:cNvPr id="133" name="テキスト ボックス 132">
            <a:extLst>
              <a:ext uri="{FF2B5EF4-FFF2-40B4-BE49-F238E27FC236}">
                <a16:creationId xmlns:a16="http://schemas.microsoft.com/office/drawing/2014/main" id="{6A9F6372-58D0-426D-8A6A-648A962AC8AC}"/>
              </a:ext>
            </a:extLst>
          </p:cNvPr>
          <p:cNvSpPr txBox="1"/>
          <p:nvPr/>
        </p:nvSpPr>
        <p:spPr>
          <a:xfrm>
            <a:off x="7292996" y="3201839"/>
            <a:ext cx="900731" cy="220830"/>
          </a:xfrm>
          <a:prstGeom prst="rect">
            <a:avLst/>
          </a:prstGeom>
          <a:noFill/>
        </p:spPr>
        <p:txBody>
          <a:bodyPr wrap="square" rtlCol="0">
            <a:spAutoFit/>
          </a:bodyPr>
          <a:lstStyle/>
          <a:p>
            <a:pPr algn="ctr"/>
            <a:r>
              <a:rPr kumimoji="1" lang="ja-JP" altLang="en-US" sz="835" dirty="0">
                <a:latin typeface="Meiryo UI" panose="020B0604030504040204" pitchFamily="50" charset="-128"/>
                <a:ea typeface="Meiryo UI" panose="020B0604030504040204" pitchFamily="50" charset="-128"/>
              </a:rPr>
              <a:t>活動へ</a:t>
            </a:r>
          </a:p>
        </p:txBody>
      </p:sp>
      <p:pic>
        <p:nvPicPr>
          <p:cNvPr id="134" name="グラフィックス 133" descr="アイデアが浮かんだ人 単色塗りつぶし">
            <a:extLst>
              <a:ext uri="{FF2B5EF4-FFF2-40B4-BE49-F238E27FC236}">
                <a16:creationId xmlns:a16="http://schemas.microsoft.com/office/drawing/2014/main" id="{447B5134-400D-435F-B488-1C6E51B8831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19024" y="3187937"/>
            <a:ext cx="420612" cy="420612"/>
          </a:xfrm>
          <a:prstGeom prst="rect">
            <a:avLst/>
          </a:prstGeom>
        </p:spPr>
      </p:pic>
      <p:pic>
        <p:nvPicPr>
          <p:cNvPr id="135" name="グラフィックス 134" descr="実行 単色塗りつぶし">
            <a:extLst>
              <a:ext uri="{FF2B5EF4-FFF2-40B4-BE49-F238E27FC236}">
                <a16:creationId xmlns:a16="http://schemas.microsoft.com/office/drawing/2014/main" id="{FD075474-BDBE-4A01-B05E-62A9798A5B9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260741" y="2332545"/>
            <a:ext cx="323508" cy="323508"/>
          </a:xfrm>
          <a:prstGeom prst="rect">
            <a:avLst/>
          </a:prstGeom>
        </p:spPr>
      </p:pic>
      <p:pic>
        <p:nvPicPr>
          <p:cNvPr id="136" name="グラフィックス 135" descr="実行 単色塗りつぶし">
            <a:extLst>
              <a:ext uri="{FF2B5EF4-FFF2-40B4-BE49-F238E27FC236}">
                <a16:creationId xmlns:a16="http://schemas.microsoft.com/office/drawing/2014/main" id="{DEEA15CD-5432-4146-9BA9-9642722F398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25229" y="3352461"/>
            <a:ext cx="163293" cy="163293"/>
          </a:xfrm>
          <a:prstGeom prst="rect">
            <a:avLst/>
          </a:prstGeom>
        </p:spPr>
      </p:pic>
      <p:pic>
        <p:nvPicPr>
          <p:cNvPr id="137" name="グラフィックス 136" descr="実行 単色塗りつぶし">
            <a:extLst>
              <a:ext uri="{FF2B5EF4-FFF2-40B4-BE49-F238E27FC236}">
                <a16:creationId xmlns:a16="http://schemas.microsoft.com/office/drawing/2014/main" id="{8F50FB6B-4A8F-4744-9A24-2B7E9F24B23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67692" y="3351953"/>
            <a:ext cx="163293" cy="163293"/>
          </a:xfrm>
          <a:prstGeom prst="rect">
            <a:avLst/>
          </a:prstGeom>
        </p:spPr>
      </p:pic>
      <p:pic>
        <p:nvPicPr>
          <p:cNvPr id="138" name="グラフィックス 137" descr="実行 単色塗りつぶし">
            <a:extLst>
              <a:ext uri="{FF2B5EF4-FFF2-40B4-BE49-F238E27FC236}">
                <a16:creationId xmlns:a16="http://schemas.microsoft.com/office/drawing/2014/main" id="{415DED88-FC88-4E4E-A76A-838AF10CAFC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13139" y="3351953"/>
            <a:ext cx="163293" cy="163293"/>
          </a:xfrm>
          <a:prstGeom prst="rect">
            <a:avLst/>
          </a:prstGeom>
        </p:spPr>
      </p:pic>
      <p:pic>
        <p:nvPicPr>
          <p:cNvPr id="139" name="グラフィックス 138" descr="実行 単色塗りつぶし">
            <a:extLst>
              <a:ext uri="{FF2B5EF4-FFF2-40B4-BE49-F238E27FC236}">
                <a16:creationId xmlns:a16="http://schemas.microsoft.com/office/drawing/2014/main" id="{B4B6CE81-E69A-4CB7-9A6A-26AE7860FF7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860663" y="3341136"/>
            <a:ext cx="163293" cy="163293"/>
          </a:xfrm>
          <a:prstGeom prst="rect">
            <a:avLst/>
          </a:prstGeom>
        </p:spPr>
      </p:pic>
      <p:sp>
        <p:nvSpPr>
          <p:cNvPr id="140" name="テキスト ボックス 139">
            <a:extLst>
              <a:ext uri="{FF2B5EF4-FFF2-40B4-BE49-F238E27FC236}">
                <a16:creationId xmlns:a16="http://schemas.microsoft.com/office/drawing/2014/main" id="{5251B68B-7864-45D6-8320-D7C6702E42CC}"/>
              </a:ext>
            </a:extLst>
          </p:cNvPr>
          <p:cNvSpPr txBox="1"/>
          <p:nvPr/>
        </p:nvSpPr>
        <p:spPr>
          <a:xfrm>
            <a:off x="7035297" y="2784481"/>
            <a:ext cx="132668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やり方が合わなかった等）</a:t>
            </a:r>
            <a:endParaRPr lang="en-US" altLang="ja-JP" sz="800" dirty="0">
              <a:latin typeface="Meiryo UI" panose="020B0604030504040204" pitchFamily="50" charset="-128"/>
              <a:ea typeface="Meiryo UI" panose="020B0604030504040204" pitchFamily="50" charset="-128"/>
            </a:endParaRPr>
          </a:p>
        </p:txBody>
      </p:sp>
      <p:pic>
        <p:nvPicPr>
          <p:cNvPr id="141" name="グラフィックス 140" descr="実行 単色塗りつぶし">
            <a:extLst>
              <a:ext uri="{FF2B5EF4-FFF2-40B4-BE49-F238E27FC236}">
                <a16:creationId xmlns:a16="http://schemas.microsoft.com/office/drawing/2014/main" id="{C2C14FC0-1FA8-4DB5-9C9B-8BD73A172B2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66408" y="2433170"/>
            <a:ext cx="262068" cy="262068"/>
          </a:xfrm>
          <a:prstGeom prst="rect">
            <a:avLst/>
          </a:prstGeom>
        </p:spPr>
      </p:pic>
      <p:pic>
        <p:nvPicPr>
          <p:cNvPr id="142" name="グラフィックス 141" descr="実行 単色塗りつぶし">
            <a:extLst>
              <a:ext uri="{FF2B5EF4-FFF2-40B4-BE49-F238E27FC236}">
                <a16:creationId xmlns:a16="http://schemas.microsoft.com/office/drawing/2014/main" id="{505D2F58-EA03-4328-A051-334D38A6594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67247" y="2328170"/>
            <a:ext cx="249757" cy="249757"/>
          </a:xfrm>
          <a:prstGeom prst="rect">
            <a:avLst/>
          </a:prstGeom>
        </p:spPr>
      </p:pic>
      <p:pic>
        <p:nvPicPr>
          <p:cNvPr id="143" name="Picture 2" descr="挫折のイラスト（棒人間）">
            <a:extLst>
              <a:ext uri="{FF2B5EF4-FFF2-40B4-BE49-F238E27FC236}">
                <a16:creationId xmlns:a16="http://schemas.microsoft.com/office/drawing/2014/main" id="{79BE4B81-E544-473C-ADDD-48CD91102B7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264104" y="2688849"/>
            <a:ext cx="123698" cy="12369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挫折のイラスト（棒人間）">
            <a:extLst>
              <a:ext uri="{FF2B5EF4-FFF2-40B4-BE49-F238E27FC236}">
                <a16:creationId xmlns:a16="http://schemas.microsoft.com/office/drawing/2014/main" id="{B3CDBE04-3B19-4840-B2F7-0D60A56FE3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386634" y="2707295"/>
            <a:ext cx="123699" cy="123699"/>
          </a:xfrm>
          <a:prstGeom prst="rect">
            <a:avLst/>
          </a:prstGeom>
          <a:noFill/>
          <a:extLst>
            <a:ext uri="{909E8E84-426E-40DD-AFC4-6F175D3DCCD1}">
              <a14:hiddenFill xmlns:a14="http://schemas.microsoft.com/office/drawing/2010/main">
                <a:solidFill>
                  <a:srgbClr val="FFFFFF"/>
                </a:solidFill>
              </a14:hiddenFill>
            </a:ext>
          </a:extLst>
        </p:spPr>
      </p:pic>
      <p:pic>
        <p:nvPicPr>
          <p:cNvPr id="145" name="図 144">
            <a:extLst>
              <a:ext uri="{FF2B5EF4-FFF2-40B4-BE49-F238E27FC236}">
                <a16:creationId xmlns:a16="http://schemas.microsoft.com/office/drawing/2014/main" id="{148DB795-498F-473F-AE5A-1F43F6563E7E}"/>
              </a:ext>
            </a:extLst>
          </p:cNvPr>
          <p:cNvPicPr>
            <a:picLocks noChangeAspect="1"/>
          </p:cNvPicPr>
          <p:nvPr/>
        </p:nvPicPr>
        <p:blipFill>
          <a:blip r:embed="rId14"/>
          <a:stretch>
            <a:fillRect/>
          </a:stretch>
        </p:blipFill>
        <p:spPr>
          <a:xfrm>
            <a:off x="432201" y="5384703"/>
            <a:ext cx="1269976" cy="538854"/>
          </a:xfrm>
          <a:prstGeom prst="rect">
            <a:avLst/>
          </a:prstGeom>
        </p:spPr>
      </p:pic>
      <p:sp>
        <p:nvSpPr>
          <p:cNvPr id="146" name="テキスト ボックス 145">
            <a:extLst>
              <a:ext uri="{FF2B5EF4-FFF2-40B4-BE49-F238E27FC236}">
                <a16:creationId xmlns:a16="http://schemas.microsoft.com/office/drawing/2014/main" id="{AD8CD75A-FF3D-4A01-8ED4-EC308D184155}"/>
              </a:ext>
            </a:extLst>
          </p:cNvPr>
          <p:cNvSpPr txBox="1"/>
          <p:nvPr/>
        </p:nvSpPr>
        <p:spPr>
          <a:xfrm>
            <a:off x="684109" y="4374860"/>
            <a:ext cx="912007"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対象</a:t>
            </a:r>
          </a:p>
        </p:txBody>
      </p:sp>
      <p:sp>
        <p:nvSpPr>
          <p:cNvPr id="147" name="テキスト ボックス 146">
            <a:extLst>
              <a:ext uri="{FF2B5EF4-FFF2-40B4-BE49-F238E27FC236}">
                <a16:creationId xmlns:a16="http://schemas.microsoft.com/office/drawing/2014/main" id="{B9E7F188-78C6-44E6-9269-198AD47CDEDA}"/>
              </a:ext>
            </a:extLst>
          </p:cNvPr>
          <p:cNvSpPr txBox="1"/>
          <p:nvPr/>
        </p:nvSpPr>
        <p:spPr>
          <a:xfrm>
            <a:off x="155747" y="6111202"/>
            <a:ext cx="1792712" cy="461665"/>
          </a:xfrm>
          <a:prstGeom prst="rect">
            <a:avLst/>
          </a:prstGeom>
          <a:noFill/>
          <a:ln>
            <a:no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万博ボランティア登録者</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など</a:t>
            </a:r>
            <a:endParaRPr kumimoji="1" lang="en-US" altLang="ja-JP" sz="1200" b="1" dirty="0">
              <a:latin typeface="Meiryo UI" panose="020B0604030504040204" pitchFamily="50" charset="-128"/>
              <a:ea typeface="Meiryo UI" panose="020B0604030504040204" pitchFamily="50" charset="-128"/>
            </a:endParaRPr>
          </a:p>
        </p:txBody>
      </p:sp>
      <p:sp>
        <p:nvSpPr>
          <p:cNvPr id="149" name="テキスト ボックス 148">
            <a:extLst>
              <a:ext uri="{FF2B5EF4-FFF2-40B4-BE49-F238E27FC236}">
                <a16:creationId xmlns:a16="http://schemas.microsoft.com/office/drawing/2014/main" id="{E4C69131-4B31-4B3B-88D0-FA2718E77FBF}"/>
              </a:ext>
            </a:extLst>
          </p:cNvPr>
          <p:cNvSpPr txBox="1"/>
          <p:nvPr/>
        </p:nvSpPr>
        <p:spPr>
          <a:xfrm>
            <a:off x="54819" y="5924749"/>
            <a:ext cx="2069500" cy="276999"/>
          </a:xfrm>
          <a:prstGeom prst="rect">
            <a:avLst/>
          </a:prstGeom>
          <a:noFill/>
          <a:ln>
            <a:no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府内大学の学生</a:t>
            </a:r>
            <a:endParaRPr lang="en-US" altLang="ja-JP" sz="1200" b="1" dirty="0">
              <a:latin typeface="Meiryo UI" panose="020B0604030504040204" pitchFamily="50" charset="-128"/>
              <a:ea typeface="Meiryo UI" panose="020B0604030504040204" pitchFamily="50" charset="-128"/>
            </a:endParaRPr>
          </a:p>
        </p:txBody>
      </p:sp>
      <p:sp>
        <p:nvSpPr>
          <p:cNvPr id="152" name="テキスト ボックス 151">
            <a:extLst>
              <a:ext uri="{FF2B5EF4-FFF2-40B4-BE49-F238E27FC236}">
                <a16:creationId xmlns:a16="http://schemas.microsoft.com/office/drawing/2014/main" id="{A62F094A-914C-4A70-9308-DBA98914475D}"/>
              </a:ext>
            </a:extLst>
          </p:cNvPr>
          <p:cNvSpPr txBox="1"/>
          <p:nvPr/>
        </p:nvSpPr>
        <p:spPr>
          <a:xfrm>
            <a:off x="2567793" y="3902653"/>
            <a:ext cx="1506357"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誘導プログラム</a:t>
            </a:r>
            <a:endParaRPr kumimoji="1" lang="en-US" altLang="ja-JP" sz="1200" b="1" dirty="0">
              <a:latin typeface="Meiryo UI" panose="020B0604030504040204" pitchFamily="50" charset="-128"/>
              <a:ea typeface="Meiryo UI" panose="020B0604030504040204" pitchFamily="50" charset="-128"/>
            </a:endParaRPr>
          </a:p>
        </p:txBody>
      </p:sp>
      <p:sp>
        <p:nvSpPr>
          <p:cNvPr id="153" name="テキスト ボックス 152">
            <a:extLst>
              <a:ext uri="{FF2B5EF4-FFF2-40B4-BE49-F238E27FC236}">
                <a16:creationId xmlns:a16="http://schemas.microsoft.com/office/drawing/2014/main" id="{9630AAAC-4D34-4580-A9E3-A138D6AEA2A2}"/>
              </a:ext>
            </a:extLst>
          </p:cNvPr>
          <p:cNvSpPr txBox="1"/>
          <p:nvPr/>
        </p:nvSpPr>
        <p:spPr>
          <a:xfrm>
            <a:off x="4131353" y="3797897"/>
            <a:ext cx="2350986" cy="326884"/>
          </a:xfrm>
          <a:prstGeom prst="rect">
            <a:avLst/>
          </a:prstGeom>
          <a:noFill/>
          <a:ln>
            <a:noFill/>
          </a:ln>
        </p:spPr>
        <p:txBody>
          <a:bodyPr wrap="square" rtlCol="0">
            <a:spAutoFit/>
          </a:bodyPr>
          <a:lstStyle/>
          <a:p>
            <a:r>
              <a:rPr lang="ja-JP" altLang="en-US" sz="762" dirty="0">
                <a:latin typeface="Meiryo UI" panose="020B0604030504040204" pitchFamily="50" charset="-128"/>
                <a:ea typeface="Meiryo UI" panose="020B0604030504040204" pitchFamily="50" charset="-128"/>
              </a:rPr>
              <a:t>会場＋オンライン</a:t>
            </a:r>
            <a:r>
              <a:rPr lang="en-US" altLang="ja-JP" sz="762" dirty="0">
                <a:latin typeface="Meiryo UI" panose="020B0604030504040204" pitchFamily="50" charset="-128"/>
                <a:ea typeface="Meiryo UI" panose="020B0604030504040204" pitchFamily="50" charset="-128"/>
              </a:rPr>
              <a:t>(</a:t>
            </a:r>
            <a:r>
              <a:rPr lang="ja-JP" altLang="en-US" sz="762" dirty="0">
                <a:latin typeface="Meiryo UI" panose="020B0604030504040204" pitchFamily="50" charset="-128"/>
                <a:ea typeface="Meiryo UI" panose="020B0604030504040204" pitchFamily="50" charset="-128"/>
              </a:rPr>
              <a:t>アーカイブ含む</a:t>
            </a:r>
            <a:r>
              <a:rPr lang="en-US" altLang="ja-JP" sz="762" dirty="0">
                <a:latin typeface="Meiryo UI" panose="020B0604030504040204" pitchFamily="50" charset="-128"/>
                <a:ea typeface="Meiryo UI" panose="020B0604030504040204" pitchFamily="50" charset="-128"/>
              </a:rPr>
              <a:t>)</a:t>
            </a:r>
            <a:r>
              <a:rPr lang="ja-JP" altLang="en-US" sz="762" dirty="0">
                <a:latin typeface="Meiryo UI" panose="020B0604030504040204" pitchFamily="50" charset="-128"/>
                <a:ea typeface="Meiryo UI" panose="020B0604030504040204" pitchFamily="50" charset="-128"/>
              </a:rPr>
              <a:t>のハイブリッドで開催し、</a:t>
            </a:r>
            <a:endParaRPr lang="en-US" altLang="ja-JP" sz="762" dirty="0">
              <a:latin typeface="Meiryo UI" panose="020B0604030504040204" pitchFamily="50" charset="-128"/>
              <a:ea typeface="Meiryo UI" panose="020B0604030504040204" pitchFamily="50" charset="-128"/>
            </a:endParaRPr>
          </a:p>
          <a:p>
            <a:r>
              <a:rPr lang="ja-JP" altLang="en-US" sz="762" dirty="0">
                <a:latin typeface="Meiryo UI" panose="020B0604030504040204" pitchFamily="50" charset="-128"/>
                <a:ea typeface="Meiryo UI" panose="020B0604030504040204" pitchFamily="50" charset="-128"/>
              </a:rPr>
              <a:t>対象者が参加しやすい柔軟な参加方法を提供</a:t>
            </a:r>
            <a:endParaRPr kumimoji="1" lang="ja-JP" altLang="en-US" sz="762" dirty="0">
              <a:latin typeface="Meiryo UI" panose="020B0604030504040204" pitchFamily="50" charset="-128"/>
              <a:ea typeface="Meiryo UI" panose="020B0604030504040204" pitchFamily="50" charset="-128"/>
            </a:endParaRPr>
          </a:p>
        </p:txBody>
      </p:sp>
      <p:sp>
        <p:nvSpPr>
          <p:cNvPr id="154" name="四角形: 角を丸くする 153">
            <a:extLst>
              <a:ext uri="{FF2B5EF4-FFF2-40B4-BE49-F238E27FC236}">
                <a16:creationId xmlns:a16="http://schemas.microsoft.com/office/drawing/2014/main" id="{F6C23252-3A3C-4390-9C81-2B53CB3AE9D0}"/>
              </a:ext>
            </a:extLst>
          </p:cNvPr>
          <p:cNvSpPr/>
          <p:nvPr/>
        </p:nvSpPr>
        <p:spPr>
          <a:xfrm>
            <a:off x="6633995" y="5996903"/>
            <a:ext cx="3402995" cy="96981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p>
        </p:txBody>
      </p:sp>
      <p:sp>
        <p:nvSpPr>
          <p:cNvPr id="155" name="テキスト ボックス 154">
            <a:extLst>
              <a:ext uri="{FF2B5EF4-FFF2-40B4-BE49-F238E27FC236}">
                <a16:creationId xmlns:a16="http://schemas.microsoft.com/office/drawing/2014/main" id="{CD336607-315E-436F-AD15-805D19114EE2}"/>
              </a:ext>
            </a:extLst>
          </p:cNvPr>
          <p:cNvSpPr txBox="1"/>
          <p:nvPr/>
        </p:nvSpPr>
        <p:spPr>
          <a:xfrm>
            <a:off x="6703869" y="5827245"/>
            <a:ext cx="3065754"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個人活動者向けフォローアッププログラム</a:t>
            </a:r>
          </a:p>
        </p:txBody>
      </p:sp>
      <p:sp>
        <p:nvSpPr>
          <p:cNvPr id="156" name="テキスト ボックス 155">
            <a:extLst>
              <a:ext uri="{FF2B5EF4-FFF2-40B4-BE49-F238E27FC236}">
                <a16:creationId xmlns:a16="http://schemas.microsoft.com/office/drawing/2014/main" id="{1F798856-D14D-430E-BFCC-76DFDBE2450B}"/>
              </a:ext>
            </a:extLst>
          </p:cNvPr>
          <p:cNvSpPr txBox="1"/>
          <p:nvPr/>
        </p:nvSpPr>
        <p:spPr>
          <a:xfrm>
            <a:off x="8258838" y="5395965"/>
            <a:ext cx="1631664" cy="326884"/>
          </a:xfrm>
          <a:prstGeom prst="rect">
            <a:avLst/>
          </a:prstGeom>
          <a:noFill/>
          <a:ln>
            <a:noFill/>
          </a:ln>
        </p:spPr>
        <p:txBody>
          <a:bodyPr wrap="square" rtlCol="0">
            <a:spAutoFit/>
          </a:bodyPr>
          <a:lstStyle/>
          <a:p>
            <a:r>
              <a:rPr kumimoji="1" lang="en-US" altLang="ja-JP" sz="762" dirty="0">
                <a:latin typeface="Meiryo UI" panose="020B0604030504040204" pitchFamily="50" charset="-128"/>
                <a:ea typeface="Meiryo UI" panose="020B0604030504040204" pitchFamily="50" charset="-128"/>
              </a:rPr>
              <a:t>1</a:t>
            </a:r>
            <a:r>
              <a:rPr kumimoji="1" lang="ja-JP" altLang="en-US" sz="762" dirty="0">
                <a:latin typeface="Meiryo UI" panose="020B0604030504040204" pitchFamily="50" charset="-128"/>
                <a:ea typeface="Meiryo UI" panose="020B0604030504040204" pitchFamily="50" charset="-128"/>
              </a:rPr>
              <a:t>人で活動する個人活動はスタートが</a:t>
            </a:r>
            <a:endParaRPr kumimoji="1" lang="en-US" altLang="ja-JP" sz="762" dirty="0">
              <a:latin typeface="Meiryo UI" panose="020B0604030504040204" pitchFamily="50" charset="-128"/>
              <a:ea typeface="Meiryo UI" panose="020B0604030504040204" pitchFamily="50" charset="-128"/>
            </a:endParaRPr>
          </a:p>
          <a:p>
            <a:r>
              <a:rPr kumimoji="1" lang="ja-JP" altLang="en-US" sz="762" dirty="0">
                <a:latin typeface="Meiryo UI" panose="020B0604030504040204" pitchFamily="50" charset="-128"/>
                <a:ea typeface="Meiryo UI" panose="020B0604030504040204" pitchFamily="50" charset="-128"/>
              </a:rPr>
              <a:t>難しいため、フォーローアップ</a:t>
            </a:r>
            <a:r>
              <a:rPr lang="ja-JP" altLang="en-US" sz="762" dirty="0">
                <a:latin typeface="Meiryo UI" panose="020B0604030504040204" pitchFamily="50" charset="-128"/>
                <a:ea typeface="Meiryo UI" panose="020B0604030504040204" pitchFamily="50" charset="-128"/>
              </a:rPr>
              <a:t>を実施</a:t>
            </a:r>
            <a:endParaRPr lang="en-US" altLang="ja-JP" sz="762" dirty="0">
              <a:latin typeface="Meiryo UI" panose="020B0604030504040204" pitchFamily="50" charset="-128"/>
              <a:ea typeface="Meiryo UI" panose="020B0604030504040204" pitchFamily="50" charset="-128"/>
            </a:endParaRPr>
          </a:p>
        </p:txBody>
      </p:sp>
      <p:sp>
        <p:nvSpPr>
          <p:cNvPr id="157" name="二等辺三角形 156">
            <a:extLst>
              <a:ext uri="{FF2B5EF4-FFF2-40B4-BE49-F238E27FC236}">
                <a16:creationId xmlns:a16="http://schemas.microsoft.com/office/drawing/2014/main" id="{FD4DF71C-93AB-4E64-9475-36D9E7CE9963}"/>
              </a:ext>
            </a:extLst>
          </p:cNvPr>
          <p:cNvSpPr/>
          <p:nvPr/>
        </p:nvSpPr>
        <p:spPr>
          <a:xfrm rot="5400000">
            <a:off x="9146298" y="5333113"/>
            <a:ext cx="2379228" cy="23859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60" name="テキスト ボックス 159">
            <a:extLst>
              <a:ext uri="{FF2B5EF4-FFF2-40B4-BE49-F238E27FC236}">
                <a16:creationId xmlns:a16="http://schemas.microsoft.com/office/drawing/2014/main" id="{B51C5BE6-A0D8-425F-A445-F049A91D4B72}"/>
              </a:ext>
            </a:extLst>
          </p:cNvPr>
          <p:cNvSpPr txBox="1"/>
          <p:nvPr/>
        </p:nvSpPr>
        <p:spPr>
          <a:xfrm>
            <a:off x="10624354" y="4975355"/>
            <a:ext cx="2253822" cy="95410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個人で取り組む</a:t>
            </a:r>
            <a:endParaRPr lang="en-US" altLang="ja-JP" sz="14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活動が増え、</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様々な人が共生する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フレンドリーな社会へ</a:t>
            </a:r>
          </a:p>
        </p:txBody>
      </p:sp>
      <p:sp>
        <p:nvSpPr>
          <p:cNvPr id="164" name="テキスト ボックス 163">
            <a:extLst>
              <a:ext uri="{FF2B5EF4-FFF2-40B4-BE49-F238E27FC236}">
                <a16:creationId xmlns:a16="http://schemas.microsoft.com/office/drawing/2014/main" id="{F0E65CAC-171F-4ED8-BAD9-81568030EDAA}"/>
              </a:ext>
            </a:extLst>
          </p:cNvPr>
          <p:cNvSpPr txBox="1"/>
          <p:nvPr/>
        </p:nvSpPr>
        <p:spPr>
          <a:xfrm>
            <a:off x="8424904" y="2430382"/>
            <a:ext cx="1860706" cy="677108"/>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社会・地域の課題が</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解決されていく</a:t>
            </a:r>
            <a:endParaRPr lang="en-US" altLang="ja-JP" sz="1400" b="1" dirty="0">
              <a:latin typeface="Meiryo UI" panose="020B0604030504040204" pitchFamily="50" charset="-128"/>
              <a:ea typeface="Meiryo UI" panose="020B0604030504040204" pitchFamily="50" charset="-128"/>
            </a:endParaRPr>
          </a:p>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達成に貢献</a:t>
            </a:r>
            <a:endPar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7" name="テキスト ボックス 166">
            <a:extLst>
              <a:ext uri="{FF2B5EF4-FFF2-40B4-BE49-F238E27FC236}">
                <a16:creationId xmlns:a16="http://schemas.microsoft.com/office/drawing/2014/main" id="{E447768D-49D5-4F90-82B6-BF3C59807F8C}"/>
              </a:ext>
            </a:extLst>
          </p:cNvPr>
          <p:cNvSpPr txBox="1"/>
          <p:nvPr/>
        </p:nvSpPr>
        <p:spPr>
          <a:xfrm>
            <a:off x="10377935" y="2600037"/>
            <a:ext cx="2242539" cy="738664"/>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活動した人と地域の人々の</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心も満たされる</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Well</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Being</a:t>
            </a:r>
            <a:r>
              <a:rPr lang="ja-JP" altLang="en-US" sz="1400" b="1" dirty="0">
                <a:latin typeface="Meiryo UI" panose="020B0604030504040204" pitchFamily="50" charset="-128"/>
                <a:ea typeface="Meiryo UI" panose="020B0604030504040204" pitchFamily="50" charset="-128"/>
              </a:rPr>
              <a:t>の実現）</a:t>
            </a:r>
            <a:endParaRPr lang="en-US" altLang="ja-JP" sz="1400" b="1" dirty="0">
              <a:latin typeface="Meiryo UI" panose="020B0604030504040204" pitchFamily="50" charset="-128"/>
              <a:ea typeface="Meiryo UI" panose="020B0604030504040204" pitchFamily="50" charset="-128"/>
            </a:endParaRPr>
          </a:p>
        </p:txBody>
      </p:sp>
      <p:sp>
        <p:nvSpPr>
          <p:cNvPr id="168" name="二等辺三角形 167">
            <a:extLst>
              <a:ext uri="{FF2B5EF4-FFF2-40B4-BE49-F238E27FC236}">
                <a16:creationId xmlns:a16="http://schemas.microsoft.com/office/drawing/2014/main" id="{FC11CB98-871B-49DD-AE79-9081019F1AE2}"/>
              </a:ext>
            </a:extLst>
          </p:cNvPr>
          <p:cNvSpPr/>
          <p:nvPr/>
        </p:nvSpPr>
        <p:spPr>
          <a:xfrm rot="5400000">
            <a:off x="9817799" y="2804734"/>
            <a:ext cx="980883" cy="25716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pic>
        <p:nvPicPr>
          <p:cNvPr id="169" name="Google Shape;74;p15" title="人生オワタのピクトグラム.png">
            <a:extLst>
              <a:ext uri="{FF2B5EF4-FFF2-40B4-BE49-F238E27FC236}">
                <a16:creationId xmlns:a16="http://schemas.microsoft.com/office/drawing/2014/main" id="{F30F6269-F340-48B8-8A50-AC215B6DE7BB}"/>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8780994" y="3334051"/>
            <a:ext cx="388382" cy="329829"/>
          </a:xfrm>
          <a:prstGeom prst="rect">
            <a:avLst/>
          </a:prstGeom>
          <a:noFill/>
          <a:ln>
            <a:noFill/>
          </a:ln>
        </p:spPr>
      </p:pic>
      <p:sp>
        <p:nvSpPr>
          <p:cNvPr id="170" name="二等辺三角形 169">
            <a:extLst>
              <a:ext uri="{FF2B5EF4-FFF2-40B4-BE49-F238E27FC236}">
                <a16:creationId xmlns:a16="http://schemas.microsoft.com/office/drawing/2014/main" id="{E4C40B82-3A8E-4B46-A1FF-2496E19EBFD5}"/>
              </a:ext>
            </a:extLst>
          </p:cNvPr>
          <p:cNvSpPr/>
          <p:nvPr/>
        </p:nvSpPr>
        <p:spPr>
          <a:xfrm rot="5400000">
            <a:off x="1122479" y="5340215"/>
            <a:ext cx="2379228" cy="280635"/>
          </a:xfrm>
          <a:prstGeom prst="triangle">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71" name="テキスト ボックス 170">
            <a:extLst>
              <a:ext uri="{FF2B5EF4-FFF2-40B4-BE49-F238E27FC236}">
                <a16:creationId xmlns:a16="http://schemas.microsoft.com/office/drawing/2014/main" id="{03767921-F459-4CFA-BD0F-304735E3D81F}"/>
              </a:ext>
            </a:extLst>
          </p:cNvPr>
          <p:cNvSpPr txBox="1"/>
          <p:nvPr/>
        </p:nvSpPr>
        <p:spPr>
          <a:xfrm>
            <a:off x="2195234" y="5231864"/>
            <a:ext cx="108706" cy="444096"/>
          </a:xfrm>
          <a:prstGeom prst="rect">
            <a:avLst/>
          </a:prstGeom>
          <a:noFill/>
        </p:spPr>
        <p:txBody>
          <a:bodyPr wrap="square" rtlCol="0">
            <a:spAutoFit/>
          </a:bodyPr>
          <a:lstStyle/>
          <a:p>
            <a:r>
              <a:rPr kumimoji="1" lang="ja-JP" altLang="en-US" sz="1143" b="1" dirty="0">
                <a:latin typeface="Meiryo UI" panose="020B0604030504040204" pitchFamily="50" charset="-128"/>
                <a:ea typeface="Meiryo UI" panose="020B0604030504040204" pitchFamily="50" charset="-128"/>
              </a:rPr>
              <a:t>参加</a:t>
            </a:r>
          </a:p>
        </p:txBody>
      </p:sp>
      <p:sp>
        <p:nvSpPr>
          <p:cNvPr id="172" name="テキスト ボックス 171">
            <a:extLst>
              <a:ext uri="{FF2B5EF4-FFF2-40B4-BE49-F238E27FC236}">
                <a16:creationId xmlns:a16="http://schemas.microsoft.com/office/drawing/2014/main" id="{40CBB164-60D7-47E6-B7EA-40DD56A54A26}"/>
              </a:ext>
            </a:extLst>
          </p:cNvPr>
          <p:cNvSpPr txBox="1"/>
          <p:nvPr/>
        </p:nvSpPr>
        <p:spPr>
          <a:xfrm>
            <a:off x="155746" y="4757492"/>
            <a:ext cx="2020040" cy="600164"/>
          </a:xfrm>
          <a:prstGeom prst="rect">
            <a:avLst/>
          </a:prstGeom>
          <a:noFill/>
          <a:ln>
            <a:noFill/>
          </a:ln>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きっかけがあればボランティア等の社会の役に立つ活動を</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したいと考える若者</a:t>
            </a:r>
            <a:endParaRPr kumimoji="1" lang="en-US" altLang="ja-JP" sz="1100" dirty="0">
              <a:latin typeface="Meiryo UI" panose="020B0604030504040204" pitchFamily="50" charset="-128"/>
              <a:ea typeface="Meiryo UI" panose="020B0604030504040204" pitchFamily="50" charset="-128"/>
            </a:endParaRPr>
          </a:p>
        </p:txBody>
      </p:sp>
      <p:sp>
        <p:nvSpPr>
          <p:cNvPr id="173" name="楕円 172">
            <a:extLst>
              <a:ext uri="{FF2B5EF4-FFF2-40B4-BE49-F238E27FC236}">
                <a16:creationId xmlns:a16="http://schemas.microsoft.com/office/drawing/2014/main" id="{A9121B3D-12F7-4313-AAB8-34D2169515C1}"/>
              </a:ext>
            </a:extLst>
          </p:cNvPr>
          <p:cNvSpPr/>
          <p:nvPr/>
        </p:nvSpPr>
        <p:spPr>
          <a:xfrm>
            <a:off x="7006874" y="4465295"/>
            <a:ext cx="2910458" cy="1087094"/>
          </a:xfrm>
          <a:prstGeom prst="ellipse">
            <a:avLst/>
          </a:prstGeom>
          <a:solidFill>
            <a:srgbClr val="FFF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dirty="0"/>
          </a:p>
        </p:txBody>
      </p:sp>
      <p:sp>
        <p:nvSpPr>
          <p:cNvPr id="174" name="テキスト ボックス 173">
            <a:extLst>
              <a:ext uri="{FF2B5EF4-FFF2-40B4-BE49-F238E27FC236}">
                <a16:creationId xmlns:a16="http://schemas.microsoft.com/office/drawing/2014/main" id="{EE545E17-2857-42D6-9BC9-8F9AC8A25812}"/>
              </a:ext>
            </a:extLst>
          </p:cNvPr>
          <p:cNvSpPr txBox="1"/>
          <p:nvPr/>
        </p:nvSpPr>
        <p:spPr>
          <a:xfrm>
            <a:off x="7529219" y="4343493"/>
            <a:ext cx="2522377"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誘導プログラムを実施することで、</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参加者が</a:t>
            </a:r>
            <a:r>
              <a:rPr kumimoji="1" lang="en-US" altLang="ja-JP" sz="1200" b="1" u="sng" dirty="0">
                <a:latin typeface="Meiryo UI" panose="020B0604030504040204" pitchFamily="50" charset="-128"/>
                <a:ea typeface="Meiryo UI" panose="020B0604030504040204" pitchFamily="50" charset="-128"/>
              </a:rPr>
              <a:t>SDG</a:t>
            </a:r>
            <a:r>
              <a:rPr kumimoji="1" lang="ja-JP" altLang="en-US" sz="1200" b="1" u="sng" dirty="0">
                <a:latin typeface="Meiryo UI" panose="020B0604030504040204" pitchFamily="50" charset="-128"/>
                <a:ea typeface="Meiryo UI" panose="020B0604030504040204" pitchFamily="50" charset="-128"/>
              </a:rPr>
              <a:t>ｓ達成に繋がる</a:t>
            </a:r>
            <a:endParaRPr kumimoji="1" lang="en-US" altLang="ja-JP" sz="1200" b="1" u="sng" dirty="0">
              <a:latin typeface="Meiryo UI" panose="020B0604030504040204" pitchFamily="50" charset="-128"/>
              <a:ea typeface="Meiryo UI" panose="020B0604030504040204" pitchFamily="50" charset="-128"/>
            </a:endParaRPr>
          </a:p>
          <a:p>
            <a:r>
              <a:rPr kumimoji="1" lang="ja-JP" altLang="en-US" sz="1200" b="1" u="sng" dirty="0">
                <a:latin typeface="Meiryo UI" panose="020B0604030504040204" pitchFamily="50" charset="-128"/>
                <a:ea typeface="Meiryo UI" panose="020B0604030504040204" pitchFamily="50" charset="-128"/>
              </a:rPr>
              <a:t>地域課題の解決</a:t>
            </a:r>
            <a:r>
              <a:rPr kumimoji="1" lang="ja-JP" altLang="en-US" sz="1200" dirty="0">
                <a:latin typeface="Meiryo UI" panose="020B0604030504040204" pitchFamily="50" charset="-128"/>
                <a:ea typeface="Meiryo UI" panose="020B0604030504040204" pitchFamily="50" charset="-128"/>
              </a:rPr>
              <a:t>に取り組むことを促す</a:t>
            </a:r>
          </a:p>
        </p:txBody>
      </p:sp>
      <p:sp>
        <p:nvSpPr>
          <p:cNvPr id="175" name="二等辺三角形 174">
            <a:extLst>
              <a:ext uri="{FF2B5EF4-FFF2-40B4-BE49-F238E27FC236}">
                <a16:creationId xmlns:a16="http://schemas.microsoft.com/office/drawing/2014/main" id="{0BF1B2D6-F460-487C-8619-AD5A5BEC9757}"/>
              </a:ext>
            </a:extLst>
          </p:cNvPr>
          <p:cNvSpPr/>
          <p:nvPr/>
        </p:nvSpPr>
        <p:spPr>
          <a:xfrm rot="5400000">
            <a:off x="6599869" y="4842271"/>
            <a:ext cx="421642" cy="445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76" name="テキスト ボックス 175">
            <a:extLst>
              <a:ext uri="{FF2B5EF4-FFF2-40B4-BE49-F238E27FC236}">
                <a16:creationId xmlns:a16="http://schemas.microsoft.com/office/drawing/2014/main" id="{D0E1F75A-008C-40A9-A8DE-DAB8340F9043}"/>
              </a:ext>
            </a:extLst>
          </p:cNvPr>
          <p:cNvSpPr txBox="1"/>
          <p:nvPr/>
        </p:nvSpPr>
        <p:spPr>
          <a:xfrm>
            <a:off x="7207885" y="4997164"/>
            <a:ext cx="307020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（ボランティア・</a:t>
            </a:r>
            <a:r>
              <a:rPr kumimoji="1"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個人活動</a:t>
            </a:r>
            <a:r>
              <a:rPr kumimoji="1" lang="ja-JP" altLang="en-US" sz="1200" dirty="0">
                <a:latin typeface="Meiryo UI" panose="020B0604030504040204" pitchFamily="50" charset="-128"/>
                <a:ea typeface="Meiryo UI" panose="020B0604030504040204" pitchFamily="50" charset="-128"/>
              </a:rPr>
              <a:t>・社会起業家など）</a:t>
            </a:r>
            <a:endParaRPr kumimoji="1" lang="en-US" altLang="ja-JP" sz="1200" dirty="0">
              <a:latin typeface="Meiryo UI" panose="020B0604030504040204" pitchFamily="50" charset="-128"/>
              <a:ea typeface="Meiryo UI" panose="020B0604030504040204" pitchFamily="50" charset="-128"/>
            </a:endParaRPr>
          </a:p>
        </p:txBody>
      </p:sp>
      <p:sp>
        <p:nvSpPr>
          <p:cNvPr id="177" name="矢印: 下 176">
            <a:extLst>
              <a:ext uri="{FF2B5EF4-FFF2-40B4-BE49-F238E27FC236}">
                <a16:creationId xmlns:a16="http://schemas.microsoft.com/office/drawing/2014/main" id="{AFA516A8-24D8-479D-AACC-9894B422075F}"/>
              </a:ext>
            </a:extLst>
          </p:cNvPr>
          <p:cNvSpPr/>
          <p:nvPr/>
        </p:nvSpPr>
        <p:spPr>
          <a:xfrm>
            <a:off x="8143529" y="5305405"/>
            <a:ext cx="238589" cy="550326"/>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178" name="テキスト ボックス 177">
            <a:extLst>
              <a:ext uri="{FF2B5EF4-FFF2-40B4-BE49-F238E27FC236}">
                <a16:creationId xmlns:a16="http://schemas.microsoft.com/office/drawing/2014/main" id="{06FDD119-5F18-4418-9B5F-65B123FD9ACF}"/>
              </a:ext>
            </a:extLst>
          </p:cNvPr>
          <p:cNvSpPr txBox="1"/>
          <p:nvPr/>
        </p:nvSpPr>
        <p:spPr>
          <a:xfrm>
            <a:off x="6641718" y="6129785"/>
            <a:ext cx="3458427" cy="784830"/>
          </a:xfrm>
          <a:prstGeom prst="rect">
            <a:avLst/>
          </a:prstGeom>
          <a:noFill/>
          <a:ln>
            <a:noFill/>
          </a:ln>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・座学とワーク形式で自分が実施したい活動を可視化し、専門家からの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助言を受け、実現可能な活動モデルを構築。</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・活動後にも開催し、活動継続に向けたサポートを実施。</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・同じ志を持つ参加者同士のネットワークを構築し、個人活動の孤独さ</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を軽減、活動継続を促進する。</a:t>
            </a:r>
            <a:endParaRPr lang="en-US" altLang="ja-JP" sz="900" dirty="0">
              <a:latin typeface="Meiryo UI" panose="020B0604030504040204" pitchFamily="50" charset="-128"/>
              <a:ea typeface="Meiryo UI" panose="020B0604030504040204" pitchFamily="50" charset="-128"/>
            </a:endParaRPr>
          </a:p>
        </p:txBody>
      </p:sp>
      <p:sp>
        <p:nvSpPr>
          <p:cNvPr id="179" name="二等辺三角形 178">
            <a:extLst>
              <a:ext uri="{FF2B5EF4-FFF2-40B4-BE49-F238E27FC236}">
                <a16:creationId xmlns:a16="http://schemas.microsoft.com/office/drawing/2014/main" id="{BEFC38CB-9CB5-49A8-81D6-32608423B811}"/>
              </a:ext>
            </a:extLst>
          </p:cNvPr>
          <p:cNvSpPr/>
          <p:nvPr/>
        </p:nvSpPr>
        <p:spPr>
          <a:xfrm rot="5400000">
            <a:off x="6534668" y="4840418"/>
            <a:ext cx="421642" cy="445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80" name="二等辺三角形 179">
            <a:extLst>
              <a:ext uri="{FF2B5EF4-FFF2-40B4-BE49-F238E27FC236}">
                <a16:creationId xmlns:a16="http://schemas.microsoft.com/office/drawing/2014/main" id="{6CB14BFD-8FCF-4C52-8F08-BF900FE7532D}"/>
              </a:ext>
            </a:extLst>
          </p:cNvPr>
          <p:cNvSpPr/>
          <p:nvPr/>
        </p:nvSpPr>
        <p:spPr>
          <a:xfrm rot="5400000">
            <a:off x="6470694" y="4842271"/>
            <a:ext cx="421642" cy="445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81" name="二等辺三角形 180">
            <a:extLst>
              <a:ext uri="{FF2B5EF4-FFF2-40B4-BE49-F238E27FC236}">
                <a16:creationId xmlns:a16="http://schemas.microsoft.com/office/drawing/2014/main" id="{A4B395EE-16FB-4BF5-92B7-C4D88D11BA67}"/>
              </a:ext>
            </a:extLst>
          </p:cNvPr>
          <p:cNvSpPr/>
          <p:nvPr/>
        </p:nvSpPr>
        <p:spPr>
          <a:xfrm rot="5400000">
            <a:off x="6413030" y="4836201"/>
            <a:ext cx="421642" cy="445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7">
              <a:latin typeface="Meiryo UI" panose="020B0604030504040204" pitchFamily="50" charset="-128"/>
              <a:ea typeface="Meiryo UI" panose="020B0604030504040204" pitchFamily="50" charset="-128"/>
            </a:endParaRPr>
          </a:p>
        </p:txBody>
      </p:sp>
      <p:sp>
        <p:nvSpPr>
          <p:cNvPr id="182" name="テキスト ボックス 181">
            <a:extLst>
              <a:ext uri="{FF2B5EF4-FFF2-40B4-BE49-F238E27FC236}">
                <a16:creationId xmlns:a16="http://schemas.microsoft.com/office/drawing/2014/main" id="{500155C2-9AF9-4C48-86A1-57B91F022E5E}"/>
              </a:ext>
            </a:extLst>
          </p:cNvPr>
          <p:cNvSpPr txBox="1"/>
          <p:nvPr/>
        </p:nvSpPr>
        <p:spPr>
          <a:xfrm>
            <a:off x="2679350" y="4159779"/>
            <a:ext cx="3775584" cy="2585260"/>
          </a:xfrm>
          <a:prstGeom prst="rect">
            <a:avLst/>
          </a:prstGeom>
          <a:noFill/>
          <a:ln>
            <a:noFill/>
          </a:ln>
        </p:spPr>
        <p:txBody>
          <a:bodyPr wrap="square" rtlCol="0">
            <a:spAutoFit/>
          </a:bodyPr>
          <a:lstStyle/>
          <a:p>
            <a:r>
              <a:rPr kumimoji="1" lang="ja-JP" altLang="en-US" sz="953"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＜プログラムイメージ＞</a:t>
            </a:r>
            <a:endParaRPr kumimoji="1" lang="en-US" altLang="ja-JP" sz="953"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953" b="1" dirty="0">
                <a:latin typeface="Meiryo UI" panose="020B0604030504040204" pitchFamily="50" charset="-128"/>
                <a:ea typeface="Meiryo UI" panose="020B0604030504040204" pitchFamily="50" charset="-128"/>
              </a:rPr>
              <a:t>①きっかけの提供</a:t>
            </a:r>
            <a:endParaRPr kumimoji="1" lang="en-US" altLang="ja-JP" sz="953" b="1"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➢自分の自由時間の中で、無理なく、手軽に簡単にボランティア活動を</a:t>
            </a:r>
            <a:endParaRPr kumimoji="1" lang="en-US" altLang="ja-JP" sz="953"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始められることを知っていただく</a:t>
            </a:r>
            <a:endParaRPr kumimoji="1" lang="en-US" altLang="ja-JP" sz="953" dirty="0">
              <a:latin typeface="Meiryo UI" panose="020B0604030504040204" pitchFamily="50" charset="-128"/>
              <a:ea typeface="Meiryo UI" panose="020B0604030504040204" pitchFamily="50" charset="-128"/>
            </a:endParaRPr>
          </a:p>
          <a:p>
            <a:endParaRPr kumimoji="1" lang="en-US" altLang="ja-JP" sz="953" b="1" dirty="0">
              <a:latin typeface="Meiryo UI" panose="020B0604030504040204" pitchFamily="50" charset="-128"/>
              <a:ea typeface="Meiryo UI" panose="020B0604030504040204" pitchFamily="50" charset="-128"/>
            </a:endParaRPr>
          </a:p>
          <a:p>
            <a:r>
              <a:rPr kumimoji="1" lang="ja-JP" altLang="en-US" sz="953" b="1" dirty="0">
                <a:latin typeface="Meiryo UI" panose="020B0604030504040204" pitchFamily="50" charset="-128"/>
                <a:ea typeface="Meiryo UI" panose="020B0604030504040204" pitchFamily="50" charset="-128"/>
              </a:rPr>
              <a:t>②選択肢の拡大</a:t>
            </a:r>
            <a:endParaRPr kumimoji="1" lang="en-US" altLang="ja-JP" sz="953" b="1"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➢自分のやりたいことができる活動として、個人活動や社会起業家という</a:t>
            </a:r>
            <a:endParaRPr kumimoji="1" lang="en-US" altLang="ja-JP" sz="953"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選択肢もあることを知っていただく。</a:t>
            </a:r>
            <a:endParaRPr kumimoji="1" lang="en-US" altLang="ja-JP" sz="953" dirty="0">
              <a:latin typeface="Meiryo UI" panose="020B0604030504040204" pitchFamily="50" charset="-128"/>
              <a:ea typeface="Meiryo UI" panose="020B0604030504040204" pitchFamily="50" charset="-128"/>
            </a:endParaRPr>
          </a:p>
          <a:p>
            <a:endParaRPr kumimoji="1" lang="en-US" altLang="ja-JP" sz="953" b="1" dirty="0">
              <a:latin typeface="Meiryo UI" panose="020B0604030504040204" pitchFamily="50" charset="-128"/>
              <a:ea typeface="Meiryo UI" panose="020B0604030504040204" pitchFamily="50" charset="-128"/>
            </a:endParaRPr>
          </a:p>
          <a:p>
            <a:r>
              <a:rPr kumimoji="1" lang="ja-JP" altLang="en-US" sz="953" b="1" dirty="0">
                <a:latin typeface="Meiryo UI" panose="020B0604030504040204" pitchFamily="50" charset="-128"/>
                <a:ea typeface="Meiryo UI" panose="020B0604030504040204" pitchFamily="50" charset="-128"/>
              </a:rPr>
              <a:t>③具体的な次のステップを提示</a:t>
            </a:r>
            <a:endParaRPr kumimoji="1" lang="en-US" altLang="ja-JP" sz="953" b="1"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a:t>
            </a:r>
            <a:r>
              <a:rPr kumimoji="1" lang="ja-JP" altLang="en-US" sz="953" b="1" dirty="0">
                <a:latin typeface="Meiryo UI" panose="020B0604030504040204" pitchFamily="50" charset="-128"/>
                <a:ea typeface="Meiryo UI" panose="020B0604030504040204" pitchFamily="50" charset="-128"/>
              </a:rPr>
              <a:t>個人活動者向けフォローアッププログラム</a:t>
            </a:r>
            <a:r>
              <a:rPr kumimoji="1" lang="ja-JP" altLang="en-US" sz="953" dirty="0">
                <a:latin typeface="Meiryo UI" panose="020B0604030504040204" pitchFamily="50" charset="-128"/>
                <a:ea typeface="Meiryo UI" panose="020B0604030504040204" pitchFamily="50" charset="-128"/>
              </a:rPr>
              <a:t>」や、府民文化部の「ボラン</a:t>
            </a:r>
            <a:endParaRPr kumimoji="1" lang="en-US" altLang="ja-JP" sz="953"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ティア情報リンク集」や経産省の社会起業家プログラム「ゼロイチ」を紹介</a:t>
            </a:r>
            <a:endParaRPr kumimoji="1" lang="en-US" altLang="ja-JP" sz="953"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し、参加者の関心に合わせた活動へ誘導</a:t>
            </a:r>
            <a:endParaRPr kumimoji="1" lang="en-US" altLang="ja-JP" sz="953" dirty="0">
              <a:latin typeface="Meiryo UI" panose="020B0604030504040204" pitchFamily="50" charset="-128"/>
              <a:ea typeface="Meiryo UI" panose="020B0604030504040204" pitchFamily="50" charset="-128"/>
            </a:endParaRPr>
          </a:p>
          <a:p>
            <a:endParaRPr kumimoji="1" lang="en-US" altLang="ja-JP" sz="953" b="1" dirty="0">
              <a:latin typeface="Meiryo UI" panose="020B0604030504040204" pitchFamily="50" charset="-128"/>
              <a:ea typeface="Meiryo UI" panose="020B0604030504040204" pitchFamily="50" charset="-128"/>
            </a:endParaRPr>
          </a:p>
          <a:p>
            <a:r>
              <a:rPr kumimoji="1" lang="ja-JP" altLang="en-US" sz="953" b="1" dirty="0">
                <a:latin typeface="Meiryo UI" panose="020B0604030504040204" pitchFamily="50" charset="-128"/>
                <a:ea typeface="Meiryo UI" panose="020B0604030504040204" pitchFamily="50" charset="-128"/>
              </a:rPr>
              <a:t>④小さな悩みを解決（会場参加者のみ）</a:t>
            </a:r>
            <a:endParaRPr kumimoji="1" lang="en-US" altLang="ja-JP" sz="953" b="1"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➢経験者や専門家に悩みを無料で相談できる場を提供し、活動開始の</a:t>
            </a:r>
            <a:endParaRPr kumimoji="1" lang="en-US" altLang="ja-JP" sz="953" dirty="0">
              <a:latin typeface="Meiryo UI" panose="020B0604030504040204" pitchFamily="50" charset="-128"/>
              <a:ea typeface="Meiryo UI" panose="020B0604030504040204" pitchFamily="50" charset="-128"/>
            </a:endParaRPr>
          </a:p>
          <a:p>
            <a:r>
              <a:rPr kumimoji="1" lang="ja-JP" altLang="en-US" sz="953" dirty="0">
                <a:latin typeface="Meiryo UI" panose="020B0604030504040204" pitchFamily="50" charset="-128"/>
                <a:ea typeface="Meiryo UI" panose="020B0604030504040204" pitchFamily="50" charset="-128"/>
              </a:rPr>
              <a:t>　　障壁を軽減。先輩活動者や専門家とのネットワーク構築が可能。</a:t>
            </a:r>
            <a:endParaRPr kumimoji="1" lang="en-US" altLang="ja-JP" sz="953" dirty="0">
              <a:latin typeface="Meiryo UI" panose="020B0604030504040204" pitchFamily="50" charset="-128"/>
              <a:ea typeface="Meiryo UI" panose="020B0604030504040204" pitchFamily="50" charset="-128"/>
            </a:endParaRPr>
          </a:p>
        </p:txBody>
      </p:sp>
      <p:pic>
        <p:nvPicPr>
          <p:cNvPr id="183" name="図 182">
            <a:extLst>
              <a:ext uri="{FF2B5EF4-FFF2-40B4-BE49-F238E27FC236}">
                <a16:creationId xmlns:a16="http://schemas.microsoft.com/office/drawing/2014/main" id="{BF6A964E-A080-49D4-A09D-DD6599D512B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38740" y="4553957"/>
            <a:ext cx="464772" cy="464772"/>
          </a:xfrm>
          <a:prstGeom prst="rect">
            <a:avLst/>
          </a:prstGeom>
        </p:spPr>
      </p:pic>
      <p:pic>
        <p:nvPicPr>
          <p:cNvPr id="184" name="図 183">
            <a:extLst>
              <a:ext uri="{FF2B5EF4-FFF2-40B4-BE49-F238E27FC236}">
                <a16:creationId xmlns:a16="http://schemas.microsoft.com/office/drawing/2014/main" id="{C14CFC62-52F3-4FC8-B48A-7268722369E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769623" y="3107466"/>
            <a:ext cx="257165" cy="257165"/>
          </a:xfrm>
          <a:prstGeom prst="rect">
            <a:avLst/>
          </a:prstGeom>
        </p:spPr>
      </p:pic>
    </p:spTree>
    <p:extLst>
      <p:ext uri="{BB962C8B-B14F-4D97-AF65-F5344CB8AC3E}">
        <p14:creationId xmlns:p14="http://schemas.microsoft.com/office/powerpoint/2010/main" val="415145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3A05502A-F7C1-40C6-9D9F-38591F0C14A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２．令和８年度以降の事業予定</a:t>
            </a:r>
          </a:p>
        </p:txBody>
      </p:sp>
      <p:sp>
        <p:nvSpPr>
          <p:cNvPr id="78" name="スライド番号プレースホルダー 5">
            <a:extLst>
              <a:ext uri="{FF2B5EF4-FFF2-40B4-BE49-F238E27FC236}">
                <a16:creationId xmlns:a16="http://schemas.microsoft.com/office/drawing/2014/main" id="{97C1BE34-A35A-4CCC-AE09-FE7656A40C24}"/>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
        <p:nvSpPr>
          <p:cNvPr id="80" name="テキスト ボックス 79">
            <a:extLst>
              <a:ext uri="{FF2B5EF4-FFF2-40B4-BE49-F238E27FC236}">
                <a16:creationId xmlns:a16="http://schemas.microsoft.com/office/drawing/2014/main" id="{38FF138D-4256-4771-9DE6-8AD03A800837}"/>
              </a:ext>
            </a:extLst>
          </p:cNvPr>
          <p:cNvSpPr txBox="1"/>
          <p:nvPr/>
        </p:nvSpPr>
        <p:spPr>
          <a:xfrm>
            <a:off x="106664" y="603347"/>
            <a:ext cx="5789164"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新たな取組み②（府内ステークホルダー向けイベント）</a:t>
            </a:r>
          </a:p>
        </p:txBody>
      </p:sp>
      <p:sp>
        <p:nvSpPr>
          <p:cNvPr id="89" name="テキスト ボックス 88">
            <a:extLst>
              <a:ext uri="{FF2B5EF4-FFF2-40B4-BE49-F238E27FC236}">
                <a16:creationId xmlns:a16="http://schemas.microsoft.com/office/drawing/2014/main" id="{A62A9596-85D7-4D04-BFBB-E9D6491BC765}"/>
              </a:ext>
            </a:extLst>
          </p:cNvPr>
          <p:cNvSpPr txBox="1"/>
          <p:nvPr/>
        </p:nvSpPr>
        <p:spPr>
          <a:xfrm>
            <a:off x="404184" y="1060257"/>
            <a:ext cx="11606717" cy="584775"/>
          </a:xfrm>
          <a:prstGeom prst="rect">
            <a:avLst/>
          </a:prstGeom>
          <a:noFill/>
          <a:ln>
            <a:solidFill>
              <a:schemeClr val="tx1"/>
            </a:solidFill>
          </a:ln>
        </p:spPr>
        <p:txBody>
          <a:bodyPr wrap="square" rtlCol="0">
            <a:spAutoFit/>
          </a:bodyPr>
          <a:lstStyle/>
          <a:p>
            <a:pPr fontAlgn="ctr"/>
            <a:r>
              <a:rPr lang="ja-JP" altLang="en-US" sz="1600" dirty="0">
                <a:latin typeface="Meiryo UI" panose="020B0604030504040204" pitchFamily="50" charset="-128"/>
                <a:ea typeface="Meiryo UI" panose="020B0604030504040204" pitchFamily="50" charset="-128"/>
              </a:rPr>
              <a:t>これまで開催してきた「</a:t>
            </a:r>
            <a:r>
              <a:rPr lang="en-US" altLang="ja-JP" sz="1600" dirty="0">
                <a:latin typeface="Meiryo UI" panose="020B0604030504040204" pitchFamily="50" charset="-128"/>
                <a:ea typeface="Meiryo UI" panose="020B0604030504040204" pitchFamily="50" charset="-128"/>
              </a:rPr>
              <a:t>OSAKA</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Forum</a:t>
            </a:r>
            <a:r>
              <a:rPr lang="ja-JP" altLang="en-US" sz="1600" dirty="0">
                <a:latin typeface="Meiryo UI" panose="020B0604030504040204" pitchFamily="50" charset="-128"/>
                <a:ea typeface="Meiryo UI" panose="020B0604030504040204" pitchFamily="50" charset="-128"/>
              </a:rPr>
              <a:t>」を引き継ぎつつ、府民向けのアプローチを強化。</a:t>
            </a:r>
            <a:endParaRPr lang="en-US" altLang="ja-JP" sz="1600" dirty="0">
              <a:latin typeface="Meiryo UI" panose="020B0604030504040204" pitchFamily="50" charset="-128"/>
              <a:ea typeface="Meiryo UI" panose="020B0604030504040204" pitchFamily="50" charset="-128"/>
            </a:endParaRPr>
          </a:p>
          <a:p>
            <a:pPr fontAlgn="ctr"/>
            <a:r>
              <a:rPr lang="ja-JP" altLang="en-US" sz="1600" dirty="0">
                <a:latin typeface="Meiryo UI" panose="020B0604030504040204" pitchFamily="50" charset="-128"/>
                <a:ea typeface="Meiryo UI" panose="020B0604030504040204" pitchFamily="50" charset="-128"/>
              </a:rPr>
              <a:t>府民向けについて、民間企業や府内</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未来都市が主催するイベントとの連携を積極的に調整していく。</a:t>
            </a:r>
            <a:endParaRPr lang="en-US" altLang="ja-JP" sz="1600" dirty="0">
              <a:latin typeface="Meiryo UI" panose="020B0604030504040204" pitchFamily="50" charset="-128"/>
              <a:ea typeface="Meiryo UI" panose="020B0604030504040204" pitchFamily="50" charset="-128"/>
            </a:endParaRPr>
          </a:p>
        </p:txBody>
      </p:sp>
      <p:graphicFrame>
        <p:nvGraphicFramePr>
          <p:cNvPr id="3" name="表 3">
            <a:extLst>
              <a:ext uri="{FF2B5EF4-FFF2-40B4-BE49-F238E27FC236}">
                <a16:creationId xmlns:a16="http://schemas.microsoft.com/office/drawing/2014/main" id="{275D00BD-AB79-4EA8-B5E3-6DEBB66712E9}"/>
              </a:ext>
            </a:extLst>
          </p:cNvPr>
          <p:cNvGraphicFramePr>
            <a:graphicFrameLocks noGrp="1"/>
          </p:cNvGraphicFramePr>
          <p:nvPr>
            <p:extLst>
              <p:ext uri="{D42A27DB-BD31-4B8C-83A1-F6EECF244321}">
                <p14:modId xmlns:p14="http://schemas.microsoft.com/office/powerpoint/2010/main" val="2998153484"/>
              </p:ext>
            </p:extLst>
          </p:nvPr>
        </p:nvGraphicFramePr>
        <p:xfrm>
          <a:off x="404184" y="1804314"/>
          <a:ext cx="11626949" cy="4698084"/>
        </p:xfrm>
        <a:graphic>
          <a:graphicData uri="http://schemas.openxmlformats.org/drawingml/2006/table">
            <a:tbl>
              <a:tblPr firstRow="1" bandRow="1">
                <a:tableStyleId>{5C22544A-7EE6-4342-B048-85BDC9FD1C3A}</a:tableStyleId>
              </a:tblPr>
              <a:tblGrid>
                <a:gridCol w="1695706">
                  <a:extLst>
                    <a:ext uri="{9D8B030D-6E8A-4147-A177-3AD203B41FA5}">
                      <a16:colId xmlns:a16="http://schemas.microsoft.com/office/drawing/2014/main" val="3597377528"/>
                    </a:ext>
                  </a:extLst>
                </a:gridCol>
                <a:gridCol w="4908096">
                  <a:extLst>
                    <a:ext uri="{9D8B030D-6E8A-4147-A177-3AD203B41FA5}">
                      <a16:colId xmlns:a16="http://schemas.microsoft.com/office/drawing/2014/main" val="1887368164"/>
                    </a:ext>
                  </a:extLst>
                </a:gridCol>
                <a:gridCol w="5023147">
                  <a:extLst>
                    <a:ext uri="{9D8B030D-6E8A-4147-A177-3AD203B41FA5}">
                      <a16:colId xmlns:a16="http://schemas.microsoft.com/office/drawing/2014/main" val="1116447580"/>
                    </a:ext>
                  </a:extLst>
                </a:gridCol>
              </a:tblGrid>
              <a:tr h="532899">
                <a:tc>
                  <a:txBody>
                    <a:bodyPr/>
                    <a:lstStyle/>
                    <a:p>
                      <a:pPr algn="ctr"/>
                      <a:r>
                        <a:rPr kumimoji="1" lang="ja-JP" altLang="en-US" dirty="0">
                          <a:latin typeface="Meiryo UI" panose="020B0604030504040204" pitchFamily="50" charset="-128"/>
                          <a:ea typeface="Meiryo UI" panose="020B0604030504040204" pitchFamily="50" charset="-128"/>
                        </a:rPr>
                        <a:t>対象</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これまで</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今後</a:t>
                      </a:r>
                    </a:p>
                  </a:txBody>
                  <a:tcPr anchor="ctr"/>
                </a:tc>
                <a:extLst>
                  <a:ext uri="{0D108BD9-81ED-4DB2-BD59-A6C34878D82A}">
                    <a16:rowId xmlns:a16="http://schemas.microsoft.com/office/drawing/2014/main" val="3964857832"/>
                  </a:ext>
                </a:extLst>
              </a:tr>
              <a:tr h="1388395">
                <a:tc>
                  <a:txBody>
                    <a:bodyPr/>
                    <a:lstStyle/>
                    <a:p>
                      <a:pPr algn="ctr"/>
                      <a:r>
                        <a:rPr kumimoji="1" lang="ja-JP" altLang="en-US" b="1" dirty="0">
                          <a:latin typeface="Meiryo UI" panose="020B0604030504040204" pitchFamily="50" charset="-128"/>
                          <a:ea typeface="Meiryo UI" panose="020B0604030504040204" pitchFamily="50" charset="-128"/>
                        </a:rPr>
                        <a:t>府民</a:t>
                      </a:r>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3126946282"/>
                  </a:ext>
                </a:extLst>
              </a:tr>
              <a:tr h="1388395">
                <a:tc>
                  <a:txBody>
                    <a:bodyPr/>
                    <a:lstStyle/>
                    <a:p>
                      <a:pPr algn="ctr"/>
                      <a:r>
                        <a:rPr kumimoji="1" lang="ja-JP" altLang="en-US" b="1" dirty="0">
                          <a:latin typeface="Meiryo UI" panose="020B0604030504040204" pitchFamily="50" charset="-128"/>
                          <a:ea typeface="Meiryo UI" panose="020B0604030504040204" pitchFamily="50" charset="-128"/>
                        </a:rPr>
                        <a:t>ユース世代</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2537008251"/>
                  </a:ext>
                </a:extLst>
              </a:tr>
              <a:tr h="1388395">
                <a:tc>
                  <a:txBody>
                    <a:bodyPr/>
                    <a:lstStyle/>
                    <a:p>
                      <a:pPr marL="0" marR="0" lvl="0" indent="0" algn="ctr" defTabSz="959846"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企業・団体</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1037415858"/>
                  </a:ext>
                </a:extLst>
              </a:tr>
            </a:tbl>
          </a:graphicData>
        </a:graphic>
      </p:graphicFrame>
      <p:sp>
        <p:nvSpPr>
          <p:cNvPr id="4" name="四角形: 角を丸くする 3">
            <a:extLst>
              <a:ext uri="{FF2B5EF4-FFF2-40B4-BE49-F238E27FC236}">
                <a16:creationId xmlns:a16="http://schemas.microsoft.com/office/drawing/2014/main" id="{08CFA085-2021-470F-92E0-CB0D7F5304D4}"/>
              </a:ext>
            </a:extLst>
          </p:cNvPr>
          <p:cNvSpPr/>
          <p:nvPr/>
        </p:nvSpPr>
        <p:spPr>
          <a:xfrm>
            <a:off x="2590801" y="2548464"/>
            <a:ext cx="4021666" cy="38269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OSAKA</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Forum</a:t>
            </a:r>
          </a:p>
          <a:p>
            <a:pPr algn="ctr"/>
            <a:endParaRPr kumimoji="1" lang="en-US" altLang="ja-JP" dirty="0">
              <a:latin typeface="Meiryo UI" panose="020B0604030504040204" pitchFamily="50" charset="-128"/>
              <a:ea typeface="Meiryo UI" panose="020B0604030504040204" pitchFamily="50" charset="-128"/>
            </a:endParaRPr>
          </a:p>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参加者は前ステークホルダーを</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　　対象にしていたが一般府民の参加ハードルが高いものであった</a:t>
            </a:r>
          </a:p>
        </p:txBody>
      </p:sp>
      <p:sp>
        <p:nvSpPr>
          <p:cNvPr id="159" name="四角形: 角を丸くする 158">
            <a:extLst>
              <a:ext uri="{FF2B5EF4-FFF2-40B4-BE49-F238E27FC236}">
                <a16:creationId xmlns:a16="http://schemas.microsoft.com/office/drawing/2014/main" id="{FFC9C540-6170-4117-9C9C-63B5CAB7D39B}"/>
              </a:ext>
            </a:extLst>
          </p:cNvPr>
          <p:cNvSpPr/>
          <p:nvPr/>
        </p:nvSpPr>
        <p:spPr>
          <a:xfrm>
            <a:off x="7349068" y="4487331"/>
            <a:ext cx="4021666" cy="1888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SDGs Acceleration Forum OSAKA</a:t>
            </a:r>
            <a:endParaRPr kumimoji="1" lang="en-US" altLang="ja-JP"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err="1">
                <a:latin typeface="Meiryo UI" panose="020B0604030504040204" pitchFamily="50" charset="-128"/>
                <a:ea typeface="Meiryo UI" panose="020B0604030504040204" pitchFamily="50" charset="-128"/>
              </a:rPr>
              <a:t>SDGsForum</a:t>
            </a:r>
            <a:r>
              <a:rPr kumimoji="1" lang="ja-JP" altLang="en-US" sz="1400" dirty="0">
                <a:latin typeface="Meiryo UI" panose="020B0604030504040204" pitchFamily="50" charset="-128"/>
                <a:ea typeface="Meiryo UI" panose="020B0604030504040204" pitchFamily="50" charset="-128"/>
              </a:rPr>
              <a:t>を継承し、先進事例の共有や</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共創の創出をめざす</a:t>
            </a:r>
            <a:endParaRPr kumimoji="1" lang="en-US" altLang="ja-JP" sz="1400" dirty="0">
              <a:latin typeface="Meiryo UI" panose="020B0604030504040204" pitchFamily="50" charset="-128"/>
              <a:ea typeface="Meiryo UI" panose="020B0604030504040204" pitchFamily="50" charset="-128"/>
            </a:endParaRPr>
          </a:p>
        </p:txBody>
      </p:sp>
      <p:sp>
        <p:nvSpPr>
          <p:cNvPr id="5" name="矢印: 右 4">
            <a:extLst>
              <a:ext uri="{FF2B5EF4-FFF2-40B4-BE49-F238E27FC236}">
                <a16:creationId xmlns:a16="http://schemas.microsoft.com/office/drawing/2014/main" id="{8DEA9044-90F5-4A8A-B0C7-DAE8C6812A0C}"/>
              </a:ext>
            </a:extLst>
          </p:cNvPr>
          <p:cNvSpPr/>
          <p:nvPr/>
        </p:nvSpPr>
        <p:spPr>
          <a:xfrm>
            <a:off x="6571874" y="5105398"/>
            <a:ext cx="863600" cy="889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四角形: 角を丸くする 160">
            <a:extLst>
              <a:ext uri="{FF2B5EF4-FFF2-40B4-BE49-F238E27FC236}">
                <a16:creationId xmlns:a16="http://schemas.microsoft.com/office/drawing/2014/main" id="{D8DEF180-FC01-4EC2-8510-8478B61F3C29}"/>
              </a:ext>
            </a:extLst>
          </p:cNvPr>
          <p:cNvSpPr/>
          <p:nvPr/>
        </p:nvSpPr>
        <p:spPr>
          <a:xfrm>
            <a:off x="7349068" y="2511687"/>
            <a:ext cx="4021666" cy="1888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府民向けイベントへの出展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➢民間企業・府内市町村が開催するイベントと連携</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民間</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企画との連携</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絵画コンクール企画やコンテストなどと連携</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145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3A05502A-F7C1-40C6-9D9F-38591F0C14A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２．令和８年度以降の事業予定</a:t>
            </a:r>
          </a:p>
        </p:txBody>
      </p:sp>
      <p:sp>
        <p:nvSpPr>
          <p:cNvPr id="78" name="スライド番号プレースホルダー 5">
            <a:extLst>
              <a:ext uri="{FF2B5EF4-FFF2-40B4-BE49-F238E27FC236}">
                <a16:creationId xmlns:a16="http://schemas.microsoft.com/office/drawing/2014/main" id="{97C1BE34-A35A-4CCC-AE09-FE7656A40C24}"/>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
        <p:nvSpPr>
          <p:cNvPr id="80" name="テキスト ボックス 79">
            <a:extLst>
              <a:ext uri="{FF2B5EF4-FFF2-40B4-BE49-F238E27FC236}">
                <a16:creationId xmlns:a16="http://schemas.microsoft.com/office/drawing/2014/main" id="{B05C4AC9-A71F-4454-8618-4F12601998CC}"/>
              </a:ext>
            </a:extLst>
          </p:cNvPr>
          <p:cNvSpPr txBox="1"/>
          <p:nvPr/>
        </p:nvSpPr>
        <p:spPr>
          <a:xfrm>
            <a:off x="106663" y="603347"/>
            <a:ext cx="9536869"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調査分析について</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➢現在、毎年</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回実施している</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認知度調査（インターネット調査）</a:t>
            </a:r>
            <a:r>
              <a:rPr kumimoji="1" lang="ja-JP" altLang="en-US">
                <a:latin typeface="Meiryo UI" panose="020B0604030504040204" pitchFamily="50" charset="-128"/>
                <a:ea typeface="Meiryo UI" panose="020B0604030504040204" pitchFamily="50" charset="-128"/>
              </a:rPr>
              <a:t>を実施中。</a:t>
            </a:r>
            <a:endParaRPr kumimoji="1" lang="en-US" altLang="ja-JP" dirty="0">
              <a:latin typeface="Meiryo UI" panose="020B0604030504040204" pitchFamily="50" charset="-128"/>
              <a:ea typeface="Meiryo UI" panose="020B0604030504040204" pitchFamily="50" charset="-128"/>
            </a:endParaRPr>
          </a:p>
        </p:txBody>
      </p:sp>
      <p:graphicFrame>
        <p:nvGraphicFramePr>
          <p:cNvPr id="85" name="表 7">
            <a:extLst>
              <a:ext uri="{FF2B5EF4-FFF2-40B4-BE49-F238E27FC236}">
                <a16:creationId xmlns:a16="http://schemas.microsoft.com/office/drawing/2014/main" id="{BE78FA60-5549-41E8-8C56-2792AA89B9B4}"/>
              </a:ext>
            </a:extLst>
          </p:cNvPr>
          <p:cNvGraphicFramePr>
            <a:graphicFrameLocks noGrp="1"/>
          </p:cNvGraphicFramePr>
          <p:nvPr>
            <p:extLst>
              <p:ext uri="{D42A27DB-BD31-4B8C-83A1-F6EECF244321}">
                <p14:modId xmlns:p14="http://schemas.microsoft.com/office/powerpoint/2010/main" val="1102954181"/>
              </p:ext>
            </p:extLst>
          </p:nvPr>
        </p:nvGraphicFramePr>
        <p:xfrm>
          <a:off x="8390467" y="2980388"/>
          <a:ext cx="4229338" cy="3657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58273116"/>
                    </a:ext>
                  </a:extLst>
                </a:gridCol>
                <a:gridCol w="1520005">
                  <a:extLst>
                    <a:ext uri="{9D8B030D-6E8A-4147-A177-3AD203B41FA5}">
                      <a16:colId xmlns:a16="http://schemas.microsoft.com/office/drawing/2014/main" val="1745148440"/>
                    </a:ext>
                  </a:extLst>
                </a:gridCol>
              </a:tblGrid>
              <a:tr h="303752">
                <a:tc>
                  <a:txBody>
                    <a:bodyPr/>
                    <a:lstStyle/>
                    <a:p>
                      <a:pPr algn="ctr"/>
                      <a:r>
                        <a:rPr kumimoji="1" lang="ja-JP" altLang="en-US" sz="1400" dirty="0">
                          <a:latin typeface="Meiryo UI" panose="020B0604030504040204" pitchFamily="50" charset="-128"/>
                          <a:ea typeface="Meiryo UI" panose="020B0604030504040204" pitchFamily="50" charset="-128"/>
                        </a:rPr>
                        <a:t>項目</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方向</a:t>
                      </a:r>
                    </a:p>
                  </a:txBody>
                  <a:tcPr/>
                </a:tc>
                <a:extLst>
                  <a:ext uri="{0D108BD9-81ED-4DB2-BD59-A6C34878D82A}">
                    <a16:rowId xmlns:a16="http://schemas.microsoft.com/office/drawing/2014/main" val="2536059351"/>
                  </a:ext>
                </a:extLst>
              </a:tr>
              <a:tr h="303752">
                <a:tc>
                  <a:txBody>
                    <a:bodyPr/>
                    <a:lstStyle/>
                    <a:p>
                      <a:r>
                        <a:rPr kumimoji="1" lang="ja-JP" altLang="en-US" sz="1400" dirty="0">
                          <a:latin typeface="Meiryo UI" panose="020B0604030504040204" pitchFamily="50" charset="-128"/>
                          <a:ea typeface="Meiryo UI" panose="020B0604030504040204" pitchFamily="50" charset="-128"/>
                        </a:rPr>
                        <a:t>属性情報</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継続</a:t>
                      </a:r>
                    </a:p>
                  </a:txBody>
                  <a:tcPr/>
                </a:tc>
                <a:extLst>
                  <a:ext uri="{0D108BD9-81ED-4DB2-BD59-A6C34878D82A}">
                    <a16:rowId xmlns:a16="http://schemas.microsoft.com/office/drawing/2014/main" val="1740717001"/>
                  </a:ext>
                </a:extLst>
              </a:tr>
              <a:tr h="303752">
                <a:tc>
                  <a:txBody>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認知度</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継続</a:t>
                      </a:r>
                    </a:p>
                  </a:txBody>
                  <a:tcPr/>
                </a:tc>
                <a:extLst>
                  <a:ext uri="{0D108BD9-81ED-4DB2-BD59-A6C34878D82A}">
                    <a16:rowId xmlns:a16="http://schemas.microsoft.com/office/drawing/2014/main" val="560218245"/>
                  </a:ext>
                </a:extLst>
              </a:tr>
              <a:tr h="303752">
                <a:tc>
                  <a:txBody>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を知った経路</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削除</a:t>
                      </a:r>
                    </a:p>
                  </a:txBody>
                  <a:tcPr/>
                </a:tc>
                <a:extLst>
                  <a:ext uri="{0D108BD9-81ED-4DB2-BD59-A6C34878D82A}">
                    <a16:rowId xmlns:a16="http://schemas.microsoft.com/office/drawing/2014/main" val="4065767488"/>
                  </a:ext>
                </a:extLst>
              </a:tr>
              <a:tr h="303752">
                <a:tc>
                  <a:txBody>
                    <a:bodyPr/>
                    <a:lstStyle/>
                    <a:p>
                      <a:r>
                        <a:rPr kumimoji="1" lang="ja-JP" altLang="en-US" sz="1400" dirty="0">
                          <a:latin typeface="Meiryo UI" panose="020B0604030504040204" pitchFamily="50" charset="-128"/>
                          <a:ea typeface="Meiryo UI" panose="020B0604030504040204" pitchFamily="50" charset="-128"/>
                        </a:rPr>
                        <a:t>関心が高まると思う取組</a:t>
                      </a:r>
                    </a:p>
                  </a:txBody>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継続</a:t>
                      </a:r>
                    </a:p>
                  </a:txBody>
                  <a:tcPr/>
                </a:tc>
                <a:extLst>
                  <a:ext uri="{0D108BD9-81ED-4DB2-BD59-A6C34878D82A}">
                    <a16:rowId xmlns:a16="http://schemas.microsoft.com/office/drawing/2014/main" val="2747009033"/>
                  </a:ext>
                </a:extLst>
              </a:tr>
              <a:tr h="303752">
                <a:tc>
                  <a:txBody>
                    <a:bodyPr/>
                    <a:lstStyle/>
                    <a:p>
                      <a:r>
                        <a:rPr kumimoji="1" lang="ja-JP" altLang="en-US" sz="1400" dirty="0">
                          <a:latin typeface="Meiryo UI" panose="020B0604030504040204" pitchFamily="50" charset="-128"/>
                          <a:ea typeface="Meiryo UI" panose="020B0604030504040204" pitchFamily="50" charset="-128"/>
                        </a:rPr>
                        <a:t>大阪で重要なゴール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継続</a:t>
                      </a:r>
                    </a:p>
                  </a:txBody>
                  <a:tcPr/>
                </a:tc>
                <a:extLst>
                  <a:ext uri="{0D108BD9-81ED-4DB2-BD59-A6C34878D82A}">
                    <a16:rowId xmlns:a16="http://schemas.microsoft.com/office/drawing/2014/main" val="4048148462"/>
                  </a:ext>
                </a:extLst>
              </a:tr>
              <a:tr h="303752">
                <a:tc>
                  <a:txBody>
                    <a:bodyPr/>
                    <a:lstStyle/>
                    <a:p>
                      <a:r>
                        <a:rPr kumimoji="1" lang="ja-JP" altLang="en-US" sz="1400" dirty="0">
                          <a:latin typeface="Meiryo UI" panose="020B0604030504040204" pitchFamily="50" charset="-128"/>
                          <a:ea typeface="Meiryo UI" panose="020B0604030504040204" pitchFamily="50" charset="-128"/>
                        </a:rPr>
                        <a:t>行動憲章の認知度・賛同度</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見直し</a:t>
                      </a:r>
                    </a:p>
                  </a:txBody>
                  <a:tcPr/>
                </a:tc>
                <a:extLst>
                  <a:ext uri="{0D108BD9-81ED-4DB2-BD59-A6C34878D82A}">
                    <a16:rowId xmlns:a16="http://schemas.microsoft.com/office/drawing/2014/main" val="1622398979"/>
                  </a:ext>
                </a:extLst>
              </a:tr>
              <a:tr h="303752">
                <a:tc>
                  <a:txBody>
                    <a:bodyPr/>
                    <a:lstStyle/>
                    <a:p>
                      <a:r>
                        <a:rPr kumimoji="1" lang="ja-JP" altLang="en-US" sz="1400" dirty="0">
                          <a:latin typeface="Meiryo UI" panose="020B0604030504040204" pitchFamily="50" charset="-128"/>
                          <a:ea typeface="Meiryo UI" panose="020B0604030504040204" pitchFamily="50" charset="-128"/>
                        </a:rPr>
                        <a:t>意識度・行動度</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見直し</a:t>
                      </a:r>
                    </a:p>
                  </a:txBody>
                  <a:tcPr/>
                </a:tc>
                <a:extLst>
                  <a:ext uri="{0D108BD9-81ED-4DB2-BD59-A6C34878D82A}">
                    <a16:rowId xmlns:a16="http://schemas.microsoft.com/office/drawing/2014/main" val="1466106499"/>
                  </a:ext>
                </a:extLst>
              </a:tr>
              <a:tr h="303752">
                <a:tc>
                  <a:txBody>
                    <a:bodyPr/>
                    <a:lstStyle/>
                    <a:p>
                      <a:r>
                        <a:rPr kumimoji="1" lang="ja-JP" altLang="en-US" sz="1400" dirty="0">
                          <a:latin typeface="Meiryo UI" panose="020B0604030504040204" pitchFamily="50" charset="-128"/>
                          <a:ea typeface="Meiryo UI" panose="020B0604030504040204" pitchFamily="50" charset="-128"/>
                        </a:rPr>
                        <a:t>宣言</a:t>
                      </a:r>
                      <a:r>
                        <a:rPr kumimoji="1" lang="en-US" altLang="ja-JP" sz="1400" dirty="0">
                          <a:latin typeface="Meiryo UI" panose="020B0604030504040204" pitchFamily="50" charset="-128"/>
                          <a:ea typeface="Meiryo UI" panose="020B0604030504040204" pitchFamily="50" charset="-128"/>
                        </a:rPr>
                        <a:t>PJ</a:t>
                      </a:r>
                      <a:r>
                        <a:rPr kumimoji="1" lang="ja-JP" altLang="en-US" sz="1400" dirty="0">
                          <a:latin typeface="Meiryo UI" panose="020B0604030504040204" pitchFamily="50" charset="-128"/>
                          <a:ea typeface="Meiryo UI" panose="020B0604030504040204" pitchFamily="50" charset="-128"/>
                        </a:rPr>
                        <a:t>認知度・参加希望</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見直し</a:t>
                      </a:r>
                    </a:p>
                  </a:txBody>
                  <a:tcPr/>
                </a:tc>
                <a:extLst>
                  <a:ext uri="{0D108BD9-81ED-4DB2-BD59-A6C34878D82A}">
                    <a16:rowId xmlns:a16="http://schemas.microsoft.com/office/drawing/2014/main" val="3328096460"/>
                  </a:ext>
                </a:extLst>
              </a:tr>
              <a:tr h="303752">
                <a:tc>
                  <a:txBody>
                    <a:bodyPr/>
                    <a:lstStyle/>
                    <a:p>
                      <a:r>
                        <a:rPr kumimoji="1" lang="ja-JP" altLang="en-US" sz="1400" dirty="0">
                          <a:latin typeface="Meiryo UI" panose="020B0604030504040204" pitchFamily="50" charset="-128"/>
                          <a:ea typeface="Meiryo UI" panose="020B0604030504040204" pitchFamily="50" charset="-128"/>
                        </a:rPr>
                        <a:t>関心のある取組主体</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削除</a:t>
                      </a:r>
                    </a:p>
                  </a:txBody>
                  <a:tcPr/>
                </a:tc>
                <a:extLst>
                  <a:ext uri="{0D108BD9-81ED-4DB2-BD59-A6C34878D82A}">
                    <a16:rowId xmlns:a16="http://schemas.microsoft.com/office/drawing/2014/main" val="2418743111"/>
                  </a:ext>
                </a:extLst>
              </a:tr>
              <a:tr h="303752">
                <a:tc>
                  <a:txBody>
                    <a:bodyPr/>
                    <a:lstStyle/>
                    <a:p>
                      <a:r>
                        <a:rPr kumimoji="1" lang="ja-JP" altLang="en-US" sz="1400" dirty="0">
                          <a:latin typeface="Meiryo UI" panose="020B0604030504040204" pitchFamily="50" charset="-128"/>
                          <a:ea typeface="Meiryo UI" panose="020B0604030504040204" pitchFamily="50" charset="-128"/>
                        </a:rPr>
                        <a:t>大阪府への期待</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継続</a:t>
                      </a:r>
                    </a:p>
                  </a:txBody>
                  <a:tcPr/>
                </a:tc>
                <a:extLst>
                  <a:ext uri="{0D108BD9-81ED-4DB2-BD59-A6C34878D82A}">
                    <a16:rowId xmlns:a16="http://schemas.microsoft.com/office/drawing/2014/main" val="698260223"/>
                  </a:ext>
                </a:extLst>
              </a:tr>
              <a:tr h="303752">
                <a:tc>
                  <a:txBody>
                    <a:bodyPr/>
                    <a:lstStyle/>
                    <a:p>
                      <a:r>
                        <a:rPr kumimoji="1" lang="ja-JP" altLang="en-US" sz="1400" dirty="0">
                          <a:latin typeface="Meiryo UI" panose="020B0604030504040204" pitchFamily="50" charset="-128"/>
                          <a:ea typeface="Meiryo UI" panose="020B0604030504040204" pitchFamily="50" charset="-128"/>
                        </a:rPr>
                        <a:t>笑いとウェルビーング</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継続</a:t>
                      </a:r>
                    </a:p>
                  </a:txBody>
                  <a:tcPr/>
                </a:tc>
                <a:extLst>
                  <a:ext uri="{0D108BD9-81ED-4DB2-BD59-A6C34878D82A}">
                    <a16:rowId xmlns:a16="http://schemas.microsoft.com/office/drawing/2014/main" val="1806206658"/>
                  </a:ext>
                </a:extLst>
              </a:tr>
            </a:tbl>
          </a:graphicData>
        </a:graphic>
      </p:graphicFrame>
      <p:sp>
        <p:nvSpPr>
          <p:cNvPr id="87" name="テキスト ボックス 86">
            <a:extLst>
              <a:ext uri="{FF2B5EF4-FFF2-40B4-BE49-F238E27FC236}">
                <a16:creationId xmlns:a16="http://schemas.microsoft.com/office/drawing/2014/main" id="{5C1062F2-B5B0-48A9-B4D9-6FA4B28B1517}"/>
              </a:ext>
            </a:extLst>
          </p:cNvPr>
          <p:cNvSpPr txBox="1"/>
          <p:nvPr/>
        </p:nvSpPr>
        <p:spPr>
          <a:xfrm>
            <a:off x="8390467" y="713630"/>
            <a:ext cx="4229338" cy="1815882"/>
          </a:xfrm>
          <a:prstGeom prst="rect">
            <a:avLst/>
          </a:prstGeom>
          <a:noFill/>
          <a:ln>
            <a:solidFill>
              <a:schemeClr val="tx1"/>
            </a:solidFill>
            <a:prstDash val="sysDash"/>
          </a:ln>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Q</a:t>
            </a:r>
            <a:r>
              <a:rPr kumimoji="1" lang="ja-JP" altLang="en-US" sz="1400" b="1" dirty="0">
                <a:latin typeface="Meiryo UI" panose="020B0604030504040204" pitchFamily="50" charset="-128"/>
                <a:ea typeface="Meiryo UI" panose="020B0604030504040204" pitchFamily="50" charset="-128"/>
              </a:rPr>
              <a:t>ネット</a:t>
            </a:r>
            <a:r>
              <a:rPr kumimoji="1" lang="ja-JP" altLang="en-US" sz="1100" b="1" dirty="0">
                <a:latin typeface="Meiryo UI" panose="020B0604030504040204" pitchFamily="50" charset="-128"/>
                <a:ea typeface="Meiryo UI" panose="020B0604030504040204" pitchFamily="50" charset="-128"/>
              </a:rPr>
              <a:t>（大阪府の政策マーケティング・リサーチ）</a:t>
            </a:r>
            <a:r>
              <a:rPr kumimoji="1" lang="ja-JP" altLang="en-US" sz="1400" b="1" dirty="0">
                <a:latin typeface="Meiryo UI" panose="020B0604030504040204" pitchFamily="50" charset="-128"/>
                <a:ea typeface="Meiryo UI" panose="020B0604030504040204" pitchFamily="50" charset="-128"/>
              </a:rPr>
              <a:t>について＞</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〇調査方法</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民間の調査会社が保有するモニターを対象としたイン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ターネットアンケート調査</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〇調査対象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国勢調査に基づく性・年代・居住地の割合で割り付けた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歳以上の大阪府民</a:t>
            </a:r>
            <a:r>
              <a:rPr lang="en-US" altLang="ja-JP" sz="1400" dirty="0">
                <a:latin typeface="Meiryo UI" panose="020B0604030504040204" pitchFamily="50" charset="-128"/>
                <a:ea typeface="Meiryo UI" panose="020B0604030504040204" pitchFamily="50" charset="-128"/>
              </a:rPr>
              <a:t>1,000</a:t>
            </a:r>
            <a:r>
              <a:rPr lang="ja-JP" altLang="en-US" sz="1400" dirty="0">
                <a:latin typeface="Meiryo UI" panose="020B0604030504040204" pitchFamily="50" charset="-128"/>
                <a:ea typeface="Meiryo UI" panose="020B0604030504040204" pitchFamily="50" charset="-128"/>
              </a:rPr>
              <a:t>人</a:t>
            </a:r>
          </a:p>
        </p:txBody>
      </p:sp>
      <p:sp>
        <p:nvSpPr>
          <p:cNvPr id="89" name="テキスト ボックス 88">
            <a:extLst>
              <a:ext uri="{FF2B5EF4-FFF2-40B4-BE49-F238E27FC236}">
                <a16:creationId xmlns:a16="http://schemas.microsoft.com/office/drawing/2014/main" id="{D227CCF4-8CB6-4C41-B841-D5B957D51807}"/>
              </a:ext>
            </a:extLst>
          </p:cNvPr>
          <p:cNvSpPr txBox="1"/>
          <p:nvPr/>
        </p:nvSpPr>
        <p:spPr>
          <a:xfrm>
            <a:off x="8397905" y="6637988"/>
            <a:ext cx="4295894"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上記に加え、</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達成の見通しや、ビヨンド</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討向けた項目を追加</a:t>
            </a:r>
            <a:endParaRPr kumimoji="1" lang="en-US" altLang="ja-JP" sz="1400" dirty="0">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C1D71976-CFC7-4545-BE33-C36877B70893}"/>
              </a:ext>
            </a:extLst>
          </p:cNvPr>
          <p:cNvSpPr txBox="1"/>
          <p:nvPr/>
        </p:nvSpPr>
        <p:spPr>
          <a:xfrm>
            <a:off x="8239244" y="2692521"/>
            <a:ext cx="3686990"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＜アンケートの主な変更点＞</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91" name="図 90">
            <a:extLst>
              <a:ext uri="{FF2B5EF4-FFF2-40B4-BE49-F238E27FC236}">
                <a16:creationId xmlns:a16="http://schemas.microsoft.com/office/drawing/2014/main" id="{6B9FA518-BF81-4557-B6A4-F4084250C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3" y="1851489"/>
            <a:ext cx="4012071" cy="2117862"/>
          </a:xfrm>
          <a:prstGeom prst="rect">
            <a:avLst/>
          </a:prstGeom>
        </p:spPr>
      </p:pic>
      <p:sp>
        <p:nvSpPr>
          <p:cNvPr id="93" name="テキスト ボックス 92">
            <a:extLst>
              <a:ext uri="{FF2B5EF4-FFF2-40B4-BE49-F238E27FC236}">
                <a16:creationId xmlns:a16="http://schemas.microsoft.com/office/drawing/2014/main" id="{86C03A88-72E3-4F14-AABB-2E632BD54CB7}"/>
              </a:ext>
            </a:extLst>
          </p:cNvPr>
          <p:cNvSpPr txBox="1"/>
          <p:nvPr/>
        </p:nvSpPr>
        <p:spPr>
          <a:xfrm>
            <a:off x="43153" y="1367819"/>
            <a:ext cx="3686990" cy="446276"/>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Q</a:t>
            </a:r>
            <a:r>
              <a:rPr kumimoji="1" lang="ja-JP" altLang="en-US" sz="1400" b="1" dirty="0">
                <a:latin typeface="Meiryo UI" panose="020B0604030504040204" pitchFamily="50" charset="-128"/>
                <a:ea typeface="Meiryo UI" panose="020B0604030504040204" pitchFamily="50" charset="-128"/>
              </a:rPr>
              <a:t>）行動憲章の各内容の必要性を確認</a:t>
            </a:r>
            <a:endParaRPr kumimoji="1" lang="en-US" altLang="ja-JP" sz="1400" b="1"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（必要だと思う、必要だと思わない、</a:t>
            </a:r>
            <a:r>
              <a:rPr kumimoji="1" lang="ja-JP" altLang="en-US" sz="900">
                <a:latin typeface="Meiryo UI" panose="020B0604030504040204" pitchFamily="50" charset="-128"/>
                <a:ea typeface="Meiryo UI" panose="020B0604030504040204" pitchFamily="50" charset="-128"/>
              </a:rPr>
              <a:t>わかならい</a:t>
            </a:r>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どちらともいえない）</a:t>
            </a:r>
            <a:endParaRPr kumimoji="1" lang="en-US" altLang="ja-JP" sz="9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3FE26DA4-5933-4E30-907D-76E10A310C4E}"/>
              </a:ext>
            </a:extLst>
          </p:cNvPr>
          <p:cNvSpPr/>
          <p:nvPr/>
        </p:nvSpPr>
        <p:spPr>
          <a:xfrm>
            <a:off x="321733" y="3393617"/>
            <a:ext cx="2988733" cy="499534"/>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E21CB687-6303-4D7E-A775-F5A44EF55F85}"/>
              </a:ext>
            </a:extLst>
          </p:cNvPr>
          <p:cNvSpPr txBox="1"/>
          <p:nvPr/>
        </p:nvSpPr>
        <p:spPr>
          <a:xfrm>
            <a:off x="3949318" y="1378782"/>
            <a:ext cx="4116067" cy="661720"/>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Q</a:t>
            </a:r>
            <a:r>
              <a:rPr kumimoji="1" lang="ja-JP" altLang="en-US" sz="1400" b="1" dirty="0">
                <a:latin typeface="Meiryo UI" panose="020B0604030504040204" pitchFamily="50" charset="-128"/>
                <a:ea typeface="Meiryo UI" panose="020B0604030504040204" pitchFamily="50" charset="-128"/>
              </a:rPr>
              <a:t>）どの程度意識して行動しているか</a:t>
            </a:r>
            <a:endParaRPr kumimoji="1" lang="en-US" altLang="ja-JP" sz="1400" b="1"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そう思う、ややそう思う、どちらともいえない、あまりそう思わない、そう思わない</a:t>
            </a:r>
            <a:r>
              <a:rPr kumimoji="1" lang="en-US" altLang="ja-JP" sz="900" dirty="0">
                <a:latin typeface="Meiryo UI" panose="020B0604030504040204" pitchFamily="50" charset="-128"/>
                <a:ea typeface="Meiryo UI" panose="020B0604030504040204" pitchFamily="50" charset="-128"/>
              </a:rPr>
              <a:t>)</a:t>
            </a:r>
          </a:p>
          <a:p>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DA02DCFF-67AA-4049-8757-0E714BCFF331}"/>
              </a:ext>
            </a:extLst>
          </p:cNvPr>
          <p:cNvGraphicFramePr>
            <a:graphicFrameLocks noGrp="1"/>
          </p:cNvGraphicFramePr>
          <p:nvPr>
            <p:extLst>
              <p:ext uri="{D42A27DB-BD31-4B8C-83A1-F6EECF244321}">
                <p14:modId xmlns:p14="http://schemas.microsoft.com/office/powerpoint/2010/main" val="252891996"/>
              </p:ext>
            </p:extLst>
          </p:nvPr>
        </p:nvGraphicFramePr>
        <p:xfrm>
          <a:off x="4112994" y="1877661"/>
          <a:ext cx="4110026" cy="2156460"/>
        </p:xfrm>
        <a:graphic>
          <a:graphicData uri="http://schemas.openxmlformats.org/drawingml/2006/table">
            <a:tbl>
              <a:tblPr firstRow="1" firstCol="1" bandRow="1">
                <a:tableStyleId>{5C22544A-7EE6-4342-B048-85BDC9FD1C3A}</a:tableStyleId>
              </a:tblPr>
              <a:tblGrid>
                <a:gridCol w="178489">
                  <a:extLst>
                    <a:ext uri="{9D8B030D-6E8A-4147-A177-3AD203B41FA5}">
                      <a16:colId xmlns:a16="http://schemas.microsoft.com/office/drawing/2014/main" val="4145946867"/>
                    </a:ext>
                  </a:extLst>
                </a:gridCol>
                <a:gridCol w="3931537">
                  <a:extLst>
                    <a:ext uri="{9D8B030D-6E8A-4147-A177-3AD203B41FA5}">
                      <a16:colId xmlns:a16="http://schemas.microsoft.com/office/drawing/2014/main" val="1888889555"/>
                    </a:ext>
                  </a:extLst>
                </a:gridCol>
              </a:tblGrid>
              <a:tr h="381000">
                <a:tc>
                  <a:txBody>
                    <a:bodyPr/>
                    <a:lstStyle/>
                    <a:p>
                      <a:pPr algn="ctr"/>
                      <a:r>
                        <a:rPr lang="en-US" sz="1000" b="0" kern="0">
                          <a:solidFill>
                            <a:schemeClr val="tx1"/>
                          </a:solidFill>
                          <a:effectLst/>
                          <a:latin typeface="Meiryo UI" panose="020B0604030504040204" pitchFamily="50" charset="-128"/>
                          <a:ea typeface="Meiryo UI" panose="020B0604030504040204" pitchFamily="50" charset="-128"/>
                        </a:rPr>
                        <a:t>1</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b="0" kern="0" dirty="0">
                          <a:solidFill>
                            <a:schemeClr val="tx1"/>
                          </a:solidFill>
                          <a:effectLst/>
                          <a:latin typeface="Meiryo UI" panose="020B0604030504040204" pitchFamily="50" charset="-128"/>
                          <a:ea typeface="Meiryo UI" panose="020B0604030504040204" pitchFamily="50" charset="-128"/>
                        </a:rPr>
                        <a:t>SDGs</a:t>
                      </a:r>
                      <a:r>
                        <a:rPr lang="ja-JP" sz="1000" b="0" kern="0" dirty="0">
                          <a:solidFill>
                            <a:schemeClr val="tx1"/>
                          </a:solidFill>
                          <a:effectLst/>
                          <a:latin typeface="Meiryo UI" panose="020B0604030504040204" pitchFamily="50" charset="-128"/>
                          <a:ea typeface="Meiryo UI" panose="020B0604030504040204" pitchFamily="50" charset="-128"/>
                        </a:rPr>
                        <a:t>の達成は政府や企業だけの課題ではなく、自分の日常の選択・行動とも関わっていることを理解し、身近な例を挙げて説明できる</a:t>
                      </a:r>
                      <a:r>
                        <a:rPr lang="en-US" sz="1000" b="0" kern="100" dirty="0">
                          <a:solidFill>
                            <a:schemeClr val="tx1"/>
                          </a:solidFill>
                          <a:effectLst/>
                          <a:latin typeface="Meiryo UI" panose="020B0604030504040204" pitchFamily="50" charset="-128"/>
                          <a:ea typeface="Meiryo UI" panose="020B0604030504040204" pitchFamily="50" charset="-128"/>
                        </a:rPr>
                        <a:t> </a:t>
                      </a:r>
                      <a:r>
                        <a:rPr lang="ja-JP" sz="1000" b="0" kern="0" dirty="0">
                          <a:solidFill>
                            <a:schemeClr val="tx1"/>
                          </a:solidFill>
                          <a:effectLst/>
                          <a:latin typeface="Meiryo UI" panose="020B0604030504040204" pitchFamily="50" charset="-128"/>
                          <a:ea typeface="Meiryo UI" panose="020B0604030504040204" pitchFamily="50" charset="-128"/>
                        </a:rPr>
                        <a:t>。</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120228"/>
                  </a:ext>
                </a:extLst>
              </a:tr>
              <a:tr h="381000">
                <a:tc>
                  <a:txBody>
                    <a:bodyPr/>
                    <a:lstStyle/>
                    <a:p>
                      <a:pPr algn="ctr"/>
                      <a:r>
                        <a:rPr lang="en-US" sz="1000" b="0" kern="0">
                          <a:solidFill>
                            <a:schemeClr val="tx1"/>
                          </a:solidFill>
                          <a:effectLst/>
                          <a:latin typeface="Meiryo UI" panose="020B0604030504040204" pitchFamily="50" charset="-128"/>
                          <a:ea typeface="Meiryo UI" panose="020B0604030504040204" pitchFamily="50" charset="-128"/>
                        </a:rPr>
                        <a:t>2</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sz="1000" b="0" kern="0" dirty="0">
                          <a:solidFill>
                            <a:schemeClr val="tx1"/>
                          </a:solidFill>
                          <a:effectLst/>
                          <a:latin typeface="Meiryo UI" panose="020B0604030504040204" pitchFamily="50" charset="-128"/>
                          <a:ea typeface="Meiryo UI" panose="020B0604030504040204" pitchFamily="50" charset="-128"/>
                        </a:rPr>
                        <a:t>これまで実際に行ってきた行動・活動（習慣、参加経験、業務上の取り組み等）について、</a:t>
                      </a:r>
                      <a:r>
                        <a:rPr lang="ja-JP" sz="1000" b="0" kern="0">
                          <a:solidFill>
                            <a:schemeClr val="tx1"/>
                          </a:solidFill>
                          <a:effectLst/>
                          <a:latin typeface="Meiryo UI" panose="020B0604030504040204" pitchFamily="50" charset="-128"/>
                          <a:ea typeface="Meiryo UI" panose="020B0604030504040204" pitchFamily="50" charset="-128"/>
                        </a:rPr>
                        <a:t>どの</a:t>
                      </a:r>
                      <a:r>
                        <a:rPr lang="en-US" sz="1000" b="0" kern="0">
                          <a:solidFill>
                            <a:schemeClr val="tx1"/>
                          </a:solidFill>
                          <a:effectLst/>
                          <a:latin typeface="Meiryo UI" panose="020B0604030504040204" pitchFamily="50" charset="-128"/>
                          <a:ea typeface="Meiryo UI" panose="020B0604030504040204" pitchFamily="50" charset="-128"/>
                        </a:rPr>
                        <a:t>SDGs</a:t>
                      </a:r>
                      <a:r>
                        <a:rPr lang="ja-JP" altLang="en-US" sz="1000" b="0" kern="0">
                          <a:solidFill>
                            <a:schemeClr val="tx1"/>
                          </a:solidFill>
                          <a:effectLst/>
                          <a:latin typeface="Meiryo UI" panose="020B0604030504040204" pitchFamily="50" charset="-128"/>
                          <a:ea typeface="Meiryo UI" panose="020B0604030504040204" pitchFamily="50" charset="-128"/>
                        </a:rPr>
                        <a:t>の</a:t>
                      </a:r>
                      <a:r>
                        <a:rPr lang="ja-JP" sz="1000" b="0" kern="0">
                          <a:solidFill>
                            <a:schemeClr val="tx1"/>
                          </a:solidFill>
                          <a:effectLst/>
                          <a:latin typeface="Meiryo UI" panose="020B0604030504040204" pitchFamily="50" charset="-128"/>
                          <a:ea typeface="Meiryo UI" panose="020B0604030504040204" pitchFamily="50" charset="-128"/>
                        </a:rPr>
                        <a:t>目標</a:t>
                      </a:r>
                      <a:r>
                        <a:rPr lang="ja-JP" altLang="en-US" sz="1000" b="0" kern="0">
                          <a:solidFill>
                            <a:schemeClr val="tx1"/>
                          </a:solidFill>
                          <a:effectLst/>
                          <a:latin typeface="Meiryo UI" panose="020B0604030504040204" pitchFamily="50" charset="-128"/>
                          <a:ea typeface="Meiryo UI" panose="020B0604030504040204" pitchFamily="50" charset="-128"/>
                        </a:rPr>
                        <a:t>または</a:t>
                      </a:r>
                      <a:r>
                        <a:rPr lang="ja-JP" sz="1000" b="0" kern="0">
                          <a:solidFill>
                            <a:schemeClr val="tx1"/>
                          </a:solidFill>
                          <a:effectLst/>
                          <a:latin typeface="Meiryo UI" panose="020B0604030504040204" pitchFamily="50" charset="-128"/>
                          <a:ea typeface="Meiryo UI" panose="020B0604030504040204" pitchFamily="50" charset="-128"/>
                        </a:rPr>
                        <a:t>ターゲットに</a:t>
                      </a:r>
                      <a:r>
                        <a:rPr lang="ja-JP" sz="1000" b="0" kern="0" dirty="0">
                          <a:solidFill>
                            <a:schemeClr val="tx1"/>
                          </a:solidFill>
                          <a:effectLst/>
                          <a:latin typeface="Meiryo UI" panose="020B0604030504040204" pitchFamily="50" charset="-128"/>
                          <a:ea typeface="Meiryo UI" panose="020B0604030504040204" pitchFamily="50" charset="-128"/>
                        </a:rPr>
                        <a:t>、どのように貢献しているかを、具体例とともに言語化できる。</a:t>
                      </a:r>
                      <a:endParaRPr lang="ja-JP" sz="1000" b="0" kern="100" dirty="0">
                        <a:solidFill>
                          <a:schemeClr val="tx1"/>
                        </a:solidFill>
                        <a:effectLst/>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80984"/>
                  </a:ext>
                </a:extLst>
              </a:tr>
              <a:tr h="381000">
                <a:tc>
                  <a:txBody>
                    <a:bodyPr/>
                    <a:lstStyle/>
                    <a:p>
                      <a:pPr algn="ctr"/>
                      <a:r>
                        <a:rPr lang="en-US" sz="1000" b="0" kern="0">
                          <a:solidFill>
                            <a:schemeClr val="tx1"/>
                          </a:solidFill>
                          <a:effectLst/>
                          <a:latin typeface="Meiryo UI" panose="020B0604030504040204" pitchFamily="50" charset="-128"/>
                          <a:ea typeface="Meiryo UI" panose="020B0604030504040204" pitchFamily="50" charset="-128"/>
                        </a:rPr>
                        <a:t>3</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sz="1000" b="0" kern="0" dirty="0">
                          <a:solidFill>
                            <a:schemeClr val="tx1"/>
                          </a:solidFill>
                          <a:effectLst/>
                          <a:latin typeface="Meiryo UI" panose="020B0604030504040204" pitchFamily="50" charset="-128"/>
                          <a:ea typeface="Meiryo UI" panose="020B0604030504040204" pitchFamily="50" charset="-128"/>
                        </a:rPr>
                        <a:t>今後中長期的に取り組みたい（または継続・強化したい）行動・活動について、どの</a:t>
                      </a:r>
                      <a:r>
                        <a:rPr lang="en-US" sz="1000" b="0" kern="0" dirty="0">
                          <a:solidFill>
                            <a:schemeClr val="tx1"/>
                          </a:solidFill>
                          <a:effectLst/>
                          <a:latin typeface="Meiryo UI" panose="020B0604030504040204" pitchFamily="50" charset="-128"/>
                          <a:ea typeface="Meiryo UI" panose="020B0604030504040204" pitchFamily="50" charset="-128"/>
                        </a:rPr>
                        <a:t>SDGs</a:t>
                      </a:r>
                      <a:r>
                        <a:rPr lang="ja-JP" sz="1000" b="0" kern="0" dirty="0">
                          <a:solidFill>
                            <a:schemeClr val="tx1"/>
                          </a:solidFill>
                          <a:effectLst/>
                          <a:latin typeface="Meiryo UI" panose="020B0604030504040204" pitchFamily="50" charset="-128"/>
                          <a:ea typeface="Meiryo UI" panose="020B0604030504040204" pitchFamily="50" charset="-128"/>
                        </a:rPr>
                        <a:t>の目標またはターゲットに、どのように貢献させるかを、「何を・いつまでに・どの頻度で」の形で計画として示せる。</a:t>
                      </a:r>
                      <a:r>
                        <a:rPr lang="en-US" sz="1000" b="0" kern="0" dirty="0">
                          <a:solidFill>
                            <a:schemeClr val="tx1"/>
                          </a:solidFill>
                          <a:effectLst/>
                          <a:latin typeface="Meiryo UI" panose="020B0604030504040204" pitchFamily="50" charset="-128"/>
                          <a:ea typeface="Meiryo UI" panose="020B0604030504040204" pitchFamily="50" charset="-128"/>
                        </a:rPr>
                        <a:t> </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291206"/>
                  </a:ext>
                </a:extLst>
              </a:tr>
              <a:tr h="403860">
                <a:tc>
                  <a:txBody>
                    <a:bodyPr/>
                    <a:lstStyle/>
                    <a:p>
                      <a:pPr algn="ctr"/>
                      <a:r>
                        <a:rPr lang="en-US" sz="1000" b="0" kern="0">
                          <a:solidFill>
                            <a:schemeClr val="tx1"/>
                          </a:solidFill>
                          <a:effectLst/>
                          <a:latin typeface="Meiryo UI" panose="020B0604030504040204" pitchFamily="50" charset="-128"/>
                          <a:ea typeface="Meiryo UI" panose="020B0604030504040204" pitchFamily="50" charset="-128"/>
                        </a:rPr>
                        <a:t>4</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b="0" kern="0">
                          <a:solidFill>
                            <a:schemeClr val="tx1"/>
                          </a:solidFill>
                          <a:effectLst/>
                          <a:latin typeface="Meiryo UI" panose="020B0604030504040204" pitchFamily="50" charset="-128"/>
                          <a:ea typeface="Meiryo UI" panose="020B0604030504040204" pitchFamily="50" charset="-128"/>
                        </a:rPr>
                        <a:t>上記項目</a:t>
                      </a:r>
                      <a:r>
                        <a:rPr lang="en-US" sz="1000" b="0" kern="0">
                          <a:solidFill>
                            <a:schemeClr val="tx1"/>
                          </a:solidFill>
                          <a:effectLst/>
                          <a:latin typeface="Meiryo UI" panose="020B0604030504040204" pitchFamily="50" charset="-128"/>
                          <a:ea typeface="Meiryo UI" panose="020B0604030504040204" pitchFamily="50" charset="-128"/>
                        </a:rPr>
                        <a:t>3</a:t>
                      </a:r>
                      <a:r>
                        <a:rPr lang="ja-JP" sz="1000" b="0" kern="0" dirty="0">
                          <a:solidFill>
                            <a:schemeClr val="tx1"/>
                          </a:solidFill>
                          <a:effectLst/>
                          <a:latin typeface="Meiryo UI" panose="020B0604030504040204" pitchFamily="50" charset="-128"/>
                          <a:ea typeface="Meiryo UI" panose="020B0604030504040204" pitchFamily="50" charset="-128"/>
                        </a:rPr>
                        <a:t>で立てた計画のうち、少なくとも</a:t>
                      </a:r>
                      <a:r>
                        <a:rPr lang="en-US" sz="1000" b="0" kern="0" dirty="0">
                          <a:solidFill>
                            <a:schemeClr val="tx1"/>
                          </a:solidFill>
                          <a:effectLst/>
                          <a:latin typeface="Meiryo UI" panose="020B0604030504040204" pitchFamily="50" charset="-128"/>
                          <a:ea typeface="Meiryo UI" panose="020B0604030504040204" pitchFamily="50" charset="-128"/>
                        </a:rPr>
                        <a:t>1</a:t>
                      </a:r>
                      <a:r>
                        <a:rPr lang="ja-JP" sz="1000" b="0" kern="0" dirty="0">
                          <a:solidFill>
                            <a:schemeClr val="tx1"/>
                          </a:solidFill>
                          <a:effectLst/>
                          <a:latin typeface="Meiryo UI" panose="020B0604030504040204" pitchFamily="50" charset="-128"/>
                          <a:ea typeface="Meiryo UI" panose="020B0604030504040204" pitchFamily="50" charset="-128"/>
                        </a:rPr>
                        <a:t>つについて、すでに着手している。</a:t>
                      </a:r>
                      <a:endParaRPr lang="ja-JP" sz="1000" b="0" kern="100" dirty="0">
                        <a:solidFill>
                          <a:schemeClr val="tx1"/>
                        </a:solidFill>
                        <a:effectLst/>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530227"/>
                  </a:ext>
                </a:extLst>
              </a:tr>
              <a:tr h="392430">
                <a:tc>
                  <a:txBody>
                    <a:bodyPr/>
                    <a:lstStyle/>
                    <a:p>
                      <a:pPr algn="ctr"/>
                      <a:r>
                        <a:rPr lang="en-US" sz="1000" b="0" kern="0">
                          <a:solidFill>
                            <a:schemeClr val="tx1"/>
                          </a:solidFill>
                          <a:effectLst/>
                          <a:latin typeface="Meiryo UI" panose="020B0604030504040204" pitchFamily="50" charset="-128"/>
                          <a:ea typeface="Meiryo UI" panose="020B0604030504040204" pitchFamily="50" charset="-128"/>
                        </a:rPr>
                        <a:t>5</a:t>
                      </a:r>
                      <a:endParaRPr lang="ja-JP" sz="10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b="0" kern="0">
                          <a:solidFill>
                            <a:schemeClr val="tx1"/>
                          </a:solidFill>
                          <a:effectLst/>
                          <a:latin typeface="Meiryo UI" panose="020B0604030504040204" pitchFamily="50" charset="-128"/>
                          <a:ea typeface="Meiryo UI" panose="020B0604030504040204" pitchFamily="50" charset="-128"/>
                        </a:rPr>
                        <a:t>上記項目</a:t>
                      </a:r>
                      <a:r>
                        <a:rPr lang="en-US" sz="1000" b="0" kern="0">
                          <a:solidFill>
                            <a:schemeClr val="tx1"/>
                          </a:solidFill>
                          <a:effectLst/>
                          <a:latin typeface="Meiryo UI" panose="020B0604030504040204" pitchFamily="50" charset="-128"/>
                          <a:ea typeface="Meiryo UI" panose="020B0604030504040204" pitchFamily="50" charset="-128"/>
                        </a:rPr>
                        <a:t>4</a:t>
                      </a:r>
                      <a:r>
                        <a:rPr lang="ja-JP" sz="1000" b="0" kern="0" dirty="0">
                          <a:solidFill>
                            <a:schemeClr val="tx1"/>
                          </a:solidFill>
                          <a:effectLst/>
                          <a:latin typeface="Meiryo UI" panose="020B0604030504040204" pitchFamily="50" charset="-128"/>
                          <a:ea typeface="Meiryo UI" panose="020B0604030504040204" pitchFamily="50" charset="-128"/>
                        </a:rPr>
                        <a:t>で着手した取り組みを定期的に振り返り（例：月</a:t>
                      </a:r>
                      <a:r>
                        <a:rPr lang="en-US" sz="1000" b="0" kern="0" dirty="0">
                          <a:solidFill>
                            <a:schemeClr val="tx1"/>
                          </a:solidFill>
                          <a:effectLst/>
                          <a:latin typeface="Meiryo UI" panose="020B0604030504040204" pitchFamily="50" charset="-128"/>
                          <a:ea typeface="Meiryo UI" panose="020B0604030504040204" pitchFamily="50" charset="-128"/>
                        </a:rPr>
                        <a:t>1</a:t>
                      </a:r>
                      <a:r>
                        <a:rPr lang="ja-JP" sz="1000" b="0" kern="0" dirty="0">
                          <a:solidFill>
                            <a:schemeClr val="tx1"/>
                          </a:solidFill>
                          <a:effectLst/>
                          <a:latin typeface="Meiryo UI" panose="020B0604030504040204" pitchFamily="50" charset="-128"/>
                          <a:ea typeface="Meiryo UI" panose="020B0604030504040204" pitchFamily="50" charset="-128"/>
                        </a:rPr>
                        <a:t>回・四半期</a:t>
                      </a:r>
                      <a:r>
                        <a:rPr lang="en-US" sz="1000" b="0" kern="0" dirty="0">
                          <a:solidFill>
                            <a:schemeClr val="tx1"/>
                          </a:solidFill>
                          <a:effectLst/>
                          <a:latin typeface="Meiryo UI" panose="020B0604030504040204" pitchFamily="50" charset="-128"/>
                          <a:ea typeface="Meiryo UI" panose="020B0604030504040204" pitchFamily="50" charset="-128"/>
                        </a:rPr>
                        <a:t>1</a:t>
                      </a:r>
                      <a:r>
                        <a:rPr lang="ja-JP" sz="1000" b="0" kern="0" dirty="0">
                          <a:solidFill>
                            <a:schemeClr val="tx1"/>
                          </a:solidFill>
                          <a:effectLst/>
                          <a:latin typeface="Meiryo UI" panose="020B0604030504040204" pitchFamily="50" charset="-128"/>
                          <a:ea typeface="Meiryo UI" panose="020B0604030504040204" pitchFamily="50" charset="-128"/>
                        </a:rPr>
                        <a:t>回など）、結果や気づきに基づいて内容・頻度・方法を見直しながら継続している。</a:t>
                      </a:r>
                      <a:r>
                        <a:rPr lang="en-US" sz="1000" b="0" kern="0" dirty="0">
                          <a:solidFill>
                            <a:schemeClr val="tx1"/>
                          </a:solidFill>
                          <a:effectLst/>
                          <a:latin typeface="Meiryo UI" panose="020B0604030504040204" pitchFamily="50" charset="-128"/>
                          <a:ea typeface="Meiryo UI" panose="020B0604030504040204" pitchFamily="50" charset="-128"/>
                        </a:rPr>
                        <a:t>  </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710437"/>
                  </a:ext>
                </a:extLst>
              </a:tr>
            </a:tbl>
          </a:graphicData>
        </a:graphic>
      </p:graphicFrame>
      <p:sp>
        <p:nvSpPr>
          <p:cNvPr id="95" name="テキスト ボックス 94">
            <a:extLst>
              <a:ext uri="{FF2B5EF4-FFF2-40B4-BE49-F238E27FC236}">
                <a16:creationId xmlns:a16="http://schemas.microsoft.com/office/drawing/2014/main" id="{84E7302F-FFED-44D8-9269-63ACC5812C1A}"/>
              </a:ext>
            </a:extLst>
          </p:cNvPr>
          <p:cNvSpPr txBox="1"/>
          <p:nvPr/>
        </p:nvSpPr>
        <p:spPr>
          <a:xfrm>
            <a:off x="106663" y="4411206"/>
            <a:ext cx="3686990" cy="446276"/>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Q</a:t>
            </a:r>
            <a:r>
              <a:rPr kumimoji="1" lang="ja-JP" altLang="en-US" sz="1400" b="1" dirty="0">
                <a:latin typeface="Meiryo UI" panose="020B0604030504040204" pitchFamily="50" charset="-128"/>
                <a:ea typeface="Meiryo UI" panose="020B0604030504040204" pitchFamily="50" charset="-128"/>
              </a:rPr>
              <a:t>）不足、強化すべき観点・キーワード</a:t>
            </a:r>
            <a:endParaRPr kumimoji="1" lang="en-US" altLang="ja-JP" sz="1400" b="1"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複数選択可</a:t>
            </a:r>
            <a:r>
              <a:rPr kumimoji="1" lang="en-US" altLang="ja-JP" sz="900" dirty="0">
                <a:latin typeface="Meiryo UI" panose="020B0604030504040204" pitchFamily="50" charset="-128"/>
                <a:ea typeface="Meiryo UI" panose="020B0604030504040204" pitchFamily="50" charset="-128"/>
              </a:rPr>
              <a:t>)</a:t>
            </a:r>
          </a:p>
        </p:txBody>
      </p:sp>
      <p:sp>
        <p:nvSpPr>
          <p:cNvPr id="96" name="テキスト ボックス 95">
            <a:extLst>
              <a:ext uri="{FF2B5EF4-FFF2-40B4-BE49-F238E27FC236}">
                <a16:creationId xmlns:a16="http://schemas.microsoft.com/office/drawing/2014/main" id="{F56F1F43-E6F9-4141-9357-2A3B3DA9C0BD}"/>
              </a:ext>
            </a:extLst>
          </p:cNvPr>
          <p:cNvSpPr txBox="1"/>
          <p:nvPr/>
        </p:nvSpPr>
        <p:spPr>
          <a:xfrm>
            <a:off x="-1" y="4925080"/>
            <a:ext cx="2228850" cy="1938992"/>
          </a:xfrm>
          <a:prstGeom prst="rect">
            <a:avLst/>
          </a:prstGeom>
          <a:noFill/>
        </p:spPr>
        <p:txBody>
          <a:bodyPr wrap="square">
            <a:spAutoFit/>
          </a:bodyPr>
          <a:lstStyle/>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ウェルビーイング</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   AI</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・先端技術</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宇宙</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文化・芸能</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スポーツ</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自然災害</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孤独・孤立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動物福祉</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その他（自由記載）</a:t>
            </a:r>
          </a:p>
          <a:p>
            <a:pPr indent="4000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特にない</a:t>
            </a:r>
          </a:p>
        </p:txBody>
      </p:sp>
      <p:sp>
        <p:nvSpPr>
          <p:cNvPr id="97" name="テキスト ボックス 96">
            <a:extLst>
              <a:ext uri="{FF2B5EF4-FFF2-40B4-BE49-F238E27FC236}">
                <a16:creationId xmlns:a16="http://schemas.microsoft.com/office/drawing/2014/main" id="{654F70D7-4487-4FA8-B1B2-6C2DBA46A297}"/>
              </a:ext>
            </a:extLst>
          </p:cNvPr>
          <p:cNvSpPr txBox="1"/>
          <p:nvPr/>
        </p:nvSpPr>
        <p:spPr>
          <a:xfrm>
            <a:off x="3944876" y="4417273"/>
            <a:ext cx="3686990"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Q</a:t>
            </a:r>
            <a:r>
              <a:rPr kumimoji="1" lang="ja-JP" altLang="en-US" sz="1400" b="1" dirty="0">
                <a:latin typeface="Meiryo UI" panose="020B0604030504040204" pitchFamily="50" charset="-128"/>
                <a:ea typeface="Meiryo UI" panose="020B0604030504040204" pitchFamily="50" charset="-128"/>
              </a:rPr>
              <a:t>）ビヨンド</a:t>
            </a:r>
            <a:r>
              <a:rPr kumimoji="1" lang="en-US" altLang="ja-JP" sz="1400" b="1" dirty="0">
                <a:latin typeface="Meiryo UI" panose="020B0604030504040204" pitchFamily="50" charset="-128"/>
                <a:ea typeface="Meiryo UI" panose="020B0604030504040204" pitchFamily="50" charset="-128"/>
              </a:rPr>
              <a:t>SDGs</a:t>
            </a:r>
            <a:r>
              <a:rPr kumimoji="1" lang="ja-JP" altLang="en-US" sz="1400" b="1" dirty="0">
                <a:latin typeface="Meiryo UI" panose="020B0604030504040204" pitchFamily="50" charset="-128"/>
                <a:ea typeface="Meiryo UI" panose="020B0604030504040204" pitchFamily="50" charset="-128"/>
              </a:rPr>
              <a:t>に向けた議論への参加希望</a:t>
            </a:r>
            <a:endParaRPr kumimoji="1" lang="en-US" altLang="ja-JP" sz="1400" b="1" dirty="0">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EFE3AA7B-B8E2-44EE-B459-155BE8C4AFAA}"/>
              </a:ext>
            </a:extLst>
          </p:cNvPr>
          <p:cNvSpPr txBox="1"/>
          <p:nvPr/>
        </p:nvSpPr>
        <p:spPr>
          <a:xfrm>
            <a:off x="3713984" y="4831046"/>
            <a:ext cx="3191348" cy="1015663"/>
          </a:xfrm>
          <a:prstGeom prst="rect">
            <a:avLst/>
          </a:prstGeom>
          <a:noFill/>
        </p:spPr>
        <p:txBody>
          <a:bodyPr wrap="square">
            <a:spAutoFit/>
          </a:bodyPr>
          <a:lstStyle/>
          <a:p>
            <a:pPr marL="266700" indent="1333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積極的に参加したいと思う</a:t>
            </a:r>
          </a:p>
          <a:p>
            <a:pPr marL="266700" indent="1333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機会があれば参加したいと思う</a:t>
            </a:r>
          </a:p>
          <a:p>
            <a:pPr marL="266700" indent="1333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あまり参加したいとは思わない</a:t>
            </a:r>
          </a:p>
          <a:p>
            <a:pPr marL="266700" indent="133350" algn="just">
              <a:tabLst>
                <a:tab pos="3456305" algn="l"/>
              </a:tabLs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参加</a:t>
            </a: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したくない</a:t>
            </a:r>
            <a:endPar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tabLst>
                <a:tab pos="3456305" algn="l"/>
              </a:tabLst>
            </a:pPr>
            <a:r>
              <a:rPr lang="en-US" altLang="ja-JP" sz="1200" kern="100">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kern="100">
                <a:latin typeface="Meiryo UI" panose="020B0604030504040204" pitchFamily="50" charset="-128"/>
                <a:ea typeface="Meiryo UI" panose="020B0604030504040204" pitchFamily="50" charset="-128"/>
                <a:cs typeface="Times New Roman" panose="02020603050405020304" pitchFamily="18" charset="0"/>
              </a:rPr>
              <a:t>　わからない</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9318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FAAEE5-80A4-4C6B-8C1E-7BBCC957DF0B}"/>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これまでの取組みと大阪府の役割</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02202" y="724484"/>
            <a:ext cx="12167699" cy="2141868"/>
          </a:xfrm>
          <a:prstGeom prst="rect">
            <a:avLst/>
          </a:prstGeom>
          <a:noFill/>
        </p:spPr>
        <p:txBody>
          <a:bodyPr wrap="square" rtlCol="0">
            <a:spAutoFit/>
          </a:bodyPr>
          <a:lstStyle/>
          <a:p>
            <a:pPr marL="271463" indent="-271463">
              <a:lnSpc>
                <a:spcPts val="2300"/>
              </a:lnSpc>
            </a:pPr>
            <a:r>
              <a:rPr kumimoji="1"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endParaRPr kumimoji="1" lang="en-US" altLang="ja-JP" dirty="0">
              <a:latin typeface="Meiryo UI" panose="020B0604030504040204" pitchFamily="50" charset="-128"/>
              <a:ea typeface="Meiryo UI" panose="020B0604030504040204" pitchFamily="50" charset="-128"/>
            </a:endParaRPr>
          </a:p>
          <a:p>
            <a:pPr marL="271463" indent="-271463">
              <a:lnSpc>
                <a:spcPts val="2300"/>
              </a:lnSpc>
            </a:pPr>
            <a:r>
              <a:rPr kumimoji="1"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オール大阪で新たな取組みの創出を図るため</a:t>
            </a:r>
            <a:r>
              <a:rPr lang="en-US" altLang="ja-JP" b="1" u="sng" dirty="0">
                <a:latin typeface="Meiryo UI" panose="020B0604030504040204" pitchFamily="50" charset="-128"/>
                <a:ea typeface="Meiryo UI" panose="020B0604030504040204" pitchFamily="50" charset="-128"/>
              </a:rPr>
              <a:t>『Osaka</a:t>
            </a:r>
            <a:r>
              <a:rPr lang="ja-JP" altLang="en-US" b="1" u="sng" dirty="0">
                <a:latin typeface="Meiryo UI" panose="020B0604030504040204" pitchFamily="50" charset="-128"/>
                <a:ea typeface="Meiryo UI" panose="020B0604030504040204" pitchFamily="50" charset="-128"/>
              </a:rPr>
              <a:t>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 ビジョン</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2020</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年）</a:t>
            </a:r>
            <a:r>
              <a:rPr lang="ja-JP" altLang="en-US" u="sng" dirty="0">
                <a:latin typeface="Meiryo UI" panose="020B0604030504040204" pitchFamily="50" charset="-128"/>
                <a:ea typeface="Meiryo UI" panose="020B0604030504040204" pitchFamily="50" charset="-128"/>
                <a:cs typeface="Meiryo UI" panose="020B0604030504040204" pitchFamily="50" charset="-128"/>
              </a:rPr>
              <a:t>３</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また、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を意識した行動を広げていくため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大阪</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行動憲章</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1</a:t>
            </a:r>
            <a:r>
              <a:rPr lang="ja-JP" altLang="en-US" u="sng" dirty="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するとともに、</a:t>
            </a:r>
            <a:endParaRPr lang="en-US" altLang="ja-JP"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府民一人ひとりの具体的行動を促すため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私の</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宣言プロジェクト</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を開始（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の認知度が着実に高まる中、</a:t>
            </a:r>
            <a:r>
              <a:rPr lang="en-US" altLang="ja-JP" dirty="0">
                <a:latin typeface="Meiryo UI" panose="020B0604030504040204" pitchFamily="50" charset="-128"/>
                <a:ea typeface="Meiryo UI" panose="020B0604030504040204" pitchFamily="50" charset="-128"/>
              </a:rPr>
              <a:t> 『Osaka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ビジョン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に掲げる大阪府の役割に沿って、</a:t>
            </a:r>
            <a:r>
              <a:rPr lang="ja-JP" altLang="en-US" b="1" dirty="0">
                <a:latin typeface="Meiryo UI" panose="020B0604030504040204" pitchFamily="50" charset="-128"/>
                <a:ea typeface="Meiryo UI" panose="020B0604030504040204" pitchFamily="50" charset="-128"/>
              </a:rPr>
              <a:t>より理解を深める活動や、</a:t>
            </a:r>
            <a:endParaRPr lang="en-US" altLang="ja-JP" b="1"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ステークホルダー間の連携を促す取組みを推進していく</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0861" y="3230324"/>
            <a:ext cx="5545108" cy="369332"/>
          </a:xfrm>
          <a:prstGeom prst="rect">
            <a:avLst/>
          </a:prstGeom>
          <a:noFill/>
        </p:spPr>
        <p:txBody>
          <a:bodyPr wrap="none" rtlCol="0">
            <a:spAutoFit/>
          </a:bodyPr>
          <a:lstStyle/>
          <a:p>
            <a:r>
              <a:rPr lang="ja-JP" altLang="en-US" b="1" dirty="0"/>
              <a:t>◆</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kumimoji="1" lang="en-US" altLang="ja-JP" b="1" dirty="0"/>
              <a:t>』</a:t>
            </a:r>
            <a:r>
              <a:rPr kumimoji="1" lang="ja-JP" altLang="en-US" b="1" dirty="0"/>
              <a:t>で掲げる大阪府の役割</a:t>
            </a:r>
          </a:p>
        </p:txBody>
      </p:sp>
      <p:sp>
        <p:nvSpPr>
          <p:cNvPr id="32" name="正方形/長方形 31"/>
          <p:cNvSpPr/>
          <p:nvPr/>
        </p:nvSpPr>
        <p:spPr>
          <a:xfrm>
            <a:off x="560439" y="3653006"/>
            <a:ext cx="11651226" cy="314108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25F2DEB-EE85-432C-A384-2F23F4F7386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2690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2307228"/>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議題１　令和７年度の事業報告</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200" dirty="0">
                <a:solidFill>
                  <a:schemeClr val="tx1"/>
                </a:solidFill>
                <a:latin typeface="Meiryo UI" panose="020B0604030504040204" pitchFamily="50" charset="-128"/>
                <a:ea typeface="Meiryo UI" panose="020B0604030504040204" pitchFamily="50" charset="-128"/>
              </a:rPr>
              <a:t>（</a:t>
            </a:r>
            <a:r>
              <a:rPr kumimoji="1" lang="en-US" altLang="ja-JP" sz="3200" dirty="0">
                <a:solidFill>
                  <a:schemeClr val="tx1"/>
                </a:solidFill>
                <a:latin typeface="Meiryo UI" panose="020B0604030504040204" pitchFamily="50" charset="-128"/>
                <a:ea typeface="Meiryo UI" panose="020B0604030504040204" pitchFamily="50" charset="-128"/>
              </a:rPr>
              <a:t>10</a:t>
            </a:r>
            <a:r>
              <a:rPr kumimoji="1" lang="ja-JP" altLang="en-US" sz="3200" dirty="0">
                <a:solidFill>
                  <a:schemeClr val="tx1"/>
                </a:solidFill>
                <a:latin typeface="Meiryo UI" panose="020B0604030504040204" pitchFamily="50" charset="-128"/>
                <a:ea typeface="Meiryo UI" panose="020B0604030504040204" pitchFamily="50" charset="-128"/>
              </a:rPr>
              <a:t>月以降の取り組みを中心に報告いたします）</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0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3</a:t>
            </a:fld>
            <a:endParaRPr kumimoji="1" lang="ja-JP" altLang="en-US" sz="1400">
              <a:solidFill>
                <a:prstClr val="black"/>
              </a:solidFill>
            </a:endParaRPr>
          </a:p>
        </p:txBody>
      </p:sp>
      <p:sp>
        <p:nvSpPr>
          <p:cNvPr id="16" name="正方形/長方形 15">
            <a:extLst>
              <a:ext uri="{FF2B5EF4-FFF2-40B4-BE49-F238E27FC236}">
                <a16:creationId xmlns:a16="http://schemas.microsoft.com/office/drawing/2014/main" id="{4B7C0B4C-A3C5-4D60-8424-6E3648F1C82F}"/>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B63FCB4-3D05-4ED2-B1E1-BE2C0058F8A5}"/>
              </a:ext>
            </a:extLst>
          </p:cNvPr>
          <p:cNvSpPr/>
          <p:nvPr/>
        </p:nvSpPr>
        <p:spPr>
          <a:xfrm>
            <a:off x="272110" y="950621"/>
            <a:ext cx="12096016" cy="6158504"/>
          </a:xfrm>
          <a:prstGeom prst="rect">
            <a:avLst/>
          </a:prstGeom>
          <a:solidFill>
            <a:schemeClr val="bg1">
              <a:lumMod val="95000"/>
            </a:schemeClr>
          </a:solidFill>
        </p:spPr>
        <p:txBody>
          <a:bodyPr wrap="square">
            <a:noAutofit/>
          </a:bodyPr>
          <a:lstStyle/>
          <a:p>
            <a:r>
              <a:rPr lang="ja-JP" altLang="en-US" sz="1600" b="1" dirty="0">
                <a:latin typeface="Meiryo UI" panose="020B0604030504040204" pitchFamily="50" charset="-128"/>
                <a:ea typeface="Meiryo UI" panose="020B0604030504040204" pitchFamily="50" charset="-128"/>
              </a:rPr>
              <a:t>〇 府民や企業・団体に向けた機運醸成</a:t>
            </a:r>
            <a:endParaRPr lang="en-US" altLang="ja-JP" sz="1600" b="1" dirty="0">
              <a:latin typeface="Meiryo UI" panose="020B0604030504040204" pitchFamily="50" charset="-128"/>
              <a:ea typeface="Meiryo UI" panose="020B0604030504040204" pitchFamily="50" charset="-128"/>
            </a:endParaRPr>
          </a:p>
          <a:p>
            <a:pPr indent="271463">
              <a:spcBef>
                <a:spcPts val="600"/>
              </a:spcBef>
            </a:pPr>
            <a:r>
              <a:rPr lang="en-US" altLang="ja-JP" sz="1600" b="1" dirty="0">
                <a:latin typeface="Meiryo UI" panose="020B0604030504040204" pitchFamily="50" charset="-128"/>
                <a:ea typeface="Meiryo UI" panose="020B0604030504040204" pitchFamily="50" charset="-128"/>
              </a:rPr>
              <a:t>&lt;</a:t>
            </a:r>
            <a:r>
              <a:rPr lang="ja-JP" altLang="en-US" sz="1600" b="1" dirty="0">
                <a:latin typeface="Meiryo UI" panose="020B0604030504040204" pitchFamily="50" charset="-128"/>
                <a:ea typeface="Meiryo UI" panose="020B0604030504040204" pitchFamily="50" charset="-128"/>
              </a:rPr>
              <a:t>大学や各種団体向け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の講演・講義</a:t>
            </a:r>
            <a:r>
              <a:rPr lang="en-US" altLang="ja-JP" sz="1600" b="1" dirty="0">
                <a:latin typeface="Meiryo UI" panose="020B0604030504040204" pitchFamily="50" charset="-128"/>
                <a:ea typeface="Meiryo UI" panose="020B0604030504040204" pitchFamily="50" charset="-128"/>
              </a:rPr>
              <a:t>&gt;</a:t>
            </a:r>
          </a:p>
          <a:p>
            <a:r>
              <a:rPr lang="ja-JP" altLang="en-US" sz="1600" dirty="0">
                <a:latin typeface="Meiryo UI" panose="020B0604030504040204" pitchFamily="50" charset="-128"/>
                <a:ea typeface="Meiryo UI" panose="020B0604030504040204" pitchFamily="50" charset="-128"/>
              </a:rPr>
              <a:t>　　　大阪ホスピタリティ・アカデミー（</a:t>
            </a:r>
            <a:r>
              <a:rPr lang="en-US" altLang="ja-JP" sz="1600" dirty="0">
                <a:latin typeface="Meiryo UI" panose="020B0604030504040204" pitchFamily="50" charset="-128"/>
                <a:ea typeface="Meiryo UI" panose="020B0604030504040204" pitchFamily="50" charset="-128"/>
              </a:rPr>
              <a:t>12/15</a:t>
            </a:r>
            <a:r>
              <a:rPr lang="ja-JP" altLang="en-US" sz="1600" dirty="0">
                <a:latin typeface="Meiryo UI" panose="020B0604030504040204" pitchFamily="50" charset="-128"/>
                <a:ea typeface="Meiryo UI" panose="020B0604030504040204" pitchFamily="50" charset="-128"/>
              </a:rPr>
              <a:t>）</a:t>
            </a:r>
          </a:p>
          <a:p>
            <a:pPr indent="271463"/>
            <a:endParaRPr lang="en-US" altLang="ja-JP" sz="1600" dirty="0">
              <a:latin typeface="Meiryo UI" panose="020B0604030504040204" pitchFamily="50" charset="-128"/>
              <a:ea typeface="Meiryo UI" panose="020B0604030504040204" pitchFamily="50" charset="-128"/>
            </a:endParaRPr>
          </a:p>
          <a:p>
            <a:pPr indent="271463"/>
            <a:r>
              <a:rPr lang="en-US" altLang="ja-JP" sz="1600" b="1" dirty="0">
                <a:latin typeface="Meiryo UI" panose="020B0604030504040204" pitchFamily="50" charset="-128"/>
                <a:ea typeface="Meiryo UI" panose="020B0604030504040204" pitchFamily="50" charset="-128"/>
              </a:rPr>
              <a:t>&lt;</a:t>
            </a:r>
            <a:r>
              <a:rPr lang="ja-JP" altLang="en-US" sz="1600" b="1" dirty="0">
                <a:latin typeface="Meiryo UI" panose="020B0604030504040204" pitchFamily="50" charset="-128"/>
                <a:ea typeface="Meiryo UI" panose="020B0604030504040204" pitchFamily="50" charset="-128"/>
              </a:rPr>
              <a:t>ステークホルダーとの連携による</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イベント等</a:t>
            </a:r>
            <a:r>
              <a:rPr lang="en-US" altLang="ja-JP" sz="1600" b="1" dirty="0">
                <a:latin typeface="Meiryo UI" panose="020B0604030504040204" pitchFamily="50" charset="-128"/>
                <a:ea typeface="Meiryo UI" panose="020B0604030504040204" pitchFamily="50" charset="-128"/>
              </a:rPr>
              <a:t>&gt;</a:t>
            </a:r>
          </a:p>
          <a:p>
            <a:pPr indent="271463"/>
            <a:r>
              <a:rPr lang="ja-JP" altLang="en-US" sz="1600" dirty="0">
                <a:latin typeface="Meiryo UI" panose="020B0604030504040204" pitchFamily="50" charset="-128"/>
                <a:ea typeface="Meiryo UI" panose="020B0604030504040204" pitchFamily="50" charset="-128"/>
              </a:rPr>
              <a:t>　産経新聞</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キッズ支援プロジェクト（</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indent="271463"/>
            <a:r>
              <a:rPr lang="ja-JP" altLang="en-US" sz="1600" dirty="0">
                <a:latin typeface="Meiryo UI" panose="020B0604030504040204" pitchFamily="50" charset="-128"/>
                <a:ea typeface="Meiryo UI" panose="020B0604030504040204" pitchFamily="50" charset="-128"/>
              </a:rPr>
              <a:t>　三井不動産</a:t>
            </a:r>
            <a:r>
              <a:rPr lang="en-US" altLang="ja-JP" sz="1600" dirty="0">
                <a:latin typeface="Meiryo UI" panose="020B0604030504040204" pitchFamily="50" charset="-128"/>
                <a:ea typeface="Meiryo UI" panose="020B0604030504040204" pitchFamily="50" charset="-128"/>
              </a:rPr>
              <a:t>×EXPO</a:t>
            </a:r>
            <a:r>
              <a:rPr lang="ja-JP" altLang="en-US" sz="1600" dirty="0">
                <a:latin typeface="Meiryo UI" panose="020B0604030504040204" pitchFamily="50" charset="-128"/>
                <a:ea typeface="Meiryo UI" panose="020B0604030504040204" pitchFamily="50" charset="-128"/>
              </a:rPr>
              <a:t>文化祭（</a:t>
            </a:r>
            <a:r>
              <a:rPr lang="en-US" altLang="ja-JP" sz="1600" dirty="0">
                <a:latin typeface="Meiryo UI" panose="020B0604030504040204" pitchFamily="50" charset="-128"/>
                <a:ea typeface="Meiryo UI" panose="020B0604030504040204" pitchFamily="50" charset="-128"/>
              </a:rPr>
              <a:t>11/15</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EEC08DD-C9E0-4F60-8C88-7742E4E5B46C}"/>
              </a:ext>
            </a:extLst>
          </p:cNvPr>
          <p:cNvSpPr/>
          <p:nvPr/>
        </p:nvSpPr>
        <p:spPr>
          <a:xfrm>
            <a:off x="7385766" y="2650149"/>
            <a:ext cx="2412129" cy="246221"/>
          </a:xfrm>
          <a:prstGeom prst="rect">
            <a:avLst/>
          </a:prstGeom>
          <a:noFill/>
        </p:spPr>
        <p:txBody>
          <a:bodyPr wrap="square">
            <a:spAutoFit/>
          </a:bodyPr>
          <a:lstStyle/>
          <a:p>
            <a:pPr indent="76101">
              <a:spcBef>
                <a:spcPts val="488"/>
              </a:spcBef>
            </a:pPr>
            <a:r>
              <a:rPr lang="en-US" altLang="ja-JP" sz="1000" dirty="0">
                <a:latin typeface="Meiryo UI" panose="020B0604030504040204" pitchFamily="50" charset="-128"/>
                <a:ea typeface="Meiryo UI" panose="020B0604030504040204" pitchFamily="50" charset="-128"/>
              </a:rPr>
              <a:t>EXPO</a:t>
            </a:r>
            <a:r>
              <a:rPr lang="ja-JP" altLang="en-US" sz="1000" dirty="0">
                <a:latin typeface="Meiryo UI" panose="020B0604030504040204" pitchFamily="50" charset="-128"/>
                <a:ea typeface="Meiryo UI" panose="020B0604030504040204" pitchFamily="50" charset="-128"/>
              </a:rPr>
              <a:t>文化祭におけるブース出展の様子</a:t>
            </a:r>
            <a:endParaRPr lang="en-US" altLang="ja-JP" sz="1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5AF60500-CC2C-4198-805F-F484A3986966}"/>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　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C5598A80-D074-4919-8B4D-5AF7FA56571C}"/>
              </a:ext>
            </a:extLst>
          </p:cNvPr>
          <p:cNvSpPr/>
          <p:nvPr/>
        </p:nvSpPr>
        <p:spPr>
          <a:xfrm>
            <a:off x="446075" y="2954868"/>
            <a:ext cx="5874043" cy="3776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E4E426D-8F98-4A22-A181-87386058D504}"/>
              </a:ext>
            </a:extLst>
          </p:cNvPr>
          <p:cNvSpPr txBox="1"/>
          <p:nvPr/>
        </p:nvSpPr>
        <p:spPr>
          <a:xfrm>
            <a:off x="523356" y="3038866"/>
            <a:ext cx="5719680" cy="2355517"/>
          </a:xfrm>
          <a:prstGeom prst="rect">
            <a:avLst/>
          </a:prstGeom>
          <a:noFill/>
        </p:spPr>
        <p:txBody>
          <a:bodyPr wrap="square" rtlCol="0">
            <a:spAutoFit/>
          </a:bodyPr>
          <a:lstStyle/>
          <a:p>
            <a:pPr>
              <a:lnSpc>
                <a:spcPct val="150000"/>
              </a:lnSpc>
            </a:pPr>
            <a:r>
              <a:rPr kumimoji="1" lang="ja-JP" altLang="en-US" sz="1600" b="1" u="sng" dirty="0">
                <a:latin typeface="Meiryo UI" panose="020B0604030504040204" pitchFamily="50" charset="-128"/>
                <a:ea typeface="Meiryo UI" panose="020B0604030504040204" pitchFamily="50" charset="-128"/>
              </a:rPr>
              <a:t>＜新たな取組み①＞関西大学社会学部草郷ゼミ生との講義開発</a:t>
            </a:r>
            <a:endParaRPr kumimoji="1" lang="en-US" altLang="ja-JP" sz="1600" b="1" u="sng"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学生が</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をジブンゴト化し、具体的な行動に移すきっかけとなる「講義」と「教材」の開発に取り組みました。「ファストファッション」をテーマに、大量生産・大量消費の現状やリサイクル率の低さなどの課題を学んだうえで、付箋と模造紙を使用し「企業」、「国」、「消費者」、それぞれの立場からできることをグループで考える内容です。ファストファッション以外のテーマでも実施でき、学生の興味・関心に応じたアレンジが可能です。</a:t>
            </a:r>
          </a:p>
        </p:txBody>
      </p:sp>
      <p:sp>
        <p:nvSpPr>
          <p:cNvPr id="21" name="四角形: 角を丸くする 20">
            <a:extLst>
              <a:ext uri="{FF2B5EF4-FFF2-40B4-BE49-F238E27FC236}">
                <a16:creationId xmlns:a16="http://schemas.microsoft.com/office/drawing/2014/main" id="{2DAD3C3F-4C7F-473C-B611-04CA1ACFCBAB}"/>
              </a:ext>
            </a:extLst>
          </p:cNvPr>
          <p:cNvSpPr/>
          <p:nvPr/>
        </p:nvSpPr>
        <p:spPr>
          <a:xfrm>
            <a:off x="6397401" y="2954867"/>
            <a:ext cx="5877668" cy="39115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47228FF9-D9FF-4A84-81D7-461A4CBD7B2C}"/>
              </a:ext>
            </a:extLst>
          </p:cNvPr>
          <p:cNvSpPr txBox="1"/>
          <p:nvPr/>
        </p:nvSpPr>
        <p:spPr>
          <a:xfrm>
            <a:off x="6646536" y="3041430"/>
            <a:ext cx="5444215" cy="2032351"/>
          </a:xfrm>
          <a:prstGeom prst="rect">
            <a:avLst/>
          </a:prstGeom>
          <a:noFill/>
        </p:spPr>
        <p:txBody>
          <a:bodyPr wrap="square" rtlCol="0">
            <a:spAutoFit/>
          </a:bodyPr>
          <a:lstStyle/>
          <a:p>
            <a:pPr>
              <a:lnSpc>
                <a:spcPct val="150000"/>
              </a:lnSpc>
            </a:pPr>
            <a:r>
              <a:rPr kumimoji="1" lang="ja-JP" altLang="en-US" sz="1600" b="1" u="sng" dirty="0">
                <a:latin typeface="Meiryo UI" panose="020B0604030504040204" pitchFamily="50" charset="-128"/>
                <a:ea typeface="Meiryo UI" panose="020B0604030504040204" pitchFamily="50" charset="-128"/>
              </a:rPr>
              <a:t>＜新たな取組み②＞立命館大学、</a:t>
            </a:r>
            <a:r>
              <a:rPr kumimoji="1" lang="en-US" altLang="ja-JP" sz="1600" b="1" u="sng" dirty="0">
                <a:latin typeface="Meiryo UI" panose="020B0604030504040204" pitchFamily="50" charset="-128"/>
                <a:ea typeface="Meiryo UI" panose="020B0604030504040204" pitchFamily="50" charset="-128"/>
              </a:rPr>
              <a:t>Microsoft</a:t>
            </a:r>
            <a:r>
              <a:rPr kumimoji="1" lang="ja-JP" altLang="en-US" sz="1600" b="1" u="sng" dirty="0">
                <a:latin typeface="Meiryo UI" panose="020B0604030504040204" pitchFamily="50" charset="-128"/>
                <a:ea typeface="Meiryo UI" panose="020B0604030504040204" pitchFamily="50" charset="-128"/>
              </a:rPr>
              <a:t>社との連携</a:t>
            </a:r>
            <a:endParaRPr kumimoji="1" lang="en-US" altLang="ja-JP" sz="1600" b="1" u="sng" dirty="0">
              <a:latin typeface="Meiryo UI" panose="020B0604030504040204" pitchFamily="50" charset="-128"/>
              <a:ea typeface="Meiryo UI" panose="020B0604030504040204" pitchFamily="50" charset="-128"/>
            </a:endParaRPr>
          </a:p>
          <a:p>
            <a:pPr>
              <a:lnSpc>
                <a:spcPct val="150000"/>
              </a:lnSpc>
            </a:pP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を活用した社会課題の解決に関心のある学生を募り、解決策の企画をサポートするプログラムを実施しました。</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プログラムに参加した学生のうち</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名が、関西</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プラットフォーム主催の「関西</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ユースアクション」に応募し、</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名がベストアイデア賞、</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名がグッドアクション賞を受賞しました。</a:t>
            </a:r>
          </a:p>
        </p:txBody>
      </p:sp>
      <p:sp>
        <p:nvSpPr>
          <p:cNvPr id="20" name="スライド番号プレースホルダー 5">
            <a:extLst>
              <a:ext uri="{FF2B5EF4-FFF2-40B4-BE49-F238E27FC236}">
                <a16:creationId xmlns:a16="http://schemas.microsoft.com/office/drawing/2014/main" id="{CD62320F-6321-44F6-B46C-73C4879DFF5A}"/>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pic>
        <p:nvPicPr>
          <p:cNvPr id="3" name="図 2">
            <a:extLst>
              <a:ext uri="{FF2B5EF4-FFF2-40B4-BE49-F238E27FC236}">
                <a16:creationId xmlns:a16="http://schemas.microsoft.com/office/drawing/2014/main" id="{E2F388AD-25F1-4712-9D89-2F940F91F6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84965" y="1080254"/>
            <a:ext cx="967358" cy="1569896"/>
          </a:xfrm>
          <a:prstGeom prst="rect">
            <a:avLst/>
          </a:prstGeom>
        </p:spPr>
      </p:pic>
      <p:pic>
        <p:nvPicPr>
          <p:cNvPr id="5" name="図 4">
            <a:extLst>
              <a:ext uri="{FF2B5EF4-FFF2-40B4-BE49-F238E27FC236}">
                <a16:creationId xmlns:a16="http://schemas.microsoft.com/office/drawing/2014/main" id="{93D3F6DE-22C1-4CBC-8E74-5C6FF9E4B4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6127" y="1080253"/>
            <a:ext cx="1885704" cy="1569896"/>
          </a:xfrm>
          <a:prstGeom prst="rect">
            <a:avLst/>
          </a:prstGeom>
        </p:spPr>
      </p:pic>
      <p:pic>
        <p:nvPicPr>
          <p:cNvPr id="23" name="図 22">
            <a:extLst>
              <a:ext uri="{FF2B5EF4-FFF2-40B4-BE49-F238E27FC236}">
                <a16:creationId xmlns:a16="http://schemas.microsoft.com/office/drawing/2014/main" id="{D7449C47-77B8-4382-ACE6-2C80EEE0B2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931" y="5500230"/>
            <a:ext cx="1737317" cy="964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図 23">
            <a:extLst>
              <a:ext uri="{FF2B5EF4-FFF2-40B4-BE49-F238E27FC236}">
                <a16:creationId xmlns:a16="http://schemas.microsoft.com/office/drawing/2014/main" id="{93F20739-9A20-40EB-A159-E5D41BCDB7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41418" y="5478380"/>
            <a:ext cx="1805808" cy="1008563"/>
          </a:xfrm>
          <a:prstGeom prst="rect">
            <a:avLst/>
          </a:prstGeom>
        </p:spPr>
      </p:pic>
      <p:pic>
        <p:nvPicPr>
          <p:cNvPr id="11" name="図 10">
            <a:extLst>
              <a:ext uri="{FF2B5EF4-FFF2-40B4-BE49-F238E27FC236}">
                <a16:creationId xmlns:a16="http://schemas.microsoft.com/office/drawing/2014/main" id="{A85685DF-BA23-477A-9025-0E9B741237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34650" y="5500230"/>
            <a:ext cx="1905302" cy="964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図 12">
            <a:extLst>
              <a:ext uri="{FF2B5EF4-FFF2-40B4-BE49-F238E27FC236}">
                <a16:creationId xmlns:a16="http://schemas.microsoft.com/office/drawing/2014/main" id="{E68A694B-B5E1-4D4F-9E75-3443370651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63368" y="5171117"/>
            <a:ext cx="2142100" cy="1160833"/>
          </a:xfrm>
          <a:prstGeom prst="rect">
            <a:avLst/>
          </a:prstGeom>
        </p:spPr>
      </p:pic>
      <p:pic>
        <p:nvPicPr>
          <p:cNvPr id="17" name="図 16">
            <a:extLst>
              <a:ext uri="{FF2B5EF4-FFF2-40B4-BE49-F238E27FC236}">
                <a16:creationId xmlns:a16="http://schemas.microsoft.com/office/drawing/2014/main" id="{F27EF3F9-B7C9-40FE-832C-484503948A7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60810" y="5149726"/>
            <a:ext cx="1571296" cy="891320"/>
          </a:xfrm>
          <a:prstGeom prst="rect">
            <a:avLst/>
          </a:prstGeom>
        </p:spPr>
      </p:pic>
      <p:pic>
        <p:nvPicPr>
          <p:cNvPr id="27" name="図 26">
            <a:extLst>
              <a:ext uri="{FF2B5EF4-FFF2-40B4-BE49-F238E27FC236}">
                <a16:creationId xmlns:a16="http://schemas.microsoft.com/office/drawing/2014/main" id="{E5646A96-2332-4E23-AF39-11004978C79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45410" y="5061496"/>
            <a:ext cx="1593293" cy="945697"/>
          </a:xfrm>
          <a:prstGeom prst="rect">
            <a:avLst/>
          </a:prstGeom>
        </p:spPr>
      </p:pic>
      <p:pic>
        <p:nvPicPr>
          <p:cNvPr id="26" name="図 25">
            <a:extLst>
              <a:ext uri="{FF2B5EF4-FFF2-40B4-BE49-F238E27FC236}">
                <a16:creationId xmlns:a16="http://schemas.microsoft.com/office/drawing/2014/main" id="{952C60A5-CE1C-4C37-A04F-D23C281A092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13427" y="5934743"/>
            <a:ext cx="1593293" cy="891320"/>
          </a:xfrm>
          <a:prstGeom prst="rect">
            <a:avLst/>
          </a:prstGeom>
        </p:spPr>
      </p:pic>
      <p:pic>
        <p:nvPicPr>
          <p:cNvPr id="29" name="図 28">
            <a:extLst>
              <a:ext uri="{FF2B5EF4-FFF2-40B4-BE49-F238E27FC236}">
                <a16:creationId xmlns:a16="http://schemas.microsoft.com/office/drawing/2014/main" id="{C4FA3ED0-DD0B-432F-AB1F-E091FFCCB64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99396" y="5934743"/>
            <a:ext cx="1571296" cy="884493"/>
          </a:xfrm>
          <a:prstGeom prst="rect">
            <a:avLst/>
          </a:prstGeom>
        </p:spPr>
      </p:pic>
    </p:spTree>
    <p:extLst>
      <p:ext uri="{BB962C8B-B14F-4D97-AF65-F5344CB8AC3E}">
        <p14:creationId xmlns:p14="http://schemas.microsoft.com/office/powerpoint/2010/main" val="125353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4</a:t>
            </a:fld>
            <a:endParaRPr kumimoji="1" lang="ja-JP" altLang="en-US" sz="1400">
              <a:solidFill>
                <a:prstClr val="black"/>
              </a:solidFill>
            </a:endParaRPr>
          </a:p>
        </p:txBody>
      </p:sp>
      <p:sp>
        <p:nvSpPr>
          <p:cNvPr id="16" name="正方形/長方形 15">
            <a:extLst>
              <a:ext uri="{FF2B5EF4-FFF2-40B4-BE49-F238E27FC236}">
                <a16:creationId xmlns:a16="http://schemas.microsoft.com/office/drawing/2014/main" id="{79F0762F-5E16-4E80-8932-337ECA1F7457}"/>
              </a:ext>
            </a:extLst>
          </p:cNvPr>
          <p:cNvSpPr/>
          <p:nvPr/>
        </p:nvSpPr>
        <p:spPr>
          <a:xfrm>
            <a:off x="89843" y="922816"/>
            <a:ext cx="12416568" cy="6186309"/>
          </a:xfrm>
          <a:prstGeom prst="rect">
            <a:avLst/>
          </a:prstGeom>
          <a:solidFill>
            <a:schemeClr val="bg1">
              <a:lumMod val="95000"/>
            </a:schemeClr>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〇 私の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宣言プロジェクトの推進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府民や企業・団体などに、自らが行う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の達成に向けた取組みを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宣言してもらうプロジェクト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宣言の件数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OSAKA</a:t>
            </a:r>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データブック」の</a:t>
            </a:r>
            <a:r>
              <a:rPr lang="en-US" altLang="ja-JP" sz="1600" b="1" dirty="0">
                <a:latin typeface="Meiryo UI" panose="020B0604030504040204" pitchFamily="50" charset="-128"/>
                <a:ea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rPr>
              <a:t>年度版を策定</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昨年度作成したデータブックを最新データに更新（令和</a:t>
            </a:r>
            <a:r>
              <a:rPr kumimoji="1" lang="en-US" altLang="ja-JP" sz="1600" dirty="0">
                <a:latin typeface="Meiryo UI" panose="020B0604030504040204" pitchFamily="50" charset="-128"/>
                <a:ea typeface="Meiryo UI" panose="020B0604030504040204" pitchFamily="50" charset="-128"/>
              </a:rPr>
              <a:t>8</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月）引き続き、自治体</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モニタリング研究会が開発したデータを活用。</a:t>
            </a:r>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542925">
              <a:spcBef>
                <a:spcPts val="600"/>
              </a:spcBef>
            </a:pPr>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BAC54F08-484E-4339-B84A-0F1C6844F17A}"/>
              </a:ext>
            </a:extLst>
          </p:cNvPr>
          <p:cNvSpPr/>
          <p:nvPr/>
        </p:nvSpPr>
        <p:spPr>
          <a:xfrm>
            <a:off x="8494024" y="1420994"/>
            <a:ext cx="2439878"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宣言件数の推移（件）</a:t>
            </a:r>
            <a:endParaRPr lang="en-US" altLang="ja-JP" sz="12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1B03AF-451F-4891-A2E9-B3FA7C32D815}"/>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3</a:t>
            </a:r>
            <a:endParaRPr kumimoji="1" lang="ja-JP" altLang="en-US" dirty="0">
              <a:solidFill>
                <a:prstClr val="black"/>
              </a:solidFill>
            </a:endParaRPr>
          </a:p>
        </p:txBody>
      </p:sp>
      <p:sp>
        <p:nvSpPr>
          <p:cNvPr id="12" name="テキスト ボックス 11">
            <a:extLst>
              <a:ext uri="{FF2B5EF4-FFF2-40B4-BE49-F238E27FC236}">
                <a16:creationId xmlns:a16="http://schemas.microsoft.com/office/drawing/2014/main" id="{FCCFEA9B-95E8-4FA5-9EE0-9B6745E9579B}"/>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　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E88D56A-8E44-4E8D-A926-5A2A9D660445}"/>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5" name="スライド番号プレースホルダー 5">
            <a:extLst>
              <a:ext uri="{FF2B5EF4-FFF2-40B4-BE49-F238E27FC236}">
                <a16:creationId xmlns:a16="http://schemas.microsoft.com/office/drawing/2014/main" id="{EADA44D2-8449-4357-A3F2-B47F7667CD21}"/>
              </a:ext>
            </a:extLst>
          </p:cNvPr>
          <p:cNvSpPr txBox="1">
            <a:spLocks/>
          </p:cNvSpPr>
          <p:nvPr/>
        </p:nvSpPr>
        <p:spPr>
          <a:xfrm>
            <a:off x="12010901" y="96790"/>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graphicFrame>
        <p:nvGraphicFramePr>
          <p:cNvPr id="3" name="表 3">
            <a:extLst>
              <a:ext uri="{FF2B5EF4-FFF2-40B4-BE49-F238E27FC236}">
                <a16:creationId xmlns:a16="http://schemas.microsoft.com/office/drawing/2014/main" id="{25A16144-D8DD-4A32-968B-51C8FDE82E02}"/>
              </a:ext>
            </a:extLst>
          </p:cNvPr>
          <p:cNvGraphicFramePr>
            <a:graphicFrameLocks noGrp="1"/>
          </p:cNvGraphicFramePr>
          <p:nvPr>
            <p:extLst>
              <p:ext uri="{D42A27DB-BD31-4B8C-83A1-F6EECF244321}">
                <p14:modId xmlns:p14="http://schemas.microsoft.com/office/powerpoint/2010/main" val="4117770688"/>
              </p:ext>
            </p:extLst>
          </p:nvPr>
        </p:nvGraphicFramePr>
        <p:xfrm>
          <a:off x="470647" y="2306070"/>
          <a:ext cx="5927589" cy="1432212"/>
        </p:xfrm>
        <a:graphic>
          <a:graphicData uri="http://schemas.openxmlformats.org/drawingml/2006/table">
            <a:tbl>
              <a:tblPr firstRow="1" bandRow="1">
                <a:tableStyleId>{5C22544A-7EE6-4342-B048-85BDC9FD1C3A}</a:tableStyleId>
              </a:tblPr>
              <a:tblGrid>
                <a:gridCol w="1750035">
                  <a:extLst>
                    <a:ext uri="{9D8B030D-6E8A-4147-A177-3AD203B41FA5}">
                      <a16:colId xmlns:a16="http://schemas.microsoft.com/office/drawing/2014/main" val="3492928052"/>
                    </a:ext>
                  </a:extLst>
                </a:gridCol>
                <a:gridCol w="1392518">
                  <a:extLst>
                    <a:ext uri="{9D8B030D-6E8A-4147-A177-3AD203B41FA5}">
                      <a16:colId xmlns:a16="http://schemas.microsoft.com/office/drawing/2014/main" val="3942548327"/>
                    </a:ext>
                  </a:extLst>
                </a:gridCol>
                <a:gridCol w="1392518">
                  <a:extLst>
                    <a:ext uri="{9D8B030D-6E8A-4147-A177-3AD203B41FA5}">
                      <a16:colId xmlns:a16="http://schemas.microsoft.com/office/drawing/2014/main" val="4004654689"/>
                    </a:ext>
                  </a:extLst>
                </a:gridCol>
                <a:gridCol w="1392518">
                  <a:extLst>
                    <a:ext uri="{9D8B030D-6E8A-4147-A177-3AD203B41FA5}">
                      <a16:colId xmlns:a16="http://schemas.microsoft.com/office/drawing/2014/main" val="3404756883"/>
                    </a:ext>
                  </a:extLst>
                </a:gridCol>
              </a:tblGrid>
              <a:tr h="347693">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宣言件数</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うち個人</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うち企業・団体</a:t>
                      </a:r>
                    </a:p>
                  </a:txBody>
                  <a:tcPr anchor="ctr"/>
                </a:tc>
                <a:extLst>
                  <a:ext uri="{0D108BD9-81ED-4DB2-BD59-A6C34878D82A}">
                    <a16:rowId xmlns:a16="http://schemas.microsoft.com/office/drawing/2014/main" val="2966848079"/>
                  </a:ext>
                </a:extLst>
              </a:tr>
              <a:tr h="573688">
                <a:tc>
                  <a:txBody>
                    <a:bodyPr/>
                    <a:lstStyle/>
                    <a:p>
                      <a:pPr algn="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年度（単年）</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月時点</a:t>
                      </a:r>
                    </a:p>
                  </a:txBody>
                  <a:tcPr anchor="ctr"/>
                </a:tc>
                <a:tc>
                  <a:txBody>
                    <a:bodyPr/>
                    <a:lstStyle/>
                    <a:p>
                      <a:pPr algn="r"/>
                      <a:r>
                        <a:rPr kumimoji="1" lang="en-US" altLang="ja-JP" sz="1400">
                          <a:latin typeface="Meiryo UI" panose="020B0604030504040204" pitchFamily="50" charset="-128"/>
                          <a:ea typeface="Meiryo UI" panose="020B0604030504040204" pitchFamily="50" charset="-128"/>
                        </a:rPr>
                        <a:t>2,539</a:t>
                      </a:r>
                      <a:r>
                        <a:rPr kumimoji="1" lang="ja-JP" altLang="en-US" sz="1400">
                          <a:latin typeface="Meiryo UI" panose="020B0604030504040204" pitchFamily="50" charset="-128"/>
                          <a:ea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a:latin typeface="Meiryo UI" panose="020B0604030504040204" pitchFamily="50" charset="-128"/>
                          <a:ea typeface="Meiryo UI" panose="020B0604030504040204" pitchFamily="50" charset="-128"/>
                        </a:rPr>
                        <a:t>2,316</a:t>
                      </a:r>
                      <a:r>
                        <a:rPr kumimoji="1" lang="ja-JP" altLang="en-US" sz="1400">
                          <a:latin typeface="Meiryo UI" panose="020B0604030504040204" pitchFamily="50" charset="-128"/>
                          <a:ea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a:latin typeface="Meiryo UI" panose="020B0604030504040204" pitchFamily="50" charset="-128"/>
                          <a:ea typeface="Meiryo UI" panose="020B0604030504040204" pitchFamily="50" charset="-128"/>
                        </a:rPr>
                        <a:t>223</a:t>
                      </a:r>
                      <a:r>
                        <a:rPr kumimoji="1" lang="ja-JP" altLang="en-US" sz="1400">
                          <a:latin typeface="Meiryo UI" panose="020B0604030504040204" pitchFamily="50" charset="-128"/>
                          <a:ea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3171953"/>
                  </a:ext>
                </a:extLst>
              </a:tr>
              <a:tr h="510831">
                <a:tc>
                  <a:txBody>
                    <a:bodyPr/>
                    <a:lstStyle/>
                    <a:p>
                      <a:pPr algn="r"/>
                      <a:r>
                        <a:rPr kumimoji="1" lang="ja-JP" altLang="en-US" sz="1400" dirty="0">
                          <a:latin typeface="Meiryo UI" panose="020B0604030504040204" pitchFamily="50" charset="-128"/>
                          <a:ea typeface="Meiryo UI" panose="020B0604030504040204" pitchFamily="50" charset="-128"/>
                        </a:rPr>
                        <a:t>（参考）累計</a:t>
                      </a:r>
                    </a:p>
                  </a:txBody>
                  <a:tcPr anchor="ctr"/>
                </a:tc>
                <a:tc>
                  <a:txBody>
                    <a:bodyPr/>
                    <a:lstStyle/>
                    <a:p>
                      <a:pPr algn="r"/>
                      <a:r>
                        <a:rPr kumimoji="1" lang="en-US" altLang="ja-JP" sz="1400">
                          <a:latin typeface="Meiryo UI" panose="020B0604030504040204" pitchFamily="50" charset="-128"/>
                          <a:ea typeface="Meiryo UI" panose="020B0604030504040204" pitchFamily="50" charset="-128"/>
                        </a:rPr>
                        <a:t>9,220</a:t>
                      </a:r>
                      <a:r>
                        <a:rPr kumimoji="1" lang="ja-JP" altLang="en-US" sz="1400">
                          <a:latin typeface="Meiryo UI" panose="020B0604030504040204" pitchFamily="50" charset="-128"/>
                          <a:ea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a:latin typeface="Meiryo UI" panose="020B0604030504040204" pitchFamily="50" charset="-128"/>
                          <a:ea typeface="Meiryo UI" panose="020B0604030504040204" pitchFamily="50" charset="-128"/>
                        </a:rPr>
                        <a:t>8,272</a:t>
                      </a:r>
                      <a:r>
                        <a:rPr kumimoji="1" lang="ja-JP" altLang="en-US" sz="1400">
                          <a:latin typeface="Meiryo UI" panose="020B0604030504040204" pitchFamily="50" charset="-128"/>
                          <a:ea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a:latin typeface="Meiryo UI" panose="020B0604030504040204" pitchFamily="50" charset="-128"/>
                          <a:ea typeface="Meiryo UI" panose="020B0604030504040204" pitchFamily="50" charset="-128"/>
                        </a:rPr>
                        <a:t>948</a:t>
                      </a:r>
                      <a:r>
                        <a:rPr kumimoji="1" lang="ja-JP" altLang="en-US" sz="1400">
                          <a:latin typeface="Meiryo UI" panose="020B0604030504040204" pitchFamily="50" charset="-128"/>
                          <a:ea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243684"/>
                  </a:ext>
                </a:extLst>
              </a:tr>
            </a:tbl>
          </a:graphicData>
        </a:graphic>
      </p:graphicFrame>
      <p:sp>
        <p:nvSpPr>
          <p:cNvPr id="17" name="正方形/長方形 16">
            <a:extLst>
              <a:ext uri="{FF2B5EF4-FFF2-40B4-BE49-F238E27FC236}">
                <a16:creationId xmlns:a16="http://schemas.microsoft.com/office/drawing/2014/main" id="{FA84A3B5-A994-4E98-BF24-8368C397030A}"/>
              </a:ext>
            </a:extLst>
          </p:cNvPr>
          <p:cNvSpPr/>
          <p:nvPr/>
        </p:nvSpPr>
        <p:spPr>
          <a:xfrm>
            <a:off x="11029182" y="3530150"/>
            <a:ext cx="970506" cy="4341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a:t>
            </a:r>
            <a:r>
              <a:rPr kumimoji="1" lang="ja-JP" altLang="en-US" sz="800" dirty="0">
                <a:solidFill>
                  <a:schemeClr val="tx1"/>
                </a:solidFill>
                <a:latin typeface="Meiryo UI" panose="020B0604030504040204" pitchFamily="50" charset="-128"/>
                <a:ea typeface="Meiryo UI" panose="020B0604030504040204" pitchFamily="50" charset="-128"/>
              </a:rPr>
              <a:t>月末時点）</a:t>
            </a:r>
            <a:endParaRPr kumimoji="1" lang="en-US" altLang="ja-JP" sz="800" dirty="0">
              <a:solidFill>
                <a:srgbClr val="FF0000"/>
              </a:solidFill>
              <a:highlight>
                <a:srgbClr val="FFFF00"/>
              </a:highlight>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88A21448-7107-448D-ABF6-A2B6A3550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774" y="4818359"/>
            <a:ext cx="1603876" cy="2242840"/>
          </a:xfrm>
          <a:prstGeom prst="rect">
            <a:avLst/>
          </a:prstGeom>
        </p:spPr>
      </p:pic>
      <p:pic>
        <p:nvPicPr>
          <p:cNvPr id="30" name="図 29">
            <a:extLst>
              <a:ext uri="{FF2B5EF4-FFF2-40B4-BE49-F238E27FC236}">
                <a16:creationId xmlns:a16="http://schemas.microsoft.com/office/drawing/2014/main" id="{671D5609-B462-4655-9666-72FD2365C4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8960" y="4818359"/>
            <a:ext cx="1619639" cy="2242840"/>
          </a:xfrm>
          <a:prstGeom prst="rect">
            <a:avLst/>
          </a:prstGeom>
        </p:spPr>
      </p:pic>
      <p:sp>
        <p:nvSpPr>
          <p:cNvPr id="32" name="テキスト ボックス 31">
            <a:extLst>
              <a:ext uri="{FF2B5EF4-FFF2-40B4-BE49-F238E27FC236}">
                <a16:creationId xmlns:a16="http://schemas.microsoft.com/office/drawing/2014/main" id="{9BEBD7F5-6B8D-4A2E-BB61-385AE864C2C1}"/>
              </a:ext>
            </a:extLst>
          </p:cNvPr>
          <p:cNvSpPr txBox="1"/>
          <p:nvPr/>
        </p:nvSpPr>
        <p:spPr>
          <a:xfrm>
            <a:off x="469479" y="4529221"/>
            <a:ext cx="1261884"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＜日本語版＞</a:t>
            </a:r>
          </a:p>
        </p:txBody>
      </p:sp>
      <p:sp>
        <p:nvSpPr>
          <p:cNvPr id="33" name="テキスト ボックス 32">
            <a:extLst>
              <a:ext uri="{FF2B5EF4-FFF2-40B4-BE49-F238E27FC236}">
                <a16:creationId xmlns:a16="http://schemas.microsoft.com/office/drawing/2014/main" id="{285187BA-0873-4D3C-BBDF-4B959B15BF36}"/>
              </a:ext>
            </a:extLst>
          </p:cNvPr>
          <p:cNvSpPr txBox="1"/>
          <p:nvPr/>
        </p:nvSpPr>
        <p:spPr>
          <a:xfrm>
            <a:off x="4271909" y="4546100"/>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＜英語版＞</a:t>
            </a:r>
          </a:p>
        </p:txBody>
      </p:sp>
      <p:pic>
        <p:nvPicPr>
          <p:cNvPr id="34" name="図 33">
            <a:extLst>
              <a:ext uri="{FF2B5EF4-FFF2-40B4-BE49-F238E27FC236}">
                <a16:creationId xmlns:a16="http://schemas.microsoft.com/office/drawing/2014/main" id="{C4E1E10F-3AAA-4D5F-A659-BDA5E03E27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5091" y="4843571"/>
            <a:ext cx="1591354" cy="2217628"/>
          </a:xfrm>
          <a:prstGeom prst="rect">
            <a:avLst/>
          </a:prstGeom>
        </p:spPr>
      </p:pic>
      <p:pic>
        <p:nvPicPr>
          <p:cNvPr id="35" name="図 34">
            <a:extLst>
              <a:ext uri="{FF2B5EF4-FFF2-40B4-BE49-F238E27FC236}">
                <a16:creationId xmlns:a16="http://schemas.microsoft.com/office/drawing/2014/main" id="{F68DA6B5-5B70-4AAE-B803-853532EFD2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6681" y="4841723"/>
            <a:ext cx="1591355" cy="2239685"/>
          </a:xfrm>
          <a:prstGeom prst="rect">
            <a:avLst/>
          </a:prstGeom>
        </p:spPr>
      </p:pic>
      <p:pic>
        <p:nvPicPr>
          <p:cNvPr id="36" name="図 35">
            <a:extLst>
              <a:ext uri="{FF2B5EF4-FFF2-40B4-BE49-F238E27FC236}">
                <a16:creationId xmlns:a16="http://schemas.microsoft.com/office/drawing/2014/main" id="{9F38C052-AB03-4F70-9428-5A7FC68CCD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05447" y="4904937"/>
            <a:ext cx="3118039" cy="2239685"/>
          </a:xfrm>
          <a:prstGeom prst="rect">
            <a:avLst/>
          </a:prstGeom>
        </p:spPr>
      </p:pic>
      <p:sp>
        <p:nvSpPr>
          <p:cNvPr id="37" name="テキスト ボックス 36">
            <a:extLst>
              <a:ext uri="{FF2B5EF4-FFF2-40B4-BE49-F238E27FC236}">
                <a16:creationId xmlns:a16="http://schemas.microsoft.com/office/drawing/2014/main" id="{32C1E14B-FC5E-4133-A5C1-6BCFBBF4812A}"/>
              </a:ext>
            </a:extLst>
          </p:cNvPr>
          <p:cNvSpPr txBox="1"/>
          <p:nvPr/>
        </p:nvSpPr>
        <p:spPr>
          <a:xfrm>
            <a:off x="8033925" y="4587468"/>
            <a:ext cx="4459875"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作成したデータブックは企業向けの研修会でも活用しています</a:t>
            </a:r>
          </a:p>
        </p:txBody>
      </p:sp>
      <p:sp>
        <p:nvSpPr>
          <p:cNvPr id="38" name="四角形: 角を丸くする 37">
            <a:extLst>
              <a:ext uri="{FF2B5EF4-FFF2-40B4-BE49-F238E27FC236}">
                <a16:creationId xmlns:a16="http://schemas.microsoft.com/office/drawing/2014/main" id="{5A1635A3-7A6F-4647-A8C4-99202297E900}"/>
              </a:ext>
            </a:extLst>
          </p:cNvPr>
          <p:cNvSpPr/>
          <p:nvPr/>
        </p:nvSpPr>
        <p:spPr>
          <a:xfrm>
            <a:off x="9867900" y="6784266"/>
            <a:ext cx="393700" cy="19367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吹き出し: 角を丸めた四角形 38">
            <a:extLst>
              <a:ext uri="{FF2B5EF4-FFF2-40B4-BE49-F238E27FC236}">
                <a16:creationId xmlns:a16="http://schemas.microsoft.com/office/drawing/2014/main" id="{A293231D-E893-4681-A872-22E6B503B2AB}"/>
              </a:ext>
            </a:extLst>
          </p:cNvPr>
          <p:cNvSpPr/>
          <p:nvPr/>
        </p:nvSpPr>
        <p:spPr>
          <a:xfrm>
            <a:off x="10933902" y="5058950"/>
            <a:ext cx="1463437" cy="1918991"/>
          </a:xfrm>
          <a:prstGeom prst="wedgeRoundRectCallout">
            <a:avLst>
              <a:gd name="adj1" fmla="val -95517"/>
              <a:gd name="adj2" fmla="val 40402"/>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29571383-FFCB-4839-99B2-A3B9008DDD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8539" y="5740073"/>
            <a:ext cx="834162" cy="1173732"/>
          </a:xfrm>
          <a:prstGeom prst="rect">
            <a:avLst/>
          </a:prstGeom>
        </p:spPr>
      </p:pic>
      <p:sp>
        <p:nvSpPr>
          <p:cNvPr id="41" name="テキスト ボックス 40">
            <a:extLst>
              <a:ext uri="{FF2B5EF4-FFF2-40B4-BE49-F238E27FC236}">
                <a16:creationId xmlns:a16="http://schemas.microsoft.com/office/drawing/2014/main" id="{8FAAA21A-83B7-491B-B04A-4A526FA5108A}"/>
              </a:ext>
            </a:extLst>
          </p:cNvPr>
          <p:cNvSpPr txBox="1"/>
          <p:nvPr/>
        </p:nvSpPr>
        <p:spPr>
          <a:xfrm>
            <a:off x="11035071" y="5155762"/>
            <a:ext cx="1351652" cy="523220"/>
          </a:xfrm>
          <a:prstGeom prst="rect">
            <a:avLst/>
          </a:prstGeom>
          <a:noFill/>
        </p:spPr>
        <p:txBody>
          <a:bodyPr wrap="none" rtlCol="0">
            <a:spAutoFit/>
          </a:bodyPr>
          <a:lstStyle/>
          <a:p>
            <a:pPr algn="ct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年度版の</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データブック</a:t>
            </a:r>
          </a:p>
        </p:txBody>
      </p:sp>
      <p:pic>
        <p:nvPicPr>
          <p:cNvPr id="4" name="図 3">
            <a:extLst>
              <a:ext uri="{FF2B5EF4-FFF2-40B4-BE49-F238E27FC236}">
                <a16:creationId xmlns:a16="http://schemas.microsoft.com/office/drawing/2014/main" id="{27B2E7C3-A6D0-438C-A167-C504EB1A4C0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06708" y="1697993"/>
            <a:ext cx="5092980" cy="2369150"/>
          </a:xfrm>
          <a:prstGeom prst="rect">
            <a:avLst/>
          </a:prstGeom>
        </p:spPr>
      </p:pic>
    </p:spTree>
    <p:extLst>
      <p:ext uri="{BB962C8B-B14F-4D97-AF65-F5344CB8AC3E}">
        <p14:creationId xmlns:p14="http://schemas.microsoft.com/office/powerpoint/2010/main" val="822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27E735D-4D51-49E2-AF33-F353856C54FB}"/>
              </a:ext>
            </a:extLst>
          </p:cNvPr>
          <p:cNvSpPr/>
          <p:nvPr/>
        </p:nvSpPr>
        <p:spPr>
          <a:xfrm>
            <a:off x="232445" y="1011730"/>
            <a:ext cx="12423107" cy="5996513"/>
          </a:xfrm>
          <a:prstGeom prst="rect">
            <a:avLst/>
          </a:prstGeom>
          <a:solidFill>
            <a:schemeClr val="bg1">
              <a:lumMod val="95000"/>
            </a:schemeClr>
          </a:solidFill>
        </p:spPr>
        <p:txBody>
          <a:bodyPr wrap="square">
            <a:spAutoFit/>
          </a:bodyPr>
          <a:lstStyle/>
          <a:p>
            <a:pPr indent="76101">
              <a:lnSpc>
                <a:spcPts val="2200"/>
              </a:lnSpc>
              <a:spcBef>
                <a:spcPts val="488"/>
              </a:spcBef>
            </a:pPr>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日に万博会場内で開催した「</a:t>
            </a:r>
            <a:r>
              <a:rPr lang="en-US" altLang="ja-JP" dirty="0">
                <a:latin typeface="Meiryo UI" panose="020B0604030504040204" pitchFamily="50" charset="-128"/>
                <a:ea typeface="Meiryo UI" panose="020B0604030504040204" pitchFamily="50" charset="-128"/>
              </a:rPr>
              <a:t>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JAPAN</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Forum</a:t>
            </a:r>
            <a:r>
              <a:rPr lang="ja-JP" altLang="en-US" dirty="0">
                <a:latin typeface="Meiryo UI" panose="020B0604030504040204" pitchFamily="50" charset="-128"/>
                <a:ea typeface="Meiryo UI" panose="020B0604030504040204" pitchFamily="50" charset="-128"/>
              </a:rPr>
              <a:t>」のプレベント、「</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とビジネスの価値」の第３弾を</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日に開催。万博会場では実施できなかった参加者どうしの交流会も実施しました。</a:t>
            </a:r>
            <a:endParaRPr lang="en-US" altLang="ja-JP"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p:txBody>
      </p:sp>
      <p:sp>
        <p:nvSpPr>
          <p:cNvPr id="19"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5</a:t>
            </a:fld>
            <a:endParaRPr kumimoji="1" lang="ja-JP" altLang="en-US" sz="1400">
              <a:solidFill>
                <a:prstClr val="black"/>
              </a:solidFill>
            </a:endParaRPr>
          </a:p>
        </p:txBody>
      </p:sp>
      <p:sp>
        <p:nvSpPr>
          <p:cNvPr id="12" name="スライド番号プレースホルダー 5">
            <a:extLst>
              <a:ext uri="{FF2B5EF4-FFF2-40B4-BE49-F238E27FC236}">
                <a16:creationId xmlns:a16="http://schemas.microsoft.com/office/drawing/2014/main" id="{A845AA1B-FD08-42F6-8258-8239A5478FF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4</a:t>
            </a:r>
            <a:endParaRPr kumimoji="1" lang="ja-JP" altLang="en-US" dirty="0">
              <a:solidFill>
                <a:prstClr val="black"/>
              </a:solidFill>
            </a:endParaRPr>
          </a:p>
        </p:txBody>
      </p:sp>
      <p:sp>
        <p:nvSpPr>
          <p:cNvPr id="13" name="テキスト ボックス 12">
            <a:extLst>
              <a:ext uri="{FF2B5EF4-FFF2-40B4-BE49-F238E27FC236}">
                <a16:creationId xmlns:a16="http://schemas.microsoft.com/office/drawing/2014/main" id="{C761C50B-1577-4210-BBAD-E36BB342BCF7}"/>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②　ステークホルダーをつなぐ取組み</a:t>
            </a:r>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2BC104F-A7D6-4FD4-9793-F90AE1B793F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9" name="スライド番号プレースホルダー 5">
            <a:extLst>
              <a:ext uri="{FF2B5EF4-FFF2-40B4-BE49-F238E27FC236}">
                <a16:creationId xmlns:a16="http://schemas.microsoft.com/office/drawing/2014/main" id="{6EBE0805-82F0-44E9-9D81-711CF473A65F}"/>
              </a:ext>
            </a:extLst>
          </p:cNvPr>
          <p:cNvSpPr txBox="1">
            <a:spLocks/>
          </p:cNvSpPr>
          <p:nvPr/>
        </p:nvSpPr>
        <p:spPr>
          <a:xfrm>
            <a:off x="11972654" y="123411"/>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
        <p:nvSpPr>
          <p:cNvPr id="30" name="テキスト ボックス 29">
            <a:extLst>
              <a:ext uri="{FF2B5EF4-FFF2-40B4-BE49-F238E27FC236}">
                <a16:creationId xmlns:a16="http://schemas.microsoft.com/office/drawing/2014/main" id="{DF0DD128-41D5-4476-9A96-B932C251B6F4}"/>
              </a:ext>
            </a:extLst>
          </p:cNvPr>
          <p:cNvSpPr txBox="1"/>
          <p:nvPr/>
        </p:nvSpPr>
        <p:spPr>
          <a:xfrm>
            <a:off x="246731" y="1830062"/>
            <a:ext cx="12105619" cy="646331"/>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　第</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弾のテーマ：「</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とビジネスを繋ぐアイデアやアクション発表会＆交流会」</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第１弾と第２弾イベントの参加企業・団体の皆様等に登壇いただき、</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とビジネスを繋ぐアイデアやアクションを発表いただきました。</a:t>
            </a:r>
          </a:p>
        </p:txBody>
      </p:sp>
      <p:pic>
        <p:nvPicPr>
          <p:cNvPr id="32" name="図 31">
            <a:extLst>
              <a:ext uri="{FF2B5EF4-FFF2-40B4-BE49-F238E27FC236}">
                <a16:creationId xmlns:a16="http://schemas.microsoft.com/office/drawing/2014/main" id="{A209086F-58B5-4516-85C3-18AA2F4545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9603" y="4372261"/>
            <a:ext cx="3371149" cy="2528362"/>
          </a:xfrm>
          <a:prstGeom prst="rect">
            <a:avLst/>
          </a:prstGeom>
        </p:spPr>
      </p:pic>
      <p:pic>
        <p:nvPicPr>
          <p:cNvPr id="34" name="図 33">
            <a:extLst>
              <a:ext uri="{FF2B5EF4-FFF2-40B4-BE49-F238E27FC236}">
                <a16:creationId xmlns:a16="http://schemas.microsoft.com/office/drawing/2014/main" id="{463ADD4A-3D11-4FF0-A25D-8B8E35B3E2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5582" y="4380338"/>
            <a:ext cx="3375140" cy="2531355"/>
          </a:xfrm>
          <a:prstGeom prst="rect">
            <a:avLst/>
          </a:prstGeom>
        </p:spPr>
      </p:pic>
      <p:sp>
        <p:nvSpPr>
          <p:cNvPr id="37" name="テキスト ボックス 36">
            <a:extLst>
              <a:ext uri="{FF2B5EF4-FFF2-40B4-BE49-F238E27FC236}">
                <a16:creationId xmlns:a16="http://schemas.microsoft.com/office/drawing/2014/main" id="{DE24E1B4-C5EA-430E-8DD7-91D0D400E749}"/>
              </a:ext>
            </a:extLst>
          </p:cNvPr>
          <p:cNvSpPr txBox="1"/>
          <p:nvPr/>
        </p:nvSpPr>
        <p:spPr>
          <a:xfrm>
            <a:off x="295438" y="2578591"/>
            <a:ext cx="5391263" cy="2292935"/>
          </a:xfrm>
          <a:prstGeom prst="rect">
            <a:avLst/>
          </a:prstGeom>
          <a:noFill/>
          <a:ln>
            <a:solidFill>
              <a:schemeClr val="tx1"/>
            </a:solidFill>
            <a:prstDash val="sysDash"/>
          </a:ln>
        </p:spPr>
        <p:txBody>
          <a:bodyPr wrap="square">
            <a:spAutoFit/>
          </a:bodyPr>
          <a:lstStyle/>
          <a:p>
            <a:r>
              <a:rPr lang="ja-JP" altLang="en-US" b="1" dirty="0">
                <a:latin typeface="Meiryo UI" panose="020B0604030504040204" pitchFamily="50" charset="-128"/>
                <a:ea typeface="Meiryo UI" panose="020B0604030504040204" pitchFamily="50" charset="-128"/>
              </a:rPr>
              <a:t>＜イベントプログラム＞</a:t>
            </a:r>
          </a:p>
          <a:p>
            <a:r>
              <a:rPr lang="ja-JP" altLang="en-US" dirty="0">
                <a:latin typeface="Meiryo UI" panose="020B0604030504040204" pitchFamily="50" charset="-128"/>
                <a:ea typeface="Meiryo UI" panose="020B0604030504040204" pitchFamily="50" charset="-128"/>
              </a:rPr>
              <a:t>　・オープニング（大阪府、</a:t>
            </a:r>
            <a:r>
              <a:rPr lang="en-US" altLang="ja-JP" dirty="0">
                <a:latin typeface="Meiryo UI" panose="020B0604030504040204" pitchFamily="50" charset="-128"/>
                <a:ea typeface="Meiryo UI" panose="020B0604030504040204" pitchFamily="50" charset="-128"/>
              </a:rPr>
              <a:t>QUINTBRIDGE</a:t>
            </a:r>
            <a:r>
              <a:rPr lang="ja-JP" altLang="en-US"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　・</a:t>
            </a:r>
            <a:r>
              <a:rPr lang="en-US" altLang="ja-JP" sz="1700" dirty="0">
                <a:latin typeface="Meiryo UI" panose="020B0604030504040204" pitchFamily="50" charset="-128"/>
                <a:ea typeface="Meiryo UI" panose="020B0604030504040204" pitchFamily="50" charset="-128"/>
              </a:rPr>
              <a:t>SDGs</a:t>
            </a:r>
            <a:r>
              <a:rPr lang="ja-JP" altLang="en-US" sz="1700" dirty="0">
                <a:latin typeface="Meiryo UI" panose="020B0604030504040204" pitchFamily="50" charset="-128"/>
                <a:ea typeface="Meiryo UI" panose="020B0604030504040204" pitchFamily="50" charset="-128"/>
              </a:rPr>
              <a:t>とビジネスの両立に向けたアイデア・アクションのシェア</a:t>
            </a:r>
          </a:p>
          <a:p>
            <a:r>
              <a:rPr lang="ja-JP" altLang="en-US" dirty="0">
                <a:latin typeface="Meiryo UI" panose="020B0604030504040204" pitchFamily="50" charset="-128"/>
                <a:ea typeface="Meiryo UI" panose="020B0604030504040204" pitchFamily="50" charset="-128"/>
              </a:rPr>
              <a:t>　・大阪府内市町村からの発信</a:t>
            </a:r>
          </a:p>
          <a:p>
            <a:r>
              <a:rPr lang="ja-JP" altLang="en-US" dirty="0">
                <a:latin typeface="Meiryo UI" panose="020B0604030504040204" pitchFamily="50" charset="-128"/>
                <a:ea typeface="Meiryo UI" panose="020B0604030504040204" pitchFamily="50" charset="-128"/>
              </a:rPr>
              <a:t>　・交流会</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＜参加者数＞</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58</a:t>
            </a:r>
            <a:r>
              <a:rPr lang="ja-JP" altLang="en-US" dirty="0">
                <a:latin typeface="Meiryo UI" panose="020B0604030504040204" pitchFamily="50" charset="-128"/>
                <a:ea typeface="Meiryo UI" panose="020B0604030504040204" pitchFamily="50" charset="-128"/>
              </a:rPr>
              <a:t>名</a:t>
            </a:r>
            <a:endParaRPr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173B612E-C5F6-44AD-8E01-ECDAA27D34BE}"/>
              </a:ext>
            </a:extLst>
          </p:cNvPr>
          <p:cNvSpPr txBox="1"/>
          <p:nvPr/>
        </p:nvSpPr>
        <p:spPr>
          <a:xfrm>
            <a:off x="10543729" y="6911693"/>
            <a:ext cx="123622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交流会の様子</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37B6761-A0F8-446C-88DD-56796737EB8E}"/>
              </a:ext>
            </a:extLst>
          </p:cNvPr>
          <p:cNvSpPr txBox="1"/>
          <p:nvPr/>
        </p:nvSpPr>
        <p:spPr>
          <a:xfrm>
            <a:off x="6945395" y="6884682"/>
            <a:ext cx="152334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登壇者のみなさま</a:t>
            </a:r>
          </a:p>
        </p:txBody>
      </p:sp>
      <p:pic>
        <p:nvPicPr>
          <p:cNvPr id="3" name="図 2">
            <a:extLst>
              <a:ext uri="{FF2B5EF4-FFF2-40B4-BE49-F238E27FC236}">
                <a16:creationId xmlns:a16="http://schemas.microsoft.com/office/drawing/2014/main" id="{D48AC62D-24B5-4CF6-8CF8-C78C68E4B5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025" y="5455132"/>
            <a:ext cx="2292910" cy="1289762"/>
          </a:xfrm>
          <a:prstGeom prst="rect">
            <a:avLst/>
          </a:prstGeom>
        </p:spPr>
      </p:pic>
      <p:pic>
        <p:nvPicPr>
          <p:cNvPr id="5" name="図 4">
            <a:extLst>
              <a:ext uri="{FF2B5EF4-FFF2-40B4-BE49-F238E27FC236}">
                <a16:creationId xmlns:a16="http://schemas.microsoft.com/office/drawing/2014/main" id="{4071073A-18C4-41BB-BC21-67CB52CF5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9220" y="5455132"/>
            <a:ext cx="2357275" cy="1325967"/>
          </a:xfrm>
          <a:prstGeom prst="rect">
            <a:avLst/>
          </a:prstGeom>
        </p:spPr>
      </p:pic>
      <p:sp>
        <p:nvSpPr>
          <p:cNvPr id="40" name="テキスト ボックス 39">
            <a:extLst>
              <a:ext uri="{FF2B5EF4-FFF2-40B4-BE49-F238E27FC236}">
                <a16:creationId xmlns:a16="http://schemas.microsoft.com/office/drawing/2014/main" id="{79EA651B-1982-4AE6-A216-AFCDEB925793}"/>
              </a:ext>
            </a:extLst>
          </p:cNvPr>
          <p:cNvSpPr txBox="1"/>
          <p:nvPr/>
        </p:nvSpPr>
        <p:spPr>
          <a:xfrm>
            <a:off x="304963" y="5103912"/>
            <a:ext cx="518843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弾の成果をとりまとめた開催レポートを作成し府</a:t>
            </a:r>
            <a:r>
              <a:rPr lang="en-US" altLang="ja-JP" sz="1400" dirty="0">
                <a:latin typeface="Meiryo UI" panose="020B0604030504040204" pitchFamily="50" charset="-128"/>
                <a:ea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rPr>
              <a:t>に公開</a:t>
            </a:r>
            <a:endParaRPr lang="en-US" altLang="ja-JP"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F3E4283-8E1A-413A-B03C-C974C6512898}"/>
              </a:ext>
            </a:extLst>
          </p:cNvPr>
          <p:cNvSpPr txBox="1"/>
          <p:nvPr/>
        </p:nvSpPr>
        <p:spPr>
          <a:xfrm>
            <a:off x="5837645" y="2926310"/>
            <a:ext cx="6666962"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＜登壇者＞</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EMIELD</a:t>
            </a:r>
            <a:r>
              <a:rPr kumimoji="1" lang="ja-JP" altLang="en-US" sz="1400" dirty="0">
                <a:latin typeface="Meiryo UI" panose="020B0604030504040204" pitchFamily="50" charset="-128"/>
                <a:ea typeface="Meiryo UI" panose="020B0604030504040204" pitchFamily="50" charset="-128"/>
              </a:rPr>
              <a:t>株式会社（★）、</a:t>
            </a:r>
            <a:r>
              <a:rPr kumimoji="1" lang="en-US" altLang="ja-JP" sz="1400" dirty="0">
                <a:latin typeface="Meiryo UI" panose="020B0604030504040204" pitchFamily="50" charset="-128"/>
                <a:ea typeface="Meiryo UI" panose="020B0604030504040204" pitchFamily="50" charset="-128"/>
              </a:rPr>
              <a:t>octangle</a:t>
            </a:r>
            <a:r>
              <a:rPr kumimoji="1" lang="ja-JP" altLang="en-US" sz="1400" dirty="0">
                <a:latin typeface="Meiryo UI" panose="020B0604030504040204" pitchFamily="50" charset="-128"/>
                <a:ea typeface="Meiryo UI" panose="020B0604030504040204" pitchFamily="50" charset="-128"/>
              </a:rPr>
              <a:t>合同会社（★）、学校法人</a:t>
            </a:r>
            <a:r>
              <a:rPr kumimoji="1" lang="en-US" altLang="ja-JP" sz="1400" dirty="0">
                <a:latin typeface="Meiryo UI" panose="020B0604030504040204" pitchFamily="50" charset="-128"/>
                <a:ea typeface="Meiryo UI" panose="020B0604030504040204" pitchFamily="50" charset="-128"/>
              </a:rPr>
              <a:t>OCC</a:t>
            </a:r>
            <a:r>
              <a:rPr kumimoji="1" lang="ja-JP" altLang="en-US" sz="1400" dirty="0">
                <a:latin typeface="Meiryo UI" panose="020B0604030504040204" pitchFamily="50" charset="-128"/>
                <a:ea typeface="Meiryo UI" panose="020B0604030504040204" pitchFamily="50" charset="-128"/>
              </a:rPr>
              <a:t>（大阪キリスト教短期大学、教育テック大学院大学）（★）、合同会社キャリアボンド（★）、スパイスキューブ株式会社、トレード・ネットワーク・ソリューションズ（★）、株式会社</a:t>
            </a:r>
            <a:r>
              <a:rPr kumimoji="1" lang="en-US" altLang="ja-JP" sz="1400" dirty="0">
                <a:latin typeface="Meiryo UI" panose="020B0604030504040204" pitchFamily="50" charset="-128"/>
                <a:ea typeface="Meiryo UI" panose="020B0604030504040204" pitchFamily="50" charset="-128"/>
              </a:rPr>
              <a:t>Nature Innovation Group</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50kun</a:t>
            </a:r>
            <a:r>
              <a:rPr kumimoji="1" lang="ja-JP" altLang="en-US" sz="1400" dirty="0">
                <a:latin typeface="Meiryo UI" panose="020B0604030504040204" pitchFamily="50" charset="-128"/>
                <a:ea typeface="Meiryo UI" panose="020B0604030504040204" pitchFamily="50" charset="-128"/>
              </a:rPr>
              <a:t>（★）、毎日新聞社（★）、合同会社</a:t>
            </a:r>
            <a:r>
              <a:rPr kumimoji="1" lang="en-US" altLang="ja-JP" sz="1400" dirty="0" err="1">
                <a:latin typeface="Meiryo UI" panose="020B0604030504040204" pitchFamily="50" charset="-128"/>
                <a:ea typeface="Meiryo UI" panose="020B0604030504040204" pitchFamily="50" charset="-128"/>
              </a:rPr>
              <a:t>Ledesone</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五十音順、（★）は第</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弾・第</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弾の参加企業・団体</a:t>
            </a:r>
          </a:p>
        </p:txBody>
      </p:sp>
    </p:spTree>
    <p:extLst>
      <p:ext uri="{BB962C8B-B14F-4D97-AF65-F5344CB8AC3E}">
        <p14:creationId xmlns:p14="http://schemas.microsoft.com/office/powerpoint/2010/main" val="370915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3201" y="990238"/>
            <a:ext cx="12184356" cy="6093976"/>
          </a:xfrm>
          <a:prstGeom prst="rect">
            <a:avLst/>
          </a:prstGeom>
          <a:solidFill>
            <a:schemeClr val="bg1">
              <a:lumMod val="95000"/>
            </a:schemeClr>
          </a:solidFill>
        </p:spPr>
        <p:txBody>
          <a:bodyPr wrap="square">
            <a:spAutoFit/>
          </a:bodyPr>
          <a:lstStyle/>
          <a:p>
            <a:pPr indent="85725"/>
            <a:r>
              <a:rPr lang="ja-JP" altLang="en-US" b="1" u="sng" dirty="0">
                <a:latin typeface="Meiryo UI" panose="020B0604030504040204" pitchFamily="50" charset="-128"/>
                <a:ea typeface="Meiryo UI" panose="020B0604030504040204" pitchFamily="50" charset="-128"/>
              </a:rPr>
              <a:t>〇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未来都市計画の更新（</a:t>
            </a:r>
            <a:r>
              <a:rPr lang="en-US" altLang="ja-JP" b="1" u="sng" dirty="0">
                <a:latin typeface="Meiryo UI" panose="020B0604030504040204" pitchFamily="50" charset="-128"/>
                <a:ea typeface="Meiryo UI" panose="020B0604030504040204" pitchFamily="50" charset="-128"/>
              </a:rPr>
              <a:t>R8</a:t>
            </a:r>
            <a:r>
              <a:rPr lang="ja-JP" altLang="en-US" b="1" u="sng" dirty="0">
                <a:latin typeface="Meiryo UI" panose="020B0604030504040204" pitchFamily="50" charset="-128"/>
                <a:ea typeface="Meiryo UI" panose="020B0604030504040204" pitchFamily="50" charset="-128"/>
              </a:rPr>
              <a:t>年</a:t>
            </a:r>
            <a:r>
              <a:rPr lang="en-US" altLang="ja-JP" b="1" u="sng" dirty="0">
                <a:latin typeface="Meiryo UI" panose="020B0604030504040204" pitchFamily="50" charset="-128"/>
                <a:ea typeface="Meiryo UI" panose="020B0604030504040204" pitchFamily="50" charset="-128"/>
              </a:rPr>
              <a:t>3</a:t>
            </a:r>
            <a:r>
              <a:rPr lang="ja-JP" altLang="en-US" b="1" u="sng" dirty="0">
                <a:latin typeface="Meiryo UI" panose="020B0604030504040204" pitchFamily="50" charset="-128"/>
                <a:ea typeface="Meiryo UI" panose="020B0604030504040204" pitchFamily="50" charset="-128"/>
              </a:rPr>
              <a:t>月末策定予定）</a:t>
            </a:r>
            <a:endParaRPr lang="en-US" altLang="ja-JP" b="1" u="sng"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　「第２期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未来都市計画（</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年度）」の計画期間終了に伴い、</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年までを計画期間とする「第３期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未来都市計画」を</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月末頃に策定・公表予定。</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　現行の第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期計画の内容を引き継ぎつつ、大阪・関西万博後の持続的な成長・発展と、府民の暮らしの向上に向けた成長戦略である「</a:t>
            </a:r>
            <a:r>
              <a:rPr lang="en-US" altLang="ja-JP" dirty="0">
                <a:latin typeface="Meiryo UI" panose="020B0604030504040204" pitchFamily="50" charset="-128"/>
                <a:ea typeface="Meiryo UI" panose="020B0604030504040204" pitchFamily="50" charset="-128"/>
              </a:rPr>
              <a:t>Beyond</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EXPO</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」と連動し、更新を行う。</a:t>
            </a:r>
            <a:endParaRPr lang="en-US" altLang="ja-JP" b="1" u="sng" dirty="0">
              <a:latin typeface="Meiryo UI" panose="020B0604030504040204" pitchFamily="50" charset="-128"/>
              <a:ea typeface="Meiryo UI" panose="020B0604030504040204" pitchFamily="50" charset="-128"/>
            </a:endParaRPr>
          </a:p>
          <a:p>
            <a:pPr indent="85725"/>
            <a:endParaRPr lang="en-US" altLang="ja-JP" b="1" u="sng" dirty="0">
              <a:latin typeface="Meiryo UI" panose="020B0604030504040204" pitchFamily="50" charset="-128"/>
              <a:ea typeface="Meiryo UI" panose="020B0604030504040204" pitchFamily="50" charset="-128"/>
            </a:endParaRPr>
          </a:p>
          <a:p>
            <a:pPr indent="85725"/>
            <a:r>
              <a:rPr lang="ja-JP" altLang="en-US" b="1" u="sng" dirty="0">
                <a:latin typeface="Meiryo UI" panose="020B0604030504040204" pitchFamily="50" charset="-128"/>
                <a:ea typeface="Meiryo UI" panose="020B0604030504040204" pitchFamily="50" charset="-128"/>
              </a:rPr>
              <a:t>〇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未来都市意見交換会（</a:t>
            </a:r>
            <a:r>
              <a:rPr lang="en-US" altLang="ja-JP" b="1" u="sng" dirty="0">
                <a:latin typeface="Meiryo UI" panose="020B0604030504040204" pitchFamily="50" charset="-128"/>
                <a:ea typeface="Meiryo UI" panose="020B0604030504040204" pitchFamily="50" charset="-128"/>
              </a:rPr>
              <a:t>R8</a:t>
            </a:r>
            <a:r>
              <a:rPr lang="ja-JP" altLang="en-US" b="1" u="sng" dirty="0">
                <a:latin typeface="Meiryo UI" panose="020B0604030504040204" pitchFamily="50" charset="-128"/>
                <a:ea typeface="Meiryo UI" panose="020B0604030504040204" pitchFamily="50" charset="-128"/>
              </a:rPr>
              <a:t>年</a:t>
            </a:r>
            <a:r>
              <a:rPr lang="en-US" altLang="ja-JP" b="1" u="sng" dirty="0">
                <a:latin typeface="Meiryo UI" panose="020B0604030504040204" pitchFamily="50" charset="-128"/>
                <a:ea typeface="Meiryo UI" panose="020B0604030504040204" pitchFamily="50" charset="-128"/>
              </a:rPr>
              <a:t>1</a:t>
            </a:r>
            <a:r>
              <a:rPr lang="ja-JP" altLang="en-US" b="1" u="sng" dirty="0">
                <a:latin typeface="Meiryo UI" panose="020B0604030504040204" pitchFamily="50" charset="-128"/>
                <a:ea typeface="Meiryo UI" panose="020B0604030504040204" pitchFamily="50" charset="-128"/>
              </a:rPr>
              <a:t>月</a:t>
            </a:r>
            <a:r>
              <a:rPr lang="en-US" altLang="ja-JP" b="1" u="sng" dirty="0">
                <a:latin typeface="Meiryo UI" panose="020B0604030504040204" pitchFamily="50" charset="-128"/>
                <a:ea typeface="Meiryo UI" panose="020B0604030504040204" pitchFamily="50" charset="-128"/>
              </a:rPr>
              <a:t>16</a:t>
            </a:r>
            <a:r>
              <a:rPr lang="ja-JP" altLang="en-US" b="1" u="sng" dirty="0">
                <a:latin typeface="Meiryo UI" panose="020B0604030504040204" pitchFamily="50" charset="-128"/>
                <a:ea typeface="Meiryo UI" panose="020B0604030504040204" pitchFamily="50" charset="-128"/>
              </a:rPr>
              <a:t>日）</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NTT</a:t>
            </a:r>
            <a:r>
              <a:rPr lang="ja-JP" altLang="en-US" dirty="0">
                <a:latin typeface="Meiryo UI" panose="020B0604030504040204" pitchFamily="50" charset="-128"/>
                <a:ea typeface="Meiryo UI" panose="020B0604030504040204" pitchFamily="50" charset="-128"/>
              </a:rPr>
              <a:t>西日本株式会社が運営するオープンイノベーション施設「</a:t>
            </a:r>
            <a:r>
              <a:rPr lang="en-US" altLang="ja-JP" dirty="0">
                <a:latin typeface="Meiryo UI" panose="020B0604030504040204" pitchFamily="50" charset="-128"/>
                <a:ea typeface="Meiryo UI" panose="020B0604030504040204" pitchFamily="50" charset="-128"/>
              </a:rPr>
              <a:t>QUINTBRIDGE</a:t>
            </a:r>
            <a:r>
              <a:rPr lang="ja-JP" altLang="en-US" dirty="0">
                <a:latin typeface="Meiryo UI" panose="020B0604030504040204" pitchFamily="50" charset="-128"/>
                <a:ea typeface="Meiryo UI" panose="020B0604030504040204" pitchFamily="50" charset="-128"/>
              </a:rPr>
              <a:t>」において、府内の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未来都市の担当者による</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　意見交換会を開催。併せて「</a:t>
            </a:r>
            <a:r>
              <a:rPr lang="en-US" altLang="ja-JP" dirty="0">
                <a:latin typeface="Meiryo UI" panose="020B0604030504040204" pitchFamily="50" charset="-128"/>
                <a:ea typeface="Meiryo UI" panose="020B0604030504040204" pitchFamily="50" charset="-128"/>
              </a:rPr>
              <a:t>QUINTBRIDGE</a:t>
            </a:r>
            <a:r>
              <a:rPr lang="ja-JP" altLang="en-US" dirty="0">
                <a:latin typeface="Meiryo UI" panose="020B0604030504040204" pitchFamily="50" charset="-128"/>
                <a:ea typeface="Meiryo UI" panose="020B0604030504040204" pitchFamily="50" charset="-128"/>
              </a:rPr>
              <a:t>」より公民連携に向けた取組みの紹介や施設見学を開催</a:t>
            </a:r>
            <a:endParaRPr lang="en-US" altLang="ja-JP" dirty="0">
              <a:latin typeface="Meiryo UI" panose="020B0604030504040204" pitchFamily="50" charset="-128"/>
              <a:ea typeface="Meiryo UI" panose="020B0604030504040204" pitchFamily="50" charset="-128"/>
            </a:endParaRPr>
          </a:p>
          <a:p>
            <a:pPr indent="85725"/>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　　参加自治体：大阪市・堺市・豊中市・富田林市</a:t>
            </a:r>
            <a:endParaRPr lang="en-US" altLang="ja-JP"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参考</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大阪府内の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未来都市の選定状況</a:t>
            </a:r>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nvGraphicFramePr>
        <p:xfrm>
          <a:off x="410868" y="4643599"/>
          <a:ext cx="5511387" cy="2194560"/>
        </p:xfrm>
        <a:graphic>
          <a:graphicData uri="http://schemas.openxmlformats.org/drawingml/2006/table">
            <a:tbl>
              <a:tblPr firstRow="1" bandRow="1">
                <a:tableStyleId>{93296810-A885-4BE3-A3E7-6D5BEEA58F35}</a:tableStyleId>
              </a:tblPr>
              <a:tblGrid>
                <a:gridCol w="1301030">
                  <a:extLst>
                    <a:ext uri="{9D8B030D-6E8A-4147-A177-3AD203B41FA5}">
                      <a16:colId xmlns:a16="http://schemas.microsoft.com/office/drawing/2014/main" val="3860438439"/>
                    </a:ext>
                  </a:extLst>
                </a:gridCol>
                <a:gridCol w="2980439">
                  <a:extLst>
                    <a:ext uri="{9D8B030D-6E8A-4147-A177-3AD203B41FA5}">
                      <a16:colId xmlns:a16="http://schemas.microsoft.com/office/drawing/2014/main" val="2088348492"/>
                    </a:ext>
                  </a:extLst>
                </a:gridCol>
                <a:gridCol w="1229918">
                  <a:extLst>
                    <a:ext uri="{9D8B030D-6E8A-4147-A177-3AD203B41FA5}">
                      <a16:colId xmlns:a16="http://schemas.microsoft.com/office/drawing/2014/main" val="2711062671"/>
                    </a:ext>
                  </a:extLst>
                </a:gridCol>
              </a:tblGrid>
              <a:tr h="202533">
                <a:tc>
                  <a:txBody>
                    <a:bodyPr/>
                    <a:lstStyle/>
                    <a:p>
                      <a:pPr algn="ctr"/>
                      <a:r>
                        <a:rPr kumimoji="1" lang="ja-JP" altLang="en-US" sz="1200" dirty="0">
                          <a:latin typeface="Meiryo UI" panose="020B0604030504040204" pitchFamily="50" charset="-128"/>
                          <a:ea typeface="Meiryo UI" panose="020B0604030504040204" pitchFamily="50" charset="-128"/>
                        </a:rPr>
                        <a:t>選定年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選定都市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モデル事業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978024"/>
                  </a:ext>
                </a:extLst>
              </a:tr>
              <a:tr h="202533">
                <a:tc>
                  <a:txBody>
                    <a:bodyPr/>
                    <a:lstStyle/>
                    <a:p>
                      <a:pPr algn="ct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208469"/>
                  </a:ext>
                </a:extLst>
              </a:tr>
              <a:tr h="202533">
                <a:tc rowSpan="3">
                  <a:txBody>
                    <a:bodyPr/>
                    <a:lstStyle/>
                    <a:p>
                      <a:pPr algn="ctr"/>
                      <a:r>
                        <a:rPr kumimoji="1" lang="en-US" altLang="ja-JP" sz="1200" dirty="0">
                          <a:latin typeface="Meiryo UI" panose="020B0604030504040204" pitchFamily="50" charset="-128"/>
                          <a:ea typeface="Meiryo UI" panose="020B0604030504040204" pitchFamily="50" charset="-128"/>
                        </a:rPr>
                        <a:t>2020</a:t>
                      </a:r>
                      <a:r>
                        <a:rPr kumimoji="1" lang="ja-JP" altLang="en-US" sz="1200" dirty="0">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大阪府・大阪市（共同）</a:t>
                      </a:r>
                      <a:endParaRPr kumimoji="1" lang="en-US" altLang="ja-JP" sz="12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841814"/>
                  </a:ext>
                </a:extLst>
              </a:tr>
              <a:tr h="202533">
                <a:tc vMerge="1">
                  <a:txBody>
                    <a:bodyPr/>
                    <a:lstStyle/>
                    <a:p>
                      <a:endParaRPr kumimoji="1" lang="ja-JP" altLang="en-US"/>
                    </a:p>
                  </a:txBody>
                  <a:tcPr/>
                </a:tc>
                <a:tc>
                  <a:txBody>
                    <a:bodyPr/>
                    <a:lstStyle/>
                    <a:p>
                      <a:pPr algn="ctr"/>
                      <a:r>
                        <a:rPr kumimoji="1" lang="ja-JP" altLang="en-US" sz="1200" b="0"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110404"/>
                  </a:ext>
                </a:extLst>
              </a:tr>
              <a:tr h="202533">
                <a:tc vMerge="1">
                  <a:txBody>
                    <a:bodyPr/>
                    <a:lstStyle/>
                    <a:p>
                      <a:endParaRPr kumimoji="1" lang="ja-JP" altLang="en-US"/>
                    </a:p>
                  </a:txBody>
                  <a:tcPr/>
                </a:tc>
                <a:tc>
                  <a:txBody>
                    <a:bodyPr/>
                    <a:lstStyle/>
                    <a:p>
                      <a:pPr algn="ctr"/>
                      <a:r>
                        <a:rPr kumimoji="1" lang="ja-JP" altLang="en-US" sz="1200" b="0" dirty="0">
                          <a:latin typeface="Meiryo UI" panose="020B0604030504040204" pitchFamily="50" charset="-128"/>
                          <a:ea typeface="Meiryo UI" panose="020B0604030504040204" pitchFamily="50" charset="-128"/>
                        </a:rPr>
                        <a:t>富田林市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543657"/>
                  </a:ext>
                </a:extLst>
              </a:tr>
              <a:tr h="202533">
                <a:tc>
                  <a:txBody>
                    <a:bodyPr/>
                    <a:lstStyle/>
                    <a:p>
                      <a:pPr algn="ct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能勢町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906732"/>
                  </a:ext>
                </a:extLst>
              </a:tr>
              <a:tr h="202533">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Meiryo UI" panose="020B0604030504040204" pitchFamily="50" charset="-128"/>
                          <a:ea typeface="Meiryo UI" panose="020B0604030504040204" pitchFamily="50" charset="-128"/>
                        </a:rPr>
                        <a:t>阪南市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313155"/>
                  </a:ext>
                </a:extLst>
              </a:tr>
              <a:tr h="202533">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2024</a:t>
                      </a:r>
                      <a:r>
                        <a:rPr kumimoji="1" lang="ja-JP" altLang="en-US" sz="1200" b="0" dirty="0">
                          <a:solidFill>
                            <a:schemeClr val="tx1"/>
                          </a:solidFill>
                          <a:latin typeface="Meiryo UI" panose="020B0604030504040204" pitchFamily="50" charset="-128"/>
                          <a:ea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枚方市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265703"/>
                  </a:ext>
                </a:extLst>
              </a:tr>
            </a:tbl>
          </a:graphicData>
        </a:graphic>
      </p:graphicFrame>
      <p:sp>
        <p:nvSpPr>
          <p:cNvPr id="33" name="スライド番号プレースホルダー 5">
            <a:extLst>
              <a:ext uri="{FF2B5EF4-FFF2-40B4-BE49-F238E27FC236}">
                <a16:creationId xmlns:a16="http://schemas.microsoft.com/office/drawing/2014/main" id="{CEDE31D0-BE22-4164-A04B-2356495F0291}"/>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7</a:t>
            </a:r>
            <a:endParaRPr kumimoji="1" lang="ja-JP" altLang="en-US" dirty="0">
              <a:solidFill>
                <a:prstClr val="black"/>
              </a:solidFill>
            </a:endParaRPr>
          </a:p>
        </p:txBody>
      </p:sp>
      <p:sp>
        <p:nvSpPr>
          <p:cNvPr id="42" name="正方形/長方形 41">
            <a:extLst>
              <a:ext uri="{FF2B5EF4-FFF2-40B4-BE49-F238E27FC236}">
                <a16:creationId xmlns:a16="http://schemas.microsoft.com/office/drawing/2014/main" id="{1B19B910-CD6E-4A72-B159-F770FBAE1BE2}"/>
              </a:ext>
            </a:extLst>
          </p:cNvPr>
          <p:cNvSpPr/>
          <p:nvPr/>
        </p:nvSpPr>
        <p:spPr>
          <a:xfrm>
            <a:off x="8491119" y="6838159"/>
            <a:ext cx="2595143" cy="261610"/>
          </a:xfrm>
          <a:prstGeom prst="rect">
            <a:avLst/>
          </a:prstGeom>
          <a:noFill/>
        </p:spPr>
        <p:txBody>
          <a:bodyPr wrap="square">
            <a:spAutoFit/>
          </a:bodyPr>
          <a:lstStyle/>
          <a:p>
            <a:pPr indent="76101" algn="ctr">
              <a:spcBef>
                <a:spcPts val="488"/>
              </a:spcBef>
            </a:pPr>
            <a:r>
              <a:rPr lang="ja-JP" altLang="en-US" sz="1100" dirty="0">
                <a:latin typeface="Meiryo UI" panose="020B0604030504040204" pitchFamily="50" charset="-128"/>
                <a:ea typeface="Meiryo UI" panose="020B0604030504040204" pitchFamily="50" charset="-128"/>
              </a:rPr>
              <a:t>施設見学の様子</a:t>
            </a:r>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DA3C380-143B-427D-A750-69117BFB29F1}"/>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663DE19-7904-4F6D-94CC-C5034F83B100}"/>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3270D82B-8510-48E1-8420-12E646EEB882}"/>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pic>
        <p:nvPicPr>
          <p:cNvPr id="3" name="図 2">
            <a:extLst>
              <a:ext uri="{FF2B5EF4-FFF2-40B4-BE49-F238E27FC236}">
                <a16:creationId xmlns:a16="http://schemas.microsoft.com/office/drawing/2014/main" id="{A3078597-AD29-49A4-AB03-25685C87C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8034" y="4488489"/>
            <a:ext cx="4119276" cy="2317093"/>
          </a:xfrm>
          <a:prstGeom prst="rect">
            <a:avLst/>
          </a:prstGeom>
        </p:spPr>
      </p:pic>
    </p:spTree>
    <p:extLst>
      <p:ext uri="{BB962C8B-B14F-4D97-AF65-F5344CB8AC3E}">
        <p14:creationId xmlns:p14="http://schemas.microsoft.com/office/powerpoint/2010/main" val="94374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98D30B7-203A-4ADE-B775-55D9591DF9A2}"/>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7" name="スライド番号プレースホルダー 5">
            <a:extLst>
              <a:ext uri="{FF2B5EF4-FFF2-40B4-BE49-F238E27FC236}">
                <a16:creationId xmlns:a16="http://schemas.microsoft.com/office/drawing/2014/main" id="{2313EA8D-BCB3-45C6-ACF2-59851AC8452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
        <p:nvSpPr>
          <p:cNvPr id="30" name="正方形/長方形 29">
            <a:extLst>
              <a:ext uri="{FF2B5EF4-FFF2-40B4-BE49-F238E27FC236}">
                <a16:creationId xmlns:a16="http://schemas.microsoft.com/office/drawing/2014/main" id="{F5CA848F-D16A-4EED-AC77-281E1CDA1039}"/>
              </a:ext>
            </a:extLst>
          </p:cNvPr>
          <p:cNvSpPr/>
          <p:nvPr/>
        </p:nvSpPr>
        <p:spPr>
          <a:xfrm>
            <a:off x="203201" y="1022815"/>
            <a:ext cx="12385038" cy="5878532"/>
          </a:xfrm>
          <a:prstGeom prst="rect">
            <a:avLst/>
          </a:prstGeom>
          <a:solidFill>
            <a:schemeClr val="bg1">
              <a:lumMod val="95000"/>
            </a:schemeClr>
          </a:solidFill>
        </p:spPr>
        <p:txBody>
          <a:bodyPr wrap="square">
            <a:spAutoFit/>
          </a:bodyPr>
          <a:lstStyle/>
          <a:p>
            <a:pPr indent="85725"/>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日に万博会場で開催した「</a:t>
            </a:r>
            <a:r>
              <a:rPr lang="en-US" altLang="ja-JP" dirty="0">
                <a:latin typeface="Meiryo UI" panose="020B0604030504040204" pitchFamily="50" charset="-128"/>
                <a:ea typeface="Meiryo UI" panose="020B0604030504040204" pitchFamily="50" charset="-128"/>
              </a:rPr>
              <a:t>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JAPAN</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Forum</a:t>
            </a:r>
            <a:r>
              <a:rPr lang="ja-JP" altLang="en-US" dirty="0">
                <a:latin typeface="Meiryo UI" panose="020B0604030504040204" pitchFamily="50" charset="-128"/>
                <a:ea typeface="Meiryo UI" panose="020B0604030504040204" pitchFamily="50" charset="-128"/>
              </a:rPr>
              <a:t>」の開催レポート等を作成</a:t>
            </a:r>
            <a:endParaRPr lang="en-US" altLang="ja-JP" dirty="0">
              <a:latin typeface="Meiryo UI" panose="020B0604030504040204" pitchFamily="50" charset="-128"/>
              <a:ea typeface="Meiryo UI" panose="020B0604030504040204" pitchFamily="50" charset="-128"/>
            </a:endParaRPr>
          </a:p>
          <a:p>
            <a:pPr indent="85725"/>
            <a:endParaRPr lang="en-US" altLang="ja-JP" dirty="0">
              <a:latin typeface="Meiryo UI" panose="020B0604030504040204" pitchFamily="50" charset="-128"/>
              <a:ea typeface="Meiryo UI" panose="020B0604030504040204" pitchFamily="50" charset="-128"/>
            </a:endParaRPr>
          </a:p>
          <a:p>
            <a:pPr indent="85725"/>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9BF18EC8-B38C-425E-AEFF-284A6575FFCB}"/>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④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を具現化した都市づくりを進める</a:t>
            </a:r>
            <a:endParaRPr kumimoji="1" lang="en-US" altLang="ja-JP"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D8E7CAAF-3364-4398-B2A5-420E1EB6FC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365" y="2543273"/>
            <a:ext cx="1983295" cy="2827624"/>
          </a:xfrm>
          <a:prstGeom prst="rect">
            <a:avLst/>
          </a:prstGeom>
        </p:spPr>
      </p:pic>
      <p:pic>
        <p:nvPicPr>
          <p:cNvPr id="35" name="図 34">
            <a:extLst>
              <a:ext uri="{FF2B5EF4-FFF2-40B4-BE49-F238E27FC236}">
                <a16:creationId xmlns:a16="http://schemas.microsoft.com/office/drawing/2014/main" id="{A11C4F5E-7BF4-4D33-9D20-557E6B0B7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8825" y="2543274"/>
            <a:ext cx="1988996" cy="2827624"/>
          </a:xfrm>
          <a:prstGeom prst="rect">
            <a:avLst/>
          </a:prstGeom>
        </p:spPr>
      </p:pic>
      <p:sp>
        <p:nvSpPr>
          <p:cNvPr id="36" name="テキスト ボックス 35">
            <a:extLst>
              <a:ext uri="{FF2B5EF4-FFF2-40B4-BE49-F238E27FC236}">
                <a16:creationId xmlns:a16="http://schemas.microsoft.com/office/drawing/2014/main" id="{9C13D796-B4CD-4328-BE94-A89E3ECBBBA7}"/>
              </a:ext>
            </a:extLst>
          </p:cNvPr>
          <p:cNvSpPr txBox="1"/>
          <p:nvPr/>
        </p:nvSpPr>
        <p:spPr>
          <a:xfrm>
            <a:off x="279364" y="1644775"/>
            <a:ext cx="6005933" cy="923330"/>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開催レポート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フォーラムの内容をまとめた開催レポート（日本語版・英語版）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を作成。漫画を取り入れるなど読みやすい工夫を行った。</a:t>
            </a:r>
            <a:endParaRPr lang="en-US" altLang="ja-JP"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23C7A7BB-9FAC-4E56-A955-1C29EACE80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702" y="4706820"/>
            <a:ext cx="1532109" cy="2176291"/>
          </a:xfrm>
          <a:prstGeom prst="rect">
            <a:avLst/>
          </a:prstGeom>
        </p:spPr>
      </p:pic>
      <p:pic>
        <p:nvPicPr>
          <p:cNvPr id="40" name="図 39">
            <a:extLst>
              <a:ext uri="{FF2B5EF4-FFF2-40B4-BE49-F238E27FC236}">
                <a16:creationId xmlns:a16="http://schemas.microsoft.com/office/drawing/2014/main" id="{1343980E-BDEE-4A81-BA4C-212932E1E0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13811" y="4706820"/>
            <a:ext cx="1532109" cy="2164448"/>
          </a:xfrm>
          <a:prstGeom prst="rect">
            <a:avLst/>
          </a:prstGeom>
        </p:spPr>
      </p:pic>
      <p:sp>
        <p:nvSpPr>
          <p:cNvPr id="41" name="テキスト ボックス 40">
            <a:extLst>
              <a:ext uri="{FF2B5EF4-FFF2-40B4-BE49-F238E27FC236}">
                <a16:creationId xmlns:a16="http://schemas.microsoft.com/office/drawing/2014/main" id="{255E7234-4EE3-4072-A134-0D3D4906D957}"/>
              </a:ext>
            </a:extLst>
          </p:cNvPr>
          <p:cNvSpPr txBox="1"/>
          <p:nvPr/>
        </p:nvSpPr>
        <p:spPr>
          <a:xfrm>
            <a:off x="3745920" y="5370897"/>
            <a:ext cx="1278467"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上）日本語版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下）英語版</a:t>
            </a:r>
            <a:endParaRPr lang="en-US" altLang="ja-JP" sz="12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7605D153-31B9-45D5-8B40-3909587CD4D3}"/>
              </a:ext>
            </a:extLst>
          </p:cNvPr>
          <p:cNvSpPr txBox="1"/>
          <p:nvPr/>
        </p:nvSpPr>
        <p:spPr>
          <a:xfrm>
            <a:off x="6285297" y="1644775"/>
            <a:ext cx="6005933" cy="923330"/>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ダイジェスト動画</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分程度のダイジェスト動画を制作。英語字幕も併記し、フォーラムの成果を国内外に発信していく。</a:t>
            </a:r>
            <a:endParaRPr lang="en-US" altLang="ja-JP" dirty="0">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F3825D61-0D67-4768-A784-67C8E82D1A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6486" y="2627897"/>
            <a:ext cx="2972594" cy="1694829"/>
          </a:xfrm>
          <a:prstGeom prst="rect">
            <a:avLst/>
          </a:prstGeom>
        </p:spPr>
      </p:pic>
      <p:pic>
        <p:nvPicPr>
          <p:cNvPr id="48" name="図 47">
            <a:extLst>
              <a:ext uri="{FF2B5EF4-FFF2-40B4-BE49-F238E27FC236}">
                <a16:creationId xmlns:a16="http://schemas.microsoft.com/office/drawing/2014/main" id="{196B9B67-3BDD-4A14-A887-8BC64F0A85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19572" y="2627898"/>
            <a:ext cx="2991120" cy="1694828"/>
          </a:xfrm>
          <a:prstGeom prst="rect">
            <a:avLst/>
          </a:prstGeom>
        </p:spPr>
      </p:pic>
      <p:pic>
        <p:nvPicPr>
          <p:cNvPr id="50" name="図 49">
            <a:extLst>
              <a:ext uri="{FF2B5EF4-FFF2-40B4-BE49-F238E27FC236}">
                <a16:creationId xmlns:a16="http://schemas.microsoft.com/office/drawing/2014/main" id="{F3668E04-F0DC-4F90-9DB1-AEC83535EC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88440" y="4482293"/>
            <a:ext cx="2920640" cy="1570079"/>
          </a:xfrm>
          <a:prstGeom prst="rect">
            <a:avLst/>
          </a:prstGeom>
        </p:spPr>
      </p:pic>
      <p:pic>
        <p:nvPicPr>
          <p:cNvPr id="52" name="図 51">
            <a:extLst>
              <a:ext uri="{FF2B5EF4-FFF2-40B4-BE49-F238E27FC236}">
                <a16:creationId xmlns:a16="http://schemas.microsoft.com/office/drawing/2014/main" id="{3C92A1B4-926F-40FD-B9F7-AA01BB94FE7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319572" y="4482293"/>
            <a:ext cx="3067167" cy="1570079"/>
          </a:xfrm>
          <a:prstGeom prst="rect">
            <a:avLst/>
          </a:prstGeom>
        </p:spPr>
      </p:pic>
    </p:spTree>
    <p:extLst>
      <p:ext uri="{BB962C8B-B14F-4D97-AF65-F5344CB8AC3E}">
        <p14:creationId xmlns:p14="http://schemas.microsoft.com/office/powerpoint/2010/main" val="153658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E233D7B-E0FD-4E9E-A128-73DAFAA5552C}"/>
              </a:ext>
            </a:extLst>
          </p:cNvPr>
          <p:cNvSpPr>
            <a:spLocks noGrp="1"/>
          </p:cNvSpPr>
          <p:nvPr>
            <p:ph type="sldNum" sz="quarter" idx="12"/>
          </p:nvPr>
        </p:nvSpPr>
        <p:spPr/>
        <p:txBody>
          <a:bodyPr/>
          <a:lstStyle/>
          <a:p>
            <a:fld id="{B357E563-2009-4710-851A-B3BABD306212}" type="slidenum">
              <a:rPr kumimoji="1" lang="ja-JP" altLang="en-US" smtClean="0"/>
              <a:t>8</a:t>
            </a:fld>
            <a:endParaRPr kumimoji="1" lang="ja-JP" altLang="en-US"/>
          </a:p>
        </p:txBody>
      </p:sp>
      <p:sp>
        <p:nvSpPr>
          <p:cNvPr id="5" name="正方形/長方形 4">
            <a:extLst>
              <a:ext uri="{FF2B5EF4-FFF2-40B4-BE49-F238E27FC236}">
                <a16:creationId xmlns:a16="http://schemas.microsoft.com/office/drawing/2014/main" id="{8E9DB29C-5918-4CE9-90A2-95D5B9BA50DD}"/>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8FAB9A8D-F5D4-4F81-99CA-D12391058F4A}"/>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
        <p:nvSpPr>
          <p:cNvPr id="7" name="テキスト ボックス 6">
            <a:extLst>
              <a:ext uri="{FF2B5EF4-FFF2-40B4-BE49-F238E27FC236}">
                <a16:creationId xmlns:a16="http://schemas.microsoft.com/office/drawing/2014/main" id="{D821D04F-9369-456F-9928-57316B80956E}"/>
              </a:ext>
            </a:extLst>
          </p:cNvPr>
          <p:cNvSpPr txBox="1"/>
          <p:nvPr/>
        </p:nvSpPr>
        <p:spPr>
          <a:xfrm>
            <a:off x="89843" y="620906"/>
            <a:ext cx="8850497"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ビヨンド</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に向けた取組</a:t>
            </a:r>
            <a:endParaRPr kumimoji="1" lang="en-US" altLang="ja-JP"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3AC6245-588E-4877-8CD4-3ADBCB1836BF}"/>
              </a:ext>
            </a:extLst>
          </p:cNvPr>
          <p:cNvSpPr txBox="1"/>
          <p:nvPr/>
        </p:nvSpPr>
        <p:spPr>
          <a:xfrm>
            <a:off x="277290" y="2323224"/>
            <a:ext cx="8850497" cy="4924425"/>
          </a:xfrm>
          <a:prstGeom prst="rect">
            <a:avLst/>
          </a:prstGeom>
          <a:noFill/>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理事⻑</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蟹江 憲史（慶應義塾⼤学⼤学院政策</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メディア研究科教授）</a:t>
            </a:r>
          </a:p>
          <a:p>
            <a:endParaRPr lang="ja-JP" altLang="en-US"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理事</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高橋 慶太（外務省国際協⼒局地球規模課題総括課⻑）</a:t>
            </a:r>
          </a:p>
          <a:p>
            <a:r>
              <a:rPr lang="ja-JP" altLang="en-US" sz="1600" dirty="0">
                <a:latin typeface="Meiryo UI" panose="020B0604030504040204" pitchFamily="50" charset="-128"/>
                <a:ea typeface="Meiryo UI" panose="020B0604030504040204" pitchFamily="50" charset="-128"/>
              </a:rPr>
              <a:t>宇田川 徹（内閣府地⽅創⽣推進事務局参事官）</a:t>
            </a:r>
          </a:p>
          <a:p>
            <a:r>
              <a:rPr lang="ja-JP" altLang="en-US" sz="1600" dirty="0">
                <a:latin typeface="Meiryo UI" panose="020B0604030504040204" pitchFamily="50" charset="-128"/>
                <a:ea typeface="Meiryo UI" panose="020B0604030504040204" pitchFamily="50" charset="-128"/>
              </a:rPr>
              <a:t>⾼岡 ⽂訓（⾦融庁総合政策局総合政策課サステナブルファイナンス推進室⻑）</a:t>
            </a:r>
          </a:p>
          <a:p>
            <a:r>
              <a:rPr lang="ja-JP" altLang="en-US" sz="1600" dirty="0">
                <a:latin typeface="Meiryo UI" panose="020B0604030504040204" pitchFamily="50" charset="-128"/>
                <a:ea typeface="Meiryo UI" panose="020B0604030504040204" pitchFamily="50" charset="-128"/>
              </a:rPr>
              <a:t>黒部 ⼀隆（環境省⼤⾂官房総合政策課環境計画室⻑）</a:t>
            </a:r>
          </a:p>
          <a:p>
            <a:r>
              <a:rPr lang="ja-JP" altLang="en-US" sz="1600" dirty="0">
                <a:latin typeface="Meiryo UI" panose="020B0604030504040204" pitchFamily="50" charset="-128"/>
                <a:ea typeface="Meiryo UI" panose="020B0604030504040204" pitchFamily="50" charset="-128"/>
              </a:rPr>
              <a:t>市川 紀幸（経済産業省経済産業政策局地域経済産業グループ地域産業基盤整備課⻑）</a:t>
            </a:r>
          </a:p>
          <a:p>
            <a:r>
              <a:rPr lang="ja-JP" altLang="en-US" sz="1600" dirty="0">
                <a:latin typeface="Meiryo UI" panose="020B0604030504040204" pitchFamily="50" charset="-128"/>
                <a:ea typeface="Meiryo UI" panose="020B0604030504040204" pitchFamily="50" charset="-128"/>
              </a:rPr>
              <a:t>⻑⾕川 知⼦（⼀般社団法⼈⽇本経済団体連合会常務理事）</a:t>
            </a:r>
          </a:p>
          <a:p>
            <a:r>
              <a:rPr lang="ja-JP" altLang="en-US" sz="1600" dirty="0">
                <a:latin typeface="Meiryo UI" panose="020B0604030504040204" pitchFamily="50" charset="-128"/>
                <a:ea typeface="Meiryo UI" panose="020B0604030504040204" pitchFamily="50" charset="-128"/>
              </a:rPr>
              <a:t>樋⼝ ⿇紀⼦（公益社団法⼈経済同友会政策調査部⻑）</a:t>
            </a:r>
          </a:p>
          <a:p>
            <a:r>
              <a:rPr lang="ja-JP" altLang="en-US" sz="1600" dirty="0">
                <a:latin typeface="Meiryo UI" panose="020B0604030504040204" pitchFamily="50" charset="-128"/>
                <a:ea typeface="Meiryo UI" panose="020B0604030504040204" pitchFamily="50" charset="-128"/>
              </a:rPr>
              <a:t>有⾺ 利男（⼀般社団法⼈グローバル</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コンパクト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ネットワーク</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ジャパン代表理事）</a:t>
            </a:r>
          </a:p>
          <a:p>
            <a:r>
              <a:rPr lang="ja-JP" altLang="en-US" sz="1600" dirty="0">
                <a:latin typeface="Meiryo UI" panose="020B0604030504040204" pitchFamily="50" charset="-128"/>
                <a:ea typeface="Meiryo UI" panose="020B0604030504040204" pitchFamily="50" charset="-128"/>
              </a:rPr>
              <a:t>三輪 敦⼦（⼀般社団法⼈</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市⺠社会ネットワーク共同代表理事）</a:t>
            </a:r>
          </a:p>
          <a:p>
            <a:r>
              <a:rPr lang="ja-JP" altLang="en-US" sz="1600" dirty="0">
                <a:latin typeface="Meiryo UI" panose="020B0604030504040204" pitchFamily="50" charset="-128"/>
                <a:ea typeface="Meiryo UI" panose="020B0604030504040204" pitchFamily="50" charset="-128"/>
              </a:rPr>
              <a:t>⼤貫 萌⼦（</a:t>
            </a:r>
            <a:r>
              <a:rPr lang="en-US" altLang="ja-JP" sz="1600" dirty="0">
                <a:latin typeface="Meiryo UI" panose="020B0604030504040204" pitchFamily="50" charset="-128"/>
                <a:ea typeface="Meiryo UI" panose="020B0604030504040204" pitchFamily="50" charset="-128"/>
              </a:rPr>
              <a:t>SDGs-SWY</a:t>
            </a:r>
            <a:r>
              <a:rPr lang="ja-JP" altLang="en-US" sz="1600" dirty="0">
                <a:latin typeface="Meiryo UI" panose="020B0604030504040204" pitchFamily="50" charset="-128"/>
                <a:ea typeface="Meiryo UI" panose="020B0604030504040204" pitchFamily="50" charset="-128"/>
              </a:rPr>
              <a:t>共同代表）</a:t>
            </a:r>
          </a:p>
          <a:p>
            <a:r>
              <a:rPr lang="ja-JP" altLang="en-US" sz="1600" dirty="0">
                <a:latin typeface="Meiryo UI" panose="020B0604030504040204" pitchFamily="50" charset="-128"/>
                <a:ea typeface="Meiryo UI" panose="020B0604030504040204" pitchFamily="50" charset="-128"/>
              </a:rPr>
              <a:t>山口 凜（持続可能な社会に向けたジャパンユースプラットフォーム事務局⻑）</a:t>
            </a:r>
          </a:p>
          <a:p>
            <a:r>
              <a:rPr lang="ja-JP" altLang="en-US" sz="1600" dirty="0">
                <a:latin typeface="Meiryo UI" panose="020B0604030504040204" pitchFamily="50" charset="-128"/>
                <a:ea typeface="Meiryo UI" panose="020B0604030504040204" pitchFamily="50" charset="-128"/>
              </a:rPr>
              <a:t>近藤 英里奈（</a:t>
            </a:r>
            <a:r>
              <a:rPr lang="en-US" altLang="ja-JP" sz="1600" dirty="0">
                <a:latin typeface="Meiryo UI" panose="020B0604030504040204" pitchFamily="50" charset="-128"/>
                <a:ea typeface="Meiryo UI" panose="020B0604030504040204" pitchFamily="50" charset="-128"/>
              </a:rPr>
              <a:t>G7/G20 Youth Japan</a:t>
            </a:r>
            <a:r>
              <a:rPr lang="ja-JP" altLang="en-US" sz="1600" dirty="0">
                <a:latin typeface="Meiryo UI" panose="020B0604030504040204" pitchFamily="50" charset="-128"/>
                <a:ea typeface="Meiryo UI" panose="020B0604030504040204" pitchFamily="50" charset="-128"/>
              </a:rPr>
              <a:t>メンバー）</a:t>
            </a:r>
          </a:p>
          <a:p>
            <a:r>
              <a:rPr lang="ja-JP" altLang="en-US" sz="1600" dirty="0">
                <a:latin typeface="Meiryo UI" panose="020B0604030504040204" pitchFamily="50" charset="-128"/>
                <a:ea typeface="Meiryo UI" panose="020B0604030504040204" pitchFamily="50" charset="-128"/>
              </a:rPr>
              <a:t>藏並 豊綱（神奈川県政策局企画連携</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推進担当課⻑）</a:t>
            </a:r>
            <a:endParaRPr lang="en-US" altLang="ja-JP" sz="1600" dirty="0">
              <a:latin typeface="Meiryo UI" panose="020B0604030504040204" pitchFamily="50" charset="-128"/>
              <a:ea typeface="Meiryo UI" panose="020B0604030504040204" pitchFamily="50" charset="-128"/>
            </a:endParaRPr>
          </a:p>
          <a:p>
            <a:r>
              <a:rPr lang="ja-JP" altLang="en-US" sz="1600" b="1" u="sng" dirty="0">
                <a:solidFill>
                  <a:srgbClr val="FF0000"/>
                </a:solidFill>
                <a:latin typeface="Meiryo UI" panose="020B0604030504040204" pitchFamily="50" charset="-128"/>
                <a:ea typeface="Meiryo UI" panose="020B0604030504040204" pitchFamily="50" charset="-128"/>
              </a:rPr>
              <a:t>山内 哲也（大阪府政策企画部企画室連携課長）</a:t>
            </a:r>
          </a:p>
          <a:p>
            <a:r>
              <a:rPr lang="ja-JP" altLang="en-US" sz="1600" dirty="0">
                <a:latin typeface="Meiryo UI" panose="020B0604030504040204" pitchFamily="50" charset="-128"/>
                <a:ea typeface="Meiryo UI" panose="020B0604030504040204" pitchFamily="50" charset="-128"/>
              </a:rPr>
              <a:t>井⼝ 雄⼤（株式会社博報堂クリエイティブディレクター）</a:t>
            </a:r>
          </a:p>
        </p:txBody>
      </p:sp>
      <p:sp>
        <p:nvSpPr>
          <p:cNvPr id="13" name="テキスト ボックス 12">
            <a:extLst>
              <a:ext uri="{FF2B5EF4-FFF2-40B4-BE49-F238E27FC236}">
                <a16:creationId xmlns:a16="http://schemas.microsoft.com/office/drawing/2014/main" id="{2FD38089-B013-456A-9056-12585FBF6ED0}"/>
              </a:ext>
            </a:extLst>
          </p:cNvPr>
          <p:cNvSpPr txBox="1"/>
          <p:nvPr/>
        </p:nvSpPr>
        <p:spPr>
          <a:xfrm>
            <a:off x="89843" y="1953892"/>
            <a:ext cx="6457950"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ビヨンド</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官⺠会議理事会名簿</a:t>
            </a:r>
          </a:p>
        </p:txBody>
      </p:sp>
      <p:sp>
        <p:nvSpPr>
          <p:cNvPr id="14" name="テキスト ボックス 13">
            <a:extLst>
              <a:ext uri="{FF2B5EF4-FFF2-40B4-BE49-F238E27FC236}">
                <a16:creationId xmlns:a16="http://schemas.microsoft.com/office/drawing/2014/main" id="{69D50C3B-D791-44A3-82CD-A2F461D8A795}"/>
              </a:ext>
            </a:extLst>
          </p:cNvPr>
          <p:cNvSpPr txBox="1"/>
          <p:nvPr/>
        </p:nvSpPr>
        <p:spPr>
          <a:xfrm>
            <a:off x="194468" y="979785"/>
            <a:ext cx="12603956" cy="646331"/>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2027</a:t>
            </a:r>
            <a:r>
              <a:rPr kumimoji="1" lang="ja-JP" altLang="en-US" dirty="0">
                <a:latin typeface="Meiryo UI" panose="020B0604030504040204" pitchFamily="50" charset="-128"/>
                <a:ea typeface="Meiryo UI" panose="020B0604030504040204" pitchFamily="50" charset="-128"/>
              </a:rPr>
              <a:t>年から国連ではじまる</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の次の国際目標の検討に向け、大阪の声を発信することを目的に「ビヨンド</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官民会議」の</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理事会に参画しました。</a:t>
            </a:r>
            <a:endParaRPr kumimoji="1" lang="en-US" altLang="ja-JP"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CD6B8B64-C099-4AC6-B994-24758E39E9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8179" y="4064000"/>
            <a:ext cx="4242956" cy="2155528"/>
          </a:xfrm>
          <a:prstGeom prst="rect">
            <a:avLst/>
          </a:prstGeom>
        </p:spPr>
      </p:pic>
      <p:sp>
        <p:nvSpPr>
          <p:cNvPr id="17" name="テキスト ボックス 16">
            <a:extLst>
              <a:ext uri="{FF2B5EF4-FFF2-40B4-BE49-F238E27FC236}">
                <a16:creationId xmlns:a16="http://schemas.microsoft.com/office/drawing/2014/main" id="{946DBACD-EDF8-4241-B0E1-1EC5C341F4C2}"/>
              </a:ext>
            </a:extLst>
          </p:cNvPr>
          <p:cNvSpPr txBox="1"/>
          <p:nvPr/>
        </p:nvSpPr>
        <p:spPr>
          <a:xfrm>
            <a:off x="6652418" y="1584560"/>
            <a:ext cx="5875067" cy="1477328"/>
          </a:xfrm>
          <a:prstGeom prst="rect">
            <a:avLst/>
          </a:prstGeom>
          <a:noFill/>
          <a:ln>
            <a:solidFill>
              <a:schemeClr val="tx1"/>
            </a:solidFill>
            <a:prstDash val="sysDot"/>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ビヨンド</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官民会議</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Public Private Forum on Beyond SDGs</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多様なステークホルダーが集まり、</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年より先の未来に向けた目標設定と、その達成に向けた行動を深めていくためのイニシアティブとして、</a:t>
            </a: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年に発足しました。</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7246971"/>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3624</Words>
  <Application>Microsoft Office PowerPoint</Application>
  <PresentationFormat>ユーザー設定</PresentationFormat>
  <Paragraphs>445</Paragraphs>
  <Slides>14</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BIZ UDPゴシック</vt:lpstr>
      <vt:lpstr>Meiryo UI</vt:lpstr>
      <vt:lpstr>游ゴシック</vt:lpstr>
      <vt:lpstr>Arial</vt:lpstr>
      <vt:lpstr>Bauhaus 93</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2026-03-17T01:35:25Z</dcterms:created>
  <dcterms:modified xsi:type="dcterms:W3CDTF">2026-03-17T01:37:54Z</dcterms:modified>
</cp:coreProperties>
</file>