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2"/>
  </p:notesMasterIdLst>
  <p:sldIdLst>
    <p:sldId id="296" r:id="rId2"/>
    <p:sldId id="1238" r:id="rId3"/>
    <p:sldId id="1130" r:id="rId4"/>
    <p:sldId id="1436" r:id="rId5"/>
    <p:sldId id="1438" r:id="rId6"/>
    <p:sldId id="1435" r:id="rId7"/>
    <p:sldId id="1437" r:id="rId8"/>
    <p:sldId id="1439" r:id="rId9"/>
    <p:sldId id="1425" r:id="rId10"/>
    <p:sldId id="302" r:id="rId11"/>
  </p:sldIdLst>
  <p:sldSz cx="12798425" cy="71993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4434" autoAdjust="0"/>
  </p:normalViewPr>
  <p:slideViewPr>
    <p:cSldViewPr snapToGrid="0" showGuides="1">
      <p:cViewPr varScale="1">
        <p:scale>
          <a:sx n="90" d="100"/>
          <a:sy n="90" d="100"/>
        </p:scale>
        <p:origin x="595" y="58"/>
      </p:cViewPr>
      <p:guideLst>
        <p:guide orient="horz" pos="2177"/>
        <p:guide pos="4032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d11494w$\&#20316;&#26989;&#29992;\&#36899;&#25658;&#35506;\330_&#65331;&#65316;&#65319;&#65363;\2023&#24180;&#24230;\04_&#26377;&#35672;&#32773;&#20250;&#35696;\07_&#24403;&#26085;&#36039;&#26009;\SDGs&#23459;&#35328;&#12487;&#12540;&#12479;\&#9734;&#31169;&#12398;SDGs&#23459;&#35328;_&#21442;&#21152;&#32773;&#19968;&#35239;&#65288;R4.12&#65374;&#6528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41806595402763E-2"/>
          <c:y val="6.6701190222340806E-2"/>
          <c:w val="0.93671638680919445"/>
          <c:h val="0.51456239292358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Sheet1!$H$19</c:f>
              <c:strCache>
                <c:ptCount val="1"/>
                <c:pt idx="0">
                  <c:v>宣言数（単年）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Sheet1!$G$20:$G$23</c:f>
              <c:strCache>
                <c:ptCount val="4"/>
                <c:pt idx="0">
                  <c:v>令和2年度</c:v>
                </c:pt>
                <c:pt idx="1">
                  <c:v>令和3年度</c:v>
                </c:pt>
                <c:pt idx="2">
                  <c:v>令和4年度</c:v>
                </c:pt>
                <c:pt idx="3">
                  <c:v>令和5年度</c:v>
                </c:pt>
              </c:strCache>
            </c:strRef>
          </c:cat>
          <c:val>
            <c:numRef>
              <c:f>Sheet1!$H$20:$H$23</c:f>
              <c:numCache>
                <c:formatCode>General</c:formatCode>
                <c:ptCount val="4"/>
                <c:pt idx="0">
                  <c:v>200</c:v>
                </c:pt>
                <c:pt idx="1">
                  <c:v>1613</c:v>
                </c:pt>
                <c:pt idx="2">
                  <c:v>1615</c:v>
                </c:pt>
                <c:pt idx="3">
                  <c:v>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F-4611-A562-F7BCEFDC842D}"/>
            </c:ext>
          </c:extLst>
        </c:ser>
        <c:ser>
          <c:idx val="1"/>
          <c:order val="1"/>
          <c:tx>
            <c:strRef>
              <c:f>Sheet1!$I$19</c:f>
              <c:strCache>
                <c:ptCount val="1"/>
                <c:pt idx="0">
                  <c:v>累計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Sheet1!$G$20:$G$23</c:f>
              <c:strCache>
                <c:ptCount val="4"/>
                <c:pt idx="0">
                  <c:v>令和2年度</c:v>
                </c:pt>
                <c:pt idx="1">
                  <c:v>令和3年度</c:v>
                </c:pt>
                <c:pt idx="2">
                  <c:v>令和4年度</c:v>
                </c:pt>
                <c:pt idx="3">
                  <c:v>令和5年度</c:v>
                </c:pt>
              </c:strCache>
            </c:strRef>
          </c:cat>
          <c:val>
            <c:numRef>
              <c:f>Sheet1!$I$20:$I$23</c:f>
              <c:numCache>
                <c:formatCode>General</c:formatCode>
                <c:ptCount val="4"/>
                <c:pt idx="0">
                  <c:v>200</c:v>
                </c:pt>
                <c:pt idx="1">
                  <c:v>1813</c:v>
                </c:pt>
                <c:pt idx="2">
                  <c:v>3428</c:v>
                </c:pt>
                <c:pt idx="3">
                  <c:v>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F-4611-A562-F7BCEFDC8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5700655"/>
        <c:axId val="515706479"/>
      </c:barChart>
      <c:catAx>
        <c:axId val="51570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515706479"/>
        <c:crosses val="autoZero"/>
        <c:auto val="1"/>
        <c:lblAlgn val="ctr"/>
        <c:lblOffset val="100"/>
        <c:noMultiLvlLbl val="0"/>
      </c:catAx>
      <c:valAx>
        <c:axId val="5157064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570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97851550777146E-3"/>
          <c:y val="0.10585111243929929"/>
          <c:w val="0.46633907468666791"/>
          <c:h val="0.14042543804824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CE19F19-B739-4B4D-BA5F-420CD8F2E580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18DC5C8-776E-4D9B-85C2-758AEFE576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6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2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23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71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9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03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65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74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29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82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792-608C-485E-8A3C-B096504E97DD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764705" y="120943"/>
            <a:ext cx="882296" cy="377917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7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8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7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67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54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7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10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00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00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19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C9F7-933C-4790-8346-9E2D48A376D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1B9A-4E1A-41D9-89EB-47A7CBE37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6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02054" y="2820988"/>
            <a:ext cx="933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令和６年度以降の事業予定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701772" y="6006571"/>
            <a:ext cx="1569660" cy="865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年３月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企画室連携課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44005"/>
              </p:ext>
            </p:extLst>
          </p:nvPr>
        </p:nvGraphicFramePr>
        <p:xfrm>
          <a:off x="10106955" y="188890"/>
          <a:ext cx="2405336" cy="46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68">
                  <a:extLst>
                    <a:ext uri="{9D8B030D-6E8A-4147-A177-3AD203B41FA5}">
                      <a16:colId xmlns:a16="http://schemas.microsoft.com/office/drawing/2014/main" val="526443587"/>
                    </a:ext>
                  </a:extLst>
                </a:gridCol>
                <a:gridCol w="1202668">
                  <a:extLst>
                    <a:ext uri="{9D8B030D-6E8A-4147-A177-3AD203B41FA5}">
                      <a16:colId xmlns:a16="http://schemas.microsoft.com/office/drawing/2014/main" val="3631240380"/>
                    </a:ext>
                  </a:extLst>
                </a:gridCol>
              </a:tblGrid>
              <a:tr h="24341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zh-TW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zh-TW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 大阪府</a:t>
                      </a:r>
                      <a:r>
                        <a:rPr kumimoji="1" lang="en-US" altLang="zh-TW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SDGs</a:t>
                      </a:r>
                      <a:r>
                        <a:rPr kumimoji="1" lang="zh-TW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有識者会議（第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zh-TW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48060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資料</a:t>
                      </a:r>
                      <a:r>
                        <a:rPr kumimoji="1" lang="en-US" altLang="ja-JP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96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70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9211" y="2655248"/>
            <a:ext cx="7242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全国フォーラムは、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達成に向けた取組みを全国に発信することを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目的に、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年度より都道府県が持ち回りで開催。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・内閣府・外務省・経産省・環境省、国連広報センター、全国知事会・全国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市長会・全国町村長会等が後援。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・主催県がテーマを定め、全国の自治体と連携し、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の先進事例を発信。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これまで、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年神奈川県、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年長野県、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年滋賀県で開催。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274427" y="4720380"/>
            <a:ext cx="2886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神奈川県は会場開催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9352" y="4602689"/>
            <a:ext cx="7242623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11383" indent="-111383" algn="just"/>
            <a:r>
              <a:rPr lang="ja-JP" altLang="en-US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＜神奈川県の開催事例＞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全国フォーラム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2019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1383" indent="-111383" algn="just"/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場所：パシフィコ横浜　会議センター５０３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1383" indent="-111383" algn="just"/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日時：平成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31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年１月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　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時～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17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分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1383" indent="-111383" algn="just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・主催者挨拶（知事）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1383" indent="-111383" algn="just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・来賓挨拶（内閣府特命担当大臣、外務副大臣、国連広報センター所長）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・基調講演（内閣府、外務省）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・自治体による事例発表やパネルディスカッション（長野県、滋賀県、横浜市など）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・企業による事例発表やパネルディスカッション（三井住友信託銀行、りそな銀行等）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・次世代によるメッセージ（湘南学園中学校高等学校）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19721" y="2229282"/>
            <a:ext cx="3280224" cy="425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435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全国フォーラム」とは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094D9C6-146D-4D8B-A1FC-07271F63B7E9}"/>
              </a:ext>
            </a:extLst>
          </p:cNvPr>
          <p:cNvSpPr txBox="1"/>
          <p:nvPr/>
        </p:nvSpPr>
        <p:spPr>
          <a:xfrm>
            <a:off x="219721" y="653304"/>
            <a:ext cx="12380765" cy="1289071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28702" tIns="28702" rIns="28702" bIns="28702" rtlCol="0" anchor="ctr" anchorCtr="0">
            <a:spAutoFit/>
          </a:bodyPr>
          <a:lstStyle/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年の万博会場において、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全国フォーラムを開催し、府域における市町村、庁内、企業等による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取組みの他、全国の先進事例を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大阪に結集させ、国内外に我が国の</a:t>
            </a:r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を広く発信。</a:t>
            </a:r>
            <a:endParaRPr lang="en-US" altLang="ja-JP" sz="2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R6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年度は、沖縄県で開催される「</a:t>
            </a:r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全国フォーラム」と連携し、 「</a:t>
            </a:r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Forum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」等と連動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させながら、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府域における多種多様なステークホルダーによる既存取組みの進化や新たな取組みの創出をめざす。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8BC70F9-3B06-42F4-871B-C8BB4B3EF6AD}"/>
              </a:ext>
            </a:extLst>
          </p:cNvPr>
          <p:cNvSpPr txBox="1"/>
          <p:nvPr/>
        </p:nvSpPr>
        <p:spPr>
          <a:xfrm>
            <a:off x="1590696" y="29661"/>
            <a:ext cx="14453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関係者限り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DCF4EEF-5405-4A4D-8FA8-F82BA2316487}"/>
              </a:ext>
            </a:extLst>
          </p:cNvPr>
          <p:cNvSpPr/>
          <p:nvPr/>
        </p:nvSpPr>
        <p:spPr>
          <a:xfrm>
            <a:off x="-1" y="1369"/>
            <a:ext cx="12798425" cy="468688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〇　大阪・関西万博での発信②（拡大版「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フォーラム」を開催）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831BE0-D5A0-40FE-A838-5726FA8B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708" y="2229282"/>
            <a:ext cx="4335346" cy="25085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C13B274-D192-4D10-874D-58279637C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474" y="5055634"/>
            <a:ext cx="1516673" cy="9925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053EFDD-6E63-4CAE-B758-0FDE5037C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412" y="5085959"/>
            <a:ext cx="2383969" cy="98573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637B1FC-1CD0-4707-BB19-084A4037BE73}"/>
              </a:ext>
            </a:extLst>
          </p:cNvPr>
          <p:cNvSpPr txBox="1"/>
          <p:nvPr/>
        </p:nvSpPr>
        <p:spPr>
          <a:xfrm>
            <a:off x="8387751" y="6968481"/>
            <a:ext cx="2886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長野県はオンライン開催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32D19D-4EAA-4E20-8C40-CB53D0DA9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708" y="6106710"/>
            <a:ext cx="1845277" cy="87859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70A01B-74EC-42F7-955E-0B8B11C611B6}"/>
              </a:ext>
            </a:extLst>
          </p:cNvPr>
          <p:cNvSpPr txBox="1"/>
          <p:nvPr/>
        </p:nvSpPr>
        <p:spPr>
          <a:xfrm>
            <a:off x="10826151" y="6984061"/>
            <a:ext cx="2886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滋賀県はハイブリッド開催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62BC135-7C56-4C6F-B7FA-60CDE9F17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034" y="6074302"/>
            <a:ext cx="1595351" cy="878599"/>
          </a:xfrm>
          <a:prstGeom prst="rect">
            <a:avLst/>
          </a:prstGeom>
        </p:spPr>
      </p:pic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4862BBAC-BE0A-4552-90B1-F5FA6D1ECDDD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9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1426993" y="1271589"/>
            <a:ext cx="9944442" cy="717138"/>
          </a:xfrm>
          <a:prstGeom prst="rect">
            <a:avLst/>
          </a:prstGeom>
          <a:noFill/>
        </p:spPr>
        <p:txBody>
          <a:bodyPr wrap="square" lIns="75581" tIns="67192" rIns="75581" bIns="67192" rtlCol="0">
            <a:spAutoFit/>
          </a:bodyPr>
          <a:lstStyle/>
          <a:p>
            <a:pPr marL="179971" indent="-179971">
              <a:buFont typeface="Meiryo UI" panose="020B0604030504040204" pitchFamily="50" charset="-128"/>
              <a:buChar char="○"/>
            </a:pPr>
            <a:r>
              <a:rPr lang="ja-JP" altLang="en-US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万博に向け</a:t>
            </a:r>
            <a:r>
              <a:rPr lang="ja-JP" altLang="en-US" sz="18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先進都市」としての基盤を整え</a:t>
            </a:r>
            <a:r>
              <a:rPr lang="ja-JP" altLang="en-US" sz="18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8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8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18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8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目標年次に向けた総仕上げを図る中で、</a:t>
            </a:r>
            <a:r>
              <a:rPr lang="ja-JP" altLang="en-US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万博のレガシーとして「</a:t>
            </a:r>
            <a:r>
              <a:rPr lang="en-US" altLang="ja-JP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先進都市」を実現</a:t>
            </a:r>
            <a:r>
              <a:rPr lang="ja-JP" altLang="en-US" sz="18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する。</a:t>
            </a:r>
            <a:endParaRPr lang="ja-JP" altLang="en-US" sz="1889" spc="10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4"/>
          <p:cNvGrpSpPr/>
          <p:nvPr/>
        </p:nvGrpSpPr>
        <p:grpSpPr>
          <a:xfrm>
            <a:off x="1718899" y="2363181"/>
            <a:ext cx="9890229" cy="4480712"/>
            <a:chOff x="360048" y="2354064"/>
            <a:chExt cx="9421602" cy="3616843"/>
          </a:xfrm>
        </p:grpSpPr>
        <p:sp>
          <p:nvSpPr>
            <p:cNvPr id="34" name="右矢印 5"/>
            <p:cNvSpPr/>
            <p:nvPr/>
          </p:nvSpPr>
          <p:spPr>
            <a:xfrm>
              <a:off x="380482" y="5251000"/>
              <a:ext cx="9207106" cy="719907"/>
            </a:xfrm>
            <a:prstGeom prst="rightArrow">
              <a:avLst>
                <a:gd name="adj1" fmla="val 50894"/>
                <a:gd name="adj2" fmla="val 8559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47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　　　　　　　　　　　　　　　　　</a:t>
              </a:r>
            </a:p>
          </p:txBody>
        </p:sp>
        <p:sp>
          <p:nvSpPr>
            <p:cNvPr id="52" name="テキスト ボックス 6"/>
            <p:cNvSpPr txBox="1"/>
            <p:nvPr/>
          </p:nvSpPr>
          <p:spPr>
            <a:xfrm>
              <a:off x="374749" y="5466283"/>
              <a:ext cx="1242328" cy="28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2020</a:t>
              </a:r>
              <a:r>
                <a:rPr lang="ja-JP" altLang="en-US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</a:t>
              </a:r>
            </a:p>
          </p:txBody>
        </p:sp>
        <p:sp>
          <p:nvSpPr>
            <p:cNvPr id="53" name="テキスト ボックス 7"/>
            <p:cNvSpPr txBox="1"/>
            <p:nvPr/>
          </p:nvSpPr>
          <p:spPr>
            <a:xfrm>
              <a:off x="3674578" y="5477405"/>
              <a:ext cx="940100" cy="28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2025</a:t>
              </a:r>
              <a:r>
                <a:rPr lang="ja-JP" altLang="en-US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</a:p>
          </p:txBody>
        </p:sp>
        <p:sp>
          <p:nvSpPr>
            <p:cNvPr id="54" name="テキスト ボックス 8"/>
            <p:cNvSpPr txBox="1"/>
            <p:nvPr/>
          </p:nvSpPr>
          <p:spPr>
            <a:xfrm>
              <a:off x="7831729" y="5452083"/>
              <a:ext cx="1137373" cy="28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2030</a:t>
              </a:r>
              <a:r>
                <a:rPr lang="ja-JP" altLang="en-US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　　　　　　　　　　</a:t>
              </a:r>
            </a:p>
          </p:txBody>
        </p:sp>
        <p:cxnSp>
          <p:nvCxnSpPr>
            <p:cNvPr id="37" name="直線コネクタ 9"/>
            <p:cNvCxnSpPr/>
            <p:nvPr/>
          </p:nvCxnSpPr>
          <p:spPr>
            <a:xfrm>
              <a:off x="3618795" y="5168107"/>
              <a:ext cx="1071365" cy="333"/>
            </a:xfrm>
            <a:prstGeom prst="line">
              <a:avLst/>
            </a:prstGeom>
            <a:ln w="222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10"/>
            <p:cNvCxnSpPr/>
            <p:nvPr/>
          </p:nvCxnSpPr>
          <p:spPr>
            <a:xfrm flipV="1">
              <a:off x="3515346" y="3146478"/>
              <a:ext cx="1082110" cy="426256"/>
            </a:xfrm>
            <a:prstGeom prst="line">
              <a:avLst/>
            </a:prstGeom>
            <a:ln w="222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ホームベース 11"/>
            <p:cNvSpPr/>
            <p:nvPr/>
          </p:nvSpPr>
          <p:spPr>
            <a:xfrm>
              <a:off x="380482" y="3470141"/>
              <a:ext cx="3422708" cy="1708223"/>
            </a:xfrm>
            <a:prstGeom prst="homePlate">
              <a:avLst>
                <a:gd name="adj" fmla="val 8632"/>
              </a:avLst>
            </a:prstGeom>
            <a:solidFill>
              <a:schemeClr val="accent5">
                <a:lumMod val="75000"/>
              </a:schemeClr>
            </a:solidFill>
            <a:ln w="349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ja-JP" altLang="en-US" sz="147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1" name="角丸四角形 12"/>
            <p:cNvSpPr/>
            <p:nvPr/>
          </p:nvSpPr>
          <p:spPr>
            <a:xfrm>
              <a:off x="7971062" y="2462654"/>
              <a:ext cx="468723" cy="2755108"/>
            </a:xfrm>
            <a:prstGeom prst="roundRect">
              <a:avLst>
                <a:gd name="adj" fmla="val 8062"/>
              </a:avLst>
            </a:prstGeom>
            <a:solidFill>
              <a:schemeClr val="bg2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ja-JP" altLang="en-US" sz="147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0" name="テキスト ボックス 13"/>
            <p:cNvSpPr txBox="1"/>
            <p:nvPr/>
          </p:nvSpPr>
          <p:spPr>
            <a:xfrm>
              <a:off x="7986210" y="2599930"/>
              <a:ext cx="422198" cy="2685910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kumimoji="1" lang="ja-JP" altLang="en-US" sz="1680" dirty="0">
                  <a:solidFill>
                    <a:prstClr val="black"/>
                  </a:solidFill>
                  <a:latin typeface="Bauhaus 93" panose="04030905020B02020C02" pitchFamily="82" charset="0"/>
                  <a:ea typeface="HGS創英角ｺﾞｼｯｸUB" panose="020B0900000000000000" pitchFamily="50" charset="-128"/>
                </a:rPr>
                <a:t>Ｓ</a:t>
              </a:r>
              <a:r>
                <a:rPr lang="ja-JP" altLang="en-US" sz="1680" dirty="0">
                  <a:solidFill>
                    <a:prstClr val="black"/>
                  </a:solidFill>
                  <a:latin typeface="Bauhaus 93" panose="04030905020B02020C02" pitchFamily="82" charset="0"/>
                  <a:ea typeface="HGS創英角ｺﾞｼｯｸUB" panose="020B0900000000000000" pitchFamily="50" charset="-128"/>
                </a:rPr>
                <a:t>ＤＧｓ目標年次</a:t>
              </a:r>
              <a:endParaRPr kumimoji="1" lang="en-US" altLang="ja-JP" sz="1680" dirty="0">
                <a:solidFill>
                  <a:prstClr val="black"/>
                </a:solidFill>
                <a:latin typeface="Bauhaus 93" panose="04030905020B02020C02" pitchFamily="82" charset="0"/>
                <a:ea typeface="HGS創英角ｺﾞｼｯｸUB" panose="020B0900000000000000" pitchFamily="50" charset="-128"/>
              </a:endParaRPr>
            </a:p>
          </p:txBody>
        </p:sp>
        <p:sp>
          <p:nvSpPr>
            <p:cNvPr id="43" name="ホームベース 14"/>
            <p:cNvSpPr/>
            <p:nvPr/>
          </p:nvSpPr>
          <p:spPr>
            <a:xfrm>
              <a:off x="4567158" y="3159080"/>
              <a:ext cx="3383470" cy="2050104"/>
            </a:xfrm>
            <a:prstGeom prst="homePlate">
              <a:avLst>
                <a:gd name="adj" fmla="val 1217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9050"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ja-JP" altLang="en-US" sz="1470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4" name="テキスト ボックス 15"/>
            <p:cNvSpPr txBox="1"/>
            <p:nvPr/>
          </p:nvSpPr>
          <p:spPr>
            <a:xfrm>
              <a:off x="4665273" y="3306167"/>
              <a:ext cx="3347139" cy="1804489"/>
            </a:xfrm>
            <a:prstGeom prst="rect">
              <a:avLst/>
            </a:prstGeom>
            <a:noFill/>
            <a:ln w="19050" cmpd="sng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101651" indent="-101651">
                <a:spcBef>
                  <a:spcPts val="1260"/>
                </a:spcBef>
              </a:pPr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改めて、</a:t>
              </a:r>
              <a:r>
                <a:rPr lang="en-US" altLang="ja-JP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2025</a:t>
              </a:r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年時点の</a:t>
              </a:r>
              <a:r>
                <a:rPr lang="en-US" altLang="ja-JP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</a:p>
            <a:p>
              <a:pPr marL="101651" indent="-101651"/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17</a:t>
              </a:r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ゴールの到達点を分析</a:t>
              </a:r>
              <a:endParaRPr lang="en-US" altLang="ja-JP" sz="168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01651" indent="-101651">
                <a:spcBef>
                  <a:spcPts val="1260"/>
                </a:spcBef>
              </a:pPr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「</a:t>
              </a:r>
              <a:r>
                <a:rPr lang="en-US" altLang="ja-JP" sz="1680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SDGs+beyond</a:t>
              </a:r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」も見据え、</a:t>
              </a:r>
              <a:r>
                <a:rPr lang="en-US" altLang="ja-JP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達成に向け、オール大阪で</a:t>
              </a:r>
              <a:endParaRPr lang="en-US" altLang="ja-JP" sz="168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01651" indent="-101651"/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総仕上げを図る</a:t>
              </a:r>
              <a:endParaRPr lang="en-US" altLang="ja-JP" sz="168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01651" indent="-101651">
                <a:spcBef>
                  <a:spcPts val="1260"/>
                </a:spcBef>
              </a:pPr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</a:t>
              </a:r>
              <a:r>
                <a:rPr lang="en-US" altLang="ja-JP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の取組みを通じ、様々な</a:t>
              </a:r>
              <a:endParaRPr lang="en-US" altLang="ja-JP" sz="168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01651" indent="-101651"/>
              <a:r>
                <a:rPr lang="ja-JP" altLang="en-US" sz="168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場面で世界に貢献していく</a:t>
              </a:r>
              <a:endParaRPr lang="en-US" altLang="ja-JP" sz="168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楕円 16"/>
            <p:cNvSpPr/>
            <p:nvPr/>
          </p:nvSpPr>
          <p:spPr>
            <a:xfrm>
              <a:off x="671483" y="2672844"/>
              <a:ext cx="2711927" cy="75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168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kumimoji="1" lang="ja-JP" altLang="en-US" sz="168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先進都市としての基盤を整える</a:t>
              </a:r>
            </a:p>
          </p:txBody>
        </p:sp>
        <p:sp>
          <p:nvSpPr>
            <p:cNvPr id="46" name="楕円 17"/>
            <p:cNvSpPr/>
            <p:nvPr/>
          </p:nvSpPr>
          <p:spPr>
            <a:xfrm>
              <a:off x="4720364" y="2354064"/>
              <a:ext cx="3015129" cy="75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ja-JP" altLang="en-US" sz="168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万博のレガシーとして、</a:t>
              </a:r>
              <a:r>
                <a:rPr kumimoji="1" lang="en-US" altLang="ja-JP" sz="168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kumimoji="1" lang="ja-JP" altLang="en-US" sz="168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先進都市を実現</a:t>
              </a:r>
            </a:p>
          </p:txBody>
        </p:sp>
        <p:sp>
          <p:nvSpPr>
            <p:cNvPr id="47" name="角丸四角形 18"/>
            <p:cNvSpPr/>
            <p:nvPr/>
          </p:nvSpPr>
          <p:spPr>
            <a:xfrm>
              <a:off x="3875828" y="2380396"/>
              <a:ext cx="468723" cy="2787712"/>
            </a:xfrm>
            <a:prstGeom prst="roundRect">
              <a:avLst>
                <a:gd name="adj" fmla="val 11333"/>
              </a:avLst>
            </a:prstGeom>
            <a:solidFill>
              <a:schemeClr val="bg2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ja-JP" altLang="en-US" sz="147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8" name="テキスト ボックス 19"/>
            <p:cNvSpPr txBox="1"/>
            <p:nvPr/>
          </p:nvSpPr>
          <p:spPr>
            <a:xfrm>
              <a:off x="3926163" y="2486190"/>
              <a:ext cx="422198" cy="2654047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kumimoji="1" lang="ja-JP" altLang="en-US" sz="1680" dirty="0">
                  <a:solidFill>
                    <a:prstClr val="black"/>
                  </a:solidFill>
                  <a:latin typeface="Bauhaus 93" panose="04030905020B02020C02" pitchFamily="82" charset="0"/>
                  <a:ea typeface="HGS創英角ｺﾞｼｯｸUB" panose="020B0900000000000000" pitchFamily="50" charset="-128"/>
                </a:rPr>
                <a:t>大阪・関西万博</a:t>
              </a:r>
              <a:endParaRPr kumimoji="1" lang="en-US" altLang="ja-JP" sz="1680" dirty="0">
                <a:solidFill>
                  <a:prstClr val="black"/>
                </a:solidFill>
                <a:latin typeface="Bauhaus 93" panose="04030905020B02020C02" pitchFamily="82" charset="0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2" name="テキスト ボックス 20"/>
            <p:cNvSpPr txBox="1"/>
            <p:nvPr/>
          </p:nvSpPr>
          <p:spPr>
            <a:xfrm>
              <a:off x="8517919" y="3840208"/>
              <a:ext cx="1263731" cy="491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</a:p>
            <a:p>
              <a:r>
                <a:rPr lang="en-US" altLang="ja-JP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+beyond</a:t>
              </a:r>
              <a:r>
                <a:rPr lang="ja-JP" altLang="en-US" sz="168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　　　　　</a:t>
              </a:r>
            </a:p>
          </p:txBody>
        </p:sp>
        <p:sp>
          <p:nvSpPr>
            <p:cNvPr id="25" name="テキスト ボックス 26"/>
            <p:cNvSpPr txBox="1"/>
            <p:nvPr/>
          </p:nvSpPr>
          <p:spPr>
            <a:xfrm>
              <a:off x="360048" y="3655249"/>
              <a:ext cx="3296804" cy="1326659"/>
            </a:xfrm>
            <a:prstGeom prst="rect">
              <a:avLst/>
            </a:prstGeom>
            <a:noFill/>
            <a:ln w="19050" cmpd="sng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194969" indent="-194969"/>
              <a:r>
                <a:rPr lang="ja-JP" altLang="en-US" sz="168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　誰もが</a:t>
              </a:r>
              <a:r>
                <a:rPr lang="en-US" altLang="ja-JP" sz="168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8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を意識し、自律的に</a:t>
              </a:r>
              <a:endParaRPr lang="en-US" altLang="ja-JP" sz="168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94969" indent="-194969"/>
              <a:r>
                <a:rPr lang="ja-JP" altLang="en-US" sz="168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行動する大阪を実現していく</a:t>
              </a:r>
              <a:endParaRPr lang="en-US" altLang="ja-JP" sz="168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94969" indent="-194969"/>
              <a:endParaRPr lang="en-US" altLang="ja-JP" sz="168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94969" indent="-194969"/>
              <a:r>
                <a:rPr lang="ja-JP" altLang="en-US" sz="168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　様々なステークホルダーが自分なりの</a:t>
              </a:r>
              <a:r>
                <a:rPr lang="en-US" altLang="ja-JP" sz="168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8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に取り組む中で、特に、重点ゴールの底上げに注力していく</a:t>
              </a:r>
              <a:endParaRPr lang="en-US" altLang="ja-JP" sz="168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1181323" y="779932"/>
            <a:ext cx="9764510" cy="47884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63" rtlCol="0" anchor="ctr" anchorCtr="0"/>
          <a:lstStyle/>
          <a:p>
            <a:pPr>
              <a:lnSpc>
                <a:spcPts val="2729"/>
              </a:lnSpc>
            </a:pPr>
            <a:r>
              <a:rPr lang="ja-JP" altLang="en-US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88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年までの</a:t>
            </a:r>
            <a:r>
              <a:rPr lang="ja-JP" altLang="en-US" sz="209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取組工程</a:t>
            </a:r>
            <a:endParaRPr lang="en-US" altLang="ja-JP" sz="2099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スライド番号プレースホルダー 1"/>
          <p:cNvSpPr txBox="1">
            <a:spLocks/>
          </p:cNvSpPr>
          <p:nvPr/>
        </p:nvSpPr>
        <p:spPr>
          <a:xfrm>
            <a:off x="8543949" y="6859261"/>
            <a:ext cx="2339712" cy="3832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D8002D-B5B0-4BAC-B1F6-782DDCCE6D9C}" type="slidenum">
              <a:rPr kumimoji="1" lang="ja-JP" altLang="en-US" sz="1260"/>
              <a:pPr algn="r"/>
              <a:t>2</a:t>
            </a:fld>
            <a:endParaRPr kumimoji="1" lang="ja-JP" altLang="en-US" sz="126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E631B7B-031B-4AAD-996E-62EE6052AC9E}"/>
              </a:ext>
            </a:extLst>
          </p:cNvPr>
          <p:cNvSpPr/>
          <p:nvPr/>
        </p:nvSpPr>
        <p:spPr>
          <a:xfrm>
            <a:off x="-1" y="1368"/>
            <a:ext cx="12798425" cy="5668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ビジョン（２０２０年（令和２年）３月策定）」より抜粋</a:t>
            </a:r>
          </a:p>
        </p:txBody>
      </p:sp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10C20005-C2C9-4CFF-935E-E0617C04E2AF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1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1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正方形/長方形 149"/>
          <p:cNvSpPr/>
          <p:nvPr/>
        </p:nvSpPr>
        <p:spPr>
          <a:xfrm>
            <a:off x="1479258" y="970049"/>
            <a:ext cx="9761099" cy="216551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63" tIns="151163" rtlCol="0" anchor="t" anchorCtr="0"/>
          <a:lstStyle/>
          <a:p>
            <a:pPr marL="194969" indent="-194969">
              <a:spcBef>
                <a:spcPts val="1260"/>
              </a:spcBef>
              <a:tabLst>
                <a:tab pos="194969" algn="l"/>
              </a:tabLst>
            </a:pPr>
            <a:endParaRPr lang="en-US" altLang="ja-JP" sz="168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15" name="図 314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351921" y="2837354"/>
            <a:ext cx="3301831" cy="333925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12" name="図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947" y="2810340"/>
            <a:ext cx="3110093" cy="3355125"/>
          </a:xfrm>
          <a:prstGeom prst="rect">
            <a:avLst/>
          </a:prstGeom>
        </p:spPr>
      </p:pic>
      <p:grpSp>
        <p:nvGrpSpPr>
          <p:cNvPr id="322" name="グループ化 321"/>
          <p:cNvGrpSpPr>
            <a:grpSpLocks noChangeAspect="1"/>
          </p:cNvGrpSpPr>
          <p:nvPr/>
        </p:nvGrpSpPr>
        <p:grpSpPr>
          <a:xfrm>
            <a:off x="2602731" y="3989422"/>
            <a:ext cx="1303190" cy="1442517"/>
            <a:chOff x="2143370" y="3987282"/>
            <a:chExt cx="921552" cy="1020077"/>
          </a:xfrm>
        </p:grpSpPr>
        <p:sp>
          <p:nvSpPr>
            <p:cNvPr id="334" name="二等辺三角形 333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45"/>
            </a:p>
          </p:txBody>
        </p:sp>
        <p:grpSp>
          <p:nvGrpSpPr>
            <p:cNvPr id="335" name="グループ化 334"/>
            <p:cNvGrpSpPr>
              <a:grpSpLocks noChangeAspect="1"/>
            </p:cNvGrpSpPr>
            <p:nvPr/>
          </p:nvGrpSpPr>
          <p:grpSpPr>
            <a:xfrm>
              <a:off x="2217547" y="4157322"/>
              <a:ext cx="816978" cy="850037"/>
              <a:chOff x="2246055" y="3988599"/>
              <a:chExt cx="1011529" cy="1052461"/>
            </a:xfrm>
          </p:grpSpPr>
          <p:pic>
            <p:nvPicPr>
              <p:cNvPr id="336" name="図 335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37" name="図 336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38" name="テキスト ボックス 42"/>
              <p:cNvSpPr txBox="1"/>
              <p:nvPr/>
            </p:nvSpPr>
            <p:spPr>
              <a:xfrm>
                <a:off x="2273922" y="4466484"/>
                <a:ext cx="376020" cy="2081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45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339" name="テキスト ボックス 43"/>
              <p:cNvSpPr txBox="1"/>
              <p:nvPr/>
            </p:nvSpPr>
            <p:spPr>
              <a:xfrm>
                <a:off x="2578759" y="3988599"/>
                <a:ext cx="313371" cy="2081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45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340" name="テキスト ボックス 44"/>
              <p:cNvSpPr txBox="1"/>
              <p:nvPr/>
            </p:nvSpPr>
            <p:spPr>
              <a:xfrm>
                <a:off x="2873901" y="4466483"/>
                <a:ext cx="368047" cy="2081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45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341" name="図 340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2" name="図 341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3" name="図 342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44" name="テキスト ボックス 43"/>
              <p:cNvSpPr txBox="1"/>
              <p:nvPr/>
            </p:nvSpPr>
            <p:spPr>
              <a:xfrm>
                <a:off x="2256711" y="4758113"/>
                <a:ext cx="1000873" cy="282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945"/>
                  </a:lnSpc>
                </a:pP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</p:grpSp>
      </p:grpSp>
      <p:pic>
        <p:nvPicPr>
          <p:cNvPr id="72" name="図 71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940512" y="2810340"/>
            <a:ext cx="3213368" cy="341478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13" name="右矢印 412"/>
          <p:cNvSpPr/>
          <p:nvPr/>
        </p:nvSpPr>
        <p:spPr>
          <a:xfrm>
            <a:off x="4514450" y="4429596"/>
            <a:ext cx="587319" cy="566859"/>
          </a:xfrm>
          <a:prstGeom prst="rightArrow">
            <a:avLst>
              <a:gd name="adj1" fmla="val 50000"/>
              <a:gd name="adj2" fmla="val 630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cxnSp>
        <p:nvCxnSpPr>
          <p:cNvPr id="3" name="直線コネクタ 2"/>
          <p:cNvCxnSpPr>
            <a:stCxn id="272" idx="1"/>
          </p:cNvCxnSpPr>
          <p:nvPr/>
        </p:nvCxnSpPr>
        <p:spPr>
          <a:xfrm flipH="1">
            <a:off x="5753308" y="3500741"/>
            <a:ext cx="677673" cy="761277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endCxn id="79" idx="2"/>
          </p:cNvCxnSpPr>
          <p:nvPr/>
        </p:nvCxnSpPr>
        <p:spPr>
          <a:xfrm flipH="1" flipV="1">
            <a:off x="5258949" y="4972616"/>
            <a:ext cx="825910" cy="675065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6028293" y="4562361"/>
            <a:ext cx="623673" cy="35378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289" idx="3"/>
          </p:cNvCxnSpPr>
          <p:nvPr/>
        </p:nvCxnSpPr>
        <p:spPr>
          <a:xfrm>
            <a:off x="7074236" y="3992422"/>
            <a:ext cx="574694" cy="82352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6636526" y="5017936"/>
            <a:ext cx="303261" cy="551714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endCxn id="281" idx="1"/>
          </p:cNvCxnSpPr>
          <p:nvPr/>
        </p:nvCxnSpPr>
        <p:spPr>
          <a:xfrm flipH="1">
            <a:off x="6395331" y="4098681"/>
            <a:ext cx="86912" cy="144804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0" name="グループ化 269"/>
          <p:cNvGrpSpPr/>
          <p:nvPr/>
        </p:nvGrpSpPr>
        <p:grpSpPr>
          <a:xfrm>
            <a:off x="6180200" y="3093435"/>
            <a:ext cx="1003116" cy="1087608"/>
            <a:chOff x="6529469" y="2488902"/>
            <a:chExt cx="680393" cy="720967"/>
          </a:xfrm>
        </p:grpSpPr>
        <p:sp>
          <p:nvSpPr>
            <p:cNvPr id="271" name="テキスト ボックス 43"/>
            <p:cNvSpPr txBox="1"/>
            <p:nvPr/>
          </p:nvSpPr>
          <p:spPr>
            <a:xfrm>
              <a:off x="6558379" y="3036237"/>
              <a:ext cx="614572" cy="173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府民の取組み</a:t>
              </a:r>
            </a:p>
          </p:txBody>
        </p:sp>
        <p:sp>
          <p:nvSpPr>
            <p:cNvPr id="272" name="二等辺三角形 271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45"/>
            </a:p>
          </p:txBody>
        </p:sp>
        <p:sp>
          <p:nvSpPr>
            <p:cNvPr id="273" name="テキスト ボックス 42"/>
            <p:cNvSpPr txBox="1"/>
            <p:nvPr/>
          </p:nvSpPr>
          <p:spPr>
            <a:xfrm>
              <a:off x="6617039" y="2829852"/>
              <a:ext cx="279549" cy="1683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74" name="テキスト ボックス 43"/>
            <p:cNvSpPr txBox="1"/>
            <p:nvPr/>
          </p:nvSpPr>
          <p:spPr>
            <a:xfrm>
              <a:off x="6758397" y="2628297"/>
              <a:ext cx="232973" cy="1683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  <a:endParaRPr kumimoji="1" lang="ja-JP" altLang="en-US" sz="945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テキスト ボックス 44"/>
            <p:cNvSpPr txBox="1"/>
            <p:nvPr/>
          </p:nvSpPr>
          <p:spPr>
            <a:xfrm>
              <a:off x="6872731" y="2826928"/>
              <a:ext cx="273622" cy="1683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6585218" y="4217773"/>
            <a:ext cx="1209046" cy="1044644"/>
            <a:chOff x="6529460" y="2488902"/>
            <a:chExt cx="680393" cy="742034"/>
          </a:xfrm>
        </p:grpSpPr>
        <p:sp>
          <p:nvSpPr>
            <p:cNvPr id="285" name="テキスト ボックス 43"/>
            <p:cNvSpPr txBox="1"/>
            <p:nvPr/>
          </p:nvSpPr>
          <p:spPr>
            <a:xfrm>
              <a:off x="6587254" y="3039096"/>
              <a:ext cx="614573" cy="1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5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企業の取組み</a:t>
              </a:r>
            </a:p>
          </p:txBody>
        </p:sp>
        <p:sp>
          <p:nvSpPr>
            <p:cNvPr id="286" name="二等辺三角形 285"/>
            <p:cNvSpPr>
              <a:spLocks noChangeAspect="1"/>
            </p:cNvSpPr>
            <p:nvPr/>
          </p:nvSpPr>
          <p:spPr>
            <a:xfrm>
              <a:off x="6529460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47625" cmpd="dbl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45"/>
            </a:p>
          </p:txBody>
        </p:sp>
        <p:sp>
          <p:nvSpPr>
            <p:cNvPr id="287" name="テキスト ボックス 42"/>
            <p:cNvSpPr txBox="1"/>
            <p:nvPr/>
          </p:nvSpPr>
          <p:spPr>
            <a:xfrm>
              <a:off x="6624791" y="2819052"/>
              <a:ext cx="279549" cy="180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8" name="テキスト ボックス 43"/>
            <p:cNvSpPr txBox="1"/>
            <p:nvPr/>
          </p:nvSpPr>
          <p:spPr>
            <a:xfrm>
              <a:off x="6760294" y="2643201"/>
              <a:ext cx="232973" cy="180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9" name="テキスト ボックス 44"/>
            <p:cNvSpPr txBox="1"/>
            <p:nvPr/>
          </p:nvSpPr>
          <p:spPr>
            <a:xfrm>
              <a:off x="6854444" y="2823618"/>
              <a:ext cx="273622" cy="180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5941657" y="5194008"/>
            <a:ext cx="1233877" cy="1030155"/>
            <a:chOff x="6468870" y="2488902"/>
            <a:chExt cx="787439" cy="707624"/>
          </a:xfrm>
        </p:grpSpPr>
        <p:sp>
          <p:nvSpPr>
            <p:cNvPr id="277" name="テキスト ボックス 43"/>
            <p:cNvSpPr txBox="1"/>
            <p:nvPr/>
          </p:nvSpPr>
          <p:spPr>
            <a:xfrm>
              <a:off x="6468870" y="3016603"/>
              <a:ext cx="787439" cy="179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市町村の取組み</a:t>
              </a:r>
            </a:p>
          </p:txBody>
        </p:sp>
        <p:sp>
          <p:nvSpPr>
            <p:cNvPr id="278" name="二等辺三角形 277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28575" cmpd="thickThin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45"/>
            </a:p>
          </p:txBody>
        </p:sp>
        <p:sp>
          <p:nvSpPr>
            <p:cNvPr id="280" name="テキスト ボックス 42"/>
            <p:cNvSpPr txBox="1"/>
            <p:nvPr/>
          </p:nvSpPr>
          <p:spPr>
            <a:xfrm>
              <a:off x="6625560" y="2810544"/>
              <a:ext cx="279549" cy="174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1" name="テキスト ボックス 43"/>
            <p:cNvSpPr txBox="1"/>
            <p:nvPr/>
          </p:nvSpPr>
          <p:spPr>
            <a:xfrm>
              <a:off x="6758397" y="2643977"/>
              <a:ext cx="232973" cy="174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2" name="テキスト ボックス 44"/>
            <p:cNvSpPr txBox="1"/>
            <p:nvPr/>
          </p:nvSpPr>
          <p:spPr>
            <a:xfrm>
              <a:off x="6866904" y="2818742"/>
              <a:ext cx="273622" cy="174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sp>
        <p:nvSpPr>
          <p:cNvPr id="73" name="フリーフォーム 72"/>
          <p:cNvSpPr/>
          <p:nvPr/>
        </p:nvSpPr>
        <p:spPr>
          <a:xfrm>
            <a:off x="5345680" y="2837353"/>
            <a:ext cx="2376132" cy="3309232"/>
          </a:xfrm>
          <a:custGeom>
            <a:avLst/>
            <a:gdLst>
              <a:gd name="connsiteX0" fmla="*/ 2259919 w 2267011"/>
              <a:gd name="connsiteY0" fmla="*/ 1547010 h 2841407"/>
              <a:gd name="connsiteX1" fmla="*/ 1874157 w 2267011"/>
              <a:gd name="connsiteY1" fmla="*/ 2618572 h 2841407"/>
              <a:gd name="connsiteX2" fmla="*/ 159657 w 2267011"/>
              <a:gd name="connsiteY2" fmla="*/ 2761447 h 2841407"/>
              <a:gd name="connsiteX3" fmla="*/ 131082 w 2267011"/>
              <a:gd name="connsiteY3" fmla="*/ 1647022 h 2841407"/>
              <a:gd name="connsiteX4" fmla="*/ 659719 w 2267011"/>
              <a:gd name="connsiteY4" fmla="*/ 146835 h 2841407"/>
              <a:gd name="connsiteX5" fmla="*/ 2002744 w 2267011"/>
              <a:gd name="connsiteY5" fmla="*/ 218272 h 2841407"/>
              <a:gd name="connsiteX6" fmla="*/ 2259919 w 2267011"/>
              <a:gd name="connsiteY6" fmla="*/ 1547010 h 284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011" h="2841407">
                <a:moveTo>
                  <a:pt x="2259919" y="1547010"/>
                </a:moveTo>
                <a:cubicBezTo>
                  <a:pt x="2238488" y="1947060"/>
                  <a:pt x="2224201" y="2416166"/>
                  <a:pt x="1874157" y="2618572"/>
                </a:cubicBezTo>
                <a:cubicBezTo>
                  <a:pt x="1524113" y="2820978"/>
                  <a:pt x="450169" y="2923372"/>
                  <a:pt x="159657" y="2761447"/>
                </a:cubicBezTo>
                <a:cubicBezTo>
                  <a:pt x="-130855" y="2599522"/>
                  <a:pt x="47738" y="2082791"/>
                  <a:pt x="131082" y="1647022"/>
                </a:cubicBezTo>
                <a:cubicBezTo>
                  <a:pt x="214426" y="1211253"/>
                  <a:pt x="347775" y="384960"/>
                  <a:pt x="659719" y="146835"/>
                </a:cubicBezTo>
                <a:cubicBezTo>
                  <a:pt x="971663" y="-91290"/>
                  <a:pt x="1736044" y="-19853"/>
                  <a:pt x="2002744" y="218272"/>
                </a:cubicBezTo>
                <a:cubicBezTo>
                  <a:pt x="2269444" y="456397"/>
                  <a:pt x="2281350" y="1146960"/>
                  <a:pt x="2259919" y="1547010"/>
                </a:cubicBezTo>
                <a:close/>
              </a:path>
            </a:pathLst>
          </a:cu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grpSp>
        <p:nvGrpSpPr>
          <p:cNvPr id="74" name="グループ化 73"/>
          <p:cNvGrpSpPr>
            <a:grpSpLocks noChangeAspect="1"/>
          </p:cNvGrpSpPr>
          <p:nvPr/>
        </p:nvGrpSpPr>
        <p:grpSpPr>
          <a:xfrm>
            <a:off x="4931163" y="4009548"/>
            <a:ext cx="1215428" cy="1374407"/>
            <a:chOff x="2143370" y="3987282"/>
            <a:chExt cx="921552" cy="1042093"/>
          </a:xfrm>
        </p:grpSpPr>
        <p:sp>
          <p:nvSpPr>
            <p:cNvPr id="75" name="二等辺三角形 74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45"/>
            </a:p>
          </p:txBody>
        </p:sp>
        <p:grpSp>
          <p:nvGrpSpPr>
            <p:cNvPr id="76" name="グループ化 75"/>
            <p:cNvGrpSpPr>
              <a:grpSpLocks noChangeAspect="1"/>
            </p:cNvGrpSpPr>
            <p:nvPr/>
          </p:nvGrpSpPr>
          <p:grpSpPr>
            <a:xfrm>
              <a:off x="2194255" y="4151255"/>
              <a:ext cx="842694" cy="878120"/>
              <a:chOff x="2217219" y="3981084"/>
              <a:chExt cx="1043369" cy="1087231"/>
            </a:xfrm>
          </p:grpSpPr>
          <p:pic>
            <p:nvPicPr>
              <p:cNvPr id="77" name="図 76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78" name="図 77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79" name="テキスト ボックス 42"/>
              <p:cNvSpPr txBox="1"/>
              <p:nvPr/>
            </p:nvSpPr>
            <p:spPr>
              <a:xfrm>
                <a:off x="2273922" y="4458969"/>
                <a:ext cx="376020" cy="2231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45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80" name="テキスト ボックス 43"/>
              <p:cNvSpPr txBox="1"/>
              <p:nvPr/>
            </p:nvSpPr>
            <p:spPr>
              <a:xfrm>
                <a:off x="2578759" y="3981084"/>
                <a:ext cx="313371" cy="2231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45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81" name="テキスト ボックス 44"/>
              <p:cNvSpPr txBox="1"/>
              <p:nvPr/>
            </p:nvSpPr>
            <p:spPr>
              <a:xfrm>
                <a:off x="2873901" y="4458967"/>
                <a:ext cx="368047" cy="2231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45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82" name="図 81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83" name="図 82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85" name="テキスト ボックス 43"/>
              <p:cNvSpPr txBox="1"/>
              <p:nvPr/>
            </p:nvSpPr>
            <p:spPr>
              <a:xfrm>
                <a:off x="2217219" y="4716782"/>
                <a:ext cx="1043369" cy="351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50"/>
                  </a:lnSpc>
                </a:pP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  <p:pic>
            <p:nvPicPr>
              <p:cNvPr id="84" name="図 83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</p:grpSp>
      </p:grpSp>
      <p:sp>
        <p:nvSpPr>
          <p:cNvPr id="31" name="右矢印 30"/>
          <p:cNvSpPr>
            <a:spLocks/>
          </p:cNvSpPr>
          <p:nvPr/>
        </p:nvSpPr>
        <p:spPr>
          <a:xfrm>
            <a:off x="7898531" y="3902253"/>
            <a:ext cx="597402" cy="16424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67" name="二等辺三角形 66"/>
          <p:cNvSpPr>
            <a:spLocks noChangeAspect="1"/>
          </p:cNvSpPr>
          <p:nvPr/>
        </p:nvSpPr>
        <p:spPr>
          <a:xfrm>
            <a:off x="9588558" y="4474950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89" name="二等辺三角形 88"/>
          <p:cNvSpPr>
            <a:spLocks noChangeAspect="1"/>
          </p:cNvSpPr>
          <p:nvPr/>
        </p:nvSpPr>
        <p:spPr>
          <a:xfrm>
            <a:off x="9076956" y="4161967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 dirty="0"/>
          </a:p>
        </p:txBody>
      </p:sp>
      <p:sp>
        <p:nvSpPr>
          <p:cNvPr id="90" name="二等辺三角形 89"/>
          <p:cNvSpPr>
            <a:spLocks noChangeAspect="1"/>
          </p:cNvSpPr>
          <p:nvPr/>
        </p:nvSpPr>
        <p:spPr>
          <a:xfrm>
            <a:off x="9367372" y="4257595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91" name="二等辺三角形 90"/>
          <p:cNvSpPr>
            <a:spLocks noChangeAspect="1"/>
          </p:cNvSpPr>
          <p:nvPr/>
        </p:nvSpPr>
        <p:spPr>
          <a:xfrm>
            <a:off x="8833094" y="4464403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94" name="二等辺三角形 93"/>
          <p:cNvSpPr>
            <a:spLocks noChangeAspect="1"/>
          </p:cNvSpPr>
          <p:nvPr/>
        </p:nvSpPr>
        <p:spPr>
          <a:xfrm flipH="1">
            <a:off x="8780362" y="4948334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95" name="二等辺三角形 94"/>
          <p:cNvSpPr>
            <a:spLocks noChangeAspect="1"/>
          </p:cNvSpPr>
          <p:nvPr/>
        </p:nvSpPr>
        <p:spPr>
          <a:xfrm flipH="1">
            <a:off x="10359268" y="4154479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97" name="二等辺三角形 96"/>
          <p:cNvSpPr>
            <a:spLocks noChangeAspect="1"/>
          </p:cNvSpPr>
          <p:nvPr/>
        </p:nvSpPr>
        <p:spPr>
          <a:xfrm flipH="1">
            <a:off x="10796216" y="5142186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98" name="二等辺三角形 97"/>
          <p:cNvSpPr>
            <a:spLocks noChangeAspect="1"/>
          </p:cNvSpPr>
          <p:nvPr/>
        </p:nvSpPr>
        <p:spPr>
          <a:xfrm flipH="1">
            <a:off x="10751368" y="4911214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100" name="二等辺三角形 99"/>
          <p:cNvSpPr>
            <a:spLocks noChangeAspect="1"/>
          </p:cNvSpPr>
          <p:nvPr/>
        </p:nvSpPr>
        <p:spPr>
          <a:xfrm flipH="1">
            <a:off x="10589170" y="4499559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104" name="二等辺三角形 103"/>
          <p:cNvSpPr>
            <a:spLocks noChangeAspect="1"/>
          </p:cNvSpPr>
          <p:nvPr/>
        </p:nvSpPr>
        <p:spPr>
          <a:xfrm>
            <a:off x="9620442" y="4063678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106" name="正方形/長方形 105"/>
          <p:cNvSpPr/>
          <p:nvPr/>
        </p:nvSpPr>
        <p:spPr>
          <a:xfrm>
            <a:off x="5746394" y="2216035"/>
            <a:ext cx="1429139" cy="46524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63" tIns="151163" rtlCol="0" anchor="t" anchorCtr="0"/>
          <a:lstStyle/>
          <a:p>
            <a:pPr marL="84987" indent="-6666">
              <a:lnSpc>
                <a:spcPts val="1889"/>
              </a:lnSpc>
              <a:tabLst>
                <a:tab pos="84987" algn="l"/>
              </a:tabLst>
            </a:pPr>
            <a:r>
              <a:rPr lang="en-US" altLang="ja-JP" sz="168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68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8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9235188" y="2225859"/>
            <a:ext cx="1429139" cy="46524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63" tIns="151163" rtlCol="0" anchor="t" anchorCtr="0"/>
          <a:lstStyle/>
          <a:p>
            <a:pPr marL="84987" indent="-6666">
              <a:lnSpc>
                <a:spcPts val="1889"/>
              </a:lnSpc>
              <a:tabLst>
                <a:tab pos="84987" algn="l"/>
              </a:tabLst>
            </a:pPr>
            <a:r>
              <a:rPr lang="en-US" altLang="ja-JP" sz="168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68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8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1806583" y="6293149"/>
            <a:ext cx="2858276" cy="7779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63" tIns="151163" rtlCol="0" anchor="t" anchorCtr="0"/>
          <a:lstStyle/>
          <a:p>
            <a:pPr marL="84987" indent="-6666">
              <a:lnSpc>
                <a:spcPts val="1889"/>
              </a:lnSpc>
              <a:tabLst>
                <a:tab pos="84987" algn="l"/>
              </a:tabLst>
            </a:pPr>
            <a:endParaRPr lang="en-US" altLang="ja-JP" sz="168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4755897" y="6204948"/>
            <a:ext cx="3492127" cy="91778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63" tIns="151163" rtlCol="0" anchor="t" anchorCtr="0"/>
          <a:lstStyle/>
          <a:p>
            <a:pPr marL="84987" indent="-6666">
              <a:tabLst>
                <a:tab pos="0" algn="l"/>
              </a:tabLst>
            </a:pPr>
            <a:r>
              <a:rPr lang="ja-JP" altLang="en-US" sz="168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万博において、大阪のあらゆるステークホルダーが、会場の内外で</a:t>
            </a:r>
            <a:r>
              <a:rPr lang="en-US" altLang="ja-JP" sz="168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8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を体現し、行動する姿を世界に発信</a:t>
            </a:r>
            <a:endParaRPr lang="en-US" altLang="ja-JP" sz="168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8414948" y="6183566"/>
            <a:ext cx="2952856" cy="91778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63" tIns="151163" rtlCol="0" anchor="t" anchorCtr="0"/>
          <a:lstStyle/>
          <a:p>
            <a:pPr marL="84987" indent="-6666">
              <a:tabLst>
                <a:tab pos="0" algn="l"/>
              </a:tabLst>
            </a:pPr>
            <a:r>
              <a:rPr lang="ja-JP" altLang="en-US" sz="168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日本全体や世界とのつながりの中で、先頭に立って、世界とともに</a:t>
            </a:r>
            <a:r>
              <a:rPr lang="en-US" altLang="ja-JP" sz="168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8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を達成する</a:t>
            </a:r>
            <a:endParaRPr lang="en-US" altLang="ja-JP" sz="168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842857" y="4180518"/>
            <a:ext cx="151163" cy="1511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105" name="正方形/長方形 104"/>
          <p:cNvSpPr/>
          <p:nvPr/>
        </p:nvSpPr>
        <p:spPr>
          <a:xfrm>
            <a:off x="8614374" y="4694346"/>
            <a:ext cx="151163" cy="1511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111" name="正方形/長方形 110"/>
          <p:cNvSpPr/>
          <p:nvPr/>
        </p:nvSpPr>
        <p:spPr>
          <a:xfrm>
            <a:off x="10400216" y="4375570"/>
            <a:ext cx="151163" cy="1511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112" name="楕円 111"/>
          <p:cNvSpPr/>
          <p:nvPr/>
        </p:nvSpPr>
        <p:spPr>
          <a:xfrm>
            <a:off x="9122192" y="4414547"/>
            <a:ext cx="188953" cy="18895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115" name="楕円 114"/>
          <p:cNvSpPr/>
          <p:nvPr/>
        </p:nvSpPr>
        <p:spPr>
          <a:xfrm>
            <a:off x="10965109" y="5028815"/>
            <a:ext cx="188953" cy="18895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116" name="二等辺三角形 115"/>
          <p:cNvSpPr>
            <a:spLocks noChangeAspect="1"/>
          </p:cNvSpPr>
          <p:nvPr/>
        </p:nvSpPr>
        <p:spPr>
          <a:xfrm>
            <a:off x="9085632" y="4636307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118" name="楕円 117"/>
          <p:cNvSpPr/>
          <p:nvPr/>
        </p:nvSpPr>
        <p:spPr>
          <a:xfrm>
            <a:off x="9288934" y="4009826"/>
            <a:ext cx="188953" cy="18895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119" name="二等辺三角形 118"/>
          <p:cNvSpPr>
            <a:spLocks noChangeAspect="1"/>
          </p:cNvSpPr>
          <p:nvPr/>
        </p:nvSpPr>
        <p:spPr>
          <a:xfrm>
            <a:off x="9536164" y="5178638"/>
            <a:ext cx="211978" cy="151163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120" name="正方形/長方形 119"/>
          <p:cNvSpPr/>
          <p:nvPr/>
        </p:nvSpPr>
        <p:spPr>
          <a:xfrm>
            <a:off x="10796216" y="5395463"/>
            <a:ext cx="151163" cy="1511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121" name="楕円 120"/>
          <p:cNvSpPr/>
          <p:nvPr/>
        </p:nvSpPr>
        <p:spPr>
          <a:xfrm>
            <a:off x="10589170" y="4039719"/>
            <a:ext cx="188953" cy="18895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66422" y="1014233"/>
            <a:ext cx="9485771" cy="1272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9"/>
              </a:lnSpc>
            </a:pP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  ＝</a:t>
            </a:r>
            <a:r>
              <a:rPr kumimoji="1" lang="ja-JP" altLang="en-US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　誰もが</a:t>
            </a:r>
            <a:r>
              <a:rPr kumimoji="1" lang="en-US" altLang="ja-JP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を意識し、一人ひとりが自律的に</a:t>
            </a:r>
            <a:r>
              <a:rPr kumimoji="1" lang="en-US" altLang="ja-JP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全ての  </a:t>
            </a:r>
            <a:endParaRPr kumimoji="1" lang="en-US" altLang="ja-JP" sz="2099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309"/>
              </a:lnSpc>
            </a:pPr>
            <a:r>
              <a:rPr kumimoji="1" lang="en-US" altLang="ja-JP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</a:t>
            </a:r>
            <a:r>
              <a:rPr kumimoji="1" lang="ja-JP" altLang="en-US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達成をめざしていくこと</a:t>
            </a:r>
            <a:endParaRPr kumimoji="1" lang="en-US" altLang="ja-JP" sz="2099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309"/>
              </a:lnSpc>
            </a:pPr>
            <a:endParaRPr kumimoji="1" lang="en-US" altLang="ja-JP" sz="2099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309"/>
              </a:lnSpc>
            </a:pPr>
            <a:r>
              <a:rPr kumimoji="1" lang="ja-JP" altLang="en-US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→様々なステークホルダーが連携・協調し、「大阪」が</a:t>
            </a:r>
            <a:r>
              <a:rPr kumimoji="1" lang="en-US" altLang="ja-JP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dirty="0">
                <a:latin typeface="Meiryo UI" panose="020B0604030504040204" pitchFamily="50" charset="-128"/>
                <a:ea typeface="Meiryo UI" panose="020B0604030504040204" pitchFamily="50" charset="-128"/>
              </a:rPr>
              <a:t>を体現したまちを発信していく</a:t>
            </a:r>
          </a:p>
        </p:txBody>
      </p:sp>
      <p:sp>
        <p:nvSpPr>
          <p:cNvPr id="92" name="スライド番号プレースホルダー 1"/>
          <p:cNvSpPr txBox="1">
            <a:spLocks/>
          </p:cNvSpPr>
          <p:nvPr/>
        </p:nvSpPr>
        <p:spPr>
          <a:xfrm>
            <a:off x="9023890" y="6912587"/>
            <a:ext cx="2339712" cy="3832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D8002D-B5B0-4BAC-B1F6-782DDCCE6D9C}" type="slidenum">
              <a:rPr kumimoji="1" lang="ja-JP" altLang="en-US" sz="1260"/>
              <a:pPr algn="r"/>
              <a:t>3</a:t>
            </a:fld>
            <a:endParaRPr kumimoji="1" lang="ja-JP" altLang="en-US" sz="1260"/>
          </a:p>
        </p:txBody>
      </p:sp>
      <p:sp>
        <p:nvSpPr>
          <p:cNvPr id="93" name="正方形/長方形 92"/>
          <p:cNvSpPr/>
          <p:nvPr/>
        </p:nvSpPr>
        <p:spPr>
          <a:xfrm>
            <a:off x="1109945" y="511983"/>
            <a:ext cx="10398720" cy="5668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99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先進都市をめざして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300B14C1-C7A6-40FD-B216-BEB77DBF1392}"/>
              </a:ext>
            </a:extLst>
          </p:cNvPr>
          <p:cNvSpPr/>
          <p:nvPr/>
        </p:nvSpPr>
        <p:spPr>
          <a:xfrm>
            <a:off x="31768" y="0"/>
            <a:ext cx="12798425" cy="5668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ビジョン（２０２０年（令和２年）３月策定）」より抜粋</a:t>
            </a:r>
          </a:p>
        </p:txBody>
      </p:sp>
      <p:sp>
        <p:nvSpPr>
          <p:cNvPr id="88" name="スライド番号プレースホルダー 5">
            <a:extLst>
              <a:ext uri="{FF2B5EF4-FFF2-40B4-BE49-F238E27FC236}">
                <a16:creationId xmlns:a16="http://schemas.microsoft.com/office/drawing/2014/main" id="{BA5A3AE8-3719-4677-BCF9-4CB601535B55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2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"/>
    </mc:Choice>
    <mc:Fallback xmlns="">
      <p:transition spd="slow" advTm="15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ホームベース 23">
            <a:extLst>
              <a:ext uri="{FF2B5EF4-FFF2-40B4-BE49-F238E27FC236}">
                <a16:creationId xmlns:a16="http://schemas.microsoft.com/office/drawing/2014/main" id="{3D633F2E-0374-4035-B270-51C1CAA974B1}"/>
              </a:ext>
            </a:extLst>
          </p:cNvPr>
          <p:cNvSpPr/>
          <p:nvPr/>
        </p:nvSpPr>
        <p:spPr>
          <a:xfrm>
            <a:off x="2701160" y="2426142"/>
            <a:ext cx="5870128" cy="673477"/>
          </a:xfrm>
          <a:prstGeom prst="homePlate">
            <a:avLst>
              <a:gd name="adj" fmla="val 2325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2" tIns="36451" rIns="72902" bIns="36451" rtlCol="0" anchor="t"/>
          <a:lstStyle/>
          <a:p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○「私の</a:t>
            </a:r>
            <a:r>
              <a:rPr lang="en-US" altLang="ja-JP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SDGs</a:t>
            </a:r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宣言プロジェクト」の拡大</a:t>
            </a:r>
            <a:endParaRPr lang="en-US" altLang="ja-JP" sz="1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/>
              <a:ea typeface="Meiryo UI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　・宣言企業の従業員による宣言の促進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       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　　・経済団体、教育機関と連携拡大　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　・市町村の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SDGs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登録・宣言制度との連携　　　 ・企業団体向けの英語版リリース</a:t>
            </a:r>
          </a:p>
        </p:txBody>
      </p:sp>
      <p:sp>
        <p:nvSpPr>
          <p:cNvPr id="3" name="ホームベース 24">
            <a:extLst>
              <a:ext uri="{FF2B5EF4-FFF2-40B4-BE49-F238E27FC236}">
                <a16:creationId xmlns:a16="http://schemas.microsoft.com/office/drawing/2014/main" id="{8F736E37-00C2-4FBD-8ECA-2BDE3A72B03D}"/>
              </a:ext>
            </a:extLst>
          </p:cNvPr>
          <p:cNvSpPr/>
          <p:nvPr/>
        </p:nvSpPr>
        <p:spPr>
          <a:xfrm>
            <a:off x="2695575" y="5602610"/>
            <a:ext cx="5859949" cy="1126022"/>
          </a:xfrm>
          <a:prstGeom prst="homePlate">
            <a:avLst>
              <a:gd name="adj" fmla="val 4314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2" tIns="36451" rIns="72902" bIns="36451" rtlCol="0" anchor="ctr"/>
          <a:lstStyle/>
          <a:p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○海外向け</a:t>
            </a:r>
            <a:r>
              <a:rPr lang="en-US" altLang="ja-JP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の作成</a:t>
            </a:r>
            <a:endParaRPr lang="en-US" altLang="ja-JP" sz="1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・英語版</a:t>
            </a: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ページを作成・公開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・SDGs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に関する取組みを集約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○</a:t>
            </a:r>
            <a:r>
              <a:rPr kumimoji="1"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国内外への大阪らしい</a:t>
            </a:r>
            <a:r>
              <a:rPr kumimoji="1" lang="en-US" altLang="ja-JP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のプロモーション</a:t>
            </a:r>
            <a:endParaRPr lang="en-US" altLang="zh-TW" sz="1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/>
              <a:ea typeface="Meiryo UI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　・府関連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HP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・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SNS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や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SDGs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関連イベントを積極的に活用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4" name="角丸四角形 8">
            <a:extLst>
              <a:ext uri="{FF2B5EF4-FFF2-40B4-BE49-F238E27FC236}">
                <a16:creationId xmlns:a16="http://schemas.microsoft.com/office/drawing/2014/main" id="{1C079F48-257F-4089-B946-8D7D12AF76CC}"/>
              </a:ext>
            </a:extLst>
          </p:cNvPr>
          <p:cNvSpPr/>
          <p:nvPr/>
        </p:nvSpPr>
        <p:spPr>
          <a:xfrm>
            <a:off x="507060" y="5478888"/>
            <a:ext cx="1828607" cy="1335447"/>
          </a:xfrm>
          <a:prstGeom prst="roundRect">
            <a:avLst>
              <a:gd name="adj" fmla="val 269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世界に向けて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発信</a:t>
            </a:r>
          </a:p>
        </p:txBody>
      </p:sp>
      <p:sp>
        <p:nvSpPr>
          <p:cNvPr id="5" name="右矢印 5">
            <a:extLst>
              <a:ext uri="{FF2B5EF4-FFF2-40B4-BE49-F238E27FC236}">
                <a16:creationId xmlns:a16="http://schemas.microsoft.com/office/drawing/2014/main" id="{99399998-432B-4D44-887E-B3B286387538}"/>
              </a:ext>
            </a:extLst>
          </p:cNvPr>
          <p:cNvSpPr/>
          <p:nvPr/>
        </p:nvSpPr>
        <p:spPr>
          <a:xfrm>
            <a:off x="2701159" y="1868132"/>
            <a:ext cx="8505422" cy="462564"/>
          </a:xfrm>
          <a:prstGeom prst="rightArrow">
            <a:avLst>
              <a:gd name="adj1" fmla="val 100000"/>
              <a:gd name="adj2" fmla="val 4635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4526"/>
            <a:r>
              <a:rPr lang="ja-JP" altLang="en-US" sz="1116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</a:t>
            </a:r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2BD3FB71-F632-4EAE-ABF3-EC7076F7C9FA}"/>
              </a:ext>
            </a:extLst>
          </p:cNvPr>
          <p:cNvSpPr/>
          <p:nvPr/>
        </p:nvSpPr>
        <p:spPr>
          <a:xfrm>
            <a:off x="517870" y="2362995"/>
            <a:ext cx="1830380" cy="1298713"/>
          </a:xfrm>
          <a:prstGeom prst="roundRect">
            <a:avLst>
              <a:gd name="adj" fmla="val 269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自律的に行動する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大阪の実現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C0F0D2-8AF9-43F7-A679-923A77E74DDA}"/>
              </a:ext>
            </a:extLst>
          </p:cNvPr>
          <p:cNvSpPr txBox="1"/>
          <p:nvPr/>
        </p:nvSpPr>
        <p:spPr>
          <a:xfrm>
            <a:off x="2889713" y="1942961"/>
            <a:ext cx="1262950" cy="278794"/>
          </a:xfrm>
          <a:prstGeom prst="rect">
            <a:avLst/>
          </a:prstGeom>
          <a:noFill/>
        </p:spPr>
        <p:txBody>
          <a:bodyPr wrap="square" lIns="28702" tIns="28702" rIns="28702" bIns="28702" rtlCol="0" anchor="ctr" anchorCtr="1">
            <a:spAutoFit/>
          </a:bodyPr>
          <a:lstStyle/>
          <a:p>
            <a:r>
              <a:rPr kumimoji="1" lang="en-US" altLang="ja-JP" sz="1435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1435" dirty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B6979F-ACD0-463E-95ED-3942156E094B}"/>
              </a:ext>
            </a:extLst>
          </p:cNvPr>
          <p:cNvSpPr txBox="1"/>
          <p:nvPr/>
        </p:nvSpPr>
        <p:spPr>
          <a:xfrm>
            <a:off x="5799505" y="1935498"/>
            <a:ext cx="1262950" cy="278794"/>
          </a:xfrm>
          <a:prstGeom prst="rect">
            <a:avLst/>
          </a:prstGeom>
          <a:noFill/>
        </p:spPr>
        <p:txBody>
          <a:bodyPr wrap="square" lIns="28702" tIns="28702" rIns="28702" bIns="28702" rtlCol="0" anchor="ctr" anchorCtr="1">
            <a:spAutoFit/>
          </a:bodyPr>
          <a:lstStyle/>
          <a:p>
            <a:r>
              <a:rPr kumimoji="1" lang="en-US" altLang="ja-JP" sz="1435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1435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FA1D29-A1A6-4F9C-AD7A-3F861F965AF8}"/>
              </a:ext>
            </a:extLst>
          </p:cNvPr>
          <p:cNvSpPr txBox="1"/>
          <p:nvPr/>
        </p:nvSpPr>
        <p:spPr>
          <a:xfrm>
            <a:off x="8571288" y="1942961"/>
            <a:ext cx="2337289" cy="31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3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143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3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43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</a:t>
            </a:r>
          </a:p>
        </p:txBody>
      </p:sp>
      <p:sp>
        <p:nvSpPr>
          <p:cNvPr id="10" name="楕円 16">
            <a:extLst>
              <a:ext uri="{FF2B5EF4-FFF2-40B4-BE49-F238E27FC236}">
                <a16:creationId xmlns:a16="http://schemas.microsoft.com/office/drawing/2014/main" id="{DB3D3C28-A5B9-4C6B-B3C4-7CB598814AE3}"/>
              </a:ext>
            </a:extLst>
          </p:cNvPr>
          <p:cNvSpPr/>
          <p:nvPr/>
        </p:nvSpPr>
        <p:spPr>
          <a:xfrm>
            <a:off x="11545746" y="2450507"/>
            <a:ext cx="1133278" cy="398129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kumimoji="1" lang="ja-JP" altLang="en-US" sz="957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F0D233-427A-4882-AD26-2070630730D1}"/>
              </a:ext>
            </a:extLst>
          </p:cNvPr>
          <p:cNvSpPr txBox="1"/>
          <p:nvPr/>
        </p:nvSpPr>
        <p:spPr>
          <a:xfrm>
            <a:off x="11356971" y="1981397"/>
            <a:ext cx="1333561" cy="304186"/>
          </a:xfrm>
          <a:prstGeom prst="rect">
            <a:avLst/>
          </a:prstGeom>
          <a:noFill/>
        </p:spPr>
        <p:txBody>
          <a:bodyPr wrap="square" lIns="28702" tIns="28702" rIns="28702" bIns="28702" rtlCol="0">
            <a:spAutoFit/>
          </a:bodyPr>
          <a:lstStyle/>
          <a:p>
            <a:pPr algn="ctr"/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万博以降～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8917AE-0C2C-4F97-8C27-68A66D468A02}"/>
              </a:ext>
            </a:extLst>
          </p:cNvPr>
          <p:cNvSpPr txBox="1"/>
          <p:nvPr/>
        </p:nvSpPr>
        <p:spPr>
          <a:xfrm>
            <a:off x="119399" y="696070"/>
            <a:ext cx="12559625" cy="1042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txBody>
          <a:bodyPr wrap="square" lIns="28702" tIns="28702" rIns="28702" bIns="28702" rtlCol="0" anchor="ctr" anchorCtr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 「</a:t>
            </a:r>
            <a:r>
              <a:rPr 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 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ビジョン」に掲げる、2025年までに「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先進都市の実現に向けた基盤を整える」ため、自律的に行動する大阪の実現に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向けた取組みや重点ゴールの底上げを加速・深化させる。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達成に貢献するプラットフォームである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年の大阪・関西万博と連動し、会場の内外で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を体現し、行動する姿を世界に発信。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世界とともに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達成に貢献していく。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151EAE-A3FF-4D04-AE74-AB647AB266D7}"/>
              </a:ext>
            </a:extLst>
          </p:cNvPr>
          <p:cNvSpPr txBox="1"/>
          <p:nvPr/>
        </p:nvSpPr>
        <p:spPr>
          <a:xfrm>
            <a:off x="424340" y="2031325"/>
            <a:ext cx="2141918" cy="304186"/>
          </a:xfrm>
          <a:prstGeom prst="rect">
            <a:avLst/>
          </a:prstGeom>
          <a:noFill/>
        </p:spPr>
        <p:txBody>
          <a:bodyPr wrap="square" lIns="28702" tIns="28702" rIns="28702" bIns="28702" rtlCol="0">
            <a:spAutoFit/>
          </a:bodyPr>
          <a:lstStyle/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29">
            <a:extLst>
              <a:ext uri="{FF2B5EF4-FFF2-40B4-BE49-F238E27FC236}">
                <a16:creationId xmlns:a16="http://schemas.microsoft.com/office/drawing/2014/main" id="{B0A1403A-1398-4138-8FCC-1315D7421F14}"/>
              </a:ext>
            </a:extLst>
          </p:cNvPr>
          <p:cNvSpPr/>
          <p:nvPr/>
        </p:nvSpPr>
        <p:spPr>
          <a:xfrm>
            <a:off x="8662811" y="2372306"/>
            <a:ext cx="2505383" cy="43458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451" rIns="36000" bIns="36451" rtlCol="0" anchor="t" anchorCtr="0"/>
          <a:lstStyle/>
          <a:p>
            <a:endParaRPr kumimoji="1" lang="en-US" altLang="ja-JP" sz="1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万博会場で府域のあらゆる　　</a:t>
            </a:r>
            <a:endParaRPr kumimoji="1" lang="en-US" altLang="ja-JP" sz="1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ステークホルダーが</a:t>
            </a:r>
            <a:endParaRPr kumimoji="1" lang="en-US" altLang="ja-JP" sz="1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を体現し行動する姿を国内外に発信</a:t>
            </a:r>
            <a:endParaRPr kumimoji="1" lang="en-US" altLang="ja-JP" sz="1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＜万博催事のイメージ＞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○ 「私の</a:t>
            </a:r>
            <a:r>
              <a:rPr lang="en-US" altLang="ja-JP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宣言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プロジェクト万博</a:t>
            </a:r>
            <a:r>
              <a:rPr lang="en-US" altLang="ja-JP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ver</a:t>
            </a:r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の実施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○拡大版SDGsフォーラム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を開催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16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5508D052-B963-4EFE-9CFC-7FEF00EF188E}"/>
              </a:ext>
            </a:extLst>
          </p:cNvPr>
          <p:cNvSpPr/>
          <p:nvPr/>
        </p:nvSpPr>
        <p:spPr>
          <a:xfrm rot="5400000">
            <a:off x="10235145" y="4455467"/>
            <a:ext cx="2243650" cy="1942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35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495D8A-0F76-425F-98BC-66EE00B9DB49}"/>
              </a:ext>
            </a:extLst>
          </p:cNvPr>
          <p:cNvSpPr txBox="1"/>
          <p:nvPr/>
        </p:nvSpPr>
        <p:spPr>
          <a:xfrm>
            <a:off x="11824054" y="2762880"/>
            <a:ext cx="5766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</a:p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</a:p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</a:p>
          <a:p>
            <a:pPr algn="ctr"/>
            <a:r>
              <a:rPr lang="ja-JP" altLang="en-US" sz="20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ｓ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進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都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9B8DFFA-81F9-4B3F-9CA9-EA084FB61DBF}"/>
              </a:ext>
            </a:extLst>
          </p:cNvPr>
          <p:cNvSpPr/>
          <p:nvPr/>
        </p:nvSpPr>
        <p:spPr>
          <a:xfrm>
            <a:off x="8880012" y="5742645"/>
            <a:ext cx="2074745" cy="67694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先進都市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としての基盤を確立</a:t>
            </a:r>
            <a:endParaRPr kumimoji="1"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ホームベース 33">
            <a:extLst>
              <a:ext uri="{FF2B5EF4-FFF2-40B4-BE49-F238E27FC236}">
                <a16:creationId xmlns:a16="http://schemas.microsoft.com/office/drawing/2014/main" id="{B02AF03E-01C4-41E2-9576-3C0041681C78}"/>
              </a:ext>
            </a:extLst>
          </p:cNvPr>
          <p:cNvSpPr/>
          <p:nvPr/>
        </p:nvSpPr>
        <p:spPr>
          <a:xfrm>
            <a:off x="2705753" y="4814642"/>
            <a:ext cx="5849771" cy="636406"/>
          </a:xfrm>
          <a:prstGeom prst="homePlate">
            <a:avLst>
              <a:gd name="adj" fmla="val 3822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2" tIns="36451" rIns="72902" bIns="36451" rtlCol="0" anchor="ctr"/>
          <a:lstStyle/>
          <a:p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○先進的な取組みの発信とステークホルダーの連携促進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・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 R5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年度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OSAKA SDGs Forum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の開催　　　・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R6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年度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OSAKA SDGs Forum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の開催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　　　　　　　　　　　　　　　　　　　　　　　　　　　  ・SDGs全国フォーラム2024への参画</a:t>
            </a:r>
          </a:p>
        </p:txBody>
      </p:sp>
      <p:sp>
        <p:nvSpPr>
          <p:cNvPr id="20" name="角丸四角形 34">
            <a:extLst>
              <a:ext uri="{FF2B5EF4-FFF2-40B4-BE49-F238E27FC236}">
                <a16:creationId xmlns:a16="http://schemas.microsoft.com/office/drawing/2014/main" id="{FD4CF75F-4665-4AD4-9E02-24AE2C48E9BD}"/>
              </a:ext>
            </a:extLst>
          </p:cNvPr>
          <p:cNvSpPr/>
          <p:nvPr/>
        </p:nvSpPr>
        <p:spPr>
          <a:xfrm>
            <a:off x="517871" y="3856380"/>
            <a:ext cx="1830380" cy="1333483"/>
          </a:xfrm>
          <a:prstGeom prst="roundRect">
            <a:avLst>
              <a:gd name="adj" fmla="val 269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重点ゴール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の底上げ</a:t>
            </a:r>
          </a:p>
        </p:txBody>
      </p:sp>
      <p:sp>
        <p:nvSpPr>
          <p:cNvPr id="21" name="ホームベース 40">
            <a:extLst>
              <a:ext uri="{FF2B5EF4-FFF2-40B4-BE49-F238E27FC236}">
                <a16:creationId xmlns:a16="http://schemas.microsoft.com/office/drawing/2014/main" id="{6B6EA6C9-ED2A-4B7D-86BA-E7CE39B0146C}"/>
              </a:ext>
            </a:extLst>
          </p:cNvPr>
          <p:cNvSpPr/>
          <p:nvPr/>
        </p:nvSpPr>
        <p:spPr>
          <a:xfrm>
            <a:off x="2695575" y="3761928"/>
            <a:ext cx="5859949" cy="444091"/>
          </a:xfrm>
          <a:prstGeom prst="homePlate">
            <a:avLst>
              <a:gd name="adj" fmla="val 61154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2" tIns="36451" rIns="72902" bIns="36451"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○健康寿命延伸に向け、健活１０、１０歳若返りプロジェクト等を推進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○健康・医療関連産業のリーディング産業化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彩都、健都、中之島）</a:t>
            </a:r>
          </a:p>
        </p:txBody>
      </p:sp>
      <p:sp>
        <p:nvSpPr>
          <p:cNvPr id="22" name="ホームベース 40">
            <a:extLst>
              <a:ext uri="{FF2B5EF4-FFF2-40B4-BE49-F238E27FC236}">
                <a16:creationId xmlns:a16="http://schemas.microsoft.com/office/drawing/2014/main" id="{CD4E5188-865B-43FC-AD51-6CEE3B432BAA}"/>
              </a:ext>
            </a:extLst>
          </p:cNvPr>
          <p:cNvSpPr/>
          <p:nvPr/>
        </p:nvSpPr>
        <p:spPr>
          <a:xfrm>
            <a:off x="2705753" y="4255889"/>
            <a:ext cx="5859949" cy="512552"/>
          </a:xfrm>
          <a:prstGeom prst="homePlate">
            <a:avLst>
              <a:gd name="adj" fmla="val 42013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2" tIns="36451" rIns="72902" bIns="36451"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  <a:latin typeface="Meiryo UI"/>
                <a:ea typeface="Meiryo UI"/>
              </a:rPr>
              <a:t>　　　○大阪の成長・発展に向けた取組みの推進</a:t>
            </a:r>
            <a:endParaRPr lang="en-US" altLang="ja-JP" sz="1200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　　　（未来社会を支えるまちづくり、国際金融、スタートアップ、カーボンニュートラル　など）</a:t>
            </a:r>
          </a:p>
          <a:p>
            <a:r>
              <a:rPr lang="ja-JP" altLang="en-US" sz="1200" b="1" dirty="0">
                <a:solidFill>
                  <a:schemeClr val="tx1"/>
                </a:solidFill>
                <a:latin typeface="Meiryo UI"/>
                <a:ea typeface="Meiryo UI"/>
              </a:rPr>
              <a:t>　　　○安心安全を支える防災力の強化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B4BC4BE-7318-4D29-B255-3008C2167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958" y="3820776"/>
            <a:ext cx="314139" cy="31413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4FFE48B-C774-49EF-BEA8-7CD0E03AC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958" y="4348399"/>
            <a:ext cx="314139" cy="314139"/>
          </a:xfrm>
          <a:prstGeom prst="rect">
            <a:avLst/>
          </a:prstGeom>
        </p:spPr>
      </p:pic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E5BDB2B0-9D49-4563-9405-E46CBDDD14E4}"/>
              </a:ext>
            </a:extLst>
          </p:cNvPr>
          <p:cNvSpPr/>
          <p:nvPr/>
        </p:nvSpPr>
        <p:spPr>
          <a:xfrm flipV="1">
            <a:off x="9222767" y="5519171"/>
            <a:ext cx="1337144" cy="14084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35"/>
          </a:p>
        </p:txBody>
      </p:sp>
      <p:sp>
        <p:nvSpPr>
          <p:cNvPr id="27" name="ホームベース 40">
            <a:extLst>
              <a:ext uri="{FF2B5EF4-FFF2-40B4-BE49-F238E27FC236}">
                <a16:creationId xmlns:a16="http://schemas.microsoft.com/office/drawing/2014/main" id="{1375D97D-A242-4209-8D52-9B99C3C96FB1}"/>
              </a:ext>
            </a:extLst>
          </p:cNvPr>
          <p:cNvSpPr/>
          <p:nvPr/>
        </p:nvSpPr>
        <p:spPr>
          <a:xfrm>
            <a:off x="2695575" y="3144770"/>
            <a:ext cx="5870127" cy="572007"/>
          </a:xfrm>
          <a:prstGeom prst="homePlate">
            <a:avLst>
              <a:gd name="adj" fmla="val 2979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2" tIns="36451" rIns="72902" bIns="36451"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未来都市の推進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（大阪府・大阪市）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・第二期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未来都市計画（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年度）に基づきペットボトルのリサイクル等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の取組みを推進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403EA58-C2B6-4A24-8CD1-04A3A386B39B}"/>
              </a:ext>
            </a:extLst>
          </p:cNvPr>
          <p:cNvSpPr txBox="1"/>
          <p:nvPr/>
        </p:nvSpPr>
        <p:spPr>
          <a:xfrm>
            <a:off x="1590696" y="29661"/>
            <a:ext cx="14453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関係者限り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65BD418-3C0A-4D3F-809E-72B9F1DAB61D}"/>
              </a:ext>
            </a:extLst>
          </p:cNvPr>
          <p:cNvSpPr/>
          <p:nvPr/>
        </p:nvSpPr>
        <p:spPr>
          <a:xfrm>
            <a:off x="6367" y="0"/>
            <a:ext cx="12798425" cy="5668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年に向けた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の取組み　～万博に向け「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先進都市」としての基盤を整える～</a:t>
            </a:r>
          </a:p>
        </p:txBody>
      </p:sp>
      <p:sp>
        <p:nvSpPr>
          <p:cNvPr id="28" name="スライド番号プレースホルダー 5">
            <a:extLst>
              <a:ext uri="{FF2B5EF4-FFF2-40B4-BE49-F238E27FC236}">
                <a16:creationId xmlns:a16="http://schemas.microsoft.com/office/drawing/2014/main" id="{01B20BC1-F0D4-4BC1-A10C-3DF9040866B6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3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3486620-BCBE-413C-88AD-60D7C2B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976D451-838D-47D2-900A-FD2464BA0D91}"/>
              </a:ext>
            </a:extLst>
          </p:cNvPr>
          <p:cNvSpPr/>
          <p:nvPr/>
        </p:nvSpPr>
        <p:spPr>
          <a:xfrm>
            <a:off x="-1" y="1368"/>
            <a:ext cx="12798425" cy="5668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〇　自律的に行動する大阪の実現　ー「私の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宣言プロジェクト」の拡大ー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A19185-3FBB-44F4-ACB3-87C2396DB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335" y="1545723"/>
            <a:ext cx="2432160" cy="3441811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44F152B-C241-416C-BE20-A2FB4887D6CE}"/>
              </a:ext>
            </a:extLst>
          </p:cNvPr>
          <p:cNvSpPr/>
          <p:nvPr/>
        </p:nvSpPr>
        <p:spPr>
          <a:xfrm>
            <a:off x="909572" y="4500145"/>
            <a:ext cx="3461657" cy="4032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共創チャレンジにも登録中！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39AB54-5E87-4488-8EAA-BBE731810930}"/>
              </a:ext>
            </a:extLst>
          </p:cNvPr>
          <p:cNvSpPr txBox="1"/>
          <p:nvPr/>
        </p:nvSpPr>
        <p:spPr>
          <a:xfrm>
            <a:off x="582375" y="571552"/>
            <a:ext cx="122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「私の</a:t>
            </a:r>
            <a:r>
              <a:rPr kumimoji="1"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宣言プロジェクト」は、</a:t>
            </a:r>
            <a:r>
              <a:rPr kumimoji="1"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月末時点で</a:t>
            </a:r>
            <a:r>
              <a:rPr kumimoji="1" lang="ja-JP" altLang="en-US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累計</a:t>
            </a:r>
            <a:r>
              <a:rPr kumimoji="1" lang="en-US" altLang="ja-JP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5,716</a:t>
            </a:r>
            <a:r>
              <a:rPr kumimoji="1" lang="ja-JP" altLang="en-US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件（うち企業・団体</a:t>
            </a:r>
            <a:r>
              <a:rPr kumimoji="1" lang="en-US" altLang="ja-JP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541</a:t>
            </a:r>
            <a:r>
              <a:rPr kumimoji="1" lang="ja-JP" altLang="en-US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件）</a:t>
            </a:r>
            <a:endParaRPr kumimoji="1" lang="en-US" altLang="ja-JP" sz="2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従業員向け宣言の拡大に向け取り組むとともに、</a:t>
            </a:r>
            <a:r>
              <a:rPr kumimoji="1"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R6</a:t>
            </a:r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年度からは</a:t>
            </a:r>
            <a:r>
              <a:rPr kumimoji="1" lang="ja-JP" altLang="en-US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世界に向け発信</a:t>
            </a:r>
            <a:endParaRPr kumimoji="1" lang="en-US" altLang="ja-JP" sz="2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1B43B0D-C9FE-4F33-8057-92F0B3CFC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59" y="1602037"/>
            <a:ext cx="3822279" cy="226917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B7FF61D-BC69-4C3C-99C0-DA30B4FDB4CD}"/>
              </a:ext>
            </a:extLst>
          </p:cNvPr>
          <p:cNvSpPr/>
          <p:nvPr/>
        </p:nvSpPr>
        <p:spPr>
          <a:xfrm>
            <a:off x="4439217" y="1349962"/>
            <a:ext cx="461544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　バリエーションの拡充（従業員向け）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A1BB445-96C4-4C0F-BF94-098AFD0A7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746" y="4446465"/>
            <a:ext cx="3586395" cy="271776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3BAED17-4774-4B5F-8F41-4D6F469012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615" y="4967106"/>
            <a:ext cx="3684311" cy="2072424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B201A67-1666-4FDF-B9C5-35B10930F538}"/>
              </a:ext>
            </a:extLst>
          </p:cNvPr>
          <p:cNvSpPr/>
          <p:nvPr/>
        </p:nvSpPr>
        <p:spPr>
          <a:xfrm>
            <a:off x="8696122" y="4659329"/>
            <a:ext cx="4012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個人の宣言はテキストマイニングなどでの表示を検討中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2F1345C-B89F-434D-854B-8C0835AA78F0}"/>
              </a:ext>
            </a:extLst>
          </p:cNvPr>
          <p:cNvSpPr/>
          <p:nvPr/>
        </p:nvSpPr>
        <p:spPr>
          <a:xfrm>
            <a:off x="4590272" y="4199671"/>
            <a:ext cx="5072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企業・団体向けの宣言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（海外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を保有している企業・団体からスタート）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72169DC-75F7-4BC4-810F-645296FA51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39" y="1804530"/>
            <a:ext cx="1996562" cy="124574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147CEA6-6DEB-4CE4-9B22-D7A735A46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615" y="1794306"/>
            <a:ext cx="2045090" cy="1245740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C947A5A-684A-42CA-B4D1-80BD3BBC0F88}"/>
              </a:ext>
            </a:extLst>
          </p:cNvPr>
          <p:cNvSpPr/>
          <p:nvPr/>
        </p:nvSpPr>
        <p:spPr>
          <a:xfrm>
            <a:off x="8565839" y="3055123"/>
            <a:ext cx="38523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企業との意見交換会（左）や企業向け研修等（右）を通じて参加を呼び掛け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6" name="グラフ 35">
            <a:extLst>
              <a:ext uri="{FF2B5EF4-FFF2-40B4-BE49-F238E27FC236}">
                <a16:creationId xmlns:a16="http://schemas.microsoft.com/office/drawing/2014/main" id="{1F80BCF2-6674-494A-8FBA-0B783BE2A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8715"/>
              </p:ext>
            </p:extLst>
          </p:nvPr>
        </p:nvGraphicFramePr>
        <p:xfrm>
          <a:off x="162441" y="5271425"/>
          <a:ext cx="4615445" cy="209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D274B5A-ECCB-4FB8-A9A9-6BB377882A4B}"/>
              </a:ext>
            </a:extLst>
          </p:cNvPr>
          <p:cNvSpPr/>
          <p:nvPr/>
        </p:nvSpPr>
        <p:spPr>
          <a:xfrm>
            <a:off x="337441" y="5068814"/>
            <a:ext cx="2789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宣言件数の推移（件）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37B868E-35D6-481D-99AF-0EBD725E939F}"/>
              </a:ext>
            </a:extLst>
          </p:cNvPr>
          <p:cNvSpPr/>
          <p:nvPr/>
        </p:nvSpPr>
        <p:spPr>
          <a:xfrm>
            <a:off x="8696122" y="3292530"/>
            <a:ext cx="3706464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R6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日には、大阪府が包括連携協定を締結する企業等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団体と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推進に向けた意見交換を実施。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094BA76-F569-4E0D-B666-1C914B0DE35F}"/>
              </a:ext>
            </a:extLst>
          </p:cNvPr>
          <p:cNvSpPr/>
          <p:nvPr/>
        </p:nvSpPr>
        <p:spPr>
          <a:xfrm>
            <a:off x="4439217" y="3946675"/>
            <a:ext cx="544576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　世界に向けて発信</a:t>
            </a:r>
            <a:r>
              <a:rPr lang="ja-JP" altLang="en-US" sz="16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6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R6.4</a:t>
            </a:r>
            <a:r>
              <a:rPr lang="ja-JP" altLang="en-US" sz="16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以降開始予定）</a:t>
            </a:r>
            <a:endParaRPr lang="en-US" altLang="ja-JP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スライド番号プレースホルダー 5">
            <a:extLst>
              <a:ext uri="{FF2B5EF4-FFF2-40B4-BE49-F238E27FC236}">
                <a16:creationId xmlns:a16="http://schemas.microsoft.com/office/drawing/2014/main" id="{A1A3B975-D4AF-4DEF-A97C-410A7C669DFF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4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9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3486620-BCBE-413C-88AD-60D7C2B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976D451-838D-47D2-900A-FD2464BA0D91}"/>
              </a:ext>
            </a:extLst>
          </p:cNvPr>
          <p:cNvSpPr/>
          <p:nvPr/>
        </p:nvSpPr>
        <p:spPr>
          <a:xfrm>
            <a:off x="-1" y="1368"/>
            <a:ext cx="12798425" cy="5668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〇　重点ゴール（３・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）の底上げ　ー先進的な取組みの発信とステークホルダーの連携促進ー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0EE4D5-350D-414B-8A9A-1AFDD4641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01" y="1559543"/>
            <a:ext cx="6419378" cy="481345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7915B4-AE26-4928-99AE-DEA5D47C90AA}"/>
              </a:ext>
            </a:extLst>
          </p:cNvPr>
          <p:cNvSpPr/>
          <p:nvPr/>
        </p:nvSpPr>
        <p:spPr>
          <a:xfrm>
            <a:off x="135625" y="632998"/>
            <a:ext cx="10431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大阪府として初めて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フォーラムを開催。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企業・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・行政といったステークホルダーの垣根を超えた知見の共有と共創に取組んだ。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4D80869-F76C-4303-B2A4-8FE23E7B010C}"/>
              </a:ext>
            </a:extLst>
          </p:cNvPr>
          <p:cNvSpPr/>
          <p:nvPr/>
        </p:nvSpPr>
        <p:spPr>
          <a:xfrm>
            <a:off x="219201" y="6437764"/>
            <a:ext cx="158088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フォーラムの様子</a:t>
            </a:r>
            <a:endParaRPr lang="en-US" altLang="ja-JP" sz="110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3D708F5-8E8D-438E-B1A1-15D004923154}"/>
              </a:ext>
            </a:extLst>
          </p:cNvPr>
          <p:cNvSpPr/>
          <p:nvPr/>
        </p:nvSpPr>
        <p:spPr>
          <a:xfrm>
            <a:off x="6744189" y="1493028"/>
            <a:ext cx="60542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開催日：令和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　場 ：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QUINTBRIDGE(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京橋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参加者：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177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（うちオンライン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67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登壇者：内閣府地方創生推進事務局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国連地域開発センター（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UNCRD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市町村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団体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企業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非営利団体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団体　　　　　　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456E4F-5B82-4015-A097-EFDB787605DD}"/>
              </a:ext>
            </a:extLst>
          </p:cNvPr>
          <p:cNvSpPr/>
          <p:nvPr/>
        </p:nvSpPr>
        <p:spPr>
          <a:xfrm>
            <a:off x="6961208" y="4533432"/>
            <a:ext cx="5685793" cy="264183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＜登壇者＞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○行政</a:t>
            </a: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堺市、豊中市、富田林市、阪南市、東大阪市、枚方市、八尾市</a:t>
            </a: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○企業</a:t>
            </a: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スパイスキューブ株式会社、株式会社セレッソ大阪、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第一生命保険株式会社、山形開発工業株式会社、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リコージャパン株式会社、　株式会社りそなホールディングス</a:t>
            </a: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○非営利団体</a:t>
            </a: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法人キリンこども応援団、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法人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QWRC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一般社団法人こどもの居場所サポートおおさか、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法人つなげる、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NPO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法人日本もったいない食品センター、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一般社団法人働き方フランチャイズ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59F29E6-3100-4933-913F-7B2B3E9E078A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5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5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3486620-BCBE-413C-88AD-60D7C2B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FD33D0-1161-46EF-9B86-A33678891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020" y="3863935"/>
            <a:ext cx="3280153" cy="23126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FAF573F-5C9F-42F3-90AA-253AF588B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83" y="1285307"/>
            <a:ext cx="3267807" cy="23126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3829558-C019-4F9B-9E7D-2D595E0D9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5" y="1286528"/>
            <a:ext cx="3526571" cy="19480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58F8FF4-EC3E-4F00-8607-461DDCACB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99" y="3103148"/>
            <a:ext cx="3990222" cy="20485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7915B4-AE26-4928-99AE-DEA5D47C90AA}"/>
              </a:ext>
            </a:extLst>
          </p:cNvPr>
          <p:cNvSpPr/>
          <p:nvPr/>
        </p:nvSpPr>
        <p:spPr>
          <a:xfrm>
            <a:off x="308258" y="608828"/>
            <a:ext cx="119699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フォーラムの様子は、動画（日英字幕）やレポート（日本語版・英語版）により</a:t>
            </a:r>
            <a:r>
              <a:rPr lang="ja-JP" altLang="en-US" sz="2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世界に向け発信</a:t>
            </a:r>
            <a:endParaRPr lang="en-US" altLang="ja-JP" sz="2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1F7EDC-BC75-46C2-8409-FACAC4BFD38E}"/>
              </a:ext>
            </a:extLst>
          </p:cNvPr>
          <p:cNvSpPr/>
          <p:nvPr/>
        </p:nvSpPr>
        <p:spPr>
          <a:xfrm>
            <a:off x="4249397" y="6416192"/>
            <a:ext cx="185018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ダイジェスト動画</a:t>
            </a:r>
            <a:endParaRPr lang="en-US" altLang="ja-JP" sz="168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（日英字幕付き）</a:t>
            </a:r>
            <a:endParaRPr lang="en-US" altLang="ja-JP" sz="110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225626-24B3-4E1B-BE2C-C961B451EFB4}"/>
              </a:ext>
            </a:extLst>
          </p:cNvPr>
          <p:cNvSpPr/>
          <p:nvPr/>
        </p:nvSpPr>
        <p:spPr>
          <a:xfrm>
            <a:off x="7267572" y="6416192"/>
            <a:ext cx="40910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開催レポート</a:t>
            </a:r>
            <a:endParaRPr lang="en-US" altLang="ja-JP" sz="168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（日本語版・英語版を作成）</a:t>
            </a:r>
            <a:endParaRPr lang="en-US" altLang="ja-JP" sz="110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C49CD43-1EC9-4BEE-A2F2-905966A23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11" y="5020257"/>
            <a:ext cx="3890894" cy="21015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94DB284-03BF-495E-94A2-361C12AB0B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262" y="1293484"/>
            <a:ext cx="3267807" cy="231111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08CC98D-BA16-4AAB-9447-24B9B33C8D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269" y="3863935"/>
            <a:ext cx="3262800" cy="231264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6E75BD5-7024-4FE0-958E-C0C3E2EB1A13}"/>
              </a:ext>
            </a:extLst>
          </p:cNvPr>
          <p:cNvSpPr/>
          <p:nvPr/>
        </p:nvSpPr>
        <p:spPr>
          <a:xfrm>
            <a:off x="-1" y="1368"/>
            <a:ext cx="12798425" cy="5668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〇　重点ゴール（３・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）の底上げ　ー先進的な取組みの発信とステークホルダーの連携促進ー</a:t>
            </a:r>
          </a:p>
        </p:txBody>
      </p:sp>
      <p:sp>
        <p:nvSpPr>
          <p:cNvPr id="15" name="スライド番号プレースホルダー 5">
            <a:extLst>
              <a:ext uri="{FF2B5EF4-FFF2-40B4-BE49-F238E27FC236}">
                <a16:creationId xmlns:a16="http://schemas.microsoft.com/office/drawing/2014/main" id="{14FA3DCC-7BE5-4564-8EEC-14F25FA009D6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6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40CCCC8-2953-4840-8FF6-6EEA3E1A831E}"/>
              </a:ext>
            </a:extLst>
          </p:cNvPr>
          <p:cNvSpPr/>
          <p:nvPr/>
        </p:nvSpPr>
        <p:spPr>
          <a:xfrm>
            <a:off x="-1" y="1368"/>
            <a:ext cx="12798425" cy="5668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〇　世界に向けて発信　ー海外向け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の作成ー　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C7A274-E6E3-4677-B806-3C78B543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676"/>
            <a:ext cx="4709947" cy="333177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C01B214-2940-4252-A942-0544A6832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984" y="1702676"/>
            <a:ext cx="3515278" cy="255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1411542-EF43-44B5-95A5-D16EC3DC68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8"/>
          <a:stretch/>
        </p:blipFill>
        <p:spPr>
          <a:xfrm>
            <a:off x="4893182" y="1633947"/>
            <a:ext cx="3195297" cy="55963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4EB298-3741-46C6-AAE8-9072E427F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2623" y="4786682"/>
            <a:ext cx="1729861" cy="141991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78024F5-20C5-4E0F-A7A6-0318056A2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129" y="4701257"/>
            <a:ext cx="1502772" cy="236431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42F3F8-BE77-41AD-919B-FD7BE4CDE9D9}"/>
              </a:ext>
            </a:extLst>
          </p:cNvPr>
          <p:cNvSpPr/>
          <p:nvPr/>
        </p:nvSpPr>
        <p:spPr>
          <a:xfrm>
            <a:off x="0" y="1351811"/>
            <a:ext cx="380152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〇英語版ホームページ</a:t>
            </a:r>
            <a:endParaRPr lang="en-US" altLang="ja-JP" sz="110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D90B89D-8871-4B61-A03F-00A3D5C1B41E}"/>
              </a:ext>
            </a:extLst>
          </p:cNvPr>
          <p:cNvSpPr/>
          <p:nvPr/>
        </p:nvSpPr>
        <p:spPr>
          <a:xfrm>
            <a:off x="8421860" y="1331274"/>
            <a:ext cx="380152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〇英語版の年度報告資料</a:t>
            </a:r>
            <a:endParaRPr lang="en-US" altLang="ja-JP" sz="110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0FCAA3-023C-4D1B-99E8-BBAD28E8D175}"/>
              </a:ext>
            </a:extLst>
          </p:cNvPr>
          <p:cNvSpPr/>
          <p:nvPr/>
        </p:nvSpPr>
        <p:spPr>
          <a:xfrm>
            <a:off x="8421860" y="4432122"/>
            <a:ext cx="380152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〇海外向けの大阪府</a:t>
            </a:r>
            <a:r>
              <a:rPr lang="en-US" altLang="ja-JP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との連携</a:t>
            </a:r>
            <a:endParaRPr lang="en-US" altLang="ja-JP" sz="110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A073E3E-76B3-4299-A527-1C0F9538E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927" y="6206592"/>
            <a:ext cx="1091279" cy="31701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9AF7C60-6258-4321-9B37-19273646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474" y="6710223"/>
            <a:ext cx="432854" cy="48772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EB02073-0D7C-49E0-BF11-DB004960ACAF}"/>
              </a:ext>
            </a:extLst>
          </p:cNvPr>
          <p:cNvSpPr/>
          <p:nvPr/>
        </p:nvSpPr>
        <p:spPr>
          <a:xfrm>
            <a:off x="96591" y="566615"/>
            <a:ext cx="1065387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</a:t>
            </a:r>
            <a:r>
              <a:rPr lang="ja-JP" altLang="en-US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」で検索された際に、ヒットするよう専用ホームページを作成</a:t>
            </a:r>
            <a:endParaRPr lang="en-US" altLang="ja-JP" sz="2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海外発信向けの</a:t>
            </a:r>
            <a:r>
              <a:rPr lang="en-US" altLang="ja-JP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とも連動しながら、大阪の</a:t>
            </a:r>
            <a:r>
              <a:rPr lang="en-US" altLang="ja-JP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を世界に向け発信していく</a:t>
            </a:r>
            <a:endParaRPr lang="en-US" altLang="ja-JP" sz="2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5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006EA63-D3C6-41FD-8254-197545C520E3}"/>
              </a:ext>
            </a:extLst>
          </p:cNvPr>
          <p:cNvSpPr/>
          <p:nvPr/>
        </p:nvSpPr>
        <p:spPr>
          <a:xfrm>
            <a:off x="114632" y="5258857"/>
            <a:ext cx="4625689" cy="112646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 anchor="ctr" anchorCtr="0">
            <a:spAutoFit/>
          </a:bodyPr>
          <a:lstStyle/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英語版ホームページでは、</a:t>
            </a:r>
            <a:endParaRPr lang="en-US" altLang="ja-JP" sz="168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Osaka</a:t>
            </a:r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SDGs </a:t>
            </a:r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ビジョン」や「</a:t>
            </a:r>
            <a:r>
              <a:rPr lang="en-US" altLang="ja-JP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未来都市計画」をはじめ、年度報告書などの英訳版を掲載</a:t>
            </a:r>
            <a:endParaRPr lang="en-US" altLang="ja-JP" sz="168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80" dirty="0">
                <a:latin typeface="Meiryo UI" panose="020B0604030504040204" pitchFamily="50" charset="-128"/>
                <a:ea typeface="Meiryo UI" panose="020B0604030504040204" pitchFamily="50" charset="-128"/>
              </a:rPr>
              <a:t>今後もコンテンツの充実を図っていく</a:t>
            </a:r>
            <a:endParaRPr lang="en-US" altLang="ja-JP" sz="168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5C2CA216-5243-48C6-AF14-355E7B6E4BBE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7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6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A720B1-542F-C348-4E74-B6DB0471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3694" y="6815927"/>
            <a:ext cx="2879646" cy="383286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D74BFA-082A-54E2-5D02-9E60C1A664D5}"/>
              </a:ext>
            </a:extLst>
          </p:cNvPr>
          <p:cNvSpPr/>
          <p:nvPr/>
        </p:nvSpPr>
        <p:spPr>
          <a:xfrm>
            <a:off x="1075985" y="470056"/>
            <a:ext cx="10169143" cy="498884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988" tIns="188953" rIns="95988" bIns="479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663227">
              <a:lnSpc>
                <a:spcPct val="150000"/>
              </a:lnSpc>
              <a:spcBef>
                <a:spcPts val="630"/>
              </a:spcBef>
            </a:pPr>
            <a:endParaRPr kumimoji="1" lang="ja-JP" altLang="en-US" sz="6928" b="1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093E25-949A-2CCA-FD24-117D53BA88C9}"/>
              </a:ext>
            </a:extLst>
          </p:cNvPr>
          <p:cNvSpPr/>
          <p:nvPr/>
        </p:nvSpPr>
        <p:spPr>
          <a:xfrm>
            <a:off x="-1" y="1369"/>
            <a:ext cx="12798425" cy="468688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〇　大阪・関西万博での発信①（「私の</a:t>
            </a:r>
            <a:r>
              <a:rPr kumimoji="1" lang="en-US" altLang="ja-JP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　万博</a:t>
            </a:r>
            <a:r>
              <a:rPr kumimoji="1" lang="en-US" altLang="ja-JP" sz="2099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ver</a:t>
            </a:r>
            <a:r>
              <a:rPr kumimoji="1" lang="ja-JP" altLang="en-US" sz="209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」の実施）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C761BD-079C-E9FE-1893-FE5C5E32D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8866" y="3618256"/>
            <a:ext cx="2606719" cy="161255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255BE21-85B1-1F67-64CE-3F0EB91638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469" y="3987254"/>
            <a:ext cx="1507961" cy="120161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8D153CD-593B-E286-F4A7-FA4B507EB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10" y="3533586"/>
            <a:ext cx="1080900" cy="158243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9FCF1D7-F5C9-841F-C90A-AEC10C97B2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877" y="4355526"/>
            <a:ext cx="881086" cy="68495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0CB03C-ED0A-211F-951B-AFEC4D77A7E8}"/>
              </a:ext>
            </a:extLst>
          </p:cNvPr>
          <p:cNvSpPr/>
          <p:nvPr/>
        </p:nvSpPr>
        <p:spPr>
          <a:xfrm>
            <a:off x="541028" y="2927289"/>
            <a:ext cx="4031318" cy="3845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80" b="1" dirty="0">
                <a:solidFill>
                  <a:schemeClr val="tx1"/>
                </a:solidFill>
              </a:rPr>
              <a:t>　①</a:t>
            </a:r>
            <a:r>
              <a:rPr kumimoji="1" lang="ja-JP" altLang="en-US" sz="1680" b="1" dirty="0">
                <a:solidFill>
                  <a:schemeClr val="tx1"/>
                </a:solidFill>
              </a:rPr>
              <a:t>　誰もが宣言に参加できる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7F6BD2-74FA-2053-E4C3-0ADED41C3239}"/>
              </a:ext>
            </a:extLst>
          </p:cNvPr>
          <p:cNvSpPr txBox="1"/>
          <p:nvPr/>
        </p:nvSpPr>
        <p:spPr>
          <a:xfrm>
            <a:off x="5648888" y="5300413"/>
            <a:ext cx="3856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・これまでの宣言をデジタル化し、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会場内に設置するスクリーンに投影。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・来場者は電子パットに記入し宣言に参加。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E189AC-4DA6-C6F8-4BE8-881465A7BB3E}"/>
              </a:ext>
            </a:extLst>
          </p:cNvPr>
          <p:cNvSpPr txBox="1"/>
          <p:nvPr/>
        </p:nvSpPr>
        <p:spPr>
          <a:xfrm>
            <a:off x="541028" y="5207659"/>
            <a:ext cx="22815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小さなお子さんや記入が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難しい方は音声で宣言を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入力できる。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D360DA-646A-F4C1-0BE3-F06A61FD6724}"/>
              </a:ext>
            </a:extLst>
          </p:cNvPr>
          <p:cNvSpPr txBox="1"/>
          <p:nvPr/>
        </p:nvSpPr>
        <p:spPr>
          <a:xfrm>
            <a:off x="263523" y="684974"/>
            <a:ext cx="9965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643" indent="-146643" algn="just"/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万博」とも称される</a:t>
            </a:r>
            <a:r>
              <a:rPr lang="en-US" altLang="ja-JP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2025</a:t>
            </a: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年大阪・関西万博の会場において、</a:t>
            </a:r>
            <a:r>
              <a:rPr lang="ja-JP" altLang="en-US" sz="20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子ども、障がいのある方、</a:t>
            </a:r>
            <a:endParaRPr lang="en-US" altLang="ja-JP" sz="2000" b="1" u="sng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/>
            <a:r>
              <a:rPr lang="ja-JP" altLang="en-US" sz="20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海外からの来場者をはじめ、誰でも宣言に参加でき</a:t>
            </a: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、かつ</a:t>
            </a:r>
            <a:r>
              <a:rPr lang="ja-JP" altLang="en-US" sz="20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持続可能な</a:t>
            </a:r>
            <a:r>
              <a:rPr lang="ja-JP" altLang="en-US" sz="2000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手法</a:t>
            </a: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で、</a:t>
            </a: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/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宣言をしていただくことで「</a:t>
            </a:r>
            <a:r>
              <a:rPr lang="en-US" altLang="ja-JP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Osaka SDGs</a:t>
            </a: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ビジョン」に掲げる「自律的に行動する大阪の実現」</a:t>
            </a: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/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した姿を万博会場で示す。</a:t>
            </a: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 35">
            <a:extLst>
              <a:ext uri="{FF2B5EF4-FFF2-40B4-BE49-F238E27FC236}">
                <a16:creationId xmlns:a16="http://schemas.microsoft.com/office/drawing/2014/main" id="{1FA43313-32FC-D5B4-D5AC-D6261F72B3FB}"/>
              </a:ext>
            </a:extLst>
          </p:cNvPr>
          <p:cNvSpPr/>
          <p:nvPr/>
        </p:nvSpPr>
        <p:spPr>
          <a:xfrm>
            <a:off x="263523" y="2388704"/>
            <a:ext cx="4300036" cy="3023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6643" indent="-146643" algn="just">
              <a:lnSpc>
                <a:spcPts val="1889"/>
              </a:lnSpc>
            </a:pPr>
            <a:r>
              <a:rPr lang="ja-JP" altLang="en-US" sz="168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万博会場で実施する手法（イメージ案）</a:t>
            </a:r>
            <a:endParaRPr lang="en-US" altLang="ja-JP" sz="1680" b="1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2525A2B-90C9-1C48-DD82-31F4CEB94339}"/>
              </a:ext>
            </a:extLst>
          </p:cNvPr>
          <p:cNvSpPr/>
          <p:nvPr/>
        </p:nvSpPr>
        <p:spPr>
          <a:xfrm>
            <a:off x="5262693" y="2933359"/>
            <a:ext cx="4031318" cy="3845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80" b="1" dirty="0">
                <a:solidFill>
                  <a:schemeClr val="tx1"/>
                </a:solidFill>
              </a:rPr>
              <a:t>　②</a:t>
            </a:r>
            <a:r>
              <a:rPr kumimoji="1" lang="ja-JP" altLang="en-US" sz="1680" b="1" dirty="0">
                <a:solidFill>
                  <a:schemeClr val="tx1"/>
                </a:solidFill>
              </a:rPr>
              <a:t>　持続可能な手法で宣言を集める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2AF908F-512C-9B71-8829-AC1330904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786" y="3870297"/>
            <a:ext cx="1817603" cy="120953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433839E-542D-64BB-B2A9-52CA12F4C9C2}"/>
              </a:ext>
            </a:extLst>
          </p:cNvPr>
          <p:cNvSpPr txBox="1"/>
          <p:nvPr/>
        </p:nvSpPr>
        <p:spPr>
          <a:xfrm>
            <a:off x="2964658" y="5164387"/>
            <a:ext cx="2069603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会場に来れない方は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専用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HP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から参加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（海外からの参加や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高齢の方など）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F8F6A0A-6A7F-37D8-3864-37E4FC1172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6096" y="1089037"/>
            <a:ext cx="2654842" cy="236545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3808A8-503F-EF9F-3398-DB73A5130F00}"/>
              </a:ext>
            </a:extLst>
          </p:cNvPr>
          <p:cNvSpPr txBox="1"/>
          <p:nvPr/>
        </p:nvSpPr>
        <p:spPr>
          <a:xfrm>
            <a:off x="9896792" y="3494082"/>
            <a:ext cx="2804748" cy="68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643" indent="-146643" algn="just">
              <a:lnSpc>
                <a:spcPts val="1575"/>
              </a:lnSpc>
            </a:pP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☞付箋に宣言を記入し、パネルに貼り付け</a:t>
            </a: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（付箋の処分や文字の記入が難しい方　</a:t>
            </a: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6643" indent="-146643" algn="just">
              <a:lnSpc>
                <a:spcPts val="1575"/>
              </a:lnSpc>
            </a:pP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への配慮に課題あり）</a:t>
            </a:r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A82B2B3-2343-72BA-2F89-E2100A9DB196}"/>
              </a:ext>
            </a:extLst>
          </p:cNvPr>
          <p:cNvSpPr txBox="1"/>
          <p:nvPr/>
        </p:nvSpPr>
        <p:spPr>
          <a:xfrm>
            <a:off x="9968913" y="791520"/>
            <a:ext cx="284920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643" indent="-146643" algn="just">
              <a:lnSpc>
                <a:spcPts val="1575"/>
              </a:lnSpc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（参考）現在のイベント出展の様子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D47E922D-F9D1-4FD9-C0F9-B1CED72AC5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7057" y="4554587"/>
            <a:ext cx="2804748" cy="2514461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4E97F45-6999-5908-2415-0400BFD09919}"/>
              </a:ext>
            </a:extLst>
          </p:cNvPr>
          <p:cNvSpPr txBox="1"/>
          <p:nvPr/>
        </p:nvSpPr>
        <p:spPr>
          <a:xfrm>
            <a:off x="9639584" y="4290964"/>
            <a:ext cx="1628773" cy="27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643" indent="-146643" algn="just">
              <a:lnSpc>
                <a:spcPts val="1575"/>
              </a:lnSpc>
            </a:pPr>
            <a:r>
              <a:rPr lang="ja-JP" altLang="en-US" sz="110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（参考）その他の案</a:t>
            </a:r>
            <a:endParaRPr lang="en-US" altLang="ja-JP" sz="110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スライド番号プレースホルダー 5">
            <a:extLst>
              <a:ext uri="{FF2B5EF4-FFF2-40B4-BE49-F238E27FC236}">
                <a16:creationId xmlns:a16="http://schemas.microsoft.com/office/drawing/2014/main" id="{93731017-3439-4FC0-9975-2DB50B6E469B}"/>
              </a:ext>
            </a:extLst>
          </p:cNvPr>
          <p:cNvSpPr txBox="1">
            <a:spLocks/>
          </p:cNvSpPr>
          <p:nvPr/>
        </p:nvSpPr>
        <p:spPr>
          <a:xfrm>
            <a:off x="12010901" y="90188"/>
            <a:ext cx="682898" cy="377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prstClr val="black"/>
                </a:solidFill>
              </a:rPr>
              <a:t>8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5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2150</Words>
  <Application>Microsoft Office PowerPoint</Application>
  <PresentationFormat>ユーザー設定</PresentationFormat>
  <Paragraphs>242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游ゴシック</vt:lpstr>
      <vt:lpstr>Arial</vt:lpstr>
      <vt:lpstr>Bauhaus 93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2024-06-04T09:47:37Z</dcterms:created>
  <dcterms:modified xsi:type="dcterms:W3CDTF">2024-06-04T10:39:22Z</dcterms:modified>
</cp:coreProperties>
</file>