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896" y="3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27FD-FA2D-4BD6-9F35-BA4268715E6F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5DAB-63DA-4163-BD53-4AAB395E3C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67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27FD-FA2D-4BD6-9F35-BA4268715E6F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5DAB-63DA-4163-BD53-4AAB395E3C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16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27FD-FA2D-4BD6-9F35-BA4268715E6F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5DAB-63DA-4163-BD53-4AAB395E3C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035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27FD-FA2D-4BD6-9F35-BA4268715E6F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5DAB-63DA-4163-BD53-4AAB395E3C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75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27FD-FA2D-4BD6-9F35-BA4268715E6F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5DAB-63DA-4163-BD53-4AAB395E3C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064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27FD-FA2D-4BD6-9F35-BA4268715E6F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5DAB-63DA-4163-BD53-4AAB395E3C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48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27FD-FA2D-4BD6-9F35-BA4268715E6F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5DAB-63DA-4163-BD53-4AAB395E3C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00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27FD-FA2D-4BD6-9F35-BA4268715E6F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5DAB-63DA-4163-BD53-4AAB395E3C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472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27FD-FA2D-4BD6-9F35-BA4268715E6F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5DAB-63DA-4163-BD53-4AAB395E3C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927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27FD-FA2D-4BD6-9F35-BA4268715E6F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5DAB-63DA-4163-BD53-4AAB395E3C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664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527FD-FA2D-4BD6-9F35-BA4268715E6F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5DAB-63DA-4163-BD53-4AAB395E3C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16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527FD-FA2D-4BD6-9F35-BA4268715E6F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B5DAB-63DA-4163-BD53-4AAB395E3C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86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ホームベース 43"/>
          <p:cNvSpPr/>
          <p:nvPr/>
        </p:nvSpPr>
        <p:spPr>
          <a:xfrm rot="5400000">
            <a:off x="1263244" y="4371420"/>
            <a:ext cx="4331512" cy="6480720"/>
          </a:xfrm>
          <a:prstGeom prst="homePlate">
            <a:avLst>
              <a:gd name="adj" fmla="val 0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ホームベース 42"/>
          <p:cNvSpPr/>
          <p:nvPr/>
        </p:nvSpPr>
        <p:spPr>
          <a:xfrm rot="5400000">
            <a:off x="2811416" y="1311081"/>
            <a:ext cx="1235167" cy="6480720"/>
          </a:xfrm>
          <a:prstGeom prst="homePlate">
            <a:avLst>
              <a:gd name="adj" fmla="val 17750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ホームベース 41"/>
          <p:cNvSpPr/>
          <p:nvPr/>
        </p:nvSpPr>
        <p:spPr>
          <a:xfrm rot="5400000">
            <a:off x="2816420" y="-124074"/>
            <a:ext cx="1225157" cy="6480720"/>
          </a:xfrm>
          <a:prstGeom prst="homePlate">
            <a:avLst>
              <a:gd name="adj" fmla="val 17750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05264" y="100218"/>
            <a:ext cx="908720" cy="5323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762340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推進本部の設置について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01208" y="623841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7280" y="2504473"/>
            <a:ext cx="629208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国連が策定した「持続可能な開発目標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(SDGs)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」と、誘致をめざす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万博のテーマ「いのち輝く未来社会」の理念が合致。</a:t>
            </a:r>
          </a:p>
          <a:p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国が、一定の方向性をとりまとめ。</a:t>
            </a:r>
          </a:p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実施指針の策定、まち・ひと・しごと創生総合戦略に自治体における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の推進を盛り込み　等）</a:t>
            </a:r>
          </a:p>
          <a:p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民間企業等においても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に関する取組が広がっている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8640" y="2226708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</a:t>
            </a:r>
            <a:r>
              <a:rPr lang="ja-JP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背景</a:t>
            </a: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188640" y="2503707"/>
            <a:ext cx="6480720" cy="0"/>
          </a:xfrm>
          <a:prstGeom prst="line">
            <a:avLst/>
          </a:prstGeom>
          <a:ln w="28575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188640" y="3656856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２．目的・意義</a:t>
            </a:r>
            <a:endParaRPr lang="ja-JP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188640" y="3933855"/>
            <a:ext cx="6480720" cy="0"/>
          </a:xfrm>
          <a:prstGeom prst="line">
            <a:avLst/>
          </a:prstGeom>
          <a:ln w="28575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398374" y="3959614"/>
            <a:ext cx="62709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万博誘致、いのちビジョンの推進に加え、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達成に向けた取組を全庁一丸で大阪府が先導し、府民、市町村、民間企業など様々なステークホルダーの取組を促すことにつなげる。</a:t>
            </a:r>
          </a:p>
          <a:p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先進都市（持続可能な未来の先駆者）としての大阪の都市格の向上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万博と連動して、経済・社会・環境面での幅広い取組を発信、世界の課題解決に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貢献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すること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をめざす</a:t>
            </a: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88640" y="5169024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３．取組方向</a:t>
            </a:r>
            <a:endParaRPr lang="ja-JP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>
            <a:off x="188640" y="5446023"/>
            <a:ext cx="6480720" cy="0"/>
          </a:xfrm>
          <a:prstGeom prst="line">
            <a:avLst/>
          </a:prstGeom>
          <a:ln w="28575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98373" y="5452811"/>
            <a:ext cx="62709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lang="en-US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の理念の理解促進</a:t>
            </a: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についての情報共有、理念の普及・浸透。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庁内・市町村向けの勉強会の開催　　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ja-JP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</a:t>
            </a:r>
            <a:r>
              <a:rPr lang="en-US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推進に向けた具体的取組・方向性の検討</a:t>
            </a: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各部局関連の個別分野について、情報収集のうえ、主体的に何ができるかを検討。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多様なステークホルダーの先進事例について収集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に積極的なステークホルダーとの連携を模索　　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ja-JP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３．</a:t>
            </a:r>
            <a:r>
              <a:rPr lang="ja-JP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各部局の取組を通じた</a:t>
            </a:r>
            <a:r>
              <a:rPr lang="en-US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の推進</a:t>
            </a: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を踏まえた取組の実施。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既存事業に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の観点を反映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各種行政計画等に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の観点を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反映</a:t>
            </a: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を踏まえた新たな取組の実施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に取り組む民間企業とタイアップした取組　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60648" y="7742016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スケジュール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101147"/>
              </p:ext>
            </p:extLst>
          </p:nvPr>
        </p:nvGraphicFramePr>
        <p:xfrm>
          <a:off x="476672" y="8030048"/>
          <a:ext cx="6144629" cy="160347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719090"/>
                <a:gridCol w="1493200"/>
                <a:gridCol w="1493200"/>
                <a:gridCol w="1493200"/>
                <a:gridCol w="945939"/>
              </a:tblGrid>
              <a:tr h="160020"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9" marR="72009" marT="16002" marB="16002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en-US" altLang="ja-JP" sz="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9" marR="72009" marT="16002" marB="16002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9" marR="72009" marT="16002" marB="16002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9" marR="72009" marT="16002" marB="16002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9" marR="72009" marT="16002" marB="16002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9" marR="72009" marT="16002" marB="16002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３月～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9" marR="72009" marT="16002" marB="16002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81810">
                <a:tc>
                  <a:txBody>
                    <a:bodyPr/>
                    <a:lstStyle/>
                    <a:p>
                      <a:endParaRPr kumimoji="1" lang="ja-JP" altLang="en-US" sz="5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9" marR="72009" marT="16002" marB="16002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5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9" marR="72009" marT="16002" marB="16002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5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9" marR="72009" marT="16002" marB="16002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5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9" marR="72009" marT="16002" marB="16002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5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9" marR="72009" marT="16002" marB="16002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01622">
                <a:tc>
                  <a:txBody>
                    <a:bodyPr/>
                    <a:lstStyle/>
                    <a:p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9" marR="72009" marT="16002" marB="16002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</a:t>
                      </a:r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月頃　ＢＩＥ総会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9" marR="72009" marT="16002" marB="16002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月頃　ＢＩＥ総会　開催地決定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9" marR="72009" marT="16002" marB="16002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テキスト ボックス 31"/>
          <p:cNvSpPr txBox="1"/>
          <p:nvPr/>
        </p:nvSpPr>
        <p:spPr>
          <a:xfrm>
            <a:off x="711443" y="8411518"/>
            <a:ext cx="348797" cy="102447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lIns="35552" tIns="17776" rIns="35552" bIns="17776" rtlCol="0">
            <a:spAutoFit/>
          </a:bodyPr>
          <a:lstStyle/>
          <a:p>
            <a:pPr algn="ctr"/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本部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設置</a:t>
            </a:r>
          </a:p>
          <a:p>
            <a:pPr algn="ctr"/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ＳＤＧｓ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大かっこ 32"/>
          <p:cNvSpPr/>
          <p:nvPr/>
        </p:nvSpPr>
        <p:spPr>
          <a:xfrm>
            <a:off x="492277" y="9466607"/>
            <a:ext cx="861920" cy="158900"/>
          </a:xfrm>
          <a:prstGeom prst="bracketPair">
            <a:avLst/>
          </a:prstGeom>
          <a:ln w="3175">
            <a:solidFill>
              <a:schemeClr val="tx1"/>
            </a:solidFill>
          </a:ln>
        </p:spPr>
        <p:txBody>
          <a:bodyPr lIns="35552" tIns="17776" rIns="35552" bIns="17776">
            <a:spAutoFit/>
          </a:bodyPr>
          <a:lstStyle/>
          <a:p>
            <a:pPr algn="ctr"/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万博誘致関連予定</a:t>
            </a:r>
          </a:p>
        </p:txBody>
      </p:sp>
      <p:sp>
        <p:nvSpPr>
          <p:cNvPr id="34" name="屈折矢印 33"/>
          <p:cNvSpPr/>
          <p:nvPr/>
        </p:nvSpPr>
        <p:spPr>
          <a:xfrm rot="5400000">
            <a:off x="1266828" y="8561899"/>
            <a:ext cx="503174" cy="327733"/>
          </a:xfrm>
          <a:prstGeom prst="bentUp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5552" tIns="17776" rIns="35552" bIns="17776"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1218356" y="8425538"/>
            <a:ext cx="5374142" cy="205176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56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35552" tIns="17776" rIns="35552" bIns="17776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lang="en-US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理念の理解促進　</a:t>
            </a:r>
            <a:endParaRPr lang="ja-JP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239069" y="9163246"/>
            <a:ext cx="4353429" cy="20517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35552" tIns="17776" rIns="35552" bIns="17776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 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３．</a:t>
            </a:r>
            <a:r>
              <a:rPr lang="ja-JP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各部局の取組を</a:t>
            </a:r>
            <a:r>
              <a:rPr lang="ja-JP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通じた</a:t>
            </a:r>
            <a:r>
              <a:rPr lang="en-US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275752" y="8987753"/>
            <a:ext cx="593021" cy="278081"/>
          </a:xfrm>
          <a:prstGeom prst="bracketPair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35552" tIns="17776" rIns="35552" bIns="17776" rtlCol="0">
            <a:spAutoFit/>
          </a:bodyPr>
          <a:lstStyle/>
          <a:p>
            <a:pPr algn="ctr"/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可能な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もの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から順次</a:t>
            </a:r>
            <a:endParaRPr lang="ja-JP" altLang="en-US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屈折矢印 39"/>
          <p:cNvSpPr/>
          <p:nvPr/>
        </p:nvSpPr>
        <p:spPr>
          <a:xfrm rot="5400000">
            <a:off x="1823369" y="8934026"/>
            <a:ext cx="503174" cy="327733"/>
          </a:xfrm>
          <a:prstGeom prst="bentUp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5552" tIns="17776" rIns="35552" bIns="17776"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710578" y="8800933"/>
            <a:ext cx="4881920" cy="205176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56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35552" tIns="17776" rIns="35552" bIns="17776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lang="en-US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r>
              <a:rPr lang="ja-JP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に向けた具体的取組・方向性の検討</a:t>
            </a:r>
          </a:p>
        </p:txBody>
      </p:sp>
      <p:sp>
        <p:nvSpPr>
          <p:cNvPr id="45" name="角丸四角形 44"/>
          <p:cNvSpPr/>
          <p:nvPr/>
        </p:nvSpPr>
        <p:spPr>
          <a:xfrm>
            <a:off x="188639" y="1280592"/>
            <a:ext cx="6480719" cy="864096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知事を本部長とする「大阪府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推進本部」を設置し、全庁一丸となって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の推進を図り、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先進都市をめざす。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077072" y="1890771"/>
            <a:ext cx="27809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（万博誘致推進本部と連動して取組を強化）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3053991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112</Words>
  <Application>Microsoft Office PowerPoint</Application>
  <PresentationFormat>A4 210 x 297 mm</PresentationFormat>
  <Paragraphs>48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とみなが</cp:lastModifiedBy>
  <cp:revision>6</cp:revision>
  <cp:lastPrinted>2018-03-30T04:16:10Z</cp:lastPrinted>
  <dcterms:created xsi:type="dcterms:W3CDTF">2018-03-29T23:30:08Z</dcterms:created>
  <dcterms:modified xsi:type="dcterms:W3CDTF">2018-03-30T04:16:11Z</dcterms:modified>
</cp:coreProperties>
</file>