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sldIdLst>
    <p:sldId id="256" r:id="rId2"/>
    <p:sldId id="258" r:id="rId3"/>
    <p:sldId id="257" r:id="rId4"/>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5DA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87" autoAdjust="0"/>
    <p:restoredTop sz="94660"/>
  </p:normalViewPr>
  <p:slideViewPr>
    <p:cSldViewPr snapToGrid="0">
      <p:cViewPr varScale="1">
        <p:scale>
          <a:sx n="96" d="100"/>
          <a:sy n="96" d="100"/>
        </p:scale>
        <p:origin x="1133"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CC58456-D2EA-4857-B0C1-05660892C29B}" type="datetimeFigureOut">
              <a:rPr kumimoji="1" lang="ja-JP" altLang="en-US" smtClean="0"/>
              <a:t>2025/3/6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D3642D-FFCA-4485-A844-6A71AC42DD3D}" type="slidenum">
              <a:rPr kumimoji="1" lang="ja-JP" altLang="en-US" smtClean="0"/>
              <a:t>‹#›</a:t>
            </a:fld>
            <a:endParaRPr kumimoji="1" lang="ja-JP" altLang="en-US"/>
          </a:p>
        </p:txBody>
      </p:sp>
    </p:spTree>
    <p:extLst>
      <p:ext uri="{BB962C8B-B14F-4D97-AF65-F5344CB8AC3E}">
        <p14:creationId xmlns:p14="http://schemas.microsoft.com/office/powerpoint/2010/main" val="128496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CC58456-D2EA-4857-B0C1-05660892C29B}" type="datetimeFigureOut">
              <a:rPr kumimoji="1" lang="ja-JP" altLang="en-US" smtClean="0"/>
              <a:t>2025/3/6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D3642D-FFCA-4485-A844-6A71AC42DD3D}" type="slidenum">
              <a:rPr kumimoji="1" lang="ja-JP" altLang="en-US" smtClean="0"/>
              <a:t>‹#›</a:t>
            </a:fld>
            <a:endParaRPr kumimoji="1" lang="ja-JP" altLang="en-US"/>
          </a:p>
        </p:txBody>
      </p:sp>
    </p:spTree>
    <p:extLst>
      <p:ext uri="{BB962C8B-B14F-4D97-AF65-F5344CB8AC3E}">
        <p14:creationId xmlns:p14="http://schemas.microsoft.com/office/powerpoint/2010/main" val="47573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CC58456-D2EA-4857-B0C1-05660892C29B}" type="datetimeFigureOut">
              <a:rPr kumimoji="1" lang="ja-JP" altLang="en-US" smtClean="0"/>
              <a:t>2025/3/6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D3642D-FFCA-4485-A844-6A71AC42DD3D}" type="slidenum">
              <a:rPr kumimoji="1" lang="ja-JP" altLang="en-US" smtClean="0"/>
              <a:t>‹#›</a:t>
            </a:fld>
            <a:endParaRPr kumimoji="1" lang="ja-JP" altLang="en-US"/>
          </a:p>
        </p:txBody>
      </p:sp>
    </p:spTree>
    <p:extLst>
      <p:ext uri="{BB962C8B-B14F-4D97-AF65-F5344CB8AC3E}">
        <p14:creationId xmlns:p14="http://schemas.microsoft.com/office/powerpoint/2010/main" val="285131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CC58456-D2EA-4857-B0C1-05660892C29B}" type="datetimeFigureOut">
              <a:rPr kumimoji="1" lang="ja-JP" altLang="en-US" smtClean="0"/>
              <a:t>2025/3/6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D3642D-FFCA-4485-A844-6A71AC42DD3D}" type="slidenum">
              <a:rPr kumimoji="1" lang="ja-JP" altLang="en-US" smtClean="0"/>
              <a:t>‹#›</a:t>
            </a:fld>
            <a:endParaRPr kumimoji="1" lang="ja-JP" altLang="en-US"/>
          </a:p>
        </p:txBody>
      </p:sp>
    </p:spTree>
    <p:extLst>
      <p:ext uri="{BB962C8B-B14F-4D97-AF65-F5344CB8AC3E}">
        <p14:creationId xmlns:p14="http://schemas.microsoft.com/office/powerpoint/2010/main" val="3681193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CC58456-D2EA-4857-B0C1-05660892C29B}" type="datetimeFigureOut">
              <a:rPr kumimoji="1" lang="ja-JP" altLang="en-US" smtClean="0"/>
              <a:t>2025/3/6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D3642D-FFCA-4485-A844-6A71AC42DD3D}" type="slidenum">
              <a:rPr kumimoji="1" lang="ja-JP" altLang="en-US" smtClean="0"/>
              <a:t>‹#›</a:t>
            </a:fld>
            <a:endParaRPr kumimoji="1" lang="ja-JP" altLang="en-US"/>
          </a:p>
        </p:txBody>
      </p:sp>
    </p:spTree>
    <p:extLst>
      <p:ext uri="{BB962C8B-B14F-4D97-AF65-F5344CB8AC3E}">
        <p14:creationId xmlns:p14="http://schemas.microsoft.com/office/powerpoint/2010/main" val="2745278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CC58456-D2EA-4857-B0C1-05660892C29B}" type="datetimeFigureOut">
              <a:rPr kumimoji="1" lang="ja-JP" altLang="en-US" smtClean="0"/>
              <a:t>2025/3/6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D3642D-FFCA-4485-A844-6A71AC42DD3D}" type="slidenum">
              <a:rPr kumimoji="1" lang="ja-JP" altLang="en-US" smtClean="0"/>
              <a:t>‹#›</a:t>
            </a:fld>
            <a:endParaRPr kumimoji="1" lang="ja-JP" altLang="en-US"/>
          </a:p>
        </p:txBody>
      </p:sp>
    </p:spTree>
    <p:extLst>
      <p:ext uri="{BB962C8B-B14F-4D97-AF65-F5344CB8AC3E}">
        <p14:creationId xmlns:p14="http://schemas.microsoft.com/office/powerpoint/2010/main" val="3182946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CC58456-D2EA-4857-B0C1-05660892C29B}" type="datetimeFigureOut">
              <a:rPr kumimoji="1" lang="ja-JP" altLang="en-US" smtClean="0"/>
              <a:t>2025/3/6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5D3642D-FFCA-4485-A844-6A71AC42DD3D}" type="slidenum">
              <a:rPr kumimoji="1" lang="ja-JP" altLang="en-US" smtClean="0"/>
              <a:t>‹#›</a:t>
            </a:fld>
            <a:endParaRPr kumimoji="1" lang="ja-JP" altLang="en-US"/>
          </a:p>
        </p:txBody>
      </p:sp>
    </p:spTree>
    <p:extLst>
      <p:ext uri="{BB962C8B-B14F-4D97-AF65-F5344CB8AC3E}">
        <p14:creationId xmlns:p14="http://schemas.microsoft.com/office/powerpoint/2010/main" val="315508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CC58456-D2EA-4857-B0C1-05660892C29B}" type="datetimeFigureOut">
              <a:rPr kumimoji="1" lang="ja-JP" altLang="en-US" smtClean="0"/>
              <a:t>2025/3/6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5D3642D-FFCA-4485-A844-6A71AC42DD3D}" type="slidenum">
              <a:rPr kumimoji="1" lang="ja-JP" altLang="en-US" smtClean="0"/>
              <a:t>‹#›</a:t>
            </a:fld>
            <a:endParaRPr kumimoji="1" lang="ja-JP" altLang="en-US"/>
          </a:p>
        </p:txBody>
      </p:sp>
    </p:spTree>
    <p:extLst>
      <p:ext uri="{BB962C8B-B14F-4D97-AF65-F5344CB8AC3E}">
        <p14:creationId xmlns:p14="http://schemas.microsoft.com/office/powerpoint/2010/main" val="238654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58456-D2EA-4857-B0C1-05660892C29B}" type="datetimeFigureOut">
              <a:rPr kumimoji="1" lang="ja-JP" altLang="en-US" smtClean="0"/>
              <a:t>2025/3/6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5D3642D-FFCA-4485-A844-6A71AC42DD3D}" type="slidenum">
              <a:rPr kumimoji="1" lang="ja-JP" altLang="en-US" smtClean="0"/>
              <a:t>‹#›</a:t>
            </a:fld>
            <a:endParaRPr kumimoji="1" lang="ja-JP" altLang="en-US"/>
          </a:p>
        </p:txBody>
      </p:sp>
    </p:spTree>
    <p:extLst>
      <p:ext uri="{BB962C8B-B14F-4D97-AF65-F5344CB8AC3E}">
        <p14:creationId xmlns:p14="http://schemas.microsoft.com/office/powerpoint/2010/main" val="3401336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CC58456-D2EA-4857-B0C1-05660892C29B}" type="datetimeFigureOut">
              <a:rPr kumimoji="1" lang="ja-JP" altLang="en-US" smtClean="0"/>
              <a:t>2025/3/6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D3642D-FFCA-4485-A844-6A71AC42DD3D}" type="slidenum">
              <a:rPr kumimoji="1" lang="ja-JP" altLang="en-US" smtClean="0"/>
              <a:t>‹#›</a:t>
            </a:fld>
            <a:endParaRPr kumimoji="1" lang="ja-JP" altLang="en-US"/>
          </a:p>
        </p:txBody>
      </p:sp>
    </p:spTree>
    <p:extLst>
      <p:ext uri="{BB962C8B-B14F-4D97-AF65-F5344CB8AC3E}">
        <p14:creationId xmlns:p14="http://schemas.microsoft.com/office/powerpoint/2010/main" val="389730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CC58456-D2EA-4857-B0C1-05660892C29B}" type="datetimeFigureOut">
              <a:rPr kumimoji="1" lang="ja-JP" altLang="en-US" smtClean="0"/>
              <a:t>2025/3/6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D3642D-FFCA-4485-A844-6A71AC42DD3D}" type="slidenum">
              <a:rPr kumimoji="1" lang="ja-JP" altLang="en-US" smtClean="0"/>
              <a:t>‹#›</a:t>
            </a:fld>
            <a:endParaRPr kumimoji="1" lang="ja-JP" altLang="en-US"/>
          </a:p>
        </p:txBody>
      </p:sp>
    </p:spTree>
    <p:extLst>
      <p:ext uri="{BB962C8B-B14F-4D97-AF65-F5344CB8AC3E}">
        <p14:creationId xmlns:p14="http://schemas.microsoft.com/office/powerpoint/2010/main" val="2257823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58456-D2EA-4857-B0C1-05660892C29B}" type="datetimeFigureOut">
              <a:rPr kumimoji="1" lang="ja-JP" altLang="en-US" smtClean="0"/>
              <a:t>2025/3/6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D3642D-FFCA-4485-A844-6A71AC42DD3D}" type="slidenum">
              <a:rPr kumimoji="1" lang="ja-JP" altLang="en-US" smtClean="0"/>
              <a:t>‹#›</a:t>
            </a:fld>
            <a:endParaRPr kumimoji="1" lang="ja-JP" altLang="en-US"/>
          </a:p>
        </p:txBody>
      </p:sp>
    </p:spTree>
    <p:extLst>
      <p:ext uri="{BB962C8B-B14F-4D97-AF65-F5344CB8AC3E}">
        <p14:creationId xmlns:p14="http://schemas.microsoft.com/office/powerpoint/2010/main" val="38930827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EC10767-1E8C-4737-81F6-EF35DD38A553}"/>
              </a:ext>
            </a:extLst>
          </p:cNvPr>
          <p:cNvSpPr/>
          <p:nvPr/>
        </p:nvSpPr>
        <p:spPr>
          <a:xfrm>
            <a:off x="0" y="0"/>
            <a:ext cx="9906000" cy="3474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令和６年度「</a:t>
            </a:r>
            <a:r>
              <a:rPr lang="en-US" altLang="ja-JP" sz="2000" b="1" dirty="0">
                <a:solidFill>
                  <a:schemeClr val="bg1"/>
                </a:solidFill>
                <a:latin typeface="Meiryo UI" panose="020B0604030504040204" pitchFamily="50" charset="-128"/>
                <a:ea typeface="Meiryo UI" panose="020B0604030504040204" pitchFamily="50" charset="-128"/>
              </a:rPr>
              <a:t>10</a:t>
            </a:r>
            <a:r>
              <a:rPr lang="ja-JP" altLang="en-US" sz="2000" b="1" dirty="0">
                <a:solidFill>
                  <a:schemeClr val="bg1"/>
                </a:solidFill>
                <a:latin typeface="Meiryo UI" panose="020B0604030504040204" pitchFamily="50" charset="-128"/>
                <a:ea typeface="Meiryo UI" panose="020B0604030504040204" pitchFamily="50" charset="-128"/>
              </a:rPr>
              <a:t>歳若返り」プロジェクト推進事業について</a:t>
            </a:r>
          </a:p>
        </p:txBody>
      </p:sp>
      <p:sp>
        <p:nvSpPr>
          <p:cNvPr id="5" name="正方形/長方形 4">
            <a:extLst>
              <a:ext uri="{FF2B5EF4-FFF2-40B4-BE49-F238E27FC236}">
                <a16:creationId xmlns:a16="http://schemas.microsoft.com/office/drawing/2014/main" id="{B81DE6D6-D88A-4408-8B6C-52F57A65028E}"/>
              </a:ext>
            </a:extLst>
          </p:cNvPr>
          <p:cNvSpPr/>
          <p:nvPr/>
        </p:nvSpPr>
        <p:spPr>
          <a:xfrm>
            <a:off x="8829705" y="42173"/>
            <a:ext cx="898206" cy="2578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65317" rtlCol="0" anchor="ctr"/>
          <a:lstStyle/>
          <a:p>
            <a:pPr algn="ctr">
              <a:lnSpc>
                <a:spcPts val="1814"/>
              </a:lnSpc>
            </a:pPr>
            <a:r>
              <a:rPr kumimoji="1" lang="ja-JP" altLang="en-US" sz="1400" dirty="0">
                <a:solidFill>
                  <a:schemeClr val="tx1"/>
                </a:solidFill>
                <a:latin typeface="Meiryo UI" panose="020B0604030504040204" pitchFamily="50" charset="-128"/>
                <a:ea typeface="Meiryo UI" panose="020B0604030504040204" pitchFamily="50" charset="-128"/>
              </a:rPr>
              <a:t>資料１</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23CA2F12-B1A1-4098-AF52-135DDAF48A61}"/>
              </a:ext>
            </a:extLst>
          </p:cNvPr>
          <p:cNvSpPr txBox="1"/>
          <p:nvPr/>
        </p:nvSpPr>
        <p:spPr>
          <a:xfrm>
            <a:off x="188068" y="393394"/>
            <a:ext cx="9484886" cy="481927"/>
          </a:xfrm>
          <a:prstGeom prst="rect">
            <a:avLst/>
          </a:prstGeom>
          <a:noFill/>
          <a:ln>
            <a:noFill/>
          </a:ln>
        </p:spPr>
        <p:txBody>
          <a:bodyPr wrap="square" rtlCol="0">
            <a:spAutoFit/>
          </a:bodyPr>
          <a:lstStyle/>
          <a:p>
            <a:pPr marL="285750" indent="-285750">
              <a:lnSpc>
                <a:spcPts val="1600"/>
              </a:lnSpc>
              <a:spcAft>
                <a:spcPts val="300"/>
              </a:spcAft>
              <a:buFont typeface="Wingdings" panose="05000000000000000000" pitchFamily="2" charset="2"/>
              <a:buChar char="u"/>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歳若返り」プロジェクト推進事業では、これまで、スポーツ体験イベントやシニア向けのダンス講座などさまざまな体験型事業を実施。「</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歳若返り」にかかる体験機会、取組みを進めるきっかけを府民に提供してきた一方、以下のような課題認識もあったところ。</a:t>
            </a:r>
            <a:endParaRPr lang="en-US" altLang="ja-JP" sz="12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605A0368-0AAF-4D36-B6D2-A5BAB85ACF0C}"/>
              </a:ext>
            </a:extLst>
          </p:cNvPr>
          <p:cNvSpPr txBox="1"/>
          <p:nvPr/>
        </p:nvSpPr>
        <p:spPr>
          <a:xfrm>
            <a:off x="1226897" y="2626700"/>
            <a:ext cx="8501013" cy="267124"/>
          </a:xfrm>
          <a:prstGeom prst="rect">
            <a:avLst/>
          </a:prstGeom>
          <a:noFill/>
          <a:ln>
            <a:noFill/>
          </a:ln>
        </p:spPr>
        <p:txBody>
          <a:bodyPr wrap="square" rtlCol="0">
            <a:spAutoFit/>
          </a:bodyPr>
          <a:lstStyle/>
          <a:p>
            <a:pPr>
              <a:lnSpc>
                <a:spcPts val="1500"/>
              </a:lnSpc>
            </a:pPr>
            <a:r>
              <a:rPr lang="ja-JP" altLang="en-US" sz="1200" b="1" dirty="0">
                <a:latin typeface="Meiryo UI" panose="020B0604030504040204" pitchFamily="50" charset="-128"/>
                <a:ea typeface="Meiryo UI" panose="020B0604030504040204" pitchFamily="50" charset="-128"/>
              </a:rPr>
              <a:t>企業・団体</a:t>
            </a:r>
            <a:r>
              <a:rPr lang="en-US" altLang="ja-JP" sz="1200" b="1" dirty="0">
                <a:latin typeface="Meiryo UI" panose="020B0604030504040204" pitchFamily="50" charset="-128"/>
                <a:ea typeface="Meiryo UI" panose="020B0604030504040204" pitchFamily="50" charset="-128"/>
              </a:rPr>
              <a:t>13</a:t>
            </a:r>
            <a:r>
              <a:rPr lang="ja-JP" altLang="en-US" sz="1200" b="1" dirty="0">
                <a:latin typeface="Meiryo UI" panose="020B0604030504040204" pitchFamily="50" charset="-128"/>
                <a:ea typeface="Meiryo UI" panose="020B0604030504040204" pitchFamily="50" charset="-128"/>
              </a:rPr>
              <a:t>社が出展。来場者がヘルスケア関連の体験を通じ、自身の健康や身体の状況を手軽に知ることができるイベントを開催</a:t>
            </a:r>
            <a:endParaRPr lang="en-US" altLang="ja-JP" sz="1200" b="1"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09086916-4F89-4D4E-96C8-894B54D9769E}"/>
              </a:ext>
            </a:extLst>
          </p:cNvPr>
          <p:cNvSpPr/>
          <p:nvPr/>
        </p:nvSpPr>
        <p:spPr>
          <a:xfrm>
            <a:off x="100602" y="2380245"/>
            <a:ext cx="9704796" cy="43718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8">
            <a:extLst>
              <a:ext uri="{FF2B5EF4-FFF2-40B4-BE49-F238E27FC236}">
                <a16:creationId xmlns:a16="http://schemas.microsoft.com/office/drawing/2014/main" id="{AF86AFE0-5FDA-4F45-B024-105358344499}"/>
              </a:ext>
            </a:extLst>
          </p:cNvPr>
          <p:cNvSpPr/>
          <p:nvPr/>
        </p:nvSpPr>
        <p:spPr>
          <a:xfrm>
            <a:off x="49468" y="2254476"/>
            <a:ext cx="4788000" cy="30481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１　体験イベント「先端技術で自分のカラダを覗いてみよう！」</a:t>
            </a:r>
          </a:p>
        </p:txBody>
      </p:sp>
      <p:sp>
        <p:nvSpPr>
          <p:cNvPr id="9" name="テキスト ボックス 8">
            <a:extLst>
              <a:ext uri="{FF2B5EF4-FFF2-40B4-BE49-F238E27FC236}">
                <a16:creationId xmlns:a16="http://schemas.microsoft.com/office/drawing/2014/main" id="{93E85C01-651A-455F-8F9C-6FA50E56876C}"/>
              </a:ext>
            </a:extLst>
          </p:cNvPr>
          <p:cNvSpPr txBox="1"/>
          <p:nvPr/>
        </p:nvSpPr>
        <p:spPr>
          <a:xfrm>
            <a:off x="1209688" y="2969365"/>
            <a:ext cx="6444963" cy="792909"/>
          </a:xfrm>
          <a:prstGeom prst="rect">
            <a:avLst/>
          </a:prstGeom>
          <a:noFill/>
        </p:spPr>
        <p:txBody>
          <a:bodyPr wrap="square">
            <a:spAutoFit/>
          </a:bodyPr>
          <a:lstStyle/>
          <a:p>
            <a:pPr>
              <a:lnSpc>
                <a:spcPts val="1900"/>
              </a:lnSpc>
            </a:pP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開催日時</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令和</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日（土曜日）、</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日（日曜日）</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時～</a:t>
            </a:r>
            <a:r>
              <a:rPr lang="en-US" altLang="ja-JP" sz="1200" dirty="0">
                <a:latin typeface="Meiryo UI" panose="020B0604030504040204" pitchFamily="50" charset="-128"/>
                <a:ea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rPr>
              <a:t>時</a:t>
            </a:r>
          </a:p>
          <a:p>
            <a:pPr>
              <a:lnSpc>
                <a:spcPts val="1900"/>
              </a:lnSpc>
            </a:pP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開催場所</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グランフロント大阪　北館　</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階　ナレッジプラザ</a:t>
            </a:r>
            <a:endParaRPr lang="en-US" altLang="ja-JP" sz="1200" dirty="0">
              <a:latin typeface="Meiryo UI" panose="020B0604030504040204" pitchFamily="50" charset="-128"/>
              <a:ea typeface="Meiryo UI" panose="020B0604030504040204" pitchFamily="50" charset="-128"/>
            </a:endParaRPr>
          </a:p>
          <a:p>
            <a:pPr>
              <a:lnSpc>
                <a:spcPts val="1900"/>
              </a:lnSpc>
            </a:pP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来場者数</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1,298</a:t>
            </a:r>
            <a:r>
              <a:rPr lang="ja-JP" altLang="en-US" sz="1200" dirty="0">
                <a:latin typeface="Meiryo UI" panose="020B0604030504040204" pitchFamily="50" charset="-128"/>
                <a:ea typeface="Meiryo UI" panose="020B0604030504040204" pitchFamily="50" charset="-128"/>
              </a:rPr>
              <a:t>名（</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日目：</a:t>
            </a:r>
            <a:r>
              <a:rPr lang="en-US" altLang="ja-JP" sz="1200" dirty="0">
                <a:latin typeface="Meiryo UI" panose="020B0604030504040204" pitchFamily="50" charset="-128"/>
                <a:ea typeface="Meiryo UI" panose="020B0604030504040204" pitchFamily="50" charset="-128"/>
              </a:rPr>
              <a:t>524</a:t>
            </a:r>
            <a:r>
              <a:rPr lang="ja-JP" altLang="en-US" sz="1200" dirty="0">
                <a:latin typeface="Meiryo UI" panose="020B0604030504040204" pitchFamily="50" charset="-128"/>
                <a:ea typeface="Meiryo UI" panose="020B0604030504040204" pitchFamily="50" charset="-128"/>
              </a:rPr>
              <a:t>名、２日目：</a:t>
            </a:r>
            <a:r>
              <a:rPr lang="en-US" altLang="ja-JP" sz="1200" dirty="0">
                <a:latin typeface="Meiryo UI" panose="020B0604030504040204" pitchFamily="50" charset="-128"/>
                <a:ea typeface="Meiryo UI" panose="020B0604030504040204" pitchFamily="50" charset="-128"/>
              </a:rPr>
              <a:t>774</a:t>
            </a:r>
            <a:r>
              <a:rPr lang="ja-JP" altLang="en-US" sz="1200" dirty="0">
                <a:latin typeface="Meiryo UI" panose="020B0604030504040204" pitchFamily="50" charset="-128"/>
                <a:ea typeface="Meiryo UI" panose="020B0604030504040204" pitchFamily="50" charset="-128"/>
              </a:rPr>
              <a:t>名）</a:t>
            </a:r>
            <a:endParaRPr lang="en-US" altLang="ja-JP" sz="1200" dirty="0">
              <a:latin typeface="Meiryo UI" panose="020B0604030504040204" pitchFamily="50" charset="-128"/>
              <a:ea typeface="Meiryo UI" panose="020B0604030504040204" pitchFamily="50" charset="-128"/>
            </a:endParaRPr>
          </a:p>
        </p:txBody>
      </p:sp>
      <p:sp>
        <p:nvSpPr>
          <p:cNvPr id="56" name="正方形/長方形 55">
            <a:extLst>
              <a:ext uri="{FF2B5EF4-FFF2-40B4-BE49-F238E27FC236}">
                <a16:creationId xmlns:a16="http://schemas.microsoft.com/office/drawing/2014/main" id="{9D410BF4-C9B7-4DD3-A13D-3676C60C9DC4}"/>
              </a:ext>
            </a:extLst>
          </p:cNvPr>
          <p:cNvSpPr/>
          <p:nvPr/>
        </p:nvSpPr>
        <p:spPr>
          <a:xfrm>
            <a:off x="612861" y="857979"/>
            <a:ext cx="8044417" cy="765970"/>
          </a:xfrm>
          <a:prstGeom prst="rect">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en-US" altLang="ja-JP" sz="1200" b="1" u="sng" dirty="0">
                <a:solidFill>
                  <a:schemeClr val="tx1"/>
                </a:solidFill>
                <a:latin typeface="Meiryo UI" panose="020B0604030504040204" pitchFamily="50" charset="-128"/>
                <a:ea typeface="Meiryo UI" panose="020B0604030504040204" pitchFamily="50" charset="-128"/>
              </a:rPr>
              <a:t>R6.3.27</a:t>
            </a:r>
            <a:r>
              <a:rPr kumimoji="1" lang="ja-JP" altLang="en-US" sz="1200" b="1" u="sng" dirty="0">
                <a:solidFill>
                  <a:schemeClr val="tx1"/>
                </a:solidFill>
                <a:latin typeface="Meiryo UI" panose="020B0604030504040204" pitchFamily="50" charset="-128"/>
                <a:ea typeface="Meiryo UI" panose="020B0604030504040204" pitchFamily="50" charset="-128"/>
              </a:rPr>
              <a:t>開催 第</a:t>
            </a:r>
            <a:r>
              <a:rPr kumimoji="1" lang="en-US" altLang="ja-JP" sz="1200" b="1" u="sng" dirty="0">
                <a:solidFill>
                  <a:schemeClr val="tx1"/>
                </a:solidFill>
                <a:latin typeface="Meiryo UI" panose="020B0604030504040204" pitchFamily="50" charset="-128"/>
                <a:ea typeface="Meiryo UI" panose="020B0604030504040204" pitchFamily="50" charset="-128"/>
              </a:rPr>
              <a:t>7</a:t>
            </a:r>
            <a:r>
              <a:rPr kumimoji="1" lang="ja-JP" altLang="en-US" sz="1200" b="1" u="sng" dirty="0">
                <a:solidFill>
                  <a:schemeClr val="tx1"/>
                </a:solidFill>
                <a:latin typeface="Meiryo UI" panose="020B0604030504040204" pitchFamily="50" charset="-128"/>
                <a:ea typeface="Meiryo UI" panose="020B0604030504040204" pitchFamily="50" charset="-128"/>
              </a:rPr>
              <a:t>回</a:t>
            </a:r>
            <a:r>
              <a:rPr kumimoji="1" lang="en-US" altLang="ja-JP" sz="1200" b="1" u="sng" dirty="0">
                <a:solidFill>
                  <a:schemeClr val="tx1"/>
                </a:solidFill>
                <a:latin typeface="Meiryo UI" panose="020B0604030504040204" pitchFamily="50" charset="-128"/>
                <a:ea typeface="Meiryo UI" panose="020B0604030504040204" pitchFamily="50" charset="-128"/>
              </a:rPr>
              <a:t>10</a:t>
            </a:r>
            <a:r>
              <a:rPr kumimoji="1" lang="ja-JP" altLang="en-US" sz="1200" b="1" u="sng" dirty="0">
                <a:solidFill>
                  <a:schemeClr val="tx1"/>
                </a:solidFill>
                <a:latin typeface="Meiryo UI" panose="020B0604030504040204" pitchFamily="50" charset="-128"/>
                <a:ea typeface="Meiryo UI" panose="020B0604030504040204" pitchFamily="50" charset="-128"/>
              </a:rPr>
              <a:t>歳若返りプロジェクトアドバイザー会議 </a:t>
            </a:r>
            <a:r>
              <a:rPr kumimoji="1" lang="en-US" altLang="ja-JP" sz="1200" b="1" u="sng" dirty="0">
                <a:solidFill>
                  <a:schemeClr val="tx1"/>
                </a:solidFill>
                <a:latin typeface="Meiryo UI" panose="020B0604030504040204" pitchFamily="50" charset="-128"/>
                <a:ea typeface="Meiryo UI" panose="020B0604030504040204" pitchFamily="50" charset="-128"/>
              </a:rPr>
              <a:t>【</a:t>
            </a:r>
            <a:r>
              <a:rPr kumimoji="1" lang="ja-JP" altLang="en-US" sz="1200" b="1" u="sng" dirty="0">
                <a:solidFill>
                  <a:schemeClr val="tx1"/>
                </a:solidFill>
                <a:latin typeface="Meiryo UI" panose="020B0604030504040204" pitchFamily="50" charset="-128"/>
                <a:ea typeface="Meiryo UI" panose="020B0604030504040204" pitchFamily="50" charset="-128"/>
              </a:rPr>
              <a:t>資料４</a:t>
            </a:r>
            <a:r>
              <a:rPr kumimoji="1" lang="en-US" altLang="ja-JP" sz="1200" b="1" u="sng" dirty="0">
                <a:solidFill>
                  <a:schemeClr val="tx1"/>
                </a:solidFill>
                <a:latin typeface="Meiryo UI" panose="020B0604030504040204" pitchFamily="50" charset="-128"/>
                <a:ea typeface="Meiryo UI" panose="020B0604030504040204" pitchFamily="50" charset="-128"/>
              </a:rPr>
              <a:t>】</a:t>
            </a:r>
            <a:r>
              <a:rPr kumimoji="1" lang="ja-JP" altLang="en-US" sz="1200" b="1" u="sng" dirty="0">
                <a:solidFill>
                  <a:schemeClr val="tx1"/>
                </a:solidFill>
                <a:latin typeface="Meiryo UI" panose="020B0604030504040204" pitchFamily="50" charset="-128"/>
                <a:ea typeface="Meiryo UI" panose="020B0604030504040204" pitchFamily="50" charset="-128"/>
              </a:rPr>
              <a:t>抜粋</a:t>
            </a:r>
            <a:endParaRPr kumimoji="1" lang="en-US" altLang="ja-JP" sz="1200" b="1" u="sng" dirty="0">
              <a:solidFill>
                <a:schemeClr val="tx1"/>
              </a:solidFill>
              <a:latin typeface="Meiryo UI" panose="020B0604030504040204" pitchFamily="50" charset="-128"/>
              <a:ea typeface="Meiryo UI" panose="020B0604030504040204" pitchFamily="50" charset="-128"/>
            </a:endParaRPr>
          </a:p>
          <a:p>
            <a:pPr marL="171450" indent="-171450">
              <a:lnSpc>
                <a:spcPts val="1800"/>
              </a:lnSpc>
              <a:buFont typeface="Wingdings" panose="05000000000000000000" pitchFamily="2" charset="2"/>
              <a:buChar char="l"/>
            </a:pPr>
            <a:r>
              <a:rPr kumimoji="1" lang="ja-JP" altLang="en-US" sz="1200" dirty="0">
                <a:solidFill>
                  <a:schemeClr val="tx1"/>
                </a:solidFill>
                <a:latin typeface="Meiryo UI" panose="020B0604030504040204" pitchFamily="50" charset="-128"/>
                <a:ea typeface="Meiryo UI" panose="020B0604030504040204" pitchFamily="50" charset="-128"/>
              </a:rPr>
              <a:t>イベントや講座によりプロジェクトの</a:t>
            </a:r>
            <a:r>
              <a:rPr kumimoji="1" lang="en-US" altLang="ja-JP" sz="1200" dirty="0">
                <a:solidFill>
                  <a:schemeClr val="tx1"/>
                </a:solidFill>
                <a:latin typeface="Meiryo UI" panose="020B0604030504040204" pitchFamily="50" charset="-128"/>
                <a:ea typeface="Meiryo UI" panose="020B0604030504040204" pitchFamily="50" charset="-128"/>
              </a:rPr>
              <a:t>PR</a:t>
            </a:r>
            <a:r>
              <a:rPr kumimoji="1" lang="ja-JP" altLang="en-US" sz="1200" dirty="0">
                <a:solidFill>
                  <a:schemeClr val="tx1"/>
                </a:solidFill>
                <a:latin typeface="Meiryo UI" panose="020B0604030504040204" pitchFamily="50" charset="-128"/>
                <a:ea typeface="Meiryo UI" panose="020B0604030504040204" pitchFamily="50" charset="-128"/>
              </a:rPr>
              <a:t>効果は一定あったと考えられるが、革新的な</a:t>
            </a:r>
            <a:r>
              <a:rPr kumimoji="1" lang="ja-JP" altLang="en-US" sz="1100" dirty="0">
                <a:solidFill>
                  <a:schemeClr val="tx1"/>
                </a:solidFill>
                <a:latin typeface="Meiryo UI" panose="020B0604030504040204" pitchFamily="50" charset="-128"/>
                <a:ea typeface="Meiryo UI" panose="020B0604030504040204" pitchFamily="50" charset="-128"/>
              </a:rPr>
              <a:t>ヘルスケア</a:t>
            </a:r>
            <a:r>
              <a:rPr kumimoji="1" lang="ja-JP" altLang="en-US" sz="1200" dirty="0">
                <a:solidFill>
                  <a:schemeClr val="tx1"/>
                </a:solidFill>
                <a:latin typeface="Meiryo UI" panose="020B0604030504040204" pitchFamily="50" charset="-128"/>
                <a:ea typeface="Meiryo UI" panose="020B0604030504040204" pitchFamily="50" charset="-128"/>
              </a:rPr>
              <a:t>技術の体験などが二の次に留まった。</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lnSpc>
                <a:spcPts val="1800"/>
              </a:lnSpc>
              <a:buFont typeface="Wingdings" panose="05000000000000000000" pitchFamily="2" charset="2"/>
              <a:buChar char="l"/>
            </a:pPr>
            <a:r>
              <a:rPr kumimoji="1" lang="ja-JP" altLang="en-US" sz="1200" dirty="0">
                <a:solidFill>
                  <a:schemeClr val="tx1"/>
                </a:solidFill>
                <a:latin typeface="Meiryo UI" panose="020B0604030504040204" pitchFamily="50" charset="-128"/>
                <a:ea typeface="Meiryo UI" panose="020B0604030504040204" pitchFamily="50" charset="-128"/>
              </a:rPr>
              <a:t>イベント参加が困難な方（日常生活や健康になんらかの影響がある方）にこそ「</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歳若返り」を届けるべきではないか。</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E241D155-00F8-435F-8749-B0489409C8F3}"/>
              </a:ext>
            </a:extLst>
          </p:cNvPr>
          <p:cNvSpPr txBox="1"/>
          <p:nvPr/>
        </p:nvSpPr>
        <p:spPr>
          <a:xfrm>
            <a:off x="225399" y="1688297"/>
            <a:ext cx="9576722" cy="489878"/>
          </a:xfrm>
          <a:prstGeom prst="rect">
            <a:avLst/>
          </a:prstGeom>
          <a:noFill/>
          <a:ln>
            <a:noFill/>
          </a:ln>
        </p:spPr>
        <p:txBody>
          <a:bodyPr wrap="square" rtlCol="0">
            <a:spAutoFit/>
          </a:bodyPr>
          <a:lstStyle/>
          <a:p>
            <a:pPr marL="285750" indent="-285750">
              <a:lnSpc>
                <a:spcPts val="1400"/>
              </a:lnSpc>
              <a:spcAft>
                <a:spcPts val="300"/>
              </a:spcAft>
              <a:buFont typeface="Wingdings" panose="05000000000000000000" pitchFamily="2" charset="2"/>
              <a:buChar char="u"/>
            </a:pPr>
            <a:r>
              <a:rPr lang="ja-JP" altLang="en-US" sz="1200" b="1" dirty="0">
                <a:latin typeface="Meiryo UI" panose="020B0604030504040204" pitchFamily="50" charset="-128"/>
                <a:ea typeface="Meiryo UI" panose="020B0604030504040204" pitchFamily="50" charset="-128"/>
              </a:rPr>
              <a:t>令和６年度は、こうした課題認識や、万博出展に向けて新たな先端技術を発掘することを意識し、２つの事業を実施した。</a:t>
            </a:r>
            <a:endParaRPr lang="en-US" altLang="ja-JP" sz="1200" b="1" dirty="0">
              <a:latin typeface="Meiryo UI" panose="020B0604030504040204" pitchFamily="50" charset="-128"/>
              <a:ea typeface="Meiryo UI" panose="020B0604030504040204" pitchFamily="50" charset="-128"/>
            </a:endParaRPr>
          </a:p>
          <a:p>
            <a:pPr>
              <a:lnSpc>
                <a:spcPts val="1400"/>
              </a:lnSpc>
              <a:spcAft>
                <a:spcPts val="300"/>
              </a:spcAft>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①ヘルスケア関連の先端技術をメインに据えた体験型事業　　　②シニア世代向けプログラムの実施</a:t>
            </a:r>
            <a:endParaRPr lang="en-US" altLang="ja-JP" sz="1200" b="1" dirty="0">
              <a:latin typeface="Meiryo UI" panose="020B0604030504040204" pitchFamily="50" charset="-128"/>
              <a:ea typeface="Meiryo UI" panose="020B0604030504040204" pitchFamily="50" charset="-128"/>
            </a:endParaRPr>
          </a:p>
        </p:txBody>
      </p:sp>
      <p:sp>
        <p:nvSpPr>
          <p:cNvPr id="58" name="正方形/長方形 57">
            <a:extLst>
              <a:ext uri="{FF2B5EF4-FFF2-40B4-BE49-F238E27FC236}">
                <a16:creationId xmlns:a16="http://schemas.microsoft.com/office/drawing/2014/main" id="{B9B50B19-5165-4A24-8871-AB05B40FFDF8}"/>
              </a:ext>
            </a:extLst>
          </p:cNvPr>
          <p:cNvSpPr/>
          <p:nvPr/>
        </p:nvSpPr>
        <p:spPr>
          <a:xfrm>
            <a:off x="225399" y="2667922"/>
            <a:ext cx="900000" cy="3355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概 要</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7A71F72A-66EF-ED33-0611-5778CD2B3849}"/>
              </a:ext>
            </a:extLst>
          </p:cNvPr>
          <p:cNvPicPr>
            <a:picLocks noChangeAspect="1"/>
          </p:cNvPicPr>
          <p:nvPr/>
        </p:nvPicPr>
        <p:blipFill>
          <a:blip r:embed="rId2"/>
          <a:stretch>
            <a:fillRect/>
          </a:stretch>
        </p:blipFill>
        <p:spPr>
          <a:xfrm>
            <a:off x="225399" y="5275038"/>
            <a:ext cx="1987752" cy="1119366"/>
          </a:xfrm>
          <a:prstGeom prst="rect">
            <a:avLst/>
          </a:prstGeom>
        </p:spPr>
      </p:pic>
      <p:sp>
        <p:nvSpPr>
          <p:cNvPr id="14" name="正方形/長方形 13">
            <a:extLst>
              <a:ext uri="{FF2B5EF4-FFF2-40B4-BE49-F238E27FC236}">
                <a16:creationId xmlns:a16="http://schemas.microsoft.com/office/drawing/2014/main" id="{161358DB-82DD-8E20-4812-520278D42CBC}"/>
              </a:ext>
            </a:extLst>
          </p:cNvPr>
          <p:cNvSpPr/>
          <p:nvPr/>
        </p:nvSpPr>
        <p:spPr>
          <a:xfrm>
            <a:off x="225399" y="3853319"/>
            <a:ext cx="900000" cy="33556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実施内容</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708604A7-8D94-1696-A6B3-010A80263B29}"/>
              </a:ext>
            </a:extLst>
          </p:cNvPr>
          <p:cNvSpPr txBox="1"/>
          <p:nvPr/>
        </p:nvSpPr>
        <p:spPr>
          <a:xfrm>
            <a:off x="163001" y="4211008"/>
            <a:ext cx="3165502" cy="852221"/>
          </a:xfrm>
          <a:prstGeom prst="rect">
            <a:avLst/>
          </a:prstGeom>
          <a:noFill/>
        </p:spPr>
        <p:txBody>
          <a:bodyPr wrap="square">
            <a:spAutoFit/>
          </a:bodyPr>
          <a:lstStyle/>
          <a:p>
            <a:pPr>
              <a:lnSpc>
                <a:spcPts val="1500"/>
              </a:lnSpc>
            </a:pPr>
            <a:r>
              <a:rPr lang="ja-JP" altLang="en-US" sz="1200" dirty="0">
                <a:latin typeface="Meiryo UI" panose="020B0604030504040204" pitchFamily="50" charset="-128"/>
                <a:ea typeface="Meiryo UI" panose="020B0604030504040204" pitchFamily="50" charset="-128"/>
              </a:rPr>
              <a:t>会場内に</a:t>
            </a:r>
            <a:r>
              <a:rPr lang="ja-JP" altLang="en-US" sz="1200" b="1" dirty="0">
                <a:latin typeface="Meiryo UI" panose="020B0604030504040204" pitchFamily="50" charset="-128"/>
                <a:ea typeface="Meiryo UI" panose="020B0604030504040204" pitchFamily="50" charset="-128"/>
              </a:rPr>
              <a:t>７つの分野</a:t>
            </a:r>
            <a:r>
              <a:rPr lang="ja-JP" altLang="en-US" sz="1200" dirty="0">
                <a:latin typeface="Meiryo UI" panose="020B0604030504040204" pitchFamily="50" charset="-128"/>
                <a:ea typeface="Meiryo UI" panose="020B0604030504040204" pitchFamily="50" charset="-128"/>
              </a:rPr>
              <a:t>（脳、筋肉、血管、視覚、歯、髪、肌）</a:t>
            </a:r>
            <a:r>
              <a:rPr lang="ja-JP" altLang="en-US" sz="1200" b="1" dirty="0">
                <a:latin typeface="Meiryo UI" panose="020B0604030504040204" pitchFamily="50" charset="-128"/>
                <a:ea typeface="Meiryo UI" panose="020B0604030504040204" pitchFamily="50" charset="-128"/>
              </a:rPr>
              <a:t>のブースを設置</a:t>
            </a:r>
            <a:r>
              <a:rPr lang="ja-JP" altLang="en-US" sz="1200" dirty="0">
                <a:latin typeface="Meiryo UI" panose="020B0604030504040204" pitchFamily="50" charset="-128"/>
                <a:ea typeface="Meiryo UI" panose="020B0604030504040204" pitchFamily="50" charset="-128"/>
              </a:rPr>
              <a:t>し、</a:t>
            </a:r>
            <a:r>
              <a:rPr lang="ja-JP" altLang="en-US" sz="1200" b="1" dirty="0">
                <a:latin typeface="Meiryo UI" panose="020B0604030504040204" pitchFamily="50" charset="-128"/>
                <a:ea typeface="Meiryo UI" panose="020B0604030504040204" pitchFamily="50" charset="-128"/>
              </a:rPr>
              <a:t>先端技術を活用した、さまざまな測定や技術を体験</a:t>
            </a:r>
            <a:r>
              <a:rPr lang="ja-JP" altLang="en-US" sz="1200" dirty="0">
                <a:latin typeface="Meiryo UI" panose="020B0604030504040204" pitchFamily="50" charset="-128"/>
                <a:ea typeface="Meiryo UI" panose="020B0604030504040204" pitchFamily="50" charset="-128"/>
              </a:rPr>
              <a:t>いただいた。</a:t>
            </a:r>
            <a:endParaRPr lang="en-US" altLang="ja-JP" sz="1200" dirty="0">
              <a:latin typeface="Meiryo UI" panose="020B0604030504040204" pitchFamily="50" charset="-128"/>
              <a:ea typeface="Meiryo UI" panose="020B0604030504040204" pitchFamily="50" charset="-128"/>
            </a:endParaRPr>
          </a:p>
          <a:p>
            <a:pPr>
              <a:lnSpc>
                <a:spcPts val="1500"/>
              </a:lnSpc>
            </a:pPr>
            <a:r>
              <a:rPr lang="ja-JP" altLang="en-US" sz="1200" dirty="0">
                <a:latin typeface="Meiryo UI" panose="020B0604030504040204" pitchFamily="50" charset="-128"/>
                <a:ea typeface="Meiryo UI" panose="020B0604030504040204" pitchFamily="50" charset="-128"/>
              </a:rPr>
              <a:t>このほか、アスマイルの登録勧奨なども併せて実施。</a:t>
            </a:r>
            <a:endParaRPr lang="ja-JP" altLang="en-US" sz="1200" dirty="0"/>
          </a:p>
        </p:txBody>
      </p:sp>
      <p:pic>
        <p:nvPicPr>
          <p:cNvPr id="28" name="図 27">
            <a:extLst>
              <a:ext uri="{FF2B5EF4-FFF2-40B4-BE49-F238E27FC236}">
                <a16:creationId xmlns:a16="http://schemas.microsoft.com/office/drawing/2014/main" id="{8912CBA6-747B-1AD4-0415-1F2EABE47F0A}"/>
              </a:ext>
            </a:extLst>
          </p:cNvPr>
          <p:cNvPicPr>
            <a:picLocks noChangeAspect="1"/>
          </p:cNvPicPr>
          <p:nvPr/>
        </p:nvPicPr>
        <p:blipFill rotWithShape="1">
          <a:blip r:embed="rId3"/>
          <a:srcRect b="8944"/>
          <a:stretch/>
        </p:blipFill>
        <p:spPr>
          <a:xfrm>
            <a:off x="2264285" y="5275038"/>
            <a:ext cx="977933" cy="690884"/>
          </a:xfrm>
          <a:prstGeom prst="rect">
            <a:avLst/>
          </a:prstGeom>
        </p:spPr>
      </p:pic>
      <p:sp>
        <p:nvSpPr>
          <p:cNvPr id="24" name="正方形/長方形 23">
            <a:extLst>
              <a:ext uri="{FF2B5EF4-FFF2-40B4-BE49-F238E27FC236}">
                <a16:creationId xmlns:a16="http://schemas.microsoft.com/office/drawing/2014/main" id="{2A681F57-C484-48C8-AB58-37DA72C21087}"/>
              </a:ext>
            </a:extLst>
          </p:cNvPr>
          <p:cNvSpPr/>
          <p:nvPr/>
        </p:nvSpPr>
        <p:spPr>
          <a:xfrm>
            <a:off x="6300384" y="3003488"/>
            <a:ext cx="3372570" cy="8285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16E3CDCD-4ACE-49D3-8ADA-40C4C1AA1E9F}"/>
              </a:ext>
            </a:extLst>
          </p:cNvPr>
          <p:cNvSpPr txBox="1"/>
          <p:nvPr/>
        </p:nvSpPr>
        <p:spPr>
          <a:xfrm>
            <a:off x="6284036" y="2996436"/>
            <a:ext cx="2749024" cy="255006"/>
          </a:xfrm>
          <a:prstGeom prst="rect">
            <a:avLst/>
          </a:prstGeom>
          <a:noFill/>
        </p:spPr>
        <p:txBody>
          <a:bodyPr wrap="square">
            <a:spAutoFit/>
          </a:bodyPr>
          <a:lstStyle/>
          <a:p>
            <a:pPr>
              <a:lnSpc>
                <a:spcPts val="1400"/>
              </a:lnSpc>
            </a:pPr>
            <a:r>
              <a:rPr lang="ja-JP" altLang="en-US" sz="1100" b="1" u="sng" dirty="0">
                <a:latin typeface="Meiryo UI" panose="020B0604030504040204" pitchFamily="50" charset="-128"/>
                <a:ea typeface="Meiryo UI" panose="020B0604030504040204" pitchFamily="50" charset="-128"/>
              </a:rPr>
              <a:t>アンケート回答者 </a:t>
            </a:r>
            <a:r>
              <a:rPr lang="en-US" altLang="ja-JP" sz="1100" b="1" u="sng" dirty="0">
                <a:latin typeface="Meiryo UI" panose="020B0604030504040204" pitchFamily="50" charset="-128"/>
                <a:ea typeface="Meiryo UI" panose="020B0604030504040204" pitchFamily="50" charset="-128"/>
              </a:rPr>
              <a:t>892</a:t>
            </a:r>
            <a:r>
              <a:rPr lang="ja-JP" altLang="en-US" sz="1100" b="1" u="sng" dirty="0">
                <a:latin typeface="Meiryo UI" panose="020B0604030504040204" pitchFamily="50" charset="-128"/>
                <a:ea typeface="Meiryo UI" panose="020B0604030504040204" pitchFamily="50" charset="-128"/>
              </a:rPr>
              <a:t>名の内訳</a:t>
            </a:r>
            <a:endParaRPr lang="en-US" altLang="ja-JP" sz="1100" b="1" u="sng"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3740C471-55EE-9578-B93E-E173E3F086FC}"/>
              </a:ext>
            </a:extLst>
          </p:cNvPr>
          <p:cNvSpPr txBox="1"/>
          <p:nvPr/>
        </p:nvSpPr>
        <p:spPr>
          <a:xfrm>
            <a:off x="6216095" y="3189127"/>
            <a:ext cx="3372570" cy="649345"/>
          </a:xfrm>
          <a:prstGeom prst="rect">
            <a:avLst/>
          </a:prstGeom>
          <a:noFill/>
        </p:spPr>
        <p:txBody>
          <a:bodyPr wrap="square">
            <a:spAutoFit/>
          </a:bodyPr>
          <a:lstStyle/>
          <a:p>
            <a:pPr>
              <a:lnSpc>
                <a:spcPts val="1500"/>
              </a:lnSpc>
            </a:pP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性別</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女性</a:t>
            </a:r>
            <a:r>
              <a:rPr lang="en-US" altLang="ja-JP" sz="1100" dirty="0">
                <a:latin typeface="Meiryo UI" panose="020B0604030504040204" pitchFamily="50" charset="-128"/>
                <a:ea typeface="Meiryo UI" panose="020B0604030504040204" pitchFamily="50" charset="-128"/>
              </a:rPr>
              <a:t>:65</a:t>
            </a:r>
            <a:r>
              <a:rPr lang="ja-JP" altLang="en-US" sz="1100" dirty="0">
                <a:latin typeface="Meiryo UI" panose="020B0604030504040204" pitchFamily="50" charset="-128"/>
                <a:ea typeface="Meiryo UI" panose="020B0604030504040204" pitchFamily="50" charset="-128"/>
              </a:rPr>
              <a:t>％、男性</a:t>
            </a:r>
            <a:r>
              <a:rPr lang="en-US" altLang="ja-JP" sz="1100" dirty="0">
                <a:latin typeface="Meiryo UI" panose="020B0604030504040204" pitchFamily="50" charset="-128"/>
                <a:ea typeface="Meiryo UI" panose="020B0604030504040204" pitchFamily="50" charset="-128"/>
              </a:rPr>
              <a:t>:30</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年代</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50</a:t>
            </a:r>
            <a:r>
              <a:rPr lang="ja-JP" altLang="en-US" sz="1100" dirty="0">
                <a:latin typeface="Meiryo UI" panose="020B0604030504040204" pitchFamily="50" charset="-128"/>
                <a:ea typeface="Meiryo UI" panose="020B0604030504040204" pitchFamily="50" charset="-128"/>
              </a:rPr>
              <a:t>代</a:t>
            </a:r>
            <a:r>
              <a:rPr lang="en-US" altLang="ja-JP" sz="1100" dirty="0">
                <a:latin typeface="Meiryo UI" panose="020B0604030504040204" pitchFamily="50" charset="-128"/>
                <a:ea typeface="Meiryo UI" panose="020B0604030504040204" pitchFamily="50" charset="-128"/>
              </a:rPr>
              <a:t>:30</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60</a:t>
            </a:r>
            <a:r>
              <a:rPr lang="ja-JP" altLang="en-US" sz="1100" dirty="0">
                <a:latin typeface="Meiryo UI" panose="020B0604030504040204" pitchFamily="50" charset="-128"/>
                <a:ea typeface="Meiryo UI" panose="020B0604030504040204" pitchFamily="50" charset="-128"/>
              </a:rPr>
              <a:t>代</a:t>
            </a:r>
            <a:r>
              <a:rPr lang="en-US" altLang="ja-JP" sz="1100" dirty="0">
                <a:latin typeface="Meiryo UI" panose="020B0604030504040204" pitchFamily="50" charset="-128"/>
                <a:ea typeface="Meiryo UI" panose="020B0604030504040204" pitchFamily="50" charset="-128"/>
              </a:rPr>
              <a:t>:22%</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40</a:t>
            </a:r>
            <a:r>
              <a:rPr lang="ja-JP" altLang="en-US" sz="1100" dirty="0">
                <a:latin typeface="Meiryo UI" panose="020B0604030504040204" pitchFamily="50" charset="-128"/>
                <a:ea typeface="Meiryo UI" panose="020B0604030504040204" pitchFamily="50" charset="-128"/>
              </a:rPr>
              <a:t>代</a:t>
            </a:r>
            <a:r>
              <a:rPr lang="en-US" altLang="ja-JP" sz="1100" dirty="0">
                <a:latin typeface="Meiryo UI" panose="020B0604030504040204" pitchFamily="50" charset="-128"/>
                <a:ea typeface="Meiryo UI" panose="020B0604030504040204" pitchFamily="50" charset="-128"/>
              </a:rPr>
              <a:t>:16%</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a:lnSpc>
                <a:spcPts val="1500"/>
              </a:lnSpc>
            </a:pP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30</a:t>
            </a:r>
            <a:r>
              <a:rPr lang="ja-JP" altLang="en-US" sz="1100" dirty="0">
                <a:latin typeface="Meiryo UI" panose="020B0604030504040204" pitchFamily="50" charset="-128"/>
                <a:ea typeface="Meiryo UI" panose="020B0604030504040204" pitchFamily="50" charset="-128"/>
              </a:rPr>
              <a:t>代</a:t>
            </a:r>
            <a:r>
              <a:rPr lang="en-US" altLang="ja-JP" sz="1100" dirty="0">
                <a:latin typeface="Meiryo UI" panose="020B0604030504040204" pitchFamily="50" charset="-128"/>
                <a:ea typeface="Meiryo UI" panose="020B0604030504040204" pitchFamily="50" charset="-128"/>
              </a:rPr>
              <a:t>:11%</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70</a:t>
            </a:r>
            <a:r>
              <a:rPr lang="ja-JP" altLang="en-US" sz="1100" dirty="0">
                <a:latin typeface="Meiryo UI" panose="020B0604030504040204" pitchFamily="50" charset="-128"/>
                <a:ea typeface="Meiryo UI" panose="020B0604030504040204" pitchFamily="50" charset="-128"/>
              </a:rPr>
              <a:t>代</a:t>
            </a:r>
            <a:r>
              <a:rPr lang="en-US" altLang="ja-JP" sz="1100" dirty="0">
                <a:latin typeface="Meiryo UI" panose="020B0604030504040204" pitchFamily="50" charset="-128"/>
                <a:ea typeface="Meiryo UI" panose="020B0604030504040204" pitchFamily="50" charset="-128"/>
              </a:rPr>
              <a:t>:9</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graphicFrame>
        <p:nvGraphicFramePr>
          <p:cNvPr id="8" name="表 9">
            <a:extLst>
              <a:ext uri="{FF2B5EF4-FFF2-40B4-BE49-F238E27FC236}">
                <a16:creationId xmlns:a16="http://schemas.microsoft.com/office/drawing/2014/main" id="{CE42C5C9-2B61-4637-968B-8A3983238684}"/>
              </a:ext>
            </a:extLst>
          </p:cNvPr>
          <p:cNvGraphicFramePr>
            <a:graphicFrameLocks noGrp="1"/>
          </p:cNvGraphicFramePr>
          <p:nvPr>
            <p:extLst>
              <p:ext uri="{D42A27DB-BD31-4B8C-83A1-F6EECF244321}">
                <p14:modId xmlns:p14="http://schemas.microsoft.com/office/powerpoint/2010/main" val="1732973479"/>
              </p:ext>
            </p:extLst>
          </p:nvPr>
        </p:nvGraphicFramePr>
        <p:xfrm>
          <a:off x="3390901" y="4017558"/>
          <a:ext cx="6313084" cy="2665670"/>
        </p:xfrm>
        <a:graphic>
          <a:graphicData uri="http://schemas.openxmlformats.org/drawingml/2006/table">
            <a:tbl>
              <a:tblPr>
                <a:tableStyleId>{93296810-A885-4BE3-A3E7-6D5BEEA58F35}</a:tableStyleId>
              </a:tblPr>
              <a:tblGrid>
                <a:gridCol w="495299">
                  <a:extLst>
                    <a:ext uri="{9D8B030D-6E8A-4147-A177-3AD203B41FA5}">
                      <a16:colId xmlns:a16="http://schemas.microsoft.com/office/drawing/2014/main" val="2649727555"/>
                    </a:ext>
                  </a:extLst>
                </a:gridCol>
                <a:gridCol w="2857500">
                  <a:extLst>
                    <a:ext uri="{9D8B030D-6E8A-4147-A177-3AD203B41FA5}">
                      <a16:colId xmlns:a16="http://schemas.microsoft.com/office/drawing/2014/main" val="1681461498"/>
                    </a:ext>
                  </a:extLst>
                </a:gridCol>
                <a:gridCol w="2960285">
                  <a:extLst>
                    <a:ext uri="{9D8B030D-6E8A-4147-A177-3AD203B41FA5}">
                      <a16:colId xmlns:a16="http://schemas.microsoft.com/office/drawing/2014/main" val="1305782886"/>
                    </a:ext>
                  </a:extLst>
                </a:gridCol>
              </a:tblGrid>
              <a:tr h="212329">
                <a:tc>
                  <a:txBody>
                    <a:bodyPr/>
                    <a:lstStyle/>
                    <a:p>
                      <a:pPr>
                        <a:lnSpc>
                          <a:spcPts val="1200"/>
                        </a:lnSpc>
                      </a:pPr>
                      <a:r>
                        <a:rPr kumimoji="1" lang="ja-JP" altLang="en-US" sz="1100" b="1" dirty="0">
                          <a:solidFill>
                            <a:schemeClr val="bg1"/>
                          </a:solidFill>
                          <a:latin typeface="Meiryo UI" panose="020B0604030504040204" pitchFamily="50" charset="-128"/>
                          <a:ea typeface="Meiryo UI" panose="020B0604030504040204" pitchFamily="50" charset="-128"/>
                        </a:rPr>
                        <a:t>脳</a:t>
                      </a:r>
                    </a:p>
                  </a:txBody>
                  <a:tcPr>
                    <a:solidFill>
                      <a:schemeClr val="accent5">
                        <a:lumMod val="50000"/>
                      </a:schemeClr>
                    </a:solidFill>
                  </a:tcPr>
                </a:tc>
                <a:tc>
                  <a:txBody>
                    <a:bodyPr/>
                    <a:lstStyle/>
                    <a:p>
                      <a:pPr>
                        <a:lnSpc>
                          <a:spcPts val="1200"/>
                        </a:lnSpc>
                      </a:pPr>
                      <a:r>
                        <a:rPr kumimoji="1" lang="ja-JP" altLang="en-US" sz="1100" dirty="0">
                          <a:latin typeface="Meiryo UI" panose="020B0604030504040204" pitchFamily="50" charset="-128"/>
                          <a:ea typeface="Meiryo UI" panose="020B0604030504040204" pitchFamily="50" charset="-128"/>
                        </a:rPr>
                        <a:t>映像を見つめるだけで脳の健康度を計測</a:t>
                      </a:r>
                      <a:endParaRPr kumimoji="1" lang="en-US" altLang="ja-JP" sz="11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（株式会社アイ・ブレインサイエンス）</a:t>
                      </a:r>
                    </a:p>
                  </a:txBody>
                  <a:tcPr>
                    <a:solidFill>
                      <a:schemeClr val="accent6">
                        <a:lumMod val="20000"/>
                        <a:lumOff val="80000"/>
                      </a:schemeClr>
                    </a:solidFill>
                  </a:tcPr>
                </a:tc>
                <a:tc>
                  <a:txBody>
                    <a:bodyPr/>
                    <a:lstStyle/>
                    <a:p>
                      <a:pPr>
                        <a:lnSpc>
                          <a:spcPts val="1200"/>
                        </a:lnSpc>
                      </a:pPr>
                      <a:r>
                        <a:rPr kumimoji="1" lang="ja-JP" altLang="en-US" sz="1100" dirty="0">
                          <a:latin typeface="Meiryo UI" panose="020B0604030504040204" pitchFamily="50" charset="-128"/>
                          <a:ea typeface="Meiryo UI" panose="020B0604030504040204" pitchFamily="50" charset="-128"/>
                        </a:rPr>
                        <a:t>ガンマ波サウンドを</a:t>
                      </a:r>
                      <a:r>
                        <a:rPr kumimoji="1" lang="en-US" altLang="ja-JP" sz="1100" dirty="0">
                          <a:latin typeface="Meiryo UI" panose="020B0604030504040204" pitchFamily="50" charset="-128"/>
                          <a:ea typeface="Meiryo UI" panose="020B0604030504040204" pitchFamily="50" charset="-128"/>
                        </a:rPr>
                        <a:t>BGM</a:t>
                      </a:r>
                      <a:r>
                        <a:rPr kumimoji="1" lang="ja-JP" altLang="en-US" sz="1100" dirty="0">
                          <a:latin typeface="Meiryo UI" panose="020B0604030504040204" pitchFamily="50" charset="-128"/>
                          <a:ea typeface="Meiryo UI" panose="020B0604030504040204" pitchFamily="50" charset="-128"/>
                        </a:rPr>
                        <a:t>に使ったダンスレッスン</a:t>
                      </a:r>
                      <a:endParaRPr kumimoji="1" lang="en-US" altLang="ja-JP" sz="11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（公益社団法人 日本ストリートダンススタジオ協会）</a:t>
                      </a:r>
                    </a:p>
                  </a:txBody>
                  <a:tcPr>
                    <a:solidFill>
                      <a:schemeClr val="accent6">
                        <a:lumMod val="20000"/>
                        <a:lumOff val="80000"/>
                      </a:schemeClr>
                    </a:solidFill>
                  </a:tcPr>
                </a:tc>
                <a:extLst>
                  <a:ext uri="{0D108BD9-81ED-4DB2-BD59-A6C34878D82A}">
                    <a16:rowId xmlns:a16="http://schemas.microsoft.com/office/drawing/2014/main" val="2957243334"/>
                  </a:ext>
                </a:extLst>
              </a:tr>
              <a:tr h="212329">
                <a:tc>
                  <a:txBody>
                    <a:bodyPr/>
                    <a:lstStyle/>
                    <a:p>
                      <a:pPr>
                        <a:lnSpc>
                          <a:spcPts val="1200"/>
                        </a:lnSpc>
                      </a:pPr>
                      <a:r>
                        <a:rPr kumimoji="1" lang="ja-JP" altLang="en-US" sz="1100" b="1" dirty="0">
                          <a:solidFill>
                            <a:schemeClr val="bg1"/>
                          </a:solidFill>
                          <a:latin typeface="Meiryo UI" panose="020B0604030504040204" pitchFamily="50" charset="-128"/>
                          <a:ea typeface="Meiryo UI" panose="020B0604030504040204" pitchFamily="50" charset="-128"/>
                        </a:rPr>
                        <a:t>筋肉</a:t>
                      </a:r>
                    </a:p>
                  </a:txBody>
                  <a:tcPr>
                    <a:solidFill>
                      <a:schemeClr val="accent5">
                        <a:lumMod val="50000"/>
                      </a:schemeClr>
                    </a:solidFill>
                  </a:tcPr>
                </a:tc>
                <a:tc>
                  <a:txBody>
                    <a:bodyPr/>
                    <a:lstStyle/>
                    <a:p>
                      <a:pPr>
                        <a:lnSpc>
                          <a:spcPts val="1200"/>
                        </a:lnSpc>
                      </a:pPr>
                      <a:r>
                        <a:rPr kumimoji="1" lang="ja-JP" altLang="en-US" sz="1100" dirty="0">
                          <a:latin typeface="Meiryo UI" panose="020B0604030504040204" pitchFamily="50" charset="-128"/>
                          <a:ea typeface="Meiryo UI" panose="020B0604030504040204" pitchFamily="50" charset="-128"/>
                        </a:rPr>
                        <a:t>脚の筋肉量を「脚点」として点数化</a:t>
                      </a:r>
                      <a:endParaRPr kumimoji="1" lang="en-US" altLang="ja-JP" sz="11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（株式会社タニタ）</a:t>
                      </a:r>
                    </a:p>
                  </a:txBody>
                  <a:tcPr>
                    <a:solidFill>
                      <a:schemeClr val="accent6">
                        <a:lumMod val="20000"/>
                        <a:lumOff val="80000"/>
                      </a:schemeClr>
                    </a:solidFill>
                  </a:tcPr>
                </a:tc>
                <a:tc>
                  <a:txBody>
                    <a:bodyPr/>
                    <a:lstStyle/>
                    <a:p>
                      <a:pPr>
                        <a:lnSpc>
                          <a:spcPts val="1200"/>
                        </a:lnSpc>
                      </a:pPr>
                      <a:r>
                        <a:rPr kumimoji="1" lang="ja-JP" altLang="en-US" sz="1100" dirty="0">
                          <a:latin typeface="Meiryo UI" panose="020B0604030504040204" pitchFamily="50" charset="-128"/>
                          <a:ea typeface="Meiryo UI" panose="020B0604030504040204" pitchFamily="50" charset="-128"/>
                        </a:rPr>
                        <a:t>スマートミラーを使用したトレーニング体験</a:t>
                      </a:r>
                      <a:endParaRPr kumimoji="1" lang="en-US" altLang="ja-JP" sz="11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（ミラーフィット株式会社）</a:t>
                      </a:r>
                    </a:p>
                  </a:txBody>
                  <a:tcPr>
                    <a:solidFill>
                      <a:schemeClr val="accent6">
                        <a:lumMod val="20000"/>
                        <a:lumOff val="80000"/>
                      </a:schemeClr>
                    </a:solidFill>
                  </a:tcPr>
                </a:tc>
                <a:extLst>
                  <a:ext uri="{0D108BD9-81ED-4DB2-BD59-A6C34878D82A}">
                    <a16:rowId xmlns:a16="http://schemas.microsoft.com/office/drawing/2014/main" val="252332212"/>
                  </a:ext>
                </a:extLst>
              </a:tr>
              <a:tr h="212329">
                <a:tc>
                  <a:txBody>
                    <a:bodyPr/>
                    <a:lstStyle/>
                    <a:p>
                      <a:pPr>
                        <a:lnSpc>
                          <a:spcPts val="1200"/>
                        </a:lnSpc>
                      </a:pPr>
                      <a:r>
                        <a:rPr kumimoji="1" lang="ja-JP" altLang="en-US" sz="1100" b="1" dirty="0">
                          <a:solidFill>
                            <a:schemeClr val="bg1"/>
                          </a:solidFill>
                          <a:latin typeface="Meiryo UI" panose="020B0604030504040204" pitchFamily="50" charset="-128"/>
                          <a:ea typeface="Meiryo UI" panose="020B0604030504040204" pitchFamily="50" charset="-128"/>
                        </a:rPr>
                        <a:t>血管</a:t>
                      </a:r>
                    </a:p>
                  </a:txBody>
                  <a:tcPr>
                    <a:solidFill>
                      <a:schemeClr val="accent5">
                        <a:lumMod val="50000"/>
                      </a:schemeClr>
                    </a:solidFill>
                  </a:tcPr>
                </a:tc>
                <a:tc>
                  <a:txBody>
                    <a:bodyPr/>
                    <a:lstStyle/>
                    <a:p>
                      <a:pPr>
                        <a:lnSpc>
                          <a:spcPts val="1200"/>
                        </a:lnSpc>
                      </a:pPr>
                      <a:r>
                        <a:rPr kumimoji="1" lang="ja-JP" altLang="en-US" sz="1100" dirty="0">
                          <a:latin typeface="Meiryo UI" panose="020B0604030504040204" pitchFamily="50" charset="-128"/>
                          <a:ea typeface="Meiryo UI" panose="020B0604030504040204" pitchFamily="50" charset="-128"/>
                        </a:rPr>
                        <a:t>センシングで指先から「血管年齢」を測定</a:t>
                      </a:r>
                      <a:endParaRPr kumimoji="1" lang="en-US" altLang="ja-JP" sz="11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（株式会社ピーテック）</a:t>
                      </a:r>
                    </a:p>
                  </a:txBody>
                  <a:tcPr>
                    <a:solidFill>
                      <a:schemeClr val="accent6">
                        <a:lumMod val="20000"/>
                        <a:lumOff val="80000"/>
                      </a:schemeClr>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指先の毛細血管の血流を見える化</a:t>
                      </a:r>
                      <a:endParaRPr lang="en-US" altLang="ja-JP" sz="1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lang="ja-JP" altLang="en-US" sz="900" dirty="0">
                          <a:latin typeface="Meiryo UI" panose="020B0604030504040204" pitchFamily="50" charset="-128"/>
                          <a:ea typeface="Meiryo UI" panose="020B0604030504040204" pitchFamily="50" charset="-128"/>
                        </a:rPr>
                        <a:t>（株式会社コラントッテ）</a:t>
                      </a:r>
                      <a:endParaRPr lang="en-US" altLang="ja-JP" sz="9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241186196"/>
                  </a:ext>
                </a:extLst>
              </a:tr>
              <a:tr h="212329">
                <a:tc>
                  <a:txBody>
                    <a:bodyPr/>
                    <a:lstStyle/>
                    <a:p>
                      <a:pPr>
                        <a:lnSpc>
                          <a:spcPts val="1200"/>
                        </a:lnSpc>
                      </a:pPr>
                      <a:r>
                        <a:rPr kumimoji="1" lang="ja-JP" altLang="en-US" sz="1100" b="1" dirty="0">
                          <a:solidFill>
                            <a:schemeClr val="bg1"/>
                          </a:solidFill>
                          <a:latin typeface="Meiryo UI" panose="020B0604030504040204" pitchFamily="50" charset="-128"/>
                          <a:ea typeface="Meiryo UI" panose="020B0604030504040204" pitchFamily="50" charset="-128"/>
                        </a:rPr>
                        <a:t>視覚</a:t>
                      </a:r>
                    </a:p>
                  </a:txBody>
                  <a:tcPr>
                    <a:solidFill>
                      <a:schemeClr val="accent5">
                        <a:lumMod val="50000"/>
                      </a:schemeClr>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視線検知</a:t>
                      </a:r>
                      <a:r>
                        <a:rPr lang="en-US" altLang="ja-JP" sz="1100" dirty="0">
                          <a:latin typeface="Meiryo UI" panose="020B0604030504040204" pitchFamily="50" charset="-128"/>
                          <a:ea typeface="Meiryo UI" panose="020B0604030504040204" pitchFamily="50" charset="-128"/>
                        </a:rPr>
                        <a:t>VR</a:t>
                      </a:r>
                      <a:r>
                        <a:rPr lang="ja-JP" altLang="en-US" sz="1100" dirty="0">
                          <a:latin typeface="Meiryo UI" panose="020B0604030504040204" pitchFamily="50" charset="-128"/>
                          <a:ea typeface="Meiryo UI" panose="020B0604030504040204" pitchFamily="50" charset="-128"/>
                        </a:rPr>
                        <a:t>ゴーグルを使ったストレス度チェック</a:t>
                      </a:r>
                      <a:endParaRPr lang="en-US" altLang="ja-JP" sz="1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lang="ja-JP" altLang="en-US" sz="900" dirty="0">
                          <a:latin typeface="Meiryo UI" panose="020B0604030504040204" pitchFamily="50" charset="-128"/>
                          <a:ea typeface="Meiryo UI" panose="020B0604030504040204" pitchFamily="50" charset="-128"/>
                        </a:rPr>
                        <a:t>（株式会社ニューラルポート）</a:t>
                      </a:r>
                      <a:endParaRPr lang="en-US" altLang="ja-JP" sz="9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nSpc>
                          <a:spcPts val="1200"/>
                        </a:lnSpc>
                      </a:pPr>
                      <a:r>
                        <a:rPr kumimoji="1" lang="ja-JP" altLang="en-US" sz="1100" dirty="0">
                          <a:latin typeface="Meiryo UI" panose="020B0604030504040204" pitchFamily="50" charset="-128"/>
                          <a:ea typeface="Meiryo UI" panose="020B0604030504040204" pitchFamily="50" charset="-128"/>
                        </a:rPr>
                        <a:t>視野の状況を手軽にチェック</a:t>
                      </a:r>
                      <a:endParaRPr kumimoji="1" lang="en-US" altLang="ja-JP" sz="11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（ロート製薬株式会社）</a:t>
                      </a:r>
                    </a:p>
                  </a:txBody>
                  <a:tcPr>
                    <a:solidFill>
                      <a:schemeClr val="accent6">
                        <a:lumMod val="20000"/>
                        <a:lumOff val="80000"/>
                      </a:schemeClr>
                    </a:solidFill>
                  </a:tcPr>
                </a:tc>
                <a:extLst>
                  <a:ext uri="{0D108BD9-81ED-4DB2-BD59-A6C34878D82A}">
                    <a16:rowId xmlns:a16="http://schemas.microsoft.com/office/drawing/2014/main" val="917894292"/>
                  </a:ext>
                </a:extLst>
              </a:tr>
              <a:tr h="212329">
                <a:tc>
                  <a:txBody>
                    <a:bodyPr/>
                    <a:lstStyle/>
                    <a:p>
                      <a:pPr>
                        <a:lnSpc>
                          <a:spcPts val="1200"/>
                        </a:lnSpc>
                      </a:pPr>
                      <a:r>
                        <a:rPr kumimoji="1" lang="ja-JP" altLang="en-US" sz="1100" b="1" dirty="0">
                          <a:solidFill>
                            <a:schemeClr val="bg1"/>
                          </a:solidFill>
                          <a:latin typeface="Meiryo UI" panose="020B0604030504040204" pitchFamily="50" charset="-128"/>
                          <a:ea typeface="Meiryo UI" panose="020B0604030504040204" pitchFamily="50" charset="-128"/>
                        </a:rPr>
                        <a:t>歯</a:t>
                      </a:r>
                    </a:p>
                  </a:txBody>
                  <a:tcPr>
                    <a:solidFill>
                      <a:schemeClr val="accent5">
                        <a:lumMod val="50000"/>
                      </a:schemeClr>
                    </a:solidFill>
                  </a:tcPr>
                </a:tc>
                <a:tc>
                  <a:txBody>
                    <a:bodyPr/>
                    <a:lstStyle/>
                    <a:p>
                      <a:pPr>
                        <a:lnSpc>
                          <a:spcPts val="1200"/>
                        </a:lnSpc>
                      </a:pPr>
                      <a:r>
                        <a:rPr lang="ja-JP" altLang="en-US" sz="1100" dirty="0">
                          <a:latin typeface="Meiryo UI" panose="020B0604030504040204" pitchFamily="50" charset="-128"/>
                          <a:ea typeface="Meiryo UI" panose="020B0604030504040204" pitchFamily="50" charset="-128"/>
                        </a:rPr>
                        <a:t>画像から歯の白さ等を「美歯年齢」として数値化</a:t>
                      </a:r>
                      <a:r>
                        <a:rPr kumimoji="1" lang="ja-JP" altLang="en-US" sz="900" dirty="0">
                          <a:latin typeface="Meiryo UI" panose="020B0604030504040204" pitchFamily="50" charset="-128"/>
                          <a:ea typeface="Meiryo UI" panose="020B0604030504040204" pitchFamily="50" charset="-128"/>
                        </a:rPr>
                        <a:t>（有限会社</a:t>
                      </a:r>
                      <a:r>
                        <a:rPr kumimoji="1" lang="en-US" altLang="ja-JP" sz="900" dirty="0">
                          <a:latin typeface="Meiryo UI" panose="020B0604030504040204" pitchFamily="50" charset="-128"/>
                          <a:ea typeface="Meiryo UI" panose="020B0604030504040204" pitchFamily="50" charset="-128"/>
                        </a:rPr>
                        <a:t>J-support</a:t>
                      </a:r>
                      <a:r>
                        <a:rPr kumimoji="1" lang="ja-JP" altLang="en-US" sz="900" dirty="0">
                          <a:latin typeface="Meiryo UI" panose="020B0604030504040204" pitchFamily="50" charset="-128"/>
                          <a:ea typeface="Meiryo UI" panose="020B0604030504040204" pitchFamily="50" charset="-128"/>
                        </a:rPr>
                        <a:t>）</a:t>
                      </a:r>
                    </a:p>
                  </a:txBody>
                  <a:tcPr>
                    <a:solidFill>
                      <a:schemeClr val="accent6">
                        <a:lumMod val="20000"/>
                        <a:lumOff val="80000"/>
                      </a:schemeClr>
                    </a:solidFill>
                  </a:tcPr>
                </a:tc>
                <a:tc>
                  <a:txBody>
                    <a:bodyPr/>
                    <a:lstStyle/>
                    <a:p>
                      <a:pPr>
                        <a:lnSpc>
                          <a:spcPts val="1200"/>
                        </a:lnSpc>
                      </a:pPr>
                      <a:r>
                        <a:rPr kumimoji="1" lang="ja-JP" altLang="en-US" sz="1100" dirty="0">
                          <a:latin typeface="Meiryo UI" panose="020B0604030504040204" pitchFamily="50" charset="-128"/>
                          <a:ea typeface="Meiryo UI" panose="020B0604030504040204" pitchFamily="50" charset="-128"/>
                        </a:rPr>
                        <a:t>日本発の</a:t>
                      </a:r>
                      <a:r>
                        <a:rPr kumimoji="1" lang="en-US" altLang="ja-JP" sz="1100" dirty="0">
                          <a:latin typeface="Meiryo UI" panose="020B0604030504040204" pitchFamily="50" charset="-128"/>
                          <a:ea typeface="Meiryo UI" panose="020B0604030504040204" pitchFamily="50" charset="-128"/>
                        </a:rPr>
                        <a:t>MA-T</a:t>
                      </a:r>
                      <a:r>
                        <a:rPr kumimoji="1" lang="ja-JP" altLang="en-US" sz="1100" dirty="0">
                          <a:latin typeface="Meiryo UI" panose="020B0604030504040204" pitchFamily="50" charset="-128"/>
                          <a:ea typeface="Meiryo UI" panose="020B0604030504040204" pitchFamily="50" charset="-128"/>
                        </a:rPr>
                        <a:t>技術を活用した口腔ケアの発信</a:t>
                      </a:r>
                      <a:endParaRPr kumimoji="1" lang="en-US" altLang="ja-JP" sz="11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（一般社団法人 日本</a:t>
                      </a:r>
                      <a:r>
                        <a:rPr kumimoji="1" lang="en-US" altLang="ja-JP" sz="900" dirty="0">
                          <a:latin typeface="Meiryo UI" panose="020B0604030504040204" pitchFamily="50" charset="-128"/>
                          <a:ea typeface="Meiryo UI" panose="020B0604030504040204" pitchFamily="50" charset="-128"/>
                        </a:rPr>
                        <a:t>MA-T️</a:t>
                      </a:r>
                      <a:r>
                        <a:rPr kumimoji="1" lang="ja-JP" altLang="en-US" sz="900" dirty="0">
                          <a:latin typeface="Meiryo UI" panose="020B0604030504040204" pitchFamily="50" charset="-128"/>
                          <a:ea typeface="Meiryo UI" panose="020B0604030504040204" pitchFamily="50" charset="-128"/>
                        </a:rPr>
                        <a:t>工業会）</a:t>
                      </a:r>
                    </a:p>
                  </a:txBody>
                  <a:tcPr>
                    <a:solidFill>
                      <a:schemeClr val="accent6">
                        <a:lumMod val="20000"/>
                        <a:lumOff val="80000"/>
                      </a:schemeClr>
                    </a:solidFill>
                  </a:tcPr>
                </a:tc>
                <a:extLst>
                  <a:ext uri="{0D108BD9-81ED-4DB2-BD59-A6C34878D82A}">
                    <a16:rowId xmlns:a16="http://schemas.microsoft.com/office/drawing/2014/main" val="864160903"/>
                  </a:ext>
                </a:extLst>
              </a:tr>
              <a:tr h="212329">
                <a:tc>
                  <a:txBody>
                    <a:bodyPr/>
                    <a:lstStyle/>
                    <a:p>
                      <a:pPr>
                        <a:lnSpc>
                          <a:spcPts val="1200"/>
                        </a:lnSpc>
                      </a:pPr>
                      <a:r>
                        <a:rPr kumimoji="1" lang="ja-JP" altLang="en-US" sz="1100" b="1" dirty="0">
                          <a:solidFill>
                            <a:schemeClr val="bg1"/>
                          </a:solidFill>
                          <a:latin typeface="Meiryo UI" panose="020B0604030504040204" pitchFamily="50" charset="-128"/>
                          <a:ea typeface="Meiryo UI" panose="020B0604030504040204" pitchFamily="50" charset="-128"/>
                        </a:rPr>
                        <a:t>髪</a:t>
                      </a:r>
                    </a:p>
                  </a:txBody>
                  <a:tcPr>
                    <a:solidFill>
                      <a:schemeClr val="accent5">
                        <a:lumMod val="50000"/>
                      </a:schemeClr>
                    </a:solidFill>
                  </a:tcPr>
                </a:tc>
                <a:tc>
                  <a:txBody>
                    <a:bodyPr/>
                    <a:lstStyle/>
                    <a:p>
                      <a:pPr>
                        <a:lnSpc>
                          <a:spcPts val="1200"/>
                        </a:lnSpc>
                      </a:pPr>
                      <a:r>
                        <a:rPr kumimoji="1" lang="ja-JP" altLang="en-US" sz="1100" dirty="0">
                          <a:latin typeface="Meiryo UI" panose="020B0604030504040204" pitchFamily="50" charset="-128"/>
                          <a:ea typeface="Meiryo UI" panose="020B0604030504040204" pitchFamily="50" charset="-128"/>
                        </a:rPr>
                        <a:t>画像解析で髪のダメージなどを瞬時に数値化</a:t>
                      </a:r>
                      <a:endParaRPr kumimoji="1" lang="en-US" altLang="ja-JP" sz="11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（パナソニック ホールディングス株式会社）</a:t>
                      </a:r>
                    </a:p>
                  </a:txBody>
                  <a:tcPr>
                    <a:solidFill>
                      <a:schemeClr val="accent6">
                        <a:lumMod val="20000"/>
                        <a:lumOff val="80000"/>
                      </a:schemeClr>
                    </a:solidFill>
                  </a:tcPr>
                </a:tc>
                <a:tc>
                  <a:txBody>
                    <a:bodyPr/>
                    <a:lstStyle/>
                    <a:p>
                      <a:pPr>
                        <a:lnSpc>
                          <a:spcPts val="1200"/>
                        </a:lnSpc>
                      </a:pPr>
                      <a:r>
                        <a:rPr kumimoji="1" lang="ja-JP" altLang="en-US" sz="1100" dirty="0">
                          <a:latin typeface="Meiryo UI" panose="020B0604030504040204" pitchFamily="50" charset="-128"/>
                          <a:ea typeface="Meiryo UI" panose="020B0604030504040204" pitchFamily="50" charset="-128"/>
                        </a:rPr>
                        <a:t>超音波を活用した頭皮ケア体験</a:t>
                      </a:r>
                      <a:endParaRPr kumimoji="1" lang="en-US" altLang="ja-JP" sz="11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（ピクシーダストテクノロジーズ株式会社）</a:t>
                      </a:r>
                    </a:p>
                  </a:txBody>
                  <a:tcPr>
                    <a:solidFill>
                      <a:schemeClr val="accent6">
                        <a:lumMod val="20000"/>
                        <a:lumOff val="80000"/>
                      </a:schemeClr>
                    </a:solidFill>
                  </a:tcPr>
                </a:tc>
                <a:extLst>
                  <a:ext uri="{0D108BD9-81ED-4DB2-BD59-A6C34878D82A}">
                    <a16:rowId xmlns:a16="http://schemas.microsoft.com/office/drawing/2014/main" val="1730953459"/>
                  </a:ext>
                </a:extLst>
              </a:tr>
              <a:tr h="212329">
                <a:tc>
                  <a:txBody>
                    <a:bodyPr/>
                    <a:lstStyle/>
                    <a:p>
                      <a:pPr>
                        <a:lnSpc>
                          <a:spcPts val="1200"/>
                        </a:lnSpc>
                      </a:pPr>
                      <a:r>
                        <a:rPr kumimoji="1" lang="ja-JP" altLang="en-US" sz="1100" b="1" dirty="0">
                          <a:solidFill>
                            <a:schemeClr val="bg1"/>
                          </a:solidFill>
                          <a:latin typeface="Meiryo UI" panose="020B0604030504040204" pitchFamily="50" charset="-128"/>
                          <a:ea typeface="Meiryo UI" panose="020B0604030504040204" pitchFamily="50" charset="-128"/>
                        </a:rPr>
                        <a:t>肌</a:t>
                      </a:r>
                    </a:p>
                  </a:txBody>
                  <a:tcPr>
                    <a:solidFill>
                      <a:schemeClr val="accent5">
                        <a:lumMod val="50000"/>
                      </a:schemeClr>
                    </a:solidFill>
                  </a:tcPr>
                </a:tc>
                <a:tc>
                  <a:txBody>
                    <a:bodyPr/>
                    <a:lstStyle/>
                    <a:p>
                      <a:pPr>
                        <a:lnSpc>
                          <a:spcPts val="1200"/>
                        </a:lnSpc>
                      </a:pPr>
                      <a:r>
                        <a:rPr lang="ja-JP" altLang="en-US" sz="1100" dirty="0">
                          <a:latin typeface="Meiryo UI" panose="020B0604030504040204" pitchFamily="50" charset="-128"/>
                          <a:ea typeface="Meiryo UI" panose="020B0604030504040204" pitchFamily="50" charset="-128"/>
                        </a:rPr>
                        <a:t>肌の水分量測定</a:t>
                      </a:r>
                      <a:endParaRPr lang="en-US" altLang="ja-JP" sz="11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（株式会社サイエンス）</a:t>
                      </a:r>
                    </a:p>
                  </a:txBody>
                  <a:tcPr>
                    <a:solidFill>
                      <a:schemeClr val="accent6">
                        <a:lumMod val="20000"/>
                        <a:lumOff val="80000"/>
                      </a:schemeClr>
                    </a:solidFill>
                  </a:tcPr>
                </a:tc>
                <a:tc>
                  <a:txBody>
                    <a:bodyPr/>
                    <a:lstStyle/>
                    <a:p>
                      <a:pPr>
                        <a:lnSpc>
                          <a:spcPts val="1200"/>
                        </a:lnSpc>
                      </a:pPr>
                      <a:r>
                        <a:rPr kumimoji="1" lang="ja-JP" altLang="en-US" sz="1100" dirty="0">
                          <a:latin typeface="Meiryo UI" panose="020B0604030504040204" pitchFamily="50" charset="-128"/>
                          <a:ea typeface="Meiryo UI" panose="020B0604030504040204" pitchFamily="50" charset="-128"/>
                        </a:rPr>
                        <a:t>日本発の技術ウルトラファインバブル体験</a:t>
                      </a:r>
                      <a:endParaRPr kumimoji="1" lang="en-US" altLang="ja-JP" sz="11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（株式会社サイエンス）</a:t>
                      </a:r>
                    </a:p>
                  </a:txBody>
                  <a:tcPr>
                    <a:solidFill>
                      <a:schemeClr val="accent6">
                        <a:lumMod val="20000"/>
                        <a:lumOff val="80000"/>
                      </a:schemeClr>
                    </a:solidFill>
                  </a:tcPr>
                </a:tc>
                <a:extLst>
                  <a:ext uri="{0D108BD9-81ED-4DB2-BD59-A6C34878D82A}">
                    <a16:rowId xmlns:a16="http://schemas.microsoft.com/office/drawing/2014/main" val="3911843364"/>
                  </a:ext>
                </a:extLst>
              </a:tr>
            </a:tbl>
          </a:graphicData>
        </a:graphic>
      </p:graphicFrame>
      <p:cxnSp>
        <p:nvCxnSpPr>
          <p:cNvPr id="12" name="直線コネクタ 11">
            <a:extLst>
              <a:ext uri="{FF2B5EF4-FFF2-40B4-BE49-F238E27FC236}">
                <a16:creationId xmlns:a16="http://schemas.microsoft.com/office/drawing/2014/main" id="{889BEDE8-441C-4C7B-A70E-B569707B1C43}"/>
              </a:ext>
            </a:extLst>
          </p:cNvPr>
          <p:cNvCxnSpPr/>
          <p:nvPr/>
        </p:nvCxnSpPr>
        <p:spPr>
          <a:xfrm>
            <a:off x="5256569" y="3605858"/>
            <a:ext cx="1043815" cy="0"/>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29" name="図 28">
            <a:extLst>
              <a:ext uri="{FF2B5EF4-FFF2-40B4-BE49-F238E27FC236}">
                <a16:creationId xmlns:a16="http://schemas.microsoft.com/office/drawing/2014/main" id="{FEC2DA89-8446-9742-D1DE-7A19BF2DA1F3}"/>
              </a:ext>
            </a:extLst>
          </p:cNvPr>
          <p:cNvPicPr>
            <a:picLocks noChangeAspect="1"/>
          </p:cNvPicPr>
          <p:nvPr/>
        </p:nvPicPr>
        <p:blipFill rotWithShape="1">
          <a:blip r:embed="rId4"/>
          <a:srcRect l="723" t="9398" r="-5261" b="29954"/>
          <a:stretch/>
        </p:blipFill>
        <p:spPr>
          <a:xfrm>
            <a:off x="776160" y="6093424"/>
            <a:ext cx="1502857" cy="564543"/>
          </a:xfrm>
          <a:prstGeom prst="rect">
            <a:avLst/>
          </a:prstGeom>
          <a:ln w="28575">
            <a:solidFill>
              <a:schemeClr val="bg1"/>
            </a:solidFill>
          </a:ln>
        </p:spPr>
      </p:pic>
      <p:pic>
        <p:nvPicPr>
          <p:cNvPr id="30" name="図 29">
            <a:extLst>
              <a:ext uri="{FF2B5EF4-FFF2-40B4-BE49-F238E27FC236}">
                <a16:creationId xmlns:a16="http://schemas.microsoft.com/office/drawing/2014/main" id="{A74D0FDA-88AF-E1C6-172F-CBA49945B1A3}"/>
              </a:ext>
            </a:extLst>
          </p:cNvPr>
          <p:cNvPicPr>
            <a:picLocks noChangeAspect="1"/>
          </p:cNvPicPr>
          <p:nvPr/>
        </p:nvPicPr>
        <p:blipFill>
          <a:blip r:embed="rId5"/>
          <a:stretch>
            <a:fillRect/>
          </a:stretch>
        </p:blipFill>
        <p:spPr>
          <a:xfrm>
            <a:off x="2264285" y="6020085"/>
            <a:ext cx="994883" cy="657634"/>
          </a:xfrm>
          <a:prstGeom prst="rect">
            <a:avLst/>
          </a:prstGeom>
        </p:spPr>
      </p:pic>
      <p:sp>
        <p:nvSpPr>
          <p:cNvPr id="13" name="楕円 12">
            <a:extLst>
              <a:ext uri="{FF2B5EF4-FFF2-40B4-BE49-F238E27FC236}">
                <a16:creationId xmlns:a16="http://schemas.microsoft.com/office/drawing/2014/main" id="{DF7398B9-0B7F-468E-8F2F-E537636E79D2}"/>
              </a:ext>
            </a:extLst>
          </p:cNvPr>
          <p:cNvSpPr/>
          <p:nvPr/>
        </p:nvSpPr>
        <p:spPr>
          <a:xfrm>
            <a:off x="2923866" y="5203827"/>
            <a:ext cx="380750" cy="22437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歯</a:t>
            </a:r>
          </a:p>
        </p:txBody>
      </p:sp>
      <p:sp>
        <p:nvSpPr>
          <p:cNvPr id="33" name="楕円 32">
            <a:extLst>
              <a:ext uri="{FF2B5EF4-FFF2-40B4-BE49-F238E27FC236}">
                <a16:creationId xmlns:a16="http://schemas.microsoft.com/office/drawing/2014/main" id="{F712F010-86CD-478B-BA76-54A69137DF4D}"/>
              </a:ext>
            </a:extLst>
          </p:cNvPr>
          <p:cNvSpPr/>
          <p:nvPr/>
        </p:nvSpPr>
        <p:spPr>
          <a:xfrm>
            <a:off x="2923866" y="5979505"/>
            <a:ext cx="380750" cy="22437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髪</a:t>
            </a:r>
          </a:p>
        </p:txBody>
      </p:sp>
      <p:sp>
        <p:nvSpPr>
          <p:cNvPr id="34" name="楕円 33">
            <a:extLst>
              <a:ext uri="{FF2B5EF4-FFF2-40B4-BE49-F238E27FC236}">
                <a16:creationId xmlns:a16="http://schemas.microsoft.com/office/drawing/2014/main" id="{03751539-4038-4EAF-8EF8-BAF93FFD73C2}"/>
              </a:ext>
            </a:extLst>
          </p:cNvPr>
          <p:cNvSpPr/>
          <p:nvPr/>
        </p:nvSpPr>
        <p:spPr>
          <a:xfrm>
            <a:off x="307428" y="6464606"/>
            <a:ext cx="717184" cy="227484"/>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視覚</a:t>
            </a:r>
          </a:p>
        </p:txBody>
      </p:sp>
    </p:spTree>
    <p:extLst>
      <p:ext uri="{BB962C8B-B14F-4D97-AF65-F5344CB8AC3E}">
        <p14:creationId xmlns:p14="http://schemas.microsoft.com/office/powerpoint/2010/main" val="279895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5296B44-5572-4732-B695-24909C1645D4}"/>
              </a:ext>
            </a:extLst>
          </p:cNvPr>
          <p:cNvSpPr txBox="1"/>
          <p:nvPr/>
        </p:nvSpPr>
        <p:spPr>
          <a:xfrm>
            <a:off x="7337866" y="814677"/>
            <a:ext cx="2460032" cy="1859483"/>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来場者が健康づくりへの機運を維持</a:t>
            </a:r>
            <a:endParaRPr lang="en-US" altLang="ja-JP" sz="1200" dirty="0">
              <a:latin typeface="Meiryo UI" panose="020B0604030504040204" pitchFamily="50" charset="-128"/>
              <a:ea typeface="Meiryo UI" panose="020B0604030504040204" pitchFamily="50" charset="-128"/>
            </a:endParaRPr>
          </a:p>
          <a:p>
            <a:pPr>
              <a:spcAft>
                <a:spcPts val="500"/>
              </a:spcAft>
            </a:pPr>
            <a:r>
              <a:rPr lang="ja-JP" altLang="en-US" sz="1200" dirty="0">
                <a:latin typeface="Meiryo UI" panose="020B0604030504040204" pitchFamily="50" charset="-128"/>
                <a:ea typeface="Meiryo UI" panose="020B0604030504040204" pitchFamily="50" charset="-128"/>
              </a:rPr>
              <a:t>できるよう、イベント終了後、</a:t>
            </a:r>
            <a:r>
              <a:rPr lang="en-US" altLang="ja-JP" sz="1200" dirty="0">
                <a:latin typeface="Meiryo UI" panose="020B0604030504040204" pitchFamily="50" charset="-128"/>
                <a:ea typeface="Meiryo UI" panose="020B0604030504040204" pitchFamily="50" charset="-128"/>
              </a:rPr>
              <a:t>LINE</a:t>
            </a:r>
            <a:r>
              <a:rPr lang="ja-JP" altLang="en-US" sz="1200" dirty="0">
                <a:latin typeface="Meiryo UI" panose="020B0604030504040204" pitchFamily="50" charset="-128"/>
                <a:ea typeface="Meiryo UI" panose="020B0604030504040204" pitchFamily="50" charset="-128"/>
              </a:rPr>
              <a:t>で運動や食に関する動画を配信</a:t>
            </a:r>
            <a:endParaRPr lang="en-US" altLang="ja-JP" sz="12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■期間</a:t>
            </a:r>
            <a:r>
              <a:rPr lang="ja-JP" altLang="en-US" sz="1200" dirty="0">
                <a:latin typeface="Meiryo UI" panose="020B0604030504040204" pitchFamily="50" charset="-128"/>
                <a:ea typeface="Meiryo UI" panose="020B0604030504040204" pitchFamily="50" charset="-128"/>
              </a:rPr>
              <a:t>：イベント終了後４週間</a:t>
            </a:r>
            <a:endParaRPr lang="en-US" altLang="ja-JP" sz="12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■対象者</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LINE</a:t>
            </a:r>
            <a:r>
              <a:rPr lang="ja-JP" altLang="en-US" sz="1200" dirty="0">
                <a:latin typeface="Meiryo UI" panose="020B0604030504040204" pitchFamily="50" charset="-128"/>
                <a:ea typeface="Meiryo UI" panose="020B0604030504040204" pitchFamily="50" charset="-128"/>
              </a:rPr>
              <a:t>登録者 </a:t>
            </a:r>
            <a:r>
              <a:rPr lang="en-US" altLang="ja-JP" sz="1200" dirty="0">
                <a:latin typeface="Meiryo UI" panose="020B0604030504040204" pitchFamily="50" charset="-128"/>
                <a:ea typeface="Meiryo UI" panose="020B0604030504040204" pitchFamily="50" charset="-128"/>
              </a:rPr>
              <a:t>202</a:t>
            </a:r>
            <a:r>
              <a:rPr lang="ja-JP" altLang="en-US" sz="1200" dirty="0">
                <a:latin typeface="Meiryo UI" panose="020B0604030504040204" pitchFamily="50" charset="-128"/>
                <a:ea typeface="Meiryo UI" panose="020B0604030504040204" pitchFamily="50" charset="-128"/>
              </a:rPr>
              <a:t>名</a:t>
            </a:r>
            <a:endParaRPr lang="en-US" altLang="ja-JP" sz="1200" dirty="0">
              <a:latin typeface="Meiryo UI" panose="020B0604030504040204" pitchFamily="50" charset="-128"/>
              <a:ea typeface="Meiryo UI" panose="020B0604030504040204" pitchFamily="50" charset="-128"/>
            </a:endParaRPr>
          </a:p>
          <a:p>
            <a:pPr>
              <a:spcAft>
                <a:spcPts val="200"/>
              </a:spcAft>
            </a:pPr>
            <a:r>
              <a:rPr lang="ja-JP" altLang="en-US" sz="1200" b="1" dirty="0">
                <a:latin typeface="Meiryo UI" panose="020B0604030504040204" pitchFamily="50" charset="-128"/>
                <a:ea typeface="Meiryo UI" panose="020B0604030504040204" pitchFamily="50" charset="-128"/>
              </a:rPr>
              <a:t>■回数</a:t>
            </a:r>
            <a:r>
              <a:rPr lang="ja-JP" altLang="en-US" sz="1200" dirty="0">
                <a:latin typeface="Meiryo UI" panose="020B0604030504040204" pitchFamily="50" charset="-128"/>
                <a:ea typeface="Meiryo UI" panose="020B0604030504040204" pitchFamily="50" charset="-128"/>
              </a:rPr>
              <a:t>：４回（週</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回）</a:t>
            </a:r>
            <a:endParaRPr lang="en-US" altLang="ja-JP" sz="12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この他、「</a:t>
            </a:r>
            <a:r>
              <a:rPr lang="en-US" altLang="ja-JP" sz="1000" dirty="0">
                <a:latin typeface="Meiryo UI" panose="020B0604030504040204" pitchFamily="50" charset="-128"/>
                <a:ea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rPr>
              <a:t>歳若返り」」プロジェクト　　</a:t>
            </a:r>
            <a:endParaRPr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      SNS</a:t>
            </a:r>
            <a:r>
              <a:rPr lang="ja-JP" altLang="en-US" sz="1000" dirty="0">
                <a:latin typeface="Meiryo UI" panose="020B0604030504040204" pitchFamily="50" charset="-128"/>
                <a:ea typeface="Meiryo UI" panose="020B0604030504040204" pitchFamily="50" charset="-128"/>
              </a:rPr>
              <a:t>やアスマイルの登録勧奨等を実施</a:t>
            </a:r>
            <a:endParaRPr lang="en-US" altLang="ja-JP" sz="1000" dirty="0">
              <a:latin typeface="Meiryo UI" panose="020B0604030504040204" pitchFamily="50" charset="-128"/>
              <a:ea typeface="Meiryo UI" panose="020B0604030504040204" pitchFamily="50" charset="-128"/>
            </a:endParaRPr>
          </a:p>
          <a:p>
            <a:pPr>
              <a:spcBef>
                <a:spcPts val="300"/>
              </a:spcBef>
            </a:pPr>
            <a:r>
              <a:rPr lang="ja-JP" altLang="en-US" sz="1200" b="1" dirty="0">
                <a:latin typeface="Meiryo UI" panose="020B0604030504040204" pitchFamily="50" charset="-128"/>
                <a:ea typeface="Meiryo UI" panose="020B0604030504040204" pitchFamily="50" charset="-128"/>
              </a:rPr>
              <a:t>■配信内容</a:t>
            </a:r>
            <a:endParaRPr lang="en-US" altLang="ja-JP" sz="1200" b="1"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E5613244-B383-4107-8F10-5C1978FAAAF5}"/>
              </a:ext>
            </a:extLst>
          </p:cNvPr>
          <p:cNvSpPr txBox="1"/>
          <p:nvPr/>
        </p:nvSpPr>
        <p:spPr>
          <a:xfrm>
            <a:off x="5515325" y="935595"/>
            <a:ext cx="1517810" cy="844205"/>
          </a:xfrm>
          <a:prstGeom prst="rect">
            <a:avLst/>
          </a:prstGeom>
          <a:noFill/>
        </p:spPr>
        <p:txBody>
          <a:bodyPr wrap="square">
            <a:spAutoFit/>
          </a:bodyPr>
          <a:lstStyle/>
          <a:p>
            <a:pPr>
              <a:lnSpc>
                <a:spcPts val="1500"/>
              </a:lnSpc>
            </a:pPr>
            <a:r>
              <a:rPr lang="ja-JP" altLang="en-US" sz="1200" b="1" dirty="0">
                <a:solidFill>
                  <a:schemeClr val="accent5">
                    <a:lumMod val="50000"/>
                  </a:schemeClr>
                </a:solidFill>
                <a:latin typeface="Meiryo UI" panose="020B0604030504040204" pitchFamily="50" charset="-128"/>
                <a:ea typeface="Meiryo UI" panose="020B0604030504040204" pitchFamily="50" charset="-128"/>
              </a:rPr>
              <a:t>◀脳の健康度を計測</a:t>
            </a:r>
            <a:endParaRPr lang="en-US" altLang="ja-JP" sz="1200" b="1" dirty="0">
              <a:solidFill>
                <a:schemeClr val="accent5">
                  <a:lumMod val="50000"/>
                </a:schemeClr>
              </a:solidFill>
              <a:latin typeface="Meiryo UI" panose="020B0604030504040204" pitchFamily="50" charset="-128"/>
              <a:ea typeface="Meiryo UI" panose="020B0604030504040204" pitchFamily="50" charset="-128"/>
            </a:endParaRPr>
          </a:p>
          <a:p>
            <a:pPr>
              <a:lnSpc>
                <a:spcPts val="1500"/>
              </a:lnSpc>
            </a:pPr>
            <a:r>
              <a:rPr lang="ja-JP" altLang="en-US" sz="1200" dirty="0">
                <a:latin typeface="Meiryo UI" panose="020B0604030504040204" pitchFamily="50" charset="-128"/>
                <a:ea typeface="Meiryo UI" panose="020B0604030504040204" pitchFamily="50" charset="-128"/>
              </a:rPr>
              <a:t>映像を眺めるだけで視線の動きから判断力、注意力などを評価</a:t>
            </a:r>
            <a:endParaRPr lang="en-US" altLang="ja-JP" sz="1200" dirty="0">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A54746EC-0439-4F94-A59E-09D5FF1C12D9}"/>
              </a:ext>
            </a:extLst>
          </p:cNvPr>
          <p:cNvSpPr txBox="1"/>
          <p:nvPr/>
        </p:nvSpPr>
        <p:spPr>
          <a:xfrm>
            <a:off x="2036113" y="2228782"/>
            <a:ext cx="1485683" cy="1015663"/>
          </a:xfrm>
          <a:prstGeom prst="rect">
            <a:avLst/>
          </a:prstGeom>
          <a:noFill/>
        </p:spPr>
        <p:txBody>
          <a:bodyPr wrap="square">
            <a:spAutoFit/>
          </a:bodyPr>
          <a:lstStyle/>
          <a:p>
            <a:r>
              <a:rPr lang="ja-JP" altLang="en-US" sz="1200" b="1" dirty="0">
                <a:solidFill>
                  <a:schemeClr val="accent5">
                    <a:lumMod val="50000"/>
                  </a:schemeClr>
                </a:solidFill>
                <a:latin typeface="Meiryo UI" panose="020B0604030504040204" pitchFamily="50" charset="-128"/>
                <a:ea typeface="Meiryo UI" panose="020B0604030504040204" pitchFamily="50" charset="-128"/>
              </a:rPr>
              <a:t>◀トレーニング体験</a:t>
            </a:r>
            <a:endParaRPr lang="en-US" altLang="ja-JP" sz="1200" b="1" dirty="0">
              <a:solidFill>
                <a:schemeClr val="accent5">
                  <a:lumMod val="50000"/>
                </a:schemeClr>
              </a:solidFill>
              <a:latin typeface="Meiryo UI" panose="020B0604030504040204" pitchFamily="50" charset="-128"/>
              <a:ea typeface="Meiryo UI" panose="020B0604030504040204" pitchFamily="50" charset="-128"/>
            </a:endParaRPr>
          </a:p>
          <a:p>
            <a:pPr>
              <a:spcAft>
                <a:spcPts val="600"/>
              </a:spcAft>
            </a:pPr>
            <a:r>
              <a:rPr lang="ja-JP" altLang="en-US" sz="1200" dirty="0">
                <a:latin typeface="Meiryo UI" panose="020B0604030504040204" pitchFamily="50" charset="-128"/>
                <a:ea typeface="Meiryo UI" panose="020B0604030504040204" pitchFamily="50" charset="-128"/>
              </a:rPr>
              <a:t>スマートミラーで自分の動きを確認しながら、オンラインのトレーニング指導を体験</a:t>
            </a:r>
            <a:endParaRPr lang="en-US" altLang="ja-JP" sz="1200"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6F16F3AB-3BC0-4663-8B60-2C65D9563027}"/>
              </a:ext>
            </a:extLst>
          </p:cNvPr>
          <p:cNvSpPr/>
          <p:nvPr/>
        </p:nvSpPr>
        <p:spPr>
          <a:xfrm>
            <a:off x="178088" y="3785690"/>
            <a:ext cx="9619809" cy="296172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53">
            <a:extLst>
              <a:ext uri="{FF2B5EF4-FFF2-40B4-BE49-F238E27FC236}">
                <a16:creationId xmlns:a16="http://schemas.microsoft.com/office/drawing/2014/main" id="{863311B5-AD44-4A9C-A07A-F93CBC074C19}"/>
              </a:ext>
            </a:extLst>
          </p:cNvPr>
          <p:cNvSpPr txBox="1"/>
          <p:nvPr/>
        </p:nvSpPr>
        <p:spPr>
          <a:xfrm>
            <a:off x="217757" y="3864290"/>
            <a:ext cx="6452809" cy="3070071"/>
          </a:xfrm>
          <a:prstGeom prst="rect">
            <a:avLst/>
          </a:prstGeom>
          <a:noFill/>
        </p:spPr>
        <p:txBody>
          <a:bodyPr wrap="square">
            <a:spAutoFit/>
          </a:bodyPr>
          <a:lstStyle/>
          <a:p>
            <a:r>
              <a:rPr lang="en-US" altLang="ja-JP" sz="1200" b="1" dirty="0">
                <a:solidFill>
                  <a:schemeClr val="accent5">
                    <a:lumMod val="50000"/>
                  </a:schemeClr>
                </a:solidFill>
                <a:latin typeface="Meiryo UI" panose="020B0604030504040204" pitchFamily="50" charset="-128"/>
                <a:ea typeface="Meiryo UI" panose="020B0604030504040204" pitchFamily="50" charset="-128"/>
              </a:rPr>
              <a:t>【</a:t>
            </a:r>
            <a:r>
              <a:rPr lang="ja-JP" altLang="en-US" sz="1200" b="1" dirty="0">
                <a:solidFill>
                  <a:schemeClr val="accent5">
                    <a:lumMod val="50000"/>
                  </a:schemeClr>
                </a:solidFill>
                <a:latin typeface="Meiryo UI" panose="020B0604030504040204" pitchFamily="50" charset="-128"/>
                <a:ea typeface="Meiryo UI" panose="020B0604030504040204" pitchFamily="50" charset="-128"/>
              </a:rPr>
              <a:t>来場状況から</a:t>
            </a:r>
            <a:r>
              <a:rPr lang="en-US" altLang="ja-JP" sz="1200" b="1" dirty="0">
                <a:solidFill>
                  <a:schemeClr val="accent5">
                    <a:lumMod val="50000"/>
                  </a:schemeClr>
                </a:solidFill>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　開場前から入場待ちの列ができるなど、大変な賑わいであった。府政だよりやアスマイルで開催を知り、本イベントを </a:t>
            </a:r>
            <a:endParaRPr lang="en-US" altLang="ja-JP" sz="1100" dirty="0">
              <a:latin typeface="Meiryo UI" panose="020B0604030504040204" pitchFamily="50" charset="-128"/>
              <a:ea typeface="Meiryo UI" panose="020B0604030504040204" pitchFamily="50" charset="-128"/>
            </a:endParaRPr>
          </a:p>
          <a:p>
            <a:pPr>
              <a:spcAft>
                <a:spcPts val="300"/>
              </a:spcAft>
            </a:pP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目的に来場した方が多かった。</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➡多くの方に体験機会を提供できたことは評価。効果的であった広報媒体、「</a:t>
            </a:r>
            <a:r>
              <a:rPr lang="en-US" altLang="ja-JP" sz="1100" b="1" dirty="0">
                <a:latin typeface="+mn-ea"/>
              </a:rPr>
              <a:t>10</a:t>
            </a:r>
            <a:r>
              <a:rPr lang="ja-JP" altLang="en-US" sz="1100" b="1" dirty="0">
                <a:latin typeface="Meiryo UI" panose="020B0604030504040204" pitchFamily="50" charset="-128"/>
                <a:ea typeface="Meiryo UI" panose="020B0604030504040204" pitchFamily="50" charset="-128"/>
              </a:rPr>
              <a:t>歳若返り」や「先端技術」</a:t>
            </a:r>
            <a:endParaRPr lang="en-US" altLang="ja-JP" sz="1100" b="1" dirty="0">
              <a:latin typeface="Meiryo UI" panose="020B0604030504040204" pitchFamily="50" charset="-128"/>
              <a:ea typeface="Meiryo UI" panose="020B0604030504040204" pitchFamily="50" charset="-128"/>
            </a:endParaRPr>
          </a:p>
          <a:p>
            <a:pPr>
              <a:spcAft>
                <a:spcPts val="1200"/>
              </a:spcAft>
            </a:pPr>
            <a:r>
              <a:rPr lang="en-US" altLang="ja-JP" sz="1100" b="1"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といった言葉のインパクトを次年度の取組みにおいても積極的に活用。</a:t>
            </a:r>
            <a:endParaRPr lang="en-US" altLang="ja-JP" sz="1200" b="1" dirty="0">
              <a:latin typeface="Meiryo UI" panose="020B0604030504040204" pitchFamily="50" charset="-128"/>
              <a:ea typeface="Meiryo UI" panose="020B0604030504040204" pitchFamily="50" charset="-128"/>
            </a:endParaRPr>
          </a:p>
          <a:p>
            <a:r>
              <a:rPr lang="en-US" altLang="ja-JP" sz="1200" b="1" dirty="0">
                <a:solidFill>
                  <a:schemeClr val="accent5">
                    <a:lumMod val="50000"/>
                  </a:schemeClr>
                </a:solidFill>
                <a:latin typeface="Meiryo UI" panose="020B0604030504040204" pitchFamily="50" charset="-128"/>
                <a:ea typeface="Meiryo UI" panose="020B0604030504040204" pitchFamily="50" charset="-128"/>
              </a:rPr>
              <a:t>【</a:t>
            </a:r>
            <a:r>
              <a:rPr lang="ja-JP" altLang="en-US" sz="1200" b="1" dirty="0">
                <a:solidFill>
                  <a:schemeClr val="accent5">
                    <a:lumMod val="50000"/>
                  </a:schemeClr>
                </a:solidFill>
                <a:latin typeface="Meiryo UI" panose="020B0604030504040204" pitchFamily="50" charset="-128"/>
                <a:ea typeface="Meiryo UI" panose="020B0604030504040204" pitchFamily="50" charset="-128"/>
              </a:rPr>
              <a:t>アンケート結果から</a:t>
            </a:r>
            <a:r>
              <a:rPr lang="en-US" altLang="ja-JP" sz="1200" b="1" dirty="0">
                <a:solidFill>
                  <a:schemeClr val="accent5">
                    <a:lumMod val="50000"/>
                  </a:schemeClr>
                </a:solidFill>
                <a:latin typeface="Meiryo UI" panose="020B0604030504040204" pitchFamily="50" charset="-128"/>
                <a:ea typeface="Meiryo UI" panose="020B0604030504040204" pitchFamily="50" charset="-128"/>
              </a:rPr>
              <a:t>】</a:t>
            </a:r>
          </a:p>
          <a:p>
            <a:pPr>
              <a:spcAft>
                <a:spcPts val="300"/>
              </a:spcAft>
            </a:pPr>
            <a:r>
              <a:rPr lang="ja-JP" altLang="en-US" sz="1100" b="1" u="sng" dirty="0">
                <a:latin typeface="Meiryo UI" panose="020B0604030504040204" pitchFamily="50" charset="-128"/>
                <a:ea typeface="Meiryo UI" panose="020B0604030504040204" pitchFamily="50" charset="-128"/>
              </a:rPr>
              <a:t>◆からだの状況の把握や健康づくりに先端技術を活用することをどのように感じたか</a:t>
            </a:r>
            <a:endParaRPr lang="en-US" altLang="ja-JP" sz="1100" b="1" u="sng" dirty="0">
              <a:latin typeface="Meiryo UI" panose="020B0604030504040204" pitchFamily="50" charset="-128"/>
              <a:ea typeface="Meiryo UI" panose="020B0604030504040204" pitchFamily="50" charset="-128"/>
            </a:endParaRPr>
          </a:p>
          <a:p>
            <a:pPr>
              <a:lnSpc>
                <a:spcPts val="1500"/>
              </a:lnSpc>
            </a:pPr>
            <a:r>
              <a:rPr lang="ja-JP" altLang="en-US" sz="1100" dirty="0">
                <a:latin typeface="Meiryo UI" panose="020B0604030504040204" pitchFamily="50" charset="-128"/>
                <a:ea typeface="Meiryo UI" panose="020B0604030504040204" pitchFamily="50" charset="-128"/>
              </a:rPr>
              <a:t>　健康づくりに先端技術を活用することについて、</a:t>
            </a:r>
            <a:r>
              <a:rPr lang="en-US" altLang="ja-JP" sz="1100" dirty="0">
                <a:latin typeface="Meiryo UI" panose="020B0604030504040204" pitchFamily="50" charset="-128"/>
                <a:ea typeface="Meiryo UI" panose="020B0604030504040204" pitchFamily="50" charset="-128"/>
              </a:rPr>
              <a:t>8</a:t>
            </a:r>
            <a:r>
              <a:rPr lang="ja-JP" altLang="en-US" sz="1100" dirty="0">
                <a:latin typeface="Meiryo UI" panose="020B0604030504040204" pitchFamily="50" charset="-128"/>
                <a:ea typeface="Meiryo UI" panose="020B0604030504040204" pitchFamily="50" charset="-128"/>
              </a:rPr>
              <a:t>割超が肯定的な回答。ただし、「積極的に活用したい」との回答</a:t>
            </a:r>
            <a:endParaRPr lang="en-US" altLang="ja-JP" sz="1100" dirty="0">
              <a:latin typeface="Meiryo UI" panose="020B0604030504040204" pitchFamily="50" charset="-128"/>
              <a:ea typeface="Meiryo UI" panose="020B0604030504040204" pitchFamily="50" charset="-128"/>
            </a:endParaRPr>
          </a:p>
          <a:p>
            <a:pPr>
              <a:lnSpc>
                <a:spcPts val="1500"/>
              </a:lnSpc>
              <a:spcAft>
                <a:spcPts val="300"/>
              </a:spcAft>
            </a:pPr>
            <a:r>
              <a:rPr lang="ja-JP" altLang="en-US" sz="1100" dirty="0">
                <a:latin typeface="Meiryo UI" panose="020B0604030504040204" pitchFamily="50" charset="-128"/>
                <a:ea typeface="Meiryo UI" panose="020B0604030504040204" pitchFamily="50" charset="-128"/>
              </a:rPr>
              <a:t>　は</a:t>
            </a:r>
            <a:r>
              <a:rPr lang="en-US" altLang="ja-JP" sz="1100" dirty="0">
                <a:latin typeface="Meiryo UI" panose="020B0604030504040204" pitchFamily="50" charset="-128"/>
                <a:ea typeface="Meiryo UI" panose="020B0604030504040204" pitchFamily="50" charset="-128"/>
              </a:rPr>
              <a:t>34</a:t>
            </a:r>
            <a:r>
              <a:rPr lang="ja-JP" altLang="en-US" sz="1100" dirty="0">
                <a:latin typeface="Meiryo UI" panose="020B0604030504040204" pitchFamily="50" charset="-128"/>
                <a:ea typeface="Meiryo UI" panose="020B0604030504040204" pitchFamily="50" charset="-128"/>
              </a:rPr>
              <a:t>％とそれほど高くない状況</a:t>
            </a:r>
            <a:endParaRPr lang="en-US" altLang="ja-JP" sz="1100" dirty="0">
              <a:latin typeface="Meiryo UI" panose="020B0604030504040204" pitchFamily="50" charset="-128"/>
              <a:ea typeface="Meiryo UI" panose="020B0604030504040204" pitchFamily="50" charset="-128"/>
            </a:endParaRPr>
          </a:p>
          <a:p>
            <a:pPr>
              <a:spcAft>
                <a:spcPts val="300"/>
              </a:spcAft>
            </a:pPr>
            <a:r>
              <a:rPr lang="ja-JP" altLang="en-US" sz="1100" b="1" u="sng" dirty="0">
                <a:latin typeface="Meiryo UI" panose="020B0604030504040204" pitchFamily="50" charset="-128"/>
                <a:ea typeface="Meiryo UI" panose="020B0604030504040204" pitchFamily="50" charset="-128"/>
              </a:rPr>
              <a:t>◆参加前と比べ、健康やいきいきと暮らすために何かに取り組んでみたくなったか</a:t>
            </a:r>
            <a:endParaRPr lang="en-US" altLang="ja-JP" sz="1100" b="1" u="sng" dirty="0">
              <a:latin typeface="Meiryo UI" panose="020B0604030504040204" pitchFamily="50" charset="-128"/>
              <a:ea typeface="Meiryo UI" panose="020B0604030504040204" pitchFamily="50" charset="-128"/>
            </a:endParaRPr>
          </a:p>
          <a:p>
            <a:pPr>
              <a:spcAft>
                <a:spcPts val="300"/>
              </a:spcAft>
            </a:pPr>
            <a:r>
              <a:rPr lang="ja-JP" altLang="en-US" sz="1200" b="1"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約</a:t>
            </a:r>
            <a:r>
              <a:rPr lang="en-US" altLang="ja-JP" sz="1100" dirty="0">
                <a:latin typeface="Meiryo UI" panose="020B0604030504040204" pitchFamily="50" charset="-128"/>
                <a:ea typeface="Meiryo UI" panose="020B0604030504040204" pitchFamily="50" charset="-128"/>
              </a:rPr>
              <a:t>70</a:t>
            </a:r>
            <a:r>
              <a:rPr lang="ja-JP" altLang="en-US" sz="1100" dirty="0">
                <a:latin typeface="Meiryo UI" panose="020B0604030504040204" pitchFamily="50" charset="-128"/>
                <a:ea typeface="Meiryo UI" panose="020B0604030504040204" pitchFamily="50" charset="-128"/>
              </a:rPr>
              <a:t>％の方が、イベントへの参加前と比べて何かに取り組もうという意欲を持った。</a:t>
            </a:r>
            <a:endParaRPr lang="en-US" altLang="ja-JP" sz="1100"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 自身の健康や身体の状況を知ったことで、取組みへの前向きな意識につながった。</a:t>
            </a:r>
            <a:endParaRPr lang="en-US" altLang="ja-JP" sz="1100" b="1"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 ヘルスケア分野の先端技術について、関心はあるものの、未だ身近なものではない様子がうかがえる。</a:t>
            </a:r>
            <a:endParaRPr lang="en-US" altLang="ja-JP" sz="1100" b="1"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次年度の取組みを通じて多様な技術・サービスを発信し、さらに関心や活用意欲を高めていく。</a:t>
            </a:r>
            <a:endParaRPr lang="en-US" altLang="ja-JP" sz="1100" b="1"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a:t>
            </a:r>
            <a:endParaRPr lang="en-US" altLang="ja-JP" sz="1100" b="1" dirty="0">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680939A7-931E-44FA-B912-D5D119218DC5}"/>
              </a:ext>
            </a:extLst>
          </p:cNvPr>
          <p:cNvSpPr/>
          <p:nvPr/>
        </p:nvSpPr>
        <p:spPr>
          <a:xfrm>
            <a:off x="178088" y="3620151"/>
            <a:ext cx="1858025" cy="24413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latin typeface="Meiryo UI" panose="020B0604030504040204" pitchFamily="50" charset="-128"/>
                <a:ea typeface="Meiryo UI" panose="020B0604030504040204" pitchFamily="50" charset="-128"/>
              </a:rPr>
              <a:t>成果や今後への展望</a:t>
            </a:r>
          </a:p>
        </p:txBody>
      </p:sp>
      <p:pic>
        <p:nvPicPr>
          <p:cNvPr id="3" name="図 2">
            <a:extLst>
              <a:ext uri="{FF2B5EF4-FFF2-40B4-BE49-F238E27FC236}">
                <a16:creationId xmlns:a16="http://schemas.microsoft.com/office/drawing/2014/main" id="{1AFEFA13-4F06-7B55-A198-5DB71DAE973B}"/>
              </a:ext>
            </a:extLst>
          </p:cNvPr>
          <p:cNvPicPr>
            <a:picLocks noChangeAspect="1"/>
          </p:cNvPicPr>
          <p:nvPr/>
        </p:nvPicPr>
        <p:blipFill>
          <a:blip r:embed="rId2"/>
          <a:stretch>
            <a:fillRect/>
          </a:stretch>
        </p:blipFill>
        <p:spPr>
          <a:xfrm>
            <a:off x="3858417" y="957951"/>
            <a:ext cx="1608631" cy="1124618"/>
          </a:xfrm>
          <a:prstGeom prst="rect">
            <a:avLst/>
          </a:prstGeom>
        </p:spPr>
      </p:pic>
      <p:pic>
        <p:nvPicPr>
          <p:cNvPr id="7" name="図 6">
            <a:extLst>
              <a:ext uri="{FF2B5EF4-FFF2-40B4-BE49-F238E27FC236}">
                <a16:creationId xmlns:a16="http://schemas.microsoft.com/office/drawing/2014/main" id="{DBAC267D-FF52-950C-2BF3-F6B708368AA5}"/>
              </a:ext>
            </a:extLst>
          </p:cNvPr>
          <p:cNvPicPr>
            <a:picLocks noChangeAspect="1"/>
          </p:cNvPicPr>
          <p:nvPr/>
        </p:nvPicPr>
        <p:blipFill>
          <a:blip r:embed="rId3"/>
          <a:srcRect r="-4259" b="13447"/>
          <a:stretch/>
        </p:blipFill>
        <p:spPr>
          <a:xfrm>
            <a:off x="693616" y="2261039"/>
            <a:ext cx="1385775" cy="1184948"/>
          </a:xfrm>
          <a:prstGeom prst="rect">
            <a:avLst/>
          </a:prstGeom>
        </p:spPr>
      </p:pic>
      <p:sp>
        <p:nvSpPr>
          <p:cNvPr id="14" name="テキスト ボックス 13">
            <a:extLst>
              <a:ext uri="{FF2B5EF4-FFF2-40B4-BE49-F238E27FC236}">
                <a16:creationId xmlns:a16="http://schemas.microsoft.com/office/drawing/2014/main" id="{A698877B-1716-8D5B-717B-5948325088D4}"/>
              </a:ext>
            </a:extLst>
          </p:cNvPr>
          <p:cNvSpPr txBox="1"/>
          <p:nvPr/>
        </p:nvSpPr>
        <p:spPr>
          <a:xfrm>
            <a:off x="5468768" y="2069921"/>
            <a:ext cx="1655245" cy="1036566"/>
          </a:xfrm>
          <a:prstGeom prst="rect">
            <a:avLst/>
          </a:prstGeom>
          <a:noFill/>
        </p:spPr>
        <p:txBody>
          <a:bodyPr wrap="square">
            <a:spAutoFit/>
          </a:bodyPr>
          <a:lstStyle/>
          <a:p>
            <a:pPr>
              <a:lnSpc>
                <a:spcPts val="1500"/>
              </a:lnSpc>
            </a:pPr>
            <a:r>
              <a:rPr lang="ja-JP" altLang="en-US" sz="1200" b="1" dirty="0">
                <a:solidFill>
                  <a:schemeClr val="accent5">
                    <a:lumMod val="50000"/>
                  </a:schemeClr>
                </a:solidFill>
                <a:latin typeface="Meiryo UI" panose="020B0604030504040204" pitchFamily="50" charset="-128"/>
                <a:ea typeface="Meiryo UI" panose="020B0604030504040204" pitchFamily="50" charset="-128"/>
              </a:rPr>
              <a:t>◀ガンマ波サウンドを使った脳トレダンス体験</a:t>
            </a:r>
            <a:endParaRPr lang="en-US" altLang="ja-JP" sz="1200" b="1" dirty="0">
              <a:solidFill>
                <a:schemeClr val="accent5">
                  <a:lumMod val="50000"/>
                </a:schemeClr>
              </a:solidFill>
              <a:latin typeface="Meiryo UI" panose="020B0604030504040204" pitchFamily="50" charset="-128"/>
              <a:ea typeface="Meiryo UI" panose="020B0604030504040204" pitchFamily="50" charset="-128"/>
            </a:endParaRPr>
          </a:p>
          <a:p>
            <a:pPr>
              <a:lnSpc>
                <a:spcPts val="1500"/>
              </a:lnSpc>
            </a:pPr>
            <a:r>
              <a:rPr lang="en-US" altLang="ja-JP" sz="1200" dirty="0">
                <a:latin typeface="Meiryo UI" panose="020B0604030504040204" pitchFamily="50" charset="-128"/>
                <a:ea typeface="Meiryo UI" panose="020B0604030504040204" pitchFamily="50" charset="-128"/>
              </a:rPr>
              <a:t>BGM</a:t>
            </a:r>
            <a:r>
              <a:rPr lang="ja-JP" altLang="en-US" sz="1200" dirty="0">
                <a:latin typeface="Meiryo UI" panose="020B0604030504040204" pitchFamily="50" charset="-128"/>
                <a:ea typeface="Meiryo UI" panose="020B0604030504040204" pitchFamily="50" charset="-128"/>
              </a:rPr>
              <a:t>にガンマ波サウンド</a:t>
            </a:r>
            <a:r>
              <a:rPr lang="en-US" altLang="ja-JP" sz="9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を用いたダンスレッスンを実施</a:t>
            </a:r>
            <a:endParaRPr lang="en-US" altLang="ja-JP" sz="1200"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BCA54D0D-1692-095C-C41F-300E507CAD76}"/>
              </a:ext>
            </a:extLst>
          </p:cNvPr>
          <p:cNvPicPr>
            <a:picLocks noChangeAspect="1"/>
          </p:cNvPicPr>
          <p:nvPr/>
        </p:nvPicPr>
        <p:blipFill>
          <a:blip r:embed="rId4"/>
          <a:stretch>
            <a:fillRect/>
          </a:stretch>
        </p:blipFill>
        <p:spPr>
          <a:xfrm>
            <a:off x="678491" y="828046"/>
            <a:ext cx="1385775" cy="1400736"/>
          </a:xfrm>
          <a:prstGeom prst="rect">
            <a:avLst/>
          </a:prstGeom>
        </p:spPr>
      </p:pic>
      <p:sp>
        <p:nvSpPr>
          <p:cNvPr id="18" name="テキスト ボックス 17">
            <a:extLst>
              <a:ext uri="{FF2B5EF4-FFF2-40B4-BE49-F238E27FC236}">
                <a16:creationId xmlns:a16="http://schemas.microsoft.com/office/drawing/2014/main" id="{C9029206-ED98-5EB7-D955-9F4B0A3E641A}"/>
              </a:ext>
            </a:extLst>
          </p:cNvPr>
          <p:cNvSpPr txBox="1"/>
          <p:nvPr/>
        </p:nvSpPr>
        <p:spPr>
          <a:xfrm>
            <a:off x="2102522" y="933364"/>
            <a:ext cx="1399357" cy="830997"/>
          </a:xfrm>
          <a:prstGeom prst="rect">
            <a:avLst/>
          </a:prstGeom>
          <a:noFill/>
        </p:spPr>
        <p:txBody>
          <a:bodyPr wrap="square">
            <a:spAutoFit/>
          </a:bodyPr>
          <a:lstStyle/>
          <a:p>
            <a:r>
              <a:rPr lang="ja-JP" altLang="en-US" sz="1200" b="1" dirty="0">
                <a:solidFill>
                  <a:schemeClr val="accent5">
                    <a:lumMod val="50000"/>
                  </a:schemeClr>
                </a:solidFill>
                <a:latin typeface="Meiryo UI" panose="020B0604030504040204" pitchFamily="50" charset="-128"/>
                <a:ea typeface="Meiryo UI" panose="020B0604030504040204" pitchFamily="50" charset="-128"/>
              </a:rPr>
              <a:t>◀「脚点」を測定</a:t>
            </a:r>
            <a:endParaRPr lang="en-US" altLang="ja-JP" sz="1200" b="1"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脚の筋肉量が体重を支えるのに十分かどうかを点数化</a:t>
            </a:r>
          </a:p>
        </p:txBody>
      </p:sp>
      <p:sp>
        <p:nvSpPr>
          <p:cNvPr id="20" name="正方形/長方形 19">
            <a:extLst>
              <a:ext uri="{FF2B5EF4-FFF2-40B4-BE49-F238E27FC236}">
                <a16:creationId xmlns:a16="http://schemas.microsoft.com/office/drawing/2014/main" id="{82CD7586-A690-1D85-0D2E-A57AE76DE2EE}"/>
              </a:ext>
            </a:extLst>
          </p:cNvPr>
          <p:cNvSpPr/>
          <p:nvPr/>
        </p:nvSpPr>
        <p:spPr>
          <a:xfrm>
            <a:off x="386722" y="879869"/>
            <a:ext cx="252000" cy="252000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筋 肉</a:t>
            </a:r>
          </a:p>
        </p:txBody>
      </p:sp>
      <p:sp>
        <p:nvSpPr>
          <p:cNvPr id="21" name="正方形/長方形 20">
            <a:extLst>
              <a:ext uri="{FF2B5EF4-FFF2-40B4-BE49-F238E27FC236}">
                <a16:creationId xmlns:a16="http://schemas.microsoft.com/office/drawing/2014/main" id="{F9E5218C-92E2-A8E7-FF25-1BE12419FEE5}"/>
              </a:ext>
            </a:extLst>
          </p:cNvPr>
          <p:cNvSpPr/>
          <p:nvPr/>
        </p:nvSpPr>
        <p:spPr>
          <a:xfrm>
            <a:off x="3554148" y="945102"/>
            <a:ext cx="252000" cy="2437397"/>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脳</a:t>
            </a:r>
          </a:p>
        </p:txBody>
      </p:sp>
      <p:sp>
        <p:nvSpPr>
          <p:cNvPr id="23" name="テキスト ボックス 22">
            <a:extLst>
              <a:ext uri="{FF2B5EF4-FFF2-40B4-BE49-F238E27FC236}">
                <a16:creationId xmlns:a16="http://schemas.microsoft.com/office/drawing/2014/main" id="{D071C2D3-882E-01EC-7093-D33681154B14}"/>
              </a:ext>
            </a:extLst>
          </p:cNvPr>
          <p:cNvSpPr txBox="1"/>
          <p:nvPr/>
        </p:nvSpPr>
        <p:spPr>
          <a:xfrm>
            <a:off x="7379531" y="2527863"/>
            <a:ext cx="2359992" cy="840423"/>
          </a:xfrm>
          <a:prstGeom prst="rect">
            <a:avLst/>
          </a:prstGeom>
          <a:noFill/>
        </p:spPr>
        <p:txBody>
          <a:bodyPr wrap="square">
            <a:spAutoFit/>
          </a:bodyPr>
          <a:lstStyle/>
          <a:p>
            <a:pPr>
              <a:lnSpc>
                <a:spcPts val="1500"/>
              </a:lnSpc>
            </a:pPr>
            <a:r>
              <a:rPr lang="ja-JP" altLang="en-US" sz="1050" dirty="0">
                <a:latin typeface="Meiryo UI" panose="020B0604030504040204" pitchFamily="50" charset="-128"/>
                <a:ea typeface="Meiryo UI" panose="020B0604030504040204" pitchFamily="50" charset="-128"/>
              </a:rPr>
              <a:t>・大きな筋肉を鍛える下半身強化ダンス</a:t>
            </a:r>
            <a:endParaRPr lang="en-US" altLang="ja-JP" sz="1050" dirty="0">
              <a:latin typeface="Meiryo UI" panose="020B0604030504040204" pitchFamily="50" charset="-128"/>
              <a:ea typeface="Meiryo UI" panose="020B0604030504040204" pitchFamily="50" charset="-128"/>
            </a:endParaRPr>
          </a:p>
          <a:p>
            <a:pPr>
              <a:lnSpc>
                <a:spcPts val="1500"/>
              </a:lnSpc>
            </a:pPr>
            <a:r>
              <a:rPr lang="ja-JP" altLang="en-US" sz="1050" dirty="0">
                <a:latin typeface="Meiryo UI" panose="020B0604030504040204" pitchFamily="50" charset="-128"/>
                <a:ea typeface="Meiryo UI" panose="020B0604030504040204" pitchFamily="50" charset="-128"/>
              </a:rPr>
              <a:t>・基礎代謝をアップする簡単トレーニング　</a:t>
            </a:r>
            <a:endParaRPr lang="en-US" altLang="ja-JP" sz="1050" dirty="0">
              <a:latin typeface="Meiryo UI" panose="020B0604030504040204" pitchFamily="50" charset="-128"/>
              <a:ea typeface="Meiryo UI" panose="020B0604030504040204" pitchFamily="50" charset="-128"/>
            </a:endParaRPr>
          </a:p>
          <a:p>
            <a:pPr>
              <a:lnSpc>
                <a:spcPts val="1500"/>
              </a:lnSpc>
            </a:pPr>
            <a:r>
              <a:rPr lang="ja-JP" altLang="en-US" sz="1050" dirty="0">
                <a:latin typeface="Meiryo UI" panose="020B0604030504040204" pitchFamily="50" charset="-128"/>
                <a:ea typeface="Meiryo UI" panose="020B0604030504040204" pitchFamily="50" charset="-128"/>
              </a:rPr>
              <a:t>・ビタミンと乳酸菌を一緒に摂取しよう</a:t>
            </a:r>
            <a:endParaRPr lang="en-US" altLang="ja-JP" sz="1050" dirty="0">
              <a:latin typeface="Meiryo UI" panose="020B0604030504040204" pitchFamily="50" charset="-128"/>
              <a:ea typeface="Meiryo UI" panose="020B0604030504040204" pitchFamily="50" charset="-128"/>
            </a:endParaRPr>
          </a:p>
          <a:p>
            <a:pPr>
              <a:lnSpc>
                <a:spcPts val="1500"/>
              </a:lnSpc>
            </a:pPr>
            <a:r>
              <a:rPr lang="ja-JP" altLang="en-US" sz="1050" dirty="0">
                <a:latin typeface="Meiryo UI" panose="020B0604030504040204" pitchFamily="50" charset="-128"/>
                <a:ea typeface="Meiryo UI" panose="020B0604030504040204" pitchFamily="50" charset="-128"/>
              </a:rPr>
              <a:t>・歩行速度を意識してみよう　　　　　等</a:t>
            </a:r>
            <a:endParaRPr lang="en-US" altLang="ja-JP" sz="1050" dirty="0">
              <a:latin typeface="Meiryo UI" panose="020B0604030504040204" pitchFamily="50" charset="-128"/>
              <a:ea typeface="Meiryo UI" panose="020B0604030504040204" pitchFamily="50" charset="-128"/>
            </a:endParaRPr>
          </a:p>
        </p:txBody>
      </p:sp>
      <p:sp>
        <p:nvSpPr>
          <p:cNvPr id="24" name="四角形: 角を丸くする 23">
            <a:extLst>
              <a:ext uri="{FF2B5EF4-FFF2-40B4-BE49-F238E27FC236}">
                <a16:creationId xmlns:a16="http://schemas.microsoft.com/office/drawing/2014/main" id="{3538F49F-9691-2807-DFD9-C5D56E52E7D7}"/>
              </a:ext>
            </a:extLst>
          </p:cNvPr>
          <p:cNvSpPr/>
          <p:nvPr/>
        </p:nvSpPr>
        <p:spPr>
          <a:xfrm>
            <a:off x="7273163" y="591642"/>
            <a:ext cx="2480413" cy="2921620"/>
          </a:xfrm>
          <a:prstGeom prst="roundRect">
            <a:avLst>
              <a:gd name="adj" fmla="val 8750"/>
            </a:avLst>
          </a:pr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2F91D957-7AE7-474C-A7E9-A64E548BDB81}"/>
              </a:ext>
            </a:extLst>
          </p:cNvPr>
          <p:cNvSpPr/>
          <p:nvPr/>
        </p:nvSpPr>
        <p:spPr>
          <a:xfrm>
            <a:off x="7424677" y="463782"/>
            <a:ext cx="2124000" cy="3024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イベント後の</a:t>
            </a:r>
            <a:r>
              <a:rPr kumimoji="1" lang="en-US" altLang="ja-JP" sz="1400" b="1" dirty="0">
                <a:latin typeface="Meiryo UI" panose="020B0604030504040204" pitchFamily="50" charset="-128"/>
                <a:ea typeface="Meiryo UI" panose="020B0604030504040204" pitchFamily="50" charset="-128"/>
              </a:rPr>
              <a:t>LINE</a:t>
            </a:r>
            <a:r>
              <a:rPr kumimoji="1" lang="ja-JP" altLang="en-US" sz="1400" b="1" dirty="0">
                <a:latin typeface="Meiryo UI" panose="020B0604030504040204" pitchFamily="50" charset="-128"/>
                <a:ea typeface="Meiryo UI" panose="020B0604030504040204" pitchFamily="50" charset="-128"/>
              </a:rPr>
              <a:t>配信</a:t>
            </a:r>
          </a:p>
        </p:txBody>
      </p:sp>
      <p:sp>
        <p:nvSpPr>
          <p:cNvPr id="25" name="四角形: 角を丸くする 24">
            <a:extLst>
              <a:ext uri="{FF2B5EF4-FFF2-40B4-BE49-F238E27FC236}">
                <a16:creationId xmlns:a16="http://schemas.microsoft.com/office/drawing/2014/main" id="{867A0E19-9B60-EFCB-C0C4-DE6394633D1F}"/>
              </a:ext>
            </a:extLst>
          </p:cNvPr>
          <p:cNvSpPr/>
          <p:nvPr/>
        </p:nvSpPr>
        <p:spPr>
          <a:xfrm>
            <a:off x="204477" y="576134"/>
            <a:ext cx="6915367" cy="2949651"/>
          </a:xfrm>
          <a:prstGeom prst="roundRect">
            <a:avLst>
              <a:gd name="adj" fmla="val 7354"/>
            </a:avLst>
          </a:pr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a:extLst>
              <a:ext uri="{FF2B5EF4-FFF2-40B4-BE49-F238E27FC236}">
                <a16:creationId xmlns:a16="http://schemas.microsoft.com/office/drawing/2014/main" id="{DC6B3F3D-28A0-601E-3C40-436BFFD26B46}"/>
              </a:ext>
            </a:extLst>
          </p:cNvPr>
          <p:cNvSpPr/>
          <p:nvPr/>
        </p:nvSpPr>
        <p:spPr>
          <a:xfrm rot="5400000">
            <a:off x="6836753" y="1906221"/>
            <a:ext cx="696463" cy="259687"/>
          </a:xfrm>
          <a:prstGeom prst="triangle">
            <a:avLst>
              <a:gd name="adj" fmla="val 50000"/>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53772D21-DB29-4FCC-BA53-E7DA7FB386ED}"/>
              </a:ext>
            </a:extLst>
          </p:cNvPr>
          <p:cNvSpPr/>
          <p:nvPr/>
        </p:nvSpPr>
        <p:spPr>
          <a:xfrm>
            <a:off x="471055" y="451472"/>
            <a:ext cx="6480000" cy="3028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体験ブースの様子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「筋肉」、「脳」ブースの例</a:t>
            </a:r>
          </a:p>
        </p:txBody>
      </p:sp>
      <p:pic>
        <p:nvPicPr>
          <p:cNvPr id="11" name="図 10">
            <a:extLst>
              <a:ext uri="{FF2B5EF4-FFF2-40B4-BE49-F238E27FC236}">
                <a16:creationId xmlns:a16="http://schemas.microsoft.com/office/drawing/2014/main" id="{D75842E3-03F9-4647-9DE0-73EB5FC1BB01}"/>
              </a:ext>
            </a:extLst>
          </p:cNvPr>
          <p:cNvPicPr>
            <a:picLocks noChangeAspect="1"/>
          </p:cNvPicPr>
          <p:nvPr/>
        </p:nvPicPr>
        <p:blipFill>
          <a:blip r:embed="rId5">
            <a:extLst>
              <a:ext uri="{BEBA8EAE-BF5A-486C-A8C5-ECC9F3942E4B}">
                <a14:imgProps xmlns:a14="http://schemas.microsoft.com/office/drawing/2010/main">
                  <a14:imgLayer r:embed="rId6">
                    <a14:imgEffect>
                      <a14:artisticBlur radius="3"/>
                    </a14:imgEffect>
                  </a14:imgLayer>
                </a14:imgProps>
              </a:ext>
            </a:extLst>
          </a:blip>
          <a:stretch>
            <a:fillRect/>
          </a:stretch>
        </p:blipFill>
        <p:spPr>
          <a:xfrm>
            <a:off x="3857323" y="2183575"/>
            <a:ext cx="1600761" cy="1198924"/>
          </a:xfrm>
          <a:prstGeom prst="rect">
            <a:avLst/>
          </a:prstGeom>
        </p:spPr>
      </p:pic>
      <p:sp>
        <p:nvSpPr>
          <p:cNvPr id="29" name="正方形/長方形 28">
            <a:extLst>
              <a:ext uri="{FF2B5EF4-FFF2-40B4-BE49-F238E27FC236}">
                <a16:creationId xmlns:a16="http://schemas.microsoft.com/office/drawing/2014/main" id="{0C239281-D33F-4F83-ABCA-6C3ADADAC30C}"/>
              </a:ext>
            </a:extLst>
          </p:cNvPr>
          <p:cNvSpPr/>
          <p:nvPr/>
        </p:nvSpPr>
        <p:spPr>
          <a:xfrm>
            <a:off x="6663036" y="4015304"/>
            <a:ext cx="3051867" cy="2637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a:extLst>
              <a:ext uri="{FF2B5EF4-FFF2-40B4-BE49-F238E27FC236}">
                <a16:creationId xmlns:a16="http://schemas.microsoft.com/office/drawing/2014/main" id="{45F6116B-1AB4-4CC1-BAED-DF7CB66B0804}"/>
              </a:ext>
            </a:extLst>
          </p:cNvPr>
          <p:cNvPicPr>
            <a:picLocks noChangeAspect="1"/>
          </p:cNvPicPr>
          <p:nvPr/>
        </p:nvPicPr>
        <p:blipFill>
          <a:blip r:embed="rId7"/>
          <a:stretch>
            <a:fillRect/>
          </a:stretch>
        </p:blipFill>
        <p:spPr>
          <a:xfrm>
            <a:off x="6686635" y="5486721"/>
            <a:ext cx="1306298" cy="1132734"/>
          </a:xfrm>
          <a:prstGeom prst="rect">
            <a:avLst/>
          </a:prstGeom>
        </p:spPr>
      </p:pic>
      <p:sp>
        <p:nvSpPr>
          <p:cNvPr id="36" name="正方形/長方形 35">
            <a:extLst>
              <a:ext uri="{FF2B5EF4-FFF2-40B4-BE49-F238E27FC236}">
                <a16:creationId xmlns:a16="http://schemas.microsoft.com/office/drawing/2014/main" id="{26B3DE7B-F17D-4134-93D5-A381038F7B6C}"/>
              </a:ext>
            </a:extLst>
          </p:cNvPr>
          <p:cNvSpPr/>
          <p:nvPr/>
        </p:nvSpPr>
        <p:spPr>
          <a:xfrm>
            <a:off x="0" y="0"/>
            <a:ext cx="9906000" cy="3474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令和６年度「</a:t>
            </a:r>
            <a:r>
              <a:rPr lang="en-US" altLang="ja-JP" sz="2000" b="1" dirty="0">
                <a:solidFill>
                  <a:schemeClr val="bg1"/>
                </a:solidFill>
                <a:latin typeface="Meiryo UI" panose="020B0604030504040204" pitchFamily="50" charset="-128"/>
                <a:ea typeface="Meiryo UI" panose="020B0604030504040204" pitchFamily="50" charset="-128"/>
              </a:rPr>
              <a:t>10</a:t>
            </a:r>
            <a:r>
              <a:rPr lang="ja-JP" altLang="en-US" sz="2000" b="1" dirty="0">
                <a:solidFill>
                  <a:schemeClr val="bg1"/>
                </a:solidFill>
                <a:latin typeface="Meiryo UI" panose="020B0604030504040204" pitchFamily="50" charset="-128"/>
                <a:ea typeface="Meiryo UI" panose="020B0604030504040204" pitchFamily="50" charset="-128"/>
              </a:rPr>
              <a:t>歳若返り」プロジェクト推進事業について</a:t>
            </a:r>
          </a:p>
        </p:txBody>
      </p:sp>
      <p:sp>
        <p:nvSpPr>
          <p:cNvPr id="37" name="正方形/長方形 36">
            <a:extLst>
              <a:ext uri="{FF2B5EF4-FFF2-40B4-BE49-F238E27FC236}">
                <a16:creationId xmlns:a16="http://schemas.microsoft.com/office/drawing/2014/main" id="{A4678AD6-B9FD-411F-974E-407C8A9CCA36}"/>
              </a:ext>
            </a:extLst>
          </p:cNvPr>
          <p:cNvSpPr/>
          <p:nvPr/>
        </p:nvSpPr>
        <p:spPr>
          <a:xfrm>
            <a:off x="8829705" y="42173"/>
            <a:ext cx="898206" cy="2578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65317" rtlCol="0" anchor="ctr"/>
          <a:lstStyle/>
          <a:p>
            <a:pPr algn="ctr">
              <a:lnSpc>
                <a:spcPts val="1814"/>
              </a:lnSpc>
            </a:pPr>
            <a:r>
              <a:rPr kumimoji="1" lang="ja-JP" altLang="en-US" sz="1400" dirty="0">
                <a:solidFill>
                  <a:schemeClr val="tx1"/>
                </a:solidFill>
                <a:latin typeface="Meiryo UI" panose="020B0604030504040204" pitchFamily="50" charset="-128"/>
                <a:ea typeface="Meiryo UI" panose="020B0604030504040204" pitchFamily="50" charset="-128"/>
              </a:rPr>
              <a:t>資料１</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CA7478B2-DC7F-43F7-ACEC-76EB506C7220}"/>
              </a:ext>
            </a:extLst>
          </p:cNvPr>
          <p:cNvPicPr>
            <a:picLocks noChangeAspect="1"/>
          </p:cNvPicPr>
          <p:nvPr/>
        </p:nvPicPr>
        <p:blipFill>
          <a:blip r:embed="rId8"/>
          <a:stretch>
            <a:fillRect/>
          </a:stretch>
        </p:blipFill>
        <p:spPr>
          <a:xfrm>
            <a:off x="7986131" y="4562601"/>
            <a:ext cx="1126482" cy="794466"/>
          </a:xfrm>
          <a:prstGeom prst="rect">
            <a:avLst/>
          </a:prstGeom>
        </p:spPr>
      </p:pic>
      <p:pic>
        <p:nvPicPr>
          <p:cNvPr id="27" name="図 26">
            <a:extLst>
              <a:ext uri="{FF2B5EF4-FFF2-40B4-BE49-F238E27FC236}">
                <a16:creationId xmlns:a16="http://schemas.microsoft.com/office/drawing/2014/main" id="{82D518EF-D057-41A5-B5EC-B7C9CFF994F5}"/>
              </a:ext>
            </a:extLst>
          </p:cNvPr>
          <p:cNvPicPr>
            <a:picLocks noChangeAspect="1"/>
          </p:cNvPicPr>
          <p:nvPr/>
        </p:nvPicPr>
        <p:blipFill>
          <a:blip r:embed="rId9"/>
          <a:stretch>
            <a:fillRect/>
          </a:stretch>
        </p:blipFill>
        <p:spPr>
          <a:xfrm>
            <a:off x="6664518" y="4308425"/>
            <a:ext cx="1302482" cy="1058501"/>
          </a:xfrm>
          <a:prstGeom prst="rect">
            <a:avLst/>
          </a:prstGeom>
        </p:spPr>
      </p:pic>
      <p:sp>
        <p:nvSpPr>
          <p:cNvPr id="30" name="正方形/長方形 29">
            <a:extLst>
              <a:ext uri="{FF2B5EF4-FFF2-40B4-BE49-F238E27FC236}">
                <a16:creationId xmlns:a16="http://schemas.microsoft.com/office/drawing/2014/main" id="{044AE7DB-5D67-4FBE-ACCE-4971C0148EA6}"/>
              </a:ext>
            </a:extLst>
          </p:cNvPr>
          <p:cNvSpPr/>
          <p:nvPr/>
        </p:nvSpPr>
        <p:spPr>
          <a:xfrm>
            <a:off x="7912836" y="4215822"/>
            <a:ext cx="1659605" cy="33931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latin typeface="Meiryo UI" panose="020B0604030504040204" pitchFamily="50" charset="-128"/>
                <a:ea typeface="Meiryo UI" panose="020B0604030504040204" pitchFamily="50" charset="-128"/>
              </a:rPr>
              <a:t>健康づくりに先端技術を活用することについて</a:t>
            </a:r>
          </a:p>
        </p:txBody>
      </p:sp>
      <p:sp>
        <p:nvSpPr>
          <p:cNvPr id="46" name="正方形/長方形 45">
            <a:extLst>
              <a:ext uri="{FF2B5EF4-FFF2-40B4-BE49-F238E27FC236}">
                <a16:creationId xmlns:a16="http://schemas.microsoft.com/office/drawing/2014/main" id="{9F098F7D-3A1A-4E2E-9B15-F6DDBAB6FC82}"/>
              </a:ext>
            </a:extLst>
          </p:cNvPr>
          <p:cNvSpPr/>
          <p:nvPr/>
        </p:nvSpPr>
        <p:spPr>
          <a:xfrm>
            <a:off x="6815451" y="3757012"/>
            <a:ext cx="2733226" cy="37237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来場者アンケート</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（回答</a:t>
            </a:r>
            <a:r>
              <a:rPr kumimoji="1" lang="en-US" altLang="ja-JP" sz="1100" b="1" dirty="0">
                <a:solidFill>
                  <a:schemeClr val="tx1"/>
                </a:solidFill>
                <a:latin typeface="Meiryo UI" panose="020B0604030504040204" pitchFamily="50" charset="-128"/>
                <a:ea typeface="Meiryo UI" panose="020B0604030504040204" pitchFamily="50" charset="-128"/>
              </a:rPr>
              <a:t>:892</a:t>
            </a:r>
            <a:r>
              <a:rPr kumimoji="1" lang="ja-JP" altLang="en-US" sz="1100" b="1" dirty="0">
                <a:solidFill>
                  <a:schemeClr val="tx1"/>
                </a:solidFill>
                <a:latin typeface="Meiryo UI" panose="020B0604030504040204" pitchFamily="50" charset="-128"/>
                <a:ea typeface="Meiryo UI" panose="020B0604030504040204" pitchFamily="50" charset="-128"/>
              </a:rPr>
              <a:t>名</a:t>
            </a: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回答率</a:t>
            </a:r>
            <a:r>
              <a:rPr kumimoji="1" lang="en-US" altLang="ja-JP" sz="1100" b="1" dirty="0">
                <a:solidFill>
                  <a:schemeClr val="tx1"/>
                </a:solidFill>
                <a:latin typeface="Meiryo UI" panose="020B0604030504040204" pitchFamily="50" charset="-128"/>
                <a:ea typeface="Meiryo UI" panose="020B0604030504040204" pitchFamily="50" charset="-128"/>
              </a:rPr>
              <a:t>:68.7%</a:t>
            </a:r>
            <a:r>
              <a:rPr kumimoji="1" lang="ja-JP" altLang="en-US" sz="1100" b="1" dirty="0">
                <a:solidFill>
                  <a:schemeClr val="tx1"/>
                </a:solidFill>
                <a:latin typeface="Meiryo UI" panose="020B0604030504040204" pitchFamily="50" charset="-128"/>
                <a:ea typeface="Meiryo UI" panose="020B0604030504040204" pitchFamily="50" charset="-128"/>
              </a:rPr>
              <a:t>）</a:t>
            </a: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DE2BABF0-178B-48D7-BA4A-E186E1696F84}"/>
              </a:ext>
            </a:extLst>
          </p:cNvPr>
          <p:cNvSpPr txBox="1"/>
          <p:nvPr/>
        </p:nvSpPr>
        <p:spPr>
          <a:xfrm>
            <a:off x="5446607" y="3035532"/>
            <a:ext cx="1655245" cy="384529"/>
          </a:xfrm>
          <a:prstGeom prst="rect">
            <a:avLst/>
          </a:prstGeom>
          <a:noFill/>
        </p:spPr>
        <p:txBody>
          <a:bodyPr wrap="square">
            <a:spAutoFit/>
          </a:bodyPr>
          <a:lstStyle/>
          <a:p>
            <a:pPr>
              <a:lnSpc>
                <a:spcPts val="1200"/>
              </a:lnSpc>
            </a:pP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認知機能ケアの可能性がある</a:t>
            </a:r>
            <a:endParaRPr lang="en-US" altLang="ja-JP" sz="900" dirty="0">
              <a:latin typeface="Meiryo UI" panose="020B0604030504040204" pitchFamily="50" charset="-128"/>
              <a:ea typeface="Meiryo UI" panose="020B0604030504040204" pitchFamily="50" charset="-128"/>
            </a:endParaRPr>
          </a:p>
          <a:p>
            <a:pPr>
              <a:lnSpc>
                <a:spcPts val="1200"/>
              </a:lnSpc>
            </a:pPr>
            <a:r>
              <a:rPr lang="ja-JP" altLang="en-US" sz="900" dirty="0">
                <a:latin typeface="Meiryo UI" panose="020B0604030504040204" pitchFamily="50" charset="-128"/>
                <a:ea typeface="Meiryo UI" panose="020B0604030504040204" pitchFamily="50" charset="-128"/>
              </a:rPr>
              <a:t>　 独自の変調を施した音</a:t>
            </a:r>
            <a:endParaRPr lang="en-US" altLang="ja-JP" sz="900" dirty="0">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49B60D30-639E-4B40-9F58-7A1AD5F1105C}"/>
              </a:ext>
            </a:extLst>
          </p:cNvPr>
          <p:cNvSpPr/>
          <p:nvPr/>
        </p:nvSpPr>
        <p:spPr>
          <a:xfrm>
            <a:off x="7967000" y="5430519"/>
            <a:ext cx="1659605" cy="33931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latin typeface="Meiryo UI" panose="020B0604030504040204" pitchFamily="50" charset="-128"/>
                <a:ea typeface="Meiryo UI" panose="020B0604030504040204" pitchFamily="50" charset="-128"/>
              </a:rPr>
              <a:t>イベント参加前と比べた、健康づくり等への取組み意欲</a:t>
            </a:r>
          </a:p>
        </p:txBody>
      </p:sp>
      <p:pic>
        <p:nvPicPr>
          <p:cNvPr id="5" name="図 4">
            <a:extLst>
              <a:ext uri="{FF2B5EF4-FFF2-40B4-BE49-F238E27FC236}">
                <a16:creationId xmlns:a16="http://schemas.microsoft.com/office/drawing/2014/main" id="{6B39B7D5-9A7B-4AED-9A33-602BB2200F28}"/>
              </a:ext>
            </a:extLst>
          </p:cNvPr>
          <p:cNvPicPr>
            <a:picLocks noChangeAspect="1"/>
          </p:cNvPicPr>
          <p:nvPr/>
        </p:nvPicPr>
        <p:blipFill>
          <a:blip r:embed="rId10"/>
          <a:stretch>
            <a:fillRect/>
          </a:stretch>
        </p:blipFill>
        <p:spPr>
          <a:xfrm>
            <a:off x="7986131" y="5822735"/>
            <a:ext cx="1383985" cy="743816"/>
          </a:xfrm>
          <a:prstGeom prst="rect">
            <a:avLst/>
          </a:prstGeom>
        </p:spPr>
      </p:pic>
    </p:spTree>
    <p:extLst>
      <p:ext uri="{BB962C8B-B14F-4D97-AF65-F5344CB8AC3E}">
        <p14:creationId xmlns:p14="http://schemas.microsoft.com/office/powerpoint/2010/main" val="3971464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AED92AC1-3E91-49C3-864E-E7B61E7C8A01}"/>
              </a:ext>
            </a:extLst>
          </p:cNvPr>
          <p:cNvSpPr/>
          <p:nvPr/>
        </p:nvSpPr>
        <p:spPr>
          <a:xfrm>
            <a:off x="178089" y="1391738"/>
            <a:ext cx="9627309" cy="40948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8">
            <a:extLst>
              <a:ext uri="{FF2B5EF4-FFF2-40B4-BE49-F238E27FC236}">
                <a16:creationId xmlns:a16="http://schemas.microsoft.com/office/drawing/2014/main" id="{D6322A28-B580-4E1B-8A45-E68AE4F93878}"/>
              </a:ext>
            </a:extLst>
          </p:cNvPr>
          <p:cNvSpPr/>
          <p:nvPr/>
        </p:nvSpPr>
        <p:spPr>
          <a:xfrm>
            <a:off x="100602" y="424213"/>
            <a:ext cx="3096000" cy="27095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２　シニア世代向けプログラムの実施</a:t>
            </a:r>
          </a:p>
        </p:txBody>
      </p:sp>
      <p:sp>
        <p:nvSpPr>
          <p:cNvPr id="9" name="テキスト ボックス 8">
            <a:extLst>
              <a:ext uri="{FF2B5EF4-FFF2-40B4-BE49-F238E27FC236}">
                <a16:creationId xmlns:a16="http://schemas.microsoft.com/office/drawing/2014/main" id="{B855889E-627B-49F6-99F1-34385D6F9B73}"/>
              </a:ext>
            </a:extLst>
          </p:cNvPr>
          <p:cNvSpPr txBox="1"/>
          <p:nvPr/>
        </p:nvSpPr>
        <p:spPr>
          <a:xfrm>
            <a:off x="253017" y="716432"/>
            <a:ext cx="9526457" cy="504369"/>
          </a:xfrm>
          <a:prstGeom prst="rect">
            <a:avLst/>
          </a:prstGeom>
          <a:noFill/>
          <a:ln>
            <a:noFill/>
          </a:ln>
        </p:spPr>
        <p:txBody>
          <a:bodyPr wrap="square" rtlCol="0">
            <a:spAutoFit/>
          </a:bodyPr>
          <a:lstStyle/>
          <a:p>
            <a:pPr>
              <a:lnSpc>
                <a:spcPts val="1700"/>
              </a:lnSpc>
            </a:pPr>
            <a:r>
              <a:rPr lang="ja-JP" altLang="en-US" sz="1200" dirty="0">
                <a:latin typeface="Meiryo UI" panose="020B0604030504040204" pitchFamily="50" charset="-128"/>
                <a:ea typeface="Meiryo UI" panose="020B0604030504040204" pitchFamily="50" charset="-128"/>
              </a:rPr>
              <a:t>健康づくりと多様な活動を支える「先端技術を活用した新たな呼吸機能の維持・向上プログラム」として、府内２か所の通所リハビリテーション施設において、 「</a:t>
            </a:r>
            <a:r>
              <a:rPr lang="en-US" altLang="ja-JP" sz="1200" dirty="0">
                <a:latin typeface="Meiryo UI" panose="020B0604030504040204" pitchFamily="50" charset="-128"/>
                <a:ea typeface="Meiryo UI" panose="020B0604030504040204" pitchFamily="50" charset="-128"/>
              </a:rPr>
              <a:t>VR</a:t>
            </a:r>
            <a:r>
              <a:rPr lang="ja-JP" altLang="en-US" sz="1200" dirty="0">
                <a:latin typeface="Meiryo UI" panose="020B0604030504040204" pitchFamily="50" charset="-128"/>
                <a:ea typeface="Meiryo UI" panose="020B0604030504040204" pitchFamily="50" charset="-128"/>
              </a:rPr>
              <a:t>吹き矢」を一定期間実施（受託事業者：</a:t>
            </a:r>
            <a:r>
              <a:rPr lang="en-US" altLang="ja-JP" sz="1200" dirty="0">
                <a:latin typeface="Meiryo UI" panose="020B0604030504040204" pitchFamily="50" charset="-128"/>
                <a:ea typeface="Meiryo UI" panose="020B0604030504040204" pitchFamily="50" charset="-128"/>
              </a:rPr>
              <a:t>TOPPAN</a:t>
            </a:r>
            <a:r>
              <a:rPr lang="ja-JP" altLang="en-US" sz="1200" dirty="0">
                <a:latin typeface="Meiryo UI" panose="020B0604030504040204" pitchFamily="50" charset="-128"/>
                <a:ea typeface="Meiryo UI" panose="020B0604030504040204" pitchFamily="50" charset="-128"/>
              </a:rPr>
              <a:t>株式</a:t>
            </a:r>
            <a:r>
              <a:rPr lang="ja-JP" altLang="en-US" sz="1100" dirty="0">
                <a:latin typeface="Meiryo UI" panose="020B0604030504040204" pitchFamily="50" charset="-128"/>
                <a:ea typeface="Meiryo UI" panose="020B0604030504040204" pitchFamily="50" charset="-128"/>
              </a:rPr>
              <a:t>会社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企画提案公募により選定</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EF818E45-8901-46E7-827F-B18872E42590}"/>
              </a:ext>
            </a:extLst>
          </p:cNvPr>
          <p:cNvSpPr txBox="1"/>
          <p:nvPr/>
        </p:nvSpPr>
        <p:spPr>
          <a:xfrm>
            <a:off x="207712" y="1576864"/>
            <a:ext cx="5927145" cy="290208"/>
          </a:xfrm>
          <a:prstGeom prst="rect">
            <a:avLst/>
          </a:prstGeom>
          <a:noFill/>
          <a:ln>
            <a:noFill/>
          </a:ln>
        </p:spPr>
        <p:txBody>
          <a:bodyPr wrap="square" rtlCol="0">
            <a:spAutoFit/>
          </a:bodyPr>
          <a:lstStyle/>
          <a:p>
            <a:pPr>
              <a:lnSpc>
                <a:spcPts val="1700"/>
              </a:lnSpc>
              <a:spcAft>
                <a:spcPts val="300"/>
              </a:spcAft>
            </a:pPr>
            <a:r>
              <a:rPr lang="en-US" altLang="ja-JP" sz="1350" b="1" u="sng" dirty="0">
                <a:solidFill>
                  <a:srgbClr val="002060"/>
                </a:solidFill>
                <a:highlight>
                  <a:srgbClr val="FFFF00"/>
                </a:highlight>
                <a:latin typeface="Meiryo UI" panose="020B0604030504040204" pitchFamily="50" charset="-128"/>
                <a:ea typeface="Meiryo UI" panose="020B0604030504040204" pitchFamily="50" charset="-128"/>
              </a:rPr>
              <a:t>【</a:t>
            </a:r>
            <a:r>
              <a:rPr lang="ja-JP" altLang="en-US" sz="1350" b="1" u="sng" dirty="0">
                <a:solidFill>
                  <a:srgbClr val="002060"/>
                </a:solidFill>
                <a:highlight>
                  <a:srgbClr val="FFFF00"/>
                </a:highlight>
                <a:latin typeface="Meiryo UI" panose="020B0604030504040204" pitchFamily="50" charset="-128"/>
                <a:ea typeface="Meiryo UI" panose="020B0604030504040204" pitchFamily="50" charset="-128"/>
              </a:rPr>
              <a:t>実施プログラム</a:t>
            </a:r>
            <a:r>
              <a:rPr lang="en-US" altLang="ja-JP" sz="1350" b="1" u="sng" dirty="0">
                <a:solidFill>
                  <a:srgbClr val="002060"/>
                </a:solidFill>
                <a:highlight>
                  <a:srgbClr val="FFFF00"/>
                </a:highlight>
                <a:latin typeface="Meiryo UI" panose="020B0604030504040204" pitchFamily="50" charset="-128"/>
                <a:ea typeface="Meiryo UI" panose="020B0604030504040204" pitchFamily="50" charset="-128"/>
              </a:rPr>
              <a:t>】</a:t>
            </a:r>
          </a:p>
        </p:txBody>
      </p:sp>
      <p:pic>
        <p:nvPicPr>
          <p:cNvPr id="31" name="図 30">
            <a:extLst>
              <a:ext uri="{FF2B5EF4-FFF2-40B4-BE49-F238E27FC236}">
                <a16:creationId xmlns:a16="http://schemas.microsoft.com/office/drawing/2014/main" id="{9DD3C544-7B9D-4C33-9BA3-93F1FAA066D4}"/>
              </a:ext>
            </a:extLst>
          </p:cNvPr>
          <p:cNvPicPr>
            <a:picLocks noChangeAspect="1"/>
          </p:cNvPicPr>
          <p:nvPr/>
        </p:nvPicPr>
        <p:blipFill rotWithShape="1">
          <a:blip r:embed="rId2"/>
          <a:srcRect l="4710" t="903" r="7350" b="3329"/>
          <a:stretch/>
        </p:blipFill>
        <p:spPr>
          <a:xfrm>
            <a:off x="7235659" y="1788294"/>
            <a:ext cx="1291290" cy="1212705"/>
          </a:xfrm>
          <a:prstGeom prst="rect">
            <a:avLst/>
          </a:prstGeom>
        </p:spPr>
      </p:pic>
      <p:sp>
        <p:nvSpPr>
          <p:cNvPr id="35" name="テキスト ボックス 34">
            <a:extLst>
              <a:ext uri="{FF2B5EF4-FFF2-40B4-BE49-F238E27FC236}">
                <a16:creationId xmlns:a16="http://schemas.microsoft.com/office/drawing/2014/main" id="{8744C361-48BB-4859-B142-C6A2149597D1}"/>
              </a:ext>
            </a:extLst>
          </p:cNvPr>
          <p:cNvSpPr txBox="1"/>
          <p:nvPr/>
        </p:nvSpPr>
        <p:spPr>
          <a:xfrm>
            <a:off x="7131775" y="1539773"/>
            <a:ext cx="1768621" cy="253916"/>
          </a:xfrm>
          <a:prstGeom prst="rect">
            <a:avLst/>
          </a:prstGeom>
          <a:noFill/>
        </p:spPr>
        <p:txBody>
          <a:bodyPr wrap="square">
            <a:spAutoFit/>
          </a:bodyPr>
          <a:lstStyle/>
          <a:p>
            <a:r>
              <a:rPr lang="ja-JP" altLang="en-US" sz="1050" dirty="0">
                <a:latin typeface="Meiryo UI" panose="020B0604030504040204" pitchFamily="50" charset="-128"/>
                <a:ea typeface="Meiryo UI" panose="020B0604030504040204" pitchFamily="50" charset="-128"/>
              </a:rPr>
              <a:t>▼ゲーム①</a:t>
            </a:r>
            <a:endParaRPr lang="en-US" altLang="ja-JP" sz="105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4782D327-5E8E-4EBE-8A71-72D460CCA85F}"/>
              </a:ext>
            </a:extLst>
          </p:cNvPr>
          <p:cNvSpPr txBox="1"/>
          <p:nvPr/>
        </p:nvSpPr>
        <p:spPr>
          <a:xfrm>
            <a:off x="5969643" y="1548480"/>
            <a:ext cx="1432351" cy="253916"/>
          </a:xfrm>
          <a:prstGeom prst="rect">
            <a:avLst/>
          </a:prstGeom>
          <a:noFill/>
        </p:spPr>
        <p:txBody>
          <a:bodyPr wrap="square">
            <a:spAutoFit/>
          </a:bodyPr>
          <a:lstStyle/>
          <a:p>
            <a:r>
              <a:rPr lang="ja-JP" altLang="en-US" sz="1050" dirty="0">
                <a:latin typeface="Meiryo UI" panose="020B0604030504040204" pitchFamily="50" charset="-128"/>
                <a:ea typeface="Meiryo UI" panose="020B0604030504040204" pitchFamily="50" charset="-128"/>
              </a:rPr>
              <a:t>▼体験の様子</a:t>
            </a:r>
            <a:endParaRPr lang="en-US" altLang="ja-JP" sz="105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FD920B8E-D102-4768-98B7-C0565F6D38EC}"/>
              </a:ext>
            </a:extLst>
          </p:cNvPr>
          <p:cNvSpPr/>
          <p:nvPr/>
        </p:nvSpPr>
        <p:spPr>
          <a:xfrm>
            <a:off x="100602" y="1251426"/>
            <a:ext cx="923929" cy="28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実施内容</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D4517892-B50D-4F84-9CCD-F852774CE8A8}"/>
              </a:ext>
            </a:extLst>
          </p:cNvPr>
          <p:cNvSpPr txBox="1"/>
          <p:nvPr/>
        </p:nvSpPr>
        <p:spPr>
          <a:xfrm>
            <a:off x="3235275" y="4711029"/>
            <a:ext cx="1360035" cy="230832"/>
          </a:xfrm>
          <a:prstGeom prst="rect">
            <a:avLst/>
          </a:prstGeom>
          <a:noFill/>
        </p:spPr>
        <p:txBody>
          <a:bodyPr wrap="square">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結果はとりまとめ中</a:t>
            </a:r>
          </a:p>
        </p:txBody>
      </p:sp>
      <p:grpSp>
        <p:nvGrpSpPr>
          <p:cNvPr id="5" name="グループ化 4">
            <a:extLst>
              <a:ext uri="{FF2B5EF4-FFF2-40B4-BE49-F238E27FC236}">
                <a16:creationId xmlns:a16="http://schemas.microsoft.com/office/drawing/2014/main" id="{BEAB12DE-D15A-4CC1-8E8D-20D2EBDC1947}"/>
              </a:ext>
            </a:extLst>
          </p:cNvPr>
          <p:cNvGrpSpPr/>
          <p:nvPr/>
        </p:nvGrpSpPr>
        <p:grpSpPr>
          <a:xfrm>
            <a:off x="452027" y="4356658"/>
            <a:ext cx="3566554" cy="375198"/>
            <a:chOff x="441293" y="4380029"/>
            <a:chExt cx="3566554" cy="375198"/>
          </a:xfrm>
        </p:grpSpPr>
        <p:sp>
          <p:nvSpPr>
            <p:cNvPr id="56" name="矢印: 五方向 55">
              <a:extLst>
                <a:ext uri="{FF2B5EF4-FFF2-40B4-BE49-F238E27FC236}">
                  <a16:creationId xmlns:a16="http://schemas.microsoft.com/office/drawing/2014/main" id="{72A4232B-0CF6-4B39-AF75-913E42643F69}"/>
                </a:ext>
              </a:extLst>
            </p:cNvPr>
            <p:cNvSpPr/>
            <p:nvPr/>
          </p:nvSpPr>
          <p:spPr>
            <a:xfrm>
              <a:off x="3245847" y="4380029"/>
              <a:ext cx="762000" cy="375198"/>
            </a:xfrm>
            <a:prstGeom prst="homePlat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  測定</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44" name="矢印: 五方向 43">
              <a:extLst>
                <a:ext uri="{FF2B5EF4-FFF2-40B4-BE49-F238E27FC236}">
                  <a16:creationId xmlns:a16="http://schemas.microsoft.com/office/drawing/2014/main" id="{6333713C-94BB-4D6B-8967-B4C0E3425017}"/>
                </a:ext>
              </a:extLst>
            </p:cNvPr>
            <p:cNvSpPr/>
            <p:nvPr/>
          </p:nvSpPr>
          <p:spPr>
            <a:xfrm>
              <a:off x="845423" y="4380029"/>
              <a:ext cx="2614758" cy="375198"/>
            </a:xfrm>
            <a:prstGeom prst="homePlat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　　プログラム実施 </a:t>
              </a:r>
              <a:r>
                <a:rPr kumimoji="1" lang="en-US" altLang="ja-JP" sz="1200" b="1" dirty="0">
                  <a:latin typeface="Meiryo UI" panose="020B0604030504040204" pitchFamily="50" charset="-128"/>
                  <a:ea typeface="Meiryo UI" panose="020B0604030504040204" pitchFamily="50" charset="-128"/>
                </a:rPr>
                <a:t>12</a:t>
              </a:r>
              <a:r>
                <a:rPr kumimoji="1" lang="ja-JP" altLang="en-US" sz="1200" b="1" dirty="0">
                  <a:latin typeface="Meiryo UI" panose="020B0604030504040204" pitchFamily="50" charset="-128"/>
                  <a:ea typeface="Meiryo UI" panose="020B0604030504040204" pitchFamily="50" charset="-128"/>
                </a:rPr>
                <a:t>回（</a:t>
              </a:r>
              <a:r>
                <a:rPr kumimoji="1" lang="en-US" altLang="ja-JP" sz="1200" b="1" dirty="0">
                  <a:latin typeface="Meiryo UI" panose="020B0604030504040204" pitchFamily="50" charset="-128"/>
                  <a:ea typeface="Meiryo UI" panose="020B0604030504040204" pitchFamily="50" charset="-128"/>
                </a:rPr>
                <a:t>3</a:t>
              </a:r>
              <a:r>
                <a:rPr kumimoji="1" lang="ja-JP" altLang="en-US" sz="1200" b="1" dirty="0">
                  <a:latin typeface="Meiryo UI" panose="020B0604030504040204" pitchFamily="50" charset="-128"/>
                  <a:ea typeface="Meiryo UI" panose="020B0604030504040204" pitchFamily="50" charset="-128"/>
                </a:rPr>
                <a:t>か月）</a:t>
              </a:r>
            </a:p>
          </p:txBody>
        </p:sp>
        <p:sp>
          <p:nvSpPr>
            <p:cNvPr id="43" name="矢印: 五方向 42">
              <a:extLst>
                <a:ext uri="{FF2B5EF4-FFF2-40B4-BE49-F238E27FC236}">
                  <a16:creationId xmlns:a16="http://schemas.microsoft.com/office/drawing/2014/main" id="{A9BEC4BD-345F-4588-9ACA-46BEEAFF73DC}"/>
                </a:ext>
              </a:extLst>
            </p:cNvPr>
            <p:cNvSpPr/>
            <p:nvPr/>
          </p:nvSpPr>
          <p:spPr>
            <a:xfrm>
              <a:off x="441293" y="4380029"/>
              <a:ext cx="695174" cy="375198"/>
            </a:xfrm>
            <a:prstGeom prst="homePlat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測定</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grpSp>
      <p:sp>
        <p:nvSpPr>
          <p:cNvPr id="61" name="正方形/長方形 60">
            <a:extLst>
              <a:ext uri="{FF2B5EF4-FFF2-40B4-BE49-F238E27FC236}">
                <a16:creationId xmlns:a16="http://schemas.microsoft.com/office/drawing/2014/main" id="{F1B75022-84F0-49B6-B2E7-A5D0E975BB42}"/>
              </a:ext>
            </a:extLst>
          </p:cNvPr>
          <p:cNvSpPr/>
          <p:nvPr/>
        </p:nvSpPr>
        <p:spPr>
          <a:xfrm>
            <a:off x="178089" y="5582848"/>
            <a:ext cx="9621723" cy="11785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0CDB5458-1162-479E-8582-69C46F7A7EB0}"/>
              </a:ext>
            </a:extLst>
          </p:cNvPr>
          <p:cNvSpPr/>
          <p:nvPr/>
        </p:nvSpPr>
        <p:spPr>
          <a:xfrm>
            <a:off x="122141" y="5524966"/>
            <a:ext cx="2717878" cy="23594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横展開に向けた情報発信等</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40B45D3E-6572-4C82-A439-C4B76FBE0B82}"/>
              </a:ext>
            </a:extLst>
          </p:cNvPr>
          <p:cNvSpPr txBox="1"/>
          <p:nvPr/>
        </p:nvSpPr>
        <p:spPr>
          <a:xfrm>
            <a:off x="276057" y="5758154"/>
            <a:ext cx="3549030" cy="974434"/>
          </a:xfrm>
          <a:prstGeom prst="rect">
            <a:avLst/>
          </a:prstGeom>
          <a:noFill/>
        </p:spPr>
        <p:txBody>
          <a:bodyPr wrap="square">
            <a:spAutoFit/>
          </a:bodyPr>
          <a:lstStyle/>
          <a:p>
            <a:pPr>
              <a:lnSpc>
                <a:spcPts val="1700"/>
              </a:lnSpc>
            </a:pPr>
            <a:r>
              <a:rPr lang="ja-JP" altLang="en-US" sz="1200" b="1" u="sng" dirty="0">
                <a:latin typeface="Meiryo UI" panose="020B0604030504040204" pitchFamily="50" charset="-128"/>
                <a:ea typeface="Meiryo UI" panose="020B0604030504040204" pitchFamily="50" charset="-128"/>
              </a:rPr>
              <a:t>高齢者施設関係者、口腔リハビリテーション関係者が集まる場で本取組みを紹介</a:t>
            </a:r>
            <a:endParaRPr lang="en-US" altLang="ja-JP" sz="1200" b="1" u="sng" dirty="0">
              <a:latin typeface="Meiryo UI" panose="020B0604030504040204" pitchFamily="50" charset="-128"/>
              <a:ea typeface="Meiryo UI" panose="020B0604030504040204" pitchFamily="50" charset="-128"/>
            </a:endParaRPr>
          </a:p>
          <a:p>
            <a:pPr>
              <a:lnSpc>
                <a:spcPts val="1200"/>
              </a:lnSpc>
            </a:pPr>
            <a:r>
              <a:rPr lang="ja-JP" altLang="en-US" sz="900" dirty="0">
                <a:latin typeface="Meiryo UI" panose="020B0604030504040204" pitchFamily="50" charset="-128"/>
                <a:ea typeface="Meiryo UI" panose="020B0604030504040204" pitchFamily="50" charset="-128"/>
              </a:rPr>
              <a:t>・ </a:t>
            </a:r>
            <a:r>
              <a:rPr lang="zh-TW" altLang="en-US" sz="900" dirty="0">
                <a:latin typeface="Meiryo UI" panose="020B0604030504040204" pitchFamily="50" charset="-128"/>
                <a:ea typeface="Meiryo UI" panose="020B0604030504040204" pitchFamily="50" charset="-128"/>
              </a:rPr>
              <a:t>大阪介護老人保健施設協会</a:t>
            </a:r>
            <a:r>
              <a:rPr lang="ja-JP" altLang="en-US" sz="900" dirty="0">
                <a:latin typeface="Meiryo UI" panose="020B0604030504040204" pitchFamily="50" charset="-128"/>
                <a:ea typeface="Meiryo UI" panose="020B0604030504040204" pitchFamily="50" charset="-128"/>
              </a:rPr>
              <a:t> 定例会</a:t>
            </a:r>
            <a:endParaRPr lang="en-US" altLang="ja-JP" sz="900" dirty="0">
              <a:latin typeface="Meiryo UI" panose="020B0604030504040204" pitchFamily="50" charset="-128"/>
              <a:ea typeface="Meiryo UI" panose="020B0604030504040204" pitchFamily="50" charset="-128"/>
            </a:endParaRPr>
          </a:p>
          <a:p>
            <a:pPr>
              <a:lnSpc>
                <a:spcPts val="1200"/>
              </a:lnSpc>
            </a:pPr>
            <a:r>
              <a:rPr lang="ja-JP" altLang="en-US" sz="900" dirty="0">
                <a:latin typeface="Meiryo UI" panose="020B0604030504040204" pitchFamily="50" charset="-128"/>
                <a:ea typeface="Meiryo UI" panose="020B0604030504040204" pitchFamily="50" charset="-128"/>
              </a:rPr>
              <a:t>・ 口腔・リハビリテーション・栄養コンソーシアム 定例会（大阪歯科大学や</a:t>
            </a:r>
            <a:endParaRPr lang="en-US" altLang="ja-JP" sz="900" dirty="0">
              <a:latin typeface="Meiryo UI" panose="020B0604030504040204" pitchFamily="50" charset="-128"/>
              <a:ea typeface="Meiryo UI" panose="020B0604030504040204" pitchFamily="50" charset="-128"/>
            </a:endParaRPr>
          </a:p>
          <a:p>
            <a:pPr>
              <a:lnSpc>
                <a:spcPts val="1200"/>
              </a:lnSpc>
            </a:pPr>
            <a:r>
              <a:rPr lang="ja-JP" altLang="en-US" sz="900" dirty="0">
                <a:latin typeface="Meiryo UI" panose="020B0604030504040204" pitchFamily="50" charset="-128"/>
                <a:ea typeface="Meiryo UI" panose="020B0604030504040204" pitchFamily="50" charset="-128"/>
              </a:rPr>
              <a:t>　 立命館大学、</a:t>
            </a:r>
            <a:r>
              <a:rPr lang="zh-TW" altLang="en-US" sz="900" dirty="0">
                <a:latin typeface="Meiryo UI" panose="020B0604030504040204" pitchFamily="50" charset="-128"/>
                <a:ea typeface="Meiryo UI" panose="020B0604030504040204" pitchFamily="50" charset="-128"/>
              </a:rPr>
              <a:t>大阪介護老人保健施設協会</a:t>
            </a:r>
            <a:r>
              <a:rPr lang="ja-JP" altLang="en-US" sz="900" dirty="0">
                <a:latin typeface="Meiryo UI" panose="020B0604030504040204" pitchFamily="50" charset="-128"/>
                <a:ea typeface="Meiryo UI" panose="020B0604030504040204" pitchFamily="50" charset="-128"/>
              </a:rPr>
              <a:t>等が参画）</a:t>
            </a:r>
            <a:endParaRPr lang="en-US" altLang="ja-JP" sz="900" dirty="0">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1CEF111B-E3F6-4281-A36B-9E0397E6CC70}"/>
              </a:ext>
            </a:extLst>
          </p:cNvPr>
          <p:cNvSpPr txBox="1"/>
          <p:nvPr/>
        </p:nvSpPr>
        <p:spPr>
          <a:xfrm>
            <a:off x="4149012" y="5870185"/>
            <a:ext cx="1011244" cy="649345"/>
          </a:xfrm>
          <a:prstGeom prst="rect">
            <a:avLst/>
          </a:prstGeom>
          <a:solidFill>
            <a:schemeClr val="accent4">
              <a:lumMod val="20000"/>
              <a:lumOff val="80000"/>
            </a:schemeClr>
          </a:solidFill>
        </p:spPr>
        <p:txBody>
          <a:bodyPr wrap="square">
            <a:spAutoFit/>
          </a:bodyPr>
          <a:lstStyle/>
          <a:p>
            <a:pPr>
              <a:lnSpc>
                <a:spcPts val="1500"/>
              </a:lnSpc>
            </a:pPr>
            <a:r>
              <a:rPr lang="ja-JP" altLang="en-US" sz="1100" dirty="0">
                <a:latin typeface="Meiryo UI" panose="020B0604030504040204" pitchFamily="50" charset="-128"/>
                <a:ea typeface="Meiryo UI" panose="020B0604030504040204" pitchFamily="50" charset="-128"/>
              </a:rPr>
              <a:t>体験希望のあった</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施設で体験会を実施</a:t>
            </a:r>
            <a:endParaRPr lang="en-US" altLang="ja-JP" sz="1100" dirty="0">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8B3681B8-AB4B-4149-A93A-F8EDC23A8101}"/>
              </a:ext>
            </a:extLst>
          </p:cNvPr>
          <p:cNvSpPr/>
          <p:nvPr/>
        </p:nvSpPr>
        <p:spPr>
          <a:xfrm>
            <a:off x="0" y="0"/>
            <a:ext cx="9906000" cy="3474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令和６年度「</a:t>
            </a:r>
            <a:r>
              <a:rPr lang="en-US" altLang="ja-JP" sz="2000" b="1" dirty="0">
                <a:solidFill>
                  <a:schemeClr val="bg1"/>
                </a:solidFill>
                <a:latin typeface="Meiryo UI" panose="020B0604030504040204" pitchFamily="50" charset="-128"/>
                <a:ea typeface="Meiryo UI" panose="020B0604030504040204" pitchFamily="50" charset="-128"/>
              </a:rPr>
              <a:t>10</a:t>
            </a:r>
            <a:r>
              <a:rPr lang="ja-JP" altLang="en-US" sz="2000" b="1" dirty="0">
                <a:solidFill>
                  <a:schemeClr val="bg1"/>
                </a:solidFill>
                <a:latin typeface="Meiryo UI" panose="020B0604030504040204" pitchFamily="50" charset="-128"/>
                <a:ea typeface="Meiryo UI" panose="020B0604030504040204" pitchFamily="50" charset="-128"/>
              </a:rPr>
              <a:t>歳若返り」プロジェクト推進事業について</a:t>
            </a:r>
          </a:p>
        </p:txBody>
      </p:sp>
      <p:sp>
        <p:nvSpPr>
          <p:cNvPr id="33" name="正方形/長方形 32">
            <a:extLst>
              <a:ext uri="{FF2B5EF4-FFF2-40B4-BE49-F238E27FC236}">
                <a16:creationId xmlns:a16="http://schemas.microsoft.com/office/drawing/2014/main" id="{F46CEE66-ED49-419F-9386-DA6BBE10D8EB}"/>
              </a:ext>
            </a:extLst>
          </p:cNvPr>
          <p:cNvSpPr/>
          <p:nvPr/>
        </p:nvSpPr>
        <p:spPr>
          <a:xfrm>
            <a:off x="8829705" y="42173"/>
            <a:ext cx="898206" cy="2578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65317" rtlCol="0" anchor="ctr"/>
          <a:lstStyle/>
          <a:p>
            <a:pPr algn="ctr">
              <a:lnSpc>
                <a:spcPts val="1814"/>
              </a:lnSpc>
            </a:pPr>
            <a:r>
              <a:rPr kumimoji="1" lang="ja-JP" altLang="en-US" sz="1400" dirty="0">
                <a:solidFill>
                  <a:schemeClr val="tx1"/>
                </a:solidFill>
                <a:latin typeface="Meiryo UI" panose="020B0604030504040204" pitchFamily="50" charset="-128"/>
                <a:ea typeface="Meiryo UI" panose="020B0604030504040204" pitchFamily="50" charset="-128"/>
              </a:rPr>
              <a:t>資料１</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7CA0321B-71C1-4F2E-969C-7967D54C1E85}"/>
              </a:ext>
            </a:extLst>
          </p:cNvPr>
          <p:cNvSpPr/>
          <p:nvPr/>
        </p:nvSpPr>
        <p:spPr>
          <a:xfrm rot="805983">
            <a:off x="6656070" y="2169462"/>
            <a:ext cx="62865" cy="45719"/>
          </a:xfrm>
          <a:prstGeom prst="rect">
            <a:avLst/>
          </a:prstGeom>
          <a:solidFill>
            <a:srgbClr val="C5D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2E0DD3B2-DB5E-46E1-806F-EB54FFA70F14}"/>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radius="3"/>
                    </a14:imgEffect>
                  </a14:imgLayer>
                </a14:imgProps>
              </a:ext>
            </a:extLst>
          </a:blip>
          <a:srcRect l="5975" t="1681"/>
          <a:stretch/>
        </p:blipFill>
        <p:spPr>
          <a:xfrm>
            <a:off x="6072386" y="1795603"/>
            <a:ext cx="1134989" cy="1222786"/>
          </a:xfrm>
          <a:prstGeom prst="rect">
            <a:avLst/>
          </a:prstGeom>
        </p:spPr>
      </p:pic>
      <p:sp>
        <p:nvSpPr>
          <p:cNvPr id="41" name="テキスト ボックス 40">
            <a:extLst>
              <a:ext uri="{FF2B5EF4-FFF2-40B4-BE49-F238E27FC236}">
                <a16:creationId xmlns:a16="http://schemas.microsoft.com/office/drawing/2014/main" id="{B56F5CBB-8424-450E-A32D-E7EEBC62E587}"/>
              </a:ext>
            </a:extLst>
          </p:cNvPr>
          <p:cNvSpPr txBox="1"/>
          <p:nvPr/>
        </p:nvSpPr>
        <p:spPr>
          <a:xfrm>
            <a:off x="8432405" y="1529465"/>
            <a:ext cx="1365749" cy="253916"/>
          </a:xfrm>
          <a:prstGeom prst="rect">
            <a:avLst/>
          </a:prstGeom>
          <a:noFill/>
        </p:spPr>
        <p:txBody>
          <a:bodyPr wrap="square">
            <a:spAutoFit/>
          </a:bodyPr>
          <a:lstStyle/>
          <a:p>
            <a:r>
              <a:rPr lang="ja-JP" altLang="en-US" sz="1050" dirty="0">
                <a:latin typeface="Meiryo UI" panose="020B0604030504040204" pitchFamily="50" charset="-128"/>
                <a:ea typeface="Meiryo UI" panose="020B0604030504040204" pitchFamily="50" charset="-128"/>
              </a:rPr>
              <a:t>▼ゲーム②</a:t>
            </a:r>
            <a:endParaRPr lang="en-US" altLang="ja-JP" sz="1050" dirty="0">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FD382995-7E49-41CF-8CFA-1FFCF84A580E}"/>
              </a:ext>
            </a:extLst>
          </p:cNvPr>
          <p:cNvSpPr txBox="1"/>
          <p:nvPr/>
        </p:nvSpPr>
        <p:spPr>
          <a:xfrm>
            <a:off x="365320" y="4013641"/>
            <a:ext cx="3850941" cy="286360"/>
          </a:xfrm>
          <a:prstGeom prst="rect">
            <a:avLst/>
          </a:prstGeom>
          <a:noFill/>
          <a:ln>
            <a:noFill/>
          </a:ln>
        </p:spPr>
        <p:txBody>
          <a:bodyPr wrap="square" rtlCol="0">
            <a:spAutoFit/>
          </a:bodyPr>
          <a:lstStyle/>
          <a:p>
            <a:pPr>
              <a:lnSpc>
                <a:spcPts val="1700"/>
              </a:lnSpc>
            </a:pPr>
            <a:r>
              <a:rPr lang="ja-JP" altLang="en-US" sz="1200" dirty="0">
                <a:latin typeface="Meiryo UI" panose="020B0604030504040204" pitchFamily="50" charset="-128"/>
                <a:ea typeface="Meiryo UI" panose="020B0604030504040204" pitchFamily="50" charset="-128"/>
              </a:rPr>
              <a:t>令和</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月中旬～令和</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月中旬　</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回（週</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回）</a:t>
            </a:r>
            <a:endParaRPr lang="en-US" altLang="ja-JP" sz="1200"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36123F78-622C-4564-8865-6B0AD450C6D5}"/>
              </a:ext>
            </a:extLst>
          </p:cNvPr>
          <p:cNvSpPr txBox="1"/>
          <p:nvPr/>
        </p:nvSpPr>
        <p:spPr>
          <a:xfrm>
            <a:off x="215097" y="3742056"/>
            <a:ext cx="5746408" cy="290208"/>
          </a:xfrm>
          <a:prstGeom prst="rect">
            <a:avLst/>
          </a:prstGeom>
          <a:noFill/>
          <a:ln>
            <a:noFill/>
          </a:ln>
        </p:spPr>
        <p:txBody>
          <a:bodyPr wrap="square" rtlCol="0">
            <a:spAutoFit/>
          </a:bodyPr>
          <a:lstStyle/>
          <a:p>
            <a:pPr>
              <a:lnSpc>
                <a:spcPts val="1700"/>
              </a:lnSpc>
            </a:pPr>
            <a:r>
              <a:rPr lang="en-US" altLang="ja-JP" sz="1350" b="1" u="sng" dirty="0">
                <a:solidFill>
                  <a:srgbClr val="002060"/>
                </a:solidFill>
                <a:highlight>
                  <a:srgbClr val="FFFF00"/>
                </a:highlight>
                <a:latin typeface="Meiryo UI" panose="020B0604030504040204" pitchFamily="50" charset="-128"/>
                <a:ea typeface="Meiryo UI" panose="020B0604030504040204" pitchFamily="50" charset="-128"/>
              </a:rPr>
              <a:t>【</a:t>
            </a:r>
            <a:r>
              <a:rPr lang="ja-JP" altLang="en-US" sz="1350" b="1" u="sng" dirty="0">
                <a:solidFill>
                  <a:srgbClr val="002060"/>
                </a:solidFill>
                <a:highlight>
                  <a:srgbClr val="FFFF00"/>
                </a:highlight>
                <a:latin typeface="Meiryo UI" panose="020B0604030504040204" pitchFamily="50" charset="-128"/>
                <a:ea typeface="Meiryo UI" panose="020B0604030504040204" pitchFamily="50" charset="-128"/>
              </a:rPr>
              <a:t>実施時期・体験回数</a:t>
            </a:r>
            <a:r>
              <a:rPr lang="en-US" altLang="ja-JP" sz="1350" b="1" u="sng" dirty="0">
                <a:solidFill>
                  <a:srgbClr val="002060"/>
                </a:solidFill>
                <a:highlight>
                  <a:srgbClr val="FFFF00"/>
                </a:highlight>
                <a:latin typeface="Meiryo UI" panose="020B0604030504040204" pitchFamily="50" charset="-128"/>
                <a:ea typeface="Meiryo UI" panose="020B0604030504040204" pitchFamily="50" charset="-128"/>
              </a:rPr>
              <a:t>】</a:t>
            </a:r>
          </a:p>
        </p:txBody>
      </p:sp>
      <p:sp>
        <p:nvSpPr>
          <p:cNvPr id="57" name="テキスト ボックス 56">
            <a:extLst>
              <a:ext uri="{FF2B5EF4-FFF2-40B4-BE49-F238E27FC236}">
                <a16:creationId xmlns:a16="http://schemas.microsoft.com/office/drawing/2014/main" id="{1C44646F-9580-4B82-8DC5-A3381ACF3E03}"/>
              </a:ext>
            </a:extLst>
          </p:cNvPr>
          <p:cNvSpPr txBox="1"/>
          <p:nvPr/>
        </p:nvSpPr>
        <p:spPr>
          <a:xfrm>
            <a:off x="383716" y="5098361"/>
            <a:ext cx="4543136" cy="285445"/>
          </a:xfrm>
          <a:prstGeom prst="rect">
            <a:avLst/>
          </a:prstGeom>
          <a:noFill/>
          <a:ln>
            <a:noFill/>
          </a:ln>
        </p:spPr>
        <p:txBody>
          <a:bodyPr wrap="square" rtlCol="0">
            <a:spAutoFit/>
          </a:bodyPr>
          <a:lstStyle/>
          <a:p>
            <a:pPr>
              <a:lnSpc>
                <a:spcPts val="1700"/>
              </a:lnSpc>
            </a:pPr>
            <a:r>
              <a:rPr lang="ja-JP" altLang="en-US" sz="1200" dirty="0">
                <a:latin typeface="Meiryo UI" panose="020B0604030504040204" pitchFamily="50" charset="-128"/>
                <a:ea typeface="Meiryo UI" panose="020B0604030504040204" pitchFamily="50" charset="-128"/>
              </a:rPr>
              <a:t>通所リハビリテーションの利用者　</a:t>
            </a:r>
            <a:r>
              <a:rPr lang="en-US" altLang="ja-JP" sz="1200" dirty="0">
                <a:latin typeface="Meiryo UI" panose="020B0604030504040204" pitchFamily="50" charset="-128"/>
                <a:ea typeface="Meiryo UI" panose="020B0604030504040204" pitchFamily="50" charset="-128"/>
              </a:rPr>
              <a:t>23</a:t>
            </a:r>
            <a:r>
              <a:rPr lang="ja-JP" altLang="en-US" sz="1200" dirty="0">
                <a:latin typeface="Meiryo UI" panose="020B0604030504040204" pitchFamily="50" charset="-128"/>
                <a:ea typeface="Meiryo UI" panose="020B0604030504040204" pitchFamily="50" charset="-128"/>
              </a:rPr>
              <a:t>名</a:t>
            </a:r>
            <a:endParaRPr lang="en-US" altLang="ja-JP" sz="1200"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FDA35FCD-9528-4B02-B455-B590C7FE2532}"/>
              </a:ext>
            </a:extLst>
          </p:cNvPr>
          <p:cNvPicPr>
            <a:picLocks noChangeAspect="1"/>
          </p:cNvPicPr>
          <p:nvPr/>
        </p:nvPicPr>
        <p:blipFill>
          <a:blip r:embed="rId5"/>
          <a:stretch>
            <a:fillRect/>
          </a:stretch>
        </p:blipFill>
        <p:spPr>
          <a:xfrm>
            <a:off x="8563999" y="1791871"/>
            <a:ext cx="1200016" cy="1200016"/>
          </a:xfrm>
          <a:prstGeom prst="rect">
            <a:avLst/>
          </a:prstGeom>
        </p:spPr>
      </p:pic>
      <p:sp>
        <p:nvSpPr>
          <p:cNvPr id="45" name="テキスト ボックス 44">
            <a:extLst>
              <a:ext uri="{FF2B5EF4-FFF2-40B4-BE49-F238E27FC236}">
                <a16:creationId xmlns:a16="http://schemas.microsoft.com/office/drawing/2014/main" id="{31129B86-892A-477C-A3C3-5E72A431AA3F}"/>
              </a:ext>
            </a:extLst>
          </p:cNvPr>
          <p:cNvSpPr txBox="1"/>
          <p:nvPr/>
        </p:nvSpPr>
        <p:spPr>
          <a:xfrm>
            <a:off x="217606" y="4856677"/>
            <a:ext cx="1354388" cy="290208"/>
          </a:xfrm>
          <a:prstGeom prst="rect">
            <a:avLst/>
          </a:prstGeom>
          <a:noFill/>
          <a:ln>
            <a:noFill/>
          </a:ln>
        </p:spPr>
        <p:txBody>
          <a:bodyPr wrap="square" rtlCol="0">
            <a:spAutoFit/>
          </a:bodyPr>
          <a:lstStyle/>
          <a:p>
            <a:pPr>
              <a:lnSpc>
                <a:spcPts val="1700"/>
              </a:lnSpc>
            </a:pPr>
            <a:r>
              <a:rPr lang="en-US" altLang="ja-JP" sz="1350" b="1" u="sng" dirty="0">
                <a:solidFill>
                  <a:srgbClr val="002060"/>
                </a:solidFill>
                <a:highlight>
                  <a:srgbClr val="FFFF00"/>
                </a:highlight>
                <a:latin typeface="Meiryo UI" panose="020B0604030504040204" pitchFamily="50" charset="-128"/>
                <a:ea typeface="Meiryo UI" panose="020B0604030504040204" pitchFamily="50" charset="-128"/>
              </a:rPr>
              <a:t>【</a:t>
            </a:r>
            <a:r>
              <a:rPr lang="ja-JP" altLang="en-US" sz="1350" b="1" u="sng" dirty="0">
                <a:solidFill>
                  <a:srgbClr val="002060"/>
                </a:solidFill>
                <a:highlight>
                  <a:srgbClr val="FFFF00"/>
                </a:highlight>
                <a:latin typeface="Meiryo UI" panose="020B0604030504040204" pitchFamily="50" charset="-128"/>
                <a:ea typeface="Meiryo UI" panose="020B0604030504040204" pitchFamily="50" charset="-128"/>
              </a:rPr>
              <a:t>参加者</a:t>
            </a:r>
            <a:r>
              <a:rPr lang="en-US" altLang="ja-JP" sz="1350" b="1" u="sng" dirty="0">
                <a:solidFill>
                  <a:srgbClr val="002060"/>
                </a:solidFill>
                <a:highlight>
                  <a:srgbClr val="FFFF00"/>
                </a:highlight>
                <a:latin typeface="Meiryo UI" panose="020B0604030504040204" pitchFamily="50" charset="-128"/>
                <a:ea typeface="Meiryo UI" panose="020B0604030504040204" pitchFamily="50" charset="-128"/>
              </a:rPr>
              <a:t>】</a:t>
            </a:r>
          </a:p>
        </p:txBody>
      </p:sp>
      <p:pic>
        <p:nvPicPr>
          <p:cNvPr id="46" name="図 45" descr="テキスト, 手紙&#10;&#10;自動的に生成された説明">
            <a:extLst>
              <a:ext uri="{FF2B5EF4-FFF2-40B4-BE49-F238E27FC236}">
                <a16:creationId xmlns:a16="http://schemas.microsoft.com/office/drawing/2014/main" id="{E2B18980-D761-4D11-9051-935A703A4DB3}"/>
              </a:ext>
            </a:extLst>
          </p:cNvPr>
          <p:cNvPicPr>
            <a:picLocks noChangeAspect="1"/>
          </p:cNvPicPr>
          <p:nvPr/>
        </p:nvPicPr>
        <p:blipFill rotWithShape="1">
          <a:blip r:embed="rId6"/>
          <a:srcRect l="7487" t="6980" r="6932" b="4040"/>
          <a:stretch/>
        </p:blipFill>
        <p:spPr>
          <a:xfrm>
            <a:off x="6272088" y="3243666"/>
            <a:ext cx="1243543" cy="1723919"/>
          </a:xfrm>
          <a:prstGeom prst="rect">
            <a:avLst/>
          </a:prstGeom>
        </p:spPr>
      </p:pic>
      <p:pic>
        <p:nvPicPr>
          <p:cNvPr id="11" name="図 10">
            <a:extLst>
              <a:ext uri="{FF2B5EF4-FFF2-40B4-BE49-F238E27FC236}">
                <a16:creationId xmlns:a16="http://schemas.microsoft.com/office/drawing/2014/main" id="{DCF9B006-782B-4892-B751-954253E715E5}"/>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rot="5400000">
            <a:off x="7384987" y="3484436"/>
            <a:ext cx="1701134" cy="1243544"/>
          </a:xfrm>
          <a:prstGeom prst="rect">
            <a:avLst/>
          </a:prstGeom>
        </p:spPr>
      </p:pic>
      <p:sp>
        <p:nvSpPr>
          <p:cNvPr id="47" name="テキスト ボックス 46">
            <a:extLst>
              <a:ext uri="{FF2B5EF4-FFF2-40B4-BE49-F238E27FC236}">
                <a16:creationId xmlns:a16="http://schemas.microsoft.com/office/drawing/2014/main" id="{0F26D619-C9BB-41E0-92B7-EDFFCD39FA56}"/>
              </a:ext>
            </a:extLst>
          </p:cNvPr>
          <p:cNvSpPr txBox="1"/>
          <p:nvPr/>
        </p:nvSpPr>
        <p:spPr>
          <a:xfrm>
            <a:off x="291840" y="1811611"/>
            <a:ext cx="5927145" cy="1863715"/>
          </a:xfrm>
          <a:prstGeom prst="rect">
            <a:avLst/>
          </a:prstGeom>
          <a:noFill/>
          <a:ln>
            <a:noFill/>
          </a:ln>
        </p:spPr>
        <p:txBody>
          <a:bodyPr wrap="square" rtlCol="0">
            <a:spAutoFit/>
          </a:bodyPr>
          <a:lstStyle/>
          <a:p>
            <a:pPr>
              <a:lnSpc>
                <a:spcPts val="1700"/>
              </a:lnSpc>
            </a:pPr>
            <a:r>
              <a:rPr lang="ja-JP" altLang="en-US" sz="1200" dirty="0">
                <a:latin typeface="Meiryo UI" panose="020B0604030504040204" pitchFamily="50" charset="-128"/>
                <a:ea typeface="Meiryo UI" panose="020B0604030504040204" pitchFamily="50" charset="-128"/>
              </a:rPr>
              <a:t>◆体験者は、</a:t>
            </a:r>
            <a:r>
              <a:rPr lang="en-US" altLang="ja-JP" sz="1200" dirty="0">
                <a:latin typeface="Meiryo UI" panose="020B0604030504040204" pitchFamily="50" charset="-128"/>
                <a:ea typeface="Meiryo UI" panose="020B0604030504040204" pitchFamily="50" charset="-128"/>
              </a:rPr>
              <a:t>VR</a:t>
            </a:r>
            <a:r>
              <a:rPr lang="ja-JP" altLang="en-US" sz="1200" dirty="0">
                <a:latin typeface="Meiryo UI" panose="020B0604030504040204" pitchFamily="50" charset="-128"/>
                <a:ea typeface="Meiryo UI" panose="020B0604030504040204" pitchFamily="50" charset="-128"/>
              </a:rPr>
              <a:t>ヘッドマウントディスプレイ（内蔵マイクで音声から呼気を検出）を装着し、</a:t>
            </a:r>
            <a:endParaRPr lang="en-US" altLang="ja-JP" sz="1200" dirty="0">
              <a:latin typeface="Meiryo UI" panose="020B0604030504040204" pitchFamily="50" charset="-128"/>
              <a:ea typeface="Meiryo UI" panose="020B0604030504040204" pitchFamily="50" charset="-128"/>
            </a:endParaRPr>
          </a:p>
          <a:p>
            <a:pPr>
              <a:lnSpc>
                <a:spcPts val="1700"/>
              </a:lnSpc>
              <a:spcAft>
                <a:spcPts val="600"/>
              </a:spcAft>
            </a:pPr>
            <a:r>
              <a:rPr lang="ja-JP" altLang="en-US" sz="1200" dirty="0">
                <a:latin typeface="Meiryo UI" panose="020B0604030504040204" pitchFamily="50" charset="-128"/>
                <a:ea typeface="Meiryo UI" panose="020B0604030504040204" pitchFamily="50" charset="-128"/>
              </a:rPr>
              <a:t>　 バーチャル空間上で吹き矢を実施</a:t>
            </a:r>
            <a:endParaRPr lang="en-US" altLang="ja-JP" sz="1200" dirty="0">
              <a:latin typeface="Meiryo UI" panose="020B0604030504040204" pitchFamily="50" charset="-128"/>
              <a:ea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ゲーム① </a:t>
            </a:r>
            <a:r>
              <a:rPr lang="ja-JP" altLang="en-US" sz="1200" dirty="0">
                <a:latin typeface="Meiryo UI" panose="020B0604030504040204" pitchFamily="50" charset="-128"/>
                <a:ea typeface="Meiryo UI" panose="020B0604030504040204" pitchFamily="50" charset="-128"/>
              </a:rPr>
              <a:t>固定の的に向かって矢を５回吹いて飛ばす。中央に近いほど高得点。</a:t>
            </a:r>
            <a:endParaRPr lang="en-US" altLang="ja-JP" sz="1200" dirty="0">
              <a:latin typeface="Meiryo UI" panose="020B0604030504040204" pitchFamily="50" charset="-128"/>
              <a:ea typeface="Meiryo UI" panose="020B0604030504040204" pitchFamily="50" charset="-128"/>
            </a:endParaRPr>
          </a:p>
          <a:p>
            <a:pPr>
              <a:lnSpc>
                <a:spcPts val="1700"/>
              </a:lnSpc>
              <a:spcAft>
                <a:spcPts val="300"/>
              </a:spcAft>
            </a:pPr>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ゲーム② </a:t>
            </a:r>
            <a:r>
              <a:rPr lang="ja-JP" altLang="en-US" sz="1200" dirty="0">
                <a:latin typeface="Meiryo UI" panose="020B0604030504040204" pitchFamily="50" charset="-128"/>
                <a:ea typeface="Meiryo UI" panose="020B0604030504040204" pitchFamily="50" charset="-128"/>
              </a:rPr>
              <a:t>色・形の異なる的が上下・左右にランダムに出現。</a:t>
            </a:r>
            <a:r>
              <a:rPr lang="en-US" altLang="ja-JP" sz="1200" dirty="0">
                <a:latin typeface="Meiryo UI" panose="020B0604030504040204" pitchFamily="50" charset="-128"/>
                <a:ea typeface="Meiryo UI" panose="020B0604030504040204" pitchFamily="50" charset="-128"/>
              </a:rPr>
              <a:t> 30</a:t>
            </a:r>
            <a:r>
              <a:rPr lang="ja-JP" altLang="en-US" sz="1200" dirty="0">
                <a:latin typeface="Meiryo UI" panose="020B0604030504040204" pitchFamily="50" charset="-128"/>
                <a:ea typeface="Meiryo UI" panose="020B0604030504040204" pitchFamily="50" charset="-128"/>
              </a:rPr>
              <a:t>秒間、矢を吹いて的を狙う。</a:t>
            </a:r>
            <a:endParaRPr lang="en-US" altLang="ja-JP" sz="1200" dirty="0">
              <a:latin typeface="Meiryo UI" panose="020B0604030504040204" pitchFamily="50" charset="-128"/>
              <a:ea typeface="Meiryo UI" panose="020B0604030504040204" pitchFamily="50" charset="-128"/>
            </a:endParaRPr>
          </a:p>
          <a:p>
            <a:pPr>
              <a:lnSpc>
                <a:spcPts val="1700"/>
              </a:lnSpc>
              <a:spcAft>
                <a:spcPts val="600"/>
              </a:spcAft>
            </a:pPr>
            <a:r>
              <a:rPr lang="ja-JP" altLang="en-US" sz="1200" dirty="0">
                <a:latin typeface="Meiryo UI" panose="020B0604030504040204" pitchFamily="50" charset="-128"/>
                <a:ea typeface="Meiryo UI" panose="020B0604030504040204" pitchFamily="50" charset="-128"/>
              </a:rPr>
              <a:t>　 ➡各ゲームの終了後に、獲得点数が表示される。</a:t>
            </a:r>
            <a:endParaRPr lang="en-US" altLang="ja-JP" sz="1200" dirty="0">
              <a:latin typeface="Meiryo UI" panose="020B0604030504040204" pitchFamily="50" charset="-128"/>
              <a:ea typeface="Meiryo UI" panose="020B0604030504040204" pitchFamily="50" charset="-128"/>
            </a:endParaRPr>
          </a:p>
          <a:p>
            <a:pPr>
              <a:lnSpc>
                <a:spcPts val="1700"/>
              </a:lnSpc>
              <a:spcAft>
                <a:spcPts val="600"/>
              </a:spcAft>
            </a:pPr>
            <a:r>
              <a:rPr lang="ja-JP" altLang="en-US" sz="1200" dirty="0">
                <a:latin typeface="Meiryo UI" panose="020B0604030504040204" pitchFamily="50" charset="-128"/>
                <a:ea typeface="Meiryo UI" panose="020B0604030504040204" pitchFamily="50" charset="-128"/>
              </a:rPr>
              <a:t>◆１回の体験で、ゲーム①・②を</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セット実施（体験時間 約</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分）</a:t>
            </a:r>
            <a:endParaRPr lang="en-US" altLang="ja-JP" sz="1200" dirty="0">
              <a:latin typeface="Meiryo UI" panose="020B0604030504040204" pitchFamily="50" charset="-128"/>
              <a:ea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参加者ごとに点数や取組み状況をシートに記録。自身の変化に気づける形とした。</a:t>
            </a:r>
            <a:endParaRPr lang="en-US" altLang="ja-JP" sz="1200" dirty="0">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4926AE24-35BB-48E2-BC3D-47F9388B13AC}"/>
              </a:ext>
            </a:extLst>
          </p:cNvPr>
          <p:cNvSpPr txBox="1"/>
          <p:nvPr/>
        </p:nvSpPr>
        <p:spPr>
          <a:xfrm>
            <a:off x="5219197" y="5628071"/>
            <a:ext cx="4537633" cy="841705"/>
          </a:xfrm>
          <a:prstGeom prst="rect">
            <a:avLst/>
          </a:prstGeom>
          <a:noFill/>
          <a:ln>
            <a:noFill/>
          </a:ln>
        </p:spPr>
        <p:txBody>
          <a:bodyPr wrap="square" rtlCol="0">
            <a:spAutoFit/>
          </a:bodyPr>
          <a:lstStyle/>
          <a:p>
            <a:pPr>
              <a:lnSpc>
                <a:spcPts val="1500"/>
              </a:lnSpc>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利用者やスタッフの方のご意見</a:t>
            </a:r>
            <a:r>
              <a:rPr lang="en-US" altLang="ja-JP" sz="1100" dirty="0">
                <a:latin typeface="Meiryo UI" panose="020B0604030504040204" pitchFamily="50" charset="-128"/>
                <a:ea typeface="Meiryo UI" panose="020B0604030504040204" pitchFamily="50" charset="-128"/>
              </a:rPr>
              <a:t>】</a:t>
            </a:r>
          </a:p>
          <a:p>
            <a:pPr>
              <a:lnSpc>
                <a:spcPts val="1500"/>
              </a:lnSpc>
            </a:pPr>
            <a:r>
              <a:rPr lang="ja-JP" altLang="en-US" sz="1100" dirty="0">
                <a:latin typeface="Meiryo UI" panose="020B0604030504040204" pitchFamily="50" charset="-128"/>
                <a:ea typeface="Meiryo UI" panose="020B0604030504040204" pitchFamily="50" charset="-128"/>
              </a:rPr>
              <a:t>・ 楽しかった。目の前に映像が出てくる、すごい時代になった。</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dirty="0">
                <a:latin typeface="Meiryo UI" panose="020B0604030504040204" pitchFamily="50" charset="-128"/>
                <a:ea typeface="Meiryo UI" panose="020B0604030504040204" pitchFamily="50" charset="-128"/>
              </a:rPr>
              <a:t>・ 呼吸のトレーニングは初めて。ゲームは難しかったが、何度もやってしまった。</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dirty="0">
                <a:latin typeface="Meiryo UI" panose="020B0604030504040204" pitchFamily="50" charset="-128"/>
                <a:ea typeface="Meiryo UI" panose="020B0604030504040204" pitchFamily="50" charset="-128"/>
              </a:rPr>
              <a:t>・ 利用者の食いつきが想像よりも良かった。継続してやってみたい。</a:t>
            </a:r>
            <a:endParaRPr lang="en-US" altLang="ja-JP" sz="1100" dirty="0">
              <a:latin typeface="Meiryo UI" panose="020B0604030504040204" pitchFamily="50" charset="-128"/>
              <a:ea typeface="Meiryo UI" panose="020B0604030504040204" pitchFamily="50" charset="-128"/>
            </a:endParaRPr>
          </a:p>
        </p:txBody>
      </p:sp>
      <p:sp>
        <p:nvSpPr>
          <p:cNvPr id="12" name="矢印: 右 11">
            <a:extLst>
              <a:ext uri="{FF2B5EF4-FFF2-40B4-BE49-F238E27FC236}">
                <a16:creationId xmlns:a16="http://schemas.microsoft.com/office/drawing/2014/main" id="{221DA665-7515-4EA5-BAF9-5803181C127D}"/>
              </a:ext>
            </a:extLst>
          </p:cNvPr>
          <p:cNvSpPr/>
          <p:nvPr/>
        </p:nvSpPr>
        <p:spPr>
          <a:xfrm>
            <a:off x="5323030" y="6491452"/>
            <a:ext cx="209444" cy="150622"/>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a:extLst>
              <a:ext uri="{FF2B5EF4-FFF2-40B4-BE49-F238E27FC236}">
                <a16:creationId xmlns:a16="http://schemas.microsoft.com/office/drawing/2014/main" id="{1B27207D-D606-45FF-B8FF-2796366F0264}"/>
              </a:ext>
            </a:extLst>
          </p:cNvPr>
          <p:cNvSpPr/>
          <p:nvPr/>
        </p:nvSpPr>
        <p:spPr>
          <a:xfrm rot="5400000">
            <a:off x="3726995" y="6133033"/>
            <a:ext cx="509741" cy="161377"/>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757C4E80-F40A-4140-9F9C-3CF794CB4B8C}"/>
              </a:ext>
            </a:extLst>
          </p:cNvPr>
          <p:cNvSpPr txBox="1"/>
          <p:nvPr/>
        </p:nvSpPr>
        <p:spPr>
          <a:xfrm>
            <a:off x="5456664" y="6433743"/>
            <a:ext cx="4314236" cy="264624"/>
          </a:xfrm>
          <a:prstGeom prst="rect">
            <a:avLst/>
          </a:prstGeom>
          <a:noFill/>
          <a:ln>
            <a:noFill/>
          </a:ln>
        </p:spPr>
        <p:txBody>
          <a:bodyPr wrap="square" rtlCol="0">
            <a:spAutoFit/>
          </a:bodyPr>
          <a:lstStyle/>
          <a:p>
            <a:pPr>
              <a:lnSpc>
                <a:spcPts val="1500"/>
              </a:lnSpc>
            </a:pPr>
            <a:r>
              <a:rPr lang="ja-JP" altLang="en-US" sz="1100" dirty="0">
                <a:latin typeface="Meiryo UI" panose="020B0604030504040204" pitchFamily="50" charset="-128"/>
                <a:ea typeface="Meiryo UI" panose="020B0604030504040204" pitchFamily="50" charset="-128"/>
              </a:rPr>
              <a:t>今後、映像をモニターに表示し、集団で実施する形の体験会も開催予定</a:t>
            </a:r>
            <a:endParaRPr lang="en-US" altLang="ja-JP" sz="1100" dirty="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70BBFBA7-7AEB-427F-9465-3FEC77291520}"/>
              </a:ext>
            </a:extLst>
          </p:cNvPr>
          <p:cNvSpPr txBox="1"/>
          <p:nvPr/>
        </p:nvSpPr>
        <p:spPr>
          <a:xfrm>
            <a:off x="8822742" y="4732850"/>
            <a:ext cx="1432351" cy="253916"/>
          </a:xfrm>
          <a:prstGeom prst="rect">
            <a:avLst/>
          </a:prstGeom>
          <a:noFill/>
        </p:spPr>
        <p:txBody>
          <a:bodyPr wrap="square">
            <a:spAutoFit/>
          </a:bodyPr>
          <a:lstStyle/>
          <a:p>
            <a:r>
              <a:rPr lang="ja-JP" altLang="en-US" sz="1050" dirty="0">
                <a:latin typeface="Meiryo UI" panose="020B0604030504040204" pitchFamily="50" charset="-128"/>
                <a:ea typeface="Meiryo UI" panose="020B0604030504040204" pitchFamily="50" charset="-128"/>
              </a:rPr>
              <a:t>◀記録シート</a:t>
            </a:r>
            <a:endParaRPr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33766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1618</Words>
  <Application>Microsoft Office PowerPoint</Application>
  <PresentationFormat>A4 210 x 297 mm</PresentationFormat>
  <Paragraphs>142</Paragraphs>
  <Slides>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Meiryo UI</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2025-03-06T04:54:14Z</dcterms:created>
  <dcterms:modified xsi:type="dcterms:W3CDTF">2025-03-06T04:54:27Z</dcterms:modified>
</cp:coreProperties>
</file>