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7"/>
  </p:notesMasterIdLst>
  <p:sldIdLst>
    <p:sldId id="277" r:id="rId2"/>
    <p:sldId id="275" r:id="rId3"/>
    <p:sldId id="279" r:id="rId4"/>
    <p:sldId id="273" r:id="rId5"/>
    <p:sldId id="274" r:id="rId6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3899" autoAdjust="0"/>
  </p:normalViewPr>
  <p:slideViewPr>
    <p:cSldViewPr snapToGrid="0">
      <p:cViewPr varScale="1">
        <p:scale>
          <a:sx n="96" d="100"/>
          <a:sy n="96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5A69C-D6E3-41C7-8335-02E62EF340CF}" type="datetimeFigureOut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4133-806D-4AAC-9801-FA20AE86F4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58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1B81-D0A5-4D0C-B3FB-EDE64B523954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10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71CF-359B-4F7C-85DF-0F3FC1E8C4C2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1E92-0DD7-46DD-BA59-D0552E75CF10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49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7A2-13DC-4D46-A108-E28996EE2A11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48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F5EF-B811-4242-B669-CC9746B81CF4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4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5AE3D-0A34-4912-B42D-B64B19F310AF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54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B4F5-7788-4DBB-AAB5-5BDE6B3A3C2C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42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AEA8-4EFA-4059-A494-54F67B92E26F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06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4D77-0A09-4881-A4A0-7B304FA52535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7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829D-3DDD-4BD0-934B-FB3C31D63427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35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AC67-6732-4652-B232-ED9432088B8B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46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B3BA-7B54-42D5-9916-F6E002D31B65}" type="datetime1">
              <a:rPr kumimoji="1" lang="ja-JP" altLang="en-US" smtClean="0"/>
              <a:t>2024/9/9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34478-2957-4010-926E-F8895A527E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9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5C6119-4790-49C9-A2F9-AF2C133EC487}"/>
              </a:ext>
            </a:extLst>
          </p:cNvPr>
          <p:cNvSpPr/>
          <p:nvPr/>
        </p:nvSpPr>
        <p:spPr>
          <a:xfrm>
            <a:off x="-10652" y="-30568"/>
            <a:ext cx="9916651" cy="5036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令和</a:t>
            </a:r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 「</a:t>
            </a:r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歳若返り」の取組みの実施状況・予定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18A28C7-F4ED-4521-952C-A80B2B6B67BC}"/>
              </a:ext>
            </a:extLst>
          </p:cNvPr>
          <p:cNvSpPr/>
          <p:nvPr/>
        </p:nvSpPr>
        <p:spPr>
          <a:xfrm>
            <a:off x="8806070" y="25231"/>
            <a:ext cx="990106" cy="387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資料１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757F11-083E-4DC3-80E2-E5E7D67CE6C5}"/>
              </a:ext>
            </a:extLst>
          </p:cNvPr>
          <p:cNvSpPr txBox="1"/>
          <p:nvPr/>
        </p:nvSpPr>
        <p:spPr>
          <a:xfrm>
            <a:off x="440652" y="1217225"/>
            <a:ext cx="9110360" cy="649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府民へ「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歳若返り」につながる体験機会を提供する「プロジェクト推進事業」、「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歳若返り」の認知度向上を図る「発信事業」を実施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BE48D3-14C4-4507-BF97-1FD98BE35D7C}"/>
              </a:ext>
            </a:extLst>
          </p:cNvPr>
          <p:cNvSpPr txBox="1"/>
          <p:nvPr/>
        </p:nvSpPr>
        <p:spPr>
          <a:xfrm>
            <a:off x="522629" y="2309679"/>
            <a:ext cx="8778494" cy="1694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Aft>
                <a:spcPts val="300"/>
              </a:spcAft>
            </a:pPr>
            <a:r>
              <a:rPr lang="ja-JP" altLang="en-US" sz="20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2000" b="1" u="sng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プロジェクト推進事業</a:t>
            </a:r>
            <a:endParaRPr lang="en-US" altLang="ja-JP" sz="2000" b="1" u="sng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万博を見据え、先端技術を健康づくりや生きがいの発見等に活用する２つの事業を実施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（公募型プロポーザル方式により受託事業者を選定）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① ヘルスケア関連の先端技術を活用した体験イベント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② 高齢者施設等でのシニア世代向けプログラムの実施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44D02AE-4D6D-480E-B0B0-90284930C967}"/>
              </a:ext>
            </a:extLst>
          </p:cNvPr>
          <p:cNvSpPr txBox="1"/>
          <p:nvPr/>
        </p:nvSpPr>
        <p:spPr>
          <a:xfrm>
            <a:off x="522629" y="4907455"/>
            <a:ext cx="8778494" cy="10147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0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2000" b="1" u="sng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発信事業</a:t>
            </a:r>
            <a:endParaRPr lang="en-US" altLang="ja-JP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YouTube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SNS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を活用した情報発信に加え、住民に身近な市町村と連携した「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歳若返り」の発信、府民への発信力をもつ庁内の取組みとの連携を強化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7A2C4AB-1D0C-402E-98F9-5E7B58E73A31}"/>
              </a:ext>
            </a:extLst>
          </p:cNvPr>
          <p:cNvSpPr/>
          <p:nvPr/>
        </p:nvSpPr>
        <p:spPr>
          <a:xfrm>
            <a:off x="394440" y="2134896"/>
            <a:ext cx="9202784" cy="2071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FE60669-8057-4E9D-B138-C3FC865B7CBC}"/>
              </a:ext>
            </a:extLst>
          </p:cNvPr>
          <p:cNvSpPr/>
          <p:nvPr/>
        </p:nvSpPr>
        <p:spPr>
          <a:xfrm>
            <a:off x="394440" y="4730007"/>
            <a:ext cx="9202784" cy="1512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8">
            <a:extLst>
              <a:ext uri="{FF2B5EF4-FFF2-40B4-BE49-F238E27FC236}">
                <a16:creationId xmlns:a16="http://schemas.microsoft.com/office/drawing/2014/main" id="{3DE70324-297E-44D1-ACD1-F043B7F26CCE}"/>
              </a:ext>
            </a:extLst>
          </p:cNvPr>
          <p:cNvSpPr/>
          <p:nvPr/>
        </p:nvSpPr>
        <p:spPr>
          <a:xfrm>
            <a:off x="190172" y="676656"/>
            <a:ext cx="3379964" cy="3895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年度の取組内容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BCED3B5-7695-42B3-A12A-0F74C25F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34478-2957-4010-926E-F8895A527ED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73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E01D9F8-1B3D-88C7-10E9-BCA28179B772}"/>
              </a:ext>
            </a:extLst>
          </p:cNvPr>
          <p:cNvSpPr/>
          <p:nvPr/>
        </p:nvSpPr>
        <p:spPr>
          <a:xfrm>
            <a:off x="1451255" y="1819958"/>
            <a:ext cx="6512760" cy="9316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5C6119-4790-49C9-A2F9-AF2C133EC487}"/>
              </a:ext>
            </a:extLst>
          </p:cNvPr>
          <p:cNvSpPr/>
          <p:nvPr/>
        </p:nvSpPr>
        <p:spPr>
          <a:xfrm>
            <a:off x="-10652" y="-30568"/>
            <a:ext cx="9916651" cy="5036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</a:t>
            </a:r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歳若返り」プロジェクト推進事業の実施予定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B719EE-6A7E-480E-842D-F17FFBBD630C}"/>
              </a:ext>
            </a:extLst>
          </p:cNvPr>
          <p:cNvSpPr/>
          <p:nvPr/>
        </p:nvSpPr>
        <p:spPr>
          <a:xfrm>
            <a:off x="252132" y="738903"/>
            <a:ext cx="9401736" cy="5958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18A28C7-F4ED-4521-952C-A80B2B6B67BC}"/>
              </a:ext>
            </a:extLst>
          </p:cNvPr>
          <p:cNvSpPr/>
          <p:nvPr/>
        </p:nvSpPr>
        <p:spPr>
          <a:xfrm>
            <a:off x="8806070" y="25231"/>
            <a:ext cx="990106" cy="387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資料１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E72D7C3-223C-4A81-82E5-55F4C69269AC}"/>
              </a:ext>
            </a:extLst>
          </p:cNvPr>
          <p:cNvSpPr txBox="1"/>
          <p:nvPr/>
        </p:nvSpPr>
        <p:spPr>
          <a:xfrm>
            <a:off x="1357111" y="3000635"/>
            <a:ext cx="8371853" cy="30710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①ヘルスケア関連の先端技術体験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会場内に複数の体験ブースを展開。計測の後、フィードバックや助言を実施。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②イベント参加後の「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歳若返り」チャレンジ実施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会場での気づきが行動変容につながるよう、イベント参加後も数週間にわたり、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LINE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を活用したフォローアップを実施（実践用動画の配信 等）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③意識・行動の変化に関する効果測定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来場者アンケートにより、イベント参加や体験に伴う意識や行動の変化を測定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④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PR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ブース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歳若返り」プロジェクトの周知、大阪・関西万博への期待感を高める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ブースを設置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角丸四角形 8">
            <a:extLst>
              <a:ext uri="{FF2B5EF4-FFF2-40B4-BE49-F238E27FC236}">
                <a16:creationId xmlns:a16="http://schemas.microsoft.com/office/drawing/2014/main" id="{5E6B8222-AB3E-46FF-90D0-48C7B350FEFE}"/>
              </a:ext>
            </a:extLst>
          </p:cNvPr>
          <p:cNvSpPr/>
          <p:nvPr/>
        </p:nvSpPr>
        <p:spPr>
          <a:xfrm>
            <a:off x="166318" y="622199"/>
            <a:ext cx="4538112" cy="3895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　ヘルスケア関連の先端技術体験イベント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9196698-0954-4D1B-A8EA-D546D8687ACA}"/>
              </a:ext>
            </a:extLst>
          </p:cNvPr>
          <p:cNvSpPr txBox="1"/>
          <p:nvPr/>
        </p:nvSpPr>
        <p:spPr>
          <a:xfrm>
            <a:off x="1357111" y="1160804"/>
            <a:ext cx="8114761" cy="5818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センシング等の先端技術を活用し、府民が自身の身体・健康の状況を気軽に知ることができる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イベント。「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歳若返り」に向けた意識の変化や行動変容を促す。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8BB531-73BB-4572-B470-BB5015ABD672}"/>
              </a:ext>
            </a:extLst>
          </p:cNvPr>
          <p:cNvSpPr/>
          <p:nvPr/>
        </p:nvSpPr>
        <p:spPr>
          <a:xfrm>
            <a:off x="434128" y="1212663"/>
            <a:ext cx="847887" cy="2770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概要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5CA46521-A11F-487D-BB22-F634A876788B}"/>
              </a:ext>
            </a:extLst>
          </p:cNvPr>
          <p:cNvSpPr/>
          <p:nvPr/>
        </p:nvSpPr>
        <p:spPr>
          <a:xfrm>
            <a:off x="460939" y="3076633"/>
            <a:ext cx="847887" cy="2770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1C2BA1-8CA8-43B7-9E77-05B3341F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18" y="3215153"/>
            <a:ext cx="2241043" cy="167646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B456E0-21B7-64CE-95B3-28633E152B04}"/>
              </a:ext>
            </a:extLst>
          </p:cNvPr>
          <p:cNvSpPr txBox="1"/>
          <p:nvPr/>
        </p:nvSpPr>
        <p:spPr>
          <a:xfrm>
            <a:off x="1357111" y="1871459"/>
            <a:ext cx="7961818" cy="8383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・イベント名：（仮）「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歳若返り」プロジェクト　先端技術でカラダの中を覗いてみよう！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・日程：令和６年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月の土日２日間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・場所：グランフロント大阪 北館１階　ナレッジプラザ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32D61D0-B26D-4B0F-BA0C-E0994563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150" y="6420353"/>
            <a:ext cx="2228850" cy="365125"/>
          </a:xfrm>
        </p:spPr>
        <p:txBody>
          <a:bodyPr/>
          <a:lstStyle/>
          <a:p>
            <a:fld id="{AF534478-2957-4010-926E-F8895A527EDB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14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B719EE-6A7E-480E-842D-F17FFBBD630C}"/>
              </a:ext>
            </a:extLst>
          </p:cNvPr>
          <p:cNvSpPr/>
          <p:nvPr/>
        </p:nvSpPr>
        <p:spPr>
          <a:xfrm>
            <a:off x="252132" y="738903"/>
            <a:ext cx="9487550" cy="5958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8">
            <a:extLst>
              <a:ext uri="{FF2B5EF4-FFF2-40B4-BE49-F238E27FC236}">
                <a16:creationId xmlns:a16="http://schemas.microsoft.com/office/drawing/2014/main" id="{5E6B8222-AB3E-46FF-90D0-48C7B350FEFE}"/>
              </a:ext>
            </a:extLst>
          </p:cNvPr>
          <p:cNvSpPr/>
          <p:nvPr/>
        </p:nvSpPr>
        <p:spPr>
          <a:xfrm>
            <a:off x="166318" y="622199"/>
            <a:ext cx="3945329" cy="3895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　シニア世代向けプログラムの実施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9196698-0954-4D1B-A8EA-D546D8687ACA}"/>
              </a:ext>
            </a:extLst>
          </p:cNvPr>
          <p:cNvSpPr txBox="1"/>
          <p:nvPr/>
        </p:nvSpPr>
        <p:spPr>
          <a:xfrm>
            <a:off x="1428672" y="1332642"/>
            <a:ext cx="8114761" cy="5818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高齢者施設等において、シニア世代を対象に身体・認知機能の維持・改善、生きがい・やりがいの発見につながるプログラムを実施。施設関係者に対する普及に向けた取組みも併せて行う。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8BB531-73BB-4572-B470-BB5015ABD672}"/>
              </a:ext>
            </a:extLst>
          </p:cNvPr>
          <p:cNvSpPr/>
          <p:nvPr/>
        </p:nvSpPr>
        <p:spPr>
          <a:xfrm>
            <a:off x="386421" y="1384501"/>
            <a:ext cx="936737" cy="2770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概要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5CA46521-A11F-487D-BB22-F634A876788B}"/>
              </a:ext>
            </a:extLst>
          </p:cNvPr>
          <p:cNvSpPr/>
          <p:nvPr/>
        </p:nvSpPr>
        <p:spPr>
          <a:xfrm>
            <a:off x="375822" y="1955428"/>
            <a:ext cx="947336" cy="8733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実施するプログラムの内容</a:t>
            </a:r>
            <a:endParaRPr kumimoji="1"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182B76-F1AF-7991-B4BF-63D8176053DB}"/>
              </a:ext>
            </a:extLst>
          </p:cNvPr>
          <p:cNvSpPr txBox="1"/>
          <p:nvPr/>
        </p:nvSpPr>
        <p:spPr>
          <a:xfrm>
            <a:off x="1496700" y="2651287"/>
            <a:ext cx="8114761" cy="993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b="1" dirty="0">
                <a:highlight>
                  <a:srgbClr val="C0C0C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lang="ja-JP" altLang="en-US" sz="1400" b="1" dirty="0">
                <a:highlight>
                  <a:srgbClr val="C0C0C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期待される効果</a:t>
            </a:r>
            <a:r>
              <a:rPr lang="en-US" altLang="ja-JP" sz="1400" b="1" dirty="0">
                <a:highlight>
                  <a:srgbClr val="C0C0C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定期的な呼気トレーニングにより、肺活量や呼気筋力を増強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➡日常生活における息切れの軽減、持久力の向上を図り、活動範囲の拡大や多様な活動を行う意欲が向上　</a:t>
            </a: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➡呼吸機能の向上による嚥下機能の改善により、誤嚥リスクの低減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52D2F28-389F-B527-9460-F34FD2459B4F}"/>
              </a:ext>
            </a:extLst>
          </p:cNvPr>
          <p:cNvSpPr/>
          <p:nvPr/>
        </p:nvSpPr>
        <p:spPr>
          <a:xfrm>
            <a:off x="437995" y="4743980"/>
            <a:ext cx="947335" cy="2668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効果検証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95545B7-20F2-A511-56CC-91E42CD4CC3C}"/>
              </a:ext>
            </a:extLst>
          </p:cNvPr>
          <p:cNvSpPr txBox="1"/>
          <p:nvPr/>
        </p:nvSpPr>
        <p:spPr>
          <a:xfrm>
            <a:off x="1496700" y="4642380"/>
            <a:ext cx="43963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●ランダム化比較試験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・プログラムの実施前後での呼吸機能、嚥下機能、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口腔機能、身体機能を評価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753289B-6646-5616-0213-C05527A136B5}"/>
              </a:ext>
            </a:extLst>
          </p:cNvPr>
          <p:cNvSpPr txBox="1"/>
          <p:nvPr/>
        </p:nvSpPr>
        <p:spPr>
          <a:xfrm>
            <a:off x="1385330" y="1923100"/>
            <a:ext cx="6152507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プログラム：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VR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吹き矢プログラム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実施場所：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府内２か所の通所リハビリテーション</a:t>
            </a:r>
            <a:endParaRPr lang="en-US" altLang="ja-JP" sz="1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3E286F-A834-C8AF-9E94-5BEBDE83A589}"/>
              </a:ext>
            </a:extLst>
          </p:cNvPr>
          <p:cNvSpPr txBox="1"/>
          <p:nvPr/>
        </p:nvSpPr>
        <p:spPr>
          <a:xfrm>
            <a:off x="1611617" y="3632633"/>
            <a:ext cx="78225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highlight>
                  <a:srgbClr val="C0C0C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＜実施手法＞</a:t>
            </a:r>
            <a:endParaRPr lang="en-US" altLang="ja-JP" sz="1400" b="1" dirty="0">
              <a:highlight>
                <a:srgbClr val="C0C0C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施設あたり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45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名程度が参加し、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VR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吹き矢プログラムを実施するグループとしないグループ等に分ける。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か月間（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週間）にわたり週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回実施　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3FD0EBE-AC64-4A00-178C-DE85D59C6A0A}"/>
              </a:ext>
            </a:extLst>
          </p:cNvPr>
          <p:cNvSpPr/>
          <p:nvPr/>
        </p:nvSpPr>
        <p:spPr>
          <a:xfrm>
            <a:off x="1555070" y="2594514"/>
            <a:ext cx="8011446" cy="1839993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713E648-3696-47AC-8996-FDAEF9D354DE}"/>
              </a:ext>
            </a:extLst>
          </p:cNvPr>
          <p:cNvSpPr/>
          <p:nvPr/>
        </p:nvSpPr>
        <p:spPr>
          <a:xfrm>
            <a:off x="0" y="-11474"/>
            <a:ext cx="9916651" cy="5036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</a:t>
            </a:r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歳若返り」プロジェクト推進事業の実施予定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18A28C7-F4ED-4521-952C-A80B2B6B67BC}"/>
              </a:ext>
            </a:extLst>
          </p:cNvPr>
          <p:cNvSpPr/>
          <p:nvPr/>
        </p:nvSpPr>
        <p:spPr>
          <a:xfrm>
            <a:off x="8806070" y="57035"/>
            <a:ext cx="990106" cy="387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資料１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D771979-1A94-4486-ACC2-06F30C4E47D2}"/>
              </a:ext>
            </a:extLst>
          </p:cNvPr>
          <p:cNvSpPr/>
          <p:nvPr/>
        </p:nvSpPr>
        <p:spPr>
          <a:xfrm>
            <a:off x="437995" y="6108641"/>
            <a:ext cx="947335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普及への</a:t>
            </a:r>
            <a:endParaRPr kumimoji="1"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取組み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3845001-ABCF-46F2-95C1-707F65EEAE52}"/>
              </a:ext>
            </a:extLst>
          </p:cNvPr>
          <p:cNvSpPr txBox="1"/>
          <p:nvPr/>
        </p:nvSpPr>
        <p:spPr>
          <a:xfrm>
            <a:off x="1496700" y="5377364"/>
            <a:ext cx="83084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●その他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・心理的効果の評価のため、うつ病自己評価尺度（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CES-D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）を使用して抑うつ気分を測定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・日本語版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PANAS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を用い、気分の変化を評価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B338222-1113-433F-BA07-7A0484F29C18}"/>
              </a:ext>
            </a:extLst>
          </p:cNvPr>
          <p:cNvSpPr txBox="1"/>
          <p:nvPr/>
        </p:nvSpPr>
        <p:spPr>
          <a:xfrm>
            <a:off x="5365814" y="4589768"/>
            <a:ext cx="43963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●アンケート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・プログラムの楽しさや継続意欲について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段階で評価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・日常生活での活動量、食事の際の変化などの自覚的な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変化を自由記述により回答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DF15E59-0B99-4E94-B850-BADDB97280C0}"/>
              </a:ext>
            </a:extLst>
          </p:cNvPr>
          <p:cNvSpPr txBox="1"/>
          <p:nvPr/>
        </p:nvSpPr>
        <p:spPr>
          <a:xfrm>
            <a:off x="1486899" y="6260744"/>
            <a:ext cx="8308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高齢者施設の経営者や職員向けのデモンストレーション会や操作研修、施設関係者の集まる場での成果報告 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E6911E9-5752-4519-9D9F-12D63D244AC5}"/>
              </a:ext>
            </a:extLst>
          </p:cNvPr>
          <p:cNvSpPr txBox="1"/>
          <p:nvPr/>
        </p:nvSpPr>
        <p:spPr>
          <a:xfrm>
            <a:off x="386421" y="1013765"/>
            <a:ext cx="8308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（公募型プロポーザルの際の提案書を元に記載しており、今後の調整により変更の可能性があります。）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4D9120F-E3FD-43B4-84E9-4EB348AD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4525" y="6435840"/>
            <a:ext cx="2228850" cy="365125"/>
          </a:xfrm>
        </p:spPr>
        <p:txBody>
          <a:bodyPr/>
          <a:lstStyle/>
          <a:p>
            <a:fld id="{AF534478-2957-4010-926E-F8895A527ED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33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5C6119-4790-49C9-A2F9-AF2C133EC487}"/>
              </a:ext>
            </a:extLst>
          </p:cNvPr>
          <p:cNvSpPr/>
          <p:nvPr/>
        </p:nvSpPr>
        <p:spPr>
          <a:xfrm>
            <a:off x="-10652" y="-30568"/>
            <a:ext cx="9916651" cy="5036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「</a:t>
            </a:r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歳若返り」発信事業の実施状況・予定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049641-50C4-425A-B27E-A338A1EA29D4}"/>
              </a:ext>
            </a:extLst>
          </p:cNvPr>
          <p:cNvSpPr/>
          <p:nvPr/>
        </p:nvSpPr>
        <p:spPr>
          <a:xfrm>
            <a:off x="241481" y="761016"/>
            <a:ext cx="9401736" cy="59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8">
            <a:extLst>
              <a:ext uri="{FF2B5EF4-FFF2-40B4-BE49-F238E27FC236}">
                <a16:creationId xmlns:a16="http://schemas.microsoft.com/office/drawing/2014/main" id="{78CC998B-4AA1-4FE4-A9E6-9F27A9206826}"/>
              </a:ext>
            </a:extLst>
          </p:cNvPr>
          <p:cNvSpPr/>
          <p:nvPr/>
        </p:nvSpPr>
        <p:spPr>
          <a:xfrm>
            <a:off x="134248" y="620929"/>
            <a:ext cx="3250790" cy="3895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 市町村と連携した情報発信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CB355A-C201-449E-AF21-EFE5838AC9ED}"/>
              </a:ext>
            </a:extLst>
          </p:cNvPr>
          <p:cNvSpPr txBox="1"/>
          <p:nvPr/>
        </p:nvSpPr>
        <p:spPr>
          <a:xfrm>
            <a:off x="332884" y="1099976"/>
            <a:ext cx="9200729" cy="6152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◆特定健診・がん検診を活用した周知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特定健診・がん検診の住民向け通知文書や封筒において、　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歳若返り」の案内文や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QR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コードを掲載（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R6.9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R7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予定）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A53215-95F0-43C5-BDB5-535DA0E41FD5}"/>
              </a:ext>
            </a:extLst>
          </p:cNvPr>
          <p:cNvSpPr txBox="1"/>
          <p:nvPr/>
        </p:nvSpPr>
        <p:spPr>
          <a:xfrm>
            <a:off x="361270" y="3880222"/>
            <a:ext cx="6243915" cy="13847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◆市町村主催イベントを通じた周知</a:t>
            </a: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市町村の「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歳若返り」に資するイベントと連携し、広報媒体や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イベント会場での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PR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を実施（通年で実施予定）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 ・チラシに「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歳若返り」の案内文や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QR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コード掲載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 ・会場での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PR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グッズの配付、ポスター掲出　等　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CAD486A-775E-4290-9054-4F2E7C0B0336}"/>
              </a:ext>
            </a:extLst>
          </p:cNvPr>
          <p:cNvSpPr txBox="1"/>
          <p:nvPr/>
        </p:nvSpPr>
        <p:spPr>
          <a:xfrm>
            <a:off x="7577178" y="4007541"/>
            <a:ext cx="1944193" cy="271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大東市イベントチラシ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0572352-96E4-4BB3-B448-322CA4F2D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-1049" b="-4960"/>
          <a:stretch/>
        </p:blipFill>
        <p:spPr>
          <a:xfrm>
            <a:off x="5401657" y="3749016"/>
            <a:ext cx="2068288" cy="224329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4254369-0A90-4063-B05B-01F34D15C729}"/>
              </a:ext>
            </a:extLst>
          </p:cNvPr>
          <p:cNvSpPr/>
          <p:nvPr/>
        </p:nvSpPr>
        <p:spPr>
          <a:xfrm>
            <a:off x="634837" y="5405046"/>
            <a:ext cx="4524997" cy="1068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20AE4F-8F3F-4D54-9E46-6C8C7A2FBC87}"/>
              </a:ext>
            </a:extLst>
          </p:cNvPr>
          <p:cNvSpPr txBox="1"/>
          <p:nvPr/>
        </p:nvSpPr>
        <p:spPr>
          <a:xfrm>
            <a:off x="730278" y="5482500"/>
            <a:ext cx="4336532" cy="7980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イベント例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>
              <a:lnSpc>
                <a:spcPts val="19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ウォーキング講座、椅子リラク楽体操、高齢者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スポーツ体験会、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健康づくり講座、フレイル予防イベント、ヘルスアップ教室　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80442AC-8C3E-40C3-872A-D05FDCD383EE}"/>
              </a:ext>
            </a:extLst>
          </p:cNvPr>
          <p:cNvSpPr/>
          <p:nvPr/>
        </p:nvSpPr>
        <p:spPr>
          <a:xfrm>
            <a:off x="8793789" y="36022"/>
            <a:ext cx="990106" cy="387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資料１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49E8FC-AF93-498F-BCDB-7DB0B9D4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217" y="4423365"/>
            <a:ext cx="2356635" cy="196336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FD4F558-415C-48C3-9ED4-3F57368C2D9E}"/>
              </a:ext>
            </a:extLst>
          </p:cNvPr>
          <p:cNvSpPr txBox="1"/>
          <p:nvPr/>
        </p:nvSpPr>
        <p:spPr>
          <a:xfrm>
            <a:off x="361270" y="2765419"/>
            <a:ext cx="9038582" cy="8268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◆特定健診・がん検診でのブース出展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特定健診・がん検診の場に出向き、「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歳若返り」の周知と併せて推定野菜摂取量を計測する「ベジチェック」を実施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（９～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月 実施予定）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99F8A87-4A0E-4CDE-8229-EE7418848A65}"/>
              </a:ext>
            </a:extLst>
          </p:cNvPr>
          <p:cNvSpPr/>
          <p:nvPr/>
        </p:nvSpPr>
        <p:spPr>
          <a:xfrm>
            <a:off x="600499" y="1804808"/>
            <a:ext cx="6869446" cy="705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dirty="0">
                <a:solidFill>
                  <a:schemeClr val="tx1"/>
                </a:solidFill>
              </a:rPr>
              <a:t>府内全市町村に協力を打診し、</a:t>
            </a:r>
            <a:r>
              <a:rPr kumimoji="1" lang="en-US" altLang="ja-JP" sz="1600" dirty="0">
                <a:solidFill>
                  <a:schemeClr val="tx1"/>
                </a:solidFill>
              </a:rPr>
              <a:t>14</a:t>
            </a:r>
            <a:r>
              <a:rPr kumimoji="1" lang="ja-JP" altLang="en-US" sz="1600" dirty="0">
                <a:solidFill>
                  <a:schemeClr val="tx1"/>
                </a:solidFill>
              </a:rPr>
              <a:t>の市区町村と今後の実施に向け調整中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1EF779-5683-4A11-8E25-557EF958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9364" y="6443868"/>
            <a:ext cx="2228850" cy="365125"/>
          </a:xfrm>
        </p:spPr>
        <p:txBody>
          <a:bodyPr/>
          <a:lstStyle/>
          <a:p>
            <a:fld id="{AF534478-2957-4010-926E-F8895A527ED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04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5C6119-4790-49C9-A2F9-AF2C133EC487}"/>
              </a:ext>
            </a:extLst>
          </p:cNvPr>
          <p:cNvSpPr/>
          <p:nvPr/>
        </p:nvSpPr>
        <p:spPr>
          <a:xfrm>
            <a:off x="-2913" y="-38732"/>
            <a:ext cx="9906000" cy="5036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「</a:t>
            </a:r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歳若返り」発信事業の実施状況・予定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049641-50C4-425A-B27E-A338A1EA29D4}"/>
              </a:ext>
            </a:extLst>
          </p:cNvPr>
          <p:cNvSpPr/>
          <p:nvPr/>
        </p:nvSpPr>
        <p:spPr>
          <a:xfrm>
            <a:off x="252132" y="3089525"/>
            <a:ext cx="9401736" cy="1789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17453DD-9F19-4998-898D-BEE96CCD8E67}"/>
              </a:ext>
            </a:extLst>
          </p:cNvPr>
          <p:cNvSpPr/>
          <p:nvPr/>
        </p:nvSpPr>
        <p:spPr>
          <a:xfrm>
            <a:off x="241481" y="5112056"/>
            <a:ext cx="9401736" cy="15586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8">
            <a:extLst>
              <a:ext uri="{FF2B5EF4-FFF2-40B4-BE49-F238E27FC236}">
                <a16:creationId xmlns:a16="http://schemas.microsoft.com/office/drawing/2014/main" id="{B3B7386E-B5CD-43AC-941A-7F01EC60F0BC}"/>
              </a:ext>
            </a:extLst>
          </p:cNvPr>
          <p:cNvSpPr/>
          <p:nvPr/>
        </p:nvSpPr>
        <p:spPr>
          <a:xfrm>
            <a:off x="182381" y="4974902"/>
            <a:ext cx="3205195" cy="3895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 </a:t>
            </a:r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SNS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を活用した情報発信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9B391C0-B939-4599-A131-4C85FE1CF063}"/>
              </a:ext>
            </a:extLst>
          </p:cNvPr>
          <p:cNvSpPr txBox="1"/>
          <p:nvPr/>
        </p:nvSpPr>
        <p:spPr>
          <a:xfrm>
            <a:off x="329746" y="5354631"/>
            <a:ext cx="9380434" cy="13622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Instagram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での情報発信を開始</a:t>
            </a:r>
          </a:p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Instagram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月に開設し、発信媒体を充実。今後、ブース出展を通じて登録を促進。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◆漫画を活用した「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歳若返り」の周知、取組みの促進</a:t>
            </a:r>
          </a:p>
          <a:p>
            <a:pPr>
              <a:lnSpc>
                <a:spcPts val="17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幅広い世代に馴染のある漫画を活用し、府民の健康づくりを促すシリーズ動画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7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３本を秋に公開予定</a:t>
            </a:r>
            <a:endParaRPr lang="en-US" altLang="ja-JP" sz="1400" strike="sngStrike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36BEBF-091B-4357-A23E-318A19AA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4"/>
                    </a14:imgEffect>
                    <a14:imgEffect>
                      <a14:colorTemperature colorTemp="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08"/>
          <a:stretch/>
        </p:blipFill>
        <p:spPr>
          <a:xfrm>
            <a:off x="6301074" y="3235398"/>
            <a:ext cx="1743392" cy="132119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C9B8EE6-70A9-4B88-ADDC-7FD6D0751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3546" y="3410066"/>
            <a:ext cx="1743392" cy="1380954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1F98582-1FC9-49FE-8139-5B94900DD7E6}"/>
              </a:ext>
            </a:extLst>
          </p:cNvPr>
          <p:cNvSpPr/>
          <p:nvPr/>
        </p:nvSpPr>
        <p:spPr>
          <a:xfrm>
            <a:off x="8806070" y="27589"/>
            <a:ext cx="990106" cy="387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2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資料１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829FD56-88E9-4CB6-894C-E09261936459}"/>
              </a:ext>
            </a:extLst>
          </p:cNvPr>
          <p:cNvSpPr/>
          <p:nvPr/>
        </p:nvSpPr>
        <p:spPr>
          <a:xfrm>
            <a:off x="252132" y="743600"/>
            <a:ext cx="9401736" cy="21892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 8">
            <a:extLst>
              <a:ext uri="{FF2B5EF4-FFF2-40B4-BE49-F238E27FC236}">
                <a16:creationId xmlns:a16="http://schemas.microsoft.com/office/drawing/2014/main" id="{2D1B9C01-0B65-4F0A-A368-9863B62E0E19}"/>
              </a:ext>
            </a:extLst>
          </p:cNvPr>
          <p:cNvSpPr/>
          <p:nvPr/>
        </p:nvSpPr>
        <p:spPr>
          <a:xfrm>
            <a:off x="182381" y="578391"/>
            <a:ext cx="5375582" cy="3895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 庁内部局と連携した情報発信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YouTube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動画の視聴促進）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163C5E4-2835-4D87-8B6A-522A43FD2C4E}"/>
              </a:ext>
            </a:extLst>
          </p:cNvPr>
          <p:cNvSpPr txBox="1"/>
          <p:nvPr/>
        </p:nvSpPr>
        <p:spPr>
          <a:xfrm>
            <a:off x="268684" y="2021435"/>
            <a:ext cx="7883571" cy="833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◆アスマイルを活用した動画の視聴促進</a:t>
            </a:r>
          </a:p>
          <a:p>
            <a:pPr>
              <a:lnSpc>
                <a:spcPts val="2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・ アスマイルの登録者を対象に、動画視聴でプレゼントが当たるキャンペーンを実施（秋を予定）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 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歳若返り」に役立つ動画の視聴促進に加え、アスマイルの登録促進により府民の健康づくりを後押し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BF052A0-0ED3-445B-B34E-3283EAAC4176}"/>
              </a:ext>
            </a:extLst>
          </p:cNvPr>
          <p:cNvSpPr txBox="1"/>
          <p:nvPr/>
        </p:nvSpPr>
        <p:spPr>
          <a:xfrm>
            <a:off x="282039" y="1070023"/>
            <a:ext cx="6830247" cy="833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◆シニア向け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LINE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アカウントを活用した動画の視聴促進</a:t>
            </a: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府と民間企業で運用するシニア向け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LINE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アカウント「おおさか楽なび」において、エクササイズ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動画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初級編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を紹介。視聴回数が大幅に増加（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874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回➡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3,857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回）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角丸四角形 8">
            <a:extLst>
              <a:ext uri="{FF2B5EF4-FFF2-40B4-BE49-F238E27FC236}">
                <a16:creationId xmlns:a16="http://schemas.microsoft.com/office/drawing/2014/main" id="{B37D4DA4-099C-44EA-A1C9-A73AB852D94C}"/>
              </a:ext>
            </a:extLst>
          </p:cNvPr>
          <p:cNvSpPr/>
          <p:nvPr/>
        </p:nvSpPr>
        <p:spPr>
          <a:xfrm>
            <a:off x="192314" y="3059879"/>
            <a:ext cx="3253328" cy="3895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 ブース出展による情報発信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8678FC65-865F-4CF1-AA6F-964564B6D2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510"/>
          <a:stretch/>
        </p:blipFill>
        <p:spPr>
          <a:xfrm>
            <a:off x="7281247" y="851975"/>
            <a:ext cx="1438700" cy="1728231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DEFF8183-5A37-4DF3-A41C-F969A8CFB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32" t="60755" r="-1"/>
          <a:stretch/>
        </p:blipFill>
        <p:spPr>
          <a:xfrm>
            <a:off x="8199963" y="1752672"/>
            <a:ext cx="1346975" cy="10431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E2EC16B-F605-46C5-BE12-F8C860C6D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205" y="1988771"/>
            <a:ext cx="914528" cy="31627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4A446FF-65B8-4781-AD5D-B1ACCD844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99" y="5225181"/>
            <a:ext cx="1419546" cy="14195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F66D398-8DD8-4230-B37F-2884F6F27A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59" y="5304749"/>
            <a:ext cx="473106" cy="4731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0799C9-F33B-4CC1-8DA7-09402F57C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2617" y="5831875"/>
            <a:ext cx="673189" cy="61852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A8E5A40-AABB-4D00-AC57-3C7A728AC062}"/>
              </a:ext>
            </a:extLst>
          </p:cNvPr>
          <p:cNvSpPr txBox="1"/>
          <p:nvPr/>
        </p:nvSpPr>
        <p:spPr>
          <a:xfrm>
            <a:off x="329746" y="3479331"/>
            <a:ext cx="6257480" cy="1346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◆大規模イベントでのブース出展　</a:t>
            </a: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多くの来場者が見込まれるイベントにいおいて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PR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ブースを出展（通年）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5/11(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土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アカカベ健康フェア（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OMM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ビル）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6/1(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土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6/2(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ワクワク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EXPO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with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回食育推進全国大会（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ATC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9/8(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もずやんアニバーサリー（ららぽーと門真）　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F485F94-0E6C-401D-9EED-08DCD5A9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868" y="6418685"/>
            <a:ext cx="2228850" cy="365125"/>
          </a:xfrm>
        </p:spPr>
        <p:txBody>
          <a:bodyPr/>
          <a:lstStyle/>
          <a:p>
            <a:fld id="{AF534478-2957-4010-926E-F8895A527ED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20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1308</Words>
  <Application>Microsoft Office PowerPoint</Application>
  <PresentationFormat>A4 210 x 297 mm</PresentationFormat>
  <Paragraphs>108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Meiryo UI</vt:lpstr>
      <vt:lpstr>游ゴシック</vt:lpstr>
      <vt:lpstr>Arial</vt:lpstr>
      <vt:lpstr>Calibri</vt:lpstr>
      <vt:lpstr>Calibri Light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2024-09-09T05:46:33Z</dcterms:created>
  <dcterms:modified xsi:type="dcterms:W3CDTF">2024-09-09T08:24:20Z</dcterms:modified>
</cp:coreProperties>
</file>