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04" r:id="rId2"/>
    <p:sldId id="273" r:id="rId3"/>
    <p:sldId id="476" r:id="rId4"/>
    <p:sldId id="261" r:id="rId5"/>
    <p:sldId id="262" r:id="rId6"/>
    <p:sldId id="339" r:id="rId7"/>
    <p:sldId id="263" r:id="rId8"/>
    <p:sldId id="337" r:id="rId9"/>
    <p:sldId id="269" r:id="rId10"/>
    <p:sldId id="307" r:id="rId11"/>
    <p:sldId id="270" r:id="rId12"/>
    <p:sldId id="271" r:id="rId13"/>
    <p:sldId id="463" r:id="rId14"/>
    <p:sldId id="302" r:id="rId15"/>
    <p:sldId id="275" r:id="rId16"/>
    <p:sldId id="268" r:id="rId17"/>
    <p:sldId id="276" r:id="rId18"/>
    <p:sldId id="389" r:id="rId19"/>
    <p:sldId id="303" r:id="rId20"/>
    <p:sldId id="344" r:id="rId21"/>
    <p:sldId id="345" r:id="rId22"/>
    <p:sldId id="492" r:id="rId23"/>
    <p:sldId id="493" r:id="rId24"/>
    <p:sldId id="494" r:id="rId25"/>
    <p:sldId id="495" r:id="rId26"/>
    <p:sldId id="496" r:id="rId27"/>
    <p:sldId id="497" r:id="rId28"/>
    <p:sldId id="498" r:id="rId29"/>
    <p:sldId id="499" r:id="rId30"/>
    <p:sldId id="500" r:id="rId31"/>
    <p:sldId id="501" r:id="rId32"/>
    <p:sldId id="502" r:id="rId33"/>
    <p:sldId id="503" r:id="rId34"/>
    <p:sldId id="504" r:id="rId35"/>
    <p:sldId id="505" r:id="rId36"/>
    <p:sldId id="549" r:id="rId37"/>
    <p:sldId id="507" r:id="rId38"/>
    <p:sldId id="508" r:id="rId39"/>
    <p:sldId id="509" r:id="rId40"/>
    <p:sldId id="510" r:id="rId41"/>
    <p:sldId id="511" r:id="rId42"/>
    <p:sldId id="512" r:id="rId43"/>
    <p:sldId id="513" r:id="rId44"/>
    <p:sldId id="514" r:id="rId45"/>
    <p:sldId id="515" r:id="rId46"/>
    <p:sldId id="516" r:id="rId47"/>
    <p:sldId id="517" r:id="rId48"/>
    <p:sldId id="518" r:id="rId49"/>
    <p:sldId id="519" r:id="rId50"/>
    <p:sldId id="520" r:id="rId51"/>
    <p:sldId id="521" r:id="rId52"/>
    <p:sldId id="523" r:id="rId53"/>
    <p:sldId id="524" r:id="rId54"/>
    <p:sldId id="525" r:id="rId55"/>
    <p:sldId id="526" r:id="rId56"/>
    <p:sldId id="527" r:id="rId57"/>
    <p:sldId id="528" r:id="rId58"/>
    <p:sldId id="529" r:id="rId59"/>
    <p:sldId id="530" r:id="rId60"/>
    <p:sldId id="531" r:id="rId61"/>
    <p:sldId id="532" r:id="rId62"/>
    <p:sldId id="533" r:id="rId63"/>
    <p:sldId id="534" r:id="rId64"/>
    <p:sldId id="535" r:id="rId65"/>
    <p:sldId id="537" r:id="rId66"/>
    <p:sldId id="538" r:id="rId67"/>
    <p:sldId id="539" r:id="rId68"/>
    <p:sldId id="548" r:id="rId69"/>
    <p:sldId id="540" r:id="rId70"/>
    <p:sldId id="541" r:id="rId71"/>
    <p:sldId id="542" r:id="rId72"/>
    <p:sldId id="543" r:id="rId73"/>
    <p:sldId id="544" r:id="rId74"/>
    <p:sldId id="545" r:id="rId75"/>
    <p:sldId id="546" r:id="rId76"/>
    <p:sldId id="547" r:id="rId77"/>
  </p:sldIdLst>
  <p:sldSz cx="9906000" cy="6858000" type="A4"/>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1" autoAdjust="0"/>
    <p:restoredTop sz="94700" autoAdjust="0"/>
  </p:normalViewPr>
  <p:slideViewPr>
    <p:cSldViewPr showGuides="1">
      <p:cViewPr>
        <p:scale>
          <a:sx n="78" d="100"/>
          <a:sy n="78" d="100"/>
        </p:scale>
        <p:origin x="-738" y="7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18_&#20581;&#24247;&#38263;&#23551;&#12503;&#12521;&#12531;\01_&#26908;&#35342;&#32076;&#36942;\170999_&#12304;&#20013;&#38291;&#12392;&#12426;&#12414;&#12392;&#12417;&#12305;\170919%20&#12487;&#12540;&#12479;&#26356;&#26032;\&#9734;&#26469;&#38442;&#22806;&#22269;&#20154;&#35251;&#20809;&#23458;&#25968;&#65343;&#24220;&#27665;&#25991;&#21270;&#37096;&#12467;&#12513;&#12531;&#12488;&#21453;&#2614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amodaE\AppData\Local\Microsoft\Windows\Temporary%20Internet%20Files\Content.Outlook\3GVN5JRE\290222_&#30476;&#21029;GRP&#23492;&#19982;&#24230;.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訪日外国人観光客数（万人）</a:t>
            </a:r>
          </a:p>
        </c:rich>
      </c:tx>
      <c:layout/>
      <c:overlay val="0"/>
    </c:title>
    <c:autoTitleDeleted val="0"/>
    <c:plotArea>
      <c:layout>
        <c:manualLayout>
          <c:layoutTarget val="inner"/>
          <c:xMode val="edge"/>
          <c:yMode val="edge"/>
          <c:x val="0.12818307086614172"/>
          <c:y val="0.16436351706036742"/>
          <c:w val="0.84126137357830266"/>
          <c:h val="0.64519867308253132"/>
        </c:manualLayout>
      </c:layout>
      <c:lineChart>
        <c:grouping val="standard"/>
        <c:varyColors val="0"/>
        <c:ser>
          <c:idx val="1"/>
          <c:order val="0"/>
          <c:tx>
            <c:strRef>
              <c:f>[☆来阪外国人観光客数＿府民文化部コメント反映.xlsx]Sheet1!$B$1</c:f>
              <c:strCache>
                <c:ptCount val="1"/>
                <c:pt idx="0">
                  <c:v>全国</c:v>
                </c:pt>
              </c:strCache>
            </c:strRef>
          </c:tx>
          <c:marker>
            <c:symbol val="square"/>
            <c:size val="5"/>
          </c:marker>
          <c:cat>
            <c:numRef>
              <c:f>[☆来阪外国人観光客数＿府民文化部コメント反映.xlsx]Sheet1!$A$2:$A$4</c:f>
              <c:numCache>
                <c:formatCode>General</c:formatCode>
                <c:ptCount val="3"/>
                <c:pt idx="0">
                  <c:v>2014</c:v>
                </c:pt>
                <c:pt idx="1">
                  <c:v>2015</c:v>
                </c:pt>
                <c:pt idx="2">
                  <c:v>2016</c:v>
                </c:pt>
              </c:numCache>
            </c:numRef>
          </c:cat>
          <c:val>
            <c:numRef>
              <c:f>[☆来阪外国人観光客数＿府民文化部コメント反映.xlsx]Sheet1!$B$2:$B$4</c:f>
              <c:numCache>
                <c:formatCode>#,##0.0</c:formatCode>
                <c:ptCount val="3"/>
                <c:pt idx="0">
                  <c:v>1341.3</c:v>
                </c:pt>
                <c:pt idx="1">
                  <c:v>1973.7</c:v>
                </c:pt>
                <c:pt idx="2">
                  <c:v>2404</c:v>
                </c:pt>
              </c:numCache>
            </c:numRef>
          </c:val>
          <c:smooth val="0"/>
        </c:ser>
        <c:ser>
          <c:idx val="3"/>
          <c:order val="1"/>
          <c:tx>
            <c:strRef>
              <c:f>[☆来阪外国人観光客数＿府民文化部コメント反映.xlsx]Sheet1!$D$1</c:f>
              <c:strCache>
                <c:ptCount val="1"/>
                <c:pt idx="0">
                  <c:v>東京</c:v>
                </c:pt>
              </c:strCache>
            </c:strRef>
          </c:tx>
          <c:spPr>
            <a:ln>
              <a:prstDash val="sysDash"/>
            </a:ln>
          </c:spPr>
          <c:marker>
            <c:symbol val="diamond"/>
            <c:size val="5"/>
            <c:spPr>
              <a:ln>
                <a:prstDash val="sysDash"/>
              </a:ln>
            </c:spPr>
          </c:marker>
          <c:cat>
            <c:numRef>
              <c:f>[☆来阪外国人観光客数＿府民文化部コメント反映.xlsx]Sheet1!$A$2:$A$4</c:f>
              <c:numCache>
                <c:formatCode>General</c:formatCode>
                <c:ptCount val="3"/>
                <c:pt idx="0">
                  <c:v>2014</c:v>
                </c:pt>
                <c:pt idx="1">
                  <c:v>2015</c:v>
                </c:pt>
                <c:pt idx="2">
                  <c:v>2016</c:v>
                </c:pt>
              </c:numCache>
            </c:numRef>
          </c:cat>
          <c:val>
            <c:numRef>
              <c:f>[☆来阪外国人観光客数＿府民文化部コメント反映.xlsx]Sheet1!$D$2:$D$4</c:f>
              <c:numCache>
                <c:formatCode>#,##0.0</c:formatCode>
                <c:ptCount val="3"/>
                <c:pt idx="0">
                  <c:v>689.8</c:v>
                </c:pt>
                <c:pt idx="1">
                  <c:v>1027.5</c:v>
                </c:pt>
                <c:pt idx="2">
                  <c:v>1158.7</c:v>
                </c:pt>
              </c:numCache>
            </c:numRef>
          </c:val>
          <c:smooth val="0"/>
        </c:ser>
        <c:ser>
          <c:idx val="2"/>
          <c:order val="2"/>
          <c:tx>
            <c:strRef>
              <c:f>[☆来阪外国人観光客数＿府民文化部コメント反映.xlsx]Sheet1!$C$1</c:f>
              <c:strCache>
                <c:ptCount val="1"/>
                <c:pt idx="0">
                  <c:v>大阪</c:v>
                </c:pt>
              </c:strCache>
            </c:strRef>
          </c:tx>
          <c:spPr>
            <a:ln>
              <a:prstDash val="lgDash"/>
            </a:ln>
          </c:spPr>
          <c:marker>
            <c:symbol val="circle"/>
            <c:size val="5"/>
            <c:spPr>
              <a:ln>
                <a:prstDash val="lgDash"/>
              </a:ln>
            </c:spPr>
          </c:marker>
          <c:dLbls>
            <c:dLblPos val="b"/>
            <c:showLegendKey val="0"/>
            <c:showVal val="1"/>
            <c:showCatName val="0"/>
            <c:showSerName val="0"/>
            <c:showPercent val="0"/>
            <c:showBubbleSize val="0"/>
            <c:showLeaderLines val="0"/>
          </c:dLbls>
          <c:cat>
            <c:numRef>
              <c:f>[☆来阪外国人観光客数＿府民文化部コメント反映.xlsx]Sheet1!$A$2:$A$4</c:f>
              <c:numCache>
                <c:formatCode>General</c:formatCode>
                <c:ptCount val="3"/>
                <c:pt idx="0">
                  <c:v>2014</c:v>
                </c:pt>
                <c:pt idx="1">
                  <c:v>2015</c:v>
                </c:pt>
                <c:pt idx="2">
                  <c:v>2016</c:v>
                </c:pt>
              </c:numCache>
            </c:numRef>
          </c:cat>
          <c:val>
            <c:numRef>
              <c:f>[☆来阪外国人観光客数＿府民文化部コメント反映.xlsx]Sheet1!$C$2:$C$4</c:f>
              <c:numCache>
                <c:formatCode>#,##0.0</c:formatCode>
                <c:ptCount val="3"/>
                <c:pt idx="0">
                  <c:v>375.8</c:v>
                </c:pt>
                <c:pt idx="1">
                  <c:v>716.5</c:v>
                </c:pt>
                <c:pt idx="2">
                  <c:v>940</c:v>
                </c:pt>
              </c:numCache>
            </c:numRef>
          </c:val>
          <c:smooth val="0"/>
        </c:ser>
        <c:dLbls>
          <c:dLblPos val="t"/>
          <c:showLegendKey val="0"/>
          <c:showVal val="1"/>
          <c:showCatName val="0"/>
          <c:showSerName val="0"/>
          <c:showPercent val="0"/>
          <c:showBubbleSize val="0"/>
        </c:dLbls>
        <c:marker val="1"/>
        <c:smooth val="0"/>
        <c:axId val="33618944"/>
        <c:axId val="33676672"/>
      </c:lineChart>
      <c:catAx>
        <c:axId val="33618944"/>
        <c:scaling>
          <c:orientation val="minMax"/>
        </c:scaling>
        <c:delete val="0"/>
        <c:axPos val="b"/>
        <c:numFmt formatCode="General" sourceLinked="1"/>
        <c:majorTickMark val="none"/>
        <c:minorTickMark val="none"/>
        <c:tickLblPos val="nextTo"/>
        <c:crossAx val="33676672"/>
        <c:crosses val="autoZero"/>
        <c:auto val="1"/>
        <c:lblAlgn val="ctr"/>
        <c:lblOffset val="100"/>
        <c:noMultiLvlLbl val="0"/>
      </c:catAx>
      <c:valAx>
        <c:axId val="33676672"/>
        <c:scaling>
          <c:orientation val="minMax"/>
          <c:max val="2500"/>
          <c:min val="0"/>
        </c:scaling>
        <c:delete val="0"/>
        <c:axPos val="l"/>
        <c:numFmt formatCode="#,##0" sourceLinked="0"/>
        <c:majorTickMark val="none"/>
        <c:minorTickMark val="none"/>
        <c:tickLblPos val="nextTo"/>
        <c:spPr>
          <a:ln w="9525">
            <a:noFill/>
          </a:ln>
        </c:spPr>
        <c:crossAx val="33618944"/>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026852412679187E-2"/>
          <c:y val="0.12245106616574888"/>
          <c:w val="0.66986728250595107"/>
          <c:h val="0.82917194174257625"/>
        </c:manualLayout>
      </c:layout>
      <c:barChart>
        <c:barDir val="col"/>
        <c:grouping val="stacked"/>
        <c:varyColors val="0"/>
        <c:ser>
          <c:idx val="3"/>
          <c:order val="0"/>
          <c:tx>
            <c:strRef>
              <c:f>まとめ!$A$15</c:f>
              <c:strCache>
                <c:ptCount val="1"/>
                <c:pt idx="0">
                  <c:v>その他</c:v>
                </c:pt>
              </c:strCache>
            </c:strRef>
          </c:tx>
          <c:spPr>
            <a:pattFill prst="zigZag">
              <a:fgClr>
                <a:schemeClr val="accent1"/>
              </a:fgClr>
              <a:bgClr>
                <a:schemeClr val="bg1"/>
              </a:bgClr>
            </a:pattFill>
          </c:spPr>
          <c:invertIfNegative val="0"/>
          <c:cat>
            <c:strRef>
              <c:f>まとめ!$B$3:$G$3</c:f>
              <c:strCache>
                <c:ptCount val="6"/>
                <c:pt idx="0">
                  <c:v>東京</c:v>
                </c:pt>
                <c:pt idx="1">
                  <c:v>神奈川</c:v>
                </c:pt>
                <c:pt idx="2">
                  <c:v>愛知</c:v>
                </c:pt>
                <c:pt idx="3">
                  <c:v>京都</c:v>
                </c:pt>
                <c:pt idx="4">
                  <c:v>大阪</c:v>
                </c:pt>
                <c:pt idx="5">
                  <c:v>兵庫</c:v>
                </c:pt>
              </c:strCache>
            </c:strRef>
          </c:cat>
          <c:val>
            <c:numRef>
              <c:f>まとめ!$B$15:$G$15</c:f>
              <c:numCache>
                <c:formatCode>0.000000</c:formatCode>
                <c:ptCount val="6"/>
                <c:pt idx="0">
                  <c:v>0.18758071392643672</c:v>
                </c:pt>
                <c:pt idx="1">
                  <c:v>7.4523812454089011E-2</c:v>
                </c:pt>
                <c:pt idx="2">
                  <c:v>0.35800728795160808</c:v>
                </c:pt>
                <c:pt idx="3">
                  <c:v>-5.6525263591353792E-2</c:v>
                </c:pt>
                <c:pt idx="4">
                  <c:v>6.2787581321543939E-2</c:v>
                </c:pt>
                <c:pt idx="5">
                  <c:v>0.27585590375106506</c:v>
                </c:pt>
              </c:numCache>
            </c:numRef>
          </c:val>
        </c:ser>
        <c:ser>
          <c:idx val="2"/>
          <c:order val="1"/>
          <c:tx>
            <c:strRef>
              <c:f>まとめ!$A$14</c:f>
              <c:strCache>
                <c:ptCount val="1"/>
                <c:pt idx="0">
                  <c:v>　サービス業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まとめ!$B$14:$G$14</c:f>
              <c:numCache>
                <c:formatCode>0.000000</c:formatCode>
                <c:ptCount val="6"/>
                <c:pt idx="0">
                  <c:v>0.30898716094853285</c:v>
                </c:pt>
                <c:pt idx="1">
                  <c:v>4.5185052770406742E-2</c:v>
                </c:pt>
                <c:pt idx="2">
                  <c:v>0.15626395326341935</c:v>
                </c:pt>
                <c:pt idx="3">
                  <c:v>0.12331742810846436</c:v>
                </c:pt>
                <c:pt idx="4">
                  <c:v>-2.1503631567071579E-2</c:v>
                </c:pt>
                <c:pt idx="5">
                  <c:v>9.2374810857435818E-2</c:v>
                </c:pt>
              </c:numCache>
            </c:numRef>
          </c:val>
        </c:ser>
        <c:ser>
          <c:idx val="1"/>
          <c:order val="2"/>
          <c:tx>
            <c:strRef>
              <c:f>まとめ!$A$9</c:f>
              <c:strCache>
                <c:ptCount val="1"/>
                <c:pt idx="0">
                  <c:v>　　卸売・小売業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まとめ!$B$9:$G$9</c:f>
              <c:numCache>
                <c:formatCode>0.000000</c:formatCode>
                <c:ptCount val="6"/>
                <c:pt idx="0">
                  <c:v>0.15391087999520892</c:v>
                </c:pt>
                <c:pt idx="1">
                  <c:v>1.377363537469023E-2</c:v>
                </c:pt>
                <c:pt idx="2">
                  <c:v>0.19927103794240963</c:v>
                </c:pt>
                <c:pt idx="3">
                  <c:v>0.18566084973599573</c:v>
                </c:pt>
                <c:pt idx="4">
                  <c:v>0.34049636245235604</c:v>
                </c:pt>
                <c:pt idx="5">
                  <c:v>5.3712796116371919E-2</c:v>
                </c:pt>
              </c:numCache>
            </c:numRef>
          </c:val>
        </c:ser>
        <c:ser>
          <c:idx val="0"/>
          <c:order val="3"/>
          <c:tx>
            <c:strRef>
              <c:f>まとめ!$A$7</c:f>
              <c:strCache>
                <c:ptCount val="1"/>
                <c:pt idx="0">
                  <c:v>　　建設業</c:v>
                </c:pt>
              </c:strCache>
            </c:strRef>
          </c:tx>
          <c:spPr>
            <a:pattFill prst="pct60">
              <a:fgClr>
                <a:schemeClr val="accent1"/>
              </a:fgClr>
              <a:bgClr>
                <a:schemeClr val="bg1"/>
              </a:bgClr>
            </a:pattFill>
          </c:spPr>
          <c:invertIfNegative val="0"/>
          <c:cat>
            <c:strRef>
              <c:f>まとめ!$B$3:$G$3</c:f>
              <c:strCache>
                <c:ptCount val="6"/>
                <c:pt idx="0">
                  <c:v>東京</c:v>
                </c:pt>
                <c:pt idx="1">
                  <c:v>神奈川</c:v>
                </c:pt>
                <c:pt idx="2">
                  <c:v>愛知</c:v>
                </c:pt>
                <c:pt idx="3">
                  <c:v>京都</c:v>
                </c:pt>
                <c:pt idx="4">
                  <c:v>大阪</c:v>
                </c:pt>
                <c:pt idx="5">
                  <c:v>兵庫</c:v>
                </c:pt>
              </c:strCache>
            </c:strRef>
          </c:cat>
          <c:val>
            <c:numRef>
              <c:f>まとめ!$B$7:$G$7</c:f>
              <c:numCache>
                <c:formatCode>0.000000</c:formatCode>
                <c:ptCount val="6"/>
                <c:pt idx="0">
                  <c:v>9.2965693157083251E-3</c:v>
                </c:pt>
                <c:pt idx="1">
                  <c:v>2.6543017086240184E-2</c:v>
                </c:pt>
                <c:pt idx="2">
                  <c:v>3.3522140220512142E-2</c:v>
                </c:pt>
                <c:pt idx="3">
                  <c:v>0.3016920017686715</c:v>
                </c:pt>
                <c:pt idx="4">
                  <c:v>-2.3957741948237299E-2</c:v>
                </c:pt>
                <c:pt idx="5">
                  <c:v>0.19024504791505592</c:v>
                </c:pt>
              </c:numCache>
            </c:numRef>
          </c:val>
        </c:ser>
        <c:ser>
          <c:idx val="11"/>
          <c:order val="4"/>
          <c:tx>
            <c:strRef>
              <c:f>まとめ!$A$6</c:f>
              <c:strCache>
                <c:ptCount val="1"/>
                <c:pt idx="0">
                  <c:v>　　製造業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まとめ!$B$6:$G$6</c:f>
              <c:numCache>
                <c:formatCode>0.000000</c:formatCode>
                <c:ptCount val="6"/>
                <c:pt idx="0">
                  <c:v>2.7774797862193168E-2</c:v>
                </c:pt>
                <c:pt idx="1">
                  <c:v>2.4740336482665271E-2</c:v>
                </c:pt>
                <c:pt idx="2">
                  <c:v>1.4737488916968715</c:v>
                </c:pt>
                <c:pt idx="3">
                  <c:v>9.6840003402405728E-2</c:v>
                </c:pt>
                <c:pt idx="4">
                  <c:v>6.5294082577892709E-2</c:v>
                </c:pt>
                <c:pt idx="5">
                  <c:v>0.73803347155879351</c:v>
                </c:pt>
              </c:numCache>
            </c:numRef>
          </c:val>
        </c:ser>
        <c:dLbls>
          <c:showLegendKey val="0"/>
          <c:showVal val="0"/>
          <c:showCatName val="0"/>
          <c:showSerName val="0"/>
          <c:showPercent val="0"/>
          <c:showBubbleSize val="0"/>
        </c:dLbls>
        <c:gapWidth val="150"/>
        <c:overlap val="100"/>
        <c:axId val="92749824"/>
        <c:axId val="92751360"/>
      </c:barChart>
      <c:lineChart>
        <c:grouping val="standard"/>
        <c:varyColors val="0"/>
        <c:ser>
          <c:idx val="4"/>
          <c:order val="5"/>
          <c:tx>
            <c:strRef>
              <c:f>まとめ!$A$16</c:f>
              <c:strCache>
                <c:ptCount val="1"/>
                <c:pt idx="0">
                  <c:v>県内総生産</c:v>
                </c:pt>
              </c:strCache>
            </c:strRef>
          </c:tx>
          <c:marker>
            <c:symbol val="circle"/>
            <c:size val="7"/>
          </c:marker>
          <c:cat>
            <c:strRef>
              <c:f>まとめ!$B$3:$G$3</c:f>
              <c:strCache>
                <c:ptCount val="6"/>
                <c:pt idx="0">
                  <c:v>東京</c:v>
                </c:pt>
                <c:pt idx="1">
                  <c:v>神奈川</c:v>
                </c:pt>
                <c:pt idx="2">
                  <c:v>愛知</c:v>
                </c:pt>
                <c:pt idx="3">
                  <c:v>京都</c:v>
                </c:pt>
                <c:pt idx="4">
                  <c:v>大阪</c:v>
                </c:pt>
                <c:pt idx="5">
                  <c:v>兵庫</c:v>
                </c:pt>
              </c:strCache>
            </c:strRef>
          </c:cat>
          <c:val>
            <c:numRef>
              <c:f>まとめ!$B$16:$G$16</c:f>
              <c:numCache>
                <c:formatCode>0.000000</c:formatCode>
                <c:ptCount val="6"/>
                <c:pt idx="0">
                  <c:v>0.60997708028476438</c:v>
                </c:pt>
                <c:pt idx="1">
                  <c:v>0.31499854724197007</c:v>
                </c:pt>
                <c:pt idx="2">
                  <c:v>2.0965622289404848</c:v>
                </c:pt>
                <c:pt idx="3">
                  <c:v>0.80038463915798275</c:v>
                </c:pt>
                <c:pt idx="4">
                  <c:v>0.69148068960349462</c:v>
                </c:pt>
                <c:pt idx="5">
                  <c:v>1.4708228394186023</c:v>
                </c:pt>
              </c:numCache>
            </c:numRef>
          </c:val>
          <c:smooth val="0"/>
        </c:ser>
        <c:dLbls>
          <c:showLegendKey val="0"/>
          <c:showVal val="0"/>
          <c:showCatName val="0"/>
          <c:showSerName val="0"/>
          <c:showPercent val="0"/>
          <c:showBubbleSize val="0"/>
        </c:dLbls>
        <c:marker val="1"/>
        <c:smooth val="0"/>
        <c:axId val="92749824"/>
        <c:axId val="92751360"/>
      </c:lineChart>
      <c:catAx>
        <c:axId val="92749824"/>
        <c:scaling>
          <c:orientation val="minMax"/>
        </c:scaling>
        <c:delete val="0"/>
        <c:axPos val="b"/>
        <c:numFmt formatCode="#,##0_);[Red]\(#,##0\)" sourceLinked="1"/>
        <c:majorTickMark val="out"/>
        <c:minorTickMark val="none"/>
        <c:tickLblPos val="nextTo"/>
        <c:crossAx val="92751360"/>
        <c:crosses val="autoZero"/>
        <c:auto val="1"/>
        <c:lblAlgn val="ctr"/>
        <c:lblOffset val="100"/>
        <c:noMultiLvlLbl val="0"/>
      </c:catAx>
      <c:valAx>
        <c:axId val="92751360"/>
        <c:scaling>
          <c:orientation val="minMax"/>
        </c:scaling>
        <c:delete val="0"/>
        <c:axPos val="l"/>
        <c:majorGridlines/>
        <c:numFmt formatCode="0.0_ " sourceLinked="0"/>
        <c:majorTickMark val="out"/>
        <c:minorTickMark val="none"/>
        <c:tickLblPos val="nextTo"/>
        <c:crossAx val="92749824"/>
        <c:crosses val="autoZero"/>
        <c:crossBetween val="between"/>
      </c:valAx>
    </c:plotArea>
    <c:legend>
      <c:legendPos val="r"/>
      <c:layout>
        <c:manualLayout>
          <c:xMode val="edge"/>
          <c:yMode val="edge"/>
          <c:x val="0.43168586914750817"/>
          <c:y val="0"/>
          <c:w val="0.23236489206117353"/>
          <c:h val="0.44550986682220278"/>
        </c:manualLayout>
      </c:layout>
      <c:overlay val="0"/>
      <c:spPr>
        <a:ln w="0">
          <a:solidFill>
            <a:schemeClr val="accent1"/>
          </a:solidFill>
        </a:ln>
      </c:spPr>
      <c:txPr>
        <a:bodyPr/>
        <a:lstStyle/>
        <a:p>
          <a:pPr>
            <a:defRPr sz="800"/>
          </a:pPr>
          <a:endParaRPr lang="ja-JP"/>
        </a:p>
      </c:txPr>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8.1348712603150491E-2"/>
                  <c:y val="-3.5191021476431578E-2"/>
                </c:manualLayout>
              </c:layout>
              <c:showLegendKey val="0"/>
              <c:showVal val="1"/>
              <c:showCatName val="0"/>
              <c:showSerName val="0"/>
              <c:showPercent val="0"/>
              <c:showBubbleSize val="0"/>
            </c:dLbl>
            <c:dLbl>
              <c:idx val="1"/>
              <c:layout>
                <c:manualLayout>
                  <c:x val="-5.631856828518339E-2"/>
                  <c:y val="0.14599335805411554"/>
                </c:manualLayout>
              </c:layout>
              <c:showLegendKey val="0"/>
              <c:showVal val="1"/>
              <c:showCatName val="0"/>
              <c:showSerName val="0"/>
              <c:showPercent val="0"/>
              <c:showBubbleSize val="0"/>
            </c:dLbl>
            <c:dLbl>
              <c:idx val="2"/>
              <c:layout>
                <c:manualLayout>
                  <c:x val="-3.2051282051282048E-2"/>
                  <c:y val="-5.865102639296188E-2"/>
                </c:manualLayout>
              </c:layout>
              <c:showLegendKey val="0"/>
              <c:showVal val="1"/>
              <c:showCatName val="0"/>
              <c:showSerName val="0"/>
              <c:showPercent val="0"/>
              <c:showBubbleSize val="0"/>
            </c:dLbl>
            <c:dLbl>
              <c:idx val="3"/>
              <c:layout>
                <c:manualLayout>
                  <c:x val="-5.5326348800840093E-2"/>
                  <c:y val="-5.8375727660054964E-2"/>
                </c:manualLayout>
              </c:layout>
              <c:showLegendKey val="0"/>
              <c:showVal val="1"/>
              <c:showCatName val="0"/>
              <c:showSerName val="0"/>
              <c:showPercent val="0"/>
              <c:showBubbleSize val="0"/>
            </c:dLbl>
            <c:dLbl>
              <c:idx val="4"/>
              <c:layout>
                <c:manualLayout>
                  <c:x val="-6.410256410256418E-2"/>
                  <c:y val="-4.6920821114369432E-2"/>
                </c:manualLayout>
              </c:layout>
              <c:showLegendKey val="0"/>
              <c:showVal val="1"/>
              <c:showCatName val="0"/>
              <c:showSerName val="0"/>
              <c:showPercent val="0"/>
              <c:showBubbleSize val="0"/>
            </c:dLbl>
            <c:dLbl>
              <c:idx val="5"/>
              <c:layout>
                <c:manualLayout>
                  <c:x val="-8.8751296537800409E-2"/>
                  <c:y val="-4.1799092227068249E-2"/>
                </c:manualLayout>
              </c:layout>
              <c:showLegendKey val="0"/>
              <c:showVal val="1"/>
              <c:showCatName val="0"/>
              <c:showSerName val="0"/>
              <c:showPercent val="0"/>
              <c:showBubbleSize val="0"/>
            </c:dLbl>
            <c:dLbl>
              <c:idx val="6"/>
              <c:layout>
                <c:manualLayout>
                  <c:x val="-4.0598290598290752E-2"/>
                  <c:y val="-5.4740957966764418E-2"/>
                </c:manualLayout>
              </c:layout>
              <c:showLegendKey val="0"/>
              <c:showVal val="1"/>
              <c:showCatName val="0"/>
              <c:showSerName val="0"/>
              <c:showPercent val="0"/>
              <c:showBubbleSize val="0"/>
            </c:dLbl>
            <c:dLbl>
              <c:idx val="7"/>
              <c:layout>
                <c:manualLayout>
                  <c:x val="-2.564102564102564E-2"/>
                  <c:y val="-5.865102639296195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0.66600000000000004</c:v>
                </c:pt>
                <c:pt idx="1">
                  <c:v>0.753</c:v>
                </c:pt>
                <c:pt idx="2">
                  <c:v>0.68200000000000005</c:v>
                </c:pt>
                <c:pt idx="3">
                  <c:v>0.67100000000000004</c:v>
                </c:pt>
                <c:pt idx="4">
                  <c:v>0.70699999999999996</c:v>
                </c:pt>
                <c:pt idx="5">
                  <c:v>0.746</c:v>
                </c:pt>
                <c:pt idx="6">
                  <c:v>0.73199999999999998</c:v>
                </c:pt>
                <c:pt idx="7">
                  <c:v>0.65</c:v>
                </c:pt>
              </c:numCache>
            </c:numRef>
          </c:val>
          <c:smooth val="0"/>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dLbl>
            <c:dLbl>
              <c:idx val="1"/>
              <c:layout>
                <c:manualLayout>
                  <c:x val="-0.15209094790074396"/>
                  <c:y val="-0.11609048693488513"/>
                </c:manualLayout>
              </c:layout>
              <c:showLegendKey val="0"/>
              <c:showVal val="1"/>
              <c:showCatName val="0"/>
              <c:showSerName val="0"/>
              <c:showPercent val="0"/>
              <c:showBubbleSize val="0"/>
            </c:dLbl>
            <c:dLbl>
              <c:idx val="2"/>
              <c:layout>
                <c:manualLayout>
                  <c:x val="-6.4102564102564139E-2"/>
                  <c:y val="4.6920821114369501E-2"/>
                </c:manualLayout>
              </c:layout>
              <c:showLegendKey val="0"/>
              <c:showVal val="1"/>
              <c:showCatName val="0"/>
              <c:showSerName val="0"/>
              <c:showPercent val="0"/>
              <c:showBubbleSize val="0"/>
            </c:dLbl>
            <c:dLbl>
              <c:idx val="3"/>
              <c:layout>
                <c:manualLayout>
                  <c:x val="-5.5555555555555552E-2"/>
                  <c:y val="5.865102639296188E-2"/>
                </c:manualLayout>
              </c:layout>
              <c:showLegendKey val="0"/>
              <c:showVal val="1"/>
              <c:showCatName val="0"/>
              <c:showSerName val="0"/>
              <c:showPercent val="0"/>
              <c:showBubbleSize val="0"/>
            </c:dLbl>
            <c:dLbl>
              <c:idx val="4"/>
              <c:layout>
                <c:manualLayout>
                  <c:x val="-4.4871794871794948E-2"/>
                  <c:y val="5.865102639296188E-2"/>
                </c:manualLayout>
              </c:layout>
              <c:showLegendKey val="0"/>
              <c:showVal val="1"/>
              <c:showCatName val="0"/>
              <c:showSerName val="0"/>
              <c:showPercent val="0"/>
              <c:showBubbleSize val="0"/>
            </c:dLbl>
            <c:dLbl>
              <c:idx val="5"/>
              <c:layout>
                <c:manualLayout>
                  <c:x val="-5.9829059829059984E-2"/>
                  <c:y val="5.865102639296188E-2"/>
                </c:manualLayout>
              </c:layout>
              <c:showLegendKey val="0"/>
              <c:showVal val="1"/>
              <c:showCatName val="0"/>
              <c:showSerName val="0"/>
              <c:showPercent val="0"/>
              <c:showBubbleSize val="0"/>
            </c:dLbl>
            <c:dLbl>
              <c:idx val="6"/>
              <c:layout>
                <c:manualLayout>
                  <c:x val="-7.2420125240941297E-2"/>
                  <c:y val="5.8651164760182291E-2"/>
                </c:manualLayout>
              </c:layout>
              <c:showLegendKey val="0"/>
              <c:showVal val="1"/>
              <c:showCatName val="0"/>
              <c:showSerName val="0"/>
              <c:showPercent val="0"/>
              <c:showBubbleSize val="0"/>
            </c:dLbl>
            <c:dLbl>
              <c:idx val="7"/>
              <c:layout>
                <c:manualLayout>
                  <c:x val="-2.7777777777777776E-2"/>
                  <c:y val="-6.256140269856297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0.64</c:v>
                </c:pt>
                <c:pt idx="1">
                  <c:v>0.75700000000000001</c:v>
                </c:pt>
                <c:pt idx="2">
                  <c:v>0.64</c:v>
                </c:pt>
                <c:pt idx="3">
                  <c:v>0.64100000000000001</c:v>
                </c:pt>
                <c:pt idx="4">
                  <c:v>0.66100000000000003</c:v>
                </c:pt>
                <c:pt idx="5">
                  <c:v>0.69799999999999995</c:v>
                </c:pt>
                <c:pt idx="6">
                  <c:v>0.68799999999999994</c:v>
                </c:pt>
                <c:pt idx="7">
                  <c:v>0.56000000000000005</c:v>
                </c:pt>
              </c:numCache>
            </c:numRef>
          </c:val>
          <c:smooth val="0"/>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6.1835261029667644E-3"/>
                  <c:y val="3.0068214034387388E-2"/>
                </c:manualLayout>
              </c:layout>
              <c:showLegendKey val="0"/>
              <c:showVal val="1"/>
              <c:showCatName val="0"/>
              <c:showSerName val="0"/>
              <c:showPercent val="0"/>
              <c:showBubbleSize val="0"/>
            </c:dLbl>
            <c:dLbl>
              <c:idx val="2"/>
              <c:layout>
                <c:manualLayout>
                  <c:x val="-7.8346673280123027E-17"/>
                  <c:y val="4.6920821114369501E-2"/>
                </c:manualLayout>
              </c:layout>
              <c:showLegendKey val="0"/>
              <c:showVal val="1"/>
              <c:showCatName val="0"/>
              <c:showSerName val="0"/>
              <c:showPercent val="0"/>
              <c:showBubbleSize val="0"/>
            </c:dLbl>
            <c:dLbl>
              <c:idx val="3"/>
              <c:layout>
                <c:manualLayout>
                  <c:x val="-2.136752136752137E-3"/>
                  <c:y val="-2.3460410557184751E-2"/>
                </c:manualLayout>
              </c:layout>
              <c:showLegendKey val="0"/>
              <c:showVal val="1"/>
              <c:showCatName val="0"/>
              <c:showSerName val="0"/>
              <c:showPercent val="0"/>
              <c:showBubbleSize val="0"/>
            </c:dLbl>
            <c:dLbl>
              <c:idx val="4"/>
              <c:layout>
                <c:manualLayout>
                  <c:x val="-4.7008547008547008E-2"/>
                  <c:y val="5.8651026392961894E-2"/>
                </c:manualLayout>
              </c:layout>
              <c:showLegendKey val="0"/>
              <c:showVal val="1"/>
              <c:showCatName val="0"/>
              <c:showSerName val="0"/>
              <c:showPercent val="0"/>
              <c:showBubbleSize val="0"/>
            </c:dLbl>
            <c:dLbl>
              <c:idx val="5"/>
              <c:layout>
                <c:manualLayout>
                  <c:x val="-5.128205128205128E-2"/>
                  <c:y val="-4.6920821114369508E-2"/>
                </c:manualLayout>
              </c:layout>
              <c:showLegendKey val="0"/>
              <c:showVal val="1"/>
              <c:showCatName val="0"/>
              <c:showSerName val="0"/>
              <c:showPercent val="0"/>
              <c:showBubbleSize val="0"/>
            </c:dLbl>
            <c:dLbl>
              <c:idx val="6"/>
              <c:layout>
                <c:manualLayout>
                  <c:x val="-5.7692307692307696E-2"/>
                  <c:y val="5.0830889540566963E-2"/>
                </c:manualLayout>
              </c:layout>
              <c:showLegendKey val="0"/>
              <c:showVal val="1"/>
              <c:showCatName val="0"/>
              <c:showSerName val="0"/>
              <c:showPercent val="0"/>
              <c:showBubbleSize val="0"/>
            </c:dLbl>
            <c:dLbl>
              <c:idx val="7"/>
              <c:layout>
                <c:manualLayout>
                  <c:x val="-4.4871794871794872E-2"/>
                  <c:y val="5.083088954056696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0.57699999999999996</c:v>
                </c:pt>
                <c:pt idx="1">
                  <c:v>0.86699999999999999</c:v>
                </c:pt>
                <c:pt idx="2">
                  <c:v>0.93200000000000005</c:v>
                </c:pt>
                <c:pt idx="3">
                  <c:v>0.92700000000000005</c:v>
                </c:pt>
                <c:pt idx="4">
                  <c:v>0.91200000000000003</c:v>
                </c:pt>
                <c:pt idx="5">
                  <c:v>0.90600000000000003</c:v>
                </c:pt>
                <c:pt idx="6">
                  <c:v>0.91</c:v>
                </c:pt>
                <c:pt idx="7">
                  <c:v>0.88200000000000001</c:v>
                </c:pt>
              </c:numCache>
            </c:numRef>
          </c:val>
          <c:smooth val="0"/>
        </c:ser>
        <c:dLbls>
          <c:showLegendKey val="0"/>
          <c:showVal val="0"/>
          <c:showCatName val="0"/>
          <c:showSerName val="0"/>
          <c:showPercent val="0"/>
          <c:showBubbleSize val="0"/>
        </c:dLbls>
        <c:marker val="1"/>
        <c:smooth val="0"/>
        <c:axId val="93126656"/>
        <c:axId val="93128192"/>
      </c:lineChart>
      <c:catAx>
        <c:axId val="93126656"/>
        <c:scaling>
          <c:orientation val="minMax"/>
        </c:scaling>
        <c:delete val="0"/>
        <c:axPos val="b"/>
        <c:numFmt formatCode="General" sourceLinked="1"/>
        <c:majorTickMark val="in"/>
        <c:minorTickMark val="none"/>
        <c:tickLblPos val="nextTo"/>
        <c:txPr>
          <a:bodyPr/>
          <a:lstStyle/>
          <a:p>
            <a:pPr>
              <a:defRPr sz="800" baseline="0"/>
            </a:pPr>
            <a:endParaRPr lang="ja-JP"/>
          </a:p>
        </c:txPr>
        <c:crossAx val="93128192"/>
        <c:crosses val="autoZero"/>
        <c:auto val="0"/>
        <c:lblAlgn val="ctr"/>
        <c:lblOffset val="100"/>
        <c:noMultiLvlLbl val="0"/>
      </c:catAx>
      <c:valAx>
        <c:axId val="93128192"/>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93126656"/>
        <c:crosses val="autoZero"/>
        <c:crossBetween val="between"/>
        <c:majorUnit val="5.000000000000001E-2"/>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0.09292</cdr:x>
      <cdr:y>0.25716</cdr:y>
    </cdr:from>
    <cdr:to>
      <cdr:x>0.20715</cdr:x>
      <cdr:y>0.31565</cdr:y>
    </cdr:to>
    <cdr:sp macro="" textlink="">
      <cdr:nvSpPr>
        <cdr:cNvPr id="2" name="テキスト ボックス 5"/>
        <cdr:cNvSpPr txBox="1"/>
      </cdr:nvSpPr>
      <cdr:spPr>
        <a:xfrm xmlns:a="http://schemas.openxmlformats.org/drawingml/2006/main">
          <a:off x="468635" y="637682"/>
          <a:ext cx="576089" cy="145037"/>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0.19172</cdr:x>
      <cdr:y>0.61742</cdr:y>
    </cdr:from>
    <cdr:to>
      <cdr:x>0.30387</cdr:x>
      <cdr:y>0.66735</cdr:y>
    </cdr:to>
    <cdr:sp macro="" textlink="">
      <cdr:nvSpPr>
        <cdr:cNvPr id="3" name="テキスト ボックス 5"/>
        <cdr:cNvSpPr txBox="1"/>
      </cdr:nvSpPr>
      <cdr:spPr>
        <a:xfrm xmlns:a="http://schemas.openxmlformats.org/drawingml/2006/main">
          <a:off x="966876" y="1531021"/>
          <a:ext cx="565600" cy="123811"/>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0.24326</cdr:x>
      <cdr:y>0.43032</cdr:y>
    </cdr:to>
    <cdr:cxnSp macro="">
      <cdr:nvCxnSpPr>
        <cdr:cNvPr id="4" name="直線矢印コネクタ 3"/>
        <cdr:cNvCxnSpPr/>
      </cdr:nvCxnSpPr>
      <cdr:spPr>
        <a:xfrm xmlns:a="http://schemas.openxmlformats.org/drawingml/2006/main">
          <a:off x="938783" y="828818"/>
          <a:ext cx="288032" cy="238233"/>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8"/>
            <a:ext cx="2880308" cy="488871"/>
          </a:xfrm>
          <a:prstGeom prst="rect">
            <a:avLst/>
          </a:prstGeom>
        </p:spPr>
        <p:txBody>
          <a:bodyPr vert="horz" lIns="89618" tIns="44812" rIns="89618" bIns="44812"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765026" y="8"/>
            <a:ext cx="2880308" cy="488871"/>
          </a:xfrm>
          <a:prstGeom prst="rect">
            <a:avLst/>
          </a:prstGeom>
        </p:spPr>
        <p:txBody>
          <a:bodyPr vert="horz" lIns="89618" tIns="44812" rIns="89618" bIns="44812" rtlCol="0"/>
          <a:lstStyle>
            <a:lvl1pPr algn="r">
              <a:defRPr sz="1200"/>
            </a:lvl1pPr>
          </a:lstStyle>
          <a:p>
            <a:fld id="{A506FBFF-B695-4B70-8685-CEF119303928}" type="datetimeFigureOut">
              <a:rPr kumimoji="1" lang="ja-JP" altLang="en-US" smtClean="0"/>
              <a:t>2017/10/10</a:t>
            </a:fld>
            <a:endParaRPr kumimoji="1" lang="ja-JP" altLang="en-US" dirty="0"/>
          </a:p>
        </p:txBody>
      </p:sp>
      <p:sp>
        <p:nvSpPr>
          <p:cNvPr id="4" name="スライド イメージ プレースホルダー 3"/>
          <p:cNvSpPr>
            <a:spLocks noGrp="1" noRot="1" noChangeAspect="1"/>
          </p:cNvSpPr>
          <p:nvPr>
            <p:ph type="sldImg" idx="2"/>
          </p:nvPr>
        </p:nvSpPr>
        <p:spPr>
          <a:xfrm>
            <a:off x="676275" y="733425"/>
            <a:ext cx="5294313" cy="3665538"/>
          </a:xfrm>
          <a:prstGeom prst="rect">
            <a:avLst/>
          </a:prstGeom>
          <a:noFill/>
          <a:ln w="12700">
            <a:solidFill>
              <a:prstClr val="black"/>
            </a:solidFill>
          </a:ln>
        </p:spPr>
        <p:txBody>
          <a:bodyPr vert="horz" lIns="89618" tIns="44812" rIns="89618" bIns="44812" rtlCol="0" anchor="ctr"/>
          <a:lstStyle/>
          <a:p>
            <a:endParaRPr lang="ja-JP" altLang="en-US" dirty="0"/>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18" tIns="44812" rIns="89618" bIns="4481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286854"/>
            <a:ext cx="2880308" cy="488871"/>
          </a:xfrm>
          <a:prstGeom prst="rect">
            <a:avLst/>
          </a:prstGeom>
        </p:spPr>
        <p:txBody>
          <a:bodyPr vert="horz" lIns="89618" tIns="44812" rIns="89618" bIns="44812"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765026" y="9286854"/>
            <a:ext cx="2880308" cy="488871"/>
          </a:xfrm>
          <a:prstGeom prst="rect">
            <a:avLst/>
          </a:prstGeom>
        </p:spPr>
        <p:txBody>
          <a:bodyPr vert="horz" lIns="89618" tIns="44812" rIns="89618" bIns="44812" rtlCol="0" anchor="b"/>
          <a:lstStyle>
            <a:lvl1pPr algn="r">
              <a:defRPr sz="1200"/>
            </a:lvl1pPr>
          </a:lstStyle>
          <a:p>
            <a:fld id="{AC5CD93D-B506-4DE0-BDF5-677E83678BA1}" type="slidenum">
              <a:rPr kumimoji="1" lang="ja-JP" altLang="en-US" smtClean="0"/>
              <a:t>‹#›</a:t>
            </a:fld>
            <a:endParaRPr kumimoji="1" lang="ja-JP" altLang="en-US" dirty="0"/>
          </a:p>
        </p:txBody>
      </p:sp>
    </p:spTree>
    <p:extLst>
      <p:ext uri="{BB962C8B-B14F-4D97-AF65-F5344CB8AC3E}">
        <p14:creationId xmlns:p14="http://schemas.microsoft.com/office/powerpoint/2010/main" val="20261438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1</a:t>
            </a:fld>
            <a:endParaRPr kumimoji="1" lang="ja-JP" altLang="en-US" dirty="0"/>
          </a:p>
        </p:txBody>
      </p:sp>
    </p:spTree>
    <p:extLst>
      <p:ext uri="{BB962C8B-B14F-4D97-AF65-F5344CB8AC3E}">
        <p14:creationId xmlns:p14="http://schemas.microsoft.com/office/powerpoint/2010/main" val="297660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29</a:t>
            </a:fld>
            <a:endParaRPr kumimoji="1" lang="ja-JP" altLang="en-US" dirty="0"/>
          </a:p>
        </p:txBody>
      </p:sp>
    </p:spTree>
    <p:extLst>
      <p:ext uri="{BB962C8B-B14F-4D97-AF65-F5344CB8AC3E}">
        <p14:creationId xmlns:p14="http://schemas.microsoft.com/office/powerpoint/2010/main" val="18346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5CD93D-B506-4DE0-BDF5-677E83678BA1}" type="slidenum">
              <a:rPr kumimoji="1" lang="ja-JP" altLang="en-US" smtClean="0"/>
              <a:t>33</a:t>
            </a:fld>
            <a:endParaRPr kumimoji="1" lang="ja-JP" altLang="en-US" dirty="0"/>
          </a:p>
        </p:txBody>
      </p:sp>
    </p:spTree>
    <p:extLst>
      <p:ext uri="{BB962C8B-B14F-4D97-AF65-F5344CB8AC3E}">
        <p14:creationId xmlns:p14="http://schemas.microsoft.com/office/powerpoint/2010/main" val="183461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D47E215-3BFE-4461-85CE-8F259443C47B}" type="datetime1">
              <a:rPr kumimoji="1" lang="ja-JP" altLang="en-US" smtClean="0"/>
              <a:t>2017/10/10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cxnSp>
        <p:nvCxnSpPr>
          <p:cNvPr id="7" name="Straight Connector 7"/>
          <p:cNvCxnSpPr/>
          <p:nvPr userDrawn="1"/>
        </p:nvCxnSpPr>
        <p:spPr>
          <a:xfrm>
            <a:off x="742950" y="3398520"/>
            <a:ext cx="8502650" cy="1588"/>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正方形/長方形 7"/>
          <p:cNvSpPr/>
          <p:nvPr userDrawn="1"/>
        </p:nvSpPr>
        <p:spPr>
          <a:xfrm>
            <a:off x="0" y="0"/>
            <a:ext cx="9906000" cy="62068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6625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E457C5F-0CAC-4083-AD07-DA5EC2B97D09}" type="datetime1">
              <a:rPr kumimoji="1" lang="ja-JP" altLang="en-US" smtClean="0"/>
              <a:t>2017/10/10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283024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47E19A-9FC2-488A-B733-68EE029D04C8}" type="datetime1">
              <a:rPr kumimoji="1" lang="ja-JP" altLang="en-US" smtClean="0"/>
              <a:t>2017/10/10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9936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CA03842-EFF2-4E56-8B47-CB09E846856A}" type="datetime1">
              <a:rPr kumimoji="1" lang="ja-JP" altLang="en-US" smtClean="0"/>
              <a:t>2017/10/10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a:xfrm>
            <a:off x="7576336" y="6492495"/>
            <a:ext cx="2311400" cy="365125"/>
          </a:xfrm>
        </p:spPr>
        <p:txBody>
          <a:bodyPr/>
          <a:lstStyle>
            <a:lvl1pPr>
              <a:defRPr>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fld id="{BEB6DAC5-B160-4734-A572-724026CC2364}" type="slidenum">
              <a:rPr lang="ja-JP" altLang="en-US" smtClean="0"/>
              <a:pPr/>
              <a:t>‹#›</a:t>
            </a:fld>
            <a:endParaRPr lang="ja-JP" altLang="en-US" dirty="0"/>
          </a:p>
        </p:txBody>
      </p:sp>
      <p:sp>
        <p:nvSpPr>
          <p:cNvPr id="7" name="正方形/長方形 6"/>
          <p:cNvSpPr/>
          <p:nvPr userDrawn="1"/>
        </p:nvSpPr>
        <p:spPr>
          <a:xfrm>
            <a:off x="0" y="0"/>
            <a:ext cx="9906000" cy="62068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6778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6BE45E1-310B-49E5-B81B-1CBCA57A295A}" type="datetime1">
              <a:rPr kumimoji="1" lang="ja-JP" altLang="en-US" smtClean="0"/>
              <a:t>2017/10/10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316189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B6A51F1-CB5B-4CDF-B287-DF6B7D685725}" type="datetime1">
              <a:rPr kumimoji="1" lang="ja-JP" altLang="en-US" smtClean="0"/>
              <a:t>2017/10/10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367273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8518DE5-9739-4267-AD24-CBA791CC7386}" type="datetime1">
              <a:rPr kumimoji="1" lang="ja-JP" altLang="en-US" smtClean="0"/>
              <a:t>2017/10/10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77354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3CC9AE8-8C4B-4436-B7AE-ECFD9545BD92}" type="datetime1">
              <a:rPr kumimoji="1" lang="ja-JP" altLang="en-US" smtClean="0"/>
              <a:t>2017/10/10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261828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9CBB0D5-E905-495E-AC8B-43398423CADD}" type="datetime1">
              <a:rPr kumimoji="1" lang="ja-JP" altLang="en-US" smtClean="0"/>
              <a:t>2017/10/10</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265066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EA5A6BF-EB1A-4CF7-B464-913A57EE8620}" type="datetime1">
              <a:rPr kumimoji="1" lang="ja-JP" altLang="en-US" smtClean="0"/>
              <a:t>2017/10/10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127056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72ECAAA-E8C8-4557-98C9-D51AAA4D886E}" type="datetime1">
              <a:rPr kumimoji="1" lang="ja-JP" altLang="en-US" smtClean="0"/>
              <a:t>2017/10/10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386863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F6B03-4029-47CC-8494-0DC58BE88995}" type="datetime1">
              <a:rPr kumimoji="1" lang="ja-JP" altLang="en-US" smtClean="0"/>
              <a:t>2017/10/10</a:t>
            </a:fld>
            <a:endParaRPr kumimoji="1" lang="ja-JP" altLang="en-US" dirty="0"/>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6DAC5-B160-4734-A572-724026CC2364}" type="slidenum">
              <a:rPr kumimoji="1" lang="ja-JP" altLang="en-US" smtClean="0"/>
              <a:t>‹#›</a:t>
            </a:fld>
            <a:endParaRPr kumimoji="1" lang="ja-JP" altLang="en-US" dirty="0"/>
          </a:p>
        </p:txBody>
      </p:sp>
    </p:spTree>
    <p:extLst>
      <p:ext uri="{BB962C8B-B14F-4D97-AF65-F5344CB8AC3E}">
        <p14:creationId xmlns:p14="http://schemas.microsoft.com/office/powerpoint/2010/main" val="762995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3" Type="http://schemas.openxmlformats.org/officeDocument/2006/relationships/image" Target="../media/image41.emf"/><Relationship Id="rId18" Type="http://schemas.openxmlformats.org/officeDocument/2006/relationships/image" Target="../media/image4.emf"/><Relationship Id="rId26" Type="http://schemas.openxmlformats.org/officeDocument/2006/relationships/image" Target="../media/image14.emf"/><Relationship Id="rId39" Type="http://schemas.openxmlformats.org/officeDocument/2006/relationships/image" Target="../media/image85.png"/><Relationship Id="rId21" Type="http://schemas.openxmlformats.org/officeDocument/2006/relationships/image" Target="../media/image9.emf"/><Relationship Id="rId34" Type="http://schemas.openxmlformats.org/officeDocument/2006/relationships/image" Target="../media/image22.emf"/><Relationship Id="rId42" Type="http://schemas.openxmlformats.org/officeDocument/2006/relationships/image" Target="../media/image30.emf"/><Relationship Id="rId47" Type="http://schemas.openxmlformats.org/officeDocument/2006/relationships/image" Target="../media/image48.emf"/><Relationship Id="rId50" Type="http://schemas.openxmlformats.org/officeDocument/2006/relationships/image" Target="../media/image51.emf"/><Relationship Id="rId55" Type="http://schemas.openxmlformats.org/officeDocument/2006/relationships/image" Target="../media/image56.emf"/><Relationship Id="rId7" Type="http://schemas.openxmlformats.org/officeDocument/2006/relationships/image" Target="../media/image35.emf"/><Relationship Id="rId12" Type="http://schemas.openxmlformats.org/officeDocument/2006/relationships/image" Target="../media/image40.emf"/><Relationship Id="rId17" Type="http://schemas.openxmlformats.org/officeDocument/2006/relationships/image" Target="../media/image3.emf"/><Relationship Id="rId25" Type="http://schemas.openxmlformats.org/officeDocument/2006/relationships/image" Target="../media/image13.emf"/><Relationship Id="rId33" Type="http://schemas.openxmlformats.org/officeDocument/2006/relationships/image" Target="../media/image21.emf"/><Relationship Id="rId38" Type="http://schemas.openxmlformats.org/officeDocument/2006/relationships/image" Target="../media/image26.emf"/><Relationship Id="rId46" Type="http://schemas.openxmlformats.org/officeDocument/2006/relationships/image" Target="../media/image47.emf"/><Relationship Id="rId2" Type="http://schemas.openxmlformats.org/officeDocument/2006/relationships/image" Target="../media/image5.emf"/><Relationship Id="rId16" Type="http://schemas.openxmlformats.org/officeDocument/2006/relationships/image" Target="../media/image44.emf"/><Relationship Id="rId20" Type="http://schemas.openxmlformats.org/officeDocument/2006/relationships/image" Target="../media/image8.emf"/><Relationship Id="rId29" Type="http://schemas.openxmlformats.org/officeDocument/2006/relationships/image" Target="../media/image17.png"/><Relationship Id="rId41" Type="http://schemas.openxmlformats.org/officeDocument/2006/relationships/image" Target="../media/image29.emf"/><Relationship Id="rId54"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34.emf"/><Relationship Id="rId11" Type="http://schemas.openxmlformats.org/officeDocument/2006/relationships/image" Target="../media/image39.emf"/><Relationship Id="rId24" Type="http://schemas.openxmlformats.org/officeDocument/2006/relationships/image" Target="../media/image12.emf"/><Relationship Id="rId32" Type="http://schemas.openxmlformats.org/officeDocument/2006/relationships/image" Target="../media/image20.emf"/><Relationship Id="rId37" Type="http://schemas.openxmlformats.org/officeDocument/2006/relationships/image" Target="../media/image25.emf"/><Relationship Id="rId40" Type="http://schemas.openxmlformats.org/officeDocument/2006/relationships/image" Target="../media/image28.emf"/><Relationship Id="rId45" Type="http://schemas.openxmlformats.org/officeDocument/2006/relationships/image" Target="../media/image46.emf"/><Relationship Id="rId53" Type="http://schemas.openxmlformats.org/officeDocument/2006/relationships/image" Target="../media/image54.emf"/><Relationship Id="rId5" Type="http://schemas.openxmlformats.org/officeDocument/2006/relationships/image" Target="../media/image83.png"/><Relationship Id="rId15" Type="http://schemas.openxmlformats.org/officeDocument/2006/relationships/image" Target="../media/image43.emf"/><Relationship Id="rId23" Type="http://schemas.openxmlformats.org/officeDocument/2006/relationships/image" Target="../media/image11.emf"/><Relationship Id="rId28" Type="http://schemas.openxmlformats.org/officeDocument/2006/relationships/image" Target="../media/image16.emf"/><Relationship Id="rId36" Type="http://schemas.openxmlformats.org/officeDocument/2006/relationships/image" Target="../media/image24.emf"/><Relationship Id="rId49" Type="http://schemas.openxmlformats.org/officeDocument/2006/relationships/image" Target="../media/image50.emf"/><Relationship Id="rId57" Type="http://schemas.openxmlformats.org/officeDocument/2006/relationships/image" Target="../media/image58.emf"/><Relationship Id="rId10" Type="http://schemas.openxmlformats.org/officeDocument/2006/relationships/image" Target="../media/image38.emf"/><Relationship Id="rId19" Type="http://schemas.openxmlformats.org/officeDocument/2006/relationships/image" Target="../media/image7.emf"/><Relationship Id="rId31" Type="http://schemas.openxmlformats.org/officeDocument/2006/relationships/image" Target="../media/image19.emf"/><Relationship Id="rId44" Type="http://schemas.openxmlformats.org/officeDocument/2006/relationships/image" Target="../media/image45.emf"/><Relationship Id="rId52" Type="http://schemas.openxmlformats.org/officeDocument/2006/relationships/image" Target="../media/image53.emf"/><Relationship Id="rId4" Type="http://schemas.openxmlformats.org/officeDocument/2006/relationships/image" Target="../media/image82.jpeg"/><Relationship Id="rId9" Type="http://schemas.openxmlformats.org/officeDocument/2006/relationships/image" Target="../media/image37.emf"/><Relationship Id="rId14" Type="http://schemas.openxmlformats.org/officeDocument/2006/relationships/image" Target="../media/image42.emf"/><Relationship Id="rId22" Type="http://schemas.openxmlformats.org/officeDocument/2006/relationships/image" Target="../media/image10.emf"/><Relationship Id="rId27" Type="http://schemas.openxmlformats.org/officeDocument/2006/relationships/image" Target="../media/image15.emf"/><Relationship Id="rId30" Type="http://schemas.openxmlformats.org/officeDocument/2006/relationships/image" Target="../media/image18.png"/><Relationship Id="rId35" Type="http://schemas.openxmlformats.org/officeDocument/2006/relationships/image" Target="../media/image23.emf"/><Relationship Id="rId43" Type="http://schemas.openxmlformats.org/officeDocument/2006/relationships/image" Target="../media/image31.emf"/><Relationship Id="rId48" Type="http://schemas.openxmlformats.org/officeDocument/2006/relationships/image" Target="../media/image49.emf"/><Relationship Id="rId56" Type="http://schemas.openxmlformats.org/officeDocument/2006/relationships/image" Target="../media/image57.emf"/><Relationship Id="rId8" Type="http://schemas.openxmlformats.org/officeDocument/2006/relationships/image" Target="../media/image84.jpeg"/><Relationship Id="rId51" Type="http://schemas.openxmlformats.org/officeDocument/2006/relationships/image" Target="../media/image52.emf"/><Relationship Id="rId3" Type="http://schemas.openxmlformats.org/officeDocument/2006/relationships/image" Target="../media/image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jpeg"/><Relationship Id="rId7" Type="http://schemas.openxmlformats.org/officeDocument/2006/relationships/image" Target="../media/image99.jpeg"/><Relationship Id="rId2" Type="http://schemas.openxmlformats.org/officeDocument/2006/relationships/hyperlink" Target="http://www.google.co.jp/url?sa=i&amp;rct=j&amp;q=&amp;esrc=s&amp;source=images&amp;cd=&amp;cad=rja&amp;uact=8&amp;ved=0ahUKEwjB2dTTvP7VAhWLULwKHZIUB_QQjRwIBw&amp;url=http://www.asahi.com/articles/ASK7H4VT6K7HPTIL01W.html&amp;psig=AFQjCNHAHkJ6COFWO_Wwzl8F2U7wZytScA&amp;ust=1504165855827964" TargetMode="External"/><Relationship Id="rId1" Type="http://schemas.openxmlformats.org/officeDocument/2006/relationships/slideLayout" Target="../slideLayouts/slideLayout2.xml"/><Relationship Id="rId6" Type="http://schemas.openxmlformats.org/officeDocument/2006/relationships/hyperlink" Target="http://www.google.co.jp/url?sa=i&amp;rct=j&amp;q=&amp;esrc=s&amp;source=images&amp;cd=&amp;cad=rja&amp;uact=8&amp;ved=0ahUKEwiQvIruro3WAhWKVLwKHfWwDj8QjRwIBw&amp;url=http://news.yoshimoto.co.jp/2017/04/entry70369.php&amp;psig=AFQjCNGjssZbM6Pe-whlokO0C8mNKPKl_g&amp;ust=1504677546715685" TargetMode="External"/><Relationship Id="rId5" Type="http://schemas.openxmlformats.org/officeDocument/2006/relationships/image" Target="../media/image98.jpeg"/><Relationship Id="rId4" Type="http://schemas.openxmlformats.org/officeDocument/2006/relationships/hyperlink" Target="http://www.google.co.jp/url?sa=i&amp;rct=j&amp;q=&amp;esrc=s&amp;source=images&amp;cd=&amp;cad=rja&amp;uact=8&amp;ved=0ahUKEwjP7f7dvP7VAhUKebwKHd8CC1wQjRwIBw&amp;url=http://www.asahi.com/articles/ASK7H4VT6K7HPTIL01W.html&amp;psig=AFQjCNHAHkJ6COFWO_Wwzl8F2U7wZytScA&amp;ust=150416585582796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ja.wikipedia.org/wiki/%E3%83%95%E3%82%A1%E3%82%A4%E3%83%AB:Osaka_International_Cancer_Institute.jpg" TargetMode="Externa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google.co.jp/url?sa=i&amp;rct=j&amp;q=&amp;esrc=s&amp;source=images&amp;cd=&amp;ved=0ahUKEwjw-azXlJzWAhWDVLwKHRGsBtUQjRwIBw&amp;url=http://newswitch.jp/p/2135&amp;psig=AFQjCNHESDMA1qCvjMBDLGXqL7smcEIJ6Q&amp;ust=1505185921472284" TargetMode="Externa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5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62.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3.xml.rels><?xml version="1.0" encoding="UTF-8" standalone="yes"?>
<Relationships xmlns="http://schemas.openxmlformats.org/package/2006/relationships"><Relationship Id="rId3" Type="http://schemas.openxmlformats.org/officeDocument/2006/relationships/image" Target="../media/image160.jpeg"/><Relationship Id="rId7" Type="http://schemas.microsoft.com/office/2007/relationships/hdphoto" Target="../media/hdphoto3.wdp"/><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2.png"/><Relationship Id="rId5" Type="http://schemas.microsoft.com/office/2007/relationships/hdphoto" Target="../media/hdphoto2.wdp"/><Relationship Id="rId4" Type="http://schemas.openxmlformats.org/officeDocument/2006/relationships/image" Target="../media/image161.png"/></Relationships>
</file>

<file path=ppt/slides/_rels/slide6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png"/></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6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7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5.jpeg"/><Relationship Id="rId4" Type="http://schemas.openxmlformats.org/officeDocument/2006/relationships/image" Target="../media/image19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3" Type="http://schemas.openxmlformats.org/officeDocument/2006/relationships/image" Target="../media/image14.emf"/><Relationship Id="rId18" Type="http://schemas.openxmlformats.org/officeDocument/2006/relationships/image" Target="../media/image19.emf"/><Relationship Id="rId26" Type="http://schemas.openxmlformats.org/officeDocument/2006/relationships/image" Target="../media/image27.jpeg"/><Relationship Id="rId39" Type="http://schemas.openxmlformats.org/officeDocument/2006/relationships/image" Target="../media/image40.emf"/><Relationship Id="rId21" Type="http://schemas.openxmlformats.org/officeDocument/2006/relationships/image" Target="../media/image22.emf"/><Relationship Id="rId34" Type="http://schemas.openxmlformats.org/officeDocument/2006/relationships/image" Target="../media/image35.emf"/><Relationship Id="rId42" Type="http://schemas.openxmlformats.org/officeDocument/2006/relationships/image" Target="../media/image43.emf"/><Relationship Id="rId47" Type="http://schemas.openxmlformats.org/officeDocument/2006/relationships/image" Target="../media/image48.emf"/><Relationship Id="rId50" Type="http://schemas.openxmlformats.org/officeDocument/2006/relationships/image" Target="../media/image51.emf"/><Relationship Id="rId55" Type="http://schemas.openxmlformats.org/officeDocument/2006/relationships/image" Target="../media/image56.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png"/><Relationship Id="rId25" Type="http://schemas.openxmlformats.org/officeDocument/2006/relationships/image" Target="../media/image26.emf"/><Relationship Id="rId33" Type="http://schemas.openxmlformats.org/officeDocument/2006/relationships/image" Target="../media/image34.emf"/><Relationship Id="rId38" Type="http://schemas.openxmlformats.org/officeDocument/2006/relationships/image" Target="../media/image39.emf"/><Relationship Id="rId46" Type="http://schemas.openxmlformats.org/officeDocument/2006/relationships/image" Target="../media/image47.emf"/><Relationship Id="rId2" Type="http://schemas.openxmlformats.org/officeDocument/2006/relationships/image" Target="../media/image3.emf"/><Relationship Id="rId16" Type="http://schemas.openxmlformats.org/officeDocument/2006/relationships/image" Target="../media/image17.png"/><Relationship Id="rId20" Type="http://schemas.openxmlformats.org/officeDocument/2006/relationships/image" Target="../media/image21.emf"/><Relationship Id="rId29" Type="http://schemas.openxmlformats.org/officeDocument/2006/relationships/image" Target="../media/image30.emf"/><Relationship Id="rId41" Type="http://schemas.openxmlformats.org/officeDocument/2006/relationships/image" Target="../media/image42.emf"/><Relationship Id="rId54"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12.emf"/><Relationship Id="rId24" Type="http://schemas.openxmlformats.org/officeDocument/2006/relationships/image" Target="../media/image25.emf"/><Relationship Id="rId32" Type="http://schemas.openxmlformats.org/officeDocument/2006/relationships/image" Target="../media/image33.jpeg"/><Relationship Id="rId37" Type="http://schemas.openxmlformats.org/officeDocument/2006/relationships/image" Target="../media/image38.emf"/><Relationship Id="rId40" Type="http://schemas.openxmlformats.org/officeDocument/2006/relationships/image" Target="../media/image41.emf"/><Relationship Id="rId45" Type="http://schemas.openxmlformats.org/officeDocument/2006/relationships/image" Target="../media/image46.emf"/><Relationship Id="rId53" Type="http://schemas.openxmlformats.org/officeDocument/2006/relationships/image" Target="../media/image54.emf"/><Relationship Id="rId5" Type="http://schemas.openxmlformats.org/officeDocument/2006/relationships/image" Target="../media/image6.emf"/><Relationship Id="rId15" Type="http://schemas.openxmlformats.org/officeDocument/2006/relationships/image" Target="../media/image16.emf"/><Relationship Id="rId23" Type="http://schemas.openxmlformats.org/officeDocument/2006/relationships/image" Target="../media/image24.emf"/><Relationship Id="rId28" Type="http://schemas.openxmlformats.org/officeDocument/2006/relationships/image" Target="../media/image29.emf"/><Relationship Id="rId36" Type="http://schemas.openxmlformats.org/officeDocument/2006/relationships/image" Target="../media/image37.emf"/><Relationship Id="rId49" Type="http://schemas.openxmlformats.org/officeDocument/2006/relationships/image" Target="../media/image50.emf"/><Relationship Id="rId57" Type="http://schemas.openxmlformats.org/officeDocument/2006/relationships/image" Target="../media/image58.emf"/><Relationship Id="rId10" Type="http://schemas.openxmlformats.org/officeDocument/2006/relationships/image" Target="../media/image11.emf"/><Relationship Id="rId19" Type="http://schemas.openxmlformats.org/officeDocument/2006/relationships/image" Target="../media/image20.emf"/><Relationship Id="rId31" Type="http://schemas.openxmlformats.org/officeDocument/2006/relationships/image" Target="../media/image32.jpeg"/><Relationship Id="rId44" Type="http://schemas.openxmlformats.org/officeDocument/2006/relationships/image" Target="../media/image45.emf"/><Relationship Id="rId52" Type="http://schemas.openxmlformats.org/officeDocument/2006/relationships/image" Target="../media/image53.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emf"/><Relationship Id="rId22" Type="http://schemas.openxmlformats.org/officeDocument/2006/relationships/image" Target="../media/image23.emf"/><Relationship Id="rId27" Type="http://schemas.openxmlformats.org/officeDocument/2006/relationships/image" Target="../media/image28.emf"/><Relationship Id="rId30" Type="http://schemas.openxmlformats.org/officeDocument/2006/relationships/image" Target="../media/image31.emf"/><Relationship Id="rId35" Type="http://schemas.openxmlformats.org/officeDocument/2006/relationships/image" Target="../media/image36.png"/><Relationship Id="rId43" Type="http://schemas.openxmlformats.org/officeDocument/2006/relationships/image" Target="../media/image44.emf"/><Relationship Id="rId48" Type="http://schemas.openxmlformats.org/officeDocument/2006/relationships/image" Target="../media/image49.emf"/><Relationship Id="rId56" Type="http://schemas.openxmlformats.org/officeDocument/2006/relationships/image" Target="../media/image57.emf"/><Relationship Id="rId8" Type="http://schemas.openxmlformats.org/officeDocument/2006/relationships/image" Target="../media/image9.emf"/><Relationship Id="rId51" Type="http://schemas.openxmlformats.org/officeDocument/2006/relationships/image" Target="../media/image52.emf"/><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ctrTitle"/>
          </p:nvPr>
        </p:nvSpPr>
        <p:spPr>
          <a:xfrm>
            <a:off x="272480" y="1844828"/>
            <a:ext cx="9361040" cy="1470025"/>
          </a:xfrm>
        </p:spPr>
        <p:txBody>
          <a:bodyPr lIns="0" rIns="0">
            <a:noAutofit/>
          </a:bodyPr>
          <a:lstStyle/>
          <a:p>
            <a:r>
              <a:rPr lang="ja-JP" altLang="en-US" sz="3600" dirty="0">
                <a:latin typeface="Meiryo UI" panose="020B0604030504040204" pitchFamily="50" charset="-128"/>
                <a:ea typeface="Meiryo UI" panose="020B0604030504040204" pitchFamily="50" charset="-128"/>
                <a:cs typeface="Meiryo UI" panose="020B0604030504040204" pitchFamily="50" charset="-128"/>
              </a:rPr>
              <a:t>大阪から「いのち輝く未来社会</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」をめざすビジョン</a:t>
            </a:r>
            <a:r>
              <a:rPr lang="en-US" altLang="ja-JP" sz="3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案</a:t>
            </a:r>
            <a:r>
              <a:rPr lang="en-US" altLang="ja-JP" sz="3600" dirty="0" smtClean="0">
                <a:latin typeface="Meiryo UI" panose="020B0604030504040204" pitchFamily="50" charset="-128"/>
                <a:ea typeface="Meiryo UI" panose="020B0604030504040204" pitchFamily="50" charset="-128"/>
                <a:cs typeface="Meiryo UI" panose="020B0604030504040204" pitchFamily="50" charset="-128"/>
              </a:rPr>
              <a:t>)</a:t>
            </a:r>
            <a:br>
              <a:rPr lang="en-US" altLang="ja-JP" sz="3600" dirty="0" smtClean="0">
                <a:latin typeface="Meiryo UI" panose="020B0604030504040204" pitchFamily="50" charset="-128"/>
                <a:ea typeface="Meiryo UI" panose="020B0604030504040204" pitchFamily="50" charset="-128"/>
                <a:cs typeface="Meiryo UI" panose="020B0604030504040204" pitchFamily="50" charset="-128"/>
              </a:rPr>
            </a:br>
            <a:r>
              <a:rPr lang="en-US" altLang="ja-JP" sz="3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中間とりまとめ</a:t>
            </a:r>
            <a:r>
              <a:rPr lang="en-US" altLang="ja-JP" sz="3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600" dirty="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サブタイトル 9"/>
          <p:cNvSpPr>
            <a:spLocks noGrp="1"/>
          </p:cNvSpPr>
          <p:nvPr>
            <p:ph type="subTitle" idx="1"/>
          </p:nvPr>
        </p:nvSpPr>
        <p:spPr>
          <a:xfrm>
            <a:off x="1485900" y="4869160"/>
            <a:ext cx="6934200" cy="1343000"/>
          </a:xfrm>
        </p:spPr>
        <p:txBody>
          <a:bodyPr>
            <a:normAutofit/>
          </a:bodyPr>
          <a:lstStyle/>
          <a:p>
            <a:r>
              <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a:t>
            </a:r>
            <a:endPar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spc="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2800" spc="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38610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3"/>
          <p:cNvSpPr>
            <a:spLocks noChangeArrowheads="1"/>
          </p:cNvSpPr>
          <p:nvPr/>
        </p:nvSpPr>
        <p:spPr bwMode="auto">
          <a:xfrm>
            <a:off x="117292" y="4016113"/>
            <a:ext cx="5060578" cy="2589758"/>
          </a:xfrm>
          <a:prstGeom prst="roundRect">
            <a:avLst>
              <a:gd name="adj" fmla="val 7519"/>
            </a:avLst>
          </a:prstGeom>
          <a:solidFill>
            <a:srgbClr val="CCFFFF"/>
          </a:solidFill>
          <a:ln w="9525">
            <a:solidFill>
              <a:schemeClr val="tx1"/>
            </a:solidFill>
            <a:round/>
            <a:headEnd/>
            <a:tailEnd/>
          </a:ln>
          <a:effectLst/>
        </p:spPr>
        <p:txBody>
          <a:bodyPr wrap="none" anchor="ctr"/>
          <a:lstStyle/>
          <a:p>
            <a:endParaRPr lang="ja-JP" altLang="en-US" dirty="0"/>
          </a:p>
        </p:txBody>
      </p:sp>
      <p:pic>
        <p:nvPicPr>
          <p:cNvPr id="15" name="Picture 127"/>
          <p:cNvPicPr>
            <a:picLocks noChangeAspect="1" noChangeArrowheads="1"/>
          </p:cNvPicPr>
          <p:nvPr/>
        </p:nvPicPr>
        <p:blipFill>
          <a:blip r:embed="rId2"/>
          <a:srcRect/>
          <a:stretch>
            <a:fillRect/>
          </a:stretch>
        </p:blipFill>
        <p:spPr bwMode="auto">
          <a:xfrm>
            <a:off x="272479" y="4184298"/>
            <a:ext cx="2160241" cy="2269085"/>
          </a:xfrm>
          <a:prstGeom prst="rect">
            <a:avLst/>
          </a:prstGeom>
          <a:noFill/>
          <a:ln w="9525">
            <a:noFill/>
            <a:miter lim="800000"/>
            <a:headEnd/>
            <a:tailEnd/>
          </a:ln>
          <a:effectLst/>
        </p:spPr>
      </p:pic>
      <p:sp>
        <p:nvSpPr>
          <p:cNvPr id="20" name="テキスト ボックス 3"/>
          <p:cNvSpPr txBox="1">
            <a:spLocks noChangeArrowheads="1"/>
          </p:cNvSpPr>
          <p:nvPr/>
        </p:nvSpPr>
        <p:spPr bwMode="auto">
          <a:xfrm>
            <a:off x="208248" y="3767847"/>
            <a:ext cx="4932114" cy="307777"/>
          </a:xfrm>
          <a:prstGeom prst="rect">
            <a:avLst/>
          </a:prstGeom>
          <a:solidFill>
            <a:schemeClr val="bg1"/>
          </a:solidFill>
          <a:ln w="9525">
            <a:solidFill>
              <a:schemeClr val="hlink"/>
            </a:solidFill>
            <a:miter lim="800000"/>
            <a:headEnd/>
            <a:tailEnd/>
          </a:ln>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電機産業・住宅産業が集積</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581" y="4184298"/>
            <a:ext cx="2414679" cy="226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146838" y="784338"/>
            <a:ext cx="9558690" cy="2585323"/>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②</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幅広い健康関連産業等の集積</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前述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の集積に加えて、大阪・関西には世界的なスポーツ用品産業が集まり、食に関する産業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や研究</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機関も多く集積している。</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加えて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、健康な暮らしのベースとなる住宅産業も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多く、強み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である電器産業においても健康家電</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拡大するなど幅広い健康関連産業を有している。</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、持続可能な社会づくりに重要な役割を果たす環境関係でも、大型蓄電池システム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試験・評価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施設など、バッテリースマートコミュニティ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関連の産業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、研究機関が集積している。</a:t>
            </a:r>
          </a:p>
          <a:p>
            <a:pPr marL="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さらに、「つくれないものはない」と言われるものづくりを中心とした中小企業の集積は、今後、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等の導入を図りながら、先端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の開発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に不可欠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な基盤となるものと考えられる。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大阪の強み</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AutoShape 412"/>
          <p:cNvSpPr>
            <a:spLocks noChangeArrowheads="1"/>
          </p:cNvSpPr>
          <p:nvPr/>
        </p:nvSpPr>
        <p:spPr bwMode="auto">
          <a:xfrm>
            <a:off x="5338266" y="4016668"/>
            <a:ext cx="4511278" cy="2604344"/>
          </a:xfrm>
          <a:prstGeom prst="roundRect">
            <a:avLst>
              <a:gd name="adj" fmla="val 7519"/>
            </a:avLst>
          </a:prstGeom>
          <a:solidFill>
            <a:srgbClr val="CCFFFF"/>
          </a:solidFill>
          <a:ln w="9525">
            <a:solidFill>
              <a:schemeClr val="tx1"/>
            </a:solidFill>
            <a:round/>
            <a:headEnd/>
            <a:tailEnd/>
          </a:ln>
          <a:effectLst/>
        </p:spPr>
        <p:txBody>
          <a:bodyPr wrap="none" anchor="ctr"/>
          <a:lstStyle/>
          <a:p>
            <a:endParaRPr lang="ja-JP" altLang="en-US" dirty="0"/>
          </a:p>
        </p:txBody>
      </p:sp>
      <p:pic>
        <p:nvPicPr>
          <p:cNvPr id="11" name="Picture 3"/>
          <p:cNvPicPr>
            <a:picLocks noChangeAspect="1" noChangeArrowheads="1"/>
          </p:cNvPicPr>
          <p:nvPr/>
        </p:nvPicPr>
        <p:blipFill>
          <a:blip r:embed="rId4"/>
          <a:srcRect/>
          <a:stretch>
            <a:fillRect/>
          </a:stretch>
        </p:blipFill>
        <p:spPr bwMode="auto">
          <a:xfrm>
            <a:off x="5787726" y="4152795"/>
            <a:ext cx="3748093" cy="2195513"/>
          </a:xfrm>
          <a:prstGeom prst="rect">
            <a:avLst/>
          </a:prstGeom>
          <a:noFill/>
          <a:ln w="9525">
            <a:noFill/>
            <a:miter lim="800000"/>
            <a:headEnd/>
            <a:tailEnd/>
          </a:ln>
        </p:spPr>
      </p:pic>
      <p:sp>
        <p:nvSpPr>
          <p:cNvPr id="12" name="テキスト ボックス 3"/>
          <p:cNvSpPr txBox="1">
            <a:spLocks noChangeArrowheads="1"/>
          </p:cNvSpPr>
          <p:nvPr/>
        </p:nvSpPr>
        <p:spPr bwMode="auto">
          <a:xfrm>
            <a:off x="5591547" y="3645024"/>
            <a:ext cx="4113981" cy="307777"/>
          </a:xfrm>
          <a:prstGeom prst="rect">
            <a:avLst/>
          </a:prstGeom>
          <a:solidFill>
            <a:schemeClr val="bg1"/>
          </a:solidFill>
          <a:ln w="9525">
            <a:solidFill>
              <a:schemeClr val="hlink"/>
            </a:solidFill>
            <a:miter lim="800000"/>
            <a:headEnd/>
            <a:tailEnd/>
          </a:ln>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◆大阪・関西は世界的なスポーツ用品産業の集積地</a:t>
            </a:r>
          </a:p>
        </p:txBody>
      </p:sp>
      <p:sp>
        <p:nvSpPr>
          <p:cNvPr id="13" name="テキスト ボックス 4"/>
          <p:cNvSpPr txBox="1">
            <a:spLocks noChangeArrowheads="1"/>
          </p:cNvSpPr>
          <p:nvPr/>
        </p:nvSpPr>
        <p:spPr bwMode="auto">
          <a:xfrm>
            <a:off x="5601072" y="6348835"/>
            <a:ext cx="4334619" cy="198437"/>
          </a:xfrm>
          <a:prstGeom prst="rect">
            <a:avLst/>
          </a:prstGeom>
          <a:noFill/>
          <a:ln w="9525">
            <a:noFill/>
            <a:miter lim="800000"/>
            <a:headEnd/>
            <a:tailEnd/>
          </a:ln>
        </p:spPr>
        <p:txBody>
          <a:bodyPr wrap="square">
            <a:spAutoFit/>
          </a:bodyPr>
          <a:lstStyle/>
          <a:p>
            <a:pPr algn="l"/>
            <a:r>
              <a:rPr lang="ja-JP" altLang="en-US" sz="700" dirty="0"/>
              <a:t>出典：関西スポーツ産業のポテンシャルと今後の展開に関する調査（近畿経済産業局</a:t>
            </a:r>
            <a:r>
              <a:rPr lang="en-US" altLang="ja-JP" sz="700" dirty="0"/>
              <a:t>2008</a:t>
            </a:r>
            <a:r>
              <a:rPr lang="ja-JP" altLang="en-US" sz="700" dirty="0"/>
              <a:t>）</a:t>
            </a: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10</a:t>
            </a:fld>
            <a:endParaRPr lang="ja-JP" altLang="en-US" dirty="0"/>
          </a:p>
        </p:txBody>
      </p:sp>
    </p:spTree>
    <p:extLst>
      <p:ext uri="{BB962C8B-B14F-4D97-AF65-F5344CB8AC3E}">
        <p14:creationId xmlns:p14="http://schemas.microsoft.com/office/powerpoint/2010/main" val="1824811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28464" y="764704"/>
            <a:ext cx="9577064" cy="313932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③</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人・地域のつながり、進取の気性、食・文化</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スポーツ等の多彩なラインアップ</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大阪は難波津の昔から外国からの玄関口となり、近世以降も多くの人々や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物産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の行き交う結節点として、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また、多様な価値観やエネルギーが満ち溢れ、革新的なアイデアを提案する進取の気性と次の時代を見通すクールなマインドに支えられ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、街は発展してきた。今も大阪の人は「人懐っこい」と言われることが多く、他人に対して「面倒見が良く」人情味のある気質を受け継いでいる。地域のつながりを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背景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に伝統的なお祭りなどの文化も数多く残っている。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江戸</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時代に発展した人形浄瑠璃をベースとした文楽は、現在でも多くの人に親しまれている。現代では「笑い」の文化が発展し、落語や漫才が人気を博している。近年の研究によると、「笑い」は肉体面・精神面の健康に良い効果があるとされている。</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食いだおれのまち大阪」の食文化は、大阪の大きな魅力の一つ。さらに、大阪にはスポーツチームが多く集まるとともに、「大阪マラソン」等の大規模イベント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から、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府民に身近なスポーツ・レクリエーション等の生涯スポーツに至るまで、多彩なスポーツ活動が行われている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6856" y="4988855"/>
            <a:ext cx="1741309" cy="1161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eonet.jp/osaka-marathon/2017/common/img/img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7096" y="4582248"/>
            <a:ext cx="2952328" cy="1974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大阪の強み</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D:\nakatanima\Desktop\c03_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8584" y="4741719"/>
            <a:ext cx="1800200" cy="1902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11</a:t>
            </a:fld>
            <a:endParaRPr lang="ja-JP" altLang="en-US" dirty="0"/>
          </a:p>
        </p:txBody>
      </p:sp>
    </p:spTree>
    <p:extLst>
      <p:ext uri="{BB962C8B-B14F-4D97-AF65-F5344CB8AC3E}">
        <p14:creationId xmlns:p14="http://schemas.microsoft.com/office/powerpoint/2010/main" val="261453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強み</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128464" y="764704"/>
            <a:ext cx="9577064" cy="209288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④</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多様な人が集まり交流する</a:t>
            </a:r>
            <a:r>
              <a:rPr lang="ja-JP" altLang="en-US" dirty="0">
                <a:latin typeface="Meiryo UI" panose="020B0604030504040204" pitchFamily="50" charset="-128"/>
                <a:ea typeface="Meiryo UI" panose="020B0604030504040204" pitchFamily="50" charset="-128"/>
                <a:cs typeface="Meiryo UI" panose="020B0604030504040204" pitchFamily="50" charset="-128"/>
              </a:rPr>
              <a:t>大阪（インバウンドのさらなる増加、大学の集積）</a:t>
            </a: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・関西は関西国際空港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、神戸港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の外国との窓口となる交通インフラを有し、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大阪のほか「京都」「奈良」「神戸」など、歴史的・文化的背景を異にする個性ある多様な</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都市が鉄道・道路網で短時間で結ばれることで、人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の交流が盛んな地域。</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年の来阪外国人旅行者数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940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今後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年間、世界的なスポーツイベントなど、いのち・健康に関連する大型プロジェクトが連続して予定</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されており、国内外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からさらに多くの方が大阪・関西を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訪れる。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多く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の人々に「いのち輝く未来社会」に向けて先進的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な取組に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触れていただく絶好の地が、ここ大阪である。</a:t>
            </a:r>
          </a:p>
        </p:txBody>
      </p:sp>
      <p:graphicFrame>
        <p:nvGraphicFramePr>
          <p:cNvPr id="3" name="表 2"/>
          <p:cNvGraphicFramePr>
            <a:graphicFrameLocks noGrp="1"/>
          </p:cNvGraphicFramePr>
          <p:nvPr>
            <p:extLst>
              <p:ext uri="{D42A27DB-BD31-4B8C-83A1-F6EECF244321}">
                <p14:modId xmlns:p14="http://schemas.microsoft.com/office/powerpoint/2010/main" val="1203563628"/>
              </p:ext>
            </p:extLst>
          </p:nvPr>
        </p:nvGraphicFramePr>
        <p:xfrm>
          <a:off x="4868164" y="3512241"/>
          <a:ext cx="4684660" cy="2468880"/>
        </p:xfrm>
        <a:graphic>
          <a:graphicData uri="http://schemas.openxmlformats.org/drawingml/2006/table">
            <a:tbl>
              <a:tblPr firstRow="1" bandRow="1">
                <a:tableStyleId>{F5AB1C69-6EDB-4FF4-983F-18BD219EF322}</a:tableStyleId>
              </a:tblPr>
              <a:tblGrid>
                <a:gridCol w="873579"/>
                <a:gridCol w="3811081"/>
              </a:tblGrid>
              <a:tr h="14401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今後の主な予定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r>
              <a:tr h="150912">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国立循環器病研究センター周辺での新たな健康都市「健都」まちびらき</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250344">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東京オリンピック・パラリンピックの開催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（来阪外国人旅行者数の目標値：</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1,300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p>
                  </a:txBody>
                  <a:tcPr anchor="ctr"/>
                </a:tc>
              </a:tr>
              <a:tr h="0">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大阪新美術館の開館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関西の開催</a:t>
                      </a:r>
                    </a:p>
                  </a:txBody>
                  <a:tcPr anchor="ctr"/>
                </a:tc>
              </a:tr>
              <a:tr h="128032">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期先行まちびらき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36891">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「大阪万博」</a:t>
                      </a:r>
                    </a:p>
                  </a:txBody>
                  <a:tcPr anchor="ctr"/>
                </a:tc>
              </a:tr>
            </a:tbl>
          </a:graphicData>
        </a:graphic>
      </p:graphicFrame>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12</a:t>
            </a:fld>
            <a:endParaRPr lang="ja-JP" altLang="en-US" dirty="0"/>
          </a:p>
        </p:txBody>
      </p:sp>
      <p:graphicFrame>
        <p:nvGraphicFramePr>
          <p:cNvPr id="11" name="グラフ 10"/>
          <p:cNvGraphicFramePr>
            <a:graphicFrameLocks/>
          </p:cNvGraphicFramePr>
          <p:nvPr>
            <p:extLst>
              <p:ext uri="{D42A27DB-BD31-4B8C-83A1-F6EECF244321}">
                <p14:modId xmlns:p14="http://schemas.microsoft.com/office/powerpoint/2010/main" val="2480102937"/>
              </p:ext>
            </p:extLst>
          </p:nvPr>
        </p:nvGraphicFramePr>
        <p:xfrm>
          <a:off x="128283" y="3284984"/>
          <a:ext cx="4788532" cy="28152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6512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HGP教科書体" panose="02020600000000000000" pitchFamily="18" charset="-128"/>
                <a:ea typeface="HGP教科書体" panose="02020600000000000000" pitchFamily="18" charset="-128"/>
                <a:cs typeface="Meiryo UI" panose="020B0604030504040204" pitchFamily="50" charset="-128"/>
              </a:rPr>
              <a:t>コラム：大阪とライフサイエンス</a:t>
            </a:r>
            <a:endParaRPr kumimoji="1" lang="ja-JP" altLang="en-US" sz="3600" b="1" dirty="0">
              <a:solidFill>
                <a:schemeClr val="bg1"/>
              </a:solidFill>
              <a:latin typeface="HGP教科書体" panose="02020600000000000000" pitchFamily="18" charset="-128"/>
              <a:ea typeface="HGP教科書体" panose="02020600000000000000" pitchFamily="18" charset="-128"/>
              <a:cs typeface="Meiryo UI" panose="020B0604030504040204" pitchFamily="50" charset="-128"/>
            </a:endParaRPr>
          </a:p>
        </p:txBody>
      </p:sp>
      <p:sp>
        <p:nvSpPr>
          <p:cNvPr id="2" name="正方形/長方形 1"/>
          <p:cNvSpPr/>
          <p:nvPr/>
        </p:nvSpPr>
        <p:spPr>
          <a:xfrm>
            <a:off x="128464" y="836712"/>
            <a:ext cx="9577064" cy="5688632"/>
          </a:xfrm>
          <a:prstGeom prst="rect">
            <a:avLst/>
          </a:prstGeom>
          <a:ln w="38100" cmpd="dbl"/>
        </p:spPr>
        <p:style>
          <a:lnRef idx="1">
            <a:schemeClr val="accent3"/>
          </a:lnRef>
          <a:fillRef idx="2">
            <a:schemeClr val="accent3"/>
          </a:fillRef>
          <a:effectRef idx="1">
            <a:schemeClr val="accent3"/>
          </a:effectRef>
          <a:fontRef idx="minor">
            <a:schemeClr val="dk1"/>
          </a:fontRef>
        </p:style>
        <p:txBody>
          <a:bodyPr rtlCol="0" anchor="t"/>
          <a:lstStyle/>
          <a:p>
            <a:pPr marL="87313" indent="-87313"/>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クールジャパン</a:t>
            </a:r>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の代表格、日本マンガの「神様」手塚治虫は大阪の出身で医学博士。手塚は多くの作品で「いのち」と「未来社会」を</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描いた。</a:t>
            </a:r>
            <a:endParaRPr lang="en-US" altLang="ja-JP"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endParaRPr>
          </a:p>
          <a:p>
            <a:pPr marL="87313" indent="-87313"/>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　大阪</a:t>
            </a:r>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の現在の市街地の大半は、古代において海であり、</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淀川からの砂州</a:t>
            </a:r>
            <a:r>
              <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が自然に大きくなったり埋め立てられたりして、都市として大きくなっていった。水運が中心の時代、このような地形は商業発展の礎となった。万博会場予定地「夢洲」も砂州の伝統を</a:t>
            </a:r>
            <a:r>
              <a:rPr lang="ja-JP" altLang="en-US" dirty="0" smtClean="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rPr>
              <a:t>引き継ぐものといえる。</a:t>
            </a:r>
            <a:endParaRPr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endParaRPr>
          </a:p>
          <a:p>
            <a:endParaRPr kumimoji="1" lang="ja-JP" altLang="en-US" dirty="0">
              <a:solidFill>
                <a:schemeClr val="tx1"/>
              </a:solidFill>
              <a:latin typeface="HGP教科書体" panose="02020600000000000000" pitchFamily="18" charset="-128"/>
              <a:ea typeface="HGP教科書体" panose="02020600000000000000" pitchFamily="18" charset="-128"/>
              <a:cs typeface="Meiryo UI" panose="020B0604030504040204" pitchFamily="50" charset="-128"/>
            </a:endParaRPr>
          </a:p>
        </p:txBody>
      </p:sp>
      <p:sp>
        <p:nvSpPr>
          <p:cNvPr id="4" name="テキスト ボックス 3"/>
          <p:cNvSpPr txBox="1"/>
          <p:nvPr/>
        </p:nvSpPr>
        <p:spPr>
          <a:xfrm>
            <a:off x="161256" y="2244928"/>
            <a:ext cx="4791744" cy="3693319"/>
          </a:xfrm>
          <a:prstGeom prst="rect">
            <a:avLst/>
          </a:prstGeom>
          <a:noFill/>
        </p:spPr>
        <p:txBody>
          <a:bodyPr wrap="square" rtlCol="0">
            <a:spAutoFit/>
          </a:bodyPr>
          <a:lstStyle/>
          <a:p>
            <a:pPr marL="87313" indent="-87313"/>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　商</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都大阪は、封建社会の支配階級である武士の影響力が弱く、商品経済・資本主義経済の発展に伴い合理的な近代精神を育む場所となり、明治以降の日本の近代化</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の基礎と</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なった。</a:t>
            </a:r>
          </a:p>
          <a:p>
            <a:pPr marL="87313" indent="-87313"/>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　日本</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の近代医学の祖と</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いわれる緒方洪庵が、大阪・船場で</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幕末</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に開いた適</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塾は、そのような大阪の合理主義思想を背景に成立し、身分不問のこの塾から多くの有能な人材を輩出した。その一人が福沢諭吉であり、福沢と同時期の入門者に手塚治虫の曽祖父、手塚良庵がいる。</a:t>
            </a:r>
          </a:p>
          <a:p>
            <a:pPr marL="87313" indent="-87313"/>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　</a:t>
            </a:r>
            <a:r>
              <a:rPr lang="ja-JP" altLang="en-US" dirty="0" smtClean="0">
                <a:latin typeface="HGP教科書体" panose="02020600000000000000" pitchFamily="18" charset="-128"/>
                <a:ea typeface="HGP教科書体" panose="02020600000000000000" pitchFamily="18" charset="-128"/>
                <a:cs typeface="Meiryo UI" panose="020B0604030504040204" pitchFamily="50" charset="-128"/>
              </a:rPr>
              <a:t>　適</a:t>
            </a:r>
            <a:r>
              <a:rPr lang="ja-JP" altLang="en-US" dirty="0">
                <a:latin typeface="HGP教科書体" panose="02020600000000000000" pitchFamily="18" charset="-128"/>
                <a:ea typeface="HGP教科書体" panose="02020600000000000000" pitchFamily="18" charset="-128"/>
                <a:cs typeface="Meiryo UI" panose="020B0604030504040204" pitchFamily="50" charset="-128"/>
              </a:rPr>
              <a:t>塾は明治以降、幾多の変遷を経て大阪大学医学部となり、大阪のライフサイエンス研究の中心となっている。</a:t>
            </a:r>
          </a:p>
        </p:txBody>
      </p:sp>
      <p:sp>
        <p:nvSpPr>
          <p:cNvPr id="5" name="スライド番号プレースホルダー 4"/>
          <p:cNvSpPr>
            <a:spLocks noGrp="1"/>
          </p:cNvSpPr>
          <p:nvPr>
            <p:ph type="sldNum" sz="quarter" idx="12"/>
          </p:nvPr>
        </p:nvSpPr>
        <p:spPr/>
        <p:txBody>
          <a:bodyPr/>
          <a:lstStyle/>
          <a:p>
            <a:fld id="{BEB6DAC5-B160-4734-A572-724026CC2364}" type="slidenum">
              <a:rPr lang="ja-JP" altLang="en-US" smtClean="0"/>
              <a:pPr/>
              <a:t>13</a:t>
            </a:fld>
            <a:endParaRPr lang="ja-JP" altLang="en-US" dirty="0"/>
          </a:p>
        </p:txBody>
      </p:sp>
      <p:sp>
        <p:nvSpPr>
          <p:cNvPr id="7" name="テキスト ボックス 6"/>
          <p:cNvSpPr txBox="1"/>
          <p:nvPr/>
        </p:nvSpPr>
        <p:spPr>
          <a:xfrm>
            <a:off x="8603928" y="4797152"/>
            <a:ext cx="936104" cy="307777"/>
          </a:xfrm>
          <a:prstGeom prst="rect">
            <a:avLst/>
          </a:prstGeom>
          <a:noFill/>
        </p:spPr>
        <p:txBody>
          <a:bodyPr wrap="square" rtlCol="0">
            <a:spAutoFit/>
          </a:bodyPr>
          <a:lstStyle/>
          <a:p>
            <a:pPr algn="r"/>
            <a:r>
              <a:rPr kumimoji="1" lang="ja-JP" altLang="en-US" sz="1400" dirty="0" smtClean="0">
                <a:latin typeface="HGP教科書体" panose="02020600000000000000" pitchFamily="18" charset="-128"/>
                <a:ea typeface="HGP教科書体" panose="02020600000000000000" pitchFamily="18" charset="-128"/>
                <a:cs typeface="Meiryo UI" panose="020B0604030504040204" pitchFamily="50" charset="-128"/>
              </a:rPr>
              <a:t>適塾</a:t>
            </a:r>
          </a:p>
        </p:txBody>
      </p:sp>
      <p:sp>
        <p:nvSpPr>
          <p:cNvPr id="11" name="テキスト ボックス 10"/>
          <p:cNvSpPr txBox="1"/>
          <p:nvPr/>
        </p:nvSpPr>
        <p:spPr>
          <a:xfrm>
            <a:off x="7257256" y="5938247"/>
            <a:ext cx="1152128" cy="307777"/>
          </a:xfrm>
          <a:prstGeom prst="rect">
            <a:avLst/>
          </a:prstGeom>
          <a:noFill/>
        </p:spPr>
        <p:txBody>
          <a:bodyPr wrap="square" rtlCol="0">
            <a:spAutoFit/>
          </a:bodyPr>
          <a:lstStyle/>
          <a:p>
            <a:r>
              <a:rPr kumimoji="1" lang="ja-JP" altLang="en-US" sz="1400" dirty="0" smtClean="0">
                <a:latin typeface="HGP教科書体" panose="02020600000000000000" pitchFamily="18" charset="-128"/>
                <a:ea typeface="HGP教科書体" panose="02020600000000000000" pitchFamily="18" charset="-128"/>
                <a:cs typeface="Meiryo UI" panose="020B0604030504040204" pitchFamily="50" charset="-128"/>
              </a:rPr>
              <a:t>緒方洪庵像</a:t>
            </a:r>
          </a:p>
        </p:txBody>
      </p:sp>
      <p:pic>
        <p:nvPicPr>
          <p:cNvPr id="10" name="Picture 2" descr="Z:\10計画グループ（23.7.12～）\18_健康長寿プラン\01_検討経過\170804-_●MURC打合せ\170818_MURC打合せ\適塾・記念資料室視察\CIMG0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168" y="2455946"/>
            <a:ext cx="3074864" cy="2306148"/>
          </a:xfrm>
          <a:prstGeom prst="rect">
            <a:avLst/>
          </a:prstGeom>
          <a:ln w="381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Z:\10計画グループ（23.7.12～）\18_健康長寿プラン\01_検討経過\170804-_●MURC打合せ\170818_MURC打合せ\適塾・記念資料室視察\CIMG0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024" y="3645362"/>
            <a:ext cx="1997969" cy="2663958"/>
          </a:xfrm>
          <a:prstGeom prst="rect">
            <a:avLst/>
          </a:prstGeom>
          <a:ln w="381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93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chor="b"/>
          <a:lstStyle/>
          <a:p>
            <a:pPr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大阪の課題</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2504728" y="3582632"/>
            <a:ext cx="676875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大阪の課題は全国、そして世界の課題でもある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2405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520" y="3278020"/>
            <a:ext cx="5169024" cy="360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00472" y="767405"/>
            <a:ext cx="9577064" cy="233910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①　人口推移・地域との関わりの</a:t>
            </a:r>
            <a:r>
              <a:rPr lang="ja-JP" altLang="en-US" dirty="0">
                <a:latin typeface="Meiryo UI" panose="020B0604030504040204" pitchFamily="50" charset="-128"/>
                <a:ea typeface="Meiryo UI" panose="020B0604030504040204" pitchFamily="50" charset="-128"/>
                <a:cs typeface="Meiryo UI" panose="020B0604030504040204" pitchFamily="50" charset="-128"/>
              </a:rPr>
              <a:t>希薄化</a:t>
            </a:r>
            <a:r>
              <a:rPr lang="ja-JP" altLang="en-US" spc="-300" dirty="0">
                <a:latin typeface="Meiryo UI" panose="020B0604030504040204" pitchFamily="50" charset="-128"/>
                <a:ea typeface="Meiryo UI" panose="020B0604030504040204" pitchFamily="50" charset="-128"/>
                <a:cs typeface="Meiryo UI" panose="020B0604030504040204" pitchFamily="50" charset="-128"/>
              </a:rPr>
              <a:t>（人口減・超高齢社会、逆三角形の人口構成、高齢者の社会的孤立等）</a:t>
            </a: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大阪は、戦後の高度成長期までは、主に西日本の各府県から人口が集中し、関西の産業振興、経済発展に寄与。人口構成も中間層が厚い「釣鐘型」を示していた。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）年には、大阪の人口は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887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万人であったが、その後は減少期に突入。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750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万人と大幅な減少が見込まれる。人口構成も団塊ジュニア世代が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歳を超え、逆三角形の「つぼ型」になると予想される。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こうした中、医療・福祉・介護ニーズの広がりや、高齢者の社会的孤立、地域との関わりの希薄化、コミュニティの弱体化などの課題が大きくなると考えられる。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7" y="3352728"/>
            <a:ext cx="4701929" cy="338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15</a:t>
            </a:fld>
            <a:endParaRPr lang="ja-JP" altLang="en-US" dirty="0"/>
          </a:p>
        </p:txBody>
      </p:sp>
    </p:spTree>
    <p:extLst>
      <p:ext uri="{BB962C8B-B14F-4D97-AF65-F5344CB8AC3E}">
        <p14:creationId xmlns:p14="http://schemas.microsoft.com/office/powerpoint/2010/main" val="1935047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図 37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983" y="3757803"/>
            <a:ext cx="4542613" cy="291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200472" y="764704"/>
            <a:ext cx="9577064" cy="2400657"/>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②</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いのち・</a:t>
            </a:r>
            <a:r>
              <a:rPr lang="ja-JP" altLang="en-US" dirty="0">
                <a:latin typeface="Meiryo UI" panose="020B0604030504040204" pitchFamily="50" charset="-128"/>
                <a:ea typeface="Meiryo UI" panose="020B0604030504040204" pitchFamily="50" charset="-128"/>
                <a:cs typeface="Meiryo UI" panose="020B0604030504040204" pitchFamily="50" charset="-128"/>
              </a:rPr>
              <a:t>健康（男女とも短い健康寿命、平均を上回る要介護（要支援）認定者数等）</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大阪府の平均寿命は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、日本全国の平均寿命と同様に年々延伸</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しているが（平成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で男性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79.06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女性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85.90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年）、全国</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と比較すると男女とも短く、全国順位で男性は第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位、女性は第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位となっている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、「健康上の問題で日常生活が制限されることなく生活できる期間」と定義されている健康寿命については、大阪府では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男性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70.46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（全国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）、女性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72.49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（全国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）であり、全国と比較して男女とも短い。</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、要介護（要支援）認定者数について制度創設時の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年の推移をみると、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47.9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倍と、日本全国の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倍を大きく上回っている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16</a:t>
            </a:fld>
            <a:endParaRPr lang="ja-JP" alt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016" y="3757803"/>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5543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0472" y="785623"/>
            <a:ext cx="9505056" cy="2862322"/>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③　</a:t>
            </a:r>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いのち</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を取り巻く安全・危機管理</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（防災・減災</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、安心して暮らせるまちづくり、</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児童虐待への対応、子どもの貧困対策等）</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大阪は、これまで、高度経済成長期の大気汚染などの公害対策に官・民をあげて取り組んできたが、現在において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全国を上回る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ヒートアイランド現象、依然増加傾向にある温室効果ガス排出量などの課題を抱え、更なる取組が必要となっている。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加えて、心身をリラックスできる水と緑あふれる身近な生活環境の充実も重要となっている。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また、尊い多くの人命が失われた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1995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年の阪神・淡路大震災や東日本大震災等の大規模災害を踏まえ、いのちを守り被害を軽減するため、ハード・ソフトの両面から大規模地震・津波対策などを進めていく必要がある。</a:t>
            </a: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さらに、犯罪（ひったくり、強盗、強制わいせつ等）に対応した安心して暮らせるまちづくり、地域防犯力の向上や、増加傾向にある児童虐待への対応、子どもの貧困対策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重要である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また、感染症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食中毒などの健康危機事象へのさらなる対応力の向上が求められている。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17</a:t>
            </a:fld>
            <a:endParaRPr lang="ja-JP" altLang="en-US" dirty="0"/>
          </a:p>
        </p:txBody>
      </p:sp>
      <p:pic>
        <p:nvPicPr>
          <p:cNvPr id="3" name="Picture 2" descr="D:\nakatanima\Desktop\heatimag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496" y="4478942"/>
            <a:ext cx="3146589" cy="205317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640632" y="6532121"/>
            <a:ext cx="2967778"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出典：大阪管区気象台、気象庁データ</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7"/>
          <p:cNvPicPr>
            <a:picLocks noChangeArrowheads="1"/>
          </p:cNvPicPr>
          <p:nvPr/>
        </p:nvPicPr>
        <p:blipFill rotWithShape="1">
          <a:blip r:embed="rId3">
            <a:extLst>
              <a:ext uri="{28A0092B-C50C-407E-A947-70E740481C1C}">
                <a14:useLocalDpi xmlns:a14="http://schemas.microsoft.com/office/drawing/2010/main" val="0"/>
              </a:ext>
            </a:extLst>
          </a:blip>
          <a:srcRect b="24106"/>
          <a:stretch/>
        </p:blipFill>
        <p:spPr bwMode="auto">
          <a:xfrm>
            <a:off x="6425096" y="4797152"/>
            <a:ext cx="2308651" cy="185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タイトル 1"/>
          <p:cNvSpPr>
            <a:spLocks/>
          </p:cNvSpPr>
          <p:nvPr/>
        </p:nvSpPr>
        <p:spPr bwMode="auto">
          <a:xfrm>
            <a:off x="6105129" y="4220447"/>
            <a:ext cx="3168352" cy="2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南海トラフ巨大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地震を踏まえた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spcBef>
                <a:spcPct val="0"/>
              </a:spcBef>
              <a:buFontTx/>
              <a:buNone/>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の被害想定（津波の浸水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深）</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55475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0473" y="764704"/>
            <a:ext cx="9561380" cy="2369880"/>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④　産業・雇用</a:t>
            </a:r>
            <a:r>
              <a:rPr lang="ja-JP" altLang="en-US" dirty="0">
                <a:latin typeface="Meiryo UI" panose="020B0604030504040204" pitchFamily="50" charset="-128"/>
                <a:ea typeface="Meiryo UI" panose="020B0604030504040204" pitchFamily="50" charset="-128"/>
                <a:cs typeface="Meiryo UI" panose="020B0604030504040204" pitchFamily="50" charset="-128"/>
              </a:rPr>
              <a:t>（リーディング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産業が育っていない、</a:t>
            </a:r>
            <a:r>
              <a:rPr lang="en-US" altLang="ja-JP" dirty="0">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latin typeface="Meiryo UI" panose="020B0604030504040204" pitchFamily="50" charset="-128"/>
                <a:ea typeface="Meiryo UI" panose="020B0604030504040204" pitchFamily="50" charset="-128"/>
                <a:cs typeface="Meiryo UI" panose="020B0604030504040204" pitchFamily="50" charset="-128"/>
              </a:rPr>
              <a:t>代の首都圏流出、女性の就業率の低さ等</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では、高度成長期以降の構造転換の遅れや近年の家電産業の失速などにより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、強いリーディング産業が育っておらず、景況は概ねゆるやかな回復傾向にあるものの、産業力の更なる強化が必要。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また、大阪府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の転出入状況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を年代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別にみると、男性・女性とも、</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歳は転入超過であるのに対し、他の年代はおおむね転出超過の傾向で、特に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歳の転出超過数が多くなるなど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、労働力の中核となる中堅</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世代の人口転出が顕著になって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さらに、大阪の女性の就業率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は全国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でも低い状況に陥っているなど、出産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・子育てとの両立が難しく、就業が進んでいない状況となって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課題</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642973" y="6582544"/>
            <a:ext cx="4032448"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愛知県</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は製造業（自動車産業）がけん引。東京はサービス業がけん引</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グラフ 8"/>
          <p:cNvGraphicFramePr>
            <a:graphicFrameLocks/>
          </p:cNvGraphicFramePr>
          <p:nvPr>
            <p:extLst>
              <p:ext uri="{D42A27DB-BD31-4B8C-83A1-F6EECF244321}">
                <p14:modId xmlns:p14="http://schemas.microsoft.com/office/powerpoint/2010/main" val="4242138253"/>
              </p:ext>
            </p:extLst>
          </p:nvPr>
        </p:nvGraphicFramePr>
        <p:xfrm>
          <a:off x="528359" y="3868308"/>
          <a:ext cx="4392488" cy="2729044"/>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p:cNvSpPr txBox="1"/>
          <p:nvPr/>
        </p:nvSpPr>
        <p:spPr>
          <a:xfrm>
            <a:off x="200473" y="3471391"/>
            <a:ext cx="3744416" cy="461665"/>
          </a:xfrm>
          <a:prstGeom prst="rect">
            <a:avLst/>
          </a:prstGeom>
          <a:noFill/>
        </p:spPr>
        <p:txBody>
          <a:bodyPr wrap="square" rtlCol="0">
            <a:spAutoFit/>
          </a:bodyPr>
          <a:lstStyle/>
          <a:p>
            <a:pPr marL="174625" indent="-174625"/>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年度から平成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年度の都道府県別平均経済成長率（名目）における産業別寄与度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37520" y="3861628"/>
            <a:ext cx="3301797"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資料：内閣府「県民経済計算」より作成</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133942" y="3456764"/>
            <a:ext cx="2912172"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年代別女性の就業率</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521384" y="6064675"/>
            <a:ext cx="4608080" cy="200055"/>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出典：総務省「平成</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年就業構造基本調査」　ただし、就業率＝有業者数</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総数で算出</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title="■"/>
          <p:cNvGraphicFramePr>
            <a:graphicFrameLocks/>
          </p:cNvGraphicFramePr>
          <p:nvPr>
            <p:extLst>
              <p:ext uri="{D42A27DB-BD31-4B8C-83A1-F6EECF244321}">
                <p14:modId xmlns:p14="http://schemas.microsoft.com/office/powerpoint/2010/main" val="4247100987"/>
              </p:ext>
            </p:extLst>
          </p:nvPr>
        </p:nvGraphicFramePr>
        <p:xfrm>
          <a:off x="4230241" y="3621378"/>
          <a:ext cx="5043239" cy="2479695"/>
        </p:xfrm>
        <a:graphic>
          <a:graphicData uri="http://schemas.openxmlformats.org/drawingml/2006/chart">
            <c:chart xmlns:c="http://schemas.openxmlformats.org/drawingml/2006/chart" xmlns:r="http://schemas.openxmlformats.org/officeDocument/2006/relationships" r:id="rId3"/>
          </a:graphicData>
        </a:graphic>
      </p:graphicFrame>
      <p:sp>
        <p:nvSpPr>
          <p:cNvPr id="15" name="テキスト ボックス 14"/>
          <p:cNvSpPr txBox="1"/>
          <p:nvPr/>
        </p:nvSpPr>
        <p:spPr>
          <a:xfrm>
            <a:off x="8843639" y="5930113"/>
            <a:ext cx="792857"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矢印コネクタ 15"/>
          <p:cNvCxnSpPr/>
          <p:nvPr/>
        </p:nvCxnSpPr>
        <p:spPr>
          <a:xfrm flipH="1">
            <a:off x="5573775" y="4211963"/>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681192" y="3898065"/>
            <a:ext cx="0" cy="144006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7761312" y="4001225"/>
            <a:ext cx="9526" cy="956674"/>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622776" y="4318594"/>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第１の</a:t>
            </a: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ギャップ</a:t>
            </a:r>
          </a:p>
        </p:txBody>
      </p:sp>
      <p:sp>
        <p:nvSpPr>
          <p:cNvPr id="20" name="テキスト ボックス 19"/>
          <p:cNvSpPr txBox="1"/>
          <p:nvPr/>
        </p:nvSpPr>
        <p:spPr>
          <a:xfrm>
            <a:off x="6774904" y="4248077"/>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a:t>
            </a: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ギャップ</a:t>
            </a:r>
          </a:p>
        </p:txBody>
      </p:sp>
      <p:sp>
        <p:nvSpPr>
          <p:cNvPr id="21" name="テキスト ボックス 20"/>
          <p:cNvSpPr txBox="1"/>
          <p:nvPr/>
        </p:nvSpPr>
        <p:spPr>
          <a:xfrm>
            <a:off x="7855024" y="4211963"/>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第３の</a:t>
            </a: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ギャップ</a:t>
            </a:r>
          </a:p>
        </p:txBody>
      </p:sp>
      <p:sp>
        <p:nvSpPr>
          <p:cNvPr id="22" name="テキスト ボックス 6"/>
          <p:cNvSpPr txBox="1"/>
          <p:nvPr/>
        </p:nvSpPr>
        <p:spPr>
          <a:xfrm>
            <a:off x="8985448" y="4021795"/>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大阪府・男性</a:t>
            </a:r>
          </a:p>
        </p:txBody>
      </p:sp>
      <p:sp>
        <p:nvSpPr>
          <p:cNvPr id="23" name="テキスト ボックス 4"/>
          <p:cNvSpPr txBox="1"/>
          <p:nvPr/>
        </p:nvSpPr>
        <p:spPr>
          <a:xfrm>
            <a:off x="8913440" y="5214305"/>
            <a:ext cx="723055"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全国・女性</a:t>
            </a:r>
          </a:p>
        </p:txBody>
      </p:sp>
      <p:sp>
        <p:nvSpPr>
          <p:cNvPr id="24" name="テキスト ボックス 5"/>
          <p:cNvSpPr txBox="1"/>
          <p:nvPr/>
        </p:nvSpPr>
        <p:spPr>
          <a:xfrm>
            <a:off x="8913441" y="5605971"/>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大阪府・女性</a:t>
            </a:r>
          </a:p>
        </p:txBody>
      </p:sp>
      <p:cxnSp>
        <p:nvCxnSpPr>
          <p:cNvPr id="25" name="直線矢印コネクタ 24"/>
          <p:cNvCxnSpPr/>
          <p:nvPr/>
        </p:nvCxnSpPr>
        <p:spPr>
          <a:xfrm flipV="1">
            <a:off x="5479917" y="4809286"/>
            <a:ext cx="0" cy="262068"/>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016896" y="4480039"/>
            <a:ext cx="194148" cy="507831"/>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就業率</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18</a:t>
            </a:fld>
            <a:endParaRPr lang="ja-JP" altLang="en-US" dirty="0"/>
          </a:p>
        </p:txBody>
      </p:sp>
    </p:spTree>
    <p:extLst>
      <p:ext uri="{BB962C8B-B14F-4D97-AF65-F5344CB8AC3E}">
        <p14:creationId xmlns:p14="http://schemas.microsoft.com/office/powerpoint/2010/main" val="3319963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chor="b"/>
          <a:lstStyle/>
          <a:p>
            <a:pPr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未来社会に向けた展望</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（考慮すべき世界の潮流）</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2504728" y="3582632"/>
            <a:ext cx="676875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課題解決にあたって意識すべき視点</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0006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88504" y="1052736"/>
            <a:ext cx="8856984" cy="4524315"/>
          </a:xfrm>
          <a:prstGeom prst="rect">
            <a:avLst/>
          </a:prstGeom>
          <a:noFill/>
        </p:spPr>
        <p:txBody>
          <a:bodyPr wrap="square" rtlCol="0">
            <a:spAutoFit/>
          </a:bodyPr>
          <a:lstStyle/>
          <a:p>
            <a:pPr marL="342900" indent="-342900">
              <a:buAutoNum type="arabicDbPlain"/>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ビジョンの目的</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AutoNum type="arabicDbPlain"/>
            </a:pP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未来</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社会に向けて</a:t>
            </a: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２</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１</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大阪の強み</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２</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課題</a:t>
            </a: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２</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未来</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社会に向けた</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展望（考慮すべき世界の潮流）</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342900" indent="-342900">
              <a:buAutoNum type="arabicDbPlain" startAt="3"/>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ビジョン（めざす姿）</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342900" indent="-342900">
              <a:buAutoNum type="arabicDbPlain" startAt="3"/>
            </a:pP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342900" indent="-342900">
              <a:buAutoNum type="arabicDbPlain" startAt="3"/>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取組の方向性</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342900" indent="-342900">
              <a:buAutoNum type="arabicDbPlain" startAt="3"/>
            </a:pP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AutoNum type="arabicDbPlain" startAt="3"/>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具体的な取組</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1"/>
          <p:cNvSpPr>
            <a:spLocks noGrp="1"/>
          </p:cNvSpPr>
          <p:nvPr>
            <p:ph type="title"/>
          </p:nvPr>
        </p:nvSpPr>
        <p:spPr>
          <a:xfrm>
            <a:off x="-1" y="20748"/>
            <a:ext cx="9905999" cy="599940"/>
          </a:xfrm>
        </p:spPr>
        <p:txBody>
          <a:bodyPr>
            <a:noAutofit/>
          </a:bodyPr>
          <a:lstStyle/>
          <a:p>
            <a:r>
              <a:rPr lang="ja-JP" altLang="en-US" sz="3600" b="1" spc="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目次</a:t>
            </a:r>
            <a:endParaRPr lang="ja-JP" altLang="en-US" sz="3600" b="1" spc="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a:t>
            </a:fld>
            <a:endParaRPr lang="ja-JP" altLang="en-US" dirty="0"/>
          </a:p>
        </p:txBody>
      </p:sp>
    </p:spTree>
    <p:extLst>
      <p:ext uri="{BB962C8B-B14F-4D97-AF65-F5344CB8AC3E}">
        <p14:creationId xmlns:p14="http://schemas.microsoft.com/office/powerpoint/2010/main" val="203368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nakatanima\Desktop\sgnl20161021zu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64" y="2636912"/>
            <a:ext cx="3995595" cy="2698828"/>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38470" y="822771"/>
            <a:ext cx="9539066" cy="193899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①</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超スマート</a:t>
            </a:r>
            <a:r>
              <a:rPr lang="ja-JP" altLang="en-US" dirty="0">
                <a:latin typeface="Meiryo UI" panose="020B0604030504040204" pitchFamily="50" charset="-128"/>
                <a:ea typeface="Meiryo UI" panose="020B0604030504040204" pitchFamily="50" charset="-128"/>
                <a:cs typeface="Meiryo UI" panose="020B0604030504040204" pitchFamily="50" charset="-128"/>
              </a:rPr>
              <a:t>社会の到来（</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新たな技術が、人々の生活、社会・経済システムに多くの革新をもたらす視点）</a:t>
            </a:r>
            <a:endParaRPr lang="en-US" altLang="ja-JP" spc="-150"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狩猟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社会、農耕社会、工業社会、情報社会に続く第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段階目の新しい社会（＝「超スマート社会」</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）の実現をめざす「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、ビック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データ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ロボットなどの革新技術を最大限活用することによって、人の暮らしや社会全体が最適化された未来社会の実現をめざすもの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 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、サイバー空間とフィジカル空間が高度に融合した「超スマート社会」の到来を近い将来のものと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282" y="2679948"/>
            <a:ext cx="4752528" cy="25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0" y="0"/>
            <a:ext cx="9906000" cy="620688"/>
          </a:xfrm>
        </p:spPr>
        <p:txBody>
          <a:bodyPr>
            <a:noAutofit/>
          </a:bodyPr>
          <a:lstStyle/>
          <a:p>
            <a:pPr algn="l"/>
            <a:r>
              <a:rPr kumimoji="1"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未来社会に向けた展望（考慮すべき世界の潮流）</a:t>
            </a:r>
            <a:endParaRPr kumimoji="1"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山形 1"/>
          <p:cNvSpPr/>
          <p:nvPr/>
        </p:nvSpPr>
        <p:spPr>
          <a:xfrm>
            <a:off x="315032" y="5949280"/>
            <a:ext cx="576064" cy="432048"/>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solidFill>
                <a:schemeClr val="tx1"/>
              </a:solidFill>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20</a:t>
            </a:fld>
            <a:endParaRPr lang="ja-JP" altLang="en-US" dirty="0"/>
          </a:p>
        </p:txBody>
      </p:sp>
      <p:sp>
        <p:nvSpPr>
          <p:cNvPr id="4" name="テキスト ボックス 3"/>
          <p:cNvSpPr txBox="1"/>
          <p:nvPr/>
        </p:nvSpPr>
        <p:spPr>
          <a:xfrm>
            <a:off x="1568624" y="5362162"/>
            <a:ext cx="2664296"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日本経済団体連合会</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609184" y="5335740"/>
            <a:ext cx="2664296"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 科学技術白書</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1047562" y="5733256"/>
            <a:ext cx="8513949" cy="90157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こうした新たな技術が、医療や健康分野をはじめ、人々の生活、社会・経済システムに</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多く</a:t>
            </a:r>
            <a:r>
              <a:rPr lang="ja-JP" altLang="en-US" dirty="0">
                <a:latin typeface="Meiryo UI" panose="020B0604030504040204" pitchFamily="50" charset="-128"/>
                <a:ea typeface="Meiryo UI" panose="020B0604030504040204" pitchFamily="50" charset="-128"/>
                <a:cs typeface="Meiryo UI" panose="020B0604030504040204" pitchFamily="50" charset="-128"/>
              </a:rPr>
              <a:t>の革新をもたらす視点を持って、本ビジョンを取りまとめる必要がある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8494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15552" y="0"/>
            <a:ext cx="9906000"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未来社会に向けた展望（考慮すべき世界の潮流）</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2"/>
          <p:cNvSpPr>
            <a:spLocks noGrp="1"/>
          </p:cNvSpPr>
          <p:nvPr>
            <p:ph type="sldNum" sz="quarter" idx="12"/>
          </p:nvPr>
        </p:nvSpPr>
        <p:spPr/>
        <p:txBody>
          <a:bodyPr/>
          <a:lstStyle/>
          <a:p>
            <a:fld id="{BEB6DAC5-B160-4734-A572-724026CC2364}" type="slidenum">
              <a:rPr lang="ja-JP" altLang="en-US" smtClean="0"/>
              <a:pPr/>
              <a:t>21</a:t>
            </a:fld>
            <a:endParaRPr lang="ja-JP" altLang="en-US" dirty="0"/>
          </a:p>
        </p:txBody>
      </p:sp>
      <p:pic>
        <p:nvPicPr>
          <p:cNvPr id="1026" name="Picture 2" descr="D:\nakatanima\Desktop\sd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8584" y="2060848"/>
            <a:ext cx="7416824" cy="471852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202294" y="823932"/>
            <a:ext cx="9431227" cy="141577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②－１　</a:t>
            </a:r>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持続可能な開発のための</a:t>
            </a:r>
            <a:r>
              <a:rPr lang="en-US" altLang="ja-JP" spc="-150" dirty="0" smtClean="0">
                <a:latin typeface="Meiryo UI" panose="020B0604030504040204" pitchFamily="50" charset="-128"/>
                <a:ea typeface="Meiryo UI" panose="020B0604030504040204" pitchFamily="50" charset="-128"/>
                <a:cs typeface="Meiryo UI" panose="020B0604030504040204" pitchFamily="50" charset="-128"/>
              </a:rPr>
              <a:t>2030</a:t>
            </a:r>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アジェンダ</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spc="-300" dirty="0" smtClean="0">
                <a:latin typeface="Meiryo UI" panose="020B0604030504040204" pitchFamily="50" charset="-128"/>
                <a:ea typeface="Meiryo UI" panose="020B0604030504040204" pitchFamily="50" charset="-128"/>
                <a:cs typeface="Meiryo UI" panose="020B0604030504040204" pitchFamily="50" charset="-128"/>
              </a:rPr>
              <a:t>貧困</a:t>
            </a:r>
            <a:r>
              <a:rPr lang="ja-JP" altLang="en-US" sz="1400" spc="-300" dirty="0">
                <a:latin typeface="Meiryo UI" panose="020B0604030504040204" pitchFamily="50" charset="-128"/>
                <a:ea typeface="Meiryo UI" panose="020B0604030504040204" pitchFamily="50" charset="-128"/>
                <a:cs typeface="Meiryo UI" panose="020B0604030504040204" pitchFamily="50" charset="-128"/>
              </a:rPr>
              <a:t>や環境、産業に関する取組を一歩一歩進め、世界をより良い方向に変えていく視点</a:t>
            </a:r>
            <a:r>
              <a:rPr lang="ja-JP" altLang="en-US" sz="1400" spc="-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pc="-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世界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月開催の第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回国連総会において採択された「我々の世界を変革する：持続可能な開発のための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アジェンダ」において「あらゆる年齢のすべての人々の健康的な生活を確保し、福祉を推進する」など</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の国際目標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掲げられており、その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本格化している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10172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8625408" y="6564503"/>
            <a:ext cx="1265095" cy="248873"/>
          </a:xfrm>
        </p:spPr>
        <p:txBody>
          <a:bodyPr/>
          <a:lstStyle/>
          <a:p>
            <a:fld id="{BEB6DAC5-B160-4734-A572-724026CC2364}" type="slidenum">
              <a:rPr lang="ja-JP" altLang="en-US" smtClean="0"/>
              <a:pPr/>
              <a:t>22</a:t>
            </a:fld>
            <a:endParaRPr lang="ja-JP" altLang="en-US" dirty="0"/>
          </a:p>
        </p:txBody>
      </p:sp>
      <p:sp>
        <p:nvSpPr>
          <p:cNvPr id="41" name="タイトル 1"/>
          <p:cNvSpPr>
            <a:spLocks noGrp="1"/>
          </p:cNvSpPr>
          <p:nvPr>
            <p:ph type="title"/>
          </p:nvPr>
        </p:nvSpPr>
        <p:spPr>
          <a:xfrm>
            <a:off x="0" y="0"/>
            <a:ext cx="9906000" cy="620688"/>
          </a:xfrm>
        </p:spPr>
        <p:txBody>
          <a:bodyPr rIns="0">
            <a:noAutofit/>
          </a:bodyPr>
          <a:lstStyle/>
          <a:p>
            <a:pPr algn="l"/>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　未来社会に向けた展望（考慮すべき世界の潮流）</a:t>
            </a:r>
          </a:p>
        </p:txBody>
      </p:sp>
      <p:graphicFrame>
        <p:nvGraphicFramePr>
          <p:cNvPr id="5" name="表 4"/>
          <p:cNvGraphicFramePr>
            <a:graphicFrameLocks noGrp="1"/>
          </p:cNvGraphicFramePr>
          <p:nvPr>
            <p:extLst>
              <p:ext uri="{D42A27DB-BD31-4B8C-83A1-F6EECF244321}">
                <p14:modId xmlns:p14="http://schemas.microsoft.com/office/powerpoint/2010/main" val="4199605171"/>
              </p:ext>
            </p:extLst>
          </p:nvPr>
        </p:nvGraphicFramePr>
        <p:xfrm>
          <a:off x="344488" y="3293931"/>
          <a:ext cx="5040560" cy="1858858"/>
        </p:xfrm>
        <a:graphic>
          <a:graphicData uri="http://schemas.openxmlformats.org/drawingml/2006/table">
            <a:tbl>
              <a:tblPr bandRow="1">
                <a:tableStyleId>{2D5ABB26-0587-4C30-8999-92F81FD0307C}</a:tableStyleId>
              </a:tblPr>
              <a:tblGrid>
                <a:gridCol w="1260140"/>
                <a:gridCol w="1260140"/>
                <a:gridCol w="1260140"/>
                <a:gridCol w="1260140"/>
              </a:tblGrid>
              <a:tr h="929429">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①あらゆる人々の</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活躍の推進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②健康・長寿の</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達成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成長市場の創出、</a:t>
                      </a:r>
                      <a:endParaRPr kumimoji="1" lang="en-US" altLang="ja-JP" sz="1200" spc="-1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地域活性化、</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科学技術イノベーション</a:t>
                      </a:r>
                      <a:endParaRPr kumimoji="1"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④持続可能で強靭な国土と質の高い</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インフラの整備</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accent3">
                        <a:lumMod val="60000"/>
                        <a:lumOff val="40000"/>
                      </a:schemeClr>
                    </a:solidFill>
                  </a:tcPr>
                </a:tc>
              </a:tr>
              <a:tr h="929429">
                <a:tc>
                  <a:txBody>
                    <a:bodyPr/>
                    <a:lstStyle/>
                    <a:p>
                      <a:pPr algn="ctr"/>
                      <a:r>
                        <a:rPr kumimoji="1" lang="ja-JP" altLang="en-US" sz="1200" spc="0" dirty="0" smtClean="0">
                          <a:latin typeface="Meiryo UI" panose="020B0604030504040204" pitchFamily="50" charset="-128"/>
                          <a:ea typeface="Meiryo UI" panose="020B0604030504040204" pitchFamily="50" charset="-128"/>
                          <a:cs typeface="Meiryo UI" panose="020B0604030504040204" pitchFamily="50" charset="-128"/>
                        </a:rPr>
                        <a:t>⑤省・再生可能</a:t>
                      </a:r>
                      <a:endParaRPr kumimoji="1" lang="en-US" altLang="ja-JP" sz="1200" spc="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spc="0" dirty="0" smtClean="0">
                          <a:latin typeface="Meiryo UI" panose="020B0604030504040204" pitchFamily="50" charset="-128"/>
                          <a:ea typeface="Meiryo UI" panose="020B0604030504040204" pitchFamily="50" charset="-128"/>
                          <a:cs typeface="Meiryo UI" panose="020B0604030504040204" pitchFamily="50" charset="-128"/>
                        </a:rPr>
                        <a:t>エネルギー、</a:t>
                      </a:r>
                      <a:endParaRPr kumimoji="1" lang="en-US" altLang="ja-JP" sz="1200" spc="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spc="0" dirty="0" smtClean="0">
                          <a:latin typeface="Meiryo UI" panose="020B0604030504040204" pitchFamily="50" charset="-128"/>
                          <a:ea typeface="Meiryo UI" panose="020B0604030504040204" pitchFamily="50" charset="-128"/>
                          <a:cs typeface="Meiryo UI" panose="020B0604030504040204" pitchFamily="50" charset="-128"/>
                        </a:rPr>
                        <a:t>気候変動対策、</a:t>
                      </a:r>
                      <a:endParaRPr kumimoji="1" lang="en-US" altLang="ja-JP" sz="1200" spc="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spc="0" dirty="0" smtClean="0">
                          <a:latin typeface="Meiryo UI" panose="020B0604030504040204" pitchFamily="50" charset="-128"/>
                          <a:ea typeface="Meiryo UI" panose="020B0604030504040204" pitchFamily="50" charset="-128"/>
                          <a:cs typeface="Meiryo UI" panose="020B0604030504040204" pitchFamily="50" charset="-128"/>
                        </a:rPr>
                        <a:t>循環型社会</a:t>
                      </a:r>
                      <a:endParaRPr kumimoji="1" lang="ja-JP" altLang="en-US" sz="1200" spc="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3">
                        <a:lumMod val="60000"/>
                        <a:lumOff val="40000"/>
                      </a:schemeClr>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⑥生物多様性、</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森林、海洋等の</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環境の保全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3">
                        <a:lumMod val="60000"/>
                        <a:lumOff val="40000"/>
                      </a:schemeClr>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⑦平和と安全・</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安心社会の実現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3">
                        <a:lumMod val="60000"/>
                        <a:lumOff val="40000"/>
                      </a:schemeClr>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実施推進の体制と手段</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accent3">
                        <a:lumMod val="60000"/>
                        <a:lumOff val="40000"/>
                      </a:schemeClr>
                    </a:solidFill>
                  </a:tcPr>
                </a:tc>
              </a:tr>
            </a:tbl>
          </a:graphicData>
        </a:graphic>
      </p:graphicFrame>
      <p:sp>
        <p:nvSpPr>
          <p:cNvPr id="2" name="テキスト ボックス 1"/>
          <p:cNvSpPr txBox="1"/>
          <p:nvPr/>
        </p:nvSpPr>
        <p:spPr>
          <a:xfrm>
            <a:off x="598369" y="2838083"/>
            <a:ext cx="4498645" cy="338554"/>
          </a:xfrm>
          <a:prstGeom prst="rect">
            <a:avLst/>
          </a:prstGeom>
          <a:noFill/>
        </p:spPr>
        <p:txBody>
          <a:bodyPr wrap="square" rtlCol="0">
            <a:spAutoFit/>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実施指針における８つの優先課題</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山形 6"/>
          <p:cNvSpPr/>
          <p:nvPr/>
        </p:nvSpPr>
        <p:spPr>
          <a:xfrm>
            <a:off x="344488" y="5949280"/>
            <a:ext cx="576064" cy="432048"/>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solidFill>
                <a:schemeClr val="tx1"/>
              </a:solidFill>
            </a:endParaRPr>
          </a:p>
        </p:txBody>
      </p:sp>
      <p:sp>
        <p:nvSpPr>
          <p:cNvPr id="8" name="角丸四角形 7"/>
          <p:cNvSpPr/>
          <p:nvPr/>
        </p:nvSpPr>
        <p:spPr>
          <a:xfrm>
            <a:off x="1047562" y="5733256"/>
            <a:ext cx="8513949" cy="8640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一人ひとり、そして社会全体で、アジェンダが描く持続可能な未来</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のビジョンを共有し</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国における８つの優先課題を解決する視点を踏まえ、本ビジョンをとりまとめる必要がある。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そのことが、</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の達成を、大阪そして日本が先導することにつながるものと考える。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02294" y="823932"/>
            <a:ext cx="9431227" cy="1631216"/>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②－２　国における</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実施指針</a:t>
            </a:r>
            <a:endParaRPr lang="en-US" altLang="ja-JP" sz="1400" spc="-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我が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国においても、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実施指針</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」を定め、「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国内実施」と「国際協力」の両面で率先して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取り組むこととされている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この指針では、「持続可能で強靭、そして誰一人取り残さない、経済、社会、環境の統合的向上が実現された未来への先駆者をめざす」ことをビジョンに掲げ、８つの優先課題が設定されている。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descr="D:\nakatanima\Desktop\gatag-00011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770" y="2838083"/>
            <a:ext cx="2504762" cy="250476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7541588" y="2558757"/>
            <a:ext cx="2163940" cy="88981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世界を変える</a:t>
            </a:r>
            <a:endParaRPr kumimoji="1"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大きなうねりへ</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5533872" y="4198331"/>
            <a:ext cx="1670966" cy="1288530"/>
          </a:xfrm>
          <a:prstGeom prst="roundRect">
            <a:avLst>
              <a:gd name="adj" fmla="val 16975"/>
            </a:avLst>
          </a:prstGeom>
          <a:ln/>
        </p:spPr>
        <p:style>
          <a:lnRef idx="1">
            <a:schemeClr val="accent3"/>
          </a:lnRef>
          <a:fillRef idx="2">
            <a:schemeClr val="accent3"/>
          </a:fillRef>
          <a:effectRef idx="1">
            <a:schemeClr val="accent3"/>
          </a:effectRef>
          <a:fontRef idx="minor">
            <a:schemeClr val="dk1"/>
          </a:fontRef>
        </p:style>
        <p:txBody>
          <a:bodyPr lIns="36000" rIns="36000" rtlCol="0" anchor="ctr"/>
          <a:lstStyle/>
          <a:p>
            <a:pPr algn="ctr"/>
            <a:r>
              <a:rPr kumimoji="1"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ひとり一人</a:t>
            </a:r>
            <a:endParaRPr kumimoji="1"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endPar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kumimoji="1"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図形 12"/>
          <p:cNvSpPr/>
          <p:nvPr/>
        </p:nvSpPr>
        <p:spPr>
          <a:xfrm rot="17202677" flipV="1">
            <a:off x="7161790" y="3504321"/>
            <a:ext cx="1609225" cy="1268668"/>
          </a:xfrm>
          <a:prstGeom prst="swooshArrow">
            <a:avLst>
              <a:gd name="adj1" fmla="val 35049"/>
              <a:gd name="adj2" fmla="val 38203"/>
            </a:avLst>
          </a:prstGeom>
          <a:ln/>
        </p:spPr>
        <p:style>
          <a:lnRef idx="1">
            <a:schemeClr val="accent3"/>
          </a:lnRef>
          <a:fillRef idx="2">
            <a:schemeClr val="accent3"/>
          </a:fillRef>
          <a:effectRef idx="1">
            <a:schemeClr val="accent3"/>
          </a:effectRef>
          <a:fontRef idx="minor">
            <a:schemeClr val="dk1"/>
          </a:fontRef>
        </p:style>
        <p:txBody>
          <a:bodyPr/>
          <a:lstStyle/>
          <a:p>
            <a:endParaRPr lang="ja-JP" altLang="en-US" dirty="0"/>
          </a:p>
        </p:txBody>
      </p:sp>
      <p:sp>
        <p:nvSpPr>
          <p:cNvPr id="14" name="曲折矢印 13"/>
          <p:cNvSpPr/>
          <p:nvPr/>
        </p:nvSpPr>
        <p:spPr>
          <a:xfrm rot="16200000">
            <a:off x="7472795" y="4624019"/>
            <a:ext cx="546250" cy="462834"/>
          </a:xfrm>
          <a:prstGeom prst="ben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solidFill>
                <a:schemeClr val="tx1"/>
              </a:solidFill>
            </a:endParaRPr>
          </a:p>
        </p:txBody>
      </p:sp>
      <p:sp>
        <p:nvSpPr>
          <p:cNvPr id="15" name="テキスト ボックス 14"/>
          <p:cNvSpPr txBox="1"/>
          <p:nvPr/>
        </p:nvSpPr>
        <p:spPr>
          <a:xfrm>
            <a:off x="8058763" y="4801974"/>
            <a:ext cx="1502749" cy="584775"/>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革新技術を</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最大限に活用</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773192" y="3777783"/>
            <a:ext cx="1124024" cy="369332"/>
          </a:xfrm>
          <a:prstGeom prst="rect">
            <a:avLst/>
          </a:prstGeom>
          <a:noFill/>
        </p:spPr>
        <p:txBody>
          <a:bodyPr wrap="square" rtlCol="0">
            <a:spAutoFit/>
          </a:bodyP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大阪から</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7893173" y="4138071"/>
            <a:ext cx="1670966" cy="520282"/>
          </a:xfrm>
          <a:prstGeom prst="roundRect">
            <a:avLst>
              <a:gd name="adj" fmla="val 16975"/>
            </a:avLst>
          </a:prstGeom>
          <a:ln/>
        </p:spPr>
        <p:style>
          <a:lnRef idx="1">
            <a:schemeClr val="accent3"/>
          </a:lnRef>
          <a:fillRef idx="2">
            <a:schemeClr val="accent3"/>
          </a:fillRef>
          <a:effectRef idx="1">
            <a:schemeClr val="accent3"/>
          </a:effectRef>
          <a:fontRef idx="minor">
            <a:schemeClr val="dk1"/>
          </a:fontRef>
        </p:style>
        <p:txBody>
          <a:bodyPr lIns="36000" rIns="36000" rtlCol="0" anchor="ctr"/>
          <a:lstStyle/>
          <a:p>
            <a:pPr algn="ctr"/>
            <a:r>
              <a:rPr kumimoji="1"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国際貢献</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26952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normAutofit/>
          </a:bodyPr>
          <a:lstStyle/>
          <a:p>
            <a:pPr marL="896938" indent="-896938"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３　ビジョン（めざす姿）</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3349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456" y="764704"/>
            <a:ext cx="9777536" cy="5256584"/>
          </a:xfrm>
          <a:prstGeom prst="rect">
            <a:avLst/>
          </a:prstGeom>
        </p:spPr>
        <p:style>
          <a:lnRef idx="2">
            <a:schemeClr val="accent3"/>
          </a:lnRef>
          <a:fillRef idx="1">
            <a:schemeClr val="lt1"/>
          </a:fillRef>
          <a:effectRef idx="0">
            <a:schemeClr val="accent3"/>
          </a:effectRef>
          <a:fontRef idx="minor">
            <a:schemeClr val="dk1"/>
          </a:fontRef>
        </p:style>
        <p:txBody>
          <a:bodyPr lIns="90000" tIns="180000" rIns="90000" rtlCol="0" anchor="t"/>
          <a:lstStyle/>
          <a:p>
            <a:pPr algn="ct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３つの分野について、相互に連携させ総合的に取り組むことで、実現への効果を高めていく。⇒　</a:t>
            </a:r>
            <a:r>
              <a:rPr lang="ja-JP" altLang="en-US" sz="2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健康寿命に関する「目標」を設定</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（検討中）</a:t>
            </a:r>
            <a:endPar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28464" y="2564904"/>
            <a:ext cx="9637836" cy="331938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３つのビジョン（めざす姿）</a:t>
            </a:r>
          </a:p>
        </p:txBody>
      </p:sp>
      <p:sp>
        <p:nvSpPr>
          <p:cNvPr id="19" name="正方形/長方形 18"/>
          <p:cNvSpPr/>
          <p:nvPr/>
        </p:nvSpPr>
        <p:spPr>
          <a:xfrm>
            <a:off x="359452" y="3133843"/>
            <a:ext cx="3384376" cy="9865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987425" indent="6350"/>
            <a:r>
              <a:rPr lang="ja-JP" altLang="en-US" dirty="0">
                <a:latin typeface="Meiryo UI" panose="020B0604030504040204" pitchFamily="50" charset="-128"/>
                <a:ea typeface="Meiryo UI" panose="020B0604030504040204" pitchFamily="50" charset="-128"/>
                <a:cs typeface="Meiryo UI" panose="020B0604030504040204" pitchFamily="50" charset="-128"/>
              </a:rPr>
              <a:t>誰もが生涯に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わたって</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987425" indent="635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心身ともに</a:t>
            </a:r>
            <a:r>
              <a:rPr lang="ja-JP" altLang="en-US"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987425" indent="635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豊か</a:t>
            </a:r>
            <a:r>
              <a:rPr lang="ja-JP" altLang="en-US" dirty="0">
                <a:latin typeface="Meiryo UI" panose="020B0604030504040204" pitchFamily="50" charset="-128"/>
                <a:ea typeface="Meiryo UI" panose="020B0604030504040204" pitchFamily="50" charset="-128"/>
                <a:cs typeface="Meiryo UI" panose="020B0604030504040204" pitchFamily="50" charset="-128"/>
              </a:rPr>
              <a:t>な生活の実現</a:t>
            </a:r>
          </a:p>
        </p:txBody>
      </p:sp>
      <p:sp>
        <p:nvSpPr>
          <p:cNvPr id="26" name="正方形/長方形 25"/>
          <p:cNvSpPr/>
          <p:nvPr/>
        </p:nvSpPr>
        <p:spPr>
          <a:xfrm>
            <a:off x="416496" y="3231071"/>
            <a:ext cx="936104" cy="79208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健康な生活</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上下矢印 28"/>
          <p:cNvSpPr/>
          <p:nvPr/>
        </p:nvSpPr>
        <p:spPr>
          <a:xfrm rot="16200000">
            <a:off x="3761837" y="3273988"/>
            <a:ext cx="676110" cy="698104"/>
          </a:xfrm>
          <a:prstGeom prst="upDownArrow">
            <a:avLst>
              <a:gd name="adj1" fmla="val 50000"/>
              <a:gd name="adj2" fmla="val 3497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37" name="二等辺三角形 36"/>
          <p:cNvSpPr/>
          <p:nvPr/>
        </p:nvSpPr>
        <p:spPr>
          <a:xfrm rot="10800000">
            <a:off x="3462722" y="6093296"/>
            <a:ext cx="2996108" cy="186410"/>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38" name="テキスト ボックス 60"/>
          <p:cNvSpPr txBox="1"/>
          <p:nvPr/>
        </p:nvSpPr>
        <p:spPr>
          <a:xfrm>
            <a:off x="200472" y="6146720"/>
            <a:ext cx="9561512" cy="73866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年に</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向けてオール大阪</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取組を</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積み重ね、国内外に</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発信</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dirty="0" smtClean="0">
                <a:latin typeface="ＭＳ Ｐ明朝" panose="02020600040205080304" pitchFamily="18" charset="-128"/>
                <a:ea typeface="ＭＳ Ｐ明朝" panose="02020600040205080304" pitchFamily="18" charset="-128"/>
                <a:cs typeface="Meiryo UI" panose="020B0604030504040204" pitchFamily="50" charset="-128"/>
              </a:rPr>
              <a:t>万博を通じて多くの人々に大阪を体験してもらうことで、大阪から未来社会を先導</a:t>
            </a:r>
            <a:endParaRPr kumimoji="1" lang="ja-JP" altLang="en-US" dirty="0">
              <a:latin typeface="ＭＳ Ｐ明朝" panose="02020600040205080304" pitchFamily="18" charset="-128"/>
              <a:ea typeface="ＭＳ Ｐ明朝" panose="02020600040205080304" pitchFamily="18" charset="-128"/>
              <a:cs typeface="Meiryo UI" panose="020B0604030504040204" pitchFamily="50" charset="-128"/>
            </a:endParaRPr>
          </a:p>
        </p:txBody>
      </p:sp>
      <p:sp>
        <p:nvSpPr>
          <p:cNvPr id="20" name="テキスト ボックス 19"/>
          <p:cNvSpPr txBox="1"/>
          <p:nvPr/>
        </p:nvSpPr>
        <p:spPr>
          <a:xfrm>
            <a:off x="6375394" y="2594643"/>
            <a:ext cx="3474150" cy="461665"/>
          </a:xfrm>
          <a:prstGeom prst="rect">
            <a:avLst/>
          </a:prstGeom>
          <a:noFill/>
        </p:spPr>
        <p:txBody>
          <a:bodyPr wrap="square" rtlCol="0">
            <a:spAutoFit/>
          </a:bodyPr>
          <a:lstStyle/>
          <a:p>
            <a:pPr marL="87313" indent="-87313"/>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等の革新的な技術の活用にあたっては、それらによる負の側面にも留意して取組を進める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461620" y="3131036"/>
            <a:ext cx="3371700" cy="9865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993775"/>
            <a:r>
              <a:rPr lang="ja-JP" altLang="en-US" dirty="0">
                <a:latin typeface="Meiryo UI" panose="020B0604030504040204" pitchFamily="50" charset="-128"/>
                <a:ea typeface="Meiryo UI" panose="020B0604030504040204" pitchFamily="50" charset="-128"/>
                <a:cs typeface="Meiryo UI" panose="020B0604030504040204" pitchFamily="50" charset="-128"/>
              </a:rPr>
              <a:t>一人ひとりのポテンシャルや個性を発揮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993775"/>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活躍</a:t>
            </a:r>
            <a:r>
              <a:rPr lang="ja-JP" altLang="en-US" dirty="0">
                <a:latin typeface="Meiryo UI" panose="020B0604030504040204" pitchFamily="50" charset="-128"/>
                <a:ea typeface="Meiryo UI" panose="020B0604030504040204" pitchFamily="50" charset="-128"/>
                <a:cs typeface="Meiryo UI" panose="020B0604030504040204" pitchFamily="50" charset="-128"/>
              </a:rPr>
              <a:t>できる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社会の実現</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520952" y="3231067"/>
            <a:ext cx="936104"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活躍</a:t>
            </a:r>
            <a:endParaRPr kumimoji="1"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p>
        </p:txBody>
      </p:sp>
      <p:sp>
        <p:nvSpPr>
          <p:cNvPr id="32" name="正方形/長方形 31"/>
          <p:cNvSpPr/>
          <p:nvPr/>
        </p:nvSpPr>
        <p:spPr>
          <a:xfrm>
            <a:off x="1856656" y="4674707"/>
            <a:ext cx="4608512" cy="9865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987425" indent="71755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altLang="en-US" dirty="0">
                <a:latin typeface="Meiryo UI" panose="020B0604030504040204" pitchFamily="50" charset="-128"/>
                <a:ea typeface="Meiryo UI" panose="020B0604030504040204" pitchFamily="50" charset="-128"/>
                <a:cs typeface="Meiryo UI" panose="020B0604030504040204" pitchFamily="50" charset="-128"/>
              </a:rPr>
              <a:t>関連産業等の</a:t>
            </a:r>
          </a:p>
          <a:p>
            <a:pPr marL="987425" indent="717550"/>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イノベーション促進を通じて</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987425" indent="717550"/>
            <a:r>
              <a:rPr lang="ja-JP" altLang="en-US" dirty="0">
                <a:latin typeface="Meiryo UI" panose="020B0604030504040204" pitchFamily="50" charset="-128"/>
                <a:ea typeface="Meiryo UI" panose="020B0604030504040204" pitchFamily="50" charset="-128"/>
                <a:cs typeface="Meiryo UI" panose="020B0604030504040204" pitchFamily="50" charset="-128"/>
              </a:rPr>
              <a:t>世界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dirty="0">
                <a:latin typeface="Meiryo UI" panose="020B0604030504040204" pitchFamily="50" charset="-128"/>
                <a:ea typeface="Meiryo UI" panose="020B0604030504040204" pitchFamily="50" charset="-128"/>
                <a:cs typeface="Meiryo UI" panose="020B0604030504040204" pitchFamily="50" charset="-128"/>
              </a:rPr>
              <a:t>課題解決</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dirty="0">
                <a:latin typeface="Meiryo UI" panose="020B0604030504040204" pitchFamily="50" charset="-128"/>
                <a:ea typeface="Meiryo UI" panose="020B0604030504040204" pitchFamily="50" charset="-128"/>
                <a:cs typeface="Meiryo UI" panose="020B0604030504040204" pitchFamily="50" charset="-128"/>
              </a:rPr>
              <a:t>貢献</a:t>
            </a:r>
          </a:p>
        </p:txBody>
      </p:sp>
      <p:sp>
        <p:nvSpPr>
          <p:cNvPr id="24" name="正方形/長方形 23"/>
          <p:cNvSpPr/>
          <p:nvPr/>
        </p:nvSpPr>
        <p:spPr>
          <a:xfrm>
            <a:off x="1928664" y="4771933"/>
            <a:ext cx="1680509" cy="792087"/>
          </a:xfrm>
          <a:prstGeom prst="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endParaRPr kumimoji="1"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上下矢印 29"/>
          <p:cNvSpPr/>
          <p:nvPr/>
        </p:nvSpPr>
        <p:spPr>
          <a:xfrm rot="2011112">
            <a:off x="6012998" y="3983273"/>
            <a:ext cx="549673" cy="855593"/>
          </a:xfrm>
          <a:prstGeom prst="up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31" name="上下矢印 30"/>
          <p:cNvSpPr/>
          <p:nvPr/>
        </p:nvSpPr>
        <p:spPr>
          <a:xfrm rot="19421599">
            <a:off x="1771313" y="3939147"/>
            <a:ext cx="560654" cy="868462"/>
          </a:xfrm>
          <a:prstGeom prst="up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35" name="円/楕円 34"/>
          <p:cNvSpPr/>
          <p:nvPr/>
        </p:nvSpPr>
        <p:spPr>
          <a:xfrm>
            <a:off x="2438254" y="3979984"/>
            <a:ext cx="3323276" cy="725016"/>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1600" spc="-15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spc="-15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等の革新的技術を</a:t>
            </a:r>
            <a:endParaRPr lang="en-US" altLang="ja-JP" sz="1600" spc="-1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spc="-150" dirty="0">
                <a:latin typeface="Meiryo UI" panose="020B0604030504040204" pitchFamily="50" charset="-128"/>
                <a:ea typeface="Meiryo UI" panose="020B0604030504040204" pitchFamily="50" charset="-128"/>
                <a:cs typeface="Meiryo UI" panose="020B0604030504040204" pitchFamily="50" charset="-128"/>
              </a:rPr>
              <a:t>最大限活用しビジョンを</a:t>
            </a:r>
            <a:r>
              <a:rPr lang="ja-JP" altLang="en-US" sz="1600" spc="-150" dirty="0" smtClean="0">
                <a:latin typeface="Meiryo UI" panose="020B0604030504040204" pitchFamily="50" charset="-128"/>
                <a:ea typeface="Meiryo UI" panose="020B0604030504040204" pitchFamily="50" charset="-128"/>
                <a:cs typeface="Meiryo UI" panose="020B0604030504040204" pitchFamily="50" charset="-128"/>
              </a:rPr>
              <a:t>実現</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24</a:t>
            </a:fld>
            <a:endParaRPr lang="ja-JP" altLang="en-US" dirty="0"/>
          </a:p>
        </p:txBody>
      </p:sp>
      <p:sp>
        <p:nvSpPr>
          <p:cNvPr id="5" name="正方形/長方形 4"/>
          <p:cNvSpPr/>
          <p:nvPr/>
        </p:nvSpPr>
        <p:spPr>
          <a:xfrm>
            <a:off x="128464" y="829161"/>
            <a:ext cx="9633520" cy="1015663"/>
          </a:xfrm>
          <a:prstGeom prst="rect">
            <a:avLst/>
          </a:prstGeom>
        </p:spPr>
        <p:txBody>
          <a:bodyPr wrap="square">
            <a:spAutoFit/>
          </a:bodyPr>
          <a:lstStyle/>
          <a:p>
            <a:pPr algn="dist">
              <a:lnSpc>
                <a:spcPts val="18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大阪万博のテーマ・サブテーマを踏まえ、万博開催年である</a:t>
            </a:r>
            <a:r>
              <a:rPr lang="en-US" altLang="ja-JP" dirty="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latin typeface="Meiryo UI" panose="020B0604030504040204" pitchFamily="50" charset="-128"/>
                <a:ea typeface="Meiryo UI" panose="020B0604030504040204" pitchFamily="50" charset="-128"/>
                <a:cs typeface="Meiryo UI" panose="020B0604030504040204" pitchFamily="50" charset="-128"/>
              </a:rPr>
              <a:t>年に向けて大阪がめざす姿として、</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lgn="dist">
              <a:lnSpc>
                <a:spcPts val="18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「健康な生活」</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a:latin typeface="Meiryo UI" panose="020B0604030504040204" pitchFamily="50" charset="-128"/>
                <a:ea typeface="Meiryo UI" panose="020B0604030504040204" pitchFamily="50" charset="-128"/>
                <a:cs typeface="Meiryo UI" panose="020B0604030504040204" pitchFamily="50" charset="-128"/>
              </a:rPr>
              <a:t>「活躍できる社会」</a:t>
            </a:r>
            <a:r>
              <a:rPr lang="ja-JP" altLang="en-US" dirty="0">
                <a:latin typeface="Meiryo UI" panose="020B0604030504040204" pitchFamily="50" charset="-128"/>
                <a:ea typeface="Meiryo UI" panose="020B0604030504040204" pitchFamily="50" charset="-128"/>
                <a:cs typeface="Meiryo UI" panose="020B0604030504040204" pitchFamily="50" charset="-128"/>
              </a:rPr>
              <a:t>、それを支える</a:t>
            </a:r>
            <a:r>
              <a:rPr lang="ja-JP" altLang="en-US" b="1" dirty="0">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r>
              <a:rPr lang="ja-JP" altLang="en-US" dirty="0">
                <a:latin typeface="Meiryo UI" panose="020B0604030504040204" pitchFamily="50" charset="-128"/>
                <a:ea typeface="Meiryo UI" panose="020B0604030504040204" pitchFamily="50" charset="-128"/>
                <a:cs typeface="Meiryo UI" panose="020B0604030504040204" pitchFamily="50" charset="-128"/>
              </a:rPr>
              <a:t>の３つを掲げ、</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lgn="dist">
              <a:lnSpc>
                <a:spcPts val="18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大阪の行政、学界、産業界、府民が一丸となって、規制緩和等の国の支援も最大限活用しながら、</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その実現に取り組んでいく。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6624736" y="4107586"/>
            <a:ext cx="3224808" cy="1938992"/>
          </a:xfrm>
          <a:prstGeom prst="rect">
            <a:avLst/>
          </a:prstGeom>
        </p:spPr>
        <p:txBody>
          <a:bodyPr wrap="square">
            <a:spAutoFit/>
          </a:bodyPr>
          <a:lstStyle/>
          <a:p>
            <a:r>
              <a:rPr lang="en-US" altLang="ja-JP" sz="1200" spc="-1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相互連携の例</a:t>
            </a:r>
            <a:r>
              <a:rPr lang="en-US" altLang="ja-JP" sz="1200" spc="-150" dirty="0" smtClean="0">
                <a:latin typeface="Meiryo UI" panose="020B0604030504040204" pitchFamily="50" charset="-128"/>
                <a:ea typeface="Meiryo UI" panose="020B0604030504040204" pitchFamily="50" charset="-128"/>
                <a:cs typeface="Meiryo UI" panose="020B0604030504040204" pitchFamily="50" charset="-128"/>
              </a:rPr>
              <a:t>)</a:t>
            </a:r>
          </a:p>
          <a:p>
            <a:pPr marL="85725" indent="-85725"/>
            <a:r>
              <a:rPr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　技術</a:t>
            </a:r>
            <a:r>
              <a:rPr lang="ja-JP" altLang="en-US" sz="1200" spc="-150" dirty="0">
                <a:latin typeface="Meiryo UI" panose="020B0604030504040204" pitchFamily="50" charset="-128"/>
                <a:ea typeface="Meiryo UI" panose="020B0604030504040204" pitchFamily="50" charset="-128"/>
                <a:cs typeface="Meiryo UI" panose="020B0604030504040204" pitchFamily="50" charset="-128"/>
              </a:rPr>
              <a:t>革新を積極的に府民の健康増進や活躍の促進に活用し、その結果・データを産業分野にフィードバックすることで、さらなる革新を生み出す</a:t>
            </a:r>
            <a:endParaRPr lang="en-US" altLang="ja-JP" sz="1200" spc="-15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　未来</a:t>
            </a:r>
            <a:r>
              <a:rPr lang="ja-JP" altLang="en-US" sz="1200" spc="-150" dirty="0">
                <a:latin typeface="Meiryo UI" panose="020B0604030504040204" pitchFamily="50" charset="-128"/>
                <a:ea typeface="Meiryo UI" panose="020B0604030504040204" pitchFamily="50" charset="-128"/>
                <a:cs typeface="Meiryo UI" panose="020B0604030504040204" pitchFamily="50" charset="-128"/>
              </a:rPr>
              <a:t>のライフサイエンス産業をリードする人材を育成し、産業構造の変化に対応した人材力を強化することで、さらにイノベーションを加速させる</a:t>
            </a:r>
            <a:endParaRPr lang="en-US" altLang="ja-JP" sz="1200" spc="-15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　誰</a:t>
            </a:r>
            <a:r>
              <a:rPr lang="ja-JP" altLang="en-US" sz="1200" spc="-150" dirty="0">
                <a:latin typeface="Meiryo UI" panose="020B0604030504040204" pitchFamily="50" charset="-128"/>
                <a:ea typeface="Meiryo UI" panose="020B0604030504040204" pitchFamily="50" charset="-128"/>
                <a:cs typeface="Meiryo UI" panose="020B0604030504040204" pitchFamily="50" charset="-128"/>
              </a:rPr>
              <a:t>もが活躍し地域で支え合う社会のもとでは、健康で自立して生活できる人が増え、地域の担い手にも</a:t>
            </a:r>
            <a:r>
              <a:rPr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なり得る</a:t>
            </a:r>
            <a:r>
              <a:rPr lang="ja-JP" altLang="en-US" sz="1200" spc="-1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5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額縁 8"/>
          <p:cNvSpPr/>
          <p:nvPr/>
        </p:nvSpPr>
        <p:spPr>
          <a:xfrm>
            <a:off x="2051640" y="2652291"/>
            <a:ext cx="4236194" cy="400119"/>
          </a:xfrm>
          <a:prstGeom prst="bevel">
            <a:avLst>
              <a:gd name="adj" fmla="val 15911"/>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健康寿命の延伸（検討中）</a:t>
            </a:r>
            <a:endPar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92484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３つの</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ビジョン：①健康な生活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誰もが</a:t>
            </a:r>
            <a:r>
              <a:rPr lang="ja-JP" altLang="en-US" b="1" dirty="0" smtClean="0">
                <a:solidFill>
                  <a:schemeClr val="tx1"/>
                </a:solidFill>
                <a:latin typeface="Meiryo UI" panose="020B0604030504040204" pitchFamily="50" charset="-128"/>
                <a:ea typeface="Meiryo UI" panose="020B0604030504040204" pitchFamily="50" charset="-128"/>
              </a:rPr>
              <a:t>生涯</a:t>
            </a:r>
            <a:r>
              <a:rPr lang="ja-JP" altLang="en-US" b="1" dirty="0">
                <a:solidFill>
                  <a:schemeClr val="tx1"/>
                </a:solidFill>
                <a:latin typeface="Meiryo UI" panose="020B0604030504040204" pitchFamily="50" charset="-128"/>
                <a:ea typeface="Meiryo UI" panose="020B0604030504040204" pitchFamily="50" charset="-128"/>
              </a:rPr>
              <a:t>に</a:t>
            </a:r>
            <a:r>
              <a:rPr lang="ja-JP" altLang="en-US" b="1" dirty="0" smtClean="0">
                <a:solidFill>
                  <a:schemeClr val="tx1"/>
                </a:solidFill>
                <a:latin typeface="Meiryo UI" panose="020B0604030504040204" pitchFamily="50" charset="-128"/>
                <a:ea typeface="Meiryo UI" panose="020B0604030504040204" pitchFamily="50" charset="-128"/>
              </a:rPr>
              <a:t>わたって心身ともに</a:t>
            </a:r>
            <a:r>
              <a:rPr lang="ja-JP" altLang="en-US" b="1" dirty="0">
                <a:solidFill>
                  <a:schemeClr val="tx1"/>
                </a:solidFill>
                <a:latin typeface="Meiryo UI" panose="020B0604030504040204" pitchFamily="50" charset="-128"/>
                <a:ea typeface="Meiryo UI" panose="020B0604030504040204" pitchFamily="50" charset="-128"/>
              </a:rPr>
              <a:t>健康で豊かな生活の実現</a:t>
            </a: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　</a:t>
            </a:r>
            <a:r>
              <a:rPr lang="en-US" altLang="ja-JP" dirty="0" smtClean="0">
                <a:solidFill>
                  <a:schemeClr val="tx1"/>
                </a:solidFill>
                <a:latin typeface="Meiryo UI" panose="020B0604030504040204" pitchFamily="50" charset="-128"/>
                <a:ea typeface="Meiryo UI" panose="020B0604030504040204" pitchFamily="50" charset="-128"/>
              </a:rPr>
              <a:t>AI</a:t>
            </a:r>
            <a:r>
              <a:rPr lang="ja-JP" altLang="en-US" dirty="0" smtClean="0">
                <a:solidFill>
                  <a:schemeClr val="tx1"/>
                </a:solidFill>
                <a:latin typeface="Meiryo UI" panose="020B0604030504040204" pitchFamily="50" charset="-128"/>
                <a:ea typeface="Meiryo UI" panose="020B0604030504040204" pitchFamily="50" charset="-128"/>
              </a:rPr>
              <a:t>や</a:t>
            </a:r>
            <a:r>
              <a:rPr lang="en-US" altLang="ja-JP" dirty="0" smtClean="0">
                <a:solidFill>
                  <a:schemeClr val="tx1"/>
                </a:solidFill>
                <a:latin typeface="Meiryo UI" panose="020B0604030504040204" pitchFamily="50" charset="-128"/>
                <a:ea typeface="Meiryo UI" panose="020B0604030504040204" pitchFamily="50" charset="-128"/>
              </a:rPr>
              <a:t>IoT</a:t>
            </a:r>
            <a:r>
              <a:rPr lang="ja-JP" altLang="en-US" dirty="0" smtClean="0">
                <a:solidFill>
                  <a:schemeClr val="tx1"/>
                </a:solidFill>
                <a:latin typeface="Meiryo UI" panose="020B0604030504040204" pitchFamily="50" charset="-128"/>
                <a:ea typeface="Meiryo UI" panose="020B0604030504040204" pitchFamily="50" charset="-128"/>
              </a:rPr>
              <a:t>などの革新的な技術を活かして、健康づくり、医療、介護とライフステージに</a:t>
            </a:r>
            <a:endParaRPr lang="en-US" altLang="ja-JP" dirty="0" smtClean="0">
              <a:solidFill>
                <a:schemeClr val="tx1"/>
              </a:solidFill>
              <a:latin typeface="Meiryo UI" panose="020B0604030504040204" pitchFamily="50" charset="-128"/>
              <a:ea typeface="Meiryo UI" panose="020B0604030504040204" pitchFamily="50" charset="-128"/>
            </a:endParaRPr>
          </a:p>
          <a:p>
            <a:pPr marL="1438275"/>
            <a:r>
              <a:rPr lang="ja-JP" altLang="en-US" dirty="0" smtClean="0">
                <a:solidFill>
                  <a:schemeClr val="tx1"/>
                </a:solidFill>
                <a:latin typeface="Meiryo UI" panose="020B0604030504040204" pitchFamily="50" charset="-128"/>
                <a:ea typeface="Meiryo UI" panose="020B0604030504040204" pitchFamily="50" charset="-128"/>
              </a:rPr>
              <a:t>応じた健康寿命延伸の取組が進められている。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223405" y="1988840"/>
            <a:ext cx="3884190" cy="1759871"/>
          </a:xfrm>
          <a:prstGeom prst="roundRect">
            <a:avLst>
              <a:gd name="adj" fmla="val 8962"/>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r>
              <a:rPr lang="ja-JP" altLang="en-US" sz="1600" b="1" dirty="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 AI</a:t>
            </a:r>
            <a:r>
              <a:rPr lang="ja-JP" altLang="en-US" sz="1600" dirty="0">
                <a:solidFill>
                  <a:schemeClr val="tx1"/>
                </a:solidFill>
                <a:latin typeface="Meiryo UI" panose="020B0604030504040204" pitchFamily="50" charset="-128"/>
                <a:ea typeface="Meiryo UI" panose="020B0604030504040204" pitchFamily="50" charset="-128"/>
              </a:rPr>
              <a:t>や</a:t>
            </a:r>
            <a:r>
              <a:rPr lang="en-US" altLang="ja-JP" sz="1600" dirty="0" smtClean="0">
                <a:solidFill>
                  <a:schemeClr val="tx1"/>
                </a:solidFill>
                <a:latin typeface="Meiryo UI" panose="020B0604030504040204" pitchFamily="50" charset="-128"/>
                <a:ea typeface="Meiryo UI" panose="020B0604030504040204" pitchFamily="50" charset="-128"/>
              </a:rPr>
              <a:t>IoT</a:t>
            </a:r>
            <a:r>
              <a:rPr lang="ja-JP" altLang="en-US" sz="1600" dirty="0" smtClean="0">
                <a:solidFill>
                  <a:schemeClr val="tx1"/>
                </a:solidFill>
                <a:latin typeface="Meiryo UI" panose="020B0604030504040204" pitchFamily="50" charset="-128"/>
                <a:ea typeface="Meiryo UI" panose="020B0604030504040204" pitchFamily="50" charset="-128"/>
              </a:rPr>
              <a:t>などを活用した健康</a:t>
            </a:r>
            <a:r>
              <a:rPr lang="ja-JP" altLang="en-US" sz="1600" dirty="0">
                <a:solidFill>
                  <a:schemeClr val="tx1"/>
                </a:solidFill>
                <a:latin typeface="Meiryo UI" panose="020B0604030504040204" pitchFamily="50" charset="-128"/>
                <a:ea typeface="Meiryo UI" panose="020B0604030504040204" pitchFamily="50" charset="-128"/>
              </a:rPr>
              <a:t>管理サービス</a:t>
            </a:r>
            <a:r>
              <a:rPr lang="ja-JP" altLang="en-US" sz="1600" dirty="0" smtClean="0">
                <a:solidFill>
                  <a:schemeClr val="tx1"/>
                </a:solidFill>
                <a:latin typeface="Meiryo UI" panose="020B0604030504040204" pitchFamily="50" charset="-128"/>
                <a:ea typeface="Meiryo UI" panose="020B0604030504040204" pitchFamily="50" charset="-128"/>
              </a:rPr>
              <a:t>が普及し、一人ひとりの心身の健康状況のデータをもとに、日常的に健康関連のアドバイスを受けている。</a:t>
            </a:r>
            <a:endParaRPr kumimoji="1" lang="ja-JP" altLang="en-US" sz="1600" dirty="0">
              <a:solidFill>
                <a:schemeClr val="tx1"/>
              </a:solidFill>
            </a:endParaRPr>
          </a:p>
        </p:txBody>
      </p:sp>
      <p:sp>
        <p:nvSpPr>
          <p:cNvPr id="13" name="角丸四角形 12"/>
          <p:cNvSpPr/>
          <p:nvPr/>
        </p:nvSpPr>
        <p:spPr>
          <a:xfrm>
            <a:off x="223405" y="3816650"/>
            <a:ext cx="3884189" cy="2564677"/>
          </a:xfrm>
          <a:prstGeom prst="roundRect">
            <a:avLst>
              <a:gd name="adj" fmla="val 4833"/>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endParaRPr kumimoji="1" lang="ja-JP" altLang="en-US" sz="1600" dirty="0"/>
          </a:p>
        </p:txBody>
      </p:sp>
      <p:sp>
        <p:nvSpPr>
          <p:cNvPr id="14" name="角丸四角形 13"/>
          <p:cNvSpPr/>
          <p:nvPr/>
        </p:nvSpPr>
        <p:spPr>
          <a:xfrm>
            <a:off x="4179602" y="1988840"/>
            <a:ext cx="5544614" cy="1759871"/>
          </a:xfrm>
          <a:prstGeom prst="roundRect">
            <a:avLst>
              <a:gd name="adj" fmla="val 9147"/>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r>
              <a:rPr lang="ja-JP" altLang="en-US" sz="1600" b="1" dirty="0">
                <a:solidFill>
                  <a:schemeClr val="tx1"/>
                </a:solidFill>
                <a:latin typeface="Meiryo UI" panose="020B0604030504040204" pitchFamily="50" charset="-128"/>
                <a:ea typeface="Meiryo UI" panose="020B0604030504040204" pitchFamily="50" charset="-128"/>
              </a:rPr>
              <a:t>≪スポーツ・文化・エンターテインメント≫</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笑いや文化・</a:t>
            </a:r>
            <a:r>
              <a:rPr lang="ja-JP" altLang="en-US" sz="1600" dirty="0" smtClean="0">
                <a:solidFill>
                  <a:schemeClr val="tx1"/>
                </a:solidFill>
                <a:latin typeface="Meiryo UI" panose="020B0604030504040204" pitchFamily="50" charset="-128"/>
                <a:ea typeface="Meiryo UI" panose="020B0604030504040204" pitchFamily="50" charset="-128"/>
              </a:rPr>
              <a:t>エンターテイメントと健康の</a:t>
            </a:r>
            <a:r>
              <a:rPr lang="ja-JP" altLang="en-US" sz="1600" dirty="0">
                <a:solidFill>
                  <a:schemeClr val="tx1"/>
                </a:solidFill>
                <a:latin typeface="Meiryo UI" panose="020B0604030504040204" pitchFamily="50" charset="-128"/>
                <a:ea typeface="Meiryo UI" panose="020B0604030504040204" pitchFamily="50" charset="-128"/>
              </a:rPr>
              <a:t>メカニズム</a:t>
            </a:r>
            <a:r>
              <a:rPr lang="ja-JP" altLang="en-US" sz="1600" dirty="0" smtClean="0">
                <a:solidFill>
                  <a:schemeClr val="tx1"/>
                </a:solidFill>
                <a:latin typeface="Meiryo UI" panose="020B0604030504040204" pitchFamily="50" charset="-128"/>
                <a:ea typeface="Meiryo UI" panose="020B0604030504040204" pitchFamily="50" charset="-128"/>
              </a:rPr>
              <a:t>の解析が進み、</a:t>
            </a:r>
            <a:r>
              <a:rPr lang="ja-JP" altLang="en-US" sz="1600" dirty="0">
                <a:solidFill>
                  <a:schemeClr val="tx1"/>
                </a:solidFill>
                <a:latin typeface="Meiryo UI" panose="020B0604030504040204" pitchFamily="50" charset="-128"/>
                <a:ea typeface="Meiryo UI" panose="020B0604030504040204" pitchFamily="50" charset="-128"/>
              </a:rPr>
              <a:t>知的刺激を楽しみながら健康な</a:t>
            </a:r>
            <a:r>
              <a:rPr lang="ja-JP" altLang="en-US" sz="1600" dirty="0" smtClean="0">
                <a:solidFill>
                  <a:schemeClr val="tx1"/>
                </a:solidFill>
                <a:latin typeface="Meiryo UI" panose="020B0604030504040204" pitchFamily="50" charset="-128"/>
                <a:ea typeface="Meiryo UI" panose="020B0604030504040204" pitchFamily="50" charset="-128"/>
              </a:rPr>
              <a:t>生活が実現している。</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VR</a:t>
            </a:r>
            <a:r>
              <a:rPr lang="ja-JP" altLang="en-US" sz="1600" dirty="0">
                <a:solidFill>
                  <a:schemeClr val="tx1"/>
                </a:solidFill>
                <a:latin typeface="Meiryo UI" panose="020B0604030504040204" pitchFamily="50" charset="-128"/>
                <a:ea typeface="Meiryo UI" panose="020B0604030504040204" pitchFamily="50" charset="-128"/>
              </a:rPr>
              <a:t>や</a:t>
            </a:r>
            <a:r>
              <a:rPr lang="en-US" altLang="ja-JP" sz="1600" dirty="0">
                <a:solidFill>
                  <a:schemeClr val="tx1"/>
                </a:solidFill>
                <a:latin typeface="Meiryo UI" panose="020B0604030504040204" pitchFamily="50" charset="-128"/>
                <a:ea typeface="Meiryo UI" panose="020B0604030504040204" pitchFamily="50" charset="-128"/>
              </a:rPr>
              <a:t>AR</a:t>
            </a:r>
            <a:r>
              <a:rPr lang="ja-JP" altLang="en-US" sz="1600" dirty="0">
                <a:solidFill>
                  <a:schemeClr val="tx1"/>
                </a:solidFill>
                <a:latin typeface="Meiryo UI" panose="020B0604030504040204" pitchFamily="50" charset="-128"/>
                <a:ea typeface="Meiryo UI" panose="020B0604030504040204" pitchFamily="50" charset="-128"/>
              </a:rPr>
              <a:t>等の活用により、世界中のスポーツ、エンターテインメント等を</a:t>
            </a:r>
            <a:r>
              <a:rPr lang="ja-JP" altLang="en-US" sz="1600" dirty="0" smtClean="0">
                <a:solidFill>
                  <a:schemeClr val="tx1"/>
                </a:solidFill>
                <a:latin typeface="Meiryo UI" panose="020B0604030504040204" pitchFamily="50" charset="-128"/>
                <a:ea typeface="Meiryo UI" panose="020B0604030504040204" pitchFamily="50" charset="-128"/>
              </a:rPr>
              <a:t>自宅やまちなかで体感</a:t>
            </a:r>
            <a:r>
              <a:rPr lang="ja-JP" altLang="en-US" sz="1600" dirty="0">
                <a:solidFill>
                  <a:schemeClr val="tx1"/>
                </a:solidFill>
                <a:latin typeface="Meiryo UI" panose="020B0604030504040204" pitchFamily="50" charset="-128"/>
                <a:ea typeface="Meiryo UI" panose="020B0604030504040204" pitchFamily="50" charset="-128"/>
              </a:rPr>
              <a:t>できるようになっている。</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5" name="角丸四角形 14"/>
          <p:cNvSpPr/>
          <p:nvPr/>
        </p:nvSpPr>
        <p:spPr>
          <a:xfrm>
            <a:off x="4179602" y="3816651"/>
            <a:ext cx="5544614" cy="2564676"/>
          </a:xfrm>
          <a:prstGeom prst="roundRect">
            <a:avLst>
              <a:gd name="adj" fmla="val 3872"/>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endParaRPr lang="en-US" altLang="ja-JP" sz="1600" dirty="0">
              <a:latin typeface="Meiryo UI" panose="020B0604030504040204" pitchFamily="50" charset="-128"/>
              <a:ea typeface="Meiryo UI" panose="020B0604030504040204" pitchFamily="50" charset="-128"/>
            </a:endParaRPr>
          </a:p>
        </p:txBody>
      </p:sp>
      <p:pic>
        <p:nvPicPr>
          <p:cNvPr id="11" name="Picture 3" descr="D:\nakatanima\Desktop\1374226_010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5368" y="4365104"/>
            <a:ext cx="1419015" cy="1512168"/>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8660824" y="5805264"/>
            <a:ext cx="1080120"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科学技術白書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416" y="5013176"/>
            <a:ext cx="1512167" cy="1157831"/>
          </a:xfrm>
          <a:prstGeom prst="rect">
            <a:avLst/>
          </a:prstGeom>
        </p:spPr>
      </p:pic>
      <p:sp>
        <p:nvSpPr>
          <p:cNvPr id="7" name="テキスト ボックス 6"/>
          <p:cNvSpPr txBox="1"/>
          <p:nvPr/>
        </p:nvSpPr>
        <p:spPr>
          <a:xfrm>
            <a:off x="291168" y="3928988"/>
            <a:ext cx="2304256" cy="2308324"/>
          </a:xfrm>
          <a:prstGeom prst="rect">
            <a:avLst/>
          </a:prstGeom>
          <a:noFill/>
        </p:spPr>
        <p:txBody>
          <a:bodyPr wrap="square" rtlCol="0">
            <a:spAutoFit/>
          </a:bodyPr>
          <a:lstStyle/>
          <a:p>
            <a:pPr marL="174625" indent="-174625"/>
            <a:r>
              <a:rPr lang="ja-JP" altLang="en-US" sz="1600" b="1" dirty="0">
                <a:latin typeface="Meiryo UI" panose="020B0604030504040204" pitchFamily="50" charset="-128"/>
                <a:ea typeface="Meiryo UI" panose="020B0604030504040204" pitchFamily="50" charset="-128"/>
              </a:rPr>
              <a:t>≪食≫</a:t>
            </a:r>
            <a:endParaRPr lang="en-US" altLang="ja-JP" sz="1600" b="1" dirty="0">
              <a:latin typeface="Meiryo UI" panose="020B0604030504040204" pitchFamily="50" charset="-128"/>
              <a:ea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AI</a:t>
            </a:r>
            <a:r>
              <a:rPr lang="ja-JP" altLang="en-US" sz="1600" dirty="0">
                <a:latin typeface="Meiryo UI" panose="020B0604030504040204" pitchFamily="50" charset="-128"/>
                <a:ea typeface="Meiryo UI" panose="020B0604030504040204" pitchFamily="50" charset="-128"/>
              </a:rPr>
              <a:t>の活用により</a:t>
            </a:r>
            <a:r>
              <a:rPr lang="ja-JP" altLang="en-US" sz="1600" dirty="0" smtClean="0">
                <a:latin typeface="Meiryo UI" panose="020B0604030504040204" pitchFamily="50" charset="-128"/>
                <a:ea typeface="Meiryo UI" panose="020B0604030504040204" pitchFamily="50" charset="-128"/>
              </a:rPr>
              <a:t>、日本や大阪の食文化をもとに、一人</a:t>
            </a:r>
            <a:r>
              <a:rPr lang="ja-JP" altLang="en-US" sz="1600" dirty="0">
                <a:latin typeface="Meiryo UI" panose="020B0604030504040204" pitchFamily="50" charset="-128"/>
                <a:ea typeface="Meiryo UI" panose="020B0604030504040204" pitchFamily="50" charset="-128"/>
              </a:rPr>
              <a:t>ひとりの</a:t>
            </a:r>
            <a:r>
              <a:rPr lang="ja-JP" altLang="en-US" sz="1600" dirty="0" smtClean="0">
                <a:latin typeface="Meiryo UI" panose="020B0604030504040204" pitchFamily="50" charset="-128"/>
                <a:ea typeface="Meiryo UI" panose="020B0604030504040204" pitchFamily="50" charset="-128"/>
              </a:rPr>
              <a:t>健康モニタリング結果に応じた献立</a:t>
            </a:r>
            <a:r>
              <a:rPr lang="ja-JP" altLang="en-US" sz="1600" dirty="0">
                <a:latin typeface="Meiryo UI" panose="020B0604030504040204" pitchFamily="50" charset="-128"/>
                <a:ea typeface="Meiryo UI" panose="020B0604030504040204" pitchFamily="50" charset="-128"/>
              </a:rPr>
              <a:t>メニューの提案がなされ、それに必要な食材が配達されるサービスが普及している。</a:t>
            </a:r>
            <a:endParaRPr lang="ja-JP" altLang="en-US" sz="1600" dirty="0"/>
          </a:p>
        </p:txBody>
      </p:sp>
      <p:sp>
        <p:nvSpPr>
          <p:cNvPr id="4" name="テキスト ボックス 3"/>
          <p:cNvSpPr txBox="1"/>
          <p:nvPr/>
        </p:nvSpPr>
        <p:spPr>
          <a:xfrm>
            <a:off x="2955464" y="6093876"/>
            <a:ext cx="1080120"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科学技術白書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472" y="3964735"/>
            <a:ext cx="957840" cy="807262"/>
          </a:xfrm>
          <a:prstGeom prst="rect">
            <a:avLst/>
          </a:prstGeom>
        </p:spPr>
      </p:pic>
      <p:sp>
        <p:nvSpPr>
          <p:cNvPr id="24" name="テキスト ボックス 23"/>
          <p:cNvSpPr txBox="1"/>
          <p:nvPr/>
        </p:nvSpPr>
        <p:spPr>
          <a:xfrm>
            <a:off x="3049205" y="4696663"/>
            <a:ext cx="1008115" cy="215444"/>
          </a:xfrm>
          <a:prstGeom prst="rect">
            <a:avLst/>
          </a:prstGeom>
          <a:noFill/>
        </p:spPr>
        <p:txBody>
          <a:bodyPr wrap="square" rtlCol="0">
            <a:spAutoFit/>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誘致委員会</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160912" y="3928988"/>
            <a:ext cx="4229782" cy="2308324"/>
          </a:xfrm>
          <a:prstGeom prst="rect">
            <a:avLst/>
          </a:prstGeom>
          <a:noFill/>
        </p:spPr>
        <p:txBody>
          <a:bodyPr wrap="square" rtlCol="0">
            <a:spAutoFit/>
          </a:bodyPr>
          <a:lstStyle/>
          <a:p>
            <a:pPr marL="174625" indent="-174625"/>
            <a:r>
              <a:rPr lang="ja-JP" altLang="en-US" sz="1600" b="1" dirty="0">
                <a:latin typeface="Meiryo UI" panose="020B0604030504040204" pitchFamily="50" charset="-128"/>
                <a:ea typeface="Meiryo UI" panose="020B0604030504040204" pitchFamily="50" charset="-128"/>
              </a:rPr>
              <a:t>≪医療・介護≫</a:t>
            </a:r>
            <a:endParaRPr lang="en-US" altLang="ja-JP" sz="1600" b="1" dirty="0">
              <a:latin typeface="Meiryo UI" panose="020B0604030504040204" pitchFamily="50" charset="-128"/>
              <a:ea typeface="Meiryo UI" panose="020B0604030504040204" pitchFamily="50" charset="-128"/>
            </a:endParaRPr>
          </a:p>
          <a:p>
            <a:pPr marL="174625" indent="-174625"/>
            <a:r>
              <a:rPr lang="ja-JP" altLang="en-US" sz="1600" spc="-20" dirty="0" smtClean="0">
                <a:latin typeface="Meiryo UI" panose="020B0604030504040204" pitchFamily="50" charset="-128"/>
                <a:ea typeface="Meiryo UI" panose="020B0604030504040204" pitchFamily="50" charset="-128"/>
              </a:rPr>
              <a:t>○　一人ひとりの健康・医療・介護のデータが有機的に連結され、救急・災害時も含め必要な機関が利活用できる仕組みが構築されている。</a:t>
            </a:r>
            <a:endParaRPr lang="en-US" altLang="ja-JP" sz="1600" spc="-20" dirty="0" smtClean="0">
              <a:latin typeface="Meiryo UI" panose="020B0604030504040204" pitchFamily="50" charset="-128"/>
              <a:ea typeface="Meiryo UI" panose="020B0604030504040204" pitchFamily="50" charset="-128"/>
            </a:endParaRPr>
          </a:p>
          <a:p>
            <a:pPr marL="174625" indent="-174625"/>
            <a:r>
              <a:rPr lang="ja-JP" altLang="en-US" sz="1600" spc="-20" dirty="0" smtClean="0">
                <a:latin typeface="Meiryo UI" panose="020B0604030504040204" pitchFamily="50" charset="-128"/>
                <a:ea typeface="Meiryo UI" panose="020B0604030504040204" pitchFamily="50" charset="-128"/>
              </a:rPr>
              <a:t>○</a:t>
            </a:r>
            <a:r>
              <a:rPr lang="ja-JP" altLang="en-US" sz="1600" spc="-20" dirty="0">
                <a:latin typeface="Meiryo UI" panose="020B0604030504040204" pitchFamily="50" charset="-128"/>
                <a:ea typeface="Meiryo UI" panose="020B0604030504040204" pitchFamily="50" charset="-128"/>
              </a:rPr>
              <a:t>　ゲノム解析による先制医療やオーダーメイド医療、再生医療などの先端医療技術が確立している。</a:t>
            </a:r>
            <a:endParaRPr lang="en-US" altLang="ja-JP" sz="1600" spc="-20" dirty="0">
              <a:latin typeface="Meiryo UI" panose="020B0604030504040204" pitchFamily="50" charset="-128"/>
              <a:ea typeface="Meiryo UI" panose="020B0604030504040204" pitchFamily="50" charset="-128"/>
            </a:endParaRPr>
          </a:p>
          <a:p>
            <a:pPr marL="174625" indent="-174625"/>
            <a:r>
              <a:rPr lang="ja-JP" altLang="en-US" sz="1600" spc="-20" dirty="0">
                <a:latin typeface="Meiryo UI" panose="020B0604030504040204" pitchFamily="50" charset="-128"/>
                <a:ea typeface="Meiryo UI" panose="020B0604030504040204" pitchFamily="50" charset="-128"/>
              </a:rPr>
              <a:t>○　</a:t>
            </a:r>
            <a:r>
              <a:rPr lang="ja-JP" altLang="en-US" sz="1600" spc="-20" dirty="0" smtClean="0">
                <a:latin typeface="Meiryo UI" panose="020B0604030504040204" pitchFamily="50" charset="-128"/>
                <a:ea typeface="Meiryo UI" panose="020B0604030504040204" pitchFamily="50" charset="-128"/>
              </a:rPr>
              <a:t>リハビリ</a:t>
            </a:r>
            <a:r>
              <a:rPr lang="ja-JP" altLang="en-US" sz="1600" spc="-20" dirty="0">
                <a:latin typeface="Meiryo UI" panose="020B0604030504040204" pitchFamily="50" charset="-128"/>
                <a:ea typeface="Meiryo UI" panose="020B0604030504040204" pitchFamily="50" charset="-128"/>
              </a:rPr>
              <a:t>支援ロボット、介護ロボットや</a:t>
            </a:r>
            <a:r>
              <a:rPr lang="en-US" altLang="ja-JP" sz="1600" spc="-20" dirty="0">
                <a:latin typeface="Meiryo UI" panose="020B0604030504040204" pitchFamily="50" charset="-128"/>
                <a:ea typeface="Meiryo UI" panose="020B0604030504040204" pitchFamily="50" charset="-128"/>
              </a:rPr>
              <a:t>AI</a:t>
            </a:r>
            <a:r>
              <a:rPr lang="ja-JP" altLang="en-US" sz="1600" spc="-20" dirty="0">
                <a:latin typeface="Meiryo UI" panose="020B0604030504040204" pitchFamily="50" charset="-128"/>
                <a:ea typeface="Meiryo UI" panose="020B0604030504040204" pitchFamily="50" charset="-128"/>
              </a:rPr>
              <a:t>によるケアプラン作成等により、生活の</a:t>
            </a:r>
            <a:r>
              <a:rPr lang="ja-JP" altLang="en-US" sz="1600" spc="-20" dirty="0" smtClean="0">
                <a:latin typeface="Meiryo UI" panose="020B0604030504040204" pitchFamily="50" charset="-128"/>
                <a:ea typeface="Meiryo UI" panose="020B0604030504040204" pitchFamily="50" charset="-128"/>
              </a:rPr>
              <a:t>質が向上している。</a:t>
            </a:r>
            <a:endParaRPr lang="en-US" altLang="ja-JP" sz="1600" spc="-20" dirty="0">
              <a:latin typeface="Meiryo UI" panose="020B0604030504040204" pitchFamily="50" charset="-128"/>
              <a:ea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BEB6DAC5-B160-4734-A572-724026CC2364}" type="slidenum">
              <a:rPr lang="ja-JP" altLang="en-US" smtClean="0"/>
              <a:pPr/>
              <a:t>25</a:t>
            </a:fld>
            <a:endParaRPr lang="ja-JP" altLang="en-US" dirty="0"/>
          </a:p>
        </p:txBody>
      </p:sp>
    </p:spTree>
    <p:extLst>
      <p:ext uri="{BB962C8B-B14F-4D97-AF65-F5344CB8AC3E}">
        <p14:creationId xmlns:p14="http://schemas.microsoft.com/office/powerpoint/2010/main" val="2377720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３つの</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ビジョン：②活躍できる社会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一人ひとりの</a:t>
            </a:r>
            <a:r>
              <a:rPr lang="ja-JP" altLang="en-US" b="1" dirty="0" smtClean="0">
                <a:solidFill>
                  <a:schemeClr val="tx1"/>
                </a:solidFill>
                <a:latin typeface="Meiryo UI" panose="020B0604030504040204" pitchFamily="50" charset="-128"/>
                <a:ea typeface="Meiryo UI" panose="020B0604030504040204" pitchFamily="50" charset="-128"/>
              </a:rPr>
              <a:t>ポテンシャル</a:t>
            </a:r>
            <a:r>
              <a:rPr lang="ja-JP" altLang="en-US" b="1" dirty="0">
                <a:solidFill>
                  <a:schemeClr val="tx1"/>
                </a:solidFill>
                <a:latin typeface="Meiryo UI" panose="020B0604030504040204" pitchFamily="50" charset="-128"/>
                <a:ea typeface="Meiryo UI" panose="020B0604030504040204" pitchFamily="50" charset="-128"/>
              </a:rPr>
              <a:t>や個性を発揮し活躍できる</a:t>
            </a:r>
            <a:r>
              <a:rPr lang="ja-JP" altLang="en-US" b="1" dirty="0" smtClean="0">
                <a:solidFill>
                  <a:schemeClr val="tx1"/>
                </a:solidFill>
                <a:latin typeface="Meiryo UI" panose="020B0604030504040204" pitchFamily="50" charset="-128"/>
                <a:ea typeface="Meiryo UI" panose="020B0604030504040204" pitchFamily="50" charset="-128"/>
              </a:rPr>
              <a:t>社会の実現</a:t>
            </a:r>
            <a:endParaRPr lang="ja-JP" altLang="en-US" b="1" dirty="0">
              <a:solidFill>
                <a:schemeClr val="tx1"/>
              </a:solidFill>
              <a:latin typeface="Meiryo UI" panose="020B0604030504040204" pitchFamily="50" charset="-128"/>
              <a:ea typeface="Meiryo UI" panose="020B0604030504040204" pitchFamily="50" charset="-128"/>
            </a:endParaRP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個々人がそれぞれの能力を活かして、自らの描くライフスタイルどおりに活躍</a:t>
            </a:r>
            <a:r>
              <a:rPr lang="ja-JP" altLang="en-US" dirty="0" smtClean="0">
                <a:solidFill>
                  <a:schemeClr val="tx1"/>
                </a:solidFill>
                <a:latin typeface="Meiryo UI" panose="020B0604030504040204" pitchFamily="50" charset="-128"/>
                <a:ea typeface="Meiryo UI" panose="020B0604030504040204" pitchFamily="50" charset="-128"/>
              </a:rPr>
              <a:t>できる</a:t>
            </a: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3175"/>
            <a:r>
              <a:rPr lang="ja-JP" altLang="en-US" dirty="0" smtClean="0">
                <a:solidFill>
                  <a:schemeClr val="tx1"/>
                </a:solidFill>
                <a:latin typeface="Meiryo UI" panose="020B0604030504040204" pitchFamily="50" charset="-128"/>
                <a:ea typeface="Meiryo UI" panose="020B0604030504040204" pitchFamily="50" charset="-128"/>
              </a:rPr>
              <a:t>社会が</a:t>
            </a:r>
            <a:r>
              <a:rPr lang="ja-JP" altLang="en-US" dirty="0">
                <a:solidFill>
                  <a:schemeClr val="tx1"/>
                </a:solidFill>
                <a:latin typeface="Meiryo UI" panose="020B0604030504040204" pitchFamily="50" charset="-128"/>
                <a:ea typeface="Meiryo UI" panose="020B0604030504040204" pitchFamily="50" charset="-128"/>
              </a:rPr>
              <a:t>実現して</a:t>
            </a:r>
            <a:r>
              <a:rPr lang="ja-JP" altLang="en-US" dirty="0" smtClean="0">
                <a:solidFill>
                  <a:schemeClr val="tx1"/>
                </a:solidFill>
                <a:latin typeface="Meiryo UI" panose="020B0604030504040204" pitchFamily="50" charset="-128"/>
                <a:ea typeface="Meiryo UI" panose="020B0604030504040204" pitchFamily="50" charset="-128"/>
              </a:rPr>
              <a:t>いる。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200472" y="1916833"/>
            <a:ext cx="9505056" cy="1224136"/>
          </a:xfrm>
          <a:prstGeom prst="roundRect">
            <a:avLst>
              <a:gd name="adj" fmla="val 9993"/>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AI</a:t>
            </a:r>
            <a:r>
              <a:rPr lang="ja-JP" altLang="en-US" sz="1600" dirty="0">
                <a:solidFill>
                  <a:schemeClr val="tx1"/>
                </a:solidFill>
                <a:latin typeface="Meiryo UI" panose="020B0604030504040204" pitchFamily="50" charset="-128"/>
                <a:ea typeface="Meiryo UI" panose="020B0604030504040204" pitchFamily="50" charset="-128"/>
              </a:rPr>
              <a:t>やロボット等の浸透により</a:t>
            </a:r>
            <a:r>
              <a:rPr lang="ja-JP" altLang="en-US" sz="1600" dirty="0" smtClean="0">
                <a:solidFill>
                  <a:schemeClr val="tx1"/>
                </a:solidFill>
                <a:latin typeface="Meiryo UI" panose="020B0604030504040204" pitchFamily="50" charset="-128"/>
                <a:ea typeface="Meiryo UI" panose="020B0604030504040204" pitchFamily="50" charset="-128"/>
              </a:rPr>
              <a:t>、創造性をより発揮しやすい働き方が主流になっている。</a:t>
            </a:r>
            <a:r>
              <a:rPr lang="ja-JP" altLang="en-US" sz="1600" dirty="0">
                <a:solidFill>
                  <a:schemeClr val="tx1"/>
                </a:solidFill>
                <a:latin typeface="Meiryo UI" panose="020B0604030504040204" pitchFamily="50" charset="-128"/>
                <a:ea typeface="Meiryo UI" panose="020B0604030504040204" pitchFamily="50" charset="-128"/>
              </a:rPr>
              <a:t>また、女性、高齢者や障がい</a:t>
            </a:r>
            <a:r>
              <a:rPr lang="ja-JP" altLang="en-US" sz="1600" dirty="0" smtClean="0">
                <a:solidFill>
                  <a:schemeClr val="tx1"/>
                </a:solidFill>
                <a:latin typeface="Meiryo UI" panose="020B0604030504040204" pitchFamily="50" charset="-128"/>
                <a:ea typeface="Meiryo UI" panose="020B0604030504040204" pitchFamily="50" charset="-128"/>
              </a:rPr>
              <a:t>者等に</a:t>
            </a:r>
            <a:r>
              <a:rPr lang="ja-JP" altLang="en-US" sz="1600" dirty="0">
                <a:solidFill>
                  <a:schemeClr val="tx1"/>
                </a:solidFill>
                <a:latin typeface="Meiryo UI" panose="020B0604030504040204" pitchFamily="50" charset="-128"/>
                <a:ea typeface="Meiryo UI" panose="020B0604030504040204" pitchFamily="50" charset="-128"/>
              </a:rPr>
              <a:t>とっての働きやすさが向上し、活躍できる分野がさらに広がっている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自動翻訳の高度化により、国内外から集まる人々と言語の壁を超えて交流できるようになっている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200472" y="3284985"/>
            <a:ext cx="4095757" cy="1960116"/>
          </a:xfrm>
          <a:prstGeom prst="roundRect">
            <a:avLst>
              <a:gd name="adj" fmla="val 6013"/>
            </a:avLst>
          </a:prstGeom>
        </p:spPr>
        <p:style>
          <a:lnRef idx="2">
            <a:schemeClr val="accent3"/>
          </a:lnRef>
          <a:fillRef idx="1">
            <a:schemeClr val="lt1"/>
          </a:fillRef>
          <a:effectRef idx="0">
            <a:schemeClr val="accent3"/>
          </a:effectRef>
          <a:fontRef idx="minor">
            <a:schemeClr val="dk1"/>
          </a:fontRef>
        </p:style>
        <p:txBody>
          <a:bodyPr rtlCol="0" anchor="t"/>
          <a:lstStyle/>
          <a:p>
            <a:pPr marL="174625" indent="-174625"/>
            <a:endParaRPr kumimoji="1" lang="ja-JP" altLang="en-US" sz="1600" dirty="0"/>
          </a:p>
        </p:txBody>
      </p:sp>
      <p:sp>
        <p:nvSpPr>
          <p:cNvPr id="14" name="角丸四角形 13"/>
          <p:cNvSpPr/>
          <p:nvPr/>
        </p:nvSpPr>
        <p:spPr>
          <a:xfrm>
            <a:off x="4376936" y="5345053"/>
            <a:ext cx="5328592" cy="1180291"/>
          </a:xfrm>
          <a:prstGeom prst="roundRect">
            <a:avLst>
              <a:gd name="adj" fmla="val 8559"/>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災害</a:t>
            </a:r>
            <a:r>
              <a:rPr lang="ja-JP" altLang="en-US" sz="1600" b="1" dirty="0" smtClean="0">
                <a:solidFill>
                  <a:schemeClr val="tx1"/>
                </a:solidFill>
                <a:latin typeface="Meiryo UI" panose="020B0604030504040204" pitchFamily="50" charset="-128"/>
                <a:ea typeface="Meiryo UI" panose="020B0604030504040204" pitchFamily="50" charset="-128"/>
              </a:rPr>
              <a:t>や健康危機、犯罪</a:t>
            </a:r>
            <a:r>
              <a:rPr lang="ja-JP" altLang="en-US" sz="1600" b="1" dirty="0">
                <a:solidFill>
                  <a:schemeClr val="tx1"/>
                </a:solidFill>
                <a:latin typeface="Meiryo UI" panose="020B0604030504040204" pitchFamily="50" charset="-128"/>
                <a:ea typeface="Meiryo UI" panose="020B0604030504040204" pitchFamily="50" charset="-128"/>
              </a:rPr>
              <a:t>等からいのちを守る≫</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革新的な技術による</a:t>
            </a:r>
            <a:r>
              <a:rPr lang="ja-JP" altLang="en-US" sz="1600" dirty="0">
                <a:solidFill>
                  <a:schemeClr val="tx1"/>
                </a:solidFill>
                <a:latin typeface="Meiryo UI" panose="020B0604030504040204" pitchFamily="50" charset="-128"/>
                <a:ea typeface="Meiryo UI" panose="020B0604030504040204" pitchFamily="50" charset="-128"/>
              </a:rPr>
              <a:t>災害発生予測</a:t>
            </a:r>
            <a:r>
              <a:rPr lang="ja-JP" altLang="en-US" sz="1600" dirty="0" smtClean="0">
                <a:solidFill>
                  <a:schemeClr val="tx1"/>
                </a:solidFill>
                <a:latin typeface="Meiryo UI" panose="020B0604030504040204" pitchFamily="50" charset="-128"/>
                <a:ea typeface="Meiryo UI" panose="020B0604030504040204" pitchFamily="50" charset="-128"/>
              </a:rPr>
              <a:t>や、ワクチン開発手法の確立などにより</a:t>
            </a:r>
            <a:r>
              <a:rPr lang="ja-JP" altLang="en-US" sz="1600" dirty="0">
                <a:solidFill>
                  <a:schemeClr val="tx1"/>
                </a:solidFill>
                <a:latin typeface="Meiryo UI" panose="020B0604030504040204" pitchFamily="50" charset="-128"/>
                <a:ea typeface="Meiryo UI" panose="020B0604030504040204" pitchFamily="50" charset="-128"/>
              </a:rPr>
              <a:t>、いのちを脅かす様々な脅威が軽減され</a:t>
            </a:r>
            <a:r>
              <a:rPr lang="ja-JP" altLang="en-US" sz="1600" dirty="0" smtClean="0">
                <a:solidFill>
                  <a:schemeClr val="tx1"/>
                </a:solidFill>
                <a:latin typeface="Meiryo UI" panose="020B0604030504040204" pitchFamily="50" charset="-128"/>
                <a:ea typeface="Meiryo UI" panose="020B0604030504040204" pitchFamily="50" charset="-128"/>
              </a:rPr>
              <a:t>、いきいき</a:t>
            </a:r>
            <a:r>
              <a:rPr lang="ja-JP" altLang="en-US" sz="1600" dirty="0">
                <a:solidFill>
                  <a:schemeClr val="tx1"/>
                </a:solidFill>
                <a:latin typeface="Meiryo UI" panose="020B0604030504040204" pitchFamily="50" charset="-128"/>
                <a:ea typeface="Meiryo UI" panose="020B0604030504040204" pitchFamily="50" charset="-128"/>
              </a:rPr>
              <a:t>と活動できるようになっている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5" name="角丸四角形 14"/>
          <p:cNvSpPr/>
          <p:nvPr/>
        </p:nvSpPr>
        <p:spPr>
          <a:xfrm>
            <a:off x="4376936" y="3284985"/>
            <a:ext cx="5328592" cy="1960115"/>
          </a:xfrm>
          <a:prstGeom prst="roundRect">
            <a:avLst>
              <a:gd name="adj" fmla="val 4663"/>
            </a:avLst>
          </a:prstGeom>
        </p:spPr>
        <p:style>
          <a:lnRef idx="2">
            <a:schemeClr val="accent3"/>
          </a:lnRef>
          <a:fillRef idx="1">
            <a:schemeClr val="lt1"/>
          </a:fillRef>
          <a:effectRef idx="0">
            <a:schemeClr val="accent3"/>
          </a:effectRef>
          <a:fontRef idx="minor">
            <a:schemeClr val="dk1"/>
          </a:fontRef>
        </p:style>
        <p:txBody>
          <a:bodyPr rtlCol="0" anchor="ctr"/>
          <a:lstStyle/>
          <a:p>
            <a:pPr marL="174625" indent="-174625"/>
            <a:endParaRPr lang="en-US" altLang="ja-JP" sz="16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4448944" y="3356992"/>
            <a:ext cx="3960440" cy="1815882"/>
          </a:xfrm>
          <a:prstGeom prst="rect">
            <a:avLst/>
          </a:prstGeom>
          <a:noFill/>
        </p:spPr>
        <p:txBody>
          <a:bodyPr wrap="square" rtlCol="0">
            <a:spAutoFit/>
          </a:bodyPr>
          <a:lstStyle/>
          <a:p>
            <a:pPr marL="174625" indent="-174625"/>
            <a:r>
              <a:rPr lang="ja-JP" altLang="en-US" sz="1600" b="1" dirty="0">
                <a:latin typeface="Meiryo UI" panose="020B0604030504040204" pitchFamily="50" charset="-128"/>
                <a:ea typeface="Meiryo UI" panose="020B0604030504040204" pitchFamily="50" charset="-128"/>
              </a:rPr>
              <a:t>≪住まい・移動≫</a:t>
            </a:r>
            <a:endParaRPr lang="en-US" altLang="ja-JP" sz="1600" b="1" dirty="0">
              <a:latin typeface="Meiryo UI" panose="020B0604030504040204" pitchFamily="50" charset="-128"/>
              <a:ea typeface="Meiryo UI" panose="020B0604030504040204" pitchFamily="50" charset="-128"/>
            </a:endParaRPr>
          </a:p>
          <a:p>
            <a:pPr marL="174625" indent="-174625"/>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IoT</a:t>
            </a:r>
            <a:r>
              <a:rPr lang="ja-JP" altLang="en-US" sz="1600" dirty="0" smtClean="0">
                <a:latin typeface="Meiryo UI" panose="020B0604030504040204" pitchFamily="50" charset="-128"/>
                <a:ea typeface="Meiryo UI" panose="020B0604030504040204" pitchFamily="50" charset="-128"/>
              </a:rPr>
              <a:t>を活用したスマートホームの普及により、住まいに居ながら健康上のデータを収集し、体調に応じた生活環境が自動的に整えられるようになっている。</a:t>
            </a:r>
            <a:endParaRPr lang="en-US" altLang="ja-JP" sz="1600" dirty="0" smtClean="0">
              <a:latin typeface="Meiryo UI" panose="020B0604030504040204" pitchFamily="50" charset="-128"/>
              <a:ea typeface="Meiryo UI" panose="020B0604030504040204" pitchFamily="50" charset="-128"/>
            </a:endParaRPr>
          </a:p>
          <a:p>
            <a:pPr marL="174625" indent="-174625"/>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　自動走行車の普及により</a:t>
            </a:r>
            <a:r>
              <a:rPr lang="ja-JP" altLang="en-US" sz="1600" dirty="0" smtClean="0">
                <a:latin typeface="Meiryo UI" panose="020B0604030504040204" pitchFamily="50" charset="-128"/>
                <a:ea typeface="Meiryo UI" panose="020B0604030504040204" pitchFamily="50" charset="-128"/>
              </a:rPr>
              <a:t>、安全・快適に</a:t>
            </a:r>
            <a:endParaRPr lang="en-US" altLang="ja-JP" sz="1600" dirty="0" smtClean="0">
              <a:latin typeface="Meiryo UI" panose="020B0604030504040204" pitchFamily="50" charset="-128"/>
              <a:ea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どこでも行きたい</a:t>
            </a:r>
            <a:r>
              <a:rPr lang="ja-JP" altLang="en-US" sz="1600" dirty="0">
                <a:latin typeface="Meiryo UI" panose="020B0604030504040204" pitchFamily="50" charset="-128"/>
                <a:ea typeface="Meiryo UI" panose="020B0604030504040204" pitchFamily="50" charset="-128"/>
              </a:rPr>
              <a:t>場所へ</a:t>
            </a:r>
            <a:r>
              <a:rPr lang="ja-JP" altLang="en-US" sz="1600" spc="-150" dirty="0">
                <a:latin typeface="Meiryo UI" panose="020B0604030504040204" pitchFamily="50" charset="-128"/>
                <a:ea typeface="Meiryo UI" panose="020B0604030504040204" pitchFamily="50" charset="-128"/>
              </a:rPr>
              <a:t>行けるように</a:t>
            </a:r>
            <a:r>
              <a:rPr lang="ja-JP" altLang="en-US" sz="1600" spc="-150" dirty="0" smtClean="0">
                <a:latin typeface="Meiryo UI" panose="020B0604030504040204" pitchFamily="50" charset="-128"/>
                <a:ea typeface="Meiryo UI" panose="020B0604030504040204" pitchFamily="50" charset="-128"/>
              </a:rPr>
              <a:t>なっている</a:t>
            </a:r>
            <a:r>
              <a:rPr lang="ja-JP" altLang="en-US" sz="1600" dirty="0">
                <a:latin typeface="Meiryo UI" panose="020B0604030504040204" pitchFamily="50" charset="-128"/>
                <a:ea typeface="Meiryo UI" panose="020B0604030504040204" pitchFamily="50" charset="-128"/>
              </a:rPr>
              <a:t>。</a:t>
            </a:r>
          </a:p>
        </p:txBody>
      </p:sp>
      <p:sp>
        <p:nvSpPr>
          <p:cNvPr id="20" name="角丸四角形 19"/>
          <p:cNvSpPr/>
          <p:nvPr/>
        </p:nvSpPr>
        <p:spPr>
          <a:xfrm>
            <a:off x="200473" y="5345053"/>
            <a:ext cx="4095756" cy="1180291"/>
          </a:xfrm>
          <a:prstGeom prst="roundRect">
            <a:avLst>
              <a:gd name="adj" fmla="val 7383"/>
            </a:avLst>
          </a:prstGeom>
        </p:spPr>
        <p:style>
          <a:lnRef idx="2">
            <a:schemeClr val="accent3"/>
          </a:lnRef>
          <a:fillRef idx="1">
            <a:schemeClr val="lt1"/>
          </a:fillRef>
          <a:effectRef idx="0">
            <a:schemeClr val="accent3"/>
          </a:effectRef>
          <a:fontRef idx="minor">
            <a:schemeClr val="dk1"/>
          </a:fontRef>
        </p:style>
        <p:txBody>
          <a:bodyPr rIns="0" rtlCol="0" anchor="ctr"/>
          <a:lstStyle/>
          <a:p>
            <a:pPr marL="174625" indent="-174625"/>
            <a:r>
              <a:rPr lang="ja-JP" altLang="en-US" sz="1600" b="1" dirty="0">
                <a:solidFill>
                  <a:schemeClr val="tx1"/>
                </a:solidFill>
                <a:latin typeface="Meiryo UI" panose="020B0604030504040204" pitchFamily="50" charset="-128"/>
                <a:ea typeface="Meiryo UI" panose="020B0604030504040204" pitchFamily="50" charset="-128"/>
              </a:rPr>
              <a:t>≪クリーン</a:t>
            </a:r>
            <a:r>
              <a:rPr lang="ja-JP" altLang="en-US" sz="1600" b="1" dirty="0" smtClean="0">
                <a:solidFill>
                  <a:schemeClr val="tx1"/>
                </a:solidFill>
                <a:latin typeface="Meiryo UI" panose="020B0604030504040204" pitchFamily="50" charset="-128"/>
                <a:ea typeface="Meiryo UI" panose="020B0604030504040204" pitchFamily="50" charset="-128"/>
              </a:rPr>
              <a:t>な生活環境</a:t>
            </a:r>
            <a:r>
              <a:rPr lang="ja-JP" altLang="en-US" sz="1600" b="1" dirty="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spc="-150" dirty="0">
                <a:solidFill>
                  <a:schemeClr val="tx1"/>
                </a:solidFill>
                <a:latin typeface="Meiryo UI" panose="020B0604030504040204" pitchFamily="50" charset="-128"/>
                <a:ea typeface="Meiryo UI" panose="020B0604030504040204" pitchFamily="50" charset="-128"/>
              </a:rPr>
              <a:t>再生可能な新エネルギー</a:t>
            </a:r>
            <a:r>
              <a:rPr lang="ja-JP" altLang="en-US" sz="1600" spc="-150" dirty="0" smtClean="0">
                <a:solidFill>
                  <a:schemeClr val="tx1"/>
                </a:solidFill>
                <a:latin typeface="Meiryo UI" panose="020B0604030504040204" pitchFamily="50" charset="-128"/>
                <a:ea typeface="Meiryo UI" panose="020B0604030504040204" pitchFamily="50" charset="-128"/>
              </a:rPr>
              <a:t>や、排出</a:t>
            </a:r>
            <a:r>
              <a:rPr lang="ja-JP" altLang="en-US" sz="1600" spc="-150" dirty="0">
                <a:solidFill>
                  <a:schemeClr val="tx1"/>
                </a:solidFill>
                <a:latin typeface="Meiryo UI" panose="020B0604030504040204" pitchFamily="50" charset="-128"/>
                <a:ea typeface="Meiryo UI" panose="020B0604030504040204" pitchFamily="50" charset="-128"/>
              </a:rPr>
              <a:t>ガスを一切出さない</a:t>
            </a:r>
            <a:r>
              <a:rPr lang="ja-JP" altLang="en-US" sz="1600" spc="-150" dirty="0" smtClean="0">
                <a:solidFill>
                  <a:schemeClr val="tx1"/>
                </a:solidFill>
                <a:latin typeface="Meiryo UI" panose="020B0604030504040204" pitchFamily="50" charset="-128"/>
                <a:ea typeface="Meiryo UI" panose="020B0604030504040204" pitchFamily="50" charset="-128"/>
              </a:rPr>
              <a:t>自動車が普及し</a:t>
            </a:r>
            <a:r>
              <a:rPr lang="ja-JP" altLang="en-US" sz="1600" spc="-150" dirty="0">
                <a:solidFill>
                  <a:schemeClr val="tx1"/>
                </a:solidFill>
                <a:latin typeface="Meiryo UI" panose="020B0604030504040204" pitchFamily="50" charset="-128"/>
                <a:ea typeface="Meiryo UI" panose="020B0604030504040204" pitchFamily="50" charset="-128"/>
              </a:rPr>
              <a:t>、人々</a:t>
            </a:r>
            <a:r>
              <a:rPr lang="ja-JP" altLang="en-US" sz="1600" spc="-150" dirty="0" smtClean="0">
                <a:solidFill>
                  <a:schemeClr val="tx1"/>
                </a:solidFill>
                <a:latin typeface="Meiryo UI" panose="020B0604030504040204" pitchFamily="50" charset="-128"/>
                <a:ea typeface="Meiryo UI" panose="020B0604030504040204" pitchFamily="50" charset="-128"/>
              </a:rPr>
              <a:t>の活動</a:t>
            </a:r>
            <a:r>
              <a:rPr lang="ja-JP" altLang="en-US" sz="1600" spc="-150" dirty="0">
                <a:solidFill>
                  <a:schemeClr val="tx1"/>
                </a:solidFill>
                <a:latin typeface="Meiryo UI" panose="020B0604030504040204" pitchFamily="50" charset="-128"/>
                <a:ea typeface="Meiryo UI" panose="020B0604030504040204" pitchFamily="50" charset="-128"/>
              </a:rPr>
              <a:t>を持続的に支えるとともに、クリーン</a:t>
            </a:r>
            <a:r>
              <a:rPr lang="ja-JP" altLang="en-US" sz="1600" spc="-150" dirty="0" smtClean="0">
                <a:solidFill>
                  <a:schemeClr val="tx1"/>
                </a:solidFill>
                <a:latin typeface="Meiryo UI" panose="020B0604030504040204" pitchFamily="50" charset="-128"/>
                <a:ea typeface="Meiryo UI" panose="020B0604030504040204" pitchFamily="50" charset="-128"/>
              </a:rPr>
              <a:t>な生活環境</a:t>
            </a:r>
            <a:r>
              <a:rPr lang="ja-JP" altLang="en-US" sz="1600" spc="-150" dirty="0">
                <a:solidFill>
                  <a:schemeClr val="tx1"/>
                </a:solidFill>
                <a:latin typeface="Meiryo UI" panose="020B0604030504040204" pitchFamily="50" charset="-128"/>
                <a:ea typeface="Meiryo UI" panose="020B0604030504040204" pitchFamily="50" charset="-128"/>
              </a:rPr>
              <a:t>が維持されている</a:t>
            </a:r>
            <a:r>
              <a:rPr lang="ja-JP" altLang="en-US" sz="1600" spc="-150" dirty="0" smtClean="0">
                <a:solidFill>
                  <a:schemeClr val="tx1"/>
                </a:solidFill>
                <a:latin typeface="Meiryo UI" panose="020B0604030504040204" pitchFamily="50" charset="-128"/>
                <a:ea typeface="Meiryo UI" panose="020B0604030504040204" pitchFamily="50" charset="-128"/>
              </a:rPr>
              <a:t>。</a:t>
            </a:r>
            <a:endParaRPr lang="ja-JP" altLang="en-US" sz="1600" spc="-150" dirty="0">
              <a:solidFill>
                <a:schemeClr val="tx1"/>
              </a:solidFill>
              <a:latin typeface="Meiryo UI" panose="020B0604030504040204" pitchFamily="50" charset="-128"/>
              <a:ea typeface="Meiryo UI" panose="020B0604030504040204" pitchFamily="50" charset="-128"/>
            </a:endParaRPr>
          </a:p>
        </p:txBody>
      </p:sp>
      <p:pic>
        <p:nvPicPr>
          <p:cNvPr id="9" name="Picture 2" descr="D:\nakatanima\Desktop\1374226_009.jpg"/>
          <p:cNvPicPr/>
          <p:nvPr/>
        </p:nvPicPr>
        <p:blipFill>
          <a:blip r:embed="rId2">
            <a:extLst>
              <a:ext uri="{28A0092B-C50C-407E-A947-70E740481C1C}">
                <a14:useLocalDpi xmlns:a14="http://schemas.microsoft.com/office/drawing/2010/main" val="0"/>
              </a:ext>
            </a:extLst>
          </a:blip>
          <a:srcRect/>
          <a:stretch>
            <a:fillRect/>
          </a:stretch>
        </p:blipFill>
        <p:spPr bwMode="auto">
          <a:xfrm>
            <a:off x="2893042" y="3444700"/>
            <a:ext cx="1339878" cy="15812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自動運転 画像 フリー」の画像検索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7103" y="3464792"/>
            <a:ext cx="1336417" cy="1576547"/>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200472" y="3356992"/>
            <a:ext cx="2692570" cy="1815882"/>
          </a:xfrm>
          <a:prstGeom prst="rect">
            <a:avLst/>
          </a:prstGeom>
          <a:noFill/>
        </p:spPr>
        <p:txBody>
          <a:bodyPr wrap="square" rtlCol="0">
            <a:spAutoFit/>
          </a:bodyPr>
          <a:lstStyle/>
          <a:p>
            <a:pPr marL="174625" indent="-174625"/>
            <a:r>
              <a:rPr lang="ja-JP" altLang="en-US" sz="1600" b="1" dirty="0">
                <a:latin typeface="Meiryo UI" panose="020B0604030504040204" pitchFamily="50" charset="-128"/>
                <a:ea typeface="Meiryo UI" panose="020B0604030504040204" pitchFamily="50" charset="-128"/>
              </a:rPr>
              <a:t>≪地域のつながり≫</a:t>
            </a:r>
            <a:endParaRPr lang="en-US" altLang="ja-JP" sz="1600" b="1" dirty="0">
              <a:latin typeface="Meiryo UI" panose="020B0604030504040204" pitchFamily="50" charset="-128"/>
              <a:ea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rPr>
              <a:t>○　日頃</a:t>
            </a:r>
            <a:r>
              <a:rPr lang="ja-JP" altLang="en-US" sz="1600" dirty="0" smtClean="0">
                <a:latin typeface="Meiryo UI" panose="020B0604030504040204" pitchFamily="50" charset="-128"/>
                <a:ea typeface="Meiryo UI" panose="020B0604030504040204" pitchFamily="50" charset="-128"/>
              </a:rPr>
              <a:t>は地域で交流</a:t>
            </a:r>
            <a:r>
              <a:rPr lang="ja-JP" altLang="en-US" sz="1600" dirty="0">
                <a:latin typeface="Meiryo UI" panose="020B0604030504040204" pitchFamily="50" charset="-128"/>
                <a:ea typeface="Meiryo UI" panose="020B0604030504040204" pitchFamily="50" charset="-128"/>
              </a:rPr>
              <a:t>しながら</a:t>
            </a:r>
            <a:r>
              <a:rPr lang="ja-JP" altLang="en-US" sz="1600" dirty="0" smtClean="0">
                <a:latin typeface="Meiryo UI" panose="020B0604030504040204" pitchFamily="50" charset="-128"/>
                <a:ea typeface="Meiryo UI" panose="020B0604030504040204" pitchFamily="50" charset="-128"/>
              </a:rPr>
              <a:t>、離れた</a:t>
            </a:r>
            <a:r>
              <a:rPr lang="ja-JP" altLang="en-US" sz="1600" dirty="0">
                <a:latin typeface="Meiryo UI" panose="020B0604030504040204" pitchFamily="50" charset="-128"/>
                <a:ea typeface="Meiryo UI" panose="020B0604030504040204" pitchFamily="50" charset="-128"/>
              </a:rPr>
              <a:t>家族と</a:t>
            </a:r>
            <a:r>
              <a:rPr lang="ja-JP" altLang="en-US" sz="1600" dirty="0" smtClean="0">
                <a:latin typeface="Meiryo UI" panose="020B0604030504040204" pitchFamily="50" charset="-128"/>
                <a:ea typeface="Meiryo UI" panose="020B0604030504040204" pitchFamily="50" charset="-128"/>
              </a:rPr>
              <a:t>は</a:t>
            </a:r>
            <a:r>
              <a:rPr lang="en-US" altLang="ja-JP" sz="1600" dirty="0" smtClean="0">
                <a:latin typeface="Meiryo UI" panose="020B0604030504040204" pitchFamily="50" charset="-128"/>
                <a:ea typeface="Meiryo UI" panose="020B0604030504040204" pitchFamily="50" charset="-128"/>
              </a:rPr>
              <a:t>VR</a:t>
            </a:r>
            <a:r>
              <a:rPr lang="ja-JP" altLang="en-US" sz="1600" dirty="0" smtClean="0">
                <a:latin typeface="Meiryo UI" panose="020B0604030504040204" pitchFamily="50" charset="-128"/>
                <a:ea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rPr>
              <a:t>使って楽しい時間を共有でき</a:t>
            </a:r>
            <a:r>
              <a:rPr lang="ja-JP" altLang="en-US" sz="1600" dirty="0" smtClean="0">
                <a:latin typeface="Meiryo UI" panose="020B0604030504040204" pitchFamily="50" charset="-128"/>
                <a:ea typeface="Meiryo UI" panose="020B0604030504040204" pitchFamily="50" charset="-128"/>
              </a:rPr>
              <a:t>、孤立</a:t>
            </a:r>
            <a:r>
              <a:rPr lang="ja-JP" altLang="en-US" sz="1600" dirty="0">
                <a:latin typeface="Meiryo UI" panose="020B0604030504040204" pitchFamily="50" charset="-128"/>
                <a:ea typeface="Meiryo UI" panose="020B0604030504040204" pitchFamily="50" charset="-128"/>
              </a:rPr>
              <a:t>せずにいきいきと</a:t>
            </a:r>
            <a:r>
              <a:rPr lang="ja-JP" altLang="en-US" sz="1600" dirty="0" smtClean="0">
                <a:latin typeface="Meiryo UI" panose="020B0604030504040204" pitchFamily="50" charset="-128"/>
                <a:ea typeface="Meiryo UI" panose="020B0604030504040204" pitchFamily="50" charset="-128"/>
              </a:rPr>
              <a:t>暮らせる。</a:t>
            </a:r>
            <a:endParaRPr lang="en-US" altLang="ja-JP" sz="1600" dirty="0" smtClean="0">
              <a:latin typeface="Meiryo UI" panose="020B0604030504040204" pitchFamily="50" charset="-128"/>
              <a:ea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rPr>
              <a:t>○　地域全体で子どもを育てる社会が実現している</a:t>
            </a:r>
            <a:r>
              <a:rPr lang="ja-JP" altLang="en-US" sz="1600" dirty="0" smtClean="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152800" y="4825315"/>
            <a:ext cx="1080120"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科学技術白書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8294302" y="4918198"/>
            <a:ext cx="1411226" cy="215444"/>
          </a:xfrm>
          <a:prstGeom prst="rect">
            <a:avLst/>
          </a:prstGeom>
          <a:noFill/>
        </p:spPr>
        <p:txBody>
          <a:bodyPr wrap="square" rtlCol="0">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誘致委員会</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26</a:t>
            </a:fld>
            <a:endParaRPr lang="ja-JP" altLang="en-US" dirty="0"/>
          </a:p>
        </p:txBody>
      </p:sp>
    </p:spTree>
    <p:extLst>
      <p:ext uri="{BB962C8B-B14F-4D97-AF65-F5344CB8AC3E}">
        <p14:creationId xmlns:p14="http://schemas.microsoft.com/office/powerpoint/2010/main" val="17071550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３つの</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3600" b="1" spc="-1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③未来を創る産業・イノベーション</a:t>
            </a:r>
            <a:endParaRPr kumimoji="1" lang="ja-JP" altLang="en-US" sz="36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28464" y="764704"/>
            <a:ext cx="9649072" cy="5832648"/>
          </a:xfrm>
          <a:prstGeom prst="rect">
            <a:avLst/>
          </a:prstGeom>
          <a:ln/>
        </p:spPr>
        <p:style>
          <a:lnRef idx="1">
            <a:schemeClr val="accent3"/>
          </a:lnRef>
          <a:fillRef idx="3">
            <a:schemeClr val="accent3"/>
          </a:fillRef>
          <a:effectRef idx="2">
            <a:schemeClr val="accent3"/>
          </a:effectRef>
          <a:fontRef idx="minor">
            <a:schemeClr val="lt1"/>
          </a:fontRef>
        </p:style>
        <p:txBody>
          <a:bodyPr rtlCol="0" anchor="t"/>
          <a:lstStyle/>
          <a:p>
            <a:pPr marL="173038" indent="-173038"/>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rPr>
              <a:t>ライフサイエンス</a:t>
            </a:r>
            <a:r>
              <a:rPr lang="ja-JP" altLang="en-US" b="1" dirty="0">
                <a:solidFill>
                  <a:schemeClr val="tx1"/>
                </a:solidFill>
                <a:latin typeface="Meiryo UI" panose="020B0604030504040204" pitchFamily="50" charset="-128"/>
                <a:ea typeface="Meiryo UI" panose="020B0604030504040204" pitchFamily="50" charset="-128"/>
              </a:rPr>
              <a:t>関連産業等のイノベーション促進を通じて世界の課題解決に貢献</a:t>
            </a:r>
          </a:p>
          <a:p>
            <a:pPr marL="1435100" indent="-1435100">
              <a:lnSpc>
                <a:spcPts val="1500"/>
              </a:lnSpc>
            </a:pP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1435100"/>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rPr>
              <a:t>AI</a:t>
            </a:r>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IoT</a:t>
            </a:r>
            <a:r>
              <a:rPr lang="ja-JP" altLang="en-US" dirty="0" smtClean="0">
                <a:solidFill>
                  <a:schemeClr val="tx1"/>
                </a:solidFill>
                <a:latin typeface="Meiryo UI" panose="020B0604030504040204" pitchFamily="50" charset="-128"/>
                <a:ea typeface="Meiryo UI" panose="020B0604030504040204" pitchFamily="50" charset="-128"/>
              </a:rPr>
              <a:t>なども活用してイノベーション</a:t>
            </a:r>
            <a:r>
              <a:rPr lang="ja-JP" altLang="en-US" dirty="0">
                <a:solidFill>
                  <a:schemeClr val="tx1"/>
                </a:solidFill>
                <a:latin typeface="Meiryo UI" panose="020B0604030504040204" pitchFamily="50" charset="-128"/>
                <a:ea typeface="Meiryo UI" panose="020B0604030504040204" pitchFamily="50" charset="-128"/>
              </a:rPr>
              <a:t>が促進され、世界中の人々</a:t>
            </a:r>
            <a:r>
              <a:rPr lang="ja-JP" altLang="en-US" dirty="0" smtClean="0">
                <a:solidFill>
                  <a:schemeClr val="tx1"/>
                </a:solidFill>
                <a:latin typeface="Meiryo UI" panose="020B0604030504040204" pitchFamily="50" charset="-128"/>
                <a:ea typeface="Meiryo UI" panose="020B0604030504040204" pitchFamily="50" charset="-128"/>
              </a:rPr>
              <a:t>の健康や暮らしの</a:t>
            </a:r>
            <a:endParaRPr lang="en-US" altLang="ja-JP" dirty="0" smtClean="0">
              <a:solidFill>
                <a:schemeClr val="tx1"/>
              </a:solidFill>
              <a:latin typeface="Meiryo UI" panose="020B0604030504040204" pitchFamily="50" charset="-128"/>
              <a:ea typeface="Meiryo UI" panose="020B0604030504040204" pitchFamily="50" charset="-128"/>
            </a:endParaRPr>
          </a:p>
          <a:p>
            <a:pPr marL="1435100" indent="3175"/>
            <a:r>
              <a:rPr lang="ja-JP" altLang="en-US" dirty="0" smtClean="0">
                <a:solidFill>
                  <a:schemeClr val="tx1"/>
                </a:solidFill>
                <a:latin typeface="Meiryo UI" panose="020B0604030504040204" pitchFamily="50" charset="-128"/>
                <a:ea typeface="Meiryo UI" panose="020B0604030504040204" pitchFamily="50" charset="-128"/>
              </a:rPr>
              <a:t>向上に寄与している。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5961112" y="3744148"/>
            <a:ext cx="3672408" cy="2732851"/>
          </a:xfrm>
          <a:prstGeom prst="roundRect">
            <a:avLst>
              <a:gd name="adj" fmla="val 5212"/>
            </a:avLst>
          </a:prstGeom>
        </p:spPr>
        <p:style>
          <a:lnRef idx="2">
            <a:schemeClr val="accent3"/>
          </a:lnRef>
          <a:fillRef idx="1">
            <a:schemeClr val="lt1"/>
          </a:fillRef>
          <a:effectRef idx="0">
            <a:schemeClr val="accent3"/>
          </a:effectRef>
          <a:fontRef idx="minor">
            <a:schemeClr val="dk1"/>
          </a:fontRef>
        </p:style>
        <p:txBody>
          <a:bodyPr lIns="108000" tIns="108000" rIns="108000" rtlCol="0" anchor="t"/>
          <a:lstStyle/>
          <a:p>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ものづくりの集積を活かし、</a:t>
            </a:r>
            <a:r>
              <a:rPr lang="en-US" altLang="ja-JP" sz="1600" dirty="0" smtClean="0">
                <a:solidFill>
                  <a:schemeClr val="tx1"/>
                </a:solidFill>
                <a:latin typeface="Meiryo UI" panose="020B0604030504040204" pitchFamily="50" charset="-128"/>
                <a:ea typeface="Meiryo UI" panose="020B0604030504040204" pitchFamily="50" charset="-128"/>
              </a:rPr>
              <a:t>AI</a:t>
            </a:r>
            <a:r>
              <a:rPr lang="ja-JP" altLang="en-US" sz="1600" dirty="0" smtClean="0">
                <a:solidFill>
                  <a:schemeClr val="tx1"/>
                </a:solidFill>
                <a:latin typeface="Meiryo UI" panose="020B0604030504040204" pitchFamily="50" charset="-128"/>
                <a:ea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rPr>
              <a:t>IoT</a:t>
            </a:r>
            <a:r>
              <a:rPr lang="ja-JP" altLang="en-US" sz="1600" dirty="0" smtClean="0">
                <a:solidFill>
                  <a:schemeClr val="tx1"/>
                </a:solidFill>
                <a:latin typeface="Meiryo UI" panose="020B0604030504040204" pitchFamily="50" charset="-128"/>
                <a:ea typeface="Meiryo UI" panose="020B0604030504040204" pitchFamily="50" charset="-128"/>
              </a:rPr>
              <a:t>、ビッグデータ、ロボット技術などを活用した革新的な製品・サービスが生み出されている。</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smtClean="0">
                <a:solidFill>
                  <a:schemeClr val="tx1"/>
                </a:solidFill>
                <a:latin typeface="Meiryo UI" panose="020B0604030504040204" pitchFamily="50" charset="-128"/>
                <a:ea typeface="Meiryo UI" panose="020B0604030504040204" pitchFamily="50" charset="-128"/>
              </a:rPr>
              <a:t>○　革新的技術を活用した省力化などが進展し、様々な産業分野に応用されている。</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角丸四角形 12"/>
          <p:cNvSpPr/>
          <p:nvPr/>
        </p:nvSpPr>
        <p:spPr>
          <a:xfrm>
            <a:off x="184721" y="1988839"/>
            <a:ext cx="5616623" cy="4488159"/>
          </a:xfrm>
          <a:prstGeom prst="roundRect">
            <a:avLst>
              <a:gd name="adj" fmla="val 3581"/>
            </a:avLst>
          </a:prstGeom>
        </p:spPr>
        <p:style>
          <a:lnRef idx="2">
            <a:schemeClr val="accent3"/>
          </a:lnRef>
          <a:fillRef idx="1">
            <a:schemeClr val="lt1"/>
          </a:fillRef>
          <a:effectRef idx="0">
            <a:schemeClr val="accent3"/>
          </a:effectRef>
          <a:fontRef idx="minor">
            <a:schemeClr val="dk1"/>
          </a:fontRef>
        </p:style>
        <p:txBody>
          <a:bodyPr tIns="108000" rtlCol="0" anchor="t"/>
          <a:lstStyle/>
          <a:p>
            <a:r>
              <a:rPr lang="ja-JP" altLang="en-US" sz="1600" b="1" dirty="0">
                <a:solidFill>
                  <a:schemeClr val="tx1"/>
                </a:solidFill>
                <a:latin typeface="Meiryo UI" panose="020B0604030504040204" pitchFamily="50" charset="-128"/>
                <a:ea typeface="Meiryo UI" panose="020B0604030504040204" pitchFamily="50" charset="-128"/>
              </a:rPr>
              <a:t>≪ライフサイエンス・健康関連産業≫</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健康・医療に関連</a:t>
            </a:r>
            <a:r>
              <a:rPr lang="ja-JP" altLang="en-US" sz="1600" dirty="0" smtClean="0">
                <a:solidFill>
                  <a:schemeClr val="tx1"/>
                </a:solidFill>
                <a:latin typeface="Meiryo UI" panose="020B0604030504040204" pitchFamily="50" charset="-128"/>
                <a:ea typeface="Meiryo UI" panose="020B0604030504040204" pitchFamily="50" charset="-128"/>
              </a:rPr>
              <a:t>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ライフサイエンス分野の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産業クラスター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形成されて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600" dirty="0">
              <a:solidFill>
                <a:schemeClr val="tx1"/>
              </a:solidFill>
              <a:latin typeface="Meiryo UI" panose="020B0604030504040204" pitchFamily="50" charset="-128"/>
              <a:ea typeface="Meiryo UI" panose="020B0604030504040204" pitchFamily="50" charset="-128"/>
            </a:endParaRPr>
          </a:p>
          <a:p>
            <a:pPr marL="180975" indent="-180975"/>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健康分野に限らず</a:t>
            </a:r>
            <a:r>
              <a:rPr lang="ja-JP" altLang="en-US" sz="1600" dirty="0" smtClean="0">
                <a:solidFill>
                  <a:schemeClr val="tx1"/>
                </a:solidFill>
                <a:latin typeface="Meiryo UI" panose="020B0604030504040204" pitchFamily="50" charset="-128"/>
                <a:ea typeface="Meiryo UI" panose="020B0604030504040204" pitchFamily="50" charset="-128"/>
              </a:rPr>
              <a:t>、ヘルスケアから</a:t>
            </a:r>
            <a:r>
              <a:rPr lang="ja-JP" altLang="en-US" sz="1600" dirty="0">
                <a:solidFill>
                  <a:schemeClr val="tx1"/>
                </a:solidFill>
                <a:latin typeface="Meiryo UI" panose="020B0604030504040204" pitchFamily="50" charset="-128"/>
                <a:ea typeface="Meiryo UI" panose="020B0604030504040204" pitchFamily="50" charset="-128"/>
              </a:rPr>
              <a:t>食、スポーツなどの裾野の広い分野において新産業が創出されている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5" name="角丸四角形 14"/>
          <p:cNvSpPr/>
          <p:nvPr/>
        </p:nvSpPr>
        <p:spPr>
          <a:xfrm>
            <a:off x="5961112" y="1988840"/>
            <a:ext cx="3672408" cy="1611293"/>
          </a:xfrm>
          <a:prstGeom prst="roundRect">
            <a:avLst>
              <a:gd name="adj" fmla="val 6219"/>
            </a:avLst>
          </a:prstGeom>
        </p:spPr>
        <p:style>
          <a:lnRef idx="2">
            <a:schemeClr val="accent3"/>
          </a:lnRef>
          <a:fillRef idx="1">
            <a:schemeClr val="lt1"/>
          </a:fillRef>
          <a:effectRef idx="0">
            <a:schemeClr val="accent3"/>
          </a:effectRef>
          <a:fontRef idx="minor">
            <a:schemeClr val="dk1"/>
          </a:fontRef>
        </p:style>
        <p:txBody>
          <a:bodyPr tIns="108000" rtlCol="0" anchor="t" anchorCtr="0"/>
          <a:lstStyle/>
          <a:p>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電池関連の集積など新エネルギー産業を振興し、持続可能な社会を支える新技術の開発が推進されている。</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27</a:t>
            </a:fld>
            <a:endParaRPr lang="ja-JP" altLang="en-US" dirty="0"/>
          </a:p>
        </p:txBody>
      </p:sp>
      <p:sp>
        <p:nvSpPr>
          <p:cNvPr id="5" name="AutoShape 3"/>
          <p:cNvSpPr>
            <a:spLocks noChangeAspect="1" noChangeArrowheads="1" noTextEdit="1"/>
          </p:cNvSpPr>
          <p:nvPr/>
        </p:nvSpPr>
        <p:spPr bwMode="auto">
          <a:xfrm>
            <a:off x="555427" y="3703786"/>
            <a:ext cx="4973637"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527" y="3856186"/>
            <a:ext cx="23495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527" y="3856186"/>
            <a:ext cx="23495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Freeform 91"/>
          <p:cNvSpPr>
            <a:spLocks/>
          </p:cNvSpPr>
          <p:nvPr/>
        </p:nvSpPr>
        <p:spPr bwMode="auto">
          <a:xfrm>
            <a:off x="3314502" y="3832374"/>
            <a:ext cx="2147887" cy="2449513"/>
          </a:xfrm>
          <a:custGeom>
            <a:avLst/>
            <a:gdLst>
              <a:gd name="T0" fmla="*/ 216 w 1353"/>
              <a:gd name="T1" fmla="*/ 0 h 1543"/>
              <a:gd name="T2" fmla="*/ 405 w 1353"/>
              <a:gd name="T3" fmla="*/ 0 h 1543"/>
              <a:gd name="T4" fmla="*/ 405 w 1353"/>
              <a:gd name="T5" fmla="*/ 0 h 1543"/>
              <a:gd name="T6" fmla="*/ 690 w 1353"/>
              <a:gd name="T7" fmla="*/ 0 h 1543"/>
              <a:gd name="T8" fmla="*/ 1353 w 1353"/>
              <a:gd name="T9" fmla="*/ 0 h 1543"/>
              <a:gd name="T10" fmla="*/ 1353 w 1353"/>
              <a:gd name="T11" fmla="*/ 257 h 1543"/>
              <a:gd name="T12" fmla="*/ 1353 w 1353"/>
              <a:gd name="T13" fmla="*/ 257 h 1543"/>
              <a:gd name="T14" fmla="*/ 1353 w 1353"/>
              <a:gd name="T15" fmla="*/ 643 h 1543"/>
              <a:gd name="T16" fmla="*/ 1353 w 1353"/>
              <a:gd name="T17" fmla="*/ 1543 h 1543"/>
              <a:gd name="T18" fmla="*/ 690 w 1353"/>
              <a:gd name="T19" fmla="*/ 1543 h 1543"/>
              <a:gd name="T20" fmla="*/ 405 w 1353"/>
              <a:gd name="T21" fmla="*/ 1543 h 1543"/>
              <a:gd name="T22" fmla="*/ 405 w 1353"/>
              <a:gd name="T23" fmla="*/ 1543 h 1543"/>
              <a:gd name="T24" fmla="*/ 216 w 1353"/>
              <a:gd name="T25" fmla="*/ 1543 h 1543"/>
              <a:gd name="T26" fmla="*/ 216 w 1353"/>
              <a:gd name="T27" fmla="*/ 643 h 1543"/>
              <a:gd name="T28" fmla="*/ 0 w 1353"/>
              <a:gd name="T29" fmla="*/ 620 h 1543"/>
              <a:gd name="T30" fmla="*/ 216 w 1353"/>
              <a:gd name="T31" fmla="*/ 257 h 1543"/>
              <a:gd name="T32" fmla="*/ 216 w 1353"/>
              <a:gd name="T33"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3" h="1543">
                <a:moveTo>
                  <a:pt x="216" y="0"/>
                </a:moveTo>
                <a:lnTo>
                  <a:pt x="405" y="0"/>
                </a:lnTo>
                <a:lnTo>
                  <a:pt x="405" y="0"/>
                </a:lnTo>
                <a:lnTo>
                  <a:pt x="690" y="0"/>
                </a:lnTo>
                <a:lnTo>
                  <a:pt x="1353" y="0"/>
                </a:lnTo>
                <a:lnTo>
                  <a:pt x="1353" y="257"/>
                </a:lnTo>
                <a:lnTo>
                  <a:pt x="1353" y="257"/>
                </a:lnTo>
                <a:lnTo>
                  <a:pt x="1353" y="643"/>
                </a:lnTo>
                <a:lnTo>
                  <a:pt x="1353" y="1543"/>
                </a:lnTo>
                <a:lnTo>
                  <a:pt x="690" y="1543"/>
                </a:lnTo>
                <a:lnTo>
                  <a:pt x="405" y="1543"/>
                </a:lnTo>
                <a:lnTo>
                  <a:pt x="405" y="1543"/>
                </a:lnTo>
                <a:lnTo>
                  <a:pt x="216" y="1543"/>
                </a:lnTo>
                <a:lnTo>
                  <a:pt x="216" y="643"/>
                </a:lnTo>
                <a:lnTo>
                  <a:pt x="0" y="620"/>
                </a:lnTo>
                <a:lnTo>
                  <a:pt x="216" y="257"/>
                </a:lnTo>
                <a:lnTo>
                  <a:pt x="216" y="0"/>
                </a:lnTo>
                <a:close/>
              </a:path>
            </a:pathLst>
          </a:custGeom>
          <a:solidFill>
            <a:srgbClr val="EAE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041" name="Freeform 92"/>
          <p:cNvSpPr>
            <a:spLocks/>
          </p:cNvSpPr>
          <p:nvPr/>
        </p:nvSpPr>
        <p:spPr bwMode="auto">
          <a:xfrm>
            <a:off x="3314502" y="3832374"/>
            <a:ext cx="2147887" cy="2449513"/>
          </a:xfrm>
          <a:custGeom>
            <a:avLst/>
            <a:gdLst>
              <a:gd name="T0" fmla="*/ 216 w 1353"/>
              <a:gd name="T1" fmla="*/ 0 h 1543"/>
              <a:gd name="T2" fmla="*/ 405 w 1353"/>
              <a:gd name="T3" fmla="*/ 0 h 1543"/>
              <a:gd name="T4" fmla="*/ 405 w 1353"/>
              <a:gd name="T5" fmla="*/ 0 h 1543"/>
              <a:gd name="T6" fmla="*/ 690 w 1353"/>
              <a:gd name="T7" fmla="*/ 0 h 1543"/>
              <a:gd name="T8" fmla="*/ 1353 w 1353"/>
              <a:gd name="T9" fmla="*/ 0 h 1543"/>
              <a:gd name="T10" fmla="*/ 1353 w 1353"/>
              <a:gd name="T11" fmla="*/ 257 h 1543"/>
              <a:gd name="T12" fmla="*/ 1353 w 1353"/>
              <a:gd name="T13" fmla="*/ 257 h 1543"/>
              <a:gd name="T14" fmla="*/ 1353 w 1353"/>
              <a:gd name="T15" fmla="*/ 643 h 1543"/>
              <a:gd name="T16" fmla="*/ 1353 w 1353"/>
              <a:gd name="T17" fmla="*/ 1543 h 1543"/>
              <a:gd name="T18" fmla="*/ 690 w 1353"/>
              <a:gd name="T19" fmla="*/ 1543 h 1543"/>
              <a:gd name="T20" fmla="*/ 405 w 1353"/>
              <a:gd name="T21" fmla="*/ 1543 h 1543"/>
              <a:gd name="T22" fmla="*/ 405 w 1353"/>
              <a:gd name="T23" fmla="*/ 1543 h 1543"/>
              <a:gd name="T24" fmla="*/ 216 w 1353"/>
              <a:gd name="T25" fmla="*/ 1543 h 1543"/>
              <a:gd name="T26" fmla="*/ 216 w 1353"/>
              <a:gd name="T27" fmla="*/ 643 h 1543"/>
              <a:gd name="T28" fmla="*/ 0 w 1353"/>
              <a:gd name="T29" fmla="*/ 620 h 1543"/>
              <a:gd name="T30" fmla="*/ 216 w 1353"/>
              <a:gd name="T31" fmla="*/ 257 h 1543"/>
              <a:gd name="T32" fmla="*/ 216 w 1353"/>
              <a:gd name="T33"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3" h="1543">
                <a:moveTo>
                  <a:pt x="216" y="0"/>
                </a:moveTo>
                <a:lnTo>
                  <a:pt x="405" y="0"/>
                </a:lnTo>
                <a:lnTo>
                  <a:pt x="405" y="0"/>
                </a:lnTo>
                <a:lnTo>
                  <a:pt x="690" y="0"/>
                </a:lnTo>
                <a:lnTo>
                  <a:pt x="1353" y="0"/>
                </a:lnTo>
                <a:lnTo>
                  <a:pt x="1353" y="257"/>
                </a:lnTo>
                <a:lnTo>
                  <a:pt x="1353" y="257"/>
                </a:lnTo>
                <a:lnTo>
                  <a:pt x="1353" y="643"/>
                </a:lnTo>
                <a:lnTo>
                  <a:pt x="1353" y="1543"/>
                </a:lnTo>
                <a:lnTo>
                  <a:pt x="690" y="1543"/>
                </a:lnTo>
                <a:lnTo>
                  <a:pt x="405" y="1543"/>
                </a:lnTo>
                <a:lnTo>
                  <a:pt x="405" y="1543"/>
                </a:lnTo>
                <a:lnTo>
                  <a:pt x="216" y="1543"/>
                </a:lnTo>
                <a:lnTo>
                  <a:pt x="216" y="643"/>
                </a:lnTo>
                <a:lnTo>
                  <a:pt x="0" y="620"/>
                </a:lnTo>
                <a:lnTo>
                  <a:pt x="216" y="257"/>
                </a:lnTo>
                <a:lnTo>
                  <a:pt x="216"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117" name="Picture 9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552" y="4475311"/>
            <a:ext cx="9334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8" name="Picture 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6552" y="5686574"/>
            <a:ext cx="9382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9" name="Picture 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789" y="3894286"/>
            <a:ext cx="93821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 name="Picture 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1789" y="3894286"/>
            <a:ext cx="93821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1" name="Picture 9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6552" y="5086499"/>
            <a:ext cx="93503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2" name="Picture 9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8827" y="3889524"/>
            <a:ext cx="8382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3" name="Picture 9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8827" y="3889524"/>
            <a:ext cx="8382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Rectangle 100"/>
          <p:cNvSpPr>
            <a:spLocks noChangeArrowheads="1"/>
          </p:cNvSpPr>
          <p:nvPr/>
        </p:nvSpPr>
        <p:spPr bwMode="auto">
          <a:xfrm>
            <a:off x="3768527" y="3995886"/>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医薬基盤・</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3" name="Rectangle 101"/>
          <p:cNvSpPr>
            <a:spLocks noChangeArrowheads="1"/>
          </p:cNvSpPr>
          <p:nvPr/>
        </p:nvSpPr>
        <p:spPr bwMode="auto">
          <a:xfrm>
            <a:off x="3768527" y="4119711"/>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健康・栄養</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4" name="Rectangle 102"/>
          <p:cNvSpPr>
            <a:spLocks noChangeArrowheads="1"/>
          </p:cNvSpPr>
          <p:nvPr/>
        </p:nvSpPr>
        <p:spPr bwMode="auto">
          <a:xfrm>
            <a:off x="3768527" y="4243536"/>
            <a:ext cx="2047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研究所</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27" name="Picture 1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3589" y="4465786"/>
            <a:ext cx="838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 name="Picture 1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3589" y="4465786"/>
            <a:ext cx="838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 name="Rectangle 105"/>
          <p:cNvSpPr>
            <a:spLocks noChangeArrowheads="1"/>
          </p:cNvSpPr>
          <p:nvPr/>
        </p:nvSpPr>
        <p:spPr bwMode="auto">
          <a:xfrm>
            <a:off x="3771702" y="4543574"/>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大阪大学・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6" name="Rectangle 106"/>
          <p:cNvSpPr>
            <a:spLocks noChangeArrowheads="1"/>
          </p:cNvSpPr>
          <p:nvPr/>
        </p:nvSpPr>
        <p:spPr bwMode="auto">
          <a:xfrm>
            <a:off x="3771702" y="4648349"/>
            <a:ext cx="2524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大阪大学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55" name="Rectangle 107"/>
          <p:cNvSpPr>
            <a:spLocks noChangeArrowheads="1"/>
          </p:cNvSpPr>
          <p:nvPr/>
        </p:nvSpPr>
        <p:spPr bwMode="auto">
          <a:xfrm>
            <a:off x="3771702" y="4753124"/>
            <a:ext cx="2047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医学部</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24" name="Rectangle 108"/>
          <p:cNvSpPr>
            <a:spLocks noChangeArrowheads="1"/>
          </p:cNvSpPr>
          <p:nvPr/>
        </p:nvSpPr>
        <p:spPr bwMode="auto">
          <a:xfrm>
            <a:off x="3771702" y="4862661"/>
            <a:ext cx="2524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附属病院</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33" name="Picture 10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3589" y="5062686"/>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4" name="Picture 1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33589" y="5062686"/>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5" name="Rectangle 111"/>
          <p:cNvSpPr>
            <a:spLocks noChangeArrowheads="1"/>
          </p:cNvSpPr>
          <p:nvPr/>
        </p:nvSpPr>
        <p:spPr bwMode="auto">
          <a:xfrm>
            <a:off x="3771702" y="5169049"/>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国立循環器</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26" name="Rectangle 112"/>
          <p:cNvSpPr>
            <a:spLocks noChangeArrowheads="1"/>
          </p:cNvSpPr>
          <p:nvPr/>
        </p:nvSpPr>
        <p:spPr bwMode="auto">
          <a:xfrm>
            <a:off x="3771702" y="5292874"/>
            <a:ext cx="2047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病研究</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29" name="Rectangle 113"/>
          <p:cNvSpPr>
            <a:spLocks noChangeArrowheads="1"/>
          </p:cNvSpPr>
          <p:nvPr/>
        </p:nvSpPr>
        <p:spPr bwMode="auto">
          <a:xfrm>
            <a:off x="3771702" y="5416699"/>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38" name="Picture 1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38352" y="5653236"/>
            <a:ext cx="8382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9" name="Picture 1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38352" y="5653236"/>
            <a:ext cx="8382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 name="Rectangle 116"/>
          <p:cNvSpPr>
            <a:spLocks noChangeArrowheads="1"/>
          </p:cNvSpPr>
          <p:nvPr/>
        </p:nvSpPr>
        <p:spPr bwMode="auto">
          <a:xfrm>
            <a:off x="3770114" y="5783411"/>
            <a:ext cx="352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理化学研究所</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31" name="Rectangle 117"/>
          <p:cNvSpPr>
            <a:spLocks noChangeArrowheads="1"/>
          </p:cNvSpPr>
          <p:nvPr/>
        </p:nvSpPr>
        <p:spPr bwMode="auto">
          <a:xfrm>
            <a:off x="3770114" y="5888186"/>
            <a:ext cx="3857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生命システム研</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32" name="Rectangle 118"/>
          <p:cNvSpPr>
            <a:spLocks noChangeArrowheads="1"/>
          </p:cNvSpPr>
          <p:nvPr/>
        </p:nvSpPr>
        <p:spPr bwMode="auto">
          <a:xfrm>
            <a:off x="3770114" y="5992961"/>
            <a:ext cx="2857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究センター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1" name="グループ化 10"/>
          <p:cNvGrpSpPr/>
          <p:nvPr/>
        </p:nvGrpSpPr>
        <p:grpSpPr>
          <a:xfrm>
            <a:off x="555427" y="3818086"/>
            <a:ext cx="2874962" cy="2635250"/>
            <a:chOff x="555427" y="3818086"/>
            <a:chExt cx="2874962" cy="2635250"/>
          </a:xfrm>
        </p:grpSpPr>
        <p:pic>
          <p:nvPicPr>
            <p:cNvPr id="102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5427" y="3860949"/>
              <a:ext cx="21526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5427" y="3860949"/>
              <a:ext cx="21526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31727" y="4099074"/>
              <a:ext cx="17684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31727" y="4099074"/>
              <a:ext cx="17684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1279327" y="5919936"/>
              <a:ext cx="30003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関西国際空港</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7" name="Group 15"/>
            <p:cNvGrpSpPr>
              <a:grpSpLocks/>
            </p:cNvGrpSpPr>
            <p:nvPr/>
          </p:nvGrpSpPr>
          <p:grpSpPr bwMode="auto">
            <a:xfrm>
              <a:off x="1693664" y="5958036"/>
              <a:ext cx="168275" cy="134938"/>
              <a:chOff x="1114" y="3638"/>
              <a:chExt cx="106" cy="85"/>
            </a:xfrm>
          </p:grpSpPr>
          <p:sp>
            <p:nvSpPr>
              <p:cNvPr id="1193" name="Freeform 12"/>
              <p:cNvSpPr>
                <a:spLocks/>
              </p:cNvSpPr>
              <p:nvPr/>
            </p:nvSpPr>
            <p:spPr bwMode="auto">
              <a:xfrm>
                <a:off x="1114" y="3638"/>
                <a:ext cx="106" cy="79"/>
              </a:xfrm>
              <a:custGeom>
                <a:avLst/>
                <a:gdLst>
                  <a:gd name="T0" fmla="*/ 92 w 106"/>
                  <a:gd name="T1" fmla="*/ 59 h 79"/>
                  <a:gd name="T2" fmla="*/ 96 w 106"/>
                  <a:gd name="T3" fmla="*/ 50 h 79"/>
                  <a:gd name="T4" fmla="*/ 97 w 106"/>
                  <a:gd name="T5" fmla="*/ 39 h 79"/>
                  <a:gd name="T6" fmla="*/ 95 w 106"/>
                  <a:gd name="T7" fmla="*/ 27 h 79"/>
                  <a:gd name="T8" fmla="*/ 91 w 106"/>
                  <a:gd name="T9" fmla="*/ 17 h 79"/>
                  <a:gd name="T10" fmla="*/ 84 w 106"/>
                  <a:gd name="T11" fmla="*/ 9 h 79"/>
                  <a:gd name="T12" fmla="*/ 75 w 106"/>
                  <a:gd name="T13" fmla="*/ 3 h 79"/>
                  <a:gd name="T14" fmla="*/ 64 w 106"/>
                  <a:gd name="T15" fmla="*/ 0 h 79"/>
                  <a:gd name="T16" fmla="*/ 64 w 106"/>
                  <a:gd name="T17" fmla="*/ 2 h 79"/>
                  <a:gd name="T18" fmla="*/ 74 w 106"/>
                  <a:gd name="T19" fmla="*/ 5 h 79"/>
                  <a:gd name="T20" fmla="*/ 82 w 106"/>
                  <a:gd name="T21" fmla="*/ 10 h 79"/>
                  <a:gd name="T22" fmla="*/ 89 w 106"/>
                  <a:gd name="T23" fmla="*/ 18 h 79"/>
                  <a:gd name="T24" fmla="*/ 93 w 106"/>
                  <a:gd name="T25" fmla="*/ 28 h 79"/>
                  <a:gd name="T26" fmla="*/ 95 w 106"/>
                  <a:gd name="T27" fmla="*/ 39 h 79"/>
                  <a:gd name="T28" fmla="*/ 93 w 106"/>
                  <a:gd name="T29" fmla="*/ 50 h 79"/>
                  <a:gd name="T30" fmla="*/ 89 w 106"/>
                  <a:gd name="T31" fmla="*/ 59 h 79"/>
                  <a:gd name="T32" fmla="*/ 83 w 106"/>
                  <a:gd name="T33" fmla="*/ 67 h 79"/>
                  <a:gd name="T34" fmla="*/ 76 w 106"/>
                  <a:gd name="T35" fmla="*/ 72 h 79"/>
                  <a:gd name="T36" fmla="*/ 67 w 106"/>
                  <a:gd name="T37" fmla="*/ 76 h 79"/>
                  <a:gd name="T38" fmla="*/ 59 w 106"/>
                  <a:gd name="T39" fmla="*/ 76 h 79"/>
                  <a:gd name="T40" fmla="*/ 52 w 106"/>
                  <a:gd name="T41" fmla="*/ 75 h 79"/>
                  <a:gd name="T42" fmla="*/ 45 w 106"/>
                  <a:gd name="T43" fmla="*/ 72 h 79"/>
                  <a:gd name="T44" fmla="*/ 39 w 106"/>
                  <a:gd name="T45" fmla="*/ 68 h 79"/>
                  <a:gd name="T46" fmla="*/ 34 w 106"/>
                  <a:gd name="T47" fmla="*/ 62 h 79"/>
                  <a:gd name="T48" fmla="*/ 30 w 106"/>
                  <a:gd name="T49" fmla="*/ 56 h 79"/>
                  <a:gd name="T50" fmla="*/ 28 w 106"/>
                  <a:gd name="T51" fmla="*/ 56 h 79"/>
                  <a:gd name="T52" fmla="*/ 30 w 106"/>
                  <a:gd name="T53" fmla="*/ 60 h 79"/>
                  <a:gd name="T54" fmla="*/ 32 w 106"/>
                  <a:gd name="T55" fmla="*/ 64 h 79"/>
                  <a:gd name="T56" fmla="*/ 10 w 106"/>
                  <a:gd name="T57" fmla="*/ 67 h 79"/>
                  <a:gd name="T58" fmla="*/ 35 w 106"/>
                  <a:gd name="T59" fmla="*/ 67 h 79"/>
                  <a:gd name="T60" fmla="*/ 37 w 106"/>
                  <a:gd name="T61" fmla="*/ 69 h 79"/>
                  <a:gd name="T62" fmla="*/ 38 w 106"/>
                  <a:gd name="T63" fmla="*/ 70 h 79"/>
                  <a:gd name="T64" fmla="*/ 41 w 106"/>
                  <a:gd name="T65" fmla="*/ 72 h 79"/>
                  <a:gd name="T66" fmla="*/ 45 w 106"/>
                  <a:gd name="T67" fmla="*/ 74 h 79"/>
                  <a:gd name="T68" fmla="*/ 48 w 106"/>
                  <a:gd name="T69" fmla="*/ 76 h 79"/>
                  <a:gd name="T70" fmla="*/ 52 w 106"/>
                  <a:gd name="T71" fmla="*/ 77 h 79"/>
                  <a:gd name="T72" fmla="*/ 56 w 106"/>
                  <a:gd name="T73" fmla="*/ 78 h 79"/>
                  <a:gd name="T74" fmla="*/ 59 w 106"/>
                  <a:gd name="T75" fmla="*/ 79 h 79"/>
                  <a:gd name="T76" fmla="*/ 61 w 106"/>
                  <a:gd name="T77" fmla="*/ 79 h 79"/>
                  <a:gd name="T78" fmla="*/ 62 w 106"/>
                  <a:gd name="T79" fmla="*/ 78 h 79"/>
                  <a:gd name="T80" fmla="*/ 63 w 106"/>
                  <a:gd name="T81" fmla="*/ 78 h 79"/>
                  <a:gd name="T82" fmla="*/ 73 w 106"/>
                  <a:gd name="T83" fmla="*/ 76 h 79"/>
                  <a:gd name="T84" fmla="*/ 76 w 106"/>
                  <a:gd name="T85" fmla="*/ 75 h 79"/>
                  <a:gd name="T86" fmla="*/ 79 w 106"/>
                  <a:gd name="T87" fmla="*/ 73 h 79"/>
                  <a:gd name="T88" fmla="*/ 81 w 106"/>
                  <a:gd name="T89" fmla="*/ 72 h 79"/>
                  <a:gd name="T90" fmla="*/ 83 w 106"/>
                  <a:gd name="T91" fmla="*/ 70 h 79"/>
                  <a:gd name="T92" fmla="*/ 86 w 106"/>
                  <a:gd name="T93" fmla="*/ 68 h 79"/>
                  <a:gd name="T94" fmla="*/ 106 w 106"/>
                  <a:gd name="T95" fmla="*/ 6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 h="79">
                    <a:moveTo>
                      <a:pt x="88" y="65"/>
                    </a:moveTo>
                    <a:lnTo>
                      <a:pt x="90" y="62"/>
                    </a:lnTo>
                    <a:lnTo>
                      <a:pt x="92" y="59"/>
                    </a:lnTo>
                    <a:lnTo>
                      <a:pt x="93" y="56"/>
                    </a:lnTo>
                    <a:lnTo>
                      <a:pt x="95" y="53"/>
                    </a:lnTo>
                    <a:lnTo>
                      <a:pt x="96" y="50"/>
                    </a:lnTo>
                    <a:lnTo>
                      <a:pt x="96" y="46"/>
                    </a:lnTo>
                    <a:lnTo>
                      <a:pt x="97" y="43"/>
                    </a:lnTo>
                    <a:lnTo>
                      <a:pt x="97" y="39"/>
                    </a:lnTo>
                    <a:lnTo>
                      <a:pt x="97" y="35"/>
                    </a:lnTo>
                    <a:lnTo>
                      <a:pt x="96" y="31"/>
                    </a:lnTo>
                    <a:lnTo>
                      <a:pt x="95" y="27"/>
                    </a:lnTo>
                    <a:lnTo>
                      <a:pt x="94" y="24"/>
                    </a:lnTo>
                    <a:lnTo>
                      <a:pt x="93" y="20"/>
                    </a:lnTo>
                    <a:lnTo>
                      <a:pt x="91" y="17"/>
                    </a:lnTo>
                    <a:lnTo>
                      <a:pt x="89" y="14"/>
                    </a:lnTo>
                    <a:lnTo>
                      <a:pt x="86" y="11"/>
                    </a:lnTo>
                    <a:lnTo>
                      <a:pt x="84" y="9"/>
                    </a:lnTo>
                    <a:lnTo>
                      <a:pt x="81" y="6"/>
                    </a:lnTo>
                    <a:lnTo>
                      <a:pt x="78" y="4"/>
                    </a:lnTo>
                    <a:lnTo>
                      <a:pt x="75" y="3"/>
                    </a:lnTo>
                    <a:lnTo>
                      <a:pt x="71" y="1"/>
                    </a:lnTo>
                    <a:lnTo>
                      <a:pt x="68" y="0"/>
                    </a:lnTo>
                    <a:lnTo>
                      <a:pt x="64" y="0"/>
                    </a:lnTo>
                    <a:lnTo>
                      <a:pt x="61" y="0"/>
                    </a:lnTo>
                    <a:lnTo>
                      <a:pt x="61" y="2"/>
                    </a:lnTo>
                    <a:lnTo>
                      <a:pt x="64" y="2"/>
                    </a:lnTo>
                    <a:lnTo>
                      <a:pt x="67" y="3"/>
                    </a:lnTo>
                    <a:lnTo>
                      <a:pt x="71" y="3"/>
                    </a:lnTo>
                    <a:lnTo>
                      <a:pt x="74" y="5"/>
                    </a:lnTo>
                    <a:lnTo>
                      <a:pt x="77" y="6"/>
                    </a:lnTo>
                    <a:lnTo>
                      <a:pt x="80" y="8"/>
                    </a:lnTo>
                    <a:lnTo>
                      <a:pt x="82" y="10"/>
                    </a:lnTo>
                    <a:lnTo>
                      <a:pt x="85" y="13"/>
                    </a:lnTo>
                    <a:lnTo>
                      <a:pt x="87" y="15"/>
                    </a:lnTo>
                    <a:lnTo>
                      <a:pt x="89" y="18"/>
                    </a:lnTo>
                    <a:lnTo>
                      <a:pt x="91" y="21"/>
                    </a:lnTo>
                    <a:lnTo>
                      <a:pt x="92" y="25"/>
                    </a:lnTo>
                    <a:lnTo>
                      <a:pt x="93" y="28"/>
                    </a:lnTo>
                    <a:lnTo>
                      <a:pt x="94" y="32"/>
                    </a:lnTo>
                    <a:lnTo>
                      <a:pt x="95" y="35"/>
                    </a:lnTo>
                    <a:lnTo>
                      <a:pt x="95" y="39"/>
                    </a:lnTo>
                    <a:lnTo>
                      <a:pt x="95" y="43"/>
                    </a:lnTo>
                    <a:lnTo>
                      <a:pt x="94" y="46"/>
                    </a:lnTo>
                    <a:lnTo>
                      <a:pt x="93" y="50"/>
                    </a:lnTo>
                    <a:lnTo>
                      <a:pt x="92" y="53"/>
                    </a:lnTo>
                    <a:lnTo>
                      <a:pt x="91" y="56"/>
                    </a:lnTo>
                    <a:lnTo>
                      <a:pt x="89" y="59"/>
                    </a:lnTo>
                    <a:lnTo>
                      <a:pt x="88" y="62"/>
                    </a:lnTo>
                    <a:lnTo>
                      <a:pt x="86" y="64"/>
                    </a:lnTo>
                    <a:lnTo>
                      <a:pt x="83" y="67"/>
                    </a:lnTo>
                    <a:lnTo>
                      <a:pt x="81" y="69"/>
                    </a:lnTo>
                    <a:lnTo>
                      <a:pt x="78" y="71"/>
                    </a:lnTo>
                    <a:lnTo>
                      <a:pt x="76" y="72"/>
                    </a:lnTo>
                    <a:lnTo>
                      <a:pt x="73" y="74"/>
                    </a:lnTo>
                    <a:lnTo>
                      <a:pt x="70" y="75"/>
                    </a:lnTo>
                    <a:lnTo>
                      <a:pt x="67" y="76"/>
                    </a:lnTo>
                    <a:lnTo>
                      <a:pt x="63" y="76"/>
                    </a:lnTo>
                    <a:lnTo>
                      <a:pt x="59" y="76"/>
                    </a:lnTo>
                    <a:lnTo>
                      <a:pt x="59" y="76"/>
                    </a:lnTo>
                    <a:lnTo>
                      <a:pt x="56" y="76"/>
                    </a:lnTo>
                    <a:lnTo>
                      <a:pt x="54" y="75"/>
                    </a:lnTo>
                    <a:lnTo>
                      <a:pt x="52" y="75"/>
                    </a:lnTo>
                    <a:lnTo>
                      <a:pt x="49" y="74"/>
                    </a:lnTo>
                    <a:lnTo>
                      <a:pt x="47" y="73"/>
                    </a:lnTo>
                    <a:lnTo>
                      <a:pt x="45" y="72"/>
                    </a:lnTo>
                    <a:lnTo>
                      <a:pt x="43" y="71"/>
                    </a:lnTo>
                    <a:lnTo>
                      <a:pt x="41" y="69"/>
                    </a:lnTo>
                    <a:lnTo>
                      <a:pt x="39" y="68"/>
                    </a:lnTo>
                    <a:lnTo>
                      <a:pt x="37" y="66"/>
                    </a:lnTo>
                    <a:lnTo>
                      <a:pt x="36" y="64"/>
                    </a:lnTo>
                    <a:lnTo>
                      <a:pt x="34" y="62"/>
                    </a:lnTo>
                    <a:lnTo>
                      <a:pt x="33" y="60"/>
                    </a:lnTo>
                    <a:lnTo>
                      <a:pt x="32" y="58"/>
                    </a:lnTo>
                    <a:lnTo>
                      <a:pt x="30" y="56"/>
                    </a:lnTo>
                    <a:lnTo>
                      <a:pt x="29" y="53"/>
                    </a:lnTo>
                    <a:lnTo>
                      <a:pt x="27" y="54"/>
                    </a:lnTo>
                    <a:lnTo>
                      <a:pt x="28" y="56"/>
                    </a:lnTo>
                    <a:lnTo>
                      <a:pt x="29" y="57"/>
                    </a:lnTo>
                    <a:lnTo>
                      <a:pt x="29" y="59"/>
                    </a:lnTo>
                    <a:lnTo>
                      <a:pt x="30" y="60"/>
                    </a:lnTo>
                    <a:lnTo>
                      <a:pt x="31" y="61"/>
                    </a:lnTo>
                    <a:lnTo>
                      <a:pt x="32" y="62"/>
                    </a:lnTo>
                    <a:lnTo>
                      <a:pt x="32" y="64"/>
                    </a:lnTo>
                    <a:lnTo>
                      <a:pt x="33" y="65"/>
                    </a:lnTo>
                    <a:lnTo>
                      <a:pt x="10" y="65"/>
                    </a:lnTo>
                    <a:lnTo>
                      <a:pt x="10" y="67"/>
                    </a:lnTo>
                    <a:lnTo>
                      <a:pt x="35" y="67"/>
                    </a:lnTo>
                    <a:lnTo>
                      <a:pt x="35" y="67"/>
                    </a:lnTo>
                    <a:lnTo>
                      <a:pt x="35" y="67"/>
                    </a:lnTo>
                    <a:lnTo>
                      <a:pt x="35" y="68"/>
                    </a:lnTo>
                    <a:lnTo>
                      <a:pt x="36" y="68"/>
                    </a:lnTo>
                    <a:lnTo>
                      <a:pt x="37" y="69"/>
                    </a:lnTo>
                    <a:lnTo>
                      <a:pt x="37" y="69"/>
                    </a:lnTo>
                    <a:lnTo>
                      <a:pt x="38" y="70"/>
                    </a:lnTo>
                    <a:lnTo>
                      <a:pt x="38" y="70"/>
                    </a:lnTo>
                    <a:lnTo>
                      <a:pt x="0" y="70"/>
                    </a:lnTo>
                    <a:lnTo>
                      <a:pt x="0" y="72"/>
                    </a:lnTo>
                    <a:lnTo>
                      <a:pt x="41" y="72"/>
                    </a:lnTo>
                    <a:lnTo>
                      <a:pt x="42" y="73"/>
                    </a:lnTo>
                    <a:lnTo>
                      <a:pt x="44" y="74"/>
                    </a:lnTo>
                    <a:lnTo>
                      <a:pt x="45" y="74"/>
                    </a:lnTo>
                    <a:lnTo>
                      <a:pt x="46" y="75"/>
                    </a:lnTo>
                    <a:lnTo>
                      <a:pt x="47" y="76"/>
                    </a:lnTo>
                    <a:lnTo>
                      <a:pt x="48" y="76"/>
                    </a:lnTo>
                    <a:lnTo>
                      <a:pt x="49" y="76"/>
                    </a:lnTo>
                    <a:lnTo>
                      <a:pt x="51" y="77"/>
                    </a:lnTo>
                    <a:lnTo>
                      <a:pt x="52" y="77"/>
                    </a:lnTo>
                    <a:lnTo>
                      <a:pt x="53" y="78"/>
                    </a:lnTo>
                    <a:lnTo>
                      <a:pt x="54" y="78"/>
                    </a:lnTo>
                    <a:lnTo>
                      <a:pt x="56" y="78"/>
                    </a:lnTo>
                    <a:lnTo>
                      <a:pt x="57" y="78"/>
                    </a:lnTo>
                    <a:lnTo>
                      <a:pt x="58" y="78"/>
                    </a:lnTo>
                    <a:lnTo>
                      <a:pt x="59" y="79"/>
                    </a:lnTo>
                    <a:lnTo>
                      <a:pt x="61" y="79"/>
                    </a:lnTo>
                    <a:lnTo>
                      <a:pt x="61" y="79"/>
                    </a:lnTo>
                    <a:lnTo>
                      <a:pt x="61" y="79"/>
                    </a:lnTo>
                    <a:lnTo>
                      <a:pt x="62" y="79"/>
                    </a:lnTo>
                    <a:lnTo>
                      <a:pt x="62" y="78"/>
                    </a:lnTo>
                    <a:lnTo>
                      <a:pt x="62" y="78"/>
                    </a:lnTo>
                    <a:lnTo>
                      <a:pt x="63" y="78"/>
                    </a:lnTo>
                    <a:lnTo>
                      <a:pt x="63" y="78"/>
                    </a:lnTo>
                    <a:lnTo>
                      <a:pt x="63" y="78"/>
                    </a:lnTo>
                    <a:lnTo>
                      <a:pt x="95" y="78"/>
                    </a:lnTo>
                    <a:lnTo>
                      <a:pt x="95" y="76"/>
                    </a:lnTo>
                    <a:lnTo>
                      <a:pt x="73" y="76"/>
                    </a:lnTo>
                    <a:lnTo>
                      <a:pt x="74" y="76"/>
                    </a:lnTo>
                    <a:lnTo>
                      <a:pt x="75" y="75"/>
                    </a:lnTo>
                    <a:lnTo>
                      <a:pt x="76" y="75"/>
                    </a:lnTo>
                    <a:lnTo>
                      <a:pt x="77" y="74"/>
                    </a:lnTo>
                    <a:lnTo>
                      <a:pt x="78" y="74"/>
                    </a:lnTo>
                    <a:lnTo>
                      <a:pt x="79" y="73"/>
                    </a:lnTo>
                    <a:lnTo>
                      <a:pt x="79" y="73"/>
                    </a:lnTo>
                    <a:lnTo>
                      <a:pt x="80" y="72"/>
                    </a:lnTo>
                    <a:lnTo>
                      <a:pt x="81" y="72"/>
                    </a:lnTo>
                    <a:lnTo>
                      <a:pt x="82" y="71"/>
                    </a:lnTo>
                    <a:lnTo>
                      <a:pt x="83" y="70"/>
                    </a:lnTo>
                    <a:lnTo>
                      <a:pt x="83" y="70"/>
                    </a:lnTo>
                    <a:lnTo>
                      <a:pt x="84" y="69"/>
                    </a:lnTo>
                    <a:lnTo>
                      <a:pt x="85" y="68"/>
                    </a:lnTo>
                    <a:lnTo>
                      <a:pt x="86" y="68"/>
                    </a:lnTo>
                    <a:lnTo>
                      <a:pt x="86" y="67"/>
                    </a:lnTo>
                    <a:lnTo>
                      <a:pt x="86" y="67"/>
                    </a:lnTo>
                    <a:lnTo>
                      <a:pt x="106" y="67"/>
                    </a:lnTo>
                    <a:lnTo>
                      <a:pt x="106" y="65"/>
                    </a:lnTo>
                    <a:lnTo>
                      <a:pt x="88"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94" name="Rectangle 13"/>
              <p:cNvSpPr>
                <a:spLocks noChangeArrowheads="1"/>
              </p:cNvSpPr>
              <p:nvPr/>
            </p:nvSpPr>
            <p:spPr bwMode="auto">
              <a:xfrm>
                <a:off x="1149" y="3720"/>
                <a:ext cx="42"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95" name="Freeform 14"/>
              <p:cNvSpPr>
                <a:spLocks/>
              </p:cNvSpPr>
              <p:nvPr/>
            </p:nvSpPr>
            <p:spPr bwMode="auto">
              <a:xfrm>
                <a:off x="1148" y="3647"/>
                <a:ext cx="54" cy="60"/>
              </a:xfrm>
              <a:custGeom>
                <a:avLst/>
                <a:gdLst>
                  <a:gd name="T0" fmla="*/ 33 w 54"/>
                  <a:gd name="T1" fmla="*/ 26 h 60"/>
                  <a:gd name="T2" fmla="*/ 35 w 54"/>
                  <a:gd name="T3" fmla="*/ 27 h 60"/>
                  <a:gd name="T4" fmla="*/ 41 w 54"/>
                  <a:gd name="T5" fmla="*/ 28 h 60"/>
                  <a:gd name="T6" fmla="*/ 47 w 54"/>
                  <a:gd name="T7" fmla="*/ 40 h 60"/>
                  <a:gd name="T8" fmla="*/ 33 w 54"/>
                  <a:gd name="T9" fmla="*/ 49 h 60"/>
                  <a:gd name="T10" fmla="*/ 21 w 54"/>
                  <a:gd name="T11" fmla="*/ 52 h 60"/>
                  <a:gd name="T12" fmla="*/ 25 w 54"/>
                  <a:gd name="T13" fmla="*/ 33 h 60"/>
                  <a:gd name="T14" fmla="*/ 13 w 54"/>
                  <a:gd name="T15" fmla="*/ 32 h 60"/>
                  <a:gd name="T16" fmla="*/ 15 w 54"/>
                  <a:gd name="T17" fmla="*/ 30 h 60"/>
                  <a:gd name="T18" fmla="*/ 21 w 54"/>
                  <a:gd name="T19" fmla="*/ 22 h 60"/>
                  <a:gd name="T20" fmla="*/ 25 w 54"/>
                  <a:gd name="T21" fmla="*/ 8 h 60"/>
                  <a:gd name="T22" fmla="*/ 25 w 54"/>
                  <a:gd name="T23" fmla="*/ 6 h 60"/>
                  <a:gd name="T24" fmla="*/ 26 w 54"/>
                  <a:gd name="T25" fmla="*/ 6 h 60"/>
                  <a:gd name="T26" fmla="*/ 27 w 54"/>
                  <a:gd name="T27" fmla="*/ 5 h 60"/>
                  <a:gd name="T28" fmla="*/ 28 w 54"/>
                  <a:gd name="T29" fmla="*/ 6 h 60"/>
                  <a:gd name="T30" fmla="*/ 29 w 54"/>
                  <a:gd name="T31" fmla="*/ 7 h 60"/>
                  <a:gd name="T32" fmla="*/ 43 w 54"/>
                  <a:gd name="T33" fmla="*/ 6 h 60"/>
                  <a:gd name="T34" fmla="*/ 40 w 54"/>
                  <a:gd name="T35" fmla="*/ 4 h 60"/>
                  <a:gd name="T36" fmla="*/ 37 w 54"/>
                  <a:gd name="T37" fmla="*/ 3 h 60"/>
                  <a:gd name="T38" fmla="*/ 34 w 54"/>
                  <a:gd name="T39" fmla="*/ 1 h 60"/>
                  <a:gd name="T40" fmla="*/ 31 w 54"/>
                  <a:gd name="T41" fmla="*/ 1 h 60"/>
                  <a:gd name="T42" fmla="*/ 28 w 54"/>
                  <a:gd name="T43" fmla="*/ 0 h 60"/>
                  <a:gd name="T44" fmla="*/ 21 w 54"/>
                  <a:gd name="T45" fmla="*/ 1 h 60"/>
                  <a:gd name="T46" fmla="*/ 14 w 54"/>
                  <a:gd name="T47" fmla="*/ 4 h 60"/>
                  <a:gd name="T48" fmla="*/ 8 w 54"/>
                  <a:gd name="T49" fmla="*/ 9 h 60"/>
                  <a:gd name="T50" fmla="*/ 3 w 54"/>
                  <a:gd name="T51" fmla="*/ 16 h 60"/>
                  <a:gd name="T52" fmla="*/ 0 w 54"/>
                  <a:gd name="T53" fmla="*/ 24 h 60"/>
                  <a:gd name="T54" fmla="*/ 0 w 54"/>
                  <a:gd name="T55" fmla="*/ 33 h 60"/>
                  <a:gd name="T56" fmla="*/ 2 w 54"/>
                  <a:gd name="T57" fmla="*/ 42 h 60"/>
                  <a:gd name="T58" fmla="*/ 6 w 54"/>
                  <a:gd name="T59" fmla="*/ 49 h 60"/>
                  <a:gd name="T60" fmla="*/ 12 w 54"/>
                  <a:gd name="T61" fmla="*/ 55 h 60"/>
                  <a:gd name="T62" fmla="*/ 19 w 54"/>
                  <a:gd name="T63" fmla="*/ 58 h 60"/>
                  <a:gd name="T64" fmla="*/ 27 w 54"/>
                  <a:gd name="T65" fmla="*/ 60 h 60"/>
                  <a:gd name="T66" fmla="*/ 35 w 54"/>
                  <a:gd name="T67" fmla="*/ 58 h 60"/>
                  <a:gd name="T68" fmla="*/ 42 w 54"/>
                  <a:gd name="T69" fmla="*/ 55 h 60"/>
                  <a:gd name="T70" fmla="*/ 48 w 54"/>
                  <a:gd name="T71" fmla="*/ 49 h 60"/>
                  <a:gd name="T72" fmla="*/ 52 w 54"/>
                  <a:gd name="T73" fmla="*/ 42 h 60"/>
                  <a:gd name="T74" fmla="*/ 54 w 54"/>
                  <a:gd name="T75" fmla="*/ 33 h 60"/>
                  <a:gd name="T76" fmla="*/ 54 w 54"/>
                  <a:gd name="T77" fmla="*/ 26 h 60"/>
                  <a:gd name="T78" fmla="*/ 53 w 54"/>
                  <a:gd name="T79" fmla="*/ 21 h 60"/>
                  <a:gd name="T80" fmla="*/ 51 w 54"/>
                  <a:gd name="T81" fmla="*/ 16 h 60"/>
                  <a:gd name="T82" fmla="*/ 48 w 54"/>
                  <a:gd name="T83" fmla="*/ 12 h 60"/>
                  <a:gd name="T84" fmla="*/ 45 w 54"/>
                  <a:gd name="T85" fmla="*/ 8 h 60"/>
                  <a:gd name="T86" fmla="*/ 29 w 54"/>
                  <a:gd name="T87"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60">
                    <a:moveTo>
                      <a:pt x="29" y="13"/>
                    </a:moveTo>
                    <a:lnTo>
                      <a:pt x="29" y="23"/>
                    </a:lnTo>
                    <a:lnTo>
                      <a:pt x="33" y="26"/>
                    </a:lnTo>
                    <a:lnTo>
                      <a:pt x="33" y="22"/>
                    </a:lnTo>
                    <a:lnTo>
                      <a:pt x="35" y="22"/>
                    </a:lnTo>
                    <a:lnTo>
                      <a:pt x="35" y="27"/>
                    </a:lnTo>
                    <a:lnTo>
                      <a:pt x="39" y="30"/>
                    </a:lnTo>
                    <a:lnTo>
                      <a:pt x="39" y="28"/>
                    </a:lnTo>
                    <a:lnTo>
                      <a:pt x="41" y="28"/>
                    </a:lnTo>
                    <a:lnTo>
                      <a:pt x="41" y="32"/>
                    </a:lnTo>
                    <a:lnTo>
                      <a:pt x="47" y="35"/>
                    </a:lnTo>
                    <a:lnTo>
                      <a:pt x="47" y="40"/>
                    </a:lnTo>
                    <a:lnTo>
                      <a:pt x="29" y="33"/>
                    </a:lnTo>
                    <a:lnTo>
                      <a:pt x="29" y="45"/>
                    </a:lnTo>
                    <a:lnTo>
                      <a:pt x="33" y="49"/>
                    </a:lnTo>
                    <a:lnTo>
                      <a:pt x="33" y="52"/>
                    </a:lnTo>
                    <a:lnTo>
                      <a:pt x="27" y="49"/>
                    </a:lnTo>
                    <a:lnTo>
                      <a:pt x="21" y="52"/>
                    </a:lnTo>
                    <a:lnTo>
                      <a:pt x="21" y="49"/>
                    </a:lnTo>
                    <a:lnTo>
                      <a:pt x="25" y="45"/>
                    </a:lnTo>
                    <a:lnTo>
                      <a:pt x="25" y="33"/>
                    </a:lnTo>
                    <a:lnTo>
                      <a:pt x="7" y="40"/>
                    </a:lnTo>
                    <a:lnTo>
                      <a:pt x="7" y="35"/>
                    </a:lnTo>
                    <a:lnTo>
                      <a:pt x="13" y="32"/>
                    </a:lnTo>
                    <a:lnTo>
                      <a:pt x="13" y="28"/>
                    </a:lnTo>
                    <a:lnTo>
                      <a:pt x="15" y="28"/>
                    </a:lnTo>
                    <a:lnTo>
                      <a:pt x="15" y="30"/>
                    </a:lnTo>
                    <a:lnTo>
                      <a:pt x="19" y="27"/>
                    </a:lnTo>
                    <a:lnTo>
                      <a:pt x="19" y="22"/>
                    </a:lnTo>
                    <a:lnTo>
                      <a:pt x="21" y="22"/>
                    </a:lnTo>
                    <a:lnTo>
                      <a:pt x="21" y="26"/>
                    </a:lnTo>
                    <a:lnTo>
                      <a:pt x="25" y="23"/>
                    </a:lnTo>
                    <a:lnTo>
                      <a:pt x="25" y="8"/>
                    </a:lnTo>
                    <a:lnTo>
                      <a:pt x="25" y="7"/>
                    </a:lnTo>
                    <a:lnTo>
                      <a:pt x="25" y="7"/>
                    </a:lnTo>
                    <a:lnTo>
                      <a:pt x="25" y="6"/>
                    </a:lnTo>
                    <a:lnTo>
                      <a:pt x="26" y="6"/>
                    </a:lnTo>
                    <a:lnTo>
                      <a:pt x="26" y="6"/>
                    </a:lnTo>
                    <a:lnTo>
                      <a:pt x="26" y="6"/>
                    </a:lnTo>
                    <a:lnTo>
                      <a:pt x="27" y="5"/>
                    </a:lnTo>
                    <a:lnTo>
                      <a:pt x="27" y="5"/>
                    </a:lnTo>
                    <a:lnTo>
                      <a:pt x="27" y="5"/>
                    </a:lnTo>
                    <a:lnTo>
                      <a:pt x="28" y="6"/>
                    </a:lnTo>
                    <a:lnTo>
                      <a:pt x="28" y="6"/>
                    </a:lnTo>
                    <a:lnTo>
                      <a:pt x="28" y="6"/>
                    </a:lnTo>
                    <a:lnTo>
                      <a:pt x="29" y="6"/>
                    </a:lnTo>
                    <a:lnTo>
                      <a:pt x="29" y="7"/>
                    </a:lnTo>
                    <a:lnTo>
                      <a:pt x="29" y="7"/>
                    </a:lnTo>
                    <a:lnTo>
                      <a:pt x="29" y="8"/>
                    </a:lnTo>
                    <a:lnTo>
                      <a:pt x="29" y="13"/>
                    </a:lnTo>
                    <a:lnTo>
                      <a:pt x="43" y="6"/>
                    </a:lnTo>
                    <a:lnTo>
                      <a:pt x="42" y="5"/>
                    </a:lnTo>
                    <a:lnTo>
                      <a:pt x="41" y="5"/>
                    </a:lnTo>
                    <a:lnTo>
                      <a:pt x="40" y="4"/>
                    </a:lnTo>
                    <a:lnTo>
                      <a:pt x="39" y="4"/>
                    </a:lnTo>
                    <a:lnTo>
                      <a:pt x="38" y="3"/>
                    </a:lnTo>
                    <a:lnTo>
                      <a:pt x="37" y="3"/>
                    </a:lnTo>
                    <a:lnTo>
                      <a:pt x="36" y="2"/>
                    </a:lnTo>
                    <a:lnTo>
                      <a:pt x="35" y="2"/>
                    </a:lnTo>
                    <a:lnTo>
                      <a:pt x="34" y="1"/>
                    </a:lnTo>
                    <a:lnTo>
                      <a:pt x="33" y="1"/>
                    </a:lnTo>
                    <a:lnTo>
                      <a:pt x="32" y="1"/>
                    </a:lnTo>
                    <a:lnTo>
                      <a:pt x="31" y="1"/>
                    </a:lnTo>
                    <a:lnTo>
                      <a:pt x="30" y="1"/>
                    </a:lnTo>
                    <a:lnTo>
                      <a:pt x="29" y="0"/>
                    </a:lnTo>
                    <a:lnTo>
                      <a:pt x="28" y="0"/>
                    </a:lnTo>
                    <a:lnTo>
                      <a:pt x="27" y="0"/>
                    </a:lnTo>
                    <a:lnTo>
                      <a:pt x="24" y="1"/>
                    </a:lnTo>
                    <a:lnTo>
                      <a:pt x="21" y="1"/>
                    </a:lnTo>
                    <a:lnTo>
                      <a:pt x="19" y="2"/>
                    </a:lnTo>
                    <a:lnTo>
                      <a:pt x="16" y="3"/>
                    </a:lnTo>
                    <a:lnTo>
                      <a:pt x="14" y="4"/>
                    </a:lnTo>
                    <a:lnTo>
                      <a:pt x="12" y="5"/>
                    </a:lnTo>
                    <a:lnTo>
                      <a:pt x="10" y="7"/>
                    </a:lnTo>
                    <a:lnTo>
                      <a:pt x="8" y="9"/>
                    </a:lnTo>
                    <a:lnTo>
                      <a:pt x="6" y="11"/>
                    </a:lnTo>
                    <a:lnTo>
                      <a:pt x="4" y="14"/>
                    </a:lnTo>
                    <a:lnTo>
                      <a:pt x="3" y="16"/>
                    </a:lnTo>
                    <a:lnTo>
                      <a:pt x="2" y="19"/>
                    </a:lnTo>
                    <a:lnTo>
                      <a:pt x="1" y="21"/>
                    </a:lnTo>
                    <a:lnTo>
                      <a:pt x="0" y="24"/>
                    </a:lnTo>
                    <a:lnTo>
                      <a:pt x="0" y="27"/>
                    </a:lnTo>
                    <a:lnTo>
                      <a:pt x="0" y="30"/>
                    </a:lnTo>
                    <a:lnTo>
                      <a:pt x="0" y="33"/>
                    </a:lnTo>
                    <a:lnTo>
                      <a:pt x="0" y="36"/>
                    </a:lnTo>
                    <a:lnTo>
                      <a:pt x="1" y="39"/>
                    </a:lnTo>
                    <a:lnTo>
                      <a:pt x="2" y="42"/>
                    </a:lnTo>
                    <a:lnTo>
                      <a:pt x="3" y="44"/>
                    </a:lnTo>
                    <a:lnTo>
                      <a:pt x="4" y="47"/>
                    </a:lnTo>
                    <a:lnTo>
                      <a:pt x="6" y="49"/>
                    </a:lnTo>
                    <a:lnTo>
                      <a:pt x="8" y="51"/>
                    </a:lnTo>
                    <a:lnTo>
                      <a:pt x="10" y="53"/>
                    </a:lnTo>
                    <a:lnTo>
                      <a:pt x="12" y="55"/>
                    </a:lnTo>
                    <a:lnTo>
                      <a:pt x="14" y="56"/>
                    </a:lnTo>
                    <a:lnTo>
                      <a:pt x="16" y="57"/>
                    </a:lnTo>
                    <a:lnTo>
                      <a:pt x="19" y="58"/>
                    </a:lnTo>
                    <a:lnTo>
                      <a:pt x="21" y="59"/>
                    </a:lnTo>
                    <a:lnTo>
                      <a:pt x="24" y="60"/>
                    </a:lnTo>
                    <a:lnTo>
                      <a:pt x="27" y="60"/>
                    </a:lnTo>
                    <a:lnTo>
                      <a:pt x="30" y="60"/>
                    </a:lnTo>
                    <a:lnTo>
                      <a:pt x="32" y="59"/>
                    </a:lnTo>
                    <a:lnTo>
                      <a:pt x="35" y="58"/>
                    </a:lnTo>
                    <a:lnTo>
                      <a:pt x="37" y="57"/>
                    </a:lnTo>
                    <a:lnTo>
                      <a:pt x="40" y="56"/>
                    </a:lnTo>
                    <a:lnTo>
                      <a:pt x="42" y="55"/>
                    </a:lnTo>
                    <a:lnTo>
                      <a:pt x="44" y="53"/>
                    </a:lnTo>
                    <a:lnTo>
                      <a:pt x="46" y="51"/>
                    </a:lnTo>
                    <a:lnTo>
                      <a:pt x="48" y="49"/>
                    </a:lnTo>
                    <a:lnTo>
                      <a:pt x="49" y="47"/>
                    </a:lnTo>
                    <a:lnTo>
                      <a:pt x="51" y="44"/>
                    </a:lnTo>
                    <a:lnTo>
                      <a:pt x="52" y="42"/>
                    </a:lnTo>
                    <a:lnTo>
                      <a:pt x="53" y="39"/>
                    </a:lnTo>
                    <a:lnTo>
                      <a:pt x="54" y="36"/>
                    </a:lnTo>
                    <a:lnTo>
                      <a:pt x="54" y="33"/>
                    </a:lnTo>
                    <a:lnTo>
                      <a:pt x="54" y="30"/>
                    </a:lnTo>
                    <a:lnTo>
                      <a:pt x="54" y="28"/>
                    </a:lnTo>
                    <a:lnTo>
                      <a:pt x="54" y="26"/>
                    </a:lnTo>
                    <a:lnTo>
                      <a:pt x="54" y="25"/>
                    </a:lnTo>
                    <a:lnTo>
                      <a:pt x="53" y="23"/>
                    </a:lnTo>
                    <a:lnTo>
                      <a:pt x="53" y="21"/>
                    </a:lnTo>
                    <a:lnTo>
                      <a:pt x="52" y="19"/>
                    </a:lnTo>
                    <a:lnTo>
                      <a:pt x="52" y="18"/>
                    </a:lnTo>
                    <a:lnTo>
                      <a:pt x="51" y="16"/>
                    </a:lnTo>
                    <a:lnTo>
                      <a:pt x="50" y="15"/>
                    </a:lnTo>
                    <a:lnTo>
                      <a:pt x="49" y="13"/>
                    </a:lnTo>
                    <a:lnTo>
                      <a:pt x="48" y="12"/>
                    </a:lnTo>
                    <a:lnTo>
                      <a:pt x="47" y="10"/>
                    </a:lnTo>
                    <a:lnTo>
                      <a:pt x="46" y="9"/>
                    </a:lnTo>
                    <a:lnTo>
                      <a:pt x="45" y="8"/>
                    </a:lnTo>
                    <a:lnTo>
                      <a:pt x="44" y="7"/>
                    </a:lnTo>
                    <a:lnTo>
                      <a:pt x="43" y="6"/>
                    </a:lnTo>
                    <a:lnTo>
                      <a:pt x="29" y="13"/>
                    </a:lnTo>
                    <a:close/>
                  </a:path>
                </a:pathLst>
              </a:custGeom>
              <a:solidFill>
                <a:srgbClr val="009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grpSp>
        <p:grpSp>
          <p:nvGrpSpPr>
            <p:cNvPr id="8" name="Group 19"/>
            <p:cNvGrpSpPr>
              <a:grpSpLocks/>
            </p:cNvGrpSpPr>
            <p:nvPr/>
          </p:nvGrpSpPr>
          <p:grpSpPr bwMode="auto">
            <a:xfrm>
              <a:off x="2222302" y="4803924"/>
              <a:ext cx="173037" cy="139700"/>
              <a:chOff x="1447" y="2911"/>
              <a:chExt cx="109" cy="88"/>
            </a:xfrm>
          </p:grpSpPr>
          <p:sp>
            <p:nvSpPr>
              <p:cNvPr id="1190" name="Freeform 16"/>
              <p:cNvSpPr>
                <a:spLocks/>
              </p:cNvSpPr>
              <p:nvPr/>
            </p:nvSpPr>
            <p:spPr bwMode="auto">
              <a:xfrm>
                <a:off x="1447" y="2911"/>
                <a:ext cx="109" cy="82"/>
              </a:xfrm>
              <a:custGeom>
                <a:avLst/>
                <a:gdLst>
                  <a:gd name="T0" fmla="*/ 95 w 109"/>
                  <a:gd name="T1" fmla="*/ 62 h 82"/>
                  <a:gd name="T2" fmla="*/ 98 w 109"/>
                  <a:gd name="T3" fmla="*/ 52 h 82"/>
                  <a:gd name="T4" fmla="*/ 100 w 109"/>
                  <a:gd name="T5" fmla="*/ 41 h 82"/>
                  <a:gd name="T6" fmla="*/ 98 w 109"/>
                  <a:gd name="T7" fmla="*/ 29 h 82"/>
                  <a:gd name="T8" fmla="*/ 93 w 109"/>
                  <a:gd name="T9" fmla="*/ 18 h 82"/>
                  <a:gd name="T10" fmla="*/ 86 w 109"/>
                  <a:gd name="T11" fmla="*/ 9 h 82"/>
                  <a:gd name="T12" fmla="*/ 77 w 109"/>
                  <a:gd name="T13" fmla="*/ 3 h 82"/>
                  <a:gd name="T14" fmla="*/ 66 w 109"/>
                  <a:gd name="T15" fmla="*/ 0 h 82"/>
                  <a:gd name="T16" fmla="*/ 66 w 109"/>
                  <a:gd name="T17" fmla="*/ 3 h 82"/>
                  <a:gd name="T18" fmla="*/ 76 w 109"/>
                  <a:gd name="T19" fmla="*/ 6 h 82"/>
                  <a:gd name="T20" fmla="*/ 85 w 109"/>
                  <a:gd name="T21" fmla="*/ 11 h 82"/>
                  <a:gd name="T22" fmla="*/ 92 w 109"/>
                  <a:gd name="T23" fmla="*/ 19 h 82"/>
                  <a:gd name="T24" fmla="*/ 96 w 109"/>
                  <a:gd name="T25" fmla="*/ 30 h 82"/>
                  <a:gd name="T26" fmla="*/ 98 w 109"/>
                  <a:gd name="T27" fmla="*/ 41 h 82"/>
                  <a:gd name="T28" fmla="*/ 96 w 109"/>
                  <a:gd name="T29" fmla="*/ 52 h 82"/>
                  <a:gd name="T30" fmla="*/ 92 w 109"/>
                  <a:gd name="T31" fmla="*/ 62 h 82"/>
                  <a:gd name="T32" fmla="*/ 86 w 109"/>
                  <a:gd name="T33" fmla="*/ 70 h 82"/>
                  <a:gd name="T34" fmla="*/ 78 w 109"/>
                  <a:gd name="T35" fmla="*/ 76 h 82"/>
                  <a:gd name="T36" fmla="*/ 69 w 109"/>
                  <a:gd name="T37" fmla="*/ 79 h 82"/>
                  <a:gd name="T38" fmla="*/ 61 w 109"/>
                  <a:gd name="T39" fmla="*/ 79 h 82"/>
                  <a:gd name="T40" fmla="*/ 53 w 109"/>
                  <a:gd name="T41" fmla="*/ 78 h 82"/>
                  <a:gd name="T42" fmla="*/ 47 w 109"/>
                  <a:gd name="T43" fmla="*/ 75 h 82"/>
                  <a:gd name="T44" fmla="*/ 40 w 109"/>
                  <a:gd name="T45" fmla="*/ 71 h 82"/>
                  <a:gd name="T46" fmla="*/ 35 w 109"/>
                  <a:gd name="T47" fmla="*/ 65 h 82"/>
                  <a:gd name="T48" fmla="*/ 31 w 109"/>
                  <a:gd name="T49" fmla="*/ 58 h 82"/>
                  <a:gd name="T50" fmla="*/ 29 w 109"/>
                  <a:gd name="T51" fmla="*/ 58 h 82"/>
                  <a:gd name="T52" fmla="*/ 31 w 109"/>
                  <a:gd name="T53" fmla="*/ 63 h 82"/>
                  <a:gd name="T54" fmla="*/ 33 w 109"/>
                  <a:gd name="T55" fmla="*/ 66 h 82"/>
                  <a:gd name="T56" fmla="*/ 11 w 109"/>
                  <a:gd name="T57" fmla="*/ 70 h 82"/>
                  <a:gd name="T58" fmla="*/ 36 w 109"/>
                  <a:gd name="T59" fmla="*/ 70 h 82"/>
                  <a:gd name="T60" fmla="*/ 38 w 109"/>
                  <a:gd name="T61" fmla="*/ 72 h 82"/>
                  <a:gd name="T62" fmla="*/ 40 w 109"/>
                  <a:gd name="T63" fmla="*/ 73 h 82"/>
                  <a:gd name="T64" fmla="*/ 43 w 109"/>
                  <a:gd name="T65" fmla="*/ 76 h 82"/>
                  <a:gd name="T66" fmla="*/ 46 w 109"/>
                  <a:gd name="T67" fmla="*/ 78 h 82"/>
                  <a:gd name="T68" fmla="*/ 50 w 109"/>
                  <a:gd name="T69" fmla="*/ 79 h 82"/>
                  <a:gd name="T70" fmla="*/ 53 w 109"/>
                  <a:gd name="T71" fmla="*/ 81 h 82"/>
                  <a:gd name="T72" fmla="*/ 57 w 109"/>
                  <a:gd name="T73" fmla="*/ 82 h 82"/>
                  <a:gd name="T74" fmla="*/ 61 w 109"/>
                  <a:gd name="T75" fmla="*/ 82 h 82"/>
                  <a:gd name="T76" fmla="*/ 63 w 109"/>
                  <a:gd name="T77" fmla="*/ 82 h 82"/>
                  <a:gd name="T78" fmla="*/ 64 w 109"/>
                  <a:gd name="T79" fmla="*/ 82 h 82"/>
                  <a:gd name="T80" fmla="*/ 65 w 109"/>
                  <a:gd name="T81" fmla="*/ 82 h 82"/>
                  <a:gd name="T82" fmla="*/ 75 w 109"/>
                  <a:gd name="T83" fmla="*/ 79 h 82"/>
                  <a:gd name="T84" fmla="*/ 78 w 109"/>
                  <a:gd name="T85" fmla="*/ 78 h 82"/>
                  <a:gd name="T86" fmla="*/ 81 w 109"/>
                  <a:gd name="T87" fmla="*/ 76 h 82"/>
                  <a:gd name="T88" fmla="*/ 84 w 109"/>
                  <a:gd name="T89" fmla="*/ 75 h 82"/>
                  <a:gd name="T90" fmla="*/ 86 w 109"/>
                  <a:gd name="T91" fmla="*/ 73 h 82"/>
                  <a:gd name="T92" fmla="*/ 88 w 109"/>
                  <a:gd name="T93" fmla="*/ 70 h 82"/>
                  <a:gd name="T94" fmla="*/ 109 w 109"/>
                  <a:gd name="T95"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82">
                    <a:moveTo>
                      <a:pt x="91" y="68"/>
                    </a:moveTo>
                    <a:lnTo>
                      <a:pt x="93" y="65"/>
                    </a:lnTo>
                    <a:lnTo>
                      <a:pt x="95" y="62"/>
                    </a:lnTo>
                    <a:lnTo>
                      <a:pt x="96" y="59"/>
                    </a:lnTo>
                    <a:lnTo>
                      <a:pt x="97" y="55"/>
                    </a:lnTo>
                    <a:lnTo>
                      <a:pt x="98" y="52"/>
                    </a:lnTo>
                    <a:lnTo>
                      <a:pt x="99" y="48"/>
                    </a:lnTo>
                    <a:lnTo>
                      <a:pt x="100" y="45"/>
                    </a:lnTo>
                    <a:lnTo>
                      <a:pt x="100" y="41"/>
                    </a:lnTo>
                    <a:lnTo>
                      <a:pt x="100" y="37"/>
                    </a:lnTo>
                    <a:lnTo>
                      <a:pt x="99" y="33"/>
                    </a:lnTo>
                    <a:lnTo>
                      <a:pt x="98" y="29"/>
                    </a:lnTo>
                    <a:lnTo>
                      <a:pt x="97" y="25"/>
                    </a:lnTo>
                    <a:lnTo>
                      <a:pt x="95" y="21"/>
                    </a:lnTo>
                    <a:lnTo>
                      <a:pt x="93" y="18"/>
                    </a:lnTo>
                    <a:lnTo>
                      <a:pt x="91" y="15"/>
                    </a:lnTo>
                    <a:lnTo>
                      <a:pt x="89" y="12"/>
                    </a:lnTo>
                    <a:lnTo>
                      <a:pt x="86" y="9"/>
                    </a:lnTo>
                    <a:lnTo>
                      <a:pt x="83" y="7"/>
                    </a:lnTo>
                    <a:lnTo>
                      <a:pt x="80" y="5"/>
                    </a:lnTo>
                    <a:lnTo>
                      <a:pt x="77" y="3"/>
                    </a:lnTo>
                    <a:lnTo>
                      <a:pt x="74" y="2"/>
                    </a:lnTo>
                    <a:lnTo>
                      <a:pt x="70" y="1"/>
                    </a:lnTo>
                    <a:lnTo>
                      <a:pt x="66" y="0"/>
                    </a:lnTo>
                    <a:lnTo>
                      <a:pt x="62" y="0"/>
                    </a:lnTo>
                    <a:lnTo>
                      <a:pt x="62" y="2"/>
                    </a:lnTo>
                    <a:lnTo>
                      <a:pt x="66" y="3"/>
                    </a:lnTo>
                    <a:lnTo>
                      <a:pt x="70" y="3"/>
                    </a:lnTo>
                    <a:lnTo>
                      <a:pt x="73" y="4"/>
                    </a:lnTo>
                    <a:lnTo>
                      <a:pt x="76" y="6"/>
                    </a:lnTo>
                    <a:lnTo>
                      <a:pt x="79" y="7"/>
                    </a:lnTo>
                    <a:lnTo>
                      <a:pt x="82" y="9"/>
                    </a:lnTo>
                    <a:lnTo>
                      <a:pt x="85" y="11"/>
                    </a:lnTo>
                    <a:lnTo>
                      <a:pt x="87" y="14"/>
                    </a:lnTo>
                    <a:lnTo>
                      <a:pt x="90" y="16"/>
                    </a:lnTo>
                    <a:lnTo>
                      <a:pt x="92" y="19"/>
                    </a:lnTo>
                    <a:lnTo>
                      <a:pt x="93" y="23"/>
                    </a:lnTo>
                    <a:lnTo>
                      <a:pt x="95" y="26"/>
                    </a:lnTo>
                    <a:lnTo>
                      <a:pt x="96" y="30"/>
                    </a:lnTo>
                    <a:lnTo>
                      <a:pt x="97" y="33"/>
                    </a:lnTo>
                    <a:lnTo>
                      <a:pt x="97" y="37"/>
                    </a:lnTo>
                    <a:lnTo>
                      <a:pt x="98" y="41"/>
                    </a:lnTo>
                    <a:lnTo>
                      <a:pt x="97" y="45"/>
                    </a:lnTo>
                    <a:lnTo>
                      <a:pt x="97" y="48"/>
                    </a:lnTo>
                    <a:lnTo>
                      <a:pt x="96" y="52"/>
                    </a:lnTo>
                    <a:lnTo>
                      <a:pt x="95" y="55"/>
                    </a:lnTo>
                    <a:lnTo>
                      <a:pt x="94" y="59"/>
                    </a:lnTo>
                    <a:lnTo>
                      <a:pt x="92" y="62"/>
                    </a:lnTo>
                    <a:lnTo>
                      <a:pt x="90" y="65"/>
                    </a:lnTo>
                    <a:lnTo>
                      <a:pt x="88" y="67"/>
                    </a:lnTo>
                    <a:lnTo>
                      <a:pt x="86" y="70"/>
                    </a:lnTo>
                    <a:lnTo>
                      <a:pt x="83" y="72"/>
                    </a:lnTo>
                    <a:lnTo>
                      <a:pt x="81" y="74"/>
                    </a:lnTo>
                    <a:lnTo>
                      <a:pt x="78" y="76"/>
                    </a:lnTo>
                    <a:lnTo>
                      <a:pt x="75" y="77"/>
                    </a:lnTo>
                    <a:lnTo>
                      <a:pt x="72" y="78"/>
                    </a:lnTo>
                    <a:lnTo>
                      <a:pt x="69" y="79"/>
                    </a:lnTo>
                    <a:lnTo>
                      <a:pt x="65" y="79"/>
                    </a:lnTo>
                    <a:lnTo>
                      <a:pt x="61" y="79"/>
                    </a:lnTo>
                    <a:lnTo>
                      <a:pt x="61" y="79"/>
                    </a:lnTo>
                    <a:lnTo>
                      <a:pt x="58" y="79"/>
                    </a:lnTo>
                    <a:lnTo>
                      <a:pt x="56" y="79"/>
                    </a:lnTo>
                    <a:lnTo>
                      <a:pt x="53" y="78"/>
                    </a:lnTo>
                    <a:lnTo>
                      <a:pt x="51" y="77"/>
                    </a:lnTo>
                    <a:lnTo>
                      <a:pt x="49" y="76"/>
                    </a:lnTo>
                    <a:lnTo>
                      <a:pt x="47" y="75"/>
                    </a:lnTo>
                    <a:lnTo>
                      <a:pt x="44" y="74"/>
                    </a:lnTo>
                    <a:lnTo>
                      <a:pt x="42" y="72"/>
                    </a:lnTo>
                    <a:lnTo>
                      <a:pt x="40" y="71"/>
                    </a:lnTo>
                    <a:lnTo>
                      <a:pt x="39" y="69"/>
                    </a:lnTo>
                    <a:lnTo>
                      <a:pt x="37" y="67"/>
                    </a:lnTo>
                    <a:lnTo>
                      <a:pt x="35" y="65"/>
                    </a:lnTo>
                    <a:lnTo>
                      <a:pt x="34" y="63"/>
                    </a:lnTo>
                    <a:lnTo>
                      <a:pt x="33" y="61"/>
                    </a:lnTo>
                    <a:lnTo>
                      <a:pt x="31" y="58"/>
                    </a:lnTo>
                    <a:lnTo>
                      <a:pt x="30" y="56"/>
                    </a:lnTo>
                    <a:lnTo>
                      <a:pt x="28" y="57"/>
                    </a:lnTo>
                    <a:lnTo>
                      <a:pt x="29" y="58"/>
                    </a:lnTo>
                    <a:lnTo>
                      <a:pt x="29" y="60"/>
                    </a:lnTo>
                    <a:lnTo>
                      <a:pt x="30" y="61"/>
                    </a:lnTo>
                    <a:lnTo>
                      <a:pt x="31" y="63"/>
                    </a:lnTo>
                    <a:lnTo>
                      <a:pt x="32" y="64"/>
                    </a:lnTo>
                    <a:lnTo>
                      <a:pt x="33" y="65"/>
                    </a:lnTo>
                    <a:lnTo>
                      <a:pt x="33" y="66"/>
                    </a:lnTo>
                    <a:lnTo>
                      <a:pt x="34" y="68"/>
                    </a:lnTo>
                    <a:lnTo>
                      <a:pt x="11" y="68"/>
                    </a:lnTo>
                    <a:lnTo>
                      <a:pt x="11" y="70"/>
                    </a:lnTo>
                    <a:lnTo>
                      <a:pt x="36" y="70"/>
                    </a:lnTo>
                    <a:lnTo>
                      <a:pt x="36" y="70"/>
                    </a:lnTo>
                    <a:lnTo>
                      <a:pt x="36" y="70"/>
                    </a:lnTo>
                    <a:lnTo>
                      <a:pt x="36" y="71"/>
                    </a:lnTo>
                    <a:lnTo>
                      <a:pt x="37" y="71"/>
                    </a:lnTo>
                    <a:lnTo>
                      <a:pt x="38" y="72"/>
                    </a:lnTo>
                    <a:lnTo>
                      <a:pt x="38" y="72"/>
                    </a:lnTo>
                    <a:lnTo>
                      <a:pt x="39" y="73"/>
                    </a:lnTo>
                    <a:lnTo>
                      <a:pt x="40" y="73"/>
                    </a:lnTo>
                    <a:lnTo>
                      <a:pt x="0" y="73"/>
                    </a:lnTo>
                    <a:lnTo>
                      <a:pt x="0" y="76"/>
                    </a:lnTo>
                    <a:lnTo>
                      <a:pt x="43" y="76"/>
                    </a:lnTo>
                    <a:lnTo>
                      <a:pt x="44" y="76"/>
                    </a:lnTo>
                    <a:lnTo>
                      <a:pt x="45" y="77"/>
                    </a:lnTo>
                    <a:lnTo>
                      <a:pt x="46" y="78"/>
                    </a:lnTo>
                    <a:lnTo>
                      <a:pt x="47" y="78"/>
                    </a:lnTo>
                    <a:lnTo>
                      <a:pt x="48" y="79"/>
                    </a:lnTo>
                    <a:lnTo>
                      <a:pt x="50" y="79"/>
                    </a:lnTo>
                    <a:lnTo>
                      <a:pt x="51" y="80"/>
                    </a:lnTo>
                    <a:lnTo>
                      <a:pt x="52" y="80"/>
                    </a:lnTo>
                    <a:lnTo>
                      <a:pt x="53" y="81"/>
                    </a:lnTo>
                    <a:lnTo>
                      <a:pt x="55" y="81"/>
                    </a:lnTo>
                    <a:lnTo>
                      <a:pt x="56" y="81"/>
                    </a:lnTo>
                    <a:lnTo>
                      <a:pt x="57" y="82"/>
                    </a:lnTo>
                    <a:lnTo>
                      <a:pt x="58" y="82"/>
                    </a:lnTo>
                    <a:lnTo>
                      <a:pt x="60" y="82"/>
                    </a:lnTo>
                    <a:lnTo>
                      <a:pt x="61" y="82"/>
                    </a:lnTo>
                    <a:lnTo>
                      <a:pt x="62" y="82"/>
                    </a:lnTo>
                    <a:lnTo>
                      <a:pt x="63" y="82"/>
                    </a:lnTo>
                    <a:lnTo>
                      <a:pt x="63" y="82"/>
                    </a:lnTo>
                    <a:lnTo>
                      <a:pt x="64" y="82"/>
                    </a:lnTo>
                    <a:lnTo>
                      <a:pt x="64" y="82"/>
                    </a:lnTo>
                    <a:lnTo>
                      <a:pt x="64" y="82"/>
                    </a:lnTo>
                    <a:lnTo>
                      <a:pt x="65" y="82"/>
                    </a:lnTo>
                    <a:lnTo>
                      <a:pt x="65" y="82"/>
                    </a:lnTo>
                    <a:lnTo>
                      <a:pt x="65" y="82"/>
                    </a:lnTo>
                    <a:lnTo>
                      <a:pt x="98" y="82"/>
                    </a:lnTo>
                    <a:lnTo>
                      <a:pt x="98" y="79"/>
                    </a:lnTo>
                    <a:lnTo>
                      <a:pt x="75" y="79"/>
                    </a:lnTo>
                    <a:lnTo>
                      <a:pt x="76" y="79"/>
                    </a:lnTo>
                    <a:lnTo>
                      <a:pt x="77" y="78"/>
                    </a:lnTo>
                    <a:lnTo>
                      <a:pt x="78" y="78"/>
                    </a:lnTo>
                    <a:lnTo>
                      <a:pt x="79" y="78"/>
                    </a:lnTo>
                    <a:lnTo>
                      <a:pt x="80" y="77"/>
                    </a:lnTo>
                    <a:lnTo>
                      <a:pt x="81" y="76"/>
                    </a:lnTo>
                    <a:lnTo>
                      <a:pt x="82" y="76"/>
                    </a:lnTo>
                    <a:lnTo>
                      <a:pt x="83" y="75"/>
                    </a:lnTo>
                    <a:lnTo>
                      <a:pt x="84" y="75"/>
                    </a:lnTo>
                    <a:lnTo>
                      <a:pt x="84" y="74"/>
                    </a:lnTo>
                    <a:lnTo>
                      <a:pt x="85" y="73"/>
                    </a:lnTo>
                    <a:lnTo>
                      <a:pt x="86" y="73"/>
                    </a:lnTo>
                    <a:lnTo>
                      <a:pt x="87" y="72"/>
                    </a:lnTo>
                    <a:lnTo>
                      <a:pt x="87" y="71"/>
                    </a:lnTo>
                    <a:lnTo>
                      <a:pt x="88" y="70"/>
                    </a:lnTo>
                    <a:lnTo>
                      <a:pt x="89" y="70"/>
                    </a:lnTo>
                    <a:lnTo>
                      <a:pt x="89" y="70"/>
                    </a:lnTo>
                    <a:lnTo>
                      <a:pt x="109" y="70"/>
                    </a:lnTo>
                    <a:lnTo>
                      <a:pt x="109" y="68"/>
                    </a:lnTo>
                    <a:lnTo>
                      <a:pt x="91"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91" name="Rectangle 17"/>
              <p:cNvSpPr>
                <a:spLocks noChangeArrowheads="1"/>
              </p:cNvSpPr>
              <p:nvPr/>
            </p:nvSpPr>
            <p:spPr bwMode="auto">
              <a:xfrm>
                <a:off x="1483" y="2997"/>
                <a:ext cx="43"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92" name="Freeform 18"/>
              <p:cNvSpPr>
                <a:spLocks/>
              </p:cNvSpPr>
              <p:nvPr/>
            </p:nvSpPr>
            <p:spPr bwMode="auto">
              <a:xfrm>
                <a:off x="1482" y="2921"/>
                <a:ext cx="56" cy="62"/>
              </a:xfrm>
              <a:custGeom>
                <a:avLst/>
                <a:gdLst>
                  <a:gd name="T0" fmla="*/ 34 w 56"/>
                  <a:gd name="T1" fmla="*/ 27 h 62"/>
                  <a:gd name="T2" fmla="*/ 36 w 56"/>
                  <a:gd name="T3" fmla="*/ 28 h 62"/>
                  <a:gd name="T4" fmla="*/ 43 w 56"/>
                  <a:gd name="T5" fmla="*/ 28 h 62"/>
                  <a:gd name="T6" fmla="*/ 48 w 56"/>
                  <a:gd name="T7" fmla="*/ 41 h 62"/>
                  <a:gd name="T8" fmla="*/ 34 w 56"/>
                  <a:gd name="T9" fmla="*/ 50 h 62"/>
                  <a:gd name="T10" fmla="*/ 22 w 56"/>
                  <a:gd name="T11" fmla="*/ 54 h 62"/>
                  <a:gd name="T12" fmla="*/ 26 w 56"/>
                  <a:gd name="T13" fmla="*/ 34 h 62"/>
                  <a:gd name="T14" fmla="*/ 13 w 56"/>
                  <a:gd name="T15" fmla="*/ 33 h 62"/>
                  <a:gd name="T16" fmla="*/ 15 w 56"/>
                  <a:gd name="T17" fmla="*/ 31 h 62"/>
                  <a:gd name="T18" fmla="*/ 21 w 56"/>
                  <a:gd name="T19" fmla="*/ 23 h 62"/>
                  <a:gd name="T20" fmla="*/ 26 w 56"/>
                  <a:gd name="T21" fmla="*/ 8 h 62"/>
                  <a:gd name="T22" fmla="*/ 26 w 56"/>
                  <a:gd name="T23" fmla="*/ 6 h 62"/>
                  <a:gd name="T24" fmla="*/ 27 w 56"/>
                  <a:gd name="T25" fmla="*/ 6 h 62"/>
                  <a:gd name="T26" fmla="*/ 28 w 56"/>
                  <a:gd name="T27" fmla="*/ 6 h 62"/>
                  <a:gd name="T28" fmla="*/ 29 w 56"/>
                  <a:gd name="T29" fmla="*/ 6 h 62"/>
                  <a:gd name="T30" fmla="*/ 30 w 56"/>
                  <a:gd name="T31" fmla="*/ 7 h 62"/>
                  <a:gd name="T32" fmla="*/ 44 w 56"/>
                  <a:gd name="T33" fmla="*/ 6 h 62"/>
                  <a:gd name="T34" fmla="*/ 41 w 56"/>
                  <a:gd name="T35" fmla="*/ 4 h 62"/>
                  <a:gd name="T36" fmla="*/ 38 w 56"/>
                  <a:gd name="T37" fmla="*/ 3 h 62"/>
                  <a:gd name="T38" fmla="*/ 35 w 56"/>
                  <a:gd name="T39" fmla="*/ 1 h 62"/>
                  <a:gd name="T40" fmla="*/ 32 w 56"/>
                  <a:gd name="T41" fmla="*/ 1 h 62"/>
                  <a:gd name="T42" fmla="*/ 29 w 56"/>
                  <a:gd name="T43" fmla="*/ 0 h 62"/>
                  <a:gd name="T44" fmla="*/ 22 w 56"/>
                  <a:gd name="T45" fmla="*/ 1 h 62"/>
                  <a:gd name="T46" fmla="*/ 14 w 56"/>
                  <a:gd name="T47" fmla="*/ 4 h 62"/>
                  <a:gd name="T48" fmla="*/ 8 w 56"/>
                  <a:gd name="T49" fmla="*/ 9 h 62"/>
                  <a:gd name="T50" fmla="*/ 3 w 56"/>
                  <a:gd name="T51" fmla="*/ 16 h 62"/>
                  <a:gd name="T52" fmla="*/ 0 w 56"/>
                  <a:gd name="T53" fmla="*/ 25 h 62"/>
                  <a:gd name="T54" fmla="*/ 0 w 56"/>
                  <a:gd name="T55" fmla="*/ 34 h 62"/>
                  <a:gd name="T56" fmla="*/ 2 w 56"/>
                  <a:gd name="T57" fmla="*/ 43 h 62"/>
                  <a:gd name="T58" fmla="*/ 6 w 56"/>
                  <a:gd name="T59" fmla="*/ 51 h 62"/>
                  <a:gd name="T60" fmla="*/ 12 w 56"/>
                  <a:gd name="T61" fmla="*/ 56 h 62"/>
                  <a:gd name="T62" fmla="*/ 19 w 56"/>
                  <a:gd name="T63" fmla="*/ 60 h 62"/>
                  <a:gd name="T64" fmla="*/ 28 w 56"/>
                  <a:gd name="T65" fmla="*/ 62 h 62"/>
                  <a:gd name="T66" fmla="*/ 36 w 56"/>
                  <a:gd name="T67" fmla="*/ 60 h 62"/>
                  <a:gd name="T68" fmla="*/ 43 w 56"/>
                  <a:gd name="T69" fmla="*/ 56 h 62"/>
                  <a:gd name="T70" fmla="*/ 49 w 56"/>
                  <a:gd name="T71" fmla="*/ 51 h 62"/>
                  <a:gd name="T72" fmla="*/ 53 w 56"/>
                  <a:gd name="T73" fmla="*/ 43 h 62"/>
                  <a:gd name="T74" fmla="*/ 56 w 56"/>
                  <a:gd name="T75" fmla="*/ 34 h 62"/>
                  <a:gd name="T76" fmla="*/ 55 w 56"/>
                  <a:gd name="T77" fmla="*/ 27 h 62"/>
                  <a:gd name="T78" fmla="*/ 54 w 56"/>
                  <a:gd name="T79" fmla="*/ 22 h 62"/>
                  <a:gd name="T80" fmla="*/ 52 w 56"/>
                  <a:gd name="T81" fmla="*/ 17 h 62"/>
                  <a:gd name="T82" fmla="*/ 50 w 56"/>
                  <a:gd name="T83" fmla="*/ 12 h 62"/>
                  <a:gd name="T84" fmla="*/ 46 w 56"/>
                  <a:gd name="T85" fmla="*/ 8 h 62"/>
                  <a:gd name="T86" fmla="*/ 30 w 56"/>
                  <a:gd name="T8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2">
                    <a:moveTo>
                      <a:pt x="30" y="14"/>
                    </a:moveTo>
                    <a:lnTo>
                      <a:pt x="30" y="24"/>
                    </a:lnTo>
                    <a:lnTo>
                      <a:pt x="34" y="27"/>
                    </a:lnTo>
                    <a:lnTo>
                      <a:pt x="34" y="23"/>
                    </a:lnTo>
                    <a:lnTo>
                      <a:pt x="36" y="23"/>
                    </a:lnTo>
                    <a:lnTo>
                      <a:pt x="36" y="28"/>
                    </a:lnTo>
                    <a:lnTo>
                      <a:pt x="40" y="31"/>
                    </a:lnTo>
                    <a:lnTo>
                      <a:pt x="40" y="28"/>
                    </a:lnTo>
                    <a:lnTo>
                      <a:pt x="43" y="28"/>
                    </a:lnTo>
                    <a:lnTo>
                      <a:pt x="43" y="33"/>
                    </a:lnTo>
                    <a:lnTo>
                      <a:pt x="48" y="36"/>
                    </a:lnTo>
                    <a:lnTo>
                      <a:pt x="48" y="41"/>
                    </a:lnTo>
                    <a:lnTo>
                      <a:pt x="30" y="34"/>
                    </a:lnTo>
                    <a:lnTo>
                      <a:pt x="30" y="47"/>
                    </a:lnTo>
                    <a:lnTo>
                      <a:pt x="34" y="50"/>
                    </a:lnTo>
                    <a:lnTo>
                      <a:pt x="34" y="54"/>
                    </a:lnTo>
                    <a:lnTo>
                      <a:pt x="28" y="51"/>
                    </a:lnTo>
                    <a:lnTo>
                      <a:pt x="22" y="54"/>
                    </a:lnTo>
                    <a:lnTo>
                      <a:pt x="22" y="50"/>
                    </a:lnTo>
                    <a:lnTo>
                      <a:pt x="26" y="47"/>
                    </a:lnTo>
                    <a:lnTo>
                      <a:pt x="26" y="34"/>
                    </a:lnTo>
                    <a:lnTo>
                      <a:pt x="8" y="41"/>
                    </a:lnTo>
                    <a:lnTo>
                      <a:pt x="8" y="36"/>
                    </a:lnTo>
                    <a:lnTo>
                      <a:pt x="13" y="33"/>
                    </a:lnTo>
                    <a:lnTo>
                      <a:pt x="13" y="28"/>
                    </a:lnTo>
                    <a:lnTo>
                      <a:pt x="15" y="28"/>
                    </a:lnTo>
                    <a:lnTo>
                      <a:pt x="15" y="31"/>
                    </a:lnTo>
                    <a:lnTo>
                      <a:pt x="19" y="28"/>
                    </a:lnTo>
                    <a:lnTo>
                      <a:pt x="19" y="23"/>
                    </a:lnTo>
                    <a:lnTo>
                      <a:pt x="21" y="23"/>
                    </a:lnTo>
                    <a:lnTo>
                      <a:pt x="21" y="27"/>
                    </a:lnTo>
                    <a:lnTo>
                      <a:pt x="26" y="24"/>
                    </a:lnTo>
                    <a:lnTo>
                      <a:pt x="26" y="8"/>
                    </a:lnTo>
                    <a:lnTo>
                      <a:pt x="26" y="7"/>
                    </a:lnTo>
                    <a:lnTo>
                      <a:pt x="26" y="7"/>
                    </a:lnTo>
                    <a:lnTo>
                      <a:pt x="26" y="6"/>
                    </a:lnTo>
                    <a:lnTo>
                      <a:pt x="26" y="6"/>
                    </a:lnTo>
                    <a:lnTo>
                      <a:pt x="27" y="6"/>
                    </a:lnTo>
                    <a:lnTo>
                      <a:pt x="27" y="6"/>
                    </a:lnTo>
                    <a:lnTo>
                      <a:pt x="27" y="6"/>
                    </a:lnTo>
                    <a:lnTo>
                      <a:pt x="28" y="6"/>
                    </a:lnTo>
                    <a:lnTo>
                      <a:pt x="28" y="6"/>
                    </a:lnTo>
                    <a:lnTo>
                      <a:pt x="29" y="6"/>
                    </a:lnTo>
                    <a:lnTo>
                      <a:pt x="29" y="6"/>
                    </a:lnTo>
                    <a:lnTo>
                      <a:pt x="29" y="6"/>
                    </a:lnTo>
                    <a:lnTo>
                      <a:pt x="30" y="6"/>
                    </a:lnTo>
                    <a:lnTo>
                      <a:pt x="30" y="7"/>
                    </a:lnTo>
                    <a:lnTo>
                      <a:pt x="30" y="7"/>
                    </a:lnTo>
                    <a:lnTo>
                      <a:pt x="30" y="8"/>
                    </a:lnTo>
                    <a:lnTo>
                      <a:pt x="30" y="14"/>
                    </a:lnTo>
                    <a:lnTo>
                      <a:pt x="44" y="6"/>
                    </a:lnTo>
                    <a:lnTo>
                      <a:pt x="43" y="5"/>
                    </a:lnTo>
                    <a:lnTo>
                      <a:pt x="42" y="5"/>
                    </a:lnTo>
                    <a:lnTo>
                      <a:pt x="41" y="4"/>
                    </a:lnTo>
                    <a:lnTo>
                      <a:pt x="40" y="4"/>
                    </a:lnTo>
                    <a:lnTo>
                      <a:pt x="39" y="3"/>
                    </a:lnTo>
                    <a:lnTo>
                      <a:pt x="38" y="3"/>
                    </a:lnTo>
                    <a:lnTo>
                      <a:pt x="37" y="2"/>
                    </a:lnTo>
                    <a:lnTo>
                      <a:pt x="36" y="2"/>
                    </a:lnTo>
                    <a:lnTo>
                      <a:pt x="35" y="1"/>
                    </a:lnTo>
                    <a:lnTo>
                      <a:pt x="34" y="1"/>
                    </a:lnTo>
                    <a:lnTo>
                      <a:pt x="33" y="1"/>
                    </a:lnTo>
                    <a:lnTo>
                      <a:pt x="32" y="1"/>
                    </a:lnTo>
                    <a:lnTo>
                      <a:pt x="31" y="1"/>
                    </a:lnTo>
                    <a:lnTo>
                      <a:pt x="30" y="0"/>
                    </a:lnTo>
                    <a:lnTo>
                      <a:pt x="29" y="0"/>
                    </a:lnTo>
                    <a:lnTo>
                      <a:pt x="28" y="0"/>
                    </a:lnTo>
                    <a:lnTo>
                      <a:pt x="25" y="0"/>
                    </a:lnTo>
                    <a:lnTo>
                      <a:pt x="22" y="1"/>
                    </a:lnTo>
                    <a:lnTo>
                      <a:pt x="19" y="2"/>
                    </a:lnTo>
                    <a:lnTo>
                      <a:pt x="17" y="3"/>
                    </a:lnTo>
                    <a:lnTo>
                      <a:pt x="14" y="4"/>
                    </a:lnTo>
                    <a:lnTo>
                      <a:pt x="12" y="6"/>
                    </a:lnTo>
                    <a:lnTo>
                      <a:pt x="10" y="7"/>
                    </a:lnTo>
                    <a:lnTo>
                      <a:pt x="8" y="9"/>
                    </a:lnTo>
                    <a:lnTo>
                      <a:pt x="6" y="12"/>
                    </a:lnTo>
                    <a:lnTo>
                      <a:pt x="5" y="14"/>
                    </a:lnTo>
                    <a:lnTo>
                      <a:pt x="3" y="16"/>
                    </a:lnTo>
                    <a:lnTo>
                      <a:pt x="2" y="19"/>
                    </a:lnTo>
                    <a:lnTo>
                      <a:pt x="1" y="22"/>
                    </a:lnTo>
                    <a:lnTo>
                      <a:pt x="0" y="25"/>
                    </a:lnTo>
                    <a:lnTo>
                      <a:pt x="0" y="28"/>
                    </a:lnTo>
                    <a:lnTo>
                      <a:pt x="0" y="31"/>
                    </a:lnTo>
                    <a:lnTo>
                      <a:pt x="0" y="34"/>
                    </a:lnTo>
                    <a:lnTo>
                      <a:pt x="0" y="37"/>
                    </a:lnTo>
                    <a:lnTo>
                      <a:pt x="1" y="40"/>
                    </a:lnTo>
                    <a:lnTo>
                      <a:pt x="2" y="43"/>
                    </a:lnTo>
                    <a:lnTo>
                      <a:pt x="3" y="46"/>
                    </a:lnTo>
                    <a:lnTo>
                      <a:pt x="5" y="48"/>
                    </a:lnTo>
                    <a:lnTo>
                      <a:pt x="6" y="51"/>
                    </a:lnTo>
                    <a:lnTo>
                      <a:pt x="8" y="53"/>
                    </a:lnTo>
                    <a:lnTo>
                      <a:pt x="10" y="55"/>
                    </a:lnTo>
                    <a:lnTo>
                      <a:pt x="12" y="56"/>
                    </a:lnTo>
                    <a:lnTo>
                      <a:pt x="14" y="58"/>
                    </a:lnTo>
                    <a:lnTo>
                      <a:pt x="17" y="59"/>
                    </a:lnTo>
                    <a:lnTo>
                      <a:pt x="19" y="60"/>
                    </a:lnTo>
                    <a:lnTo>
                      <a:pt x="22" y="61"/>
                    </a:lnTo>
                    <a:lnTo>
                      <a:pt x="25" y="62"/>
                    </a:lnTo>
                    <a:lnTo>
                      <a:pt x="28" y="62"/>
                    </a:lnTo>
                    <a:lnTo>
                      <a:pt x="31" y="62"/>
                    </a:lnTo>
                    <a:lnTo>
                      <a:pt x="33" y="61"/>
                    </a:lnTo>
                    <a:lnTo>
                      <a:pt x="36" y="60"/>
                    </a:lnTo>
                    <a:lnTo>
                      <a:pt x="39" y="59"/>
                    </a:lnTo>
                    <a:lnTo>
                      <a:pt x="41" y="58"/>
                    </a:lnTo>
                    <a:lnTo>
                      <a:pt x="43" y="56"/>
                    </a:lnTo>
                    <a:lnTo>
                      <a:pt x="46" y="55"/>
                    </a:lnTo>
                    <a:lnTo>
                      <a:pt x="48" y="53"/>
                    </a:lnTo>
                    <a:lnTo>
                      <a:pt x="49" y="51"/>
                    </a:lnTo>
                    <a:lnTo>
                      <a:pt x="51" y="48"/>
                    </a:lnTo>
                    <a:lnTo>
                      <a:pt x="52" y="46"/>
                    </a:lnTo>
                    <a:lnTo>
                      <a:pt x="53" y="43"/>
                    </a:lnTo>
                    <a:lnTo>
                      <a:pt x="54" y="40"/>
                    </a:lnTo>
                    <a:lnTo>
                      <a:pt x="55" y="37"/>
                    </a:lnTo>
                    <a:lnTo>
                      <a:pt x="56" y="34"/>
                    </a:lnTo>
                    <a:lnTo>
                      <a:pt x="56" y="31"/>
                    </a:lnTo>
                    <a:lnTo>
                      <a:pt x="56" y="29"/>
                    </a:lnTo>
                    <a:lnTo>
                      <a:pt x="55" y="27"/>
                    </a:lnTo>
                    <a:lnTo>
                      <a:pt x="55" y="25"/>
                    </a:lnTo>
                    <a:lnTo>
                      <a:pt x="55" y="24"/>
                    </a:lnTo>
                    <a:lnTo>
                      <a:pt x="54" y="22"/>
                    </a:lnTo>
                    <a:lnTo>
                      <a:pt x="54" y="20"/>
                    </a:lnTo>
                    <a:lnTo>
                      <a:pt x="53" y="18"/>
                    </a:lnTo>
                    <a:lnTo>
                      <a:pt x="52" y="17"/>
                    </a:lnTo>
                    <a:lnTo>
                      <a:pt x="52" y="15"/>
                    </a:lnTo>
                    <a:lnTo>
                      <a:pt x="51" y="14"/>
                    </a:lnTo>
                    <a:lnTo>
                      <a:pt x="50" y="12"/>
                    </a:lnTo>
                    <a:lnTo>
                      <a:pt x="49" y="11"/>
                    </a:lnTo>
                    <a:lnTo>
                      <a:pt x="48" y="9"/>
                    </a:lnTo>
                    <a:lnTo>
                      <a:pt x="46" y="8"/>
                    </a:lnTo>
                    <a:lnTo>
                      <a:pt x="45" y="7"/>
                    </a:lnTo>
                    <a:lnTo>
                      <a:pt x="44" y="6"/>
                    </a:lnTo>
                    <a:lnTo>
                      <a:pt x="30" y="14"/>
                    </a:lnTo>
                    <a:close/>
                  </a:path>
                </a:pathLst>
              </a:custGeom>
              <a:solidFill>
                <a:srgbClr val="009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grpSp>
        <p:sp>
          <p:nvSpPr>
            <p:cNvPr id="12" name="Oval 20"/>
            <p:cNvSpPr>
              <a:spLocks noChangeArrowheads="1"/>
            </p:cNvSpPr>
            <p:nvPr/>
          </p:nvSpPr>
          <p:spPr bwMode="auto">
            <a:xfrm>
              <a:off x="2387402" y="4564211"/>
              <a:ext cx="895350" cy="885825"/>
            </a:xfrm>
            <a:prstGeom prst="ellipse">
              <a:avLst/>
            </a:prstGeom>
            <a:solidFill>
              <a:srgbClr val="F1D4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14" name="Freeform 21"/>
            <p:cNvSpPr>
              <a:spLocks noEditPoints="1"/>
            </p:cNvSpPr>
            <p:nvPr/>
          </p:nvSpPr>
          <p:spPr bwMode="auto">
            <a:xfrm>
              <a:off x="2377877" y="4554686"/>
              <a:ext cx="914400" cy="904875"/>
            </a:xfrm>
            <a:custGeom>
              <a:avLst/>
              <a:gdLst>
                <a:gd name="T0" fmla="*/ 12 w 576"/>
                <a:gd name="T1" fmla="*/ 285 h 570"/>
                <a:gd name="T2" fmla="*/ 6 w 576"/>
                <a:gd name="T3" fmla="*/ 229 h 570"/>
                <a:gd name="T4" fmla="*/ 9 w 576"/>
                <a:gd name="T5" fmla="*/ 217 h 570"/>
                <a:gd name="T6" fmla="*/ 20 w 576"/>
                <a:gd name="T7" fmla="*/ 220 h 570"/>
                <a:gd name="T8" fmla="*/ 52 w 576"/>
                <a:gd name="T9" fmla="*/ 144 h 570"/>
                <a:gd name="T10" fmla="*/ 49 w 576"/>
                <a:gd name="T11" fmla="*/ 126 h 570"/>
                <a:gd name="T12" fmla="*/ 59 w 576"/>
                <a:gd name="T13" fmla="*/ 132 h 570"/>
                <a:gd name="T14" fmla="*/ 105 w 576"/>
                <a:gd name="T15" fmla="*/ 65 h 570"/>
                <a:gd name="T16" fmla="*/ 88 w 576"/>
                <a:gd name="T17" fmla="*/ 98 h 570"/>
                <a:gd name="T18" fmla="*/ 152 w 576"/>
                <a:gd name="T19" fmla="*/ 47 h 570"/>
                <a:gd name="T20" fmla="*/ 176 w 576"/>
                <a:gd name="T21" fmla="*/ 23 h 570"/>
                <a:gd name="T22" fmla="*/ 157 w 576"/>
                <a:gd name="T23" fmla="*/ 31 h 570"/>
                <a:gd name="T24" fmla="*/ 233 w 576"/>
                <a:gd name="T25" fmla="*/ 17 h 570"/>
                <a:gd name="T26" fmla="*/ 287 w 576"/>
                <a:gd name="T27" fmla="*/ 0 h 570"/>
                <a:gd name="T28" fmla="*/ 299 w 576"/>
                <a:gd name="T29" fmla="*/ 1 h 570"/>
                <a:gd name="T30" fmla="*/ 299 w 576"/>
                <a:gd name="T31" fmla="*/ 12 h 570"/>
                <a:gd name="T32" fmla="*/ 379 w 576"/>
                <a:gd name="T33" fmla="*/ 28 h 570"/>
                <a:gd name="T34" fmla="*/ 400 w 576"/>
                <a:gd name="T35" fmla="*/ 22 h 570"/>
                <a:gd name="T36" fmla="*/ 396 w 576"/>
                <a:gd name="T37" fmla="*/ 34 h 570"/>
                <a:gd name="T38" fmla="*/ 469 w 576"/>
                <a:gd name="T39" fmla="*/ 63 h 570"/>
                <a:gd name="T40" fmla="*/ 478 w 576"/>
                <a:gd name="T41" fmla="*/ 71 h 570"/>
                <a:gd name="T42" fmla="*/ 470 w 576"/>
                <a:gd name="T43" fmla="*/ 80 h 570"/>
                <a:gd name="T44" fmla="*/ 523 w 576"/>
                <a:gd name="T45" fmla="*/ 143 h 570"/>
                <a:gd name="T46" fmla="*/ 541 w 576"/>
                <a:gd name="T47" fmla="*/ 149 h 570"/>
                <a:gd name="T48" fmla="*/ 531 w 576"/>
                <a:gd name="T49" fmla="*/ 155 h 570"/>
                <a:gd name="T50" fmla="*/ 570 w 576"/>
                <a:gd name="T51" fmla="*/ 226 h 570"/>
                <a:gd name="T52" fmla="*/ 572 w 576"/>
                <a:gd name="T53" fmla="*/ 239 h 570"/>
                <a:gd name="T54" fmla="*/ 560 w 576"/>
                <a:gd name="T55" fmla="*/ 241 h 570"/>
                <a:gd name="T56" fmla="*/ 561 w 576"/>
                <a:gd name="T57" fmla="*/ 323 h 570"/>
                <a:gd name="T58" fmla="*/ 570 w 576"/>
                <a:gd name="T59" fmla="*/ 342 h 570"/>
                <a:gd name="T60" fmla="*/ 558 w 576"/>
                <a:gd name="T61" fmla="*/ 341 h 570"/>
                <a:gd name="T62" fmla="*/ 543 w 576"/>
                <a:gd name="T63" fmla="*/ 417 h 570"/>
                <a:gd name="T64" fmla="*/ 537 w 576"/>
                <a:gd name="T65" fmla="*/ 428 h 570"/>
                <a:gd name="T66" fmla="*/ 527 w 576"/>
                <a:gd name="T67" fmla="*/ 422 h 570"/>
                <a:gd name="T68" fmla="*/ 475 w 576"/>
                <a:gd name="T69" fmla="*/ 485 h 570"/>
                <a:gd name="T70" fmla="*/ 472 w 576"/>
                <a:gd name="T71" fmla="*/ 505 h 570"/>
                <a:gd name="T72" fmla="*/ 464 w 576"/>
                <a:gd name="T73" fmla="*/ 496 h 570"/>
                <a:gd name="T74" fmla="*/ 402 w 576"/>
                <a:gd name="T75" fmla="*/ 547 h 570"/>
                <a:gd name="T76" fmla="*/ 390 w 576"/>
                <a:gd name="T77" fmla="*/ 552 h 570"/>
                <a:gd name="T78" fmla="*/ 386 w 576"/>
                <a:gd name="T79" fmla="*/ 540 h 570"/>
                <a:gd name="T80" fmla="*/ 306 w 576"/>
                <a:gd name="T81" fmla="*/ 557 h 570"/>
                <a:gd name="T82" fmla="*/ 288 w 576"/>
                <a:gd name="T83" fmla="*/ 570 h 570"/>
                <a:gd name="T84" fmla="*/ 288 w 576"/>
                <a:gd name="T85" fmla="*/ 558 h 570"/>
                <a:gd name="T86" fmla="*/ 210 w 576"/>
                <a:gd name="T87" fmla="*/ 559 h 570"/>
                <a:gd name="T88" fmla="*/ 197 w 576"/>
                <a:gd name="T89" fmla="*/ 556 h 570"/>
                <a:gd name="T90" fmla="*/ 201 w 576"/>
                <a:gd name="T91" fmla="*/ 544 h 570"/>
                <a:gd name="T92" fmla="*/ 121 w 576"/>
                <a:gd name="T93" fmla="*/ 517 h 570"/>
                <a:gd name="T94" fmla="*/ 153 w 576"/>
                <a:gd name="T95" fmla="*/ 537 h 570"/>
                <a:gd name="T96" fmla="*/ 92 w 576"/>
                <a:gd name="T97" fmla="*/ 477 h 570"/>
                <a:gd name="T98" fmla="*/ 75 w 576"/>
                <a:gd name="T99" fmla="*/ 477 h 570"/>
                <a:gd name="T100" fmla="*/ 84 w 576"/>
                <a:gd name="T101" fmla="*/ 469 h 570"/>
                <a:gd name="T102" fmla="*/ 38 w 576"/>
                <a:gd name="T103" fmla="*/ 401 h 570"/>
                <a:gd name="T104" fmla="*/ 13 w 576"/>
                <a:gd name="T105" fmla="*/ 370 h 570"/>
                <a:gd name="T106" fmla="*/ 22 w 576"/>
                <a:gd name="T107" fmla="*/ 395 h 570"/>
                <a:gd name="T108" fmla="*/ 17 w 576"/>
                <a:gd name="T109" fmla="*/ 34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0">
                  <a:moveTo>
                    <a:pt x="2" y="314"/>
                  </a:moveTo>
                  <a:lnTo>
                    <a:pt x="0" y="285"/>
                  </a:lnTo>
                  <a:lnTo>
                    <a:pt x="0" y="277"/>
                  </a:lnTo>
                  <a:lnTo>
                    <a:pt x="12" y="278"/>
                  </a:lnTo>
                  <a:lnTo>
                    <a:pt x="12" y="285"/>
                  </a:lnTo>
                  <a:lnTo>
                    <a:pt x="13" y="313"/>
                  </a:lnTo>
                  <a:lnTo>
                    <a:pt x="2" y="314"/>
                  </a:lnTo>
                  <a:close/>
                  <a:moveTo>
                    <a:pt x="1" y="265"/>
                  </a:moveTo>
                  <a:lnTo>
                    <a:pt x="2" y="256"/>
                  </a:lnTo>
                  <a:lnTo>
                    <a:pt x="6" y="229"/>
                  </a:lnTo>
                  <a:lnTo>
                    <a:pt x="17" y="231"/>
                  </a:lnTo>
                  <a:lnTo>
                    <a:pt x="13" y="257"/>
                  </a:lnTo>
                  <a:lnTo>
                    <a:pt x="13" y="266"/>
                  </a:lnTo>
                  <a:lnTo>
                    <a:pt x="1" y="265"/>
                  </a:lnTo>
                  <a:close/>
                  <a:moveTo>
                    <a:pt x="9" y="217"/>
                  </a:moveTo>
                  <a:lnTo>
                    <a:pt x="13" y="201"/>
                  </a:lnTo>
                  <a:lnTo>
                    <a:pt x="20" y="182"/>
                  </a:lnTo>
                  <a:lnTo>
                    <a:pt x="31" y="186"/>
                  </a:lnTo>
                  <a:lnTo>
                    <a:pt x="24" y="204"/>
                  </a:lnTo>
                  <a:lnTo>
                    <a:pt x="20" y="220"/>
                  </a:lnTo>
                  <a:lnTo>
                    <a:pt x="9" y="217"/>
                  </a:lnTo>
                  <a:close/>
                  <a:moveTo>
                    <a:pt x="24" y="170"/>
                  </a:moveTo>
                  <a:lnTo>
                    <a:pt x="35" y="149"/>
                  </a:lnTo>
                  <a:lnTo>
                    <a:pt x="42" y="138"/>
                  </a:lnTo>
                  <a:lnTo>
                    <a:pt x="52" y="144"/>
                  </a:lnTo>
                  <a:lnTo>
                    <a:pt x="45" y="155"/>
                  </a:lnTo>
                  <a:lnTo>
                    <a:pt x="35" y="176"/>
                  </a:lnTo>
                  <a:lnTo>
                    <a:pt x="24" y="170"/>
                  </a:lnTo>
                  <a:close/>
                  <a:moveTo>
                    <a:pt x="48" y="128"/>
                  </a:moveTo>
                  <a:lnTo>
                    <a:pt x="49" y="126"/>
                  </a:lnTo>
                  <a:lnTo>
                    <a:pt x="66" y="104"/>
                  </a:lnTo>
                  <a:lnTo>
                    <a:pt x="71" y="99"/>
                  </a:lnTo>
                  <a:lnTo>
                    <a:pt x="80" y="107"/>
                  </a:lnTo>
                  <a:lnTo>
                    <a:pt x="75" y="111"/>
                  </a:lnTo>
                  <a:lnTo>
                    <a:pt x="59" y="132"/>
                  </a:lnTo>
                  <a:lnTo>
                    <a:pt x="58" y="134"/>
                  </a:lnTo>
                  <a:lnTo>
                    <a:pt x="48" y="128"/>
                  </a:lnTo>
                  <a:close/>
                  <a:moveTo>
                    <a:pt x="79" y="89"/>
                  </a:moveTo>
                  <a:lnTo>
                    <a:pt x="84" y="84"/>
                  </a:lnTo>
                  <a:lnTo>
                    <a:pt x="105" y="65"/>
                  </a:lnTo>
                  <a:lnTo>
                    <a:pt x="106" y="64"/>
                  </a:lnTo>
                  <a:lnTo>
                    <a:pt x="113" y="74"/>
                  </a:lnTo>
                  <a:lnTo>
                    <a:pt x="113" y="74"/>
                  </a:lnTo>
                  <a:lnTo>
                    <a:pt x="93" y="92"/>
                  </a:lnTo>
                  <a:lnTo>
                    <a:pt x="88" y="98"/>
                  </a:lnTo>
                  <a:lnTo>
                    <a:pt x="79" y="89"/>
                  </a:lnTo>
                  <a:close/>
                  <a:moveTo>
                    <a:pt x="116" y="57"/>
                  </a:moveTo>
                  <a:lnTo>
                    <a:pt x="127" y="49"/>
                  </a:lnTo>
                  <a:lnTo>
                    <a:pt x="146" y="37"/>
                  </a:lnTo>
                  <a:lnTo>
                    <a:pt x="152" y="47"/>
                  </a:lnTo>
                  <a:lnTo>
                    <a:pt x="134" y="58"/>
                  </a:lnTo>
                  <a:lnTo>
                    <a:pt x="123" y="67"/>
                  </a:lnTo>
                  <a:lnTo>
                    <a:pt x="116" y="57"/>
                  </a:lnTo>
                  <a:close/>
                  <a:moveTo>
                    <a:pt x="157" y="31"/>
                  </a:moveTo>
                  <a:lnTo>
                    <a:pt x="176" y="23"/>
                  </a:lnTo>
                  <a:lnTo>
                    <a:pt x="191" y="17"/>
                  </a:lnTo>
                  <a:lnTo>
                    <a:pt x="195" y="28"/>
                  </a:lnTo>
                  <a:lnTo>
                    <a:pt x="181" y="33"/>
                  </a:lnTo>
                  <a:lnTo>
                    <a:pt x="162" y="42"/>
                  </a:lnTo>
                  <a:lnTo>
                    <a:pt x="157" y="31"/>
                  </a:lnTo>
                  <a:close/>
                  <a:moveTo>
                    <a:pt x="203" y="13"/>
                  </a:moveTo>
                  <a:lnTo>
                    <a:pt x="230" y="6"/>
                  </a:lnTo>
                  <a:lnTo>
                    <a:pt x="238" y="4"/>
                  </a:lnTo>
                  <a:lnTo>
                    <a:pt x="240" y="16"/>
                  </a:lnTo>
                  <a:lnTo>
                    <a:pt x="233" y="17"/>
                  </a:lnTo>
                  <a:lnTo>
                    <a:pt x="206" y="24"/>
                  </a:lnTo>
                  <a:lnTo>
                    <a:pt x="203" y="13"/>
                  </a:lnTo>
                  <a:close/>
                  <a:moveTo>
                    <a:pt x="250" y="3"/>
                  </a:moveTo>
                  <a:lnTo>
                    <a:pt x="258" y="2"/>
                  </a:lnTo>
                  <a:lnTo>
                    <a:pt x="287" y="0"/>
                  </a:lnTo>
                  <a:lnTo>
                    <a:pt x="287" y="12"/>
                  </a:lnTo>
                  <a:lnTo>
                    <a:pt x="260" y="13"/>
                  </a:lnTo>
                  <a:lnTo>
                    <a:pt x="252" y="14"/>
                  </a:lnTo>
                  <a:lnTo>
                    <a:pt x="250" y="3"/>
                  </a:lnTo>
                  <a:close/>
                  <a:moveTo>
                    <a:pt x="299" y="1"/>
                  </a:moveTo>
                  <a:lnTo>
                    <a:pt x="317" y="2"/>
                  </a:lnTo>
                  <a:lnTo>
                    <a:pt x="336" y="4"/>
                  </a:lnTo>
                  <a:lnTo>
                    <a:pt x="334" y="16"/>
                  </a:lnTo>
                  <a:lnTo>
                    <a:pt x="317" y="13"/>
                  </a:lnTo>
                  <a:lnTo>
                    <a:pt x="299" y="12"/>
                  </a:lnTo>
                  <a:lnTo>
                    <a:pt x="299" y="1"/>
                  </a:lnTo>
                  <a:close/>
                  <a:moveTo>
                    <a:pt x="348" y="6"/>
                  </a:moveTo>
                  <a:lnTo>
                    <a:pt x="373" y="13"/>
                  </a:lnTo>
                  <a:lnTo>
                    <a:pt x="383" y="16"/>
                  </a:lnTo>
                  <a:lnTo>
                    <a:pt x="379" y="28"/>
                  </a:lnTo>
                  <a:lnTo>
                    <a:pt x="370" y="24"/>
                  </a:lnTo>
                  <a:lnTo>
                    <a:pt x="345" y="18"/>
                  </a:lnTo>
                  <a:lnTo>
                    <a:pt x="348" y="6"/>
                  </a:lnTo>
                  <a:close/>
                  <a:moveTo>
                    <a:pt x="395" y="20"/>
                  </a:moveTo>
                  <a:lnTo>
                    <a:pt x="400" y="22"/>
                  </a:lnTo>
                  <a:lnTo>
                    <a:pt x="425" y="34"/>
                  </a:lnTo>
                  <a:lnTo>
                    <a:pt x="428" y="36"/>
                  </a:lnTo>
                  <a:lnTo>
                    <a:pt x="422" y="46"/>
                  </a:lnTo>
                  <a:lnTo>
                    <a:pt x="420" y="45"/>
                  </a:lnTo>
                  <a:lnTo>
                    <a:pt x="396" y="34"/>
                  </a:lnTo>
                  <a:lnTo>
                    <a:pt x="391" y="32"/>
                  </a:lnTo>
                  <a:lnTo>
                    <a:pt x="395" y="20"/>
                  </a:lnTo>
                  <a:close/>
                  <a:moveTo>
                    <a:pt x="439" y="42"/>
                  </a:moveTo>
                  <a:lnTo>
                    <a:pt x="449" y="48"/>
                  </a:lnTo>
                  <a:lnTo>
                    <a:pt x="469" y="63"/>
                  </a:lnTo>
                  <a:lnTo>
                    <a:pt x="461" y="73"/>
                  </a:lnTo>
                  <a:lnTo>
                    <a:pt x="443" y="59"/>
                  </a:lnTo>
                  <a:lnTo>
                    <a:pt x="432" y="53"/>
                  </a:lnTo>
                  <a:lnTo>
                    <a:pt x="439" y="42"/>
                  </a:lnTo>
                  <a:close/>
                  <a:moveTo>
                    <a:pt x="478" y="71"/>
                  </a:moveTo>
                  <a:lnTo>
                    <a:pt x="492" y="83"/>
                  </a:lnTo>
                  <a:lnTo>
                    <a:pt x="504" y="97"/>
                  </a:lnTo>
                  <a:lnTo>
                    <a:pt x="495" y="105"/>
                  </a:lnTo>
                  <a:lnTo>
                    <a:pt x="484" y="92"/>
                  </a:lnTo>
                  <a:lnTo>
                    <a:pt x="470" y="80"/>
                  </a:lnTo>
                  <a:lnTo>
                    <a:pt x="478" y="71"/>
                  </a:lnTo>
                  <a:close/>
                  <a:moveTo>
                    <a:pt x="512" y="106"/>
                  </a:moveTo>
                  <a:lnTo>
                    <a:pt x="527" y="125"/>
                  </a:lnTo>
                  <a:lnTo>
                    <a:pt x="533" y="136"/>
                  </a:lnTo>
                  <a:lnTo>
                    <a:pt x="523" y="143"/>
                  </a:lnTo>
                  <a:lnTo>
                    <a:pt x="517" y="133"/>
                  </a:lnTo>
                  <a:lnTo>
                    <a:pt x="503" y="114"/>
                  </a:lnTo>
                  <a:lnTo>
                    <a:pt x="512" y="106"/>
                  </a:lnTo>
                  <a:close/>
                  <a:moveTo>
                    <a:pt x="540" y="147"/>
                  </a:moveTo>
                  <a:lnTo>
                    <a:pt x="541" y="149"/>
                  </a:lnTo>
                  <a:lnTo>
                    <a:pt x="553" y="174"/>
                  </a:lnTo>
                  <a:lnTo>
                    <a:pt x="556" y="180"/>
                  </a:lnTo>
                  <a:lnTo>
                    <a:pt x="544" y="184"/>
                  </a:lnTo>
                  <a:lnTo>
                    <a:pt x="543" y="179"/>
                  </a:lnTo>
                  <a:lnTo>
                    <a:pt x="531" y="155"/>
                  </a:lnTo>
                  <a:lnTo>
                    <a:pt x="530" y="153"/>
                  </a:lnTo>
                  <a:lnTo>
                    <a:pt x="540" y="147"/>
                  </a:lnTo>
                  <a:close/>
                  <a:moveTo>
                    <a:pt x="560" y="191"/>
                  </a:moveTo>
                  <a:lnTo>
                    <a:pt x="563" y="200"/>
                  </a:lnTo>
                  <a:lnTo>
                    <a:pt x="570" y="226"/>
                  </a:lnTo>
                  <a:lnTo>
                    <a:pt x="558" y="229"/>
                  </a:lnTo>
                  <a:lnTo>
                    <a:pt x="552" y="204"/>
                  </a:lnTo>
                  <a:lnTo>
                    <a:pt x="548" y="196"/>
                  </a:lnTo>
                  <a:lnTo>
                    <a:pt x="560" y="191"/>
                  </a:lnTo>
                  <a:close/>
                  <a:moveTo>
                    <a:pt x="572" y="239"/>
                  </a:moveTo>
                  <a:lnTo>
                    <a:pt x="575" y="256"/>
                  </a:lnTo>
                  <a:lnTo>
                    <a:pt x="576" y="275"/>
                  </a:lnTo>
                  <a:lnTo>
                    <a:pt x="564" y="276"/>
                  </a:lnTo>
                  <a:lnTo>
                    <a:pt x="563" y="257"/>
                  </a:lnTo>
                  <a:lnTo>
                    <a:pt x="560" y="241"/>
                  </a:lnTo>
                  <a:lnTo>
                    <a:pt x="572" y="239"/>
                  </a:lnTo>
                  <a:close/>
                  <a:moveTo>
                    <a:pt x="576" y="288"/>
                  </a:moveTo>
                  <a:lnTo>
                    <a:pt x="575" y="314"/>
                  </a:lnTo>
                  <a:lnTo>
                    <a:pt x="573" y="324"/>
                  </a:lnTo>
                  <a:lnTo>
                    <a:pt x="561" y="323"/>
                  </a:lnTo>
                  <a:lnTo>
                    <a:pt x="563" y="313"/>
                  </a:lnTo>
                  <a:lnTo>
                    <a:pt x="564" y="287"/>
                  </a:lnTo>
                  <a:lnTo>
                    <a:pt x="576" y="288"/>
                  </a:lnTo>
                  <a:close/>
                  <a:moveTo>
                    <a:pt x="571" y="336"/>
                  </a:moveTo>
                  <a:lnTo>
                    <a:pt x="570" y="342"/>
                  </a:lnTo>
                  <a:lnTo>
                    <a:pt x="563" y="370"/>
                  </a:lnTo>
                  <a:lnTo>
                    <a:pt x="562" y="372"/>
                  </a:lnTo>
                  <a:lnTo>
                    <a:pt x="551" y="368"/>
                  </a:lnTo>
                  <a:lnTo>
                    <a:pt x="551" y="367"/>
                  </a:lnTo>
                  <a:lnTo>
                    <a:pt x="558" y="341"/>
                  </a:lnTo>
                  <a:lnTo>
                    <a:pt x="559" y="335"/>
                  </a:lnTo>
                  <a:lnTo>
                    <a:pt x="571" y="336"/>
                  </a:lnTo>
                  <a:close/>
                  <a:moveTo>
                    <a:pt x="558" y="384"/>
                  </a:moveTo>
                  <a:lnTo>
                    <a:pt x="554" y="396"/>
                  </a:lnTo>
                  <a:lnTo>
                    <a:pt x="543" y="417"/>
                  </a:lnTo>
                  <a:lnTo>
                    <a:pt x="533" y="412"/>
                  </a:lnTo>
                  <a:lnTo>
                    <a:pt x="542" y="392"/>
                  </a:lnTo>
                  <a:lnTo>
                    <a:pt x="547" y="380"/>
                  </a:lnTo>
                  <a:lnTo>
                    <a:pt x="558" y="384"/>
                  </a:lnTo>
                  <a:close/>
                  <a:moveTo>
                    <a:pt x="537" y="428"/>
                  </a:moveTo>
                  <a:lnTo>
                    <a:pt x="527" y="444"/>
                  </a:lnTo>
                  <a:lnTo>
                    <a:pt x="517" y="458"/>
                  </a:lnTo>
                  <a:lnTo>
                    <a:pt x="507" y="451"/>
                  </a:lnTo>
                  <a:lnTo>
                    <a:pt x="517" y="438"/>
                  </a:lnTo>
                  <a:lnTo>
                    <a:pt x="527" y="422"/>
                  </a:lnTo>
                  <a:lnTo>
                    <a:pt x="537" y="428"/>
                  </a:lnTo>
                  <a:close/>
                  <a:moveTo>
                    <a:pt x="509" y="468"/>
                  </a:moveTo>
                  <a:lnTo>
                    <a:pt x="492" y="486"/>
                  </a:lnTo>
                  <a:lnTo>
                    <a:pt x="483" y="494"/>
                  </a:lnTo>
                  <a:lnTo>
                    <a:pt x="475" y="485"/>
                  </a:lnTo>
                  <a:lnTo>
                    <a:pt x="483" y="478"/>
                  </a:lnTo>
                  <a:lnTo>
                    <a:pt x="500" y="460"/>
                  </a:lnTo>
                  <a:lnTo>
                    <a:pt x="509" y="468"/>
                  </a:lnTo>
                  <a:close/>
                  <a:moveTo>
                    <a:pt x="474" y="502"/>
                  </a:moveTo>
                  <a:lnTo>
                    <a:pt x="472" y="505"/>
                  </a:lnTo>
                  <a:lnTo>
                    <a:pt x="449" y="521"/>
                  </a:lnTo>
                  <a:lnTo>
                    <a:pt x="444" y="524"/>
                  </a:lnTo>
                  <a:lnTo>
                    <a:pt x="438" y="514"/>
                  </a:lnTo>
                  <a:lnTo>
                    <a:pt x="442" y="512"/>
                  </a:lnTo>
                  <a:lnTo>
                    <a:pt x="464" y="496"/>
                  </a:lnTo>
                  <a:lnTo>
                    <a:pt x="466" y="493"/>
                  </a:lnTo>
                  <a:lnTo>
                    <a:pt x="474" y="502"/>
                  </a:lnTo>
                  <a:close/>
                  <a:moveTo>
                    <a:pt x="434" y="531"/>
                  </a:moveTo>
                  <a:lnTo>
                    <a:pt x="426" y="536"/>
                  </a:lnTo>
                  <a:lnTo>
                    <a:pt x="402" y="547"/>
                  </a:lnTo>
                  <a:lnTo>
                    <a:pt x="396" y="536"/>
                  </a:lnTo>
                  <a:lnTo>
                    <a:pt x="419" y="525"/>
                  </a:lnTo>
                  <a:lnTo>
                    <a:pt x="428" y="520"/>
                  </a:lnTo>
                  <a:lnTo>
                    <a:pt x="434" y="531"/>
                  </a:lnTo>
                  <a:close/>
                  <a:moveTo>
                    <a:pt x="390" y="552"/>
                  </a:moveTo>
                  <a:lnTo>
                    <a:pt x="374" y="557"/>
                  </a:lnTo>
                  <a:lnTo>
                    <a:pt x="355" y="562"/>
                  </a:lnTo>
                  <a:lnTo>
                    <a:pt x="352" y="551"/>
                  </a:lnTo>
                  <a:lnTo>
                    <a:pt x="370" y="546"/>
                  </a:lnTo>
                  <a:lnTo>
                    <a:pt x="386" y="540"/>
                  </a:lnTo>
                  <a:lnTo>
                    <a:pt x="390" y="552"/>
                  </a:lnTo>
                  <a:close/>
                  <a:moveTo>
                    <a:pt x="343" y="565"/>
                  </a:moveTo>
                  <a:lnTo>
                    <a:pt x="318" y="569"/>
                  </a:lnTo>
                  <a:lnTo>
                    <a:pt x="306" y="569"/>
                  </a:lnTo>
                  <a:lnTo>
                    <a:pt x="306" y="557"/>
                  </a:lnTo>
                  <a:lnTo>
                    <a:pt x="316" y="557"/>
                  </a:lnTo>
                  <a:lnTo>
                    <a:pt x="341" y="553"/>
                  </a:lnTo>
                  <a:lnTo>
                    <a:pt x="343" y="565"/>
                  </a:lnTo>
                  <a:close/>
                  <a:moveTo>
                    <a:pt x="294" y="570"/>
                  </a:moveTo>
                  <a:lnTo>
                    <a:pt x="288" y="570"/>
                  </a:lnTo>
                  <a:lnTo>
                    <a:pt x="259" y="569"/>
                  </a:lnTo>
                  <a:lnTo>
                    <a:pt x="257" y="568"/>
                  </a:lnTo>
                  <a:lnTo>
                    <a:pt x="259" y="557"/>
                  </a:lnTo>
                  <a:lnTo>
                    <a:pt x="259" y="557"/>
                  </a:lnTo>
                  <a:lnTo>
                    <a:pt x="288" y="558"/>
                  </a:lnTo>
                  <a:lnTo>
                    <a:pt x="294" y="558"/>
                  </a:lnTo>
                  <a:lnTo>
                    <a:pt x="294" y="570"/>
                  </a:lnTo>
                  <a:close/>
                  <a:moveTo>
                    <a:pt x="245" y="567"/>
                  </a:moveTo>
                  <a:lnTo>
                    <a:pt x="230" y="565"/>
                  </a:lnTo>
                  <a:lnTo>
                    <a:pt x="210" y="559"/>
                  </a:lnTo>
                  <a:lnTo>
                    <a:pt x="212" y="548"/>
                  </a:lnTo>
                  <a:lnTo>
                    <a:pt x="232" y="553"/>
                  </a:lnTo>
                  <a:lnTo>
                    <a:pt x="247" y="555"/>
                  </a:lnTo>
                  <a:lnTo>
                    <a:pt x="245" y="567"/>
                  </a:lnTo>
                  <a:close/>
                  <a:moveTo>
                    <a:pt x="197" y="556"/>
                  </a:moveTo>
                  <a:lnTo>
                    <a:pt x="176" y="548"/>
                  </a:lnTo>
                  <a:lnTo>
                    <a:pt x="164" y="542"/>
                  </a:lnTo>
                  <a:lnTo>
                    <a:pt x="169" y="531"/>
                  </a:lnTo>
                  <a:lnTo>
                    <a:pt x="180" y="537"/>
                  </a:lnTo>
                  <a:lnTo>
                    <a:pt x="201" y="544"/>
                  </a:lnTo>
                  <a:lnTo>
                    <a:pt x="197" y="556"/>
                  </a:lnTo>
                  <a:close/>
                  <a:moveTo>
                    <a:pt x="153" y="537"/>
                  </a:moveTo>
                  <a:lnTo>
                    <a:pt x="151" y="536"/>
                  </a:lnTo>
                  <a:lnTo>
                    <a:pt x="127" y="522"/>
                  </a:lnTo>
                  <a:lnTo>
                    <a:pt x="121" y="517"/>
                  </a:lnTo>
                  <a:lnTo>
                    <a:pt x="128" y="508"/>
                  </a:lnTo>
                  <a:lnTo>
                    <a:pt x="133" y="511"/>
                  </a:lnTo>
                  <a:lnTo>
                    <a:pt x="156" y="525"/>
                  </a:lnTo>
                  <a:lnTo>
                    <a:pt x="158" y="526"/>
                  </a:lnTo>
                  <a:lnTo>
                    <a:pt x="153" y="537"/>
                  </a:lnTo>
                  <a:close/>
                  <a:moveTo>
                    <a:pt x="111" y="510"/>
                  </a:moveTo>
                  <a:lnTo>
                    <a:pt x="105" y="505"/>
                  </a:lnTo>
                  <a:lnTo>
                    <a:pt x="85" y="487"/>
                  </a:lnTo>
                  <a:lnTo>
                    <a:pt x="84" y="486"/>
                  </a:lnTo>
                  <a:lnTo>
                    <a:pt x="92" y="477"/>
                  </a:lnTo>
                  <a:lnTo>
                    <a:pt x="93" y="478"/>
                  </a:lnTo>
                  <a:lnTo>
                    <a:pt x="112" y="496"/>
                  </a:lnTo>
                  <a:lnTo>
                    <a:pt x="119" y="500"/>
                  </a:lnTo>
                  <a:lnTo>
                    <a:pt x="111" y="510"/>
                  </a:lnTo>
                  <a:close/>
                  <a:moveTo>
                    <a:pt x="75" y="477"/>
                  </a:moveTo>
                  <a:lnTo>
                    <a:pt x="66" y="467"/>
                  </a:lnTo>
                  <a:lnTo>
                    <a:pt x="52" y="449"/>
                  </a:lnTo>
                  <a:lnTo>
                    <a:pt x="62" y="441"/>
                  </a:lnTo>
                  <a:lnTo>
                    <a:pt x="75" y="459"/>
                  </a:lnTo>
                  <a:lnTo>
                    <a:pt x="84" y="469"/>
                  </a:lnTo>
                  <a:lnTo>
                    <a:pt x="75" y="477"/>
                  </a:lnTo>
                  <a:close/>
                  <a:moveTo>
                    <a:pt x="45" y="438"/>
                  </a:moveTo>
                  <a:lnTo>
                    <a:pt x="35" y="421"/>
                  </a:lnTo>
                  <a:lnTo>
                    <a:pt x="27" y="406"/>
                  </a:lnTo>
                  <a:lnTo>
                    <a:pt x="38" y="401"/>
                  </a:lnTo>
                  <a:lnTo>
                    <a:pt x="45" y="415"/>
                  </a:lnTo>
                  <a:lnTo>
                    <a:pt x="56" y="432"/>
                  </a:lnTo>
                  <a:lnTo>
                    <a:pt x="45" y="438"/>
                  </a:lnTo>
                  <a:close/>
                  <a:moveTo>
                    <a:pt x="22" y="395"/>
                  </a:moveTo>
                  <a:lnTo>
                    <a:pt x="13" y="370"/>
                  </a:lnTo>
                  <a:lnTo>
                    <a:pt x="10" y="360"/>
                  </a:lnTo>
                  <a:lnTo>
                    <a:pt x="22" y="357"/>
                  </a:lnTo>
                  <a:lnTo>
                    <a:pt x="24" y="366"/>
                  </a:lnTo>
                  <a:lnTo>
                    <a:pt x="33" y="391"/>
                  </a:lnTo>
                  <a:lnTo>
                    <a:pt x="22" y="395"/>
                  </a:lnTo>
                  <a:close/>
                  <a:moveTo>
                    <a:pt x="7" y="348"/>
                  </a:moveTo>
                  <a:lnTo>
                    <a:pt x="6" y="343"/>
                  </a:lnTo>
                  <a:lnTo>
                    <a:pt x="2" y="314"/>
                  </a:lnTo>
                  <a:lnTo>
                    <a:pt x="13" y="313"/>
                  </a:lnTo>
                  <a:lnTo>
                    <a:pt x="17" y="340"/>
                  </a:lnTo>
                  <a:lnTo>
                    <a:pt x="19" y="345"/>
                  </a:lnTo>
                  <a:lnTo>
                    <a:pt x="7" y="348"/>
                  </a:lnTo>
                  <a:close/>
                </a:path>
              </a:pathLst>
            </a:custGeom>
            <a:solidFill>
              <a:srgbClr val="796F39"/>
            </a:solidFill>
            <a:ln w="0" cap="flat">
              <a:solidFill>
                <a:srgbClr val="796F39"/>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16" name="Rectangle 22"/>
            <p:cNvSpPr>
              <a:spLocks noChangeArrowheads="1"/>
            </p:cNvSpPr>
            <p:nvPr/>
          </p:nvSpPr>
          <p:spPr bwMode="auto">
            <a:xfrm>
              <a:off x="2843014" y="5161111"/>
              <a:ext cx="22383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新大阪駅</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47"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22364" y="5305574"/>
              <a:ext cx="320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22364" y="5305574"/>
              <a:ext cx="320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12852" y="4908699"/>
              <a:ext cx="3444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12852" y="4908699"/>
              <a:ext cx="3444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7577" y="5181749"/>
              <a:ext cx="319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7577" y="5181749"/>
              <a:ext cx="319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36664" y="4551511"/>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36664" y="4551511"/>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1"/>
            <p:cNvSpPr>
              <a:spLocks noChangeArrowheads="1"/>
            </p:cNvSpPr>
            <p:nvPr/>
          </p:nvSpPr>
          <p:spPr bwMode="auto">
            <a:xfrm>
              <a:off x="1925439" y="4686449"/>
              <a:ext cx="24288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大阪国際空港</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 name="Rectangle 32"/>
            <p:cNvSpPr>
              <a:spLocks noChangeArrowheads="1"/>
            </p:cNvSpPr>
            <p:nvPr/>
          </p:nvSpPr>
          <p:spPr bwMode="auto">
            <a:xfrm>
              <a:off x="2895402" y="4507061"/>
              <a:ext cx="1952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彩都</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 name="Rectangle 33"/>
            <p:cNvSpPr>
              <a:spLocks noChangeArrowheads="1"/>
            </p:cNvSpPr>
            <p:nvPr/>
          </p:nvSpPr>
          <p:spPr bwMode="auto">
            <a:xfrm>
              <a:off x="2917627" y="5300811"/>
              <a:ext cx="295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道修町</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 name="Rectangle 34"/>
            <p:cNvSpPr>
              <a:spLocks noChangeArrowheads="1"/>
            </p:cNvSpPr>
            <p:nvPr/>
          </p:nvSpPr>
          <p:spPr bwMode="auto">
            <a:xfrm>
              <a:off x="2489002" y="5627836"/>
              <a:ext cx="22383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FFFFFF"/>
                  </a:solidFill>
                  <a:effectLst/>
                  <a:latin typeface="メイリオ" pitchFamily="50" charset="-128"/>
                  <a:ea typeface="メイリオ" pitchFamily="50" charset="-128"/>
                  <a:cs typeface="ＭＳ Ｐゴシック" pitchFamily="50" charset="-128"/>
                </a:rPr>
                <a:t>大阪府</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 name="Rectangle 35"/>
            <p:cNvSpPr>
              <a:spLocks noChangeArrowheads="1"/>
            </p:cNvSpPr>
            <p:nvPr/>
          </p:nvSpPr>
          <p:spPr bwMode="auto">
            <a:xfrm>
              <a:off x="2700139" y="4892824"/>
              <a:ext cx="1952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健都</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 name="Rectangle 36"/>
            <p:cNvSpPr>
              <a:spLocks noChangeArrowheads="1"/>
            </p:cNvSpPr>
            <p:nvPr/>
          </p:nvSpPr>
          <p:spPr bwMode="auto">
            <a:xfrm>
              <a:off x="2395339" y="5021411"/>
              <a:ext cx="36671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（国循移転予定先）</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Freeform 37"/>
            <p:cNvSpPr>
              <a:spLocks/>
            </p:cNvSpPr>
            <p:nvPr/>
          </p:nvSpPr>
          <p:spPr bwMode="auto">
            <a:xfrm>
              <a:off x="2835077" y="4848374"/>
              <a:ext cx="571500" cy="382588"/>
            </a:xfrm>
            <a:custGeom>
              <a:avLst/>
              <a:gdLst>
                <a:gd name="T0" fmla="*/ 0 w 360"/>
                <a:gd name="T1" fmla="*/ 230 h 241"/>
                <a:gd name="T2" fmla="*/ 352 w 360"/>
                <a:gd name="T3" fmla="*/ 0 h 241"/>
                <a:gd name="T4" fmla="*/ 360 w 360"/>
                <a:gd name="T5" fmla="*/ 11 h 241"/>
                <a:gd name="T6" fmla="*/ 7 w 360"/>
                <a:gd name="T7" fmla="*/ 241 h 241"/>
                <a:gd name="T8" fmla="*/ 0 w 360"/>
                <a:gd name="T9" fmla="*/ 230 h 241"/>
              </a:gdLst>
              <a:ahLst/>
              <a:cxnLst>
                <a:cxn ang="0">
                  <a:pos x="T0" y="T1"/>
                </a:cxn>
                <a:cxn ang="0">
                  <a:pos x="T2" y="T3"/>
                </a:cxn>
                <a:cxn ang="0">
                  <a:pos x="T4" y="T5"/>
                </a:cxn>
                <a:cxn ang="0">
                  <a:pos x="T6" y="T7"/>
                </a:cxn>
                <a:cxn ang="0">
                  <a:pos x="T8" y="T9"/>
                </a:cxn>
              </a:cxnLst>
              <a:rect l="0" t="0" r="r" b="b"/>
              <a:pathLst>
                <a:path w="360" h="241">
                  <a:moveTo>
                    <a:pt x="0" y="230"/>
                  </a:moveTo>
                  <a:lnTo>
                    <a:pt x="352" y="0"/>
                  </a:lnTo>
                  <a:lnTo>
                    <a:pt x="360" y="11"/>
                  </a:lnTo>
                  <a:lnTo>
                    <a:pt x="7" y="241"/>
                  </a:lnTo>
                  <a:lnTo>
                    <a:pt x="0"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24" name="Freeform 38"/>
            <p:cNvSpPr>
              <a:spLocks/>
            </p:cNvSpPr>
            <p:nvPr/>
          </p:nvSpPr>
          <p:spPr bwMode="auto">
            <a:xfrm>
              <a:off x="2835077" y="4848374"/>
              <a:ext cx="571500" cy="382588"/>
            </a:xfrm>
            <a:custGeom>
              <a:avLst/>
              <a:gdLst>
                <a:gd name="T0" fmla="*/ 0 w 360"/>
                <a:gd name="T1" fmla="*/ 230 h 241"/>
                <a:gd name="T2" fmla="*/ 352 w 360"/>
                <a:gd name="T3" fmla="*/ 0 h 241"/>
                <a:gd name="T4" fmla="*/ 360 w 360"/>
                <a:gd name="T5" fmla="*/ 11 h 241"/>
                <a:gd name="T6" fmla="*/ 7 w 360"/>
                <a:gd name="T7" fmla="*/ 241 h 241"/>
                <a:gd name="T8" fmla="*/ 0 w 360"/>
                <a:gd name="T9" fmla="*/ 230 h 241"/>
              </a:gdLst>
              <a:ahLst/>
              <a:cxnLst>
                <a:cxn ang="0">
                  <a:pos x="T0" y="T1"/>
                </a:cxn>
                <a:cxn ang="0">
                  <a:pos x="T2" y="T3"/>
                </a:cxn>
                <a:cxn ang="0">
                  <a:pos x="T4" y="T5"/>
                </a:cxn>
                <a:cxn ang="0">
                  <a:pos x="T6" y="T7"/>
                </a:cxn>
                <a:cxn ang="0">
                  <a:pos x="T8" y="T9"/>
                </a:cxn>
              </a:cxnLst>
              <a:rect l="0" t="0" r="r" b="b"/>
              <a:pathLst>
                <a:path w="360" h="241">
                  <a:moveTo>
                    <a:pt x="0" y="230"/>
                  </a:moveTo>
                  <a:lnTo>
                    <a:pt x="352" y="0"/>
                  </a:lnTo>
                  <a:lnTo>
                    <a:pt x="360" y="11"/>
                  </a:lnTo>
                  <a:lnTo>
                    <a:pt x="7" y="241"/>
                  </a:lnTo>
                  <a:lnTo>
                    <a:pt x="0" y="23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25" name="Freeform 39"/>
            <p:cNvSpPr>
              <a:spLocks noEditPoints="1"/>
            </p:cNvSpPr>
            <p:nvPr/>
          </p:nvSpPr>
          <p:spPr bwMode="auto">
            <a:xfrm>
              <a:off x="2911277" y="4842024"/>
              <a:ext cx="519112" cy="333375"/>
            </a:xfrm>
            <a:custGeom>
              <a:avLst/>
              <a:gdLst>
                <a:gd name="T0" fmla="*/ 6 w 327"/>
                <a:gd name="T1" fmla="*/ 210 h 210"/>
                <a:gd name="T2" fmla="*/ 47 w 327"/>
                <a:gd name="T3" fmla="*/ 184 h 210"/>
                <a:gd name="T4" fmla="*/ 41 w 327"/>
                <a:gd name="T5" fmla="*/ 174 h 210"/>
                <a:gd name="T6" fmla="*/ 0 w 327"/>
                <a:gd name="T7" fmla="*/ 199 h 210"/>
                <a:gd name="T8" fmla="*/ 6 w 327"/>
                <a:gd name="T9" fmla="*/ 210 h 210"/>
                <a:gd name="T10" fmla="*/ 78 w 327"/>
                <a:gd name="T11" fmla="*/ 165 h 210"/>
                <a:gd name="T12" fmla="*/ 118 w 327"/>
                <a:gd name="T13" fmla="*/ 140 h 210"/>
                <a:gd name="T14" fmla="*/ 112 w 327"/>
                <a:gd name="T15" fmla="*/ 130 h 210"/>
                <a:gd name="T16" fmla="*/ 71 w 327"/>
                <a:gd name="T17" fmla="*/ 155 h 210"/>
                <a:gd name="T18" fmla="*/ 78 w 327"/>
                <a:gd name="T19" fmla="*/ 165 h 210"/>
                <a:gd name="T20" fmla="*/ 149 w 327"/>
                <a:gd name="T21" fmla="*/ 121 h 210"/>
                <a:gd name="T22" fmla="*/ 190 w 327"/>
                <a:gd name="T23" fmla="*/ 96 h 210"/>
                <a:gd name="T24" fmla="*/ 183 w 327"/>
                <a:gd name="T25" fmla="*/ 85 h 210"/>
                <a:gd name="T26" fmla="*/ 143 w 327"/>
                <a:gd name="T27" fmla="*/ 111 h 210"/>
                <a:gd name="T28" fmla="*/ 149 w 327"/>
                <a:gd name="T29" fmla="*/ 121 h 210"/>
                <a:gd name="T30" fmla="*/ 220 w 327"/>
                <a:gd name="T31" fmla="*/ 77 h 210"/>
                <a:gd name="T32" fmla="*/ 261 w 327"/>
                <a:gd name="T33" fmla="*/ 51 h 210"/>
                <a:gd name="T34" fmla="*/ 255 w 327"/>
                <a:gd name="T35" fmla="*/ 41 h 210"/>
                <a:gd name="T36" fmla="*/ 214 w 327"/>
                <a:gd name="T37" fmla="*/ 66 h 210"/>
                <a:gd name="T38" fmla="*/ 220 w 327"/>
                <a:gd name="T39" fmla="*/ 77 h 210"/>
                <a:gd name="T40" fmla="*/ 292 w 327"/>
                <a:gd name="T41" fmla="*/ 32 h 210"/>
                <a:gd name="T42" fmla="*/ 327 w 327"/>
                <a:gd name="T43" fmla="*/ 10 h 210"/>
                <a:gd name="T44" fmla="*/ 321 w 327"/>
                <a:gd name="T45" fmla="*/ 0 h 210"/>
                <a:gd name="T46" fmla="*/ 285 w 327"/>
                <a:gd name="T47" fmla="*/ 22 h 210"/>
                <a:gd name="T48" fmla="*/ 292 w 327"/>
                <a:gd name="T49" fmla="*/ 3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7" h="210">
                  <a:moveTo>
                    <a:pt x="6" y="210"/>
                  </a:moveTo>
                  <a:lnTo>
                    <a:pt x="47" y="184"/>
                  </a:lnTo>
                  <a:lnTo>
                    <a:pt x="41" y="174"/>
                  </a:lnTo>
                  <a:lnTo>
                    <a:pt x="0" y="199"/>
                  </a:lnTo>
                  <a:lnTo>
                    <a:pt x="6" y="210"/>
                  </a:lnTo>
                  <a:close/>
                  <a:moveTo>
                    <a:pt x="78" y="165"/>
                  </a:moveTo>
                  <a:lnTo>
                    <a:pt x="118" y="140"/>
                  </a:lnTo>
                  <a:lnTo>
                    <a:pt x="112" y="130"/>
                  </a:lnTo>
                  <a:lnTo>
                    <a:pt x="71" y="155"/>
                  </a:lnTo>
                  <a:lnTo>
                    <a:pt x="78" y="165"/>
                  </a:lnTo>
                  <a:close/>
                  <a:moveTo>
                    <a:pt x="149" y="121"/>
                  </a:moveTo>
                  <a:lnTo>
                    <a:pt x="190" y="96"/>
                  </a:lnTo>
                  <a:lnTo>
                    <a:pt x="183" y="85"/>
                  </a:lnTo>
                  <a:lnTo>
                    <a:pt x="143" y="111"/>
                  </a:lnTo>
                  <a:lnTo>
                    <a:pt x="149" y="121"/>
                  </a:lnTo>
                  <a:close/>
                  <a:moveTo>
                    <a:pt x="220" y="77"/>
                  </a:moveTo>
                  <a:lnTo>
                    <a:pt x="261" y="51"/>
                  </a:lnTo>
                  <a:lnTo>
                    <a:pt x="255" y="41"/>
                  </a:lnTo>
                  <a:lnTo>
                    <a:pt x="214" y="66"/>
                  </a:lnTo>
                  <a:lnTo>
                    <a:pt x="220" y="77"/>
                  </a:lnTo>
                  <a:close/>
                  <a:moveTo>
                    <a:pt x="292" y="32"/>
                  </a:moveTo>
                  <a:lnTo>
                    <a:pt x="327" y="10"/>
                  </a:lnTo>
                  <a:lnTo>
                    <a:pt x="321" y="0"/>
                  </a:lnTo>
                  <a:lnTo>
                    <a:pt x="285" y="22"/>
                  </a:lnTo>
                  <a:lnTo>
                    <a:pt x="292" y="3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6" name="Rectangle 40"/>
            <p:cNvSpPr>
              <a:spLocks noChangeArrowheads="1"/>
            </p:cNvSpPr>
            <p:nvPr/>
          </p:nvSpPr>
          <p:spPr bwMode="auto">
            <a:xfrm>
              <a:off x="2484239" y="5172224"/>
              <a:ext cx="3190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27" name="Rectangle 41"/>
            <p:cNvSpPr>
              <a:spLocks noChangeArrowheads="1"/>
            </p:cNvSpPr>
            <p:nvPr/>
          </p:nvSpPr>
          <p:spPr bwMode="auto">
            <a:xfrm>
              <a:off x="2484239" y="5172224"/>
              <a:ext cx="319087" cy="19050"/>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28" name="Freeform 42"/>
            <p:cNvSpPr>
              <a:spLocks noEditPoints="1"/>
            </p:cNvSpPr>
            <p:nvPr/>
          </p:nvSpPr>
          <p:spPr bwMode="auto">
            <a:xfrm>
              <a:off x="2487414" y="5169049"/>
              <a:ext cx="322262" cy="19050"/>
            </a:xfrm>
            <a:custGeom>
              <a:avLst/>
              <a:gdLst>
                <a:gd name="T0" fmla="*/ 0 w 203"/>
                <a:gd name="T1" fmla="*/ 0 h 12"/>
                <a:gd name="T2" fmla="*/ 48 w 203"/>
                <a:gd name="T3" fmla="*/ 0 h 12"/>
                <a:gd name="T4" fmla="*/ 48 w 203"/>
                <a:gd name="T5" fmla="*/ 12 h 12"/>
                <a:gd name="T6" fmla="*/ 0 w 203"/>
                <a:gd name="T7" fmla="*/ 12 h 12"/>
                <a:gd name="T8" fmla="*/ 0 w 203"/>
                <a:gd name="T9" fmla="*/ 0 h 12"/>
                <a:gd name="T10" fmla="*/ 84 w 203"/>
                <a:gd name="T11" fmla="*/ 0 h 12"/>
                <a:gd name="T12" fmla="*/ 132 w 203"/>
                <a:gd name="T13" fmla="*/ 0 h 12"/>
                <a:gd name="T14" fmla="*/ 132 w 203"/>
                <a:gd name="T15" fmla="*/ 12 h 12"/>
                <a:gd name="T16" fmla="*/ 84 w 203"/>
                <a:gd name="T17" fmla="*/ 12 h 12"/>
                <a:gd name="T18" fmla="*/ 84 w 203"/>
                <a:gd name="T19" fmla="*/ 0 h 12"/>
                <a:gd name="T20" fmla="*/ 168 w 203"/>
                <a:gd name="T21" fmla="*/ 0 h 12"/>
                <a:gd name="T22" fmla="*/ 203 w 203"/>
                <a:gd name="T23" fmla="*/ 0 h 12"/>
                <a:gd name="T24" fmla="*/ 203 w 203"/>
                <a:gd name="T25" fmla="*/ 12 h 12"/>
                <a:gd name="T26" fmla="*/ 168 w 203"/>
                <a:gd name="T27" fmla="*/ 12 h 12"/>
                <a:gd name="T28" fmla="*/ 168 w 203"/>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2">
                  <a:moveTo>
                    <a:pt x="0" y="0"/>
                  </a:moveTo>
                  <a:lnTo>
                    <a:pt x="48" y="0"/>
                  </a:lnTo>
                  <a:lnTo>
                    <a:pt x="48" y="12"/>
                  </a:lnTo>
                  <a:lnTo>
                    <a:pt x="0" y="12"/>
                  </a:lnTo>
                  <a:lnTo>
                    <a:pt x="0" y="0"/>
                  </a:lnTo>
                  <a:close/>
                  <a:moveTo>
                    <a:pt x="84" y="0"/>
                  </a:moveTo>
                  <a:lnTo>
                    <a:pt x="132" y="0"/>
                  </a:lnTo>
                  <a:lnTo>
                    <a:pt x="132" y="12"/>
                  </a:lnTo>
                  <a:lnTo>
                    <a:pt x="84" y="12"/>
                  </a:lnTo>
                  <a:lnTo>
                    <a:pt x="84" y="0"/>
                  </a:lnTo>
                  <a:close/>
                  <a:moveTo>
                    <a:pt x="168" y="0"/>
                  </a:moveTo>
                  <a:lnTo>
                    <a:pt x="203" y="0"/>
                  </a:lnTo>
                  <a:lnTo>
                    <a:pt x="203" y="12"/>
                  </a:lnTo>
                  <a:lnTo>
                    <a:pt x="168" y="12"/>
                  </a:lnTo>
                  <a:lnTo>
                    <a:pt x="16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grpSp>
          <p:nvGrpSpPr>
            <p:cNvPr id="29" name="Group 63"/>
            <p:cNvGrpSpPr>
              <a:grpSpLocks/>
            </p:cNvGrpSpPr>
            <p:nvPr/>
          </p:nvGrpSpPr>
          <p:grpSpPr bwMode="auto">
            <a:xfrm>
              <a:off x="2766814" y="5099199"/>
              <a:ext cx="147637" cy="158750"/>
              <a:chOff x="1790" y="3097"/>
              <a:chExt cx="93" cy="100"/>
            </a:xfrm>
          </p:grpSpPr>
          <p:sp>
            <p:nvSpPr>
              <p:cNvPr id="1088" name="Freeform 43"/>
              <p:cNvSpPr>
                <a:spLocks/>
              </p:cNvSpPr>
              <p:nvPr/>
            </p:nvSpPr>
            <p:spPr bwMode="auto">
              <a:xfrm>
                <a:off x="1790" y="3097"/>
                <a:ext cx="93" cy="100"/>
              </a:xfrm>
              <a:custGeom>
                <a:avLst/>
                <a:gdLst>
                  <a:gd name="T0" fmla="*/ 89 w 93"/>
                  <a:gd name="T1" fmla="*/ 100 h 100"/>
                  <a:gd name="T2" fmla="*/ 90 w 93"/>
                  <a:gd name="T3" fmla="*/ 100 h 100"/>
                  <a:gd name="T4" fmla="*/ 91 w 93"/>
                  <a:gd name="T5" fmla="*/ 100 h 100"/>
                  <a:gd name="T6" fmla="*/ 91 w 93"/>
                  <a:gd name="T7" fmla="*/ 99 h 100"/>
                  <a:gd name="T8" fmla="*/ 92 w 93"/>
                  <a:gd name="T9" fmla="*/ 99 h 100"/>
                  <a:gd name="T10" fmla="*/ 92 w 93"/>
                  <a:gd name="T11" fmla="*/ 98 h 100"/>
                  <a:gd name="T12" fmla="*/ 93 w 93"/>
                  <a:gd name="T13" fmla="*/ 97 h 100"/>
                  <a:gd name="T14" fmla="*/ 93 w 93"/>
                  <a:gd name="T15" fmla="*/ 97 h 100"/>
                  <a:gd name="T16" fmla="*/ 93 w 93"/>
                  <a:gd name="T17" fmla="*/ 96 h 100"/>
                  <a:gd name="T18" fmla="*/ 93 w 93"/>
                  <a:gd name="T19" fmla="*/ 4 h 100"/>
                  <a:gd name="T20" fmla="*/ 93 w 93"/>
                  <a:gd name="T21" fmla="*/ 4 h 100"/>
                  <a:gd name="T22" fmla="*/ 93 w 93"/>
                  <a:gd name="T23" fmla="*/ 3 h 100"/>
                  <a:gd name="T24" fmla="*/ 92 w 93"/>
                  <a:gd name="T25" fmla="*/ 2 h 100"/>
                  <a:gd name="T26" fmla="*/ 92 w 93"/>
                  <a:gd name="T27" fmla="*/ 2 h 100"/>
                  <a:gd name="T28" fmla="*/ 91 w 93"/>
                  <a:gd name="T29" fmla="*/ 1 h 100"/>
                  <a:gd name="T30" fmla="*/ 91 w 93"/>
                  <a:gd name="T31" fmla="*/ 1 h 100"/>
                  <a:gd name="T32" fmla="*/ 90 w 93"/>
                  <a:gd name="T33" fmla="*/ 1 h 100"/>
                  <a:gd name="T34" fmla="*/ 89 w 93"/>
                  <a:gd name="T35" fmla="*/ 0 h 100"/>
                  <a:gd name="T36" fmla="*/ 3 w 93"/>
                  <a:gd name="T37" fmla="*/ 0 h 100"/>
                  <a:gd name="T38" fmla="*/ 3 w 93"/>
                  <a:gd name="T39" fmla="*/ 1 h 100"/>
                  <a:gd name="T40" fmla="*/ 2 w 93"/>
                  <a:gd name="T41" fmla="*/ 1 h 100"/>
                  <a:gd name="T42" fmla="*/ 1 w 93"/>
                  <a:gd name="T43" fmla="*/ 1 h 100"/>
                  <a:gd name="T44" fmla="*/ 1 w 93"/>
                  <a:gd name="T45" fmla="*/ 2 h 100"/>
                  <a:gd name="T46" fmla="*/ 0 w 93"/>
                  <a:gd name="T47" fmla="*/ 2 h 100"/>
                  <a:gd name="T48" fmla="*/ 0 w 93"/>
                  <a:gd name="T49" fmla="*/ 3 h 100"/>
                  <a:gd name="T50" fmla="*/ 0 w 93"/>
                  <a:gd name="T51" fmla="*/ 4 h 100"/>
                  <a:gd name="T52" fmla="*/ 0 w 93"/>
                  <a:gd name="T53" fmla="*/ 4 h 100"/>
                  <a:gd name="T54" fmla="*/ 0 w 93"/>
                  <a:gd name="T55" fmla="*/ 96 h 100"/>
                  <a:gd name="T56" fmla="*/ 0 w 93"/>
                  <a:gd name="T57" fmla="*/ 97 h 100"/>
                  <a:gd name="T58" fmla="*/ 0 w 93"/>
                  <a:gd name="T59" fmla="*/ 97 h 100"/>
                  <a:gd name="T60" fmla="*/ 0 w 93"/>
                  <a:gd name="T61" fmla="*/ 98 h 100"/>
                  <a:gd name="T62" fmla="*/ 1 w 93"/>
                  <a:gd name="T63" fmla="*/ 99 h 100"/>
                  <a:gd name="T64" fmla="*/ 1 w 93"/>
                  <a:gd name="T65" fmla="*/ 99 h 100"/>
                  <a:gd name="T66" fmla="*/ 2 w 93"/>
                  <a:gd name="T67" fmla="*/ 100 h 100"/>
                  <a:gd name="T68" fmla="*/ 3 w 93"/>
                  <a:gd name="T69" fmla="*/ 100 h 100"/>
                  <a:gd name="T70" fmla="*/ 3 w 93"/>
                  <a:gd name="T71" fmla="*/ 100 h 100"/>
                  <a:gd name="T72" fmla="*/ 89 w 93"/>
                  <a:gd name="T7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00">
                    <a:moveTo>
                      <a:pt x="89" y="100"/>
                    </a:moveTo>
                    <a:lnTo>
                      <a:pt x="90" y="100"/>
                    </a:lnTo>
                    <a:lnTo>
                      <a:pt x="91" y="100"/>
                    </a:lnTo>
                    <a:lnTo>
                      <a:pt x="91" y="99"/>
                    </a:lnTo>
                    <a:lnTo>
                      <a:pt x="92" y="99"/>
                    </a:lnTo>
                    <a:lnTo>
                      <a:pt x="92" y="98"/>
                    </a:lnTo>
                    <a:lnTo>
                      <a:pt x="93" y="97"/>
                    </a:lnTo>
                    <a:lnTo>
                      <a:pt x="93" y="97"/>
                    </a:lnTo>
                    <a:lnTo>
                      <a:pt x="93" y="96"/>
                    </a:lnTo>
                    <a:lnTo>
                      <a:pt x="93" y="4"/>
                    </a:lnTo>
                    <a:lnTo>
                      <a:pt x="93" y="4"/>
                    </a:lnTo>
                    <a:lnTo>
                      <a:pt x="93" y="3"/>
                    </a:lnTo>
                    <a:lnTo>
                      <a:pt x="92" y="2"/>
                    </a:lnTo>
                    <a:lnTo>
                      <a:pt x="92" y="2"/>
                    </a:lnTo>
                    <a:lnTo>
                      <a:pt x="91" y="1"/>
                    </a:lnTo>
                    <a:lnTo>
                      <a:pt x="91" y="1"/>
                    </a:lnTo>
                    <a:lnTo>
                      <a:pt x="90" y="1"/>
                    </a:lnTo>
                    <a:lnTo>
                      <a:pt x="89" y="0"/>
                    </a:lnTo>
                    <a:lnTo>
                      <a:pt x="3" y="0"/>
                    </a:lnTo>
                    <a:lnTo>
                      <a:pt x="3" y="1"/>
                    </a:lnTo>
                    <a:lnTo>
                      <a:pt x="2" y="1"/>
                    </a:lnTo>
                    <a:lnTo>
                      <a:pt x="1" y="1"/>
                    </a:lnTo>
                    <a:lnTo>
                      <a:pt x="1" y="2"/>
                    </a:lnTo>
                    <a:lnTo>
                      <a:pt x="0" y="2"/>
                    </a:lnTo>
                    <a:lnTo>
                      <a:pt x="0" y="3"/>
                    </a:lnTo>
                    <a:lnTo>
                      <a:pt x="0" y="4"/>
                    </a:lnTo>
                    <a:lnTo>
                      <a:pt x="0" y="4"/>
                    </a:lnTo>
                    <a:lnTo>
                      <a:pt x="0" y="96"/>
                    </a:lnTo>
                    <a:lnTo>
                      <a:pt x="0" y="97"/>
                    </a:lnTo>
                    <a:lnTo>
                      <a:pt x="0" y="97"/>
                    </a:lnTo>
                    <a:lnTo>
                      <a:pt x="0" y="98"/>
                    </a:lnTo>
                    <a:lnTo>
                      <a:pt x="1" y="99"/>
                    </a:lnTo>
                    <a:lnTo>
                      <a:pt x="1" y="99"/>
                    </a:lnTo>
                    <a:lnTo>
                      <a:pt x="2" y="100"/>
                    </a:lnTo>
                    <a:lnTo>
                      <a:pt x="3" y="100"/>
                    </a:lnTo>
                    <a:lnTo>
                      <a:pt x="3" y="100"/>
                    </a:lnTo>
                    <a:lnTo>
                      <a:pt x="89" y="100"/>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089" name="Freeform 44"/>
              <p:cNvSpPr>
                <a:spLocks/>
              </p:cNvSpPr>
              <p:nvPr/>
            </p:nvSpPr>
            <p:spPr bwMode="auto">
              <a:xfrm>
                <a:off x="1793" y="3101"/>
                <a:ext cx="87" cy="93"/>
              </a:xfrm>
              <a:custGeom>
                <a:avLst/>
                <a:gdLst>
                  <a:gd name="T0" fmla="*/ 84 w 87"/>
                  <a:gd name="T1" fmla="*/ 93 h 93"/>
                  <a:gd name="T2" fmla="*/ 84 w 87"/>
                  <a:gd name="T3" fmla="*/ 93 h 93"/>
                  <a:gd name="T4" fmla="*/ 85 w 87"/>
                  <a:gd name="T5" fmla="*/ 93 h 93"/>
                  <a:gd name="T6" fmla="*/ 86 w 87"/>
                  <a:gd name="T7" fmla="*/ 92 h 93"/>
                  <a:gd name="T8" fmla="*/ 86 w 87"/>
                  <a:gd name="T9" fmla="*/ 92 h 93"/>
                  <a:gd name="T10" fmla="*/ 87 w 87"/>
                  <a:gd name="T11" fmla="*/ 91 h 93"/>
                  <a:gd name="T12" fmla="*/ 87 w 87"/>
                  <a:gd name="T13" fmla="*/ 91 h 93"/>
                  <a:gd name="T14" fmla="*/ 87 w 87"/>
                  <a:gd name="T15" fmla="*/ 90 h 93"/>
                  <a:gd name="T16" fmla="*/ 87 w 87"/>
                  <a:gd name="T17" fmla="*/ 89 h 93"/>
                  <a:gd name="T18" fmla="*/ 87 w 87"/>
                  <a:gd name="T19" fmla="*/ 3 h 93"/>
                  <a:gd name="T20" fmla="*/ 87 w 87"/>
                  <a:gd name="T21" fmla="*/ 3 h 93"/>
                  <a:gd name="T22" fmla="*/ 87 w 87"/>
                  <a:gd name="T23" fmla="*/ 2 h 93"/>
                  <a:gd name="T24" fmla="*/ 87 w 87"/>
                  <a:gd name="T25" fmla="*/ 1 h 93"/>
                  <a:gd name="T26" fmla="*/ 86 w 87"/>
                  <a:gd name="T27" fmla="*/ 1 h 93"/>
                  <a:gd name="T28" fmla="*/ 86 w 87"/>
                  <a:gd name="T29" fmla="*/ 0 h 93"/>
                  <a:gd name="T30" fmla="*/ 85 w 87"/>
                  <a:gd name="T31" fmla="*/ 0 h 93"/>
                  <a:gd name="T32" fmla="*/ 84 w 87"/>
                  <a:gd name="T33" fmla="*/ 0 h 93"/>
                  <a:gd name="T34" fmla="*/ 84 w 87"/>
                  <a:gd name="T35" fmla="*/ 0 h 93"/>
                  <a:gd name="T36" fmla="*/ 3 w 87"/>
                  <a:gd name="T37" fmla="*/ 0 h 93"/>
                  <a:gd name="T38" fmla="*/ 2 w 87"/>
                  <a:gd name="T39" fmla="*/ 0 h 93"/>
                  <a:gd name="T40" fmla="*/ 2 w 87"/>
                  <a:gd name="T41" fmla="*/ 0 h 93"/>
                  <a:gd name="T42" fmla="*/ 1 w 87"/>
                  <a:gd name="T43" fmla="*/ 0 h 93"/>
                  <a:gd name="T44" fmla="*/ 1 w 87"/>
                  <a:gd name="T45" fmla="*/ 1 h 93"/>
                  <a:gd name="T46" fmla="*/ 0 w 87"/>
                  <a:gd name="T47" fmla="*/ 1 h 93"/>
                  <a:gd name="T48" fmla="*/ 0 w 87"/>
                  <a:gd name="T49" fmla="*/ 2 h 93"/>
                  <a:gd name="T50" fmla="*/ 0 w 87"/>
                  <a:gd name="T51" fmla="*/ 3 h 93"/>
                  <a:gd name="T52" fmla="*/ 0 w 87"/>
                  <a:gd name="T53" fmla="*/ 3 h 93"/>
                  <a:gd name="T54" fmla="*/ 0 w 87"/>
                  <a:gd name="T55" fmla="*/ 89 h 93"/>
                  <a:gd name="T56" fmla="*/ 0 w 87"/>
                  <a:gd name="T57" fmla="*/ 90 h 93"/>
                  <a:gd name="T58" fmla="*/ 0 w 87"/>
                  <a:gd name="T59" fmla="*/ 91 h 93"/>
                  <a:gd name="T60" fmla="*/ 0 w 87"/>
                  <a:gd name="T61" fmla="*/ 91 h 93"/>
                  <a:gd name="T62" fmla="*/ 1 w 87"/>
                  <a:gd name="T63" fmla="*/ 92 h 93"/>
                  <a:gd name="T64" fmla="*/ 1 w 87"/>
                  <a:gd name="T65" fmla="*/ 92 h 93"/>
                  <a:gd name="T66" fmla="*/ 2 w 87"/>
                  <a:gd name="T67" fmla="*/ 93 h 93"/>
                  <a:gd name="T68" fmla="*/ 2 w 87"/>
                  <a:gd name="T69" fmla="*/ 93 h 93"/>
                  <a:gd name="T70" fmla="*/ 3 w 87"/>
                  <a:gd name="T71" fmla="*/ 93 h 93"/>
                  <a:gd name="T72" fmla="*/ 84 w 87"/>
                  <a:gd name="T7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93">
                    <a:moveTo>
                      <a:pt x="84" y="93"/>
                    </a:moveTo>
                    <a:lnTo>
                      <a:pt x="84" y="93"/>
                    </a:lnTo>
                    <a:lnTo>
                      <a:pt x="85" y="93"/>
                    </a:lnTo>
                    <a:lnTo>
                      <a:pt x="86" y="92"/>
                    </a:lnTo>
                    <a:lnTo>
                      <a:pt x="86" y="92"/>
                    </a:lnTo>
                    <a:lnTo>
                      <a:pt x="87" y="91"/>
                    </a:lnTo>
                    <a:lnTo>
                      <a:pt x="87" y="91"/>
                    </a:lnTo>
                    <a:lnTo>
                      <a:pt x="87" y="90"/>
                    </a:lnTo>
                    <a:lnTo>
                      <a:pt x="87" y="89"/>
                    </a:lnTo>
                    <a:lnTo>
                      <a:pt x="87" y="3"/>
                    </a:lnTo>
                    <a:lnTo>
                      <a:pt x="87" y="3"/>
                    </a:lnTo>
                    <a:lnTo>
                      <a:pt x="87" y="2"/>
                    </a:lnTo>
                    <a:lnTo>
                      <a:pt x="87" y="1"/>
                    </a:lnTo>
                    <a:lnTo>
                      <a:pt x="86" y="1"/>
                    </a:lnTo>
                    <a:lnTo>
                      <a:pt x="86" y="0"/>
                    </a:lnTo>
                    <a:lnTo>
                      <a:pt x="85" y="0"/>
                    </a:lnTo>
                    <a:lnTo>
                      <a:pt x="84" y="0"/>
                    </a:lnTo>
                    <a:lnTo>
                      <a:pt x="84" y="0"/>
                    </a:lnTo>
                    <a:lnTo>
                      <a:pt x="3" y="0"/>
                    </a:lnTo>
                    <a:lnTo>
                      <a:pt x="2" y="0"/>
                    </a:lnTo>
                    <a:lnTo>
                      <a:pt x="2" y="0"/>
                    </a:lnTo>
                    <a:lnTo>
                      <a:pt x="1" y="0"/>
                    </a:lnTo>
                    <a:lnTo>
                      <a:pt x="1" y="1"/>
                    </a:lnTo>
                    <a:lnTo>
                      <a:pt x="0" y="1"/>
                    </a:lnTo>
                    <a:lnTo>
                      <a:pt x="0" y="2"/>
                    </a:lnTo>
                    <a:lnTo>
                      <a:pt x="0" y="3"/>
                    </a:lnTo>
                    <a:lnTo>
                      <a:pt x="0" y="3"/>
                    </a:lnTo>
                    <a:lnTo>
                      <a:pt x="0" y="89"/>
                    </a:lnTo>
                    <a:lnTo>
                      <a:pt x="0" y="90"/>
                    </a:lnTo>
                    <a:lnTo>
                      <a:pt x="0" y="91"/>
                    </a:lnTo>
                    <a:lnTo>
                      <a:pt x="0" y="91"/>
                    </a:lnTo>
                    <a:lnTo>
                      <a:pt x="1" y="92"/>
                    </a:lnTo>
                    <a:lnTo>
                      <a:pt x="1" y="92"/>
                    </a:lnTo>
                    <a:lnTo>
                      <a:pt x="2" y="93"/>
                    </a:lnTo>
                    <a:lnTo>
                      <a:pt x="2" y="93"/>
                    </a:lnTo>
                    <a:lnTo>
                      <a:pt x="3" y="93"/>
                    </a:lnTo>
                    <a:lnTo>
                      <a:pt x="84"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096" name="Freeform 45"/>
              <p:cNvSpPr>
                <a:spLocks/>
              </p:cNvSpPr>
              <p:nvPr/>
            </p:nvSpPr>
            <p:spPr bwMode="auto">
              <a:xfrm>
                <a:off x="1795" y="3103"/>
                <a:ext cx="83" cy="89"/>
              </a:xfrm>
              <a:custGeom>
                <a:avLst/>
                <a:gdLst>
                  <a:gd name="T0" fmla="*/ 80 w 83"/>
                  <a:gd name="T1" fmla="*/ 89 h 89"/>
                  <a:gd name="T2" fmla="*/ 80 w 83"/>
                  <a:gd name="T3" fmla="*/ 89 h 89"/>
                  <a:gd name="T4" fmla="*/ 81 w 83"/>
                  <a:gd name="T5" fmla="*/ 88 h 89"/>
                  <a:gd name="T6" fmla="*/ 82 w 83"/>
                  <a:gd name="T7" fmla="*/ 88 h 89"/>
                  <a:gd name="T8" fmla="*/ 82 w 83"/>
                  <a:gd name="T9" fmla="*/ 88 h 89"/>
                  <a:gd name="T10" fmla="*/ 82 w 83"/>
                  <a:gd name="T11" fmla="*/ 87 h 89"/>
                  <a:gd name="T12" fmla="*/ 83 w 83"/>
                  <a:gd name="T13" fmla="*/ 86 h 89"/>
                  <a:gd name="T14" fmla="*/ 83 w 83"/>
                  <a:gd name="T15" fmla="*/ 86 h 89"/>
                  <a:gd name="T16" fmla="*/ 83 w 83"/>
                  <a:gd name="T17" fmla="*/ 85 h 89"/>
                  <a:gd name="T18" fmla="*/ 83 w 83"/>
                  <a:gd name="T19" fmla="*/ 3 h 89"/>
                  <a:gd name="T20" fmla="*/ 83 w 83"/>
                  <a:gd name="T21" fmla="*/ 3 h 89"/>
                  <a:gd name="T22" fmla="*/ 83 w 83"/>
                  <a:gd name="T23" fmla="*/ 2 h 89"/>
                  <a:gd name="T24" fmla="*/ 82 w 83"/>
                  <a:gd name="T25" fmla="*/ 1 h 89"/>
                  <a:gd name="T26" fmla="*/ 82 w 83"/>
                  <a:gd name="T27" fmla="*/ 1 h 89"/>
                  <a:gd name="T28" fmla="*/ 82 w 83"/>
                  <a:gd name="T29" fmla="*/ 0 h 89"/>
                  <a:gd name="T30" fmla="*/ 81 w 83"/>
                  <a:gd name="T31" fmla="*/ 0 h 89"/>
                  <a:gd name="T32" fmla="*/ 80 w 83"/>
                  <a:gd name="T33" fmla="*/ 0 h 89"/>
                  <a:gd name="T34" fmla="*/ 80 w 83"/>
                  <a:gd name="T35" fmla="*/ 0 h 89"/>
                  <a:gd name="T36" fmla="*/ 3 w 83"/>
                  <a:gd name="T37" fmla="*/ 0 h 89"/>
                  <a:gd name="T38" fmla="*/ 2 w 83"/>
                  <a:gd name="T39" fmla="*/ 0 h 89"/>
                  <a:gd name="T40" fmla="*/ 2 w 83"/>
                  <a:gd name="T41" fmla="*/ 0 h 89"/>
                  <a:gd name="T42" fmla="*/ 1 w 83"/>
                  <a:gd name="T43" fmla="*/ 0 h 89"/>
                  <a:gd name="T44" fmla="*/ 1 w 83"/>
                  <a:gd name="T45" fmla="*/ 1 h 89"/>
                  <a:gd name="T46" fmla="*/ 0 w 83"/>
                  <a:gd name="T47" fmla="*/ 1 h 89"/>
                  <a:gd name="T48" fmla="*/ 0 w 83"/>
                  <a:gd name="T49" fmla="*/ 2 h 89"/>
                  <a:gd name="T50" fmla="*/ 0 w 83"/>
                  <a:gd name="T51" fmla="*/ 3 h 89"/>
                  <a:gd name="T52" fmla="*/ 0 w 83"/>
                  <a:gd name="T53" fmla="*/ 3 h 89"/>
                  <a:gd name="T54" fmla="*/ 0 w 83"/>
                  <a:gd name="T55" fmla="*/ 85 h 89"/>
                  <a:gd name="T56" fmla="*/ 0 w 83"/>
                  <a:gd name="T57" fmla="*/ 86 h 89"/>
                  <a:gd name="T58" fmla="*/ 0 w 83"/>
                  <a:gd name="T59" fmla="*/ 86 h 89"/>
                  <a:gd name="T60" fmla="*/ 0 w 83"/>
                  <a:gd name="T61" fmla="*/ 87 h 89"/>
                  <a:gd name="T62" fmla="*/ 1 w 83"/>
                  <a:gd name="T63" fmla="*/ 88 h 89"/>
                  <a:gd name="T64" fmla="*/ 1 w 83"/>
                  <a:gd name="T65" fmla="*/ 88 h 89"/>
                  <a:gd name="T66" fmla="*/ 2 w 83"/>
                  <a:gd name="T67" fmla="*/ 88 h 89"/>
                  <a:gd name="T68" fmla="*/ 2 w 83"/>
                  <a:gd name="T69" fmla="*/ 89 h 89"/>
                  <a:gd name="T70" fmla="*/ 3 w 83"/>
                  <a:gd name="T71" fmla="*/ 89 h 89"/>
                  <a:gd name="T72" fmla="*/ 80 w 83"/>
                  <a:gd name="T7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89">
                    <a:moveTo>
                      <a:pt x="80" y="89"/>
                    </a:moveTo>
                    <a:lnTo>
                      <a:pt x="80" y="89"/>
                    </a:lnTo>
                    <a:lnTo>
                      <a:pt x="81" y="88"/>
                    </a:lnTo>
                    <a:lnTo>
                      <a:pt x="82" y="88"/>
                    </a:lnTo>
                    <a:lnTo>
                      <a:pt x="82" y="88"/>
                    </a:lnTo>
                    <a:lnTo>
                      <a:pt x="82" y="87"/>
                    </a:lnTo>
                    <a:lnTo>
                      <a:pt x="83" y="86"/>
                    </a:lnTo>
                    <a:lnTo>
                      <a:pt x="83" y="86"/>
                    </a:lnTo>
                    <a:lnTo>
                      <a:pt x="83" y="85"/>
                    </a:lnTo>
                    <a:lnTo>
                      <a:pt x="83" y="3"/>
                    </a:lnTo>
                    <a:lnTo>
                      <a:pt x="83" y="3"/>
                    </a:lnTo>
                    <a:lnTo>
                      <a:pt x="83" y="2"/>
                    </a:lnTo>
                    <a:lnTo>
                      <a:pt x="82" y="1"/>
                    </a:lnTo>
                    <a:lnTo>
                      <a:pt x="82" y="1"/>
                    </a:lnTo>
                    <a:lnTo>
                      <a:pt x="82" y="0"/>
                    </a:lnTo>
                    <a:lnTo>
                      <a:pt x="81" y="0"/>
                    </a:lnTo>
                    <a:lnTo>
                      <a:pt x="80" y="0"/>
                    </a:lnTo>
                    <a:lnTo>
                      <a:pt x="80" y="0"/>
                    </a:lnTo>
                    <a:lnTo>
                      <a:pt x="3" y="0"/>
                    </a:lnTo>
                    <a:lnTo>
                      <a:pt x="2" y="0"/>
                    </a:lnTo>
                    <a:lnTo>
                      <a:pt x="2" y="0"/>
                    </a:lnTo>
                    <a:lnTo>
                      <a:pt x="1" y="0"/>
                    </a:lnTo>
                    <a:lnTo>
                      <a:pt x="1" y="1"/>
                    </a:lnTo>
                    <a:lnTo>
                      <a:pt x="0" y="1"/>
                    </a:lnTo>
                    <a:lnTo>
                      <a:pt x="0" y="2"/>
                    </a:lnTo>
                    <a:lnTo>
                      <a:pt x="0" y="3"/>
                    </a:lnTo>
                    <a:lnTo>
                      <a:pt x="0" y="3"/>
                    </a:lnTo>
                    <a:lnTo>
                      <a:pt x="0" y="85"/>
                    </a:lnTo>
                    <a:lnTo>
                      <a:pt x="0" y="86"/>
                    </a:lnTo>
                    <a:lnTo>
                      <a:pt x="0" y="86"/>
                    </a:lnTo>
                    <a:lnTo>
                      <a:pt x="0" y="87"/>
                    </a:lnTo>
                    <a:lnTo>
                      <a:pt x="1" y="88"/>
                    </a:lnTo>
                    <a:lnTo>
                      <a:pt x="1" y="88"/>
                    </a:lnTo>
                    <a:lnTo>
                      <a:pt x="2" y="88"/>
                    </a:lnTo>
                    <a:lnTo>
                      <a:pt x="2" y="89"/>
                    </a:lnTo>
                    <a:lnTo>
                      <a:pt x="3" y="89"/>
                    </a:lnTo>
                    <a:lnTo>
                      <a:pt x="80" y="89"/>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097" name="Freeform 46"/>
              <p:cNvSpPr>
                <a:spLocks/>
              </p:cNvSpPr>
              <p:nvPr/>
            </p:nvSpPr>
            <p:spPr bwMode="auto">
              <a:xfrm>
                <a:off x="1825" y="3125"/>
                <a:ext cx="44" cy="9"/>
              </a:xfrm>
              <a:custGeom>
                <a:avLst/>
                <a:gdLst>
                  <a:gd name="T0" fmla="*/ 44 w 44"/>
                  <a:gd name="T1" fmla="*/ 9 h 9"/>
                  <a:gd name="T2" fmla="*/ 44 w 44"/>
                  <a:gd name="T3" fmla="*/ 3 h 9"/>
                  <a:gd name="T4" fmla="*/ 44 w 44"/>
                  <a:gd name="T5" fmla="*/ 3 h 9"/>
                  <a:gd name="T6" fmla="*/ 44 w 44"/>
                  <a:gd name="T7" fmla="*/ 2 h 9"/>
                  <a:gd name="T8" fmla="*/ 44 w 44"/>
                  <a:gd name="T9" fmla="*/ 1 h 9"/>
                  <a:gd name="T10" fmla="*/ 44 w 44"/>
                  <a:gd name="T11" fmla="*/ 1 h 9"/>
                  <a:gd name="T12" fmla="*/ 43 w 44"/>
                  <a:gd name="T13" fmla="*/ 0 h 9"/>
                  <a:gd name="T14" fmla="*/ 43 w 44"/>
                  <a:gd name="T15" fmla="*/ 0 h 9"/>
                  <a:gd name="T16" fmla="*/ 42 w 44"/>
                  <a:gd name="T17" fmla="*/ 0 h 9"/>
                  <a:gd name="T18" fmla="*/ 41 w 44"/>
                  <a:gd name="T19" fmla="*/ 0 h 9"/>
                  <a:gd name="T20" fmla="*/ 3 w 44"/>
                  <a:gd name="T21" fmla="*/ 0 h 9"/>
                  <a:gd name="T22" fmla="*/ 2 w 44"/>
                  <a:gd name="T23" fmla="*/ 0 h 9"/>
                  <a:gd name="T24" fmla="*/ 2 w 44"/>
                  <a:gd name="T25" fmla="*/ 0 h 9"/>
                  <a:gd name="T26" fmla="*/ 1 w 44"/>
                  <a:gd name="T27" fmla="*/ 0 h 9"/>
                  <a:gd name="T28" fmla="*/ 1 w 44"/>
                  <a:gd name="T29" fmla="*/ 1 h 9"/>
                  <a:gd name="T30" fmla="*/ 0 w 44"/>
                  <a:gd name="T31" fmla="*/ 1 h 9"/>
                  <a:gd name="T32" fmla="*/ 0 w 44"/>
                  <a:gd name="T33" fmla="*/ 2 h 9"/>
                  <a:gd name="T34" fmla="*/ 0 w 44"/>
                  <a:gd name="T35" fmla="*/ 3 h 9"/>
                  <a:gd name="T36" fmla="*/ 0 w 44"/>
                  <a:gd name="T37" fmla="*/ 3 h 9"/>
                  <a:gd name="T38" fmla="*/ 0 w 44"/>
                  <a:gd name="T39" fmla="*/ 9 h 9"/>
                  <a:gd name="T40" fmla="*/ 44 w 44"/>
                  <a:gd name="T4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9">
                    <a:moveTo>
                      <a:pt x="44" y="9"/>
                    </a:moveTo>
                    <a:lnTo>
                      <a:pt x="44" y="3"/>
                    </a:lnTo>
                    <a:lnTo>
                      <a:pt x="44" y="3"/>
                    </a:lnTo>
                    <a:lnTo>
                      <a:pt x="44" y="2"/>
                    </a:lnTo>
                    <a:lnTo>
                      <a:pt x="44" y="1"/>
                    </a:lnTo>
                    <a:lnTo>
                      <a:pt x="44" y="1"/>
                    </a:lnTo>
                    <a:lnTo>
                      <a:pt x="43" y="0"/>
                    </a:lnTo>
                    <a:lnTo>
                      <a:pt x="43" y="0"/>
                    </a:lnTo>
                    <a:lnTo>
                      <a:pt x="42" y="0"/>
                    </a:lnTo>
                    <a:lnTo>
                      <a:pt x="41" y="0"/>
                    </a:lnTo>
                    <a:lnTo>
                      <a:pt x="3" y="0"/>
                    </a:lnTo>
                    <a:lnTo>
                      <a:pt x="2" y="0"/>
                    </a:lnTo>
                    <a:lnTo>
                      <a:pt x="2" y="0"/>
                    </a:lnTo>
                    <a:lnTo>
                      <a:pt x="1" y="0"/>
                    </a:lnTo>
                    <a:lnTo>
                      <a:pt x="1" y="1"/>
                    </a:lnTo>
                    <a:lnTo>
                      <a:pt x="0" y="1"/>
                    </a:lnTo>
                    <a:lnTo>
                      <a:pt x="0" y="2"/>
                    </a:lnTo>
                    <a:lnTo>
                      <a:pt x="0" y="3"/>
                    </a:lnTo>
                    <a:lnTo>
                      <a:pt x="0" y="3"/>
                    </a:lnTo>
                    <a:lnTo>
                      <a:pt x="0" y="9"/>
                    </a:lnTo>
                    <a:lnTo>
                      <a:pt x="4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098" name="Rectangle 47"/>
              <p:cNvSpPr>
                <a:spLocks noChangeArrowheads="1"/>
              </p:cNvSpPr>
              <p:nvPr/>
            </p:nvSpPr>
            <p:spPr bwMode="auto">
              <a:xfrm>
                <a:off x="1825" y="3154"/>
                <a:ext cx="44" cy="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099" name="Rectangle 48"/>
              <p:cNvSpPr>
                <a:spLocks noChangeArrowheads="1"/>
              </p:cNvSpPr>
              <p:nvPr/>
            </p:nvSpPr>
            <p:spPr bwMode="auto">
              <a:xfrm>
                <a:off x="1825" y="3136"/>
                <a:ext cx="12" cy="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02" name="Rectangle 49"/>
              <p:cNvSpPr>
                <a:spLocks noChangeArrowheads="1"/>
              </p:cNvSpPr>
              <p:nvPr/>
            </p:nvSpPr>
            <p:spPr bwMode="auto">
              <a:xfrm>
                <a:off x="1857" y="3136"/>
                <a:ext cx="12" cy="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03" name="Rectangle 50"/>
              <p:cNvSpPr>
                <a:spLocks noChangeArrowheads="1"/>
              </p:cNvSpPr>
              <p:nvPr/>
            </p:nvSpPr>
            <p:spPr bwMode="auto">
              <a:xfrm>
                <a:off x="1840" y="3136"/>
                <a:ext cx="14" cy="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07" name="Freeform 51"/>
              <p:cNvSpPr>
                <a:spLocks/>
              </p:cNvSpPr>
              <p:nvPr/>
            </p:nvSpPr>
            <p:spPr bwMode="auto">
              <a:xfrm>
                <a:off x="1827" y="3158"/>
                <a:ext cx="10" cy="6"/>
              </a:xfrm>
              <a:custGeom>
                <a:avLst/>
                <a:gdLst>
                  <a:gd name="T0" fmla="*/ 10 w 10"/>
                  <a:gd name="T1" fmla="*/ 6 h 6"/>
                  <a:gd name="T2" fmla="*/ 10 w 10"/>
                  <a:gd name="T3" fmla="*/ 2 h 6"/>
                  <a:gd name="T4" fmla="*/ 2 w 10"/>
                  <a:gd name="T5" fmla="*/ 0 h 6"/>
                  <a:gd name="T6" fmla="*/ 0 w 10"/>
                  <a:gd name="T7" fmla="*/ 6 h 6"/>
                  <a:gd name="T8" fmla="*/ 10 w 10"/>
                  <a:gd name="T9" fmla="*/ 6 h 6"/>
                </a:gdLst>
                <a:ahLst/>
                <a:cxnLst>
                  <a:cxn ang="0">
                    <a:pos x="T0" y="T1"/>
                  </a:cxn>
                  <a:cxn ang="0">
                    <a:pos x="T2" y="T3"/>
                  </a:cxn>
                  <a:cxn ang="0">
                    <a:pos x="T4" y="T5"/>
                  </a:cxn>
                  <a:cxn ang="0">
                    <a:pos x="T6" y="T7"/>
                  </a:cxn>
                  <a:cxn ang="0">
                    <a:pos x="T8" y="T9"/>
                  </a:cxn>
                </a:cxnLst>
                <a:rect l="0" t="0" r="r" b="b"/>
                <a:pathLst>
                  <a:path w="10" h="6">
                    <a:moveTo>
                      <a:pt x="10" y="6"/>
                    </a:moveTo>
                    <a:lnTo>
                      <a:pt x="10" y="2"/>
                    </a:lnTo>
                    <a:lnTo>
                      <a:pt x="2" y="0"/>
                    </a:lnTo>
                    <a:lnTo>
                      <a:pt x="0" y="6"/>
                    </a:lnTo>
                    <a:lnTo>
                      <a:pt x="10" y="6"/>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10" name="Freeform 52"/>
              <p:cNvSpPr>
                <a:spLocks/>
              </p:cNvSpPr>
              <p:nvPr/>
            </p:nvSpPr>
            <p:spPr bwMode="auto">
              <a:xfrm>
                <a:off x="1858" y="3158"/>
                <a:ext cx="9" cy="6"/>
              </a:xfrm>
              <a:custGeom>
                <a:avLst/>
                <a:gdLst>
                  <a:gd name="T0" fmla="*/ 0 w 9"/>
                  <a:gd name="T1" fmla="*/ 6 h 6"/>
                  <a:gd name="T2" fmla="*/ 0 w 9"/>
                  <a:gd name="T3" fmla="*/ 2 h 6"/>
                  <a:gd name="T4" fmla="*/ 8 w 9"/>
                  <a:gd name="T5" fmla="*/ 0 h 6"/>
                  <a:gd name="T6" fmla="*/ 9 w 9"/>
                  <a:gd name="T7" fmla="*/ 6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2"/>
                    </a:lnTo>
                    <a:lnTo>
                      <a:pt x="8" y="0"/>
                    </a:lnTo>
                    <a:lnTo>
                      <a:pt x="9" y="6"/>
                    </a:lnTo>
                    <a:lnTo>
                      <a:pt x="0" y="6"/>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11" name="Freeform 53"/>
              <p:cNvSpPr>
                <a:spLocks/>
              </p:cNvSpPr>
              <p:nvPr/>
            </p:nvSpPr>
            <p:spPr bwMode="auto">
              <a:xfrm>
                <a:off x="1838" y="3127"/>
                <a:ext cx="18" cy="4"/>
              </a:xfrm>
              <a:custGeom>
                <a:avLst/>
                <a:gdLst>
                  <a:gd name="T0" fmla="*/ 17 w 18"/>
                  <a:gd name="T1" fmla="*/ 4 h 4"/>
                  <a:gd name="T2" fmla="*/ 18 w 18"/>
                  <a:gd name="T3" fmla="*/ 4 h 4"/>
                  <a:gd name="T4" fmla="*/ 18 w 18"/>
                  <a:gd name="T5" fmla="*/ 4 h 4"/>
                  <a:gd name="T6" fmla="*/ 18 w 18"/>
                  <a:gd name="T7" fmla="*/ 4 h 4"/>
                  <a:gd name="T8" fmla="*/ 18 w 18"/>
                  <a:gd name="T9" fmla="*/ 3 h 4"/>
                  <a:gd name="T10" fmla="*/ 18 w 18"/>
                  <a:gd name="T11" fmla="*/ 1 h 4"/>
                  <a:gd name="T12" fmla="*/ 18 w 18"/>
                  <a:gd name="T13" fmla="*/ 1 h 4"/>
                  <a:gd name="T14" fmla="*/ 18 w 18"/>
                  <a:gd name="T15" fmla="*/ 0 h 4"/>
                  <a:gd name="T16" fmla="*/ 18 w 18"/>
                  <a:gd name="T17" fmla="*/ 0 h 4"/>
                  <a:gd name="T18" fmla="*/ 17 w 18"/>
                  <a:gd name="T19" fmla="*/ 0 h 4"/>
                  <a:gd name="T20" fmla="*/ 1 w 18"/>
                  <a:gd name="T21" fmla="*/ 0 h 4"/>
                  <a:gd name="T22" fmla="*/ 1 w 18"/>
                  <a:gd name="T23" fmla="*/ 0 h 4"/>
                  <a:gd name="T24" fmla="*/ 1 w 18"/>
                  <a:gd name="T25" fmla="*/ 0 h 4"/>
                  <a:gd name="T26" fmla="*/ 1 w 18"/>
                  <a:gd name="T27" fmla="*/ 1 h 4"/>
                  <a:gd name="T28" fmla="*/ 0 w 18"/>
                  <a:gd name="T29" fmla="*/ 1 h 4"/>
                  <a:gd name="T30" fmla="*/ 0 w 18"/>
                  <a:gd name="T31" fmla="*/ 3 h 4"/>
                  <a:gd name="T32" fmla="*/ 1 w 18"/>
                  <a:gd name="T33" fmla="*/ 4 h 4"/>
                  <a:gd name="T34" fmla="*/ 1 w 18"/>
                  <a:gd name="T35" fmla="*/ 4 h 4"/>
                  <a:gd name="T36" fmla="*/ 1 w 18"/>
                  <a:gd name="T37" fmla="*/ 4 h 4"/>
                  <a:gd name="T38" fmla="*/ 1 w 18"/>
                  <a:gd name="T39" fmla="*/ 4 h 4"/>
                  <a:gd name="T40" fmla="*/ 17 w 18"/>
                  <a:gd name="T4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4">
                    <a:moveTo>
                      <a:pt x="17" y="4"/>
                    </a:moveTo>
                    <a:lnTo>
                      <a:pt x="18" y="4"/>
                    </a:lnTo>
                    <a:lnTo>
                      <a:pt x="18" y="4"/>
                    </a:lnTo>
                    <a:lnTo>
                      <a:pt x="18" y="4"/>
                    </a:lnTo>
                    <a:lnTo>
                      <a:pt x="18" y="3"/>
                    </a:lnTo>
                    <a:lnTo>
                      <a:pt x="18" y="1"/>
                    </a:lnTo>
                    <a:lnTo>
                      <a:pt x="18" y="1"/>
                    </a:lnTo>
                    <a:lnTo>
                      <a:pt x="18" y="0"/>
                    </a:lnTo>
                    <a:lnTo>
                      <a:pt x="18" y="0"/>
                    </a:lnTo>
                    <a:lnTo>
                      <a:pt x="17" y="0"/>
                    </a:lnTo>
                    <a:lnTo>
                      <a:pt x="1" y="0"/>
                    </a:lnTo>
                    <a:lnTo>
                      <a:pt x="1" y="0"/>
                    </a:lnTo>
                    <a:lnTo>
                      <a:pt x="1" y="0"/>
                    </a:lnTo>
                    <a:lnTo>
                      <a:pt x="1" y="1"/>
                    </a:lnTo>
                    <a:lnTo>
                      <a:pt x="0" y="1"/>
                    </a:lnTo>
                    <a:lnTo>
                      <a:pt x="0" y="3"/>
                    </a:lnTo>
                    <a:lnTo>
                      <a:pt x="1" y="4"/>
                    </a:lnTo>
                    <a:lnTo>
                      <a:pt x="1" y="4"/>
                    </a:lnTo>
                    <a:lnTo>
                      <a:pt x="1" y="4"/>
                    </a:lnTo>
                    <a:lnTo>
                      <a:pt x="1" y="4"/>
                    </a:lnTo>
                    <a:lnTo>
                      <a:pt x="17" y="4"/>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14" name="Rectangle 54"/>
              <p:cNvSpPr>
                <a:spLocks noChangeArrowheads="1"/>
              </p:cNvSpPr>
              <p:nvPr/>
            </p:nvSpPr>
            <p:spPr bwMode="auto">
              <a:xfrm>
                <a:off x="1841" y="3120"/>
                <a:ext cx="13"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15" name="Freeform 55"/>
              <p:cNvSpPr>
                <a:spLocks/>
              </p:cNvSpPr>
              <p:nvPr/>
            </p:nvSpPr>
            <p:spPr bwMode="auto">
              <a:xfrm>
                <a:off x="1805" y="3140"/>
                <a:ext cx="7" cy="15"/>
              </a:xfrm>
              <a:custGeom>
                <a:avLst/>
                <a:gdLst>
                  <a:gd name="T0" fmla="*/ 7 w 7"/>
                  <a:gd name="T1" fmla="*/ 15 h 15"/>
                  <a:gd name="T2" fmla="*/ 7 w 7"/>
                  <a:gd name="T3" fmla="*/ 7 h 15"/>
                  <a:gd name="T4" fmla="*/ 7 w 7"/>
                  <a:gd name="T5" fmla="*/ 6 h 15"/>
                  <a:gd name="T6" fmla="*/ 7 w 7"/>
                  <a:gd name="T7" fmla="*/ 5 h 15"/>
                  <a:gd name="T8" fmla="*/ 7 w 7"/>
                  <a:gd name="T9" fmla="*/ 4 h 15"/>
                  <a:gd name="T10" fmla="*/ 6 w 7"/>
                  <a:gd name="T11" fmla="*/ 3 h 15"/>
                  <a:gd name="T12" fmla="*/ 6 w 7"/>
                  <a:gd name="T13" fmla="*/ 2 h 15"/>
                  <a:gd name="T14" fmla="*/ 5 w 7"/>
                  <a:gd name="T15" fmla="*/ 1 h 15"/>
                  <a:gd name="T16" fmla="*/ 5 w 7"/>
                  <a:gd name="T17" fmla="*/ 0 h 15"/>
                  <a:gd name="T18" fmla="*/ 4 w 7"/>
                  <a:gd name="T19" fmla="*/ 0 h 15"/>
                  <a:gd name="T20" fmla="*/ 3 w 7"/>
                  <a:gd name="T21" fmla="*/ 0 h 15"/>
                  <a:gd name="T22" fmla="*/ 3 w 7"/>
                  <a:gd name="T23" fmla="*/ 0 h 15"/>
                  <a:gd name="T24" fmla="*/ 2 w 7"/>
                  <a:gd name="T25" fmla="*/ 1 h 15"/>
                  <a:gd name="T26" fmla="*/ 2 w 7"/>
                  <a:gd name="T27" fmla="*/ 2 h 15"/>
                  <a:gd name="T28" fmla="*/ 1 w 7"/>
                  <a:gd name="T29" fmla="*/ 3 h 15"/>
                  <a:gd name="T30" fmla="*/ 1 w 7"/>
                  <a:gd name="T31" fmla="*/ 4 h 15"/>
                  <a:gd name="T32" fmla="*/ 0 w 7"/>
                  <a:gd name="T33" fmla="*/ 5 h 15"/>
                  <a:gd name="T34" fmla="*/ 0 w 7"/>
                  <a:gd name="T35" fmla="*/ 6 h 15"/>
                  <a:gd name="T36" fmla="*/ 0 w 7"/>
                  <a:gd name="T37" fmla="*/ 7 h 15"/>
                  <a:gd name="T38" fmla="*/ 0 w 7"/>
                  <a:gd name="T39" fmla="*/ 15 h 15"/>
                  <a:gd name="T40" fmla="*/ 7 w 7"/>
                  <a:gd name="T4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5">
                    <a:moveTo>
                      <a:pt x="7" y="15"/>
                    </a:moveTo>
                    <a:lnTo>
                      <a:pt x="7" y="7"/>
                    </a:lnTo>
                    <a:lnTo>
                      <a:pt x="7" y="6"/>
                    </a:lnTo>
                    <a:lnTo>
                      <a:pt x="7" y="5"/>
                    </a:lnTo>
                    <a:lnTo>
                      <a:pt x="7" y="4"/>
                    </a:lnTo>
                    <a:lnTo>
                      <a:pt x="6" y="3"/>
                    </a:lnTo>
                    <a:lnTo>
                      <a:pt x="6" y="2"/>
                    </a:lnTo>
                    <a:lnTo>
                      <a:pt x="5" y="1"/>
                    </a:lnTo>
                    <a:lnTo>
                      <a:pt x="5" y="0"/>
                    </a:lnTo>
                    <a:lnTo>
                      <a:pt x="4" y="0"/>
                    </a:lnTo>
                    <a:lnTo>
                      <a:pt x="3" y="0"/>
                    </a:lnTo>
                    <a:lnTo>
                      <a:pt x="3" y="0"/>
                    </a:lnTo>
                    <a:lnTo>
                      <a:pt x="2" y="1"/>
                    </a:lnTo>
                    <a:lnTo>
                      <a:pt x="2" y="2"/>
                    </a:lnTo>
                    <a:lnTo>
                      <a:pt x="1" y="3"/>
                    </a:lnTo>
                    <a:lnTo>
                      <a:pt x="1" y="4"/>
                    </a:lnTo>
                    <a:lnTo>
                      <a:pt x="0" y="5"/>
                    </a:lnTo>
                    <a:lnTo>
                      <a:pt x="0" y="6"/>
                    </a:lnTo>
                    <a:lnTo>
                      <a:pt x="0" y="7"/>
                    </a:lnTo>
                    <a:lnTo>
                      <a:pt x="0" y="15"/>
                    </a:lnTo>
                    <a:lnTo>
                      <a:pt x="7"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16" name="Freeform 56"/>
              <p:cNvSpPr>
                <a:spLocks/>
              </p:cNvSpPr>
              <p:nvPr/>
            </p:nvSpPr>
            <p:spPr bwMode="auto">
              <a:xfrm>
                <a:off x="1794" y="3157"/>
                <a:ext cx="29" cy="34"/>
              </a:xfrm>
              <a:custGeom>
                <a:avLst/>
                <a:gdLst>
                  <a:gd name="T0" fmla="*/ 29 w 29"/>
                  <a:gd name="T1" fmla="*/ 7 h 34"/>
                  <a:gd name="T2" fmla="*/ 16 w 29"/>
                  <a:gd name="T3" fmla="*/ 7 h 34"/>
                  <a:gd name="T4" fmla="*/ 16 w 29"/>
                  <a:gd name="T5" fmla="*/ 0 h 34"/>
                  <a:gd name="T6" fmla="*/ 13 w 29"/>
                  <a:gd name="T7" fmla="*/ 0 h 34"/>
                  <a:gd name="T8" fmla="*/ 13 w 29"/>
                  <a:gd name="T9" fmla="*/ 7 h 34"/>
                  <a:gd name="T10" fmla="*/ 0 w 29"/>
                  <a:gd name="T11" fmla="*/ 6 h 34"/>
                  <a:gd name="T12" fmla="*/ 0 w 29"/>
                  <a:gd name="T13" fmla="*/ 34 h 34"/>
                  <a:gd name="T14" fmla="*/ 29 w 29"/>
                  <a:gd name="T15" fmla="*/ 13 h 34"/>
                  <a:gd name="T16" fmla="*/ 29 w 2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4">
                    <a:moveTo>
                      <a:pt x="29" y="7"/>
                    </a:moveTo>
                    <a:lnTo>
                      <a:pt x="16" y="7"/>
                    </a:lnTo>
                    <a:lnTo>
                      <a:pt x="16" y="0"/>
                    </a:lnTo>
                    <a:lnTo>
                      <a:pt x="13" y="0"/>
                    </a:lnTo>
                    <a:lnTo>
                      <a:pt x="13" y="7"/>
                    </a:lnTo>
                    <a:lnTo>
                      <a:pt x="0" y="6"/>
                    </a:lnTo>
                    <a:lnTo>
                      <a:pt x="0" y="34"/>
                    </a:lnTo>
                    <a:lnTo>
                      <a:pt x="29" y="13"/>
                    </a:lnTo>
                    <a:lnTo>
                      <a:pt x="2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84" name="Freeform 57"/>
              <p:cNvSpPr>
                <a:spLocks/>
              </p:cNvSpPr>
              <p:nvPr/>
            </p:nvSpPr>
            <p:spPr bwMode="auto">
              <a:xfrm>
                <a:off x="1805" y="3130"/>
                <a:ext cx="8" cy="8"/>
              </a:xfrm>
              <a:custGeom>
                <a:avLst/>
                <a:gdLst>
                  <a:gd name="T0" fmla="*/ 4 w 8"/>
                  <a:gd name="T1" fmla="*/ 8 h 8"/>
                  <a:gd name="T2" fmla="*/ 5 w 8"/>
                  <a:gd name="T3" fmla="*/ 8 h 8"/>
                  <a:gd name="T4" fmla="*/ 5 w 8"/>
                  <a:gd name="T5" fmla="*/ 8 h 8"/>
                  <a:gd name="T6" fmla="*/ 6 w 8"/>
                  <a:gd name="T7" fmla="*/ 8 h 8"/>
                  <a:gd name="T8" fmla="*/ 7 w 8"/>
                  <a:gd name="T9" fmla="*/ 7 h 8"/>
                  <a:gd name="T10" fmla="*/ 7 w 8"/>
                  <a:gd name="T11" fmla="*/ 6 h 8"/>
                  <a:gd name="T12" fmla="*/ 7 w 8"/>
                  <a:gd name="T13" fmla="*/ 6 h 8"/>
                  <a:gd name="T14" fmla="*/ 8 w 8"/>
                  <a:gd name="T15" fmla="*/ 5 h 8"/>
                  <a:gd name="T16" fmla="*/ 8 w 8"/>
                  <a:gd name="T17" fmla="*/ 4 h 8"/>
                  <a:gd name="T18" fmla="*/ 8 w 8"/>
                  <a:gd name="T19" fmla="*/ 3 h 8"/>
                  <a:gd name="T20" fmla="*/ 7 w 8"/>
                  <a:gd name="T21" fmla="*/ 2 h 8"/>
                  <a:gd name="T22" fmla="*/ 7 w 8"/>
                  <a:gd name="T23" fmla="*/ 2 h 8"/>
                  <a:gd name="T24" fmla="*/ 7 w 8"/>
                  <a:gd name="T25" fmla="*/ 1 h 8"/>
                  <a:gd name="T26" fmla="*/ 6 w 8"/>
                  <a:gd name="T27" fmla="*/ 0 h 8"/>
                  <a:gd name="T28" fmla="*/ 5 w 8"/>
                  <a:gd name="T29" fmla="*/ 0 h 8"/>
                  <a:gd name="T30" fmla="*/ 5 w 8"/>
                  <a:gd name="T31" fmla="*/ 0 h 8"/>
                  <a:gd name="T32" fmla="*/ 4 w 8"/>
                  <a:gd name="T33" fmla="*/ 0 h 8"/>
                  <a:gd name="T34" fmla="*/ 3 w 8"/>
                  <a:gd name="T35" fmla="*/ 0 h 8"/>
                  <a:gd name="T36" fmla="*/ 2 w 8"/>
                  <a:gd name="T37" fmla="*/ 0 h 8"/>
                  <a:gd name="T38" fmla="*/ 1 w 8"/>
                  <a:gd name="T39" fmla="*/ 0 h 8"/>
                  <a:gd name="T40" fmla="*/ 1 w 8"/>
                  <a:gd name="T41" fmla="*/ 1 h 8"/>
                  <a:gd name="T42" fmla="*/ 0 w 8"/>
                  <a:gd name="T43" fmla="*/ 2 h 8"/>
                  <a:gd name="T44" fmla="*/ 0 w 8"/>
                  <a:gd name="T45" fmla="*/ 2 h 8"/>
                  <a:gd name="T46" fmla="*/ 0 w 8"/>
                  <a:gd name="T47" fmla="*/ 3 h 8"/>
                  <a:gd name="T48" fmla="*/ 0 w 8"/>
                  <a:gd name="T49" fmla="*/ 4 h 8"/>
                  <a:gd name="T50" fmla="*/ 0 w 8"/>
                  <a:gd name="T51" fmla="*/ 5 h 8"/>
                  <a:gd name="T52" fmla="*/ 0 w 8"/>
                  <a:gd name="T53" fmla="*/ 6 h 8"/>
                  <a:gd name="T54" fmla="*/ 0 w 8"/>
                  <a:gd name="T55" fmla="*/ 6 h 8"/>
                  <a:gd name="T56" fmla="*/ 1 w 8"/>
                  <a:gd name="T57" fmla="*/ 7 h 8"/>
                  <a:gd name="T58" fmla="*/ 1 w 8"/>
                  <a:gd name="T59" fmla="*/ 8 h 8"/>
                  <a:gd name="T60" fmla="*/ 2 w 8"/>
                  <a:gd name="T61" fmla="*/ 8 h 8"/>
                  <a:gd name="T62" fmla="*/ 3 w 8"/>
                  <a:gd name="T63" fmla="*/ 8 h 8"/>
                  <a:gd name="T64" fmla="*/ 4 w 8"/>
                  <a:gd name="T6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 h="8">
                    <a:moveTo>
                      <a:pt x="4" y="8"/>
                    </a:moveTo>
                    <a:lnTo>
                      <a:pt x="5" y="8"/>
                    </a:lnTo>
                    <a:lnTo>
                      <a:pt x="5" y="8"/>
                    </a:lnTo>
                    <a:lnTo>
                      <a:pt x="6" y="8"/>
                    </a:lnTo>
                    <a:lnTo>
                      <a:pt x="7" y="7"/>
                    </a:lnTo>
                    <a:lnTo>
                      <a:pt x="7" y="6"/>
                    </a:lnTo>
                    <a:lnTo>
                      <a:pt x="7" y="6"/>
                    </a:lnTo>
                    <a:lnTo>
                      <a:pt x="8" y="5"/>
                    </a:lnTo>
                    <a:lnTo>
                      <a:pt x="8" y="4"/>
                    </a:lnTo>
                    <a:lnTo>
                      <a:pt x="8" y="3"/>
                    </a:lnTo>
                    <a:lnTo>
                      <a:pt x="7" y="2"/>
                    </a:lnTo>
                    <a:lnTo>
                      <a:pt x="7" y="2"/>
                    </a:lnTo>
                    <a:lnTo>
                      <a:pt x="7" y="1"/>
                    </a:lnTo>
                    <a:lnTo>
                      <a:pt x="6" y="0"/>
                    </a:lnTo>
                    <a:lnTo>
                      <a:pt x="5" y="0"/>
                    </a:lnTo>
                    <a:lnTo>
                      <a:pt x="5" y="0"/>
                    </a:lnTo>
                    <a:lnTo>
                      <a:pt x="4" y="0"/>
                    </a:lnTo>
                    <a:lnTo>
                      <a:pt x="3" y="0"/>
                    </a:lnTo>
                    <a:lnTo>
                      <a:pt x="2" y="0"/>
                    </a:lnTo>
                    <a:lnTo>
                      <a:pt x="1" y="0"/>
                    </a:lnTo>
                    <a:lnTo>
                      <a:pt x="1" y="1"/>
                    </a:lnTo>
                    <a:lnTo>
                      <a:pt x="0" y="2"/>
                    </a:lnTo>
                    <a:lnTo>
                      <a:pt x="0" y="2"/>
                    </a:lnTo>
                    <a:lnTo>
                      <a:pt x="0" y="3"/>
                    </a:lnTo>
                    <a:lnTo>
                      <a:pt x="0" y="4"/>
                    </a:lnTo>
                    <a:lnTo>
                      <a:pt x="0" y="5"/>
                    </a:lnTo>
                    <a:lnTo>
                      <a:pt x="0" y="6"/>
                    </a:lnTo>
                    <a:lnTo>
                      <a:pt x="0" y="6"/>
                    </a:lnTo>
                    <a:lnTo>
                      <a:pt x="1" y="7"/>
                    </a:lnTo>
                    <a:lnTo>
                      <a:pt x="1" y="8"/>
                    </a:lnTo>
                    <a:lnTo>
                      <a:pt x="2" y="8"/>
                    </a:lnTo>
                    <a:lnTo>
                      <a:pt x="3" y="8"/>
                    </a:lnTo>
                    <a:lnTo>
                      <a:pt x="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85" name="Freeform 58"/>
              <p:cNvSpPr>
                <a:spLocks/>
              </p:cNvSpPr>
              <p:nvPr/>
            </p:nvSpPr>
            <p:spPr bwMode="auto">
              <a:xfrm>
                <a:off x="1834" y="3172"/>
                <a:ext cx="26" cy="2"/>
              </a:xfrm>
              <a:custGeom>
                <a:avLst/>
                <a:gdLst>
                  <a:gd name="T0" fmla="*/ 26 w 26"/>
                  <a:gd name="T1" fmla="*/ 2 h 2"/>
                  <a:gd name="T2" fmla="*/ 25 w 26"/>
                  <a:gd name="T3" fmla="*/ 0 h 2"/>
                  <a:gd name="T4" fmla="*/ 1 w 26"/>
                  <a:gd name="T5" fmla="*/ 0 h 2"/>
                  <a:gd name="T6" fmla="*/ 0 w 26"/>
                  <a:gd name="T7" fmla="*/ 2 h 2"/>
                  <a:gd name="T8" fmla="*/ 26 w 26"/>
                  <a:gd name="T9" fmla="*/ 2 h 2"/>
                </a:gdLst>
                <a:ahLst/>
                <a:cxnLst>
                  <a:cxn ang="0">
                    <a:pos x="T0" y="T1"/>
                  </a:cxn>
                  <a:cxn ang="0">
                    <a:pos x="T2" y="T3"/>
                  </a:cxn>
                  <a:cxn ang="0">
                    <a:pos x="T4" y="T5"/>
                  </a:cxn>
                  <a:cxn ang="0">
                    <a:pos x="T6" y="T7"/>
                  </a:cxn>
                  <a:cxn ang="0">
                    <a:pos x="T8" y="T9"/>
                  </a:cxn>
                </a:cxnLst>
                <a:rect l="0" t="0" r="r" b="b"/>
                <a:pathLst>
                  <a:path w="26" h="2">
                    <a:moveTo>
                      <a:pt x="26" y="2"/>
                    </a:moveTo>
                    <a:lnTo>
                      <a:pt x="25" y="0"/>
                    </a:lnTo>
                    <a:lnTo>
                      <a:pt x="1" y="0"/>
                    </a:lnTo>
                    <a:lnTo>
                      <a:pt x="0" y="2"/>
                    </a:ln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86" name="Freeform 59"/>
              <p:cNvSpPr>
                <a:spLocks/>
              </p:cNvSpPr>
              <p:nvPr/>
            </p:nvSpPr>
            <p:spPr bwMode="auto">
              <a:xfrm>
                <a:off x="1831" y="3176"/>
                <a:ext cx="32" cy="3"/>
              </a:xfrm>
              <a:custGeom>
                <a:avLst/>
                <a:gdLst>
                  <a:gd name="T0" fmla="*/ 32 w 32"/>
                  <a:gd name="T1" fmla="*/ 3 h 3"/>
                  <a:gd name="T2" fmla="*/ 30 w 32"/>
                  <a:gd name="T3" fmla="*/ 0 h 3"/>
                  <a:gd name="T4" fmla="*/ 2 w 32"/>
                  <a:gd name="T5" fmla="*/ 0 h 3"/>
                  <a:gd name="T6" fmla="*/ 0 w 32"/>
                  <a:gd name="T7" fmla="*/ 3 h 3"/>
                  <a:gd name="T8" fmla="*/ 32 w 32"/>
                  <a:gd name="T9" fmla="*/ 3 h 3"/>
                </a:gdLst>
                <a:ahLst/>
                <a:cxnLst>
                  <a:cxn ang="0">
                    <a:pos x="T0" y="T1"/>
                  </a:cxn>
                  <a:cxn ang="0">
                    <a:pos x="T2" y="T3"/>
                  </a:cxn>
                  <a:cxn ang="0">
                    <a:pos x="T4" y="T5"/>
                  </a:cxn>
                  <a:cxn ang="0">
                    <a:pos x="T6" y="T7"/>
                  </a:cxn>
                  <a:cxn ang="0">
                    <a:pos x="T8" y="T9"/>
                  </a:cxn>
                </a:cxnLst>
                <a:rect l="0" t="0" r="r" b="b"/>
                <a:pathLst>
                  <a:path w="32" h="3">
                    <a:moveTo>
                      <a:pt x="32" y="3"/>
                    </a:moveTo>
                    <a:lnTo>
                      <a:pt x="30" y="0"/>
                    </a:lnTo>
                    <a:lnTo>
                      <a:pt x="2" y="0"/>
                    </a:lnTo>
                    <a:lnTo>
                      <a:pt x="0" y="3"/>
                    </a:lnTo>
                    <a:lnTo>
                      <a:pt x="3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87" name="Freeform 60"/>
              <p:cNvSpPr>
                <a:spLocks/>
              </p:cNvSpPr>
              <p:nvPr/>
            </p:nvSpPr>
            <p:spPr bwMode="auto">
              <a:xfrm>
                <a:off x="1826" y="3181"/>
                <a:ext cx="42" cy="7"/>
              </a:xfrm>
              <a:custGeom>
                <a:avLst/>
                <a:gdLst>
                  <a:gd name="T0" fmla="*/ 38 w 42"/>
                  <a:gd name="T1" fmla="*/ 0 h 7"/>
                  <a:gd name="T2" fmla="*/ 4 w 42"/>
                  <a:gd name="T3" fmla="*/ 0 h 7"/>
                  <a:gd name="T4" fmla="*/ 0 w 42"/>
                  <a:gd name="T5" fmla="*/ 7 h 7"/>
                  <a:gd name="T6" fmla="*/ 42 w 42"/>
                  <a:gd name="T7" fmla="*/ 7 h 7"/>
                  <a:gd name="T8" fmla="*/ 38 w 42"/>
                  <a:gd name="T9" fmla="*/ 0 h 7"/>
                </a:gdLst>
                <a:ahLst/>
                <a:cxnLst>
                  <a:cxn ang="0">
                    <a:pos x="T0" y="T1"/>
                  </a:cxn>
                  <a:cxn ang="0">
                    <a:pos x="T2" y="T3"/>
                  </a:cxn>
                  <a:cxn ang="0">
                    <a:pos x="T4" y="T5"/>
                  </a:cxn>
                  <a:cxn ang="0">
                    <a:pos x="T6" y="T7"/>
                  </a:cxn>
                  <a:cxn ang="0">
                    <a:pos x="T8" y="T9"/>
                  </a:cxn>
                </a:cxnLst>
                <a:rect l="0" t="0" r="r" b="b"/>
                <a:pathLst>
                  <a:path w="42" h="7">
                    <a:moveTo>
                      <a:pt x="38" y="0"/>
                    </a:moveTo>
                    <a:lnTo>
                      <a:pt x="4" y="0"/>
                    </a:lnTo>
                    <a:lnTo>
                      <a:pt x="0" y="7"/>
                    </a:lnTo>
                    <a:lnTo>
                      <a:pt x="42" y="7"/>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88" name="Freeform 61"/>
              <p:cNvSpPr>
                <a:spLocks/>
              </p:cNvSpPr>
              <p:nvPr/>
            </p:nvSpPr>
            <p:spPr bwMode="auto">
              <a:xfrm>
                <a:off x="1817" y="3171"/>
                <a:ext cx="17" cy="19"/>
              </a:xfrm>
              <a:custGeom>
                <a:avLst/>
                <a:gdLst>
                  <a:gd name="T0" fmla="*/ 5 w 17"/>
                  <a:gd name="T1" fmla="*/ 19 h 19"/>
                  <a:gd name="T2" fmla="*/ 17 w 17"/>
                  <a:gd name="T3" fmla="*/ 0 h 19"/>
                  <a:gd name="T4" fmla="*/ 15 w 17"/>
                  <a:gd name="T5" fmla="*/ 1 h 19"/>
                  <a:gd name="T6" fmla="*/ 0 w 17"/>
                  <a:gd name="T7" fmla="*/ 19 h 19"/>
                  <a:gd name="T8" fmla="*/ 5 w 17"/>
                  <a:gd name="T9" fmla="*/ 19 h 19"/>
                </a:gdLst>
                <a:ahLst/>
                <a:cxnLst>
                  <a:cxn ang="0">
                    <a:pos x="T0" y="T1"/>
                  </a:cxn>
                  <a:cxn ang="0">
                    <a:pos x="T2" y="T3"/>
                  </a:cxn>
                  <a:cxn ang="0">
                    <a:pos x="T4" y="T5"/>
                  </a:cxn>
                  <a:cxn ang="0">
                    <a:pos x="T6" y="T7"/>
                  </a:cxn>
                  <a:cxn ang="0">
                    <a:pos x="T8" y="T9"/>
                  </a:cxn>
                </a:cxnLst>
                <a:rect l="0" t="0" r="r" b="b"/>
                <a:pathLst>
                  <a:path w="17" h="19">
                    <a:moveTo>
                      <a:pt x="5" y="19"/>
                    </a:moveTo>
                    <a:lnTo>
                      <a:pt x="17" y="0"/>
                    </a:lnTo>
                    <a:lnTo>
                      <a:pt x="15" y="1"/>
                    </a:lnTo>
                    <a:lnTo>
                      <a:pt x="0" y="19"/>
                    </a:lnTo>
                    <a:lnTo>
                      <a:pt x="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89" name="Freeform 62"/>
              <p:cNvSpPr>
                <a:spLocks/>
              </p:cNvSpPr>
              <p:nvPr/>
            </p:nvSpPr>
            <p:spPr bwMode="auto">
              <a:xfrm>
                <a:off x="1861" y="3171"/>
                <a:ext cx="16" cy="19"/>
              </a:xfrm>
              <a:custGeom>
                <a:avLst/>
                <a:gdLst>
                  <a:gd name="T0" fmla="*/ 12 w 16"/>
                  <a:gd name="T1" fmla="*/ 19 h 19"/>
                  <a:gd name="T2" fmla="*/ 0 w 16"/>
                  <a:gd name="T3" fmla="*/ 0 h 19"/>
                  <a:gd name="T4" fmla="*/ 1 w 16"/>
                  <a:gd name="T5" fmla="*/ 1 h 19"/>
                  <a:gd name="T6" fmla="*/ 16 w 16"/>
                  <a:gd name="T7" fmla="*/ 19 h 19"/>
                  <a:gd name="T8" fmla="*/ 12 w 16"/>
                  <a:gd name="T9" fmla="*/ 19 h 19"/>
                </a:gdLst>
                <a:ahLst/>
                <a:cxnLst>
                  <a:cxn ang="0">
                    <a:pos x="T0" y="T1"/>
                  </a:cxn>
                  <a:cxn ang="0">
                    <a:pos x="T2" y="T3"/>
                  </a:cxn>
                  <a:cxn ang="0">
                    <a:pos x="T4" y="T5"/>
                  </a:cxn>
                  <a:cxn ang="0">
                    <a:pos x="T6" y="T7"/>
                  </a:cxn>
                  <a:cxn ang="0">
                    <a:pos x="T8" y="T9"/>
                  </a:cxn>
                </a:cxnLst>
                <a:rect l="0" t="0" r="r" b="b"/>
                <a:pathLst>
                  <a:path w="16" h="19">
                    <a:moveTo>
                      <a:pt x="12" y="19"/>
                    </a:moveTo>
                    <a:lnTo>
                      <a:pt x="0" y="0"/>
                    </a:lnTo>
                    <a:lnTo>
                      <a:pt x="1" y="1"/>
                    </a:lnTo>
                    <a:lnTo>
                      <a:pt x="16" y="19"/>
                    </a:lnTo>
                    <a:lnTo>
                      <a:pt x="1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grpSp>
        <p:sp>
          <p:nvSpPr>
            <p:cNvPr id="30" name="Freeform 64"/>
            <p:cNvSpPr>
              <a:spLocks noEditPoints="1"/>
            </p:cNvSpPr>
            <p:nvPr/>
          </p:nvSpPr>
          <p:spPr bwMode="auto">
            <a:xfrm>
              <a:off x="2408039" y="4783286"/>
              <a:ext cx="534987" cy="23813"/>
            </a:xfrm>
            <a:custGeom>
              <a:avLst/>
              <a:gdLst>
                <a:gd name="T0" fmla="*/ 0 w 337"/>
                <a:gd name="T1" fmla="*/ 0 h 15"/>
                <a:gd name="T2" fmla="*/ 337 w 337"/>
                <a:gd name="T3" fmla="*/ 0 h 15"/>
                <a:gd name="T4" fmla="*/ 337 w 337"/>
                <a:gd name="T5" fmla="*/ 5 h 15"/>
                <a:gd name="T6" fmla="*/ 0 w 337"/>
                <a:gd name="T7" fmla="*/ 5 h 15"/>
                <a:gd name="T8" fmla="*/ 0 w 337"/>
                <a:gd name="T9" fmla="*/ 0 h 15"/>
                <a:gd name="T10" fmla="*/ 0 w 337"/>
                <a:gd name="T11" fmla="*/ 10 h 15"/>
                <a:gd name="T12" fmla="*/ 337 w 337"/>
                <a:gd name="T13" fmla="*/ 10 h 15"/>
                <a:gd name="T14" fmla="*/ 337 w 337"/>
                <a:gd name="T15" fmla="*/ 15 h 15"/>
                <a:gd name="T16" fmla="*/ 0 w 337"/>
                <a:gd name="T17" fmla="*/ 15 h 15"/>
                <a:gd name="T18" fmla="*/ 0 w 337"/>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
                  <a:moveTo>
                    <a:pt x="0" y="0"/>
                  </a:moveTo>
                  <a:lnTo>
                    <a:pt x="337" y="0"/>
                  </a:lnTo>
                  <a:lnTo>
                    <a:pt x="337" y="5"/>
                  </a:lnTo>
                  <a:lnTo>
                    <a:pt x="0" y="5"/>
                  </a:lnTo>
                  <a:lnTo>
                    <a:pt x="0" y="0"/>
                  </a:lnTo>
                  <a:close/>
                  <a:moveTo>
                    <a:pt x="0" y="10"/>
                  </a:moveTo>
                  <a:lnTo>
                    <a:pt x="337" y="10"/>
                  </a:lnTo>
                  <a:lnTo>
                    <a:pt x="337" y="15"/>
                  </a:lnTo>
                  <a:lnTo>
                    <a:pt x="0" y="15"/>
                  </a:lnTo>
                  <a:lnTo>
                    <a:pt x="0" y="10"/>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1" name="Freeform 65"/>
            <p:cNvSpPr>
              <a:spLocks noEditPoints="1"/>
            </p:cNvSpPr>
            <p:nvPr/>
          </p:nvSpPr>
          <p:spPr bwMode="auto">
            <a:xfrm>
              <a:off x="2446139" y="4546749"/>
              <a:ext cx="960437" cy="508000"/>
            </a:xfrm>
            <a:custGeom>
              <a:avLst/>
              <a:gdLst>
                <a:gd name="T0" fmla="*/ 7 w 605"/>
                <a:gd name="T1" fmla="*/ 320 h 320"/>
                <a:gd name="T2" fmla="*/ 605 w 605"/>
                <a:gd name="T3" fmla="*/ 13 h 320"/>
                <a:gd name="T4" fmla="*/ 602 w 605"/>
                <a:gd name="T5" fmla="*/ 9 h 320"/>
                <a:gd name="T6" fmla="*/ 5 w 605"/>
                <a:gd name="T7" fmla="*/ 316 h 320"/>
                <a:gd name="T8" fmla="*/ 7 w 605"/>
                <a:gd name="T9" fmla="*/ 320 h 320"/>
                <a:gd name="T10" fmla="*/ 2 w 605"/>
                <a:gd name="T11" fmla="*/ 311 h 320"/>
                <a:gd name="T12" fmla="*/ 600 w 605"/>
                <a:gd name="T13" fmla="*/ 4 h 320"/>
                <a:gd name="T14" fmla="*/ 598 w 605"/>
                <a:gd name="T15" fmla="*/ 0 h 320"/>
                <a:gd name="T16" fmla="*/ 0 w 605"/>
                <a:gd name="T17" fmla="*/ 307 h 320"/>
                <a:gd name="T18" fmla="*/ 2 w 605"/>
                <a:gd name="T19" fmla="*/ 31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5" h="320">
                  <a:moveTo>
                    <a:pt x="7" y="320"/>
                  </a:moveTo>
                  <a:lnTo>
                    <a:pt x="605" y="13"/>
                  </a:lnTo>
                  <a:lnTo>
                    <a:pt x="602" y="9"/>
                  </a:lnTo>
                  <a:lnTo>
                    <a:pt x="5" y="316"/>
                  </a:lnTo>
                  <a:lnTo>
                    <a:pt x="7" y="320"/>
                  </a:lnTo>
                  <a:close/>
                  <a:moveTo>
                    <a:pt x="2" y="311"/>
                  </a:moveTo>
                  <a:lnTo>
                    <a:pt x="600" y="4"/>
                  </a:lnTo>
                  <a:lnTo>
                    <a:pt x="598" y="0"/>
                  </a:lnTo>
                  <a:lnTo>
                    <a:pt x="0" y="307"/>
                  </a:lnTo>
                  <a:lnTo>
                    <a:pt x="2" y="31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pic>
          <p:nvPicPr>
            <p:cNvPr id="1090" name="Picture 6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79539" y="4718199"/>
              <a:ext cx="9683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1" name="Picture 6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870002" y="4770586"/>
              <a:ext cx="9525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2" name="Picture 6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55677" y="5362724"/>
              <a:ext cx="2857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3" name="Picture 6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55677" y="5362724"/>
              <a:ext cx="2857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143052" y="4213374"/>
              <a:ext cx="2809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 name="Picture 7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143052" y="4213374"/>
              <a:ext cx="2809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 name="Rectangle 72"/>
            <p:cNvSpPr>
              <a:spLocks noChangeArrowheads="1"/>
            </p:cNvSpPr>
            <p:nvPr/>
          </p:nvSpPr>
          <p:spPr bwMode="auto">
            <a:xfrm>
              <a:off x="2566789" y="4075261"/>
              <a:ext cx="22383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京都大学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5" name="Rectangle 73"/>
            <p:cNvSpPr>
              <a:spLocks noChangeArrowheads="1"/>
            </p:cNvSpPr>
            <p:nvPr/>
          </p:nvSpPr>
          <p:spPr bwMode="auto">
            <a:xfrm>
              <a:off x="2852539" y="4075261"/>
              <a:ext cx="20002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iPS</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6" name="Rectangle 74"/>
            <p:cNvSpPr>
              <a:spLocks noChangeArrowheads="1"/>
            </p:cNvSpPr>
            <p:nvPr/>
          </p:nvSpPr>
          <p:spPr bwMode="auto">
            <a:xfrm>
              <a:off x="2971602" y="4075261"/>
              <a:ext cx="30003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細胞研究所</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7" name="Line 75"/>
            <p:cNvSpPr>
              <a:spLocks noChangeShapeType="1"/>
            </p:cNvSpPr>
            <p:nvPr/>
          </p:nvSpPr>
          <p:spPr bwMode="auto">
            <a:xfrm flipV="1">
              <a:off x="1779389" y="5262711"/>
              <a:ext cx="854075" cy="179388"/>
            </a:xfrm>
            <a:prstGeom prst="line">
              <a:avLst/>
            </a:prstGeom>
            <a:noFill/>
            <a:ln w="14288" cap="flat">
              <a:solidFill>
                <a:srgbClr val="72A37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100" name="Picture 76"/>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41164" y="5805636"/>
              <a:ext cx="10429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1" name="Picture 77"/>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1164" y="5805636"/>
              <a:ext cx="10429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78"/>
            <p:cNvSpPr>
              <a:spLocks noChangeArrowheads="1"/>
            </p:cNvSpPr>
            <p:nvPr/>
          </p:nvSpPr>
          <p:spPr bwMode="auto">
            <a:xfrm>
              <a:off x="815777" y="5842149"/>
              <a:ext cx="261937"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Meiryo UI" pitchFamily="50" charset="-128"/>
                  <a:ea typeface="Meiryo UI" pitchFamily="50" charset="-128"/>
                  <a:cs typeface="ＭＳ Ｐゴシック" pitchFamily="50" charset="-128"/>
                </a:rPr>
                <a:t>PMDA</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5" name="Rectangle 79"/>
            <p:cNvSpPr>
              <a:spLocks noChangeArrowheads="1"/>
            </p:cNvSpPr>
            <p:nvPr/>
          </p:nvSpPr>
          <p:spPr bwMode="auto">
            <a:xfrm>
              <a:off x="1034852" y="5842149"/>
              <a:ext cx="195262"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Meiryo UI" pitchFamily="50" charset="-128"/>
                  <a:ea typeface="Meiryo UI" pitchFamily="50" charset="-128"/>
                  <a:cs typeface="ＭＳ Ｐゴシック" pitchFamily="50" charset="-128"/>
                </a:rPr>
                <a:t>関西支部</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04" name="Picture 80"/>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93539" y="5224611"/>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 name="Picture 81"/>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93539" y="5224611"/>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 name="Picture 82"/>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64977" y="5296049"/>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Rectangle 83"/>
            <p:cNvSpPr>
              <a:spLocks noChangeArrowheads="1"/>
            </p:cNvSpPr>
            <p:nvPr/>
          </p:nvSpPr>
          <p:spPr bwMode="auto">
            <a:xfrm>
              <a:off x="758627" y="5288111"/>
              <a:ext cx="1000125" cy="466725"/>
            </a:xfrm>
            <a:prstGeom prst="rect">
              <a:avLst/>
            </a:prstGeom>
            <a:noFill/>
            <a:ln w="95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108" name="Picture 84"/>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41164" y="5700861"/>
              <a:ext cx="10429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9" name="Picture 85"/>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41164" y="5700861"/>
              <a:ext cx="10429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86"/>
            <p:cNvSpPr>
              <a:spLocks noChangeArrowheads="1"/>
            </p:cNvSpPr>
            <p:nvPr/>
          </p:nvSpPr>
          <p:spPr bwMode="auto">
            <a:xfrm>
              <a:off x="817364" y="5737374"/>
              <a:ext cx="261937"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Meiryo UI" pitchFamily="50" charset="-128"/>
                  <a:ea typeface="Meiryo UI" pitchFamily="50" charset="-128"/>
                  <a:cs typeface="ＭＳ Ｐゴシック" pitchFamily="50" charset="-128"/>
                </a:rPr>
                <a:t>AMED</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8" name="Rectangle 87"/>
            <p:cNvSpPr>
              <a:spLocks noChangeArrowheads="1"/>
            </p:cNvSpPr>
            <p:nvPr/>
          </p:nvSpPr>
          <p:spPr bwMode="auto">
            <a:xfrm>
              <a:off x="1036439" y="5737374"/>
              <a:ext cx="309562"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rgbClr val="000000"/>
                  </a:solidFill>
                  <a:effectLst/>
                  <a:latin typeface="Meiryo UI" pitchFamily="50" charset="-128"/>
                  <a:ea typeface="Meiryo UI" pitchFamily="50" charset="-128"/>
                  <a:cs typeface="ＭＳ Ｐゴシック" pitchFamily="50" charset="-128"/>
                </a:rPr>
                <a:t>創薬支援戦略部</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12" name="Picture 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03064" y="5219849"/>
              <a:ext cx="11334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3" name="Picture 89"/>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03064" y="5219849"/>
              <a:ext cx="11334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Rectangle 90"/>
            <p:cNvSpPr>
              <a:spLocks noChangeArrowheads="1"/>
            </p:cNvSpPr>
            <p:nvPr/>
          </p:nvSpPr>
          <p:spPr bwMode="auto">
            <a:xfrm>
              <a:off x="771327" y="5259536"/>
              <a:ext cx="4095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1" i="0" u="none" strike="noStrike" cap="none" normalizeH="0" baseline="0" dirty="0" smtClean="0">
                  <a:ln>
                    <a:noFill/>
                  </a:ln>
                  <a:solidFill>
                    <a:srgbClr val="000000"/>
                  </a:solidFill>
                  <a:effectLst/>
                  <a:latin typeface="Meiryo UI" pitchFamily="50" charset="-128"/>
                  <a:ea typeface="Meiryo UI" pitchFamily="50" charset="-128"/>
                  <a:cs typeface="ＭＳ Ｐゴシック" pitchFamily="50" charset="-128"/>
                </a:rPr>
                <a:t>うめきた（グランフロント大阪）</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43" name="Picture 11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736527" y="4822974"/>
              <a:ext cx="2809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4" name="Picture 120"/>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736527" y="4822974"/>
              <a:ext cx="2809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5" name="Rectangle 121"/>
            <p:cNvSpPr>
              <a:spLocks noChangeArrowheads="1"/>
            </p:cNvSpPr>
            <p:nvPr/>
          </p:nvSpPr>
          <p:spPr bwMode="auto">
            <a:xfrm>
              <a:off x="1006277" y="4688036"/>
              <a:ext cx="37623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神戸医療産業都市</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46" name="Picture 122"/>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322314" y="5867549"/>
              <a:ext cx="2857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 name="Picture 12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322314" y="5867549"/>
              <a:ext cx="2857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 name="Rectangle 124"/>
            <p:cNvSpPr>
              <a:spLocks noChangeArrowheads="1"/>
            </p:cNvSpPr>
            <p:nvPr/>
          </p:nvSpPr>
          <p:spPr bwMode="auto">
            <a:xfrm>
              <a:off x="2136577" y="5989786"/>
              <a:ext cx="36671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京都大学原子炉実験所</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49" name="Picture 125"/>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855589" y="5938986"/>
              <a:ext cx="2809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 name="Picture 126"/>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855589" y="5938986"/>
              <a:ext cx="2809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0" name="Rectangle 128"/>
            <p:cNvSpPr>
              <a:spLocks noChangeArrowheads="1"/>
            </p:cNvSpPr>
            <p:nvPr/>
          </p:nvSpPr>
          <p:spPr bwMode="auto">
            <a:xfrm>
              <a:off x="1357114" y="6177111"/>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41" name="Rectangle 129"/>
            <p:cNvSpPr>
              <a:spLocks noChangeArrowheads="1"/>
            </p:cNvSpPr>
            <p:nvPr/>
          </p:nvSpPr>
          <p:spPr bwMode="auto">
            <a:xfrm>
              <a:off x="1419027" y="6177111"/>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42" name="Rectangle 130"/>
            <p:cNvSpPr>
              <a:spLocks noChangeArrowheads="1"/>
            </p:cNvSpPr>
            <p:nvPr/>
          </p:nvSpPr>
          <p:spPr bwMode="auto">
            <a:xfrm>
              <a:off x="1523802" y="6177111"/>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45" name="Rectangle 131"/>
            <p:cNvSpPr>
              <a:spLocks noChangeArrowheads="1"/>
            </p:cNvSpPr>
            <p:nvPr/>
          </p:nvSpPr>
          <p:spPr bwMode="auto">
            <a:xfrm>
              <a:off x="1865114" y="5377011"/>
              <a:ext cx="24288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大阪市立大学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56" name="Picture 132"/>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674739" y="5472261"/>
              <a:ext cx="2809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 name="Picture 133"/>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674739" y="5472261"/>
              <a:ext cx="2809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 name="Rectangle 134"/>
            <p:cNvSpPr>
              <a:spLocks noChangeArrowheads="1"/>
            </p:cNvSpPr>
            <p:nvPr/>
          </p:nvSpPr>
          <p:spPr bwMode="auto">
            <a:xfrm>
              <a:off x="1981002" y="5484961"/>
              <a:ext cx="24288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大阪府立大学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1" name="Rectangle 135"/>
            <p:cNvSpPr>
              <a:spLocks noChangeArrowheads="1"/>
            </p:cNvSpPr>
            <p:nvPr/>
          </p:nvSpPr>
          <p:spPr bwMode="auto">
            <a:xfrm>
              <a:off x="926902" y="4837261"/>
              <a:ext cx="4921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理化学研究所（神戸研究所）、</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2" name="Rectangle 136"/>
            <p:cNvSpPr>
              <a:spLocks noChangeArrowheads="1"/>
            </p:cNvSpPr>
            <p:nvPr/>
          </p:nvSpPr>
          <p:spPr bwMode="auto">
            <a:xfrm>
              <a:off x="1728589" y="4837261"/>
              <a:ext cx="11906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スー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3" name="Rectangle 137"/>
            <p:cNvSpPr>
              <a:spLocks noChangeArrowheads="1"/>
            </p:cNvSpPr>
            <p:nvPr/>
          </p:nvSpPr>
          <p:spPr bwMode="auto">
            <a:xfrm>
              <a:off x="926902" y="4908699"/>
              <a:ext cx="43021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パーコンピューター京、</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4" name="Rectangle 138"/>
            <p:cNvSpPr>
              <a:spLocks noChangeArrowheads="1"/>
            </p:cNvSpPr>
            <p:nvPr/>
          </p:nvSpPr>
          <p:spPr bwMode="auto">
            <a:xfrm>
              <a:off x="926902" y="4975374"/>
              <a:ext cx="368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先端医療センター病院</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5" name="Rectangle 139"/>
            <p:cNvSpPr>
              <a:spLocks noChangeArrowheads="1"/>
            </p:cNvSpPr>
            <p:nvPr/>
          </p:nvSpPr>
          <p:spPr bwMode="auto">
            <a:xfrm>
              <a:off x="926902" y="5042049"/>
              <a:ext cx="43021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神戸医療機器開発センター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8" name="Rectangle 140"/>
            <p:cNvSpPr>
              <a:spLocks noChangeArrowheads="1"/>
            </p:cNvSpPr>
            <p:nvPr/>
          </p:nvSpPr>
          <p:spPr bwMode="auto">
            <a:xfrm>
              <a:off x="926902" y="5113486"/>
              <a:ext cx="368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国際医療開発センター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65" name="Picture 14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028752" y="4641999"/>
              <a:ext cx="2809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6" name="Picture 14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028752" y="4641999"/>
              <a:ext cx="2809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9" name="Rectangle 143"/>
            <p:cNvSpPr>
              <a:spLocks noChangeArrowheads="1"/>
            </p:cNvSpPr>
            <p:nvPr/>
          </p:nvSpPr>
          <p:spPr bwMode="auto">
            <a:xfrm>
              <a:off x="2411214" y="4440386"/>
              <a:ext cx="24288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大阪医科大学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0" name="Rectangle 144"/>
            <p:cNvSpPr>
              <a:spLocks noChangeArrowheads="1"/>
            </p:cNvSpPr>
            <p:nvPr/>
          </p:nvSpPr>
          <p:spPr bwMode="auto">
            <a:xfrm>
              <a:off x="1942902" y="4187974"/>
              <a:ext cx="67627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京大先端医療機器開発・臨床研究センター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1" name="Rectangle 145"/>
            <p:cNvSpPr>
              <a:spLocks noChangeArrowheads="1"/>
            </p:cNvSpPr>
            <p:nvPr/>
          </p:nvSpPr>
          <p:spPr bwMode="auto">
            <a:xfrm>
              <a:off x="1942902" y="4259411"/>
              <a:ext cx="5524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メディカルイノベーションセンター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2" name="Rectangle 146"/>
            <p:cNvSpPr>
              <a:spLocks noChangeArrowheads="1"/>
            </p:cNvSpPr>
            <p:nvPr/>
          </p:nvSpPr>
          <p:spPr bwMode="auto">
            <a:xfrm>
              <a:off x="1942902" y="4326086"/>
              <a:ext cx="5524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京都市成長産業創造センターなど</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71" name="Picture 147"/>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03077" y="4213374"/>
              <a:ext cx="2809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2" name="Picture 148"/>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03077" y="4213374"/>
              <a:ext cx="2809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 name="Rectangle 149"/>
            <p:cNvSpPr>
              <a:spLocks noChangeArrowheads="1"/>
            </p:cNvSpPr>
            <p:nvPr/>
          </p:nvSpPr>
          <p:spPr bwMode="auto">
            <a:xfrm>
              <a:off x="655439" y="4148286"/>
              <a:ext cx="12382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S</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4" name="Rectangle 150"/>
            <p:cNvSpPr>
              <a:spLocks noChangeArrowheads="1"/>
            </p:cNvSpPr>
            <p:nvPr/>
          </p:nvSpPr>
          <p:spPr bwMode="auto">
            <a:xfrm>
              <a:off x="703064" y="4148286"/>
              <a:ext cx="12382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P</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7" name="Rectangle 151"/>
            <p:cNvSpPr>
              <a:spLocks noChangeArrowheads="1"/>
            </p:cNvSpPr>
            <p:nvPr/>
          </p:nvSpPr>
          <p:spPr bwMode="auto">
            <a:xfrm>
              <a:off x="750689" y="4148286"/>
              <a:ext cx="233362"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ring</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8" name="Rectangle 152"/>
            <p:cNvSpPr>
              <a:spLocks noChangeArrowheads="1"/>
            </p:cNvSpPr>
            <p:nvPr/>
          </p:nvSpPr>
          <p:spPr bwMode="auto">
            <a:xfrm>
              <a:off x="903089" y="4148286"/>
              <a:ext cx="10477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9" name="Rectangle 153"/>
            <p:cNvSpPr>
              <a:spLocks noChangeArrowheads="1"/>
            </p:cNvSpPr>
            <p:nvPr/>
          </p:nvSpPr>
          <p:spPr bwMode="auto">
            <a:xfrm>
              <a:off x="936427" y="4148286"/>
              <a:ext cx="12382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8</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0" name="Freeform 154"/>
            <p:cNvSpPr>
              <a:spLocks/>
            </p:cNvSpPr>
            <p:nvPr/>
          </p:nvSpPr>
          <p:spPr bwMode="auto">
            <a:xfrm>
              <a:off x="974527" y="3818086"/>
              <a:ext cx="2187575" cy="142875"/>
            </a:xfrm>
            <a:custGeom>
              <a:avLst/>
              <a:gdLst>
                <a:gd name="T0" fmla="*/ 0 w 7344"/>
                <a:gd name="T1" fmla="*/ 80 h 480"/>
                <a:gd name="T2" fmla="*/ 80 w 7344"/>
                <a:gd name="T3" fmla="*/ 0 h 480"/>
                <a:gd name="T4" fmla="*/ 7264 w 7344"/>
                <a:gd name="T5" fmla="*/ 0 h 480"/>
                <a:gd name="T6" fmla="*/ 7344 w 7344"/>
                <a:gd name="T7" fmla="*/ 80 h 480"/>
                <a:gd name="T8" fmla="*/ 7344 w 7344"/>
                <a:gd name="T9" fmla="*/ 400 h 480"/>
                <a:gd name="T10" fmla="*/ 7264 w 7344"/>
                <a:gd name="T11" fmla="*/ 480 h 480"/>
                <a:gd name="T12" fmla="*/ 80 w 7344"/>
                <a:gd name="T13" fmla="*/ 480 h 480"/>
                <a:gd name="T14" fmla="*/ 0 w 7344"/>
                <a:gd name="T15" fmla="*/ 400 h 480"/>
                <a:gd name="T16" fmla="*/ 0 w 7344"/>
                <a:gd name="T17" fmla="*/ 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44" h="480">
                  <a:moveTo>
                    <a:pt x="0" y="80"/>
                  </a:moveTo>
                  <a:cubicBezTo>
                    <a:pt x="0" y="36"/>
                    <a:pt x="36" y="0"/>
                    <a:pt x="80" y="0"/>
                  </a:cubicBezTo>
                  <a:lnTo>
                    <a:pt x="7264" y="0"/>
                  </a:lnTo>
                  <a:cubicBezTo>
                    <a:pt x="7309" y="0"/>
                    <a:pt x="7344" y="36"/>
                    <a:pt x="7344" y="80"/>
                  </a:cubicBezTo>
                  <a:lnTo>
                    <a:pt x="7344" y="400"/>
                  </a:lnTo>
                  <a:cubicBezTo>
                    <a:pt x="7344" y="445"/>
                    <a:pt x="7309" y="480"/>
                    <a:pt x="7264" y="480"/>
                  </a:cubicBezTo>
                  <a:lnTo>
                    <a:pt x="80" y="480"/>
                  </a:lnTo>
                  <a:cubicBezTo>
                    <a:pt x="36" y="480"/>
                    <a:pt x="0" y="445"/>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1173" name="Freeform 155"/>
            <p:cNvSpPr>
              <a:spLocks/>
            </p:cNvSpPr>
            <p:nvPr/>
          </p:nvSpPr>
          <p:spPr bwMode="auto">
            <a:xfrm>
              <a:off x="974527" y="3818086"/>
              <a:ext cx="2187575" cy="142875"/>
            </a:xfrm>
            <a:custGeom>
              <a:avLst/>
              <a:gdLst>
                <a:gd name="T0" fmla="*/ 0 w 7344"/>
                <a:gd name="T1" fmla="*/ 80 h 480"/>
                <a:gd name="T2" fmla="*/ 80 w 7344"/>
                <a:gd name="T3" fmla="*/ 0 h 480"/>
                <a:gd name="T4" fmla="*/ 7264 w 7344"/>
                <a:gd name="T5" fmla="*/ 0 h 480"/>
                <a:gd name="T6" fmla="*/ 7344 w 7344"/>
                <a:gd name="T7" fmla="*/ 80 h 480"/>
                <a:gd name="T8" fmla="*/ 7344 w 7344"/>
                <a:gd name="T9" fmla="*/ 400 h 480"/>
                <a:gd name="T10" fmla="*/ 7264 w 7344"/>
                <a:gd name="T11" fmla="*/ 480 h 480"/>
                <a:gd name="T12" fmla="*/ 80 w 7344"/>
                <a:gd name="T13" fmla="*/ 480 h 480"/>
                <a:gd name="T14" fmla="*/ 0 w 7344"/>
                <a:gd name="T15" fmla="*/ 400 h 480"/>
                <a:gd name="T16" fmla="*/ 0 w 7344"/>
                <a:gd name="T17" fmla="*/ 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44" h="480">
                  <a:moveTo>
                    <a:pt x="0" y="80"/>
                  </a:moveTo>
                  <a:cubicBezTo>
                    <a:pt x="0" y="36"/>
                    <a:pt x="36" y="0"/>
                    <a:pt x="80" y="0"/>
                  </a:cubicBezTo>
                  <a:lnTo>
                    <a:pt x="7264" y="0"/>
                  </a:lnTo>
                  <a:cubicBezTo>
                    <a:pt x="7309" y="0"/>
                    <a:pt x="7344" y="36"/>
                    <a:pt x="7344" y="80"/>
                  </a:cubicBezTo>
                  <a:lnTo>
                    <a:pt x="7344" y="400"/>
                  </a:lnTo>
                  <a:cubicBezTo>
                    <a:pt x="7344" y="445"/>
                    <a:pt x="7309" y="480"/>
                    <a:pt x="7264" y="480"/>
                  </a:cubicBezTo>
                  <a:lnTo>
                    <a:pt x="80" y="480"/>
                  </a:lnTo>
                  <a:cubicBezTo>
                    <a:pt x="36" y="480"/>
                    <a:pt x="0" y="445"/>
                    <a:pt x="0" y="400"/>
                  </a:cubicBezTo>
                  <a:lnTo>
                    <a:pt x="0" y="80"/>
                  </a:lnTo>
                  <a:close/>
                </a:path>
              </a:pathLst>
            </a:custGeom>
            <a:noFill/>
            <a:ln w="4763" cap="flat">
              <a:solidFill>
                <a:srgbClr val="DB535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74" name="Rectangle 156"/>
            <p:cNvSpPr>
              <a:spLocks noChangeArrowheads="1"/>
            </p:cNvSpPr>
            <p:nvPr/>
          </p:nvSpPr>
          <p:spPr bwMode="auto">
            <a:xfrm>
              <a:off x="1028502" y="3845074"/>
              <a:ext cx="78581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関西のライフサイエンスクラスター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81" name="Picture 157"/>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636639" y="5276999"/>
              <a:ext cx="2857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2" name="Picture 158"/>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636639" y="5276999"/>
              <a:ext cx="2857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5" name="Rectangle 159"/>
            <p:cNvSpPr>
              <a:spLocks noChangeArrowheads="1"/>
            </p:cNvSpPr>
            <p:nvPr/>
          </p:nvSpPr>
          <p:spPr bwMode="auto">
            <a:xfrm>
              <a:off x="1827014" y="5224264"/>
              <a:ext cx="64120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sz="500" dirty="0" smtClean="0">
                  <a:solidFill>
                    <a:srgbClr val="000000"/>
                  </a:solidFill>
                  <a:latin typeface="メイリオ" pitchFamily="50" charset="-128"/>
                  <a:ea typeface="メイリオ" pitchFamily="50" charset="-128"/>
                </a:rPr>
                <a:t>大阪国際がんセンター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6" name="Rectangle 160"/>
            <p:cNvSpPr>
              <a:spLocks noChangeArrowheads="1"/>
            </p:cNvSpPr>
            <p:nvPr/>
          </p:nvSpPr>
          <p:spPr bwMode="auto">
            <a:xfrm>
              <a:off x="2887464" y="4499124"/>
              <a:ext cx="19526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北大阪</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7" name="Rectangle 161"/>
            <p:cNvSpPr>
              <a:spLocks noChangeArrowheads="1"/>
            </p:cNvSpPr>
            <p:nvPr/>
          </p:nvSpPr>
          <p:spPr bwMode="auto">
            <a:xfrm>
              <a:off x="2887464" y="4608661"/>
              <a:ext cx="19526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バイオ</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8" name="Rectangle 162"/>
            <p:cNvSpPr>
              <a:spLocks noChangeArrowheads="1"/>
            </p:cNvSpPr>
            <p:nvPr/>
          </p:nvSpPr>
          <p:spPr bwMode="auto">
            <a:xfrm>
              <a:off x="2887464" y="4713436"/>
              <a:ext cx="25717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クラスター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1179" name="Rectangle 163"/>
          <p:cNvSpPr>
            <a:spLocks noChangeArrowheads="1"/>
          </p:cNvSpPr>
          <p:nvPr/>
        </p:nvSpPr>
        <p:spPr bwMode="auto">
          <a:xfrm>
            <a:off x="5335389" y="6154886"/>
            <a:ext cx="1809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dirty="0" smtClean="0">
                <a:ln>
                  <a:noFill/>
                </a:ln>
                <a:solidFill>
                  <a:srgbClr val="676A55"/>
                </a:solidFill>
                <a:effectLst/>
                <a:latin typeface="Arial" pitchFamily="34" charset="0"/>
                <a:ea typeface="ＭＳ Ｐゴシック" pitchFamily="50" charset="-128"/>
                <a:cs typeface="ＭＳ Ｐゴシック" pitchFamily="50" charset="-128"/>
              </a:rPr>
              <a:t>13</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80" name="Rectangle 164"/>
          <p:cNvSpPr>
            <a:spLocks noChangeArrowheads="1"/>
          </p:cNvSpPr>
          <p:nvPr/>
        </p:nvSpPr>
        <p:spPr bwMode="auto">
          <a:xfrm>
            <a:off x="3920927" y="3706961"/>
            <a:ext cx="1257300" cy="171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83" name="Rectangle 165"/>
          <p:cNvSpPr>
            <a:spLocks noChangeArrowheads="1"/>
          </p:cNvSpPr>
          <p:nvPr/>
        </p:nvSpPr>
        <p:spPr bwMode="auto">
          <a:xfrm>
            <a:off x="3970139" y="3729186"/>
            <a:ext cx="635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大阪の主な医療・研究機関</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1198674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上矢印吹き出し 6"/>
          <p:cNvSpPr/>
          <p:nvPr/>
        </p:nvSpPr>
        <p:spPr>
          <a:xfrm>
            <a:off x="5025008" y="5839472"/>
            <a:ext cx="2304256" cy="973904"/>
          </a:xfrm>
          <a:prstGeom prst="upArrowCallout">
            <a:avLst>
              <a:gd name="adj1" fmla="val 135315"/>
              <a:gd name="adj2" fmla="val 104258"/>
              <a:gd name="adj3" fmla="val 24696"/>
              <a:gd name="adj4" fmla="val 61780"/>
            </a:avLst>
          </a:prstGeom>
          <a:ln>
            <a:noFill/>
          </a:ln>
        </p:spPr>
        <p:style>
          <a:lnRef idx="1">
            <a:schemeClr val="accent3"/>
          </a:lnRef>
          <a:fillRef idx="3">
            <a:schemeClr val="accent3"/>
          </a:fillRef>
          <a:effectRef idx="2">
            <a:schemeClr val="accent3"/>
          </a:effectRef>
          <a:fontRef idx="minor">
            <a:schemeClr val="lt1"/>
          </a:fontRef>
        </p:style>
        <p:txBody>
          <a:bodyPr tIns="0" bIns="180000" rtlCol="0" anchor="ctr"/>
          <a:lstStyle/>
          <a:p>
            <a:pPr algn="ct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目標値</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健康寿命の延伸に関する目標を設定（</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検討中</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6465168" y="1055297"/>
            <a:ext cx="2260476" cy="429488"/>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 name="スライド番号プレースホルダー 3"/>
          <p:cNvSpPr>
            <a:spLocks noGrp="1"/>
          </p:cNvSpPr>
          <p:nvPr>
            <p:ph type="sldNum" sz="quarter" idx="12"/>
          </p:nvPr>
        </p:nvSpPr>
        <p:spPr>
          <a:xfrm>
            <a:off x="7576336" y="6520259"/>
            <a:ext cx="2311400" cy="365125"/>
          </a:xfrm>
        </p:spPr>
        <p:txBody>
          <a:bodyPr/>
          <a:lstStyle/>
          <a:p>
            <a:fld id="{BEB6DAC5-B160-4734-A572-724026CC2364}" type="slidenum">
              <a:rPr lang="ja-JP" altLang="en-US" smtClean="0"/>
              <a:pPr/>
              <a:t>28</a:t>
            </a:fld>
            <a:endParaRPr lang="ja-JP" altLang="en-US" dirty="0"/>
          </a:p>
        </p:txBody>
      </p:sp>
      <p:sp>
        <p:nvSpPr>
          <p:cNvPr id="41" name="タイトル 1"/>
          <p:cNvSpPr>
            <a:spLocks noGrp="1"/>
          </p:cNvSpPr>
          <p:nvPr>
            <p:ph type="title"/>
          </p:nvPr>
        </p:nvSpPr>
        <p:spPr>
          <a:xfrm>
            <a:off x="0" y="0"/>
            <a:ext cx="9906000" cy="620688"/>
          </a:xfrm>
        </p:spPr>
        <p:txBody>
          <a:bodyPr rIns="0">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３つの</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3200" b="1" spc="-1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オール大阪でめざす姿の実現に向けて</a:t>
            </a:r>
            <a:endParaRPr kumimoji="1" lang="ja-JP" altLang="en-US" sz="36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ホームベース 1"/>
          <p:cNvSpPr/>
          <p:nvPr/>
        </p:nvSpPr>
        <p:spPr>
          <a:xfrm rot="16200000">
            <a:off x="-259016" y="4590566"/>
            <a:ext cx="1477037" cy="45005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ts val="1700"/>
              </a:lnSpc>
            </a:pPr>
            <a:r>
              <a:rPr kumimoji="1" lang="ja-JP" altLang="en-US" spc="-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着実な取組</a:t>
            </a:r>
            <a:endParaRPr kumimoji="1" lang="ja-JP" altLang="en-US"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山形 2"/>
          <p:cNvSpPr/>
          <p:nvPr/>
        </p:nvSpPr>
        <p:spPr>
          <a:xfrm rot="16200000">
            <a:off x="-1248688" y="2195862"/>
            <a:ext cx="3456383" cy="450051"/>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先駆的な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右矢印 18"/>
          <p:cNvSpPr/>
          <p:nvPr/>
        </p:nvSpPr>
        <p:spPr>
          <a:xfrm>
            <a:off x="848544" y="5583161"/>
            <a:ext cx="9018548" cy="364239"/>
          </a:xfrm>
          <a:prstGeom prst="rightArrow">
            <a:avLst>
              <a:gd name="adj1" fmla="val 68692"/>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2030…</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ホームベース 54"/>
          <p:cNvSpPr/>
          <p:nvPr/>
        </p:nvSpPr>
        <p:spPr>
          <a:xfrm>
            <a:off x="848544" y="3501010"/>
            <a:ext cx="8856984" cy="2053098"/>
          </a:xfrm>
          <a:prstGeom prst="homePlate">
            <a:avLst>
              <a:gd name="adj" fmla="val 3292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4" name="直線矢印コネクタ 63"/>
          <p:cNvCxnSpPr/>
          <p:nvPr/>
        </p:nvCxnSpPr>
        <p:spPr>
          <a:xfrm flipV="1">
            <a:off x="1221127" y="1651551"/>
            <a:ext cx="3315347" cy="98364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65" name="テキスト ボックス 64"/>
          <p:cNvSpPr txBox="1"/>
          <p:nvPr/>
        </p:nvSpPr>
        <p:spPr>
          <a:xfrm rot="20580000">
            <a:off x="962743" y="1775085"/>
            <a:ext cx="3630107"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などの革新的技術を最大限活用</a:t>
            </a:r>
            <a:endParaRPr kumimoji="1" lang="ja-JP" altLang="en-US" sz="1600" dirty="0"/>
          </a:p>
        </p:txBody>
      </p:sp>
      <p:sp>
        <p:nvSpPr>
          <p:cNvPr id="94" name="正方形/長方形 93"/>
          <p:cNvSpPr/>
          <p:nvPr/>
        </p:nvSpPr>
        <p:spPr>
          <a:xfrm>
            <a:off x="5385048" y="1393994"/>
            <a:ext cx="2736304" cy="38763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3" name="正方形/長方形 92"/>
          <p:cNvSpPr/>
          <p:nvPr/>
        </p:nvSpPr>
        <p:spPr>
          <a:xfrm>
            <a:off x="4520952" y="1713885"/>
            <a:ext cx="3600400" cy="429488"/>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2" name="正方形/長方形 91"/>
          <p:cNvSpPr/>
          <p:nvPr/>
        </p:nvSpPr>
        <p:spPr>
          <a:xfrm>
            <a:off x="3564992" y="2077915"/>
            <a:ext cx="4556359" cy="414982"/>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1" name="正方形/長方形 90"/>
          <p:cNvSpPr/>
          <p:nvPr/>
        </p:nvSpPr>
        <p:spPr>
          <a:xfrm>
            <a:off x="2648744" y="2378190"/>
            <a:ext cx="5472608" cy="386413"/>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0" name="正方形/長方形 89"/>
          <p:cNvSpPr/>
          <p:nvPr/>
        </p:nvSpPr>
        <p:spPr>
          <a:xfrm>
            <a:off x="1784647" y="2701290"/>
            <a:ext cx="6316455" cy="40138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7" name="正方形/長方形 76"/>
          <p:cNvSpPr/>
          <p:nvPr/>
        </p:nvSpPr>
        <p:spPr>
          <a:xfrm>
            <a:off x="848544" y="3030029"/>
            <a:ext cx="7272808" cy="38060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4" name="テキスト ボックス 53"/>
          <p:cNvSpPr txBox="1"/>
          <p:nvPr/>
        </p:nvSpPr>
        <p:spPr>
          <a:xfrm>
            <a:off x="992560" y="2915653"/>
            <a:ext cx="3285137" cy="369332"/>
          </a:xfrm>
          <a:prstGeom prst="rect">
            <a:avLst/>
          </a:prstGeom>
          <a:noFill/>
        </p:spPr>
        <p:txBody>
          <a:bodyPr wrap="square" rtlCol="0">
            <a:spAutoFit/>
          </a:bodyPr>
          <a:lstStyle/>
          <a:p>
            <a:r>
              <a:rPr kumimoji="1" lang="en-US" altLang="ja-JP"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cs typeface="Meiryo UI" panose="020B0604030504040204" pitchFamily="50" charset="-128"/>
              </a:rPr>
              <a:t>新たな取組</a:t>
            </a:r>
            <a:r>
              <a:rPr kumimoji="1" lang="en-US" altLang="ja-JP"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cs typeface="Meiryo UI" panose="020B0604030504040204" pitchFamily="50" charset="-128"/>
              </a:rPr>
              <a:t>を積み重ね</a:t>
            </a:r>
            <a:endParaRPr kumimoji="1" lang="ja-JP" altLang="en-US"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ホームベース 57"/>
          <p:cNvSpPr/>
          <p:nvPr/>
        </p:nvSpPr>
        <p:spPr>
          <a:xfrm>
            <a:off x="8121352" y="692697"/>
            <a:ext cx="1584176" cy="2728248"/>
          </a:xfrm>
          <a:prstGeom prst="homePlate">
            <a:avLst>
              <a:gd name="adj" fmla="val 4300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右矢印 71"/>
          <p:cNvSpPr/>
          <p:nvPr/>
        </p:nvSpPr>
        <p:spPr>
          <a:xfrm rot="20388104">
            <a:off x="1186579" y="3077762"/>
            <a:ext cx="4844482" cy="1152500"/>
          </a:xfrm>
          <a:prstGeom prst="rightArrow">
            <a:avLst>
              <a:gd name="adj1" fmla="val 72485"/>
              <a:gd name="adj2" fmla="val 50000"/>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取組の方向性</a:t>
            </a:r>
            <a:r>
              <a:rPr kumimoji="1"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6" name="直線コネクタ 95"/>
          <p:cNvCxnSpPr/>
          <p:nvPr/>
        </p:nvCxnSpPr>
        <p:spPr>
          <a:xfrm>
            <a:off x="6177136" y="692696"/>
            <a:ext cx="0" cy="4861412"/>
          </a:xfrm>
          <a:prstGeom prst="line">
            <a:avLst/>
          </a:prstGeom>
          <a:ln w="76200">
            <a:prstDash val="sysDot"/>
          </a:ln>
        </p:spPr>
        <p:style>
          <a:lnRef idx="3">
            <a:schemeClr val="accent3"/>
          </a:lnRef>
          <a:fillRef idx="0">
            <a:schemeClr val="accent3"/>
          </a:fillRef>
          <a:effectRef idx="2">
            <a:schemeClr val="accent3"/>
          </a:effectRef>
          <a:fontRef idx="minor">
            <a:schemeClr val="tx1"/>
          </a:fontRef>
        </p:style>
      </p:cxnSp>
      <p:sp>
        <p:nvSpPr>
          <p:cNvPr id="28" name="正方形/長方形 27"/>
          <p:cNvSpPr/>
          <p:nvPr/>
        </p:nvSpPr>
        <p:spPr>
          <a:xfrm>
            <a:off x="7473280" y="692697"/>
            <a:ext cx="780223" cy="387637"/>
          </a:xfrm>
          <a:prstGeom prst="rect">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4" name="円/楕円 73"/>
          <p:cNvSpPr/>
          <p:nvPr/>
        </p:nvSpPr>
        <p:spPr>
          <a:xfrm>
            <a:off x="5834644" y="692697"/>
            <a:ext cx="4032448" cy="3119102"/>
          </a:xfrm>
          <a:prstGeom prst="ellipse">
            <a:avLst/>
          </a:prstGeom>
          <a:gradFill flip="none" rotWithShape="1">
            <a:gsLst>
              <a:gs pos="0">
                <a:schemeClr val="accent3">
                  <a:lumMod val="50000"/>
                </a:schemeClr>
              </a:gs>
              <a:gs pos="32000">
                <a:schemeClr val="accent3">
                  <a:lumMod val="50000"/>
                  <a:alpha val="51000"/>
                </a:schemeClr>
              </a:gs>
              <a:gs pos="100000">
                <a:schemeClr val="accent3">
                  <a:shade val="94000"/>
                  <a:satMod val="135000"/>
                  <a:alpha val="0"/>
                </a:schemeClr>
              </a:gs>
            </a:gsLst>
            <a:path path="circle">
              <a:fillToRect l="50000" t="50000" r="50000" b="50000"/>
            </a:path>
            <a:tileRect/>
          </a:gradFill>
          <a:ln w="76200">
            <a:noFill/>
          </a:ln>
        </p:spPr>
        <p:style>
          <a:lnRef idx="2">
            <a:schemeClr val="accent3"/>
          </a:lnRef>
          <a:fillRef idx="1">
            <a:schemeClr val="lt1"/>
          </a:fillRef>
          <a:effectRef idx="0">
            <a:schemeClr val="accent3"/>
          </a:effectRef>
          <a:fontRef idx="minor">
            <a:schemeClr val="dk1"/>
          </a:fontRef>
        </p:style>
        <p:txBody>
          <a:bodyPr lIns="0" tIns="0" rIns="0" bIns="0" rtlCol="0" anchor="t" anchorCtr="0"/>
          <a:lstStyle/>
          <a:p>
            <a:pPr algn="ct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のテーマ・</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サブテーマを踏まえ</a:t>
            </a:r>
            <a:r>
              <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開催年</a:t>
            </a:r>
            <a:r>
              <a:rPr lang="en-US" altLang="ja-JP"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に向けて</a:t>
            </a:r>
            <a:endParaRPr lang="en-US" altLang="ja-JP"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「めざす姿</a:t>
            </a:r>
            <a:r>
              <a:rPr lang="en-US" altLang="ja-JP"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左矢印吹き出し 11"/>
          <p:cNvSpPr/>
          <p:nvPr/>
        </p:nvSpPr>
        <p:spPr>
          <a:xfrm>
            <a:off x="6177137" y="2571396"/>
            <a:ext cx="3168351" cy="929614"/>
          </a:xfrm>
          <a:prstGeom prst="leftArrowCallout">
            <a:avLst>
              <a:gd name="adj1" fmla="val 51548"/>
              <a:gd name="adj2" fmla="val 35619"/>
              <a:gd name="adj3" fmla="val 25000"/>
              <a:gd name="adj4" fmla="val 88540"/>
            </a:avLst>
          </a:prstGeom>
          <a:noFill/>
          <a:ln w="76200">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オール大阪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で力を合わせ</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年の大阪で実現</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992560" y="4997805"/>
            <a:ext cx="4536504" cy="369332"/>
          </a:xfrm>
          <a:prstGeom prst="rect">
            <a:avLst/>
          </a:prstGeom>
          <a:noFill/>
        </p:spPr>
        <p:txBody>
          <a:bodyPr wrap="square" rtlCol="0">
            <a:spAutoFit/>
          </a:bodyPr>
          <a:lstStyle/>
          <a:p>
            <a:r>
              <a:rPr lang="en-US" altLang="ja-JP"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課題</a:t>
            </a:r>
            <a:r>
              <a:rPr lang="ja-JP" altLang="en-US" u="sng" dirty="0">
                <a:latin typeface="Meiryo UI" panose="020B0604030504040204" pitchFamily="50" charset="-128"/>
                <a:ea typeface="Meiryo UI" panose="020B0604030504040204" pitchFamily="50" charset="-128"/>
                <a:cs typeface="Meiryo UI" panose="020B0604030504040204" pitchFamily="50" charset="-128"/>
              </a:rPr>
              <a:t>の対応に不可欠な</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取組</a:t>
            </a:r>
            <a:r>
              <a:rPr lang="en-US" altLang="ja-JP"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u="sng" dirty="0">
                <a:latin typeface="Meiryo UI" panose="020B0604030504040204" pitchFamily="50" charset="-128"/>
                <a:ea typeface="Meiryo UI" panose="020B0604030504040204" pitchFamily="50" charset="-128"/>
                <a:cs typeface="Meiryo UI" panose="020B0604030504040204" pitchFamily="50" charset="-128"/>
              </a:rPr>
              <a:t>着実に推進</a:t>
            </a:r>
          </a:p>
        </p:txBody>
      </p:sp>
      <p:sp>
        <p:nvSpPr>
          <p:cNvPr id="8" name="左右矢印 7"/>
          <p:cNvSpPr/>
          <p:nvPr/>
        </p:nvSpPr>
        <p:spPr>
          <a:xfrm>
            <a:off x="848544" y="6165305"/>
            <a:ext cx="4094330" cy="648071"/>
          </a:xfrm>
          <a:prstGeom prst="leftRightArrow">
            <a:avLst>
              <a:gd name="adj1" fmla="val 100000"/>
              <a:gd name="adj2" fmla="val 39926"/>
            </a:avLst>
          </a:pr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健診受診率、要介護認定者数、女性や高齢者の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就業率などの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指標も活用し進捗管理</a:t>
            </a:r>
          </a:p>
        </p:txBody>
      </p:sp>
      <p:sp>
        <p:nvSpPr>
          <p:cNvPr id="6" name="テキスト ボックス 5"/>
          <p:cNvSpPr txBox="1"/>
          <p:nvPr/>
        </p:nvSpPr>
        <p:spPr>
          <a:xfrm>
            <a:off x="5590948" y="5229200"/>
            <a:ext cx="1162252" cy="338554"/>
          </a:xfrm>
          <a:prstGeom prst="rect">
            <a:avLst/>
          </a:prstGeom>
          <a:solidFill>
            <a:schemeClr val="accent3">
              <a:lumMod val="60000"/>
              <a:lumOff val="40000"/>
            </a:schemeClr>
          </a:solidFill>
          <a:ln w="6350">
            <a:solidFill>
              <a:schemeClr val="tx1"/>
            </a:solidFill>
          </a:ln>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万博開催</a:t>
            </a:r>
          </a:p>
        </p:txBody>
      </p:sp>
    </p:spTree>
    <p:extLst>
      <p:ext uri="{BB962C8B-B14F-4D97-AF65-F5344CB8AC3E}">
        <p14:creationId xmlns:p14="http://schemas.microsoft.com/office/powerpoint/2010/main" val="2019853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取組の方向性</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サブタイトル 3"/>
          <p:cNvSpPr>
            <a:spLocks noGrp="1"/>
          </p:cNvSpPr>
          <p:nvPr/>
        </p:nvSpPr>
        <p:spPr>
          <a:xfrm>
            <a:off x="776536" y="3789040"/>
            <a:ext cx="8496944" cy="792088"/>
          </a:xfrm>
          <a:prstGeom prst="rect">
            <a:avLst/>
          </a:prstGeom>
          <a:ln>
            <a:solidFill>
              <a:schemeClr val="bg1">
                <a:lumMod val="75000"/>
              </a:schemeClr>
            </a:solidFill>
          </a:ln>
        </p:spPr>
        <p:txBody>
          <a:bodyPr vert="horz" wrap="square" lIns="91440" tIns="45720" rIns="91440" bIns="45720" rtlCol="0" anchor="ctr" anchorCtr="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174625" indent="-174625" algn="l"/>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・めざす姿を実現するための方向性</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現時点で</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の考え方を整理</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したもの</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94006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0"/>
          <p:cNvSpPr txBox="1"/>
          <p:nvPr/>
        </p:nvSpPr>
        <p:spPr>
          <a:xfrm>
            <a:off x="344488" y="5038923"/>
            <a:ext cx="9289032" cy="1702445"/>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rtlCol="0" anchor="t"/>
          <a:lstStyle>
            <a:defPPr>
              <a:defRPr lang="ja-JP"/>
            </a:defPPr>
            <a:lvl1pPr marL="174625" indent="-174625">
              <a:lnSpc>
                <a:spcPct val="150000"/>
              </a:lnSpc>
              <a:defRPr>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smtClean="0"/>
              <a:t>＊　今後の予定</a:t>
            </a:r>
            <a:endParaRPr lang="en-US" altLang="ja-JP" dirty="0"/>
          </a:p>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a:t>
            </a:fld>
            <a:endParaRPr lang="ja-JP" altLang="en-US" dirty="0"/>
          </a:p>
        </p:txBody>
      </p:sp>
      <p:sp>
        <p:nvSpPr>
          <p:cNvPr id="2" name="正方形/長方形 1"/>
          <p:cNvSpPr/>
          <p:nvPr/>
        </p:nvSpPr>
        <p:spPr>
          <a:xfrm>
            <a:off x="200472" y="836712"/>
            <a:ext cx="9433048" cy="4032448"/>
          </a:xfrm>
          <a:prstGeom prst="rect">
            <a:avLst/>
          </a:prstGeom>
          <a:ln>
            <a:noFill/>
            <a:prstDash val="sysDot"/>
          </a:ln>
        </p:spPr>
        <p:style>
          <a:lnRef idx="2">
            <a:schemeClr val="accent3"/>
          </a:lnRef>
          <a:fillRef idx="1">
            <a:schemeClr val="lt1"/>
          </a:fillRef>
          <a:effectRef idx="0">
            <a:schemeClr val="accent3"/>
          </a:effectRef>
          <a:fontRef idx="minor">
            <a:schemeClr val="dk1"/>
          </a:fontRef>
        </p:style>
        <p:txBody>
          <a:bodyPr rtlCol="0" anchor="t"/>
          <a:lstStyle/>
          <a:p>
            <a:pPr marL="174625" indent="-174625"/>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本資料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は、庁内各部局、住民に身近なサービスを担う府内市町村、産業振興を担う経済団体、有識者等と意見交換を進め、これまでの検討状況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をとりまとめた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年度末の成案化に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めざす姿」、「取組の方向性」等について、議会でのご議論、有識者や関係機関等との意見交換</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を重ねると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、超スマート社会の到来、国連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における持続可能な開発目標</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と、人類共通の課題解決への大阪・日本の国際貢献と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いった視点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も踏まえ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、さらに内容を深めていく。</a:t>
            </a:r>
          </a:p>
          <a:p>
            <a:pPr marL="174625" indent="-174625"/>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「目標」については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、健康寿命に関する数値</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目標の設定に向け、大阪の状況や国の動向を踏まえ、有識者の意見も聞きながら、今後検討を深めていく。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姿に向けた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「具体的な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、庁内各部局、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市町村、経済団体から情報提供</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いただいた現在実施中の取組を掲載。こうした取組も参考に、庁内各部局、市町村、経済団体とともにさらなる検討を加え、今後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、年度末の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成案化に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、新たな取組の追加など、さらに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充実を図っていく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なお、ビジョン策定後も、めざす姿の実現に向けた進捗管理の中で、取組の充実を図っていく。</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1"/>
          <p:cNvSpPr>
            <a:spLocks noGrp="1"/>
          </p:cNvSpPr>
          <p:nvPr>
            <p:ph type="title"/>
          </p:nvPr>
        </p:nvSpPr>
        <p:spPr>
          <a:xfrm>
            <a:off x="-1" y="20748"/>
            <a:ext cx="9905999" cy="599940"/>
          </a:xfrm>
        </p:spPr>
        <p:txBody>
          <a:bodyPr>
            <a:noAutofit/>
          </a:bodyPr>
          <a:lstStyle/>
          <a:p>
            <a:r>
              <a:rPr lang="ja-JP" altLang="en-US" sz="3600" b="1" spc="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はじめに</a:t>
            </a:r>
            <a:endParaRPr lang="ja-JP" altLang="en-US" sz="3600" b="1" spc="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ホームベース 7"/>
          <p:cNvSpPr/>
          <p:nvPr/>
        </p:nvSpPr>
        <p:spPr>
          <a:xfrm>
            <a:off x="632520" y="5614274"/>
            <a:ext cx="1723636" cy="936817"/>
          </a:xfrm>
          <a:prstGeom prst="homePlate">
            <a:avLst>
              <a:gd name="adj" fmla="val 0"/>
            </a:avLst>
          </a:prstGeom>
        </p:spPr>
        <p:style>
          <a:lnRef idx="1">
            <a:schemeClr val="accent3"/>
          </a:lnRef>
          <a:fillRef idx="2">
            <a:schemeClr val="accent3"/>
          </a:fillRef>
          <a:effectRef idx="1">
            <a:schemeClr val="accent3"/>
          </a:effectRef>
          <a:fontRef idx="minor">
            <a:schemeClr val="dk1"/>
          </a:fontRef>
        </p:style>
        <p:txBody>
          <a:bodyPr lIns="91423" tIns="45712" rIns="91423" bIns="45712" rtlCol="0" anchor="t"/>
          <a:lstStyle>
            <a:defPPr>
              <a:defRPr lang="ja-JP"/>
            </a:defPPr>
            <a:lvl1pPr marL="0" algn="l" defTabSz="913740" rtl="0" eaLnBrk="1" latinLnBrk="0" hangingPunct="1">
              <a:defRPr kumimoji="1" sz="1800" kern="1200">
                <a:solidFill>
                  <a:schemeClr val="dk1"/>
                </a:solidFill>
                <a:latin typeface="+mn-lt"/>
                <a:ea typeface="+mn-ea"/>
                <a:cs typeface="+mn-cs"/>
              </a:defRPr>
            </a:lvl1pPr>
            <a:lvl2pPr marL="456870" algn="l" defTabSz="913740" rtl="0" eaLnBrk="1" latinLnBrk="0" hangingPunct="1">
              <a:defRPr kumimoji="1" sz="1800" kern="1200">
                <a:solidFill>
                  <a:schemeClr val="dk1"/>
                </a:solidFill>
                <a:latin typeface="+mn-lt"/>
                <a:ea typeface="+mn-ea"/>
                <a:cs typeface="+mn-cs"/>
              </a:defRPr>
            </a:lvl2pPr>
            <a:lvl3pPr marL="913740" algn="l" defTabSz="913740" rtl="0" eaLnBrk="1" latinLnBrk="0" hangingPunct="1">
              <a:defRPr kumimoji="1" sz="1800" kern="1200">
                <a:solidFill>
                  <a:schemeClr val="dk1"/>
                </a:solidFill>
                <a:latin typeface="+mn-lt"/>
                <a:ea typeface="+mn-ea"/>
                <a:cs typeface="+mn-cs"/>
              </a:defRPr>
            </a:lvl3pPr>
            <a:lvl4pPr marL="1370612" algn="l" defTabSz="913740" rtl="0" eaLnBrk="1" latinLnBrk="0" hangingPunct="1">
              <a:defRPr kumimoji="1" sz="1800" kern="1200">
                <a:solidFill>
                  <a:schemeClr val="dk1"/>
                </a:solidFill>
                <a:latin typeface="+mn-lt"/>
                <a:ea typeface="+mn-ea"/>
                <a:cs typeface="+mn-cs"/>
              </a:defRPr>
            </a:lvl4pPr>
            <a:lvl5pPr marL="1827481" algn="l" defTabSz="913740" rtl="0" eaLnBrk="1" latinLnBrk="0" hangingPunct="1">
              <a:defRPr kumimoji="1" sz="1800" kern="1200">
                <a:solidFill>
                  <a:schemeClr val="dk1"/>
                </a:solidFill>
                <a:latin typeface="+mn-lt"/>
                <a:ea typeface="+mn-ea"/>
                <a:cs typeface="+mn-cs"/>
              </a:defRPr>
            </a:lvl5pPr>
            <a:lvl6pPr marL="2284352" algn="l" defTabSz="913740" rtl="0" eaLnBrk="1" latinLnBrk="0" hangingPunct="1">
              <a:defRPr kumimoji="1" sz="1800" kern="1200">
                <a:solidFill>
                  <a:schemeClr val="dk1"/>
                </a:solidFill>
                <a:latin typeface="+mn-lt"/>
                <a:ea typeface="+mn-ea"/>
                <a:cs typeface="+mn-cs"/>
              </a:defRPr>
            </a:lvl6pPr>
            <a:lvl7pPr marL="2741222" algn="l" defTabSz="913740" rtl="0" eaLnBrk="1" latinLnBrk="0" hangingPunct="1">
              <a:defRPr kumimoji="1" sz="1800" kern="1200">
                <a:solidFill>
                  <a:schemeClr val="dk1"/>
                </a:solidFill>
                <a:latin typeface="+mn-lt"/>
                <a:ea typeface="+mn-ea"/>
                <a:cs typeface="+mn-cs"/>
              </a:defRPr>
            </a:lvl7pPr>
            <a:lvl8pPr marL="3198092" algn="l" defTabSz="913740" rtl="0" eaLnBrk="1" latinLnBrk="0" hangingPunct="1">
              <a:defRPr kumimoji="1" sz="1800" kern="1200">
                <a:solidFill>
                  <a:schemeClr val="dk1"/>
                </a:solidFill>
                <a:latin typeface="+mn-lt"/>
                <a:ea typeface="+mn-ea"/>
                <a:cs typeface="+mn-cs"/>
              </a:defRPr>
            </a:lvl8pPr>
            <a:lvl9pPr marL="3654961" algn="l" defTabSz="913740" rtl="0" eaLnBrk="1" latinLnBrk="0" hangingPunct="1">
              <a:defRPr kumimoji="1" sz="1800" kern="1200">
                <a:solidFill>
                  <a:schemeClr val="dk1"/>
                </a:solidFill>
                <a:latin typeface="+mn-lt"/>
                <a:ea typeface="+mn-ea"/>
                <a:cs typeface="+mn-cs"/>
              </a:defRPr>
            </a:lvl9pPr>
          </a:lstStyle>
          <a:p>
            <a:pPr marL="171419" indent="-171419">
              <a:buFont typeface="Wingdings" panose="05000000000000000000" pitchFamily="2" charset="2"/>
              <a:buChar char="Ø"/>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dirty="0">
                <a:latin typeface="Meiryo UI" panose="020B0604030504040204" pitchFamily="50" charset="-128"/>
                <a:ea typeface="Meiryo UI" panose="020B0604030504040204" pitchFamily="50" charset="-128"/>
                <a:cs typeface="Meiryo UI" panose="020B0604030504040204" pitchFamily="50" charset="-128"/>
              </a:rPr>
              <a:t>　ビジョン</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案</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p>
          <a:p>
            <a:pPr marL="87313" indent="-87313"/>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中間</a:t>
            </a:r>
            <a:r>
              <a:rPr lang="ja-JP" altLang="en-US" dirty="0">
                <a:latin typeface="Meiryo UI" panose="020B0604030504040204" pitchFamily="50" charset="-128"/>
                <a:ea typeface="Meiryo UI" panose="020B0604030504040204" pitchFamily="50" charset="-128"/>
                <a:cs typeface="Meiryo UI" panose="020B0604030504040204" pitchFamily="50" charset="-128"/>
              </a:rPr>
              <a:t>とりまとめ</a:t>
            </a:r>
          </a:p>
        </p:txBody>
      </p:sp>
      <p:sp>
        <p:nvSpPr>
          <p:cNvPr id="9" name="ホームベース 8"/>
          <p:cNvSpPr/>
          <p:nvPr/>
        </p:nvSpPr>
        <p:spPr>
          <a:xfrm>
            <a:off x="8020374" y="5612581"/>
            <a:ext cx="1325114" cy="937976"/>
          </a:xfrm>
          <a:prstGeom prst="homePlate">
            <a:avLst>
              <a:gd name="adj" fmla="val 0"/>
            </a:avLst>
          </a:prstGeom>
        </p:spPr>
        <p:style>
          <a:lnRef idx="1">
            <a:schemeClr val="accent3"/>
          </a:lnRef>
          <a:fillRef idx="2">
            <a:schemeClr val="accent3"/>
          </a:fillRef>
          <a:effectRef idx="1">
            <a:schemeClr val="accent3"/>
          </a:effectRef>
          <a:fontRef idx="minor">
            <a:schemeClr val="dk1"/>
          </a:fontRef>
        </p:style>
        <p:txBody>
          <a:bodyPr lIns="91423" tIns="45712" rIns="91423" bIns="45712" rtlCol="0" anchor="t"/>
          <a:lstStyle>
            <a:defPPr>
              <a:defRPr lang="ja-JP"/>
            </a:defPPr>
            <a:lvl1pPr marL="0" algn="l" defTabSz="913740" rtl="0" eaLnBrk="1" latinLnBrk="0" hangingPunct="1">
              <a:defRPr kumimoji="1" sz="1800" kern="1200">
                <a:solidFill>
                  <a:schemeClr val="dk1"/>
                </a:solidFill>
                <a:latin typeface="+mn-lt"/>
                <a:ea typeface="+mn-ea"/>
                <a:cs typeface="+mn-cs"/>
              </a:defRPr>
            </a:lvl1pPr>
            <a:lvl2pPr marL="456870" algn="l" defTabSz="913740" rtl="0" eaLnBrk="1" latinLnBrk="0" hangingPunct="1">
              <a:defRPr kumimoji="1" sz="1800" kern="1200">
                <a:solidFill>
                  <a:schemeClr val="dk1"/>
                </a:solidFill>
                <a:latin typeface="+mn-lt"/>
                <a:ea typeface="+mn-ea"/>
                <a:cs typeface="+mn-cs"/>
              </a:defRPr>
            </a:lvl2pPr>
            <a:lvl3pPr marL="913740" algn="l" defTabSz="913740" rtl="0" eaLnBrk="1" latinLnBrk="0" hangingPunct="1">
              <a:defRPr kumimoji="1" sz="1800" kern="1200">
                <a:solidFill>
                  <a:schemeClr val="dk1"/>
                </a:solidFill>
                <a:latin typeface="+mn-lt"/>
                <a:ea typeface="+mn-ea"/>
                <a:cs typeface="+mn-cs"/>
              </a:defRPr>
            </a:lvl3pPr>
            <a:lvl4pPr marL="1370612" algn="l" defTabSz="913740" rtl="0" eaLnBrk="1" latinLnBrk="0" hangingPunct="1">
              <a:defRPr kumimoji="1" sz="1800" kern="1200">
                <a:solidFill>
                  <a:schemeClr val="dk1"/>
                </a:solidFill>
                <a:latin typeface="+mn-lt"/>
                <a:ea typeface="+mn-ea"/>
                <a:cs typeface="+mn-cs"/>
              </a:defRPr>
            </a:lvl4pPr>
            <a:lvl5pPr marL="1827481" algn="l" defTabSz="913740" rtl="0" eaLnBrk="1" latinLnBrk="0" hangingPunct="1">
              <a:defRPr kumimoji="1" sz="1800" kern="1200">
                <a:solidFill>
                  <a:schemeClr val="dk1"/>
                </a:solidFill>
                <a:latin typeface="+mn-lt"/>
                <a:ea typeface="+mn-ea"/>
                <a:cs typeface="+mn-cs"/>
              </a:defRPr>
            </a:lvl5pPr>
            <a:lvl6pPr marL="2284352" algn="l" defTabSz="913740" rtl="0" eaLnBrk="1" latinLnBrk="0" hangingPunct="1">
              <a:defRPr kumimoji="1" sz="1800" kern="1200">
                <a:solidFill>
                  <a:schemeClr val="dk1"/>
                </a:solidFill>
                <a:latin typeface="+mn-lt"/>
                <a:ea typeface="+mn-ea"/>
                <a:cs typeface="+mn-cs"/>
              </a:defRPr>
            </a:lvl6pPr>
            <a:lvl7pPr marL="2741222" algn="l" defTabSz="913740" rtl="0" eaLnBrk="1" latinLnBrk="0" hangingPunct="1">
              <a:defRPr kumimoji="1" sz="1800" kern="1200">
                <a:solidFill>
                  <a:schemeClr val="dk1"/>
                </a:solidFill>
                <a:latin typeface="+mn-lt"/>
                <a:ea typeface="+mn-ea"/>
                <a:cs typeface="+mn-cs"/>
              </a:defRPr>
            </a:lvl7pPr>
            <a:lvl8pPr marL="3198092" algn="l" defTabSz="913740" rtl="0" eaLnBrk="1" latinLnBrk="0" hangingPunct="1">
              <a:defRPr kumimoji="1" sz="1800" kern="1200">
                <a:solidFill>
                  <a:schemeClr val="dk1"/>
                </a:solidFill>
                <a:latin typeface="+mn-lt"/>
                <a:ea typeface="+mn-ea"/>
                <a:cs typeface="+mn-cs"/>
              </a:defRPr>
            </a:lvl8pPr>
            <a:lvl9pPr marL="3654961" algn="l" defTabSz="913740" rtl="0" eaLnBrk="1" latinLnBrk="0" hangingPunct="1">
              <a:defRPr kumimoji="1" sz="1800" kern="1200">
                <a:solidFill>
                  <a:schemeClr val="dk1"/>
                </a:solidFill>
                <a:latin typeface="+mn-lt"/>
                <a:ea typeface="+mn-ea"/>
                <a:cs typeface="+mn-cs"/>
              </a:defRPr>
            </a:lvl9pPr>
          </a:lstStyle>
          <a:p>
            <a:pPr marL="171419" indent="-171419">
              <a:buFont typeface="Wingdings" panose="05000000000000000000" pitchFamily="2" charset="2"/>
              <a:buChar char="Ø"/>
            </a:pPr>
            <a:r>
              <a:rPr lang="ja-JP" altLang="en-US" dirty="0">
                <a:latin typeface="Meiryo UI" panose="020B0604030504040204" pitchFamily="50" charset="-128"/>
                <a:ea typeface="Meiryo UI" panose="020B0604030504040204" pitchFamily="50" charset="-128"/>
                <a:cs typeface="Meiryo UI" panose="020B0604030504040204" pitchFamily="50" charset="-128"/>
              </a:rPr>
              <a:t>今年度中</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成案化</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ホームベース 9"/>
          <p:cNvSpPr/>
          <p:nvPr/>
        </p:nvSpPr>
        <p:spPr>
          <a:xfrm>
            <a:off x="2504728" y="5614274"/>
            <a:ext cx="3024336" cy="936817"/>
          </a:xfrm>
          <a:prstGeom prst="homePlate">
            <a:avLst>
              <a:gd name="adj" fmla="val 25600"/>
            </a:avLst>
          </a:prstGeom>
        </p:spPr>
        <p:style>
          <a:lnRef idx="1">
            <a:schemeClr val="accent3"/>
          </a:lnRef>
          <a:fillRef idx="2">
            <a:schemeClr val="accent3"/>
          </a:fillRef>
          <a:effectRef idx="1">
            <a:schemeClr val="accent3"/>
          </a:effectRef>
          <a:fontRef idx="minor">
            <a:schemeClr val="dk1"/>
          </a:fontRef>
        </p:style>
        <p:txBody>
          <a:bodyPr lIns="91423" tIns="45712" rIns="91423" bIns="45712" rtlCol="0" anchor="t"/>
          <a:lstStyle>
            <a:defPPr>
              <a:defRPr lang="ja-JP"/>
            </a:defPPr>
            <a:lvl1pPr marL="0" algn="l" defTabSz="913740" rtl="0" eaLnBrk="1" latinLnBrk="0" hangingPunct="1">
              <a:defRPr kumimoji="1" sz="1800" kern="1200">
                <a:solidFill>
                  <a:schemeClr val="dk1"/>
                </a:solidFill>
                <a:latin typeface="+mn-lt"/>
                <a:ea typeface="+mn-ea"/>
                <a:cs typeface="+mn-cs"/>
              </a:defRPr>
            </a:lvl1pPr>
            <a:lvl2pPr marL="456870" algn="l" defTabSz="913740" rtl="0" eaLnBrk="1" latinLnBrk="0" hangingPunct="1">
              <a:defRPr kumimoji="1" sz="1800" kern="1200">
                <a:solidFill>
                  <a:schemeClr val="dk1"/>
                </a:solidFill>
                <a:latin typeface="+mn-lt"/>
                <a:ea typeface="+mn-ea"/>
                <a:cs typeface="+mn-cs"/>
              </a:defRPr>
            </a:lvl2pPr>
            <a:lvl3pPr marL="913740" algn="l" defTabSz="913740" rtl="0" eaLnBrk="1" latinLnBrk="0" hangingPunct="1">
              <a:defRPr kumimoji="1" sz="1800" kern="1200">
                <a:solidFill>
                  <a:schemeClr val="dk1"/>
                </a:solidFill>
                <a:latin typeface="+mn-lt"/>
                <a:ea typeface="+mn-ea"/>
                <a:cs typeface="+mn-cs"/>
              </a:defRPr>
            </a:lvl3pPr>
            <a:lvl4pPr marL="1370612" algn="l" defTabSz="913740" rtl="0" eaLnBrk="1" latinLnBrk="0" hangingPunct="1">
              <a:defRPr kumimoji="1" sz="1800" kern="1200">
                <a:solidFill>
                  <a:schemeClr val="dk1"/>
                </a:solidFill>
                <a:latin typeface="+mn-lt"/>
                <a:ea typeface="+mn-ea"/>
                <a:cs typeface="+mn-cs"/>
              </a:defRPr>
            </a:lvl4pPr>
            <a:lvl5pPr marL="1827481" algn="l" defTabSz="913740" rtl="0" eaLnBrk="1" latinLnBrk="0" hangingPunct="1">
              <a:defRPr kumimoji="1" sz="1800" kern="1200">
                <a:solidFill>
                  <a:schemeClr val="dk1"/>
                </a:solidFill>
                <a:latin typeface="+mn-lt"/>
                <a:ea typeface="+mn-ea"/>
                <a:cs typeface="+mn-cs"/>
              </a:defRPr>
            </a:lvl5pPr>
            <a:lvl6pPr marL="2284352" algn="l" defTabSz="913740" rtl="0" eaLnBrk="1" latinLnBrk="0" hangingPunct="1">
              <a:defRPr kumimoji="1" sz="1800" kern="1200">
                <a:solidFill>
                  <a:schemeClr val="dk1"/>
                </a:solidFill>
                <a:latin typeface="+mn-lt"/>
                <a:ea typeface="+mn-ea"/>
                <a:cs typeface="+mn-cs"/>
              </a:defRPr>
            </a:lvl6pPr>
            <a:lvl7pPr marL="2741222" algn="l" defTabSz="913740" rtl="0" eaLnBrk="1" latinLnBrk="0" hangingPunct="1">
              <a:defRPr kumimoji="1" sz="1800" kern="1200">
                <a:solidFill>
                  <a:schemeClr val="dk1"/>
                </a:solidFill>
                <a:latin typeface="+mn-lt"/>
                <a:ea typeface="+mn-ea"/>
                <a:cs typeface="+mn-cs"/>
              </a:defRPr>
            </a:lvl7pPr>
            <a:lvl8pPr marL="3198092" algn="l" defTabSz="913740" rtl="0" eaLnBrk="1" latinLnBrk="0" hangingPunct="1">
              <a:defRPr kumimoji="1" sz="1800" kern="1200">
                <a:solidFill>
                  <a:schemeClr val="dk1"/>
                </a:solidFill>
                <a:latin typeface="+mn-lt"/>
                <a:ea typeface="+mn-ea"/>
                <a:cs typeface="+mn-cs"/>
              </a:defRPr>
            </a:lvl8pPr>
            <a:lvl9pPr marL="3654961" algn="l" defTabSz="913740" rtl="0" eaLnBrk="1" latinLnBrk="0" hangingPunct="1">
              <a:defRPr kumimoji="1" sz="1800" kern="1200">
                <a:solidFill>
                  <a:schemeClr val="dk1"/>
                </a:solidFill>
                <a:latin typeface="+mn-lt"/>
                <a:ea typeface="+mn-ea"/>
                <a:cs typeface="+mn-cs"/>
              </a:defRPr>
            </a:lvl9pPr>
          </a:lstStyle>
          <a:p>
            <a:pPr marL="171419" indent="-171419">
              <a:buFont typeface="Wingdings" panose="05000000000000000000" pitchFamily="2" charset="2"/>
              <a:buChar char="Ø"/>
            </a:pPr>
            <a:r>
              <a:rPr lang="en-US" altLang="ja-JP" dirty="0">
                <a:latin typeface="Meiryo UI" panose="020B0604030504040204" pitchFamily="50" charset="-128"/>
                <a:ea typeface="Meiryo UI" panose="020B0604030504040204" pitchFamily="50" charset="-128"/>
                <a:cs typeface="Meiryo UI" panose="020B0604030504040204" pitchFamily="50" charset="-128"/>
              </a:rPr>
              <a:t>9</a:t>
            </a:r>
            <a:r>
              <a:rPr lang="ja-JP" altLang="en-US" dirty="0">
                <a:latin typeface="Meiryo UI" panose="020B0604030504040204" pitchFamily="50" charset="-128"/>
                <a:ea typeface="Meiryo UI" panose="020B0604030504040204" pitchFamily="50" charset="-128"/>
                <a:cs typeface="Meiryo UI" panose="020B0604030504040204" pitchFamily="50" charset="-128"/>
              </a:rPr>
              <a:t>月議会で</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の議論</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市町村、経済団体、</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有識者等との意見交換など</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20"/>
          <p:cNvSpPr txBox="1"/>
          <p:nvPr/>
        </p:nvSpPr>
        <p:spPr>
          <a:xfrm>
            <a:off x="3683746" y="5173663"/>
            <a:ext cx="2795908" cy="369316"/>
          </a:xfrm>
          <a:prstGeom prst="rect">
            <a:avLst/>
          </a:prstGeom>
          <a:noFill/>
        </p:spPr>
        <p:txBody>
          <a:bodyPr wrap="square" lIns="91423" tIns="45712" rIns="91423" bIns="45712" rtlCol="0">
            <a:spAutoFit/>
          </a:bodyPr>
          <a:lstStyle>
            <a:defPPr>
              <a:defRPr lang="ja-JP"/>
            </a:defPPr>
            <a:lvl1pPr marL="0" algn="l" defTabSz="913740" rtl="0" eaLnBrk="1" latinLnBrk="0" hangingPunct="1">
              <a:defRPr kumimoji="1" sz="1800" kern="1200">
                <a:solidFill>
                  <a:schemeClr val="tx1"/>
                </a:solidFill>
                <a:latin typeface="+mn-lt"/>
                <a:ea typeface="+mn-ea"/>
                <a:cs typeface="+mn-cs"/>
              </a:defRPr>
            </a:lvl1pPr>
            <a:lvl2pPr marL="456870" algn="l" defTabSz="913740" rtl="0" eaLnBrk="1" latinLnBrk="0" hangingPunct="1">
              <a:defRPr kumimoji="1" sz="1800" kern="1200">
                <a:solidFill>
                  <a:schemeClr val="tx1"/>
                </a:solidFill>
                <a:latin typeface="+mn-lt"/>
                <a:ea typeface="+mn-ea"/>
                <a:cs typeface="+mn-cs"/>
              </a:defRPr>
            </a:lvl2pPr>
            <a:lvl3pPr marL="913740" algn="l" defTabSz="913740" rtl="0" eaLnBrk="1" latinLnBrk="0" hangingPunct="1">
              <a:defRPr kumimoji="1" sz="1800" kern="1200">
                <a:solidFill>
                  <a:schemeClr val="tx1"/>
                </a:solidFill>
                <a:latin typeface="+mn-lt"/>
                <a:ea typeface="+mn-ea"/>
                <a:cs typeface="+mn-cs"/>
              </a:defRPr>
            </a:lvl3pPr>
            <a:lvl4pPr marL="1370612" algn="l" defTabSz="913740" rtl="0" eaLnBrk="1" latinLnBrk="0" hangingPunct="1">
              <a:defRPr kumimoji="1" sz="1800" kern="1200">
                <a:solidFill>
                  <a:schemeClr val="tx1"/>
                </a:solidFill>
                <a:latin typeface="+mn-lt"/>
                <a:ea typeface="+mn-ea"/>
                <a:cs typeface="+mn-cs"/>
              </a:defRPr>
            </a:lvl4pPr>
            <a:lvl5pPr marL="1827481" algn="l" defTabSz="913740" rtl="0" eaLnBrk="1" latinLnBrk="0" hangingPunct="1">
              <a:defRPr kumimoji="1" sz="1800" kern="1200">
                <a:solidFill>
                  <a:schemeClr val="tx1"/>
                </a:solidFill>
                <a:latin typeface="+mn-lt"/>
                <a:ea typeface="+mn-ea"/>
                <a:cs typeface="+mn-cs"/>
              </a:defRPr>
            </a:lvl5pPr>
            <a:lvl6pPr marL="2284352" algn="l" defTabSz="913740" rtl="0" eaLnBrk="1" latinLnBrk="0" hangingPunct="1">
              <a:defRPr kumimoji="1" sz="1800" kern="1200">
                <a:solidFill>
                  <a:schemeClr val="tx1"/>
                </a:solidFill>
                <a:latin typeface="+mn-lt"/>
                <a:ea typeface="+mn-ea"/>
                <a:cs typeface="+mn-cs"/>
              </a:defRPr>
            </a:lvl6pPr>
            <a:lvl7pPr marL="2741222" algn="l" defTabSz="913740" rtl="0" eaLnBrk="1" latinLnBrk="0" hangingPunct="1">
              <a:defRPr kumimoji="1" sz="1800" kern="1200">
                <a:solidFill>
                  <a:schemeClr val="tx1"/>
                </a:solidFill>
                <a:latin typeface="+mn-lt"/>
                <a:ea typeface="+mn-ea"/>
                <a:cs typeface="+mn-cs"/>
              </a:defRPr>
            </a:lvl7pPr>
            <a:lvl8pPr marL="3198092" algn="l" defTabSz="913740" rtl="0" eaLnBrk="1" latinLnBrk="0" hangingPunct="1">
              <a:defRPr kumimoji="1" sz="1800" kern="1200">
                <a:solidFill>
                  <a:schemeClr val="tx1"/>
                </a:solidFill>
                <a:latin typeface="+mn-lt"/>
                <a:ea typeface="+mn-ea"/>
                <a:cs typeface="+mn-cs"/>
              </a:defRPr>
            </a:lvl8pPr>
            <a:lvl9pPr marL="3654961" algn="l" defTabSz="913740" rtl="0" eaLnBrk="1" latinLnBrk="0" hangingPunct="1">
              <a:defRPr kumimoji="1" sz="1800" kern="1200">
                <a:solidFill>
                  <a:schemeClr val="tx1"/>
                </a:solidFill>
                <a:latin typeface="+mn-lt"/>
                <a:ea typeface="+mn-ea"/>
                <a:cs typeface="+mn-cs"/>
              </a:defRPr>
            </a:lvl9pPr>
          </a:lstStyle>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dirty="0">
                <a:latin typeface="Meiryo UI" panose="020B0604030504040204" pitchFamily="50" charset="-128"/>
                <a:ea typeface="Meiryo UI" panose="020B0604030504040204" pitchFamily="50" charset="-128"/>
                <a:cs typeface="Meiryo UI" panose="020B0604030504040204" pitchFamily="50" charset="-128"/>
              </a:rPr>
              <a:t>月　</a:t>
            </a:r>
            <a:r>
              <a:rPr lang="en-US" altLang="ja-JP" dirty="0">
                <a:latin typeface="Meiryo UI" panose="020B0604030504040204" pitchFamily="50" charset="-128"/>
                <a:ea typeface="Meiryo UI" panose="020B0604030504040204" pitchFamily="50" charset="-128"/>
                <a:cs typeface="Meiryo UI" panose="020B0604030504040204" pitchFamily="50" charset="-128"/>
              </a:rPr>
              <a:t>BIE</a:t>
            </a:r>
            <a:r>
              <a:rPr lang="ja-JP" altLang="en-US" dirty="0">
                <a:latin typeface="Meiryo UI" panose="020B0604030504040204" pitchFamily="50" charset="-128"/>
                <a:ea typeface="Meiryo UI" panose="020B0604030504040204" pitchFamily="50" charset="-128"/>
                <a:cs typeface="Meiryo UI" panose="020B0604030504040204" pitchFamily="50" charset="-128"/>
              </a:rPr>
              <a:t>総会</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プレゼン</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ホームベース 11"/>
          <p:cNvSpPr/>
          <p:nvPr/>
        </p:nvSpPr>
        <p:spPr>
          <a:xfrm>
            <a:off x="5673080" y="5614274"/>
            <a:ext cx="2232248" cy="936817"/>
          </a:xfrm>
          <a:prstGeom prst="homePlate">
            <a:avLst>
              <a:gd name="adj" fmla="val 26661"/>
            </a:avLst>
          </a:prstGeom>
        </p:spPr>
        <p:style>
          <a:lnRef idx="1">
            <a:schemeClr val="accent3"/>
          </a:lnRef>
          <a:fillRef idx="2">
            <a:schemeClr val="accent3"/>
          </a:fillRef>
          <a:effectRef idx="1">
            <a:schemeClr val="accent3"/>
          </a:effectRef>
          <a:fontRef idx="minor">
            <a:schemeClr val="dk1"/>
          </a:fontRef>
        </p:style>
        <p:txBody>
          <a:bodyPr lIns="91423" tIns="45712" rIns="91423" bIns="45712" rtlCol="0" anchor="t"/>
          <a:lstStyle>
            <a:defPPr>
              <a:defRPr lang="ja-JP"/>
            </a:defPPr>
            <a:lvl1pPr marL="0" algn="l" defTabSz="913740" rtl="0" eaLnBrk="1" latinLnBrk="0" hangingPunct="1">
              <a:defRPr kumimoji="1" sz="1800" kern="1200">
                <a:solidFill>
                  <a:schemeClr val="dk1"/>
                </a:solidFill>
                <a:latin typeface="+mn-lt"/>
                <a:ea typeface="+mn-ea"/>
                <a:cs typeface="+mn-cs"/>
              </a:defRPr>
            </a:lvl1pPr>
            <a:lvl2pPr marL="456870" algn="l" defTabSz="913740" rtl="0" eaLnBrk="1" latinLnBrk="0" hangingPunct="1">
              <a:defRPr kumimoji="1" sz="1800" kern="1200">
                <a:solidFill>
                  <a:schemeClr val="dk1"/>
                </a:solidFill>
                <a:latin typeface="+mn-lt"/>
                <a:ea typeface="+mn-ea"/>
                <a:cs typeface="+mn-cs"/>
              </a:defRPr>
            </a:lvl2pPr>
            <a:lvl3pPr marL="913740" algn="l" defTabSz="913740" rtl="0" eaLnBrk="1" latinLnBrk="0" hangingPunct="1">
              <a:defRPr kumimoji="1" sz="1800" kern="1200">
                <a:solidFill>
                  <a:schemeClr val="dk1"/>
                </a:solidFill>
                <a:latin typeface="+mn-lt"/>
                <a:ea typeface="+mn-ea"/>
                <a:cs typeface="+mn-cs"/>
              </a:defRPr>
            </a:lvl3pPr>
            <a:lvl4pPr marL="1370612" algn="l" defTabSz="913740" rtl="0" eaLnBrk="1" latinLnBrk="0" hangingPunct="1">
              <a:defRPr kumimoji="1" sz="1800" kern="1200">
                <a:solidFill>
                  <a:schemeClr val="dk1"/>
                </a:solidFill>
                <a:latin typeface="+mn-lt"/>
                <a:ea typeface="+mn-ea"/>
                <a:cs typeface="+mn-cs"/>
              </a:defRPr>
            </a:lvl4pPr>
            <a:lvl5pPr marL="1827481" algn="l" defTabSz="913740" rtl="0" eaLnBrk="1" latinLnBrk="0" hangingPunct="1">
              <a:defRPr kumimoji="1" sz="1800" kern="1200">
                <a:solidFill>
                  <a:schemeClr val="dk1"/>
                </a:solidFill>
                <a:latin typeface="+mn-lt"/>
                <a:ea typeface="+mn-ea"/>
                <a:cs typeface="+mn-cs"/>
              </a:defRPr>
            </a:lvl5pPr>
            <a:lvl6pPr marL="2284352" algn="l" defTabSz="913740" rtl="0" eaLnBrk="1" latinLnBrk="0" hangingPunct="1">
              <a:defRPr kumimoji="1" sz="1800" kern="1200">
                <a:solidFill>
                  <a:schemeClr val="dk1"/>
                </a:solidFill>
                <a:latin typeface="+mn-lt"/>
                <a:ea typeface="+mn-ea"/>
                <a:cs typeface="+mn-cs"/>
              </a:defRPr>
            </a:lvl6pPr>
            <a:lvl7pPr marL="2741222" algn="l" defTabSz="913740" rtl="0" eaLnBrk="1" latinLnBrk="0" hangingPunct="1">
              <a:defRPr kumimoji="1" sz="1800" kern="1200">
                <a:solidFill>
                  <a:schemeClr val="dk1"/>
                </a:solidFill>
                <a:latin typeface="+mn-lt"/>
                <a:ea typeface="+mn-ea"/>
                <a:cs typeface="+mn-cs"/>
              </a:defRPr>
            </a:lvl7pPr>
            <a:lvl8pPr marL="3198092" algn="l" defTabSz="913740" rtl="0" eaLnBrk="1" latinLnBrk="0" hangingPunct="1">
              <a:defRPr kumimoji="1" sz="1800" kern="1200">
                <a:solidFill>
                  <a:schemeClr val="dk1"/>
                </a:solidFill>
                <a:latin typeface="+mn-lt"/>
                <a:ea typeface="+mn-ea"/>
                <a:cs typeface="+mn-cs"/>
              </a:defRPr>
            </a:lvl8pPr>
            <a:lvl9pPr marL="3654961" algn="l" defTabSz="913740" rtl="0" eaLnBrk="1" latinLnBrk="0" hangingPunct="1">
              <a:defRPr kumimoji="1" sz="1800" kern="1200">
                <a:solidFill>
                  <a:schemeClr val="dk1"/>
                </a:solidFill>
                <a:latin typeface="+mn-lt"/>
                <a:ea typeface="+mn-ea"/>
                <a:cs typeface="+mn-cs"/>
              </a:defRPr>
            </a:lvl9pPr>
          </a:lstStyle>
          <a:p>
            <a:pPr marL="171419" indent="-171419">
              <a:buFont typeface="Wingdings" panose="05000000000000000000" pitchFamily="2" charset="2"/>
              <a:buChar char="Ø"/>
            </a:pP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月議会で</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の議論</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パブリックコメント　</a:t>
            </a:r>
          </a:p>
        </p:txBody>
      </p:sp>
      <p:sp>
        <p:nvSpPr>
          <p:cNvPr id="13" name="テキスト ボックス 24"/>
          <p:cNvSpPr txBox="1"/>
          <p:nvPr/>
        </p:nvSpPr>
        <p:spPr>
          <a:xfrm>
            <a:off x="6394789" y="5173663"/>
            <a:ext cx="2734675" cy="369316"/>
          </a:xfrm>
          <a:prstGeom prst="rect">
            <a:avLst/>
          </a:prstGeom>
          <a:noFill/>
        </p:spPr>
        <p:txBody>
          <a:bodyPr wrap="square" lIns="91423" tIns="45712" rIns="91423" bIns="45712" rtlCol="0">
            <a:spAutoFit/>
          </a:bodyPr>
          <a:lstStyle>
            <a:defPPr>
              <a:defRPr lang="ja-JP"/>
            </a:defPPr>
            <a:lvl1pPr marL="0" algn="l" defTabSz="913740" rtl="0" eaLnBrk="1" latinLnBrk="0" hangingPunct="1">
              <a:defRPr kumimoji="1" sz="1800" kern="1200">
                <a:solidFill>
                  <a:schemeClr val="tx1"/>
                </a:solidFill>
                <a:latin typeface="+mn-lt"/>
                <a:ea typeface="+mn-ea"/>
                <a:cs typeface="+mn-cs"/>
              </a:defRPr>
            </a:lvl1pPr>
            <a:lvl2pPr marL="456870" algn="l" defTabSz="913740" rtl="0" eaLnBrk="1" latinLnBrk="0" hangingPunct="1">
              <a:defRPr kumimoji="1" sz="1800" kern="1200">
                <a:solidFill>
                  <a:schemeClr val="tx1"/>
                </a:solidFill>
                <a:latin typeface="+mn-lt"/>
                <a:ea typeface="+mn-ea"/>
                <a:cs typeface="+mn-cs"/>
              </a:defRPr>
            </a:lvl2pPr>
            <a:lvl3pPr marL="913740" algn="l" defTabSz="913740" rtl="0" eaLnBrk="1" latinLnBrk="0" hangingPunct="1">
              <a:defRPr kumimoji="1" sz="1800" kern="1200">
                <a:solidFill>
                  <a:schemeClr val="tx1"/>
                </a:solidFill>
                <a:latin typeface="+mn-lt"/>
                <a:ea typeface="+mn-ea"/>
                <a:cs typeface="+mn-cs"/>
              </a:defRPr>
            </a:lvl3pPr>
            <a:lvl4pPr marL="1370612" algn="l" defTabSz="913740" rtl="0" eaLnBrk="1" latinLnBrk="0" hangingPunct="1">
              <a:defRPr kumimoji="1" sz="1800" kern="1200">
                <a:solidFill>
                  <a:schemeClr val="tx1"/>
                </a:solidFill>
                <a:latin typeface="+mn-lt"/>
                <a:ea typeface="+mn-ea"/>
                <a:cs typeface="+mn-cs"/>
              </a:defRPr>
            </a:lvl4pPr>
            <a:lvl5pPr marL="1827481" algn="l" defTabSz="913740" rtl="0" eaLnBrk="1" latinLnBrk="0" hangingPunct="1">
              <a:defRPr kumimoji="1" sz="1800" kern="1200">
                <a:solidFill>
                  <a:schemeClr val="tx1"/>
                </a:solidFill>
                <a:latin typeface="+mn-lt"/>
                <a:ea typeface="+mn-ea"/>
                <a:cs typeface="+mn-cs"/>
              </a:defRPr>
            </a:lvl5pPr>
            <a:lvl6pPr marL="2284352" algn="l" defTabSz="913740" rtl="0" eaLnBrk="1" latinLnBrk="0" hangingPunct="1">
              <a:defRPr kumimoji="1" sz="1800" kern="1200">
                <a:solidFill>
                  <a:schemeClr val="tx1"/>
                </a:solidFill>
                <a:latin typeface="+mn-lt"/>
                <a:ea typeface="+mn-ea"/>
                <a:cs typeface="+mn-cs"/>
              </a:defRPr>
            </a:lvl6pPr>
            <a:lvl7pPr marL="2741222" algn="l" defTabSz="913740" rtl="0" eaLnBrk="1" latinLnBrk="0" hangingPunct="1">
              <a:defRPr kumimoji="1" sz="1800" kern="1200">
                <a:solidFill>
                  <a:schemeClr val="tx1"/>
                </a:solidFill>
                <a:latin typeface="+mn-lt"/>
                <a:ea typeface="+mn-ea"/>
                <a:cs typeface="+mn-cs"/>
              </a:defRPr>
            </a:lvl7pPr>
            <a:lvl8pPr marL="3198092" algn="l" defTabSz="913740" rtl="0" eaLnBrk="1" latinLnBrk="0" hangingPunct="1">
              <a:defRPr kumimoji="1" sz="1800" kern="1200">
                <a:solidFill>
                  <a:schemeClr val="tx1"/>
                </a:solidFill>
                <a:latin typeface="+mn-lt"/>
                <a:ea typeface="+mn-ea"/>
                <a:cs typeface="+mn-cs"/>
              </a:defRPr>
            </a:lvl8pPr>
            <a:lvl9pPr marL="3654961" algn="l" defTabSz="913740" rtl="0" eaLnBrk="1" latinLnBrk="0" hangingPunct="1">
              <a:defRPr kumimoji="1" sz="1800" kern="1200">
                <a:solidFill>
                  <a:schemeClr val="tx1"/>
                </a:solidFill>
                <a:latin typeface="+mn-lt"/>
                <a:ea typeface="+mn-ea"/>
                <a:cs typeface="+mn-cs"/>
              </a:defRPr>
            </a:lvl9pPr>
          </a:lstStyle>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月　</a:t>
            </a:r>
            <a:r>
              <a:rPr lang="en-US" altLang="ja-JP" dirty="0">
                <a:latin typeface="Meiryo UI" panose="020B0604030504040204" pitchFamily="50" charset="-128"/>
                <a:ea typeface="Meiryo UI" panose="020B0604030504040204" pitchFamily="50" charset="-128"/>
                <a:cs typeface="Meiryo UI" panose="020B0604030504040204" pitchFamily="50" charset="-128"/>
              </a:rPr>
              <a:t>BIE</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現地調査</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85248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取組の方向性：①健康な生活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200472" y="764704"/>
            <a:ext cx="9505056" cy="18002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ウエアラブル端末等の革新技術を活用して、自らの健康状態を把握できる仕組み等の普及を進める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　市町村、健康保険事業の運営主体、事業者等の連携により、地域や職域に</a:t>
            </a:r>
            <a:r>
              <a:rPr lang="ja-JP" altLang="en-US" sz="1600" dirty="0" smtClean="0">
                <a:solidFill>
                  <a:schemeClr val="tx1"/>
                </a:solidFill>
                <a:latin typeface="Meiryo UI" panose="020B0604030504040204" pitchFamily="50" charset="-128"/>
                <a:ea typeface="Meiryo UI" panose="020B0604030504040204" pitchFamily="50" charset="-128"/>
              </a:rPr>
              <a:t>おける心身の健康づくり</a:t>
            </a:r>
            <a:r>
              <a:rPr lang="ja-JP" altLang="en-US" sz="1600" dirty="0">
                <a:solidFill>
                  <a:schemeClr val="tx1"/>
                </a:solidFill>
                <a:latin typeface="Meiryo UI" panose="020B0604030504040204" pitchFamily="50" charset="-128"/>
                <a:ea typeface="Meiryo UI" panose="020B0604030504040204" pitchFamily="50" charset="-128"/>
              </a:rPr>
              <a:t>の展開や個人の意識改革を図る。</a:t>
            </a:r>
          </a:p>
          <a:p>
            <a:pPr marL="174625" indent="-174625"/>
            <a:r>
              <a:rPr lang="ja-JP" altLang="en-US" sz="1600" dirty="0">
                <a:solidFill>
                  <a:schemeClr val="tx1"/>
                </a:solidFill>
                <a:latin typeface="Meiryo UI" panose="020B0604030504040204" pitchFamily="50" charset="-128"/>
                <a:ea typeface="Meiryo UI" panose="020B0604030504040204" pitchFamily="50" charset="-128"/>
              </a:rPr>
              <a:t>○　子どもたちの健康づくりのため、家庭・学校・地域の連携により、子どもの基本的な生活習慣、食生活、運動習慣、衛生習慣の確立</a:t>
            </a:r>
            <a:r>
              <a:rPr lang="ja-JP" altLang="en-US" sz="1600" dirty="0" smtClean="0">
                <a:solidFill>
                  <a:schemeClr val="tx1"/>
                </a:solidFill>
                <a:latin typeface="Meiryo UI" panose="020B0604030504040204" pitchFamily="50" charset="-128"/>
                <a:ea typeface="Meiryo UI" panose="020B0604030504040204" pitchFamily="50" charset="-128"/>
              </a:rPr>
              <a:t>を進める</a:t>
            </a:r>
            <a:r>
              <a:rPr lang="ja-JP" altLang="en-US" sz="1600" dirty="0">
                <a:solidFill>
                  <a:schemeClr val="tx1"/>
                </a:solidFill>
                <a:latin typeface="Meiryo UI" panose="020B0604030504040204" pitchFamily="50" charset="-128"/>
                <a:ea typeface="Meiryo UI" panose="020B0604030504040204" pitchFamily="50" charset="-128"/>
              </a:rPr>
              <a:t>。</a:t>
            </a:r>
          </a:p>
          <a:p>
            <a:pPr marL="174625" indent="-17462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健康</a:t>
            </a:r>
            <a:r>
              <a:rPr lang="ja-JP" altLang="en-US" sz="1600" dirty="0">
                <a:solidFill>
                  <a:schemeClr val="tx1"/>
                </a:solidFill>
                <a:latin typeface="Meiryo UI" panose="020B0604030504040204" pitchFamily="50" charset="-128"/>
                <a:ea typeface="Meiryo UI" panose="020B0604030504040204" pitchFamily="50" charset="-128"/>
              </a:rPr>
              <a:t>経営</a:t>
            </a:r>
            <a:r>
              <a:rPr lang="ja-JP" altLang="en-US" sz="1600" dirty="0" smtClean="0">
                <a:solidFill>
                  <a:schemeClr val="tx1"/>
                </a:solidFill>
                <a:latin typeface="Meiryo UI" panose="020B0604030504040204" pitchFamily="50" charset="-128"/>
                <a:ea typeface="Meiryo UI" panose="020B0604030504040204" pitchFamily="50" charset="-128"/>
              </a:rPr>
              <a:t>の普及や推進を通じて、企業における従業員等の健康づくりを促進する。</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200472" y="2636912"/>
            <a:ext cx="9505056" cy="108012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74625" indent="-174625"/>
            <a:r>
              <a:rPr lang="ja-JP" altLang="en-US" sz="1600" b="1" dirty="0" smtClean="0">
                <a:solidFill>
                  <a:schemeClr val="tx1"/>
                </a:solidFill>
                <a:latin typeface="Meiryo UI" panose="020B0604030504040204" pitchFamily="50" charset="-128"/>
                <a:ea typeface="Meiryo UI" panose="020B0604030504040204" pitchFamily="50" charset="-128"/>
              </a:rPr>
              <a:t>≪食≫</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誰もが食を通じて健康を確保し日々の活力に繋げられるよう、成分分析や調理、保存の技術進歩や科学知見の蓄積・活用により栄養価が高く、おいしくて健康によい食の普及を進めるとともに</a:t>
            </a:r>
            <a:r>
              <a:rPr lang="ja-JP" altLang="en-US" sz="1600" dirty="0" smtClean="0">
                <a:solidFill>
                  <a:schemeClr val="tx1"/>
                </a:solidFill>
                <a:latin typeface="Meiryo UI" panose="020B0604030504040204" pitchFamily="50" charset="-128"/>
                <a:ea typeface="Meiryo UI" panose="020B0604030504040204" pitchFamily="50" charset="-128"/>
              </a:rPr>
              <a:t>、一人ひとりの健康的な食習慣の実践を促す。</a:t>
            </a:r>
            <a:endParaRPr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200472" y="3789040"/>
            <a:ext cx="9505056" cy="1080120"/>
          </a:xfrm>
          <a:prstGeom prst="rect">
            <a:avLst/>
          </a:prstGeom>
        </p:spPr>
        <p:style>
          <a:lnRef idx="1">
            <a:schemeClr val="accent3"/>
          </a:lnRef>
          <a:fillRef idx="2">
            <a:schemeClr val="accent3"/>
          </a:fillRef>
          <a:effectRef idx="1">
            <a:schemeClr val="accent3"/>
          </a:effectRef>
          <a:fontRef idx="minor">
            <a:schemeClr val="dk1"/>
          </a:fontRef>
        </p:style>
        <p:txBody>
          <a:bodyPr rIns="0"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≪スポーツ</a:t>
            </a:r>
            <a:r>
              <a:rPr lang="ja-JP" altLang="en-US" sz="1600" b="1" dirty="0">
                <a:solidFill>
                  <a:schemeClr val="tx1"/>
                </a:solidFill>
                <a:latin typeface="Meiryo UI" panose="020B0604030504040204" pitchFamily="50" charset="-128"/>
                <a:ea typeface="Meiryo UI" panose="020B0604030504040204" pitchFamily="50" charset="-128"/>
              </a:rPr>
              <a:t>、文化・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エンターテイメント≫</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スポーツや笑いなどが心身の健康に及ぼす影響の研究を進め、これらがもたらす健康効果の科学的実証を進める。</a:t>
            </a:r>
          </a:p>
          <a:p>
            <a:pPr marL="180975" indent="-180975"/>
            <a:r>
              <a:rPr lang="ja-JP" altLang="en-US" sz="1600" dirty="0">
                <a:solidFill>
                  <a:schemeClr val="tx1"/>
                </a:solidFill>
                <a:latin typeface="Meiryo UI" panose="020B0604030504040204" pitchFamily="50" charset="-128"/>
                <a:ea typeface="Meiryo UI" panose="020B0604030504040204" pitchFamily="50" charset="-128"/>
              </a:rPr>
              <a:t>○　健康で文化的な生活が営めるよう、誰もが気軽にスポーツや文化・エンターテイメントに触れられる機会や場を充実させる。</a:t>
            </a:r>
          </a:p>
        </p:txBody>
      </p:sp>
      <p:sp>
        <p:nvSpPr>
          <p:cNvPr id="14" name="正方形/長方形 13"/>
          <p:cNvSpPr/>
          <p:nvPr/>
        </p:nvSpPr>
        <p:spPr>
          <a:xfrm>
            <a:off x="200472" y="4941168"/>
            <a:ext cx="9505056" cy="18002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≪医療・介護≫</a:t>
            </a:r>
            <a:endParaRPr lang="en-US" altLang="ja-JP" sz="1600" b="1" dirty="0">
              <a:solidFill>
                <a:schemeClr val="tx1"/>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　医療・介護・生活支援など必要なサービスを一体的に提供するとともに、医療や介護に係るデータ等を効率的に収集・分析し、効果的な利活用を図る。</a:t>
            </a:r>
          </a:p>
          <a:p>
            <a:pPr marL="174625" indent="-174625"/>
            <a:r>
              <a:rPr lang="ja-JP" altLang="en-US" sz="1600" dirty="0">
                <a:solidFill>
                  <a:schemeClr val="tx1"/>
                </a:solidFill>
                <a:latin typeface="Meiryo UI" panose="020B0604030504040204" pitchFamily="50" charset="-128"/>
                <a:ea typeface="Meiryo UI" panose="020B0604030504040204" pitchFamily="50" charset="-128"/>
              </a:rPr>
              <a:t>○　革新技術を活用した診断、治療、遠隔診療や再生医療等の技術の確立や普及を図る。</a:t>
            </a:r>
          </a:p>
          <a:p>
            <a:pPr marL="174625" indent="-174625"/>
            <a:r>
              <a:rPr lang="ja-JP" altLang="en-US" sz="1600" dirty="0">
                <a:solidFill>
                  <a:schemeClr val="tx1"/>
                </a:solidFill>
                <a:latin typeface="Meiryo UI" panose="020B0604030504040204" pitchFamily="50" charset="-128"/>
                <a:ea typeface="Meiryo UI" panose="020B0604030504040204" pitchFamily="50" charset="-128"/>
              </a:rPr>
              <a:t>○　誰もがいつまでも健康で長生きできるよう、予防医療、虚弱予防や介護予防の取組を推進する。</a:t>
            </a:r>
          </a:p>
          <a:p>
            <a:pPr marL="174625" indent="-174625"/>
            <a:r>
              <a:rPr lang="ja-JP" altLang="en-US" sz="1600" dirty="0">
                <a:solidFill>
                  <a:schemeClr val="tx1"/>
                </a:solidFill>
                <a:latin typeface="Meiryo UI" panose="020B0604030504040204" pitchFamily="50" charset="-128"/>
                <a:ea typeface="Meiryo UI" panose="020B0604030504040204" pitchFamily="50" charset="-128"/>
              </a:rPr>
              <a:t>○　日本の医療技術の海外での普及など国際的な相互</a:t>
            </a:r>
            <a:r>
              <a:rPr lang="ja-JP" altLang="en-US" sz="1600" dirty="0" smtClean="0">
                <a:solidFill>
                  <a:schemeClr val="tx1"/>
                </a:solidFill>
                <a:latin typeface="Meiryo UI" panose="020B0604030504040204" pitchFamily="50" charset="-128"/>
                <a:ea typeface="Meiryo UI" panose="020B0604030504040204" pitchFamily="50" charset="-128"/>
              </a:rPr>
              <a:t>交流</a:t>
            </a:r>
            <a:r>
              <a:rPr lang="ja-JP" altLang="en-US" sz="1600" dirty="0">
                <a:solidFill>
                  <a:schemeClr val="tx1"/>
                </a:solidFill>
                <a:latin typeface="Meiryo UI" panose="020B0604030504040204" pitchFamily="50" charset="-128"/>
                <a:ea typeface="Meiryo UI" panose="020B0604030504040204" pitchFamily="50" charset="-128"/>
              </a:rPr>
              <a:t>や</a:t>
            </a:r>
            <a:r>
              <a:rPr lang="ja-JP" altLang="en-US" sz="1600" dirty="0" smtClean="0">
                <a:solidFill>
                  <a:schemeClr val="tx1"/>
                </a:solidFill>
                <a:latin typeface="Meiryo UI" panose="020B0604030504040204" pitchFamily="50" charset="-128"/>
                <a:ea typeface="Meiryo UI" panose="020B0604030504040204" pitchFamily="50" charset="-128"/>
              </a:rPr>
              <a:t>、年々増加</a:t>
            </a:r>
            <a:r>
              <a:rPr lang="ja-JP" altLang="en-US" sz="1600" dirty="0">
                <a:solidFill>
                  <a:schemeClr val="tx1"/>
                </a:solidFill>
                <a:latin typeface="Meiryo UI" panose="020B0604030504040204" pitchFamily="50" charset="-128"/>
                <a:ea typeface="Meiryo UI" panose="020B0604030504040204" pitchFamily="50" charset="-128"/>
              </a:rPr>
              <a:t>す</a:t>
            </a:r>
            <a:r>
              <a:rPr lang="ja-JP" altLang="en-US" sz="1600" dirty="0" smtClean="0">
                <a:solidFill>
                  <a:schemeClr val="tx1"/>
                </a:solidFill>
                <a:latin typeface="Meiryo UI" panose="020B0604030504040204" pitchFamily="50" charset="-128"/>
                <a:ea typeface="Meiryo UI" panose="020B0604030504040204" pitchFamily="50" charset="-128"/>
              </a:rPr>
              <a:t>る</a:t>
            </a:r>
            <a:r>
              <a:rPr lang="ja-JP" altLang="en-US" sz="1600" dirty="0">
                <a:solidFill>
                  <a:schemeClr val="tx1"/>
                </a:solidFill>
                <a:latin typeface="Meiryo UI" panose="020B0604030504040204" pitchFamily="50" charset="-128"/>
                <a:ea typeface="Meiryo UI" panose="020B0604030504040204" pitchFamily="50" charset="-128"/>
              </a:rPr>
              <a:t>来阪外国人に</a:t>
            </a:r>
            <a:r>
              <a:rPr lang="ja-JP" altLang="en-US" sz="1600" dirty="0" smtClean="0">
                <a:solidFill>
                  <a:schemeClr val="tx1"/>
                </a:solidFill>
                <a:latin typeface="Meiryo UI" panose="020B0604030504040204" pitchFamily="50" charset="-128"/>
                <a:ea typeface="Meiryo UI" panose="020B0604030504040204" pitchFamily="50" charset="-128"/>
              </a:rPr>
              <a:t>対する医療</a:t>
            </a:r>
            <a:r>
              <a:rPr lang="ja-JP" altLang="en-US" sz="1600" dirty="0">
                <a:solidFill>
                  <a:schemeClr val="tx1"/>
                </a:solidFill>
                <a:latin typeface="Meiryo UI" panose="020B0604030504040204" pitchFamily="50" charset="-128"/>
                <a:ea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rPr>
              <a:t>充実により、医療</a:t>
            </a:r>
            <a:r>
              <a:rPr lang="ja-JP" altLang="en-US" sz="1600" dirty="0">
                <a:solidFill>
                  <a:schemeClr val="tx1"/>
                </a:solidFill>
                <a:latin typeface="Meiryo UI" panose="020B0604030504040204" pitchFamily="50" charset="-128"/>
                <a:ea typeface="Meiryo UI" panose="020B0604030504040204" pitchFamily="50" charset="-128"/>
              </a:rPr>
              <a:t>を通じた国際貢献を進める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30</a:t>
            </a:fld>
            <a:endParaRPr lang="ja-JP" altLang="en-US" dirty="0"/>
          </a:p>
        </p:txBody>
      </p:sp>
    </p:spTree>
    <p:extLst>
      <p:ext uri="{BB962C8B-B14F-4D97-AF65-F5344CB8AC3E}">
        <p14:creationId xmlns:p14="http://schemas.microsoft.com/office/powerpoint/2010/main" val="14013500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取組の方向性：②活躍できる社会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01057" y="764704"/>
            <a:ext cx="9504471" cy="1296144"/>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≪多様な活躍≫</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a:solidFill>
                  <a:schemeClr val="tx1"/>
                </a:solidFill>
                <a:latin typeface="Meiryo UI" panose="020B0604030504040204" pitchFamily="50" charset="-128"/>
                <a:ea typeface="Meiryo UI" panose="020B0604030504040204" pitchFamily="50" charset="-128"/>
              </a:rPr>
              <a:t>○　次代を担う子ども・若者が多様なライフスタイルを描けるよう、学びの</a:t>
            </a:r>
            <a:r>
              <a:rPr lang="ja-JP" altLang="en-US" sz="1600" dirty="0" smtClean="0">
                <a:solidFill>
                  <a:schemeClr val="tx1"/>
                </a:solidFill>
                <a:latin typeface="Meiryo UI" panose="020B0604030504040204" pitchFamily="50" charset="-128"/>
                <a:ea typeface="Meiryo UI" panose="020B0604030504040204" pitchFamily="50" charset="-128"/>
              </a:rPr>
              <a:t>支援、人材</a:t>
            </a:r>
            <a:r>
              <a:rPr lang="ja-JP" altLang="en-US" sz="1600" dirty="0">
                <a:solidFill>
                  <a:schemeClr val="tx1"/>
                </a:solidFill>
                <a:latin typeface="Meiryo UI" panose="020B0604030504040204" pitchFamily="50" charset="-128"/>
                <a:ea typeface="Meiryo UI" panose="020B0604030504040204" pitchFamily="50" charset="-128"/>
              </a:rPr>
              <a:t>育成環境の充実</a:t>
            </a:r>
            <a:r>
              <a:rPr lang="ja-JP" altLang="en-US" sz="1600" dirty="0" smtClean="0">
                <a:solidFill>
                  <a:schemeClr val="tx1"/>
                </a:solidFill>
                <a:latin typeface="Meiryo UI" panose="020B0604030504040204" pitchFamily="50" charset="-128"/>
                <a:ea typeface="Meiryo UI" panose="020B0604030504040204" pitchFamily="50" charset="-128"/>
              </a:rPr>
              <a:t>、労働環境の改善等を</a:t>
            </a:r>
            <a:r>
              <a:rPr lang="ja-JP" altLang="en-US" sz="1600" dirty="0">
                <a:solidFill>
                  <a:schemeClr val="tx1"/>
                </a:solidFill>
                <a:latin typeface="Meiryo UI" panose="020B0604030504040204" pitchFamily="50" charset="-128"/>
                <a:ea typeface="Meiryo UI" panose="020B0604030504040204" pitchFamily="50" charset="-128"/>
              </a:rPr>
              <a:t>進める。</a:t>
            </a:r>
          </a:p>
          <a:p>
            <a:pPr marL="182563" indent="-182563"/>
            <a:r>
              <a:rPr lang="ja-JP" altLang="en-US" sz="1600" dirty="0">
                <a:solidFill>
                  <a:schemeClr val="tx1"/>
                </a:solidFill>
                <a:latin typeface="Meiryo UI" panose="020B0604030504040204" pitchFamily="50" charset="-128"/>
                <a:ea typeface="Meiryo UI" panose="020B0604030504040204" pitchFamily="50" charset="-128"/>
              </a:rPr>
              <a:t>○　女性が社会の中でいきいきと活躍できるよう意識改革などを進めるとともに、高齢者や障がい者をはじめ誰もが自らの能力を活かして就業、社会参画ができるようにする。</a:t>
            </a:r>
          </a:p>
        </p:txBody>
      </p:sp>
      <p:sp>
        <p:nvSpPr>
          <p:cNvPr id="21" name="正方形/長方形 20"/>
          <p:cNvSpPr/>
          <p:nvPr/>
        </p:nvSpPr>
        <p:spPr>
          <a:xfrm>
            <a:off x="224142" y="2204864"/>
            <a:ext cx="9504471" cy="936104"/>
          </a:xfrm>
          <a:prstGeom prst="rect">
            <a:avLst/>
          </a:prstGeom>
        </p:spPr>
        <p:style>
          <a:lnRef idx="1">
            <a:schemeClr val="accent3"/>
          </a:lnRef>
          <a:fillRef idx="2">
            <a:schemeClr val="accent3"/>
          </a:fillRef>
          <a:effectRef idx="1">
            <a:schemeClr val="accent3"/>
          </a:effectRef>
          <a:fontRef idx="minor">
            <a:schemeClr val="dk1"/>
          </a:fontRef>
        </p:style>
        <p:txBody>
          <a:bodyPr rIns="0"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≪地域</a:t>
            </a:r>
            <a:r>
              <a:rPr lang="ja-JP" altLang="en-US" sz="1600" b="1" dirty="0">
                <a:solidFill>
                  <a:schemeClr val="tx1"/>
                </a:solidFill>
                <a:latin typeface="Meiryo UI" panose="020B0604030504040204" pitchFamily="50" charset="-128"/>
                <a:ea typeface="Meiryo UI" panose="020B0604030504040204" pitchFamily="50" charset="-128"/>
              </a:rPr>
              <a:t>の</a:t>
            </a:r>
            <a:r>
              <a:rPr lang="ja-JP" altLang="en-US" sz="1600" b="1" dirty="0" smtClean="0">
                <a:solidFill>
                  <a:schemeClr val="tx1"/>
                </a:solidFill>
                <a:latin typeface="Meiryo UI" panose="020B0604030504040204" pitchFamily="50" charset="-128"/>
                <a:ea typeface="Meiryo UI" panose="020B0604030504040204" pitchFamily="50" charset="-128"/>
              </a:rPr>
              <a:t>つながり≫</a:t>
            </a:r>
            <a:endParaRPr lang="en-US" altLang="ja-JP" sz="1600" b="1" dirty="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a:solidFill>
                  <a:schemeClr val="tx1"/>
                </a:solidFill>
                <a:latin typeface="Meiryo UI" panose="020B0604030504040204" pitchFamily="50" charset="-128"/>
                <a:ea typeface="Meiryo UI" panose="020B0604030504040204" pitchFamily="50" charset="-128"/>
              </a:rPr>
              <a:t>○　支援を要する人が地域でいきいきと生活できるよう、医療、介護、予防、住まい、生活、子育て支援サービス等が切れ目なく包括的に提供される仕組みの構築を進め、誰もが孤立せず互いに支え合う地域社会の実現に取り組む。</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224142" y="3284984"/>
            <a:ext cx="9504471" cy="108012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≪住まい</a:t>
            </a:r>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移動≫</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住まい</a:t>
            </a:r>
            <a:r>
              <a:rPr lang="ja-JP" altLang="en-US" sz="1600" dirty="0">
                <a:solidFill>
                  <a:schemeClr val="tx1"/>
                </a:solidFill>
                <a:latin typeface="Meiryo UI" panose="020B0604030504040204" pitchFamily="50" charset="-128"/>
                <a:ea typeface="Meiryo UI" panose="020B0604030504040204" pitchFamily="50" charset="-128"/>
              </a:rPr>
              <a:t>に居ながらにして個人の健康データの管理・活用にも応用できるスマートホームの</a:t>
            </a:r>
            <a:r>
              <a:rPr lang="ja-JP" altLang="en-US" sz="1600" dirty="0" smtClean="0">
                <a:solidFill>
                  <a:schemeClr val="tx1"/>
                </a:solidFill>
                <a:latin typeface="Meiryo UI" panose="020B0604030504040204" pitchFamily="50" charset="-128"/>
                <a:ea typeface="Meiryo UI" panose="020B0604030504040204" pitchFamily="50" charset="-128"/>
              </a:rPr>
              <a:t>研究・普及や、一人</a:t>
            </a:r>
            <a:r>
              <a:rPr lang="ja-JP" altLang="en-US" sz="1600" dirty="0">
                <a:solidFill>
                  <a:schemeClr val="tx1"/>
                </a:solidFill>
                <a:latin typeface="Meiryo UI" panose="020B0604030504040204" pitchFamily="50" charset="-128"/>
                <a:ea typeface="Meiryo UI" panose="020B0604030504040204" pitchFamily="50" charset="-128"/>
              </a:rPr>
              <a:t>で出歩けなかった人が外出・移動できるようになる自動走行などの革新</a:t>
            </a:r>
            <a:r>
              <a:rPr lang="ja-JP" altLang="en-US" sz="1600" dirty="0" smtClean="0">
                <a:solidFill>
                  <a:schemeClr val="tx1"/>
                </a:solidFill>
                <a:latin typeface="Meiryo UI" panose="020B0604030504040204" pitchFamily="50" charset="-128"/>
                <a:ea typeface="Meiryo UI" panose="020B0604030504040204" pitchFamily="50" charset="-128"/>
              </a:rPr>
              <a:t>技術の活用により、</a:t>
            </a:r>
            <a:r>
              <a:rPr lang="ja-JP" altLang="en-US" sz="1600" dirty="0">
                <a:solidFill>
                  <a:schemeClr val="tx1"/>
                </a:solidFill>
                <a:latin typeface="Meiryo UI" panose="020B0604030504040204" pitchFamily="50" charset="-128"/>
                <a:ea typeface="Meiryo UI" panose="020B0604030504040204" pitchFamily="50" charset="-128"/>
              </a:rPr>
              <a:t>日々</a:t>
            </a:r>
            <a:r>
              <a:rPr lang="ja-JP" altLang="en-US" sz="1600" dirty="0" smtClean="0">
                <a:solidFill>
                  <a:schemeClr val="tx1"/>
                </a:solidFill>
                <a:latin typeface="Meiryo UI" panose="020B0604030504040204" pitchFamily="50" charset="-128"/>
                <a:ea typeface="Meiryo UI" panose="020B0604030504040204" pitchFamily="50" charset="-128"/>
              </a:rPr>
              <a:t>の安全で快適</a:t>
            </a:r>
            <a:r>
              <a:rPr lang="ja-JP" altLang="en-US" sz="1600" dirty="0">
                <a:solidFill>
                  <a:schemeClr val="tx1"/>
                </a:solidFill>
                <a:latin typeface="Meiryo UI" panose="020B0604030504040204" pitchFamily="50" charset="-128"/>
                <a:ea typeface="Meiryo UI" panose="020B0604030504040204" pitchFamily="50" charset="-128"/>
              </a:rPr>
              <a:t>な暮らしを実現する。</a:t>
            </a:r>
          </a:p>
        </p:txBody>
      </p:sp>
      <p:sp>
        <p:nvSpPr>
          <p:cNvPr id="23" name="正方形/長方形 22"/>
          <p:cNvSpPr/>
          <p:nvPr/>
        </p:nvSpPr>
        <p:spPr>
          <a:xfrm>
            <a:off x="224727" y="4509120"/>
            <a:ext cx="9504471"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≪クリーン</a:t>
            </a:r>
            <a:r>
              <a:rPr lang="ja-JP" altLang="en-US" sz="1600" b="1" dirty="0" smtClean="0">
                <a:solidFill>
                  <a:schemeClr val="tx1"/>
                </a:solidFill>
                <a:latin typeface="Meiryo UI" panose="020B0604030504040204" pitchFamily="50" charset="-128"/>
                <a:ea typeface="Meiryo UI" panose="020B0604030504040204" pitchFamily="50" charset="-128"/>
              </a:rPr>
              <a:t>な生活環境</a:t>
            </a:r>
            <a:r>
              <a:rPr lang="ja-JP" altLang="en-US" sz="1600" b="1" dirty="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公共空間をはじめ様々な場で省資源・省エネルギー、クリーンエネルギーを推進する。</a:t>
            </a:r>
          </a:p>
          <a:p>
            <a:r>
              <a:rPr lang="ja-JP" altLang="en-US" sz="1600" dirty="0">
                <a:solidFill>
                  <a:schemeClr val="tx1"/>
                </a:solidFill>
                <a:latin typeface="Meiryo UI" panose="020B0604030504040204" pitchFamily="50" charset="-128"/>
                <a:ea typeface="Meiryo UI" panose="020B0604030504040204" pitchFamily="50" charset="-128"/>
              </a:rPr>
              <a:t>○　みどり豊かでクリーン</a:t>
            </a:r>
            <a:r>
              <a:rPr lang="ja-JP" altLang="en-US" sz="1600" dirty="0" smtClean="0">
                <a:solidFill>
                  <a:schemeClr val="tx1"/>
                </a:solidFill>
                <a:latin typeface="Meiryo UI" panose="020B0604030504040204" pitchFamily="50" charset="-128"/>
                <a:ea typeface="Meiryo UI" panose="020B0604030504040204" pitchFamily="50" charset="-128"/>
              </a:rPr>
              <a:t>な環境の</a:t>
            </a:r>
            <a:r>
              <a:rPr lang="ja-JP" altLang="en-US" sz="1600" dirty="0">
                <a:solidFill>
                  <a:schemeClr val="tx1"/>
                </a:solidFill>
                <a:latin typeface="Meiryo UI" panose="020B0604030504040204" pitchFamily="50" charset="-128"/>
                <a:ea typeface="Meiryo UI" panose="020B0604030504040204" pitchFamily="50" charset="-128"/>
              </a:rPr>
              <a:t>都市となるよう</a:t>
            </a:r>
            <a:r>
              <a:rPr lang="ja-JP" altLang="en-US" sz="1600" dirty="0" smtClean="0">
                <a:solidFill>
                  <a:schemeClr val="tx1"/>
                </a:solidFill>
                <a:latin typeface="Meiryo UI" panose="020B0604030504040204" pitchFamily="50" charset="-128"/>
                <a:ea typeface="Meiryo UI" panose="020B0604030504040204" pitchFamily="50" charset="-128"/>
              </a:rPr>
              <a:t>、みどり</a:t>
            </a:r>
            <a:r>
              <a:rPr lang="ja-JP" altLang="en-US" sz="1600" dirty="0">
                <a:solidFill>
                  <a:schemeClr val="tx1"/>
                </a:solidFill>
                <a:latin typeface="Meiryo UI" panose="020B0604030504040204" pitchFamily="50" charset="-128"/>
                <a:ea typeface="Meiryo UI" panose="020B0604030504040204" pitchFamily="50" charset="-128"/>
              </a:rPr>
              <a:t>・水辺環境</a:t>
            </a:r>
            <a:r>
              <a:rPr lang="ja-JP" altLang="en-US" sz="1600" dirty="0" smtClean="0">
                <a:solidFill>
                  <a:schemeClr val="tx1"/>
                </a:solidFill>
                <a:latin typeface="Meiryo UI" panose="020B0604030504040204" pitchFamily="50" charset="-128"/>
                <a:ea typeface="Meiryo UI" panose="020B0604030504040204" pitchFamily="50" charset="-128"/>
              </a:rPr>
              <a:t>の確保</a:t>
            </a:r>
            <a:r>
              <a:rPr lang="ja-JP" altLang="en-US" sz="1600" dirty="0">
                <a:solidFill>
                  <a:schemeClr val="tx1"/>
                </a:solidFill>
                <a:latin typeface="Meiryo UI" panose="020B0604030504040204" pitchFamily="50" charset="-128"/>
                <a:ea typeface="Meiryo UI" panose="020B0604030504040204" pitchFamily="50" charset="-128"/>
              </a:rPr>
              <a:t>と大気・水質などの環境保全を</a:t>
            </a:r>
            <a:r>
              <a:rPr lang="ja-JP" altLang="en-US" sz="1600" dirty="0" smtClean="0">
                <a:solidFill>
                  <a:schemeClr val="tx1"/>
                </a:solidFill>
                <a:latin typeface="Meiryo UI" panose="020B0604030504040204" pitchFamily="50" charset="-128"/>
                <a:ea typeface="Meiryo UI" panose="020B0604030504040204" pitchFamily="50" charset="-128"/>
              </a:rPr>
              <a:t>図る。</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224727" y="5589240"/>
            <a:ext cx="9504471"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a:t>
            </a:r>
            <a:r>
              <a:rPr lang="ja-JP" altLang="en-US" sz="1600" b="1" dirty="0" smtClean="0">
                <a:solidFill>
                  <a:schemeClr val="tx1"/>
                </a:solidFill>
                <a:latin typeface="Meiryo UI" panose="020B0604030504040204" pitchFamily="50" charset="-128"/>
                <a:ea typeface="Meiryo UI" panose="020B0604030504040204" pitchFamily="50" charset="-128"/>
              </a:rPr>
              <a:t>や健康危機、犯罪</a:t>
            </a:r>
            <a:r>
              <a:rPr lang="ja-JP" altLang="en-US" sz="1600" b="1" dirty="0">
                <a:solidFill>
                  <a:schemeClr val="tx1"/>
                </a:solidFill>
                <a:latin typeface="Meiryo UI" panose="020B0604030504040204" pitchFamily="50" charset="-128"/>
                <a:ea typeface="Meiryo UI" panose="020B0604030504040204" pitchFamily="50" charset="-128"/>
              </a:rPr>
              <a:t>等からいのちを守る取組≫</a:t>
            </a:r>
            <a:endParaRPr lang="en-US" altLang="ja-JP" sz="1600" b="1" dirty="0">
              <a:solidFill>
                <a:schemeClr val="tx1"/>
              </a:solidFill>
              <a:latin typeface="Meiryo UI" panose="020B0604030504040204" pitchFamily="50" charset="-128"/>
              <a:ea typeface="Meiryo UI" panose="020B0604030504040204" pitchFamily="50" charset="-128"/>
            </a:endParaRPr>
          </a:p>
          <a:p>
            <a:pPr marL="182563" indent="-182563"/>
            <a:r>
              <a:rPr lang="ja-JP" altLang="en-US" sz="1600" dirty="0">
                <a:solidFill>
                  <a:schemeClr val="tx1"/>
                </a:solidFill>
                <a:latin typeface="Meiryo UI" panose="020B0604030504040204" pitchFamily="50" charset="-128"/>
                <a:ea typeface="Meiryo UI" panose="020B0604030504040204" pitchFamily="50" charset="-128"/>
              </a:rPr>
              <a:t>○　南海トラフ巨大地震等の自然</a:t>
            </a:r>
            <a:r>
              <a:rPr lang="ja-JP" altLang="en-US" sz="1600" dirty="0" smtClean="0">
                <a:solidFill>
                  <a:schemeClr val="tx1"/>
                </a:solidFill>
                <a:latin typeface="Meiryo UI" panose="020B0604030504040204" pitchFamily="50" charset="-128"/>
                <a:ea typeface="Meiryo UI" panose="020B0604030504040204" pitchFamily="50" charset="-128"/>
              </a:rPr>
              <a:t>災害に備え、防災</a:t>
            </a: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減災を推進するとともに、健康危機事象へ</a:t>
            </a:r>
            <a:r>
              <a:rPr lang="ja-JP" altLang="en-US" sz="1600" dirty="0">
                <a:solidFill>
                  <a:schemeClr val="tx1"/>
                </a:solidFill>
                <a:latin typeface="Meiryo UI" panose="020B0604030504040204" pitchFamily="50" charset="-128"/>
                <a:ea typeface="Meiryo UI" panose="020B0604030504040204" pitchFamily="50" charset="-128"/>
              </a:rPr>
              <a:t>の備えを充実する。</a:t>
            </a:r>
          </a:p>
          <a:p>
            <a:r>
              <a:rPr lang="ja-JP" altLang="en-US" sz="1600" dirty="0">
                <a:solidFill>
                  <a:schemeClr val="tx1"/>
                </a:solidFill>
                <a:latin typeface="Meiryo UI" panose="020B0604030504040204" pitchFamily="50" charset="-128"/>
                <a:ea typeface="Meiryo UI" panose="020B0604030504040204" pitchFamily="50" charset="-128"/>
              </a:rPr>
              <a:t>○　犯罪の</a:t>
            </a:r>
            <a:r>
              <a:rPr lang="ja-JP" altLang="en-US" sz="1600" dirty="0" smtClean="0">
                <a:solidFill>
                  <a:schemeClr val="tx1"/>
                </a:solidFill>
                <a:latin typeface="Meiryo UI" panose="020B0604030504040204" pitchFamily="50" charset="-128"/>
                <a:ea typeface="Meiryo UI" panose="020B0604030504040204" pitchFamily="50" charset="-128"/>
              </a:rPr>
              <a:t>防止</a:t>
            </a:r>
            <a:r>
              <a:rPr lang="ja-JP" altLang="en-US" sz="1600" dirty="0" smtClean="0">
                <a:solidFill>
                  <a:srgbClr val="FF0000"/>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薬物</a:t>
            </a:r>
            <a:r>
              <a:rPr lang="ja-JP" altLang="en-US" sz="1600" dirty="0">
                <a:solidFill>
                  <a:schemeClr val="tx1"/>
                </a:solidFill>
                <a:latin typeface="Meiryo UI" panose="020B0604030504040204" pitchFamily="50" charset="-128"/>
                <a:ea typeface="Meiryo UI" panose="020B0604030504040204" pitchFamily="50" charset="-128"/>
              </a:rPr>
              <a:t>乱用</a:t>
            </a:r>
            <a:r>
              <a:rPr lang="ja-JP" altLang="en-US" sz="1600" dirty="0" smtClean="0">
                <a:solidFill>
                  <a:schemeClr val="tx1"/>
                </a:solidFill>
                <a:latin typeface="Meiryo UI" panose="020B0604030504040204" pitchFamily="50" charset="-128"/>
                <a:ea typeface="Meiryo UI" panose="020B0604030504040204" pitchFamily="50" charset="-128"/>
              </a:rPr>
              <a:t>防止や児童虐待防止及び</a:t>
            </a:r>
            <a:r>
              <a:rPr lang="ja-JP" altLang="en-US" sz="1600" dirty="0">
                <a:solidFill>
                  <a:schemeClr val="tx1"/>
                </a:solidFill>
                <a:latin typeface="Meiryo UI" panose="020B0604030504040204" pitchFamily="50" charset="-128"/>
                <a:ea typeface="Meiryo UI" panose="020B0604030504040204" pitchFamily="50" charset="-128"/>
              </a:rPr>
              <a:t>地域における子どもの見守り等を充実する</a:t>
            </a:r>
            <a:r>
              <a:rPr lang="ja-JP" altLang="en-US" sz="1600" dirty="0" smtClean="0">
                <a:solidFill>
                  <a:schemeClr val="tx1"/>
                </a:solidFill>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31</a:t>
            </a:fld>
            <a:endParaRPr lang="ja-JP" altLang="en-US" dirty="0"/>
          </a:p>
        </p:txBody>
      </p:sp>
    </p:spTree>
    <p:extLst>
      <p:ext uri="{BB962C8B-B14F-4D97-AF65-F5344CB8AC3E}">
        <p14:creationId xmlns:p14="http://schemas.microsoft.com/office/powerpoint/2010/main" val="1737052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取組の方向性：</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32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32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32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200472" y="764704"/>
            <a:ext cx="9433048" cy="1368152"/>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研究開発を行う企業等のさらなる集積を図り</a:t>
            </a:r>
            <a:r>
              <a:rPr lang="ja-JP" altLang="en-US" sz="1600" dirty="0" smtClean="0">
                <a:solidFill>
                  <a:schemeClr val="tx1"/>
                </a:solidFill>
                <a:latin typeface="Meiryo UI" panose="020B0604030504040204" pitchFamily="50" charset="-128"/>
                <a:ea typeface="Meiryo UI" panose="020B0604030504040204" pitchFamily="50" charset="-128"/>
              </a:rPr>
              <a:t>、ライフサイエンス分野の</a:t>
            </a:r>
            <a:r>
              <a:rPr lang="ja-JP" altLang="en-US" sz="1600" dirty="0">
                <a:solidFill>
                  <a:schemeClr val="tx1"/>
                </a:solidFill>
                <a:latin typeface="Meiryo UI" panose="020B0604030504040204" pitchFamily="50" charset="-128"/>
                <a:ea typeface="Meiryo UI" panose="020B0604030504040204" pitchFamily="50" charset="-128"/>
              </a:rPr>
              <a:t>世界的な</a:t>
            </a:r>
            <a:r>
              <a:rPr lang="ja-JP" altLang="en-US" sz="1600" dirty="0" smtClean="0">
                <a:solidFill>
                  <a:schemeClr val="tx1"/>
                </a:solidFill>
                <a:latin typeface="Meiryo UI" panose="020B0604030504040204" pitchFamily="50" charset="-128"/>
                <a:ea typeface="Meiryo UI" panose="020B0604030504040204" pitchFamily="50" charset="-128"/>
              </a:rPr>
              <a:t>産業クラスター</a:t>
            </a:r>
            <a:r>
              <a:rPr lang="ja-JP" altLang="en-US" sz="1600" dirty="0">
                <a:solidFill>
                  <a:schemeClr val="tx1"/>
                </a:solidFill>
                <a:latin typeface="Meiryo UI" panose="020B0604030504040204" pitchFamily="50" charset="-128"/>
                <a:ea typeface="Meiryo UI" panose="020B0604030504040204" pitchFamily="50" charset="-128"/>
              </a:rPr>
              <a:t>形成を進める。</a:t>
            </a:r>
          </a:p>
          <a:p>
            <a:pPr marL="180975" indent="-180975"/>
            <a:r>
              <a:rPr lang="ja-JP" altLang="en-US" sz="1600" dirty="0">
                <a:solidFill>
                  <a:schemeClr val="tx1"/>
                </a:solidFill>
                <a:latin typeface="Meiryo UI" panose="020B0604030504040204" pitchFamily="50" charset="-128"/>
                <a:ea typeface="Meiryo UI" panose="020B0604030504040204" pitchFamily="50" charset="-128"/>
              </a:rPr>
              <a:t>○　再生医療の産業化や、革新的創</a:t>
            </a:r>
            <a:r>
              <a:rPr lang="ja-JP" altLang="en-US" sz="1600" dirty="0" smtClean="0">
                <a:solidFill>
                  <a:schemeClr val="tx1"/>
                </a:solidFill>
                <a:latin typeface="Meiryo UI" panose="020B0604030504040204" pitchFamily="50" charset="-128"/>
                <a:ea typeface="Meiryo UI" panose="020B0604030504040204" pitchFamily="50" charset="-128"/>
              </a:rPr>
              <a:t>薬等の</a:t>
            </a:r>
            <a:r>
              <a:rPr lang="ja-JP" altLang="en-US" sz="1600" dirty="0">
                <a:solidFill>
                  <a:schemeClr val="tx1"/>
                </a:solidFill>
                <a:latin typeface="Meiryo UI" panose="020B0604030504040204" pitchFamily="50" charset="-128"/>
                <a:ea typeface="Meiryo UI" panose="020B0604030504040204" pitchFamily="50" charset="-128"/>
              </a:rPr>
              <a:t>産学連携による実用化・産業化を推進する。</a:t>
            </a:r>
          </a:p>
          <a:p>
            <a:pPr marL="180975" indent="-180975"/>
            <a:r>
              <a:rPr lang="ja-JP" altLang="en-US" sz="1600" dirty="0">
                <a:solidFill>
                  <a:schemeClr val="tx1"/>
                </a:solidFill>
                <a:latin typeface="Meiryo UI" panose="020B0604030504040204" pitchFamily="50" charset="-128"/>
                <a:ea typeface="Meiryo UI" panose="020B0604030504040204" pitchFamily="50" charset="-128"/>
              </a:rPr>
              <a:t>○　ヘルスケア、食、スポーツなど裾野の広い健康関連産業において、チャレンジする人材・企業への支援を強化する。</a:t>
            </a:r>
          </a:p>
        </p:txBody>
      </p:sp>
      <p:sp>
        <p:nvSpPr>
          <p:cNvPr id="9" name="正方形/長方形 8"/>
          <p:cNvSpPr/>
          <p:nvPr/>
        </p:nvSpPr>
        <p:spPr>
          <a:xfrm>
            <a:off x="200472" y="2420888"/>
            <a:ext cx="9433048" cy="1872208"/>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大型蓄電池システム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試験・評価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施設を中心に蓄電池関連の産業集積を図り、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バッテリー産業クラスター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の形成を進める。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エネルギーの地産地消など、持続可能な社会を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支える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革新的な蓄電池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や、高効率な水素・燃料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電池などのイノベーションを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7800" indent="-177800"/>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低排出型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エネルギー社会の実現のため、</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産業面</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において革新的な技術を活用した効率的なエネルギー利用を推進する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00472" y="4581128"/>
            <a:ext cx="9433048" cy="1346666"/>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endParaRPr lang="en-US" altLang="ja-JP" sz="1600" b="1"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革新的技術も活用</a:t>
            </a:r>
            <a:r>
              <a:rPr lang="ja-JP" altLang="en-US" sz="1600" dirty="0">
                <a:solidFill>
                  <a:schemeClr val="tx1"/>
                </a:solidFill>
                <a:latin typeface="Meiryo UI" panose="020B0604030504040204" pitchFamily="50" charset="-128"/>
                <a:ea typeface="Meiryo UI" panose="020B0604030504040204" pitchFamily="50" charset="-128"/>
              </a:rPr>
              <a:t>しながら、ものづくりを中心とした</a:t>
            </a:r>
            <a:r>
              <a:rPr lang="ja-JP" altLang="en-US" sz="1600" dirty="0" smtClean="0">
                <a:solidFill>
                  <a:schemeClr val="tx1"/>
                </a:solidFill>
                <a:latin typeface="Meiryo UI" panose="020B0604030504040204" pitchFamily="50" charset="-128"/>
                <a:ea typeface="Meiryo UI" panose="020B0604030504040204" pitchFamily="50" charset="-128"/>
              </a:rPr>
              <a:t>産業集積を活かして、持続的なイノベーションを生み出す取組みを推進する。</a:t>
            </a:r>
            <a:endParaRPr lang="ja-JP" altLang="en-US" sz="1600" dirty="0">
              <a:solidFill>
                <a:schemeClr val="tx1"/>
              </a:solidFill>
              <a:latin typeface="Meiryo UI" panose="020B0604030504040204" pitchFamily="50" charset="-128"/>
              <a:ea typeface="Meiryo UI" panose="020B0604030504040204" pitchFamily="50" charset="-128"/>
            </a:endParaRPr>
          </a:p>
          <a:p>
            <a:pPr marL="180975" indent="-180975"/>
            <a:r>
              <a:rPr lang="ja-JP" altLang="en-US" sz="1600" dirty="0">
                <a:solidFill>
                  <a:schemeClr val="tx1"/>
                </a:solidFill>
                <a:latin typeface="Meiryo UI" panose="020B0604030504040204" pitchFamily="50" charset="-128"/>
                <a:ea typeface="Meiryo UI" panose="020B0604030504040204" pitchFamily="50" charset="-128"/>
              </a:rPr>
              <a:t>○　本格的な人口減少・超高齢社会においても成長を実現できるよう、革新技術を活用しながら、様々な産業分野で労働生産性の向上に</a:t>
            </a:r>
            <a:r>
              <a:rPr lang="ja-JP" altLang="en-US" sz="1600" dirty="0" smtClean="0">
                <a:solidFill>
                  <a:schemeClr val="tx1"/>
                </a:solidFill>
                <a:latin typeface="Meiryo UI" panose="020B0604030504040204" pitchFamily="50" charset="-128"/>
                <a:ea typeface="Meiryo UI" panose="020B0604030504040204" pitchFamily="50" charset="-128"/>
              </a:rPr>
              <a:t>取り組む。</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32</a:t>
            </a:fld>
            <a:endParaRPr lang="ja-JP" altLang="en-US" dirty="0"/>
          </a:p>
        </p:txBody>
      </p:sp>
    </p:spTree>
    <p:extLst>
      <p:ext uri="{BB962C8B-B14F-4D97-AF65-F5344CB8AC3E}">
        <p14:creationId xmlns:p14="http://schemas.microsoft.com/office/powerpoint/2010/main" val="4187587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５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な取組</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3"/>
          <p:cNvSpPr>
            <a:spLocks noGrp="1"/>
          </p:cNvSpPr>
          <p:nvPr/>
        </p:nvSpPr>
        <p:spPr>
          <a:xfrm>
            <a:off x="776536" y="3573016"/>
            <a:ext cx="8424936" cy="1584176"/>
          </a:xfrm>
          <a:prstGeom prst="rect">
            <a:avLst/>
          </a:prstGeom>
          <a:ln>
            <a:solidFill>
              <a:schemeClr val="bg1">
                <a:lumMod val="75000"/>
              </a:schemeClr>
            </a:solidFill>
          </a:ln>
        </p:spPr>
        <p:txBody>
          <a:bodyPr vert="horz" wrap="square" lIns="91440" tIns="45720" rIns="91440" bIns="45720" rtlCol="0" anchor="ctr" anchorCtr="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174625" indent="-174625" algn="l"/>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ビジョンのめざす</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姿の実現</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に向けて、各主体による新たな取組の検討</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実施に資する</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、これまでに庁内</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各部局や市町村、経済団体から提供いただいた現在実施中の</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取組みを整理したもの。</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l"/>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今後、年度末の成案化に向けて、新たな取組の追加など、さらに充実を図っていく。</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97633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健康な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生活</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208584" y="3501008"/>
            <a:ext cx="6934200" cy="1752600"/>
          </a:xfrm>
        </p:spPr>
        <p:txBody>
          <a:bodyPr/>
          <a:lstStyle/>
          <a:p>
            <a:pPr indent="812800"/>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誰もが生涯にわたって</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心身ともに</a:t>
            </a:r>
            <a:endPar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812800"/>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で豊かな生活の</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427549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35</a:t>
            </a:fld>
            <a:endParaRPr lang="ja-JP" altLang="en-US" dirty="0"/>
          </a:p>
        </p:txBody>
      </p:sp>
      <p:sp>
        <p:nvSpPr>
          <p:cNvPr id="10" name="正方形/長方形 9"/>
          <p:cNvSpPr/>
          <p:nvPr/>
        </p:nvSpPr>
        <p:spPr>
          <a:xfrm>
            <a:off x="272480" y="1196752"/>
            <a:ext cx="2880320"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Ｃ</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したインセンティブポイント制度（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枚方市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関西医科大学を中心に産学公が連携・協力して、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の活用による市民各々に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即した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健康行動への情報共有や行動変容に対するインセンティブポイント制度を創設すると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、市民から提供された健康情報の評価・認証・登録システムを構築することで、市民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寿命の延伸とあわせて、今後、市内におけるヘルスケアビジネス創出の契機とし、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ヘルスケア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産業の発展や健康・医療施設等の充実につなげる。</a:t>
            </a:r>
          </a:p>
        </p:txBody>
      </p:sp>
      <p:sp>
        <p:nvSpPr>
          <p:cNvPr id="12" name="正方形/長方形 11"/>
          <p:cNvSpPr/>
          <p:nvPr/>
        </p:nvSpPr>
        <p:spPr>
          <a:xfrm>
            <a:off x="3296816" y="1196752"/>
            <a:ext cx="2880320"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疲労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ストレス測定システム</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疲労科</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研究所、大阪市立大学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まで客観的な評価が難しかった「疲労」について、「主観的な疲労問診」や「自律神経測定」を取り入れることにより、具体的で精度の高い疲労検査を可能にするシステム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を発明。</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本システム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は、指先から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脈波・心電波を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同時に測定し、心拍変動解析により疲労・ストレスの評価基準である自律神経のバランスと活動量（自律神経機能年齢）を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評価する。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4" descr="腕に装着するだけで、手軽に脈拍を計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32" y="4572127"/>
            <a:ext cx="1944216" cy="16233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fatigue.co.jp/img/vm50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6856" y="4557738"/>
            <a:ext cx="2012826" cy="150962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6321152" y="1196753"/>
            <a:ext cx="3312368" cy="5112567"/>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歩行データへレセプトデータを管理することによる健康づくりの推進　（塩野義製薬）</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USB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接続で歩行データをパソコンに転送できる万歩計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を活用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一定の歩数以上をクリアするとヘルスアップポイント（インセンティブポイント）が付与される事業（健康ウォーキング）により社員の健康づくりを推進。ポイントは、福利厚生制度のポイントや商品に交換可能。健康ウォーキング参加の保健指導対象者には血糖・脂質・血圧等に改善が認められる成果も得られている。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また、健康保険組合により、レセプトデータを分析し適切な医療機関の受診勧奨と生活指導を行うことで生活習慣病の重症化予防につなげている。</a:t>
            </a:r>
            <a:endParaRPr lang="ja-JP"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2" descr="「健康ウォーク」の参加希望者に無料で配布される、USB接続で歩行データをパソコンに転送できる万歩計の画像。"/>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42" b="19733"/>
          <a:stretch/>
        </p:blipFill>
        <p:spPr bwMode="auto">
          <a:xfrm>
            <a:off x="6783629" y="4725144"/>
            <a:ext cx="2359332" cy="125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594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36</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57040"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416496" y="1178659"/>
            <a:ext cx="5400600" cy="347447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「健幸のまちづくり」に向けた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高石市）</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高齢になっても健康で元気に暮らせる「健幸の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」をめざし、ウォーキングロードの整備や健幸づくり教室</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取組みを通じて「歩きたくなるまちづくり」を推進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また、医療費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や介護給付費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適正化をめざした</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健幸ポイント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実施するとともに、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ヘルスケア</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産業の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育成のために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民間事業者</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市民が共同して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健幸リビング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ラボ</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において、健康関連の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商品の開発を進める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、健幸に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普及・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啓発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行うために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フェスティバル</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高石マルシェ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11" descr="\\172.19.126.23\kikaku\10計画グループ（23.7.12～）\06地方創生\H27【地方創生】関係\12 案\戦略\第４章\各市町村入手資料\高石市\健幸フェスティバル＆マルシェ\容量小\s_DSC_9213.JPG"/>
          <p:cNvPicPr>
            <a:picLocks noChangeAspect="1" noChangeArrowheads="1"/>
          </p:cNvPicPr>
          <p:nvPr/>
        </p:nvPicPr>
        <p:blipFill rotWithShape="1">
          <a:blip r:embed="rId2"/>
          <a:srcRect/>
          <a:stretch>
            <a:fillRect/>
          </a:stretch>
        </p:blipFill>
        <p:spPr>
          <a:xfrm>
            <a:off x="3338874" y="2708920"/>
            <a:ext cx="2242735" cy="1376223"/>
          </a:xfrm>
          <a:prstGeom prst="rect">
            <a:avLst/>
          </a:prstGeom>
          <a:noFill/>
        </p:spPr>
      </p:pic>
      <p:sp>
        <p:nvSpPr>
          <p:cNvPr id="14" name="テキスト ボックス 13"/>
          <p:cNvSpPr txBox="1"/>
          <p:nvPr/>
        </p:nvSpPr>
        <p:spPr>
          <a:xfrm>
            <a:off x="5889104" y="3773789"/>
            <a:ext cx="3744416" cy="2603475"/>
          </a:xfrm>
          <a:prstGeom prst="rect">
            <a:avLst/>
          </a:prstGeom>
          <a:solidFill>
            <a:schemeClr val="bg1"/>
          </a:solidFill>
          <a:ln w="28575">
            <a:solidFill>
              <a:schemeClr val="bg1">
                <a:lumMod val="75000"/>
              </a:schemeClr>
            </a:solidFill>
          </a:ln>
        </p:spPr>
        <p:txBody>
          <a:bodyPr wrap="square" rtlCol="0">
            <a:no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府営公園で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一人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ひとりに合ったペースで続けられるスロージョギング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、介護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に頼らない自立した生活を送る為の運動プログラムや、一生涯自分の足で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歩くため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に転倒しにくい体づくりのため姿勢改善＆歩行能力ＵＰ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をめざすノルディックウォーク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、心身の健康を取り戻すための園芸療法など、健康に過ごせる暮らしづくり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に積極的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に取り組んでいる。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889104" y="1204784"/>
            <a:ext cx="3744416" cy="2440240"/>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大学、民間企業と連携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した健康づくりへの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大阪府住宅供給</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公社</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茶山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台団地（堺市）内の集会所にて健康講話や健康測定、健康相談会など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を行う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「まちかど保健室」を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食物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栄養学や心理学の研究を行っている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大学やヘルスケア関連の民間企業とも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連携し、より住民の健康づくりに寄与する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推進する。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16496" y="4757393"/>
            <a:ext cx="5400600" cy="1611743"/>
          </a:xfrm>
          <a:prstGeom prst="rect">
            <a:avLst/>
          </a:prstGeom>
          <a:solidFill>
            <a:schemeClr val="bg1"/>
          </a:solidFill>
          <a:ln w="28575">
            <a:solidFill>
              <a:schemeClr val="bg1">
                <a:lumMod val="75000"/>
              </a:schemeClr>
            </a:solidFill>
          </a:ln>
        </p:spPr>
        <p:txBody>
          <a:bodyPr wrap="square" rtlCol="0">
            <a:noAutofit/>
          </a:bodyPr>
          <a:lstStyle/>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大学と連携し、スマートフォンを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用いた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運動の習慣化　（摂津市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関西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大学との連携事業として、参加者に活動量計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を装着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いただき定期的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にスマートフォンからデータを送信、自身の歩数の変化や参加者間での、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順位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などにより運動の習慣化を図る。また、体重・血圧・体脂肪等を「開始前」「中間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終了時」に計測し、歩数や活動量との関係を調査する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99848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37</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≪健康づくり≫</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72480" y="1110343"/>
            <a:ext cx="2880320" cy="1670585"/>
          </a:xfrm>
          <a:prstGeom prst="rect">
            <a:avLst/>
          </a:prstGeom>
          <a:solidFill>
            <a:schemeClr val="bg1"/>
          </a:solidFill>
          <a:ln w="28575">
            <a:solidFill>
              <a:schemeClr val="bg1">
                <a:lumMod val="75000"/>
              </a:schemeClr>
            </a:solidFill>
          </a:ln>
        </p:spPr>
        <p:txBody>
          <a:bodyPr wrap="square" rtlCol="0">
            <a:no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大学と連携し、運動を通じた認知症予防に向けた取組み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（堺市）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認知症</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予防のために堺市版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介護</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予防体操である「堺コッカラ体操」の普及に取り組んでいる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。他者</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と一緒に行うことでより認知症予防の効果が高まることも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明らか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になっている。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72480" y="4797152"/>
            <a:ext cx="2880320" cy="1711212"/>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全国の自治体や企業と連携して行う健康づくり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イベント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泉佐野市）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官民</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一体となった新しいウォーキングイベントに取り組んでいる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の自治体や企業と連携して行うイベントで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歩き愛です」マークのついた歩数計を持っていると全国</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のイベント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に無料で参加も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可能。</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72480" y="2852936"/>
            <a:ext cx="2880320" cy="187581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のための路上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喫煙の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防止　（摂津市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月に施行した「健康づくり推進条例」では、</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市民一人</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ひとり、また、まちぐるみで健康を意識した取組みを推進するため</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、路上</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喫煙禁止</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地区の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指定をはじめとする「健康づくりの推進」に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関する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基本的な事項を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規定している。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78777" y="2852935"/>
            <a:ext cx="3260109" cy="1877893"/>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参加で、ウォーキングによる健康の維持・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増進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富田林市、門真市、能勢町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定期的</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にウォーキングを行い、広報やウォーキングマップで活動を周知し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、住民の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参加</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を促進。また、老人クラブ連合会との共催で、身近な運動の推進。さらに、観光</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名所などを巡りながら、健康の維持・</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増進のためのウォーキング講座を実施。</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278777" y="836712"/>
            <a:ext cx="3260109" cy="1944216"/>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全国に先駆けた自殺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対策に係る取組みの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拡大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「堺市自殺対策推進計画」を策定するとともに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に先駆けて、精神保健課内に自殺対策を主管業務とする「いのちの応援係」を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設置。特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、自殺</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の再企図防止に努めている。本市の取組が拡がりを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見せ</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未遂者</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支援事業は府内全域で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278777" y="4802837"/>
            <a:ext cx="3260109" cy="1705527"/>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乳がんの早期発見と、がんに対する理解と意識醸成を図るため、乳がん自己検診補助用具を配布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（寝屋川市）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乳がん</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グローブ</a:t>
            </a:r>
            <a:r>
              <a:rPr lang="ja-JP" altLang="en-US" sz="1300" spc="-150" dirty="0">
                <a:latin typeface="Meiryo UI" panose="020B0604030504040204" pitchFamily="50" charset="-128"/>
                <a:ea typeface="Meiryo UI" panose="020B0604030504040204" pitchFamily="50" charset="-128"/>
                <a:cs typeface="Meiryo UI" panose="020B0604030504040204" pitchFamily="50" charset="-128"/>
              </a:rPr>
              <a:t>（乳がん自己健診補助用具）</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を配布することで、死亡率が増加傾向にある乳がんの早期発見の端緒とするとともに、がんに対する正しい理解と意識醸成を図る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617567" y="836713"/>
            <a:ext cx="3088135" cy="1944215"/>
          </a:xfrm>
          <a:prstGeom prst="rect">
            <a:avLst/>
          </a:prstGeom>
          <a:solidFill>
            <a:schemeClr val="bg1"/>
          </a:solidFill>
          <a:ln w="28575">
            <a:solidFill>
              <a:schemeClr val="bg1">
                <a:lumMod val="75000"/>
              </a:schemeClr>
            </a:solidFill>
          </a:ln>
        </p:spPr>
        <p:txBody>
          <a:bodyPr wrap="square" lIns="0" rIns="36000"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将来の健康を左右する歯と口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の健康づくり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歯</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と口の健康づくりは、子どもの発育、肥満や糖尿病等の生活習慣病とも関連しており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、生涯</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を通じて健康的な質の高い生活</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を営む</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上で極めて重要であることから、市町村や関係機関と連携し、歯科健診などの歯と口の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健康づくり</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に向けた取組みを推進している。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646084" y="4797152"/>
            <a:ext cx="3059618" cy="1711212"/>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食育推進強化月間」および「食育の日」の取組充実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41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食育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推進のより一層の定着を図るため、各団体等との連携・協働により、夏休みで生活習慣が不規則になりやすい</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月を「食育推進強化月間」と定め、広く府民に啓発活動を実施している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632228" y="2852936"/>
            <a:ext cx="3073474" cy="1855228"/>
          </a:xfrm>
          <a:prstGeom prst="rect">
            <a:avLst/>
          </a:prstGeom>
          <a:solidFill>
            <a:schemeClr val="bg1"/>
          </a:solidFill>
          <a:ln w="28575">
            <a:solidFill>
              <a:schemeClr val="bg1">
                <a:lumMod val="75000"/>
              </a:schemeClr>
            </a:solidFill>
          </a:ln>
        </p:spPr>
        <p:txBody>
          <a:bodyPr wrap="square" rtlCol="0">
            <a:noAutofit/>
          </a:bodyPr>
          <a:lstStyle/>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子どもの運動習慣の確立支援・体力づくりに向けた取組み</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児童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・生徒が運動を好きになるような運動ツール「めっちゃスマイル体操」「めっちゃ</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WAKUWAKU</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ダンス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」を普及・促進することにより、児童・生徒の運動に関する意欲・関心を高め、運動</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習慣の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定着を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図る。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16637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74625" indent="-174625"/>
            <a:r>
              <a:rPr lang="ja-JP" altLang="en-US" sz="1600" b="1" dirty="0" smtClean="0">
                <a:solidFill>
                  <a:schemeClr val="tx1"/>
                </a:solidFill>
                <a:latin typeface="Meiryo UI" panose="020B0604030504040204" pitchFamily="50" charset="-128"/>
                <a:ea typeface="Meiryo UI" panose="020B0604030504040204" pitchFamily="50" charset="-128"/>
              </a:rPr>
              <a:t>≪食≫</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38</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200472" y="1196753"/>
            <a:ext cx="3096344" cy="5111661"/>
          </a:xfrm>
          <a:prstGeom prst="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外食産業と連携した府民の食生活の改善に向けた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だけでなく民間企業も一体と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なり府民の食環境の整備を進めていくため、</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V.O.S</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野菜</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以上、脂肪エネルギー比率３０％以下、食塩相当量</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ｇ以下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）を開発。</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の健康寿命延伸をめざし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関係団体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・企業と連携して、府内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の飲食店やコンビニ・スーパー・百貨店などにおいて、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V.O.S.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メニューの普及促進を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9" name="Picture 2" descr="V.O.S.メニューロゴマー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99" y="4367959"/>
            <a:ext cx="1797345" cy="1797345"/>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3440832" y="1196753"/>
            <a:ext cx="2880320" cy="511256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適塩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プロジェクトなど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（茨木市、高槻市）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茨木市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国民健康保険保健事業実施計画（データヘルス計画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）の分析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、高血圧症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の医療費が一番多くかかって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高血圧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予防の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取組に重点をおいて健康づくりを実施している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高槻市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1g</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の塩分を減らしましょう」「</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皿の野菜料理を増やしましょう」を合言葉に幅広い年代への適塩（おいしくて塩分控えめな食生活）啓発運動を推進している。</a:t>
            </a:r>
          </a:p>
          <a:p>
            <a:pPr marL="174625" indent="-174625"/>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2" descr="U:\10計画グループ（23.7.12～）\18_健康長寿プラン\01_検討経過\170519_■市町村向け「いのち輝く未来社会」に向けた取組について（照会）\03 回答（43 of 43）\11 ■茨木市\P404161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6895" y="4365104"/>
            <a:ext cx="1853184" cy="179832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6465168" y="2708920"/>
            <a:ext cx="3168353" cy="1584176"/>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ユニバーサル農園ハウスを活用した取組み　（四條畷市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市立学校給食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センター敷地内にユニバーサル農園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ハウスを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開設し、培地として土の代わりに砂を使用して、無農薬で野菜を育てる高床式砂栽培農法を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実践。</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465168" y="4402183"/>
            <a:ext cx="3168353" cy="1907137"/>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スーパーフード「ヤーコン」の特産化に向けた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豊能町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ヤーコン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に含まれるイヌリンやポリフェノールといった成分に着目し、大阪大学と民間事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業者と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の産学官連携により腸内フローラの改善や生活習慣病の予防に役立つ健康野菜として商品化</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をめざして</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465168" y="1196753"/>
            <a:ext cx="3168353" cy="1411961"/>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飲食店を通じた健康づくり推進に向けた取組み（枚方市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飲食店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でのヘルシーメニューを普及させ、食環境の改善を図ることで、市民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の健康づくり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推進している。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71747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39</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≪食≫</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224808" y="1196752"/>
            <a:ext cx="3312368" cy="5112568"/>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大阪版食の安全安心認証制度の推進に向けた取組み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から実施している大阪版食の安全安心認証制度は、飲食店や食品事業者が日々行っている基本的な衛生管理等の積極的な取組を第三者（認証機関）が評価し、一定水準以上にあると認められる施設を認証するもの。多くの自治体認証では衛生管理面の取組を評価しているが、本制度は、衛生管理だけでなく、コンプライアンス、危機管理に関する評価項目を設け、消費者の安全・安心を広くとらえた認証基準を設定して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681191" y="1196752"/>
            <a:ext cx="2953319" cy="2808312"/>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●食品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ロス削減対策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食べられるのに捨てられてしまう食品（食品ロス）の削減を図るため、食品関連事業者（製造・卸・小売、外食産業）と一般家庭（消費者）の両面からアプローチし、効果的な取組みを展開する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4" descr="http://www.maff.go.jp/j/shokusan/recycle/syoku_loss/img/nofoodl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439" y="3068960"/>
            <a:ext cx="2257808" cy="810768"/>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6681191" y="4221088"/>
            <a:ext cx="2953320" cy="2088232"/>
          </a:xfrm>
          <a:prstGeom prst="rect">
            <a:avLst/>
          </a:prstGeom>
          <a:solidFill>
            <a:schemeClr val="bg1"/>
          </a:solidFill>
          <a:ln w="28575">
            <a:solidFill>
              <a:schemeClr val="bg1">
                <a:lumMod val="75000"/>
              </a:schemeClr>
            </a:solidFill>
          </a:ln>
        </p:spPr>
        <p:txBody>
          <a:bodyPr wrap="square" rtlCol="0">
            <a:no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大阪産（もん）の普及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4138" indent="-841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（もん）を購入できる販売店や料理店の拡大とともに学校給食への利活用など、地産地消を進めることにより、食への安全・安心を確保し、府民の健康づくりにつなげる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72481" y="1196752"/>
            <a:ext cx="2838278" cy="5112568"/>
          </a:xfrm>
          <a:prstGeom prst="rect">
            <a:avLst/>
          </a:prstGeom>
          <a:solidFill>
            <a:schemeClr val="bg1"/>
          </a:solidFill>
          <a:ln w="28575">
            <a:solidFill>
              <a:schemeClr val="bg1">
                <a:lumMod val="75000"/>
              </a:schemeClr>
            </a:solidFill>
          </a:ln>
        </p:spPr>
        <p:txBody>
          <a:bodyPr wrap="square" rtlCol="0">
            <a:noAutofit/>
          </a:bodyPr>
          <a:lstStyle/>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食を通じた府民の健康づくり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（大阪府、ロート製薬）</a:t>
            </a:r>
            <a:r>
              <a:rPr lang="en-US" altLang="ja-JP" sz="1400" dirty="0"/>
              <a:t/>
            </a:r>
            <a:br>
              <a:rPr lang="en-US" altLang="ja-JP" sz="1400" dirty="0"/>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大阪府とロート製薬は、包括連携協定を締結。具体的な連携として、ロート製薬が運営するレストラン「旬穀旬菜」</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（グランフロント大阪）において、ハートフルアグリをはじめとする大阪産（もん）を用いたメニューや、府が推進している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V.O.S.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メニューを定期的に提供している。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2" descr="大阪育ちのこころちゃん"/>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2880" y="4494779"/>
            <a:ext cx="1897291" cy="15265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16496" y="4037852"/>
            <a:ext cx="2533526" cy="205544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161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9163050" cy="1470025"/>
          </a:xfrm>
        </p:spPr>
        <p:txBody>
          <a:bodyPr anchor="b"/>
          <a:lstStyle/>
          <a:p>
            <a:pPr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１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ビジョンの目的</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0057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40</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≪スポーツ</a:t>
            </a:r>
            <a:r>
              <a:rPr lang="ja-JP" altLang="en-US" sz="1600" b="1" dirty="0">
                <a:solidFill>
                  <a:schemeClr val="tx1"/>
                </a:solidFill>
                <a:latin typeface="Meiryo UI" panose="020B0604030504040204" pitchFamily="50" charset="-128"/>
                <a:ea typeface="Meiryo UI" panose="020B0604030504040204" pitchFamily="50" charset="-128"/>
              </a:rPr>
              <a:t>、文化・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344488" y="1191067"/>
            <a:ext cx="4464496" cy="5118253"/>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のスポーツ実施率向上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のための大学と連携した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調査研究（大阪市、大阪市立大学）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スポーツ振興計画（平成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月策定）では、市民のスポーツ実施率の向上（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％）という数値目標と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つの方針を設定。その一つとして「スポーツによる健康増進」を掲げ、健康のために必要な身体活動量の確保という観点に着目している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そこ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大阪市経済戦略局スポーツ部と大阪市立大学都市健康・スポーツ研究センターが連携（大阪市民の運動・スポーツの普及、振興における相互の連携及び協力に関する事項について、協定を締結）し、健康増進のために必要な活動を明らかにするための研究として、市民の身体活動量測定等の取組を行う。</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953000" y="1191066"/>
            <a:ext cx="4680520" cy="5118254"/>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プロスポーツチームと連携した舞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洲スポーツ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振興（大阪市）</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舞洲スポーツ振興事業（舞洲プロジェクト）は、大阪市と大阪エヴェッサ、オリックス・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バファローズ、セレッソ大阪が、民間企業と連携し舞洲でスポーツ振興事業を実施するもの。</a:t>
            </a: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３つのプロスポーツチームが揃う「日本にはここにしかない」という優位性を活かし、①情報発信・マーケ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ティング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事業、②イベント、サービス・プログラム提供事業、③人材育成事業、④商品・技術開発事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、⑤施設・インフラ事業の５つの事業について実施することとしており、可能な事業から短期、中期、長期といった段階的なスケジュールで順次実施している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69024" y="4486756"/>
            <a:ext cx="4362519" cy="1678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図 9"/>
          <p:cNvPicPr>
            <a:picLocks noChangeAspect="1"/>
          </p:cNvPicPr>
          <p:nvPr/>
        </p:nvPicPr>
        <p:blipFill>
          <a:blip r:embed="rId3"/>
          <a:stretch>
            <a:fillRect/>
          </a:stretch>
        </p:blipFill>
        <p:spPr>
          <a:xfrm>
            <a:off x="1316596" y="4365104"/>
            <a:ext cx="2577294" cy="1800200"/>
          </a:xfrm>
          <a:prstGeom prst="rect">
            <a:avLst/>
          </a:prstGeom>
        </p:spPr>
      </p:pic>
    </p:spTree>
    <p:extLst>
      <p:ext uri="{BB962C8B-B14F-4D97-AF65-F5344CB8AC3E}">
        <p14:creationId xmlns:p14="http://schemas.microsoft.com/office/powerpoint/2010/main" val="27010969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≪スポーツ</a:t>
            </a:r>
            <a:r>
              <a:rPr lang="ja-JP" altLang="en-US" sz="1600" b="1" dirty="0">
                <a:solidFill>
                  <a:schemeClr val="tx1"/>
                </a:solidFill>
                <a:latin typeface="Meiryo UI" panose="020B0604030504040204" pitchFamily="50" charset="-128"/>
                <a:ea typeface="Meiryo UI" panose="020B0604030504040204" pitchFamily="50" charset="-128"/>
              </a:rPr>
              <a:t>、文化・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72480" y="1196752"/>
            <a:ext cx="3168352" cy="5112568"/>
          </a:xfrm>
          <a:prstGeom prst="rect">
            <a:avLst/>
          </a:prstGeom>
          <a:solidFill>
            <a:schemeClr val="bg1"/>
          </a:solidFill>
          <a:ln w="28575">
            <a:solidFill>
              <a:schemeClr val="bg1">
                <a:lumMod val="75000"/>
              </a:schemeClr>
            </a:solidFill>
          </a:ln>
        </p:spPr>
        <p:txBody>
          <a:bodyPr wrap="square" lIns="72000"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●百舌鳥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古市古墳群ＶＲ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堺市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1938" indent="-261938"/>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堺市博物館では、バーチャルリアリティー（ＶＲ）技術で百舌鳥古墳群を上空から眺める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できる疑似体験ツアーを行っている。</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最大の前方後円墳・仁徳天皇陵古墳の南側で、上空３００メートル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までドローン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を上昇させ古墳群を撮影。ヘッドマウントディスプレーをつけ頭を上下・左右に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動かせば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、全方位の映像を楽しめ、空に舞い上がったような感覚を味わえる。</a:t>
            </a: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41</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2" descr="「百舌鳥古市古墳群ＶＲ」の画像検索結果">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1148" y="4445241"/>
            <a:ext cx="1929564" cy="999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百舌鳥古市古墳群ＶＲ」の画像検索結果">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52600" y="5229200"/>
            <a:ext cx="1797028" cy="936104"/>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3584848" y="1196752"/>
            <a:ext cx="2808312" cy="511256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笑いとがん治療との関係の研究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（大阪国際がんセンター、</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松竹芸能、米朝事務所、</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吉本興業）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落語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や漫才などの公演を２週間に１回、計８回開催。患者らを、すべての公演を鑑賞するグループと、半分だけ観賞するグループに分け、血液検査やアンケートを実施。免疫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機能など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心身の変化を比較する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5"/>
          <p:cNvSpPr txBox="1"/>
          <p:nvPr/>
        </p:nvSpPr>
        <p:spPr>
          <a:xfrm>
            <a:off x="6537176" y="1196752"/>
            <a:ext cx="3168352" cy="5112568"/>
          </a:xfrm>
          <a:prstGeom prst="rect">
            <a:avLst/>
          </a:prstGeom>
          <a:solidFill>
            <a:schemeClr val="bg1"/>
          </a:solidFill>
          <a:ln w="28575">
            <a:solidFill>
              <a:schemeClr val="bg1">
                <a:lumMod val="75000"/>
              </a:schemeClr>
            </a:solidFill>
          </a:ln>
        </p:spPr>
        <p:txBody>
          <a:bodyPr wrap="square" rtlCol="0">
            <a:noAutofit/>
          </a:bodyPr>
          <a:lstStyle/>
          <a:p>
            <a:pPr marL="95250" indent="-95250">
              <a:spcAft>
                <a:spcPts val="0"/>
              </a:spcAft>
            </a:pPr>
            <a:r>
              <a:rPr kumimoji="1" lang="ja-JP" sz="1400" kern="1200" dirty="0">
                <a:solidFill>
                  <a:srgbClr val="000000"/>
                </a:solidFill>
                <a:effectLst/>
                <a:latin typeface="ＭＳ Ｐゴシック"/>
                <a:ea typeface="Meiryo UI"/>
                <a:cs typeface="ＭＳ Ｐゴシック"/>
              </a:rPr>
              <a:t>●　「笑顔」につなげる活動を通じたより良い国際社会の実現に向けた</a:t>
            </a:r>
            <a:r>
              <a:rPr kumimoji="1" lang="ja-JP" sz="1400" kern="1200" dirty="0" smtClean="0">
                <a:solidFill>
                  <a:srgbClr val="000000"/>
                </a:solidFill>
                <a:effectLst/>
                <a:latin typeface="ＭＳ Ｐゴシック"/>
                <a:ea typeface="Meiryo UI"/>
                <a:cs typeface="ＭＳ Ｐゴシック"/>
              </a:rPr>
              <a:t>取組み</a:t>
            </a:r>
            <a:r>
              <a:rPr kumimoji="1" lang="ja-JP" altLang="en-US" sz="1400" kern="1200" dirty="0" smtClean="0">
                <a:solidFill>
                  <a:srgbClr val="000000"/>
                </a:solidFill>
                <a:effectLst/>
                <a:latin typeface="ＭＳ Ｐゴシック"/>
                <a:ea typeface="Meiryo UI"/>
                <a:cs typeface="ＭＳ Ｐゴシック"/>
              </a:rPr>
              <a:t>　</a:t>
            </a:r>
            <a:endParaRPr kumimoji="1" lang="en-US" altLang="ja-JP" sz="1400" kern="1200" dirty="0" smtClean="0">
              <a:solidFill>
                <a:srgbClr val="000000"/>
              </a:solidFill>
              <a:effectLst/>
              <a:latin typeface="ＭＳ Ｐゴシック"/>
              <a:ea typeface="Meiryo UI"/>
              <a:cs typeface="ＭＳ Ｐゴシック"/>
            </a:endParaRPr>
          </a:p>
          <a:p>
            <a:pPr>
              <a:spcAft>
                <a:spcPts val="0"/>
              </a:spcAft>
            </a:pPr>
            <a:r>
              <a:rPr kumimoji="1" lang="ja-JP" altLang="en-US" sz="1400" kern="1200" dirty="0" smtClean="0">
                <a:solidFill>
                  <a:srgbClr val="000000"/>
                </a:solidFill>
                <a:effectLst/>
                <a:latin typeface="ＭＳ Ｐゴシック"/>
                <a:ea typeface="Meiryo UI"/>
                <a:cs typeface="ＭＳ Ｐゴシック"/>
              </a:rPr>
              <a:t>（吉本興業）</a:t>
            </a:r>
            <a:endParaRPr kumimoji="1" lang="en-US" altLang="ja-JP" sz="1400" kern="1200" dirty="0" smtClean="0">
              <a:solidFill>
                <a:srgbClr val="000000"/>
              </a:solidFill>
              <a:effectLst/>
              <a:latin typeface="ＭＳ Ｐゴシック"/>
              <a:ea typeface="Meiryo UI"/>
              <a:cs typeface="ＭＳ Ｐゴシック"/>
            </a:endParaRPr>
          </a:p>
          <a:p>
            <a:pPr>
              <a:spcAft>
                <a:spcPts val="0"/>
              </a:spcAft>
            </a:pPr>
            <a:endParaRPr lang="en-US" altLang="ja-JP" sz="1400" dirty="0">
              <a:solidFill>
                <a:srgbClr val="000000"/>
              </a:solidFill>
              <a:latin typeface="ＭＳ Ｐゴシック"/>
              <a:ea typeface="Meiryo UI"/>
              <a:cs typeface="ＭＳ Ｐゴシック"/>
            </a:endParaRPr>
          </a:p>
          <a:p>
            <a:pPr>
              <a:spcAft>
                <a:spcPts val="0"/>
              </a:spcAft>
            </a:pPr>
            <a:r>
              <a:rPr lang="ja-JP" altLang="en-US" sz="1400" dirty="0">
                <a:solidFill>
                  <a:srgbClr val="000000"/>
                </a:solidFill>
                <a:latin typeface="ＭＳ Ｐゴシック"/>
                <a:ea typeface="Meiryo UI"/>
                <a:cs typeface="ＭＳ Ｐゴシック"/>
              </a:rPr>
              <a:t>　「芸人による、わかりやすくキャッチーな言葉」「劇場や</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イベントを通じた、表現の場」</a:t>
            </a:r>
          </a:p>
          <a:p>
            <a:pPr>
              <a:spcAft>
                <a:spcPts val="0"/>
              </a:spcAft>
            </a:pP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国内外のメディアとのネットワーク」など、よしもとの持つ多様なリリースを駆使し、よしも</a:t>
            </a:r>
          </a:p>
          <a:p>
            <a:pPr>
              <a:spcAft>
                <a:spcPts val="0"/>
              </a:spcAft>
            </a:pP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とにしか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できない方法で、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につとめて</a:t>
            </a:r>
            <a:r>
              <a:rPr lang="ja-JP" altLang="en-US" sz="1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いく。</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descr="「笑いとがん治療の研究」の画像検索結果">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6856" y="4440136"/>
            <a:ext cx="2587752" cy="17251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oimf.jp/program/img/sdgs_stam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192" y="4005064"/>
            <a:ext cx="2888263" cy="203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7318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42</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≪スポーツ、文化・エンターテイメント≫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16496" y="1160748"/>
            <a:ext cx="4248472" cy="205222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大阪府ナイトカルチャー発掘・創出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観光客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昼夜を問わずまちに魅力を感じ、安全で安心して旅行を楽しめる都市を目指し、夜間公演等の観光コンテンツを発掘・創出するため、主に外国人観光客向けの新たな事業を実施する事業者に対し、その立ち上げや継続に向けた充実・強化の取組みを支援する「大阪府ナイトカルチャー発掘・創出事業補助金」を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年度に創設。</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901344" y="3356992"/>
            <a:ext cx="4464496" cy="3096344"/>
          </a:xfrm>
          <a:prstGeom prst="rect">
            <a:avLst/>
          </a:prstGeom>
          <a:solidFill>
            <a:schemeClr val="bg1"/>
          </a:solidFill>
          <a:ln w="28575">
            <a:solidFill>
              <a:schemeClr val="bg1">
                <a:lumMod val="75000"/>
              </a:schemeClr>
            </a:solidFill>
          </a:ln>
        </p:spPr>
        <p:txBody>
          <a:bodyPr wrap="square" rtlCol="0">
            <a:noAutofit/>
          </a:bodyPr>
          <a:lstStyle/>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文化芸術フェス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（万博記念公園などの府内各会場で大阪の文化魅力を国内外に発信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大阪府･大阪文化フェスティバル実行委員会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月の１ヶ月間を大阪文化芸術フェス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して位置づけ、「大阪文化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芸術フェス</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」を開催。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万博記念公園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をはじめとする、府内の各会場において、上方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伝統芸能、上方演芸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、音楽コンサート、アート等、様々な魅力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あふれるプログラム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を展開し、多く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や観光客に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文化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芸術に</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親しみ、体験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する機会を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文化魅力を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国内外に広く発信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めざす。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901344" y="1160748"/>
            <a:ext cx="4464496" cy="205222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伝統芸能を活用した大阪の魅力開発に向けた取組み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競技大会に向けた取り組み」として、大阪の文化資源である伝統芸能（能楽、文楽、歌舞伎や講談、落語、浪曲、上方舞など）を振興するとともに、観光資源として活用するためのコンテンツ創造や地域の魅力発信をめざし、ビジター・旅行会社等を対象としたミニ公演・体験プログラム等を実施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16496" y="3356992"/>
            <a:ext cx="4275236" cy="3096344"/>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統合型リゾート（ＩＲ）誘致の推進に向けた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市一体でＩＲの誘致を進め、エンターテイメントや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等の機能を備えた世界最高水準のＩＲ立地を早期に実現していく。</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ＩＲ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誘致に向けて、ＩＲ基本構想（案）及びギャンブル等依存症など懸念事項対策について検討を行うとともに、府民理解促進の取組みを実施している。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9" name="グループ化 28"/>
          <p:cNvGrpSpPr>
            <a:grpSpLocks/>
          </p:cNvGrpSpPr>
          <p:nvPr/>
        </p:nvGrpSpPr>
        <p:grpSpPr bwMode="auto">
          <a:xfrm>
            <a:off x="2216696" y="5329924"/>
            <a:ext cx="2146549" cy="1091296"/>
            <a:chOff x="4892078" y="3286125"/>
            <a:chExt cx="3141233" cy="1409253"/>
          </a:xfrm>
        </p:grpSpPr>
        <p:grpSp>
          <p:nvGrpSpPr>
            <p:cNvPr id="30" name="グループ化 29"/>
            <p:cNvGrpSpPr>
              <a:grpSpLocks/>
            </p:cNvGrpSpPr>
            <p:nvPr/>
          </p:nvGrpSpPr>
          <p:grpSpPr bwMode="auto">
            <a:xfrm>
              <a:off x="4892078" y="3286125"/>
              <a:ext cx="3141233" cy="1409253"/>
              <a:chOff x="5967842" y="3286125"/>
              <a:chExt cx="3141233" cy="1409253"/>
            </a:xfrm>
          </p:grpSpPr>
          <p:pic>
            <p:nvPicPr>
              <p:cNvPr id="32" name="図 31"/>
              <p:cNvPicPr>
                <a:picLocks noChangeAspect="1"/>
              </p:cNvPicPr>
              <p:nvPr/>
            </p:nvPicPr>
            <p:blipFill>
              <a:blip r:embed="rId2" cstate="print">
                <a:extLst>
                  <a:ext uri="{28A0092B-C50C-407E-A947-70E740481C1C}">
                    <a14:useLocalDpi xmlns:a14="http://schemas.microsoft.com/office/drawing/2010/main" val="0"/>
                  </a:ext>
                </a:extLst>
              </a:blip>
              <a:srcRect l="26755" t="47314" r="23167" b="3679"/>
              <a:stretch>
                <a:fillRect/>
              </a:stretch>
            </p:blipFill>
            <p:spPr bwMode="auto">
              <a:xfrm>
                <a:off x="5967842" y="3286125"/>
                <a:ext cx="3141233" cy="140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正方形/長方形 32"/>
              <p:cNvSpPr/>
              <p:nvPr/>
            </p:nvSpPr>
            <p:spPr>
              <a:xfrm>
                <a:off x="8375709" y="4170187"/>
                <a:ext cx="661314" cy="276999"/>
              </a:xfrm>
              <a:prstGeom prst="rect">
                <a:avLst/>
              </a:prstGeom>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ctr" eaLnBrk="1" hangingPunct="1">
                  <a:tabLst>
                    <a:tab pos="5748338" algn="l"/>
                  </a:tabLst>
                  <a:defRPr/>
                </a:pPr>
                <a:r>
                  <a:rPr lang="ja-JP" altLang="en-US" sz="1200" cap="small" dirty="0">
                    <a:effectLst>
                      <a:glow rad="228600">
                        <a:schemeClr val="bg1">
                          <a:alpha val="87000"/>
                        </a:schemeClr>
                      </a:glow>
                    </a:effectLst>
                    <a:latin typeface="小塚ゴシック Pro H" panose="020B0800000000000000" pitchFamily="34" charset="-128"/>
                    <a:ea typeface="小塚ゴシック Pro H" panose="020B0800000000000000" pitchFamily="34" charset="-128"/>
                  </a:rPr>
                  <a:t>夢洲</a:t>
                </a:r>
                <a:endParaRPr lang="en-US" altLang="ja-JP" sz="1200" cap="small" dirty="0">
                  <a:effectLst>
                    <a:glow rad="228600">
                      <a:schemeClr val="bg1">
                        <a:alpha val="87000"/>
                      </a:schemeClr>
                    </a:glow>
                  </a:effectLst>
                  <a:latin typeface="小塚ゴシック Pro H" panose="020B0800000000000000" pitchFamily="34" charset="-128"/>
                  <a:ea typeface="小塚ゴシック Pro H" panose="020B0800000000000000" pitchFamily="34" charset="-128"/>
                </a:endParaRPr>
              </a:p>
            </p:txBody>
          </p:sp>
          <p:grpSp>
            <p:nvGrpSpPr>
              <p:cNvPr id="34" name="グループ化 33"/>
              <p:cNvGrpSpPr>
                <a:grpSpLocks/>
              </p:cNvGrpSpPr>
              <p:nvPr/>
            </p:nvGrpSpPr>
            <p:grpSpPr bwMode="auto">
              <a:xfrm>
                <a:off x="6888643" y="3523778"/>
                <a:ext cx="1044295" cy="379414"/>
                <a:chOff x="6454501" y="3503120"/>
                <a:chExt cx="1045235" cy="379281"/>
              </a:xfrm>
            </p:grpSpPr>
            <p:sp>
              <p:nvSpPr>
                <p:cNvPr id="35" name="円/楕円 34"/>
                <p:cNvSpPr>
                  <a:spLocks noChangeAspect="1"/>
                </p:cNvSpPr>
                <p:nvPr/>
              </p:nvSpPr>
              <p:spPr>
                <a:xfrm rot="21062235">
                  <a:off x="6454501" y="3503120"/>
                  <a:ext cx="1043640" cy="379281"/>
                </a:xfrm>
                <a:prstGeom prst="ellipse">
                  <a:avLst/>
                </a:prstGeom>
                <a:solidFill>
                  <a:schemeClr val="accent5">
                    <a:lumMod val="60000"/>
                    <a:lumOff val="40000"/>
                    <a:alpha val="50196"/>
                  </a:schemeClr>
                </a:solidFill>
                <a:ln w="19050" cmpd="sng">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08000" bIns="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400"/>
                    </a:lnSpc>
                    <a:defRPr/>
                  </a:pP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1"/>
                <p:cNvSpPr txBox="1">
                  <a:spLocks noChangeArrowheads="1"/>
                </p:cNvSpPr>
                <p:nvPr/>
              </p:nvSpPr>
              <p:spPr bwMode="auto">
                <a:xfrm>
                  <a:off x="6505553" y="3532510"/>
                  <a:ext cx="9941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ctr">
                    <a:lnSpc>
                      <a:spcPts val="1800"/>
                    </a:lnSpc>
                  </a:pPr>
                  <a:r>
                    <a:rPr lang="en-US" altLang="ja-JP" sz="800" dirty="0">
                      <a:latin typeface="Meiryo UI" pitchFamily="50" charset="-128"/>
                      <a:ea typeface="Meiryo UI" pitchFamily="50" charset="-128"/>
                      <a:cs typeface="Meiryo UI" pitchFamily="50" charset="-128"/>
                    </a:rPr>
                    <a:t>IR</a:t>
                  </a:r>
                  <a:r>
                    <a:rPr lang="ja-JP" altLang="en-US" sz="800" dirty="0">
                      <a:latin typeface="Meiryo UI" pitchFamily="50" charset="-128"/>
                      <a:ea typeface="Meiryo UI" pitchFamily="50" charset="-128"/>
                      <a:cs typeface="Meiryo UI" pitchFamily="50" charset="-128"/>
                    </a:rPr>
                    <a:t>用地 </a:t>
                  </a:r>
                  <a:r>
                    <a:rPr lang="en-US" altLang="ja-JP" sz="800" dirty="0">
                      <a:latin typeface="Meiryo UI" pitchFamily="50" charset="-128"/>
                      <a:ea typeface="Meiryo UI" pitchFamily="50" charset="-128"/>
                      <a:cs typeface="Meiryo UI" pitchFamily="50" charset="-128"/>
                    </a:rPr>
                    <a:t>70ha</a:t>
                  </a:r>
                  <a:r>
                    <a:rPr lang="ja-JP" altLang="en-US" sz="800" dirty="0">
                      <a:latin typeface="Meiryo UI" pitchFamily="50" charset="-128"/>
                      <a:ea typeface="Meiryo UI" pitchFamily="50" charset="-128"/>
                      <a:cs typeface="Meiryo UI" pitchFamily="50" charset="-128"/>
                    </a:rPr>
                    <a:t>程度</a:t>
                  </a:r>
                </a:p>
              </p:txBody>
            </p:sp>
          </p:grpSp>
        </p:grpSp>
        <p:sp>
          <p:nvSpPr>
            <p:cNvPr id="31" name="フリーフォーム 30"/>
            <p:cNvSpPr>
              <a:spLocks noChangeAspect="1"/>
            </p:cNvSpPr>
            <p:nvPr/>
          </p:nvSpPr>
          <p:spPr>
            <a:xfrm>
              <a:off x="4990071" y="3366679"/>
              <a:ext cx="2873492" cy="1248145"/>
            </a:xfrm>
            <a:custGeom>
              <a:avLst/>
              <a:gdLst>
                <a:gd name="connsiteX0" fmla="*/ 0 w 7342094"/>
                <a:gd name="connsiteY0" fmla="*/ 2487706 h 3375211"/>
                <a:gd name="connsiteX1" fmla="*/ 4087906 w 7342094"/>
                <a:gd name="connsiteY1" fmla="*/ 3375211 h 3375211"/>
                <a:gd name="connsiteX2" fmla="*/ 7073153 w 7342094"/>
                <a:gd name="connsiteY2" fmla="*/ 1896035 h 3375211"/>
                <a:gd name="connsiteX3" fmla="*/ 7342094 w 7342094"/>
                <a:gd name="connsiteY3" fmla="*/ 1896035 h 3375211"/>
                <a:gd name="connsiteX4" fmla="*/ 6965577 w 7342094"/>
                <a:gd name="connsiteY4" fmla="*/ 1385047 h 3375211"/>
                <a:gd name="connsiteX5" fmla="*/ 6548718 w 7342094"/>
                <a:gd name="connsiteY5" fmla="*/ 1411941 h 3375211"/>
                <a:gd name="connsiteX6" fmla="*/ 6333565 w 7342094"/>
                <a:gd name="connsiteY6" fmla="*/ 1089211 h 3375211"/>
                <a:gd name="connsiteX7" fmla="*/ 6696636 w 7342094"/>
                <a:gd name="connsiteY7" fmla="*/ 1075764 h 3375211"/>
                <a:gd name="connsiteX8" fmla="*/ 5970494 w 7342094"/>
                <a:gd name="connsiteY8" fmla="*/ 13447 h 3375211"/>
                <a:gd name="connsiteX9" fmla="*/ 4666130 w 7342094"/>
                <a:gd name="connsiteY9" fmla="*/ 0 h 3375211"/>
                <a:gd name="connsiteX10" fmla="*/ 363071 w 7342094"/>
                <a:gd name="connsiteY10" fmla="*/ 887506 h 3375211"/>
                <a:gd name="connsiteX11" fmla="*/ 0 w 7342094"/>
                <a:gd name="connsiteY11" fmla="*/ 2487706 h 337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2094" h="3375211">
                  <a:moveTo>
                    <a:pt x="0" y="2487706"/>
                  </a:moveTo>
                  <a:lnTo>
                    <a:pt x="4087906" y="3375211"/>
                  </a:lnTo>
                  <a:lnTo>
                    <a:pt x="7073153" y="1896035"/>
                  </a:lnTo>
                  <a:lnTo>
                    <a:pt x="7342094" y="1896035"/>
                  </a:lnTo>
                  <a:lnTo>
                    <a:pt x="6965577" y="1385047"/>
                  </a:lnTo>
                  <a:lnTo>
                    <a:pt x="6548718" y="1411941"/>
                  </a:lnTo>
                  <a:lnTo>
                    <a:pt x="6333565" y="1089211"/>
                  </a:lnTo>
                  <a:lnTo>
                    <a:pt x="6696636" y="1075764"/>
                  </a:lnTo>
                  <a:lnTo>
                    <a:pt x="5970494" y="13447"/>
                  </a:lnTo>
                  <a:lnTo>
                    <a:pt x="4666130" y="0"/>
                  </a:lnTo>
                  <a:lnTo>
                    <a:pt x="363071" y="887506"/>
                  </a:lnTo>
                  <a:lnTo>
                    <a:pt x="0" y="2487706"/>
                  </a:lnTo>
                  <a:close/>
                </a:path>
              </a:pathLst>
            </a:custGeom>
            <a:noFill/>
            <a:ln w="38100">
              <a:solidFill>
                <a:srgbClr val="FFC000"/>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dirty="0"/>
            </a:p>
          </p:txBody>
        </p:sp>
      </p:grpSp>
      <p:pic>
        <p:nvPicPr>
          <p:cNvPr id="37" name="Picture 2" descr="E:\LIB\企画G共用\05企画室関係\21万博誘致\29\290515 ビジョン策定\2909 中間とりまとめ\各所属からの回答\logo_fix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6998" y="5301208"/>
            <a:ext cx="1856482" cy="1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99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43</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≪スポーツ、文化・エンターテイメント≫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272480" y="1160748"/>
            <a:ext cx="4464496" cy="2484276"/>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大阪府立上方演芸資料館の運営（全国で唯一の「笑い」に関する演芸資料館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約７万点の資料を所蔵する全国で唯一の「笑い」に関する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演芸資料館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独自の文化である上方</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演芸の保存及び振興を</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図ると</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府民に上方演芸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親しむ場を提供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829336" y="3789040"/>
            <a:ext cx="4876192" cy="2664296"/>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マラソン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マラソンは、３万２千人のランナーが大阪を代表する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旧跡を駆け抜ける国内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最大級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の都市型市民マラソン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日（日曜日）第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回を開催）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また、様々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な趣向を凝らした関連イベントを同時に実施し、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ランナーの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方々だけでなく、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大会に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かかわる多くの方々に楽しんで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いただける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「お祭り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して、大阪の都市魅力を発信できるよう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な大会を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めざしている。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829336" y="1160748"/>
            <a:ext cx="4876192" cy="2484276"/>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●大阪府立江之子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島文化芸術創造センターの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運営（大阪府）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芸術文化の創造及び振興を図り、もって大阪の都市魅力の向上に資するために設置した施設で、府が所蔵している「大阪府現代美術コレクション」の展示、貸出し、文化芸術に関する交流・活用場所の提供、アート・デザイン・まちづくりに関するセミナーやワークショップなどの事業を実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72480" y="3789040"/>
            <a:ext cx="4464496" cy="2664296"/>
          </a:xfrm>
          <a:prstGeom prst="rect">
            <a:avLst/>
          </a:prstGeom>
          <a:solidFill>
            <a:schemeClr val="bg1"/>
          </a:solidFill>
          <a:ln w="28575">
            <a:solidFill>
              <a:schemeClr val="bg1">
                <a:lumMod val="75000"/>
              </a:schemeClr>
            </a:solidFill>
          </a:ln>
        </p:spPr>
        <p:txBody>
          <a:bodyPr wrap="square" rtlCol="0">
            <a:noAutofit/>
          </a:bodyPr>
          <a:lstStyle/>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広域連携型都市構造を踏まえた都市空間の創造（地域資源を有効活用したにぎわいづくりを連携して推進）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淀川舟運や歴史街道をはじめ、地域資源を有効活用したにぎわいづくりを、関係者が連携して進めることで、一層の集客魅力あふれる都市空間となることをめざし取り組んでいる。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628" y="2573164"/>
            <a:ext cx="1944216" cy="100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672" y="5373216"/>
            <a:ext cx="2160240" cy="97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D:\KuboMit\Desktop\1409354799IMG_4064_JPG_400p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7973" y="2655048"/>
            <a:ext cx="1234789" cy="8445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OSAKA MARATHON 2017 登録番号：登録第5392408号 商標権者：大阪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7136" y="5661109"/>
            <a:ext cx="2736304" cy="68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7838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≪スポーツ</a:t>
            </a:r>
            <a:r>
              <a:rPr lang="ja-JP" altLang="en-US" sz="1600" b="1" dirty="0">
                <a:solidFill>
                  <a:schemeClr val="tx1"/>
                </a:solidFill>
                <a:latin typeface="Meiryo UI" panose="020B0604030504040204" pitchFamily="50" charset="-128"/>
                <a:ea typeface="Meiryo UI" panose="020B0604030504040204" pitchFamily="50" charset="-128"/>
              </a:rPr>
              <a:t>、文化・</a:t>
            </a:r>
            <a:r>
              <a:rPr lang="ja-JP" altLang="en-US" sz="1600" b="1" dirty="0" smtClean="0">
                <a:solidFill>
                  <a:schemeClr val="tx1"/>
                </a:solidFill>
                <a:latin typeface="Meiryo UI" panose="020B0604030504040204" pitchFamily="50" charset="-128"/>
                <a:ea typeface="Meiryo UI" panose="020B0604030504040204" pitchFamily="50" charset="-128"/>
              </a:rPr>
              <a:t>エンターテイメント≫</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72480" y="1196752"/>
            <a:ext cx="2880320" cy="5112568"/>
          </a:xfrm>
          <a:prstGeom prst="rect">
            <a:avLst/>
          </a:prstGeom>
          <a:solidFill>
            <a:schemeClr val="bg1"/>
          </a:solidFill>
          <a:ln w="28575">
            <a:solidFill>
              <a:schemeClr val="bg1">
                <a:lumMod val="75000"/>
              </a:schemeClr>
            </a:solidFill>
          </a:ln>
        </p:spPr>
        <p:txBody>
          <a:bodyPr wrap="square" lIns="180000" rtlCol="0">
            <a:noAutofit/>
          </a:bodyPr>
          <a:lstStyle/>
          <a:p>
            <a:pPr marL="95250" indent="-952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オリンピアン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・パラリンピアン派遣に向けた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1938" indent="-261938"/>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オリンピアン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パラリンピアン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小学校等に派遣し、直接的なふれあいを通じて、スポーツの持つ素晴らしさや感動を伝えるとともに、オリンピック憲章やスポーツマンシップについての「オリンピック・パラリンピック教育」を推進することで、東京オリンピック・パラリンピック競技大会に向けた機運醸成との相乗効果を図る。</a:t>
            </a:r>
          </a:p>
          <a:p>
            <a:endParaRPr kumimoji="1" lang="ja-JP" altLang="en-US" sz="1400" dirty="0"/>
          </a:p>
        </p:txBody>
      </p:sp>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44</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296816" y="1196752"/>
            <a:ext cx="3096344" cy="5112568"/>
          </a:xfrm>
          <a:prstGeom prst="rect">
            <a:avLst/>
          </a:prstGeom>
          <a:solidFill>
            <a:schemeClr val="bg1"/>
          </a:solidFill>
          <a:ln w="28575">
            <a:solidFill>
              <a:schemeClr val="bg1">
                <a:lumMod val="75000"/>
              </a:schemeClr>
            </a:solidFill>
          </a:ln>
        </p:spPr>
        <p:txBody>
          <a:bodyPr wrap="square" lIns="72000" rIns="72000" rtlCol="0">
            <a:noAutofit/>
          </a:bodyPr>
          <a:lstStyle/>
          <a:p>
            <a:pPr marL="95250" indent="-952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泉州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サイクルルート構想（泉州地域全体をつなぎ、安全・魅力・健康の増進と「自転車のまち」泉州ブランドを育てる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堺市、高石市、泉大津市、和泉市、忠岡町、岸和田市、貝塚市　熊取町、泉佐野市、田尻町、泉南市、阪南市、岬町</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泉州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地域全体をサイクルルートで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つなぎ</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、広域連携により魅力の幅を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広げ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、バラエティに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富んだルート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の提供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により楽しめ、安全・魅力・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増進と「自転車のまち」泉州の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ブランドを育てる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泉州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ならではの魅力満載の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サイクルルート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を提供し、自転車観光を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通じた「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ひと」、「場」、「仕組み」づくりに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よる地域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活性化をめざしていく。</a:t>
            </a:r>
          </a:p>
        </p:txBody>
      </p:sp>
      <p:sp>
        <p:nvSpPr>
          <p:cNvPr id="13" name="テキスト ボックス 5"/>
          <p:cNvSpPr txBox="1"/>
          <p:nvPr/>
        </p:nvSpPr>
        <p:spPr>
          <a:xfrm>
            <a:off x="6537176" y="1196752"/>
            <a:ext cx="3096344" cy="5112568"/>
          </a:xfrm>
          <a:prstGeom prst="rect">
            <a:avLst/>
          </a:prstGeom>
          <a:solidFill>
            <a:schemeClr val="bg1"/>
          </a:solidFill>
          <a:ln w="28575">
            <a:solidFill>
              <a:schemeClr val="bg1">
                <a:lumMod val="75000"/>
              </a:schemeClr>
            </a:solidFill>
          </a:ln>
        </p:spPr>
        <p:txBody>
          <a:bodyPr wrap="square" rtlCol="0">
            <a:noAutofit/>
          </a:bodyPr>
          <a:lstStyle/>
          <a:p>
            <a:pPr marL="95250" indent="-95250">
              <a:spcAft>
                <a:spcPts val="0"/>
              </a:spcAft>
            </a:pPr>
            <a:r>
              <a:rPr kumimoji="1" lang="ja-JP" sz="1400" kern="1200" dirty="0">
                <a:solidFill>
                  <a:srgbClr val="000000"/>
                </a:solidFill>
                <a:effectLst/>
                <a:latin typeface="ＭＳ Ｐゴシック"/>
                <a:ea typeface="Meiryo UI"/>
                <a:cs typeface="ＭＳ Ｐゴシック"/>
              </a:rPr>
              <a:t>●　</a:t>
            </a:r>
            <a:r>
              <a:rPr lang="ja-JP" altLang="en-US" sz="1400" dirty="0">
                <a:solidFill>
                  <a:srgbClr val="000000"/>
                </a:solidFill>
                <a:latin typeface="ＭＳ Ｐゴシック"/>
                <a:ea typeface="Meiryo UI"/>
                <a:cs typeface="ＭＳ Ｐゴシック"/>
              </a:rPr>
              <a:t>大阪府障がい者芸術・文化魅力強化・発信</a:t>
            </a:r>
            <a:r>
              <a:rPr lang="ja-JP" altLang="en-US" sz="1400" dirty="0" smtClean="0">
                <a:solidFill>
                  <a:srgbClr val="000000"/>
                </a:solidFill>
                <a:latin typeface="ＭＳ Ｐゴシック"/>
                <a:ea typeface="Meiryo UI"/>
                <a:cs typeface="ＭＳ Ｐゴシック"/>
              </a:rPr>
              <a:t>事業</a:t>
            </a:r>
            <a:r>
              <a:rPr kumimoji="1" lang="ja-JP" altLang="en-US" sz="1400" kern="1200" dirty="0" smtClean="0">
                <a:solidFill>
                  <a:srgbClr val="000000"/>
                </a:solidFill>
                <a:effectLst/>
                <a:latin typeface="ＭＳ Ｐゴシック"/>
                <a:ea typeface="Meiryo UI"/>
                <a:cs typeface="ＭＳ Ｐゴシック"/>
              </a:rPr>
              <a:t>（</a:t>
            </a:r>
            <a:r>
              <a:rPr lang="ja-JP" altLang="en-US" sz="1400" dirty="0">
                <a:solidFill>
                  <a:srgbClr val="000000"/>
                </a:solidFill>
                <a:latin typeface="ＭＳ Ｐゴシック"/>
                <a:ea typeface="Meiryo UI"/>
                <a:cs typeface="ＭＳ Ｐゴシック"/>
              </a:rPr>
              <a:t>大阪府</a:t>
            </a:r>
            <a:r>
              <a:rPr kumimoji="1" lang="ja-JP" altLang="en-US" sz="1400" kern="1200" dirty="0" smtClean="0">
                <a:solidFill>
                  <a:srgbClr val="000000"/>
                </a:solidFill>
                <a:effectLst/>
                <a:latin typeface="ＭＳ Ｐゴシック"/>
                <a:ea typeface="Meiryo UI"/>
                <a:cs typeface="ＭＳ Ｐゴシック"/>
              </a:rPr>
              <a:t>）</a:t>
            </a:r>
            <a:endParaRPr kumimoji="1" lang="en-US" altLang="ja-JP" sz="1400" kern="1200" dirty="0" smtClean="0">
              <a:solidFill>
                <a:srgbClr val="000000"/>
              </a:solidFill>
              <a:effectLst/>
              <a:latin typeface="ＭＳ Ｐゴシック"/>
              <a:ea typeface="Meiryo UI"/>
              <a:cs typeface="ＭＳ Ｐゴシック"/>
            </a:endParaRPr>
          </a:p>
          <a:p>
            <a:pPr>
              <a:spcAft>
                <a:spcPts val="0"/>
              </a:spcAft>
            </a:pPr>
            <a:endParaRPr lang="en-US" altLang="ja-JP" sz="1400" dirty="0">
              <a:solidFill>
                <a:srgbClr val="000000"/>
              </a:solidFill>
              <a:latin typeface="ＭＳ Ｐゴシック"/>
              <a:ea typeface="Meiryo UI"/>
              <a:cs typeface="ＭＳ Ｐゴシック"/>
            </a:endParaRPr>
          </a:p>
          <a:p>
            <a:pPr marL="95250" indent="-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競技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大会への参加を見据え、障が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いの有無、年齢、性別などを問わず、すべての人が、ダンス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、音楽のワークショップに参加し、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専門家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を講師に迎え、クオリティの高い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舞台作品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を一緒に創り上げる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オリンピック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・パラリンピック競技大会の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レガシー</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としての障がいのある人の表現</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活動を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支援する人材の育成なども同時に行う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アーティストとして才能のある障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がい者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を発掘、評価を行い、広く一般の方に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作品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を知ってもらうため、公募展等を実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ともに、作品の販売等につながる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支援する。</a:t>
            </a:r>
          </a:p>
        </p:txBody>
      </p:sp>
      <p:pic>
        <p:nvPicPr>
          <p:cNvPr id="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6497" y="3921411"/>
            <a:ext cx="1224135" cy="123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図 15" descr="\\localhost\LIB\生涯スポーツ【容量上限182GBまでを目安に】\スポーツ振興G\15 東京オリンピック関係\オリンピアン・パラリンピアン派遣\H29\290906 中西悠子\当日の様子\128_0906\IMG_3938.JPG"/>
          <p:cNvPicPr/>
          <p:nvPr/>
        </p:nvPicPr>
        <p:blipFill rotWithShape="1">
          <a:blip r:embed="rId3" cstate="print">
            <a:extLst>
              <a:ext uri="{28A0092B-C50C-407E-A947-70E740481C1C}">
                <a14:useLocalDpi xmlns:a14="http://schemas.microsoft.com/office/drawing/2010/main" val="0"/>
              </a:ext>
            </a:extLst>
          </a:blip>
          <a:srcRect l="17910" b="17778"/>
          <a:stretch/>
        </p:blipFill>
        <p:spPr bwMode="auto">
          <a:xfrm>
            <a:off x="1496616" y="4653136"/>
            <a:ext cx="1512168" cy="1418593"/>
          </a:xfrm>
          <a:prstGeom prst="rect">
            <a:avLst/>
          </a:prstGeom>
          <a:noFill/>
          <a:ln>
            <a:noFill/>
          </a:ln>
        </p:spPr>
      </p:pic>
      <p:pic>
        <p:nvPicPr>
          <p:cNvPr id="17"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907" y="4999277"/>
            <a:ext cx="1656185" cy="1152128"/>
          </a:xfrm>
          <a:prstGeom prst="rect">
            <a:avLst/>
          </a:prstGeom>
          <a:noFill/>
          <a:ln>
            <a:noFill/>
          </a:ln>
          <a:effectLst/>
          <a:extLst/>
        </p:spPr>
      </p:pic>
      <p:pic>
        <p:nvPicPr>
          <p:cNvPr id="18" name="図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8901" y="5343417"/>
            <a:ext cx="1338436" cy="881609"/>
          </a:xfrm>
          <a:prstGeom prst="rect">
            <a:avLst/>
          </a:prstGeom>
          <a:noFill/>
          <a:ln>
            <a:noFill/>
          </a:ln>
        </p:spPr>
      </p:pic>
      <p:pic>
        <p:nvPicPr>
          <p:cNvPr id="19" name="図 1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1352" y="5313705"/>
            <a:ext cx="1440160" cy="871857"/>
          </a:xfrm>
          <a:prstGeom prst="rect">
            <a:avLst/>
          </a:prstGeom>
          <a:noFill/>
          <a:ln>
            <a:noFill/>
          </a:ln>
        </p:spPr>
      </p:pic>
    </p:spTree>
    <p:extLst>
      <p:ext uri="{BB962C8B-B14F-4D97-AF65-F5344CB8AC3E}">
        <p14:creationId xmlns:p14="http://schemas.microsoft.com/office/powerpoint/2010/main" val="18911575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45</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692695"/>
            <a:ext cx="9649072" cy="5769065"/>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3512840" y="4437111"/>
            <a:ext cx="6192688" cy="1872209"/>
          </a:xfrm>
          <a:prstGeom prst="rect">
            <a:avLst/>
          </a:prstGeom>
          <a:solidFill>
            <a:schemeClr val="bg1"/>
          </a:solidFill>
          <a:ln w="28575">
            <a:solidFill>
              <a:schemeClr val="bg1">
                <a:lumMod val="75000"/>
              </a:schemeClr>
            </a:solidFill>
          </a:ln>
        </p:spPr>
        <p:txBody>
          <a:bodyPr wrap="square" lIns="72000" tIns="36000" rIns="72000" bIns="36000" rtlCol="0">
            <a:noAutofit/>
          </a:bodyPr>
          <a:lstStyle/>
          <a:p>
            <a:pPr marL="95250" indent="-952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SIB</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ｿｰｼｬﾙｲﾝﾊﾟｸﾄﾎﾞﾝﾄﾞ</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を活用したがん検診受診勧奨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spc="-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spc="-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00" dirty="0" smtClean="0">
                <a:latin typeface="Meiryo UI" panose="020B0604030504040204" pitchFamily="50" charset="-128"/>
                <a:ea typeface="Meiryo UI" panose="020B0604030504040204" pitchFamily="50" charset="-128"/>
                <a:cs typeface="Meiryo UI" panose="020B0604030504040204" pitchFamily="50" charset="-128"/>
              </a:rPr>
              <a:t>和泉市･高石市</a:t>
            </a:r>
            <a:r>
              <a:rPr lang="en-US" altLang="ja-JP" sz="1400" spc="-1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pc="-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市民の健康寿命の延伸を目的として、民間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資金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を活用して大腸がん検診の受診勧奨を実施。民間事業者に事業を委託し、受診対象者を選定のうえ、リーフレットを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送付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し、大腸がん受診率向上をめざす。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72480" y="1124745"/>
            <a:ext cx="3140582" cy="5184576"/>
          </a:xfrm>
          <a:prstGeom prst="rect">
            <a:avLst/>
          </a:prstGeom>
          <a:solidFill>
            <a:schemeClr val="bg1"/>
          </a:solidFill>
          <a:ln w="28575">
            <a:solidFill>
              <a:schemeClr val="bg1">
                <a:lumMod val="75000"/>
              </a:schemeClr>
            </a:solidFill>
          </a:ln>
        </p:spPr>
        <p:txBody>
          <a:bodyPr wrap="square" lIns="72000" tIns="36000" rIns="72000" bIns="36000"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ビッグデータを活用した救急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・災害医療情報</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システム（大阪府）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を活用した病院選定が可能となるシステム「</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ORION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（オリオン）」を開発し、救急隊が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救急現場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で医療機関の受入状況や診療情報を確認できるよう、平成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年度から消防本部に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スマートフォン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を配備した。平成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年度からは、救急患者の容体に関する救急隊の観察結果など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の病院前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情報と、診断名や転帰などの病院後情報とリンクすることが可能となり、全国に類を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みない救急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医療のビッグデータのシステムを構築し、救急隊活動や、救急医療体制の検証・改善に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つなげて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いる。</a:t>
            </a: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0290" y="4509120"/>
            <a:ext cx="2420502" cy="175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3512840" y="1124745"/>
            <a:ext cx="6192688" cy="3168351"/>
          </a:xfrm>
          <a:prstGeom prst="rect">
            <a:avLst/>
          </a:prstGeom>
          <a:solidFill>
            <a:schemeClr val="bg1"/>
          </a:solidFill>
          <a:ln w="28575">
            <a:solidFill>
              <a:schemeClr val="bg1">
                <a:lumMod val="75000"/>
              </a:schemeClr>
            </a:solidFill>
          </a:ln>
        </p:spPr>
        <p:txBody>
          <a:bodyPr wrap="square" lIns="72000" tIns="36000" rIns="72000" bIns="36000"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医療・介護情報の連携システム（</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浪速区</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在宅</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連携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協議</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tabLst>
                <a:tab pos="4127500"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5169024" y="5755322"/>
            <a:ext cx="4608512" cy="553998"/>
          </a:xfrm>
          <a:prstGeom prst="rect">
            <a:avLst/>
          </a:prstGeom>
        </p:spPr>
        <p:txBody>
          <a:bodyPr wrap="square">
            <a:spAutoFit/>
          </a:bodyPr>
          <a:lstStyle/>
          <a:p>
            <a:pPr>
              <a:lnSpc>
                <a:spcPts val="1200"/>
              </a:lnSpc>
            </a:pPr>
            <a:r>
              <a:rPr lang="ja-JP" altLang="en-US" sz="1200" spc="-100" dirty="0" smtClean="0">
                <a:latin typeface="ＭＳ 明朝" panose="02020609040205080304" pitchFamily="17" charset="-128"/>
                <a:ea typeface="ＭＳ 明朝" panose="02020609040205080304" pitchFamily="17" charset="-128"/>
                <a:cs typeface="Meiryo UI" panose="020B0604030504040204" pitchFamily="50" charset="-128"/>
              </a:rPr>
              <a:t>＊</a:t>
            </a:r>
            <a:r>
              <a:rPr lang="en-US" altLang="ja-JP" sz="1200" spc="-100" dirty="0">
                <a:latin typeface="ＭＳ 明朝" panose="02020609040205080304" pitchFamily="17" charset="-128"/>
                <a:ea typeface="ＭＳ 明朝" panose="02020609040205080304" pitchFamily="17" charset="-128"/>
                <a:cs typeface="Meiryo UI" panose="020B0604030504040204" pitchFamily="50" charset="-128"/>
              </a:rPr>
              <a:t>SIB</a:t>
            </a:r>
            <a:r>
              <a:rPr lang="en-US" altLang="ja-JP" sz="1200" spc="-100" dirty="0" smtClean="0">
                <a:latin typeface="ＭＳ 明朝" panose="02020609040205080304" pitchFamily="17" charset="-128"/>
                <a:ea typeface="ＭＳ 明朝" panose="02020609040205080304" pitchFamily="17" charset="-128"/>
                <a:cs typeface="Meiryo UI" panose="020B0604030504040204" pitchFamily="50" charset="-128"/>
              </a:rPr>
              <a:t>:</a:t>
            </a:r>
            <a:r>
              <a:rPr lang="ja-JP" altLang="en-US" sz="1200" spc="-100" dirty="0">
                <a:latin typeface="ＭＳ 明朝" panose="02020609040205080304" pitchFamily="17" charset="-128"/>
                <a:ea typeface="ＭＳ 明朝" panose="02020609040205080304" pitchFamily="17" charset="-128"/>
                <a:cs typeface="Meiryo UI" panose="020B0604030504040204" pitchFamily="50" charset="-128"/>
              </a:rPr>
              <a:t>民間資金を活用した官民連携による社会課題解決の仕組み</a:t>
            </a:r>
            <a:r>
              <a:rPr lang="ja-JP" altLang="en-US" sz="1200" spc="-100" dirty="0" smtClean="0">
                <a:latin typeface="ＭＳ 明朝" panose="02020609040205080304" pitchFamily="17" charset="-128"/>
                <a:ea typeface="ＭＳ 明朝" panose="02020609040205080304" pitchFamily="17" charset="-128"/>
                <a:cs typeface="Meiryo UI" panose="020B0604030504040204" pitchFamily="50" charset="-128"/>
              </a:rPr>
              <a:t>。</a:t>
            </a:r>
            <a:endParaRPr lang="en-US" altLang="ja-JP" sz="1200" spc="-100" dirty="0" smtClean="0">
              <a:latin typeface="ＭＳ 明朝" panose="02020609040205080304" pitchFamily="17" charset="-128"/>
              <a:ea typeface="ＭＳ 明朝" panose="02020609040205080304" pitchFamily="17" charset="-128"/>
              <a:cs typeface="Meiryo UI" panose="020B0604030504040204" pitchFamily="50" charset="-128"/>
            </a:endParaRPr>
          </a:p>
          <a:p>
            <a:pPr marL="95250" indent="-95250">
              <a:lnSpc>
                <a:spcPts val="1200"/>
              </a:lnSpc>
            </a:pPr>
            <a:r>
              <a:rPr lang="ja-JP" altLang="en-US" sz="1200" spc="-100" dirty="0">
                <a:latin typeface="ＭＳ 明朝" panose="02020609040205080304" pitchFamily="17" charset="-128"/>
                <a:ea typeface="ＭＳ 明朝" panose="02020609040205080304" pitchFamily="17" charset="-128"/>
                <a:cs typeface="Meiryo UI" panose="020B0604030504040204" pitchFamily="50" charset="-128"/>
              </a:rPr>
              <a:t>　</a:t>
            </a:r>
            <a:r>
              <a:rPr lang="ja-JP" altLang="en-US" sz="1200" spc="-100" dirty="0" smtClean="0">
                <a:latin typeface="ＭＳ 明朝" panose="02020609040205080304" pitchFamily="17" charset="-128"/>
                <a:ea typeface="ＭＳ 明朝" panose="02020609040205080304" pitchFamily="17" charset="-128"/>
                <a:cs typeface="Meiryo UI" panose="020B0604030504040204" pitchFamily="50" charset="-128"/>
              </a:rPr>
              <a:t>民間</a:t>
            </a:r>
            <a:r>
              <a:rPr lang="ja-JP" altLang="en-US" sz="1200" spc="-100" dirty="0">
                <a:latin typeface="ＭＳ 明朝" panose="02020609040205080304" pitchFamily="17" charset="-128"/>
                <a:ea typeface="ＭＳ 明朝" panose="02020609040205080304" pitchFamily="17" charset="-128"/>
                <a:cs typeface="Meiryo UI" panose="020B0604030504040204" pitchFamily="50" charset="-128"/>
              </a:rPr>
              <a:t>の資金で優れた社会事業を実施し、事前に合意した成果が達成された場合、行政が成果に応じて資金提供者に費用を支払う</a:t>
            </a:r>
            <a:endParaRPr lang="en-US" altLang="ja-JP" sz="1200" spc="-100" dirty="0">
              <a:latin typeface="ＭＳ 明朝" panose="02020609040205080304" pitchFamily="17" charset="-128"/>
              <a:ea typeface="ＭＳ 明朝" panose="02020609040205080304" pitchFamily="17" charset="-128"/>
              <a:cs typeface="Meiryo UI" panose="020B0604030504040204"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7086" y="2009719"/>
            <a:ext cx="1984426" cy="146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Aケアカード」の画像検索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7451" y="1916832"/>
            <a:ext cx="1105312" cy="1646329"/>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656856" y="1471424"/>
            <a:ext cx="2664296" cy="2677656"/>
          </a:xfrm>
          <a:prstGeom prst="rect">
            <a:avLst/>
          </a:prstGeom>
        </p:spPr>
        <p:txBody>
          <a:bodyPr wrap="square">
            <a:spAutoFit/>
          </a:bodyPr>
          <a:lstStyle/>
          <a:p>
            <a:pPr>
              <a:tabLst>
                <a:tab pos="4127500" algn="l"/>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浪速区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の医師会、歯科医師会、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薬剤師会、区内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訪問看護ステーション、居宅介護事業者連絡会が共同で「医療・介護情報連携システム」を整備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4127500"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多職種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情報をコンピューターで管理し、医療と介護が手をつなぐことで、より適切な診療やアドバイス、介護サービスを受ける事ができる。また、薬の重複投与や無駄な検査を防ぐことが可能で、医療費の節約も期待でき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74642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46</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178629" y="1240406"/>
            <a:ext cx="3502563" cy="3124698"/>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発達障</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児者支援の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ライフステージ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応じた切れ目ない支援体制を整備するため、医療や福祉、教育に関わる人材の育成や、支援を担う機関の支援力の向上を図るとともに、これらの人材や機関が面として機能するようネットワーク化を進める。また、家族への支援や、府民理解を促す取組等を進め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753199" y="1240406"/>
            <a:ext cx="2952503" cy="5068913"/>
          </a:xfrm>
          <a:prstGeom prst="rect">
            <a:avLst/>
          </a:prstGeom>
          <a:solidFill>
            <a:schemeClr val="bg1"/>
          </a:solidFill>
          <a:ln w="28575">
            <a:solidFill>
              <a:schemeClr val="bg1">
                <a:lumMod val="75000"/>
              </a:schemeClr>
            </a:solidFill>
          </a:ln>
        </p:spPr>
        <p:txBody>
          <a:bodyPr wrap="square" rtlCol="0">
            <a:noAutofit/>
          </a:bodyPr>
          <a:lstStyle/>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医療体制構築に向けた取組み（周産期医療体制）（精神科病院への転院受入･外来対応の体制整備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新生児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診療相互援助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産婦人科診療相互援助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システムを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中心に、高度専門的な医療を効果的に提供し、地域で安心して子どもを産むことができる周産期医療体制を構築している。</a:t>
            </a: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全国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に先駆けて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より、夜間・休日において、一般科救急医療機関において精神科合併症患者を治療する際に精神科医師による電話コンサルを受けることが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身体的処置を終えた患者に対し、必要に応じて精神科病院への転院受入・外来対応を行うための体制を整備し、府民の安全・安心確保に貢献しており、他府県のモデルとなっている。</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72480" y="1240406"/>
            <a:ext cx="2808312" cy="5068913"/>
          </a:xfrm>
          <a:prstGeom prst="rect">
            <a:avLst/>
          </a:prstGeom>
          <a:solidFill>
            <a:schemeClr val="bg1"/>
          </a:solidFill>
          <a:ln w="28575">
            <a:solidFill>
              <a:schemeClr val="bg1">
                <a:lumMod val="75000"/>
              </a:schemeClr>
            </a:solidFill>
          </a:ln>
        </p:spPr>
        <p:txBody>
          <a:bodyPr wrap="square" rtlCol="0">
            <a:noAutofit/>
          </a:bodyPr>
          <a:lstStyle/>
          <a:p>
            <a:pPr marL="87313" indent="-8731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地域と連携した循環器疾患予防の研究（八尾市南高安の事例）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、八尾市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ん循環器病予防センターでは細密な問診、健診結果、及び循環器疾患発生調査を同じ地域（八尾市南高安）で長年継続して行っている。その結果を集計したデータでは、個々人の日常生活に踏み込んだ、精度の高い分析が可能と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同じ地域で循環器疾患発症及びそのリスク因子の状況を継続して、モニタリングすることで、社会の変遷に伴い浮上する健康上の問題点を検出し、改善のための保健指導ツールの開発につなげることができる。それらをホームページでダウンロードできるよう公開し、開発したツール・資材等、各市町村等で活用できるようにしている。　</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178629" y="4509120"/>
            <a:ext cx="3502563" cy="1800199"/>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重症心身障がい児者地域ケアシステム整備に向けた</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取組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医療的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ケアが必要な重症心身障がい児者の地域生活を支える地域ケアシステムの強化のため、医療型短期入所事業所の整備促進を図るとともに、訪問看護師等の人材の育成を行う。</a:t>
            </a: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71312">
            <a:off x="4353737" y="3383086"/>
            <a:ext cx="615055" cy="7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25384">
            <a:off x="5029982" y="3409444"/>
            <a:ext cx="531590" cy="73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118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47</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344488" y="1196752"/>
            <a:ext cx="5832648"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高度先進的ながん医療の国内外の提供・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大阪国際がんセンターは、国から特定機能病院の承認を受けたがん医療の基幹病院として、高度先進的ながん医療の提供・研究をしている。</a:t>
            </a: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（主な取り組み）</a:t>
            </a:r>
          </a:p>
          <a:p>
            <a:pPr marL="273050" indent="-2730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ロボット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手術等の低侵襲治療や分子標的治療などの先進医療を実施するとともに、難治がんの治療法の開発等に取り組んでいる。</a:t>
            </a:r>
          </a:p>
          <a:p>
            <a:pPr marL="273050" indent="-2730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患者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提供を受けたがん組織を培養する技術を活用して、研究所に「がん細胞ポート／キャンサーセルポート（仮称）」を新設し、生きたままのがん細胞を元に抗がん剤の効果を確認することで、患者ごとの最適な抗がん剤の特定や創薬支援に取り組むこととしている。</a:t>
            </a:r>
          </a:p>
          <a:p>
            <a:pPr marL="273050" indent="-2730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大手前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病院や重粒子線がん治療施設（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開設予定）との連携により、患者に対して最適な医療の提供を目指して、診療データの相互閲覧システムの導入に取り組んでいる。</a:t>
            </a:r>
          </a:p>
          <a:p>
            <a:pPr marL="87313" indent="-87313"/>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6" descr="大阪国際がんセンター">
            <a:hlinkClick r:id="rId2" tooltip="大阪国際がんセンター"/>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236" y="4380858"/>
            <a:ext cx="2171700" cy="173736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6321152" y="1196752"/>
            <a:ext cx="3312368"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大阪重粒子線センター（仮称）の運営に向けた取組み（公益財団法人大阪国際がん治療財団）</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初の重粒子線がん治療施設で、全ての治療室で最新のスキャニング照射による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治療を行っている。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隣接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する大阪国際がんセンターと連携し、総合的ながん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治療が可能。</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大阪の中心に位置しており、通院治療に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適して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働きながら</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治療も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descr="大阪重粒子線センターの特長"/>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4311" y="4365104"/>
            <a:ext cx="2935605"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936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48</a:t>
            </a:fld>
            <a:endParaRPr lang="ja-JP" altLang="en-US" dirty="0"/>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9"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44488" y="1124744"/>
            <a:ext cx="5688632"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既存医薬品リファンピシンを使用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認知症予防に向けた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大阪市立大学、金沢大学、富山大学、米国ノースウェスタン大学）</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既存医薬品であるリファンピシンに認知症を予防する広い作用があることを世界で初めて突き止めた。</a:t>
            </a: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認知症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発症前からの予防が重要であると最近では考えられている。予防薬に必要な条件は、安全・安価・内服可能で、できれば一剤で認知症の様々な原因タンパク質に作用できることである。認知症にはアルツハイマー病、前頭側頭型認知症、レビー小体型認知症などがあるが、その原因タンパク質はそれぞれアミロイ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シヌクレインであることがわかっている。研究グループは、結核やハンセン病などの治療に使われてきた抗生物質リファンピシンに、アミロイド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ヌクレインのオリゴマー形成を抑える作用があることを発見した。リファンピシンは古くからある薬なので副作用に関する情報も蓄積されており、今ではジェネリック医薬品として安価に供給されている。今回の発見は、リファンピシンあるいはその誘導体が様々な認知症の予防薬として有望であることを示唆している。</a:t>
            </a:r>
          </a:p>
          <a:p>
            <a:pPr marL="363538" indent="-363538"/>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520" y="4509120"/>
            <a:ext cx="2361571" cy="164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96816" y="4775906"/>
            <a:ext cx="2361570" cy="111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6249143" y="1145275"/>
            <a:ext cx="3312367" cy="2520280"/>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認知症の早期発見などの研究で大阪市立大学が民間企業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社と連携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大阪市立大学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は全国の都道府県の中でも平均寿命が短く、産学連携による健康促進の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仕組みづくり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が急がれており、認知症予防など健康関連の研究や健康データを解析するための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人工知能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（ＡＩ）などの技術の活用や研究に携わる人材の交流で協力する。</a:t>
            </a: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263974" y="3789040"/>
            <a:ext cx="3297537" cy="2520280"/>
          </a:xfrm>
          <a:prstGeom prst="rect">
            <a:avLst/>
          </a:prstGeom>
          <a:solidFill>
            <a:schemeClr val="bg1"/>
          </a:solidFill>
          <a:ln w="28575">
            <a:solidFill>
              <a:schemeClr val="bg1">
                <a:lumMod val="75000"/>
              </a:schemeClr>
            </a:solidFill>
          </a:ln>
        </p:spPr>
        <p:txBody>
          <a:bodyPr wrap="square" rtlCol="0">
            <a:no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予防接種費用の助成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（千早赤阪村）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全国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に先駆けて、感染防止をさらに強化するため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、独自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に従来０～２歳未満児に行っていた任意予防接種費用の助成拡大（０歳～小学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年生まで）を行っている。　これは全国初の取り組みである。助成金は１回あたり上限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108709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610152" y="6492495"/>
            <a:ext cx="2311400" cy="365125"/>
          </a:xfrm>
        </p:spPr>
        <p:txBody>
          <a:bodyPr/>
          <a:lstStyle/>
          <a:p>
            <a:fld id="{BEB6DAC5-B160-4734-A572-724026CC2364}" type="slidenum">
              <a:rPr lang="ja-JP" altLang="en-US" smtClean="0"/>
              <a:pPr/>
              <a:t>49</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≪医療・介護≫</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5025008" y="1283486"/>
            <a:ext cx="4537948"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細胞研究所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ＣｉＲＡ（</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京都大学）</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細胞ストックを柱とした再生医療の普及と</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細胞による個別化医薬の実現と難病の創薬、</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細胞を利用した新たな生命科学と医療の開拓、日本最高レベルの研究支援体制と研究環境の整備に向けた取組みを推進。</a:t>
            </a:r>
          </a:p>
        </p:txBody>
      </p:sp>
      <p:pic>
        <p:nvPicPr>
          <p:cNvPr id="13" name="Picture 6" descr="「京都大学　ＩＰＳ」の画像検索結果">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166" y="3789040"/>
            <a:ext cx="2851165" cy="22322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344488" y="1283486"/>
            <a:ext cx="4527443"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ホウ素中性子</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捕捉療法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大学、大阪大学、大阪府立大学、大阪医科大学、熊取町、大阪府等）</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熊取町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にある京都大学原子炉実験所において研究が進められている革新的がん治療法</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世界初の治験が実施されており、大阪医科大学内に整備中の医療拠点において、数年後に、世界で初めて、医療として開始される見込み。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大阪府立大学は、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の進展に不可欠なホウ素薬剤開発の研究拠点となっている。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2" descr="Y:\01_事業推進グループ\40.  熊取アトム・ＢＮＣＴ\H28\熊取町への宿題検討\府事業化検討\地域再生計画\地域再生計画画像\写真１（医療拠点イメージ）.png"/>
          <p:cNvPicPr>
            <a:picLocks noChangeAspect="1" noChangeArrowheads="1"/>
          </p:cNvPicPr>
          <p:nvPr/>
        </p:nvPicPr>
        <p:blipFill rotWithShape="1">
          <a:blip r:embed="rId4">
            <a:extLst>
              <a:ext uri="{28A0092B-C50C-407E-A947-70E740481C1C}">
                <a14:useLocalDpi xmlns:a14="http://schemas.microsoft.com/office/drawing/2010/main" val="0"/>
              </a:ext>
            </a:extLst>
          </a:blip>
          <a:srcRect t="9298"/>
          <a:stretch/>
        </p:blipFill>
        <p:spPr bwMode="auto">
          <a:xfrm>
            <a:off x="1435113" y="4263326"/>
            <a:ext cx="2490210" cy="164142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2634708" y="5899765"/>
            <a:ext cx="1562907" cy="307777"/>
          </a:xfrm>
          <a:prstGeom prst="rect">
            <a:avLst/>
          </a:prstGeom>
          <a:noFill/>
        </p:spPr>
        <p:txBody>
          <a:bodyPr wrap="square" rtlCol="0">
            <a:spAutoFit/>
          </a:bodyPr>
          <a:lstStyle/>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医療拠点イメージ</a:t>
            </a:r>
          </a:p>
        </p:txBody>
      </p:sp>
    </p:spTree>
    <p:extLst>
      <p:ext uri="{BB962C8B-B14F-4D97-AF65-F5344CB8AC3E}">
        <p14:creationId xmlns:p14="http://schemas.microsoft.com/office/powerpoint/2010/main" val="199363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9154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ビジョンの目的</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16496" y="908720"/>
            <a:ext cx="8928992" cy="733534"/>
          </a:xfrm>
          <a:prstGeom prst="rect">
            <a:avLst/>
          </a:prstGeom>
          <a:noFill/>
        </p:spPr>
        <p:txBody>
          <a:bodyPr wrap="square" rtlCol="0">
            <a:spAutoFit/>
          </a:bodyPr>
          <a:lstStyle/>
          <a:p>
            <a:pPr algn="ctr">
              <a:lnSpc>
                <a:spcPts val="2500"/>
              </a:lnSpc>
            </a:pPr>
            <a:r>
              <a:rPr lang="ja-JP" altLang="en-US" sz="2400" spc="300" dirty="0" smtClean="0">
                <a:latin typeface="Meiryo UI" panose="020B0604030504040204" pitchFamily="50" charset="-128"/>
                <a:ea typeface="Meiryo UI" panose="020B0604030504040204" pitchFamily="50" charset="-128"/>
                <a:cs typeface="Meiryo UI" panose="020B0604030504040204" pitchFamily="50" charset="-128"/>
              </a:rPr>
              <a:t>　生涯を通じて心身ともに健康で、</a:t>
            </a:r>
            <a:r>
              <a:rPr lang="ja-JP" altLang="en-US" sz="2400" spc="300" dirty="0">
                <a:latin typeface="Meiryo UI" panose="020B0604030504040204" pitchFamily="50" charset="-128"/>
                <a:ea typeface="Meiryo UI" panose="020B0604030504040204" pitchFamily="50" charset="-128"/>
                <a:cs typeface="Meiryo UI" panose="020B0604030504040204" pitchFamily="50" charset="-128"/>
              </a:rPr>
              <a:t>それぞれ</a:t>
            </a:r>
            <a:r>
              <a:rPr lang="ja-JP" altLang="en-US" sz="2400" spc="300" dirty="0" smtClean="0">
                <a:latin typeface="Meiryo UI" panose="020B0604030504040204" pitchFamily="50" charset="-128"/>
                <a:ea typeface="Meiryo UI" panose="020B0604030504040204" pitchFamily="50" charset="-128"/>
                <a:cs typeface="Meiryo UI" panose="020B0604030504040204" pitchFamily="50" charset="-128"/>
              </a:rPr>
              <a:t>の能力を活かして</a:t>
            </a:r>
            <a:endParaRPr lang="en-US" altLang="ja-JP" sz="2400" spc="3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2500"/>
              </a:lnSpc>
            </a:pPr>
            <a:r>
              <a:rPr lang="ja-JP" altLang="en-US" sz="2400" spc="300" dirty="0" smtClean="0">
                <a:latin typeface="Meiryo UI" panose="020B0604030504040204" pitchFamily="50" charset="-128"/>
                <a:ea typeface="Meiryo UI" panose="020B0604030504040204" pitchFamily="50" charset="-128"/>
                <a:cs typeface="Meiryo UI" panose="020B0604030504040204" pitchFamily="50" charset="-128"/>
              </a:rPr>
              <a:t>輝きながら暮らし続けることは、全ての</a:t>
            </a:r>
            <a:r>
              <a:rPr lang="ja-JP" altLang="en-US" sz="2400" spc="300" dirty="0">
                <a:latin typeface="Meiryo UI" panose="020B0604030504040204" pitchFamily="50" charset="-128"/>
                <a:ea typeface="Meiryo UI" panose="020B0604030504040204" pitchFamily="50" charset="-128"/>
                <a:cs typeface="Meiryo UI" panose="020B0604030504040204" pitchFamily="50" charset="-128"/>
              </a:rPr>
              <a:t>人々</a:t>
            </a:r>
            <a:r>
              <a:rPr lang="ja-JP" altLang="en-US" sz="2400" spc="300" dirty="0" smtClean="0">
                <a:latin typeface="Meiryo UI" panose="020B0604030504040204" pitchFamily="50" charset="-128"/>
                <a:ea typeface="Meiryo UI" panose="020B0604030504040204" pitchFamily="50" charset="-128"/>
                <a:cs typeface="Meiryo UI" panose="020B0604030504040204" pitchFamily="50" charset="-128"/>
              </a:rPr>
              <a:t>に共通の願い。</a:t>
            </a:r>
            <a:endParaRPr lang="en-US" altLang="ja-JP" sz="2400" spc="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416496" y="1772816"/>
            <a:ext cx="8928992" cy="3168352"/>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rtlCol="0" anchor="ctr"/>
          <a:lstStyle/>
          <a:p>
            <a:pPr>
              <a:lnSpc>
                <a:spcPts val="2500"/>
              </a:lnSpc>
            </a:pP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このビジョンの目的は、誘致をめざす万博のテーマ・コンセプトを踏まえ、開催地の大阪から、いのち・健康を軸に「人々の幸福な生き方」と「それを支える社会・経済システム」に</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係る分野での様々な主体による幅広い取組を着実に進めるとともに、</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超スマート社会の到来を見据えた革新技術の活用も踏まえ、先駆的</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な取組を</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積み重ねることで、大阪が世界における課題解決と未来創造のフロントランナーとなること。</a:t>
            </a:r>
            <a:endPar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pPr>
            <a:endPar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pP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そして、こうしたオール大阪の取組の積み重ね</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を国内外に発信することで、相互交流を深め、更なるイノベーションを通して、より豊かで調和のある望ましい未来社会の実現に貢献すること</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16496" y="5453616"/>
            <a:ext cx="8928992" cy="1374735"/>
          </a:xfrm>
          <a:prstGeom prst="rect">
            <a:avLst/>
          </a:prstGeom>
          <a:noFill/>
        </p:spPr>
        <p:txBody>
          <a:bodyPr wrap="square" rtlCol="0">
            <a:spAutoFit/>
          </a:bodyPr>
          <a:lstStyle/>
          <a:p>
            <a:pPr>
              <a:lnSpc>
                <a:spcPts val="25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人類共通の願いを実現し、その成果</a:t>
            </a:r>
            <a:r>
              <a:rPr lang="ja-JP" altLang="en-US" dirty="0">
                <a:latin typeface="Meiryo UI" panose="020B0604030504040204" pitchFamily="50" charset="-128"/>
                <a:ea typeface="Meiryo UI" panose="020B0604030504040204" pitchFamily="50" charset="-128"/>
                <a:cs typeface="Meiryo UI" panose="020B0604030504040204" pitchFamily="50" charset="-128"/>
              </a:rPr>
              <a:t>を世界に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示すため</a:t>
            </a:r>
            <a:r>
              <a:rPr lang="ja-JP" altLang="en-US" dirty="0">
                <a:latin typeface="Meiryo UI" panose="020B0604030504040204" pitchFamily="50" charset="-128"/>
                <a:ea typeface="Meiryo UI" panose="020B0604030504040204" pitchFamily="50" charset="-128"/>
                <a:cs typeface="Meiryo UI" panose="020B0604030504040204" pitchFamily="50" charset="-128"/>
              </a:rPr>
              <a:t>には</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、現状の大阪の強み</a:t>
            </a:r>
            <a:r>
              <a:rPr lang="ja-JP" altLang="en-US" dirty="0">
                <a:latin typeface="Meiryo UI" panose="020B0604030504040204" pitchFamily="50" charset="-128"/>
                <a:ea typeface="Meiryo UI" panose="020B0604030504040204" pitchFamily="50" charset="-128"/>
                <a:cs typeface="Meiryo UI" panose="020B0604030504040204" pitchFamily="50" charset="-128"/>
              </a:rPr>
              <a:t>や課題を挙げ、課題解決の方向性がどうある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べきか考え、大阪府、住民に身近な行政サービスを担う府内市町村、産業振興を担う産業界、学界、府民など幅広い関係者が連携し、総合力を発揮して進めていく必要</a:t>
            </a:r>
            <a:r>
              <a:rPr lang="ja-JP" altLang="en-US" dirty="0">
                <a:latin typeface="Meiryo UI" panose="020B0604030504040204" pitchFamily="50" charset="-128"/>
                <a:ea typeface="Meiryo UI" panose="020B0604030504040204" pitchFamily="50" charset="-128"/>
                <a:cs typeface="Meiryo UI" panose="020B0604030504040204" pitchFamily="50" charset="-128"/>
              </a:rPr>
              <a:t>がある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二等辺三角形 3"/>
          <p:cNvSpPr/>
          <p:nvPr/>
        </p:nvSpPr>
        <p:spPr>
          <a:xfrm rot="10800000">
            <a:off x="3548844" y="5085184"/>
            <a:ext cx="2664296" cy="247701"/>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5" name="スライド番号プレースホルダー 4"/>
          <p:cNvSpPr>
            <a:spLocks noGrp="1"/>
          </p:cNvSpPr>
          <p:nvPr>
            <p:ph type="sldNum" sz="quarter" idx="12"/>
          </p:nvPr>
        </p:nvSpPr>
        <p:spPr/>
        <p:txBody>
          <a:bodyPr/>
          <a:lstStyle/>
          <a:p>
            <a:fld id="{BEB6DAC5-B160-4734-A572-724026CC2364}" type="slidenum">
              <a:rPr lang="ja-JP" altLang="en-US" smtClean="0"/>
              <a:pPr/>
              <a:t>5</a:t>
            </a:fld>
            <a:endParaRPr lang="ja-JP" altLang="en-US" dirty="0"/>
          </a:p>
        </p:txBody>
      </p:sp>
    </p:spTree>
    <p:extLst>
      <p:ext uri="{BB962C8B-B14F-4D97-AF65-F5344CB8AC3E}">
        <p14:creationId xmlns:p14="http://schemas.microsoft.com/office/powerpoint/2010/main" val="2763290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50</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≪医療・介護≫</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2"/>
          <p:cNvSpPr txBox="1">
            <a:spLocks/>
          </p:cNvSpPr>
          <p:nvPr/>
        </p:nvSpPr>
        <p:spPr>
          <a:xfrm>
            <a:off x="7576336" y="649249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B6DAC5-B160-4734-A572-724026CC2364}" type="slidenum">
              <a:rPr lang="ja-JP" altLang="en-US" smtClean="0"/>
              <a:pPr/>
              <a:t>50</a:t>
            </a:fld>
            <a:endParaRPr lang="ja-JP" altLang="en-US" dirty="0"/>
          </a:p>
        </p:txBody>
      </p:sp>
      <p:sp>
        <p:nvSpPr>
          <p:cNvPr id="8" name="正方形/長方形 7"/>
          <p:cNvSpPr/>
          <p:nvPr/>
        </p:nvSpPr>
        <p:spPr>
          <a:xfrm>
            <a:off x="272480" y="1268760"/>
            <a:ext cx="3816424"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ご当地健康</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体操で要介護認定率が低下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大東市）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主体で介護予防に取組む事業（高齢者向けのご当地健康体操「大東元気でまっせ体操」の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普及）を市内全域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で展開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、老人クラブ、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校区福祉</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委員会、自主グループ等の地域団体が担い手となり、活動を始め、平成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人の市民が週１～</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回ペースで実施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口腔</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機能向上のための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体操も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実施。活動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の成果は、医療費や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要介護定率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の抑制につながっている。一時は全国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を上回っていた要介護認定率が下回り、医療費も、体操をしていた人がしていない人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抑制されていることが確認された。</a:t>
            </a:r>
          </a:p>
          <a:p>
            <a:pPr marL="363538" indent="-363538"/>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232920" y="1268760"/>
            <a:ext cx="2672590"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支援介護の独自の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ポラリス）</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ポラリス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のデイサービスでは、「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やりたい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こと」「いきたいところ」といった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一人ひとりの目標・目的を実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現する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ために必要なプログラムを実践</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。そして本人だけでなく、家族</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やケアマネージャー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の協力も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得ながら自宅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での生活の中にある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改善点を見つけ出し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、サポートをおこなう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介護度の改善」＝「自宅での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負担軽減」という部分を視野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に入れた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自立支援介護に取り組んでいる。</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041232" y="1268760"/>
            <a:ext cx="2592287" cy="50405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ROBOHELPER SASUKE</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マッスル株式会社）</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被介護者の下に敷いたシートごと優しく抱きかかえるよう移乗が可能で、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体圧分散</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により被介護者への負担も軽減。</a:t>
            </a: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簡単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操作により介護者の腕の一部のようにパワーアシストし、バッテリー駆動、</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キャスタ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装備により被介護者を乗せたまま、ベッド⇔車椅子間を楽に移動可能。</a:t>
            </a:r>
          </a:p>
          <a:p>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580" y="4549680"/>
            <a:ext cx="2016224" cy="1695978"/>
          </a:xfrm>
          <a:prstGeom prst="rect">
            <a:avLst/>
          </a:prstGeom>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914" y="4019922"/>
            <a:ext cx="1896171" cy="214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720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EB6DAC5-B160-4734-A572-724026CC2364}" type="slidenum">
              <a:rPr lang="ja-JP" altLang="en-US" smtClean="0"/>
              <a:pPr/>
              <a:t>51</a:t>
            </a:fld>
            <a:endParaRPr lang="ja-JP" altLang="en-US" dirty="0"/>
          </a:p>
        </p:txBody>
      </p:sp>
      <p:sp>
        <p:nvSpPr>
          <p:cNvPr id="6"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具体的な取組：健康な生活</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医療・介護</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06671" y="3617016"/>
            <a:ext cx="3024336" cy="2764312"/>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健康体操を用いた介護予防・健康増進に向けた取組み</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（島本町</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柏原市</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大阪狭山市</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交野市</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太子町</a:t>
            </a:r>
            <a:r>
              <a:rPr lang="en-US" altLang="ja-JP" sz="1400"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latin typeface="Meiryo UI" panose="020B0604030504040204" pitchFamily="50" charset="-128"/>
                <a:ea typeface="Meiryo UI" panose="020B0604030504040204" pitchFamily="50" charset="-128"/>
                <a:cs typeface="Meiryo UI" panose="020B0604030504040204" pitchFamily="50" charset="-128"/>
              </a:rPr>
              <a:t>河南町</a:t>
            </a:r>
            <a:r>
              <a:rPr lang="ja-JP" altLang="en-US" sz="1400" spc="-1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descr="C:\Users\HottaA\AppData\Local\Microsoft\Windows\Temporary Internet Files\Content.Outlook\WAW3VXIB\P104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3213" y="4420668"/>
            <a:ext cx="1499770" cy="996548"/>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06671" y="1268760"/>
            <a:ext cx="3024336" cy="2232248"/>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高齢者への訪問による介護</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予防（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藤井寺市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「いつまでも元気ハツラツな生活を楽しめるよう、ヨボヨボを予防しましょう」を合</a:t>
            </a:r>
          </a:p>
          <a:p>
            <a:pPr marL="82550" indent="-82550"/>
            <a:r>
              <a:rPr lang="ja-JP" altLang="en-US" sz="1400" dirty="0">
                <a:latin typeface="Meiryo UI" panose="020B0604030504040204" pitchFamily="50" charset="-128"/>
                <a:ea typeface="Meiryo UI" panose="020B0604030504040204" pitchFamily="50" charset="-128"/>
                <a:cs typeface="Meiryo UI" panose="020B0604030504040204" pitchFamily="50" charset="-128"/>
              </a:rPr>
              <a:t>言葉に、高齢者の自立した日常生活を支援するため、平成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リハビリ職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（作業療法士・理学療法士）とケアマネジャーが協働で訪問する取組みを行って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433413" y="1268760"/>
            <a:ext cx="2982726" cy="5112569"/>
          </a:xfrm>
          <a:prstGeom prst="rect">
            <a:avLst/>
          </a:prstGeom>
          <a:solidFill>
            <a:schemeClr val="bg1"/>
          </a:solidFill>
          <a:ln w="28575">
            <a:solidFill>
              <a:schemeClr val="bg1">
                <a:lumMod val="75000"/>
              </a:schemeClr>
            </a:solidFill>
          </a:ln>
        </p:spPr>
        <p:txBody>
          <a:bodyPr wrap="square" rtlCol="0">
            <a:noAutofit/>
          </a:bodyPr>
          <a:lstStyle/>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民間事業者と連携した「健康づくり・介護予防拠点」の形成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羽曳野市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健康寿命を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できる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かぎり平均寿命に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近づけ、住み慣れた場所で自分らしい暮らしを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いつまで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も続ける事を目的として、身近な場所で気軽に運動に取り組むきっかけ作りの場となる「健康</a:t>
            </a:r>
          </a:p>
          <a:p>
            <a:pPr marL="82550" indent="-8255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づくり・介護予防拠点」を整備し、ミズノスポーツサービス株式会社との連携により、高齢者や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年層を対象に、専門スタッフの指導のもと、運動機器や機能性グッズを利用した、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ヶ月間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の多様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な運動プログラムを実施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p>
            <a:pPr marL="82550" indent="-825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受講終了後も、継続して運動を行い、運動習慣を身につけられるよう受講修了者をサポートするフォローアップを展開している。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今後、さらに、「健康づくり・介護予防拠点」の地域への拡充を図り、健康づくり・介護予防を推進する。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077" y="5023093"/>
            <a:ext cx="1864301" cy="110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6524632" y="1268760"/>
            <a:ext cx="3036880" cy="309634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時間多言語コールセンターによる病院紹介　（大阪観光局）</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Call Center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を設置し、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時間、英語、中国語、韓国語の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言語による医療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機関紹介を行う</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ことで、大阪に滞在する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行者の安心をサポートして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6524632" y="4509119"/>
            <a:ext cx="3036880" cy="187220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国際医療交流の推進（大阪府）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「りんくうタウン・泉佐野市域」地域活性化総合特区において、事業者等による地域の医療・観光資源を活用した国際医療交流のさらなる推進や急増する訪日外国人を積極的に受け入れる取組を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p:cNvPicPr>
            <a:picLocks noChangeAspect="1"/>
          </p:cNvPicPr>
          <p:nvPr/>
        </p:nvPicPr>
        <p:blipFill>
          <a:blip r:embed="rId4"/>
          <a:stretch>
            <a:fillRect/>
          </a:stretch>
        </p:blipFill>
        <p:spPr>
          <a:xfrm>
            <a:off x="7459254" y="3114942"/>
            <a:ext cx="1167635" cy="1178154"/>
          </a:xfrm>
          <a:prstGeom prst="rect">
            <a:avLst/>
          </a:prstGeom>
        </p:spPr>
      </p:pic>
    </p:spTree>
    <p:extLst>
      <p:ext uri="{BB962C8B-B14F-4D97-AF65-F5344CB8AC3E}">
        <p14:creationId xmlns:p14="http://schemas.microsoft.com/office/powerpoint/2010/main" val="16044280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活躍できる社会</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208584" y="3501008"/>
            <a:ext cx="7056784" cy="1752600"/>
          </a:xfrm>
        </p:spPr>
        <p:txBody>
          <a:bodyPr/>
          <a:lstStyle/>
          <a:p>
            <a:pPr indent="812800"/>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一人ひとりのポテンシャルや個性を発揮し活躍できる社会の</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433306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53</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344488" y="1210158"/>
            <a:ext cx="2952328" cy="323129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小・中学校の英語教育の充実（大阪府）</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大阪府が独自に開発した小学校英語学習</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DVD</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DREAM</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」の普及や、中学校の英語の授業改善のための研修を実施。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440832" y="1210156"/>
            <a:ext cx="3024336" cy="51711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、地域が連携した全国のモデルとなるフリースクール運営　</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法人トイボックス等）</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一人ひとりの子どもの学習進度やニーズに合わせたカリキュラム策定に加え、全国のモデル事業として、市、</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法人トイボックス</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スマイルファクトリー、地域が連携しながら、フリースクールを設置・運営するなど、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不登校児童・生徒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を総合的に支援。</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正方形/長方形 11"/>
          <p:cNvSpPr/>
          <p:nvPr/>
        </p:nvSpPr>
        <p:spPr>
          <a:xfrm>
            <a:off x="336419" y="4509120"/>
            <a:ext cx="2952328" cy="187220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多様な学びを支える特色ある府立学校づくり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spcBef>
                <a:spcPts val="600"/>
              </a:spcBef>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グローバルリーダーズハイスクール（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GLHS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）や、生徒の学び直し等を支援するエンパワメントスクールの充実など、グローバル社会で活躍できる人材の育成や社会の変化やニーズを踏まえた府立学校の充実を進めて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6583476" y="1203351"/>
            <a:ext cx="3024336" cy="517797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indent="-8731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建設事業の生産性向上と労働環境の改善に資するＩＣＴ施工</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indent="-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安威川ダムの建設において、転圧管理やバックホウ、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次元データによる工事の進捗管理等最先端技術を活用した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施工を実施。工事の効率的な実施や現場での安全性向上に大きく寄与。</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indent="-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（施工：</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大林組･前田建設工業･奥村組･日本国土開発特定建設工事共同企業体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64127" y="4441455"/>
            <a:ext cx="2799670" cy="1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HottaA\AppData\Local\Microsoft\Windows\Temporary Internet Files\Content.Outlook\WAW3VXIB\SF_003jpg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2920" y="4672339"/>
            <a:ext cx="2088231" cy="1545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4445" y="3722077"/>
            <a:ext cx="2006713" cy="1467544"/>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DREAM全巻"/>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443" y="2860735"/>
            <a:ext cx="1708253" cy="1144329"/>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p:cNvPicPr>
            <a:picLocks noChangeAspect="1"/>
          </p:cNvPicPr>
          <p:nvPr/>
        </p:nvPicPr>
        <p:blipFill rotWithShape="1">
          <a:blip r:embed="rId6" cstate="print">
            <a:extLst>
              <a:ext uri="{28A0092B-C50C-407E-A947-70E740481C1C}">
                <a14:useLocalDpi xmlns:a14="http://schemas.microsoft.com/office/drawing/2010/main" val="0"/>
              </a:ext>
            </a:extLst>
          </a:blip>
          <a:srcRect l="10658" r="13226" b="10206"/>
          <a:stretch/>
        </p:blipFill>
        <p:spPr>
          <a:xfrm>
            <a:off x="1568624" y="3268749"/>
            <a:ext cx="1578060" cy="1047180"/>
          </a:xfrm>
          <a:prstGeom prst="rect">
            <a:avLst/>
          </a:prstGeom>
          <a:ln w="19050">
            <a:solidFill>
              <a:schemeClr val="bg1"/>
            </a:solidFill>
          </a:ln>
          <a:effectLst/>
        </p:spPr>
      </p:pic>
    </p:spTree>
    <p:extLst>
      <p:ext uri="{BB962C8B-B14F-4D97-AF65-F5344CB8AC3E}">
        <p14:creationId xmlns:p14="http://schemas.microsoft.com/office/powerpoint/2010/main" val="21413179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具体</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54</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344488" y="1196752"/>
            <a:ext cx="3024336"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行政と経済団体等が連携した女性の活躍</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大阪府、関西経済連合会、大阪商工会議所等）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841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自らの意思によって持てる能力を十分に発揮し、様々な分野で活躍できる社会の実現に向けて、行政と経済団体、大学等が相互に連携・協力し、オール大阪で女性の活躍推進の機運を盛り上げるため「ＯＳＡＫＡ女性活躍推進会議」を設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841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イベント等を集中的に実施する「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女性活躍推進月間」（毎年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取組や、女性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の活躍推進のための取組や情報共有などを積極的に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512839" y="1196752"/>
            <a:ext cx="2980133"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雇用のミスマッチを解消するための民間団体との協働による職場環境の改革等（大阪府）</a:t>
            </a:r>
          </a:p>
          <a:p>
            <a:pPr marL="182563" indent="-182563"/>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人材</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を必要とする業界（製造業、運輸業、建設業）を中心に、女性や若者が、働くことに魅力を感じ、活躍できるよう、職場の環境整備と働き方改革を推し進めるために「大阪人材確保推進会議」を設置した。行政と業界団体が協働しながら、職場環境の改善や魅⼒向上・発信に取り組むとともに、求職者に対してカウンセリングや、インターンシップ等を実施し、人材確保を図る。</a:t>
            </a:r>
          </a:p>
        </p:txBody>
      </p:sp>
      <p:sp>
        <p:nvSpPr>
          <p:cNvPr id="18" name="正方形/長方形 17"/>
          <p:cNvSpPr/>
          <p:nvPr/>
        </p:nvSpPr>
        <p:spPr>
          <a:xfrm>
            <a:off x="6621800" y="1196752"/>
            <a:ext cx="3011720"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「ハートフル条例」に基づく障がい者の雇用促進、ハートフル企業農の参入促進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がい者の法定雇用率の達成に向けた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誘導・支援する「ハートフル条例」を制定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事業主に対して、事務所</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に社会保険労務士や民間企業経営経験者など民間専門家の派遣などの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支援等を実施。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と福祉等各分野の連携強化により企業等の障がい者雇用による新規農業参入を促進し、農業の多様な担い手の育成・確保を図り、都市農業の振興や農空間の保全を進める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ワンストップ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体制による企業参入等を支援する「ハートフルアグリサポートセンター」の運営や、新たに参入している企業等の経営安定化の支援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6936" y="4581127"/>
            <a:ext cx="1547112" cy="165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D:\nakatanima\Desktop\006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56" y="4905162"/>
            <a:ext cx="1800200" cy="120013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40532" y="6104274"/>
            <a:ext cx="2232248" cy="246221"/>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ドーン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de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キラリフェスティバル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437351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55</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≪多様な活躍</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344488" y="1196752"/>
            <a:ext cx="3024336"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がん教育やがん患者への就労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がん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による死亡の減少を図るとともに、すべてのがん患者及びその家族の苦痛軽減並びに療養生活の質の維持向上、がんになっても安心して暮らせる社会の構築のため、総合的にがん対策を実施。</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がん対策基金」を活用した、がんの予防・早期発見等につながるがん患者会活動の支援や、若い世代からがんに対する正しい知識を習得するため、府内中学校におけるがん教育も実施している。</a:t>
            </a: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、がん診療拠点病院ごとに設置されている相談支援センターにおいて、労働関係機関等と連携し、</a:t>
            </a: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働く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世代のがん患者への就労支援を進めている。</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1" name="正方形/長方形 20"/>
          <p:cNvSpPr/>
          <p:nvPr/>
        </p:nvSpPr>
        <p:spPr>
          <a:xfrm>
            <a:off x="3512840" y="1196752"/>
            <a:ext cx="2934760"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手話通訳や盲</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ろう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者通訳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等の障がい者に対するさまざまな意思疎通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支援等（大阪府）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手話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通訳や盲ろう者通訳・介助、要約筆記、点訳・朗読といった障がい者の日常生活や社会参加の促進を図るための意思疎通支援を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大阪府言語としての手話の認識の普及及び習得の機会の確保に関する条例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」に基づき、手話の習得機会の確保に向けた取組みを実施。</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乳幼児期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からの言語としての手話習得を支援する環境整備を進めることにより、聴覚に障がいのある子どもの言語能力の発達を支援をする他、社会人を対象とした手話の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習得支援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6554936" y="1196752"/>
            <a:ext cx="3096344" cy="518457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を用いて、</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知的生産性の高い空気・空間をつくる</a:t>
            </a:r>
            <a:r>
              <a:rPr lang="en-US" altLang="ja-JP"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NEC</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との共同研究</a:t>
            </a:r>
            <a:endParaRPr lang="en-US" altLang="ja-JP"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gn="just"/>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（ダイキン工業株式会社）</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空間利用状況のモニタリング情報に基づいて、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技術で室内の温湿度を学習・予測し、空調や照明等を最適な状態に自動で制御することで、快適性と省エネ性の両立を目指す。また、個々のオフィスワーカーのバイタルデータ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血圧、心拍数等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を加味した温湿度、照度との相関関係の研究等を実施。</a:t>
            </a: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6076" y="4468296"/>
            <a:ext cx="2754064" cy="155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手話の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501" y="5243663"/>
            <a:ext cx="1406617" cy="1003386"/>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p:nvPr/>
        </p:nvPicPr>
        <p:blipFill>
          <a:blip r:embed="rId4" cstate="print">
            <a:extLst>
              <a:ext uri="{28A0092B-C50C-407E-A947-70E740481C1C}">
                <a14:useLocalDpi xmlns:a14="http://schemas.microsoft.com/office/drawing/2010/main" val="0"/>
              </a:ext>
            </a:extLst>
          </a:blip>
          <a:stretch>
            <a:fillRect/>
          </a:stretch>
        </p:blipFill>
        <p:spPr>
          <a:xfrm>
            <a:off x="1856657" y="5377155"/>
            <a:ext cx="1080120" cy="933133"/>
          </a:xfrm>
          <a:prstGeom prst="rect">
            <a:avLst/>
          </a:prstGeom>
        </p:spPr>
      </p:pic>
    </p:spTree>
    <p:extLst>
      <p:ext uri="{BB962C8B-B14F-4D97-AF65-F5344CB8AC3E}">
        <p14:creationId xmlns:p14="http://schemas.microsoft.com/office/powerpoint/2010/main" val="27509398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29049" y="793732"/>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≪地域のつながり</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6054571" y="3140968"/>
            <a:ext cx="3578949" cy="331180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「地域包括ケアシステムの推進」－地域共生社会をめざして希望に満ちた未来の創造へー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豊中市）</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の主体的な見守り・声掛け活動の支援など他人事を「我が事」に変えていくような働きかけや、コミュニティソーシャルワーカーが各相談機関のハブ機能を担うなど地域住民の相談を「丸ごと」受け止める場・機能づくりなどに取り組む。このような地域包括ケアシステムを深化させた地域共生社会の地域づくりに取り組むことで、高齢者をはじめ、子ども、</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、生活困窮者など、誰もが住み慣れた自宅や地域で自分らしく暮らせるまちを実現する。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56</a:t>
            </a:fld>
            <a:endParaRPr lang="ja-JP" altLang="en-US" dirty="0"/>
          </a:p>
        </p:txBody>
      </p:sp>
      <p:sp>
        <p:nvSpPr>
          <p:cNvPr id="5" name="正方形/長方形 4"/>
          <p:cNvSpPr/>
          <p:nvPr/>
        </p:nvSpPr>
        <p:spPr>
          <a:xfrm>
            <a:off x="242890" y="1157884"/>
            <a:ext cx="3161657" cy="529489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市町村や様々な関係団体が連携して取り組む「スマートエイジング・シティ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（大阪府、大阪市・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城東区・東淀川区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、河内長野市等）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大阪府では、健康寿命の延伸と生涯にわたる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の向上を図るため、市町村や様々な関係団体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への説明と普及、さらにはその具体化を推し進めている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包括ケアのまちづくり拠点「よどまち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ステーション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」（東淀川区）</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団地</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での在宅療養のライフスタイルを提案する「スマートエイジングモデルルーム」（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城東区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の生活拠点「コノミヤテラス」を中心と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した産官学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の連携による住民主体の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河内長野市南花台）</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9" descr="http://www.machi-care.jp/images/sub/kangoan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540" y="5211901"/>
            <a:ext cx="1341100" cy="1082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みんなの拠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718" y="5211901"/>
            <a:ext cx="1473098" cy="108271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3512840" y="3140968"/>
            <a:ext cx="2448272" cy="331180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オール大阪で住民主体による地域包括ケアシステムの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取り組む「大阪ええまちプロジェクト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若手からシニアまでオール大阪で住民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支え合い</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よる地域包括</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ケアシステムの構築をめざし、府民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の「地域の支え合い活動」参加への気運の醸成、支え合いの活動を行っている地域貢献団体への支援等により、「住民主体型サービス」の創出に向け、総合的に市町村を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正方形/長方形 12"/>
          <p:cNvSpPr/>
          <p:nvPr/>
        </p:nvSpPr>
        <p:spPr>
          <a:xfrm>
            <a:off x="3512840" y="1161311"/>
            <a:ext cx="6120680" cy="183564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子どもの貧困</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（大阪府等）</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4966" y="1412776"/>
            <a:ext cx="2127440" cy="145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512840" y="1551563"/>
            <a:ext cx="3892126" cy="1384995"/>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実態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調査により浮き彫りとなった課題に対応するため、平成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においては、地域人材の協力のもと、支援を要する子どもの発見、対策の実施、見守りまでの仕組みをモデル的に構築する事業等に取り組んでいる。また、子どもの貧困対策に資する施策を全庁挙げて総点検しており、今後、取組の強化を図る。</a:t>
            </a:r>
          </a:p>
        </p:txBody>
      </p:sp>
    </p:spTree>
    <p:extLst>
      <p:ext uri="{BB962C8B-B14F-4D97-AF65-F5344CB8AC3E}">
        <p14:creationId xmlns:p14="http://schemas.microsoft.com/office/powerpoint/2010/main" val="35042163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stretch>
            <a:fillRect/>
          </a:stretch>
        </p:blipFill>
        <p:spPr>
          <a:xfrm>
            <a:off x="505729" y="4245744"/>
            <a:ext cx="2771506" cy="2135584"/>
          </a:xfrm>
          <a:prstGeom prst="rect">
            <a:avLst/>
          </a:prstGeom>
          <a:effectLst>
            <a:softEdge rad="660400"/>
          </a:effectLst>
        </p:spPr>
      </p:pic>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≪地域のつながり</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57</a:t>
            </a:fld>
            <a:endParaRPr lang="ja-JP" altLang="en-US" dirty="0"/>
          </a:p>
        </p:txBody>
      </p:sp>
      <p:sp>
        <p:nvSpPr>
          <p:cNvPr id="13" name="正方形/長方形 12"/>
          <p:cNvSpPr/>
          <p:nvPr/>
        </p:nvSpPr>
        <p:spPr>
          <a:xfrm>
            <a:off x="3610080" y="1196752"/>
            <a:ext cx="3011720" cy="518457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アプリを用いた子育て支援に向けた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取組み（八尾市）</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八尾</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での子育てを応援するスマートフォン向け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無料アプリ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「やお子育てアプリ」を配信してしており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月には、市民ワークショップに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よる意見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を新機能として追加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しバージョンアップ。</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アプリでは、登録した子どもの情報をもとにしたプッシュ通知や、子育てに関する制度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の質問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や、妊娠・子育て中の不安や疑問などを気軽に相談できる相談機能を搭載し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提供体制と健康増進の充実を図っている。</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4" name="正方形/長方形 13"/>
          <p:cNvSpPr/>
          <p:nvPr/>
        </p:nvSpPr>
        <p:spPr>
          <a:xfrm>
            <a:off x="357104" y="1196752"/>
            <a:ext cx="3078776" cy="518457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健康づくり、認知症予防、認知症患者等への支援について学びをえたリーダーの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　（大阪市・東住吉区）</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認知症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ならない、認知症になっても安心して暮らせる地域づくりを地域住民主体で行っていくため、医療・保健・福祉・介護と企業とが地域と連携して、健康づくり、認知症予防と認知症患者等への地域支援の必要性について学びをえたリーダーを養成。リーダーは、講座参加対象者を意識しながら、地域で実施する講座内容を企画し、健康講座を定期的に開催。</a:t>
            </a: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6753200" y="1196752"/>
            <a:ext cx="2880320"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高齢者や障がい者などの住み続けられる環境づくりに向けた取組み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齢者や障がい者など支援を要する方々が地域でいきいきと生活できるよう、空家などを活用した一定の質を備えた賃貸住宅を登録し、分かりやすく情報発信を行うとともに、市町村をはじめ、高齢者や障がい者などの相談に対応する宅建事業者による入居支援や、医療、介護、予防、生活、子育て支援などの生活支援に取り組む法人等との連携により、大阪で安心して住み続けられる環境づくり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進めている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2" descr="http://www.city.yao.osaka.jp/cmsfiles/contents/0000033/33847/apurigazou.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0738" y="4643019"/>
            <a:ext cx="2499451" cy="16663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216" y="4869160"/>
            <a:ext cx="2586512" cy="141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91665" y="4967294"/>
            <a:ext cx="52492" cy="73242"/>
          </a:xfrm>
          <a:prstGeom prst="rect">
            <a:avLst/>
          </a:prstGeom>
          <a:solidFill>
            <a:schemeClr val="accent6">
              <a:lumMod val="40000"/>
              <a:lumOff val="60000"/>
              <a:alpha val="50000"/>
            </a:schemeClr>
          </a:solidFill>
          <a:effectLst>
            <a:softEdge rad="0"/>
          </a:effectLst>
        </p:spPr>
        <p:txBody>
          <a:bodyPr wrap="square" rtlCol="0">
            <a:spAutoFit/>
          </a:bodyPr>
          <a:lstStyle/>
          <a:p>
            <a:endParaRPr kumimoji="1" lang="ja-JP" altLang="en-US" sz="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2"/>
          <a:stretch>
            <a:fillRect/>
          </a:stretch>
        </p:blipFill>
        <p:spPr>
          <a:xfrm>
            <a:off x="278016" y="4143846"/>
            <a:ext cx="3306832" cy="2381498"/>
          </a:xfrm>
          <a:prstGeom prst="rect">
            <a:avLst/>
          </a:prstGeom>
          <a:effectLst>
            <a:glow rad="1905000">
              <a:schemeClr val="accent1">
                <a:alpha val="0"/>
              </a:schemeClr>
            </a:glow>
            <a:softEdge rad="774700"/>
          </a:effectLst>
        </p:spPr>
      </p:pic>
      <p:sp>
        <p:nvSpPr>
          <p:cNvPr id="21" name="テキスト ボックス 20"/>
          <p:cNvSpPr txBox="1"/>
          <p:nvPr/>
        </p:nvSpPr>
        <p:spPr>
          <a:xfrm flipV="1">
            <a:off x="1914518" y="5471513"/>
            <a:ext cx="104587" cy="45719"/>
          </a:xfrm>
          <a:prstGeom prst="rect">
            <a:avLst/>
          </a:prstGeom>
          <a:solidFill>
            <a:schemeClr val="accent6">
              <a:lumMod val="40000"/>
              <a:lumOff val="60000"/>
              <a:alpha val="75000"/>
            </a:schemeClr>
          </a:solidFill>
          <a:effectLst>
            <a:softEdge rad="165100"/>
          </a:effectLst>
        </p:spPr>
        <p:txBody>
          <a:bodyPr wrap="square" rtlCol="0">
            <a:spAutoFit/>
          </a:bodyPr>
          <a:lstStyle/>
          <a:p>
            <a:endParaRPr kumimoji="1" lang="ja-JP" altLang="en-US" sz="1600" dirty="0" smtClean="0">
              <a:solidFill>
                <a:schemeClr val="accent6">
                  <a:lumMod val="40000"/>
                  <a:lumOff val="6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551178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58</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≪住まい・移動</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344487" y="1210400"/>
            <a:ext cx="4464497" cy="34427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マンション事業者と連携した「健康管理システム」の導入（国立循環器病研究センター等）</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lvl="0"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循環器病研究センターの移転先である北大阪健康医療都市（健都）において、隣接するマンションの事業者と連携し、</a:t>
            </a:r>
            <a:r>
              <a:rPr lang="ja-JP" altLang="en-US" sz="1400" dirty="0">
                <a:solidFill>
                  <a:prstClr val="black"/>
                </a:solidFill>
                <a:latin typeface="Meiryo UI" pitchFamily="50" charset="-128"/>
                <a:ea typeface="Meiryo UI" pitchFamily="50" charset="-128"/>
                <a:cs typeface="Meiryo UI" pitchFamily="50" charset="-128"/>
              </a:rPr>
              <a:t>次の取組みを実施</a:t>
            </a:r>
            <a:endParaRPr lang="en-US" altLang="ja-JP" sz="1400" dirty="0">
              <a:solidFill>
                <a:prstClr val="black"/>
              </a:solidFill>
              <a:latin typeface="Meiryo UI" pitchFamily="50" charset="-128"/>
              <a:ea typeface="Meiryo UI" pitchFamily="50" charset="-128"/>
              <a:cs typeface="Meiryo UI" pitchFamily="50" charset="-128"/>
            </a:endParaRPr>
          </a:p>
          <a:p>
            <a:pPr marL="177800" lvl="0" indent="-177800"/>
            <a:r>
              <a:rPr lang="ja-JP" altLang="en-US" sz="1400" dirty="0">
                <a:solidFill>
                  <a:prstClr val="black"/>
                </a:solidFill>
                <a:latin typeface="Meiryo UI" pitchFamily="50" charset="-128"/>
                <a:ea typeface="Meiryo UI" pitchFamily="50" charset="-128"/>
                <a:cs typeface="Meiryo UI" pitchFamily="50" charset="-128"/>
              </a:rPr>
              <a:t>　</a:t>
            </a:r>
            <a:r>
              <a:rPr lang="ja-JP" altLang="en-US" sz="1400" dirty="0" smtClean="0">
                <a:solidFill>
                  <a:prstClr val="black"/>
                </a:solidFill>
                <a:latin typeface="Meiryo UI" pitchFamily="50" charset="-128"/>
                <a:ea typeface="Meiryo UI" pitchFamily="50" charset="-128"/>
                <a:cs typeface="Meiryo UI"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ウェアラブル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端末により入手した</a:t>
            </a:r>
            <a:r>
              <a:rPr lang="ja-JP" altLang="en-US" sz="1400" dirty="0">
                <a:solidFill>
                  <a:prstClr val="black"/>
                </a:solidFill>
                <a:latin typeface="Meiryo UI" pitchFamily="50" charset="-128"/>
                <a:ea typeface="Meiryo UI" pitchFamily="50" charset="-128"/>
                <a:cs typeface="Meiryo UI" pitchFamily="50" charset="-128"/>
              </a:rPr>
              <a:t>バイタルデータを基に</a:t>
            </a:r>
            <a:r>
              <a:rPr lang="ja-JP" altLang="en-US" sz="1400" dirty="0" smtClean="0">
                <a:solidFill>
                  <a:prstClr val="black"/>
                </a:solidFill>
                <a:latin typeface="Meiryo UI" pitchFamily="50" charset="-128"/>
                <a:ea typeface="Meiryo UI" pitchFamily="50" charset="-128"/>
                <a:cs typeface="Meiryo UI" pitchFamily="50" charset="-128"/>
              </a:rPr>
              <a:t>した入居者</a:t>
            </a:r>
            <a:r>
              <a:rPr lang="ja-JP" altLang="en-US" sz="1400" dirty="0">
                <a:solidFill>
                  <a:prstClr val="black"/>
                </a:solidFill>
                <a:latin typeface="Meiryo UI" pitchFamily="50" charset="-128"/>
                <a:ea typeface="Meiryo UI" pitchFamily="50" charset="-128"/>
                <a:cs typeface="Meiryo UI" pitchFamily="50" charset="-128"/>
              </a:rPr>
              <a:t>への健康アドバイス等</a:t>
            </a:r>
            <a:endParaRPr lang="en-US" altLang="ja-JP" sz="1400" dirty="0">
              <a:solidFill>
                <a:prstClr val="black"/>
              </a:solidFill>
              <a:latin typeface="Meiryo UI" pitchFamily="50" charset="-128"/>
              <a:ea typeface="Meiryo UI" pitchFamily="50" charset="-128"/>
              <a:cs typeface="Meiryo UI" pitchFamily="50" charset="-128"/>
            </a:endParaRPr>
          </a:p>
          <a:p>
            <a:pPr marL="177800" lvl="0" indent="-177800"/>
            <a:r>
              <a:rPr lang="ja-JP" altLang="en-US" sz="1400" dirty="0">
                <a:solidFill>
                  <a:prstClr val="black"/>
                </a:solidFill>
                <a:latin typeface="Meiryo UI" pitchFamily="50" charset="-128"/>
                <a:ea typeface="Meiryo UI" pitchFamily="50" charset="-128"/>
                <a:cs typeface="Meiryo UI" pitchFamily="50" charset="-128"/>
              </a:rPr>
              <a:t>　</a:t>
            </a:r>
            <a:r>
              <a:rPr lang="ja-JP" altLang="en-US" sz="1400" dirty="0" smtClean="0">
                <a:solidFill>
                  <a:prstClr val="black"/>
                </a:solidFill>
                <a:latin typeface="Meiryo UI" pitchFamily="50" charset="-128"/>
                <a:ea typeface="Meiryo UI" pitchFamily="50" charset="-128"/>
                <a:cs typeface="Meiryo UI" pitchFamily="50" charset="-128"/>
              </a:rPr>
              <a:t>・　バイタルデータ</a:t>
            </a:r>
            <a:r>
              <a:rPr lang="ja-JP" altLang="en-US" sz="1400" dirty="0">
                <a:solidFill>
                  <a:prstClr val="black"/>
                </a:solidFill>
                <a:latin typeface="Meiryo UI" pitchFamily="50" charset="-128"/>
                <a:ea typeface="Meiryo UI" pitchFamily="50" charset="-128"/>
                <a:cs typeface="Meiryo UI" pitchFamily="50" charset="-128"/>
              </a:rPr>
              <a:t>を活用した循環器疾患に関する研究　</a:t>
            </a:r>
            <a:r>
              <a:rPr lang="ja-JP" altLang="en-US" sz="1400" dirty="0" smtClean="0">
                <a:solidFill>
                  <a:prstClr val="black"/>
                </a:solidFill>
                <a:latin typeface="Meiryo UI" pitchFamily="50" charset="-128"/>
                <a:ea typeface="Meiryo UI" pitchFamily="50" charset="-128"/>
                <a:cs typeface="Meiryo UI" pitchFamily="50" charset="-128"/>
              </a:rPr>
              <a:t>など</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953585" y="1196751"/>
            <a:ext cx="4679935" cy="345638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安全な交通社会を実現する「自動運転技術」を開発　（パナソニック株式会社</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お年寄りをはじめ、誰もが日常の生活圏内を安全・安心に移動できる自動運転</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開発。パナソニックグループが保有する車載カメラやセンサー、画像処理、人工知能（</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の先進技術を結集し、新しいモビリティ社会の実現に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貢献する。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953001" y="4797152"/>
            <a:ext cx="4691122" cy="15841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高齢者や障がい者向けのバリアフリーリフォームの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高齢者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・障がい者向け住宅</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改造の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計画・設計等に的確に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応じるため、建築士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・住宅リフォーム事業者に向けた、福祉・医療・建築の各分野の専門家による住宅改造の基本的な知識や具体的な進め方の理解を深める研修を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6" name="正方形/長方形 15"/>
          <p:cNvSpPr/>
          <p:nvPr/>
        </p:nvSpPr>
        <p:spPr>
          <a:xfrm>
            <a:off x="352153" y="4797152"/>
            <a:ext cx="4456832" cy="15841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安心してリフォームを行うための住宅リフォームマイスター</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a:t>
            </a:r>
            <a:endPar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安心</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して住宅リフォームが行えるよう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、府指定のマイスター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登録団体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が、相談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・質問を無料で受け付け、自主行動基準の公示やリフォーム瑕疵保険への事業者登録などの条件を満たしたリフォーム事業者を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紹介。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5" descr="C:\Users\kokuryo.takashi.rp\Pictures\img-02.png"/>
          <p:cNvPicPr>
            <a:picLocks noChangeAspect="1" noChangeArrowheads="1"/>
          </p:cNvPicPr>
          <p:nvPr/>
        </p:nvPicPr>
        <p:blipFill>
          <a:blip r:embed="rId2" cstate="print"/>
          <a:srcRect/>
          <a:stretch>
            <a:fillRect/>
          </a:stretch>
        </p:blipFill>
        <p:spPr bwMode="auto">
          <a:xfrm>
            <a:off x="1496616" y="3284984"/>
            <a:ext cx="1800199" cy="1224136"/>
          </a:xfrm>
          <a:prstGeom prst="rect">
            <a:avLst/>
          </a:prstGeom>
          <a:noFill/>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136" y="2959579"/>
            <a:ext cx="2265168" cy="1549541"/>
          </a:xfrm>
          <a:prstGeom prst="rect">
            <a:avLst/>
          </a:prstGeom>
        </p:spPr>
      </p:pic>
    </p:spTree>
    <p:extLst>
      <p:ext uri="{BB962C8B-B14F-4D97-AF65-F5344CB8AC3E}">
        <p14:creationId xmlns:p14="http://schemas.microsoft.com/office/powerpoint/2010/main" val="26374643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59</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≪クリーンな生活環境</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344489" y="1196752"/>
            <a:ext cx="2952327" cy="378019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住環境における効率的なエネルギー使用を実現する「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スマートハウス」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推進（パナソニック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住まいの断熱・気密性を高め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を「つくる」、「ためる」システムと、効率的にエネルギーを利用できるようにコントロールする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HEMS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を組み合わせることで、快適に省エネに暮らすことができる住まいへのリフォームを提案。</a:t>
            </a:r>
          </a:p>
        </p:txBody>
      </p:sp>
      <p:sp>
        <p:nvSpPr>
          <p:cNvPr id="11" name="正方形/長方形 10"/>
          <p:cNvSpPr/>
          <p:nvPr/>
        </p:nvSpPr>
        <p:spPr>
          <a:xfrm>
            <a:off x="3440832" y="1196753"/>
            <a:ext cx="3024336" cy="288031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大阪のエネルギー政策の推進拠点である「おおさかスマートエネルギーセンター」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を府市共同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で設立し、府民、事業者等からの創エネ・省エネ・蓄エネ・節電の問合せ・相談にワンストップで対応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診断による省エネ手法の提案等「エネルギー消費の抑制」及び太陽光発電の導入促進等「再生可能エネルギーの普及拡大」に向けた様々な施策・事業を実施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44489" y="5085184"/>
            <a:ext cx="2952327" cy="12961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道路照明まるごと</a:t>
            </a:r>
            <a:r>
              <a:rPr lang="en-US" altLang="ja-JP"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化（大阪府）</a:t>
            </a:r>
            <a:endPar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府管理の道路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照明灯約</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23,000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灯を一括して</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化。全国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の道路管理者に先駆けてリース方式を活用し、早期かつ低コストでの実施を実現</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453448" y="4161393"/>
            <a:ext cx="3011720" cy="2219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府有施設における環境モデル事業としての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（ゼロ・エネルギー・ビル）化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事業等で培った省エネ技術ノウハウを活かし、最小のコストで最大の効果が得られるよう、建築と設備の両面からトップランナー機器などの組合せをコーディネートし、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（ゼロ・エネルギー・ビル）化の実現をめざす。</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7" name="正方形/長方形 16"/>
          <p:cNvSpPr/>
          <p:nvPr/>
        </p:nvSpPr>
        <p:spPr>
          <a:xfrm>
            <a:off x="6620002" y="1196753"/>
            <a:ext cx="3067958" cy="345638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流域下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水道水みらいセンターへの太陽光発電（メガソーラー）導入</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大規模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災害による長期停電に備え、防災力の強化を図ることを目的に、下水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処理場の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非常用電源として太陽光発電施設を導入。（下水道施設への導入としては、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全国最大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規模）</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平常時は再生可能エネルギー固定価格買取制度（ＦＩＴ制度）による電力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販売を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行い、発電コストを賄うことで自立的な運営を行う。</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正方形/長方形 11"/>
          <p:cNvSpPr/>
          <p:nvPr/>
        </p:nvSpPr>
        <p:spPr>
          <a:xfrm>
            <a:off x="6620002" y="4797153"/>
            <a:ext cx="3067958" cy="157452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水道事業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の国際貢献（大阪市）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を中心とした水道事業の発展、大阪・関西経済の活性化及び職員の技術力向上を目的に、官民連携による海外展開に取り組んでいる。</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117" y="3441192"/>
            <a:ext cx="2227659" cy="1435535"/>
          </a:xfrm>
          <a:prstGeom prst="rect">
            <a:avLst/>
          </a:prstGeom>
        </p:spPr>
      </p:pic>
    </p:spTree>
    <p:extLst>
      <p:ext uri="{BB962C8B-B14F-4D97-AF65-F5344CB8AC3E}">
        <p14:creationId xmlns:p14="http://schemas.microsoft.com/office/powerpoint/2010/main" val="1213207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00472" y="2132856"/>
            <a:ext cx="9443400" cy="4428728"/>
          </a:xfrm>
          <a:prstGeom prst="rect">
            <a:avLst/>
          </a:prstGeom>
          <a:noFill/>
          <a:ln>
            <a:solidFill>
              <a:schemeClr val="tx1"/>
            </a:solidFill>
            <a:prstDash val="dash"/>
          </a:ln>
        </p:spPr>
        <p:txBody>
          <a:bodyPr wrap="square" rtlCol="0">
            <a:no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年大阪万博の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テーマ</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0" y="0"/>
            <a:ext cx="8915400" cy="620688"/>
          </a:xfrm>
        </p:spPr>
        <p:txBody>
          <a:bodyPr>
            <a:noAutofit/>
          </a:bodyPr>
          <a:lstStyle/>
          <a:p>
            <a:pPr algn="l"/>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ビジョン</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目的</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88504" y="3369766"/>
            <a:ext cx="8856984" cy="830997"/>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この未来社会とは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、「多様で心身ともに健康な生活」の中心と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なる健康・</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医療をはじめ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、食料・農業、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環境・気候変動、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エネルギー・資源、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安全・防災、人やジェンダーの平等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現在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世界各国が直面しているグローバルな課題を解決し、「持続可能な社会・経済システム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」が構築された姿。</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D:\nakatanima\Desktop\新しい画像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122" y="4221088"/>
            <a:ext cx="4796142" cy="2268829"/>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 7"/>
          <p:cNvSpPr/>
          <p:nvPr/>
        </p:nvSpPr>
        <p:spPr>
          <a:xfrm>
            <a:off x="1424608" y="2492896"/>
            <a:ext cx="7200800" cy="414371"/>
          </a:xfrm>
          <a:prstGeom prst="roundRect">
            <a:avLst/>
          </a:prstGeom>
          <a:no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horz" tIns="36000" bIns="36000" rtlCol="0" anchor="ctr"/>
          <a:lstStyle/>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メインテーマ</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いのち</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輝く未来社会の</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デザイン</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488504" y="2996952"/>
            <a:ext cx="3960440" cy="360000"/>
          </a:xfrm>
          <a:prstGeom prst="roundRect">
            <a:avLst>
              <a:gd name="adj" fmla="val 9264"/>
            </a:avLst>
          </a:prstGeom>
          <a:no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horz" lIns="36000" tIns="0" rIns="36000" bIns="0" rtlCol="0" anchor="ctr"/>
          <a:lstStyle/>
          <a:p>
            <a:pPr algn="ctr">
              <a:lnSpc>
                <a:spcPct val="15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多様で心身ともに健康</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dirty="0">
                <a:latin typeface="Meiryo UI" panose="020B0604030504040204" pitchFamily="50" charset="-128"/>
                <a:ea typeface="Meiryo UI" panose="020B0604030504040204" pitchFamily="50" charset="-128"/>
                <a:cs typeface="Meiryo UI" panose="020B0604030504040204" pitchFamily="50" charset="-128"/>
              </a:rPr>
              <a:t>生き方</a:t>
            </a:r>
          </a:p>
        </p:txBody>
      </p:sp>
      <p:sp>
        <p:nvSpPr>
          <p:cNvPr id="11" name="角丸四角形 10"/>
          <p:cNvSpPr/>
          <p:nvPr/>
        </p:nvSpPr>
        <p:spPr>
          <a:xfrm>
            <a:off x="5313040" y="2996952"/>
            <a:ext cx="4032448" cy="360000"/>
          </a:xfrm>
          <a:prstGeom prst="roundRect">
            <a:avLst>
              <a:gd name="adj" fmla="val 10190"/>
            </a:avLst>
          </a:prstGeom>
          <a:no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horz" lIns="36000" tIns="0" rIns="36000" bIns="0" rtlCol="0" anchor="ctr"/>
          <a:lstStyle/>
          <a:p>
            <a:pPr algn="ctr">
              <a:lnSpc>
                <a:spcPct val="15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持続可能な社会・経済システム</a:t>
            </a:r>
          </a:p>
        </p:txBody>
      </p:sp>
      <p:sp>
        <p:nvSpPr>
          <p:cNvPr id="4" name="正方形/長方形 3"/>
          <p:cNvSpPr/>
          <p:nvPr/>
        </p:nvSpPr>
        <p:spPr>
          <a:xfrm>
            <a:off x="200472" y="797560"/>
            <a:ext cx="9443400" cy="1054135"/>
          </a:xfrm>
          <a:prstGeom prst="rect">
            <a:avLst/>
          </a:prstGeom>
        </p:spPr>
        <p:txBody>
          <a:bodyPr wrap="square">
            <a:spAutoFit/>
          </a:bodyPr>
          <a:lstStyle/>
          <a:p>
            <a:pPr>
              <a:lnSpc>
                <a:spcPts val="2500"/>
              </a:lnSpc>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への万博誘致を進める機会を逃すことなく、オール大阪で共通の目標に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向かって取組を</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進めていくため、 いのち輝く未来社会に向けての「ビジョン（めざすべき姿）」や、それに向けて求められる「アクション（</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取組の方向性）」を</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とりまとめる。</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600000">
            <a:off x="7769165" y="4698174"/>
            <a:ext cx="1081409" cy="131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a:t>
            </a:fld>
            <a:endParaRPr lang="ja-JP" altLang="en-US" dirty="0"/>
          </a:p>
        </p:txBody>
      </p:sp>
    </p:spTree>
    <p:extLst>
      <p:ext uri="{BB962C8B-B14F-4D97-AF65-F5344CB8AC3E}">
        <p14:creationId xmlns:p14="http://schemas.microsoft.com/office/powerpoint/2010/main" val="2902157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60</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≪クリーンな生活環境</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285096" y="1190074"/>
            <a:ext cx="3011720" cy="360707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豊かな生態系の回復や大阪湾の水質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大規模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な緑地、干潟、海浜など陸域部と海域部が連携した自然環境の創造や、水質浄化機能の向上に取り組むとともに、人々が憩い、楽しみ、海や生き物と触れ合うことができる水際線を整備、みなとの魅力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6588272" y="1190074"/>
            <a:ext cx="3078776" cy="24549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2075" indent="-920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岸和田</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Green Village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構想（「都市」、「農」、「自然」が融合したまちづくり）（岸和田市）</a:t>
            </a: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学び」、「働き」、「楽しむ」など、生活の全てのステージにキラリと光る新たな仕組みを導入し、“あふれる魅力”と“みなぎる活力”を創造するため、ゆめみヶ丘岸和田まちづくり協議会等と協働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402808" y="1190074"/>
            <a:ext cx="3062360" cy="522392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実感できるみどりづくり、みどりの風の道形成の取組み等によるみどりを活用した大阪のまちの魅力向上　（大阪府等）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市街地中心部やみどりの風促進区域等において緑陰の整備、街区単位でのみどりの普及活動等を促進するとともに、接道部に緑地を配置誘導するなど、府民や来阪者の目に触れるみどりづくりを推進。</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大阪のまちの魅力を一層向上させるため、みどりの多面的な機能を活かしたシンボリックな都市空間の創出、民間によるみどりのまちづくり活動の展開、公共施設等のみどりの魅力向上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1" name="正方形/長方形 20"/>
          <p:cNvSpPr/>
          <p:nvPr/>
        </p:nvSpPr>
        <p:spPr>
          <a:xfrm>
            <a:off x="6588272" y="3802034"/>
            <a:ext cx="3078776" cy="261195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にかかわる調査研究・</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技術支援（</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環境農林水産総合研究所</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地独）環境農林水産総合研究所は、全国に先がけて設置した大阪府公害監視センター等を統合した調査研究機関で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大気・水質・土壌等の環境モニタリングをはじめ、中小事業者のための相談業務や「省エネ・省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セミナー」の開催など、様々な支援・取組みを実施。</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85096" y="4941168"/>
            <a:ext cx="3009310" cy="147282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水道事業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の基盤強化（大阪府）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30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府域水道が府民に対して安心・安全な水を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して供給し続けることができるよう、水道事業の広域化による基盤強化を推進。</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Picture 4" descr="干潟イメージ"/>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9661" y="3212976"/>
            <a:ext cx="2135107" cy="1468681"/>
          </a:xfrm>
          <a:prstGeom prst="rect">
            <a:avLst/>
          </a:prstGeom>
          <a:noFill/>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3160" b="16841"/>
          <a:stretch/>
        </p:blipFill>
        <p:spPr bwMode="auto">
          <a:xfrm>
            <a:off x="4016895" y="4797152"/>
            <a:ext cx="2114141" cy="12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3"/>
          <p:cNvSpPr txBox="1"/>
          <p:nvPr/>
        </p:nvSpPr>
        <p:spPr>
          <a:xfrm>
            <a:off x="3474816" y="6109265"/>
            <a:ext cx="2990352" cy="20005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　おおさか優良緑化賞知事賞　日本生命保険相互会社　東館</a:t>
            </a:r>
          </a:p>
        </p:txBody>
      </p:sp>
    </p:spTree>
    <p:extLst>
      <p:ext uri="{BB962C8B-B14F-4D97-AF65-F5344CB8AC3E}">
        <p14:creationId xmlns:p14="http://schemas.microsoft.com/office/powerpoint/2010/main" val="18282638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61</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3296816" y="1270770"/>
            <a:ext cx="3096344" cy="50385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スーパーコンピューター「京」によるゲリラ豪雨予測（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大阪大学、理化学研究所、情報通信研究機構等）</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スーパーコンピュータ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「京」と最新鋭気象レーダ（フェーズドアレイ気象レーダ）の双方から得られるデータを組み合わせ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な天気予報シミュレーションを実現し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分後までのゲリラ豪雨の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動きの予測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4" descr="10分後の降水分布予報の例"/>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12840" y="4380471"/>
            <a:ext cx="2725187" cy="1712825"/>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344488" y="1270770"/>
            <a:ext cx="2808312" cy="50385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全国唯一の府県単位での避難訓練「大阪</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880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万人訓練」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毎年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月に、大地震・津波の発生を想定し、府内の一人ひとりが、事前に考え、行動し、再確認する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ため訓練を実施。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8" name="正方形/長方形 17"/>
          <p:cNvSpPr/>
          <p:nvPr/>
        </p:nvSpPr>
        <p:spPr>
          <a:xfrm>
            <a:off x="6537176" y="1270770"/>
            <a:ext cx="3117552" cy="50385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密集住宅市街地整備促進事業・建築物震災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対策推進事業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時等に大きな被害が想定される密集市街地の防災性の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向上等の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、老朽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建築物の除却等を行うとともに、密集市街地での延焼を遮断する効果を有する延焼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遮断帯の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また、府民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の生命・財産を守るため、府民が耐震性のある住宅・建築物を利用できるよう、「木造住宅」、「広域緊急交通路沿道建築物」「不特定多数の府民等が利用する大規模建築物」の耐震化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を促進。</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25" y="4797152"/>
            <a:ext cx="2449846" cy="53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グループ化 3"/>
          <p:cNvGrpSpPr/>
          <p:nvPr/>
        </p:nvGrpSpPr>
        <p:grpSpPr>
          <a:xfrm>
            <a:off x="6969225" y="4628177"/>
            <a:ext cx="2541200" cy="1639526"/>
            <a:chOff x="6580279" y="4916853"/>
            <a:chExt cx="3354996" cy="2164570"/>
          </a:xfrm>
        </p:grpSpPr>
        <p:grpSp>
          <p:nvGrpSpPr>
            <p:cNvPr id="25" name="グループ化 24"/>
            <p:cNvGrpSpPr/>
            <p:nvPr/>
          </p:nvGrpSpPr>
          <p:grpSpPr>
            <a:xfrm>
              <a:off x="6580279" y="4960807"/>
              <a:ext cx="2887330" cy="1861234"/>
              <a:chOff x="0" y="0"/>
              <a:chExt cx="3614468" cy="2061713"/>
            </a:xfrm>
          </p:grpSpPr>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759788" cy="1319841"/>
              </a:xfrm>
              <a:prstGeom prst="rect">
                <a:avLst/>
              </a:prstGeom>
            </p:spPr>
          </p:pic>
          <p:pic>
            <p:nvPicPr>
              <p:cNvPr id="27" name="図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4679" y="741871"/>
                <a:ext cx="1759789" cy="1319842"/>
              </a:xfrm>
              <a:prstGeom prst="rect">
                <a:avLst/>
              </a:prstGeom>
            </p:spPr>
          </p:pic>
          <p:sp>
            <p:nvSpPr>
              <p:cNvPr id="28" name="曲折矢印 27"/>
              <p:cNvSpPr/>
              <p:nvPr/>
            </p:nvSpPr>
            <p:spPr>
              <a:xfrm rot="5400000">
                <a:off x="1746848" y="228600"/>
                <a:ext cx="476250" cy="419100"/>
              </a:xfrm>
              <a:prstGeom prst="bentArrow">
                <a:avLst>
                  <a:gd name="adj1" fmla="val 19333"/>
                  <a:gd name="adj2" fmla="val 20750"/>
                  <a:gd name="adj3" fmla="val 25000"/>
                  <a:gd name="adj4" fmla="val 43750"/>
                </a:avLst>
              </a:prstGeom>
              <a:gradFill>
                <a:gsLst>
                  <a:gs pos="0">
                    <a:srgbClr val="92D050"/>
                  </a:gs>
                  <a:gs pos="50000">
                    <a:srgbClr val="4F81BD">
                      <a:tint val="44500"/>
                      <a:satMod val="160000"/>
                    </a:srgbClr>
                  </a:gs>
                  <a:gs pos="100000">
                    <a:srgbClr val="4F81BD">
                      <a:tint val="23500"/>
                      <a:satMod val="160000"/>
                    </a:srgbClr>
                  </a:gs>
                </a:gsLst>
                <a:lin ang="5400000" scaled="0"/>
              </a:gra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grpSp>
        <p:sp>
          <p:nvSpPr>
            <p:cNvPr id="29" name="テキスト ボックス 2"/>
            <p:cNvSpPr txBox="1"/>
            <p:nvPr/>
          </p:nvSpPr>
          <p:spPr>
            <a:xfrm>
              <a:off x="6733193" y="6767097"/>
              <a:ext cx="1209675" cy="31432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除却前</a:t>
              </a:r>
              <a:r>
                <a:rPr lang="ja-JP" altLang="en-US"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
            <p:cNvSpPr txBox="1"/>
            <p:nvPr/>
          </p:nvSpPr>
          <p:spPr>
            <a:xfrm>
              <a:off x="8165927" y="6756094"/>
              <a:ext cx="1209675" cy="31432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除却</a:t>
              </a:r>
              <a:r>
                <a:rPr lang="ja-JP" altLang="en-US"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後）</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2"/>
            <p:cNvSpPr txBox="1"/>
            <p:nvPr/>
          </p:nvSpPr>
          <p:spPr>
            <a:xfrm>
              <a:off x="8067833" y="4916853"/>
              <a:ext cx="1867442" cy="2793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altLang="ja-JP"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密集事業</a:t>
              </a:r>
              <a:r>
                <a:rPr lang="ja-JP" altLang="en-US" sz="90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整備イメージ</a:t>
              </a:r>
              <a:r>
                <a:rPr lang="en-US" altLang="ja-JP" sz="1050" kern="1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24203814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62</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3512840" y="1270770"/>
            <a:ext cx="3078776" cy="511055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寝屋川流域における行政と流域住民が一体となって進める総合的な治水対策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河川</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や下水道が一体となって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整備を進める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とともに、流域における保水・遊水機能を人工的に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取り戻すため、河道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改修、下水道・地下河川整備、流域対応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施設の整備や、市街化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調整区域の保持、森林・緑地の保全、水防災に対する市民意識向上、水防災警報システム・避難対策の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と流域住民が一体となって進める総合的な治水対策として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692900" y="1270770"/>
            <a:ext cx="2940620" cy="511055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流木災害の未然防止と地域住民の防災意識向上に向けた取組み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治山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ダムの整備により、土石流発生を抑制するとともに、渓流沿いの危険木の伐採・搬出や間伐等の荒廃森林整備を進めることにより、流木災害の未然防止を図る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地域住民との協働による森林危険情報マップの作成や防災教室を開催するなど、地域住民の防災意識の向上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も促進。</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330172" y="1270770"/>
            <a:ext cx="3078776" cy="511055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西大阪地域に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おける津波・高潮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海抜</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ゼロメートル以下の地域が広がる西大阪地域における高潮対策として、通常行われる堤防嵩上げ方式ではなく、河口付近に防潮水門も設け高潮の遡上を防ぐとともに、内水を強制的に排水する防潮水門方式を採用し、対策を進めている。</a:t>
            </a: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、津波・高潮が発生したときの西大阪地域の防災拠点および津波・高潮災害に関する啓発拠点となる施設として、津波・高潮ステーションを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descr="画面の領域"/>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522" y="4612889"/>
            <a:ext cx="1665652" cy="1002420"/>
          </a:xfrm>
          <a:prstGeom prst="rect">
            <a:avLst/>
          </a:prstGeom>
        </p:spPr>
      </p:pic>
      <p:pic>
        <p:nvPicPr>
          <p:cNvPr id="17" name="図 16"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5496" y="5124552"/>
            <a:ext cx="1421130" cy="1087048"/>
          </a:xfrm>
          <a:prstGeom prst="rect">
            <a:avLst/>
          </a:prstGeom>
        </p:spPr>
      </p:pic>
      <p:pic>
        <p:nvPicPr>
          <p:cNvPr id="18" name="図 17"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584" y="5028807"/>
            <a:ext cx="1869621" cy="1142734"/>
          </a:xfrm>
          <a:prstGeom prst="rect">
            <a:avLst/>
          </a:prstGeom>
        </p:spPr>
      </p:pic>
      <p:pic>
        <p:nvPicPr>
          <p:cNvPr id="15" name="図 14" descr="画面の領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856" y="4515602"/>
            <a:ext cx="1702539" cy="1043277"/>
          </a:xfrm>
          <a:prstGeom prst="rect">
            <a:avLst/>
          </a:prstGeom>
        </p:spPr>
      </p:pic>
      <p:pic>
        <p:nvPicPr>
          <p:cNvPr id="1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25174" y="4082466"/>
            <a:ext cx="1440000" cy="1242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174359" y="4812017"/>
            <a:ext cx="1440000" cy="124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テキスト ボックス 24"/>
          <p:cNvSpPr txBox="1"/>
          <p:nvPr/>
        </p:nvSpPr>
        <p:spPr>
          <a:xfrm>
            <a:off x="6792682" y="5217533"/>
            <a:ext cx="1372492" cy="215444"/>
          </a:xfrm>
          <a:prstGeom prst="rect">
            <a:avLst/>
          </a:prstGeom>
          <a:solidFill>
            <a:schemeClr val="bg1"/>
          </a:solidFill>
          <a:ln>
            <a:noFill/>
          </a:ln>
        </p:spPr>
        <p:txBody>
          <a:bodyPr wrap="none" rtlCol="0">
            <a:spAutoFit/>
          </a:bodyPr>
          <a:lstStyle/>
          <a:p>
            <a:r>
              <a:rPr lang="ja-JP" altLang="ja-JP" sz="800" dirty="0"/>
              <a:t>流木の被害を防ぐ治山ダム</a:t>
            </a:r>
            <a:endParaRPr kumimoji="1" lang="ja-JP" altLang="en-US" sz="800" dirty="0"/>
          </a:p>
        </p:txBody>
      </p:sp>
      <p:sp>
        <p:nvSpPr>
          <p:cNvPr id="26" name="テキスト ボックス 25"/>
          <p:cNvSpPr txBox="1"/>
          <p:nvPr/>
        </p:nvSpPr>
        <p:spPr>
          <a:xfrm>
            <a:off x="8242786" y="5947344"/>
            <a:ext cx="1296000" cy="144000"/>
          </a:xfrm>
          <a:prstGeom prst="rect">
            <a:avLst/>
          </a:prstGeom>
          <a:solidFill>
            <a:schemeClr val="bg1"/>
          </a:solidFill>
          <a:ln>
            <a:noFill/>
          </a:ln>
        </p:spPr>
        <p:txBody>
          <a:bodyPr wrap="square" rtlCol="0">
            <a:spAutoFit/>
          </a:bodyPr>
          <a:lstStyle/>
          <a:p>
            <a:pPr algn="ctr"/>
            <a:r>
              <a:rPr lang="ja-JP" altLang="en-US" sz="900" dirty="0" smtClean="0"/>
              <a:t>　</a:t>
            </a:r>
            <a:r>
              <a:rPr lang="ja-JP" altLang="ja-JP" sz="800" dirty="0" smtClean="0"/>
              <a:t>災害</a:t>
            </a:r>
            <a:r>
              <a:rPr lang="ja-JP" altLang="ja-JP" sz="800" dirty="0"/>
              <a:t>に強い森づくり</a:t>
            </a:r>
            <a:endParaRPr kumimoji="1" lang="ja-JP" altLang="en-US" sz="800" dirty="0"/>
          </a:p>
        </p:txBody>
      </p:sp>
    </p:spTree>
    <p:extLst>
      <p:ext uri="{BB962C8B-B14F-4D97-AF65-F5344CB8AC3E}">
        <p14:creationId xmlns:p14="http://schemas.microsoft.com/office/powerpoint/2010/main" val="10101496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63</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272480" y="1268760"/>
            <a:ext cx="3024336" cy="51124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地方衛生研究所の機能強化の推進（大阪健康安全基盤研究所、大阪府、大阪市）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立公衆衛生研究所と大阪市立環境科学研究所を統合し、設立した地方独立行政法人大阪健康安全基盤研究所において、健康危機事象への対応力強化の取組みを推進し、感染症等の危機から府民・市民の健康と生活の安全を守る体制強化を図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0512" y="4293096"/>
            <a:ext cx="2448272" cy="184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3440832" y="1268760"/>
            <a:ext cx="3024336" cy="511244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大阪府広域医療搬送拠点（八尾ＳＣＵ）の設置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一刻</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を争う災害医療現場で、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人でも多くの府民の生命を守るため、平成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年に全国で唯一の常設型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SCU</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を八尾空港隣接地に設置した。普段は訓練で活用しながら、災害が起きた際に迅速に対応できる体制を整えている。</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11" name="グループ化 10"/>
          <p:cNvGrpSpPr/>
          <p:nvPr/>
        </p:nvGrpSpPr>
        <p:grpSpPr>
          <a:xfrm>
            <a:off x="3665376" y="4321096"/>
            <a:ext cx="2576417" cy="1700092"/>
            <a:chOff x="1416050" y="861695"/>
            <a:chExt cx="7073900" cy="5134610"/>
          </a:xfrm>
        </p:grpSpPr>
        <p:pic>
          <p:nvPicPr>
            <p:cNvPr id="12" name="図 11" descr="G:\DCIM\103NIKON\DSCN0657.JPG"/>
            <p:cNvPicPr/>
            <p:nvPr/>
          </p:nvPicPr>
          <p:blipFill rotWithShape="1">
            <a:blip r:embed="rId3" cstate="screen">
              <a:extLst>
                <a:ext uri="{28A0092B-C50C-407E-A947-70E740481C1C}">
                  <a14:useLocalDpi xmlns:a14="http://schemas.microsoft.com/office/drawing/2010/main"/>
                </a:ext>
              </a:extLst>
            </a:blip>
            <a:srcRect/>
            <a:stretch/>
          </p:blipFill>
          <p:spPr bwMode="auto">
            <a:xfrm>
              <a:off x="1416050" y="967105"/>
              <a:ext cx="7073900" cy="5029200"/>
            </a:xfrm>
            <a:prstGeom prst="rect">
              <a:avLst/>
            </a:prstGeom>
            <a:noFill/>
            <a:ln>
              <a:noFill/>
            </a:ln>
            <a:extLst>
              <a:ext uri="{53640926-AAD7-44D8-BBD7-CCE9431645EC}">
                <a14:shadowObscured xmlns:a14="http://schemas.microsoft.com/office/drawing/2010/main"/>
              </a:ext>
            </a:extLst>
          </p:spPr>
        </p:pic>
        <p:pic>
          <p:nvPicPr>
            <p:cNvPr id="13" name="図 12" descr="G:\DCIM\103NIKON\DSCN0658.JPG"/>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93245" y1="20990" x2="93456" y2="33181"/>
                          <a14:foregroundMark x1="93562" y1="34464" x2="91715" y2="36022"/>
                          <a14:foregroundMark x1="91451" y1="36847" x2="92665" y2="75344"/>
                          <a14:foregroundMark x1="93562" y1="88634" x2="93826" y2="93492"/>
                          <a14:foregroundMark x1="94142" y1="93492" x2="95831" y2="95142"/>
                          <a14:foregroundMark x1="94987" y1="95142" x2="95092" y2="96517"/>
                          <a14:foregroundMark x1="94776" y1="83685" x2="94776" y2="83685"/>
                          <a14:foregroundMark x1="92982" y1="74794" x2="94301" y2="74794"/>
                          <a14:foregroundMark x1="94037" y1="75527" x2="97573" y2="83501"/>
                          <a14:foregroundMark x1="97678" y1="84326" x2="95198" y2="90834"/>
                          <a14:foregroundMark x1="96042" y1="85518" x2="96042" y2="85518"/>
                          <a14:foregroundMark x1="94776" y1="89184" x2="94776" y2="89184"/>
                          <a14:foregroundMark x1="95831" y1="88359" x2="95831" y2="88359"/>
                          <a14:foregroundMark x1="97203" y1="84693" x2="97203" y2="84693"/>
                          <a14:foregroundMark x1="7968" y1="15032" x2="5752" y2="93676"/>
                          <a14:foregroundMark x1="5752" y1="93676" x2="5752" y2="95325"/>
                          <a14:backgroundMark x1="93562" y1="73694" x2="98628" y2="82676"/>
                          <a14:backgroundMark x1="98364" y1="82676" x2="95198" y2="90834"/>
                          <a14:backgroundMark x1="95356" y1="90651" x2="94987" y2="93492"/>
                          <a14:backgroundMark x1="2955" y1="34647" x2="2955" y2="34647"/>
                          <a14:backgroundMark x1="6121" y1="46471" x2="6121" y2="47479"/>
                          <a14:backgroundMark x1="4327" y1="62695" x2="4327" y2="62695"/>
                          <a14:backgroundMark x1="5858" y1="52521" x2="5858" y2="52521"/>
                          <a14:backgroundMark x1="4222" y1="83501" x2="4222" y2="83501"/>
                          <a14:backgroundMark x1="4222" y1="77635" x2="4222" y2="77635"/>
                          <a14:backgroundMark x1="5172" y1="81027" x2="5172" y2="81027"/>
                          <a14:backgroundMark x1="1425" y1="61320" x2="1425" y2="61320"/>
                          <a14:backgroundMark x1="6596" y1="52246" x2="6491" y2="57562"/>
                          <a14:backgroundMark x1="6174" y1="73327" x2="5858" y2="78918"/>
                          <a14:backgroundMark x1="92454" y1="61595" x2="92612" y2="67736"/>
                        </a14:backgroundRemoval>
                      </a14:imgEffect>
                    </a14:imgLayer>
                  </a14:imgProps>
                </a:ext>
                <a:ext uri="{28A0092B-C50C-407E-A947-70E740481C1C}">
                  <a14:useLocalDpi xmlns:a14="http://schemas.microsoft.com/office/drawing/2010/main"/>
                </a:ext>
              </a:extLst>
            </a:blip>
            <a:srcRect/>
            <a:stretch/>
          </p:blipFill>
          <p:spPr bwMode="auto">
            <a:xfrm>
              <a:off x="2892425" y="2548255"/>
              <a:ext cx="4862830" cy="2799080"/>
            </a:xfrm>
            <a:prstGeom prst="rect">
              <a:avLst/>
            </a:prstGeom>
            <a:noFill/>
            <a:ln>
              <a:noFill/>
            </a:ln>
            <a:extLst>
              <a:ext uri="{53640926-AAD7-44D8-BBD7-CCE9431645EC}">
                <a14:shadowObscured xmlns:a14="http://schemas.microsoft.com/office/drawing/2010/main"/>
              </a:ext>
            </a:extLst>
          </p:spPr>
        </p:pic>
        <p:pic>
          <p:nvPicPr>
            <p:cNvPr id="14" name="図 13" descr="Z:\0950_永綱\よく使う\大阪府ドクヘリ写真\P1020252.JPG"/>
            <p:cNvPicPr/>
            <p:nvPr/>
          </p:nvPicPr>
          <p:blipFill>
            <a:blip r:embed="rId6" cstate="screen">
              <a:extLst>
                <a:ext uri="{BEBA8EAE-BF5A-486C-A8C5-ECC9F3942E4B}">
                  <a14:imgProps xmlns:a14="http://schemas.microsoft.com/office/drawing/2010/main">
                    <a14:imgLayer r:embed="rId7">
                      <a14:imgEffect>
                        <a14:backgroundRemoval t="9896" b="89974" l="5664" r="95020">
                          <a14:foregroundMark x1="21973" y1="55208" x2="21973" y2="55208"/>
                          <a14:foregroundMark x1="24512" y1="51693" x2="24512" y2="51693"/>
                          <a14:foregroundMark x1="22461" y1="56120" x2="22461" y2="56120"/>
                          <a14:foregroundMark x1="20605" y1="57682" x2="22266" y2="62109"/>
                          <a14:foregroundMark x1="20605" y1="56901" x2="20898" y2="59375"/>
                          <a14:foregroundMark x1="24414" y1="64323" x2="30859" y2="67708"/>
                          <a14:foregroundMark x1="31250" y1="68229" x2="30566" y2="72526"/>
                          <a14:foregroundMark x1="26465" y1="72656" x2="29785" y2="73047"/>
                          <a14:foregroundMark x1="33105" y1="67839" x2="38867" y2="69401"/>
                          <a14:foregroundMark x1="32617" y1="68490" x2="32031" y2="71224"/>
                          <a14:foregroundMark x1="65527" y1="54036" x2="66309" y2="57422"/>
                          <a14:foregroundMark x1="67285" y1="54036" x2="67871" y2="57552"/>
                          <a14:foregroundMark x1="66309" y1="57292" x2="67578" y2="57682"/>
                          <a14:foregroundMark x1="65527" y1="54948" x2="64160" y2="56901"/>
                          <a14:foregroundMark x1="66797" y1="54948" x2="66797" y2="54948"/>
                          <a14:foregroundMark x1="66602" y1="56120" x2="66602" y2="56120"/>
                          <a14:foregroundMark x1="66211" y1="54036" x2="66211" y2="54036"/>
                          <a14:foregroundMark x1="67383" y1="56901" x2="67383" y2="56901"/>
                          <a14:foregroundMark x1="77930" y1="37109" x2="74609" y2="49219"/>
                          <a14:foregroundMark x1="33008" y1="44792" x2="37402" y2="42969"/>
                          <a14:foregroundMark x1="28711" y1="47526" x2="23242" y2="52344"/>
                          <a14:foregroundMark x1="22949" y1="52865" x2="25684" y2="50000"/>
                          <a14:foregroundMark x1="67578" y1="53906" x2="74121" y2="54036"/>
                          <a14:foregroundMark x1="74414" y1="54167" x2="76074" y2="56380"/>
                          <a14:foregroundMark x1="76270" y1="56641" x2="77734" y2="60677"/>
                          <a14:foregroundMark x1="66406" y1="48177" x2="74023" y2="49219"/>
                          <a14:foregroundMark x1="67578" y1="48438" x2="67578" y2="48438"/>
                          <a14:foregroundMark x1="68359" y1="48438" x2="68359" y2="48438"/>
                          <a14:foregroundMark x1="69141" y1="48698" x2="69141" y2="48698"/>
                          <a14:foregroundMark x1="70020" y1="48698" x2="70020" y2="48698"/>
                          <a14:foregroundMark x1="71387" y1="48958" x2="71680" y2="48958"/>
                          <a14:foregroundMark x1="73438" y1="49479" x2="73828" y2="49349"/>
                          <a14:foregroundMark x1="74707" y1="49349" x2="74707" y2="49349"/>
                          <a14:foregroundMark x1="60156" y1="33984" x2="60156" y2="33984"/>
                          <a14:foregroundMark x1="61035" y1="33984" x2="61230" y2="33984"/>
                          <a14:foregroundMark x1="62891" y1="33984" x2="70898" y2="33854"/>
                          <a14:foregroundMark x1="71289" y1="33984" x2="81738" y2="34505"/>
                          <a14:foregroundMark x1="81738" y1="34635" x2="95020" y2="35417"/>
                          <a14:foregroundMark x1="5664" y1="40625" x2="10449" y2="39583"/>
                          <a14:foregroundMark x1="32129" y1="72656" x2="33203" y2="72656"/>
                          <a14:foregroundMark x1="33301" y1="72656" x2="41992" y2="71354"/>
                          <a14:foregroundMark x1="43652" y1="71224" x2="49609" y2="70052"/>
                          <a14:foregroundMark x1="42090" y1="68359" x2="48926" y2="67969"/>
                          <a14:foregroundMark x1="31250" y1="45703" x2="32813" y2="44792"/>
                          <a14:foregroundMark x1="29492" y1="46875" x2="30078" y2="46354"/>
                          <a14:backgroundMark x1="20117" y1="52734" x2="20117" y2="52734"/>
                          <a14:backgroundMark x1="21777" y1="50781" x2="21777" y2="50781"/>
                          <a14:backgroundMark x1="23438" y1="50130" x2="23438" y2="50130"/>
                          <a14:backgroundMark x1="19629" y1="56641" x2="19629" y2="56641"/>
                          <a14:backgroundMark x1="19629" y1="59766" x2="19629" y2="59766"/>
                          <a14:backgroundMark x1="28125" y1="69010" x2="28125" y2="69010"/>
                          <a14:backgroundMark x1="25977" y1="63411" x2="25977" y2="63411"/>
                          <a14:backgroundMark x1="19922" y1="57161" x2="20215" y2="60547"/>
                          <a14:backgroundMark x1="28027" y1="67318" x2="28027" y2="67318"/>
                          <a14:backgroundMark x1="29688" y1="69141" x2="29688" y2="69141"/>
                          <a14:backgroundMark x1="30566" y1="68620" x2="30566" y2="68620"/>
                          <a14:backgroundMark x1="27344" y1="69792" x2="27344" y2="69792"/>
                          <a14:backgroundMark x1="25391" y1="67839" x2="25391" y2="67839"/>
                          <a14:backgroundMark x1="29102" y1="70833" x2="29102" y2="70833"/>
                          <a14:backgroundMark x1="29883" y1="71615" x2="29883" y2="71615"/>
                          <a14:backgroundMark x1="29004" y1="72786" x2="29004" y2="72786"/>
                          <a14:backgroundMark x1="28613" y1="72786" x2="28613" y2="72786"/>
                          <a14:backgroundMark x1="27539" y1="72656" x2="27539" y2="72656"/>
                          <a14:backgroundMark x1="28027" y1="73177" x2="28516" y2="73307"/>
                          <a14:backgroundMark x1="29297" y1="72786" x2="29297" y2="72786"/>
                          <a14:backgroundMark x1="30273" y1="67578" x2="30273" y2="67578"/>
                          <a14:backgroundMark x1="28711" y1="67318" x2="28711" y2="67318"/>
                          <a14:backgroundMark x1="24805" y1="50000" x2="24805" y2="50000"/>
                          <a14:backgroundMark x1="25781" y1="49479" x2="25781" y2="49479"/>
                          <a14:backgroundMark x1="25293" y1="65234" x2="25293" y2="65234"/>
                          <a14:backgroundMark x1="33984" y1="70964" x2="33984" y2="70964"/>
                          <a14:backgroundMark x1="32715" y1="70182" x2="32715" y2="70182"/>
                          <a14:backgroundMark x1="35156" y1="71615" x2="35156" y2="71615"/>
                          <a14:backgroundMark x1="35840" y1="73958" x2="35840" y2="73958"/>
                          <a14:backgroundMark x1="45508" y1="72656" x2="45801" y2="72656"/>
                          <a14:backgroundMark x1="34961" y1="69661" x2="34961" y2="69661"/>
                          <a14:backgroundMark x1="70410" y1="56250" x2="70410" y2="56250"/>
                          <a14:backgroundMark x1="68359" y1="56380" x2="68848" y2="56380"/>
                          <a14:backgroundMark x1="73047" y1="56380" x2="73926" y2="56380"/>
                          <a14:backgroundMark x1="74219" y1="55729" x2="74219" y2="55729"/>
                          <a14:backgroundMark x1="72461" y1="55729" x2="69629" y2="55859"/>
                          <a14:backgroundMark x1="64941" y1="57031" x2="64941" y2="57031"/>
                          <a14:backgroundMark x1="65234" y1="55469" x2="65234" y2="55469"/>
                          <a14:backgroundMark x1="63965" y1="44401" x2="66309" y2="47917"/>
                          <a14:backgroundMark x1="66504" y1="48047" x2="74609" y2="49219"/>
                          <a14:backgroundMark x1="74609" y1="47005" x2="74609" y2="47005"/>
                          <a14:backgroundMark x1="74902" y1="46615" x2="74902" y2="46615"/>
                          <a14:backgroundMark x1="81348" y1="55599" x2="81348" y2="55599"/>
                          <a14:backgroundMark x1="81543" y1="55078" x2="81543" y2="55078"/>
                          <a14:backgroundMark x1="39355" y1="73438" x2="40137" y2="73438"/>
                          <a14:backgroundMark x1="37891" y1="71484" x2="37891" y2="71484"/>
                          <a14:backgroundMark x1="23828" y1="51172" x2="23828" y2="51172"/>
                          <a14:backgroundMark x1="24707" y1="50651" x2="24707" y2="50651"/>
                          <a14:backgroundMark x1="26367" y1="49089" x2="26367" y2="49089"/>
                          <a14:backgroundMark x1="25586" y1="49740" x2="25586" y2="49870"/>
                          <a14:backgroundMark x1="24121" y1="51172" x2="24121" y2="51172"/>
                          <a14:backgroundMark x1="23145" y1="52474" x2="23145" y2="52474"/>
                          <a14:backgroundMark x1="22852" y1="52734" x2="22852" y2="52734"/>
                          <a14:backgroundMark x1="23535" y1="51823" x2="23535" y2="51823"/>
                          <a14:backgroundMark x1="23730" y1="52083" x2="23730" y2="52083"/>
                          <a14:backgroundMark x1="24023" y1="51432" x2="24121" y2="51432"/>
                          <a14:backgroundMark x1="24414" y1="51042" x2="24512" y2="51042"/>
                          <a14:backgroundMark x1="25195" y1="50391" x2="25195" y2="50391"/>
                          <a14:backgroundMark x1="25586" y1="49870" x2="25586" y2="49870"/>
                          <a14:backgroundMark x1="65332" y1="55990" x2="65332" y2="55990"/>
                          <a14:backgroundMark x1="64941" y1="54948" x2="64941" y2="54948"/>
                          <a14:backgroundMark x1="64648" y1="56250" x2="64648" y2="56380"/>
                          <a14:backgroundMark x1="64648" y1="55859" x2="64648" y2="55859"/>
                          <a14:backgroundMark x1="67871" y1="55339" x2="67871" y2="55339"/>
                          <a14:backgroundMark x1="67676" y1="55339" x2="68066" y2="55208"/>
                          <a14:backgroundMark x1="68359" y1="55078" x2="68359" y2="55078"/>
                          <a14:backgroundMark x1="67871" y1="54557" x2="68164" y2="54557"/>
                          <a14:backgroundMark x1="69141" y1="54557" x2="69238" y2="54557"/>
                          <a14:backgroundMark x1="69629" y1="54818" x2="70313" y2="54688"/>
                          <a14:backgroundMark x1="71191" y1="54818" x2="71191" y2="54818"/>
                          <a14:backgroundMark x1="74121" y1="54688" x2="74121" y2="54688"/>
                          <a14:backgroundMark x1="72754" y1="54427" x2="72754" y2="54427"/>
                          <a14:backgroundMark x1="73730" y1="54297" x2="73730" y2="54297"/>
                          <a14:backgroundMark x1="74023" y1="54427" x2="74023" y2="54427"/>
                          <a14:backgroundMark x1="65137" y1="54688" x2="65137" y2="54688"/>
                          <a14:backgroundMark x1="65332" y1="55339" x2="65332" y2="55339"/>
                          <a14:backgroundMark x1="64453" y1="56380" x2="64453" y2="56380"/>
                          <a14:backgroundMark x1="64063" y1="56901" x2="64063" y2="56901"/>
                          <a14:backgroundMark x1="64160" y1="56901" x2="64160" y2="56901"/>
                          <a14:backgroundMark x1="64648" y1="56120" x2="64746" y2="56120"/>
                          <a14:backgroundMark x1="64941" y1="55729" x2="64941" y2="55729"/>
                          <a14:backgroundMark x1="87109" y1="51172" x2="87109" y2="51172"/>
                          <a14:backgroundMark x1="31934" y1="71615" x2="32031" y2="72135"/>
                          <a14:backgroundMark x1="33105" y1="72526" x2="40039" y2="71484"/>
                          <a14:backgroundMark x1="39063" y1="68880" x2="39941" y2="71224"/>
                          <a14:backgroundMark x1="38672" y1="69141" x2="39063" y2="68880"/>
                          <a14:backgroundMark x1="33691" y1="69661" x2="33691" y2="69661"/>
                          <a14:backgroundMark x1="33105" y1="69010" x2="33105" y2="69010"/>
                          <a14:backgroundMark x1="34180" y1="69010" x2="34180" y2="69010"/>
                          <a14:backgroundMark x1="35156" y1="68880" x2="35156" y2="68880"/>
                          <a14:backgroundMark x1="35547" y1="69010" x2="35547" y2="69010"/>
                          <a14:backgroundMark x1="32617" y1="69271" x2="32617" y2="69271"/>
                          <a14:backgroundMark x1="32324" y1="70443" x2="32324" y2="70573"/>
                          <a14:backgroundMark x1="32422" y1="69661" x2="32422" y2="69661"/>
                          <a14:backgroundMark x1="33203" y1="68490" x2="33203" y2="68490"/>
                          <a14:backgroundMark x1="32715" y1="68750" x2="32715" y2="68750"/>
                          <a14:backgroundMark x1="32031" y1="71484" x2="32031" y2="71484"/>
                          <a14:backgroundMark x1="30957" y1="68359" x2="30957" y2="68359"/>
                          <a14:backgroundMark x1="38477" y1="69531" x2="38477" y2="69531"/>
                          <a14:backgroundMark x1="38184" y1="69401" x2="38184" y2="69401"/>
                          <a14:backgroundMark x1="38477" y1="68880" x2="38477" y2="68880"/>
                          <a14:backgroundMark x1="38867" y1="69401" x2="38867" y2="69401"/>
                          <a14:backgroundMark x1="39844" y1="69271" x2="40625" y2="69531"/>
                          <a14:backgroundMark x1="42969" y1="68620" x2="45898" y2="68620"/>
                          <a14:backgroundMark x1="42188" y1="68880" x2="42969" y2="68750"/>
                          <a14:backgroundMark x1="32422" y1="70052" x2="32422" y2="70052"/>
                          <a14:backgroundMark x1="32129" y1="70964" x2="32129" y2="70964"/>
                          <a14:backgroundMark x1="29199" y1="67318" x2="29199" y2="67318"/>
                          <a14:backgroundMark x1="29590" y1="67708" x2="29590" y2="67708"/>
                          <a14:backgroundMark x1="29688" y1="67318" x2="29688" y2="67318"/>
                          <a14:backgroundMark x1="26367" y1="65755" x2="26367" y2="65755"/>
                          <a14:backgroundMark x1="24902" y1="64974" x2="24902" y2="64974"/>
                          <a14:backgroundMark x1="24512" y1="64583" x2="24512" y2="64583"/>
                          <a14:backgroundMark x1="24316" y1="64453" x2="24316" y2="64453"/>
                          <a14:backgroundMark x1="24219" y1="64063" x2="24219" y2="64063"/>
                          <a14:backgroundMark x1="28516" y1="66797" x2="28613" y2="66797"/>
                          <a14:backgroundMark x1="28906" y1="66927" x2="29004" y2="66927"/>
                          <a14:backgroundMark x1="29590" y1="67188" x2="29590" y2="67188"/>
                          <a14:backgroundMark x1="28906" y1="66797" x2="28906" y2="66797"/>
                          <a14:backgroundMark x1="26563" y1="65755" x2="26563" y2="65755"/>
                          <a14:backgroundMark x1="27441" y1="66146" x2="27539" y2="66276"/>
                          <a14:backgroundMark x1="28223" y1="66667" x2="28223" y2="66667"/>
                          <a14:backgroundMark x1="26953" y1="65885" x2="26953" y2="65885"/>
                          <a14:backgroundMark x1="25781" y1="65365" x2="25781" y2="65365"/>
                          <a14:backgroundMark x1="27930" y1="66406" x2="27930" y2="66406"/>
                          <a14:backgroundMark x1="22168" y1="62109" x2="22168" y2="62109"/>
                          <a14:backgroundMark x1="76172" y1="57292" x2="76172" y2="57292"/>
                          <a14:backgroundMark x1="76855" y1="59115" x2="76855" y2="59245"/>
                          <a14:backgroundMark x1="77246" y1="59766" x2="77246" y2="59766"/>
                          <a14:backgroundMark x1="76563" y1="58464" x2="76563" y2="58464"/>
                          <a14:backgroundMark x1="67480" y1="57813" x2="67480" y2="57813"/>
                          <a14:backgroundMark x1="66504" y1="57552" x2="66504" y2="57552"/>
                          <a14:backgroundMark x1="67773" y1="57682" x2="67773" y2="57682"/>
                          <a14:backgroundMark x1="68066" y1="57422" x2="68066" y2="57422"/>
                          <a14:backgroundMark x1="67285" y1="57813" x2="67285" y2="57813"/>
                          <a14:backgroundMark x1="66309" y1="57552" x2="66309" y2="57552"/>
                          <a14:backgroundMark x1="67188" y1="57682" x2="67285" y2="57682"/>
                          <a14:backgroundMark x1="66895" y1="57682" x2="66895" y2="57682"/>
                          <a14:backgroundMark x1="68750" y1="54427" x2="68750" y2="54427"/>
                          <a14:backgroundMark x1="72070" y1="54427" x2="72070" y2="54427"/>
                          <a14:backgroundMark x1="72559" y1="54167" x2="72559" y2="54167"/>
                          <a14:backgroundMark x1="71094" y1="54297" x2="71094" y2="54297"/>
                          <a14:backgroundMark x1="68848" y1="33073" x2="68848" y2="33073"/>
                        </a14:backgroundRemoval>
                      </a14:imgEffect>
                    </a14:imgLayer>
                  </a14:imgProps>
                </a:ext>
                <a:ext uri="{28A0092B-C50C-407E-A947-70E740481C1C}">
                  <a14:useLocalDpi xmlns:a14="http://schemas.microsoft.com/office/drawing/2010/main"/>
                </a:ext>
              </a:extLst>
            </a:blip>
            <a:srcRect/>
            <a:stretch>
              <a:fillRect/>
            </a:stretch>
          </p:blipFill>
          <p:spPr bwMode="auto">
            <a:xfrm>
              <a:off x="1855470" y="861695"/>
              <a:ext cx="2543175" cy="1906905"/>
            </a:xfrm>
            <a:prstGeom prst="rect">
              <a:avLst/>
            </a:prstGeom>
            <a:noFill/>
            <a:ln>
              <a:noFill/>
            </a:ln>
          </p:spPr>
        </p:pic>
      </p:grpSp>
      <p:sp>
        <p:nvSpPr>
          <p:cNvPr id="15" name="正方形/長方形 14"/>
          <p:cNvSpPr/>
          <p:nvPr/>
        </p:nvSpPr>
        <p:spPr>
          <a:xfrm>
            <a:off x="6598655" y="1268760"/>
            <a:ext cx="3034866" cy="324036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に取り組む危険ドラッグ（指定薬物等）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zh-TW"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大阪府、大阪健康安全基盤研究所</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危険ドラッグが社会的問題となる中、平成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年に「大阪府薬物の濫用防止に関する条例」を制定。危険ドラッグのうち未規制の成分について、当条例に基づき</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、大阪健康安全基盤研究所と協力して調査研究を行い、全国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に先駆けて、知事指定薬物に指定し規制</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効果は全国に及び、新たな危険ドラッグの国内流入を防ぐことにも大きく寄与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598655" y="4636788"/>
            <a:ext cx="3034866" cy="174442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公民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犯罪・性暴力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被害者への支援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大阪府等</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性犯罪・性暴力の潜在化・継続化の防止を図るため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連携による支援体制を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896323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　具体的な取組：活躍できる社会</a:t>
            </a:r>
            <a:endPar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64</a:t>
            </a:fld>
            <a:endParaRPr lang="ja-JP" altLang="en-US" dirty="0"/>
          </a:p>
        </p:txBody>
      </p:sp>
      <p:sp>
        <p:nvSpPr>
          <p:cNvPr id="9" name="正方形/長方形 8"/>
          <p:cNvSpPr/>
          <p:nvPr/>
        </p:nvSpPr>
        <p:spPr>
          <a:xfrm>
            <a:off x="129049"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r>
              <a:rPr lang="ja-JP" altLang="en-US" sz="1600" b="1" dirty="0">
                <a:solidFill>
                  <a:schemeClr val="tx1"/>
                </a:solidFill>
                <a:latin typeface="Meiryo UI" panose="020B0604030504040204" pitchFamily="50" charset="-128"/>
                <a:ea typeface="Meiryo UI" panose="020B0604030504040204" pitchFamily="50" charset="-128"/>
              </a:rPr>
              <a:t>≪災害や健康危機、犯罪等からいのちを守る取組</a:t>
            </a:r>
            <a:r>
              <a:rPr lang="ja-JP" altLang="en-US" sz="1600" b="1" dirty="0" smtClean="0">
                <a:solidFill>
                  <a:schemeClr val="tx1"/>
                </a:solidFill>
                <a:latin typeface="Meiryo UI" panose="020B0604030504040204" pitchFamily="50" charset="-128"/>
                <a:ea typeface="Meiryo UI" panose="020B0604030504040204" pitchFamily="50" charset="-128"/>
              </a:rPr>
              <a:t>≫</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245684" y="1266731"/>
            <a:ext cx="2951156" cy="5114213"/>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不慮の事故や意図的要因、災害への予防活動等について、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WHO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の認証を受けた「セーフコミュニティ都市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松原市）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けが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や事故の減少と自助共助意識の醸成と地域コミュニティの活性化を図り、全ての市民が安心して安全に暮らせるまち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ため、けがや事故のデータ分析を通じ課題を抽出するとともに、既存の地域活動や事業を検証し、行政や地域住民など多くの主体が、協働することにより国際的な基準に基づく効果的な活動を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4488" y="4581128"/>
            <a:ext cx="2780344"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3317967" y="3573016"/>
            <a:ext cx="3219208" cy="280792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府民が安心して暮らせる「安全なまち大阪」を確立するための警察活動の推進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まち大阪をめざし、地域の犯罪情勢に即した犯罪抑止総合対策、府民生活を脅かす犯罪と新たな脅威への対処能力の強化、児童虐待への対応における取組の強化、少年の健全育成を図る諸対策の推進、交通死亡事故抑止対策の推進、国際化への的確な対応など、様々な取組を総合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に推進。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3317966" y="1266731"/>
            <a:ext cx="3219209" cy="216226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防犯カメラの設置による</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犯罪被害</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防止</a:t>
            </a:r>
            <a:endParaRPr lang="en-US" altLang="ja-JP"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（守口市）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9207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920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があらゆる犯罪被害に遭うことを防止し、また、万が一犯罪が発生した場合には、捜査機関により、犯人の確保等、迅速な対応を求めるため、市内全域に防犯カメラを</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設置。普及率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トップクラス、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犯罪発生の減少に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6681192" y="1267903"/>
            <a:ext cx="3024336" cy="511304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lgn="just">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警察官</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a:t>
            </a:r>
            <a:r>
              <a:rPr lang="ja-JP"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の増</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配置や民間</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よる「虐待対応</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続１万件を突破するなど高い件数で推移している児童虐待相談や、法律に関する専門的な知識・経験を要する業務に適切に対応するため、児童福祉司や児童保護支援員（警察官ＯＢ）を増配置するとともに、弁護士や民間団体との効果的な連携などにより、子ども家庭センターの対応体制を強化。</a:t>
            </a:r>
          </a:p>
        </p:txBody>
      </p:sp>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408" r="5206"/>
          <a:stretch/>
        </p:blipFill>
        <p:spPr bwMode="auto">
          <a:xfrm>
            <a:off x="6968193" y="4077072"/>
            <a:ext cx="2377295"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テキスト ボックス 19"/>
          <p:cNvSpPr txBox="1"/>
          <p:nvPr/>
        </p:nvSpPr>
        <p:spPr>
          <a:xfrm>
            <a:off x="6753200" y="5801489"/>
            <a:ext cx="2880320" cy="507831"/>
          </a:xfrm>
          <a:prstGeom prst="rect">
            <a:avLst/>
          </a:prstGeom>
          <a:noFill/>
        </p:spPr>
        <p:txBody>
          <a:bodyPr wrap="square" rtlCol="0">
            <a:spAutoFit/>
          </a:bodyPr>
          <a:lstStyle/>
          <a:p>
            <a:pPr marL="92075" indent="-92075"/>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大阪府では、「大阪府子どもを虐待から守る条例」により、保護者がその管理に属しない子どもの財産を不当に処分することを「経済的虐待」としています。</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449881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1844824"/>
            <a:ext cx="8674546" cy="1470025"/>
          </a:xfrm>
        </p:spPr>
        <p:txBody>
          <a:bodyPr anchor="b"/>
          <a:lstStyle/>
          <a:p>
            <a:pPr marL="896938" indent="-896938"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未来を創る産業・イノベーション</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208584" y="3501008"/>
            <a:ext cx="7416824" cy="1752600"/>
          </a:xfrm>
        </p:spPr>
        <p:txBody>
          <a:bodyPr/>
          <a:lstStyle/>
          <a:p>
            <a:pPr indent="812800"/>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ライフサイエンス関連産業等の</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812800"/>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促進を通じて世界の課題解決に貢献～</a:t>
            </a:r>
          </a:p>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106499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620688"/>
          </a:xfrm>
        </p:spPr>
        <p:txBody>
          <a:bodyPr rIns="0">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36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576336" y="6492495"/>
            <a:ext cx="2311400" cy="365125"/>
          </a:xfrm>
        </p:spPr>
        <p:txBody>
          <a:bodyPr/>
          <a:lstStyle/>
          <a:p>
            <a:fld id="{BEB6DAC5-B160-4734-A572-724026CC2364}" type="slidenum">
              <a:rPr lang="ja-JP" altLang="en-US" smtClean="0"/>
              <a:pPr/>
              <a:t>66</a:t>
            </a:fld>
            <a:endParaRPr lang="ja-JP" altLang="en-US" dirty="0"/>
          </a:p>
        </p:txBody>
      </p:sp>
      <p:sp>
        <p:nvSpPr>
          <p:cNvPr id="7" name="正方形/長方形 6"/>
          <p:cNvSpPr/>
          <p:nvPr/>
        </p:nvSpPr>
        <p:spPr>
          <a:xfrm>
            <a:off x="344488" y="1268760"/>
            <a:ext cx="4608512"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「健康・医療」をコンセプトとした、北大阪健康医療都市「健都」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大阪府、吹田市、</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摂津市、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a:t>
            </a:r>
            <a:r>
              <a:rPr lang="ja-JP" altLang="en-US" sz="1400"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吹田市と摂津市にまたがる健都では、「健康・医療」をコンセプトに、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関係者が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一体となって、国立循環器病研究センターや国立健康・栄養研究所を核とする多様な事業主体による拠点の形成に向け、健都イノベーションパークへの企業誘致活動などに取り組んでいる。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年以降、駅前複合施設などが順次運用開始予定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lvl="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また、国立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循環器病研究センターの移転（平成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月予定）にあわせて、新センター内に、企業・大学等との共同研究を行う拠点となる「オープンイノベーションセンター」を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95250" indent="-95250"/>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169024" y="1268760"/>
            <a:ext cx="4435152" cy="51125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「みどり」と「イノベーション」の融合拠点をめざした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うめきた２期」の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まちづくり（大阪府、大阪市等）</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「みどり」と「イノベーション」の融合拠点の形成をまちづくりの目標に掲げる、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大阪駅</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の北側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に隣接するうめきた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２期区域では、新産業創出機能をはじめとした「ライフデザイン・イノベーション」を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拠点のテーマとし、創薬や医療機器開発などの分野にとどまらず、人々が健康</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で豊か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に生きるための新しい製品・サービスを創出する拠点形成を進めている。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夏頃に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、先行まちびらきを予定。</a:t>
            </a:r>
          </a:p>
        </p:txBody>
      </p:sp>
      <p:pic>
        <p:nvPicPr>
          <p:cNvPr id="37"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73080" y="3870664"/>
            <a:ext cx="3240360" cy="229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図 266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20" y="4530853"/>
            <a:ext cx="2083514" cy="146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スライド番号プレースホルダー 2"/>
          <p:cNvSpPr txBox="1">
            <a:spLocks/>
          </p:cNvSpPr>
          <p:nvPr/>
        </p:nvSpPr>
        <p:spPr>
          <a:xfrm>
            <a:off x="7576336" y="649249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B6DAC5-B160-4734-A572-724026CC2364}" type="slidenum">
              <a:rPr lang="ja-JP" altLang="en-US" smtClean="0"/>
              <a:pPr/>
              <a:t>66</a:t>
            </a:fld>
            <a:endParaRPr lang="ja-JP" altLang="en-US" dirty="0"/>
          </a:p>
        </p:txBody>
      </p:sp>
      <p:pic>
        <p:nvPicPr>
          <p:cNvPr id="10" name="Picture 2"/>
          <p:cNvPicPr>
            <a:picLocks noChangeAspect="1" noChangeArrowheads="1"/>
          </p:cNvPicPr>
          <p:nvPr/>
        </p:nvPicPr>
        <p:blipFill>
          <a:blip r:embed="rId4" cstate="print"/>
          <a:srcRect/>
          <a:stretch>
            <a:fillRect/>
          </a:stretch>
        </p:blipFill>
        <p:spPr bwMode="auto">
          <a:xfrm>
            <a:off x="2864769" y="5250933"/>
            <a:ext cx="1656184" cy="838075"/>
          </a:xfrm>
          <a:prstGeom prst="rect">
            <a:avLst/>
          </a:prstGeom>
          <a:noFill/>
          <a:ln w="9525">
            <a:noFill/>
            <a:miter lim="800000"/>
            <a:headEnd/>
            <a:tailEnd/>
          </a:ln>
        </p:spPr>
      </p:pic>
      <p:pic>
        <p:nvPicPr>
          <p:cNvPr id="11" name="Picture 2" descr="移転イメージ図"/>
          <p:cNvPicPr>
            <a:picLocks noChangeAspect="1" noChangeArrowheads="1"/>
          </p:cNvPicPr>
          <p:nvPr/>
        </p:nvPicPr>
        <p:blipFill>
          <a:blip r:embed="rId5" cstate="print"/>
          <a:srcRect/>
          <a:stretch>
            <a:fillRect/>
          </a:stretch>
        </p:blipFill>
        <p:spPr bwMode="auto">
          <a:xfrm>
            <a:off x="2860050" y="4394449"/>
            <a:ext cx="1656184" cy="856484"/>
          </a:xfrm>
          <a:prstGeom prst="rect">
            <a:avLst/>
          </a:prstGeom>
          <a:noFill/>
        </p:spPr>
      </p:pic>
      <p:sp>
        <p:nvSpPr>
          <p:cNvPr id="13" name="正方形/長方形 12"/>
          <p:cNvSpPr/>
          <p:nvPr/>
        </p:nvSpPr>
        <p:spPr>
          <a:xfrm>
            <a:off x="2848744" y="4365104"/>
            <a:ext cx="1672209" cy="276999"/>
          </a:xfrm>
          <a:prstGeom prst="rect">
            <a:avLst/>
          </a:prstGeom>
          <a:noFill/>
        </p:spPr>
        <p:txBody>
          <a:bodyPr wrap="square" lIns="91440" tIns="45720" rIns="91440" bIns="45720">
            <a:spAutoFit/>
          </a:bodyPr>
          <a:lstStyle/>
          <a:p>
            <a:pPr algn="ctr"/>
            <a:r>
              <a:rPr lang="ja-JP" altLang="en-US" sz="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国循内の“ひとつ屋根の下に”共同研究拠点　</a:t>
            </a:r>
            <a:endParaRPr lang="en-US" altLang="ja-JP" sz="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ja-JP" altLang="en-US" sz="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オープンイノベーションセンターを設置</a:t>
            </a:r>
          </a:p>
        </p:txBody>
      </p:sp>
    </p:spTree>
    <p:extLst>
      <p:ext uri="{BB962C8B-B14F-4D97-AF65-F5344CB8AC3E}">
        <p14:creationId xmlns:p14="http://schemas.microsoft.com/office/powerpoint/2010/main" val="23863680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67</a:t>
            </a:fld>
            <a:endParaRPr lang="ja-JP" altLang="en-US" dirty="0"/>
          </a:p>
        </p:txBody>
      </p:sp>
      <p:sp>
        <p:nvSpPr>
          <p:cNvPr id="7" name="正方形/長方形 6"/>
          <p:cNvSpPr/>
          <p:nvPr/>
        </p:nvSpPr>
        <p:spPr>
          <a:xfrm>
            <a:off x="289918" y="1196680"/>
            <a:ext cx="4519066" cy="518464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再生医療の産業化を推進するための国際拠点の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大阪府、大阪市等</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中之島において、再生医療をベースに、ゲノム医療や人工知能、ＩｏＴの活用等、今後の医療技術の進歩に即応した最先端の「未来医療」の産業化を推進するとともに、難治性疾患に苦しむ国内外の患者への「未来医療」の提供により、国際貢献を推進する「未来医療国際拠点」の形成をめざし、大阪府、大阪市、経済界等において検討を実施。</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年度施設オープンをめざす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5097016" y="1196680"/>
            <a:ext cx="4498425" cy="518464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健康医療サービスの発展と産業の活性化を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健康・医療のまちづくり」（堺市、近畿大学等）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近畿大学医学部・附属病院の立地を契機に、健康・医療・予防分野等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産業の活性化による仕事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や雇用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の創出を図るとともに、地域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した各種健康医療サービス</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による健康と安心の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進めている。</a:t>
            </a:r>
          </a:p>
        </p:txBody>
      </p:sp>
      <p:pic>
        <p:nvPicPr>
          <p:cNvPr id="13" name="Picture 6"/>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18036" y="3789003"/>
            <a:ext cx="3456384" cy="247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35" y="3789004"/>
            <a:ext cx="3711657" cy="2376300"/>
          </a:xfrm>
          <a:prstGeom prst="rect">
            <a:avLst/>
          </a:prstGeom>
        </p:spPr>
      </p:pic>
    </p:spTree>
    <p:extLst>
      <p:ext uri="{BB962C8B-B14F-4D97-AF65-F5344CB8AC3E}">
        <p14:creationId xmlns:p14="http://schemas.microsoft.com/office/powerpoint/2010/main" val="18893802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68</a:t>
            </a:fld>
            <a:endParaRPr lang="ja-JP" altLang="en-US" dirty="0"/>
          </a:p>
        </p:txBody>
      </p:sp>
      <p:sp>
        <p:nvSpPr>
          <p:cNvPr id="17"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36330" y="1196752"/>
            <a:ext cx="3104502" cy="511309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革新的な医療機器・多孔化カバードステントの開発（国立循環器病研究センター）</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早期・探索的臨床試験拠点としての医療機器開発プロジェクト（</a:t>
            </a:r>
            <a:r>
              <a:rPr lang="en-US" altLang="ja-JP"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MeDICI</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プロジェクト）において、世界に先駆けて開発した多孔化カバードステント（</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NCVC-CS1</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”first in human”</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試験を医師主導治験として進行中。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844465" y="3872190"/>
            <a:ext cx="1944216" cy="1985214"/>
            <a:chOff x="344488" y="3382942"/>
            <a:chExt cx="1944216" cy="1985214"/>
          </a:xfrm>
        </p:grpSpPr>
        <p:pic>
          <p:nvPicPr>
            <p:cNvPr id="25" name="図 24" descr="coverd_stent1.jpg"/>
            <p:cNvPicPr>
              <a:picLocks noChangeAspect="1"/>
            </p:cNvPicPr>
            <p:nvPr/>
          </p:nvPicPr>
          <p:blipFill>
            <a:blip r:embed="rId2" cstate="print"/>
            <a:stretch>
              <a:fillRect/>
            </a:stretch>
          </p:blipFill>
          <p:spPr>
            <a:xfrm>
              <a:off x="344488" y="3382942"/>
              <a:ext cx="1944216" cy="807635"/>
            </a:xfrm>
            <a:prstGeom prst="rect">
              <a:avLst/>
            </a:prstGeom>
          </p:spPr>
        </p:pic>
        <p:pic>
          <p:nvPicPr>
            <p:cNvPr id="26" name="図 25" descr="coverd_stent2.jpg"/>
            <p:cNvPicPr>
              <a:picLocks noChangeAspect="1"/>
            </p:cNvPicPr>
            <p:nvPr/>
          </p:nvPicPr>
          <p:blipFill>
            <a:blip r:embed="rId3" cstate="print"/>
            <a:stretch>
              <a:fillRect/>
            </a:stretch>
          </p:blipFill>
          <p:spPr>
            <a:xfrm>
              <a:off x="344488" y="4175030"/>
              <a:ext cx="1471036" cy="620268"/>
            </a:xfrm>
            <a:prstGeom prst="rect">
              <a:avLst/>
            </a:prstGeom>
          </p:spPr>
        </p:pic>
        <p:sp>
          <p:nvSpPr>
            <p:cNvPr id="27" name="テキスト ボックス 26"/>
            <p:cNvSpPr txBox="1"/>
            <p:nvPr/>
          </p:nvSpPr>
          <p:spPr>
            <a:xfrm>
              <a:off x="416496" y="4814158"/>
              <a:ext cx="1872208" cy="553998"/>
            </a:xfrm>
            <a:prstGeom prst="rect">
              <a:avLst/>
            </a:prstGeom>
            <a:noFill/>
          </p:spPr>
          <p:txBody>
            <a:bodyPr wrap="square" rtlCol="0">
              <a:spAutoFit/>
            </a:bodyPr>
            <a:lstStyle/>
            <a:p>
              <a:r>
                <a:rPr kumimoji="1" lang="ja-JP" altLang="en-US" sz="1000" b="1" dirty="0" smtClean="0">
                  <a:latin typeface="Meiryo UI" pitchFamily="50" charset="-128"/>
                  <a:ea typeface="Meiryo UI" pitchFamily="50" charset="-128"/>
                  <a:cs typeface="Meiryo UI" pitchFamily="50" charset="-128"/>
                </a:rPr>
                <a:t>カバードステント</a:t>
              </a:r>
              <a:r>
                <a:rPr kumimoji="1" lang="en-US" altLang="ja-JP" sz="1000" b="1" dirty="0" smtClean="0">
                  <a:latin typeface="Meiryo UI" pitchFamily="50" charset="-128"/>
                  <a:ea typeface="Meiryo UI" pitchFamily="50" charset="-128"/>
                  <a:cs typeface="Meiryo UI" pitchFamily="50" charset="-128"/>
                </a:rPr>
                <a:t>(NCVC-CS1)</a:t>
              </a:r>
            </a:p>
            <a:p>
              <a:r>
                <a:rPr lang="ja-JP" altLang="en-US" sz="1000" b="1" dirty="0" smtClean="0">
                  <a:latin typeface="Meiryo UI" pitchFamily="50" charset="-128"/>
                  <a:ea typeface="Meiryo UI" pitchFamily="50" charset="-128"/>
                  <a:cs typeface="Meiryo UI" pitchFamily="50" charset="-128"/>
                </a:rPr>
                <a:t>（左）全体図</a:t>
              </a:r>
              <a:endParaRPr lang="en-US" altLang="ja-JP" sz="1000" b="1" dirty="0" smtClean="0">
                <a:latin typeface="Meiryo UI" pitchFamily="50" charset="-128"/>
                <a:ea typeface="Meiryo UI" pitchFamily="50" charset="-128"/>
                <a:cs typeface="Meiryo UI" pitchFamily="50" charset="-128"/>
              </a:endParaRPr>
            </a:p>
            <a:p>
              <a:r>
                <a:rPr lang="ja-JP" altLang="en-US" sz="1000" b="1" dirty="0" smtClean="0">
                  <a:latin typeface="Meiryo UI" pitchFamily="50" charset="-128"/>
                  <a:ea typeface="Meiryo UI" pitchFamily="50" charset="-128"/>
                  <a:cs typeface="Meiryo UI" pitchFamily="50" charset="-128"/>
                </a:rPr>
                <a:t>（下）拡大図</a:t>
              </a:r>
              <a:endParaRPr kumimoji="1" lang="ja-JP" altLang="en-US" sz="1000" b="1" dirty="0">
                <a:latin typeface="Meiryo UI" pitchFamily="50" charset="-128"/>
                <a:ea typeface="Meiryo UI" pitchFamily="50" charset="-128"/>
                <a:cs typeface="Meiryo UI" pitchFamily="50" charset="-128"/>
              </a:endParaRPr>
            </a:p>
          </p:txBody>
        </p:sp>
      </p:grpSp>
      <p:sp>
        <p:nvSpPr>
          <p:cNvPr id="31" name="テキスト ボックス 30"/>
          <p:cNvSpPr txBox="1"/>
          <p:nvPr/>
        </p:nvSpPr>
        <p:spPr>
          <a:xfrm>
            <a:off x="1132497" y="5790456"/>
            <a:ext cx="1512168" cy="230832"/>
          </a:xfrm>
          <a:prstGeom prst="rect">
            <a:avLst/>
          </a:prstGeom>
          <a:noFill/>
        </p:spPr>
        <p:txBody>
          <a:bodyPr wrap="square" rtlCol="0">
            <a:spAutoFit/>
          </a:bodyPr>
          <a:lstStyle/>
          <a:p>
            <a:r>
              <a:rPr kumimoji="1" lang="ja-JP" altLang="en-US" sz="900" dirty="0" smtClean="0">
                <a:latin typeface="Meiryo UI" pitchFamily="50" charset="-128"/>
                <a:ea typeface="Meiryo UI" pitchFamily="50" charset="-128"/>
                <a:cs typeface="Meiryo UI" pitchFamily="50" charset="-128"/>
              </a:rPr>
              <a:t>（画像提供：グッドマン社）</a:t>
            </a:r>
            <a:endParaRPr kumimoji="1" lang="ja-JP" altLang="en-US" sz="900" dirty="0">
              <a:latin typeface="Meiryo UI" pitchFamily="50" charset="-128"/>
              <a:ea typeface="Meiryo UI" pitchFamily="50" charset="-128"/>
              <a:cs typeface="Meiryo UI" pitchFamily="50" charset="-128"/>
            </a:endParaRPr>
          </a:p>
        </p:txBody>
      </p:sp>
      <p:sp>
        <p:nvSpPr>
          <p:cNvPr id="14" name="正方形/長方形 13"/>
          <p:cNvSpPr/>
          <p:nvPr/>
        </p:nvSpPr>
        <p:spPr>
          <a:xfrm>
            <a:off x="3584848" y="1196501"/>
            <a:ext cx="2880320" cy="511334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大阪トップランナー育成事業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中小企業の新事業の創出を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促進するため、医療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・介護・健康分野等において、新たな需要の創出が期待できる製品・サービスの事業化をめざす企業等のプロジェクトを発掘・認定し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に応じたオーダーメイド型の継続的サポートを実施することに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よりプロジェクト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の事業化を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763" t="33512" r="75256" b="44772"/>
          <a:stretch/>
        </p:blipFill>
        <p:spPr bwMode="auto">
          <a:xfrm>
            <a:off x="4034005" y="3861048"/>
            <a:ext cx="2143131" cy="2314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6609184" y="1196501"/>
            <a:ext cx="3078776" cy="511334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健康科学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イノベーションセンター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大阪市、大阪市立大学等）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産</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･学･官･医･消費者が一緒に連携できる健康科学推進拠点を創ることを目標に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維持・先制医療への先進的取組み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健康科学研究</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発信に加え、簡易疲労測定機能を用いたパイロットプロジェクト「健康見守り隊」の実施や、他大学･研究機関、企業、さらには、医療機関等との連携を通じた健康科学領域の新たな成果や製品・サービスの創出等を推進。</a:t>
            </a:r>
          </a:p>
        </p:txBody>
      </p:sp>
      <p:grpSp>
        <p:nvGrpSpPr>
          <p:cNvPr id="20" name="グループ化 19"/>
          <p:cNvGrpSpPr/>
          <p:nvPr/>
        </p:nvGrpSpPr>
        <p:grpSpPr>
          <a:xfrm>
            <a:off x="6857226" y="4384744"/>
            <a:ext cx="2632278" cy="1780560"/>
            <a:chOff x="7631434" y="5293568"/>
            <a:chExt cx="2146102" cy="1605371"/>
          </a:xfrm>
        </p:grpSpPr>
        <p:pic>
          <p:nvPicPr>
            <p:cNvPr id="21" name="Picture 5" descr="http://www.chsi.osaka-cu.ac.jp/wp/wp-content/uploads/2013/07/f730c0dfbee133fd7febbf37a726e1e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1434" y="5293568"/>
              <a:ext cx="2146102" cy="1605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5389" t="7987" r="74963" b="80129"/>
            <a:stretch/>
          </p:blipFill>
          <p:spPr bwMode="auto">
            <a:xfrm>
              <a:off x="9071594" y="5301208"/>
              <a:ext cx="644182" cy="43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546030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69</a:t>
            </a:fld>
            <a:endParaRPr lang="ja-JP" altLang="en-US" dirty="0"/>
          </a:p>
        </p:txBody>
      </p:sp>
      <p:sp>
        <p:nvSpPr>
          <p:cNvPr id="10" name="正方形/長方形 9"/>
          <p:cNvSpPr/>
          <p:nvPr/>
        </p:nvSpPr>
        <p:spPr>
          <a:xfrm>
            <a:off x="338802" y="1196751"/>
            <a:ext cx="4542190" cy="518457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健康関連産業の初期相談から事業化までの支援を通じて産業創出を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成長産業となりうる健康</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寿命延伸産業を創出・振興するため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大阪健康寿命延伸産業創出プラットフォーム」の支援体制を強化し、専門</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人材による事業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の初期相談からセミナー、研究会に加え、事業化までの、伴走支援等を通じて健康寿命延伸産業の創出を推進。</a:t>
            </a:r>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666" y="3575381"/>
            <a:ext cx="3603270" cy="252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p:cNvSpPr/>
          <p:nvPr/>
        </p:nvSpPr>
        <p:spPr>
          <a:xfrm>
            <a:off x="5025008" y="1196752"/>
            <a:ext cx="4608512"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健康産業の創出に向け、大学の有望なシーズの事業化への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ライフサイエンス分野の優れた大学や、大阪に全部移転方針が示されている国立健康・栄養研究所の機能・ノウハウ等を活用し、健康産業の創出に向け、大学等の有望なシーズの発掘から実用化までのプロセスを継ぎ目なく支援する仕組みを構築するとともに、事業化への支援等を実施。</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0661" y="3529674"/>
            <a:ext cx="3602524" cy="907437"/>
          </a:xfrm>
          <a:prstGeom prst="rect">
            <a:avLst/>
          </a:prstGeom>
        </p:spPr>
      </p:pic>
      <p:pic>
        <p:nvPicPr>
          <p:cNvPr id="20" name="図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0661" y="4519206"/>
            <a:ext cx="3602524" cy="157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803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chor="b"/>
          <a:lstStyle/>
          <a:p>
            <a:pPr algn="l"/>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未来社会に向けて</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88349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≪ライフサイエンス</a:t>
            </a:r>
            <a:r>
              <a:rPr lang="ja-JP" altLang="en-US" sz="1600" b="1" dirty="0">
                <a:solidFill>
                  <a:schemeClr val="tx1"/>
                </a:solidFill>
                <a:latin typeface="Meiryo UI" panose="020B0604030504040204" pitchFamily="50" charset="-128"/>
                <a:ea typeface="Meiryo UI" panose="020B0604030504040204" pitchFamily="50" charset="-128"/>
              </a:rPr>
              <a:t>・健康関連</a:t>
            </a:r>
            <a:r>
              <a:rPr lang="ja-JP" altLang="en-US" sz="1600" b="1" dirty="0" smtClean="0">
                <a:solidFill>
                  <a:schemeClr val="tx1"/>
                </a:solidFill>
                <a:latin typeface="Meiryo UI" panose="020B0604030504040204" pitchFamily="50" charset="-128"/>
                <a:ea typeface="Meiryo UI" panose="020B0604030504040204" pitchFamily="50" charset="-128"/>
              </a:rPr>
              <a:t>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70</a:t>
            </a:fld>
            <a:endParaRPr lang="ja-JP" altLang="en-US" dirty="0"/>
          </a:p>
        </p:txBody>
      </p:sp>
      <p:sp>
        <p:nvSpPr>
          <p:cNvPr id="10" name="正方形/長方形 9"/>
          <p:cNvSpPr/>
          <p:nvPr/>
        </p:nvSpPr>
        <p:spPr>
          <a:xfrm>
            <a:off x="5169024" y="1196753"/>
            <a:ext cx="4464496"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国際戦略総合特区における地方税の特例制度（地方税インセンティブ）（大阪市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内の国際戦略総合特区地域（大阪駅周辺地区、夢洲・咲洲地区、阪神港地区）に進出し、先進的なライフサイエンス分野の取組を行う事業者に対して、地方税（法人市民税、事業所税、固定資産税・都市計画税）を最大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年間軽減することで、企業集積や研究開発を促進し、イノベーションが創出される環境を整備。</a:t>
            </a:r>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4820" y="1196753"/>
            <a:ext cx="4526172"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成長特区税制（成長産業集積税制</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府内の成長特区地域（夢洲・咲洲地区及び阪神港地区、大阪駅周辺地区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彩都西部地区等）、関西国際空港地区、北大阪健康医療都市（健都）区域）に進出し、新エネルギーやライフサイエンス分野の先進的な事業を行う場合、大阪府税（不動産取得税、法人府民税、法人事業税）を軽減することで、成長産業の一層の集積、促進を図る。</a:t>
            </a:r>
          </a:p>
        </p:txBody>
      </p:sp>
      <p:pic>
        <p:nvPicPr>
          <p:cNvPr id="21"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19748" y="3845630"/>
            <a:ext cx="3437708" cy="224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480" y="3673176"/>
            <a:ext cx="2564400" cy="256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1239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71</a:t>
            </a:fld>
            <a:endParaRPr lang="ja-JP" altLang="en-US" dirty="0"/>
          </a:p>
        </p:txBody>
      </p:sp>
      <p:sp>
        <p:nvSpPr>
          <p:cNvPr id="7" name="正方形/長方形 6"/>
          <p:cNvSpPr/>
          <p:nvPr/>
        </p:nvSpPr>
        <p:spPr>
          <a:xfrm>
            <a:off x="416496" y="1196752"/>
            <a:ext cx="4464496"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咲洲における大型蓄電池システム試験・評価施設「</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」（製品評価技術基盤機構）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世界最大規模となる大型蓄電池システム等の性能に関する試験評価施設として開所。今まで国内で不可能であった、大型蓄電池・蓄電システムの性能の優位性・安全性に関するグローバルな試験評価施設として、国内産業の国際競争力強化に貢献。</a:t>
            </a:r>
          </a:p>
        </p:txBody>
      </p:sp>
      <p:sp>
        <p:nvSpPr>
          <p:cNvPr id="8" name="正方形/長方形 7"/>
          <p:cNvSpPr/>
          <p:nvPr/>
        </p:nvSpPr>
        <p:spPr>
          <a:xfrm>
            <a:off x="5038642" y="1196752"/>
            <a:ext cx="4522869" cy="518457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新規ビジネスへのチャレンジの支援等を行う「バッテリー戦略研究センター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間企業出身の蓄電池、水素・燃料電池分野の専門人材らの知見・ネットワーク、特区制度等を活用し、国や業界団体、支援機関等とも連携しながら、関連企業の更なる発展および新規ビジネスへのチャレンジ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D:\nakatanima\Desktop\新しい画像.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12" y="4005064"/>
            <a:ext cx="4201864" cy="21054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nakatanima\Desktop\新しい画像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047" y="4222032"/>
            <a:ext cx="3997293" cy="129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2169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72</a:t>
            </a:fld>
            <a:endParaRPr lang="ja-JP" altLang="en-US" dirty="0"/>
          </a:p>
        </p:txBody>
      </p:sp>
      <p:sp>
        <p:nvSpPr>
          <p:cNvPr id="7" name="正方形/長方形 6"/>
          <p:cNvSpPr/>
          <p:nvPr/>
        </p:nvSpPr>
        <p:spPr>
          <a:xfrm>
            <a:off x="272480" y="1124744"/>
            <a:ext cx="3024336" cy="525658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スーパー公設試による大阪発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の革新的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電池材料開発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研究所、大阪市）</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市立工業研究所と大阪府立産業技術総合研究所を統合して設立した大阪産業技術研究所において、統合の効果を早期に発揮するべく、両研究所の強みを活かして、電池材料開発分野の融合研究に取り組む。安全性が高く、様々な用途に応用可能な全固体電池材料の研究開発を加速させ、大阪の中小企業にできるだけ早く新技術を移転し、製品開発を支援。</a:t>
            </a:r>
          </a:p>
        </p:txBody>
      </p:sp>
      <p:pic>
        <p:nvPicPr>
          <p:cNvPr id="15"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32520" y="4581128"/>
            <a:ext cx="2509610" cy="157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447140" y="1124744"/>
            <a:ext cx="3090036" cy="523368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水素関連産業への参入を支援する水素関連ビジネス創出基盤形成事業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（大阪府、大阪市等）</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エネルギーの利活用の拡大を図ることや、水素・燃料電池関連産業振興の機運醸成を目的と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燃料電池バスや燃料電池船などの産学官連携による実証プロジェクト等の実施を図るなど、新たな水素プロジェクトを創出することで、府内事業者の水素エネルギー産業への参入意欲を醸成。水素関連産業への参入ポテンシャルの高い府内中小企業などのビジネス参入をサポートし、将来性のある産業を大阪から発展させる。</a:t>
            </a: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正方形/長方形 12"/>
          <p:cNvSpPr/>
          <p:nvPr/>
        </p:nvSpPr>
        <p:spPr>
          <a:xfrm>
            <a:off x="6661318" y="1124744"/>
            <a:ext cx="2972201" cy="523368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水素エネルギー社会へのロードマップを策定し、水素の利活用に向けた取組等の実施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（堺市等）</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臨海部は石油、</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LNG</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など関西のエネルギーの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取扱う一大エネルギー拠点であり、国内３拠点の一角を占める今回の日本最大級の液化水素プラントも立地。このポテンシャルを活かした「堺市水素エネルギー社会構築ロードマップ」を策定し、「つくる・つかう・ひろげる～水素でひらくクリーンな未来」をテーマに、産学公連携のもと、水素の利活用に向けた取組とともに水素に係る普及啓発等を推進。</a:t>
            </a: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83276" y="4812129"/>
            <a:ext cx="2345859" cy="134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83034" y="4912794"/>
            <a:ext cx="2328213" cy="124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9380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73</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8464" y="836712"/>
            <a:ext cx="9649072" cy="5688632"/>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≪新エネルギー産業≫</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416496" y="1307724"/>
            <a:ext cx="4320480" cy="507360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理想的な持続可能社会をめざす人工光合成の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大阪市、大阪市立大学）</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太陽光エネルギーによって水や二酸化炭素から水素やメタノール等の低炭素燃料を創出して、直面するエネルギー問題の解決につながる技術として期待される人工</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光合成の研究を、産学官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連携拠点と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して設立した人工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光合成研究</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センターにおいて実施。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097016" y="1307724"/>
            <a:ext cx="4464496" cy="507360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長寿命の電力系統用蓄電池の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（住友電気工業</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電力系統用蓄電池に適するレドックスフロー電池を開発。電極や電解液の劣化がほとんどなく長寿命であり、発火性の材料を用いていないことや常温運転が可能であることが特徴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レドックスフロー電池"/>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29064" y="3592714"/>
            <a:ext cx="3607197" cy="22845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2520" y="3681027"/>
            <a:ext cx="3780708" cy="226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10643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28464" y="764704"/>
            <a:ext cx="9649072" cy="576064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74</a:t>
            </a:fld>
            <a:endParaRPr lang="ja-JP" altLang="en-US" dirty="0"/>
          </a:p>
        </p:txBody>
      </p:sp>
      <p:sp>
        <p:nvSpPr>
          <p:cNvPr id="7" name="正方形/長方形 6"/>
          <p:cNvSpPr/>
          <p:nvPr/>
        </p:nvSpPr>
        <p:spPr>
          <a:xfrm>
            <a:off x="5169024" y="1308874"/>
            <a:ext cx="4321637" cy="50004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17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医工連携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（東大阪市等）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東大阪市では、</a:t>
            </a:r>
            <a:r>
              <a:rPr lang="ja-JP" altLang="ja-JP" sz="1400" dirty="0" smtClean="0">
                <a:solidFill>
                  <a:schemeClr val="tx1"/>
                </a:solidFill>
                <a:latin typeface="Meiryo UI" pitchFamily="50" charset="-128"/>
                <a:ea typeface="Meiryo UI" pitchFamily="50" charset="-128"/>
                <a:cs typeface="Meiryo UI" pitchFamily="50" charset="-128"/>
              </a:rPr>
              <a:t>企業</a:t>
            </a:r>
            <a:r>
              <a:rPr lang="ja-JP" altLang="ja-JP" sz="1400" dirty="0">
                <a:solidFill>
                  <a:schemeClr val="tx1"/>
                </a:solidFill>
                <a:latin typeface="Meiryo UI" pitchFamily="50" charset="-128"/>
                <a:ea typeface="Meiryo UI" pitchFamily="50" charset="-128"/>
                <a:cs typeface="Meiryo UI" pitchFamily="50" charset="-128"/>
              </a:rPr>
              <a:t>の健康・</a:t>
            </a:r>
            <a:r>
              <a:rPr lang="ja-JP" altLang="ja-JP" sz="1400" dirty="0" smtClean="0">
                <a:solidFill>
                  <a:schemeClr val="tx1"/>
                </a:solidFill>
                <a:latin typeface="Meiryo UI" pitchFamily="50" charset="-128"/>
                <a:ea typeface="Meiryo UI" pitchFamily="50" charset="-128"/>
                <a:cs typeface="Meiryo UI" pitchFamily="50" charset="-128"/>
              </a:rPr>
              <a:t>医療分野への参入</a:t>
            </a:r>
            <a:r>
              <a:rPr lang="ja-JP" altLang="en-US" sz="1400" dirty="0" smtClean="0">
                <a:solidFill>
                  <a:schemeClr val="tx1"/>
                </a:solidFill>
                <a:latin typeface="Meiryo UI" pitchFamily="50" charset="-128"/>
                <a:ea typeface="Meiryo UI" pitchFamily="50" charset="-128"/>
                <a:cs typeface="Meiryo UI" pitchFamily="50" charset="-128"/>
              </a:rPr>
              <a:t>の</a:t>
            </a:r>
            <a:r>
              <a:rPr lang="ja-JP" altLang="ja-JP" sz="1400" dirty="0" smtClean="0">
                <a:solidFill>
                  <a:schemeClr val="tx1"/>
                </a:solidFill>
                <a:latin typeface="Meiryo UI" pitchFamily="50" charset="-128"/>
                <a:ea typeface="Meiryo UI" pitchFamily="50" charset="-128"/>
                <a:cs typeface="Meiryo UI" pitchFamily="50" charset="-128"/>
              </a:rPr>
              <a:t>促進などを目的</a:t>
            </a:r>
            <a:r>
              <a:rPr lang="ja-JP" altLang="en-US" sz="1400" dirty="0" smtClean="0">
                <a:solidFill>
                  <a:schemeClr val="tx1"/>
                </a:solidFill>
                <a:latin typeface="Meiryo UI" pitchFamily="50" charset="-128"/>
                <a:ea typeface="Meiryo UI" pitchFamily="50" charset="-128"/>
                <a:cs typeface="Meiryo UI" pitchFamily="50" charset="-128"/>
              </a:rPr>
              <a:t>として</a:t>
            </a:r>
            <a:r>
              <a:rPr lang="ja-JP" altLang="ja-JP" sz="1400" dirty="0" smtClean="0">
                <a:solidFill>
                  <a:schemeClr val="tx1"/>
                </a:solidFill>
                <a:latin typeface="Meiryo UI" pitchFamily="50" charset="-128"/>
                <a:ea typeface="Meiryo UI" pitchFamily="50" charset="-128"/>
                <a:cs typeface="Meiryo UI" pitchFamily="50" charset="-128"/>
              </a:rPr>
              <a:t>、国立大学法人大阪大学大学院医学系研究科、同大学医学部附属病院と連携協定を締結。また、市内モノづく</a:t>
            </a:r>
            <a:r>
              <a:rPr lang="ja-JP" altLang="en-US" sz="1400" dirty="0" smtClean="0">
                <a:solidFill>
                  <a:schemeClr val="tx1"/>
                </a:solidFill>
                <a:latin typeface="Meiryo UI" pitchFamily="50" charset="-128"/>
                <a:ea typeface="Meiryo UI" pitchFamily="50" charset="-128"/>
                <a:cs typeface="Meiryo UI" pitchFamily="50" charset="-128"/>
              </a:rPr>
              <a:t>り</a:t>
            </a:r>
            <a:r>
              <a:rPr lang="ja-JP" altLang="ja-JP" sz="1400" dirty="0" smtClean="0">
                <a:solidFill>
                  <a:schemeClr val="tx1"/>
                </a:solidFill>
                <a:latin typeface="Meiryo UI" pitchFamily="50" charset="-128"/>
                <a:ea typeface="Meiryo UI" pitchFamily="50" charset="-128"/>
                <a:cs typeface="Meiryo UI" pitchFamily="50" charset="-128"/>
              </a:rPr>
              <a:t>企業間の異業種交流の場となる研究会を組織し、医療分野における研究成果や医療現場等における課題解決のためのイノベーションの実現に向けた連携を</a:t>
            </a:r>
            <a:r>
              <a:rPr lang="ja-JP" altLang="en-US" sz="1400" dirty="0" smtClean="0">
                <a:solidFill>
                  <a:schemeClr val="tx1"/>
                </a:solidFill>
                <a:latin typeface="Meiryo UI" pitchFamily="50" charset="-128"/>
                <a:ea typeface="Meiryo UI" pitchFamily="50" charset="-128"/>
                <a:cs typeface="Meiryo UI" pitchFamily="50" charset="-128"/>
              </a:rPr>
              <a:t>進め</a:t>
            </a:r>
            <a:r>
              <a:rPr lang="ja-JP" altLang="ja-JP" sz="1400" dirty="0" smtClean="0">
                <a:solidFill>
                  <a:schemeClr val="tx1"/>
                </a:solidFill>
                <a:latin typeface="Meiryo UI" pitchFamily="50" charset="-128"/>
                <a:ea typeface="Meiryo UI" pitchFamily="50" charset="-128"/>
                <a:cs typeface="Meiryo UI" pitchFamily="50" charset="-128"/>
              </a:rPr>
              <a:t>ている。</a:t>
            </a:r>
            <a:endParaRPr lang="en-US" altLang="ja-JP" sz="1400" dirty="0" smtClean="0">
              <a:solidFill>
                <a:schemeClr val="tx1"/>
              </a:solidFill>
              <a:latin typeface="Meiryo UI" pitchFamily="50" charset="-128"/>
              <a:ea typeface="Meiryo UI" pitchFamily="50" charset="-128"/>
              <a:cs typeface="Meiryo UI"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60512" y="1308874"/>
            <a:ext cx="4218756" cy="50004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関連創業者</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の成長支援の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ためのビジネスコンテスト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実施等（大阪府</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イノベーションの原動力となる新規創業を促すため実施して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いるビジネスプランコンテスト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IT/IoT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関連創業者の成長支援のため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に社会課題（テーマ）を解決する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ビジネスの部門を設置。</a:t>
            </a:r>
          </a:p>
        </p:txBody>
      </p:sp>
      <p:pic>
        <p:nvPicPr>
          <p:cNvPr id="17" name="Picture 2" descr="D:\nakatanima\Desktop\kaida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6772" y="3429000"/>
            <a:ext cx="2700124" cy="26293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キックオフセミナーの写真"/>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8066" y="3717032"/>
            <a:ext cx="3461398" cy="2232248"/>
          </a:xfrm>
          <a:prstGeom prst="rect">
            <a:avLst/>
          </a:prstGeom>
          <a:noFill/>
          <a:extLst>
            <a:ext uri="{909E8E84-426E-40DD-AFC4-6F175D3DCCD1}">
              <a14:hiddenFill xmlns:a14="http://schemas.microsoft.com/office/drawing/2010/main">
                <a:solidFill>
                  <a:srgbClr val="FFFFFF"/>
                </a:solidFill>
              </a14:hiddenFill>
            </a:ext>
          </a:extLst>
        </p:spPr>
      </p:pic>
      <p:sp>
        <p:nvSpPr>
          <p:cNvPr id="14" name="タイトル 1"/>
          <p:cNvSpPr>
            <a:spLocks noGrp="1"/>
          </p:cNvSpPr>
          <p:nvPr>
            <p:ph type="title"/>
          </p:nvPr>
        </p:nvSpPr>
        <p:spPr>
          <a:xfrm>
            <a:off x="0" y="0"/>
            <a:ext cx="9906000" cy="620688"/>
          </a:xfrm>
        </p:spPr>
        <p:txBody>
          <a:bodyPr rIns="0">
            <a:noAutofit/>
          </a:body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r>
              <a:rPr lang="ja-JP" altLang="en-US" sz="36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431596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688632"/>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75</a:t>
            </a:fld>
            <a:endParaRPr lang="ja-JP" altLang="en-US" dirty="0"/>
          </a:p>
        </p:txBody>
      </p:sp>
      <p:sp>
        <p:nvSpPr>
          <p:cNvPr id="8" name="正方形/長方形 7"/>
          <p:cNvSpPr/>
          <p:nvPr/>
        </p:nvSpPr>
        <p:spPr>
          <a:xfrm>
            <a:off x="272480" y="1309934"/>
            <a:ext cx="3086912" cy="249916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中小企業の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普及を加速するための支援を行う「大阪府</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推進ラボ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導入診断・</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企業マッチング事業、導入企業のネットワーク化・</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エコシステム構築等を実施し、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導入の立上げを加速するとともに、既存産業の生産性向上により、大阪経済の、人口減少下での持続的発展に寄与する。</a:t>
            </a: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80616" y="3933057"/>
            <a:ext cx="3078776" cy="237719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成功者が次の挑戦者を支援するベンチャーエコシステムの構築の促進</a:t>
            </a:r>
            <a:endParaRPr lang="en-US" altLang="zh-TW"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成功者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が次の挑戦者を支援するベンチャーエコシステムの構築を促進するため、株式上場をめざす成長志向のベンチャー創業者に対し、上場経験のある起業家等による個別指導等の支援を実施。</a:t>
            </a: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6675120" y="1309934"/>
            <a:ext cx="2958400" cy="500031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有望な創業期ベンチャー企業の支援を行うグローバルイノベーション創出支援事業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内外から人材・情報・資金を引き付け、イノベーションの好循環を創出するシステムの構築をめざし、グランフロント大阪ナレッジキャピタル内に開設した「大阪イノベーションハブ（ＯＩＨ）」において、起業家やベンチャー企業によるピッチイベント・製品開発イベント等によるプロジェクト創出支援、各種セミナー等による人材交流、大学の参画を促進する産学連携等に取り組んでいる。ま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よりＯＩＨシードアクセラレーションプログラム（ＯＳＡＰ）を実施し、有望な創業期ベンチャー企業を発掘し、成長を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3512840" y="1309934"/>
            <a:ext cx="3024336" cy="500031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大阪城・六番櫓でのドローン活用による画像撮影の実証実験（大阪市、大阪商工会議所、株式会社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一級建築士事務所）</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大阪商工会議所が締結した、先進的なまちづくりに資する「実証事業都市・大阪」の実現に向けた包括連携協定に基づく第１号案件として、高解像度カメラを搭載したドローンによる大阪城・六番櫓の屋根上部や濠側壁面の画像撮影を</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月に実施。</a:t>
            </a:r>
          </a:p>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本実証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実験は、民間事業者がドローン活用による文化財・インフラ補修診断サービス等の新事業展開をめざして行われたもの。</a:t>
            </a: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17" name="図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0673" y="5013176"/>
            <a:ext cx="2348669" cy="1216005"/>
          </a:xfrm>
          <a:prstGeom prst="rect">
            <a:avLst/>
          </a:prstGeom>
        </p:spPr>
      </p:pic>
      <p:pic>
        <p:nvPicPr>
          <p:cNvPr id="18"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95512" y="5705453"/>
            <a:ext cx="2664295" cy="432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24767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28464" y="764704"/>
            <a:ext cx="9649072" cy="5688632"/>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marL="180975" indent="-180975"/>
            <a:r>
              <a:rPr lang="ja-JP" altLang="en-US" sz="1600" b="1" dirty="0" smtClean="0">
                <a:solidFill>
                  <a:schemeClr val="tx1"/>
                </a:solidFill>
                <a:latin typeface="Meiryo UI" panose="020B0604030504040204" pitchFamily="50" charset="-128"/>
                <a:ea typeface="Meiryo UI" panose="020B0604030504040204" pitchFamily="50" charset="-128"/>
              </a:rPr>
              <a:t>≪ものづくり産業等≫</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EB6DAC5-B160-4734-A572-724026CC2364}" type="slidenum">
              <a:rPr lang="ja-JP" altLang="en-US" smtClean="0"/>
              <a:pPr/>
              <a:t>76</a:t>
            </a:fld>
            <a:endParaRPr lang="ja-JP" altLang="en-US" dirty="0"/>
          </a:p>
        </p:txBody>
      </p:sp>
      <p:sp>
        <p:nvSpPr>
          <p:cNvPr id="12" name="タイトル 1"/>
          <p:cNvSpPr txBox="1">
            <a:spLocks/>
          </p:cNvSpPr>
          <p:nvPr/>
        </p:nvSpPr>
        <p:spPr>
          <a:xfrm>
            <a:off x="0" y="0"/>
            <a:ext cx="9906000" cy="620688"/>
          </a:xfrm>
          <a:prstGeom prst="rect">
            <a:avLst/>
          </a:prstGeom>
        </p:spPr>
        <p:txBody>
          <a:bodyPr vert="horz" lIns="91440" tIns="45720" rIns="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具体的な取組：</a:t>
            </a:r>
            <a:r>
              <a:rPr lang="ja-JP" altLang="en-US" sz="36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未来を創る産業・イノベーション</a:t>
            </a:r>
            <a:endParaRPr lang="ja-JP" altLang="en-US" sz="3600" b="1" spc="-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440832" y="1308873"/>
            <a:ext cx="2952328" cy="50004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indent="-174625"/>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生産コスト削減、省力化、高付加価値化等を実現するため革新的農業技術の開発・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普及（</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大阪府、大阪府環境農林水産総合研究所</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波状型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ブドウハウスの高温障害回避のため自動換気装置の導入や、水なすの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果皮障害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「つやなし果」軽減のための細霧冷房と二酸化炭素施用などにより複合環境を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低コスト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で制御するシステムについて試験研究段階で構築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し実証を実施。</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4" name="正方形/長方形 23"/>
          <p:cNvSpPr/>
          <p:nvPr/>
        </p:nvSpPr>
        <p:spPr>
          <a:xfrm>
            <a:off x="6532161" y="1308874"/>
            <a:ext cx="3078776" cy="500044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実際に技能・技術が体験できる建築・土木技能体験フェア（技フェスタ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建団連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能者の人材確保・育成を目指して工科高校等の生徒から一般の人たちを対象に、建設業における専門工事業の仕事を理解してもらうために、ものづくりの魅力や楽しさ、やりがいを伝えるとともに、実際に技能・技術が体験できる「体験型イベント」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68288" y="1308874"/>
            <a:ext cx="3032720" cy="500044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indent="-87313"/>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工場のスマート化</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使い部品１個ごとに品質管理を徹底（ダイキン工業株式会社）</a:t>
            </a:r>
          </a:p>
          <a:p>
            <a:pPr marL="87313" indent="-87313"/>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のインターネット）を活用し、世界中の工場のあらゆるデータをネットワークで繋げる取り組みを開始。生産工程の効率化を追求して無駄をなくし、業界最短とされる空調機器の平均製造期間（リードタイム）を実現した。国内工場に導入した後、２０年以降に海外へ展開する。</a:t>
            </a:r>
          </a:p>
        </p:txBody>
      </p: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8864" y="4397060"/>
            <a:ext cx="2448272" cy="169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9224" y="4379150"/>
            <a:ext cx="2218352" cy="1663764"/>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089" y="5085184"/>
            <a:ext cx="1619711" cy="1079723"/>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488" y="4077072"/>
            <a:ext cx="1472465" cy="981642"/>
          </a:xfrm>
          <a:prstGeom prst="rect">
            <a:avLst/>
          </a:prstGeom>
        </p:spPr>
      </p:pic>
    </p:spTree>
    <p:extLst>
      <p:ext uri="{BB962C8B-B14F-4D97-AF65-F5344CB8AC3E}">
        <p14:creationId xmlns:p14="http://schemas.microsoft.com/office/powerpoint/2010/main" val="1537744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chor="b"/>
          <a:lstStyle/>
          <a:p>
            <a:pPr algn="l"/>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大阪の強み</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2504728" y="3582632"/>
            <a:ext cx="676875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課題解決に向けた大阪のポテンシャルの再確認</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3438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28464" y="836712"/>
            <a:ext cx="9582150" cy="4555093"/>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①</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ライフサイエンス関連企業、研究機関の集積</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は、いまから約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年前の江戸時代には、後に「天下の台所」と呼ばれた商業都市であったが、この時期に薬種問屋が集積した道修町では、現在でも大手製薬企業がオフィスを構え、これらの企業と、医療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関連の大学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、研究所などと先端的な産官学の研究開発拠点がネットワークされている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、関西圏では、神戸には医療関連企業の集積を図る「神戸医療産業都市」や社会、経済、環境の変化が健康へ及ぼす影響などに関する研究を行う「</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WHO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神戸センター」が立地しており、京都には「京都大学ｉＰＳ細胞研究所」が設置されている。これらは、再生医療の先端的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な取組を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行う大阪大学や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、関西で唯一の獣医学分野を有する大阪府立大学、脳</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科学研究において先進的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な取組を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行う大阪市立大学など、大阪におけるライフサイエンス分野の集積とともに、関西全体で、広域的なクラスターを形成している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ように、大阪・関西は、大阪を中心</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神戸</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、京都の概ね</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時間圏での移動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距離内</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、研究機関、企業が集積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するライフサイエンス</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分野の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世界的な</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産業クラスター</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を形成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幅広い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業種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、高い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技術力のものづくり企業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集積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、空港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や港湾</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など交通網、物流基盤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も</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889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いった環境</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を有する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0" y="0"/>
            <a:ext cx="9906000" cy="620688"/>
          </a:xfrm>
        </p:spPr>
        <p:txBody>
          <a:bodyPr>
            <a:noAutofit/>
          </a:bodyPr>
          <a:lstStyle/>
          <a:p>
            <a:pPr algn="l"/>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大阪の強み</a:t>
            </a:r>
            <a:endParaRPr kumimoji="1" lang="ja-JP" altLang="en-US" sz="3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BEB6DAC5-B160-4734-A572-724026CC2364}" type="slidenum">
              <a:rPr lang="ja-JP" altLang="en-US" smtClean="0"/>
              <a:pPr/>
              <a:t>9</a:t>
            </a:fld>
            <a:endParaRPr lang="ja-JP" altLang="en-US" dirty="0"/>
          </a:p>
        </p:txBody>
      </p:sp>
      <p:grpSp>
        <p:nvGrpSpPr>
          <p:cNvPr id="3" name="Group 4"/>
          <p:cNvGrpSpPr>
            <a:grpSpLocks noChangeAspect="1"/>
          </p:cNvGrpSpPr>
          <p:nvPr/>
        </p:nvGrpSpPr>
        <p:grpSpPr bwMode="auto">
          <a:xfrm>
            <a:off x="4232275" y="3500438"/>
            <a:ext cx="5184775" cy="2952750"/>
            <a:chOff x="2666" y="2205"/>
            <a:chExt cx="3266" cy="1860"/>
          </a:xfrm>
        </p:grpSpPr>
        <p:sp>
          <p:nvSpPr>
            <p:cNvPr id="4" name="AutoShape 3"/>
            <p:cNvSpPr>
              <a:spLocks noChangeAspect="1" noChangeArrowheads="1" noTextEdit="1"/>
            </p:cNvSpPr>
            <p:nvPr/>
          </p:nvSpPr>
          <p:spPr bwMode="auto">
            <a:xfrm>
              <a:off x="2666" y="2205"/>
              <a:ext cx="3266"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 y="2316"/>
              <a:ext cx="1414"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 y="2316"/>
              <a:ext cx="1414"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 y="2312"/>
              <a:ext cx="154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 y="2312"/>
              <a:ext cx="154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2" y="2483"/>
              <a:ext cx="1160"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2" y="2483"/>
              <a:ext cx="1160"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3141" y="3763"/>
              <a:ext cx="2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関西国際空港</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8" name="Group 15"/>
            <p:cNvGrpSpPr>
              <a:grpSpLocks/>
            </p:cNvGrpSpPr>
            <p:nvPr/>
          </p:nvGrpSpPr>
          <p:grpSpPr bwMode="auto">
            <a:xfrm>
              <a:off x="3413" y="3790"/>
              <a:ext cx="111" cy="95"/>
              <a:chOff x="3413" y="3790"/>
              <a:chExt cx="111" cy="95"/>
            </a:xfrm>
          </p:grpSpPr>
          <p:sp>
            <p:nvSpPr>
              <p:cNvPr id="1190" name="Freeform 12"/>
              <p:cNvSpPr>
                <a:spLocks/>
              </p:cNvSpPr>
              <p:nvPr/>
            </p:nvSpPr>
            <p:spPr bwMode="auto">
              <a:xfrm>
                <a:off x="3413" y="3790"/>
                <a:ext cx="111" cy="88"/>
              </a:xfrm>
              <a:custGeom>
                <a:avLst/>
                <a:gdLst>
                  <a:gd name="T0" fmla="*/ 96 w 111"/>
                  <a:gd name="T1" fmla="*/ 66 h 88"/>
                  <a:gd name="T2" fmla="*/ 100 w 111"/>
                  <a:gd name="T3" fmla="*/ 56 h 88"/>
                  <a:gd name="T4" fmla="*/ 101 w 111"/>
                  <a:gd name="T5" fmla="*/ 44 h 88"/>
                  <a:gd name="T6" fmla="*/ 100 w 111"/>
                  <a:gd name="T7" fmla="*/ 31 h 88"/>
                  <a:gd name="T8" fmla="*/ 95 w 111"/>
                  <a:gd name="T9" fmla="*/ 19 h 88"/>
                  <a:gd name="T10" fmla="*/ 88 w 111"/>
                  <a:gd name="T11" fmla="*/ 10 h 88"/>
                  <a:gd name="T12" fmla="*/ 78 w 111"/>
                  <a:gd name="T13" fmla="*/ 3 h 88"/>
                  <a:gd name="T14" fmla="*/ 68 w 111"/>
                  <a:gd name="T15" fmla="*/ 0 h 88"/>
                  <a:gd name="T16" fmla="*/ 67 w 111"/>
                  <a:gd name="T17" fmla="*/ 3 h 88"/>
                  <a:gd name="T18" fmla="*/ 78 w 111"/>
                  <a:gd name="T19" fmla="*/ 6 h 88"/>
                  <a:gd name="T20" fmla="*/ 86 w 111"/>
                  <a:gd name="T21" fmla="*/ 12 h 88"/>
                  <a:gd name="T22" fmla="*/ 93 w 111"/>
                  <a:gd name="T23" fmla="*/ 21 h 88"/>
                  <a:gd name="T24" fmla="*/ 98 w 111"/>
                  <a:gd name="T25" fmla="*/ 32 h 88"/>
                  <a:gd name="T26" fmla="*/ 99 w 111"/>
                  <a:gd name="T27" fmla="*/ 44 h 88"/>
                  <a:gd name="T28" fmla="*/ 98 w 111"/>
                  <a:gd name="T29" fmla="*/ 56 h 88"/>
                  <a:gd name="T30" fmla="*/ 94 w 111"/>
                  <a:gd name="T31" fmla="*/ 66 h 88"/>
                  <a:gd name="T32" fmla="*/ 87 w 111"/>
                  <a:gd name="T33" fmla="*/ 75 h 88"/>
                  <a:gd name="T34" fmla="*/ 79 w 111"/>
                  <a:gd name="T35" fmla="*/ 81 h 88"/>
                  <a:gd name="T36" fmla="*/ 70 w 111"/>
                  <a:gd name="T37" fmla="*/ 85 h 88"/>
                  <a:gd name="T38" fmla="*/ 62 w 111"/>
                  <a:gd name="T39" fmla="*/ 85 h 88"/>
                  <a:gd name="T40" fmla="*/ 54 w 111"/>
                  <a:gd name="T41" fmla="*/ 84 h 88"/>
                  <a:gd name="T42" fmla="*/ 48 w 111"/>
                  <a:gd name="T43" fmla="*/ 81 h 88"/>
                  <a:gd name="T44" fmla="*/ 41 w 111"/>
                  <a:gd name="T45" fmla="*/ 76 h 88"/>
                  <a:gd name="T46" fmla="*/ 36 w 111"/>
                  <a:gd name="T47" fmla="*/ 70 h 88"/>
                  <a:gd name="T48" fmla="*/ 32 w 111"/>
                  <a:gd name="T49" fmla="*/ 63 h 88"/>
                  <a:gd name="T50" fmla="*/ 30 w 111"/>
                  <a:gd name="T51" fmla="*/ 63 h 88"/>
                  <a:gd name="T52" fmla="*/ 32 w 111"/>
                  <a:gd name="T53" fmla="*/ 67 h 88"/>
                  <a:gd name="T54" fmla="*/ 34 w 111"/>
                  <a:gd name="T55" fmla="*/ 71 h 88"/>
                  <a:gd name="T56" fmla="*/ 11 w 111"/>
                  <a:gd name="T57" fmla="*/ 75 h 88"/>
                  <a:gd name="T58" fmla="*/ 37 w 111"/>
                  <a:gd name="T59" fmla="*/ 76 h 88"/>
                  <a:gd name="T60" fmla="*/ 39 w 111"/>
                  <a:gd name="T61" fmla="*/ 77 h 88"/>
                  <a:gd name="T62" fmla="*/ 40 w 111"/>
                  <a:gd name="T63" fmla="*/ 79 h 88"/>
                  <a:gd name="T64" fmla="*/ 44 w 111"/>
                  <a:gd name="T65" fmla="*/ 81 h 88"/>
                  <a:gd name="T66" fmla="*/ 47 w 111"/>
                  <a:gd name="T67" fmla="*/ 83 h 88"/>
                  <a:gd name="T68" fmla="*/ 51 w 111"/>
                  <a:gd name="T69" fmla="*/ 85 h 88"/>
                  <a:gd name="T70" fmla="*/ 54 w 111"/>
                  <a:gd name="T71" fmla="*/ 87 h 88"/>
                  <a:gd name="T72" fmla="*/ 58 w 111"/>
                  <a:gd name="T73" fmla="*/ 88 h 88"/>
                  <a:gd name="T74" fmla="*/ 62 w 111"/>
                  <a:gd name="T75" fmla="*/ 88 h 88"/>
                  <a:gd name="T76" fmla="*/ 64 w 111"/>
                  <a:gd name="T77" fmla="*/ 88 h 88"/>
                  <a:gd name="T78" fmla="*/ 65 w 111"/>
                  <a:gd name="T79" fmla="*/ 88 h 88"/>
                  <a:gd name="T80" fmla="*/ 66 w 111"/>
                  <a:gd name="T81" fmla="*/ 88 h 88"/>
                  <a:gd name="T82" fmla="*/ 77 w 111"/>
                  <a:gd name="T83" fmla="*/ 85 h 88"/>
                  <a:gd name="T84" fmla="*/ 80 w 111"/>
                  <a:gd name="T85" fmla="*/ 84 h 88"/>
                  <a:gd name="T86" fmla="*/ 82 w 111"/>
                  <a:gd name="T87" fmla="*/ 82 h 88"/>
                  <a:gd name="T88" fmla="*/ 85 w 111"/>
                  <a:gd name="T89" fmla="*/ 80 h 88"/>
                  <a:gd name="T90" fmla="*/ 88 w 111"/>
                  <a:gd name="T91" fmla="*/ 78 h 88"/>
                  <a:gd name="T92" fmla="*/ 90 w 111"/>
                  <a:gd name="T93" fmla="*/ 76 h 88"/>
                  <a:gd name="T94" fmla="*/ 111 w 111"/>
                  <a:gd name="T95"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88">
                    <a:moveTo>
                      <a:pt x="92" y="73"/>
                    </a:moveTo>
                    <a:lnTo>
                      <a:pt x="94" y="70"/>
                    </a:lnTo>
                    <a:lnTo>
                      <a:pt x="96" y="66"/>
                    </a:lnTo>
                    <a:lnTo>
                      <a:pt x="98" y="63"/>
                    </a:lnTo>
                    <a:lnTo>
                      <a:pt x="99" y="60"/>
                    </a:lnTo>
                    <a:lnTo>
                      <a:pt x="100" y="56"/>
                    </a:lnTo>
                    <a:lnTo>
                      <a:pt x="101" y="52"/>
                    </a:lnTo>
                    <a:lnTo>
                      <a:pt x="101" y="48"/>
                    </a:lnTo>
                    <a:lnTo>
                      <a:pt x="101" y="44"/>
                    </a:lnTo>
                    <a:lnTo>
                      <a:pt x="101" y="39"/>
                    </a:lnTo>
                    <a:lnTo>
                      <a:pt x="101" y="35"/>
                    </a:lnTo>
                    <a:lnTo>
                      <a:pt x="100" y="31"/>
                    </a:lnTo>
                    <a:lnTo>
                      <a:pt x="98" y="27"/>
                    </a:lnTo>
                    <a:lnTo>
                      <a:pt x="97" y="23"/>
                    </a:lnTo>
                    <a:lnTo>
                      <a:pt x="95" y="19"/>
                    </a:lnTo>
                    <a:lnTo>
                      <a:pt x="93" y="16"/>
                    </a:lnTo>
                    <a:lnTo>
                      <a:pt x="90" y="13"/>
                    </a:lnTo>
                    <a:lnTo>
                      <a:pt x="88" y="10"/>
                    </a:lnTo>
                    <a:lnTo>
                      <a:pt x="85" y="7"/>
                    </a:lnTo>
                    <a:lnTo>
                      <a:pt x="82" y="5"/>
                    </a:lnTo>
                    <a:lnTo>
                      <a:pt x="78" y="3"/>
                    </a:lnTo>
                    <a:lnTo>
                      <a:pt x="75" y="2"/>
                    </a:lnTo>
                    <a:lnTo>
                      <a:pt x="71" y="1"/>
                    </a:lnTo>
                    <a:lnTo>
                      <a:pt x="68" y="0"/>
                    </a:lnTo>
                    <a:lnTo>
                      <a:pt x="64" y="0"/>
                    </a:lnTo>
                    <a:lnTo>
                      <a:pt x="64" y="2"/>
                    </a:lnTo>
                    <a:lnTo>
                      <a:pt x="67" y="3"/>
                    </a:lnTo>
                    <a:lnTo>
                      <a:pt x="71" y="3"/>
                    </a:lnTo>
                    <a:lnTo>
                      <a:pt x="74" y="4"/>
                    </a:lnTo>
                    <a:lnTo>
                      <a:pt x="78" y="6"/>
                    </a:lnTo>
                    <a:lnTo>
                      <a:pt x="81" y="7"/>
                    </a:lnTo>
                    <a:lnTo>
                      <a:pt x="84" y="10"/>
                    </a:lnTo>
                    <a:lnTo>
                      <a:pt x="86" y="12"/>
                    </a:lnTo>
                    <a:lnTo>
                      <a:pt x="89" y="15"/>
                    </a:lnTo>
                    <a:lnTo>
                      <a:pt x="91" y="17"/>
                    </a:lnTo>
                    <a:lnTo>
                      <a:pt x="93" y="21"/>
                    </a:lnTo>
                    <a:lnTo>
                      <a:pt x="95" y="24"/>
                    </a:lnTo>
                    <a:lnTo>
                      <a:pt x="96" y="28"/>
                    </a:lnTo>
                    <a:lnTo>
                      <a:pt x="98" y="32"/>
                    </a:lnTo>
                    <a:lnTo>
                      <a:pt x="98" y="36"/>
                    </a:lnTo>
                    <a:lnTo>
                      <a:pt x="99" y="40"/>
                    </a:lnTo>
                    <a:lnTo>
                      <a:pt x="99" y="44"/>
                    </a:lnTo>
                    <a:lnTo>
                      <a:pt x="99" y="48"/>
                    </a:lnTo>
                    <a:lnTo>
                      <a:pt x="99" y="52"/>
                    </a:lnTo>
                    <a:lnTo>
                      <a:pt x="98" y="56"/>
                    </a:lnTo>
                    <a:lnTo>
                      <a:pt x="97" y="59"/>
                    </a:lnTo>
                    <a:lnTo>
                      <a:pt x="95" y="63"/>
                    </a:lnTo>
                    <a:lnTo>
                      <a:pt x="94" y="66"/>
                    </a:lnTo>
                    <a:lnTo>
                      <a:pt x="92" y="69"/>
                    </a:lnTo>
                    <a:lnTo>
                      <a:pt x="90" y="72"/>
                    </a:lnTo>
                    <a:lnTo>
                      <a:pt x="87" y="75"/>
                    </a:lnTo>
                    <a:lnTo>
                      <a:pt x="85" y="77"/>
                    </a:lnTo>
                    <a:lnTo>
                      <a:pt x="82" y="79"/>
                    </a:lnTo>
                    <a:lnTo>
                      <a:pt x="79" y="81"/>
                    </a:lnTo>
                    <a:lnTo>
                      <a:pt x="76" y="83"/>
                    </a:lnTo>
                    <a:lnTo>
                      <a:pt x="73" y="84"/>
                    </a:lnTo>
                    <a:lnTo>
                      <a:pt x="70" y="85"/>
                    </a:lnTo>
                    <a:lnTo>
                      <a:pt x="66" y="85"/>
                    </a:lnTo>
                    <a:lnTo>
                      <a:pt x="62" y="85"/>
                    </a:lnTo>
                    <a:lnTo>
                      <a:pt x="62" y="85"/>
                    </a:lnTo>
                    <a:lnTo>
                      <a:pt x="59" y="85"/>
                    </a:lnTo>
                    <a:lnTo>
                      <a:pt x="57" y="85"/>
                    </a:lnTo>
                    <a:lnTo>
                      <a:pt x="54" y="84"/>
                    </a:lnTo>
                    <a:lnTo>
                      <a:pt x="52" y="83"/>
                    </a:lnTo>
                    <a:lnTo>
                      <a:pt x="50" y="82"/>
                    </a:lnTo>
                    <a:lnTo>
                      <a:pt x="48" y="81"/>
                    </a:lnTo>
                    <a:lnTo>
                      <a:pt x="45" y="79"/>
                    </a:lnTo>
                    <a:lnTo>
                      <a:pt x="43" y="78"/>
                    </a:lnTo>
                    <a:lnTo>
                      <a:pt x="41" y="76"/>
                    </a:lnTo>
                    <a:lnTo>
                      <a:pt x="40" y="74"/>
                    </a:lnTo>
                    <a:lnTo>
                      <a:pt x="38" y="72"/>
                    </a:lnTo>
                    <a:lnTo>
                      <a:pt x="36" y="70"/>
                    </a:lnTo>
                    <a:lnTo>
                      <a:pt x="35" y="68"/>
                    </a:lnTo>
                    <a:lnTo>
                      <a:pt x="33" y="65"/>
                    </a:lnTo>
                    <a:lnTo>
                      <a:pt x="32" y="63"/>
                    </a:lnTo>
                    <a:lnTo>
                      <a:pt x="31" y="60"/>
                    </a:lnTo>
                    <a:lnTo>
                      <a:pt x="29" y="61"/>
                    </a:lnTo>
                    <a:lnTo>
                      <a:pt x="30" y="63"/>
                    </a:lnTo>
                    <a:lnTo>
                      <a:pt x="30" y="64"/>
                    </a:lnTo>
                    <a:lnTo>
                      <a:pt x="31" y="66"/>
                    </a:lnTo>
                    <a:lnTo>
                      <a:pt x="32" y="67"/>
                    </a:lnTo>
                    <a:lnTo>
                      <a:pt x="32" y="69"/>
                    </a:lnTo>
                    <a:lnTo>
                      <a:pt x="33" y="70"/>
                    </a:lnTo>
                    <a:lnTo>
                      <a:pt x="34" y="71"/>
                    </a:lnTo>
                    <a:lnTo>
                      <a:pt x="35" y="73"/>
                    </a:lnTo>
                    <a:lnTo>
                      <a:pt x="11" y="73"/>
                    </a:lnTo>
                    <a:lnTo>
                      <a:pt x="11" y="75"/>
                    </a:lnTo>
                    <a:lnTo>
                      <a:pt x="36" y="75"/>
                    </a:lnTo>
                    <a:lnTo>
                      <a:pt x="37" y="75"/>
                    </a:lnTo>
                    <a:lnTo>
                      <a:pt x="37" y="76"/>
                    </a:lnTo>
                    <a:lnTo>
                      <a:pt x="37" y="76"/>
                    </a:lnTo>
                    <a:lnTo>
                      <a:pt x="38" y="76"/>
                    </a:lnTo>
                    <a:lnTo>
                      <a:pt x="39" y="77"/>
                    </a:lnTo>
                    <a:lnTo>
                      <a:pt x="39" y="78"/>
                    </a:lnTo>
                    <a:lnTo>
                      <a:pt x="40" y="78"/>
                    </a:lnTo>
                    <a:lnTo>
                      <a:pt x="40" y="79"/>
                    </a:lnTo>
                    <a:lnTo>
                      <a:pt x="0" y="79"/>
                    </a:lnTo>
                    <a:lnTo>
                      <a:pt x="0" y="81"/>
                    </a:lnTo>
                    <a:lnTo>
                      <a:pt x="44" y="81"/>
                    </a:lnTo>
                    <a:lnTo>
                      <a:pt x="45" y="82"/>
                    </a:lnTo>
                    <a:lnTo>
                      <a:pt x="46" y="83"/>
                    </a:lnTo>
                    <a:lnTo>
                      <a:pt x="47" y="83"/>
                    </a:lnTo>
                    <a:lnTo>
                      <a:pt x="48" y="84"/>
                    </a:lnTo>
                    <a:lnTo>
                      <a:pt x="49" y="85"/>
                    </a:lnTo>
                    <a:lnTo>
                      <a:pt x="51" y="85"/>
                    </a:lnTo>
                    <a:lnTo>
                      <a:pt x="52" y="86"/>
                    </a:lnTo>
                    <a:lnTo>
                      <a:pt x="53" y="86"/>
                    </a:lnTo>
                    <a:lnTo>
                      <a:pt x="54" y="87"/>
                    </a:lnTo>
                    <a:lnTo>
                      <a:pt x="56" y="87"/>
                    </a:lnTo>
                    <a:lnTo>
                      <a:pt x="57" y="87"/>
                    </a:lnTo>
                    <a:lnTo>
                      <a:pt x="58" y="88"/>
                    </a:lnTo>
                    <a:lnTo>
                      <a:pt x="60" y="88"/>
                    </a:lnTo>
                    <a:lnTo>
                      <a:pt x="61" y="88"/>
                    </a:lnTo>
                    <a:lnTo>
                      <a:pt x="62" y="88"/>
                    </a:lnTo>
                    <a:lnTo>
                      <a:pt x="64" y="88"/>
                    </a:lnTo>
                    <a:lnTo>
                      <a:pt x="64" y="88"/>
                    </a:lnTo>
                    <a:lnTo>
                      <a:pt x="64" y="88"/>
                    </a:lnTo>
                    <a:lnTo>
                      <a:pt x="65" y="88"/>
                    </a:lnTo>
                    <a:lnTo>
                      <a:pt x="65" y="88"/>
                    </a:lnTo>
                    <a:lnTo>
                      <a:pt x="65" y="88"/>
                    </a:lnTo>
                    <a:lnTo>
                      <a:pt x="66" y="88"/>
                    </a:lnTo>
                    <a:lnTo>
                      <a:pt x="66" y="88"/>
                    </a:lnTo>
                    <a:lnTo>
                      <a:pt x="66" y="88"/>
                    </a:lnTo>
                    <a:lnTo>
                      <a:pt x="99" y="88"/>
                    </a:lnTo>
                    <a:lnTo>
                      <a:pt x="99" y="85"/>
                    </a:lnTo>
                    <a:lnTo>
                      <a:pt x="77" y="85"/>
                    </a:lnTo>
                    <a:lnTo>
                      <a:pt x="78" y="85"/>
                    </a:lnTo>
                    <a:lnTo>
                      <a:pt x="79" y="84"/>
                    </a:lnTo>
                    <a:lnTo>
                      <a:pt x="80" y="84"/>
                    </a:lnTo>
                    <a:lnTo>
                      <a:pt x="81" y="83"/>
                    </a:lnTo>
                    <a:lnTo>
                      <a:pt x="82" y="83"/>
                    </a:lnTo>
                    <a:lnTo>
                      <a:pt x="82" y="82"/>
                    </a:lnTo>
                    <a:lnTo>
                      <a:pt x="83" y="82"/>
                    </a:lnTo>
                    <a:lnTo>
                      <a:pt x="84" y="81"/>
                    </a:lnTo>
                    <a:lnTo>
                      <a:pt x="85" y="80"/>
                    </a:lnTo>
                    <a:lnTo>
                      <a:pt x="86" y="80"/>
                    </a:lnTo>
                    <a:lnTo>
                      <a:pt x="87" y="79"/>
                    </a:lnTo>
                    <a:lnTo>
                      <a:pt x="88" y="78"/>
                    </a:lnTo>
                    <a:lnTo>
                      <a:pt x="88" y="77"/>
                    </a:lnTo>
                    <a:lnTo>
                      <a:pt x="89" y="76"/>
                    </a:lnTo>
                    <a:lnTo>
                      <a:pt x="90" y="76"/>
                    </a:lnTo>
                    <a:lnTo>
                      <a:pt x="91" y="75"/>
                    </a:lnTo>
                    <a:lnTo>
                      <a:pt x="91" y="75"/>
                    </a:lnTo>
                    <a:lnTo>
                      <a:pt x="111" y="75"/>
                    </a:lnTo>
                    <a:lnTo>
                      <a:pt x="111" y="73"/>
                    </a:lnTo>
                    <a:lnTo>
                      <a:pt x="92"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1" name="Rectangle 13"/>
              <p:cNvSpPr>
                <a:spLocks noChangeArrowheads="1"/>
              </p:cNvSpPr>
              <p:nvPr/>
            </p:nvSpPr>
            <p:spPr bwMode="auto">
              <a:xfrm>
                <a:off x="3449" y="3882"/>
                <a:ext cx="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2" name="Freeform 14"/>
              <p:cNvSpPr>
                <a:spLocks/>
              </p:cNvSpPr>
              <p:nvPr/>
            </p:nvSpPr>
            <p:spPr bwMode="auto">
              <a:xfrm>
                <a:off x="3449" y="3801"/>
                <a:ext cx="56" cy="66"/>
              </a:xfrm>
              <a:custGeom>
                <a:avLst/>
                <a:gdLst>
                  <a:gd name="T0" fmla="*/ 34 w 56"/>
                  <a:gd name="T1" fmla="*/ 28 h 66"/>
                  <a:gd name="T2" fmla="*/ 36 w 56"/>
                  <a:gd name="T3" fmla="*/ 30 h 66"/>
                  <a:gd name="T4" fmla="*/ 43 w 56"/>
                  <a:gd name="T5" fmla="*/ 30 h 66"/>
                  <a:gd name="T6" fmla="*/ 48 w 56"/>
                  <a:gd name="T7" fmla="*/ 44 h 66"/>
                  <a:gd name="T8" fmla="*/ 34 w 56"/>
                  <a:gd name="T9" fmla="*/ 54 h 66"/>
                  <a:gd name="T10" fmla="*/ 22 w 56"/>
                  <a:gd name="T11" fmla="*/ 58 h 66"/>
                  <a:gd name="T12" fmla="*/ 26 w 56"/>
                  <a:gd name="T13" fmla="*/ 36 h 66"/>
                  <a:gd name="T14" fmla="*/ 13 w 56"/>
                  <a:gd name="T15" fmla="*/ 35 h 66"/>
                  <a:gd name="T16" fmla="*/ 15 w 56"/>
                  <a:gd name="T17" fmla="*/ 33 h 66"/>
                  <a:gd name="T18" fmla="*/ 22 w 56"/>
                  <a:gd name="T19" fmla="*/ 24 h 66"/>
                  <a:gd name="T20" fmla="*/ 26 w 56"/>
                  <a:gd name="T21" fmla="*/ 8 h 66"/>
                  <a:gd name="T22" fmla="*/ 26 w 56"/>
                  <a:gd name="T23" fmla="*/ 6 h 66"/>
                  <a:gd name="T24" fmla="*/ 27 w 56"/>
                  <a:gd name="T25" fmla="*/ 6 h 66"/>
                  <a:gd name="T26" fmla="*/ 28 w 56"/>
                  <a:gd name="T27" fmla="*/ 5 h 66"/>
                  <a:gd name="T28" fmla="*/ 29 w 56"/>
                  <a:gd name="T29" fmla="*/ 6 h 66"/>
                  <a:gd name="T30" fmla="*/ 30 w 56"/>
                  <a:gd name="T31" fmla="*/ 7 h 66"/>
                  <a:gd name="T32" fmla="*/ 44 w 56"/>
                  <a:gd name="T33" fmla="*/ 6 h 66"/>
                  <a:gd name="T34" fmla="*/ 42 w 56"/>
                  <a:gd name="T35" fmla="*/ 4 h 66"/>
                  <a:gd name="T36" fmla="*/ 39 w 56"/>
                  <a:gd name="T37" fmla="*/ 2 h 66"/>
                  <a:gd name="T38" fmla="*/ 36 w 56"/>
                  <a:gd name="T39" fmla="*/ 1 h 66"/>
                  <a:gd name="T40" fmla="*/ 32 w 56"/>
                  <a:gd name="T41" fmla="*/ 0 h 66"/>
                  <a:gd name="T42" fmla="*/ 29 w 56"/>
                  <a:gd name="T43" fmla="*/ 0 h 66"/>
                  <a:gd name="T44" fmla="*/ 22 w 56"/>
                  <a:gd name="T45" fmla="*/ 1 h 66"/>
                  <a:gd name="T46" fmla="*/ 14 w 56"/>
                  <a:gd name="T47" fmla="*/ 4 h 66"/>
                  <a:gd name="T48" fmla="*/ 8 w 56"/>
                  <a:gd name="T49" fmla="*/ 10 h 66"/>
                  <a:gd name="T50" fmla="*/ 3 w 56"/>
                  <a:gd name="T51" fmla="*/ 17 h 66"/>
                  <a:gd name="T52" fmla="*/ 0 w 56"/>
                  <a:gd name="T53" fmla="*/ 26 h 66"/>
                  <a:gd name="T54" fmla="*/ 0 w 56"/>
                  <a:gd name="T55" fmla="*/ 36 h 66"/>
                  <a:gd name="T56" fmla="*/ 2 w 56"/>
                  <a:gd name="T57" fmla="*/ 46 h 66"/>
                  <a:gd name="T58" fmla="*/ 6 w 56"/>
                  <a:gd name="T59" fmla="*/ 54 h 66"/>
                  <a:gd name="T60" fmla="*/ 12 w 56"/>
                  <a:gd name="T61" fmla="*/ 60 h 66"/>
                  <a:gd name="T62" fmla="*/ 19 w 56"/>
                  <a:gd name="T63" fmla="*/ 65 h 66"/>
                  <a:gd name="T64" fmla="*/ 28 w 56"/>
                  <a:gd name="T65" fmla="*/ 66 h 66"/>
                  <a:gd name="T66" fmla="*/ 36 w 56"/>
                  <a:gd name="T67" fmla="*/ 65 h 66"/>
                  <a:gd name="T68" fmla="*/ 44 w 56"/>
                  <a:gd name="T69" fmla="*/ 60 h 66"/>
                  <a:gd name="T70" fmla="*/ 50 w 56"/>
                  <a:gd name="T71" fmla="*/ 54 h 66"/>
                  <a:gd name="T72" fmla="*/ 54 w 56"/>
                  <a:gd name="T73" fmla="*/ 46 h 66"/>
                  <a:gd name="T74" fmla="*/ 56 w 56"/>
                  <a:gd name="T75" fmla="*/ 36 h 66"/>
                  <a:gd name="T76" fmla="*/ 56 w 56"/>
                  <a:gd name="T77" fmla="*/ 29 h 66"/>
                  <a:gd name="T78" fmla="*/ 55 w 56"/>
                  <a:gd name="T79" fmla="*/ 23 h 66"/>
                  <a:gd name="T80" fmla="*/ 53 w 56"/>
                  <a:gd name="T81" fmla="*/ 18 h 66"/>
                  <a:gd name="T82" fmla="*/ 50 w 56"/>
                  <a:gd name="T83" fmla="*/ 13 h 66"/>
                  <a:gd name="T84" fmla="*/ 47 w 56"/>
                  <a:gd name="T85" fmla="*/ 8 h 66"/>
                  <a:gd name="T86" fmla="*/ 30 w 56"/>
                  <a:gd name="T87"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6">
                    <a:moveTo>
                      <a:pt x="30" y="14"/>
                    </a:moveTo>
                    <a:lnTo>
                      <a:pt x="30" y="26"/>
                    </a:lnTo>
                    <a:lnTo>
                      <a:pt x="34" y="28"/>
                    </a:lnTo>
                    <a:lnTo>
                      <a:pt x="34" y="24"/>
                    </a:lnTo>
                    <a:lnTo>
                      <a:pt x="36" y="24"/>
                    </a:lnTo>
                    <a:lnTo>
                      <a:pt x="36" y="30"/>
                    </a:lnTo>
                    <a:lnTo>
                      <a:pt x="41" y="33"/>
                    </a:lnTo>
                    <a:lnTo>
                      <a:pt x="41" y="30"/>
                    </a:lnTo>
                    <a:lnTo>
                      <a:pt x="43" y="30"/>
                    </a:lnTo>
                    <a:lnTo>
                      <a:pt x="43" y="35"/>
                    </a:lnTo>
                    <a:lnTo>
                      <a:pt x="48" y="39"/>
                    </a:lnTo>
                    <a:lnTo>
                      <a:pt x="48" y="44"/>
                    </a:lnTo>
                    <a:lnTo>
                      <a:pt x="30" y="36"/>
                    </a:lnTo>
                    <a:lnTo>
                      <a:pt x="30" y="50"/>
                    </a:lnTo>
                    <a:lnTo>
                      <a:pt x="34" y="54"/>
                    </a:lnTo>
                    <a:lnTo>
                      <a:pt x="34" y="58"/>
                    </a:lnTo>
                    <a:lnTo>
                      <a:pt x="28" y="55"/>
                    </a:lnTo>
                    <a:lnTo>
                      <a:pt x="22" y="58"/>
                    </a:lnTo>
                    <a:lnTo>
                      <a:pt x="22" y="54"/>
                    </a:lnTo>
                    <a:lnTo>
                      <a:pt x="26" y="50"/>
                    </a:lnTo>
                    <a:lnTo>
                      <a:pt x="26" y="36"/>
                    </a:lnTo>
                    <a:lnTo>
                      <a:pt x="8" y="44"/>
                    </a:lnTo>
                    <a:lnTo>
                      <a:pt x="8" y="39"/>
                    </a:lnTo>
                    <a:lnTo>
                      <a:pt x="13" y="35"/>
                    </a:lnTo>
                    <a:lnTo>
                      <a:pt x="13" y="30"/>
                    </a:lnTo>
                    <a:lnTo>
                      <a:pt x="15" y="30"/>
                    </a:lnTo>
                    <a:lnTo>
                      <a:pt x="15" y="33"/>
                    </a:lnTo>
                    <a:lnTo>
                      <a:pt x="19" y="30"/>
                    </a:lnTo>
                    <a:lnTo>
                      <a:pt x="19" y="24"/>
                    </a:lnTo>
                    <a:lnTo>
                      <a:pt x="22" y="24"/>
                    </a:lnTo>
                    <a:lnTo>
                      <a:pt x="22" y="29"/>
                    </a:lnTo>
                    <a:lnTo>
                      <a:pt x="26" y="26"/>
                    </a:lnTo>
                    <a:lnTo>
                      <a:pt x="26" y="8"/>
                    </a:lnTo>
                    <a:lnTo>
                      <a:pt x="26" y="7"/>
                    </a:lnTo>
                    <a:lnTo>
                      <a:pt x="26" y="7"/>
                    </a:lnTo>
                    <a:lnTo>
                      <a:pt x="26" y="6"/>
                    </a:lnTo>
                    <a:lnTo>
                      <a:pt x="27" y="6"/>
                    </a:lnTo>
                    <a:lnTo>
                      <a:pt x="27" y="6"/>
                    </a:lnTo>
                    <a:lnTo>
                      <a:pt x="27" y="6"/>
                    </a:lnTo>
                    <a:lnTo>
                      <a:pt x="28" y="5"/>
                    </a:lnTo>
                    <a:lnTo>
                      <a:pt x="28" y="5"/>
                    </a:lnTo>
                    <a:lnTo>
                      <a:pt x="28" y="5"/>
                    </a:lnTo>
                    <a:lnTo>
                      <a:pt x="29" y="6"/>
                    </a:lnTo>
                    <a:lnTo>
                      <a:pt x="29" y="6"/>
                    </a:lnTo>
                    <a:lnTo>
                      <a:pt x="29" y="6"/>
                    </a:lnTo>
                    <a:lnTo>
                      <a:pt x="30" y="6"/>
                    </a:lnTo>
                    <a:lnTo>
                      <a:pt x="30" y="7"/>
                    </a:lnTo>
                    <a:lnTo>
                      <a:pt x="30" y="7"/>
                    </a:lnTo>
                    <a:lnTo>
                      <a:pt x="30" y="8"/>
                    </a:lnTo>
                    <a:lnTo>
                      <a:pt x="30" y="14"/>
                    </a:lnTo>
                    <a:lnTo>
                      <a:pt x="44" y="6"/>
                    </a:lnTo>
                    <a:lnTo>
                      <a:pt x="43" y="5"/>
                    </a:lnTo>
                    <a:lnTo>
                      <a:pt x="42" y="5"/>
                    </a:lnTo>
                    <a:lnTo>
                      <a:pt x="42" y="4"/>
                    </a:lnTo>
                    <a:lnTo>
                      <a:pt x="41" y="3"/>
                    </a:lnTo>
                    <a:lnTo>
                      <a:pt x="40" y="3"/>
                    </a:lnTo>
                    <a:lnTo>
                      <a:pt x="39" y="2"/>
                    </a:lnTo>
                    <a:lnTo>
                      <a:pt x="38" y="2"/>
                    </a:lnTo>
                    <a:lnTo>
                      <a:pt x="37" y="1"/>
                    </a:lnTo>
                    <a:lnTo>
                      <a:pt x="36" y="1"/>
                    </a:lnTo>
                    <a:lnTo>
                      <a:pt x="34" y="1"/>
                    </a:lnTo>
                    <a:lnTo>
                      <a:pt x="33" y="0"/>
                    </a:lnTo>
                    <a:lnTo>
                      <a:pt x="32" y="0"/>
                    </a:lnTo>
                    <a:lnTo>
                      <a:pt x="31" y="0"/>
                    </a:lnTo>
                    <a:lnTo>
                      <a:pt x="30" y="0"/>
                    </a:lnTo>
                    <a:lnTo>
                      <a:pt x="29" y="0"/>
                    </a:lnTo>
                    <a:lnTo>
                      <a:pt x="28" y="0"/>
                    </a:lnTo>
                    <a:lnTo>
                      <a:pt x="25" y="0"/>
                    </a:lnTo>
                    <a:lnTo>
                      <a:pt x="22" y="1"/>
                    </a:lnTo>
                    <a:lnTo>
                      <a:pt x="19" y="1"/>
                    </a:lnTo>
                    <a:lnTo>
                      <a:pt x="17" y="2"/>
                    </a:lnTo>
                    <a:lnTo>
                      <a:pt x="14" y="4"/>
                    </a:lnTo>
                    <a:lnTo>
                      <a:pt x="12" y="5"/>
                    </a:lnTo>
                    <a:lnTo>
                      <a:pt x="10" y="7"/>
                    </a:lnTo>
                    <a:lnTo>
                      <a:pt x="8" y="10"/>
                    </a:lnTo>
                    <a:lnTo>
                      <a:pt x="6" y="12"/>
                    </a:lnTo>
                    <a:lnTo>
                      <a:pt x="4" y="15"/>
                    </a:lnTo>
                    <a:lnTo>
                      <a:pt x="3" y="17"/>
                    </a:lnTo>
                    <a:lnTo>
                      <a:pt x="2" y="20"/>
                    </a:lnTo>
                    <a:lnTo>
                      <a:pt x="1" y="23"/>
                    </a:lnTo>
                    <a:lnTo>
                      <a:pt x="0" y="26"/>
                    </a:lnTo>
                    <a:lnTo>
                      <a:pt x="0" y="30"/>
                    </a:lnTo>
                    <a:lnTo>
                      <a:pt x="0" y="33"/>
                    </a:lnTo>
                    <a:lnTo>
                      <a:pt x="0" y="36"/>
                    </a:lnTo>
                    <a:lnTo>
                      <a:pt x="0" y="40"/>
                    </a:lnTo>
                    <a:lnTo>
                      <a:pt x="1" y="43"/>
                    </a:lnTo>
                    <a:lnTo>
                      <a:pt x="2" y="46"/>
                    </a:lnTo>
                    <a:lnTo>
                      <a:pt x="3" y="49"/>
                    </a:lnTo>
                    <a:lnTo>
                      <a:pt x="4" y="51"/>
                    </a:lnTo>
                    <a:lnTo>
                      <a:pt x="6" y="54"/>
                    </a:lnTo>
                    <a:lnTo>
                      <a:pt x="8" y="56"/>
                    </a:lnTo>
                    <a:lnTo>
                      <a:pt x="10" y="59"/>
                    </a:lnTo>
                    <a:lnTo>
                      <a:pt x="12" y="60"/>
                    </a:lnTo>
                    <a:lnTo>
                      <a:pt x="14" y="62"/>
                    </a:lnTo>
                    <a:lnTo>
                      <a:pt x="17" y="63"/>
                    </a:lnTo>
                    <a:lnTo>
                      <a:pt x="19" y="65"/>
                    </a:lnTo>
                    <a:lnTo>
                      <a:pt x="22" y="65"/>
                    </a:lnTo>
                    <a:lnTo>
                      <a:pt x="25" y="66"/>
                    </a:lnTo>
                    <a:lnTo>
                      <a:pt x="28" y="66"/>
                    </a:lnTo>
                    <a:lnTo>
                      <a:pt x="31" y="66"/>
                    </a:lnTo>
                    <a:lnTo>
                      <a:pt x="34" y="65"/>
                    </a:lnTo>
                    <a:lnTo>
                      <a:pt x="36" y="65"/>
                    </a:lnTo>
                    <a:lnTo>
                      <a:pt x="39" y="63"/>
                    </a:lnTo>
                    <a:lnTo>
                      <a:pt x="41" y="62"/>
                    </a:lnTo>
                    <a:lnTo>
                      <a:pt x="44" y="60"/>
                    </a:lnTo>
                    <a:lnTo>
                      <a:pt x="46" y="59"/>
                    </a:lnTo>
                    <a:lnTo>
                      <a:pt x="48" y="56"/>
                    </a:lnTo>
                    <a:lnTo>
                      <a:pt x="50" y="54"/>
                    </a:lnTo>
                    <a:lnTo>
                      <a:pt x="51" y="51"/>
                    </a:lnTo>
                    <a:lnTo>
                      <a:pt x="53" y="49"/>
                    </a:lnTo>
                    <a:lnTo>
                      <a:pt x="54" y="46"/>
                    </a:lnTo>
                    <a:lnTo>
                      <a:pt x="55" y="43"/>
                    </a:lnTo>
                    <a:lnTo>
                      <a:pt x="56" y="40"/>
                    </a:lnTo>
                    <a:lnTo>
                      <a:pt x="56" y="36"/>
                    </a:lnTo>
                    <a:lnTo>
                      <a:pt x="56" y="33"/>
                    </a:lnTo>
                    <a:lnTo>
                      <a:pt x="56" y="31"/>
                    </a:lnTo>
                    <a:lnTo>
                      <a:pt x="56" y="29"/>
                    </a:lnTo>
                    <a:lnTo>
                      <a:pt x="56" y="27"/>
                    </a:lnTo>
                    <a:lnTo>
                      <a:pt x="55" y="25"/>
                    </a:lnTo>
                    <a:lnTo>
                      <a:pt x="55" y="23"/>
                    </a:lnTo>
                    <a:lnTo>
                      <a:pt x="54" y="21"/>
                    </a:lnTo>
                    <a:lnTo>
                      <a:pt x="54" y="19"/>
                    </a:lnTo>
                    <a:lnTo>
                      <a:pt x="53" y="18"/>
                    </a:lnTo>
                    <a:lnTo>
                      <a:pt x="52" y="16"/>
                    </a:lnTo>
                    <a:lnTo>
                      <a:pt x="51" y="14"/>
                    </a:lnTo>
                    <a:lnTo>
                      <a:pt x="50" y="13"/>
                    </a:lnTo>
                    <a:lnTo>
                      <a:pt x="49" y="11"/>
                    </a:lnTo>
                    <a:lnTo>
                      <a:pt x="48" y="10"/>
                    </a:lnTo>
                    <a:lnTo>
                      <a:pt x="47" y="8"/>
                    </a:lnTo>
                    <a:lnTo>
                      <a:pt x="46" y="7"/>
                    </a:lnTo>
                    <a:lnTo>
                      <a:pt x="44" y="6"/>
                    </a:lnTo>
                    <a:lnTo>
                      <a:pt x="30" y="14"/>
                    </a:lnTo>
                    <a:close/>
                  </a:path>
                </a:pathLst>
              </a:custGeom>
              <a:solidFill>
                <a:srgbClr val="009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9" name="Group 19"/>
            <p:cNvGrpSpPr>
              <a:grpSpLocks/>
            </p:cNvGrpSpPr>
            <p:nvPr/>
          </p:nvGrpSpPr>
          <p:grpSpPr bwMode="auto">
            <a:xfrm>
              <a:off x="3761" y="2979"/>
              <a:ext cx="113" cy="98"/>
              <a:chOff x="3761" y="2979"/>
              <a:chExt cx="113" cy="98"/>
            </a:xfrm>
          </p:grpSpPr>
          <p:sp>
            <p:nvSpPr>
              <p:cNvPr id="1187" name="Freeform 16"/>
              <p:cNvSpPr>
                <a:spLocks/>
              </p:cNvSpPr>
              <p:nvPr/>
            </p:nvSpPr>
            <p:spPr bwMode="auto">
              <a:xfrm>
                <a:off x="3761" y="2979"/>
                <a:ext cx="113" cy="91"/>
              </a:xfrm>
              <a:custGeom>
                <a:avLst/>
                <a:gdLst>
                  <a:gd name="T0" fmla="*/ 98 w 113"/>
                  <a:gd name="T1" fmla="*/ 69 h 91"/>
                  <a:gd name="T2" fmla="*/ 102 w 113"/>
                  <a:gd name="T3" fmla="*/ 58 h 91"/>
                  <a:gd name="T4" fmla="*/ 104 w 113"/>
                  <a:gd name="T5" fmla="*/ 45 h 91"/>
                  <a:gd name="T6" fmla="*/ 102 w 113"/>
                  <a:gd name="T7" fmla="*/ 32 h 91"/>
                  <a:gd name="T8" fmla="*/ 97 w 113"/>
                  <a:gd name="T9" fmla="*/ 20 h 91"/>
                  <a:gd name="T10" fmla="*/ 89 w 113"/>
                  <a:gd name="T11" fmla="*/ 10 h 91"/>
                  <a:gd name="T12" fmla="*/ 80 w 113"/>
                  <a:gd name="T13" fmla="*/ 3 h 91"/>
                  <a:gd name="T14" fmla="*/ 69 w 113"/>
                  <a:gd name="T15" fmla="*/ 0 h 91"/>
                  <a:gd name="T16" fmla="*/ 68 w 113"/>
                  <a:gd name="T17" fmla="*/ 3 h 91"/>
                  <a:gd name="T18" fmla="*/ 79 w 113"/>
                  <a:gd name="T19" fmla="*/ 6 h 91"/>
                  <a:gd name="T20" fmla="*/ 88 w 113"/>
                  <a:gd name="T21" fmla="*/ 12 h 91"/>
                  <a:gd name="T22" fmla="*/ 95 w 113"/>
                  <a:gd name="T23" fmla="*/ 21 h 91"/>
                  <a:gd name="T24" fmla="*/ 100 w 113"/>
                  <a:gd name="T25" fmla="*/ 33 h 91"/>
                  <a:gd name="T26" fmla="*/ 101 w 113"/>
                  <a:gd name="T27" fmla="*/ 45 h 91"/>
                  <a:gd name="T28" fmla="*/ 100 w 113"/>
                  <a:gd name="T29" fmla="*/ 58 h 91"/>
                  <a:gd name="T30" fmla="*/ 96 w 113"/>
                  <a:gd name="T31" fmla="*/ 68 h 91"/>
                  <a:gd name="T32" fmla="*/ 89 w 113"/>
                  <a:gd name="T33" fmla="*/ 77 h 91"/>
                  <a:gd name="T34" fmla="*/ 81 w 113"/>
                  <a:gd name="T35" fmla="*/ 84 h 91"/>
                  <a:gd name="T36" fmla="*/ 71 w 113"/>
                  <a:gd name="T37" fmla="*/ 88 h 91"/>
                  <a:gd name="T38" fmla="*/ 63 w 113"/>
                  <a:gd name="T39" fmla="*/ 88 h 91"/>
                  <a:gd name="T40" fmla="*/ 55 w 113"/>
                  <a:gd name="T41" fmla="*/ 87 h 91"/>
                  <a:gd name="T42" fmla="*/ 48 w 113"/>
                  <a:gd name="T43" fmla="*/ 84 h 91"/>
                  <a:gd name="T44" fmla="*/ 42 w 113"/>
                  <a:gd name="T45" fmla="*/ 79 h 91"/>
                  <a:gd name="T46" fmla="*/ 36 w 113"/>
                  <a:gd name="T47" fmla="*/ 72 h 91"/>
                  <a:gd name="T48" fmla="*/ 32 w 113"/>
                  <a:gd name="T49" fmla="*/ 65 h 91"/>
                  <a:gd name="T50" fmla="*/ 30 w 113"/>
                  <a:gd name="T51" fmla="*/ 65 h 91"/>
                  <a:gd name="T52" fmla="*/ 32 w 113"/>
                  <a:gd name="T53" fmla="*/ 70 h 91"/>
                  <a:gd name="T54" fmla="*/ 34 w 113"/>
                  <a:gd name="T55" fmla="*/ 74 h 91"/>
                  <a:gd name="T56" fmla="*/ 11 w 113"/>
                  <a:gd name="T57" fmla="*/ 78 h 91"/>
                  <a:gd name="T58" fmla="*/ 37 w 113"/>
                  <a:gd name="T59" fmla="*/ 78 h 91"/>
                  <a:gd name="T60" fmla="*/ 39 w 113"/>
                  <a:gd name="T61" fmla="*/ 80 h 91"/>
                  <a:gd name="T62" fmla="*/ 41 w 113"/>
                  <a:gd name="T63" fmla="*/ 81 h 91"/>
                  <a:gd name="T64" fmla="*/ 44 w 113"/>
                  <a:gd name="T65" fmla="*/ 84 h 91"/>
                  <a:gd name="T66" fmla="*/ 48 w 113"/>
                  <a:gd name="T67" fmla="*/ 86 h 91"/>
                  <a:gd name="T68" fmla="*/ 51 w 113"/>
                  <a:gd name="T69" fmla="*/ 88 h 91"/>
                  <a:gd name="T70" fmla="*/ 55 w 113"/>
                  <a:gd name="T71" fmla="*/ 90 h 91"/>
                  <a:gd name="T72" fmla="*/ 59 w 113"/>
                  <a:gd name="T73" fmla="*/ 91 h 91"/>
                  <a:gd name="T74" fmla="*/ 63 w 113"/>
                  <a:gd name="T75" fmla="*/ 91 h 91"/>
                  <a:gd name="T76" fmla="*/ 65 w 113"/>
                  <a:gd name="T77" fmla="*/ 91 h 91"/>
                  <a:gd name="T78" fmla="*/ 66 w 113"/>
                  <a:gd name="T79" fmla="*/ 91 h 91"/>
                  <a:gd name="T80" fmla="*/ 68 w 113"/>
                  <a:gd name="T81" fmla="*/ 91 h 91"/>
                  <a:gd name="T82" fmla="*/ 78 w 113"/>
                  <a:gd name="T83" fmla="*/ 88 h 91"/>
                  <a:gd name="T84" fmla="*/ 81 w 113"/>
                  <a:gd name="T85" fmla="*/ 87 h 91"/>
                  <a:gd name="T86" fmla="*/ 84 w 113"/>
                  <a:gd name="T87" fmla="*/ 85 h 91"/>
                  <a:gd name="T88" fmla="*/ 87 w 113"/>
                  <a:gd name="T89" fmla="*/ 83 h 91"/>
                  <a:gd name="T90" fmla="*/ 89 w 113"/>
                  <a:gd name="T91" fmla="*/ 81 h 91"/>
                  <a:gd name="T92" fmla="*/ 92 w 113"/>
                  <a:gd name="T93" fmla="*/ 78 h 91"/>
                  <a:gd name="T94" fmla="*/ 113 w 113"/>
                  <a:gd name="T95" fmla="*/ 7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 h="91">
                    <a:moveTo>
                      <a:pt x="94" y="75"/>
                    </a:moveTo>
                    <a:lnTo>
                      <a:pt x="96" y="72"/>
                    </a:lnTo>
                    <a:lnTo>
                      <a:pt x="98" y="69"/>
                    </a:lnTo>
                    <a:lnTo>
                      <a:pt x="100" y="65"/>
                    </a:lnTo>
                    <a:lnTo>
                      <a:pt x="101" y="62"/>
                    </a:lnTo>
                    <a:lnTo>
                      <a:pt x="102" y="58"/>
                    </a:lnTo>
                    <a:lnTo>
                      <a:pt x="103" y="54"/>
                    </a:lnTo>
                    <a:lnTo>
                      <a:pt x="103" y="50"/>
                    </a:lnTo>
                    <a:lnTo>
                      <a:pt x="104" y="45"/>
                    </a:lnTo>
                    <a:lnTo>
                      <a:pt x="103" y="41"/>
                    </a:lnTo>
                    <a:lnTo>
                      <a:pt x="103" y="36"/>
                    </a:lnTo>
                    <a:lnTo>
                      <a:pt x="102" y="32"/>
                    </a:lnTo>
                    <a:lnTo>
                      <a:pt x="101" y="28"/>
                    </a:lnTo>
                    <a:lnTo>
                      <a:pt x="99" y="24"/>
                    </a:lnTo>
                    <a:lnTo>
                      <a:pt x="97" y="20"/>
                    </a:lnTo>
                    <a:lnTo>
                      <a:pt x="95" y="16"/>
                    </a:lnTo>
                    <a:lnTo>
                      <a:pt x="92" y="13"/>
                    </a:lnTo>
                    <a:lnTo>
                      <a:pt x="89" y="10"/>
                    </a:lnTo>
                    <a:lnTo>
                      <a:pt x="86" y="8"/>
                    </a:lnTo>
                    <a:lnTo>
                      <a:pt x="83" y="5"/>
                    </a:lnTo>
                    <a:lnTo>
                      <a:pt x="80" y="3"/>
                    </a:lnTo>
                    <a:lnTo>
                      <a:pt x="76" y="2"/>
                    </a:lnTo>
                    <a:lnTo>
                      <a:pt x="73" y="1"/>
                    </a:lnTo>
                    <a:lnTo>
                      <a:pt x="69" y="0"/>
                    </a:lnTo>
                    <a:lnTo>
                      <a:pt x="65" y="0"/>
                    </a:lnTo>
                    <a:lnTo>
                      <a:pt x="65" y="2"/>
                    </a:lnTo>
                    <a:lnTo>
                      <a:pt x="68" y="3"/>
                    </a:lnTo>
                    <a:lnTo>
                      <a:pt x="72" y="3"/>
                    </a:lnTo>
                    <a:lnTo>
                      <a:pt x="76" y="4"/>
                    </a:lnTo>
                    <a:lnTo>
                      <a:pt x="79" y="6"/>
                    </a:lnTo>
                    <a:lnTo>
                      <a:pt x="82" y="8"/>
                    </a:lnTo>
                    <a:lnTo>
                      <a:pt x="85" y="10"/>
                    </a:lnTo>
                    <a:lnTo>
                      <a:pt x="88" y="12"/>
                    </a:lnTo>
                    <a:lnTo>
                      <a:pt x="91" y="15"/>
                    </a:lnTo>
                    <a:lnTo>
                      <a:pt x="93" y="18"/>
                    </a:lnTo>
                    <a:lnTo>
                      <a:pt x="95" y="21"/>
                    </a:lnTo>
                    <a:lnTo>
                      <a:pt x="97" y="25"/>
                    </a:lnTo>
                    <a:lnTo>
                      <a:pt x="98" y="29"/>
                    </a:lnTo>
                    <a:lnTo>
                      <a:pt x="100" y="33"/>
                    </a:lnTo>
                    <a:lnTo>
                      <a:pt x="101" y="37"/>
                    </a:lnTo>
                    <a:lnTo>
                      <a:pt x="101" y="41"/>
                    </a:lnTo>
                    <a:lnTo>
                      <a:pt x="101" y="45"/>
                    </a:lnTo>
                    <a:lnTo>
                      <a:pt x="101" y="50"/>
                    </a:lnTo>
                    <a:lnTo>
                      <a:pt x="101" y="54"/>
                    </a:lnTo>
                    <a:lnTo>
                      <a:pt x="100" y="58"/>
                    </a:lnTo>
                    <a:lnTo>
                      <a:pt x="99" y="61"/>
                    </a:lnTo>
                    <a:lnTo>
                      <a:pt x="97" y="65"/>
                    </a:lnTo>
                    <a:lnTo>
                      <a:pt x="96" y="68"/>
                    </a:lnTo>
                    <a:lnTo>
                      <a:pt x="94" y="72"/>
                    </a:lnTo>
                    <a:lnTo>
                      <a:pt x="91" y="75"/>
                    </a:lnTo>
                    <a:lnTo>
                      <a:pt x="89" y="77"/>
                    </a:lnTo>
                    <a:lnTo>
                      <a:pt x="87" y="80"/>
                    </a:lnTo>
                    <a:lnTo>
                      <a:pt x="84" y="82"/>
                    </a:lnTo>
                    <a:lnTo>
                      <a:pt x="81" y="84"/>
                    </a:lnTo>
                    <a:lnTo>
                      <a:pt x="78" y="86"/>
                    </a:lnTo>
                    <a:lnTo>
                      <a:pt x="74" y="87"/>
                    </a:lnTo>
                    <a:lnTo>
                      <a:pt x="71" y="88"/>
                    </a:lnTo>
                    <a:lnTo>
                      <a:pt x="68" y="88"/>
                    </a:lnTo>
                    <a:lnTo>
                      <a:pt x="63" y="88"/>
                    </a:lnTo>
                    <a:lnTo>
                      <a:pt x="63" y="88"/>
                    </a:lnTo>
                    <a:lnTo>
                      <a:pt x="60" y="88"/>
                    </a:lnTo>
                    <a:lnTo>
                      <a:pt x="58" y="88"/>
                    </a:lnTo>
                    <a:lnTo>
                      <a:pt x="55" y="87"/>
                    </a:lnTo>
                    <a:lnTo>
                      <a:pt x="53" y="86"/>
                    </a:lnTo>
                    <a:lnTo>
                      <a:pt x="50" y="85"/>
                    </a:lnTo>
                    <a:lnTo>
                      <a:pt x="48" y="84"/>
                    </a:lnTo>
                    <a:lnTo>
                      <a:pt x="46" y="82"/>
                    </a:lnTo>
                    <a:lnTo>
                      <a:pt x="44" y="81"/>
                    </a:lnTo>
                    <a:lnTo>
                      <a:pt x="42" y="79"/>
                    </a:lnTo>
                    <a:lnTo>
                      <a:pt x="40" y="77"/>
                    </a:lnTo>
                    <a:lnTo>
                      <a:pt x="38" y="75"/>
                    </a:lnTo>
                    <a:lnTo>
                      <a:pt x="36" y="72"/>
                    </a:lnTo>
                    <a:lnTo>
                      <a:pt x="35" y="70"/>
                    </a:lnTo>
                    <a:lnTo>
                      <a:pt x="33" y="68"/>
                    </a:lnTo>
                    <a:lnTo>
                      <a:pt x="32" y="65"/>
                    </a:lnTo>
                    <a:lnTo>
                      <a:pt x="31" y="62"/>
                    </a:lnTo>
                    <a:lnTo>
                      <a:pt x="29" y="63"/>
                    </a:lnTo>
                    <a:lnTo>
                      <a:pt x="30" y="65"/>
                    </a:lnTo>
                    <a:lnTo>
                      <a:pt x="30" y="66"/>
                    </a:lnTo>
                    <a:lnTo>
                      <a:pt x="31" y="68"/>
                    </a:lnTo>
                    <a:lnTo>
                      <a:pt x="32" y="70"/>
                    </a:lnTo>
                    <a:lnTo>
                      <a:pt x="33" y="71"/>
                    </a:lnTo>
                    <a:lnTo>
                      <a:pt x="33" y="72"/>
                    </a:lnTo>
                    <a:lnTo>
                      <a:pt x="34" y="74"/>
                    </a:lnTo>
                    <a:lnTo>
                      <a:pt x="35" y="75"/>
                    </a:lnTo>
                    <a:lnTo>
                      <a:pt x="11" y="75"/>
                    </a:lnTo>
                    <a:lnTo>
                      <a:pt x="11" y="78"/>
                    </a:lnTo>
                    <a:lnTo>
                      <a:pt x="37" y="78"/>
                    </a:lnTo>
                    <a:lnTo>
                      <a:pt x="37" y="78"/>
                    </a:lnTo>
                    <a:lnTo>
                      <a:pt x="37" y="78"/>
                    </a:lnTo>
                    <a:lnTo>
                      <a:pt x="38" y="79"/>
                    </a:lnTo>
                    <a:lnTo>
                      <a:pt x="38" y="79"/>
                    </a:lnTo>
                    <a:lnTo>
                      <a:pt x="39" y="80"/>
                    </a:lnTo>
                    <a:lnTo>
                      <a:pt x="40" y="80"/>
                    </a:lnTo>
                    <a:lnTo>
                      <a:pt x="40" y="81"/>
                    </a:lnTo>
                    <a:lnTo>
                      <a:pt x="41" y="81"/>
                    </a:lnTo>
                    <a:lnTo>
                      <a:pt x="0" y="81"/>
                    </a:lnTo>
                    <a:lnTo>
                      <a:pt x="0" y="84"/>
                    </a:lnTo>
                    <a:lnTo>
                      <a:pt x="44" y="84"/>
                    </a:lnTo>
                    <a:lnTo>
                      <a:pt x="45" y="85"/>
                    </a:lnTo>
                    <a:lnTo>
                      <a:pt x="46" y="86"/>
                    </a:lnTo>
                    <a:lnTo>
                      <a:pt x="48" y="86"/>
                    </a:lnTo>
                    <a:lnTo>
                      <a:pt x="49" y="87"/>
                    </a:lnTo>
                    <a:lnTo>
                      <a:pt x="50" y="88"/>
                    </a:lnTo>
                    <a:lnTo>
                      <a:pt x="51" y="88"/>
                    </a:lnTo>
                    <a:lnTo>
                      <a:pt x="53" y="89"/>
                    </a:lnTo>
                    <a:lnTo>
                      <a:pt x="54" y="89"/>
                    </a:lnTo>
                    <a:lnTo>
                      <a:pt x="55" y="90"/>
                    </a:lnTo>
                    <a:lnTo>
                      <a:pt x="57" y="90"/>
                    </a:lnTo>
                    <a:lnTo>
                      <a:pt x="58" y="90"/>
                    </a:lnTo>
                    <a:lnTo>
                      <a:pt x="59" y="91"/>
                    </a:lnTo>
                    <a:lnTo>
                      <a:pt x="61" y="91"/>
                    </a:lnTo>
                    <a:lnTo>
                      <a:pt x="62" y="91"/>
                    </a:lnTo>
                    <a:lnTo>
                      <a:pt x="63" y="91"/>
                    </a:lnTo>
                    <a:lnTo>
                      <a:pt x="65" y="91"/>
                    </a:lnTo>
                    <a:lnTo>
                      <a:pt x="65" y="91"/>
                    </a:lnTo>
                    <a:lnTo>
                      <a:pt x="65" y="91"/>
                    </a:lnTo>
                    <a:lnTo>
                      <a:pt x="66" y="91"/>
                    </a:lnTo>
                    <a:lnTo>
                      <a:pt x="66" y="91"/>
                    </a:lnTo>
                    <a:lnTo>
                      <a:pt x="66" y="91"/>
                    </a:lnTo>
                    <a:lnTo>
                      <a:pt x="67" y="91"/>
                    </a:lnTo>
                    <a:lnTo>
                      <a:pt x="67" y="91"/>
                    </a:lnTo>
                    <a:lnTo>
                      <a:pt x="68" y="91"/>
                    </a:lnTo>
                    <a:lnTo>
                      <a:pt x="101" y="91"/>
                    </a:lnTo>
                    <a:lnTo>
                      <a:pt x="101" y="88"/>
                    </a:lnTo>
                    <a:lnTo>
                      <a:pt x="78" y="88"/>
                    </a:lnTo>
                    <a:lnTo>
                      <a:pt x="79" y="88"/>
                    </a:lnTo>
                    <a:lnTo>
                      <a:pt x="80" y="87"/>
                    </a:lnTo>
                    <a:lnTo>
                      <a:pt x="81" y="87"/>
                    </a:lnTo>
                    <a:lnTo>
                      <a:pt x="82" y="86"/>
                    </a:lnTo>
                    <a:lnTo>
                      <a:pt x="83" y="86"/>
                    </a:lnTo>
                    <a:lnTo>
                      <a:pt x="84" y="85"/>
                    </a:lnTo>
                    <a:lnTo>
                      <a:pt x="85" y="84"/>
                    </a:lnTo>
                    <a:lnTo>
                      <a:pt x="86" y="84"/>
                    </a:lnTo>
                    <a:lnTo>
                      <a:pt x="87" y="83"/>
                    </a:lnTo>
                    <a:lnTo>
                      <a:pt x="88" y="82"/>
                    </a:lnTo>
                    <a:lnTo>
                      <a:pt x="88" y="82"/>
                    </a:lnTo>
                    <a:lnTo>
                      <a:pt x="89" y="81"/>
                    </a:lnTo>
                    <a:lnTo>
                      <a:pt x="90" y="80"/>
                    </a:lnTo>
                    <a:lnTo>
                      <a:pt x="91" y="79"/>
                    </a:lnTo>
                    <a:lnTo>
                      <a:pt x="92" y="78"/>
                    </a:lnTo>
                    <a:lnTo>
                      <a:pt x="92" y="77"/>
                    </a:lnTo>
                    <a:lnTo>
                      <a:pt x="92" y="78"/>
                    </a:lnTo>
                    <a:lnTo>
                      <a:pt x="113" y="78"/>
                    </a:lnTo>
                    <a:lnTo>
                      <a:pt x="113" y="75"/>
                    </a:lnTo>
                    <a:lnTo>
                      <a:pt x="94"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8" name="Rectangle 17"/>
              <p:cNvSpPr>
                <a:spLocks noChangeArrowheads="1"/>
              </p:cNvSpPr>
              <p:nvPr/>
            </p:nvSpPr>
            <p:spPr bwMode="auto">
              <a:xfrm>
                <a:off x="3798" y="3074"/>
                <a:ext cx="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9" name="Freeform 18"/>
              <p:cNvSpPr>
                <a:spLocks/>
              </p:cNvSpPr>
              <p:nvPr/>
            </p:nvSpPr>
            <p:spPr bwMode="auto">
              <a:xfrm>
                <a:off x="3797" y="2990"/>
                <a:ext cx="58" cy="69"/>
              </a:xfrm>
              <a:custGeom>
                <a:avLst/>
                <a:gdLst>
                  <a:gd name="T0" fmla="*/ 35 w 58"/>
                  <a:gd name="T1" fmla="*/ 30 h 69"/>
                  <a:gd name="T2" fmla="*/ 37 w 58"/>
                  <a:gd name="T3" fmla="*/ 31 h 69"/>
                  <a:gd name="T4" fmla="*/ 44 w 58"/>
                  <a:gd name="T5" fmla="*/ 32 h 69"/>
                  <a:gd name="T6" fmla="*/ 50 w 58"/>
                  <a:gd name="T7" fmla="*/ 46 h 69"/>
                  <a:gd name="T8" fmla="*/ 36 w 58"/>
                  <a:gd name="T9" fmla="*/ 56 h 69"/>
                  <a:gd name="T10" fmla="*/ 23 w 58"/>
                  <a:gd name="T11" fmla="*/ 60 h 69"/>
                  <a:gd name="T12" fmla="*/ 27 w 58"/>
                  <a:gd name="T13" fmla="*/ 38 h 69"/>
                  <a:gd name="T14" fmla="*/ 14 w 58"/>
                  <a:gd name="T15" fmla="*/ 36 h 69"/>
                  <a:gd name="T16" fmla="*/ 16 w 58"/>
                  <a:gd name="T17" fmla="*/ 35 h 69"/>
                  <a:gd name="T18" fmla="*/ 22 w 58"/>
                  <a:gd name="T19" fmla="*/ 25 h 69"/>
                  <a:gd name="T20" fmla="*/ 27 w 58"/>
                  <a:gd name="T21" fmla="*/ 9 h 69"/>
                  <a:gd name="T22" fmla="*/ 27 w 58"/>
                  <a:gd name="T23" fmla="*/ 7 h 69"/>
                  <a:gd name="T24" fmla="*/ 28 w 58"/>
                  <a:gd name="T25" fmla="*/ 6 h 69"/>
                  <a:gd name="T26" fmla="*/ 29 w 58"/>
                  <a:gd name="T27" fmla="*/ 6 h 69"/>
                  <a:gd name="T28" fmla="*/ 30 w 58"/>
                  <a:gd name="T29" fmla="*/ 7 h 69"/>
                  <a:gd name="T30" fmla="*/ 31 w 58"/>
                  <a:gd name="T31" fmla="*/ 8 h 69"/>
                  <a:gd name="T32" fmla="*/ 46 w 58"/>
                  <a:gd name="T33" fmla="*/ 6 h 69"/>
                  <a:gd name="T34" fmla="*/ 43 w 58"/>
                  <a:gd name="T35" fmla="*/ 4 h 69"/>
                  <a:gd name="T36" fmla="*/ 40 w 58"/>
                  <a:gd name="T37" fmla="*/ 3 h 69"/>
                  <a:gd name="T38" fmla="*/ 37 w 58"/>
                  <a:gd name="T39" fmla="*/ 1 h 69"/>
                  <a:gd name="T40" fmla="*/ 34 w 58"/>
                  <a:gd name="T41" fmla="*/ 1 h 69"/>
                  <a:gd name="T42" fmla="*/ 30 w 58"/>
                  <a:gd name="T43" fmla="*/ 0 h 69"/>
                  <a:gd name="T44" fmla="*/ 23 w 58"/>
                  <a:gd name="T45" fmla="*/ 1 h 69"/>
                  <a:gd name="T46" fmla="*/ 15 w 58"/>
                  <a:gd name="T47" fmla="*/ 4 h 69"/>
                  <a:gd name="T48" fmla="*/ 8 w 58"/>
                  <a:gd name="T49" fmla="*/ 10 h 69"/>
                  <a:gd name="T50" fmla="*/ 3 w 58"/>
                  <a:gd name="T51" fmla="*/ 18 h 69"/>
                  <a:gd name="T52" fmla="*/ 0 w 58"/>
                  <a:gd name="T53" fmla="*/ 28 h 69"/>
                  <a:gd name="T54" fmla="*/ 0 w 58"/>
                  <a:gd name="T55" fmla="*/ 38 h 69"/>
                  <a:gd name="T56" fmla="*/ 2 w 58"/>
                  <a:gd name="T57" fmla="*/ 48 h 69"/>
                  <a:gd name="T58" fmla="*/ 6 w 58"/>
                  <a:gd name="T59" fmla="*/ 56 h 69"/>
                  <a:gd name="T60" fmla="*/ 13 w 58"/>
                  <a:gd name="T61" fmla="*/ 63 h 69"/>
                  <a:gd name="T62" fmla="*/ 20 w 58"/>
                  <a:gd name="T63" fmla="*/ 67 h 69"/>
                  <a:gd name="T64" fmla="*/ 29 w 58"/>
                  <a:gd name="T65" fmla="*/ 69 h 69"/>
                  <a:gd name="T66" fmla="*/ 38 w 58"/>
                  <a:gd name="T67" fmla="*/ 67 h 69"/>
                  <a:gd name="T68" fmla="*/ 45 w 58"/>
                  <a:gd name="T69" fmla="*/ 63 h 69"/>
                  <a:gd name="T70" fmla="*/ 51 w 58"/>
                  <a:gd name="T71" fmla="*/ 56 h 69"/>
                  <a:gd name="T72" fmla="*/ 56 w 58"/>
                  <a:gd name="T73" fmla="*/ 48 h 69"/>
                  <a:gd name="T74" fmla="*/ 58 w 58"/>
                  <a:gd name="T75" fmla="*/ 38 h 69"/>
                  <a:gd name="T76" fmla="*/ 58 w 58"/>
                  <a:gd name="T77" fmla="*/ 30 h 69"/>
                  <a:gd name="T78" fmla="*/ 57 w 58"/>
                  <a:gd name="T79" fmla="*/ 24 h 69"/>
                  <a:gd name="T80" fmla="*/ 55 w 58"/>
                  <a:gd name="T81" fmla="*/ 19 h 69"/>
                  <a:gd name="T82" fmla="*/ 52 w 58"/>
                  <a:gd name="T83" fmla="*/ 13 h 69"/>
                  <a:gd name="T84" fmla="*/ 48 w 58"/>
                  <a:gd name="T85" fmla="*/ 9 h 69"/>
                  <a:gd name="T86" fmla="*/ 31 w 58"/>
                  <a:gd name="T87"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69">
                    <a:moveTo>
                      <a:pt x="31" y="15"/>
                    </a:moveTo>
                    <a:lnTo>
                      <a:pt x="31" y="27"/>
                    </a:lnTo>
                    <a:lnTo>
                      <a:pt x="35" y="30"/>
                    </a:lnTo>
                    <a:lnTo>
                      <a:pt x="35" y="25"/>
                    </a:lnTo>
                    <a:lnTo>
                      <a:pt x="37" y="25"/>
                    </a:lnTo>
                    <a:lnTo>
                      <a:pt x="37" y="31"/>
                    </a:lnTo>
                    <a:lnTo>
                      <a:pt x="42" y="35"/>
                    </a:lnTo>
                    <a:lnTo>
                      <a:pt x="42" y="32"/>
                    </a:lnTo>
                    <a:lnTo>
                      <a:pt x="44" y="32"/>
                    </a:lnTo>
                    <a:lnTo>
                      <a:pt x="44" y="36"/>
                    </a:lnTo>
                    <a:lnTo>
                      <a:pt x="50" y="40"/>
                    </a:lnTo>
                    <a:lnTo>
                      <a:pt x="50" y="46"/>
                    </a:lnTo>
                    <a:lnTo>
                      <a:pt x="31" y="38"/>
                    </a:lnTo>
                    <a:lnTo>
                      <a:pt x="31" y="52"/>
                    </a:lnTo>
                    <a:lnTo>
                      <a:pt x="36" y="56"/>
                    </a:lnTo>
                    <a:lnTo>
                      <a:pt x="36" y="60"/>
                    </a:lnTo>
                    <a:lnTo>
                      <a:pt x="29" y="57"/>
                    </a:lnTo>
                    <a:lnTo>
                      <a:pt x="23" y="60"/>
                    </a:lnTo>
                    <a:lnTo>
                      <a:pt x="23" y="56"/>
                    </a:lnTo>
                    <a:lnTo>
                      <a:pt x="27" y="52"/>
                    </a:lnTo>
                    <a:lnTo>
                      <a:pt x="27" y="38"/>
                    </a:lnTo>
                    <a:lnTo>
                      <a:pt x="8" y="46"/>
                    </a:lnTo>
                    <a:lnTo>
                      <a:pt x="8" y="40"/>
                    </a:lnTo>
                    <a:lnTo>
                      <a:pt x="14" y="36"/>
                    </a:lnTo>
                    <a:lnTo>
                      <a:pt x="14" y="32"/>
                    </a:lnTo>
                    <a:lnTo>
                      <a:pt x="16" y="32"/>
                    </a:lnTo>
                    <a:lnTo>
                      <a:pt x="16" y="35"/>
                    </a:lnTo>
                    <a:lnTo>
                      <a:pt x="20" y="31"/>
                    </a:lnTo>
                    <a:lnTo>
                      <a:pt x="20" y="25"/>
                    </a:lnTo>
                    <a:lnTo>
                      <a:pt x="22" y="25"/>
                    </a:lnTo>
                    <a:lnTo>
                      <a:pt x="22" y="30"/>
                    </a:lnTo>
                    <a:lnTo>
                      <a:pt x="27" y="27"/>
                    </a:lnTo>
                    <a:lnTo>
                      <a:pt x="27" y="9"/>
                    </a:lnTo>
                    <a:lnTo>
                      <a:pt x="27" y="8"/>
                    </a:lnTo>
                    <a:lnTo>
                      <a:pt x="27" y="7"/>
                    </a:lnTo>
                    <a:lnTo>
                      <a:pt x="27" y="7"/>
                    </a:lnTo>
                    <a:lnTo>
                      <a:pt x="28" y="7"/>
                    </a:lnTo>
                    <a:lnTo>
                      <a:pt x="28" y="6"/>
                    </a:lnTo>
                    <a:lnTo>
                      <a:pt x="28" y="6"/>
                    </a:lnTo>
                    <a:lnTo>
                      <a:pt x="29" y="6"/>
                    </a:lnTo>
                    <a:lnTo>
                      <a:pt x="29" y="6"/>
                    </a:lnTo>
                    <a:lnTo>
                      <a:pt x="29" y="6"/>
                    </a:lnTo>
                    <a:lnTo>
                      <a:pt x="30" y="6"/>
                    </a:lnTo>
                    <a:lnTo>
                      <a:pt x="30" y="6"/>
                    </a:lnTo>
                    <a:lnTo>
                      <a:pt x="30" y="7"/>
                    </a:lnTo>
                    <a:lnTo>
                      <a:pt x="31" y="7"/>
                    </a:lnTo>
                    <a:lnTo>
                      <a:pt x="31" y="7"/>
                    </a:lnTo>
                    <a:lnTo>
                      <a:pt x="31" y="8"/>
                    </a:lnTo>
                    <a:lnTo>
                      <a:pt x="31" y="9"/>
                    </a:lnTo>
                    <a:lnTo>
                      <a:pt x="31" y="15"/>
                    </a:lnTo>
                    <a:lnTo>
                      <a:pt x="46" y="6"/>
                    </a:lnTo>
                    <a:lnTo>
                      <a:pt x="45" y="6"/>
                    </a:lnTo>
                    <a:lnTo>
                      <a:pt x="44" y="5"/>
                    </a:lnTo>
                    <a:lnTo>
                      <a:pt x="43" y="4"/>
                    </a:lnTo>
                    <a:lnTo>
                      <a:pt x="42" y="4"/>
                    </a:lnTo>
                    <a:lnTo>
                      <a:pt x="41" y="3"/>
                    </a:lnTo>
                    <a:lnTo>
                      <a:pt x="40" y="3"/>
                    </a:lnTo>
                    <a:lnTo>
                      <a:pt x="39" y="2"/>
                    </a:lnTo>
                    <a:lnTo>
                      <a:pt x="38" y="2"/>
                    </a:lnTo>
                    <a:lnTo>
                      <a:pt x="37" y="1"/>
                    </a:lnTo>
                    <a:lnTo>
                      <a:pt x="36" y="1"/>
                    </a:lnTo>
                    <a:lnTo>
                      <a:pt x="35" y="1"/>
                    </a:lnTo>
                    <a:lnTo>
                      <a:pt x="34" y="1"/>
                    </a:lnTo>
                    <a:lnTo>
                      <a:pt x="32" y="0"/>
                    </a:lnTo>
                    <a:lnTo>
                      <a:pt x="31" y="0"/>
                    </a:lnTo>
                    <a:lnTo>
                      <a:pt x="30" y="0"/>
                    </a:lnTo>
                    <a:lnTo>
                      <a:pt x="29" y="0"/>
                    </a:lnTo>
                    <a:lnTo>
                      <a:pt x="26" y="0"/>
                    </a:lnTo>
                    <a:lnTo>
                      <a:pt x="23" y="1"/>
                    </a:lnTo>
                    <a:lnTo>
                      <a:pt x="20" y="2"/>
                    </a:lnTo>
                    <a:lnTo>
                      <a:pt x="18" y="3"/>
                    </a:lnTo>
                    <a:lnTo>
                      <a:pt x="15" y="4"/>
                    </a:lnTo>
                    <a:lnTo>
                      <a:pt x="13" y="6"/>
                    </a:lnTo>
                    <a:lnTo>
                      <a:pt x="10" y="8"/>
                    </a:lnTo>
                    <a:lnTo>
                      <a:pt x="8" y="10"/>
                    </a:lnTo>
                    <a:lnTo>
                      <a:pt x="6" y="13"/>
                    </a:lnTo>
                    <a:lnTo>
                      <a:pt x="5" y="15"/>
                    </a:lnTo>
                    <a:lnTo>
                      <a:pt x="3" y="18"/>
                    </a:lnTo>
                    <a:lnTo>
                      <a:pt x="2" y="21"/>
                    </a:lnTo>
                    <a:lnTo>
                      <a:pt x="1" y="24"/>
                    </a:lnTo>
                    <a:lnTo>
                      <a:pt x="0" y="28"/>
                    </a:lnTo>
                    <a:lnTo>
                      <a:pt x="0" y="31"/>
                    </a:lnTo>
                    <a:lnTo>
                      <a:pt x="0" y="35"/>
                    </a:lnTo>
                    <a:lnTo>
                      <a:pt x="0" y="38"/>
                    </a:lnTo>
                    <a:lnTo>
                      <a:pt x="0" y="41"/>
                    </a:lnTo>
                    <a:lnTo>
                      <a:pt x="1" y="45"/>
                    </a:lnTo>
                    <a:lnTo>
                      <a:pt x="2" y="48"/>
                    </a:lnTo>
                    <a:lnTo>
                      <a:pt x="3" y="51"/>
                    </a:lnTo>
                    <a:lnTo>
                      <a:pt x="5" y="54"/>
                    </a:lnTo>
                    <a:lnTo>
                      <a:pt x="6" y="56"/>
                    </a:lnTo>
                    <a:lnTo>
                      <a:pt x="8" y="59"/>
                    </a:lnTo>
                    <a:lnTo>
                      <a:pt x="10" y="61"/>
                    </a:lnTo>
                    <a:lnTo>
                      <a:pt x="13" y="63"/>
                    </a:lnTo>
                    <a:lnTo>
                      <a:pt x="15" y="65"/>
                    </a:lnTo>
                    <a:lnTo>
                      <a:pt x="18" y="66"/>
                    </a:lnTo>
                    <a:lnTo>
                      <a:pt x="20" y="67"/>
                    </a:lnTo>
                    <a:lnTo>
                      <a:pt x="23" y="68"/>
                    </a:lnTo>
                    <a:lnTo>
                      <a:pt x="26" y="69"/>
                    </a:lnTo>
                    <a:lnTo>
                      <a:pt x="29" y="69"/>
                    </a:lnTo>
                    <a:lnTo>
                      <a:pt x="32" y="69"/>
                    </a:lnTo>
                    <a:lnTo>
                      <a:pt x="35" y="68"/>
                    </a:lnTo>
                    <a:lnTo>
                      <a:pt x="38" y="67"/>
                    </a:lnTo>
                    <a:lnTo>
                      <a:pt x="40" y="66"/>
                    </a:lnTo>
                    <a:lnTo>
                      <a:pt x="43" y="65"/>
                    </a:lnTo>
                    <a:lnTo>
                      <a:pt x="45" y="63"/>
                    </a:lnTo>
                    <a:lnTo>
                      <a:pt x="48" y="61"/>
                    </a:lnTo>
                    <a:lnTo>
                      <a:pt x="50" y="59"/>
                    </a:lnTo>
                    <a:lnTo>
                      <a:pt x="51" y="56"/>
                    </a:lnTo>
                    <a:lnTo>
                      <a:pt x="53" y="54"/>
                    </a:lnTo>
                    <a:lnTo>
                      <a:pt x="55" y="51"/>
                    </a:lnTo>
                    <a:lnTo>
                      <a:pt x="56" y="48"/>
                    </a:lnTo>
                    <a:lnTo>
                      <a:pt x="57" y="45"/>
                    </a:lnTo>
                    <a:lnTo>
                      <a:pt x="58" y="41"/>
                    </a:lnTo>
                    <a:lnTo>
                      <a:pt x="58" y="38"/>
                    </a:lnTo>
                    <a:lnTo>
                      <a:pt x="58" y="35"/>
                    </a:lnTo>
                    <a:lnTo>
                      <a:pt x="58" y="32"/>
                    </a:lnTo>
                    <a:lnTo>
                      <a:pt x="58" y="30"/>
                    </a:lnTo>
                    <a:lnTo>
                      <a:pt x="58" y="28"/>
                    </a:lnTo>
                    <a:lnTo>
                      <a:pt x="57" y="26"/>
                    </a:lnTo>
                    <a:lnTo>
                      <a:pt x="57" y="24"/>
                    </a:lnTo>
                    <a:lnTo>
                      <a:pt x="56" y="22"/>
                    </a:lnTo>
                    <a:lnTo>
                      <a:pt x="55" y="20"/>
                    </a:lnTo>
                    <a:lnTo>
                      <a:pt x="55" y="19"/>
                    </a:lnTo>
                    <a:lnTo>
                      <a:pt x="54" y="17"/>
                    </a:lnTo>
                    <a:lnTo>
                      <a:pt x="53" y="15"/>
                    </a:lnTo>
                    <a:lnTo>
                      <a:pt x="52" y="13"/>
                    </a:lnTo>
                    <a:lnTo>
                      <a:pt x="51" y="12"/>
                    </a:lnTo>
                    <a:lnTo>
                      <a:pt x="50" y="10"/>
                    </a:lnTo>
                    <a:lnTo>
                      <a:pt x="48" y="9"/>
                    </a:lnTo>
                    <a:lnTo>
                      <a:pt x="47" y="8"/>
                    </a:lnTo>
                    <a:lnTo>
                      <a:pt x="46" y="6"/>
                    </a:lnTo>
                    <a:lnTo>
                      <a:pt x="31" y="15"/>
                    </a:lnTo>
                    <a:close/>
                  </a:path>
                </a:pathLst>
              </a:custGeom>
              <a:solidFill>
                <a:srgbClr val="009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1" name="Oval 20"/>
            <p:cNvSpPr>
              <a:spLocks noChangeArrowheads="1"/>
            </p:cNvSpPr>
            <p:nvPr/>
          </p:nvSpPr>
          <p:spPr bwMode="auto">
            <a:xfrm>
              <a:off x="3869" y="2810"/>
              <a:ext cx="588" cy="623"/>
            </a:xfrm>
            <a:prstGeom prst="ellipse">
              <a:avLst/>
            </a:prstGeom>
            <a:solidFill>
              <a:srgbClr val="F1D4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21"/>
            <p:cNvSpPr>
              <a:spLocks noEditPoints="1"/>
            </p:cNvSpPr>
            <p:nvPr/>
          </p:nvSpPr>
          <p:spPr bwMode="auto">
            <a:xfrm>
              <a:off x="3863" y="2803"/>
              <a:ext cx="600" cy="637"/>
            </a:xfrm>
            <a:custGeom>
              <a:avLst/>
              <a:gdLst>
                <a:gd name="T0" fmla="*/ 12 w 600"/>
                <a:gd name="T1" fmla="*/ 318 h 637"/>
                <a:gd name="T2" fmla="*/ 6 w 600"/>
                <a:gd name="T3" fmla="*/ 256 h 637"/>
                <a:gd name="T4" fmla="*/ 9 w 600"/>
                <a:gd name="T5" fmla="*/ 242 h 637"/>
                <a:gd name="T6" fmla="*/ 21 w 600"/>
                <a:gd name="T7" fmla="*/ 246 h 637"/>
                <a:gd name="T8" fmla="*/ 54 w 600"/>
                <a:gd name="T9" fmla="*/ 161 h 637"/>
                <a:gd name="T10" fmla="*/ 51 w 600"/>
                <a:gd name="T11" fmla="*/ 141 h 637"/>
                <a:gd name="T12" fmla="*/ 62 w 600"/>
                <a:gd name="T13" fmla="*/ 148 h 637"/>
                <a:gd name="T14" fmla="*/ 109 w 600"/>
                <a:gd name="T15" fmla="*/ 73 h 637"/>
                <a:gd name="T16" fmla="*/ 91 w 600"/>
                <a:gd name="T17" fmla="*/ 110 h 637"/>
                <a:gd name="T18" fmla="*/ 159 w 600"/>
                <a:gd name="T19" fmla="*/ 53 h 637"/>
                <a:gd name="T20" fmla="*/ 183 w 600"/>
                <a:gd name="T21" fmla="*/ 26 h 637"/>
                <a:gd name="T22" fmla="*/ 164 w 600"/>
                <a:gd name="T23" fmla="*/ 35 h 637"/>
                <a:gd name="T24" fmla="*/ 242 w 600"/>
                <a:gd name="T25" fmla="*/ 20 h 637"/>
                <a:gd name="T26" fmla="*/ 299 w 600"/>
                <a:gd name="T27" fmla="*/ 0 h 637"/>
                <a:gd name="T28" fmla="*/ 312 w 600"/>
                <a:gd name="T29" fmla="*/ 1 h 637"/>
                <a:gd name="T30" fmla="*/ 311 w 600"/>
                <a:gd name="T31" fmla="*/ 14 h 637"/>
                <a:gd name="T32" fmla="*/ 395 w 600"/>
                <a:gd name="T33" fmla="*/ 31 h 637"/>
                <a:gd name="T34" fmla="*/ 417 w 600"/>
                <a:gd name="T35" fmla="*/ 25 h 637"/>
                <a:gd name="T36" fmla="*/ 413 w 600"/>
                <a:gd name="T37" fmla="*/ 38 h 637"/>
                <a:gd name="T38" fmla="*/ 488 w 600"/>
                <a:gd name="T39" fmla="*/ 71 h 637"/>
                <a:gd name="T40" fmla="*/ 498 w 600"/>
                <a:gd name="T41" fmla="*/ 80 h 637"/>
                <a:gd name="T42" fmla="*/ 490 w 600"/>
                <a:gd name="T43" fmla="*/ 90 h 637"/>
                <a:gd name="T44" fmla="*/ 545 w 600"/>
                <a:gd name="T45" fmla="*/ 160 h 637"/>
                <a:gd name="T46" fmla="*/ 564 w 600"/>
                <a:gd name="T47" fmla="*/ 167 h 637"/>
                <a:gd name="T48" fmla="*/ 553 w 600"/>
                <a:gd name="T49" fmla="*/ 174 h 637"/>
                <a:gd name="T50" fmla="*/ 594 w 600"/>
                <a:gd name="T51" fmla="*/ 253 h 637"/>
                <a:gd name="T52" fmla="*/ 596 w 600"/>
                <a:gd name="T53" fmla="*/ 267 h 637"/>
                <a:gd name="T54" fmla="*/ 584 w 600"/>
                <a:gd name="T55" fmla="*/ 269 h 637"/>
                <a:gd name="T56" fmla="*/ 585 w 600"/>
                <a:gd name="T57" fmla="*/ 360 h 637"/>
                <a:gd name="T58" fmla="*/ 594 w 600"/>
                <a:gd name="T59" fmla="*/ 382 h 637"/>
                <a:gd name="T60" fmla="*/ 582 w 600"/>
                <a:gd name="T61" fmla="*/ 381 h 637"/>
                <a:gd name="T62" fmla="*/ 566 w 600"/>
                <a:gd name="T63" fmla="*/ 466 h 637"/>
                <a:gd name="T64" fmla="*/ 560 w 600"/>
                <a:gd name="T65" fmla="*/ 478 h 637"/>
                <a:gd name="T66" fmla="*/ 549 w 600"/>
                <a:gd name="T67" fmla="*/ 471 h 637"/>
                <a:gd name="T68" fmla="*/ 495 w 600"/>
                <a:gd name="T69" fmla="*/ 542 h 637"/>
                <a:gd name="T70" fmla="*/ 491 w 600"/>
                <a:gd name="T71" fmla="*/ 564 h 637"/>
                <a:gd name="T72" fmla="*/ 483 w 600"/>
                <a:gd name="T73" fmla="*/ 554 h 637"/>
                <a:gd name="T74" fmla="*/ 418 w 600"/>
                <a:gd name="T75" fmla="*/ 611 h 637"/>
                <a:gd name="T76" fmla="*/ 406 w 600"/>
                <a:gd name="T77" fmla="*/ 616 h 637"/>
                <a:gd name="T78" fmla="*/ 402 w 600"/>
                <a:gd name="T79" fmla="*/ 604 h 637"/>
                <a:gd name="T80" fmla="*/ 318 w 600"/>
                <a:gd name="T81" fmla="*/ 623 h 637"/>
                <a:gd name="T82" fmla="*/ 300 w 600"/>
                <a:gd name="T83" fmla="*/ 637 h 637"/>
                <a:gd name="T84" fmla="*/ 300 w 600"/>
                <a:gd name="T85" fmla="*/ 624 h 637"/>
                <a:gd name="T86" fmla="*/ 218 w 600"/>
                <a:gd name="T87" fmla="*/ 625 h 637"/>
                <a:gd name="T88" fmla="*/ 205 w 600"/>
                <a:gd name="T89" fmla="*/ 621 h 637"/>
                <a:gd name="T90" fmla="*/ 210 w 600"/>
                <a:gd name="T91" fmla="*/ 608 h 637"/>
                <a:gd name="T92" fmla="*/ 126 w 600"/>
                <a:gd name="T93" fmla="*/ 578 h 637"/>
                <a:gd name="T94" fmla="*/ 159 w 600"/>
                <a:gd name="T95" fmla="*/ 600 h 637"/>
                <a:gd name="T96" fmla="*/ 96 w 600"/>
                <a:gd name="T97" fmla="*/ 533 h 637"/>
                <a:gd name="T98" fmla="*/ 78 w 600"/>
                <a:gd name="T99" fmla="*/ 533 h 637"/>
                <a:gd name="T100" fmla="*/ 87 w 600"/>
                <a:gd name="T101" fmla="*/ 524 h 637"/>
                <a:gd name="T102" fmla="*/ 40 w 600"/>
                <a:gd name="T103" fmla="*/ 448 h 637"/>
                <a:gd name="T104" fmla="*/ 13 w 600"/>
                <a:gd name="T105" fmla="*/ 414 h 637"/>
                <a:gd name="T106" fmla="*/ 23 w 600"/>
                <a:gd name="T107" fmla="*/ 441 h 637"/>
                <a:gd name="T108" fmla="*/ 18 w 600"/>
                <a:gd name="T109" fmla="*/ 38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0" h="637">
                  <a:moveTo>
                    <a:pt x="1" y="351"/>
                  </a:moveTo>
                  <a:lnTo>
                    <a:pt x="0" y="319"/>
                  </a:lnTo>
                  <a:lnTo>
                    <a:pt x="0" y="310"/>
                  </a:lnTo>
                  <a:lnTo>
                    <a:pt x="13" y="311"/>
                  </a:lnTo>
                  <a:lnTo>
                    <a:pt x="12" y="318"/>
                  </a:lnTo>
                  <a:lnTo>
                    <a:pt x="14" y="350"/>
                  </a:lnTo>
                  <a:lnTo>
                    <a:pt x="1" y="351"/>
                  </a:lnTo>
                  <a:close/>
                  <a:moveTo>
                    <a:pt x="1" y="297"/>
                  </a:moveTo>
                  <a:lnTo>
                    <a:pt x="1" y="287"/>
                  </a:lnTo>
                  <a:lnTo>
                    <a:pt x="6" y="256"/>
                  </a:lnTo>
                  <a:lnTo>
                    <a:pt x="18" y="258"/>
                  </a:lnTo>
                  <a:lnTo>
                    <a:pt x="14" y="287"/>
                  </a:lnTo>
                  <a:lnTo>
                    <a:pt x="13" y="297"/>
                  </a:lnTo>
                  <a:lnTo>
                    <a:pt x="1" y="297"/>
                  </a:lnTo>
                  <a:close/>
                  <a:moveTo>
                    <a:pt x="9" y="242"/>
                  </a:moveTo>
                  <a:lnTo>
                    <a:pt x="13" y="224"/>
                  </a:lnTo>
                  <a:lnTo>
                    <a:pt x="20" y="204"/>
                  </a:lnTo>
                  <a:lnTo>
                    <a:pt x="32" y="208"/>
                  </a:lnTo>
                  <a:lnTo>
                    <a:pt x="25" y="228"/>
                  </a:lnTo>
                  <a:lnTo>
                    <a:pt x="21" y="246"/>
                  </a:lnTo>
                  <a:lnTo>
                    <a:pt x="9" y="242"/>
                  </a:lnTo>
                  <a:close/>
                  <a:moveTo>
                    <a:pt x="25" y="190"/>
                  </a:moveTo>
                  <a:lnTo>
                    <a:pt x="36" y="167"/>
                  </a:lnTo>
                  <a:lnTo>
                    <a:pt x="43" y="154"/>
                  </a:lnTo>
                  <a:lnTo>
                    <a:pt x="54" y="161"/>
                  </a:lnTo>
                  <a:lnTo>
                    <a:pt x="47" y="173"/>
                  </a:lnTo>
                  <a:lnTo>
                    <a:pt x="37" y="196"/>
                  </a:lnTo>
                  <a:lnTo>
                    <a:pt x="25" y="190"/>
                  </a:lnTo>
                  <a:close/>
                  <a:moveTo>
                    <a:pt x="50" y="143"/>
                  </a:moveTo>
                  <a:lnTo>
                    <a:pt x="51" y="141"/>
                  </a:lnTo>
                  <a:lnTo>
                    <a:pt x="68" y="116"/>
                  </a:lnTo>
                  <a:lnTo>
                    <a:pt x="74" y="110"/>
                  </a:lnTo>
                  <a:lnTo>
                    <a:pt x="83" y="119"/>
                  </a:lnTo>
                  <a:lnTo>
                    <a:pt x="78" y="125"/>
                  </a:lnTo>
                  <a:lnTo>
                    <a:pt x="62" y="148"/>
                  </a:lnTo>
                  <a:lnTo>
                    <a:pt x="60" y="150"/>
                  </a:lnTo>
                  <a:lnTo>
                    <a:pt x="50" y="143"/>
                  </a:lnTo>
                  <a:close/>
                  <a:moveTo>
                    <a:pt x="82" y="100"/>
                  </a:moveTo>
                  <a:lnTo>
                    <a:pt x="88" y="94"/>
                  </a:lnTo>
                  <a:lnTo>
                    <a:pt x="109" y="73"/>
                  </a:lnTo>
                  <a:lnTo>
                    <a:pt x="110" y="72"/>
                  </a:lnTo>
                  <a:lnTo>
                    <a:pt x="118" y="83"/>
                  </a:lnTo>
                  <a:lnTo>
                    <a:pt x="117" y="83"/>
                  </a:lnTo>
                  <a:lnTo>
                    <a:pt x="97" y="103"/>
                  </a:lnTo>
                  <a:lnTo>
                    <a:pt x="91" y="110"/>
                  </a:lnTo>
                  <a:lnTo>
                    <a:pt x="82" y="100"/>
                  </a:lnTo>
                  <a:close/>
                  <a:moveTo>
                    <a:pt x="120" y="64"/>
                  </a:moveTo>
                  <a:lnTo>
                    <a:pt x="132" y="55"/>
                  </a:lnTo>
                  <a:lnTo>
                    <a:pt x="152" y="42"/>
                  </a:lnTo>
                  <a:lnTo>
                    <a:pt x="159" y="53"/>
                  </a:lnTo>
                  <a:lnTo>
                    <a:pt x="139" y="66"/>
                  </a:lnTo>
                  <a:lnTo>
                    <a:pt x="128" y="75"/>
                  </a:lnTo>
                  <a:lnTo>
                    <a:pt x="120" y="64"/>
                  </a:lnTo>
                  <a:close/>
                  <a:moveTo>
                    <a:pt x="164" y="35"/>
                  </a:moveTo>
                  <a:lnTo>
                    <a:pt x="183" y="26"/>
                  </a:lnTo>
                  <a:lnTo>
                    <a:pt x="199" y="19"/>
                  </a:lnTo>
                  <a:lnTo>
                    <a:pt x="203" y="32"/>
                  </a:lnTo>
                  <a:lnTo>
                    <a:pt x="188" y="37"/>
                  </a:lnTo>
                  <a:lnTo>
                    <a:pt x="169" y="47"/>
                  </a:lnTo>
                  <a:lnTo>
                    <a:pt x="164" y="35"/>
                  </a:lnTo>
                  <a:close/>
                  <a:moveTo>
                    <a:pt x="211" y="14"/>
                  </a:moveTo>
                  <a:lnTo>
                    <a:pt x="239" y="7"/>
                  </a:lnTo>
                  <a:lnTo>
                    <a:pt x="248" y="5"/>
                  </a:lnTo>
                  <a:lnTo>
                    <a:pt x="250" y="19"/>
                  </a:lnTo>
                  <a:lnTo>
                    <a:pt x="242" y="20"/>
                  </a:lnTo>
                  <a:lnTo>
                    <a:pt x="214" y="27"/>
                  </a:lnTo>
                  <a:lnTo>
                    <a:pt x="211" y="14"/>
                  </a:lnTo>
                  <a:close/>
                  <a:moveTo>
                    <a:pt x="261" y="3"/>
                  </a:moveTo>
                  <a:lnTo>
                    <a:pt x="269" y="2"/>
                  </a:lnTo>
                  <a:lnTo>
                    <a:pt x="299" y="0"/>
                  </a:lnTo>
                  <a:lnTo>
                    <a:pt x="299" y="14"/>
                  </a:lnTo>
                  <a:lnTo>
                    <a:pt x="271" y="15"/>
                  </a:lnTo>
                  <a:lnTo>
                    <a:pt x="263" y="17"/>
                  </a:lnTo>
                  <a:lnTo>
                    <a:pt x="261" y="3"/>
                  </a:lnTo>
                  <a:close/>
                  <a:moveTo>
                    <a:pt x="312" y="1"/>
                  </a:moveTo>
                  <a:lnTo>
                    <a:pt x="330" y="2"/>
                  </a:lnTo>
                  <a:lnTo>
                    <a:pt x="350" y="5"/>
                  </a:lnTo>
                  <a:lnTo>
                    <a:pt x="348" y="18"/>
                  </a:lnTo>
                  <a:lnTo>
                    <a:pt x="330" y="15"/>
                  </a:lnTo>
                  <a:lnTo>
                    <a:pt x="311" y="14"/>
                  </a:lnTo>
                  <a:lnTo>
                    <a:pt x="312" y="1"/>
                  </a:lnTo>
                  <a:close/>
                  <a:moveTo>
                    <a:pt x="363" y="7"/>
                  </a:moveTo>
                  <a:lnTo>
                    <a:pt x="389" y="14"/>
                  </a:lnTo>
                  <a:lnTo>
                    <a:pt x="399" y="18"/>
                  </a:lnTo>
                  <a:lnTo>
                    <a:pt x="395" y="31"/>
                  </a:lnTo>
                  <a:lnTo>
                    <a:pt x="386" y="27"/>
                  </a:lnTo>
                  <a:lnTo>
                    <a:pt x="360" y="20"/>
                  </a:lnTo>
                  <a:lnTo>
                    <a:pt x="363" y="7"/>
                  </a:lnTo>
                  <a:close/>
                  <a:moveTo>
                    <a:pt x="411" y="23"/>
                  </a:moveTo>
                  <a:lnTo>
                    <a:pt x="417" y="25"/>
                  </a:lnTo>
                  <a:lnTo>
                    <a:pt x="443" y="39"/>
                  </a:lnTo>
                  <a:lnTo>
                    <a:pt x="446" y="41"/>
                  </a:lnTo>
                  <a:lnTo>
                    <a:pt x="440" y="52"/>
                  </a:lnTo>
                  <a:lnTo>
                    <a:pt x="438" y="51"/>
                  </a:lnTo>
                  <a:lnTo>
                    <a:pt x="413" y="38"/>
                  </a:lnTo>
                  <a:lnTo>
                    <a:pt x="407" y="36"/>
                  </a:lnTo>
                  <a:lnTo>
                    <a:pt x="411" y="23"/>
                  </a:lnTo>
                  <a:close/>
                  <a:moveTo>
                    <a:pt x="457" y="48"/>
                  </a:moveTo>
                  <a:lnTo>
                    <a:pt x="468" y="54"/>
                  </a:lnTo>
                  <a:lnTo>
                    <a:pt x="488" y="71"/>
                  </a:lnTo>
                  <a:lnTo>
                    <a:pt x="481" y="81"/>
                  </a:lnTo>
                  <a:lnTo>
                    <a:pt x="461" y="66"/>
                  </a:lnTo>
                  <a:lnTo>
                    <a:pt x="450" y="59"/>
                  </a:lnTo>
                  <a:lnTo>
                    <a:pt x="457" y="48"/>
                  </a:lnTo>
                  <a:close/>
                  <a:moveTo>
                    <a:pt x="498" y="80"/>
                  </a:moveTo>
                  <a:lnTo>
                    <a:pt x="512" y="93"/>
                  </a:lnTo>
                  <a:lnTo>
                    <a:pt x="525" y="109"/>
                  </a:lnTo>
                  <a:lnTo>
                    <a:pt x="516" y="118"/>
                  </a:lnTo>
                  <a:lnTo>
                    <a:pt x="504" y="103"/>
                  </a:lnTo>
                  <a:lnTo>
                    <a:pt x="490" y="90"/>
                  </a:lnTo>
                  <a:lnTo>
                    <a:pt x="498" y="80"/>
                  </a:lnTo>
                  <a:close/>
                  <a:moveTo>
                    <a:pt x="534" y="119"/>
                  </a:moveTo>
                  <a:lnTo>
                    <a:pt x="549" y="140"/>
                  </a:lnTo>
                  <a:lnTo>
                    <a:pt x="556" y="152"/>
                  </a:lnTo>
                  <a:lnTo>
                    <a:pt x="545" y="160"/>
                  </a:lnTo>
                  <a:lnTo>
                    <a:pt x="539" y="149"/>
                  </a:lnTo>
                  <a:lnTo>
                    <a:pt x="524" y="127"/>
                  </a:lnTo>
                  <a:lnTo>
                    <a:pt x="534" y="119"/>
                  </a:lnTo>
                  <a:close/>
                  <a:moveTo>
                    <a:pt x="563" y="164"/>
                  </a:moveTo>
                  <a:lnTo>
                    <a:pt x="564" y="167"/>
                  </a:lnTo>
                  <a:lnTo>
                    <a:pt x="577" y="195"/>
                  </a:lnTo>
                  <a:lnTo>
                    <a:pt x="579" y="202"/>
                  </a:lnTo>
                  <a:lnTo>
                    <a:pt x="567" y="206"/>
                  </a:lnTo>
                  <a:lnTo>
                    <a:pt x="565" y="200"/>
                  </a:lnTo>
                  <a:lnTo>
                    <a:pt x="553" y="174"/>
                  </a:lnTo>
                  <a:lnTo>
                    <a:pt x="552" y="171"/>
                  </a:lnTo>
                  <a:lnTo>
                    <a:pt x="563" y="164"/>
                  </a:lnTo>
                  <a:close/>
                  <a:moveTo>
                    <a:pt x="583" y="214"/>
                  </a:moveTo>
                  <a:lnTo>
                    <a:pt x="587" y="224"/>
                  </a:lnTo>
                  <a:lnTo>
                    <a:pt x="594" y="253"/>
                  </a:lnTo>
                  <a:lnTo>
                    <a:pt x="582" y="257"/>
                  </a:lnTo>
                  <a:lnTo>
                    <a:pt x="575" y="228"/>
                  </a:lnTo>
                  <a:lnTo>
                    <a:pt x="572" y="219"/>
                  </a:lnTo>
                  <a:lnTo>
                    <a:pt x="583" y="214"/>
                  </a:lnTo>
                  <a:close/>
                  <a:moveTo>
                    <a:pt x="596" y="267"/>
                  </a:moveTo>
                  <a:lnTo>
                    <a:pt x="599" y="286"/>
                  </a:lnTo>
                  <a:lnTo>
                    <a:pt x="600" y="308"/>
                  </a:lnTo>
                  <a:lnTo>
                    <a:pt x="587" y="309"/>
                  </a:lnTo>
                  <a:lnTo>
                    <a:pt x="586" y="288"/>
                  </a:lnTo>
                  <a:lnTo>
                    <a:pt x="584" y="269"/>
                  </a:lnTo>
                  <a:lnTo>
                    <a:pt x="596" y="267"/>
                  </a:lnTo>
                  <a:close/>
                  <a:moveTo>
                    <a:pt x="600" y="322"/>
                  </a:moveTo>
                  <a:lnTo>
                    <a:pt x="599" y="351"/>
                  </a:lnTo>
                  <a:lnTo>
                    <a:pt x="597" y="363"/>
                  </a:lnTo>
                  <a:lnTo>
                    <a:pt x="585" y="360"/>
                  </a:lnTo>
                  <a:lnTo>
                    <a:pt x="586" y="350"/>
                  </a:lnTo>
                  <a:lnTo>
                    <a:pt x="588" y="321"/>
                  </a:lnTo>
                  <a:lnTo>
                    <a:pt x="600" y="322"/>
                  </a:lnTo>
                  <a:close/>
                  <a:moveTo>
                    <a:pt x="595" y="376"/>
                  </a:moveTo>
                  <a:lnTo>
                    <a:pt x="594" y="382"/>
                  </a:lnTo>
                  <a:lnTo>
                    <a:pt x="587" y="413"/>
                  </a:lnTo>
                  <a:lnTo>
                    <a:pt x="586" y="416"/>
                  </a:lnTo>
                  <a:lnTo>
                    <a:pt x="574" y="412"/>
                  </a:lnTo>
                  <a:lnTo>
                    <a:pt x="575" y="410"/>
                  </a:lnTo>
                  <a:lnTo>
                    <a:pt x="582" y="381"/>
                  </a:lnTo>
                  <a:lnTo>
                    <a:pt x="583" y="374"/>
                  </a:lnTo>
                  <a:lnTo>
                    <a:pt x="595" y="376"/>
                  </a:lnTo>
                  <a:close/>
                  <a:moveTo>
                    <a:pt x="581" y="429"/>
                  </a:moveTo>
                  <a:lnTo>
                    <a:pt x="577" y="442"/>
                  </a:lnTo>
                  <a:lnTo>
                    <a:pt x="566" y="466"/>
                  </a:lnTo>
                  <a:lnTo>
                    <a:pt x="555" y="460"/>
                  </a:lnTo>
                  <a:lnTo>
                    <a:pt x="565" y="438"/>
                  </a:lnTo>
                  <a:lnTo>
                    <a:pt x="570" y="424"/>
                  </a:lnTo>
                  <a:lnTo>
                    <a:pt x="581" y="429"/>
                  </a:lnTo>
                  <a:close/>
                  <a:moveTo>
                    <a:pt x="560" y="478"/>
                  </a:moveTo>
                  <a:lnTo>
                    <a:pt x="549" y="496"/>
                  </a:lnTo>
                  <a:lnTo>
                    <a:pt x="538" y="512"/>
                  </a:lnTo>
                  <a:lnTo>
                    <a:pt x="528" y="504"/>
                  </a:lnTo>
                  <a:lnTo>
                    <a:pt x="538" y="490"/>
                  </a:lnTo>
                  <a:lnTo>
                    <a:pt x="549" y="471"/>
                  </a:lnTo>
                  <a:lnTo>
                    <a:pt x="560" y="478"/>
                  </a:lnTo>
                  <a:close/>
                  <a:moveTo>
                    <a:pt x="530" y="523"/>
                  </a:moveTo>
                  <a:lnTo>
                    <a:pt x="513" y="544"/>
                  </a:lnTo>
                  <a:lnTo>
                    <a:pt x="504" y="552"/>
                  </a:lnTo>
                  <a:lnTo>
                    <a:pt x="495" y="542"/>
                  </a:lnTo>
                  <a:lnTo>
                    <a:pt x="503" y="535"/>
                  </a:lnTo>
                  <a:lnTo>
                    <a:pt x="521" y="514"/>
                  </a:lnTo>
                  <a:lnTo>
                    <a:pt x="530" y="523"/>
                  </a:lnTo>
                  <a:close/>
                  <a:moveTo>
                    <a:pt x="494" y="561"/>
                  </a:moveTo>
                  <a:lnTo>
                    <a:pt x="491" y="564"/>
                  </a:lnTo>
                  <a:lnTo>
                    <a:pt x="468" y="583"/>
                  </a:lnTo>
                  <a:lnTo>
                    <a:pt x="463" y="586"/>
                  </a:lnTo>
                  <a:lnTo>
                    <a:pt x="457" y="574"/>
                  </a:lnTo>
                  <a:lnTo>
                    <a:pt x="461" y="572"/>
                  </a:lnTo>
                  <a:lnTo>
                    <a:pt x="483" y="554"/>
                  </a:lnTo>
                  <a:lnTo>
                    <a:pt x="486" y="551"/>
                  </a:lnTo>
                  <a:lnTo>
                    <a:pt x="494" y="561"/>
                  </a:lnTo>
                  <a:close/>
                  <a:moveTo>
                    <a:pt x="452" y="593"/>
                  </a:moveTo>
                  <a:lnTo>
                    <a:pt x="443" y="598"/>
                  </a:lnTo>
                  <a:lnTo>
                    <a:pt x="418" y="611"/>
                  </a:lnTo>
                  <a:lnTo>
                    <a:pt x="413" y="599"/>
                  </a:lnTo>
                  <a:lnTo>
                    <a:pt x="437" y="587"/>
                  </a:lnTo>
                  <a:lnTo>
                    <a:pt x="446" y="581"/>
                  </a:lnTo>
                  <a:lnTo>
                    <a:pt x="452" y="593"/>
                  </a:lnTo>
                  <a:close/>
                  <a:moveTo>
                    <a:pt x="406" y="616"/>
                  </a:moveTo>
                  <a:lnTo>
                    <a:pt x="389" y="623"/>
                  </a:lnTo>
                  <a:lnTo>
                    <a:pt x="370" y="628"/>
                  </a:lnTo>
                  <a:lnTo>
                    <a:pt x="367" y="615"/>
                  </a:lnTo>
                  <a:lnTo>
                    <a:pt x="385" y="610"/>
                  </a:lnTo>
                  <a:lnTo>
                    <a:pt x="402" y="604"/>
                  </a:lnTo>
                  <a:lnTo>
                    <a:pt x="406" y="616"/>
                  </a:lnTo>
                  <a:close/>
                  <a:moveTo>
                    <a:pt x="357" y="631"/>
                  </a:moveTo>
                  <a:lnTo>
                    <a:pt x="331" y="635"/>
                  </a:lnTo>
                  <a:lnTo>
                    <a:pt x="319" y="636"/>
                  </a:lnTo>
                  <a:lnTo>
                    <a:pt x="318" y="623"/>
                  </a:lnTo>
                  <a:lnTo>
                    <a:pt x="329" y="622"/>
                  </a:lnTo>
                  <a:lnTo>
                    <a:pt x="355" y="618"/>
                  </a:lnTo>
                  <a:lnTo>
                    <a:pt x="357" y="631"/>
                  </a:lnTo>
                  <a:close/>
                  <a:moveTo>
                    <a:pt x="307" y="637"/>
                  </a:moveTo>
                  <a:lnTo>
                    <a:pt x="300" y="637"/>
                  </a:lnTo>
                  <a:lnTo>
                    <a:pt x="270" y="635"/>
                  </a:lnTo>
                  <a:lnTo>
                    <a:pt x="268" y="635"/>
                  </a:lnTo>
                  <a:lnTo>
                    <a:pt x="270" y="622"/>
                  </a:lnTo>
                  <a:lnTo>
                    <a:pt x="270" y="622"/>
                  </a:lnTo>
                  <a:lnTo>
                    <a:pt x="300" y="624"/>
                  </a:lnTo>
                  <a:lnTo>
                    <a:pt x="306" y="623"/>
                  </a:lnTo>
                  <a:lnTo>
                    <a:pt x="307" y="637"/>
                  </a:lnTo>
                  <a:close/>
                  <a:moveTo>
                    <a:pt x="255" y="633"/>
                  </a:moveTo>
                  <a:lnTo>
                    <a:pt x="240" y="631"/>
                  </a:lnTo>
                  <a:lnTo>
                    <a:pt x="218" y="625"/>
                  </a:lnTo>
                  <a:lnTo>
                    <a:pt x="221" y="612"/>
                  </a:lnTo>
                  <a:lnTo>
                    <a:pt x="242" y="617"/>
                  </a:lnTo>
                  <a:lnTo>
                    <a:pt x="257" y="620"/>
                  </a:lnTo>
                  <a:lnTo>
                    <a:pt x="255" y="633"/>
                  </a:lnTo>
                  <a:close/>
                  <a:moveTo>
                    <a:pt x="205" y="621"/>
                  </a:moveTo>
                  <a:lnTo>
                    <a:pt x="184" y="612"/>
                  </a:lnTo>
                  <a:lnTo>
                    <a:pt x="170" y="605"/>
                  </a:lnTo>
                  <a:lnTo>
                    <a:pt x="176" y="593"/>
                  </a:lnTo>
                  <a:lnTo>
                    <a:pt x="188" y="599"/>
                  </a:lnTo>
                  <a:lnTo>
                    <a:pt x="210" y="608"/>
                  </a:lnTo>
                  <a:lnTo>
                    <a:pt x="205" y="621"/>
                  </a:lnTo>
                  <a:close/>
                  <a:moveTo>
                    <a:pt x="159" y="600"/>
                  </a:moveTo>
                  <a:lnTo>
                    <a:pt x="157" y="599"/>
                  </a:lnTo>
                  <a:lnTo>
                    <a:pt x="132" y="583"/>
                  </a:lnTo>
                  <a:lnTo>
                    <a:pt x="126" y="578"/>
                  </a:lnTo>
                  <a:lnTo>
                    <a:pt x="134" y="567"/>
                  </a:lnTo>
                  <a:lnTo>
                    <a:pt x="139" y="571"/>
                  </a:lnTo>
                  <a:lnTo>
                    <a:pt x="162" y="587"/>
                  </a:lnTo>
                  <a:lnTo>
                    <a:pt x="164" y="588"/>
                  </a:lnTo>
                  <a:lnTo>
                    <a:pt x="159" y="600"/>
                  </a:lnTo>
                  <a:close/>
                  <a:moveTo>
                    <a:pt x="116" y="570"/>
                  </a:moveTo>
                  <a:lnTo>
                    <a:pt x="109" y="564"/>
                  </a:lnTo>
                  <a:lnTo>
                    <a:pt x="88" y="544"/>
                  </a:lnTo>
                  <a:lnTo>
                    <a:pt x="87" y="543"/>
                  </a:lnTo>
                  <a:lnTo>
                    <a:pt x="96" y="533"/>
                  </a:lnTo>
                  <a:lnTo>
                    <a:pt x="96" y="534"/>
                  </a:lnTo>
                  <a:lnTo>
                    <a:pt x="117" y="554"/>
                  </a:lnTo>
                  <a:lnTo>
                    <a:pt x="123" y="559"/>
                  </a:lnTo>
                  <a:lnTo>
                    <a:pt x="116" y="570"/>
                  </a:lnTo>
                  <a:close/>
                  <a:moveTo>
                    <a:pt x="78" y="533"/>
                  </a:moveTo>
                  <a:lnTo>
                    <a:pt x="69" y="522"/>
                  </a:lnTo>
                  <a:lnTo>
                    <a:pt x="54" y="501"/>
                  </a:lnTo>
                  <a:lnTo>
                    <a:pt x="64" y="493"/>
                  </a:lnTo>
                  <a:lnTo>
                    <a:pt x="78" y="513"/>
                  </a:lnTo>
                  <a:lnTo>
                    <a:pt x="87" y="524"/>
                  </a:lnTo>
                  <a:lnTo>
                    <a:pt x="78" y="533"/>
                  </a:lnTo>
                  <a:close/>
                  <a:moveTo>
                    <a:pt x="47" y="490"/>
                  </a:moveTo>
                  <a:lnTo>
                    <a:pt x="36" y="471"/>
                  </a:lnTo>
                  <a:lnTo>
                    <a:pt x="28" y="454"/>
                  </a:lnTo>
                  <a:lnTo>
                    <a:pt x="40" y="448"/>
                  </a:lnTo>
                  <a:lnTo>
                    <a:pt x="47" y="464"/>
                  </a:lnTo>
                  <a:lnTo>
                    <a:pt x="58" y="483"/>
                  </a:lnTo>
                  <a:lnTo>
                    <a:pt x="47" y="490"/>
                  </a:lnTo>
                  <a:close/>
                  <a:moveTo>
                    <a:pt x="23" y="441"/>
                  </a:moveTo>
                  <a:lnTo>
                    <a:pt x="13" y="414"/>
                  </a:lnTo>
                  <a:lnTo>
                    <a:pt x="11" y="402"/>
                  </a:lnTo>
                  <a:lnTo>
                    <a:pt x="23" y="399"/>
                  </a:lnTo>
                  <a:lnTo>
                    <a:pt x="25" y="409"/>
                  </a:lnTo>
                  <a:lnTo>
                    <a:pt x="34" y="437"/>
                  </a:lnTo>
                  <a:lnTo>
                    <a:pt x="23" y="441"/>
                  </a:lnTo>
                  <a:close/>
                  <a:moveTo>
                    <a:pt x="7" y="389"/>
                  </a:moveTo>
                  <a:lnTo>
                    <a:pt x="6" y="383"/>
                  </a:lnTo>
                  <a:lnTo>
                    <a:pt x="1" y="351"/>
                  </a:lnTo>
                  <a:lnTo>
                    <a:pt x="14" y="350"/>
                  </a:lnTo>
                  <a:lnTo>
                    <a:pt x="18" y="380"/>
                  </a:lnTo>
                  <a:lnTo>
                    <a:pt x="20" y="386"/>
                  </a:lnTo>
                  <a:lnTo>
                    <a:pt x="7" y="389"/>
                  </a:lnTo>
                  <a:close/>
                </a:path>
              </a:pathLst>
            </a:custGeom>
            <a:solidFill>
              <a:srgbClr val="796F39"/>
            </a:solidFill>
            <a:ln w="0" cap="flat">
              <a:solidFill>
                <a:srgbClr val="796F39"/>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Rectangle 22"/>
            <p:cNvSpPr>
              <a:spLocks noChangeArrowheads="1"/>
            </p:cNvSpPr>
            <p:nvPr/>
          </p:nvSpPr>
          <p:spPr bwMode="auto">
            <a:xfrm>
              <a:off x="4168" y="3230"/>
              <a:ext cx="1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新大阪駅</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47"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9" y="3331"/>
              <a:ext cx="21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9" y="3331"/>
              <a:ext cx="21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9" y="3053"/>
              <a:ext cx="22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9" y="3053"/>
              <a:ext cx="22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5" y="3244"/>
              <a:ext cx="209"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5" y="3244"/>
              <a:ext cx="209"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64" y="2802"/>
              <a:ext cx="22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64" y="2802"/>
              <a:ext cx="22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1"/>
            <p:cNvSpPr>
              <a:spLocks noChangeArrowheads="1"/>
            </p:cNvSpPr>
            <p:nvPr/>
          </p:nvSpPr>
          <p:spPr bwMode="auto">
            <a:xfrm>
              <a:off x="3566" y="2896"/>
              <a:ext cx="172"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大阪国際空港</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32"/>
            <p:cNvSpPr>
              <a:spLocks noChangeArrowheads="1"/>
            </p:cNvSpPr>
            <p:nvPr/>
          </p:nvSpPr>
          <p:spPr bwMode="auto">
            <a:xfrm>
              <a:off x="4203" y="2771"/>
              <a:ext cx="12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彩都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Rectangle 33"/>
            <p:cNvSpPr>
              <a:spLocks noChangeArrowheads="1"/>
            </p:cNvSpPr>
            <p:nvPr/>
          </p:nvSpPr>
          <p:spPr bwMode="auto">
            <a:xfrm>
              <a:off x="4217" y="3327"/>
              <a:ext cx="19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道修町</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Rectangle 34"/>
            <p:cNvSpPr>
              <a:spLocks noChangeArrowheads="1"/>
            </p:cNvSpPr>
            <p:nvPr/>
          </p:nvSpPr>
          <p:spPr bwMode="auto">
            <a:xfrm>
              <a:off x="3936" y="3558"/>
              <a:ext cx="1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smtClean="0">
                  <a:ln>
                    <a:noFill/>
                  </a:ln>
                  <a:solidFill>
                    <a:srgbClr val="FFFFFF"/>
                  </a:solidFill>
                  <a:effectLst/>
                  <a:latin typeface="メイリオ" pitchFamily="50" charset="-128"/>
                  <a:ea typeface="メイリオ" pitchFamily="50"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 name="Rectangle 35"/>
            <p:cNvSpPr>
              <a:spLocks noChangeArrowheads="1"/>
            </p:cNvSpPr>
            <p:nvPr/>
          </p:nvSpPr>
          <p:spPr bwMode="auto">
            <a:xfrm>
              <a:off x="4074" y="3041"/>
              <a:ext cx="12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健都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 name="Rectangle 36"/>
            <p:cNvSpPr>
              <a:spLocks noChangeArrowheads="1"/>
            </p:cNvSpPr>
            <p:nvPr/>
          </p:nvSpPr>
          <p:spPr bwMode="auto">
            <a:xfrm>
              <a:off x="3874" y="3132"/>
              <a:ext cx="23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（国循移転予定先）</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 name="Freeform 37"/>
            <p:cNvSpPr>
              <a:spLocks/>
            </p:cNvSpPr>
            <p:nvPr/>
          </p:nvSpPr>
          <p:spPr bwMode="auto">
            <a:xfrm>
              <a:off x="4163" y="3010"/>
              <a:ext cx="375" cy="269"/>
            </a:xfrm>
            <a:custGeom>
              <a:avLst/>
              <a:gdLst>
                <a:gd name="T0" fmla="*/ 0 w 375"/>
                <a:gd name="T1" fmla="*/ 257 h 269"/>
                <a:gd name="T2" fmla="*/ 367 w 375"/>
                <a:gd name="T3" fmla="*/ 0 h 269"/>
                <a:gd name="T4" fmla="*/ 375 w 375"/>
                <a:gd name="T5" fmla="*/ 13 h 269"/>
                <a:gd name="T6" fmla="*/ 7 w 375"/>
                <a:gd name="T7" fmla="*/ 269 h 269"/>
                <a:gd name="T8" fmla="*/ 0 w 375"/>
                <a:gd name="T9" fmla="*/ 257 h 269"/>
              </a:gdLst>
              <a:ahLst/>
              <a:cxnLst>
                <a:cxn ang="0">
                  <a:pos x="T0" y="T1"/>
                </a:cxn>
                <a:cxn ang="0">
                  <a:pos x="T2" y="T3"/>
                </a:cxn>
                <a:cxn ang="0">
                  <a:pos x="T4" y="T5"/>
                </a:cxn>
                <a:cxn ang="0">
                  <a:pos x="T6" y="T7"/>
                </a:cxn>
                <a:cxn ang="0">
                  <a:pos x="T8" y="T9"/>
                </a:cxn>
              </a:cxnLst>
              <a:rect l="0" t="0" r="r" b="b"/>
              <a:pathLst>
                <a:path w="375" h="269">
                  <a:moveTo>
                    <a:pt x="0" y="257"/>
                  </a:moveTo>
                  <a:lnTo>
                    <a:pt x="367" y="0"/>
                  </a:lnTo>
                  <a:lnTo>
                    <a:pt x="375" y="13"/>
                  </a:lnTo>
                  <a:lnTo>
                    <a:pt x="7" y="269"/>
                  </a:lnTo>
                  <a:lnTo>
                    <a:pt x="0"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38"/>
            <p:cNvSpPr>
              <a:spLocks/>
            </p:cNvSpPr>
            <p:nvPr/>
          </p:nvSpPr>
          <p:spPr bwMode="auto">
            <a:xfrm>
              <a:off x="4163" y="3010"/>
              <a:ext cx="375" cy="269"/>
            </a:xfrm>
            <a:custGeom>
              <a:avLst/>
              <a:gdLst>
                <a:gd name="T0" fmla="*/ 0 w 375"/>
                <a:gd name="T1" fmla="*/ 257 h 269"/>
                <a:gd name="T2" fmla="*/ 367 w 375"/>
                <a:gd name="T3" fmla="*/ 0 h 269"/>
                <a:gd name="T4" fmla="*/ 375 w 375"/>
                <a:gd name="T5" fmla="*/ 13 h 269"/>
                <a:gd name="T6" fmla="*/ 7 w 375"/>
                <a:gd name="T7" fmla="*/ 269 h 269"/>
                <a:gd name="T8" fmla="*/ 0 w 375"/>
                <a:gd name="T9" fmla="*/ 257 h 269"/>
              </a:gdLst>
              <a:ahLst/>
              <a:cxnLst>
                <a:cxn ang="0">
                  <a:pos x="T0" y="T1"/>
                </a:cxn>
                <a:cxn ang="0">
                  <a:pos x="T2" y="T3"/>
                </a:cxn>
                <a:cxn ang="0">
                  <a:pos x="T4" y="T5"/>
                </a:cxn>
                <a:cxn ang="0">
                  <a:pos x="T6" y="T7"/>
                </a:cxn>
                <a:cxn ang="0">
                  <a:pos x="T8" y="T9"/>
                </a:cxn>
              </a:cxnLst>
              <a:rect l="0" t="0" r="r" b="b"/>
              <a:pathLst>
                <a:path w="375" h="269">
                  <a:moveTo>
                    <a:pt x="0" y="257"/>
                  </a:moveTo>
                  <a:lnTo>
                    <a:pt x="367" y="0"/>
                  </a:lnTo>
                  <a:lnTo>
                    <a:pt x="375" y="13"/>
                  </a:lnTo>
                  <a:lnTo>
                    <a:pt x="7" y="269"/>
                  </a:lnTo>
                  <a:lnTo>
                    <a:pt x="0" y="257"/>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39"/>
            <p:cNvSpPr>
              <a:spLocks noEditPoints="1"/>
            </p:cNvSpPr>
            <p:nvPr/>
          </p:nvSpPr>
          <p:spPr bwMode="auto">
            <a:xfrm>
              <a:off x="4213" y="3005"/>
              <a:ext cx="341" cy="235"/>
            </a:xfrm>
            <a:custGeom>
              <a:avLst/>
              <a:gdLst>
                <a:gd name="T0" fmla="*/ 6 w 341"/>
                <a:gd name="T1" fmla="*/ 235 h 235"/>
                <a:gd name="T2" fmla="*/ 49 w 341"/>
                <a:gd name="T3" fmla="*/ 206 h 235"/>
                <a:gd name="T4" fmla="*/ 42 w 341"/>
                <a:gd name="T5" fmla="*/ 195 h 235"/>
                <a:gd name="T6" fmla="*/ 0 w 341"/>
                <a:gd name="T7" fmla="*/ 223 h 235"/>
                <a:gd name="T8" fmla="*/ 6 w 341"/>
                <a:gd name="T9" fmla="*/ 235 h 235"/>
                <a:gd name="T10" fmla="*/ 81 w 341"/>
                <a:gd name="T11" fmla="*/ 185 h 235"/>
                <a:gd name="T12" fmla="*/ 123 w 341"/>
                <a:gd name="T13" fmla="*/ 157 h 235"/>
                <a:gd name="T14" fmla="*/ 117 w 341"/>
                <a:gd name="T15" fmla="*/ 145 h 235"/>
                <a:gd name="T16" fmla="*/ 74 w 341"/>
                <a:gd name="T17" fmla="*/ 174 h 235"/>
                <a:gd name="T18" fmla="*/ 81 w 341"/>
                <a:gd name="T19" fmla="*/ 185 h 235"/>
                <a:gd name="T20" fmla="*/ 155 w 341"/>
                <a:gd name="T21" fmla="*/ 135 h 235"/>
                <a:gd name="T22" fmla="*/ 198 w 341"/>
                <a:gd name="T23" fmla="*/ 107 h 235"/>
                <a:gd name="T24" fmla="*/ 191 w 341"/>
                <a:gd name="T25" fmla="*/ 96 h 235"/>
                <a:gd name="T26" fmla="*/ 149 w 341"/>
                <a:gd name="T27" fmla="*/ 124 h 235"/>
                <a:gd name="T28" fmla="*/ 155 w 341"/>
                <a:gd name="T29" fmla="*/ 135 h 235"/>
                <a:gd name="T30" fmla="*/ 230 w 341"/>
                <a:gd name="T31" fmla="*/ 86 h 235"/>
                <a:gd name="T32" fmla="*/ 272 w 341"/>
                <a:gd name="T33" fmla="*/ 58 h 235"/>
                <a:gd name="T34" fmla="*/ 265 w 341"/>
                <a:gd name="T35" fmla="*/ 46 h 235"/>
                <a:gd name="T36" fmla="*/ 223 w 341"/>
                <a:gd name="T37" fmla="*/ 74 h 235"/>
                <a:gd name="T38" fmla="*/ 230 w 341"/>
                <a:gd name="T39" fmla="*/ 86 h 235"/>
                <a:gd name="T40" fmla="*/ 304 w 341"/>
                <a:gd name="T41" fmla="*/ 36 h 235"/>
                <a:gd name="T42" fmla="*/ 341 w 341"/>
                <a:gd name="T43" fmla="*/ 12 h 235"/>
                <a:gd name="T44" fmla="*/ 334 w 341"/>
                <a:gd name="T45" fmla="*/ 0 h 235"/>
                <a:gd name="T46" fmla="*/ 297 w 341"/>
                <a:gd name="T47" fmla="*/ 25 h 235"/>
                <a:gd name="T48" fmla="*/ 304 w 341"/>
                <a:gd name="T49" fmla="*/ 3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1" h="235">
                  <a:moveTo>
                    <a:pt x="6" y="235"/>
                  </a:moveTo>
                  <a:lnTo>
                    <a:pt x="49" y="206"/>
                  </a:lnTo>
                  <a:lnTo>
                    <a:pt x="42" y="195"/>
                  </a:lnTo>
                  <a:lnTo>
                    <a:pt x="0" y="223"/>
                  </a:lnTo>
                  <a:lnTo>
                    <a:pt x="6" y="235"/>
                  </a:lnTo>
                  <a:close/>
                  <a:moveTo>
                    <a:pt x="81" y="185"/>
                  </a:moveTo>
                  <a:lnTo>
                    <a:pt x="123" y="157"/>
                  </a:lnTo>
                  <a:lnTo>
                    <a:pt x="117" y="145"/>
                  </a:lnTo>
                  <a:lnTo>
                    <a:pt x="74" y="174"/>
                  </a:lnTo>
                  <a:lnTo>
                    <a:pt x="81" y="185"/>
                  </a:lnTo>
                  <a:close/>
                  <a:moveTo>
                    <a:pt x="155" y="135"/>
                  </a:moveTo>
                  <a:lnTo>
                    <a:pt x="198" y="107"/>
                  </a:lnTo>
                  <a:lnTo>
                    <a:pt x="191" y="96"/>
                  </a:lnTo>
                  <a:lnTo>
                    <a:pt x="149" y="124"/>
                  </a:lnTo>
                  <a:lnTo>
                    <a:pt x="155" y="135"/>
                  </a:lnTo>
                  <a:close/>
                  <a:moveTo>
                    <a:pt x="230" y="86"/>
                  </a:moveTo>
                  <a:lnTo>
                    <a:pt x="272" y="58"/>
                  </a:lnTo>
                  <a:lnTo>
                    <a:pt x="265" y="46"/>
                  </a:lnTo>
                  <a:lnTo>
                    <a:pt x="223" y="74"/>
                  </a:lnTo>
                  <a:lnTo>
                    <a:pt x="230" y="86"/>
                  </a:lnTo>
                  <a:close/>
                  <a:moveTo>
                    <a:pt x="304" y="36"/>
                  </a:moveTo>
                  <a:lnTo>
                    <a:pt x="341" y="12"/>
                  </a:lnTo>
                  <a:lnTo>
                    <a:pt x="334" y="0"/>
                  </a:lnTo>
                  <a:lnTo>
                    <a:pt x="297" y="25"/>
                  </a:lnTo>
                  <a:lnTo>
                    <a:pt x="304" y="3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Rectangle 40"/>
            <p:cNvSpPr>
              <a:spLocks noChangeArrowheads="1"/>
            </p:cNvSpPr>
            <p:nvPr/>
          </p:nvSpPr>
          <p:spPr bwMode="auto">
            <a:xfrm>
              <a:off x="3933" y="3237"/>
              <a:ext cx="210"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Rectangle 41"/>
            <p:cNvSpPr>
              <a:spLocks noChangeArrowheads="1"/>
            </p:cNvSpPr>
            <p:nvPr/>
          </p:nvSpPr>
          <p:spPr bwMode="auto">
            <a:xfrm>
              <a:off x="3933" y="3237"/>
              <a:ext cx="210" cy="14"/>
            </a:xfrm>
            <a:prstGeom prst="rect">
              <a:avLst/>
            </a:pr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42"/>
            <p:cNvSpPr>
              <a:spLocks noEditPoints="1"/>
            </p:cNvSpPr>
            <p:nvPr/>
          </p:nvSpPr>
          <p:spPr bwMode="auto">
            <a:xfrm>
              <a:off x="3935" y="3236"/>
              <a:ext cx="211" cy="13"/>
            </a:xfrm>
            <a:custGeom>
              <a:avLst/>
              <a:gdLst>
                <a:gd name="T0" fmla="*/ 0 w 211"/>
                <a:gd name="T1" fmla="*/ 0 h 13"/>
                <a:gd name="T2" fmla="*/ 50 w 211"/>
                <a:gd name="T3" fmla="*/ 0 h 13"/>
                <a:gd name="T4" fmla="*/ 50 w 211"/>
                <a:gd name="T5" fmla="*/ 13 h 13"/>
                <a:gd name="T6" fmla="*/ 0 w 211"/>
                <a:gd name="T7" fmla="*/ 13 h 13"/>
                <a:gd name="T8" fmla="*/ 0 w 211"/>
                <a:gd name="T9" fmla="*/ 0 h 13"/>
                <a:gd name="T10" fmla="*/ 87 w 211"/>
                <a:gd name="T11" fmla="*/ 0 h 13"/>
                <a:gd name="T12" fmla="*/ 137 w 211"/>
                <a:gd name="T13" fmla="*/ 0 h 13"/>
                <a:gd name="T14" fmla="*/ 137 w 211"/>
                <a:gd name="T15" fmla="*/ 13 h 13"/>
                <a:gd name="T16" fmla="*/ 87 w 211"/>
                <a:gd name="T17" fmla="*/ 13 h 13"/>
                <a:gd name="T18" fmla="*/ 87 w 211"/>
                <a:gd name="T19" fmla="*/ 0 h 13"/>
                <a:gd name="T20" fmla="*/ 175 w 211"/>
                <a:gd name="T21" fmla="*/ 0 h 13"/>
                <a:gd name="T22" fmla="*/ 211 w 211"/>
                <a:gd name="T23" fmla="*/ 0 h 13"/>
                <a:gd name="T24" fmla="*/ 211 w 211"/>
                <a:gd name="T25" fmla="*/ 13 h 13"/>
                <a:gd name="T26" fmla="*/ 175 w 211"/>
                <a:gd name="T27" fmla="*/ 13 h 13"/>
                <a:gd name="T28" fmla="*/ 175 w 211"/>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13">
                  <a:moveTo>
                    <a:pt x="0" y="0"/>
                  </a:moveTo>
                  <a:lnTo>
                    <a:pt x="50" y="0"/>
                  </a:lnTo>
                  <a:lnTo>
                    <a:pt x="50" y="13"/>
                  </a:lnTo>
                  <a:lnTo>
                    <a:pt x="0" y="13"/>
                  </a:lnTo>
                  <a:lnTo>
                    <a:pt x="0" y="0"/>
                  </a:lnTo>
                  <a:close/>
                  <a:moveTo>
                    <a:pt x="87" y="0"/>
                  </a:moveTo>
                  <a:lnTo>
                    <a:pt x="137" y="0"/>
                  </a:lnTo>
                  <a:lnTo>
                    <a:pt x="137" y="13"/>
                  </a:lnTo>
                  <a:lnTo>
                    <a:pt x="87" y="13"/>
                  </a:lnTo>
                  <a:lnTo>
                    <a:pt x="87" y="0"/>
                  </a:lnTo>
                  <a:close/>
                  <a:moveTo>
                    <a:pt x="175" y="0"/>
                  </a:moveTo>
                  <a:lnTo>
                    <a:pt x="211" y="0"/>
                  </a:lnTo>
                  <a:lnTo>
                    <a:pt x="211" y="13"/>
                  </a:lnTo>
                  <a:lnTo>
                    <a:pt x="175" y="13"/>
                  </a:lnTo>
                  <a:lnTo>
                    <a:pt x="175"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26" name="Group 63"/>
            <p:cNvGrpSpPr>
              <a:grpSpLocks/>
            </p:cNvGrpSpPr>
            <p:nvPr/>
          </p:nvGrpSpPr>
          <p:grpSpPr bwMode="auto">
            <a:xfrm>
              <a:off x="4118" y="3187"/>
              <a:ext cx="97" cy="111"/>
              <a:chOff x="4118" y="3187"/>
              <a:chExt cx="97" cy="111"/>
            </a:xfrm>
          </p:grpSpPr>
          <p:sp>
            <p:nvSpPr>
              <p:cNvPr id="1179" name="Freeform 43"/>
              <p:cNvSpPr>
                <a:spLocks/>
              </p:cNvSpPr>
              <p:nvPr/>
            </p:nvSpPr>
            <p:spPr bwMode="auto">
              <a:xfrm>
                <a:off x="4118" y="3187"/>
                <a:ext cx="97" cy="111"/>
              </a:xfrm>
              <a:custGeom>
                <a:avLst/>
                <a:gdLst>
                  <a:gd name="T0" fmla="*/ 93 w 97"/>
                  <a:gd name="T1" fmla="*/ 111 h 111"/>
                  <a:gd name="T2" fmla="*/ 94 w 97"/>
                  <a:gd name="T3" fmla="*/ 111 h 111"/>
                  <a:gd name="T4" fmla="*/ 95 w 97"/>
                  <a:gd name="T5" fmla="*/ 111 h 111"/>
                  <a:gd name="T6" fmla="*/ 95 w 97"/>
                  <a:gd name="T7" fmla="*/ 110 h 111"/>
                  <a:gd name="T8" fmla="*/ 96 w 97"/>
                  <a:gd name="T9" fmla="*/ 110 h 111"/>
                  <a:gd name="T10" fmla="*/ 97 w 97"/>
                  <a:gd name="T11" fmla="*/ 109 h 111"/>
                  <a:gd name="T12" fmla="*/ 97 w 97"/>
                  <a:gd name="T13" fmla="*/ 108 h 111"/>
                  <a:gd name="T14" fmla="*/ 97 w 97"/>
                  <a:gd name="T15" fmla="*/ 107 h 111"/>
                  <a:gd name="T16" fmla="*/ 97 w 97"/>
                  <a:gd name="T17" fmla="*/ 107 h 111"/>
                  <a:gd name="T18" fmla="*/ 97 w 97"/>
                  <a:gd name="T19" fmla="*/ 4 h 111"/>
                  <a:gd name="T20" fmla="*/ 97 w 97"/>
                  <a:gd name="T21" fmla="*/ 3 h 111"/>
                  <a:gd name="T22" fmla="*/ 97 w 97"/>
                  <a:gd name="T23" fmla="*/ 3 h 111"/>
                  <a:gd name="T24" fmla="*/ 97 w 97"/>
                  <a:gd name="T25" fmla="*/ 2 h 111"/>
                  <a:gd name="T26" fmla="*/ 96 w 97"/>
                  <a:gd name="T27" fmla="*/ 1 h 111"/>
                  <a:gd name="T28" fmla="*/ 95 w 97"/>
                  <a:gd name="T29" fmla="*/ 1 h 111"/>
                  <a:gd name="T30" fmla="*/ 95 w 97"/>
                  <a:gd name="T31" fmla="*/ 0 h 111"/>
                  <a:gd name="T32" fmla="*/ 94 w 97"/>
                  <a:gd name="T33" fmla="*/ 0 h 111"/>
                  <a:gd name="T34" fmla="*/ 93 w 97"/>
                  <a:gd name="T35" fmla="*/ 0 h 111"/>
                  <a:gd name="T36" fmla="*/ 4 w 97"/>
                  <a:gd name="T37" fmla="*/ 0 h 111"/>
                  <a:gd name="T38" fmla="*/ 3 w 97"/>
                  <a:gd name="T39" fmla="*/ 0 h 111"/>
                  <a:gd name="T40" fmla="*/ 2 w 97"/>
                  <a:gd name="T41" fmla="*/ 0 h 111"/>
                  <a:gd name="T42" fmla="*/ 1 w 97"/>
                  <a:gd name="T43" fmla="*/ 1 h 111"/>
                  <a:gd name="T44" fmla="*/ 1 w 97"/>
                  <a:gd name="T45" fmla="*/ 1 h 111"/>
                  <a:gd name="T46" fmla="*/ 0 w 97"/>
                  <a:gd name="T47" fmla="*/ 2 h 111"/>
                  <a:gd name="T48" fmla="*/ 0 w 97"/>
                  <a:gd name="T49" fmla="*/ 3 h 111"/>
                  <a:gd name="T50" fmla="*/ 0 w 97"/>
                  <a:gd name="T51" fmla="*/ 3 h 111"/>
                  <a:gd name="T52" fmla="*/ 0 w 97"/>
                  <a:gd name="T53" fmla="*/ 4 h 111"/>
                  <a:gd name="T54" fmla="*/ 0 w 97"/>
                  <a:gd name="T55" fmla="*/ 107 h 111"/>
                  <a:gd name="T56" fmla="*/ 0 w 97"/>
                  <a:gd name="T57" fmla="*/ 107 h 111"/>
                  <a:gd name="T58" fmla="*/ 0 w 97"/>
                  <a:gd name="T59" fmla="*/ 108 h 111"/>
                  <a:gd name="T60" fmla="*/ 0 w 97"/>
                  <a:gd name="T61" fmla="*/ 109 h 111"/>
                  <a:gd name="T62" fmla="*/ 1 w 97"/>
                  <a:gd name="T63" fmla="*/ 110 h 111"/>
                  <a:gd name="T64" fmla="*/ 1 w 97"/>
                  <a:gd name="T65" fmla="*/ 110 h 111"/>
                  <a:gd name="T66" fmla="*/ 2 w 97"/>
                  <a:gd name="T67" fmla="*/ 111 h 111"/>
                  <a:gd name="T68" fmla="*/ 3 w 97"/>
                  <a:gd name="T69" fmla="*/ 111 h 111"/>
                  <a:gd name="T70" fmla="*/ 4 w 97"/>
                  <a:gd name="T71" fmla="*/ 111 h 111"/>
                  <a:gd name="T72" fmla="*/ 93 w 97"/>
                  <a:gd name="T7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111">
                    <a:moveTo>
                      <a:pt x="93" y="111"/>
                    </a:moveTo>
                    <a:lnTo>
                      <a:pt x="94" y="111"/>
                    </a:lnTo>
                    <a:lnTo>
                      <a:pt x="95" y="111"/>
                    </a:lnTo>
                    <a:lnTo>
                      <a:pt x="95" y="110"/>
                    </a:lnTo>
                    <a:lnTo>
                      <a:pt x="96" y="110"/>
                    </a:lnTo>
                    <a:lnTo>
                      <a:pt x="97" y="109"/>
                    </a:lnTo>
                    <a:lnTo>
                      <a:pt x="97" y="108"/>
                    </a:lnTo>
                    <a:lnTo>
                      <a:pt x="97" y="107"/>
                    </a:lnTo>
                    <a:lnTo>
                      <a:pt x="97" y="107"/>
                    </a:lnTo>
                    <a:lnTo>
                      <a:pt x="97" y="4"/>
                    </a:lnTo>
                    <a:lnTo>
                      <a:pt x="97" y="3"/>
                    </a:lnTo>
                    <a:lnTo>
                      <a:pt x="97" y="3"/>
                    </a:lnTo>
                    <a:lnTo>
                      <a:pt x="97" y="2"/>
                    </a:lnTo>
                    <a:lnTo>
                      <a:pt x="96" y="1"/>
                    </a:lnTo>
                    <a:lnTo>
                      <a:pt x="95" y="1"/>
                    </a:lnTo>
                    <a:lnTo>
                      <a:pt x="95" y="0"/>
                    </a:lnTo>
                    <a:lnTo>
                      <a:pt x="94" y="0"/>
                    </a:lnTo>
                    <a:lnTo>
                      <a:pt x="93" y="0"/>
                    </a:lnTo>
                    <a:lnTo>
                      <a:pt x="4" y="0"/>
                    </a:lnTo>
                    <a:lnTo>
                      <a:pt x="3" y="0"/>
                    </a:lnTo>
                    <a:lnTo>
                      <a:pt x="2" y="0"/>
                    </a:lnTo>
                    <a:lnTo>
                      <a:pt x="1" y="1"/>
                    </a:lnTo>
                    <a:lnTo>
                      <a:pt x="1" y="1"/>
                    </a:lnTo>
                    <a:lnTo>
                      <a:pt x="0" y="2"/>
                    </a:lnTo>
                    <a:lnTo>
                      <a:pt x="0" y="3"/>
                    </a:lnTo>
                    <a:lnTo>
                      <a:pt x="0" y="3"/>
                    </a:lnTo>
                    <a:lnTo>
                      <a:pt x="0" y="4"/>
                    </a:lnTo>
                    <a:lnTo>
                      <a:pt x="0" y="107"/>
                    </a:lnTo>
                    <a:lnTo>
                      <a:pt x="0" y="107"/>
                    </a:lnTo>
                    <a:lnTo>
                      <a:pt x="0" y="108"/>
                    </a:lnTo>
                    <a:lnTo>
                      <a:pt x="0" y="109"/>
                    </a:lnTo>
                    <a:lnTo>
                      <a:pt x="1" y="110"/>
                    </a:lnTo>
                    <a:lnTo>
                      <a:pt x="1" y="110"/>
                    </a:lnTo>
                    <a:lnTo>
                      <a:pt x="2" y="111"/>
                    </a:lnTo>
                    <a:lnTo>
                      <a:pt x="3" y="111"/>
                    </a:lnTo>
                    <a:lnTo>
                      <a:pt x="4" y="111"/>
                    </a:lnTo>
                    <a:lnTo>
                      <a:pt x="93" y="111"/>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0" name="Freeform 44"/>
              <p:cNvSpPr>
                <a:spLocks/>
              </p:cNvSpPr>
              <p:nvPr/>
            </p:nvSpPr>
            <p:spPr bwMode="auto">
              <a:xfrm>
                <a:off x="4121" y="3190"/>
                <a:ext cx="91" cy="104"/>
              </a:xfrm>
              <a:custGeom>
                <a:avLst/>
                <a:gdLst>
                  <a:gd name="T0" fmla="*/ 87 w 91"/>
                  <a:gd name="T1" fmla="*/ 104 h 104"/>
                  <a:gd name="T2" fmla="*/ 88 w 91"/>
                  <a:gd name="T3" fmla="*/ 104 h 104"/>
                  <a:gd name="T4" fmla="*/ 89 w 91"/>
                  <a:gd name="T5" fmla="*/ 104 h 104"/>
                  <a:gd name="T6" fmla="*/ 90 w 91"/>
                  <a:gd name="T7" fmla="*/ 104 h 104"/>
                  <a:gd name="T8" fmla="*/ 90 w 91"/>
                  <a:gd name="T9" fmla="*/ 103 h 104"/>
                  <a:gd name="T10" fmla="*/ 91 w 91"/>
                  <a:gd name="T11" fmla="*/ 103 h 104"/>
                  <a:gd name="T12" fmla="*/ 91 w 91"/>
                  <a:gd name="T13" fmla="*/ 102 h 104"/>
                  <a:gd name="T14" fmla="*/ 91 w 91"/>
                  <a:gd name="T15" fmla="*/ 101 h 104"/>
                  <a:gd name="T16" fmla="*/ 91 w 91"/>
                  <a:gd name="T17" fmla="*/ 100 h 104"/>
                  <a:gd name="T18" fmla="*/ 91 w 91"/>
                  <a:gd name="T19" fmla="*/ 4 h 104"/>
                  <a:gd name="T20" fmla="*/ 91 w 91"/>
                  <a:gd name="T21" fmla="*/ 4 h 104"/>
                  <a:gd name="T22" fmla="*/ 91 w 91"/>
                  <a:gd name="T23" fmla="*/ 3 h 104"/>
                  <a:gd name="T24" fmla="*/ 91 w 91"/>
                  <a:gd name="T25" fmla="*/ 2 h 104"/>
                  <a:gd name="T26" fmla="*/ 90 w 91"/>
                  <a:gd name="T27" fmla="*/ 2 h 104"/>
                  <a:gd name="T28" fmla="*/ 90 w 91"/>
                  <a:gd name="T29" fmla="*/ 1 h 104"/>
                  <a:gd name="T30" fmla="*/ 89 w 91"/>
                  <a:gd name="T31" fmla="*/ 1 h 104"/>
                  <a:gd name="T32" fmla="*/ 88 w 91"/>
                  <a:gd name="T33" fmla="*/ 0 h 104"/>
                  <a:gd name="T34" fmla="*/ 87 w 91"/>
                  <a:gd name="T35" fmla="*/ 0 h 104"/>
                  <a:gd name="T36" fmla="*/ 3 w 91"/>
                  <a:gd name="T37" fmla="*/ 0 h 104"/>
                  <a:gd name="T38" fmla="*/ 3 w 91"/>
                  <a:gd name="T39" fmla="*/ 0 h 104"/>
                  <a:gd name="T40" fmla="*/ 2 w 91"/>
                  <a:gd name="T41" fmla="*/ 1 h 104"/>
                  <a:gd name="T42" fmla="*/ 1 w 91"/>
                  <a:gd name="T43" fmla="*/ 1 h 104"/>
                  <a:gd name="T44" fmla="*/ 1 w 91"/>
                  <a:gd name="T45" fmla="*/ 2 h 104"/>
                  <a:gd name="T46" fmla="*/ 0 w 91"/>
                  <a:gd name="T47" fmla="*/ 2 h 104"/>
                  <a:gd name="T48" fmla="*/ 0 w 91"/>
                  <a:gd name="T49" fmla="*/ 3 h 104"/>
                  <a:gd name="T50" fmla="*/ 0 w 91"/>
                  <a:gd name="T51" fmla="*/ 4 h 104"/>
                  <a:gd name="T52" fmla="*/ 0 w 91"/>
                  <a:gd name="T53" fmla="*/ 4 h 104"/>
                  <a:gd name="T54" fmla="*/ 0 w 91"/>
                  <a:gd name="T55" fmla="*/ 100 h 104"/>
                  <a:gd name="T56" fmla="*/ 0 w 91"/>
                  <a:gd name="T57" fmla="*/ 101 h 104"/>
                  <a:gd name="T58" fmla="*/ 0 w 91"/>
                  <a:gd name="T59" fmla="*/ 102 h 104"/>
                  <a:gd name="T60" fmla="*/ 0 w 91"/>
                  <a:gd name="T61" fmla="*/ 103 h 104"/>
                  <a:gd name="T62" fmla="*/ 1 w 91"/>
                  <a:gd name="T63" fmla="*/ 103 h 104"/>
                  <a:gd name="T64" fmla="*/ 1 w 91"/>
                  <a:gd name="T65" fmla="*/ 104 h 104"/>
                  <a:gd name="T66" fmla="*/ 2 w 91"/>
                  <a:gd name="T67" fmla="*/ 104 h 104"/>
                  <a:gd name="T68" fmla="*/ 3 w 91"/>
                  <a:gd name="T69" fmla="*/ 104 h 104"/>
                  <a:gd name="T70" fmla="*/ 3 w 91"/>
                  <a:gd name="T71" fmla="*/ 104 h 104"/>
                  <a:gd name="T72" fmla="*/ 87 w 91"/>
                  <a:gd name="T7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104">
                    <a:moveTo>
                      <a:pt x="87" y="104"/>
                    </a:moveTo>
                    <a:lnTo>
                      <a:pt x="88" y="104"/>
                    </a:lnTo>
                    <a:lnTo>
                      <a:pt x="89" y="104"/>
                    </a:lnTo>
                    <a:lnTo>
                      <a:pt x="90" y="104"/>
                    </a:lnTo>
                    <a:lnTo>
                      <a:pt x="90" y="103"/>
                    </a:lnTo>
                    <a:lnTo>
                      <a:pt x="91" y="103"/>
                    </a:lnTo>
                    <a:lnTo>
                      <a:pt x="91" y="102"/>
                    </a:lnTo>
                    <a:lnTo>
                      <a:pt x="91" y="101"/>
                    </a:lnTo>
                    <a:lnTo>
                      <a:pt x="91" y="100"/>
                    </a:lnTo>
                    <a:lnTo>
                      <a:pt x="91" y="4"/>
                    </a:lnTo>
                    <a:lnTo>
                      <a:pt x="91" y="4"/>
                    </a:lnTo>
                    <a:lnTo>
                      <a:pt x="91" y="3"/>
                    </a:lnTo>
                    <a:lnTo>
                      <a:pt x="91" y="2"/>
                    </a:lnTo>
                    <a:lnTo>
                      <a:pt x="90" y="2"/>
                    </a:lnTo>
                    <a:lnTo>
                      <a:pt x="90" y="1"/>
                    </a:lnTo>
                    <a:lnTo>
                      <a:pt x="89" y="1"/>
                    </a:lnTo>
                    <a:lnTo>
                      <a:pt x="88" y="0"/>
                    </a:lnTo>
                    <a:lnTo>
                      <a:pt x="87" y="0"/>
                    </a:lnTo>
                    <a:lnTo>
                      <a:pt x="3" y="0"/>
                    </a:lnTo>
                    <a:lnTo>
                      <a:pt x="3" y="0"/>
                    </a:lnTo>
                    <a:lnTo>
                      <a:pt x="2" y="1"/>
                    </a:lnTo>
                    <a:lnTo>
                      <a:pt x="1" y="1"/>
                    </a:lnTo>
                    <a:lnTo>
                      <a:pt x="1" y="2"/>
                    </a:lnTo>
                    <a:lnTo>
                      <a:pt x="0" y="2"/>
                    </a:lnTo>
                    <a:lnTo>
                      <a:pt x="0" y="3"/>
                    </a:lnTo>
                    <a:lnTo>
                      <a:pt x="0" y="4"/>
                    </a:lnTo>
                    <a:lnTo>
                      <a:pt x="0" y="4"/>
                    </a:lnTo>
                    <a:lnTo>
                      <a:pt x="0" y="100"/>
                    </a:lnTo>
                    <a:lnTo>
                      <a:pt x="0" y="101"/>
                    </a:lnTo>
                    <a:lnTo>
                      <a:pt x="0" y="102"/>
                    </a:lnTo>
                    <a:lnTo>
                      <a:pt x="0" y="103"/>
                    </a:lnTo>
                    <a:lnTo>
                      <a:pt x="1" y="103"/>
                    </a:lnTo>
                    <a:lnTo>
                      <a:pt x="1" y="104"/>
                    </a:lnTo>
                    <a:lnTo>
                      <a:pt x="2" y="104"/>
                    </a:lnTo>
                    <a:lnTo>
                      <a:pt x="3" y="104"/>
                    </a:lnTo>
                    <a:lnTo>
                      <a:pt x="3" y="104"/>
                    </a:lnTo>
                    <a:lnTo>
                      <a:pt x="87"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3" name="Freeform 45"/>
              <p:cNvSpPr>
                <a:spLocks/>
              </p:cNvSpPr>
              <p:nvPr/>
            </p:nvSpPr>
            <p:spPr bwMode="auto">
              <a:xfrm>
                <a:off x="4123" y="3193"/>
                <a:ext cx="87" cy="99"/>
              </a:xfrm>
              <a:custGeom>
                <a:avLst/>
                <a:gdLst>
                  <a:gd name="T0" fmla="*/ 83 w 87"/>
                  <a:gd name="T1" fmla="*/ 99 h 99"/>
                  <a:gd name="T2" fmla="*/ 84 w 87"/>
                  <a:gd name="T3" fmla="*/ 99 h 99"/>
                  <a:gd name="T4" fmla="*/ 85 w 87"/>
                  <a:gd name="T5" fmla="*/ 99 h 99"/>
                  <a:gd name="T6" fmla="*/ 85 w 87"/>
                  <a:gd name="T7" fmla="*/ 98 h 99"/>
                  <a:gd name="T8" fmla="*/ 86 w 87"/>
                  <a:gd name="T9" fmla="*/ 98 h 99"/>
                  <a:gd name="T10" fmla="*/ 86 w 87"/>
                  <a:gd name="T11" fmla="*/ 97 h 99"/>
                  <a:gd name="T12" fmla="*/ 87 w 87"/>
                  <a:gd name="T13" fmla="*/ 96 h 99"/>
                  <a:gd name="T14" fmla="*/ 87 w 87"/>
                  <a:gd name="T15" fmla="*/ 96 h 99"/>
                  <a:gd name="T16" fmla="*/ 87 w 87"/>
                  <a:gd name="T17" fmla="*/ 95 h 99"/>
                  <a:gd name="T18" fmla="*/ 87 w 87"/>
                  <a:gd name="T19" fmla="*/ 4 h 99"/>
                  <a:gd name="T20" fmla="*/ 87 w 87"/>
                  <a:gd name="T21" fmla="*/ 3 h 99"/>
                  <a:gd name="T22" fmla="*/ 87 w 87"/>
                  <a:gd name="T23" fmla="*/ 2 h 99"/>
                  <a:gd name="T24" fmla="*/ 86 w 87"/>
                  <a:gd name="T25" fmla="*/ 2 h 99"/>
                  <a:gd name="T26" fmla="*/ 86 w 87"/>
                  <a:gd name="T27" fmla="*/ 1 h 99"/>
                  <a:gd name="T28" fmla="*/ 85 w 87"/>
                  <a:gd name="T29" fmla="*/ 1 h 99"/>
                  <a:gd name="T30" fmla="*/ 85 w 87"/>
                  <a:gd name="T31" fmla="*/ 0 h 99"/>
                  <a:gd name="T32" fmla="*/ 84 w 87"/>
                  <a:gd name="T33" fmla="*/ 0 h 99"/>
                  <a:gd name="T34" fmla="*/ 83 w 87"/>
                  <a:gd name="T35" fmla="*/ 0 h 99"/>
                  <a:gd name="T36" fmla="*/ 3 w 87"/>
                  <a:gd name="T37" fmla="*/ 0 h 99"/>
                  <a:gd name="T38" fmla="*/ 3 w 87"/>
                  <a:gd name="T39" fmla="*/ 0 h 99"/>
                  <a:gd name="T40" fmla="*/ 2 w 87"/>
                  <a:gd name="T41" fmla="*/ 0 h 99"/>
                  <a:gd name="T42" fmla="*/ 2 w 87"/>
                  <a:gd name="T43" fmla="*/ 1 h 99"/>
                  <a:gd name="T44" fmla="*/ 1 w 87"/>
                  <a:gd name="T45" fmla="*/ 1 h 99"/>
                  <a:gd name="T46" fmla="*/ 1 w 87"/>
                  <a:gd name="T47" fmla="*/ 2 h 99"/>
                  <a:gd name="T48" fmla="*/ 0 w 87"/>
                  <a:gd name="T49" fmla="*/ 2 h 99"/>
                  <a:gd name="T50" fmla="*/ 0 w 87"/>
                  <a:gd name="T51" fmla="*/ 3 h 99"/>
                  <a:gd name="T52" fmla="*/ 0 w 87"/>
                  <a:gd name="T53" fmla="*/ 4 h 99"/>
                  <a:gd name="T54" fmla="*/ 0 w 87"/>
                  <a:gd name="T55" fmla="*/ 95 h 99"/>
                  <a:gd name="T56" fmla="*/ 0 w 87"/>
                  <a:gd name="T57" fmla="*/ 96 h 99"/>
                  <a:gd name="T58" fmla="*/ 0 w 87"/>
                  <a:gd name="T59" fmla="*/ 96 h 99"/>
                  <a:gd name="T60" fmla="*/ 1 w 87"/>
                  <a:gd name="T61" fmla="*/ 97 h 99"/>
                  <a:gd name="T62" fmla="*/ 1 w 87"/>
                  <a:gd name="T63" fmla="*/ 98 h 99"/>
                  <a:gd name="T64" fmla="*/ 2 w 87"/>
                  <a:gd name="T65" fmla="*/ 98 h 99"/>
                  <a:gd name="T66" fmla="*/ 2 w 87"/>
                  <a:gd name="T67" fmla="*/ 99 h 99"/>
                  <a:gd name="T68" fmla="*/ 3 w 87"/>
                  <a:gd name="T69" fmla="*/ 99 h 99"/>
                  <a:gd name="T70" fmla="*/ 3 w 87"/>
                  <a:gd name="T71" fmla="*/ 99 h 99"/>
                  <a:gd name="T72" fmla="*/ 83 w 87"/>
                  <a:gd name="T7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99">
                    <a:moveTo>
                      <a:pt x="83" y="99"/>
                    </a:moveTo>
                    <a:lnTo>
                      <a:pt x="84" y="99"/>
                    </a:lnTo>
                    <a:lnTo>
                      <a:pt x="85" y="99"/>
                    </a:lnTo>
                    <a:lnTo>
                      <a:pt x="85" y="98"/>
                    </a:lnTo>
                    <a:lnTo>
                      <a:pt x="86" y="98"/>
                    </a:lnTo>
                    <a:lnTo>
                      <a:pt x="86" y="97"/>
                    </a:lnTo>
                    <a:lnTo>
                      <a:pt x="87" y="96"/>
                    </a:lnTo>
                    <a:lnTo>
                      <a:pt x="87" y="96"/>
                    </a:lnTo>
                    <a:lnTo>
                      <a:pt x="87" y="95"/>
                    </a:lnTo>
                    <a:lnTo>
                      <a:pt x="87" y="4"/>
                    </a:lnTo>
                    <a:lnTo>
                      <a:pt x="87" y="3"/>
                    </a:lnTo>
                    <a:lnTo>
                      <a:pt x="87" y="2"/>
                    </a:lnTo>
                    <a:lnTo>
                      <a:pt x="86" y="2"/>
                    </a:lnTo>
                    <a:lnTo>
                      <a:pt x="86" y="1"/>
                    </a:lnTo>
                    <a:lnTo>
                      <a:pt x="85" y="1"/>
                    </a:lnTo>
                    <a:lnTo>
                      <a:pt x="85" y="0"/>
                    </a:lnTo>
                    <a:lnTo>
                      <a:pt x="84" y="0"/>
                    </a:lnTo>
                    <a:lnTo>
                      <a:pt x="83" y="0"/>
                    </a:lnTo>
                    <a:lnTo>
                      <a:pt x="3" y="0"/>
                    </a:lnTo>
                    <a:lnTo>
                      <a:pt x="3" y="0"/>
                    </a:lnTo>
                    <a:lnTo>
                      <a:pt x="2" y="0"/>
                    </a:lnTo>
                    <a:lnTo>
                      <a:pt x="2" y="1"/>
                    </a:lnTo>
                    <a:lnTo>
                      <a:pt x="1" y="1"/>
                    </a:lnTo>
                    <a:lnTo>
                      <a:pt x="1" y="2"/>
                    </a:lnTo>
                    <a:lnTo>
                      <a:pt x="0" y="2"/>
                    </a:lnTo>
                    <a:lnTo>
                      <a:pt x="0" y="3"/>
                    </a:lnTo>
                    <a:lnTo>
                      <a:pt x="0" y="4"/>
                    </a:lnTo>
                    <a:lnTo>
                      <a:pt x="0" y="95"/>
                    </a:lnTo>
                    <a:lnTo>
                      <a:pt x="0" y="96"/>
                    </a:lnTo>
                    <a:lnTo>
                      <a:pt x="0" y="96"/>
                    </a:lnTo>
                    <a:lnTo>
                      <a:pt x="1" y="97"/>
                    </a:lnTo>
                    <a:lnTo>
                      <a:pt x="1" y="98"/>
                    </a:lnTo>
                    <a:lnTo>
                      <a:pt x="2" y="98"/>
                    </a:lnTo>
                    <a:lnTo>
                      <a:pt x="2" y="99"/>
                    </a:lnTo>
                    <a:lnTo>
                      <a:pt x="3" y="99"/>
                    </a:lnTo>
                    <a:lnTo>
                      <a:pt x="3" y="99"/>
                    </a:lnTo>
                    <a:lnTo>
                      <a:pt x="83" y="99"/>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8" name="Freeform 46"/>
              <p:cNvSpPr>
                <a:spLocks/>
              </p:cNvSpPr>
              <p:nvPr/>
            </p:nvSpPr>
            <p:spPr bwMode="auto">
              <a:xfrm>
                <a:off x="4155" y="3217"/>
                <a:ext cx="46" cy="10"/>
              </a:xfrm>
              <a:custGeom>
                <a:avLst/>
                <a:gdLst>
                  <a:gd name="T0" fmla="*/ 46 w 46"/>
                  <a:gd name="T1" fmla="*/ 10 h 10"/>
                  <a:gd name="T2" fmla="*/ 46 w 46"/>
                  <a:gd name="T3" fmla="*/ 4 h 10"/>
                  <a:gd name="T4" fmla="*/ 46 w 46"/>
                  <a:gd name="T5" fmla="*/ 3 h 10"/>
                  <a:gd name="T6" fmla="*/ 46 w 46"/>
                  <a:gd name="T7" fmla="*/ 3 h 10"/>
                  <a:gd name="T8" fmla="*/ 45 w 46"/>
                  <a:gd name="T9" fmla="*/ 2 h 10"/>
                  <a:gd name="T10" fmla="*/ 45 w 46"/>
                  <a:gd name="T11" fmla="*/ 1 h 10"/>
                  <a:gd name="T12" fmla="*/ 45 w 46"/>
                  <a:gd name="T13" fmla="*/ 1 h 10"/>
                  <a:gd name="T14" fmla="*/ 44 w 46"/>
                  <a:gd name="T15" fmla="*/ 1 h 10"/>
                  <a:gd name="T16" fmla="*/ 43 w 46"/>
                  <a:gd name="T17" fmla="*/ 0 h 10"/>
                  <a:gd name="T18" fmla="*/ 43 w 46"/>
                  <a:gd name="T19" fmla="*/ 0 h 10"/>
                  <a:gd name="T20" fmla="*/ 3 w 46"/>
                  <a:gd name="T21" fmla="*/ 0 h 10"/>
                  <a:gd name="T22" fmla="*/ 2 w 46"/>
                  <a:gd name="T23" fmla="*/ 0 h 10"/>
                  <a:gd name="T24" fmla="*/ 2 w 46"/>
                  <a:gd name="T25" fmla="*/ 1 h 10"/>
                  <a:gd name="T26" fmla="*/ 1 w 46"/>
                  <a:gd name="T27" fmla="*/ 1 h 10"/>
                  <a:gd name="T28" fmla="*/ 1 w 46"/>
                  <a:gd name="T29" fmla="*/ 1 h 10"/>
                  <a:gd name="T30" fmla="*/ 0 w 46"/>
                  <a:gd name="T31" fmla="*/ 2 h 10"/>
                  <a:gd name="T32" fmla="*/ 0 w 46"/>
                  <a:gd name="T33" fmla="*/ 3 h 10"/>
                  <a:gd name="T34" fmla="*/ 0 w 46"/>
                  <a:gd name="T35" fmla="*/ 3 h 10"/>
                  <a:gd name="T36" fmla="*/ 0 w 46"/>
                  <a:gd name="T37" fmla="*/ 4 h 10"/>
                  <a:gd name="T38" fmla="*/ 0 w 46"/>
                  <a:gd name="T39" fmla="*/ 10 h 10"/>
                  <a:gd name="T40" fmla="*/ 46 w 46"/>
                  <a:gd name="T4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0">
                    <a:moveTo>
                      <a:pt x="46" y="10"/>
                    </a:moveTo>
                    <a:lnTo>
                      <a:pt x="46" y="4"/>
                    </a:lnTo>
                    <a:lnTo>
                      <a:pt x="46" y="3"/>
                    </a:lnTo>
                    <a:lnTo>
                      <a:pt x="46" y="3"/>
                    </a:lnTo>
                    <a:lnTo>
                      <a:pt x="45" y="2"/>
                    </a:lnTo>
                    <a:lnTo>
                      <a:pt x="45" y="1"/>
                    </a:lnTo>
                    <a:lnTo>
                      <a:pt x="45" y="1"/>
                    </a:lnTo>
                    <a:lnTo>
                      <a:pt x="44" y="1"/>
                    </a:lnTo>
                    <a:lnTo>
                      <a:pt x="43" y="0"/>
                    </a:lnTo>
                    <a:lnTo>
                      <a:pt x="43" y="0"/>
                    </a:lnTo>
                    <a:lnTo>
                      <a:pt x="3" y="0"/>
                    </a:lnTo>
                    <a:lnTo>
                      <a:pt x="2" y="0"/>
                    </a:lnTo>
                    <a:lnTo>
                      <a:pt x="2" y="1"/>
                    </a:lnTo>
                    <a:lnTo>
                      <a:pt x="1" y="1"/>
                    </a:lnTo>
                    <a:lnTo>
                      <a:pt x="1" y="1"/>
                    </a:lnTo>
                    <a:lnTo>
                      <a:pt x="0" y="2"/>
                    </a:lnTo>
                    <a:lnTo>
                      <a:pt x="0" y="3"/>
                    </a:lnTo>
                    <a:lnTo>
                      <a:pt x="0" y="3"/>
                    </a:lnTo>
                    <a:lnTo>
                      <a:pt x="0" y="4"/>
                    </a:lnTo>
                    <a:lnTo>
                      <a:pt x="0" y="10"/>
                    </a:lnTo>
                    <a:lnTo>
                      <a:pt x="4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9" name="Rectangle 47"/>
              <p:cNvSpPr>
                <a:spLocks noChangeArrowheads="1"/>
              </p:cNvSpPr>
              <p:nvPr/>
            </p:nvSpPr>
            <p:spPr bwMode="auto">
              <a:xfrm>
                <a:off x="4155" y="3250"/>
                <a:ext cx="46"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6" name="Rectangle 48"/>
              <p:cNvSpPr>
                <a:spLocks noChangeArrowheads="1"/>
              </p:cNvSpPr>
              <p:nvPr/>
            </p:nvSpPr>
            <p:spPr bwMode="auto">
              <a:xfrm>
                <a:off x="4155" y="3230"/>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7" name="Rectangle 49"/>
              <p:cNvSpPr>
                <a:spLocks noChangeArrowheads="1"/>
              </p:cNvSpPr>
              <p:nvPr/>
            </p:nvSpPr>
            <p:spPr bwMode="auto">
              <a:xfrm>
                <a:off x="4188" y="3230"/>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8" name="Rectangle 50"/>
              <p:cNvSpPr>
                <a:spLocks noChangeArrowheads="1"/>
              </p:cNvSpPr>
              <p:nvPr/>
            </p:nvSpPr>
            <p:spPr bwMode="auto">
              <a:xfrm>
                <a:off x="4171" y="3230"/>
                <a:ext cx="14"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9" name="Freeform 51"/>
              <p:cNvSpPr>
                <a:spLocks/>
              </p:cNvSpPr>
              <p:nvPr/>
            </p:nvSpPr>
            <p:spPr bwMode="auto">
              <a:xfrm>
                <a:off x="4157" y="3255"/>
                <a:ext cx="10" cy="6"/>
              </a:xfrm>
              <a:custGeom>
                <a:avLst/>
                <a:gdLst>
                  <a:gd name="T0" fmla="*/ 10 w 10"/>
                  <a:gd name="T1" fmla="*/ 6 h 6"/>
                  <a:gd name="T2" fmla="*/ 10 w 10"/>
                  <a:gd name="T3" fmla="*/ 1 h 6"/>
                  <a:gd name="T4" fmla="*/ 2 w 10"/>
                  <a:gd name="T5" fmla="*/ 0 h 6"/>
                  <a:gd name="T6" fmla="*/ 0 w 10"/>
                  <a:gd name="T7" fmla="*/ 6 h 6"/>
                  <a:gd name="T8" fmla="*/ 10 w 10"/>
                  <a:gd name="T9" fmla="*/ 6 h 6"/>
                </a:gdLst>
                <a:ahLst/>
                <a:cxnLst>
                  <a:cxn ang="0">
                    <a:pos x="T0" y="T1"/>
                  </a:cxn>
                  <a:cxn ang="0">
                    <a:pos x="T2" y="T3"/>
                  </a:cxn>
                  <a:cxn ang="0">
                    <a:pos x="T4" y="T5"/>
                  </a:cxn>
                  <a:cxn ang="0">
                    <a:pos x="T6" y="T7"/>
                  </a:cxn>
                  <a:cxn ang="0">
                    <a:pos x="T8" y="T9"/>
                  </a:cxn>
                </a:cxnLst>
                <a:rect l="0" t="0" r="r" b="b"/>
                <a:pathLst>
                  <a:path w="10" h="6">
                    <a:moveTo>
                      <a:pt x="10" y="6"/>
                    </a:moveTo>
                    <a:lnTo>
                      <a:pt x="10" y="1"/>
                    </a:lnTo>
                    <a:lnTo>
                      <a:pt x="2" y="0"/>
                    </a:lnTo>
                    <a:lnTo>
                      <a:pt x="0" y="6"/>
                    </a:lnTo>
                    <a:lnTo>
                      <a:pt x="10" y="6"/>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2" name="Freeform 52"/>
              <p:cNvSpPr>
                <a:spLocks/>
              </p:cNvSpPr>
              <p:nvPr/>
            </p:nvSpPr>
            <p:spPr bwMode="auto">
              <a:xfrm>
                <a:off x="4189" y="3255"/>
                <a:ext cx="10" cy="6"/>
              </a:xfrm>
              <a:custGeom>
                <a:avLst/>
                <a:gdLst>
                  <a:gd name="T0" fmla="*/ 0 w 10"/>
                  <a:gd name="T1" fmla="*/ 6 h 6"/>
                  <a:gd name="T2" fmla="*/ 0 w 10"/>
                  <a:gd name="T3" fmla="*/ 1 h 6"/>
                  <a:gd name="T4" fmla="*/ 8 w 10"/>
                  <a:gd name="T5" fmla="*/ 0 h 6"/>
                  <a:gd name="T6" fmla="*/ 10 w 10"/>
                  <a:gd name="T7" fmla="*/ 6 h 6"/>
                  <a:gd name="T8" fmla="*/ 0 w 10"/>
                  <a:gd name="T9" fmla="*/ 6 h 6"/>
                </a:gdLst>
                <a:ahLst/>
                <a:cxnLst>
                  <a:cxn ang="0">
                    <a:pos x="T0" y="T1"/>
                  </a:cxn>
                  <a:cxn ang="0">
                    <a:pos x="T2" y="T3"/>
                  </a:cxn>
                  <a:cxn ang="0">
                    <a:pos x="T4" y="T5"/>
                  </a:cxn>
                  <a:cxn ang="0">
                    <a:pos x="T6" y="T7"/>
                  </a:cxn>
                  <a:cxn ang="0">
                    <a:pos x="T8" y="T9"/>
                  </a:cxn>
                </a:cxnLst>
                <a:rect l="0" t="0" r="r" b="b"/>
                <a:pathLst>
                  <a:path w="10" h="6">
                    <a:moveTo>
                      <a:pt x="0" y="6"/>
                    </a:moveTo>
                    <a:lnTo>
                      <a:pt x="0" y="1"/>
                    </a:lnTo>
                    <a:lnTo>
                      <a:pt x="8" y="0"/>
                    </a:lnTo>
                    <a:lnTo>
                      <a:pt x="10" y="6"/>
                    </a:lnTo>
                    <a:lnTo>
                      <a:pt x="0" y="6"/>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3" name="Freeform 53"/>
              <p:cNvSpPr>
                <a:spLocks/>
              </p:cNvSpPr>
              <p:nvPr/>
            </p:nvSpPr>
            <p:spPr bwMode="auto">
              <a:xfrm>
                <a:off x="4169" y="3220"/>
                <a:ext cx="18" cy="4"/>
              </a:xfrm>
              <a:custGeom>
                <a:avLst/>
                <a:gdLst>
                  <a:gd name="T0" fmla="*/ 17 w 18"/>
                  <a:gd name="T1" fmla="*/ 4 h 4"/>
                  <a:gd name="T2" fmla="*/ 18 w 18"/>
                  <a:gd name="T3" fmla="*/ 4 h 4"/>
                  <a:gd name="T4" fmla="*/ 18 w 18"/>
                  <a:gd name="T5" fmla="*/ 4 h 4"/>
                  <a:gd name="T6" fmla="*/ 18 w 18"/>
                  <a:gd name="T7" fmla="*/ 4 h 4"/>
                  <a:gd name="T8" fmla="*/ 18 w 18"/>
                  <a:gd name="T9" fmla="*/ 4 h 4"/>
                  <a:gd name="T10" fmla="*/ 18 w 18"/>
                  <a:gd name="T11" fmla="*/ 1 h 4"/>
                  <a:gd name="T12" fmla="*/ 18 w 18"/>
                  <a:gd name="T13" fmla="*/ 0 h 4"/>
                  <a:gd name="T14" fmla="*/ 18 w 18"/>
                  <a:gd name="T15" fmla="*/ 0 h 4"/>
                  <a:gd name="T16" fmla="*/ 18 w 18"/>
                  <a:gd name="T17" fmla="*/ 0 h 4"/>
                  <a:gd name="T18" fmla="*/ 17 w 18"/>
                  <a:gd name="T19" fmla="*/ 0 h 4"/>
                  <a:gd name="T20" fmla="*/ 0 w 18"/>
                  <a:gd name="T21" fmla="*/ 0 h 4"/>
                  <a:gd name="T22" fmla="*/ 0 w 18"/>
                  <a:gd name="T23" fmla="*/ 0 h 4"/>
                  <a:gd name="T24" fmla="*/ 0 w 18"/>
                  <a:gd name="T25" fmla="*/ 0 h 4"/>
                  <a:gd name="T26" fmla="*/ 0 w 18"/>
                  <a:gd name="T27" fmla="*/ 0 h 4"/>
                  <a:gd name="T28" fmla="*/ 0 w 18"/>
                  <a:gd name="T29" fmla="*/ 1 h 4"/>
                  <a:gd name="T30" fmla="*/ 0 w 18"/>
                  <a:gd name="T31" fmla="*/ 4 h 4"/>
                  <a:gd name="T32" fmla="*/ 0 w 18"/>
                  <a:gd name="T33" fmla="*/ 4 h 4"/>
                  <a:gd name="T34" fmla="*/ 0 w 18"/>
                  <a:gd name="T35" fmla="*/ 4 h 4"/>
                  <a:gd name="T36" fmla="*/ 0 w 18"/>
                  <a:gd name="T37" fmla="*/ 4 h 4"/>
                  <a:gd name="T38" fmla="*/ 0 w 18"/>
                  <a:gd name="T39" fmla="*/ 4 h 4"/>
                  <a:gd name="T40" fmla="*/ 17 w 18"/>
                  <a:gd name="T4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4">
                    <a:moveTo>
                      <a:pt x="17" y="4"/>
                    </a:moveTo>
                    <a:lnTo>
                      <a:pt x="18" y="4"/>
                    </a:lnTo>
                    <a:lnTo>
                      <a:pt x="18" y="4"/>
                    </a:lnTo>
                    <a:lnTo>
                      <a:pt x="18" y="4"/>
                    </a:lnTo>
                    <a:lnTo>
                      <a:pt x="18" y="4"/>
                    </a:lnTo>
                    <a:lnTo>
                      <a:pt x="18" y="1"/>
                    </a:lnTo>
                    <a:lnTo>
                      <a:pt x="18" y="0"/>
                    </a:lnTo>
                    <a:lnTo>
                      <a:pt x="18" y="0"/>
                    </a:lnTo>
                    <a:lnTo>
                      <a:pt x="18" y="0"/>
                    </a:lnTo>
                    <a:lnTo>
                      <a:pt x="17" y="0"/>
                    </a:lnTo>
                    <a:lnTo>
                      <a:pt x="0" y="0"/>
                    </a:lnTo>
                    <a:lnTo>
                      <a:pt x="0" y="0"/>
                    </a:lnTo>
                    <a:lnTo>
                      <a:pt x="0" y="0"/>
                    </a:lnTo>
                    <a:lnTo>
                      <a:pt x="0" y="0"/>
                    </a:lnTo>
                    <a:lnTo>
                      <a:pt x="0" y="1"/>
                    </a:lnTo>
                    <a:lnTo>
                      <a:pt x="0" y="4"/>
                    </a:lnTo>
                    <a:lnTo>
                      <a:pt x="0" y="4"/>
                    </a:lnTo>
                    <a:lnTo>
                      <a:pt x="0" y="4"/>
                    </a:lnTo>
                    <a:lnTo>
                      <a:pt x="0" y="4"/>
                    </a:lnTo>
                    <a:lnTo>
                      <a:pt x="0" y="4"/>
                    </a:lnTo>
                    <a:lnTo>
                      <a:pt x="17" y="4"/>
                    </a:lnTo>
                    <a:close/>
                  </a:path>
                </a:pathLst>
              </a:custGeom>
              <a:solidFill>
                <a:srgbClr val="0000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7" name="Rectangle 54"/>
              <p:cNvSpPr>
                <a:spLocks noChangeArrowheads="1"/>
              </p:cNvSpPr>
              <p:nvPr/>
            </p:nvSpPr>
            <p:spPr bwMode="auto">
              <a:xfrm>
                <a:off x="4171" y="3212"/>
                <a:ext cx="14"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0" name="Freeform 55"/>
              <p:cNvSpPr>
                <a:spLocks/>
              </p:cNvSpPr>
              <p:nvPr/>
            </p:nvSpPr>
            <p:spPr bwMode="auto">
              <a:xfrm>
                <a:off x="4134" y="3234"/>
                <a:ext cx="7" cy="17"/>
              </a:xfrm>
              <a:custGeom>
                <a:avLst/>
                <a:gdLst>
                  <a:gd name="T0" fmla="*/ 7 w 7"/>
                  <a:gd name="T1" fmla="*/ 17 h 17"/>
                  <a:gd name="T2" fmla="*/ 7 w 7"/>
                  <a:gd name="T3" fmla="*/ 8 h 17"/>
                  <a:gd name="T4" fmla="*/ 7 w 7"/>
                  <a:gd name="T5" fmla="*/ 7 h 17"/>
                  <a:gd name="T6" fmla="*/ 7 w 7"/>
                  <a:gd name="T7" fmla="*/ 6 h 17"/>
                  <a:gd name="T8" fmla="*/ 7 w 7"/>
                  <a:gd name="T9" fmla="*/ 5 h 17"/>
                  <a:gd name="T10" fmla="*/ 6 w 7"/>
                  <a:gd name="T11" fmla="*/ 3 h 17"/>
                  <a:gd name="T12" fmla="*/ 6 w 7"/>
                  <a:gd name="T13" fmla="*/ 2 h 17"/>
                  <a:gd name="T14" fmla="*/ 5 w 7"/>
                  <a:gd name="T15" fmla="*/ 1 h 17"/>
                  <a:gd name="T16" fmla="*/ 5 w 7"/>
                  <a:gd name="T17" fmla="*/ 1 h 17"/>
                  <a:gd name="T18" fmla="*/ 4 w 7"/>
                  <a:gd name="T19" fmla="*/ 0 h 17"/>
                  <a:gd name="T20" fmla="*/ 3 w 7"/>
                  <a:gd name="T21" fmla="*/ 0 h 17"/>
                  <a:gd name="T22" fmla="*/ 3 w 7"/>
                  <a:gd name="T23" fmla="*/ 1 h 17"/>
                  <a:gd name="T24" fmla="*/ 2 w 7"/>
                  <a:gd name="T25" fmla="*/ 1 h 17"/>
                  <a:gd name="T26" fmla="*/ 1 w 7"/>
                  <a:gd name="T27" fmla="*/ 2 h 17"/>
                  <a:gd name="T28" fmla="*/ 1 w 7"/>
                  <a:gd name="T29" fmla="*/ 3 h 17"/>
                  <a:gd name="T30" fmla="*/ 0 w 7"/>
                  <a:gd name="T31" fmla="*/ 5 h 17"/>
                  <a:gd name="T32" fmla="*/ 0 w 7"/>
                  <a:gd name="T33" fmla="*/ 6 h 17"/>
                  <a:gd name="T34" fmla="*/ 0 w 7"/>
                  <a:gd name="T35" fmla="*/ 7 h 17"/>
                  <a:gd name="T36" fmla="*/ 0 w 7"/>
                  <a:gd name="T37" fmla="*/ 8 h 17"/>
                  <a:gd name="T38" fmla="*/ 0 w 7"/>
                  <a:gd name="T39" fmla="*/ 17 h 17"/>
                  <a:gd name="T40" fmla="*/ 7 w 7"/>
                  <a:gd name="T4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7">
                    <a:moveTo>
                      <a:pt x="7" y="17"/>
                    </a:moveTo>
                    <a:lnTo>
                      <a:pt x="7" y="8"/>
                    </a:lnTo>
                    <a:lnTo>
                      <a:pt x="7" y="7"/>
                    </a:lnTo>
                    <a:lnTo>
                      <a:pt x="7" y="6"/>
                    </a:lnTo>
                    <a:lnTo>
                      <a:pt x="7" y="5"/>
                    </a:lnTo>
                    <a:lnTo>
                      <a:pt x="6" y="3"/>
                    </a:lnTo>
                    <a:lnTo>
                      <a:pt x="6" y="2"/>
                    </a:lnTo>
                    <a:lnTo>
                      <a:pt x="5" y="1"/>
                    </a:lnTo>
                    <a:lnTo>
                      <a:pt x="5" y="1"/>
                    </a:lnTo>
                    <a:lnTo>
                      <a:pt x="4" y="0"/>
                    </a:lnTo>
                    <a:lnTo>
                      <a:pt x="3" y="0"/>
                    </a:lnTo>
                    <a:lnTo>
                      <a:pt x="3" y="1"/>
                    </a:lnTo>
                    <a:lnTo>
                      <a:pt x="2" y="1"/>
                    </a:lnTo>
                    <a:lnTo>
                      <a:pt x="1" y="2"/>
                    </a:lnTo>
                    <a:lnTo>
                      <a:pt x="1" y="3"/>
                    </a:lnTo>
                    <a:lnTo>
                      <a:pt x="0" y="5"/>
                    </a:lnTo>
                    <a:lnTo>
                      <a:pt x="0" y="6"/>
                    </a:lnTo>
                    <a:lnTo>
                      <a:pt x="0" y="7"/>
                    </a:lnTo>
                    <a:lnTo>
                      <a:pt x="0" y="8"/>
                    </a:lnTo>
                    <a:lnTo>
                      <a:pt x="0" y="17"/>
                    </a:lnTo>
                    <a:lnTo>
                      <a:pt x="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1" name="Freeform 56"/>
              <p:cNvSpPr>
                <a:spLocks/>
              </p:cNvSpPr>
              <p:nvPr/>
            </p:nvSpPr>
            <p:spPr bwMode="auto">
              <a:xfrm>
                <a:off x="4123" y="3253"/>
                <a:ext cx="30" cy="38"/>
              </a:xfrm>
              <a:custGeom>
                <a:avLst/>
                <a:gdLst>
                  <a:gd name="T0" fmla="*/ 30 w 30"/>
                  <a:gd name="T1" fmla="*/ 8 h 38"/>
                  <a:gd name="T2" fmla="*/ 16 w 30"/>
                  <a:gd name="T3" fmla="*/ 8 h 38"/>
                  <a:gd name="T4" fmla="*/ 16 w 30"/>
                  <a:gd name="T5" fmla="*/ 0 h 38"/>
                  <a:gd name="T6" fmla="*/ 12 w 30"/>
                  <a:gd name="T7" fmla="*/ 0 h 38"/>
                  <a:gd name="T8" fmla="*/ 12 w 30"/>
                  <a:gd name="T9" fmla="*/ 8 h 38"/>
                  <a:gd name="T10" fmla="*/ 0 w 30"/>
                  <a:gd name="T11" fmla="*/ 8 h 38"/>
                  <a:gd name="T12" fmla="*/ 0 w 30"/>
                  <a:gd name="T13" fmla="*/ 38 h 38"/>
                  <a:gd name="T14" fmla="*/ 30 w 30"/>
                  <a:gd name="T15" fmla="*/ 15 h 38"/>
                  <a:gd name="T16" fmla="*/ 30 w 30"/>
                  <a:gd name="T17"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8">
                    <a:moveTo>
                      <a:pt x="30" y="8"/>
                    </a:moveTo>
                    <a:lnTo>
                      <a:pt x="16" y="8"/>
                    </a:lnTo>
                    <a:lnTo>
                      <a:pt x="16" y="0"/>
                    </a:lnTo>
                    <a:lnTo>
                      <a:pt x="12" y="0"/>
                    </a:lnTo>
                    <a:lnTo>
                      <a:pt x="12" y="8"/>
                    </a:lnTo>
                    <a:lnTo>
                      <a:pt x="0" y="8"/>
                    </a:lnTo>
                    <a:lnTo>
                      <a:pt x="0" y="38"/>
                    </a:lnTo>
                    <a:lnTo>
                      <a:pt x="30" y="15"/>
                    </a:lnTo>
                    <a:lnTo>
                      <a:pt x="3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4" name="Freeform 57"/>
              <p:cNvSpPr>
                <a:spLocks/>
              </p:cNvSpPr>
              <p:nvPr/>
            </p:nvSpPr>
            <p:spPr bwMode="auto">
              <a:xfrm>
                <a:off x="4133" y="3223"/>
                <a:ext cx="9" cy="10"/>
              </a:xfrm>
              <a:custGeom>
                <a:avLst/>
                <a:gdLst>
                  <a:gd name="T0" fmla="*/ 5 w 9"/>
                  <a:gd name="T1" fmla="*/ 10 h 10"/>
                  <a:gd name="T2" fmla="*/ 5 w 9"/>
                  <a:gd name="T3" fmla="*/ 9 h 10"/>
                  <a:gd name="T4" fmla="*/ 6 w 9"/>
                  <a:gd name="T5" fmla="*/ 9 h 10"/>
                  <a:gd name="T6" fmla="*/ 7 w 9"/>
                  <a:gd name="T7" fmla="*/ 9 h 10"/>
                  <a:gd name="T8" fmla="*/ 8 w 9"/>
                  <a:gd name="T9" fmla="*/ 8 h 10"/>
                  <a:gd name="T10" fmla="*/ 8 w 9"/>
                  <a:gd name="T11" fmla="*/ 7 h 10"/>
                  <a:gd name="T12" fmla="*/ 9 w 9"/>
                  <a:gd name="T13" fmla="*/ 7 h 10"/>
                  <a:gd name="T14" fmla="*/ 9 w 9"/>
                  <a:gd name="T15" fmla="*/ 6 h 10"/>
                  <a:gd name="T16" fmla="*/ 9 w 9"/>
                  <a:gd name="T17" fmla="*/ 5 h 10"/>
                  <a:gd name="T18" fmla="*/ 9 w 9"/>
                  <a:gd name="T19" fmla="*/ 4 h 10"/>
                  <a:gd name="T20" fmla="*/ 9 w 9"/>
                  <a:gd name="T21" fmla="*/ 3 h 10"/>
                  <a:gd name="T22" fmla="*/ 8 w 9"/>
                  <a:gd name="T23" fmla="*/ 2 h 10"/>
                  <a:gd name="T24" fmla="*/ 8 w 9"/>
                  <a:gd name="T25" fmla="*/ 1 h 10"/>
                  <a:gd name="T26" fmla="*/ 7 w 9"/>
                  <a:gd name="T27" fmla="*/ 1 h 10"/>
                  <a:gd name="T28" fmla="*/ 6 w 9"/>
                  <a:gd name="T29" fmla="*/ 0 h 10"/>
                  <a:gd name="T30" fmla="*/ 5 w 9"/>
                  <a:gd name="T31" fmla="*/ 0 h 10"/>
                  <a:gd name="T32" fmla="*/ 5 w 9"/>
                  <a:gd name="T33" fmla="*/ 0 h 10"/>
                  <a:gd name="T34" fmla="*/ 4 w 9"/>
                  <a:gd name="T35" fmla="*/ 0 h 10"/>
                  <a:gd name="T36" fmla="*/ 3 w 9"/>
                  <a:gd name="T37" fmla="*/ 0 h 10"/>
                  <a:gd name="T38" fmla="*/ 2 w 9"/>
                  <a:gd name="T39" fmla="*/ 1 h 10"/>
                  <a:gd name="T40" fmla="*/ 2 w 9"/>
                  <a:gd name="T41" fmla="*/ 1 h 10"/>
                  <a:gd name="T42" fmla="*/ 1 w 9"/>
                  <a:gd name="T43" fmla="*/ 2 h 10"/>
                  <a:gd name="T44" fmla="*/ 1 w 9"/>
                  <a:gd name="T45" fmla="*/ 3 h 10"/>
                  <a:gd name="T46" fmla="*/ 0 w 9"/>
                  <a:gd name="T47" fmla="*/ 4 h 10"/>
                  <a:gd name="T48" fmla="*/ 0 w 9"/>
                  <a:gd name="T49" fmla="*/ 5 h 10"/>
                  <a:gd name="T50" fmla="*/ 0 w 9"/>
                  <a:gd name="T51" fmla="*/ 6 h 10"/>
                  <a:gd name="T52" fmla="*/ 1 w 9"/>
                  <a:gd name="T53" fmla="*/ 7 h 10"/>
                  <a:gd name="T54" fmla="*/ 1 w 9"/>
                  <a:gd name="T55" fmla="*/ 7 h 10"/>
                  <a:gd name="T56" fmla="*/ 2 w 9"/>
                  <a:gd name="T57" fmla="*/ 8 h 10"/>
                  <a:gd name="T58" fmla="*/ 2 w 9"/>
                  <a:gd name="T59" fmla="*/ 9 h 10"/>
                  <a:gd name="T60" fmla="*/ 3 w 9"/>
                  <a:gd name="T61" fmla="*/ 9 h 10"/>
                  <a:gd name="T62" fmla="*/ 4 w 9"/>
                  <a:gd name="T63" fmla="*/ 9 h 10"/>
                  <a:gd name="T64" fmla="*/ 5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5" y="10"/>
                    </a:moveTo>
                    <a:lnTo>
                      <a:pt x="5" y="9"/>
                    </a:lnTo>
                    <a:lnTo>
                      <a:pt x="6" y="9"/>
                    </a:lnTo>
                    <a:lnTo>
                      <a:pt x="7" y="9"/>
                    </a:lnTo>
                    <a:lnTo>
                      <a:pt x="8" y="8"/>
                    </a:lnTo>
                    <a:lnTo>
                      <a:pt x="8" y="7"/>
                    </a:lnTo>
                    <a:lnTo>
                      <a:pt x="9" y="7"/>
                    </a:lnTo>
                    <a:lnTo>
                      <a:pt x="9" y="6"/>
                    </a:lnTo>
                    <a:lnTo>
                      <a:pt x="9" y="5"/>
                    </a:lnTo>
                    <a:lnTo>
                      <a:pt x="9" y="4"/>
                    </a:lnTo>
                    <a:lnTo>
                      <a:pt x="9" y="3"/>
                    </a:lnTo>
                    <a:lnTo>
                      <a:pt x="8" y="2"/>
                    </a:lnTo>
                    <a:lnTo>
                      <a:pt x="8" y="1"/>
                    </a:lnTo>
                    <a:lnTo>
                      <a:pt x="7" y="1"/>
                    </a:lnTo>
                    <a:lnTo>
                      <a:pt x="6" y="0"/>
                    </a:lnTo>
                    <a:lnTo>
                      <a:pt x="5" y="0"/>
                    </a:lnTo>
                    <a:lnTo>
                      <a:pt x="5" y="0"/>
                    </a:lnTo>
                    <a:lnTo>
                      <a:pt x="4" y="0"/>
                    </a:lnTo>
                    <a:lnTo>
                      <a:pt x="3" y="0"/>
                    </a:lnTo>
                    <a:lnTo>
                      <a:pt x="2" y="1"/>
                    </a:lnTo>
                    <a:lnTo>
                      <a:pt x="2" y="1"/>
                    </a:lnTo>
                    <a:lnTo>
                      <a:pt x="1" y="2"/>
                    </a:lnTo>
                    <a:lnTo>
                      <a:pt x="1" y="3"/>
                    </a:lnTo>
                    <a:lnTo>
                      <a:pt x="0" y="4"/>
                    </a:lnTo>
                    <a:lnTo>
                      <a:pt x="0" y="5"/>
                    </a:lnTo>
                    <a:lnTo>
                      <a:pt x="0" y="6"/>
                    </a:lnTo>
                    <a:lnTo>
                      <a:pt x="1" y="7"/>
                    </a:lnTo>
                    <a:lnTo>
                      <a:pt x="1" y="7"/>
                    </a:lnTo>
                    <a:lnTo>
                      <a:pt x="2" y="8"/>
                    </a:lnTo>
                    <a:lnTo>
                      <a:pt x="2" y="9"/>
                    </a:lnTo>
                    <a:lnTo>
                      <a:pt x="3" y="9"/>
                    </a:lnTo>
                    <a:lnTo>
                      <a:pt x="4" y="9"/>
                    </a:lnTo>
                    <a:lnTo>
                      <a:pt x="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5" name="Freeform 58"/>
              <p:cNvSpPr>
                <a:spLocks/>
              </p:cNvSpPr>
              <p:nvPr/>
            </p:nvSpPr>
            <p:spPr bwMode="auto">
              <a:xfrm>
                <a:off x="4164" y="3270"/>
                <a:ext cx="27" cy="2"/>
              </a:xfrm>
              <a:custGeom>
                <a:avLst/>
                <a:gdLst>
                  <a:gd name="T0" fmla="*/ 27 w 27"/>
                  <a:gd name="T1" fmla="*/ 2 h 2"/>
                  <a:gd name="T2" fmla="*/ 26 w 27"/>
                  <a:gd name="T3" fmla="*/ 0 h 2"/>
                  <a:gd name="T4" fmla="*/ 1 w 27"/>
                  <a:gd name="T5" fmla="*/ 0 h 2"/>
                  <a:gd name="T6" fmla="*/ 0 w 27"/>
                  <a:gd name="T7" fmla="*/ 2 h 2"/>
                  <a:gd name="T8" fmla="*/ 27 w 27"/>
                  <a:gd name="T9" fmla="*/ 2 h 2"/>
                </a:gdLst>
                <a:ahLst/>
                <a:cxnLst>
                  <a:cxn ang="0">
                    <a:pos x="T0" y="T1"/>
                  </a:cxn>
                  <a:cxn ang="0">
                    <a:pos x="T2" y="T3"/>
                  </a:cxn>
                  <a:cxn ang="0">
                    <a:pos x="T4" y="T5"/>
                  </a:cxn>
                  <a:cxn ang="0">
                    <a:pos x="T6" y="T7"/>
                  </a:cxn>
                  <a:cxn ang="0">
                    <a:pos x="T8" y="T9"/>
                  </a:cxn>
                </a:cxnLst>
                <a:rect l="0" t="0" r="r" b="b"/>
                <a:pathLst>
                  <a:path w="27" h="2">
                    <a:moveTo>
                      <a:pt x="27" y="2"/>
                    </a:moveTo>
                    <a:lnTo>
                      <a:pt x="26" y="0"/>
                    </a:lnTo>
                    <a:lnTo>
                      <a:pt x="1" y="0"/>
                    </a:lnTo>
                    <a:lnTo>
                      <a:pt x="0" y="2"/>
                    </a:lnTo>
                    <a:lnTo>
                      <a:pt x="2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6" name="Freeform 59"/>
              <p:cNvSpPr>
                <a:spLocks/>
              </p:cNvSpPr>
              <p:nvPr/>
            </p:nvSpPr>
            <p:spPr bwMode="auto">
              <a:xfrm>
                <a:off x="4161" y="3275"/>
                <a:ext cx="33" cy="3"/>
              </a:xfrm>
              <a:custGeom>
                <a:avLst/>
                <a:gdLst>
                  <a:gd name="T0" fmla="*/ 33 w 33"/>
                  <a:gd name="T1" fmla="*/ 3 h 3"/>
                  <a:gd name="T2" fmla="*/ 31 w 33"/>
                  <a:gd name="T3" fmla="*/ 0 h 3"/>
                  <a:gd name="T4" fmla="*/ 2 w 33"/>
                  <a:gd name="T5" fmla="*/ 0 h 3"/>
                  <a:gd name="T6" fmla="*/ 0 w 33"/>
                  <a:gd name="T7" fmla="*/ 3 h 3"/>
                  <a:gd name="T8" fmla="*/ 33 w 33"/>
                  <a:gd name="T9" fmla="*/ 3 h 3"/>
                </a:gdLst>
                <a:ahLst/>
                <a:cxnLst>
                  <a:cxn ang="0">
                    <a:pos x="T0" y="T1"/>
                  </a:cxn>
                  <a:cxn ang="0">
                    <a:pos x="T2" y="T3"/>
                  </a:cxn>
                  <a:cxn ang="0">
                    <a:pos x="T4" y="T5"/>
                  </a:cxn>
                  <a:cxn ang="0">
                    <a:pos x="T6" y="T7"/>
                  </a:cxn>
                  <a:cxn ang="0">
                    <a:pos x="T8" y="T9"/>
                  </a:cxn>
                </a:cxnLst>
                <a:rect l="0" t="0" r="r" b="b"/>
                <a:pathLst>
                  <a:path w="33" h="3">
                    <a:moveTo>
                      <a:pt x="33" y="3"/>
                    </a:moveTo>
                    <a:lnTo>
                      <a:pt x="31" y="0"/>
                    </a:lnTo>
                    <a:lnTo>
                      <a:pt x="2" y="0"/>
                    </a:lnTo>
                    <a:lnTo>
                      <a:pt x="0" y="3"/>
                    </a:lnTo>
                    <a:lnTo>
                      <a:pt x="3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4" name="Freeform 60"/>
              <p:cNvSpPr>
                <a:spLocks/>
              </p:cNvSpPr>
              <p:nvPr/>
            </p:nvSpPr>
            <p:spPr bwMode="auto">
              <a:xfrm>
                <a:off x="4156" y="3280"/>
                <a:ext cx="43" cy="8"/>
              </a:xfrm>
              <a:custGeom>
                <a:avLst/>
                <a:gdLst>
                  <a:gd name="T0" fmla="*/ 39 w 43"/>
                  <a:gd name="T1" fmla="*/ 0 h 8"/>
                  <a:gd name="T2" fmla="*/ 4 w 43"/>
                  <a:gd name="T3" fmla="*/ 0 h 8"/>
                  <a:gd name="T4" fmla="*/ 0 w 43"/>
                  <a:gd name="T5" fmla="*/ 8 h 8"/>
                  <a:gd name="T6" fmla="*/ 43 w 43"/>
                  <a:gd name="T7" fmla="*/ 8 h 8"/>
                  <a:gd name="T8" fmla="*/ 39 w 43"/>
                  <a:gd name="T9" fmla="*/ 0 h 8"/>
                </a:gdLst>
                <a:ahLst/>
                <a:cxnLst>
                  <a:cxn ang="0">
                    <a:pos x="T0" y="T1"/>
                  </a:cxn>
                  <a:cxn ang="0">
                    <a:pos x="T2" y="T3"/>
                  </a:cxn>
                  <a:cxn ang="0">
                    <a:pos x="T4" y="T5"/>
                  </a:cxn>
                  <a:cxn ang="0">
                    <a:pos x="T6" y="T7"/>
                  </a:cxn>
                  <a:cxn ang="0">
                    <a:pos x="T8" y="T9"/>
                  </a:cxn>
                </a:cxnLst>
                <a:rect l="0" t="0" r="r" b="b"/>
                <a:pathLst>
                  <a:path w="43" h="8">
                    <a:moveTo>
                      <a:pt x="39" y="0"/>
                    </a:moveTo>
                    <a:lnTo>
                      <a:pt x="4" y="0"/>
                    </a:lnTo>
                    <a:lnTo>
                      <a:pt x="0" y="8"/>
                    </a:lnTo>
                    <a:lnTo>
                      <a:pt x="43" y="8"/>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5" name="Freeform 61"/>
              <p:cNvSpPr>
                <a:spLocks/>
              </p:cNvSpPr>
              <p:nvPr/>
            </p:nvSpPr>
            <p:spPr bwMode="auto">
              <a:xfrm>
                <a:off x="4147" y="3270"/>
                <a:ext cx="17" cy="20"/>
              </a:xfrm>
              <a:custGeom>
                <a:avLst/>
                <a:gdLst>
                  <a:gd name="T0" fmla="*/ 4 w 17"/>
                  <a:gd name="T1" fmla="*/ 20 h 20"/>
                  <a:gd name="T2" fmla="*/ 17 w 17"/>
                  <a:gd name="T3" fmla="*/ 0 h 20"/>
                  <a:gd name="T4" fmla="*/ 15 w 17"/>
                  <a:gd name="T5" fmla="*/ 0 h 20"/>
                  <a:gd name="T6" fmla="*/ 0 w 17"/>
                  <a:gd name="T7" fmla="*/ 20 h 20"/>
                  <a:gd name="T8" fmla="*/ 4 w 17"/>
                  <a:gd name="T9" fmla="*/ 20 h 20"/>
                </a:gdLst>
                <a:ahLst/>
                <a:cxnLst>
                  <a:cxn ang="0">
                    <a:pos x="T0" y="T1"/>
                  </a:cxn>
                  <a:cxn ang="0">
                    <a:pos x="T2" y="T3"/>
                  </a:cxn>
                  <a:cxn ang="0">
                    <a:pos x="T4" y="T5"/>
                  </a:cxn>
                  <a:cxn ang="0">
                    <a:pos x="T6" y="T7"/>
                  </a:cxn>
                  <a:cxn ang="0">
                    <a:pos x="T8" y="T9"/>
                  </a:cxn>
                </a:cxnLst>
                <a:rect l="0" t="0" r="r" b="b"/>
                <a:pathLst>
                  <a:path w="17" h="20">
                    <a:moveTo>
                      <a:pt x="4" y="20"/>
                    </a:moveTo>
                    <a:lnTo>
                      <a:pt x="17" y="0"/>
                    </a:lnTo>
                    <a:lnTo>
                      <a:pt x="15" y="0"/>
                    </a:lnTo>
                    <a:lnTo>
                      <a:pt x="0" y="20"/>
                    </a:lnTo>
                    <a:lnTo>
                      <a:pt x="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6" name="Freeform 62"/>
              <p:cNvSpPr>
                <a:spLocks/>
              </p:cNvSpPr>
              <p:nvPr/>
            </p:nvSpPr>
            <p:spPr bwMode="auto">
              <a:xfrm>
                <a:off x="4192" y="3270"/>
                <a:ext cx="17" cy="20"/>
              </a:xfrm>
              <a:custGeom>
                <a:avLst/>
                <a:gdLst>
                  <a:gd name="T0" fmla="*/ 12 w 17"/>
                  <a:gd name="T1" fmla="*/ 20 h 20"/>
                  <a:gd name="T2" fmla="*/ 0 w 17"/>
                  <a:gd name="T3" fmla="*/ 0 h 20"/>
                  <a:gd name="T4" fmla="*/ 2 w 17"/>
                  <a:gd name="T5" fmla="*/ 0 h 20"/>
                  <a:gd name="T6" fmla="*/ 17 w 17"/>
                  <a:gd name="T7" fmla="*/ 20 h 20"/>
                  <a:gd name="T8" fmla="*/ 12 w 17"/>
                  <a:gd name="T9" fmla="*/ 20 h 20"/>
                </a:gdLst>
                <a:ahLst/>
                <a:cxnLst>
                  <a:cxn ang="0">
                    <a:pos x="T0" y="T1"/>
                  </a:cxn>
                  <a:cxn ang="0">
                    <a:pos x="T2" y="T3"/>
                  </a:cxn>
                  <a:cxn ang="0">
                    <a:pos x="T4" y="T5"/>
                  </a:cxn>
                  <a:cxn ang="0">
                    <a:pos x="T6" y="T7"/>
                  </a:cxn>
                  <a:cxn ang="0">
                    <a:pos x="T8" y="T9"/>
                  </a:cxn>
                </a:cxnLst>
                <a:rect l="0" t="0" r="r" b="b"/>
                <a:pathLst>
                  <a:path w="17" h="20">
                    <a:moveTo>
                      <a:pt x="12" y="20"/>
                    </a:moveTo>
                    <a:lnTo>
                      <a:pt x="0" y="0"/>
                    </a:lnTo>
                    <a:lnTo>
                      <a:pt x="2" y="0"/>
                    </a:lnTo>
                    <a:lnTo>
                      <a:pt x="17" y="20"/>
                    </a:lnTo>
                    <a:lnTo>
                      <a:pt x="1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7" name="Freeform 64"/>
            <p:cNvSpPr>
              <a:spLocks noEditPoints="1"/>
            </p:cNvSpPr>
            <p:nvPr/>
          </p:nvSpPr>
          <p:spPr bwMode="auto">
            <a:xfrm>
              <a:off x="3883" y="2964"/>
              <a:ext cx="351" cy="17"/>
            </a:xfrm>
            <a:custGeom>
              <a:avLst/>
              <a:gdLst>
                <a:gd name="T0" fmla="*/ 0 w 351"/>
                <a:gd name="T1" fmla="*/ 0 h 17"/>
                <a:gd name="T2" fmla="*/ 351 w 351"/>
                <a:gd name="T3" fmla="*/ 0 h 17"/>
                <a:gd name="T4" fmla="*/ 351 w 351"/>
                <a:gd name="T5" fmla="*/ 6 h 17"/>
                <a:gd name="T6" fmla="*/ 0 w 351"/>
                <a:gd name="T7" fmla="*/ 6 h 17"/>
                <a:gd name="T8" fmla="*/ 0 w 351"/>
                <a:gd name="T9" fmla="*/ 0 h 17"/>
                <a:gd name="T10" fmla="*/ 0 w 351"/>
                <a:gd name="T11" fmla="*/ 11 h 17"/>
                <a:gd name="T12" fmla="*/ 351 w 351"/>
                <a:gd name="T13" fmla="*/ 11 h 17"/>
                <a:gd name="T14" fmla="*/ 351 w 351"/>
                <a:gd name="T15" fmla="*/ 17 h 17"/>
                <a:gd name="T16" fmla="*/ 0 w 351"/>
                <a:gd name="T17" fmla="*/ 17 h 17"/>
                <a:gd name="T18" fmla="*/ 0 w 351"/>
                <a:gd name="T1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1" h="17">
                  <a:moveTo>
                    <a:pt x="0" y="0"/>
                  </a:moveTo>
                  <a:lnTo>
                    <a:pt x="351" y="0"/>
                  </a:lnTo>
                  <a:lnTo>
                    <a:pt x="351" y="6"/>
                  </a:lnTo>
                  <a:lnTo>
                    <a:pt x="0" y="6"/>
                  </a:lnTo>
                  <a:lnTo>
                    <a:pt x="0" y="0"/>
                  </a:lnTo>
                  <a:close/>
                  <a:moveTo>
                    <a:pt x="0" y="11"/>
                  </a:moveTo>
                  <a:lnTo>
                    <a:pt x="351" y="11"/>
                  </a:lnTo>
                  <a:lnTo>
                    <a:pt x="351" y="17"/>
                  </a:lnTo>
                  <a:lnTo>
                    <a:pt x="0" y="17"/>
                  </a:lnTo>
                  <a:lnTo>
                    <a:pt x="0" y="1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65"/>
            <p:cNvSpPr>
              <a:spLocks noEditPoints="1"/>
            </p:cNvSpPr>
            <p:nvPr/>
          </p:nvSpPr>
          <p:spPr bwMode="auto">
            <a:xfrm>
              <a:off x="3908" y="2798"/>
              <a:ext cx="630" cy="357"/>
            </a:xfrm>
            <a:custGeom>
              <a:avLst/>
              <a:gdLst>
                <a:gd name="T0" fmla="*/ 7 w 630"/>
                <a:gd name="T1" fmla="*/ 357 h 357"/>
                <a:gd name="T2" fmla="*/ 630 w 630"/>
                <a:gd name="T3" fmla="*/ 14 h 357"/>
                <a:gd name="T4" fmla="*/ 627 w 630"/>
                <a:gd name="T5" fmla="*/ 9 h 357"/>
                <a:gd name="T6" fmla="*/ 4 w 630"/>
                <a:gd name="T7" fmla="*/ 352 h 357"/>
                <a:gd name="T8" fmla="*/ 7 w 630"/>
                <a:gd name="T9" fmla="*/ 357 h 357"/>
                <a:gd name="T10" fmla="*/ 2 w 630"/>
                <a:gd name="T11" fmla="*/ 347 h 357"/>
                <a:gd name="T12" fmla="*/ 625 w 630"/>
                <a:gd name="T13" fmla="*/ 5 h 357"/>
                <a:gd name="T14" fmla="*/ 623 w 630"/>
                <a:gd name="T15" fmla="*/ 0 h 357"/>
                <a:gd name="T16" fmla="*/ 0 w 630"/>
                <a:gd name="T17" fmla="*/ 342 h 357"/>
                <a:gd name="T18" fmla="*/ 2 w 630"/>
                <a:gd name="T19" fmla="*/ 34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357">
                  <a:moveTo>
                    <a:pt x="7" y="357"/>
                  </a:moveTo>
                  <a:lnTo>
                    <a:pt x="630" y="14"/>
                  </a:lnTo>
                  <a:lnTo>
                    <a:pt x="627" y="9"/>
                  </a:lnTo>
                  <a:lnTo>
                    <a:pt x="4" y="352"/>
                  </a:lnTo>
                  <a:lnTo>
                    <a:pt x="7" y="357"/>
                  </a:lnTo>
                  <a:close/>
                  <a:moveTo>
                    <a:pt x="2" y="347"/>
                  </a:moveTo>
                  <a:lnTo>
                    <a:pt x="625" y="5"/>
                  </a:lnTo>
                  <a:lnTo>
                    <a:pt x="623" y="0"/>
                  </a:lnTo>
                  <a:lnTo>
                    <a:pt x="0" y="342"/>
                  </a:lnTo>
                  <a:lnTo>
                    <a:pt x="2" y="34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090" name="Picture 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8" y="2919"/>
              <a:ext cx="63"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1" name="Picture 6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86" y="2956"/>
              <a:ext cx="6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2" name="Picture 6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80" y="3371"/>
              <a:ext cx="18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3" name="Picture 6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80" y="3371"/>
              <a:ext cx="18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65" y="2564"/>
              <a:ext cx="18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 name="Picture 7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65" y="2564"/>
              <a:ext cx="18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72"/>
            <p:cNvSpPr>
              <a:spLocks noChangeArrowheads="1"/>
            </p:cNvSpPr>
            <p:nvPr/>
          </p:nvSpPr>
          <p:spPr bwMode="auto">
            <a:xfrm>
              <a:off x="3986" y="2467"/>
              <a:ext cx="1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京都大学</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Rectangle 73"/>
            <p:cNvSpPr>
              <a:spLocks noChangeArrowheads="1"/>
            </p:cNvSpPr>
            <p:nvPr/>
          </p:nvSpPr>
          <p:spPr bwMode="auto">
            <a:xfrm>
              <a:off x="4174" y="2467"/>
              <a:ext cx="13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iPS</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Rectangle 74"/>
            <p:cNvSpPr>
              <a:spLocks noChangeArrowheads="1"/>
            </p:cNvSpPr>
            <p:nvPr/>
          </p:nvSpPr>
          <p:spPr bwMode="auto">
            <a:xfrm>
              <a:off x="4252" y="2467"/>
              <a:ext cx="21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細胞研究所</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4" name="Line 75"/>
            <p:cNvSpPr>
              <a:spLocks noChangeShapeType="1"/>
            </p:cNvSpPr>
            <p:nvPr/>
          </p:nvSpPr>
          <p:spPr bwMode="auto">
            <a:xfrm flipV="1">
              <a:off x="3470" y="3301"/>
              <a:ext cx="561" cy="127"/>
            </a:xfrm>
            <a:prstGeom prst="line">
              <a:avLst/>
            </a:prstGeom>
            <a:noFill/>
            <a:ln w="14288" cap="flat">
              <a:solidFill>
                <a:srgbClr val="72A37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00" name="Picture 7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88" y="3683"/>
              <a:ext cx="68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1" name="Picture 7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88" y="3683"/>
              <a:ext cx="68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 name="Rectangle 78"/>
            <p:cNvSpPr>
              <a:spLocks noChangeArrowheads="1"/>
            </p:cNvSpPr>
            <p:nvPr/>
          </p:nvSpPr>
          <p:spPr bwMode="auto">
            <a:xfrm>
              <a:off x="2837" y="3709"/>
              <a:ext cx="18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Meiryo UI" pitchFamily="50" charset="-128"/>
                  <a:ea typeface="Meiryo UI" pitchFamily="50" charset="-128"/>
                  <a:cs typeface="ＭＳ Ｐゴシック" pitchFamily="50" charset="-128"/>
                </a:rPr>
                <a:t>PMDA</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6" name="Rectangle 79"/>
            <p:cNvSpPr>
              <a:spLocks noChangeArrowheads="1"/>
            </p:cNvSpPr>
            <p:nvPr/>
          </p:nvSpPr>
          <p:spPr bwMode="auto">
            <a:xfrm>
              <a:off x="2981" y="3709"/>
              <a:ext cx="13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Meiryo UI" pitchFamily="50" charset="-128"/>
                  <a:ea typeface="Meiryo UI" pitchFamily="50" charset="-128"/>
                  <a:cs typeface="ＭＳ Ｐゴシック" pitchFamily="50" charset="-128"/>
                </a:rPr>
                <a:t>関西支部</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04" name="Picture 8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57" y="3274"/>
              <a:ext cx="74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 name="Picture 8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57" y="3274"/>
              <a:ext cx="74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 name="Picture 8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804" y="3324"/>
              <a:ext cx="650"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3"/>
            <p:cNvSpPr>
              <a:spLocks noChangeArrowheads="1"/>
            </p:cNvSpPr>
            <p:nvPr/>
          </p:nvSpPr>
          <p:spPr bwMode="auto">
            <a:xfrm>
              <a:off x="2799" y="3319"/>
              <a:ext cx="657" cy="329"/>
            </a:xfrm>
            <a:prstGeom prst="rect">
              <a:avLst/>
            </a:prstGeom>
            <a:noFill/>
            <a:ln w="95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08" name="Picture 8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88" y="3609"/>
              <a:ext cx="68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9" name="Picture 8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88" y="3609"/>
              <a:ext cx="685"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86"/>
            <p:cNvSpPr>
              <a:spLocks noChangeArrowheads="1"/>
            </p:cNvSpPr>
            <p:nvPr/>
          </p:nvSpPr>
          <p:spPr bwMode="auto">
            <a:xfrm>
              <a:off x="2838" y="3635"/>
              <a:ext cx="181"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Meiryo UI" pitchFamily="50" charset="-128"/>
                  <a:ea typeface="Meiryo UI" pitchFamily="50" charset="-128"/>
                  <a:cs typeface="ＭＳ Ｐゴシック" pitchFamily="50" charset="-128"/>
                </a:rPr>
                <a:t>AMED</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5" name="Rectangle 87"/>
            <p:cNvSpPr>
              <a:spLocks noChangeArrowheads="1"/>
            </p:cNvSpPr>
            <p:nvPr/>
          </p:nvSpPr>
          <p:spPr bwMode="auto">
            <a:xfrm>
              <a:off x="2981" y="3635"/>
              <a:ext cx="21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Meiryo UI" pitchFamily="50" charset="-128"/>
                  <a:ea typeface="Meiryo UI" pitchFamily="50" charset="-128"/>
                  <a:cs typeface="ＭＳ Ｐゴシック" pitchFamily="50" charset="-128"/>
                </a:rPr>
                <a:t>創薬支援戦略部</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12" name="Picture 8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63" y="3271"/>
              <a:ext cx="74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3" name="Picture 8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63" y="3271"/>
              <a:ext cx="74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Rectangle 90"/>
            <p:cNvSpPr>
              <a:spLocks noChangeArrowheads="1"/>
            </p:cNvSpPr>
            <p:nvPr/>
          </p:nvSpPr>
          <p:spPr bwMode="auto">
            <a:xfrm>
              <a:off x="2808" y="3300"/>
              <a:ext cx="304"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1" i="0" u="none" strike="noStrike" cap="none" normalizeH="0" baseline="0" smtClean="0">
                  <a:ln>
                    <a:noFill/>
                  </a:ln>
                  <a:solidFill>
                    <a:srgbClr val="000000"/>
                  </a:solidFill>
                  <a:effectLst/>
                  <a:latin typeface="Meiryo UI" pitchFamily="50" charset="-128"/>
                  <a:ea typeface="Meiryo UI" pitchFamily="50" charset="-128"/>
                  <a:cs typeface="ＭＳ Ｐゴシック" pitchFamily="50" charset="-128"/>
                </a:rPr>
                <a:t>うめきた（グランフロント大阪）</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7" name="Freeform 91"/>
            <p:cNvSpPr>
              <a:spLocks/>
            </p:cNvSpPr>
            <p:nvPr/>
          </p:nvSpPr>
          <p:spPr bwMode="auto">
            <a:xfrm>
              <a:off x="4477" y="2295"/>
              <a:ext cx="1411" cy="1723"/>
            </a:xfrm>
            <a:custGeom>
              <a:avLst/>
              <a:gdLst>
                <a:gd name="T0" fmla="*/ 226 w 1411"/>
                <a:gd name="T1" fmla="*/ 0 h 1723"/>
                <a:gd name="T2" fmla="*/ 423 w 1411"/>
                <a:gd name="T3" fmla="*/ 0 h 1723"/>
                <a:gd name="T4" fmla="*/ 423 w 1411"/>
                <a:gd name="T5" fmla="*/ 0 h 1723"/>
                <a:gd name="T6" fmla="*/ 720 w 1411"/>
                <a:gd name="T7" fmla="*/ 0 h 1723"/>
                <a:gd name="T8" fmla="*/ 1411 w 1411"/>
                <a:gd name="T9" fmla="*/ 0 h 1723"/>
                <a:gd name="T10" fmla="*/ 1411 w 1411"/>
                <a:gd name="T11" fmla="*/ 288 h 1723"/>
                <a:gd name="T12" fmla="*/ 1411 w 1411"/>
                <a:gd name="T13" fmla="*/ 288 h 1723"/>
                <a:gd name="T14" fmla="*/ 1411 w 1411"/>
                <a:gd name="T15" fmla="*/ 718 h 1723"/>
                <a:gd name="T16" fmla="*/ 1411 w 1411"/>
                <a:gd name="T17" fmla="*/ 1723 h 1723"/>
                <a:gd name="T18" fmla="*/ 720 w 1411"/>
                <a:gd name="T19" fmla="*/ 1723 h 1723"/>
                <a:gd name="T20" fmla="*/ 423 w 1411"/>
                <a:gd name="T21" fmla="*/ 1723 h 1723"/>
                <a:gd name="T22" fmla="*/ 423 w 1411"/>
                <a:gd name="T23" fmla="*/ 1723 h 1723"/>
                <a:gd name="T24" fmla="*/ 226 w 1411"/>
                <a:gd name="T25" fmla="*/ 1723 h 1723"/>
                <a:gd name="T26" fmla="*/ 226 w 1411"/>
                <a:gd name="T27" fmla="*/ 718 h 1723"/>
                <a:gd name="T28" fmla="*/ 0 w 1411"/>
                <a:gd name="T29" fmla="*/ 692 h 1723"/>
                <a:gd name="T30" fmla="*/ 226 w 1411"/>
                <a:gd name="T31" fmla="*/ 288 h 1723"/>
                <a:gd name="T32" fmla="*/ 226 w 1411"/>
                <a:gd name="T33" fmla="*/ 0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1" h="1723">
                  <a:moveTo>
                    <a:pt x="226" y="0"/>
                  </a:moveTo>
                  <a:lnTo>
                    <a:pt x="423" y="0"/>
                  </a:lnTo>
                  <a:lnTo>
                    <a:pt x="423" y="0"/>
                  </a:lnTo>
                  <a:lnTo>
                    <a:pt x="720" y="0"/>
                  </a:lnTo>
                  <a:lnTo>
                    <a:pt x="1411" y="0"/>
                  </a:lnTo>
                  <a:lnTo>
                    <a:pt x="1411" y="288"/>
                  </a:lnTo>
                  <a:lnTo>
                    <a:pt x="1411" y="288"/>
                  </a:lnTo>
                  <a:lnTo>
                    <a:pt x="1411" y="718"/>
                  </a:lnTo>
                  <a:lnTo>
                    <a:pt x="1411" y="1723"/>
                  </a:lnTo>
                  <a:lnTo>
                    <a:pt x="720" y="1723"/>
                  </a:lnTo>
                  <a:lnTo>
                    <a:pt x="423" y="1723"/>
                  </a:lnTo>
                  <a:lnTo>
                    <a:pt x="423" y="1723"/>
                  </a:lnTo>
                  <a:lnTo>
                    <a:pt x="226" y="1723"/>
                  </a:lnTo>
                  <a:lnTo>
                    <a:pt x="226" y="718"/>
                  </a:lnTo>
                  <a:lnTo>
                    <a:pt x="0" y="692"/>
                  </a:lnTo>
                  <a:lnTo>
                    <a:pt x="226" y="288"/>
                  </a:lnTo>
                  <a:lnTo>
                    <a:pt x="226" y="0"/>
                  </a:lnTo>
                  <a:close/>
                </a:path>
              </a:pathLst>
            </a:custGeom>
            <a:solidFill>
              <a:srgbClr val="EAE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8" name="Freeform 92"/>
            <p:cNvSpPr>
              <a:spLocks/>
            </p:cNvSpPr>
            <p:nvPr/>
          </p:nvSpPr>
          <p:spPr bwMode="auto">
            <a:xfrm>
              <a:off x="4477" y="2295"/>
              <a:ext cx="1411" cy="1723"/>
            </a:xfrm>
            <a:custGeom>
              <a:avLst/>
              <a:gdLst>
                <a:gd name="T0" fmla="*/ 226 w 1411"/>
                <a:gd name="T1" fmla="*/ 0 h 1723"/>
                <a:gd name="T2" fmla="*/ 423 w 1411"/>
                <a:gd name="T3" fmla="*/ 0 h 1723"/>
                <a:gd name="T4" fmla="*/ 423 w 1411"/>
                <a:gd name="T5" fmla="*/ 0 h 1723"/>
                <a:gd name="T6" fmla="*/ 720 w 1411"/>
                <a:gd name="T7" fmla="*/ 0 h 1723"/>
                <a:gd name="T8" fmla="*/ 1411 w 1411"/>
                <a:gd name="T9" fmla="*/ 0 h 1723"/>
                <a:gd name="T10" fmla="*/ 1411 w 1411"/>
                <a:gd name="T11" fmla="*/ 288 h 1723"/>
                <a:gd name="T12" fmla="*/ 1411 w 1411"/>
                <a:gd name="T13" fmla="*/ 288 h 1723"/>
                <a:gd name="T14" fmla="*/ 1411 w 1411"/>
                <a:gd name="T15" fmla="*/ 718 h 1723"/>
                <a:gd name="T16" fmla="*/ 1411 w 1411"/>
                <a:gd name="T17" fmla="*/ 1723 h 1723"/>
                <a:gd name="T18" fmla="*/ 720 w 1411"/>
                <a:gd name="T19" fmla="*/ 1723 h 1723"/>
                <a:gd name="T20" fmla="*/ 423 w 1411"/>
                <a:gd name="T21" fmla="*/ 1723 h 1723"/>
                <a:gd name="T22" fmla="*/ 423 w 1411"/>
                <a:gd name="T23" fmla="*/ 1723 h 1723"/>
                <a:gd name="T24" fmla="*/ 226 w 1411"/>
                <a:gd name="T25" fmla="*/ 1723 h 1723"/>
                <a:gd name="T26" fmla="*/ 226 w 1411"/>
                <a:gd name="T27" fmla="*/ 718 h 1723"/>
                <a:gd name="T28" fmla="*/ 0 w 1411"/>
                <a:gd name="T29" fmla="*/ 692 h 1723"/>
                <a:gd name="T30" fmla="*/ 226 w 1411"/>
                <a:gd name="T31" fmla="*/ 288 h 1723"/>
                <a:gd name="T32" fmla="*/ 226 w 1411"/>
                <a:gd name="T33" fmla="*/ 0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1" h="1723">
                  <a:moveTo>
                    <a:pt x="226" y="0"/>
                  </a:moveTo>
                  <a:lnTo>
                    <a:pt x="423" y="0"/>
                  </a:lnTo>
                  <a:lnTo>
                    <a:pt x="423" y="0"/>
                  </a:lnTo>
                  <a:lnTo>
                    <a:pt x="720" y="0"/>
                  </a:lnTo>
                  <a:lnTo>
                    <a:pt x="1411" y="0"/>
                  </a:lnTo>
                  <a:lnTo>
                    <a:pt x="1411" y="288"/>
                  </a:lnTo>
                  <a:lnTo>
                    <a:pt x="1411" y="288"/>
                  </a:lnTo>
                  <a:lnTo>
                    <a:pt x="1411" y="718"/>
                  </a:lnTo>
                  <a:lnTo>
                    <a:pt x="1411" y="1723"/>
                  </a:lnTo>
                  <a:lnTo>
                    <a:pt x="720" y="1723"/>
                  </a:lnTo>
                  <a:lnTo>
                    <a:pt x="423" y="1723"/>
                  </a:lnTo>
                  <a:lnTo>
                    <a:pt x="423" y="1723"/>
                  </a:lnTo>
                  <a:lnTo>
                    <a:pt x="226" y="1723"/>
                  </a:lnTo>
                  <a:lnTo>
                    <a:pt x="226" y="718"/>
                  </a:lnTo>
                  <a:lnTo>
                    <a:pt x="0" y="692"/>
                  </a:lnTo>
                  <a:lnTo>
                    <a:pt x="226" y="288"/>
                  </a:lnTo>
                  <a:lnTo>
                    <a:pt x="226" y="0"/>
                  </a:lnTo>
                  <a:close/>
                </a:path>
              </a:pathLst>
            </a:custGeom>
            <a:noFill/>
            <a:ln w="476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17" name="Picture 9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41" y="2748"/>
              <a:ext cx="613"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8" name="Picture 9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41" y="3599"/>
              <a:ext cx="616"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9" name="Picture 9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238" y="2339"/>
              <a:ext cx="616"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 name="Picture 96"/>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238" y="2339"/>
              <a:ext cx="616"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1" name="Picture 97"/>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241" y="3177"/>
              <a:ext cx="61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2" name="Picture 9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684" y="2336"/>
              <a:ext cx="550"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3" name="Picture 99"/>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684" y="2336"/>
              <a:ext cx="550"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Rectangle 100"/>
            <p:cNvSpPr>
              <a:spLocks noChangeArrowheads="1"/>
            </p:cNvSpPr>
            <p:nvPr/>
          </p:nvSpPr>
          <p:spPr bwMode="auto">
            <a:xfrm>
              <a:off x="4776" y="2410"/>
              <a:ext cx="2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医薬基盤・</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0" name="Rectangle 101"/>
            <p:cNvSpPr>
              <a:spLocks noChangeArrowheads="1"/>
            </p:cNvSpPr>
            <p:nvPr/>
          </p:nvSpPr>
          <p:spPr bwMode="auto">
            <a:xfrm>
              <a:off x="4776" y="2497"/>
              <a:ext cx="20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健康・栄養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1" name="Rectangle 102"/>
            <p:cNvSpPr>
              <a:spLocks noChangeArrowheads="1"/>
            </p:cNvSpPr>
            <p:nvPr/>
          </p:nvSpPr>
          <p:spPr bwMode="auto">
            <a:xfrm>
              <a:off x="4776" y="2584"/>
              <a:ext cx="13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研究所</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27" name="Picture 10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687" y="2741"/>
              <a:ext cx="55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 name="Picture 10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687" y="2741"/>
              <a:ext cx="55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Rectangle 105"/>
            <p:cNvSpPr>
              <a:spLocks noChangeArrowheads="1"/>
            </p:cNvSpPr>
            <p:nvPr/>
          </p:nvSpPr>
          <p:spPr bwMode="auto">
            <a:xfrm>
              <a:off x="4778" y="2795"/>
              <a:ext cx="18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大阪大学・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3" name="Rectangle 106"/>
            <p:cNvSpPr>
              <a:spLocks noChangeArrowheads="1"/>
            </p:cNvSpPr>
            <p:nvPr/>
          </p:nvSpPr>
          <p:spPr bwMode="auto">
            <a:xfrm>
              <a:off x="4778" y="2869"/>
              <a:ext cx="15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FFFFFF"/>
                  </a:solidFill>
                  <a:effectLst/>
                  <a:latin typeface="Meiryo UI" pitchFamily="50" charset="-128"/>
                  <a:ea typeface="Meiryo UI" pitchFamily="50" charset="-128"/>
                  <a:cs typeface="ＭＳ Ｐゴシック" pitchFamily="50" charset="-128"/>
                </a:rPr>
                <a:t>大阪大学</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4" name="Rectangle 107"/>
            <p:cNvSpPr>
              <a:spLocks noChangeArrowheads="1"/>
            </p:cNvSpPr>
            <p:nvPr/>
          </p:nvSpPr>
          <p:spPr bwMode="auto">
            <a:xfrm>
              <a:off x="4778" y="2943"/>
              <a:ext cx="122"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医学部</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5" name="Rectangle 108"/>
            <p:cNvSpPr>
              <a:spLocks noChangeArrowheads="1"/>
            </p:cNvSpPr>
            <p:nvPr/>
          </p:nvSpPr>
          <p:spPr bwMode="auto">
            <a:xfrm>
              <a:off x="4778" y="3020"/>
              <a:ext cx="15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附属病院</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33" name="Picture 109"/>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687" y="3160"/>
              <a:ext cx="55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4" name="Picture 11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687" y="3160"/>
              <a:ext cx="55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111"/>
            <p:cNvSpPr>
              <a:spLocks noChangeArrowheads="1"/>
            </p:cNvSpPr>
            <p:nvPr/>
          </p:nvSpPr>
          <p:spPr bwMode="auto">
            <a:xfrm>
              <a:off x="4778" y="3236"/>
              <a:ext cx="20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国立循環器</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55" name="Rectangle 112"/>
            <p:cNvSpPr>
              <a:spLocks noChangeArrowheads="1"/>
            </p:cNvSpPr>
            <p:nvPr/>
          </p:nvSpPr>
          <p:spPr bwMode="auto">
            <a:xfrm>
              <a:off x="4778" y="3323"/>
              <a:ext cx="13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病研究</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24" name="Rectangle 113"/>
            <p:cNvSpPr>
              <a:spLocks noChangeArrowheads="1"/>
            </p:cNvSpPr>
            <p:nvPr/>
          </p:nvSpPr>
          <p:spPr bwMode="auto">
            <a:xfrm>
              <a:off x="4778" y="3410"/>
              <a:ext cx="13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センター</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38" name="Picture 114"/>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690" y="3576"/>
              <a:ext cx="551"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9" name="Picture 115"/>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690" y="3576"/>
              <a:ext cx="551"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5" name="Rectangle 116"/>
            <p:cNvSpPr>
              <a:spLocks noChangeArrowheads="1"/>
            </p:cNvSpPr>
            <p:nvPr/>
          </p:nvSpPr>
          <p:spPr bwMode="auto">
            <a:xfrm>
              <a:off x="4777" y="3667"/>
              <a:ext cx="20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理化学研究所</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26" name="Rectangle 117"/>
            <p:cNvSpPr>
              <a:spLocks noChangeArrowheads="1"/>
            </p:cNvSpPr>
            <p:nvPr/>
          </p:nvSpPr>
          <p:spPr bwMode="auto">
            <a:xfrm>
              <a:off x="4777" y="3741"/>
              <a:ext cx="23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生命システム研</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29" name="Rectangle 118"/>
            <p:cNvSpPr>
              <a:spLocks noChangeArrowheads="1"/>
            </p:cNvSpPr>
            <p:nvPr/>
          </p:nvSpPr>
          <p:spPr bwMode="auto">
            <a:xfrm>
              <a:off x="4777" y="3815"/>
              <a:ext cx="1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究センター</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43" name="Picture 11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442" y="2993"/>
              <a:ext cx="18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4" name="Picture 120"/>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442" y="2993"/>
              <a:ext cx="18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 name="Rectangle 121"/>
            <p:cNvSpPr>
              <a:spLocks noChangeArrowheads="1"/>
            </p:cNvSpPr>
            <p:nvPr/>
          </p:nvSpPr>
          <p:spPr bwMode="auto">
            <a:xfrm>
              <a:off x="2962" y="2897"/>
              <a:ext cx="26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神戸医療産業都市</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46" name="Picture 122"/>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827" y="3727"/>
              <a:ext cx="18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 name="Picture 12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27" y="3727"/>
              <a:ext cx="18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 name="Rectangle 124"/>
            <p:cNvSpPr>
              <a:spLocks noChangeArrowheads="1"/>
            </p:cNvSpPr>
            <p:nvPr/>
          </p:nvSpPr>
          <p:spPr bwMode="auto">
            <a:xfrm>
              <a:off x="3705" y="3813"/>
              <a:ext cx="25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京都大学原子炉実験所</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49" name="Picture 125"/>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520" y="3777"/>
              <a:ext cx="18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 name="Picture 126"/>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520" y="3777"/>
              <a:ext cx="18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 name="Rectangle 127"/>
            <p:cNvSpPr>
              <a:spLocks noChangeArrowheads="1"/>
            </p:cNvSpPr>
            <p:nvPr/>
          </p:nvSpPr>
          <p:spPr bwMode="auto">
            <a:xfrm>
              <a:off x="3192" y="38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40" name="Rectangle 131"/>
            <p:cNvSpPr>
              <a:spLocks noChangeArrowheads="1"/>
            </p:cNvSpPr>
            <p:nvPr/>
          </p:nvSpPr>
          <p:spPr bwMode="auto">
            <a:xfrm>
              <a:off x="3526" y="3382"/>
              <a:ext cx="17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大阪市立大学</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56" name="Picture 132"/>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058" y="3448"/>
              <a:ext cx="18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 name="Picture 133"/>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058" y="3448"/>
              <a:ext cx="18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1" name="Rectangle 134"/>
            <p:cNvSpPr>
              <a:spLocks noChangeArrowheads="1"/>
            </p:cNvSpPr>
            <p:nvPr/>
          </p:nvSpPr>
          <p:spPr bwMode="auto">
            <a:xfrm>
              <a:off x="3602" y="3458"/>
              <a:ext cx="17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大阪府立大学</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42" name="Rectangle 135"/>
            <p:cNvSpPr>
              <a:spLocks noChangeArrowheads="1"/>
            </p:cNvSpPr>
            <p:nvPr/>
          </p:nvSpPr>
          <p:spPr bwMode="auto">
            <a:xfrm>
              <a:off x="2910" y="3002"/>
              <a:ext cx="2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理化学研究所（神戸研究所）、</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45" name="Rectangle 136"/>
            <p:cNvSpPr>
              <a:spLocks noChangeArrowheads="1"/>
            </p:cNvSpPr>
            <p:nvPr/>
          </p:nvSpPr>
          <p:spPr bwMode="auto">
            <a:xfrm>
              <a:off x="3436" y="3002"/>
              <a:ext cx="6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スー</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48" name="Rectangle 137"/>
            <p:cNvSpPr>
              <a:spLocks noChangeArrowheads="1"/>
            </p:cNvSpPr>
            <p:nvPr/>
          </p:nvSpPr>
          <p:spPr bwMode="auto">
            <a:xfrm>
              <a:off x="2910" y="3052"/>
              <a:ext cx="2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パーコンピューター京、</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1" name="Rectangle 138"/>
            <p:cNvSpPr>
              <a:spLocks noChangeArrowheads="1"/>
            </p:cNvSpPr>
            <p:nvPr/>
          </p:nvSpPr>
          <p:spPr bwMode="auto">
            <a:xfrm>
              <a:off x="2910" y="3099"/>
              <a:ext cx="20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先端医療センター病院</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2" name="Rectangle 139"/>
            <p:cNvSpPr>
              <a:spLocks noChangeArrowheads="1"/>
            </p:cNvSpPr>
            <p:nvPr/>
          </p:nvSpPr>
          <p:spPr bwMode="auto">
            <a:xfrm>
              <a:off x="2910" y="3146"/>
              <a:ext cx="2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神戸医療機器開発センター</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3" name="Rectangle 140"/>
            <p:cNvSpPr>
              <a:spLocks noChangeArrowheads="1"/>
            </p:cNvSpPr>
            <p:nvPr/>
          </p:nvSpPr>
          <p:spPr bwMode="auto">
            <a:xfrm>
              <a:off x="2910" y="3196"/>
              <a:ext cx="26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国際医療開発センター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65" name="Picture 14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290" y="2865"/>
              <a:ext cx="18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6" name="Picture 14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4290" y="2865"/>
              <a:ext cx="18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4" name="Rectangle 143"/>
            <p:cNvSpPr>
              <a:spLocks noChangeArrowheads="1"/>
            </p:cNvSpPr>
            <p:nvPr/>
          </p:nvSpPr>
          <p:spPr bwMode="auto">
            <a:xfrm>
              <a:off x="3884" y="2723"/>
              <a:ext cx="172"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大阪医科大学</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5" name="Rectangle 144"/>
            <p:cNvSpPr>
              <a:spLocks noChangeArrowheads="1"/>
            </p:cNvSpPr>
            <p:nvPr/>
          </p:nvSpPr>
          <p:spPr bwMode="auto">
            <a:xfrm>
              <a:off x="3577" y="2546"/>
              <a:ext cx="3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京大先端医療機器開発・臨床研究センター</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8" name="Rectangle 145"/>
            <p:cNvSpPr>
              <a:spLocks noChangeArrowheads="1"/>
            </p:cNvSpPr>
            <p:nvPr/>
          </p:nvSpPr>
          <p:spPr bwMode="auto">
            <a:xfrm>
              <a:off x="3577" y="2596"/>
              <a:ext cx="31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メディカルイノベーションセンター</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59" name="Rectangle 146"/>
            <p:cNvSpPr>
              <a:spLocks noChangeArrowheads="1"/>
            </p:cNvSpPr>
            <p:nvPr/>
          </p:nvSpPr>
          <p:spPr bwMode="auto">
            <a:xfrm>
              <a:off x="3577" y="2643"/>
              <a:ext cx="31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500" b="0"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京都市成長産業創造センターなど</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71" name="Picture 147"/>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829" y="2564"/>
              <a:ext cx="18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2" name="Picture 148"/>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829" y="2564"/>
              <a:ext cx="18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 name="Rectangle 149"/>
            <p:cNvSpPr>
              <a:spLocks noChangeArrowheads="1"/>
            </p:cNvSpPr>
            <p:nvPr/>
          </p:nvSpPr>
          <p:spPr bwMode="auto">
            <a:xfrm>
              <a:off x="2731" y="2518"/>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S</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1" name="Rectangle 150"/>
            <p:cNvSpPr>
              <a:spLocks noChangeArrowheads="1"/>
            </p:cNvSpPr>
            <p:nvPr/>
          </p:nvSpPr>
          <p:spPr bwMode="auto">
            <a:xfrm>
              <a:off x="2763" y="2518"/>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P</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2" name="Rectangle 151"/>
            <p:cNvSpPr>
              <a:spLocks noChangeArrowheads="1"/>
            </p:cNvSpPr>
            <p:nvPr/>
          </p:nvSpPr>
          <p:spPr bwMode="auto">
            <a:xfrm>
              <a:off x="2794" y="2518"/>
              <a:ext cx="1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ring</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3" name="Rectangle 152"/>
            <p:cNvSpPr>
              <a:spLocks noChangeArrowheads="1"/>
            </p:cNvSpPr>
            <p:nvPr/>
          </p:nvSpPr>
          <p:spPr bwMode="auto">
            <a:xfrm>
              <a:off x="2894" y="2518"/>
              <a:ext cx="7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4" name="Rectangle 153"/>
            <p:cNvSpPr>
              <a:spLocks noChangeArrowheads="1"/>
            </p:cNvSpPr>
            <p:nvPr/>
          </p:nvSpPr>
          <p:spPr bwMode="auto">
            <a:xfrm>
              <a:off x="2916" y="2518"/>
              <a:ext cx="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1" i="0" u="none" strike="noStrike" cap="none" normalizeH="0" baseline="0" smtClean="0">
                  <a:ln>
                    <a:noFill/>
                  </a:ln>
                  <a:solidFill>
                    <a:srgbClr val="000000"/>
                  </a:solidFill>
                  <a:effectLst/>
                  <a:latin typeface="メイリオ" pitchFamily="50" charset="-128"/>
                  <a:ea typeface="メイリオ" pitchFamily="50" charset="-128"/>
                  <a:cs typeface="ＭＳ Ｐゴシック" pitchFamily="50" charset="-128"/>
                </a:rPr>
                <a:t>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67" name="Freeform 154"/>
            <p:cNvSpPr>
              <a:spLocks/>
            </p:cNvSpPr>
            <p:nvPr/>
          </p:nvSpPr>
          <p:spPr bwMode="auto">
            <a:xfrm>
              <a:off x="2941" y="2285"/>
              <a:ext cx="1436" cy="101"/>
            </a:xfrm>
            <a:custGeom>
              <a:avLst/>
              <a:gdLst>
                <a:gd name="T0" fmla="*/ 0 w 7344"/>
                <a:gd name="T1" fmla="*/ 80 h 480"/>
                <a:gd name="T2" fmla="*/ 80 w 7344"/>
                <a:gd name="T3" fmla="*/ 0 h 480"/>
                <a:gd name="T4" fmla="*/ 7264 w 7344"/>
                <a:gd name="T5" fmla="*/ 0 h 480"/>
                <a:gd name="T6" fmla="*/ 7344 w 7344"/>
                <a:gd name="T7" fmla="*/ 80 h 480"/>
                <a:gd name="T8" fmla="*/ 7344 w 7344"/>
                <a:gd name="T9" fmla="*/ 400 h 480"/>
                <a:gd name="T10" fmla="*/ 7264 w 7344"/>
                <a:gd name="T11" fmla="*/ 480 h 480"/>
                <a:gd name="T12" fmla="*/ 80 w 7344"/>
                <a:gd name="T13" fmla="*/ 480 h 480"/>
                <a:gd name="T14" fmla="*/ 0 w 7344"/>
                <a:gd name="T15" fmla="*/ 400 h 480"/>
                <a:gd name="T16" fmla="*/ 0 w 7344"/>
                <a:gd name="T17" fmla="*/ 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44" h="480">
                  <a:moveTo>
                    <a:pt x="0" y="80"/>
                  </a:moveTo>
                  <a:cubicBezTo>
                    <a:pt x="0" y="36"/>
                    <a:pt x="36" y="0"/>
                    <a:pt x="80" y="0"/>
                  </a:cubicBezTo>
                  <a:lnTo>
                    <a:pt x="7264" y="0"/>
                  </a:lnTo>
                  <a:cubicBezTo>
                    <a:pt x="7309" y="0"/>
                    <a:pt x="7344" y="36"/>
                    <a:pt x="7344" y="80"/>
                  </a:cubicBezTo>
                  <a:lnTo>
                    <a:pt x="7344" y="400"/>
                  </a:lnTo>
                  <a:cubicBezTo>
                    <a:pt x="7344" y="445"/>
                    <a:pt x="7309" y="480"/>
                    <a:pt x="7264" y="480"/>
                  </a:cubicBezTo>
                  <a:lnTo>
                    <a:pt x="80" y="480"/>
                  </a:lnTo>
                  <a:cubicBezTo>
                    <a:pt x="36" y="480"/>
                    <a:pt x="0" y="445"/>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8" name="Freeform 155"/>
            <p:cNvSpPr>
              <a:spLocks/>
            </p:cNvSpPr>
            <p:nvPr/>
          </p:nvSpPr>
          <p:spPr bwMode="auto">
            <a:xfrm>
              <a:off x="2941" y="2285"/>
              <a:ext cx="1436" cy="101"/>
            </a:xfrm>
            <a:custGeom>
              <a:avLst/>
              <a:gdLst>
                <a:gd name="T0" fmla="*/ 0 w 7344"/>
                <a:gd name="T1" fmla="*/ 80 h 480"/>
                <a:gd name="T2" fmla="*/ 80 w 7344"/>
                <a:gd name="T3" fmla="*/ 0 h 480"/>
                <a:gd name="T4" fmla="*/ 7264 w 7344"/>
                <a:gd name="T5" fmla="*/ 0 h 480"/>
                <a:gd name="T6" fmla="*/ 7344 w 7344"/>
                <a:gd name="T7" fmla="*/ 80 h 480"/>
                <a:gd name="T8" fmla="*/ 7344 w 7344"/>
                <a:gd name="T9" fmla="*/ 400 h 480"/>
                <a:gd name="T10" fmla="*/ 7264 w 7344"/>
                <a:gd name="T11" fmla="*/ 480 h 480"/>
                <a:gd name="T12" fmla="*/ 80 w 7344"/>
                <a:gd name="T13" fmla="*/ 480 h 480"/>
                <a:gd name="T14" fmla="*/ 0 w 7344"/>
                <a:gd name="T15" fmla="*/ 400 h 480"/>
                <a:gd name="T16" fmla="*/ 0 w 7344"/>
                <a:gd name="T17" fmla="*/ 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44" h="480">
                  <a:moveTo>
                    <a:pt x="0" y="80"/>
                  </a:moveTo>
                  <a:cubicBezTo>
                    <a:pt x="0" y="36"/>
                    <a:pt x="36" y="0"/>
                    <a:pt x="80" y="0"/>
                  </a:cubicBezTo>
                  <a:lnTo>
                    <a:pt x="7264" y="0"/>
                  </a:lnTo>
                  <a:cubicBezTo>
                    <a:pt x="7309" y="0"/>
                    <a:pt x="7344" y="36"/>
                    <a:pt x="7344" y="80"/>
                  </a:cubicBezTo>
                  <a:lnTo>
                    <a:pt x="7344" y="400"/>
                  </a:lnTo>
                  <a:cubicBezTo>
                    <a:pt x="7344" y="445"/>
                    <a:pt x="7309" y="480"/>
                    <a:pt x="7264" y="480"/>
                  </a:cubicBezTo>
                  <a:lnTo>
                    <a:pt x="80" y="480"/>
                  </a:lnTo>
                  <a:cubicBezTo>
                    <a:pt x="36" y="480"/>
                    <a:pt x="0" y="445"/>
                    <a:pt x="0" y="400"/>
                  </a:cubicBezTo>
                  <a:lnTo>
                    <a:pt x="0" y="80"/>
                  </a:lnTo>
                  <a:close/>
                </a:path>
              </a:pathLst>
            </a:custGeom>
            <a:noFill/>
            <a:ln w="4763" cap="flat">
              <a:solidFill>
                <a:srgbClr val="DB535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9" name="Rectangle 156"/>
            <p:cNvSpPr>
              <a:spLocks noChangeArrowheads="1"/>
            </p:cNvSpPr>
            <p:nvPr/>
          </p:nvSpPr>
          <p:spPr bwMode="auto">
            <a:xfrm>
              <a:off x="2976" y="2305"/>
              <a:ext cx="516"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関西のライフサイエンスクラスター</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181" name="Picture 157"/>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033" y="3311"/>
              <a:ext cx="1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2" name="Picture 158"/>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4033" y="3311"/>
              <a:ext cx="1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0" name="Rectangle 159"/>
            <p:cNvSpPr>
              <a:spLocks noChangeArrowheads="1"/>
            </p:cNvSpPr>
            <p:nvPr/>
          </p:nvSpPr>
          <p:spPr bwMode="auto">
            <a:xfrm>
              <a:off x="3501" y="3322"/>
              <a:ext cx="40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sz="500" dirty="0" smtClean="0">
                  <a:solidFill>
                    <a:srgbClr val="000000"/>
                  </a:solidFill>
                  <a:latin typeface="メイリオ" pitchFamily="50" charset="-128"/>
                  <a:ea typeface="メイリオ" pitchFamily="50" charset="-128"/>
                </a:rPr>
                <a:t>大阪国際がん</a:t>
              </a:r>
              <a:r>
                <a:rPr kumimoji="1" lang="ja-JP" altLang="ja-JP" sz="500" b="0" i="0" u="none" strike="noStrike" cap="none" normalizeH="0" baseline="0" dirty="0" smtClean="0">
                  <a:ln>
                    <a:noFill/>
                  </a:ln>
                  <a:solidFill>
                    <a:srgbClr val="000000"/>
                  </a:solidFill>
                  <a:effectLst/>
                  <a:latin typeface="メイリオ" pitchFamily="50" charset="-128"/>
                  <a:ea typeface="メイリオ" pitchFamily="50" charset="-128"/>
                  <a:cs typeface="ＭＳ Ｐゴシック" pitchFamily="50" charset="-128"/>
                </a:rPr>
                <a:t>センター</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3" name="Rectangle 160"/>
            <p:cNvSpPr>
              <a:spLocks noChangeArrowheads="1"/>
            </p:cNvSpPr>
            <p:nvPr/>
          </p:nvSpPr>
          <p:spPr bwMode="auto">
            <a:xfrm>
              <a:off x="4198" y="2765"/>
              <a:ext cx="11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北大阪</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4" name="Rectangle 161"/>
            <p:cNvSpPr>
              <a:spLocks noChangeArrowheads="1"/>
            </p:cNvSpPr>
            <p:nvPr/>
          </p:nvSpPr>
          <p:spPr bwMode="auto">
            <a:xfrm>
              <a:off x="4198" y="2842"/>
              <a:ext cx="115"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バイオ</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5" name="Rectangle 162"/>
            <p:cNvSpPr>
              <a:spLocks noChangeArrowheads="1"/>
            </p:cNvSpPr>
            <p:nvPr/>
          </p:nvSpPr>
          <p:spPr bwMode="auto">
            <a:xfrm>
              <a:off x="4198" y="2916"/>
              <a:ext cx="156"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クラスター</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6" name="Rectangle 163"/>
            <p:cNvSpPr>
              <a:spLocks noChangeArrowheads="1"/>
            </p:cNvSpPr>
            <p:nvPr/>
          </p:nvSpPr>
          <p:spPr bwMode="auto">
            <a:xfrm>
              <a:off x="5805" y="3932"/>
              <a:ext cx="11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rgbClr val="676A55"/>
                  </a:solidFill>
                  <a:effectLst/>
                  <a:latin typeface="Arial" pitchFamily="34" charset="0"/>
                  <a:ea typeface="ＭＳ Ｐゴシック" pitchFamily="50" charset="-128"/>
                  <a:cs typeface="ＭＳ Ｐゴシック" pitchFamily="50" charset="-128"/>
                </a:rPr>
                <a:t>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77" name="Rectangle 164"/>
            <p:cNvSpPr>
              <a:spLocks noChangeArrowheads="1"/>
            </p:cNvSpPr>
            <p:nvPr/>
          </p:nvSpPr>
          <p:spPr bwMode="auto">
            <a:xfrm>
              <a:off x="4876" y="2207"/>
              <a:ext cx="826" cy="1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8" name="Rectangle 165"/>
            <p:cNvSpPr>
              <a:spLocks noChangeArrowheads="1"/>
            </p:cNvSpPr>
            <p:nvPr/>
          </p:nvSpPr>
          <p:spPr bwMode="auto">
            <a:xfrm>
              <a:off x="4909" y="2223"/>
              <a:ext cx="41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1" i="0" u="none" strike="noStrike" cap="none" normalizeH="0" baseline="0" smtClean="0">
                  <a:ln>
                    <a:noFill/>
                  </a:ln>
                  <a:solidFill>
                    <a:srgbClr val="FFFFFF"/>
                  </a:solidFill>
                  <a:effectLst/>
                  <a:latin typeface="Meiryo UI" pitchFamily="50" charset="-128"/>
                  <a:ea typeface="Meiryo UI" pitchFamily="50" charset="-128"/>
                  <a:cs typeface="ＭＳ Ｐゴシック" pitchFamily="50" charset="-128"/>
                </a:rPr>
                <a:t>大阪の主な医療・研究機関</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Tree>
    <p:extLst>
      <p:ext uri="{BB962C8B-B14F-4D97-AF65-F5344CB8AC3E}">
        <p14:creationId xmlns:p14="http://schemas.microsoft.com/office/powerpoint/2010/main" val="1662025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lumMod val="75000"/>
            </a:schemeClr>
          </a:solidFill>
        </a:ln>
      </a:spPr>
      <a:bodyPr rtlCol="0" anchor="t"/>
      <a:lstStyle>
        <a:defPPr marL="182563" indent="-182563" algn="ctr">
          <a:defRPr kumimoji="1"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1600" dirty="0" smtClean="0">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5478</TotalTime>
  <Words>2429</Words>
  <Application>Microsoft Office PowerPoint</Application>
  <PresentationFormat>A4 210 x 297 mm</PresentationFormat>
  <Paragraphs>1250</Paragraphs>
  <Slides>76</Slides>
  <Notes>3</Notes>
  <HiddenSlides>0</HiddenSlides>
  <MMClips>0</MMClips>
  <ScaleCrop>false</ScaleCrop>
  <HeadingPairs>
    <vt:vector size="4" baseType="variant">
      <vt:variant>
        <vt:lpstr>テーマ</vt:lpstr>
      </vt:variant>
      <vt:variant>
        <vt:i4>1</vt:i4>
      </vt:variant>
      <vt:variant>
        <vt:lpstr>スライド タイトル</vt:lpstr>
      </vt:variant>
      <vt:variant>
        <vt:i4>76</vt:i4>
      </vt:variant>
    </vt:vector>
  </HeadingPairs>
  <TitlesOfParts>
    <vt:vector size="77" baseType="lpstr">
      <vt:lpstr>Office ​​テーマ</vt:lpstr>
      <vt:lpstr>大阪から「いのち輝く未来社会」をめざすビジョン(案) 【中間とりまとめ】</vt:lpstr>
      <vt:lpstr>目次</vt:lpstr>
      <vt:lpstr>はじめに</vt:lpstr>
      <vt:lpstr>１　ビジョンの目的</vt:lpstr>
      <vt:lpstr>１　ビジョンの目的</vt:lpstr>
      <vt:lpstr>１　ビジョンの目的</vt:lpstr>
      <vt:lpstr>２　未来社会に向けて</vt:lpstr>
      <vt:lpstr>２.１　大阪の強み</vt:lpstr>
      <vt:lpstr>２.１　大阪の強み</vt:lpstr>
      <vt:lpstr>２.１　大阪の強み</vt:lpstr>
      <vt:lpstr>２.１　大阪の強み</vt:lpstr>
      <vt:lpstr>２.１　大阪の強み</vt:lpstr>
      <vt:lpstr>コラム：大阪とライフサイエンス</vt:lpstr>
      <vt:lpstr>２.２　大阪の課題</vt:lpstr>
      <vt:lpstr>２.２　大阪の課題</vt:lpstr>
      <vt:lpstr>２.２　大阪の課題</vt:lpstr>
      <vt:lpstr>２.２　大阪の課題</vt:lpstr>
      <vt:lpstr>２.２　大阪の課題</vt:lpstr>
      <vt:lpstr>２.３　未来社会に向けた展望 　　　　（考慮すべき世界の潮流）</vt:lpstr>
      <vt:lpstr>２.３　未来社会に向けた展望（考慮すべき世界の潮流）</vt:lpstr>
      <vt:lpstr>PowerPoint プレゼンテーション</vt:lpstr>
      <vt:lpstr>２.３　未来社会に向けた展望（考慮すべき世界の潮流）</vt:lpstr>
      <vt:lpstr>３　ビジョン（めざす姿）</vt:lpstr>
      <vt:lpstr>３　３つのビジョン（めざす姿）</vt:lpstr>
      <vt:lpstr>３　３つのビジョン：①健康な生活</vt:lpstr>
      <vt:lpstr>３　３つのビジョン：②活躍できる社会</vt:lpstr>
      <vt:lpstr>３　３つのビジョン：③未来を創る産業・イノベーション</vt:lpstr>
      <vt:lpstr>３　３つのビジョン：オール大阪でめざす姿の実現に向けて</vt:lpstr>
      <vt:lpstr>４　取組の方向性</vt:lpstr>
      <vt:lpstr>４.１　取組の方向性：①健康な生活</vt:lpstr>
      <vt:lpstr>４.２　取組の方向性：②活躍できる社会</vt:lpstr>
      <vt:lpstr>４.３　取組の方向性：③未来を創る産業・イノベーション</vt:lpstr>
      <vt:lpstr>５　具体的な取組</vt:lpstr>
      <vt:lpstr>５.１　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５.１　具体的な取組：健康な生活</vt:lpstr>
      <vt:lpstr>５.２　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５.２　具体的な取組：活躍できる社会</vt:lpstr>
      <vt:lpstr>５.３　未来を創る産業・イノベーション</vt:lpstr>
      <vt:lpstr>５.３　具体的な取組：未来を創る産業・イノベーション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５.３　具体的な取組：未来を創る産業・イノベーション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とみなが</cp:lastModifiedBy>
  <cp:revision>531</cp:revision>
  <cp:lastPrinted>2017-10-10T00:57:38Z</cp:lastPrinted>
  <dcterms:created xsi:type="dcterms:W3CDTF">2017-05-30T07:49:50Z</dcterms:created>
  <dcterms:modified xsi:type="dcterms:W3CDTF">2017-10-10T00:58:59Z</dcterms:modified>
</cp:coreProperties>
</file>