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72" r:id="rId4"/>
  </p:sldMasterIdLst>
  <p:notesMasterIdLst>
    <p:notesMasterId r:id="rId20"/>
  </p:notesMasterIdLst>
  <p:handoutMasterIdLst>
    <p:handoutMasterId r:id="rId21"/>
  </p:handoutMasterIdLst>
  <p:sldIdLst>
    <p:sldId id="1652" r:id="rId5"/>
    <p:sldId id="1665" r:id="rId6"/>
    <p:sldId id="1966" r:id="rId7"/>
    <p:sldId id="1666" r:id="rId8"/>
    <p:sldId id="1675" r:id="rId9"/>
    <p:sldId id="1668" r:id="rId10"/>
    <p:sldId id="1670" r:id="rId11"/>
    <p:sldId id="1672" r:id="rId12"/>
    <p:sldId id="1813" r:id="rId13"/>
    <p:sldId id="1968" r:id="rId14"/>
    <p:sldId id="1785" r:id="rId15"/>
    <p:sldId id="1964" r:id="rId16"/>
    <p:sldId id="1787" r:id="rId17"/>
    <p:sldId id="1788" r:id="rId18"/>
    <p:sldId id="1789" r:id="rId19"/>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田村　寧啓" initials="田村　寧啓" lastIdx="1" clrIdx="0">
    <p:extLst>
      <p:ext uri="{19B8F6BF-5375-455C-9EA6-DF929625EA0E}">
        <p15:presenceInfo xmlns:p15="http://schemas.microsoft.com/office/powerpoint/2012/main" userId="S::TamuraYa@lan.pref.osaka.jp::116a883b-0379-47dc-81c0-df63bd33a5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FFFFFF"/>
    <a:srgbClr val="CCECFF"/>
    <a:srgbClr val="1F497D"/>
    <a:srgbClr val="E9EBF5"/>
    <a:srgbClr val="E9F5D6"/>
    <a:srgbClr val="FDFDE7"/>
    <a:srgbClr val="FF99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27F97BB-C833-4FB7-BDE5-3F7075034690}" styleName="テーマ スタイル 2 - アクセント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88" autoAdjust="0"/>
    <p:restoredTop sz="93447" autoAdjust="0"/>
  </p:normalViewPr>
  <p:slideViewPr>
    <p:cSldViewPr snapToGrid="0">
      <p:cViewPr varScale="1">
        <p:scale>
          <a:sx n="111" d="100"/>
          <a:sy n="111" d="100"/>
        </p:scale>
        <p:origin x="1794" y="96"/>
      </p:cViewPr>
      <p:guideLst>
        <p:guide orient="horz" pos="2160"/>
        <p:guide pos="2880"/>
      </p:guideLst>
    </p:cSldViewPr>
  </p:slideViewPr>
  <p:outlineViewPr>
    <p:cViewPr>
      <p:scale>
        <a:sx n="33" d="100"/>
        <a:sy n="33" d="100"/>
      </p:scale>
      <p:origin x="0" y="-4200"/>
    </p:cViewPr>
  </p:outlineViewPr>
  <p:notesTextViewPr>
    <p:cViewPr>
      <p:scale>
        <a:sx n="75" d="100"/>
        <a:sy n="75" d="100"/>
      </p:scale>
      <p:origin x="0" y="0"/>
    </p:cViewPr>
  </p:notesTextViewPr>
  <p:sorterViewPr>
    <p:cViewPr>
      <p:scale>
        <a:sx n="100" d="100"/>
        <a:sy n="100" d="100"/>
      </p:scale>
      <p:origin x="0" y="-306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2880100" cy="488794"/>
          </a:xfrm>
          <a:prstGeom prst="rect">
            <a:avLst/>
          </a:prstGeom>
        </p:spPr>
        <p:txBody>
          <a:bodyPr vert="horz" lIns="89636" tIns="44818" rIns="89636" bIns="4481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765220" y="3"/>
            <a:ext cx="2880100" cy="488794"/>
          </a:xfrm>
          <a:prstGeom prst="rect">
            <a:avLst/>
          </a:prstGeom>
        </p:spPr>
        <p:txBody>
          <a:bodyPr vert="horz" lIns="89636" tIns="44818" rIns="89636" bIns="44818" rtlCol="0"/>
          <a:lstStyle>
            <a:lvl1pPr algn="r">
              <a:defRPr sz="1300"/>
            </a:lvl1pPr>
          </a:lstStyle>
          <a:p>
            <a:fld id="{29472AE3-829E-42FD-BDF5-9930118AE71F}" type="datetimeFigureOut">
              <a:rPr kumimoji="1" lang="ja-JP" altLang="en-US" smtClean="0"/>
              <a:t>2025/3/25</a:t>
            </a:fld>
            <a:endParaRPr kumimoji="1" lang="ja-JP" altLang="en-US"/>
          </a:p>
        </p:txBody>
      </p:sp>
      <p:sp>
        <p:nvSpPr>
          <p:cNvPr id="4" name="フッター プレースホルダー 3"/>
          <p:cNvSpPr>
            <a:spLocks noGrp="1"/>
          </p:cNvSpPr>
          <p:nvPr>
            <p:ph type="ftr" sz="quarter" idx="2"/>
          </p:nvPr>
        </p:nvSpPr>
        <p:spPr>
          <a:xfrm>
            <a:off x="10" y="9287065"/>
            <a:ext cx="2880100" cy="488793"/>
          </a:xfrm>
          <a:prstGeom prst="rect">
            <a:avLst/>
          </a:prstGeom>
        </p:spPr>
        <p:txBody>
          <a:bodyPr vert="horz" lIns="89636" tIns="44818" rIns="89636" bIns="4481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765220" y="9287065"/>
            <a:ext cx="2880100" cy="488793"/>
          </a:xfrm>
          <a:prstGeom prst="rect">
            <a:avLst/>
          </a:prstGeom>
        </p:spPr>
        <p:txBody>
          <a:bodyPr vert="horz" lIns="89636" tIns="44818" rIns="89636" bIns="44818" rtlCol="0" anchor="b"/>
          <a:lstStyle>
            <a:lvl1pPr algn="r">
              <a:defRPr sz="1300"/>
            </a:lvl1pPr>
          </a:lstStyle>
          <a:p>
            <a:fld id="{F590CCD0-FE35-423A-B9FD-933267B7A8DB}" type="slidenum">
              <a:rPr kumimoji="1" lang="ja-JP" altLang="en-US" smtClean="0"/>
              <a:t>‹#›</a:t>
            </a:fld>
            <a:endParaRPr kumimoji="1" lang="ja-JP" altLang="en-US"/>
          </a:p>
        </p:txBody>
      </p:sp>
    </p:spTree>
    <p:extLst>
      <p:ext uri="{BB962C8B-B14F-4D97-AF65-F5344CB8AC3E}">
        <p14:creationId xmlns:p14="http://schemas.microsoft.com/office/powerpoint/2010/main" val="179013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3"/>
            <a:ext cx="2880100" cy="488794"/>
          </a:xfrm>
          <a:prstGeom prst="rect">
            <a:avLst/>
          </a:prstGeom>
        </p:spPr>
        <p:txBody>
          <a:bodyPr vert="horz" lIns="89636" tIns="44818" rIns="89636" bIns="44818" rtlCol="0"/>
          <a:lstStyle>
            <a:lvl1pPr algn="l">
              <a:defRPr sz="1300"/>
            </a:lvl1pPr>
          </a:lstStyle>
          <a:p>
            <a:endParaRPr kumimoji="1" lang="ja-JP" altLang="en-US"/>
          </a:p>
        </p:txBody>
      </p:sp>
      <p:sp>
        <p:nvSpPr>
          <p:cNvPr id="3" name="日付プレースホルダー 2"/>
          <p:cNvSpPr>
            <a:spLocks noGrp="1"/>
          </p:cNvSpPr>
          <p:nvPr>
            <p:ph type="dt" idx="1"/>
          </p:nvPr>
        </p:nvSpPr>
        <p:spPr>
          <a:xfrm>
            <a:off x="3765220" y="3"/>
            <a:ext cx="2880100" cy="488794"/>
          </a:xfrm>
          <a:prstGeom prst="rect">
            <a:avLst/>
          </a:prstGeom>
        </p:spPr>
        <p:txBody>
          <a:bodyPr vert="horz" lIns="89636" tIns="44818" rIns="89636" bIns="44818" rtlCol="0"/>
          <a:lstStyle>
            <a:lvl1pPr algn="r">
              <a:defRPr sz="1300"/>
            </a:lvl1pPr>
          </a:lstStyle>
          <a:p>
            <a:fld id="{C66E6DC5-E089-448C-ADA9-C53EA216882B}"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36" tIns="44818" rIns="89636" bIns="44818" rtlCol="0" anchor="ctr"/>
          <a:lstStyle/>
          <a:p>
            <a:endParaRPr lang="ja-JP" altLang="en-US"/>
          </a:p>
        </p:txBody>
      </p:sp>
      <p:sp>
        <p:nvSpPr>
          <p:cNvPr id="5" name="ノート プレースホルダー 4"/>
          <p:cNvSpPr>
            <a:spLocks noGrp="1"/>
          </p:cNvSpPr>
          <p:nvPr>
            <p:ph type="body" sz="quarter" idx="3"/>
          </p:nvPr>
        </p:nvSpPr>
        <p:spPr>
          <a:xfrm>
            <a:off x="665001" y="4644313"/>
            <a:ext cx="5316869" cy="4399133"/>
          </a:xfrm>
          <a:prstGeom prst="rect">
            <a:avLst/>
          </a:prstGeom>
        </p:spPr>
        <p:txBody>
          <a:bodyPr vert="horz" lIns="89636" tIns="44818" rIns="89636" bIns="448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0" y="9287065"/>
            <a:ext cx="2880100" cy="488793"/>
          </a:xfrm>
          <a:prstGeom prst="rect">
            <a:avLst/>
          </a:prstGeom>
        </p:spPr>
        <p:txBody>
          <a:bodyPr vert="horz" lIns="89636" tIns="44818" rIns="89636" bIns="4481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765220" y="9287065"/>
            <a:ext cx="2880100" cy="488793"/>
          </a:xfrm>
          <a:prstGeom prst="rect">
            <a:avLst/>
          </a:prstGeom>
        </p:spPr>
        <p:txBody>
          <a:bodyPr vert="horz" lIns="89636" tIns="44818" rIns="89636" bIns="44818" rtlCol="0" anchor="b"/>
          <a:lstStyle>
            <a:lvl1pPr algn="r">
              <a:defRPr sz="1300"/>
            </a:lvl1pPr>
          </a:lstStyle>
          <a:p>
            <a:fld id="{DFCB510D-55C8-4D3D-A366-9F41B467EC44}" type="slidenum">
              <a:rPr kumimoji="1" lang="ja-JP" altLang="en-US" smtClean="0"/>
              <a:t>‹#›</a:t>
            </a:fld>
            <a:endParaRPr kumimoji="1" lang="ja-JP" altLang="en-US"/>
          </a:p>
        </p:txBody>
      </p:sp>
    </p:spTree>
    <p:extLst>
      <p:ext uri="{BB962C8B-B14F-4D97-AF65-F5344CB8AC3E}">
        <p14:creationId xmlns:p14="http://schemas.microsoft.com/office/powerpoint/2010/main" val="2389438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79007" indent="-379007"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・第３章で記載する効率的・効果的な維持管理の推進についてです。</a:t>
            </a:r>
          </a:p>
          <a:p>
            <a:pPr indent="126336"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項目ごとに概要、記載内容を説明させて頂きます。</a:t>
            </a:r>
          </a:p>
          <a:p>
            <a:pPr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3.1.1</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施設の現状について管渠から説明させて頂きます。</a:t>
            </a:r>
          </a:p>
          <a:p>
            <a:pPr marL="126336" indent="-126336"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・管渠の総延長は</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570km</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あり、設置後</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30</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年度経過した管は全体の</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64</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40</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年経過した管は全体の</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27</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％になります。</a:t>
            </a:r>
          </a:p>
          <a:p>
            <a:pPr marL="126336" indent="-126336"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・右図は、伏せ越し管、圧送管を除いた調査結果を示したものです。緊急度Ⅰを中心に対策を実施しており、令和</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5</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年度末の内訳はこの様になっています。</a:t>
            </a:r>
          </a:p>
          <a:p>
            <a:pPr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・今後は緊急度Ⅱの対策を実施していきます。</a:t>
            </a:r>
          </a:p>
          <a:p>
            <a:pPr marL="379007" indent="-379007"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・下段は伏せ越し管、圧送管についてです。</a:t>
            </a:r>
          </a:p>
          <a:p>
            <a:pPr marL="379007" indent="-379007"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・伏越し管や圧送管は常時満水状態となるため、腐食に対して相対的に有利であることことから、これまで点検対象から外していましたが、閉塞やエアだまりによる腐食を考慮し</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R2</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より点検を実施しています。</a:t>
            </a:r>
          </a:p>
          <a:p>
            <a:pPr marL="379007" indent="-379007"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・左は伏越し管の点検状況を示したものです。緊急度Ⅱの４箇所については、いずれも腐食は無く、部分的な浸入水等による判定であり、今後対策を検討していきます。</a:t>
            </a:r>
          </a:p>
          <a:p>
            <a:pPr marL="379007" indent="-379007"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・未点検の９箇所は今年度、調査を実施の予定です。</a:t>
            </a:r>
          </a:p>
          <a:p>
            <a:pPr marL="379007" indent="-379007" algn="just"/>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700" kern="100" dirty="0">
              <a:latin typeface="游明朝" panose="02020400000000000000" pitchFamily="18" charset="-128"/>
              <a:ea typeface="游明朝" panose="02020400000000000000" pitchFamily="18" charset="-128"/>
              <a:cs typeface="Times New Roman" panose="02020603050405020304" pitchFamily="18" charset="0"/>
            </a:endParaRPr>
          </a:p>
          <a:p>
            <a:pPr marL="379007" indent="-379007"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・右は圧送管の点検状況を示したものです。</a:t>
            </a:r>
          </a:p>
          <a:p>
            <a:pPr marL="379007" indent="-252672" algn="just"/>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A</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ランクの</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1.1</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ｋｍについては、現在</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2</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条化実施にむけて検討を行っているところです。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また、未点検箇所については新たな調査手法で引き続き調査を進めていきます。</a:t>
            </a:r>
          </a:p>
          <a:p>
            <a:pPr marL="379007" indent="-252672" algn="just"/>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7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1</a:t>
            </a:fld>
            <a:endParaRPr kumimoji="1" lang="ja-JP" altLang="en-US"/>
          </a:p>
        </p:txBody>
      </p:sp>
    </p:spTree>
    <p:extLst>
      <p:ext uri="{BB962C8B-B14F-4D97-AF65-F5344CB8AC3E}">
        <p14:creationId xmlns:p14="http://schemas.microsoft.com/office/powerpoint/2010/main" val="240881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3D1BE-1227-B3E2-4013-287A25EEA0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9D5998-111A-B86B-C691-7772CFA2031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2102718-E6F0-5C6D-E77C-C5075893848B}"/>
              </a:ext>
            </a:extLst>
          </p:cNvPr>
          <p:cNvSpPr>
            <a:spLocks noGrp="1"/>
          </p:cNvSpPr>
          <p:nvPr>
            <p:ph type="body" idx="1"/>
          </p:nvPr>
        </p:nvSpPr>
        <p:spPr/>
        <p:txBody>
          <a:bodyPr/>
          <a:lstStyle/>
          <a:p>
            <a:r>
              <a:rPr kumimoji="1" lang="ja-JP" altLang="en-US" dirty="0"/>
              <a:t>日常的維持管理についてです。</a:t>
            </a:r>
            <a:endParaRPr kumimoji="1" lang="en-US" altLang="ja-JP" dirty="0"/>
          </a:p>
          <a:p>
            <a:endParaRPr kumimoji="1" lang="en-US" altLang="ja-JP" dirty="0"/>
          </a:p>
          <a:p>
            <a:r>
              <a:rPr kumimoji="1" lang="ja-JP" altLang="en-US" dirty="0"/>
              <a:t>維持管理データの整理については、</a:t>
            </a:r>
            <a:endParaRPr kumimoji="1" lang="en-US" altLang="ja-JP" dirty="0"/>
          </a:p>
          <a:p>
            <a:r>
              <a:rPr kumimoji="1" lang="ja-JP" altLang="en-US" dirty="0"/>
              <a:t>令和６年度から新たに下水道共通プラットフォーム（日本下水道協会）が供用開始されたので、</a:t>
            </a:r>
            <a:endParaRPr kumimoji="1" lang="en-US" altLang="ja-JP" dirty="0"/>
          </a:p>
          <a:p>
            <a:pPr defTabSz="866303">
              <a:defRPr/>
            </a:pPr>
            <a:r>
              <a:rPr kumimoji="1" lang="ja-JP" altLang="en-US" dirty="0"/>
              <a:t>今後は、</a:t>
            </a:r>
            <a:r>
              <a:rPr lang="ja-JP" altLang="en-US" sz="1100" dirty="0">
                <a:solidFill>
                  <a:srgbClr val="FF0000"/>
                </a:solidFill>
              </a:rPr>
              <a:t>管渠診断結果の他、施設データや補修履歴などの維持管理データを、</a:t>
            </a:r>
            <a:endParaRPr lang="en-US" altLang="ja-JP" sz="1100" dirty="0">
              <a:solidFill>
                <a:srgbClr val="FF0000"/>
              </a:solidFill>
            </a:endParaRPr>
          </a:p>
          <a:p>
            <a:pPr defTabSz="866303">
              <a:defRPr/>
            </a:pPr>
            <a:r>
              <a:rPr lang="ja-JP" altLang="en-US" sz="1100" dirty="0">
                <a:solidFill>
                  <a:srgbClr val="FF0000"/>
                </a:solidFill>
              </a:rPr>
              <a:t>位置情報、図面も用いて一括管理していきます。</a:t>
            </a:r>
            <a:endParaRPr lang="en-US" altLang="ja-JP" sz="1100" dirty="0">
              <a:solidFill>
                <a:srgbClr val="FF0000"/>
              </a:solidFill>
            </a:endParaRPr>
          </a:p>
          <a:p>
            <a:endParaRPr lang="en-US" altLang="ja-JP" sz="1100" dirty="0">
              <a:solidFill>
                <a:srgbClr val="FF0000"/>
              </a:solidFill>
            </a:endParaRPr>
          </a:p>
          <a:p>
            <a:r>
              <a:rPr lang="ja-JP" altLang="en-US" sz="1100" dirty="0">
                <a:solidFill>
                  <a:srgbClr val="FF0000"/>
                </a:solidFill>
              </a:rPr>
              <a:t>こちらも次期長寿命化計画に追記します。</a:t>
            </a:r>
            <a:endParaRPr kumimoji="1" lang="ja-JP" altLang="en-US" dirty="0"/>
          </a:p>
        </p:txBody>
      </p:sp>
      <p:sp>
        <p:nvSpPr>
          <p:cNvPr id="4" name="スライド番号プレースホルダー 3">
            <a:extLst>
              <a:ext uri="{FF2B5EF4-FFF2-40B4-BE49-F238E27FC236}">
                <a16:creationId xmlns:a16="http://schemas.microsoft.com/office/drawing/2014/main" id="{1DF87158-E2A1-9588-D9D5-EDAADFAB9B21}"/>
              </a:ext>
            </a:extLst>
          </p:cNvPr>
          <p:cNvSpPr>
            <a:spLocks noGrp="1"/>
          </p:cNvSpPr>
          <p:nvPr>
            <p:ph type="sldNum" sz="quarter" idx="5"/>
          </p:nvPr>
        </p:nvSpPr>
        <p:spPr/>
        <p:txBody>
          <a:bodyPr/>
          <a:lstStyle/>
          <a:p>
            <a:fld id="{DFCB510D-55C8-4D3D-A366-9F41B467EC44}" type="slidenum">
              <a:rPr kumimoji="1" lang="ja-JP" altLang="en-US" smtClean="0"/>
              <a:t>10</a:t>
            </a:fld>
            <a:endParaRPr kumimoji="1" lang="ja-JP" altLang="en-US"/>
          </a:p>
        </p:txBody>
      </p:sp>
    </p:spTree>
    <p:extLst>
      <p:ext uri="{BB962C8B-B14F-4D97-AF65-F5344CB8AC3E}">
        <p14:creationId xmlns:p14="http://schemas.microsoft.com/office/powerpoint/2010/main" val="214055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・次に点検についてです。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・管渠については、簡易点検として路上からの目視点検を年</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1</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・２回実施します。</a:t>
            </a:r>
          </a:p>
          <a:p>
            <a:pPr marL="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内部にカメラを入れて実施する詳細点検は</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10</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年に</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1</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回、この内、右図にある様な腐食性ガスが発生しやすい箇所は、</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5</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年に</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1</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回実施していきます。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・下の表は地震後の点検について示したものです。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・地震時初動マニュアルで各フェーズごとに、どの様な点検を実施するかをＢＣＰ計画で定めています。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・震度５弱以上で点検を行いますが、緊急点検は</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24</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時間までに実施。</a:t>
            </a:r>
          </a:p>
          <a:p>
            <a:pPr indent="126336"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・発災から１か月までにカメラによる点検を実施します。</a:t>
            </a:r>
          </a:p>
          <a:p>
            <a:pPr marL="379007" indent="-126336"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これは、平成</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30</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年に発生した大阪北部地震の被災を契機に見直したもので、</a:t>
            </a:r>
          </a:p>
          <a:p>
            <a:pPr marL="379007" indent="-126336"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腐食の恐れのある箇所は優先して点検する内容としています。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・これら点検頻度や地震時の対応については、</a:t>
            </a:r>
          </a:p>
          <a:p>
            <a:r>
              <a:rPr lang="ja-JP" altLang="en-US" sz="1700" dirty="0">
                <a:ea typeface="游明朝" panose="02020400000000000000" pitchFamily="18" charset="-128"/>
                <a:cs typeface="Times New Roman" panose="02020603050405020304" pitchFamily="18" charset="0"/>
              </a:rPr>
              <a:t>　・</a:t>
            </a:r>
            <a:r>
              <a:rPr lang="ja-JP" altLang="ja-JP" sz="1700" dirty="0">
                <a:ea typeface="游明朝" panose="02020400000000000000" pitchFamily="18" charset="-128"/>
                <a:cs typeface="Times New Roman" panose="02020603050405020304" pitchFamily="18" charset="0"/>
              </a:rPr>
              <a:t>既に運用としてやって来てますので、長寿命化計画に追記します。</a:t>
            </a: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2</a:t>
            </a:fld>
            <a:endParaRPr kumimoji="1" lang="ja-JP" altLang="en-US"/>
          </a:p>
        </p:txBody>
      </p:sp>
    </p:spTree>
    <p:extLst>
      <p:ext uri="{BB962C8B-B14F-4D97-AF65-F5344CB8AC3E}">
        <p14:creationId xmlns:p14="http://schemas.microsoft.com/office/powerpoint/2010/main" val="1894593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水槽等土木構造物の点検についてです。</a:t>
            </a:r>
            <a:endParaRPr kumimoji="1" lang="en-US" altLang="ja-JP" dirty="0"/>
          </a:p>
          <a:p>
            <a:r>
              <a:rPr kumimoji="1" lang="ja-JP" altLang="en-US" dirty="0"/>
              <a:t>初期点検は不可視部分を除き実施済で、今後は定期点検を実施していきます。</a:t>
            </a:r>
            <a:endParaRPr kumimoji="1" lang="en-US" altLang="ja-JP" dirty="0"/>
          </a:p>
          <a:p>
            <a:endParaRPr kumimoji="1" lang="en-US" altLang="ja-JP" dirty="0"/>
          </a:p>
          <a:p>
            <a:r>
              <a:rPr kumimoji="1" lang="ja-JP" altLang="en-US" dirty="0"/>
              <a:t>定期点検の頻度は、通常環境と腐食環境で点検頻度を分けました。</a:t>
            </a:r>
            <a:endParaRPr kumimoji="1" lang="en-US" altLang="ja-JP" dirty="0"/>
          </a:p>
          <a:p>
            <a:r>
              <a:rPr kumimoji="1" lang="ja-JP" altLang="en-US" dirty="0"/>
              <a:t>これは今までの調査結果より、健全度３未満の不具合箇所が、</a:t>
            </a:r>
            <a:endParaRPr kumimoji="1" lang="en-US" altLang="ja-JP" dirty="0"/>
          </a:p>
          <a:p>
            <a:r>
              <a:rPr kumimoji="1" lang="ja-JP" altLang="en-US" dirty="0"/>
              <a:t>腐食環境での防食塗装や蓋などであったこと、</a:t>
            </a:r>
            <a:endParaRPr kumimoji="1" lang="en-US" altLang="ja-JP" dirty="0"/>
          </a:p>
          <a:p>
            <a:r>
              <a:rPr kumimoji="1" lang="ja-JP" altLang="en-US" dirty="0"/>
              <a:t>また構造物本体については劣化が急激に進行するとは考えにくい点を考慮したもので、</a:t>
            </a:r>
          </a:p>
          <a:p>
            <a:pPr defTabSz="866303">
              <a:defRPr/>
            </a:pPr>
            <a:r>
              <a:rPr kumimoji="1" lang="ja-JP" altLang="en-US" dirty="0"/>
              <a:t>今回の見直しの対象です。</a:t>
            </a:r>
            <a:endParaRPr kumimoji="1" lang="en-US" altLang="ja-JP" dirty="0"/>
          </a:p>
          <a:p>
            <a:endParaRPr kumimoji="1" lang="en-US" altLang="ja-JP" dirty="0"/>
          </a:p>
          <a:p>
            <a:r>
              <a:rPr kumimoji="1" lang="ja-JP" altLang="en-US" dirty="0"/>
              <a:t>下は不可視箇所の点検についてです。</a:t>
            </a:r>
            <a:endParaRPr kumimoji="1" lang="en-US" altLang="ja-JP" dirty="0"/>
          </a:p>
          <a:p>
            <a:pPr marL="126336" indent="-126336"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下水道施設は常時供用しながらの施設であるため、確認できていない箇所も存在します。</a:t>
            </a:r>
          </a:p>
          <a:p>
            <a:pPr marL="126336" indent="-126336" algn="just"/>
            <a:r>
              <a:rPr lang="ja-JP" altLang="en-US" sz="1700" kern="100" dirty="0">
                <a:latin typeface="游明朝" panose="02020400000000000000" pitchFamily="18" charset="-128"/>
                <a:ea typeface="游明朝" panose="02020400000000000000" pitchFamily="18" charset="-128"/>
                <a:cs typeface="Times New Roman" panose="02020603050405020304" pitchFamily="18" charset="0"/>
              </a:rPr>
              <a:t>その様な場所は、</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気相部の状態を確認することで施設全体の健全性を確認できると考えて</a:t>
            </a:r>
            <a:r>
              <a:rPr lang="ja-JP" altLang="en-US" sz="1700" kern="100" dirty="0">
                <a:latin typeface="游明朝" panose="02020400000000000000" pitchFamily="18" charset="-128"/>
                <a:ea typeface="游明朝" panose="02020400000000000000" pitchFamily="18" charset="-128"/>
                <a:cs typeface="Times New Roman" panose="02020603050405020304" pitchFamily="18" charset="0"/>
              </a:rPr>
              <a:t>おり、</a:t>
            </a:r>
            <a:endParaRPr lang="ja-JP" altLang="ja-JP" sz="1700" kern="100" dirty="0">
              <a:latin typeface="游明朝" panose="02020400000000000000" pitchFamily="18" charset="-128"/>
              <a:ea typeface="游明朝" panose="02020400000000000000" pitchFamily="18" charset="-128"/>
              <a:cs typeface="Times New Roman" panose="02020603050405020304" pitchFamily="18" charset="0"/>
            </a:endParaRPr>
          </a:p>
          <a:p>
            <a:pPr marL="126336" indent="-126336"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気相部の確認</a:t>
            </a:r>
            <a:r>
              <a:rPr lang="ja-JP" altLang="en-US" sz="1700" kern="100" dirty="0">
                <a:latin typeface="游明朝" panose="02020400000000000000" pitchFamily="18" charset="-128"/>
                <a:ea typeface="游明朝" panose="02020400000000000000" pitchFamily="18" charset="-128"/>
                <a:cs typeface="Times New Roman" panose="02020603050405020304" pitchFamily="18" charset="0"/>
              </a:rPr>
              <a:t>は</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目視のほかに、ドローン</a:t>
            </a:r>
            <a:r>
              <a:rPr lang="ja-JP" altLang="en-US" sz="1700" kern="100" dirty="0">
                <a:latin typeface="游明朝" panose="02020400000000000000" pitchFamily="18" charset="-128"/>
                <a:ea typeface="游明朝" panose="02020400000000000000" pitchFamily="18" charset="-128"/>
                <a:cs typeface="Times New Roman" panose="02020603050405020304" pitchFamily="18" charset="0"/>
              </a:rPr>
              <a:t>を</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活用</a:t>
            </a:r>
            <a:r>
              <a:rPr lang="ja-JP" altLang="en-US" sz="1700" kern="100" dirty="0">
                <a:latin typeface="游明朝" panose="02020400000000000000" pitchFamily="18" charset="-128"/>
                <a:ea typeface="游明朝" panose="02020400000000000000" pitchFamily="18" charset="-128"/>
                <a:cs typeface="Times New Roman" panose="02020603050405020304" pitchFamily="18" charset="0"/>
              </a:rPr>
              <a:t>等を活用するなど調査方法を検討し、</a:t>
            </a:r>
            <a:endParaRPr lang="en-US" altLang="ja-JP" sz="1700" kern="100" dirty="0">
              <a:latin typeface="游明朝" panose="02020400000000000000" pitchFamily="18" charset="-128"/>
              <a:ea typeface="游明朝" panose="02020400000000000000" pitchFamily="18" charset="-128"/>
              <a:cs typeface="Times New Roman" panose="02020603050405020304" pitchFamily="18" charset="0"/>
            </a:endParaRPr>
          </a:p>
          <a:p>
            <a:pPr marL="126336" indent="-126336" algn="just"/>
            <a:r>
              <a:rPr lang="ja-JP" altLang="en-US" sz="1700" kern="100" dirty="0">
                <a:latin typeface="游明朝" panose="02020400000000000000" pitchFamily="18" charset="-128"/>
                <a:ea typeface="游明朝" panose="02020400000000000000" pitchFamily="18" charset="-128"/>
                <a:cs typeface="Times New Roman" panose="02020603050405020304" pitchFamily="18" charset="0"/>
              </a:rPr>
              <a:t>今後は不可視部分の調査を計画的に実施していきます。</a:t>
            </a:r>
            <a:endParaRPr lang="en-US" altLang="ja-JP" sz="1700" kern="100" dirty="0">
              <a:latin typeface="游明朝" panose="02020400000000000000" pitchFamily="18" charset="-128"/>
              <a:ea typeface="游明朝" panose="02020400000000000000" pitchFamily="18" charset="-128"/>
              <a:cs typeface="Times New Roman" panose="02020603050405020304" pitchFamily="18" charset="0"/>
            </a:endParaRPr>
          </a:p>
          <a:p>
            <a:pPr marL="126336" indent="-126336" algn="just" defTabSz="866303">
              <a:defRPr/>
            </a:pPr>
            <a:endParaRPr lang="en-US" altLang="ja-JP" sz="1700" dirty="0"/>
          </a:p>
          <a:p>
            <a:pPr marL="126336" indent="-126336" algn="just" defTabSz="866303">
              <a:defRPr/>
            </a:pPr>
            <a:r>
              <a:rPr lang="ja-JP" altLang="en-US" sz="1700" dirty="0"/>
              <a:t>こちらも、今回新たに追記する内容です。</a:t>
            </a:r>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3</a:t>
            </a:fld>
            <a:endParaRPr kumimoji="1" lang="ja-JP" altLang="en-US"/>
          </a:p>
        </p:txBody>
      </p:sp>
    </p:spTree>
    <p:extLst>
      <p:ext uri="{BB962C8B-B14F-4D97-AF65-F5344CB8AC3E}">
        <p14:creationId xmlns:p14="http://schemas.microsoft.com/office/powerpoint/2010/main" val="140987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管渠の診断・評価についてです。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管渠の診断については、日本下水道協会の診断・評価手法により緊急度を判定します。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管の腐食、上下のたるみ、管</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1</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本ごとの不良発生率の３要素で診断し、</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緊急度</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Ⅰ</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a:t>
            </a:r>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Ⅲ</a:t>
            </a:r>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で判定します。こちらについては変更ありません。</a:t>
            </a:r>
          </a:p>
          <a:p>
            <a:pPr marL="379007" indent="-252672" algn="just"/>
            <a:r>
              <a:rPr lang="en-US" altLang="ja-JP" sz="1700" kern="100" dirty="0">
                <a:latin typeface="游明朝" panose="02020400000000000000" pitchFamily="18" charset="-128"/>
                <a:ea typeface="游明朝" panose="02020400000000000000" pitchFamily="18" charset="-128"/>
                <a:cs typeface="Times New Roman" panose="02020603050405020304" pitchFamily="18" charset="0"/>
              </a:rPr>
              <a:t> </a:t>
            </a:r>
            <a:endParaRPr lang="ja-JP" altLang="ja-JP" sz="17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4</a:t>
            </a:fld>
            <a:endParaRPr kumimoji="1" lang="ja-JP" altLang="en-US"/>
          </a:p>
        </p:txBody>
      </p:sp>
    </p:spTree>
    <p:extLst>
      <p:ext uri="{BB962C8B-B14F-4D97-AF65-F5344CB8AC3E}">
        <p14:creationId xmlns:p14="http://schemas.microsoft.com/office/powerpoint/2010/main" val="248063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・水槽等構造物についての診断、評価フローです。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・初期点検、定期点検では目視で異常の有無を確認し、</a:t>
            </a:r>
          </a:p>
          <a:p>
            <a:pPr marL="379007" indent="-126336"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異常が確認された場合は詳細点検を行います。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・詳細点検実施のめやすは下の表のとおりで、各項目のうち健全度２以下</a:t>
            </a:r>
          </a:p>
          <a:p>
            <a:pPr marL="379007" indent="-126336"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の要素が確認された場合、詳細点検を行います。</a:t>
            </a:r>
          </a:p>
          <a:p>
            <a:pPr marL="379007" indent="-252672" algn="just"/>
            <a:r>
              <a:rPr lang="ja-JP" altLang="ja-JP" sz="1700" kern="100" dirty="0">
                <a:latin typeface="游明朝" panose="02020400000000000000" pitchFamily="18" charset="-128"/>
                <a:ea typeface="游明朝" panose="02020400000000000000" pitchFamily="18" charset="-128"/>
                <a:cs typeface="Times New Roman" panose="02020603050405020304" pitchFamily="18" charset="0"/>
              </a:rPr>
              <a:t>・詳細点検では、右の項目ごとに評価点数をつけ、健全度を判定し、必要な対策を講じます。こちらについても変更はありません。</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5</a:t>
            </a:fld>
            <a:endParaRPr kumimoji="1" lang="ja-JP" altLang="en-US"/>
          </a:p>
        </p:txBody>
      </p:sp>
    </p:spTree>
    <p:extLst>
      <p:ext uri="{BB962C8B-B14F-4D97-AF65-F5344CB8AC3E}">
        <p14:creationId xmlns:p14="http://schemas.microsoft.com/office/powerpoint/2010/main" val="399900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管渠の維持管理手法についてです。</a:t>
            </a:r>
            <a:endParaRPr kumimoji="1" lang="en-US" altLang="ja-JP" dirty="0"/>
          </a:p>
          <a:p>
            <a:pPr defTabSz="866303">
              <a:defRPr/>
            </a:pPr>
            <a:r>
              <a:rPr kumimoji="1" lang="ja-JP" altLang="en-US" dirty="0"/>
              <a:t>こちらは現計画内容を引き継ぎ、</a:t>
            </a:r>
            <a:endParaRPr kumimoji="1" lang="en-US" altLang="ja-JP" dirty="0"/>
          </a:p>
          <a:p>
            <a:r>
              <a:rPr kumimoji="1" lang="ja-JP" altLang="en-US" dirty="0"/>
              <a:t>予防保全（状態監視型）として管理していきます。</a:t>
            </a:r>
            <a:endParaRPr kumimoji="1" lang="en-US" altLang="ja-JP" dirty="0"/>
          </a:p>
          <a:p>
            <a:endParaRPr kumimoji="1" lang="en-US" altLang="ja-JP" dirty="0"/>
          </a:p>
          <a:p>
            <a:r>
              <a:rPr kumimoji="1" lang="ja-JP" altLang="en-US" dirty="0"/>
              <a:t>圧送管についても、新技術による点検手法が確立されてきたため、</a:t>
            </a:r>
            <a:endParaRPr kumimoji="1" lang="en-US" altLang="ja-JP" dirty="0"/>
          </a:p>
          <a:p>
            <a:r>
              <a:rPr kumimoji="1" lang="ja-JP" altLang="en-US" dirty="0"/>
              <a:t>今回、予防保全（状態監視型）として設定します。</a:t>
            </a:r>
            <a:endParaRPr kumimoji="1" lang="en-US" altLang="ja-JP" dirty="0"/>
          </a:p>
          <a:p>
            <a:endParaRPr kumimoji="1" lang="en-US" altLang="ja-JP" dirty="0"/>
          </a:p>
          <a:p>
            <a:r>
              <a:rPr kumimoji="1" lang="ja-JP" altLang="en-US" dirty="0"/>
              <a:t>目標管理水準は健全度３で管理し、</a:t>
            </a:r>
            <a:endParaRPr kumimoji="1" lang="en-US" altLang="ja-JP" dirty="0"/>
          </a:p>
          <a:p>
            <a:r>
              <a:rPr kumimoji="1" lang="ja-JP" altLang="en-US" dirty="0"/>
              <a:t>健全度２以下は緊急度</a:t>
            </a:r>
            <a:r>
              <a:rPr kumimoji="1" lang="en-US" altLang="ja-JP" dirty="0" err="1"/>
              <a:t>ⅠⅡ</a:t>
            </a:r>
            <a:r>
              <a:rPr kumimoji="1" lang="ja-JP" altLang="en-US" dirty="0"/>
              <a:t>の更新フローにより、対策を行います。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6</a:t>
            </a:fld>
            <a:endParaRPr kumimoji="1" lang="ja-JP" altLang="en-US"/>
          </a:p>
        </p:txBody>
      </p:sp>
    </p:spTree>
    <p:extLst>
      <p:ext uri="{BB962C8B-B14F-4D97-AF65-F5344CB8AC3E}">
        <p14:creationId xmlns:p14="http://schemas.microsoft.com/office/powerpoint/2010/main" val="35082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対応フローです。</a:t>
            </a:r>
            <a:endParaRPr kumimoji="1" lang="en-US" altLang="ja-JP" dirty="0"/>
          </a:p>
          <a:p>
            <a:r>
              <a:rPr kumimoji="1" lang="ja-JP" altLang="en-US" dirty="0"/>
              <a:t>上下方向のたるみ、管の腐食、不良発生率の３要素で緊急度を判定し、</a:t>
            </a:r>
            <a:endParaRPr kumimoji="1" lang="en-US" altLang="ja-JP" dirty="0"/>
          </a:p>
          <a:p>
            <a:r>
              <a:rPr kumimoji="1" lang="ja-JP" altLang="en-US" dirty="0"/>
              <a:t>緊急度に応じた対応を行いますが、その考え方について説明します。</a:t>
            </a:r>
            <a:endParaRPr kumimoji="1" lang="en-US" altLang="ja-JP" dirty="0"/>
          </a:p>
          <a:p>
            <a:endParaRPr kumimoji="1" lang="en-US" altLang="ja-JP" dirty="0"/>
          </a:p>
          <a:p>
            <a:r>
              <a:rPr kumimoji="1" lang="ja-JP" altLang="en-US" dirty="0">
                <a:solidFill>
                  <a:srgbClr val="FF0000"/>
                </a:solidFill>
              </a:rPr>
              <a:t>上下方向のたるみについては、流下阻害を考慮したものでありますが、</a:t>
            </a:r>
            <a:endParaRPr kumimoji="1" lang="en-US" altLang="ja-JP" dirty="0">
              <a:solidFill>
                <a:srgbClr val="FF0000"/>
              </a:solidFill>
            </a:endParaRPr>
          </a:p>
          <a:p>
            <a:r>
              <a:rPr kumimoji="1" lang="ja-JP" altLang="en-US" dirty="0">
                <a:solidFill>
                  <a:srgbClr val="FF0000"/>
                </a:solidFill>
              </a:rPr>
              <a:t>その対応は布設替えとなり、</a:t>
            </a:r>
            <a:r>
              <a:rPr kumimoji="1" lang="en-US" altLang="ja-JP" dirty="0">
                <a:solidFill>
                  <a:srgbClr val="FF0000"/>
                </a:solidFill>
              </a:rPr>
              <a:t>A</a:t>
            </a:r>
            <a:r>
              <a:rPr kumimoji="1" lang="ja-JP" altLang="en-US" dirty="0">
                <a:solidFill>
                  <a:srgbClr val="FF0000"/>
                </a:solidFill>
              </a:rPr>
              <a:t>判定を改築対象とし、</a:t>
            </a:r>
            <a:r>
              <a:rPr kumimoji="1" lang="en-US" altLang="ja-JP" dirty="0">
                <a:solidFill>
                  <a:srgbClr val="FF0000"/>
                </a:solidFill>
              </a:rPr>
              <a:t>B</a:t>
            </a:r>
            <a:r>
              <a:rPr kumimoji="1" lang="ja-JP" altLang="en-US" dirty="0">
                <a:solidFill>
                  <a:srgbClr val="FF0000"/>
                </a:solidFill>
              </a:rPr>
              <a:t>・</a:t>
            </a:r>
            <a:r>
              <a:rPr kumimoji="1" lang="en-US" altLang="ja-JP" dirty="0">
                <a:solidFill>
                  <a:srgbClr val="FF0000"/>
                </a:solidFill>
              </a:rPr>
              <a:t>C</a:t>
            </a:r>
            <a:r>
              <a:rPr kumimoji="1" lang="ja-JP" altLang="en-US" dirty="0">
                <a:solidFill>
                  <a:srgbClr val="FF0000"/>
                </a:solidFill>
              </a:rPr>
              <a:t>判定は経過観察とします。</a:t>
            </a:r>
            <a:endParaRPr kumimoji="1" lang="en-US" altLang="ja-JP" dirty="0">
              <a:solidFill>
                <a:srgbClr val="FF0000"/>
              </a:solidFill>
            </a:endParaRPr>
          </a:p>
          <a:p>
            <a:endParaRPr kumimoji="1" lang="en-US" altLang="ja-JP" dirty="0"/>
          </a:p>
          <a:p>
            <a:pPr algn="just"/>
            <a:r>
              <a:rPr lang="ja-JP" altLang="en-US" sz="1100" dirty="0">
                <a:solidFill>
                  <a:srgbClr val="FF0000"/>
                </a:solidFill>
              </a:rPr>
              <a:t>腐食Ａについては、影響が鉄筋まで達していることから、対策を行うものとし、</a:t>
            </a:r>
          </a:p>
          <a:p>
            <a:pPr algn="just"/>
            <a:r>
              <a:rPr lang="en-US" altLang="ja-JP" sz="1100" dirty="0">
                <a:solidFill>
                  <a:srgbClr val="FF0000"/>
                </a:solidFill>
              </a:rPr>
              <a:t>LCC</a:t>
            </a:r>
            <a:r>
              <a:rPr lang="ja-JP" altLang="en-US" sz="1100" dirty="0">
                <a:solidFill>
                  <a:srgbClr val="FF0000"/>
                </a:solidFill>
              </a:rPr>
              <a:t>比較により改築または、修繕を行います。</a:t>
            </a:r>
            <a:endParaRPr lang="en-US" altLang="ja-JP" sz="1100" dirty="0">
              <a:solidFill>
                <a:srgbClr val="FF0000"/>
              </a:solidFill>
            </a:endParaRPr>
          </a:p>
          <a:p>
            <a:pPr algn="just"/>
            <a:endParaRPr lang="en-US" altLang="ja-JP" sz="1100" dirty="0">
              <a:solidFill>
                <a:srgbClr val="FF0000"/>
              </a:solidFill>
            </a:endParaRPr>
          </a:p>
          <a:p>
            <a:pPr algn="just"/>
            <a:r>
              <a:rPr lang="ja-JP" altLang="en-US" sz="1100" dirty="0">
                <a:solidFill>
                  <a:srgbClr val="FF0000"/>
                </a:solidFill>
              </a:rPr>
              <a:t>腐食</a:t>
            </a:r>
            <a:r>
              <a:rPr lang="en-US" altLang="ja-JP" sz="1100" dirty="0">
                <a:solidFill>
                  <a:srgbClr val="FF0000"/>
                </a:solidFill>
              </a:rPr>
              <a:t>B</a:t>
            </a:r>
            <a:r>
              <a:rPr lang="ja-JP" altLang="en-US" sz="1100" dirty="0">
                <a:solidFill>
                  <a:srgbClr val="FF0000"/>
                </a:solidFill>
              </a:rPr>
              <a:t>（骨材が露出した状態）については、経過観察が基本としますが、</a:t>
            </a:r>
            <a:endParaRPr lang="en-US" altLang="ja-JP" sz="1100" dirty="0">
              <a:solidFill>
                <a:srgbClr val="FF0000"/>
              </a:solidFill>
            </a:endParaRPr>
          </a:p>
          <a:p>
            <a:pPr algn="just"/>
            <a:r>
              <a:rPr lang="ja-JP" altLang="en-US" sz="1100" dirty="0">
                <a:solidFill>
                  <a:srgbClr val="FF0000"/>
                </a:solidFill>
              </a:rPr>
              <a:t>広範囲に及ぶ場合は、腐食による構造体への影響を無視出来ないため「修繕</a:t>
            </a:r>
            <a:r>
              <a:rPr lang="en-US" altLang="ja-JP" sz="1100" dirty="0">
                <a:solidFill>
                  <a:srgbClr val="FF0000"/>
                </a:solidFill>
              </a:rPr>
              <a:t>A</a:t>
            </a:r>
            <a:r>
              <a:rPr lang="ja-JP" altLang="en-US" sz="1100" dirty="0">
                <a:solidFill>
                  <a:srgbClr val="FF0000"/>
                </a:solidFill>
              </a:rPr>
              <a:t>」部分管更生とします。</a:t>
            </a:r>
            <a:endParaRPr lang="en-US" altLang="ja-JP" sz="1100" dirty="0">
              <a:solidFill>
                <a:srgbClr val="FF0000"/>
              </a:solidFill>
            </a:endParaRPr>
          </a:p>
          <a:p>
            <a:pPr algn="just"/>
            <a:endParaRPr lang="en-US" altLang="ja-JP" sz="1100" dirty="0">
              <a:solidFill>
                <a:srgbClr val="FF0000"/>
              </a:solidFill>
            </a:endParaRPr>
          </a:p>
          <a:p>
            <a:pPr algn="just"/>
            <a:r>
              <a:rPr lang="ja-JP" altLang="en-US" sz="1100" dirty="0">
                <a:solidFill>
                  <a:srgbClr val="FF0000"/>
                </a:solidFill>
              </a:rPr>
              <a:t>不良発生率については、</a:t>
            </a:r>
            <a:endParaRPr lang="en-US" altLang="ja-JP" sz="1100" dirty="0">
              <a:solidFill>
                <a:srgbClr val="FF0000"/>
              </a:solidFill>
            </a:endParaRPr>
          </a:p>
          <a:p>
            <a:r>
              <a:rPr kumimoji="1" lang="ja-JP" altLang="en-US" dirty="0"/>
              <a:t>放置しておくと陥没の影響がある、破損・クラック・管の継手ずれ・浸入水の</a:t>
            </a:r>
            <a:r>
              <a:rPr kumimoji="1" lang="en-US" altLang="ja-JP" dirty="0"/>
              <a:t>4</a:t>
            </a:r>
            <a:r>
              <a:rPr kumimoji="1" lang="ja-JP" altLang="en-US" dirty="0"/>
              <a:t>項目を</a:t>
            </a:r>
            <a:endParaRPr kumimoji="1" lang="en-US" altLang="ja-JP" dirty="0"/>
          </a:p>
          <a:p>
            <a:r>
              <a:rPr kumimoji="1" lang="ja-JP" altLang="en-US" dirty="0"/>
              <a:t>対策の対象とし、各項目</a:t>
            </a:r>
            <a:r>
              <a:rPr kumimoji="1" lang="en-US" altLang="ja-JP" dirty="0"/>
              <a:t>a</a:t>
            </a:r>
            <a:r>
              <a:rPr kumimoji="1" lang="ja-JP" altLang="en-US" dirty="0"/>
              <a:t>ランクを修繕の対象とします。</a:t>
            </a:r>
            <a:endParaRPr kumimoji="1" lang="en-US" altLang="ja-JP" dirty="0"/>
          </a:p>
          <a:p>
            <a:endParaRPr kumimoji="1" lang="en-US" altLang="ja-JP" dirty="0"/>
          </a:p>
          <a:p>
            <a:r>
              <a:rPr kumimoji="1" lang="ja-JP" altLang="en-US" dirty="0"/>
              <a:t>この考えのもと、健全度</a:t>
            </a:r>
            <a:r>
              <a:rPr kumimoji="1" lang="en-US" altLang="ja-JP" dirty="0"/>
              <a:t>Ⅰ</a:t>
            </a:r>
            <a:r>
              <a:rPr kumimoji="1" lang="ja-JP" altLang="en-US" dirty="0"/>
              <a:t>のフローは右図のとおりとなり、改築または修繕を行います。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7</a:t>
            </a:fld>
            <a:endParaRPr kumimoji="1" lang="ja-JP" altLang="en-US"/>
          </a:p>
        </p:txBody>
      </p:sp>
    </p:spTree>
    <p:extLst>
      <p:ext uri="{BB962C8B-B14F-4D97-AF65-F5344CB8AC3E}">
        <p14:creationId xmlns:p14="http://schemas.microsoft.com/office/powerpoint/2010/main" val="136837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・健全度</a:t>
            </a:r>
            <a:r>
              <a:rPr kumimoji="1" lang="en-US" altLang="ja-JP" dirty="0"/>
              <a:t>Ⅱ</a:t>
            </a:r>
            <a:r>
              <a:rPr kumimoji="1" lang="ja-JP" altLang="en-US" dirty="0"/>
              <a:t>、</a:t>
            </a:r>
            <a:r>
              <a:rPr kumimoji="1" lang="en-US" altLang="ja-JP" dirty="0"/>
              <a:t>Ⅲ</a:t>
            </a:r>
            <a:r>
              <a:rPr kumimoji="1" lang="ja-JP" altLang="en-US" dirty="0"/>
              <a:t>のフローです。</a:t>
            </a:r>
          </a:p>
          <a:p>
            <a:r>
              <a:rPr kumimoji="1" lang="ja-JP" altLang="en-US" dirty="0"/>
              <a:t>・改築、修繕または経過観察となります。</a:t>
            </a:r>
          </a:p>
          <a:p>
            <a:r>
              <a:rPr kumimoji="1" lang="ja-JP" altLang="en-US" dirty="0"/>
              <a:t>・経過観察となるパターンは、</a:t>
            </a:r>
          </a:p>
          <a:p>
            <a:r>
              <a:rPr kumimoji="1" lang="ja-JP" altLang="en-US" dirty="0"/>
              <a:t>腐食の連続性がなく、破損・クラック・管の継手ずれ・浸入水の</a:t>
            </a:r>
            <a:r>
              <a:rPr kumimoji="1" lang="en-US" altLang="ja-JP" dirty="0"/>
              <a:t>4</a:t>
            </a:r>
            <a:r>
              <a:rPr kumimoji="1" lang="ja-JP" altLang="en-US" dirty="0"/>
              <a:t>項目で</a:t>
            </a:r>
            <a:r>
              <a:rPr kumimoji="1" lang="en-US" altLang="ja-JP" dirty="0"/>
              <a:t>a</a:t>
            </a:r>
            <a:r>
              <a:rPr kumimoji="1" lang="ja-JP" altLang="en-US" dirty="0"/>
              <a:t>ランクがないこと。これは陥没の危険性がない場合となります。</a:t>
            </a:r>
          </a:p>
          <a:p>
            <a:r>
              <a:rPr kumimoji="1" lang="ja-JP" altLang="en-US" dirty="0"/>
              <a:t>・この内容については、令和３年度に大阪府で運用マニュアルを整理していますので、</a:t>
            </a:r>
          </a:p>
          <a:p>
            <a:r>
              <a:rPr kumimoji="1" lang="ja-JP" altLang="en-US" dirty="0"/>
              <a:t>今回の改定で長寿命化計画に紐づけします。</a:t>
            </a:r>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8</a:t>
            </a:fld>
            <a:endParaRPr kumimoji="1" lang="ja-JP" altLang="en-US"/>
          </a:p>
        </p:txBody>
      </p:sp>
    </p:spTree>
    <p:extLst>
      <p:ext uri="{BB962C8B-B14F-4D97-AF65-F5344CB8AC3E}">
        <p14:creationId xmlns:p14="http://schemas.microsoft.com/office/powerpoint/2010/main" val="221243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水槽等土木構造物の維持管理手法についてです。</a:t>
            </a:r>
            <a:endParaRPr kumimoji="1" lang="en-US" altLang="ja-JP" dirty="0"/>
          </a:p>
          <a:p>
            <a:pPr defTabSz="866303">
              <a:defRPr/>
            </a:pPr>
            <a:r>
              <a:rPr kumimoji="1" lang="ja-JP" altLang="en-US" dirty="0"/>
              <a:t>現計画を引継ぎ、状態監視保全、目標管理水準は健全度３で管理していきます。</a:t>
            </a:r>
            <a:endParaRPr kumimoji="1" lang="en-US" altLang="ja-JP" dirty="0"/>
          </a:p>
          <a:p>
            <a:endParaRPr kumimoji="1" lang="en-US" altLang="ja-JP" dirty="0"/>
          </a:p>
          <a:p>
            <a:r>
              <a:rPr kumimoji="1" lang="ja-JP" altLang="en-US" dirty="0"/>
              <a:t>更新フローについては先ほどお示ししたものですが、</a:t>
            </a:r>
            <a:endParaRPr kumimoji="1" lang="en-US" altLang="ja-JP" dirty="0"/>
          </a:p>
          <a:p>
            <a:r>
              <a:rPr kumimoji="1" lang="ja-JP" altLang="en-US" dirty="0"/>
              <a:t>健全度３の場合は修繕、健全度２の場合は改築となります。</a:t>
            </a:r>
            <a:endParaRPr kumimoji="1" lang="en-US" altLang="ja-JP" dirty="0"/>
          </a:p>
          <a:p>
            <a:endParaRPr kumimoji="1" lang="en-US" altLang="ja-JP" dirty="0"/>
          </a:p>
          <a:p>
            <a:r>
              <a:rPr kumimoji="1" lang="ja-JP" altLang="en-US" dirty="0"/>
              <a:t>こちらは現計画のものを引継ぎます。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FCB510D-55C8-4D3D-A366-9F41B467EC44}" type="slidenum">
              <a:rPr kumimoji="1" lang="ja-JP" altLang="en-US" smtClean="0"/>
              <a:t>9</a:t>
            </a:fld>
            <a:endParaRPr kumimoji="1" lang="ja-JP" altLang="en-US"/>
          </a:p>
        </p:txBody>
      </p:sp>
    </p:spTree>
    <p:extLst>
      <p:ext uri="{BB962C8B-B14F-4D97-AF65-F5344CB8AC3E}">
        <p14:creationId xmlns:p14="http://schemas.microsoft.com/office/powerpoint/2010/main" val="867384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EB784E-F5CC-4DB4-8CB7-32AC2D1991CD}"/>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118C0BF-DFC0-402D-BF13-114D3B9AFA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AA9B83E-EAB4-4CA7-9E46-869C7B9F7469}"/>
              </a:ext>
            </a:extLst>
          </p:cNvPr>
          <p:cNvSpPr>
            <a:spLocks noGrp="1"/>
          </p:cNvSpPr>
          <p:nvPr>
            <p:ph type="dt" sz="half" idx="10"/>
          </p:nvPr>
        </p:nvSpPr>
        <p:spPr/>
        <p:txBody>
          <a:bodyPr/>
          <a:lstStyle/>
          <a:p>
            <a:fld id="{7BBA0540-FC17-4AEB-89AB-08899F04D527}" type="datetime1">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CD627159-D43A-44DB-98D3-E960C9AA02C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5F35043-DCD8-46EE-B23B-DC9EAE670417}"/>
              </a:ext>
            </a:extLst>
          </p:cNvPr>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1000966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25AA9F-4547-4B0F-B578-CE8EEAC78D7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3E55F9-157F-40B1-9B98-248148AE59D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000AFF-EC72-41C1-947A-D135F1410F19}"/>
              </a:ext>
            </a:extLst>
          </p:cNvPr>
          <p:cNvSpPr>
            <a:spLocks noGrp="1"/>
          </p:cNvSpPr>
          <p:nvPr>
            <p:ph type="dt" sz="half" idx="10"/>
          </p:nvPr>
        </p:nvSpPr>
        <p:spPr/>
        <p:txBody>
          <a:bodyPr/>
          <a:lstStyle/>
          <a:p>
            <a:fld id="{79BDD4AE-7801-4695-A993-85FF89C57590}" type="datetime1">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346DA256-7254-4228-991B-2EDE140DEC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D56611-370D-4E4A-864C-A267D107A109}"/>
              </a:ext>
            </a:extLst>
          </p:cNvPr>
          <p:cNvSpPr>
            <a:spLocks noGrp="1"/>
          </p:cNvSpPr>
          <p:nvPr>
            <p:ph type="sldNum" sz="quarter" idx="12"/>
          </p:nvPr>
        </p:nvSpPr>
        <p:spPr/>
        <p:txBody>
          <a:bodyPr/>
          <a:lstStyle/>
          <a:p>
            <a:fld id="{682EF9F9-C4E8-46B2-BBF1-33E3162B856A}" type="slidenum">
              <a:rPr lang="ja-JP" altLang="en-US" smtClean="0"/>
              <a:pPr/>
              <a:t>‹#›</a:t>
            </a:fld>
            <a:endParaRPr lang="ja-JP" altLang="en-US" dirty="0"/>
          </a:p>
        </p:txBody>
      </p:sp>
    </p:spTree>
    <p:extLst>
      <p:ext uri="{BB962C8B-B14F-4D97-AF65-F5344CB8AC3E}">
        <p14:creationId xmlns:p14="http://schemas.microsoft.com/office/powerpoint/2010/main" val="2332720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2328FEC-8E74-427B-AD39-1346D128609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FF0C0F-1155-4387-B07E-D9E41E8B059E}"/>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59D6C75-6893-42CC-8ABC-18C521437513}"/>
              </a:ext>
            </a:extLst>
          </p:cNvPr>
          <p:cNvSpPr>
            <a:spLocks noGrp="1"/>
          </p:cNvSpPr>
          <p:nvPr>
            <p:ph type="dt" sz="half" idx="10"/>
          </p:nvPr>
        </p:nvSpPr>
        <p:spPr/>
        <p:txBody>
          <a:bodyPr/>
          <a:lstStyle/>
          <a:p>
            <a:fld id="{C867B8A4-C2DD-4015-AE2E-26490BFDA0D5}" type="datetime1">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F8D62BBA-8ACB-44AB-89EF-9E96A47D51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E7C1FC-60D1-4743-BCE8-0DBE8F01CCB7}"/>
              </a:ext>
            </a:extLst>
          </p:cNvPr>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521978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3A9406-090F-4059-87DF-C290341B585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644EAD0-2EF3-4F56-815B-8DD41C89877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721E7E-44D1-41DC-A7B3-076D4E1891C6}"/>
              </a:ext>
            </a:extLst>
          </p:cNvPr>
          <p:cNvSpPr>
            <a:spLocks noGrp="1"/>
          </p:cNvSpPr>
          <p:nvPr>
            <p:ph type="dt" sz="half" idx="10"/>
          </p:nvPr>
        </p:nvSpPr>
        <p:spPr/>
        <p:txBody>
          <a:bodyPr/>
          <a:lstStyle/>
          <a:p>
            <a:fld id="{5D74D2AF-F847-4024-89B7-BEDEED634360}" type="datetime1">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BF1C01FB-C82C-4296-9CD0-11E6BF027B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D088B5-C106-4210-A080-C30F66D195F2}"/>
              </a:ext>
            </a:extLst>
          </p:cNvPr>
          <p:cNvSpPr>
            <a:spLocks noGrp="1"/>
          </p:cNvSpPr>
          <p:nvPr>
            <p:ph type="sldNum" sz="quarter" idx="12"/>
          </p:nvPr>
        </p:nvSpPr>
        <p:spPr/>
        <p:txBody>
          <a:bodyPr/>
          <a:lstStyle/>
          <a:p>
            <a:fld id="{682EF9F9-C4E8-46B2-BBF1-33E3162B856A}" type="slidenum">
              <a:rPr lang="ja-JP" altLang="en-US" smtClean="0"/>
              <a:pPr/>
              <a:t>‹#›</a:t>
            </a:fld>
            <a:endParaRPr lang="ja-JP" altLang="en-US" dirty="0"/>
          </a:p>
        </p:txBody>
      </p:sp>
    </p:spTree>
    <p:extLst>
      <p:ext uri="{BB962C8B-B14F-4D97-AF65-F5344CB8AC3E}">
        <p14:creationId xmlns:p14="http://schemas.microsoft.com/office/powerpoint/2010/main" val="59116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642493-ECE0-4106-8D7E-75D31E1069BD}"/>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7528452-40C8-4CDE-838D-896FDC643F6D}"/>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74F4115-BFF7-4622-AFE4-FCB91EE22180}"/>
              </a:ext>
            </a:extLst>
          </p:cNvPr>
          <p:cNvSpPr>
            <a:spLocks noGrp="1"/>
          </p:cNvSpPr>
          <p:nvPr>
            <p:ph type="dt" sz="half" idx="10"/>
          </p:nvPr>
        </p:nvSpPr>
        <p:spPr/>
        <p:txBody>
          <a:bodyPr/>
          <a:lstStyle/>
          <a:p>
            <a:fld id="{EB2318B1-0069-4571-9BF0-EB0182FF33E2}" type="datetime1">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610B8C47-495E-405F-B228-FAF6D30A5F1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51A84D-4DF1-440D-B90C-CD48F4DCAFE5}"/>
              </a:ext>
            </a:extLst>
          </p:cNvPr>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138796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B57724-0039-4770-9379-0983B63B35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498F860-FB26-43E2-870E-31A2185A1994}"/>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A20191F-94DE-4D1A-9CB5-B6FE3589E947}"/>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E914E78-8CA7-444A-975A-2509C17760E8}"/>
              </a:ext>
            </a:extLst>
          </p:cNvPr>
          <p:cNvSpPr>
            <a:spLocks noGrp="1"/>
          </p:cNvSpPr>
          <p:nvPr>
            <p:ph type="dt" sz="half" idx="10"/>
          </p:nvPr>
        </p:nvSpPr>
        <p:spPr/>
        <p:txBody>
          <a:bodyPr/>
          <a:lstStyle/>
          <a:p>
            <a:fld id="{BB5A7F57-73B0-4545-A0D4-B7C508905AD8}" type="datetime1">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E8972492-26F3-446A-AA1A-4E36DC81252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CDD146-A5AA-4405-B68A-3F6C08D90ABF}"/>
              </a:ext>
            </a:extLst>
          </p:cNvPr>
          <p:cNvSpPr>
            <a:spLocks noGrp="1"/>
          </p:cNvSpPr>
          <p:nvPr>
            <p:ph type="sldNum" sz="quarter" idx="12"/>
          </p:nvPr>
        </p:nvSpPr>
        <p:spPr/>
        <p:txBody>
          <a:bodyPr/>
          <a:lstStyle/>
          <a:p>
            <a:fld id="{682EF9F9-C4E8-46B2-BBF1-33E3162B856A}" type="slidenum">
              <a:rPr lang="ja-JP" altLang="en-US" smtClean="0"/>
              <a:pPr/>
              <a:t>‹#›</a:t>
            </a:fld>
            <a:endParaRPr lang="ja-JP" altLang="en-US" dirty="0"/>
          </a:p>
        </p:txBody>
      </p:sp>
    </p:spTree>
    <p:extLst>
      <p:ext uri="{BB962C8B-B14F-4D97-AF65-F5344CB8AC3E}">
        <p14:creationId xmlns:p14="http://schemas.microsoft.com/office/powerpoint/2010/main" val="378756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6286A2-1295-4E6E-AC37-95B93B378DE9}"/>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776A03-7455-49D3-B716-034F71884A4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60E9E22-5AD6-475C-AC94-87B76A37CC11}"/>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6B2476D-A5B1-4F03-A555-F6AB2FA21BD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F7ADBB-FB89-4945-8E2C-06CB6758B5D0}"/>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553E246B-35D6-4BCF-A861-518CC98FFF75}"/>
              </a:ext>
            </a:extLst>
          </p:cNvPr>
          <p:cNvSpPr>
            <a:spLocks noGrp="1"/>
          </p:cNvSpPr>
          <p:nvPr>
            <p:ph type="dt" sz="half" idx="10"/>
          </p:nvPr>
        </p:nvSpPr>
        <p:spPr/>
        <p:txBody>
          <a:bodyPr/>
          <a:lstStyle/>
          <a:p>
            <a:fld id="{F28F510F-2C5A-4B2A-98A7-5FC6276D14FD}" type="datetime1">
              <a:rPr kumimoji="1" lang="ja-JP" altLang="en-US" smtClean="0"/>
              <a:t>2025/3/25</a:t>
            </a:fld>
            <a:endParaRPr kumimoji="1" lang="ja-JP" altLang="en-US"/>
          </a:p>
        </p:txBody>
      </p:sp>
      <p:sp>
        <p:nvSpPr>
          <p:cNvPr id="8" name="フッター プレースホルダー 7">
            <a:extLst>
              <a:ext uri="{FF2B5EF4-FFF2-40B4-BE49-F238E27FC236}">
                <a16:creationId xmlns:a16="http://schemas.microsoft.com/office/drawing/2014/main" id="{BA4E3F1C-2B60-4E00-8F29-E209D6551F1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EA95A7C-75BC-4AAE-AC1A-C697A94B1E44}"/>
              </a:ext>
            </a:extLst>
          </p:cNvPr>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272847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89E1AF-0894-4C4F-AADE-125C90CCF23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16AFB4D-0F5E-482C-97D3-572303C9402F}"/>
              </a:ext>
            </a:extLst>
          </p:cNvPr>
          <p:cNvSpPr>
            <a:spLocks noGrp="1"/>
          </p:cNvSpPr>
          <p:nvPr>
            <p:ph type="dt" sz="half" idx="10"/>
          </p:nvPr>
        </p:nvSpPr>
        <p:spPr/>
        <p:txBody>
          <a:bodyPr/>
          <a:lstStyle/>
          <a:p>
            <a:fld id="{D81A8A04-27E5-4557-AFA0-74E31EAEDC4D}" type="datetime1">
              <a:rPr kumimoji="1" lang="ja-JP" altLang="en-US" smtClean="0"/>
              <a:t>2025/3/25</a:t>
            </a:fld>
            <a:endParaRPr kumimoji="1" lang="ja-JP" altLang="en-US"/>
          </a:p>
        </p:txBody>
      </p:sp>
      <p:sp>
        <p:nvSpPr>
          <p:cNvPr id="4" name="フッター プレースホルダー 3">
            <a:extLst>
              <a:ext uri="{FF2B5EF4-FFF2-40B4-BE49-F238E27FC236}">
                <a16:creationId xmlns:a16="http://schemas.microsoft.com/office/drawing/2014/main" id="{61098875-D80E-480B-BEE3-8EA3102AE0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0F199DC-7259-434C-8F6E-9CBACB942E35}"/>
              </a:ext>
            </a:extLst>
          </p:cNvPr>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4071624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3CDDEB6-DA5C-4167-9A6E-DED2B817D875}"/>
              </a:ext>
            </a:extLst>
          </p:cNvPr>
          <p:cNvSpPr>
            <a:spLocks noGrp="1"/>
          </p:cNvSpPr>
          <p:nvPr>
            <p:ph type="dt" sz="half" idx="10"/>
          </p:nvPr>
        </p:nvSpPr>
        <p:spPr/>
        <p:txBody>
          <a:bodyPr/>
          <a:lstStyle/>
          <a:p>
            <a:fld id="{20A60265-C3E3-4652-B805-DF09189D178A}" type="datetime1">
              <a:rPr kumimoji="1" lang="ja-JP" altLang="en-US" smtClean="0"/>
              <a:t>2025/3/25</a:t>
            </a:fld>
            <a:endParaRPr kumimoji="1" lang="ja-JP" altLang="en-US"/>
          </a:p>
        </p:txBody>
      </p:sp>
      <p:sp>
        <p:nvSpPr>
          <p:cNvPr id="3" name="フッター プレースホルダー 2">
            <a:extLst>
              <a:ext uri="{FF2B5EF4-FFF2-40B4-BE49-F238E27FC236}">
                <a16:creationId xmlns:a16="http://schemas.microsoft.com/office/drawing/2014/main" id="{55655CCB-E885-4E3F-AD25-E3C51B875B5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C583490-CC1A-4903-9110-FD9F21ABD03A}"/>
              </a:ext>
            </a:extLst>
          </p:cNvPr>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282915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8D4A4-A8B0-44D1-96C7-D9004E0A6BD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6EE0DF-7750-4459-8585-1CD4E9D582C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0143430-9540-48E1-9C60-E5D74172DB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B558E7A-C2C2-4AA6-BDF2-809717BB26B3}"/>
              </a:ext>
            </a:extLst>
          </p:cNvPr>
          <p:cNvSpPr>
            <a:spLocks noGrp="1"/>
          </p:cNvSpPr>
          <p:nvPr>
            <p:ph type="dt" sz="half" idx="10"/>
          </p:nvPr>
        </p:nvSpPr>
        <p:spPr/>
        <p:txBody>
          <a:bodyPr/>
          <a:lstStyle/>
          <a:p>
            <a:fld id="{5B282418-1761-413E-B7AC-13BC6297E741}" type="datetime1">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0E21864D-ED98-42B8-8D89-03D6257AEEA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9646CB1-0742-4B04-B8CB-F9079B12DA31}"/>
              </a:ext>
            </a:extLst>
          </p:cNvPr>
          <p:cNvSpPr>
            <a:spLocks noGrp="1"/>
          </p:cNvSpPr>
          <p:nvPr>
            <p:ph type="sldNum" sz="quarter" idx="12"/>
          </p:nvPr>
        </p:nvSpPr>
        <p:spPr/>
        <p:txBody>
          <a:bodyPr/>
          <a:lstStyle/>
          <a:p>
            <a:fld id="{682EF9F9-C4E8-46B2-BBF1-33E3162B856A}" type="slidenum">
              <a:rPr lang="ja-JP" altLang="en-US" smtClean="0"/>
              <a:pPr/>
              <a:t>‹#›</a:t>
            </a:fld>
            <a:endParaRPr lang="ja-JP" altLang="en-US" dirty="0"/>
          </a:p>
        </p:txBody>
      </p:sp>
    </p:spTree>
    <p:extLst>
      <p:ext uri="{BB962C8B-B14F-4D97-AF65-F5344CB8AC3E}">
        <p14:creationId xmlns:p14="http://schemas.microsoft.com/office/powerpoint/2010/main" val="308173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E5A834-8623-46EF-BEF7-719096340018}"/>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43AC16E-4357-4800-9350-4A7EBE8115B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0194E303-C187-4573-98B8-7B0EC143922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73B6B55-18EF-4EBA-BC21-9A895B580244}"/>
              </a:ext>
            </a:extLst>
          </p:cNvPr>
          <p:cNvSpPr>
            <a:spLocks noGrp="1"/>
          </p:cNvSpPr>
          <p:nvPr>
            <p:ph type="dt" sz="half" idx="10"/>
          </p:nvPr>
        </p:nvSpPr>
        <p:spPr/>
        <p:txBody>
          <a:bodyPr/>
          <a:lstStyle/>
          <a:p>
            <a:fld id="{697A5D85-C009-4070-8EF0-0DBBC8E4737E}" type="datetime1">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344F2D14-0EF3-4CB2-966B-00711D67F60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60DE91A-CA02-42B7-A8F6-3425237A420E}"/>
              </a:ext>
            </a:extLst>
          </p:cNvPr>
          <p:cNvSpPr>
            <a:spLocks noGrp="1"/>
          </p:cNvSpPr>
          <p:nvPr>
            <p:ph type="sldNum" sz="quarter" idx="12"/>
          </p:nvPr>
        </p:nvSpPr>
        <p:spPr/>
        <p:txBody>
          <a:bodyPr/>
          <a:lstStyle/>
          <a:p>
            <a:fld id="{682EF9F9-C4E8-46B2-BBF1-33E3162B856A}" type="slidenum">
              <a:rPr kumimoji="1" lang="ja-JP" altLang="en-US" smtClean="0"/>
              <a:t>‹#›</a:t>
            </a:fld>
            <a:endParaRPr kumimoji="1" lang="ja-JP" altLang="en-US"/>
          </a:p>
        </p:txBody>
      </p:sp>
    </p:spTree>
    <p:extLst>
      <p:ext uri="{BB962C8B-B14F-4D97-AF65-F5344CB8AC3E}">
        <p14:creationId xmlns:p14="http://schemas.microsoft.com/office/powerpoint/2010/main" val="36296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23B0127-A7B5-4EC4-89E4-955BAAC6E58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08BF717-1095-41AA-8E39-76181F5902B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96D4F0-477E-4330-8B6E-AB3AEC0A6F9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9A8B6A7-D9B9-4F87-8D94-1D6E0FA03A79}" type="datetime1">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5913D81D-7F71-4B99-875E-C665E1D7AC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8BBC348-D329-43B2-8092-29D3839975C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2EF9F9-C4E8-46B2-BBF1-33E3162B856A}" type="slidenum">
              <a:rPr lang="ja-JP" altLang="en-US" smtClean="0"/>
              <a:pPr/>
              <a:t>‹#›</a:t>
            </a:fld>
            <a:endParaRPr lang="ja-JP" altLang="en-US" dirty="0"/>
          </a:p>
        </p:txBody>
      </p:sp>
    </p:spTree>
    <p:extLst>
      <p:ext uri="{BB962C8B-B14F-4D97-AF65-F5344CB8AC3E}">
        <p14:creationId xmlns:p14="http://schemas.microsoft.com/office/powerpoint/2010/main" val="3616439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ti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143">
            <a:extLst>
              <a:ext uri="{FF2B5EF4-FFF2-40B4-BE49-F238E27FC236}">
                <a16:creationId xmlns:a16="http://schemas.microsoft.com/office/drawing/2014/main" id="{6D69C426-EC68-7F1A-A9BE-D804B300C928}"/>
              </a:ext>
            </a:extLst>
          </p:cNvPr>
          <p:cNvSpPr/>
          <p:nvPr/>
        </p:nvSpPr>
        <p:spPr>
          <a:xfrm>
            <a:off x="110835" y="658732"/>
            <a:ext cx="9033165" cy="321499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■現状</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角丸四角形 143">
            <a:extLst>
              <a:ext uri="{FF2B5EF4-FFF2-40B4-BE49-F238E27FC236}">
                <a16:creationId xmlns:a16="http://schemas.microsoft.com/office/drawing/2014/main" id="{67C4C828-C336-84FF-2C06-4493F86C0432}"/>
              </a:ext>
            </a:extLst>
          </p:cNvPr>
          <p:cNvSpPr/>
          <p:nvPr/>
        </p:nvSpPr>
        <p:spPr>
          <a:xfrm>
            <a:off x="110835" y="894953"/>
            <a:ext cx="2930815" cy="46868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200" b="1"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38" name="スライド番号プレースホルダー 2">
            <a:extLst>
              <a:ext uri="{FF2B5EF4-FFF2-40B4-BE49-F238E27FC236}">
                <a16:creationId xmlns:a16="http://schemas.microsoft.com/office/drawing/2014/main" id="{9AC84085-93C6-46C8-AEA0-358560A79077}"/>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1</a:t>
            </a:fld>
            <a:endParaRPr kumimoji="1" lang="ja-JP" altLang="en-US" sz="1050" dirty="0">
              <a:latin typeface="Meiryo UI" panose="020B0604030504040204" pitchFamily="50" charset="-128"/>
              <a:ea typeface="Meiryo UI" panose="020B0604030504040204" pitchFamily="50" charset="-128"/>
            </a:endParaRPr>
          </a:p>
        </p:txBody>
      </p:sp>
      <p:pic>
        <p:nvPicPr>
          <p:cNvPr id="39" name="図 38">
            <a:extLst>
              <a:ext uri="{FF2B5EF4-FFF2-40B4-BE49-F238E27FC236}">
                <a16:creationId xmlns:a16="http://schemas.microsoft.com/office/drawing/2014/main" id="{6F45B415-1334-4F91-A1CA-628A484E363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24" y="1438481"/>
            <a:ext cx="3533876" cy="2100181"/>
          </a:xfrm>
          <a:prstGeom prst="rect">
            <a:avLst/>
          </a:prstGeom>
          <a:noFill/>
          <a:ln>
            <a:noFill/>
          </a:ln>
        </p:spPr>
      </p:pic>
      <p:sp>
        <p:nvSpPr>
          <p:cNvPr id="42" name="角丸四角形 143">
            <a:extLst>
              <a:ext uri="{FF2B5EF4-FFF2-40B4-BE49-F238E27FC236}">
                <a16:creationId xmlns:a16="http://schemas.microsoft.com/office/drawing/2014/main" id="{22DA490F-6C8D-4C34-A6C0-93EEC8477FEB}"/>
              </a:ext>
            </a:extLst>
          </p:cNvPr>
          <p:cNvSpPr/>
          <p:nvPr/>
        </p:nvSpPr>
        <p:spPr>
          <a:xfrm>
            <a:off x="301524" y="911802"/>
            <a:ext cx="8788060" cy="45007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5</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年度末で約</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570㎞</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が整備されている管渠は、約</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64%</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が</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30</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年、約</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27%</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が</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40</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年、約</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12%</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が</a:t>
            </a:r>
            <a:r>
              <a:rPr lang="en-US" altLang="ja-JP" sz="1200" kern="100" dirty="0">
                <a:solidFill>
                  <a:schemeClr val="tx1"/>
                </a:solidFill>
                <a:latin typeface="Meiryo UI" panose="020B0604030504040204" pitchFamily="50" charset="-128"/>
                <a:ea typeface="Meiryo UI" panose="020B0604030504040204" pitchFamily="50" charset="-128"/>
                <a:cs typeface="Times New Roman"/>
              </a:rPr>
              <a:t>50</a:t>
            </a:r>
            <a:r>
              <a:rPr lang="ja-JP" altLang="en-US" sz="1200" kern="100" dirty="0">
                <a:solidFill>
                  <a:schemeClr val="tx1"/>
                </a:solidFill>
                <a:latin typeface="Meiryo UI" panose="020B0604030504040204" pitchFamily="50" charset="-128"/>
                <a:ea typeface="Meiryo UI" panose="020B0604030504040204" pitchFamily="50" charset="-128"/>
                <a:cs typeface="Times New Roman"/>
              </a:rPr>
              <a:t>年を経過している。現在は「新設時代」から「設備再構築時代」への転換期に差し掛かっており、この後、設備と土木施設を合わせた「再構築時代」を迎えることとなる。</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43" name="図 42" descr="グラフ&#10;&#10;自動的に生成された説明">
            <a:extLst>
              <a:ext uri="{FF2B5EF4-FFF2-40B4-BE49-F238E27FC236}">
                <a16:creationId xmlns:a16="http://schemas.microsoft.com/office/drawing/2014/main" id="{3083A8F4-2DCA-472F-B852-F5E33767321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16444" y="1438481"/>
            <a:ext cx="4569084" cy="1980237"/>
          </a:xfrm>
          <a:prstGeom prst="rect">
            <a:avLst/>
          </a:prstGeom>
          <a:noFill/>
          <a:ln>
            <a:noFill/>
          </a:ln>
        </p:spPr>
      </p:pic>
      <p:pic>
        <p:nvPicPr>
          <p:cNvPr id="2" name="図 1">
            <a:extLst>
              <a:ext uri="{FF2B5EF4-FFF2-40B4-BE49-F238E27FC236}">
                <a16:creationId xmlns:a16="http://schemas.microsoft.com/office/drawing/2014/main" id="{98C9AAF9-BAF7-1560-1110-AE96D47F5089}"/>
              </a:ext>
            </a:extLst>
          </p:cNvPr>
          <p:cNvPicPr>
            <a:picLocks/>
          </p:cNvPicPr>
          <p:nvPr/>
        </p:nvPicPr>
        <p:blipFill>
          <a:blip r:embed="rId5"/>
          <a:srcRect l="563" t="4577" r="1002" b="12057"/>
          <a:stretch/>
        </p:blipFill>
        <p:spPr>
          <a:xfrm>
            <a:off x="432" y="-14028"/>
            <a:ext cx="9144000" cy="637200"/>
          </a:xfrm>
          <a:prstGeom prst="rect">
            <a:avLst/>
          </a:prstGeom>
        </p:spPr>
      </p:pic>
      <p:sp>
        <p:nvSpPr>
          <p:cNvPr id="3" name="正方形/長方形 2">
            <a:extLst>
              <a:ext uri="{FF2B5EF4-FFF2-40B4-BE49-F238E27FC236}">
                <a16:creationId xmlns:a16="http://schemas.microsoft.com/office/drawing/2014/main" id="{1A4C169F-E554-C553-6CF6-4EB63946A24F}"/>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a:t>
            </a:r>
            <a:r>
              <a:rPr lang="zh-TW" altLang="en-US" sz="2400" b="1" dirty="0">
                <a:solidFill>
                  <a:schemeClr val="bg1"/>
                </a:solidFill>
                <a:latin typeface="Meiryo UI" pitchFamily="50" charset="-128"/>
                <a:ea typeface="Meiryo UI" pitchFamily="50" charset="-128"/>
                <a:cs typeface="Meiryo UI" pitchFamily="50" charset="-128"/>
              </a:rPr>
              <a:t>管渠、水槽等土木構造物</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1206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DE084-6F35-2A77-3D38-998340924F2B}"/>
            </a:ext>
          </a:extLst>
        </p:cNvPr>
        <p:cNvGrpSpPr/>
        <p:nvPr/>
      </p:nvGrpSpPr>
      <p:grpSpPr>
        <a:xfrm>
          <a:off x="0" y="0"/>
          <a:ext cx="0" cy="0"/>
          <a:chOff x="0" y="0"/>
          <a:chExt cx="0" cy="0"/>
        </a:xfrm>
      </p:grpSpPr>
      <p:sp>
        <p:nvSpPr>
          <p:cNvPr id="6" name="角丸四角形 143">
            <a:extLst>
              <a:ext uri="{FF2B5EF4-FFF2-40B4-BE49-F238E27FC236}">
                <a16:creationId xmlns:a16="http://schemas.microsoft.com/office/drawing/2014/main" id="{9F3402BD-3881-9605-9830-606C9B417506}"/>
              </a:ext>
            </a:extLst>
          </p:cNvPr>
          <p:cNvSpPr/>
          <p:nvPr/>
        </p:nvSpPr>
        <p:spPr>
          <a:xfrm>
            <a:off x="48265" y="653144"/>
            <a:ext cx="9041319" cy="92708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■重点化指標・優先順位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 name="角丸四角形 143">
            <a:extLst>
              <a:ext uri="{FF2B5EF4-FFF2-40B4-BE49-F238E27FC236}">
                <a16:creationId xmlns:a16="http://schemas.microsoft.com/office/drawing/2014/main" id="{66B8A220-FCC4-DBD3-99E1-AE74B5C83C9F}"/>
              </a:ext>
            </a:extLst>
          </p:cNvPr>
          <p:cNvSpPr/>
          <p:nvPr/>
        </p:nvSpPr>
        <p:spPr>
          <a:xfrm>
            <a:off x="2045415" y="662022"/>
            <a:ext cx="2234618" cy="27699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　１</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 </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5" name="テキスト ボックス 4">
            <a:extLst>
              <a:ext uri="{FF2B5EF4-FFF2-40B4-BE49-F238E27FC236}">
                <a16:creationId xmlns:a16="http://schemas.microsoft.com/office/drawing/2014/main" id="{68A0BD25-95C3-1750-6887-75867D4D716F}"/>
              </a:ext>
            </a:extLst>
          </p:cNvPr>
          <p:cNvSpPr txBox="1"/>
          <p:nvPr/>
        </p:nvSpPr>
        <p:spPr>
          <a:xfrm>
            <a:off x="221942" y="955393"/>
            <a:ext cx="8491414" cy="523220"/>
          </a:xfrm>
          <a:prstGeom prst="rect">
            <a:avLst/>
          </a:prstGeom>
          <a:noFill/>
          <a:ln>
            <a:noFill/>
          </a:ln>
        </p:spPr>
        <p:txBody>
          <a:bodyPr wrap="square" rtlCol="0">
            <a:spAutoFit/>
          </a:bodyPr>
          <a:lstStyle/>
          <a:p>
            <a:pPr algn="just"/>
            <a:r>
              <a:rPr lang="ja-JP" altLang="en-US" sz="1400" kern="100" dirty="0">
                <a:effectLst/>
                <a:latin typeface="Meiryo UI" panose="020B0604030504040204" pitchFamily="50" charset="-128"/>
                <a:ea typeface="Meiryo UI" panose="020B0604030504040204" pitchFamily="50" charset="-128"/>
              </a:rPr>
              <a:t>管渠のリスクについては、「大阪府ストックマネジメント実施方針」に示すとおり、社会的影響度は考慮せず、腐食等の劣化による流下不全等とし、点検・調査及び改築・修繕計画を策定、実行する。</a:t>
            </a:r>
            <a:endParaRPr kumimoji="1" lang="ja-JP" altLang="en-US" sz="1000" dirty="0">
              <a:latin typeface="Meiryo UI" panose="020B0604030504040204" pitchFamily="50" charset="-128"/>
              <a:ea typeface="Meiryo UI" panose="020B0604030504040204" pitchFamily="50" charset="-128"/>
            </a:endParaRPr>
          </a:p>
        </p:txBody>
      </p:sp>
      <p:sp>
        <p:nvSpPr>
          <p:cNvPr id="7" name="角丸四角形 143">
            <a:extLst>
              <a:ext uri="{FF2B5EF4-FFF2-40B4-BE49-F238E27FC236}">
                <a16:creationId xmlns:a16="http://schemas.microsoft.com/office/drawing/2014/main" id="{DDC45668-21FD-58EB-5BFE-700064C7DE61}"/>
              </a:ext>
            </a:extLst>
          </p:cNvPr>
          <p:cNvSpPr/>
          <p:nvPr/>
        </p:nvSpPr>
        <p:spPr>
          <a:xfrm>
            <a:off x="48265" y="1715987"/>
            <a:ext cx="9041319" cy="502216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■重点化指標・優先順位</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角丸四角形 143">
            <a:extLst>
              <a:ext uri="{FF2B5EF4-FFF2-40B4-BE49-F238E27FC236}">
                <a16:creationId xmlns:a16="http://schemas.microsoft.com/office/drawing/2014/main" id="{A83A1DFE-7ACF-50EC-8D08-0768E3C63E6D}"/>
              </a:ext>
            </a:extLst>
          </p:cNvPr>
          <p:cNvSpPr/>
          <p:nvPr/>
        </p:nvSpPr>
        <p:spPr>
          <a:xfrm>
            <a:off x="2199690" y="1724866"/>
            <a:ext cx="2234618" cy="27699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２</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1" name="テキスト ボックス 10">
            <a:extLst>
              <a:ext uri="{FF2B5EF4-FFF2-40B4-BE49-F238E27FC236}">
                <a16:creationId xmlns:a16="http://schemas.microsoft.com/office/drawing/2014/main" id="{767D227B-7DBC-D0DB-13C5-CF8AB847639C}"/>
              </a:ext>
            </a:extLst>
          </p:cNvPr>
          <p:cNvSpPr txBox="1"/>
          <p:nvPr/>
        </p:nvSpPr>
        <p:spPr>
          <a:xfrm>
            <a:off x="221942" y="2018237"/>
            <a:ext cx="8491414" cy="307777"/>
          </a:xfrm>
          <a:prstGeom prst="rect">
            <a:avLst/>
          </a:prstGeom>
          <a:noFill/>
          <a:ln>
            <a:noFill/>
          </a:ln>
        </p:spPr>
        <p:txBody>
          <a:bodyPr wrap="square" rtlCol="0">
            <a:spAutoFit/>
          </a:bodyPr>
          <a:lstStyle/>
          <a:p>
            <a:pPr algn="just"/>
            <a:r>
              <a:rPr lang="ja-JP" altLang="en-US" sz="1400" kern="100" dirty="0">
                <a:effectLst/>
                <a:latin typeface="Meiryo UI" panose="020B0604030504040204" pitchFamily="50" charset="-128"/>
                <a:ea typeface="Meiryo UI" panose="020B0604030504040204" pitchFamily="50" charset="-128"/>
              </a:rPr>
              <a:t>水槽等土木構造物については、府土木管理指針によるものとする。（下図参照）</a:t>
            </a:r>
            <a:endParaRPr kumimoji="1" lang="ja-JP" altLang="en-US" sz="1000" dirty="0">
              <a:latin typeface="Meiryo UI" panose="020B0604030504040204" pitchFamily="50" charset="-128"/>
              <a:ea typeface="Meiryo UI" panose="020B0604030504040204" pitchFamily="50" charset="-128"/>
            </a:endParaRPr>
          </a:p>
        </p:txBody>
      </p:sp>
      <p:pic>
        <p:nvPicPr>
          <p:cNvPr id="15" name="図 14">
            <a:extLst>
              <a:ext uri="{FF2B5EF4-FFF2-40B4-BE49-F238E27FC236}">
                <a16:creationId xmlns:a16="http://schemas.microsoft.com/office/drawing/2014/main" id="{2E817237-742C-A4A2-A68D-300A011027EF}"/>
              </a:ext>
            </a:extLst>
          </p:cNvPr>
          <p:cNvPicPr>
            <a:picLocks noChangeAspect="1"/>
          </p:cNvPicPr>
          <p:nvPr/>
        </p:nvPicPr>
        <p:blipFill>
          <a:blip r:embed="rId3"/>
          <a:srcRect b="12532"/>
          <a:stretch/>
        </p:blipFill>
        <p:spPr>
          <a:xfrm>
            <a:off x="2198676" y="2326014"/>
            <a:ext cx="5289130" cy="4009988"/>
          </a:xfrm>
          <a:prstGeom prst="rect">
            <a:avLst/>
          </a:prstGeom>
        </p:spPr>
      </p:pic>
      <p:sp>
        <p:nvSpPr>
          <p:cNvPr id="16" name="テキスト ボックス 15">
            <a:extLst>
              <a:ext uri="{FF2B5EF4-FFF2-40B4-BE49-F238E27FC236}">
                <a16:creationId xmlns:a16="http://schemas.microsoft.com/office/drawing/2014/main" id="{59A3D87A-35DA-1296-9A6F-43DFD08BE94F}"/>
              </a:ext>
            </a:extLst>
          </p:cNvPr>
          <p:cNvSpPr txBox="1"/>
          <p:nvPr/>
        </p:nvSpPr>
        <p:spPr>
          <a:xfrm>
            <a:off x="3941651" y="6429354"/>
            <a:ext cx="3430699" cy="215444"/>
          </a:xfrm>
          <a:prstGeom prst="rect">
            <a:avLst/>
          </a:prstGeom>
          <a:noFill/>
          <a:ln>
            <a:noFill/>
          </a:ln>
        </p:spPr>
        <p:txBody>
          <a:bodyPr wrap="square" rtlCol="0">
            <a:spAutoFit/>
          </a:bodyPr>
          <a:lstStyle/>
          <a:p>
            <a:pPr algn="just"/>
            <a:r>
              <a:rPr lang="ja-JP" altLang="en-US" sz="800" kern="100" dirty="0">
                <a:effectLst/>
                <a:latin typeface="Meiryo UI" panose="020B0604030504040204" pitchFamily="50" charset="-128"/>
                <a:ea typeface="Meiryo UI" panose="020B0604030504040204" pitchFamily="50" charset="-128"/>
              </a:rPr>
              <a:t>出典：大阪府流域下水道（土木構造物）維持管理指針　平成</a:t>
            </a:r>
            <a:r>
              <a:rPr lang="en-US" altLang="ja-JP" sz="800" kern="100" dirty="0">
                <a:effectLst/>
                <a:latin typeface="Meiryo UI" panose="020B0604030504040204" pitchFamily="50" charset="-128"/>
                <a:ea typeface="Meiryo UI" panose="020B0604030504040204" pitchFamily="50" charset="-128"/>
              </a:rPr>
              <a:t>7</a:t>
            </a:r>
            <a:r>
              <a:rPr lang="ja-JP" altLang="en-US" sz="800" kern="100" dirty="0">
                <a:effectLst/>
                <a:latin typeface="Meiryo UI" panose="020B0604030504040204" pitchFamily="50" charset="-128"/>
                <a:ea typeface="Meiryo UI" panose="020B0604030504040204" pitchFamily="50" charset="-128"/>
              </a:rPr>
              <a:t>年</a:t>
            </a:r>
            <a:r>
              <a:rPr lang="en-US" altLang="ja-JP" sz="800" kern="100" dirty="0">
                <a:effectLst/>
                <a:latin typeface="Meiryo UI" panose="020B0604030504040204" pitchFamily="50" charset="-128"/>
                <a:ea typeface="Meiryo UI" panose="020B0604030504040204" pitchFamily="50" charset="-128"/>
              </a:rPr>
              <a:t>3</a:t>
            </a:r>
            <a:r>
              <a:rPr lang="ja-JP" altLang="en-US" sz="800" kern="100" dirty="0">
                <a:effectLst/>
                <a:latin typeface="Meiryo UI" panose="020B0604030504040204" pitchFamily="50" charset="-128"/>
                <a:ea typeface="Meiryo UI" panose="020B0604030504040204" pitchFamily="50" charset="-128"/>
              </a:rPr>
              <a:t>月　</a:t>
            </a:r>
            <a:endParaRPr kumimoji="1" lang="ja-JP" altLang="en-US" sz="8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188BABA2-D87E-C393-4642-68A682A42E9F}"/>
              </a:ext>
            </a:extLst>
          </p:cNvPr>
          <p:cNvPicPr>
            <a:picLocks/>
          </p:cNvPicPr>
          <p:nvPr/>
        </p:nvPicPr>
        <p:blipFill>
          <a:blip r:embed="rId4"/>
          <a:srcRect l="563" t="4577" r="1002" b="12057"/>
          <a:stretch/>
        </p:blipFill>
        <p:spPr>
          <a:xfrm>
            <a:off x="432" y="-14028"/>
            <a:ext cx="9144000" cy="637200"/>
          </a:xfrm>
          <a:prstGeom prst="rect">
            <a:avLst/>
          </a:prstGeom>
        </p:spPr>
      </p:pic>
      <p:sp>
        <p:nvSpPr>
          <p:cNvPr id="9" name="正方形/長方形 8">
            <a:extLst>
              <a:ext uri="{FF2B5EF4-FFF2-40B4-BE49-F238E27FC236}">
                <a16:creationId xmlns:a16="http://schemas.microsoft.com/office/drawing/2014/main" id="{675BCBED-F839-26FA-C413-FBFC5FEE3786}"/>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a:t>
            </a:r>
            <a:r>
              <a:rPr lang="zh-TW" altLang="en-US" sz="2400" b="1" dirty="0">
                <a:solidFill>
                  <a:schemeClr val="bg1"/>
                </a:solidFill>
                <a:latin typeface="Meiryo UI" pitchFamily="50" charset="-128"/>
                <a:ea typeface="Meiryo UI" pitchFamily="50" charset="-128"/>
                <a:cs typeface="Meiryo UI" pitchFamily="50" charset="-128"/>
              </a:rPr>
              <a:t>管渠、水槽等土木構造物</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0" name="スライド番号プレースホルダー 2">
            <a:extLst>
              <a:ext uri="{FF2B5EF4-FFF2-40B4-BE49-F238E27FC236}">
                <a16:creationId xmlns:a16="http://schemas.microsoft.com/office/drawing/2014/main" id="{D9A6AF2C-BFE1-F97E-3988-EFF2F455A87E}"/>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10</a:t>
            </a:fld>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8260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29F9175-0F68-4868-9CA4-0F3FC5542B37}"/>
              </a:ext>
            </a:extLst>
          </p:cNvPr>
          <p:cNvPicPr>
            <a:picLocks noChangeAspect="1"/>
          </p:cNvPicPr>
          <p:nvPr/>
        </p:nvPicPr>
        <p:blipFill rotWithShape="1">
          <a:blip r:embed="rId2"/>
          <a:srcRect l="10781"/>
          <a:stretch/>
        </p:blipFill>
        <p:spPr>
          <a:xfrm>
            <a:off x="3484997" y="5526896"/>
            <a:ext cx="1521539" cy="1279044"/>
          </a:xfrm>
          <a:prstGeom prst="rect">
            <a:avLst/>
          </a:prstGeom>
        </p:spPr>
      </p:pic>
      <p:sp>
        <p:nvSpPr>
          <p:cNvPr id="32" name="テキスト ボックス 31">
            <a:extLst>
              <a:ext uri="{FF2B5EF4-FFF2-40B4-BE49-F238E27FC236}">
                <a16:creationId xmlns:a16="http://schemas.microsoft.com/office/drawing/2014/main" id="{CB933039-CE1C-C246-E80D-28BF430D1F42}"/>
              </a:ext>
            </a:extLst>
          </p:cNvPr>
          <p:cNvSpPr txBox="1"/>
          <p:nvPr/>
        </p:nvSpPr>
        <p:spPr>
          <a:xfrm>
            <a:off x="18017" y="571070"/>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kumimoji="1" lang="ja-JP" altLang="en-US" sz="1800" b="1" kern="1200" dirty="0">
                <a:latin typeface="Meiryo UI"/>
                <a:ea typeface="Meiryo UI"/>
                <a:cs typeface="+mn-cs"/>
              </a:rPr>
              <a:t>■現状</a:t>
            </a:r>
          </a:p>
        </p:txBody>
      </p:sp>
      <p:sp>
        <p:nvSpPr>
          <p:cNvPr id="34" name="角丸四角形 143">
            <a:extLst>
              <a:ext uri="{FF2B5EF4-FFF2-40B4-BE49-F238E27FC236}">
                <a16:creationId xmlns:a16="http://schemas.microsoft.com/office/drawing/2014/main" id="{8DFE10F1-9900-4B60-91CB-D268ADECF29C}"/>
              </a:ext>
            </a:extLst>
          </p:cNvPr>
          <p:cNvSpPr/>
          <p:nvPr/>
        </p:nvSpPr>
        <p:spPr>
          <a:xfrm>
            <a:off x="206654" y="915181"/>
            <a:ext cx="3725266" cy="69799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①施設数の推移、施設の高齢化</a:t>
            </a:r>
            <a:endParaRPr lang="en-US" altLang="ja-JP" sz="120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令和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年３月末時点で、機械電気設備約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4400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点を管理</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現状では供用後</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20</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年を超える施設が約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6</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割を超える。</a:t>
            </a:r>
          </a:p>
          <a:p>
            <a:pPr algn="just">
              <a:defRPr/>
            </a:pP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pic>
        <p:nvPicPr>
          <p:cNvPr id="36" name="図 35">
            <a:extLst>
              <a:ext uri="{FF2B5EF4-FFF2-40B4-BE49-F238E27FC236}">
                <a16:creationId xmlns:a16="http://schemas.microsoft.com/office/drawing/2014/main" id="{E0998C72-6BA5-4B05-AB86-13D91B621F1C}"/>
              </a:ext>
            </a:extLst>
          </p:cNvPr>
          <p:cNvPicPr>
            <a:picLocks noChangeAspect="1"/>
          </p:cNvPicPr>
          <p:nvPr/>
        </p:nvPicPr>
        <p:blipFill>
          <a:blip r:embed="rId3"/>
          <a:stretch>
            <a:fillRect/>
          </a:stretch>
        </p:blipFill>
        <p:spPr>
          <a:xfrm>
            <a:off x="5466270" y="1494970"/>
            <a:ext cx="2761212" cy="2114001"/>
          </a:xfrm>
          <a:prstGeom prst="rect">
            <a:avLst/>
          </a:prstGeom>
          <a:ln>
            <a:solidFill>
              <a:schemeClr val="tx1"/>
            </a:solidFill>
          </a:ln>
        </p:spPr>
      </p:pic>
      <p:sp>
        <p:nvSpPr>
          <p:cNvPr id="37" name="角丸四角形 143">
            <a:extLst>
              <a:ext uri="{FF2B5EF4-FFF2-40B4-BE49-F238E27FC236}">
                <a16:creationId xmlns:a16="http://schemas.microsoft.com/office/drawing/2014/main" id="{87B115D3-694B-453E-8AD4-D6874161A7BF}"/>
              </a:ext>
            </a:extLst>
          </p:cNvPr>
          <p:cNvSpPr/>
          <p:nvPr/>
        </p:nvSpPr>
        <p:spPr>
          <a:xfrm>
            <a:off x="4684371" y="922846"/>
            <a:ext cx="4089470" cy="65651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②施設状態</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計画的取組により、</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R</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１より健全度２以下の設備の改善を行い機能　維持に努めている。</a:t>
            </a:r>
          </a:p>
          <a:p>
            <a:pPr algn="just">
              <a:defRPr/>
            </a:pP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2" name="テキスト ボックス 11">
            <a:extLst>
              <a:ext uri="{FF2B5EF4-FFF2-40B4-BE49-F238E27FC236}">
                <a16:creationId xmlns:a16="http://schemas.microsoft.com/office/drawing/2014/main" id="{F20D9F1C-00C6-42D2-8AB2-6C2449ECBCE6}"/>
              </a:ext>
            </a:extLst>
          </p:cNvPr>
          <p:cNvSpPr txBox="1"/>
          <p:nvPr/>
        </p:nvSpPr>
        <p:spPr>
          <a:xfrm>
            <a:off x="5529" y="3613083"/>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a:t>
            </a:r>
            <a:r>
              <a:rPr kumimoji="1" lang="ja-JP" altLang="en-US" sz="1800" b="1" kern="1200" dirty="0">
                <a:latin typeface="Meiryo UI"/>
                <a:ea typeface="Meiryo UI"/>
                <a:cs typeface="+mn-cs"/>
              </a:rPr>
              <a:t>点検</a:t>
            </a:r>
          </a:p>
        </p:txBody>
      </p:sp>
      <p:pic>
        <p:nvPicPr>
          <p:cNvPr id="5" name="図 4">
            <a:extLst>
              <a:ext uri="{FF2B5EF4-FFF2-40B4-BE49-F238E27FC236}">
                <a16:creationId xmlns:a16="http://schemas.microsoft.com/office/drawing/2014/main" id="{38C6B64D-242F-4CB9-B779-A1941301FD3B}"/>
              </a:ext>
            </a:extLst>
          </p:cNvPr>
          <p:cNvPicPr>
            <a:picLocks noChangeAspect="1"/>
          </p:cNvPicPr>
          <p:nvPr/>
        </p:nvPicPr>
        <p:blipFill>
          <a:blip r:embed="rId4"/>
          <a:stretch>
            <a:fillRect/>
          </a:stretch>
        </p:blipFill>
        <p:spPr>
          <a:xfrm>
            <a:off x="119863" y="4366848"/>
            <a:ext cx="3154279" cy="1920091"/>
          </a:xfrm>
          <a:prstGeom prst="rect">
            <a:avLst/>
          </a:prstGeom>
        </p:spPr>
      </p:pic>
      <p:sp>
        <p:nvSpPr>
          <p:cNvPr id="41" name="角丸四角形 143">
            <a:extLst>
              <a:ext uri="{FF2B5EF4-FFF2-40B4-BE49-F238E27FC236}">
                <a16:creationId xmlns:a16="http://schemas.microsoft.com/office/drawing/2014/main" id="{1647574E-EFA9-47BD-A415-2BFD8F6CBFD7}"/>
              </a:ext>
            </a:extLst>
          </p:cNvPr>
          <p:cNvSpPr/>
          <p:nvPr/>
        </p:nvSpPr>
        <p:spPr>
          <a:xfrm>
            <a:off x="46209" y="3979632"/>
            <a:ext cx="3725266" cy="4044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schemeClr val="tx1"/>
                </a:solidFill>
                <a:latin typeface="Meiryo UI" panose="020B0604030504040204" pitchFamily="50" charset="-128"/>
                <a:ea typeface="Meiryo UI" panose="020B0604030504040204" pitchFamily="50" charset="-128"/>
                <a:cs typeface="Times New Roman"/>
              </a:rPr>
              <a:t>①点検および実施頻度</a:t>
            </a: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42" name="角丸四角形 143">
            <a:extLst>
              <a:ext uri="{FF2B5EF4-FFF2-40B4-BE49-F238E27FC236}">
                <a16:creationId xmlns:a16="http://schemas.microsoft.com/office/drawing/2014/main" id="{A6142136-E889-4A3C-808F-E8E07BFF5A3B}"/>
              </a:ext>
            </a:extLst>
          </p:cNvPr>
          <p:cNvSpPr/>
          <p:nvPr/>
        </p:nvSpPr>
        <p:spPr>
          <a:xfrm>
            <a:off x="5466270" y="3733910"/>
            <a:ext cx="3663727" cy="65651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③健全度</a:t>
            </a: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・健全度判定要領に基づき評価を実施（機械・電気）</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graphicFrame>
        <p:nvGraphicFramePr>
          <p:cNvPr id="43" name="表 42">
            <a:extLst>
              <a:ext uri="{FF2B5EF4-FFF2-40B4-BE49-F238E27FC236}">
                <a16:creationId xmlns:a16="http://schemas.microsoft.com/office/drawing/2014/main" id="{CCD7F0E7-EE64-48D2-A4CE-A066A65571B8}"/>
              </a:ext>
            </a:extLst>
          </p:cNvPr>
          <p:cNvGraphicFramePr>
            <a:graphicFrameLocks noGrp="1"/>
          </p:cNvGraphicFramePr>
          <p:nvPr>
            <p:extLst>
              <p:ext uri="{D42A27DB-BD31-4B8C-83A1-F6EECF244321}">
                <p14:modId xmlns:p14="http://schemas.microsoft.com/office/powerpoint/2010/main" val="2852087370"/>
              </p:ext>
            </p:extLst>
          </p:nvPr>
        </p:nvGraphicFramePr>
        <p:xfrm>
          <a:off x="5427631" y="4104639"/>
          <a:ext cx="2859509" cy="1194817"/>
        </p:xfrm>
        <a:graphic>
          <a:graphicData uri="http://schemas.openxmlformats.org/drawingml/2006/table">
            <a:tbl>
              <a:tblPr firstRow="1" firstCol="1" bandRow="1">
                <a:tableStyleId>{5C22544A-7EE6-4342-B048-85BDC9FD1C3A}</a:tableStyleId>
              </a:tblPr>
              <a:tblGrid>
                <a:gridCol w="337942">
                  <a:extLst>
                    <a:ext uri="{9D8B030D-6E8A-4147-A177-3AD203B41FA5}">
                      <a16:colId xmlns:a16="http://schemas.microsoft.com/office/drawing/2014/main" val="1457678222"/>
                    </a:ext>
                  </a:extLst>
                </a:gridCol>
                <a:gridCol w="375266">
                  <a:extLst>
                    <a:ext uri="{9D8B030D-6E8A-4147-A177-3AD203B41FA5}">
                      <a16:colId xmlns:a16="http://schemas.microsoft.com/office/drawing/2014/main" val="4018481279"/>
                    </a:ext>
                  </a:extLst>
                </a:gridCol>
                <a:gridCol w="2146301">
                  <a:extLst>
                    <a:ext uri="{9D8B030D-6E8A-4147-A177-3AD203B41FA5}">
                      <a16:colId xmlns:a16="http://schemas.microsoft.com/office/drawing/2014/main" val="2264729833"/>
                    </a:ext>
                  </a:extLst>
                </a:gridCol>
              </a:tblGrid>
              <a:tr h="55275">
                <a:tc>
                  <a:txBody>
                    <a:bodyPr/>
                    <a:lstStyle/>
                    <a:p>
                      <a:pPr algn="ctr">
                        <a:spcAft>
                          <a:spcPts val="0"/>
                        </a:spcAft>
                      </a:pPr>
                      <a:r>
                        <a:rPr lang="ja-JP" altLang="en-US" sz="600" kern="100" dirty="0">
                          <a:effectLst/>
                          <a:latin typeface="+mn-ea"/>
                          <a:ea typeface="+mn-ea"/>
                          <a:cs typeface="Times New Roman" panose="02020603050405020304" pitchFamily="18" charset="0"/>
                        </a:rPr>
                        <a:t>健全度</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600" kern="100" dirty="0">
                          <a:effectLst/>
                          <a:latin typeface="+mn-ea"/>
                          <a:ea typeface="+mn-ea"/>
                          <a:cs typeface="Times New Roman" panose="02020603050405020304" pitchFamily="18" charset="0"/>
                        </a:rPr>
                        <a:t>状態</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600" kern="100" dirty="0">
                          <a:effectLst/>
                          <a:latin typeface="+mn-ea"/>
                          <a:ea typeface="+mn-ea"/>
                          <a:cs typeface="Times New Roman" panose="02020603050405020304" pitchFamily="18" charset="0"/>
                        </a:rPr>
                        <a:t>　機械設備の場合</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84352"/>
                  </a:ext>
                </a:extLst>
              </a:tr>
              <a:tr h="158751">
                <a:tc>
                  <a:txBody>
                    <a:bodyPr/>
                    <a:lstStyle/>
                    <a:p>
                      <a:pPr algn="ctr">
                        <a:spcAft>
                          <a:spcPts val="0"/>
                        </a:spcAft>
                      </a:pPr>
                      <a:r>
                        <a:rPr lang="ja-JP" sz="600" kern="100" dirty="0">
                          <a:effectLst/>
                          <a:latin typeface="+mn-ea"/>
                          <a:ea typeface="+mn-ea"/>
                        </a:rPr>
                        <a:t>５</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600" kern="100" dirty="0">
                          <a:effectLst/>
                          <a:latin typeface="+mn-ea"/>
                          <a:ea typeface="+mn-ea"/>
                          <a:cs typeface="Times New Roman" panose="02020603050405020304" pitchFamily="18" charset="0"/>
                        </a:rPr>
                        <a:t>良い</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600" kern="0" dirty="0">
                          <a:effectLst/>
                          <a:latin typeface="+mn-ea"/>
                          <a:ea typeface="+mn-ea"/>
                        </a:rPr>
                        <a:t>問題なし</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4801008"/>
                  </a:ext>
                </a:extLst>
              </a:tr>
              <a:tr h="142142">
                <a:tc>
                  <a:txBody>
                    <a:bodyPr/>
                    <a:lstStyle/>
                    <a:p>
                      <a:pPr algn="ctr">
                        <a:spcAft>
                          <a:spcPts val="0"/>
                        </a:spcAft>
                      </a:pPr>
                      <a:r>
                        <a:rPr lang="ja-JP" sz="600" kern="100" dirty="0">
                          <a:effectLst/>
                          <a:latin typeface="+mn-ea"/>
                          <a:ea typeface="+mn-ea"/>
                        </a:rPr>
                        <a:t>４</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r>
                        <a:rPr lang="ja-JP" altLang="en-US" sz="600" kern="0" dirty="0">
                          <a:effectLst/>
                          <a:latin typeface="+mn-ea"/>
                          <a:ea typeface="+mn-ea"/>
                        </a:rPr>
                        <a:t>設備として安定運転ができ、機能上問題ないが、劣化の兆候が現れ始めた状態</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488304"/>
                  </a:ext>
                </a:extLst>
              </a:tr>
              <a:tr h="110550">
                <a:tc>
                  <a:txBody>
                    <a:bodyPr/>
                    <a:lstStyle/>
                    <a:p>
                      <a:pPr algn="ctr">
                        <a:spcAft>
                          <a:spcPts val="0"/>
                        </a:spcAft>
                      </a:pPr>
                      <a:r>
                        <a:rPr lang="ja-JP" sz="600" kern="100" dirty="0">
                          <a:effectLst/>
                          <a:latin typeface="+mn-ea"/>
                          <a:ea typeface="+mn-ea"/>
                        </a:rPr>
                        <a:t>３</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600" kern="0" dirty="0">
                          <a:effectLst/>
                          <a:latin typeface="+mn-ea"/>
                          <a:ea typeface="+mn-ea"/>
                        </a:rPr>
                        <a:t>設備として劣化が進行しているが、機能は確保できる状態</a:t>
                      </a:r>
                    </a:p>
                    <a:p>
                      <a:pPr algn="just">
                        <a:spcAft>
                          <a:spcPts val="0"/>
                        </a:spcAft>
                      </a:pPr>
                      <a:r>
                        <a:rPr lang="ja-JP" altLang="en-US" sz="600" kern="0" dirty="0">
                          <a:effectLst/>
                          <a:latin typeface="+mn-ea"/>
                          <a:ea typeface="+mn-ea"/>
                        </a:rPr>
                        <a:t>機能回復が可能</a:t>
                      </a: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396417"/>
                  </a:ext>
                </a:extLst>
              </a:tr>
              <a:tr h="165826">
                <a:tc>
                  <a:txBody>
                    <a:bodyPr/>
                    <a:lstStyle/>
                    <a:p>
                      <a:pPr algn="ctr">
                        <a:spcAft>
                          <a:spcPts val="0"/>
                        </a:spcAft>
                      </a:pPr>
                      <a:r>
                        <a:rPr lang="ja-JP" sz="600" kern="100" dirty="0">
                          <a:effectLst/>
                          <a:latin typeface="+mn-ea"/>
                          <a:ea typeface="+mn-ea"/>
                        </a:rPr>
                        <a:t>２</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600" kern="0" dirty="0">
                          <a:effectLst/>
                          <a:latin typeface="+mn-ea"/>
                          <a:ea typeface="+mn-ea"/>
                        </a:rPr>
                        <a:t>設備として機能が発揮できない状態、または、いつ機能停止してもおかしくない状態等</a:t>
                      </a:r>
                    </a:p>
                    <a:p>
                      <a:pPr algn="just">
                        <a:spcAft>
                          <a:spcPts val="0"/>
                        </a:spcAft>
                      </a:pPr>
                      <a:r>
                        <a:rPr lang="ja-JP" altLang="en-US" sz="600" kern="0" dirty="0">
                          <a:effectLst/>
                          <a:latin typeface="+mn-ea"/>
                          <a:ea typeface="+mn-ea"/>
                        </a:rPr>
                        <a:t>機能回復が困難</a:t>
                      </a: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041947"/>
                  </a:ext>
                </a:extLst>
              </a:tr>
              <a:tr h="142142">
                <a:tc>
                  <a:txBody>
                    <a:bodyPr/>
                    <a:lstStyle/>
                    <a:p>
                      <a:pPr algn="ctr">
                        <a:spcAft>
                          <a:spcPts val="0"/>
                        </a:spcAft>
                      </a:pPr>
                      <a:r>
                        <a:rPr lang="ja-JP" sz="600" kern="100" dirty="0">
                          <a:effectLst/>
                          <a:latin typeface="+mn-ea"/>
                          <a:ea typeface="+mn-ea"/>
                        </a:rPr>
                        <a:t>１</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spcAft>
                          <a:spcPts val="0"/>
                        </a:spcAft>
                      </a:pPr>
                      <a:r>
                        <a:rPr lang="ja-JP" altLang="en-US" sz="600" kern="100" dirty="0">
                          <a:effectLst/>
                          <a:latin typeface="+mn-ea"/>
                          <a:ea typeface="+mn-ea"/>
                          <a:cs typeface="Times New Roman" panose="02020603050405020304" pitchFamily="18" charset="0"/>
                        </a:rPr>
                        <a:t>悪い</a:t>
                      </a:r>
                      <a:endParaRPr lang="ja-JP" sz="600" kern="100" dirty="0">
                        <a:effectLst/>
                        <a:latin typeface="+mn-ea"/>
                        <a:ea typeface="+mn-ea"/>
                        <a:cs typeface="Times New Roman" panose="02020603050405020304" pitchFamily="18" charset="0"/>
                      </a:endParaRP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r>
                        <a:rPr lang="ja-JP" altLang="en-US" sz="600" kern="100" dirty="0">
                          <a:effectLst/>
                          <a:latin typeface="+mn-ea"/>
                          <a:ea typeface="+mn-ea"/>
                          <a:cs typeface="Times New Roman" panose="02020603050405020304" pitchFamily="18" charset="0"/>
                        </a:rPr>
                        <a:t>動かない（機能停止）又は、主機の仕様変更により</a:t>
                      </a:r>
                    </a:p>
                    <a:p>
                      <a:pPr algn="just">
                        <a:lnSpc>
                          <a:spcPts val="1000"/>
                        </a:lnSpc>
                        <a:spcAft>
                          <a:spcPts val="0"/>
                        </a:spcAft>
                      </a:pPr>
                      <a:r>
                        <a:rPr lang="ja-JP" altLang="en-US" sz="600" kern="100" dirty="0">
                          <a:effectLst/>
                          <a:latin typeface="+mn-ea"/>
                          <a:ea typeface="+mn-ea"/>
                          <a:cs typeface="Times New Roman" panose="02020603050405020304" pitchFamily="18" charset="0"/>
                        </a:rPr>
                        <a:t>使用不可</a:t>
                      </a:r>
                    </a:p>
                  </a:txBody>
                  <a:tcPr marL="28766" marR="2876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548127"/>
                  </a:ext>
                </a:extLst>
              </a:tr>
            </a:tbl>
          </a:graphicData>
        </a:graphic>
      </p:graphicFrame>
      <p:graphicFrame>
        <p:nvGraphicFramePr>
          <p:cNvPr id="44" name="表 43">
            <a:extLst>
              <a:ext uri="{FF2B5EF4-FFF2-40B4-BE49-F238E27FC236}">
                <a16:creationId xmlns:a16="http://schemas.microsoft.com/office/drawing/2014/main" id="{0C3D6A2C-85FC-441A-8F80-98E01D9D5816}"/>
              </a:ext>
            </a:extLst>
          </p:cNvPr>
          <p:cNvGraphicFramePr>
            <a:graphicFrameLocks noGrp="1"/>
          </p:cNvGraphicFramePr>
          <p:nvPr>
            <p:extLst>
              <p:ext uri="{D42A27DB-BD31-4B8C-83A1-F6EECF244321}">
                <p14:modId xmlns:p14="http://schemas.microsoft.com/office/powerpoint/2010/main" val="1970604140"/>
              </p:ext>
            </p:extLst>
          </p:nvPr>
        </p:nvGraphicFramePr>
        <p:xfrm>
          <a:off x="5427631" y="5333852"/>
          <a:ext cx="2859509" cy="1472088"/>
        </p:xfrm>
        <a:graphic>
          <a:graphicData uri="http://schemas.openxmlformats.org/drawingml/2006/table">
            <a:tbl>
              <a:tblPr firstRow="1" firstCol="1" bandRow="1">
                <a:tableStyleId>{5C22544A-7EE6-4342-B048-85BDC9FD1C3A}</a:tableStyleId>
              </a:tblPr>
              <a:tblGrid>
                <a:gridCol w="337942">
                  <a:extLst>
                    <a:ext uri="{9D8B030D-6E8A-4147-A177-3AD203B41FA5}">
                      <a16:colId xmlns:a16="http://schemas.microsoft.com/office/drawing/2014/main" val="1457678222"/>
                    </a:ext>
                  </a:extLst>
                </a:gridCol>
                <a:gridCol w="381360">
                  <a:extLst>
                    <a:ext uri="{9D8B030D-6E8A-4147-A177-3AD203B41FA5}">
                      <a16:colId xmlns:a16="http://schemas.microsoft.com/office/drawing/2014/main" val="4018481279"/>
                    </a:ext>
                  </a:extLst>
                </a:gridCol>
                <a:gridCol w="2140207">
                  <a:extLst>
                    <a:ext uri="{9D8B030D-6E8A-4147-A177-3AD203B41FA5}">
                      <a16:colId xmlns:a16="http://schemas.microsoft.com/office/drawing/2014/main" val="2264729833"/>
                    </a:ext>
                  </a:extLst>
                </a:gridCol>
              </a:tblGrid>
              <a:tr h="158763">
                <a:tc>
                  <a:txBody>
                    <a:bodyPr/>
                    <a:lstStyle/>
                    <a:p>
                      <a:pPr algn="ctr">
                        <a:spcAft>
                          <a:spcPts val="0"/>
                        </a:spcAft>
                      </a:pPr>
                      <a:r>
                        <a:rPr lang="ja-JP" altLang="en-US" sz="600" kern="100" dirty="0">
                          <a:effectLst/>
                          <a:latin typeface="+mn-ea"/>
                          <a:ea typeface="+mn-ea"/>
                          <a:cs typeface="Times New Roman" panose="02020603050405020304" pitchFamily="18" charset="0"/>
                        </a:rPr>
                        <a:t>健全度</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600" kern="100" dirty="0">
                          <a:effectLst/>
                          <a:latin typeface="+mn-ea"/>
                          <a:ea typeface="+mn-ea"/>
                          <a:cs typeface="Times New Roman" panose="02020603050405020304" pitchFamily="18" charset="0"/>
                        </a:rPr>
                        <a:t>状態</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600" kern="100" dirty="0">
                          <a:effectLst/>
                          <a:latin typeface="+mn-ea"/>
                          <a:ea typeface="+mn-ea"/>
                          <a:cs typeface="Times New Roman" panose="02020603050405020304" pitchFamily="18" charset="0"/>
                        </a:rPr>
                        <a:t>　電気設備の場合</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84352"/>
                  </a:ext>
                </a:extLst>
              </a:tr>
              <a:tr h="155156">
                <a:tc>
                  <a:txBody>
                    <a:bodyPr/>
                    <a:lstStyle/>
                    <a:p>
                      <a:pPr algn="ctr">
                        <a:spcAft>
                          <a:spcPts val="0"/>
                        </a:spcAft>
                      </a:pPr>
                      <a:r>
                        <a:rPr lang="ja-JP" sz="600" kern="100" dirty="0">
                          <a:effectLst/>
                          <a:latin typeface="+mn-ea"/>
                          <a:ea typeface="+mn-ea"/>
                        </a:rPr>
                        <a:t>５</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600" kern="100" dirty="0">
                          <a:effectLst/>
                          <a:latin typeface="+mn-ea"/>
                          <a:ea typeface="+mn-ea"/>
                          <a:cs typeface="Times New Roman" panose="02020603050405020304" pitchFamily="18" charset="0"/>
                        </a:rPr>
                        <a:t>良い</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処分制限期間を超過していない</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1434" marR="414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14801008"/>
                  </a:ext>
                </a:extLst>
              </a:tr>
              <a:tr h="161903">
                <a:tc>
                  <a:txBody>
                    <a:bodyPr/>
                    <a:lstStyle/>
                    <a:p>
                      <a:pPr algn="ctr">
                        <a:spcAft>
                          <a:spcPts val="0"/>
                        </a:spcAft>
                      </a:pPr>
                      <a:r>
                        <a:rPr lang="ja-JP" sz="600" kern="100" dirty="0">
                          <a:effectLst/>
                          <a:latin typeface="+mn-ea"/>
                          <a:ea typeface="+mn-ea"/>
                        </a:rPr>
                        <a:t>４</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1000"/>
                        </a:lnSpc>
                        <a:spcAft>
                          <a:spcPts val="0"/>
                        </a:spcAft>
                      </a:pP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標準耐用年数を超過していない</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1434" marR="414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4488304"/>
                  </a:ext>
                </a:extLst>
              </a:tr>
              <a:tr h="141664">
                <a:tc>
                  <a:txBody>
                    <a:bodyPr/>
                    <a:lstStyle/>
                    <a:p>
                      <a:pPr algn="ctr">
                        <a:spcAft>
                          <a:spcPts val="0"/>
                        </a:spcAft>
                      </a:pPr>
                      <a:r>
                        <a:rPr lang="ja-JP" sz="600" kern="100" dirty="0">
                          <a:effectLst/>
                          <a:latin typeface="+mn-ea"/>
                          <a:ea typeface="+mn-ea"/>
                        </a:rPr>
                        <a:t>３</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900"/>
                        </a:lnSpc>
                      </a:pPr>
                      <a:r>
                        <a:rPr lang="ja-JP"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府平均使用年数を超過していない</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1434" marR="414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396417"/>
                  </a:ext>
                </a:extLst>
              </a:tr>
              <a:tr h="676417">
                <a:tc>
                  <a:txBody>
                    <a:bodyPr/>
                    <a:lstStyle/>
                    <a:p>
                      <a:pPr algn="ctr">
                        <a:spcAft>
                          <a:spcPts val="0"/>
                        </a:spcAft>
                      </a:pPr>
                      <a:r>
                        <a:rPr lang="ja-JP" sz="600" kern="100" dirty="0">
                          <a:effectLst/>
                          <a:latin typeface="+mn-ea"/>
                          <a:ea typeface="+mn-ea"/>
                        </a:rPr>
                        <a:t>２</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900"/>
                        </a:lnSpc>
                      </a:pPr>
                      <a:r>
                        <a:rPr lang="ja-JP" altLang="en-US" sz="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府平均使用年数を超過している、または以下に該当</a:t>
                      </a:r>
                    </a:p>
                    <a:p>
                      <a:pPr algn="l">
                        <a:lnSpc>
                          <a:spcPts val="900"/>
                        </a:lnSpc>
                      </a:pPr>
                      <a:r>
                        <a:rPr lang="ja-JP" altLang="en-US" sz="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・対象機械設備が更新されるために更新必要</a:t>
                      </a:r>
                    </a:p>
                    <a:p>
                      <a:pPr algn="l">
                        <a:lnSpc>
                          <a:spcPts val="900"/>
                        </a:lnSpc>
                      </a:pPr>
                      <a:r>
                        <a:rPr lang="ja-JP" altLang="en-US" sz="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・計画期間内に必要部品の供給が停止される、若しくは既に停止されている</a:t>
                      </a:r>
                    </a:p>
                    <a:p>
                      <a:pPr algn="l">
                        <a:lnSpc>
                          <a:spcPts val="900"/>
                        </a:lnSpc>
                      </a:pPr>
                      <a:r>
                        <a:rPr lang="ja-JP" altLang="en-US" sz="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・計画期間内に動作停止する可能性があると予想される</a:t>
                      </a:r>
                    </a:p>
                    <a:p>
                      <a:pPr algn="l">
                        <a:lnSpc>
                          <a:spcPts val="900"/>
                        </a:lnSpc>
                      </a:pPr>
                      <a:r>
                        <a:rPr lang="ja-JP" altLang="en-US" sz="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・ソフト陳腐化等により更新せざるをえない</a:t>
                      </a:r>
                      <a:endParaRPr lang="ja-JP" sz="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1434" marR="414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9041947"/>
                  </a:ext>
                </a:extLst>
              </a:tr>
              <a:tr h="178185">
                <a:tc>
                  <a:txBody>
                    <a:bodyPr/>
                    <a:lstStyle/>
                    <a:p>
                      <a:pPr algn="ctr">
                        <a:spcAft>
                          <a:spcPts val="0"/>
                        </a:spcAft>
                      </a:pPr>
                      <a:r>
                        <a:rPr lang="ja-JP" sz="600" kern="100" dirty="0">
                          <a:effectLst/>
                          <a:latin typeface="+mn-ea"/>
                          <a:ea typeface="+mn-ea"/>
                        </a:rPr>
                        <a:t>１</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000"/>
                        </a:lnSpc>
                        <a:spcAft>
                          <a:spcPts val="0"/>
                        </a:spcAft>
                      </a:pPr>
                      <a:r>
                        <a:rPr lang="ja-JP" altLang="en-US" sz="600" kern="100" dirty="0">
                          <a:effectLst/>
                          <a:latin typeface="+mn-ea"/>
                          <a:ea typeface="+mn-ea"/>
                          <a:cs typeface="Times New Roman" panose="02020603050405020304" pitchFamily="18" charset="0"/>
                        </a:rPr>
                        <a:t>悪い</a:t>
                      </a:r>
                      <a:endParaRPr lang="ja-JP" sz="600" kern="100" dirty="0">
                        <a:effectLst/>
                        <a:latin typeface="+mn-ea"/>
                        <a:ea typeface="+mn-ea"/>
                        <a:cs typeface="Times New Roman" panose="02020603050405020304" pitchFamily="18" charset="0"/>
                      </a:endParaRPr>
                    </a:p>
                  </a:txBody>
                  <a:tcPr marL="30419" marR="304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4300" indent="-114300" algn="l">
                        <a:lnSpc>
                          <a:spcPts val="900"/>
                        </a:lnSpc>
                      </a:pPr>
                      <a:r>
                        <a:rPr lang="ja-JP" altLang="en-US" sz="600" kern="100" dirty="0">
                          <a:solidFill>
                            <a:srgbClr val="000000"/>
                          </a:solidFill>
                          <a:effectLst/>
                          <a:latin typeface="Century" panose="02040604050505020304" pitchFamily="18" charset="0"/>
                          <a:ea typeface="HG丸ｺﾞｼｯｸM-PRO" panose="020F0600000000000000" pitchFamily="50" charset="-128"/>
                          <a:cs typeface="Times New Roman" panose="02020603050405020304" pitchFamily="18" charset="0"/>
                        </a:rPr>
                        <a:t>動かない（機能停止）</a:t>
                      </a:r>
                      <a:endParaRPr lang="ja-JP" sz="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41434" marR="414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548127"/>
                  </a:ext>
                </a:extLst>
              </a:tr>
            </a:tbl>
          </a:graphicData>
        </a:graphic>
      </p:graphicFrame>
      <p:sp>
        <p:nvSpPr>
          <p:cNvPr id="19" name="角丸四角形 143">
            <a:extLst>
              <a:ext uri="{FF2B5EF4-FFF2-40B4-BE49-F238E27FC236}">
                <a16:creationId xmlns:a16="http://schemas.microsoft.com/office/drawing/2014/main" id="{D50D78DA-5214-4B7D-949F-2E5F15F64696}"/>
              </a:ext>
            </a:extLst>
          </p:cNvPr>
          <p:cNvSpPr/>
          <p:nvPr/>
        </p:nvSpPr>
        <p:spPr>
          <a:xfrm>
            <a:off x="3305223" y="3814592"/>
            <a:ext cx="3663727" cy="65651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②主な損傷状況</a:t>
            </a:r>
          </a:p>
        </p:txBody>
      </p:sp>
      <p:sp>
        <p:nvSpPr>
          <p:cNvPr id="23" name="テキスト ボックス 2">
            <a:extLst>
              <a:ext uri="{FF2B5EF4-FFF2-40B4-BE49-F238E27FC236}">
                <a16:creationId xmlns:a16="http://schemas.microsoft.com/office/drawing/2014/main" id="{B9946FA3-859C-423A-B91E-C94E2186BD7E}"/>
              </a:ext>
            </a:extLst>
          </p:cNvPr>
          <p:cNvSpPr txBox="1"/>
          <p:nvPr/>
        </p:nvSpPr>
        <p:spPr>
          <a:xfrm>
            <a:off x="3446532" y="6552592"/>
            <a:ext cx="1237839" cy="253916"/>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電気</a:t>
            </a:r>
            <a:r>
              <a:rPr kumimoji="1" lang="zh-TW" altLang="en-US" sz="1050" dirty="0">
                <a:latin typeface="Meiryo UI" panose="020B0604030504040204" pitchFamily="50" charset="-128"/>
                <a:ea typeface="Meiryo UI" panose="020B0604030504040204" pitchFamily="50" charset="-128"/>
                <a:cs typeface="Meiryo UI" panose="020B0604030504040204" pitchFamily="50" charset="-128"/>
              </a:rPr>
              <a:t>設備</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の老朽化</a:t>
            </a:r>
            <a:endParaRPr kumimoji="1"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52CED097-C4FA-4921-BD28-08D969C591DE}"/>
              </a:ext>
            </a:extLst>
          </p:cNvPr>
          <p:cNvSpPr/>
          <p:nvPr/>
        </p:nvSpPr>
        <p:spPr>
          <a:xfrm>
            <a:off x="75705" y="658186"/>
            <a:ext cx="8941976" cy="30051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1ACD2222-6020-4AC2-ADD3-64FD016A5C2D}"/>
              </a:ext>
            </a:extLst>
          </p:cNvPr>
          <p:cNvSpPr/>
          <p:nvPr/>
        </p:nvSpPr>
        <p:spPr>
          <a:xfrm>
            <a:off x="75705" y="3709716"/>
            <a:ext cx="8941976" cy="31387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D8F11209-114B-41BF-8D7C-119E4A1BA515}"/>
              </a:ext>
            </a:extLst>
          </p:cNvPr>
          <p:cNvPicPr>
            <a:picLocks noChangeAspect="1"/>
          </p:cNvPicPr>
          <p:nvPr/>
        </p:nvPicPr>
        <p:blipFill>
          <a:blip r:embed="rId5"/>
          <a:stretch>
            <a:fillRect/>
          </a:stretch>
        </p:blipFill>
        <p:spPr>
          <a:xfrm>
            <a:off x="215159" y="1660373"/>
            <a:ext cx="3871066" cy="1965046"/>
          </a:xfrm>
          <a:prstGeom prst="rect">
            <a:avLst/>
          </a:prstGeom>
        </p:spPr>
      </p:pic>
      <p:sp>
        <p:nvSpPr>
          <p:cNvPr id="33" name="テキスト ボックス 2">
            <a:extLst>
              <a:ext uri="{FF2B5EF4-FFF2-40B4-BE49-F238E27FC236}">
                <a16:creationId xmlns:a16="http://schemas.microsoft.com/office/drawing/2014/main" id="{BA347FEA-F172-45DF-A90D-6E0B70AEF237}"/>
              </a:ext>
            </a:extLst>
          </p:cNvPr>
          <p:cNvSpPr txBox="1"/>
          <p:nvPr/>
        </p:nvSpPr>
        <p:spPr>
          <a:xfrm>
            <a:off x="235501" y="1501896"/>
            <a:ext cx="2360217" cy="221766"/>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ja-JP" sz="1000" b="1" kern="100" dirty="0">
                <a:effectLst/>
                <a:latin typeface="游明朝" panose="02020400000000000000" pitchFamily="18" charset="-128"/>
                <a:ea typeface="游ゴシック Light" panose="020B0300000000000000" pitchFamily="50" charset="-128"/>
                <a:cs typeface="Times New Roman" panose="02020603050405020304" pitchFamily="18" charset="0"/>
              </a:rPr>
              <a:t>大阪府流域下水道設備　年度別設置数</a:t>
            </a:r>
            <a:endParaRPr lang="ja-JP" sz="1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7" name="図 6">
            <a:extLst>
              <a:ext uri="{FF2B5EF4-FFF2-40B4-BE49-F238E27FC236}">
                <a16:creationId xmlns:a16="http://schemas.microsoft.com/office/drawing/2014/main" id="{D58A4B84-0D16-41EF-B5B3-0D0DF444DB37}"/>
              </a:ext>
            </a:extLst>
          </p:cNvPr>
          <p:cNvPicPr>
            <a:picLocks noChangeAspect="1"/>
          </p:cNvPicPr>
          <p:nvPr/>
        </p:nvPicPr>
        <p:blipFill rotWithShape="1">
          <a:blip r:embed="rId6"/>
          <a:srcRect l="3668" t="24868"/>
          <a:stretch/>
        </p:blipFill>
        <p:spPr>
          <a:xfrm>
            <a:off x="3501564" y="4063793"/>
            <a:ext cx="1521539" cy="1443277"/>
          </a:xfrm>
          <a:prstGeom prst="rect">
            <a:avLst/>
          </a:prstGeom>
        </p:spPr>
      </p:pic>
      <p:sp>
        <p:nvSpPr>
          <p:cNvPr id="21" name="テキスト ボックス 2">
            <a:extLst>
              <a:ext uri="{FF2B5EF4-FFF2-40B4-BE49-F238E27FC236}">
                <a16:creationId xmlns:a16="http://schemas.microsoft.com/office/drawing/2014/main" id="{E4D4C6CF-60C3-4807-A0B1-6943F99EFB40}"/>
              </a:ext>
            </a:extLst>
          </p:cNvPr>
          <p:cNvSpPr txBox="1"/>
          <p:nvPr/>
        </p:nvSpPr>
        <p:spPr>
          <a:xfrm>
            <a:off x="3417539" y="4044355"/>
            <a:ext cx="1003801" cy="253916"/>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エンジンの劣化</a:t>
            </a:r>
            <a:endParaRPr kumimoji="1" lang="zh-TW"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a:extLst>
              <a:ext uri="{FF2B5EF4-FFF2-40B4-BE49-F238E27FC236}">
                <a16:creationId xmlns:a16="http://schemas.microsoft.com/office/drawing/2014/main" id="{976BCC97-7C22-4DCA-890A-35C72C26CED9}"/>
              </a:ext>
            </a:extLst>
          </p:cNvPr>
          <p:cNvPicPr>
            <a:picLocks noChangeAspect="1"/>
          </p:cNvPicPr>
          <p:nvPr/>
        </p:nvPicPr>
        <p:blipFill>
          <a:blip r:embed="rId7"/>
          <a:stretch>
            <a:fillRect/>
          </a:stretch>
        </p:blipFill>
        <p:spPr>
          <a:xfrm rot="16200000">
            <a:off x="4564715" y="5052640"/>
            <a:ext cx="588585" cy="308218"/>
          </a:xfrm>
          <a:prstGeom prst="rect">
            <a:avLst/>
          </a:prstGeom>
        </p:spPr>
      </p:pic>
      <p:pic>
        <p:nvPicPr>
          <p:cNvPr id="18" name="図 17">
            <a:extLst>
              <a:ext uri="{FF2B5EF4-FFF2-40B4-BE49-F238E27FC236}">
                <a16:creationId xmlns:a16="http://schemas.microsoft.com/office/drawing/2014/main" id="{9819935A-5974-4315-942E-1F16D9708F61}"/>
              </a:ext>
            </a:extLst>
          </p:cNvPr>
          <p:cNvPicPr>
            <a:picLocks noChangeAspect="1"/>
          </p:cNvPicPr>
          <p:nvPr/>
        </p:nvPicPr>
        <p:blipFill>
          <a:blip r:embed="rId8"/>
          <a:stretch>
            <a:fillRect/>
          </a:stretch>
        </p:blipFill>
        <p:spPr>
          <a:xfrm>
            <a:off x="4359107" y="5194935"/>
            <a:ext cx="348417" cy="308723"/>
          </a:xfrm>
          <a:prstGeom prst="rect">
            <a:avLst/>
          </a:prstGeom>
        </p:spPr>
      </p:pic>
      <p:sp>
        <p:nvSpPr>
          <p:cNvPr id="26" name="Text Box 5">
            <a:extLst>
              <a:ext uri="{FF2B5EF4-FFF2-40B4-BE49-F238E27FC236}">
                <a16:creationId xmlns:a16="http://schemas.microsoft.com/office/drawing/2014/main" id="{253A6455-5BB3-408A-A381-D48BEC5E0082}"/>
              </a:ext>
            </a:extLst>
          </p:cNvPr>
          <p:cNvSpPr txBox="1">
            <a:spLocks noChangeArrowheads="1"/>
          </p:cNvSpPr>
          <p:nvPr/>
        </p:nvSpPr>
        <p:spPr bwMode="auto">
          <a:xfrm>
            <a:off x="8193104" y="4528471"/>
            <a:ext cx="1237379"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800" dirty="0">
                <a:solidFill>
                  <a:srgbClr val="FF0000"/>
                </a:solidFill>
                <a:latin typeface="Meiryo UI" panose="020B0604030504040204" pitchFamily="50" charset="-128"/>
                <a:ea typeface="Meiryo UI" panose="020B0604030504040204" pitchFamily="50" charset="-128"/>
              </a:rPr>
              <a:t>目標管理水準</a:t>
            </a:r>
            <a:endParaRPr lang="en-US" altLang="ja-JP" sz="800" dirty="0">
              <a:solidFill>
                <a:srgbClr val="FF0000"/>
              </a:solidFill>
              <a:latin typeface="Meiryo UI" panose="020B0604030504040204" pitchFamily="50" charset="-128"/>
              <a:ea typeface="Meiryo UI" panose="020B0604030504040204" pitchFamily="50" charset="-128"/>
            </a:endParaRPr>
          </a:p>
        </p:txBody>
      </p:sp>
      <p:cxnSp>
        <p:nvCxnSpPr>
          <p:cNvPr id="28" name="直線矢印コネクタ 27">
            <a:extLst>
              <a:ext uri="{FF2B5EF4-FFF2-40B4-BE49-F238E27FC236}">
                <a16:creationId xmlns:a16="http://schemas.microsoft.com/office/drawing/2014/main" id="{938080AC-1528-4AC6-9E97-14019D93D8FA}"/>
              </a:ext>
            </a:extLst>
          </p:cNvPr>
          <p:cNvCxnSpPr>
            <a:cxnSpLocks/>
          </p:cNvCxnSpPr>
          <p:nvPr/>
        </p:nvCxnSpPr>
        <p:spPr>
          <a:xfrm>
            <a:off x="7632702" y="4779207"/>
            <a:ext cx="1365134" cy="0"/>
          </a:xfrm>
          <a:prstGeom prst="straightConnector1">
            <a:avLst/>
          </a:prstGeom>
          <a:ln w="254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Text Box 5">
            <a:extLst>
              <a:ext uri="{FF2B5EF4-FFF2-40B4-BE49-F238E27FC236}">
                <a16:creationId xmlns:a16="http://schemas.microsoft.com/office/drawing/2014/main" id="{9998C4A7-156B-4ED7-ACD7-73BCC7D01F3A}"/>
              </a:ext>
            </a:extLst>
          </p:cNvPr>
          <p:cNvSpPr txBox="1">
            <a:spLocks noChangeArrowheads="1"/>
          </p:cNvSpPr>
          <p:nvPr/>
        </p:nvSpPr>
        <p:spPr bwMode="auto">
          <a:xfrm>
            <a:off x="8200340" y="4817094"/>
            <a:ext cx="1155512"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800" dirty="0">
                <a:solidFill>
                  <a:srgbClr val="FF0000"/>
                </a:solidFill>
                <a:latin typeface="Meiryo UI" panose="020B0604030504040204" pitchFamily="50" charset="-128"/>
                <a:ea typeface="Meiryo UI" panose="020B0604030504040204" pitchFamily="50" charset="-128"/>
              </a:rPr>
              <a:t>限界管理水準</a:t>
            </a:r>
            <a:endParaRPr lang="en-US" altLang="ja-JP" sz="800" dirty="0">
              <a:solidFill>
                <a:srgbClr val="FF0000"/>
              </a:solidFill>
              <a:latin typeface="Meiryo UI" panose="020B0604030504040204" pitchFamily="50" charset="-128"/>
              <a:ea typeface="Meiryo UI" panose="020B0604030504040204" pitchFamily="50" charset="-128"/>
            </a:endParaRPr>
          </a:p>
        </p:txBody>
      </p:sp>
      <p:cxnSp>
        <p:nvCxnSpPr>
          <p:cNvPr id="31" name="直線矢印コネクタ 30">
            <a:extLst>
              <a:ext uri="{FF2B5EF4-FFF2-40B4-BE49-F238E27FC236}">
                <a16:creationId xmlns:a16="http://schemas.microsoft.com/office/drawing/2014/main" id="{943E00A0-E462-4571-B16F-F831B6E1D444}"/>
              </a:ext>
            </a:extLst>
          </p:cNvPr>
          <p:cNvCxnSpPr>
            <a:cxnSpLocks/>
          </p:cNvCxnSpPr>
          <p:nvPr/>
        </p:nvCxnSpPr>
        <p:spPr>
          <a:xfrm>
            <a:off x="7640322" y="5062087"/>
            <a:ext cx="1374534" cy="0"/>
          </a:xfrm>
          <a:prstGeom prst="straightConnector1">
            <a:avLst/>
          </a:prstGeom>
          <a:ln w="254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 Box 5">
            <a:extLst>
              <a:ext uri="{FF2B5EF4-FFF2-40B4-BE49-F238E27FC236}">
                <a16:creationId xmlns:a16="http://schemas.microsoft.com/office/drawing/2014/main" id="{D21B9606-6733-4F55-B9F6-75F5F6155D33}"/>
              </a:ext>
            </a:extLst>
          </p:cNvPr>
          <p:cNvSpPr txBox="1">
            <a:spLocks noChangeArrowheads="1"/>
          </p:cNvSpPr>
          <p:nvPr/>
        </p:nvSpPr>
        <p:spPr bwMode="auto">
          <a:xfrm>
            <a:off x="8225465" y="5710930"/>
            <a:ext cx="1237379"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800" dirty="0">
                <a:solidFill>
                  <a:srgbClr val="FF0000"/>
                </a:solidFill>
                <a:latin typeface="Meiryo UI" panose="020B0604030504040204" pitchFamily="50" charset="-128"/>
                <a:ea typeface="Meiryo UI" panose="020B0604030504040204" pitchFamily="50" charset="-128"/>
              </a:rPr>
              <a:t>目標管理水準</a:t>
            </a:r>
            <a:endParaRPr lang="en-US" altLang="ja-JP" sz="800" dirty="0">
              <a:solidFill>
                <a:srgbClr val="FF0000"/>
              </a:solidFill>
              <a:latin typeface="Meiryo UI" panose="020B0604030504040204" pitchFamily="50" charset="-128"/>
              <a:ea typeface="Meiryo UI" panose="020B0604030504040204" pitchFamily="50" charset="-128"/>
            </a:endParaRPr>
          </a:p>
        </p:txBody>
      </p:sp>
      <p:cxnSp>
        <p:nvCxnSpPr>
          <p:cNvPr id="38" name="直線矢印コネクタ 37">
            <a:extLst>
              <a:ext uri="{FF2B5EF4-FFF2-40B4-BE49-F238E27FC236}">
                <a16:creationId xmlns:a16="http://schemas.microsoft.com/office/drawing/2014/main" id="{C965A568-6A8D-48FB-B5B2-CAB5F9E7DF79}"/>
              </a:ext>
            </a:extLst>
          </p:cNvPr>
          <p:cNvCxnSpPr>
            <a:cxnSpLocks/>
          </p:cNvCxnSpPr>
          <p:nvPr/>
        </p:nvCxnSpPr>
        <p:spPr>
          <a:xfrm>
            <a:off x="7625272" y="5954046"/>
            <a:ext cx="1365134" cy="0"/>
          </a:xfrm>
          <a:prstGeom prst="straightConnector1">
            <a:avLst/>
          </a:prstGeom>
          <a:ln w="2540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Text Box 5">
            <a:extLst>
              <a:ext uri="{FF2B5EF4-FFF2-40B4-BE49-F238E27FC236}">
                <a16:creationId xmlns:a16="http://schemas.microsoft.com/office/drawing/2014/main" id="{F11A74F6-99BE-4CA3-B040-303383EDE56B}"/>
              </a:ext>
            </a:extLst>
          </p:cNvPr>
          <p:cNvSpPr txBox="1">
            <a:spLocks noChangeArrowheads="1"/>
          </p:cNvSpPr>
          <p:nvPr/>
        </p:nvSpPr>
        <p:spPr bwMode="auto">
          <a:xfrm>
            <a:off x="8228891" y="6380980"/>
            <a:ext cx="1155512" cy="27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indent="-457200" eaLnBrk="1" hangingPunct="1">
              <a:lnSpc>
                <a:spcPts val="1600"/>
              </a:lnSpc>
              <a:spcBef>
                <a:spcPts val="0"/>
              </a:spcBef>
              <a:buFont typeface="Arial" panose="020B0604020202020204" pitchFamily="34" charset="0"/>
              <a:buNone/>
            </a:pPr>
            <a:r>
              <a:rPr lang="ja-JP" altLang="en-US" sz="800" dirty="0">
                <a:solidFill>
                  <a:srgbClr val="FF0000"/>
                </a:solidFill>
                <a:latin typeface="Meiryo UI" panose="020B0604030504040204" pitchFamily="50" charset="-128"/>
                <a:ea typeface="Meiryo UI" panose="020B0604030504040204" pitchFamily="50" charset="-128"/>
              </a:rPr>
              <a:t>限界管理水準</a:t>
            </a:r>
            <a:endParaRPr lang="en-US" altLang="ja-JP" sz="800" dirty="0">
              <a:solidFill>
                <a:srgbClr val="FF0000"/>
              </a:solidFill>
              <a:latin typeface="Meiryo UI" panose="020B0604030504040204" pitchFamily="50" charset="-128"/>
              <a:ea typeface="Meiryo UI" panose="020B0604030504040204" pitchFamily="50" charset="-128"/>
            </a:endParaRPr>
          </a:p>
        </p:txBody>
      </p:sp>
      <p:cxnSp>
        <p:nvCxnSpPr>
          <p:cNvPr id="40" name="直線矢印コネクタ 39">
            <a:extLst>
              <a:ext uri="{FF2B5EF4-FFF2-40B4-BE49-F238E27FC236}">
                <a16:creationId xmlns:a16="http://schemas.microsoft.com/office/drawing/2014/main" id="{15BCFA9A-11D9-47AA-A316-7156460741CB}"/>
              </a:ext>
            </a:extLst>
          </p:cNvPr>
          <p:cNvCxnSpPr>
            <a:cxnSpLocks/>
          </p:cNvCxnSpPr>
          <p:nvPr/>
        </p:nvCxnSpPr>
        <p:spPr>
          <a:xfrm>
            <a:off x="7653633" y="6625973"/>
            <a:ext cx="1374534" cy="0"/>
          </a:xfrm>
          <a:prstGeom prst="straightConnector1">
            <a:avLst/>
          </a:prstGeom>
          <a:ln w="254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633CDF87-0708-1E46-19AB-839476F936D8}"/>
              </a:ext>
            </a:extLst>
          </p:cNvPr>
          <p:cNvPicPr>
            <a:picLocks/>
          </p:cNvPicPr>
          <p:nvPr/>
        </p:nvPicPr>
        <p:blipFill>
          <a:blip r:embed="rId9"/>
          <a:srcRect l="563" t="4577" r="1002" b="12057"/>
          <a:stretch/>
        </p:blipFill>
        <p:spPr>
          <a:xfrm>
            <a:off x="432" y="-14028"/>
            <a:ext cx="9144000" cy="637200"/>
          </a:xfrm>
          <a:prstGeom prst="rect">
            <a:avLst/>
          </a:prstGeom>
        </p:spPr>
      </p:pic>
      <p:sp>
        <p:nvSpPr>
          <p:cNvPr id="3" name="正方形/長方形 2">
            <a:extLst>
              <a:ext uri="{FF2B5EF4-FFF2-40B4-BE49-F238E27FC236}">
                <a16:creationId xmlns:a16="http://schemas.microsoft.com/office/drawing/2014/main" id="{4368DE97-42DD-8645-7D16-6774E5CE3EB5}"/>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設備</a:t>
            </a:r>
          </a:p>
        </p:txBody>
      </p:sp>
      <p:sp>
        <p:nvSpPr>
          <p:cNvPr id="4" name="スライド番号プレースホルダー 2">
            <a:extLst>
              <a:ext uri="{FF2B5EF4-FFF2-40B4-BE49-F238E27FC236}">
                <a16:creationId xmlns:a16="http://schemas.microsoft.com/office/drawing/2014/main" id="{5B077702-C036-EDA4-6D60-3B15D6852991}"/>
              </a:ext>
            </a:extLst>
          </p:cNvPr>
          <p:cNvSpPr>
            <a:spLocks noGrp="1"/>
          </p:cNvSpPr>
          <p:nvPr>
            <p:ph type="sldNum" sz="quarter" idx="12"/>
          </p:nvPr>
        </p:nvSpPr>
        <p:spPr>
          <a:xfrm>
            <a:off x="8585528" y="6574241"/>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11</a:t>
            </a:fld>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9677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CB933039-CE1C-C246-E80D-28BF430D1F42}"/>
              </a:ext>
            </a:extLst>
          </p:cNvPr>
          <p:cNvSpPr txBox="1"/>
          <p:nvPr/>
        </p:nvSpPr>
        <p:spPr>
          <a:xfrm>
            <a:off x="-47306" y="567753"/>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a:t>
            </a:r>
            <a:r>
              <a:rPr kumimoji="1" lang="ja-JP" altLang="en-US" sz="1800" b="1" kern="1200" dirty="0">
                <a:latin typeface="Meiryo UI"/>
                <a:ea typeface="Meiryo UI"/>
                <a:cs typeface="+mn-cs"/>
              </a:rPr>
              <a:t>管理水準</a:t>
            </a:r>
          </a:p>
        </p:txBody>
      </p:sp>
      <p:graphicFrame>
        <p:nvGraphicFramePr>
          <p:cNvPr id="4" name="表 3">
            <a:extLst>
              <a:ext uri="{FF2B5EF4-FFF2-40B4-BE49-F238E27FC236}">
                <a16:creationId xmlns:a16="http://schemas.microsoft.com/office/drawing/2014/main" id="{B4D8595D-9BB7-4ED0-BE04-79FB17581FA6}"/>
              </a:ext>
            </a:extLst>
          </p:cNvPr>
          <p:cNvGraphicFramePr>
            <a:graphicFrameLocks noGrp="1"/>
          </p:cNvGraphicFramePr>
          <p:nvPr>
            <p:extLst>
              <p:ext uri="{D42A27DB-BD31-4B8C-83A1-F6EECF244321}">
                <p14:modId xmlns:p14="http://schemas.microsoft.com/office/powerpoint/2010/main" val="1978180393"/>
              </p:ext>
            </p:extLst>
          </p:nvPr>
        </p:nvGraphicFramePr>
        <p:xfrm>
          <a:off x="99705" y="1638746"/>
          <a:ext cx="4627965" cy="2774138"/>
        </p:xfrm>
        <a:graphic>
          <a:graphicData uri="http://schemas.openxmlformats.org/drawingml/2006/table">
            <a:tbl>
              <a:tblPr firstRow="1" firstCol="1" bandRow="1">
                <a:tableStyleId>{5C22544A-7EE6-4342-B048-85BDC9FD1C3A}</a:tableStyleId>
              </a:tblPr>
              <a:tblGrid>
                <a:gridCol w="549418">
                  <a:extLst>
                    <a:ext uri="{9D8B030D-6E8A-4147-A177-3AD203B41FA5}">
                      <a16:colId xmlns:a16="http://schemas.microsoft.com/office/drawing/2014/main" val="2426704430"/>
                    </a:ext>
                  </a:extLst>
                </a:gridCol>
                <a:gridCol w="2039018">
                  <a:extLst>
                    <a:ext uri="{9D8B030D-6E8A-4147-A177-3AD203B41FA5}">
                      <a16:colId xmlns:a16="http://schemas.microsoft.com/office/drawing/2014/main" val="693190028"/>
                    </a:ext>
                  </a:extLst>
                </a:gridCol>
                <a:gridCol w="2039529">
                  <a:extLst>
                    <a:ext uri="{9D8B030D-6E8A-4147-A177-3AD203B41FA5}">
                      <a16:colId xmlns:a16="http://schemas.microsoft.com/office/drawing/2014/main" val="3972306466"/>
                    </a:ext>
                  </a:extLst>
                </a:gridCol>
              </a:tblGrid>
              <a:tr h="175512">
                <a:tc>
                  <a:txBody>
                    <a:bodyPr/>
                    <a:lstStyle/>
                    <a:p>
                      <a:pPr marL="31750" indent="63500" algn="ctr">
                        <a:lnSpc>
                          <a:spcPts val="1500"/>
                        </a:lnSpc>
                      </a:pPr>
                      <a:r>
                        <a:rPr lang="ja-JP" sz="1000" kern="100">
                          <a:effectLst/>
                          <a:latin typeface="Meiryo UI" panose="020B0604030504040204" pitchFamily="50" charset="-128"/>
                          <a:ea typeface="Meiryo UI" panose="020B0604030504040204" pitchFamily="50" charset="-128"/>
                        </a:rPr>
                        <a:t>区分</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31750" indent="63500" algn="ctr">
                        <a:lnSpc>
                          <a:spcPts val="1500"/>
                        </a:lnSpc>
                      </a:pPr>
                      <a:r>
                        <a:rPr lang="ja-JP" sz="1000" kern="100" dirty="0">
                          <a:effectLst/>
                          <a:latin typeface="Meiryo UI" panose="020B0604030504040204" pitchFamily="50" charset="-128"/>
                          <a:ea typeface="Meiryo UI" panose="020B0604030504040204" pitchFamily="50" charset="-128"/>
                        </a:rPr>
                        <a:t>基本方針編における定義</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marL="31750" indent="63500" algn="ctr">
                        <a:lnSpc>
                          <a:spcPts val="1500"/>
                        </a:lnSpc>
                      </a:pPr>
                      <a:r>
                        <a:rPr lang="ja-JP" sz="1000" kern="100">
                          <a:effectLst/>
                          <a:latin typeface="Meiryo UI" panose="020B0604030504040204" pitchFamily="50" charset="-128"/>
                          <a:ea typeface="Meiryo UI" panose="020B0604030504040204" pitchFamily="50" charset="-128"/>
                        </a:rPr>
                        <a:t>下水道施設における定義</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801686106"/>
                  </a:ext>
                </a:extLst>
              </a:tr>
              <a:tr h="1460367">
                <a:tc>
                  <a:txBody>
                    <a:bodyPr/>
                    <a:lstStyle/>
                    <a:p>
                      <a:pPr marL="31750" indent="63500" algn="ctr">
                        <a:lnSpc>
                          <a:spcPts val="1500"/>
                        </a:lnSpc>
                      </a:pPr>
                      <a:r>
                        <a:rPr lang="ja-JP" sz="1000" kern="100" dirty="0">
                          <a:effectLst/>
                          <a:latin typeface="Meiryo UI" panose="020B0604030504040204" pitchFamily="50" charset="-128"/>
                          <a:ea typeface="Meiryo UI" panose="020B0604030504040204" pitchFamily="50" charset="-128"/>
                        </a:rPr>
                        <a:t>目標管理</a:t>
                      </a:r>
                      <a:endParaRPr lang="ja-JP" sz="1050" kern="100" dirty="0">
                        <a:effectLst/>
                        <a:latin typeface="Meiryo UI" panose="020B0604030504040204" pitchFamily="50" charset="-128"/>
                        <a:ea typeface="Meiryo UI" panose="020B0604030504040204" pitchFamily="50" charset="-128"/>
                      </a:endParaRPr>
                    </a:p>
                    <a:p>
                      <a:pPr marL="31750" indent="63500" algn="ctr">
                        <a:lnSpc>
                          <a:spcPts val="1500"/>
                        </a:lnSpc>
                      </a:pPr>
                      <a:r>
                        <a:rPr lang="ja-JP" sz="1000" kern="100" dirty="0">
                          <a:effectLst/>
                          <a:latin typeface="Meiryo UI" panose="020B0604030504040204" pitchFamily="50" charset="-128"/>
                          <a:ea typeface="Meiryo UI" panose="020B0604030504040204" pitchFamily="50" charset="-128"/>
                        </a:rPr>
                        <a:t>水準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・管理上、目標とする水準</a:t>
                      </a:r>
                      <a:endParaRPr lang="ja-JP" sz="1050" kern="100" dirty="0">
                        <a:effectLst/>
                        <a:latin typeface="Meiryo UI" panose="020B0604030504040204" pitchFamily="50" charset="-128"/>
                        <a:ea typeface="Meiryo UI" panose="020B0604030504040204" pitchFamily="50" charset="-128"/>
                      </a:endParaRPr>
                    </a:p>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・これを下回ると補修等の対策を実施</a:t>
                      </a:r>
                      <a:endParaRPr lang="ja-JP" sz="1050" kern="100" dirty="0">
                        <a:effectLst/>
                        <a:latin typeface="Meiryo UI" panose="020B0604030504040204" pitchFamily="50" charset="-128"/>
                        <a:ea typeface="Meiryo UI" panose="020B0604030504040204" pitchFamily="50" charset="-128"/>
                      </a:endParaRPr>
                    </a:p>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・目標管理水準は、不測の事態が発生した場合でも対応可能となるよう、限界管理水準との間に適切な余裕を見込んで設定する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・改築の目標とする水準</a:t>
                      </a:r>
                      <a:endParaRPr lang="ja-JP" sz="1050" kern="100" dirty="0">
                        <a:effectLst/>
                        <a:latin typeface="Meiryo UI" panose="020B0604030504040204" pitchFamily="50" charset="-128"/>
                        <a:ea typeface="Meiryo UI" panose="020B0604030504040204" pitchFamily="50" charset="-128"/>
                      </a:endParaRPr>
                    </a:p>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・これを下回ると、改築を実施</a:t>
                      </a:r>
                      <a:endParaRPr lang="ja-JP" sz="1050" kern="100" dirty="0">
                        <a:effectLst/>
                        <a:latin typeface="Meiryo UI" panose="020B0604030504040204" pitchFamily="50" charset="-128"/>
                        <a:ea typeface="Meiryo UI" panose="020B0604030504040204" pitchFamily="50" charset="-128"/>
                      </a:endParaRPr>
                    </a:p>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・改築手法（更新、長寿命化）は</a:t>
                      </a:r>
                      <a:r>
                        <a:rPr lang="en-US" sz="1000" kern="100" dirty="0">
                          <a:effectLst/>
                          <a:latin typeface="Meiryo UI" panose="020B0604030504040204" pitchFamily="50" charset="-128"/>
                          <a:ea typeface="Meiryo UI" panose="020B0604030504040204" pitchFamily="50" charset="-128"/>
                        </a:rPr>
                        <a:t>LCC</a:t>
                      </a:r>
                      <a:r>
                        <a:rPr lang="ja-JP" sz="1000" kern="100" dirty="0">
                          <a:effectLst/>
                          <a:latin typeface="Meiryo UI" panose="020B0604030504040204" pitchFamily="50" charset="-128"/>
                          <a:ea typeface="Meiryo UI" panose="020B0604030504040204" pitchFamily="50" charset="-128"/>
                        </a:rPr>
                        <a:t>が安価になる方を選択</a:t>
                      </a:r>
                      <a:endParaRPr lang="ja-JP" sz="1050" kern="100" dirty="0">
                        <a:effectLst/>
                        <a:latin typeface="Meiryo UI" panose="020B0604030504040204" pitchFamily="50" charset="-128"/>
                        <a:ea typeface="Meiryo UI" panose="020B0604030504040204" pitchFamily="50" charset="-128"/>
                      </a:endParaRPr>
                    </a:p>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・不測の事態が発生した場合でも対応可能となるよう、限界管理水準との間に適切な余裕を見込んで設定</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3950965565"/>
                  </a:ext>
                </a:extLst>
              </a:tr>
              <a:tr h="1138259">
                <a:tc>
                  <a:txBody>
                    <a:bodyPr/>
                    <a:lstStyle/>
                    <a:p>
                      <a:pPr marL="31750" indent="63500" algn="ctr">
                        <a:lnSpc>
                          <a:spcPts val="1500"/>
                        </a:lnSpc>
                      </a:pPr>
                      <a:r>
                        <a:rPr lang="ja-JP" sz="1000" kern="100" dirty="0">
                          <a:effectLst/>
                          <a:latin typeface="Meiryo UI" panose="020B0604030504040204" pitchFamily="50" charset="-128"/>
                          <a:ea typeface="Meiryo UI" panose="020B0604030504040204" pitchFamily="50" charset="-128"/>
                        </a:rPr>
                        <a:t>限界管理</a:t>
                      </a:r>
                      <a:endParaRPr lang="ja-JP" sz="1050" kern="100" dirty="0">
                        <a:effectLst/>
                        <a:latin typeface="Meiryo UI" panose="020B0604030504040204" pitchFamily="50" charset="-128"/>
                        <a:ea typeface="Meiryo UI" panose="020B0604030504040204" pitchFamily="50" charset="-128"/>
                      </a:endParaRPr>
                    </a:p>
                    <a:p>
                      <a:pPr marL="31750" indent="63500" algn="ctr">
                        <a:lnSpc>
                          <a:spcPts val="1500"/>
                        </a:lnSpc>
                      </a:pPr>
                      <a:r>
                        <a:rPr lang="ja-JP" sz="1000" kern="100" dirty="0">
                          <a:effectLst/>
                          <a:latin typeface="Meiryo UI" panose="020B0604030504040204" pitchFamily="50" charset="-128"/>
                          <a:ea typeface="Meiryo UI" panose="020B0604030504040204" pitchFamily="50" charset="-128"/>
                        </a:rPr>
                        <a:t>水準</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・施設の安全性・信頼性を損なう不具合等、管理上、絶対に下回れない水準</a:t>
                      </a:r>
                      <a:endParaRPr lang="ja-JP" sz="1050" kern="100" dirty="0">
                        <a:effectLst/>
                        <a:latin typeface="Meiryo UI" panose="020B0604030504040204" pitchFamily="50" charset="-128"/>
                        <a:ea typeface="Meiryo UI" panose="020B0604030504040204" pitchFamily="50" charset="-128"/>
                      </a:endParaRPr>
                    </a:p>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・一般的に、これを超えると大規模修繕や更新等が必要となる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tc>
                  <a:txBody>
                    <a:bodyPr/>
                    <a:lstStyle/>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・施設の機能を確保できる限界水準であり、絶対に下回れない水準</a:t>
                      </a:r>
                      <a:endParaRPr lang="ja-JP" sz="1050" kern="100" dirty="0">
                        <a:effectLst/>
                        <a:latin typeface="Meiryo UI" panose="020B0604030504040204" pitchFamily="50" charset="-128"/>
                        <a:ea typeface="Meiryo UI" panose="020B0604030504040204" pitchFamily="50" charset="-128"/>
                      </a:endParaRPr>
                    </a:p>
                    <a:p>
                      <a:pPr marL="127000" indent="-127000" algn="just">
                        <a:lnSpc>
                          <a:spcPts val="1500"/>
                        </a:lnSpc>
                      </a:pPr>
                      <a:r>
                        <a:rPr lang="ja-JP" sz="1000" kern="100" dirty="0">
                          <a:effectLst/>
                          <a:latin typeface="Meiryo UI" panose="020B0604030504040204" pitchFamily="50" charset="-128"/>
                          <a:ea typeface="Meiryo UI" panose="020B0604030504040204" pitchFamily="50" charset="-128"/>
                        </a:rPr>
                        <a:t>・これを下回らないよう、改築を実施</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923536055"/>
                  </a:ext>
                </a:extLst>
              </a:tr>
            </a:tbl>
          </a:graphicData>
        </a:graphic>
      </p:graphicFrame>
      <p:sp>
        <p:nvSpPr>
          <p:cNvPr id="28" name="テキスト ボックス 27">
            <a:extLst>
              <a:ext uri="{FF2B5EF4-FFF2-40B4-BE49-F238E27FC236}">
                <a16:creationId xmlns:a16="http://schemas.microsoft.com/office/drawing/2014/main" id="{550EDC9A-719F-4B2A-AEFD-3882DDE2CBF2}"/>
              </a:ext>
            </a:extLst>
          </p:cNvPr>
          <p:cNvSpPr txBox="1"/>
          <p:nvPr/>
        </p:nvSpPr>
        <p:spPr>
          <a:xfrm>
            <a:off x="4735492" y="546641"/>
            <a:ext cx="3376143"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a:t>
            </a:r>
            <a:r>
              <a:rPr kumimoji="1" lang="ja-JP" altLang="en-US" sz="1800" b="1" kern="1200" dirty="0">
                <a:latin typeface="Meiryo UI"/>
                <a:ea typeface="Meiryo UI"/>
                <a:cs typeface="+mn-cs"/>
              </a:rPr>
              <a:t>重点化（優先順位）</a:t>
            </a:r>
          </a:p>
        </p:txBody>
      </p:sp>
      <p:sp>
        <p:nvSpPr>
          <p:cNvPr id="33" name="角丸四角形 143">
            <a:extLst>
              <a:ext uri="{FF2B5EF4-FFF2-40B4-BE49-F238E27FC236}">
                <a16:creationId xmlns:a16="http://schemas.microsoft.com/office/drawing/2014/main" id="{916E2C59-B650-4874-9616-FEC32C51C618}"/>
              </a:ext>
            </a:extLst>
          </p:cNvPr>
          <p:cNvSpPr/>
          <p:nvPr/>
        </p:nvSpPr>
        <p:spPr>
          <a:xfrm>
            <a:off x="4820826" y="972285"/>
            <a:ext cx="4328061" cy="62479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重点化（優先順位）は、平時における施設の特性（構造等）や状態（健全度）、利用環境などの不具合発生の可能性と、不具合が起こった場合の人命や社会的被害の大きさの組み合わせにより設定する。</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35" name="角丸四角形 143">
            <a:extLst>
              <a:ext uri="{FF2B5EF4-FFF2-40B4-BE49-F238E27FC236}">
                <a16:creationId xmlns:a16="http://schemas.microsoft.com/office/drawing/2014/main" id="{66AAC652-E8A3-4631-B29C-CAD72B1219FC}"/>
              </a:ext>
            </a:extLst>
          </p:cNvPr>
          <p:cNvSpPr/>
          <p:nvPr/>
        </p:nvSpPr>
        <p:spPr>
          <a:xfrm>
            <a:off x="-30091" y="1015602"/>
            <a:ext cx="4771531" cy="76636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rgbClr val="0000FF"/>
                </a:solidFill>
                <a:latin typeface="Meiryo UI" panose="020B0604030504040204" pitchFamily="50" charset="-128"/>
                <a:ea typeface="Meiryo UI" panose="020B0604030504040204" pitchFamily="50" charset="-128"/>
                <a:cs typeface="Times New Roman"/>
              </a:rPr>
              <a:t>　</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目標管理水準および限界管理水準の考え方</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維持管理水準の設定については、安全性・信頼性や</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LCC</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最小化の観点から</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　設備の特性や重要性を考慮し、目標とする管理水準を適切に設定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a:p>
            <a:pPr algn="just">
              <a:defRPr/>
            </a:pP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sp>
        <p:nvSpPr>
          <p:cNvPr id="14" name="正方形/長方形 13">
            <a:extLst>
              <a:ext uri="{FF2B5EF4-FFF2-40B4-BE49-F238E27FC236}">
                <a16:creationId xmlns:a16="http://schemas.microsoft.com/office/drawing/2014/main" id="{63B022D8-A974-48B6-BA77-87A1D05B0FCF}"/>
              </a:ext>
            </a:extLst>
          </p:cNvPr>
          <p:cNvSpPr/>
          <p:nvPr/>
        </p:nvSpPr>
        <p:spPr>
          <a:xfrm>
            <a:off x="46209" y="664267"/>
            <a:ext cx="4734958" cy="61311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E706944-C682-44E1-AEA7-36F844BF7E31}"/>
              </a:ext>
            </a:extLst>
          </p:cNvPr>
          <p:cNvSpPr/>
          <p:nvPr/>
        </p:nvSpPr>
        <p:spPr>
          <a:xfrm>
            <a:off x="4796810" y="664267"/>
            <a:ext cx="4292564" cy="61311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71AE5CD9-0162-49CC-8B82-FC25772CF643}"/>
              </a:ext>
            </a:extLst>
          </p:cNvPr>
          <p:cNvPicPr>
            <a:picLocks noChangeAspect="1"/>
          </p:cNvPicPr>
          <p:nvPr/>
        </p:nvPicPr>
        <p:blipFill rotWithShape="1">
          <a:blip r:embed="rId2">
            <a:extLst>
              <a:ext uri="{28A0092B-C50C-407E-A947-70E740481C1C}">
                <a14:useLocalDpi xmlns:a14="http://schemas.microsoft.com/office/drawing/2010/main" val="0"/>
              </a:ext>
            </a:extLst>
          </a:blip>
          <a:srcRect l="10740" t="20900" r="10605" b="41611"/>
          <a:stretch/>
        </p:blipFill>
        <p:spPr>
          <a:xfrm>
            <a:off x="5063265" y="4063463"/>
            <a:ext cx="3843182" cy="2590800"/>
          </a:xfrm>
          <a:prstGeom prst="rect">
            <a:avLst/>
          </a:prstGeom>
        </p:spPr>
      </p:pic>
      <p:sp>
        <p:nvSpPr>
          <p:cNvPr id="16" name="角丸四角形 143">
            <a:extLst>
              <a:ext uri="{FF2B5EF4-FFF2-40B4-BE49-F238E27FC236}">
                <a16:creationId xmlns:a16="http://schemas.microsoft.com/office/drawing/2014/main" id="{8307A52C-2198-41FA-A90D-C1C082C85A4E}"/>
              </a:ext>
            </a:extLst>
          </p:cNvPr>
          <p:cNvSpPr/>
          <p:nvPr/>
        </p:nvSpPr>
        <p:spPr>
          <a:xfrm>
            <a:off x="4958227" y="3794786"/>
            <a:ext cx="4003995" cy="54507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r>
              <a:rPr lang="ja-JP" altLang="en-US" sz="1050" kern="100" dirty="0">
                <a:solidFill>
                  <a:schemeClr val="tx1"/>
                </a:solidFill>
                <a:latin typeface="Meiryo UI" panose="020B0604030504040204" pitchFamily="50" charset="-128"/>
                <a:ea typeface="Meiryo UI" panose="020B0604030504040204" pitchFamily="50" charset="-128"/>
                <a:cs typeface="Times New Roman"/>
              </a:rPr>
              <a:t>重点化指標の設定整理表</a:t>
            </a:r>
            <a:r>
              <a:rPr lang="en-US" altLang="ja-JP" sz="1050" kern="100" dirty="0">
                <a:solidFill>
                  <a:schemeClr val="tx1"/>
                </a:solidFill>
                <a:latin typeface="Meiryo UI" panose="020B0604030504040204" pitchFamily="50" charset="-128"/>
                <a:ea typeface="Meiryo UI" panose="020B0604030504040204" pitchFamily="50" charset="-128"/>
                <a:cs typeface="Times New Roman"/>
              </a:rPr>
              <a:t>】</a:t>
            </a:r>
          </a:p>
          <a:p>
            <a:pPr algn="just">
              <a:defRPr/>
            </a:pPr>
            <a:endParaRPr lang="en-US" altLang="ja-JP" sz="1050" kern="100" dirty="0">
              <a:solidFill>
                <a:srgbClr val="0000FF"/>
              </a:solidFill>
              <a:latin typeface="Meiryo UI" panose="020B0604030504040204" pitchFamily="50" charset="-128"/>
              <a:ea typeface="Meiryo UI" panose="020B0604030504040204" pitchFamily="50" charset="-128"/>
              <a:cs typeface="Times New Roman"/>
            </a:endParaRPr>
          </a:p>
        </p:txBody>
      </p:sp>
      <p:pic>
        <p:nvPicPr>
          <p:cNvPr id="9" name="図 8">
            <a:extLst>
              <a:ext uri="{FF2B5EF4-FFF2-40B4-BE49-F238E27FC236}">
                <a16:creationId xmlns:a16="http://schemas.microsoft.com/office/drawing/2014/main" id="{F3BFBD1B-A3F4-4806-89D2-B8E8E402217C}"/>
              </a:ext>
            </a:extLst>
          </p:cNvPr>
          <p:cNvPicPr>
            <a:picLocks noChangeAspect="1"/>
          </p:cNvPicPr>
          <p:nvPr/>
        </p:nvPicPr>
        <p:blipFill rotWithShape="1">
          <a:blip r:embed="rId3"/>
          <a:srcRect l="9274"/>
          <a:stretch/>
        </p:blipFill>
        <p:spPr>
          <a:xfrm>
            <a:off x="4890714" y="1649359"/>
            <a:ext cx="4104755" cy="1959706"/>
          </a:xfrm>
          <a:prstGeom prst="rect">
            <a:avLst/>
          </a:prstGeom>
        </p:spPr>
      </p:pic>
      <p:pic>
        <p:nvPicPr>
          <p:cNvPr id="2" name="図 1">
            <a:extLst>
              <a:ext uri="{FF2B5EF4-FFF2-40B4-BE49-F238E27FC236}">
                <a16:creationId xmlns:a16="http://schemas.microsoft.com/office/drawing/2014/main" id="{3D3689C9-5090-E403-3623-A20B8CDFE0C1}"/>
              </a:ext>
            </a:extLst>
          </p:cNvPr>
          <p:cNvPicPr>
            <a:picLocks/>
          </p:cNvPicPr>
          <p:nvPr/>
        </p:nvPicPr>
        <p:blipFill>
          <a:blip r:embed="rId4"/>
          <a:srcRect l="563" t="4577" r="1002" b="12057"/>
          <a:stretch/>
        </p:blipFill>
        <p:spPr>
          <a:xfrm>
            <a:off x="432" y="-14028"/>
            <a:ext cx="9144000" cy="637200"/>
          </a:xfrm>
          <a:prstGeom prst="rect">
            <a:avLst/>
          </a:prstGeom>
        </p:spPr>
      </p:pic>
      <p:sp>
        <p:nvSpPr>
          <p:cNvPr id="3" name="正方形/長方形 2">
            <a:extLst>
              <a:ext uri="{FF2B5EF4-FFF2-40B4-BE49-F238E27FC236}">
                <a16:creationId xmlns:a16="http://schemas.microsoft.com/office/drawing/2014/main" id="{9B028BF9-63D6-4E53-71BC-72742FA1A809}"/>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設備</a:t>
            </a:r>
          </a:p>
        </p:txBody>
      </p:sp>
      <p:sp>
        <p:nvSpPr>
          <p:cNvPr id="5" name="スライド番号プレースホルダー 2">
            <a:extLst>
              <a:ext uri="{FF2B5EF4-FFF2-40B4-BE49-F238E27FC236}">
                <a16:creationId xmlns:a16="http://schemas.microsoft.com/office/drawing/2014/main" id="{584566A3-8DFE-2E55-7B4B-6239A329D0E3}"/>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12</a:t>
            </a:fld>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1800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a:extLst>
              <a:ext uri="{FF2B5EF4-FFF2-40B4-BE49-F238E27FC236}">
                <a16:creationId xmlns:a16="http://schemas.microsoft.com/office/drawing/2014/main" id="{71939BB5-5162-4E81-A1A1-B79A3DC6596E}"/>
              </a:ext>
            </a:extLst>
          </p:cNvPr>
          <p:cNvSpPr txBox="1"/>
          <p:nvPr/>
        </p:nvSpPr>
        <p:spPr>
          <a:xfrm>
            <a:off x="125901" y="623172"/>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■更新の考え方</a:t>
            </a:r>
            <a:endParaRPr kumimoji="1" lang="ja-JP" altLang="en-US" sz="1800" b="1" kern="1200" dirty="0">
              <a:latin typeface="Meiryo UI"/>
              <a:ea typeface="Meiryo UI"/>
              <a:cs typeface="+mn-cs"/>
            </a:endParaRPr>
          </a:p>
        </p:txBody>
      </p:sp>
      <p:sp>
        <p:nvSpPr>
          <p:cNvPr id="9" name="正方形/長方形 8">
            <a:extLst>
              <a:ext uri="{FF2B5EF4-FFF2-40B4-BE49-F238E27FC236}">
                <a16:creationId xmlns:a16="http://schemas.microsoft.com/office/drawing/2014/main" id="{8D26357B-EB32-483B-B9EA-15FFBDA76148}"/>
              </a:ext>
            </a:extLst>
          </p:cNvPr>
          <p:cNvSpPr/>
          <p:nvPr/>
        </p:nvSpPr>
        <p:spPr>
          <a:xfrm>
            <a:off x="46208" y="677266"/>
            <a:ext cx="9050505" cy="61188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AD464325-61CB-4631-AB48-DE2614ED3C81}"/>
              </a:ext>
            </a:extLst>
          </p:cNvPr>
          <p:cNvPicPr>
            <a:picLocks noChangeAspect="1"/>
          </p:cNvPicPr>
          <p:nvPr/>
        </p:nvPicPr>
        <p:blipFill rotWithShape="1">
          <a:blip r:embed="rId2">
            <a:extLst>
              <a:ext uri="{28A0092B-C50C-407E-A947-70E740481C1C}">
                <a14:useLocalDpi xmlns:a14="http://schemas.microsoft.com/office/drawing/2010/main" val="0"/>
              </a:ext>
            </a:extLst>
          </a:blip>
          <a:srcRect l="13452" t="7949" r="10816" b="10476"/>
          <a:stretch/>
        </p:blipFill>
        <p:spPr>
          <a:xfrm>
            <a:off x="2460171" y="751661"/>
            <a:ext cx="3889048" cy="5924910"/>
          </a:xfrm>
          <a:prstGeom prst="rect">
            <a:avLst/>
          </a:prstGeom>
        </p:spPr>
      </p:pic>
      <p:pic>
        <p:nvPicPr>
          <p:cNvPr id="2" name="図 1">
            <a:extLst>
              <a:ext uri="{FF2B5EF4-FFF2-40B4-BE49-F238E27FC236}">
                <a16:creationId xmlns:a16="http://schemas.microsoft.com/office/drawing/2014/main" id="{0E51F266-62F6-5DE7-BA90-01B06BA036B9}"/>
              </a:ext>
            </a:extLst>
          </p:cNvPr>
          <p:cNvPicPr>
            <a:picLocks/>
          </p:cNvPicPr>
          <p:nvPr/>
        </p:nvPicPr>
        <p:blipFill>
          <a:blip r:embed="rId3"/>
          <a:srcRect l="563" t="4577" r="1002" b="12057"/>
          <a:stretch/>
        </p:blipFill>
        <p:spPr>
          <a:xfrm>
            <a:off x="432" y="-14028"/>
            <a:ext cx="9144000" cy="637200"/>
          </a:xfrm>
          <a:prstGeom prst="rect">
            <a:avLst/>
          </a:prstGeom>
        </p:spPr>
      </p:pic>
      <p:sp>
        <p:nvSpPr>
          <p:cNvPr id="3" name="正方形/長方形 2">
            <a:extLst>
              <a:ext uri="{FF2B5EF4-FFF2-40B4-BE49-F238E27FC236}">
                <a16:creationId xmlns:a16="http://schemas.microsoft.com/office/drawing/2014/main" id="{D018A734-8CD6-066A-4F43-B2B755384926}"/>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設備</a:t>
            </a:r>
          </a:p>
        </p:txBody>
      </p:sp>
      <p:sp>
        <p:nvSpPr>
          <p:cNvPr id="4" name="スライド番号プレースホルダー 2">
            <a:extLst>
              <a:ext uri="{FF2B5EF4-FFF2-40B4-BE49-F238E27FC236}">
                <a16:creationId xmlns:a16="http://schemas.microsoft.com/office/drawing/2014/main" id="{204C58A3-E148-4467-F269-E6DFC2A91F8D}"/>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13</a:t>
            </a:fld>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6426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テキスト ボックス 7">
            <a:extLst>
              <a:ext uri="{FF2B5EF4-FFF2-40B4-BE49-F238E27FC236}">
                <a16:creationId xmlns:a16="http://schemas.microsoft.com/office/drawing/2014/main" id="{AEEEB86B-326C-4967-A7CB-A517E499E237}"/>
              </a:ext>
            </a:extLst>
          </p:cNvPr>
          <p:cNvSpPr txBox="1"/>
          <p:nvPr/>
        </p:nvSpPr>
        <p:spPr>
          <a:xfrm>
            <a:off x="125901" y="610173"/>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■更新判定フロー</a:t>
            </a:r>
            <a:endParaRPr kumimoji="1" lang="ja-JP" altLang="en-US" sz="1800" b="1" kern="1200" dirty="0">
              <a:latin typeface="Meiryo UI"/>
              <a:ea typeface="Meiryo UI"/>
              <a:cs typeface="+mn-cs"/>
            </a:endParaRPr>
          </a:p>
        </p:txBody>
      </p:sp>
      <p:sp>
        <p:nvSpPr>
          <p:cNvPr id="9" name="正方形/長方形 8">
            <a:extLst>
              <a:ext uri="{FF2B5EF4-FFF2-40B4-BE49-F238E27FC236}">
                <a16:creationId xmlns:a16="http://schemas.microsoft.com/office/drawing/2014/main" id="{00AB5E40-4B17-4413-9344-24EC07F9F479}"/>
              </a:ext>
            </a:extLst>
          </p:cNvPr>
          <p:cNvSpPr/>
          <p:nvPr/>
        </p:nvSpPr>
        <p:spPr>
          <a:xfrm>
            <a:off x="46208" y="664267"/>
            <a:ext cx="9050505" cy="613181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9C8B4D18-8485-476F-90E9-EEC9113669EF}"/>
              </a:ext>
            </a:extLst>
          </p:cNvPr>
          <p:cNvPicPr>
            <a:picLocks noChangeAspect="1"/>
          </p:cNvPicPr>
          <p:nvPr/>
        </p:nvPicPr>
        <p:blipFill rotWithShape="1">
          <a:blip r:embed="rId2">
            <a:extLst>
              <a:ext uri="{28A0092B-C50C-407E-A947-70E740481C1C}">
                <a14:useLocalDpi xmlns:a14="http://schemas.microsoft.com/office/drawing/2010/main" val="0"/>
              </a:ext>
            </a:extLst>
          </a:blip>
          <a:srcRect l="10338" t="16668" r="11236" b="18412"/>
          <a:stretch/>
        </p:blipFill>
        <p:spPr>
          <a:xfrm>
            <a:off x="122420" y="1395169"/>
            <a:ext cx="4352144" cy="5095424"/>
          </a:xfrm>
          <a:prstGeom prst="rect">
            <a:avLst/>
          </a:prstGeom>
        </p:spPr>
      </p:pic>
      <p:pic>
        <p:nvPicPr>
          <p:cNvPr id="16" name="図 15">
            <a:extLst>
              <a:ext uri="{FF2B5EF4-FFF2-40B4-BE49-F238E27FC236}">
                <a16:creationId xmlns:a16="http://schemas.microsoft.com/office/drawing/2014/main" id="{CBDE8345-160B-42F6-B70A-23BA42DE241C}"/>
              </a:ext>
            </a:extLst>
          </p:cNvPr>
          <p:cNvPicPr>
            <a:picLocks noChangeAspect="1"/>
          </p:cNvPicPr>
          <p:nvPr/>
        </p:nvPicPr>
        <p:blipFill rotWithShape="1">
          <a:blip r:embed="rId3">
            <a:extLst>
              <a:ext uri="{28A0092B-C50C-407E-A947-70E740481C1C}">
                <a14:useLocalDpi xmlns:a14="http://schemas.microsoft.com/office/drawing/2010/main" val="0"/>
              </a:ext>
            </a:extLst>
          </a:blip>
          <a:srcRect l="10948" t="8232" r="6148" b="25502"/>
          <a:stretch/>
        </p:blipFill>
        <p:spPr>
          <a:xfrm>
            <a:off x="4524023" y="1383344"/>
            <a:ext cx="4517656" cy="5107249"/>
          </a:xfrm>
          <a:prstGeom prst="rect">
            <a:avLst/>
          </a:prstGeom>
        </p:spPr>
      </p:pic>
      <p:pic>
        <p:nvPicPr>
          <p:cNvPr id="2" name="図 1">
            <a:extLst>
              <a:ext uri="{FF2B5EF4-FFF2-40B4-BE49-F238E27FC236}">
                <a16:creationId xmlns:a16="http://schemas.microsoft.com/office/drawing/2014/main" id="{92C051E6-0D4B-0632-4A24-946FBEC14BAC}"/>
              </a:ext>
            </a:extLst>
          </p:cNvPr>
          <p:cNvPicPr>
            <a:picLocks/>
          </p:cNvPicPr>
          <p:nvPr/>
        </p:nvPicPr>
        <p:blipFill>
          <a:blip r:embed="rId4"/>
          <a:srcRect l="563" t="4577" r="1002" b="12057"/>
          <a:stretch/>
        </p:blipFill>
        <p:spPr>
          <a:xfrm>
            <a:off x="432" y="-14028"/>
            <a:ext cx="9144000" cy="637200"/>
          </a:xfrm>
          <a:prstGeom prst="rect">
            <a:avLst/>
          </a:prstGeom>
        </p:spPr>
      </p:pic>
      <p:sp>
        <p:nvSpPr>
          <p:cNvPr id="3" name="正方形/長方形 2">
            <a:extLst>
              <a:ext uri="{FF2B5EF4-FFF2-40B4-BE49-F238E27FC236}">
                <a16:creationId xmlns:a16="http://schemas.microsoft.com/office/drawing/2014/main" id="{464355E4-AEA1-4D86-20E1-3C8A27518816}"/>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設備</a:t>
            </a:r>
          </a:p>
        </p:txBody>
      </p:sp>
      <p:sp>
        <p:nvSpPr>
          <p:cNvPr id="4" name="スライド番号プレースホルダー 2">
            <a:extLst>
              <a:ext uri="{FF2B5EF4-FFF2-40B4-BE49-F238E27FC236}">
                <a16:creationId xmlns:a16="http://schemas.microsoft.com/office/drawing/2014/main" id="{957C3C44-38B5-C251-DCAD-5F97DA10D814}"/>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14</a:t>
            </a:fld>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141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 name="Rectangle 321">
            <a:extLst>
              <a:ext uri="{FF2B5EF4-FFF2-40B4-BE49-F238E27FC236}">
                <a16:creationId xmlns:a16="http://schemas.microsoft.com/office/drawing/2014/main" id="{244B886B-C903-068A-7AA0-BCCC0525A5F1}"/>
              </a:ext>
            </a:extLst>
          </p:cNvPr>
          <p:cNvSpPr>
            <a:spLocks noChangeArrowheads="1"/>
          </p:cNvSpPr>
          <p:nvPr/>
        </p:nvSpPr>
        <p:spPr bwMode="auto">
          <a:xfrm>
            <a:off x="5109047" y="372570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テキスト ボックス 14">
            <a:extLst>
              <a:ext uri="{FF2B5EF4-FFF2-40B4-BE49-F238E27FC236}">
                <a16:creationId xmlns:a16="http://schemas.microsoft.com/office/drawing/2014/main" id="{AB46CDDD-4014-40B1-BE41-A6A65DCAC155}"/>
              </a:ext>
            </a:extLst>
          </p:cNvPr>
          <p:cNvSpPr txBox="1"/>
          <p:nvPr/>
        </p:nvSpPr>
        <p:spPr>
          <a:xfrm>
            <a:off x="4267200" y="1608800"/>
            <a:ext cx="4632960" cy="2462213"/>
          </a:xfrm>
          <a:prstGeom prst="rect">
            <a:avLst/>
          </a:prstGeom>
          <a:noFill/>
        </p:spPr>
        <p:txBody>
          <a:bodyPr wrap="square">
            <a:spAutoFit/>
          </a:bodyPr>
          <a:lstStyle/>
          <a:p>
            <a:pPr marL="666750" indent="-133350" algn="just"/>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選別した機器の</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LCC</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比較検討手法</a:t>
            </a:r>
            <a:r>
              <a:rPr lang="ja-JP" altLang="ja-JP" sz="1100" kern="12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（ステップ４）</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800100" indent="-133350" algn="just"/>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●基本方針</a:t>
            </a:r>
          </a:p>
          <a:p>
            <a:pPr marL="800100" indent="133350" algn="just"/>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種類のアクションの累積費用を算定し、年当り費用の安価なものを選定</a:t>
            </a:r>
          </a:p>
          <a:p>
            <a:pPr marL="666750" indent="-133350" algn="just"/>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933450" indent="-133350" algn="just"/>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○アクション</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：対象機器の各部品について、どれか</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つでも交換必要となった時点で、機器全体において求められる性能を十分に発揮できなくなることから、機器単位の更新を行う</a:t>
            </a:r>
          </a:p>
          <a:p>
            <a:pPr marL="933450" indent="-133350" algn="just"/>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○アクション</a:t>
            </a:r>
            <a:r>
              <a:rPr lang="en-US"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2</a:t>
            </a:r>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：対象機器の各部品について、いずかの部品が交換必要となった時点でその部品のみ交換して健全度を回復させ機器単位の更新が必要な状態になるまで長寿命化させる</a:t>
            </a:r>
          </a:p>
          <a:p>
            <a:pPr marL="933450" indent="-133350" algn="just"/>
            <a:r>
              <a:rPr lang="ja-JP" altLang="ja-JP" sz="1100" kern="100" dirty="0">
                <a:effectLst/>
                <a:latin typeface="Meiryo UI" panose="020B0604030504040204" pitchFamily="50" charset="-128"/>
                <a:ea typeface="Meiryo UI" panose="020B0604030504040204" pitchFamily="50" charset="-128"/>
                <a:cs typeface="Times New Roman" panose="02020603050405020304" pitchFamily="18" charset="0"/>
              </a:rPr>
              <a:t>○累積費用の算定期間：当該機器の設置から更新までの年数（使用年数）とする）を評価年数とし、現時点から評価年数分経過するまでの期間</a:t>
            </a:r>
          </a:p>
        </p:txBody>
      </p:sp>
      <p:sp>
        <p:nvSpPr>
          <p:cNvPr id="8" name="テキスト ボックス 7">
            <a:extLst>
              <a:ext uri="{FF2B5EF4-FFF2-40B4-BE49-F238E27FC236}">
                <a16:creationId xmlns:a16="http://schemas.microsoft.com/office/drawing/2014/main" id="{71939BB5-5162-4E81-A1A1-B79A3DC6596E}"/>
              </a:ext>
            </a:extLst>
          </p:cNvPr>
          <p:cNvSpPr txBox="1"/>
          <p:nvPr/>
        </p:nvSpPr>
        <p:spPr>
          <a:xfrm>
            <a:off x="125901" y="623172"/>
            <a:ext cx="4631266" cy="449739"/>
          </a:xfrm>
          <a:prstGeom prst="rect">
            <a:avLst/>
          </a:prstGeom>
          <a:noFill/>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ja-JP" altLang="en-US" b="1" dirty="0">
                <a:latin typeface="Meiryo UI"/>
                <a:ea typeface="Meiryo UI"/>
              </a:rPr>
              <a:t>■更新判定フロー</a:t>
            </a:r>
            <a:endParaRPr kumimoji="1" lang="ja-JP" altLang="en-US" sz="1800" b="1" kern="1200" dirty="0">
              <a:latin typeface="Meiryo UI"/>
              <a:ea typeface="Meiryo UI"/>
              <a:cs typeface="+mn-cs"/>
            </a:endParaRPr>
          </a:p>
        </p:txBody>
      </p:sp>
      <p:sp>
        <p:nvSpPr>
          <p:cNvPr id="9" name="正方形/長方形 8">
            <a:extLst>
              <a:ext uri="{FF2B5EF4-FFF2-40B4-BE49-F238E27FC236}">
                <a16:creationId xmlns:a16="http://schemas.microsoft.com/office/drawing/2014/main" id="{8D26357B-EB32-483B-B9EA-15FFBDA76148}"/>
              </a:ext>
            </a:extLst>
          </p:cNvPr>
          <p:cNvSpPr/>
          <p:nvPr/>
        </p:nvSpPr>
        <p:spPr>
          <a:xfrm>
            <a:off x="46208" y="677266"/>
            <a:ext cx="9050505" cy="61188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582AEC17-4B0F-466C-AAD0-5B8B1E2DEBBA}"/>
              </a:ext>
            </a:extLst>
          </p:cNvPr>
          <p:cNvPicPr>
            <a:picLocks noChangeAspect="1"/>
          </p:cNvPicPr>
          <p:nvPr/>
        </p:nvPicPr>
        <p:blipFill rotWithShape="1">
          <a:blip r:embed="rId2">
            <a:extLst>
              <a:ext uri="{28A0092B-C50C-407E-A947-70E740481C1C}">
                <a14:useLocalDpi xmlns:a14="http://schemas.microsoft.com/office/drawing/2010/main" val="0"/>
              </a:ext>
            </a:extLst>
          </a:blip>
          <a:srcRect l="10583" t="7755" r="8782" b="30278"/>
          <a:stretch/>
        </p:blipFill>
        <p:spPr>
          <a:xfrm>
            <a:off x="125901" y="1072911"/>
            <a:ext cx="4498564" cy="4889620"/>
          </a:xfrm>
          <a:prstGeom prst="rect">
            <a:avLst/>
          </a:prstGeom>
        </p:spPr>
      </p:pic>
      <p:pic>
        <p:nvPicPr>
          <p:cNvPr id="2" name="図 1">
            <a:extLst>
              <a:ext uri="{FF2B5EF4-FFF2-40B4-BE49-F238E27FC236}">
                <a16:creationId xmlns:a16="http://schemas.microsoft.com/office/drawing/2014/main" id="{4CCCA6D7-CF28-52D2-FA42-F012D70D582C}"/>
              </a:ext>
            </a:extLst>
          </p:cNvPr>
          <p:cNvPicPr>
            <a:picLocks/>
          </p:cNvPicPr>
          <p:nvPr/>
        </p:nvPicPr>
        <p:blipFill>
          <a:blip r:embed="rId3"/>
          <a:srcRect l="563" t="4577" r="1002" b="12057"/>
          <a:stretch/>
        </p:blipFill>
        <p:spPr>
          <a:xfrm>
            <a:off x="432" y="-14028"/>
            <a:ext cx="9144000" cy="637200"/>
          </a:xfrm>
          <a:prstGeom prst="rect">
            <a:avLst/>
          </a:prstGeom>
        </p:spPr>
      </p:pic>
      <p:sp>
        <p:nvSpPr>
          <p:cNvPr id="3" name="正方形/長方形 2">
            <a:extLst>
              <a:ext uri="{FF2B5EF4-FFF2-40B4-BE49-F238E27FC236}">
                <a16:creationId xmlns:a16="http://schemas.microsoft.com/office/drawing/2014/main" id="{68F28804-23CA-7AE5-FA80-77FC830ABC11}"/>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設備</a:t>
            </a:r>
          </a:p>
        </p:txBody>
      </p:sp>
      <p:sp>
        <p:nvSpPr>
          <p:cNvPr id="4" name="スライド番号プレースホルダー 2">
            <a:extLst>
              <a:ext uri="{FF2B5EF4-FFF2-40B4-BE49-F238E27FC236}">
                <a16:creationId xmlns:a16="http://schemas.microsoft.com/office/drawing/2014/main" id="{064FCDEA-6AE7-B8B4-E1FD-449478AF59D4}"/>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15</a:t>
            </a:fld>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0740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852FB195-5E12-4397-810C-D8E2F3FA7F4B}"/>
              </a:ext>
            </a:extLst>
          </p:cNvPr>
          <p:cNvSpPr/>
          <p:nvPr/>
        </p:nvSpPr>
        <p:spPr>
          <a:xfrm>
            <a:off x="98280" y="714123"/>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 name="テキスト ボックス 5">
            <a:extLst>
              <a:ext uri="{FF2B5EF4-FFF2-40B4-BE49-F238E27FC236}">
                <a16:creationId xmlns:a16="http://schemas.microsoft.com/office/drawing/2014/main" id="{744F6613-5D4A-413B-ADC2-BD72A2DCF91C}"/>
              </a:ext>
            </a:extLst>
          </p:cNvPr>
          <p:cNvSpPr txBox="1"/>
          <p:nvPr/>
        </p:nvSpPr>
        <p:spPr>
          <a:xfrm>
            <a:off x="4571999" y="2730546"/>
            <a:ext cx="4320480" cy="674957"/>
          </a:xfrm>
          <a:prstGeom prst="rect">
            <a:avLst/>
          </a:prstGeom>
          <a:noFill/>
          <a:ln>
            <a:solidFill>
              <a:schemeClr val="tx1"/>
            </a:solidFill>
          </a:ln>
        </p:spPr>
        <p:txBody>
          <a:bodyPr wrap="square" rtlCol="0">
            <a:noAutofit/>
          </a:bodyPr>
          <a:lstStyle/>
          <a:p>
            <a:pPr algn="just"/>
            <a:r>
              <a:rPr lang="ja-JP" altLang="en-US" sz="1200" kern="100" dirty="0">
                <a:latin typeface="Meiryo UI" panose="020B0604030504040204" pitchFamily="50" charset="-128"/>
                <a:ea typeface="Meiryo UI" panose="020B0604030504040204" pitchFamily="50" charset="-128"/>
              </a:rPr>
              <a:t>腐食するおそれの大きい箇所については</a:t>
            </a:r>
            <a:r>
              <a:rPr lang="en-US" altLang="ja-JP" sz="1200" kern="100" dirty="0">
                <a:latin typeface="Meiryo UI" panose="020B0604030504040204" pitchFamily="50" charset="-128"/>
                <a:ea typeface="Meiryo UI" panose="020B0604030504040204" pitchFamily="50" charset="-128"/>
              </a:rPr>
              <a:t>5</a:t>
            </a:r>
            <a:r>
              <a:rPr lang="ja-JP" altLang="en-US" sz="1200" kern="100" dirty="0">
                <a:latin typeface="Meiryo UI" panose="020B0604030504040204" pitchFamily="50" charset="-128"/>
                <a:ea typeface="Meiryo UI" panose="020B0604030504040204" pitchFamily="50" charset="-128"/>
              </a:rPr>
              <a:t>年に</a:t>
            </a:r>
            <a:r>
              <a:rPr lang="en-US" altLang="ja-JP" sz="1200" kern="100" dirty="0">
                <a:latin typeface="Meiryo UI" panose="020B0604030504040204" pitchFamily="50" charset="-128"/>
                <a:ea typeface="Meiryo UI" panose="020B0604030504040204" pitchFamily="50" charset="-128"/>
              </a:rPr>
              <a:t>1</a:t>
            </a:r>
            <a:r>
              <a:rPr lang="ja-JP" altLang="en-US" sz="1200" kern="100" dirty="0">
                <a:latin typeface="Meiryo UI" panose="020B0604030504040204" pitchFamily="50" charset="-128"/>
                <a:ea typeface="Meiryo UI" panose="020B0604030504040204" pitchFamily="50" charset="-128"/>
              </a:rPr>
              <a:t>回の頻度で重点的に点検調査を実施している。また、新たに腐食等が発見され、経過観察が必要となった場合には頻度を変更して対応している。</a:t>
            </a:r>
            <a:endParaRPr lang="en-US" altLang="ja-JP" sz="1200" kern="100" dirty="0">
              <a:solidFill>
                <a:srgbClr val="FF0000"/>
              </a:solidFill>
              <a:effectLst/>
              <a:highlight>
                <a:srgbClr val="FFFF00"/>
              </a:highlight>
              <a:latin typeface="Meiryo UI" panose="020B0604030504040204" pitchFamily="50" charset="-128"/>
              <a:ea typeface="Meiryo UI" panose="020B0604030504040204" pitchFamily="50" charset="-128"/>
            </a:endParaRPr>
          </a:p>
        </p:txBody>
      </p:sp>
      <p:pic>
        <p:nvPicPr>
          <p:cNvPr id="90" name="図 89">
            <a:extLst>
              <a:ext uri="{FF2B5EF4-FFF2-40B4-BE49-F238E27FC236}">
                <a16:creationId xmlns:a16="http://schemas.microsoft.com/office/drawing/2014/main" id="{8F90DA6C-C300-4580-8861-17BF21EAA603}"/>
              </a:ext>
            </a:extLst>
          </p:cNvPr>
          <p:cNvPicPr>
            <a:picLocks noChangeAspect="1"/>
          </p:cNvPicPr>
          <p:nvPr/>
        </p:nvPicPr>
        <p:blipFill>
          <a:blip r:embed="rId3"/>
          <a:stretch>
            <a:fillRect/>
          </a:stretch>
        </p:blipFill>
        <p:spPr>
          <a:xfrm>
            <a:off x="158411" y="1196752"/>
            <a:ext cx="4252463" cy="2304256"/>
          </a:xfrm>
          <a:prstGeom prst="rect">
            <a:avLst/>
          </a:prstGeom>
        </p:spPr>
      </p:pic>
      <p:pic>
        <p:nvPicPr>
          <p:cNvPr id="102" name="図 101">
            <a:extLst>
              <a:ext uri="{FF2B5EF4-FFF2-40B4-BE49-F238E27FC236}">
                <a16:creationId xmlns:a16="http://schemas.microsoft.com/office/drawing/2014/main" id="{5A67161D-562F-4290-8A71-7DCC61D07354}"/>
              </a:ext>
            </a:extLst>
          </p:cNvPr>
          <p:cNvPicPr>
            <a:picLocks noChangeAspect="1"/>
          </p:cNvPicPr>
          <p:nvPr/>
        </p:nvPicPr>
        <p:blipFill>
          <a:blip r:embed="rId4"/>
          <a:stretch>
            <a:fillRect/>
          </a:stretch>
        </p:blipFill>
        <p:spPr>
          <a:xfrm>
            <a:off x="4445154" y="1188221"/>
            <a:ext cx="4255852" cy="1379421"/>
          </a:xfrm>
          <a:prstGeom prst="rect">
            <a:avLst/>
          </a:prstGeom>
        </p:spPr>
      </p:pic>
      <p:sp>
        <p:nvSpPr>
          <p:cNvPr id="103" name="テキスト ボックス 102">
            <a:extLst>
              <a:ext uri="{FF2B5EF4-FFF2-40B4-BE49-F238E27FC236}">
                <a16:creationId xmlns:a16="http://schemas.microsoft.com/office/drawing/2014/main" id="{E80B27F6-7609-4A29-95AC-22A66B0AD986}"/>
              </a:ext>
            </a:extLst>
          </p:cNvPr>
          <p:cNvSpPr txBox="1"/>
          <p:nvPr/>
        </p:nvSpPr>
        <p:spPr>
          <a:xfrm>
            <a:off x="4589734" y="881781"/>
            <a:ext cx="4104456"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大阪府流域下水道の「</a:t>
            </a:r>
            <a:r>
              <a:rPr kumimoji="1" lang="ja-JP" altLang="en-US" sz="1200" dirty="0">
                <a:latin typeface="Meiryo UI" panose="020B0604030504040204" pitchFamily="50" charset="-128"/>
                <a:ea typeface="Meiryo UI" panose="020B0604030504040204" pitchFamily="50" charset="-128"/>
              </a:rPr>
              <a:t>腐食のおそれの大きい箇所」</a:t>
            </a:r>
            <a:r>
              <a:rPr kumimoji="1" lang="en-US" altLang="ja-JP" sz="1200" dirty="0">
                <a:latin typeface="Meiryo UI" panose="020B0604030504040204" pitchFamily="50" charset="-128"/>
                <a:ea typeface="Meiryo UI" panose="020B0604030504040204" pitchFamily="50" charset="-128"/>
              </a:rPr>
              <a:t>】</a:t>
            </a:r>
          </a:p>
        </p:txBody>
      </p:sp>
      <p:sp>
        <p:nvSpPr>
          <p:cNvPr id="104" name="角丸四角形 143">
            <a:extLst>
              <a:ext uri="{FF2B5EF4-FFF2-40B4-BE49-F238E27FC236}">
                <a16:creationId xmlns:a16="http://schemas.microsoft.com/office/drawing/2014/main" id="{278A74B7-7108-49C1-90F9-8675DB16EBEB}"/>
              </a:ext>
            </a:extLst>
          </p:cNvPr>
          <p:cNvSpPr/>
          <p:nvPr/>
        </p:nvSpPr>
        <p:spPr>
          <a:xfrm>
            <a:off x="98279" y="3798516"/>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06" name="図 105">
            <a:extLst>
              <a:ext uri="{FF2B5EF4-FFF2-40B4-BE49-F238E27FC236}">
                <a16:creationId xmlns:a16="http://schemas.microsoft.com/office/drawing/2014/main" id="{0DED286B-98C9-4244-BA88-4A2C4E7DAD3B}"/>
              </a:ext>
            </a:extLst>
          </p:cNvPr>
          <p:cNvPicPr>
            <a:picLocks noChangeAspect="1"/>
          </p:cNvPicPr>
          <p:nvPr/>
        </p:nvPicPr>
        <p:blipFill rotWithShape="1">
          <a:blip r:embed="rId5"/>
          <a:srcRect l="2750" t="37377" r="8263" b="8421"/>
          <a:stretch/>
        </p:blipFill>
        <p:spPr>
          <a:xfrm>
            <a:off x="111162" y="4463159"/>
            <a:ext cx="5810018" cy="2211839"/>
          </a:xfrm>
          <a:prstGeom prst="rect">
            <a:avLst/>
          </a:prstGeom>
        </p:spPr>
      </p:pic>
      <p:sp>
        <p:nvSpPr>
          <p:cNvPr id="13" name="角丸四角形 143">
            <a:extLst>
              <a:ext uri="{FF2B5EF4-FFF2-40B4-BE49-F238E27FC236}">
                <a16:creationId xmlns:a16="http://schemas.microsoft.com/office/drawing/2014/main" id="{4075C84E-D6F9-4632-BE4C-8CA33FE34214}"/>
              </a:ext>
            </a:extLst>
          </p:cNvPr>
          <p:cNvSpPr/>
          <p:nvPr/>
        </p:nvSpPr>
        <p:spPr>
          <a:xfrm>
            <a:off x="158411" y="953507"/>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　</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4" name="角丸四角形 143">
            <a:extLst>
              <a:ext uri="{FF2B5EF4-FFF2-40B4-BE49-F238E27FC236}">
                <a16:creationId xmlns:a16="http://schemas.microsoft.com/office/drawing/2014/main" id="{5E9CA0A7-3D24-44A9-A641-F7619D05FB88}"/>
              </a:ext>
            </a:extLst>
          </p:cNvPr>
          <p:cNvSpPr/>
          <p:nvPr/>
        </p:nvSpPr>
        <p:spPr>
          <a:xfrm>
            <a:off x="43406" y="4096785"/>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管渠（地震後の点検）</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F6C3227D-374D-4955-886B-057922C48C4B}"/>
              </a:ext>
            </a:extLst>
          </p:cNvPr>
          <p:cNvPicPr>
            <a:picLocks noChangeAspect="1"/>
          </p:cNvPicPr>
          <p:nvPr/>
        </p:nvPicPr>
        <p:blipFill>
          <a:blip r:embed="rId6"/>
          <a:stretch>
            <a:fillRect/>
          </a:stretch>
        </p:blipFill>
        <p:spPr>
          <a:xfrm>
            <a:off x="5941546" y="4304150"/>
            <a:ext cx="3012790" cy="2390583"/>
          </a:xfrm>
          <a:prstGeom prst="rect">
            <a:avLst/>
          </a:prstGeom>
        </p:spPr>
      </p:pic>
      <p:sp>
        <p:nvSpPr>
          <p:cNvPr id="17" name="テキスト ボックス 16">
            <a:extLst>
              <a:ext uri="{FF2B5EF4-FFF2-40B4-BE49-F238E27FC236}">
                <a16:creationId xmlns:a16="http://schemas.microsoft.com/office/drawing/2014/main" id="{F71E99D2-D1BF-4ED2-A8AF-F35E65CE97DF}"/>
              </a:ext>
            </a:extLst>
          </p:cNvPr>
          <p:cNvSpPr txBox="1"/>
          <p:nvPr/>
        </p:nvSpPr>
        <p:spPr>
          <a:xfrm>
            <a:off x="5850164" y="3839438"/>
            <a:ext cx="2782880" cy="461665"/>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参考</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応急対策業務の実施期間　</a:t>
            </a:r>
            <a:endParaRPr kumimoji="1"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都市整備部</a:t>
            </a:r>
            <a:r>
              <a:rPr kumimoji="1" lang="en-US" altLang="ja-JP" sz="1200" dirty="0">
                <a:latin typeface="Meiryo UI" panose="020B0604030504040204" pitchFamily="50" charset="-128"/>
                <a:ea typeface="Meiryo UI" panose="020B0604030504040204" pitchFamily="50" charset="-128"/>
              </a:rPr>
              <a:t>BCP</a:t>
            </a:r>
            <a:r>
              <a:rPr kumimoji="1" lang="ja-JP" altLang="en-US" sz="1200" dirty="0">
                <a:latin typeface="Meiryo UI" panose="020B0604030504040204" pitchFamily="50" charset="-128"/>
                <a:ea typeface="Meiryo UI" panose="020B0604030504040204" pitchFamily="50" charset="-128"/>
              </a:rPr>
              <a:t>計画より）</a:t>
            </a:r>
            <a:endParaRPr kumimoji="1" lang="en-US" altLang="ja-JP" sz="12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1FE914F6-589A-D118-0EC9-C28EFCC8ADD1}"/>
              </a:ext>
            </a:extLst>
          </p:cNvPr>
          <p:cNvPicPr>
            <a:picLocks/>
          </p:cNvPicPr>
          <p:nvPr/>
        </p:nvPicPr>
        <p:blipFill>
          <a:blip r:embed="rId7"/>
          <a:srcRect l="563" t="4577" r="1002" b="12057"/>
          <a:stretch/>
        </p:blipFill>
        <p:spPr>
          <a:xfrm>
            <a:off x="432" y="-14028"/>
            <a:ext cx="9144000" cy="637200"/>
          </a:xfrm>
          <a:prstGeom prst="rect">
            <a:avLst/>
          </a:prstGeom>
        </p:spPr>
      </p:pic>
      <p:sp>
        <p:nvSpPr>
          <p:cNvPr id="5" name="正方形/長方形 4">
            <a:extLst>
              <a:ext uri="{FF2B5EF4-FFF2-40B4-BE49-F238E27FC236}">
                <a16:creationId xmlns:a16="http://schemas.microsoft.com/office/drawing/2014/main" id="{E2EC14C9-70FF-6404-FEDC-BAABFC6A5AC4}"/>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a:t>
            </a:r>
            <a:r>
              <a:rPr lang="zh-TW" altLang="en-US" sz="2400" b="1" dirty="0">
                <a:solidFill>
                  <a:schemeClr val="bg1"/>
                </a:solidFill>
                <a:latin typeface="Meiryo UI" pitchFamily="50" charset="-128"/>
                <a:ea typeface="Meiryo UI" pitchFamily="50" charset="-128"/>
                <a:cs typeface="Meiryo UI" pitchFamily="50" charset="-128"/>
              </a:rPr>
              <a:t>管渠、水槽等土木構造物</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7" name="スライド番号プレースホルダー 2">
            <a:extLst>
              <a:ext uri="{FF2B5EF4-FFF2-40B4-BE49-F238E27FC236}">
                <a16:creationId xmlns:a16="http://schemas.microsoft.com/office/drawing/2014/main" id="{7C752164-B6E3-2842-7EAF-8445554601AB}"/>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2</a:t>
            </a:fld>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23462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852FB195-5E12-4397-810C-D8E2F3FA7F4B}"/>
              </a:ext>
            </a:extLst>
          </p:cNvPr>
          <p:cNvSpPr/>
          <p:nvPr/>
        </p:nvSpPr>
        <p:spPr>
          <a:xfrm>
            <a:off x="98280" y="714124"/>
            <a:ext cx="8947439" cy="256582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6" name="テキスト ボックス 65">
            <a:extLst>
              <a:ext uri="{FF2B5EF4-FFF2-40B4-BE49-F238E27FC236}">
                <a16:creationId xmlns:a16="http://schemas.microsoft.com/office/drawing/2014/main" id="{A536B7DE-0538-4EDB-9844-25D00BAB6E09}"/>
              </a:ext>
            </a:extLst>
          </p:cNvPr>
          <p:cNvSpPr txBox="1"/>
          <p:nvPr/>
        </p:nvSpPr>
        <p:spPr>
          <a:xfrm>
            <a:off x="1835696" y="2981190"/>
            <a:ext cx="3289637" cy="276999"/>
          </a:xfrm>
          <a:prstGeom prst="rect">
            <a:avLst/>
          </a:prstGeom>
          <a:noFill/>
          <a:ln w="19050">
            <a:noFill/>
          </a:ln>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腐食環境とは防食塗膜が実施されている箇所</a:t>
            </a:r>
          </a:p>
        </p:txBody>
      </p:sp>
      <p:pic>
        <p:nvPicPr>
          <p:cNvPr id="2" name="図 1">
            <a:extLst>
              <a:ext uri="{FF2B5EF4-FFF2-40B4-BE49-F238E27FC236}">
                <a16:creationId xmlns:a16="http://schemas.microsoft.com/office/drawing/2014/main" id="{2CA732A5-B646-49D6-9A61-B6FDFCBF8F71}"/>
              </a:ext>
            </a:extLst>
          </p:cNvPr>
          <p:cNvPicPr>
            <a:picLocks noChangeAspect="1"/>
          </p:cNvPicPr>
          <p:nvPr/>
        </p:nvPicPr>
        <p:blipFill>
          <a:blip r:embed="rId3"/>
          <a:stretch>
            <a:fillRect/>
          </a:stretch>
        </p:blipFill>
        <p:spPr>
          <a:xfrm>
            <a:off x="145126" y="1234392"/>
            <a:ext cx="4910441" cy="1746798"/>
          </a:xfrm>
          <a:prstGeom prst="rect">
            <a:avLst/>
          </a:prstGeom>
        </p:spPr>
      </p:pic>
      <p:pic>
        <p:nvPicPr>
          <p:cNvPr id="68" name="図 67">
            <a:extLst>
              <a:ext uri="{FF2B5EF4-FFF2-40B4-BE49-F238E27FC236}">
                <a16:creationId xmlns:a16="http://schemas.microsoft.com/office/drawing/2014/main" id="{5DBE1D1F-33CD-4869-8B52-3359550E89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046" t="45430" r="5129" b="18399"/>
          <a:stretch/>
        </p:blipFill>
        <p:spPr>
          <a:xfrm>
            <a:off x="5211136" y="1045642"/>
            <a:ext cx="3748779" cy="2234305"/>
          </a:xfrm>
          <a:prstGeom prst="rect">
            <a:avLst/>
          </a:prstGeom>
        </p:spPr>
      </p:pic>
      <p:sp>
        <p:nvSpPr>
          <p:cNvPr id="73" name="角丸四角形 143">
            <a:extLst>
              <a:ext uri="{FF2B5EF4-FFF2-40B4-BE49-F238E27FC236}">
                <a16:creationId xmlns:a16="http://schemas.microsoft.com/office/drawing/2014/main" id="{D2B6C114-CD0C-4540-8F16-2F3372F88FDE}"/>
              </a:ext>
            </a:extLst>
          </p:cNvPr>
          <p:cNvSpPr/>
          <p:nvPr/>
        </p:nvSpPr>
        <p:spPr>
          <a:xfrm>
            <a:off x="98280" y="3388005"/>
            <a:ext cx="8947439" cy="3413420"/>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■点検</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5" name="図 4">
            <a:extLst>
              <a:ext uri="{FF2B5EF4-FFF2-40B4-BE49-F238E27FC236}">
                <a16:creationId xmlns:a16="http://schemas.microsoft.com/office/drawing/2014/main" id="{88D862AE-08A7-4DC0-B972-9F30D2637E23}"/>
              </a:ext>
            </a:extLst>
          </p:cNvPr>
          <p:cNvPicPr>
            <a:picLocks noChangeAspect="1"/>
          </p:cNvPicPr>
          <p:nvPr/>
        </p:nvPicPr>
        <p:blipFill>
          <a:blip r:embed="rId5"/>
          <a:stretch>
            <a:fillRect/>
          </a:stretch>
        </p:blipFill>
        <p:spPr>
          <a:xfrm>
            <a:off x="2411760" y="4437112"/>
            <a:ext cx="3649677" cy="2238098"/>
          </a:xfrm>
          <a:prstGeom prst="rect">
            <a:avLst/>
          </a:prstGeom>
        </p:spPr>
      </p:pic>
      <p:sp>
        <p:nvSpPr>
          <p:cNvPr id="75" name="テキスト ボックス 74">
            <a:extLst>
              <a:ext uri="{FF2B5EF4-FFF2-40B4-BE49-F238E27FC236}">
                <a16:creationId xmlns:a16="http://schemas.microsoft.com/office/drawing/2014/main" id="{3B12D569-A5C1-4959-8F14-4628D5AEF52B}"/>
              </a:ext>
            </a:extLst>
          </p:cNvPr>
          <p:cNvSpPr txBox="1"/>
          <p:nvPr/>
        </p:nvSpPr>
        <p:spPr>
          <a:xfrm>
            <a:off x="154935" y="4204884"/>
            <a:ext cx="1906593" cy="1754326"/>
          </a:xfrm>
          <a:prstGeom prst="rect">
            <a:avLst/>
          </a:prstGeom>
          <a:noFill/>
          <a:ln>
            <a:solidFill>
              <a:schemeClr val="tx1"/>
            </a:solidFill>
          </a:ln>
        </p:spPr>
        <p:txBody>
          <a:bodyPr wrap="square" rtlCol="0">
            <a:spAutoFit/>
          </a:bodyPr>
          <a:lstStyle/>
          <a:p>
            <a:pPr algn="just"/>
            <a:r>
              <a:rPr lang="ja-JP" altLang="en-US" sz="1200" kern="100" dirty="0">
                <a:effectLst/>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不可視個所</a:t>
            </a:r>
            <a:r>
              <a:rPr lang="zh-TW" altLang="en-US" sz="1200" kern="100" dirty="0">
                <a:effectLst/>
                <a:latin typeface="Meiryo UI" panose="020B0604030504040204" pitchFamily="50" charset="-128"/>
                <a:ea typeface="Meiryo UI" panose="020B0604030504040204" pitchFamily="50" charset="-128"/>
              </a:rPr>
              <a:t>（</a:t>
            </a:r>
            <a:r>
              <a:rPr lang="ja-JP" altLang="en-US" sz="1200" kern="100" dirty="0">
                <a:effectLst/>
                <a:latin typeface="Meiryo UI" panose="020B0604030504040204" pitchFamily="50" charset="-128"/>
                <a:ea typeface="Meiryo UI" panose="020B0604030504040204" pitchFamily="50" charset="-128"/>
              </a:rPr>
              <a:t>水没箇所、開口部がない構造物</a:t>
            </a:r>
            <a:r>
              <a:rPr lang="zh-TW" altLang="en-US" sz="1200" kern="100" dirty="0">
                <a:effectLst/>
                <a:latin typeface="Meiryo UI" panose="020B0604030504040204" pitchFamily="50" charset="-128"/>
                <a:ea typeface="Meiryo UI" panose="020B0604030504040204" pitchFamily="50" charset="-128"/>
              </a:rPr>
              <a:t>等）</a:t>
            </a:r>
            <a:r>
              <a:rPr lang="ja-JP" altLang="en-US" sz="1200" kern="100" dirty="0">
                <a:latin typeface="Meiryo UI" panose="020B0604030504040204" pitchFamily="50" charset="-128"/>
                <a:ea typeface="Meiryo UI" panose="020B0604030504040204" pitchFamily="50" charset="-128"/>
              </a:rPr>
              <a:t>、点検が出来ていない施設がある。</a:t>
            </a:r>
            <a:endParaRPr lang="en-US" altLang="ja-JP" sz="1200" kern="100" dirty="0">
              <a:latin typeface="Meiryo UI" panose="020B0604030504040204" pitchFamily="50" charset="-128"/>
              <a:ea typeface="Meiryo UI" panose="020B0604030504040204" pitchFamily="50" charset="-128"/>
            </a:endParaRPr>
          </a:p>
          <a:p>
            <a:pPr algn="just"/>
            <a:r>
              <a:rPr lang="ja-JP" altLang="en-US" sz="1200" kern="100" dirty="0">
                <a:latin typeface="Meiryo UI" panose="020B0604030504040204" pitchFamily="50" charset="-128"/>
                <a:ea typeface="Meiryo UI" panose="020B0604030504040204" pitchFamily="50" charset="-128"/>
              </a:rPr>
              <a:t>　</a:t>
            </a:r>
            <a:r>
              <a:rPr lang="ja-JP" altLang="en-US" sz="1200" kern="100" dirty="0">
                <a:solidFill>
                  <a:srgbClr val="FF0000"/>
                </a:solidFill>
                <a:latin typeface="Meiryo UI" panose="020B0604030504040204" pitchFamily="50" charset="-128"/>
                <a:ea typeface="Meiryo UI" panose="020B0604030504040204" pitchFamily="50" charset="-128"/>
              </a:rPr>
              <a:t>この様な定期点検が困難な個所については、右のフローのとおり対応をする。</a:t>
            </a:r>
            <a:endParaRPr lang="en-US" altLang="ja-JP" sz="1200" kern="100" dirty="0">
              <a:effectLst/>
              <a:latin typeface="Meiryo UI" panose="020B0604030504040204" pitchFamily="50" charset="-128"/>
              <a:ea typeface="Meiryo UI" panose="020B0604030504040204" pitchFamily="50" charset="-128"/>
            </a:endParaRPr>
          </a:p>
          <a:p>
            <a:pPr algn="just"/>
            <a:endParaRPr lang="en-US" altLang="ja-JP" sz="1200" kern="100" dirty="0">
              <a:latin typeface="Meiryo UI" panose="020B0604030504040204" pitchFamily="50" charset="-128"/>
              <a:ea typeface="Meiryo UI" panose="020B0604030504040204" pitchFamily="50" charset="-128"/>
            </a:endParaRPr>
          </a:p>
          <a:p>
            <a:pPr algn="just"/>
            <a:endParaRPr lang="en-US" altLang="ja-JP" sz="1200" kern="100" dirty="0">
              <a:effectLst/>
              <a:latin typeface="Meiryo UI" panose="020B0604030504040204" pitchFamily="50" charset="-128"/>
              <a:ea typeface="Meiryo UI" panose="020B0604030504040204" pitchFamily="50" charset="-128"/>
            </a:endParaRPr>
          </a:p>
        </p:txBody>
      </p:sp>
      <p:sp>
        <p:nvSpPr>
          <p:cNvPr id="13" name="角丸四角形 143">
            <a:extLst>
              <a:ext uri="{FF2B5EF4-FFF2-40B4-BE49-F238E27FC236}">
                <a16:creationId xmlns:a16="http://schemas.microsoft.com/office/drawing/2014/main" id="{AD9BBE54-4C44-4022-AEE6-11163F8271A9}"/>
              </a:ext>
            </a:extLst>
          </p:cNvPr>
          <p:cNvSpPr/>
          <p:nvPr/>
        </p:nvSpPr>
        <p:spPr>
          <a:xfrm>
            <a:off x="173833" y="957393"/>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2.</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　</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5C160B7A-C70F-4E52-B78B-A2225FB11FB5}"/>
              </a:ext>
            </a:extLst>
          </p:cNvPr>
          <p:cNvSpPr/>
          <p:nvPr/>
        </p:nvSpPr>
        <p:spPr>
          <a:xfrm>
            <a:off x="173832" y="3656345"/>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水槽等土木構造物（不可視箇所）</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14" name="図 13">
            <a:extLst>
              <a:ext uri="{FF2B5EF4-FFF2-40B4-BE49-F238E27FC236}">
                <a16:creationId xmlns:a16="http://schemas.microsoft.com/office/drawing/2014/main" id="{21B20289-BDFD-4587-9A05-4DDCC1ED37E0}"/>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5506" y="3565677"/>
            <a:ext cx="3043559" cy="2950009"/>
          </a:xfrm>
          <a:prstGeom prst="rect">
            <a:avLst/>
          </a:prstGeom>
          <a:noFill/>
          <a:ln>
            <a:noFill/>
          </a:ln>
        </p:spPr>
      </p:pic>
      <p:pic>
        <p:nvPicPr>
          <p:cNvPr id="3" name="図 2">
            <a:extLst>
              <a:ext uri="{FF2B5EF4-FFF2-40B4-BE49-F238E27FC236}">
                <a16:creationId xmlns:a16="http://schemas.microsoft.com/office/drawing/2014/main" id="{898827C0-D86D-0CD5-CC18-7EEEAC509874}"/>
              </a:ext>
            </a:extLst>
          </p:cNvPr>
          <p:cNvPicPr>
            <a:picLocks/>
          </p:cNvPicPr>
          <p:nvPr/>
        </p:nvPicPr>
        <p:blipFill>
          <a:blip r:embed="rId7"/>
          <a:srcRect l="563" t="4577" r="1002" b="12057"/>
          <a:stretch/>
        </p:blipFill>
        <p:spPr>
          <a:xfrm>
            <a:off x="432" y="-14028"/>
            <a:ext cx="9144000" cy="637200"/>
          </a:xfrm>
          <a:prstGeom prst="rect">
            <a:avLst/>
          </a:prstGeom>
        </p:spPr>
      </p:pic>
      <p:sp>
        <p:nvSpPr>
          <p:cNvPr id="6" name="正方形/長方形 5">
            <a:extLst>
              <a:ext uri="{FF2B5EF4-FFF2-40B4-BE49-F238E27FC236}">
                <a16:creationId xmlns:a16="http://schemas.microsoft.com/office/drawing/2014/main" id="{DB01C2A9-ED95-55A9-58E5-E3536BB93BBB}"/>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a:t>
            </a:r>
            <a:r>
              <a:rPr lang="zh-TW" altLang="en-US" sz="2400" b="1" dirty="0">
                <a:solidFill>
                  <a:schemeClr val="bg1"/>
                </a:solidFill>
                <a:latin typeface="Meiryo UI" pitchFamily="50" charset="-128"/>
                <a:ea typeface="Meiryo UI" pitchFamily="50" charset="-128"/>
                <a:cs typeface="Meiryo UI" pitchFamily="50" charset="-128"/>
              </a:rPr>
              <a:t>管渠、水槽等土木構造物</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7" name="スライド番号プレースホルダー 2">
            <a:extLst>
              <a:ext uri="{FF2B5EF4-FFF2-40B4-BE49-F238E27FC236}">
                <a16:creationId xmlns:a16="http://schemas.microsoft.com/office/drawing/2014/main" id="{EFE7EA04-52E8-EA99-17A1-6B9CD60DB3F5}"/>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3</a:t>
            </a:fld>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13599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9" cy="60873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■診断・評価</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7" name="図 6">
            <a:extLst>
              <a:ext uri="{FF2B5EF4-FFF2-40B4-BE49-F238E27FC236}">
                <a16:creationId xmlns:a16="http://schemas.microsoft.com/office/drawing/2014/main" id="{DEC34AB9-0117-4E3B-9139-5DD29077AC47}"/>
              </a:ext>
            </a:extLst>
          </p:cNvPr>
          <p:cNvPicPr>
            <a:picLocks noChangeAspect="1"/>
          </p:cNvPicPr>
          <p:nvPr/>
        </p:nvPicPr>
        <p:blipFill>
          <a:blip r:embed="rId3"/>
          <a:stretch>
            <a:fillRect/>
          </a:stretch>
        </p:blipFill>
        <p:spPr>
          <a:xfrm>
            <a:off x="158411" y="1477192"/>
            <a:ext cx="8753917" cy="5091141"/>
          </a:xfrm>
          <a:prstGeom prst="rect">
            <a:avLst/>
          </a:prstGeom>
        </p:spPr>
      </p:pic>
      <p:sp>
        <p:nvSpPr>
          <p:cNvPr id="8" name="テキスト ボックス 7">
            <a:extLst>
              <a:ext uri="{FF2B5EF4-FFF2-40B4-BE49-F238E27FC236}">
                <a16:creationId xmlns:a16="http://schemas.microsoft.com/office/drawing/2014/main" id="{3F4342F3-3DF2-41E5-9F13-E20D9596519F}"/>
              </a:ext>
            </a:extLst>
          </p:cNvPr>
          <p:cNvSpPr txBox="1"/>
          <p:nvPr/>
        </p:nvSpPr>
        <p:spPr>
          <a:xfrm>
            <a:off x="5492750" y="5954591"/>
            <a:ext cx="3363481"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　</a:t>
            </a:r>
            <a:r>
              <a:rPr lang="ja-JP" altLang="en-US" sz="800" dirty="0">
                <a:latin typeface="BIZ UDPゴシック" panose="020B0400000000000000" pitchFamily="50" charset="-128"/>
                <a:ea typeface="BIZ UDPゴシック" panose="020B0400000000000000" pitchFamily="50" charset="-128"/>
              </a:rPr>
              <a:t>出展：「下水道維持管理指針　実践編　日本下水道協会　</a:t>
            </a:r>
            <a:r>
              <a:rPr lang="en-US" altLang="ja-JP" sz="800" dirty="0">
                <a:latin typeface="BIZ UDPゴシック" panose="020B0400000000000000" pitchFamily="50" charset="-128"/>
                <a:ea typeface="BIZ UDPゴシック" panose="020B0400000000000000" pitchFamily="50" charset="-128"/>
              </a:rPr>
              <a:t>2014</a:t>
            </a:r>
            <a:r>
              <a:rPr lang="ja-JP" altLang="en-US" sz="800" dirty="0">
                <a:latin typeface="BIZ UDPゴシック" panose="020B0400000000000000" pitchFamily="50" charset="-128"/>
                <a:ea typeface="BIZ UDPゴシック" panose="020B0400000000000000" pitchFamily="50" charset="-128"/>
              </a:rPr>
              <a:t>年版」</a:t>
            </a:r>
          </a:p>
        </p:txBody>
      </p:sp>
      <p:sp>
        <p:nvSpPr>
          <p:cNvPr id="10" name="角丸四角形 143">
            <a:extLst>
              <a:ext uri="{FF2B5EF4-FFF2-40B4-BE49-F238E27FC236}">
                <a16:creationId xmlns:a16="http://schemas.microsoft.com/office/drawing/2014/main" id="{8906A518-5E86-4FA6-8328-5C53AB42183D}"/>
              </a:ext>
            </a:extLst>
          </p:cNvPr>
          <p:cNvSpPr/>
          <p:nvPr/>
        </p:nvSpPr>
        <p:spPr>
          <a:xfrm>
            <a:off x="158411" y="953507"/>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　</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1DEB1D9E-1D16-D2AE-1F2E-7CE916F01E28}"/>
              </a:ext>
            </a:extLst>
          </p:cNvPr>
          <p:cNvPicPr>
            <a:picLocks/>
          </p:cNvPicPr>
          <p:nvPr/>
        </p:nvPicPr>
        <p:blipFill>
          <a:blip r:embed="rId4"/>
          <a:srcRect l="563" t="4577" r="1002" b="12057"/>
          <a:stretch/>
        </p:blipFill>
        <p:spPr>
          <a:xfrm>
            <a:off x="432" y="-14028"/>
            <a:ext cx="9144000" cy="637200"/>
          </a:xfrm>
          <a:prstGeom prst="rect">
            <a:avLst/>
          </a:prstGeom>
        </p:spPr>
      </p:pic>
      <p:sp>
        <p:nvSpPr>
          <p:cNvPr id="5" name="正方形/長方形 4">
            <a:extLst>
              <a:ext uri="{FF2B5EF4-FFF2-40B4-BE49-F238E27FC236}">
                <a16:creationId xmlns:a16="http://schemas.microsoft.com/office/drawing/2014/main" id="{69BCD43F-7D01-A4D9-DF67-F251EBA40DB9}"/>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a:t>
            </a:r>
            <a:r>
              <a:rPr lang="zh-TW" altLang="en-US" sz="2400" b="1" dirty="0">
                <a:solidFill>
                  <a:schemeClr val="bg1"/>
                </a:solidFill>
                <a:latin typeface="Meiryo UI" pitchFamily="50" charset="-128"/>
                <a:ea typeface="Meiryo UI" pitchFamily="50" charset="-128"/>
                <a:cs typeface="Meiryo UI" pitchFamily="50" charset="-128"/>
              </a:rPr>
              <a:t>管渠、水槽等土木構造物</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6" name="スライド番号プレースホルダー 2">
            <a:extLst>
              <a:ext uri="{FF2B5EF4-FFF2-40B4-BE49-F238E27FC236}">
                <a16:creationId xmlns:a16="http://schemas.microsoft.com/office/drawing/2014/main" id="{B8631EB3-5FE8-62C6-622A-E81ED3D7641F}"/>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4</a:t>
            </a:fld>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7477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AA6062E9-3235-465E-B481-E9B58C3868CC}"/>
              </a:ext>
            </a:extLst>
          </p:cNvPr>
          <p:cNvSpPr/>
          <p:nvPr/>
        </p:nvSpPr>
        <p:spPr>
          <a:xfrm>
            <a:off x="86766" y="652826"/>
            <a:ext cx="8947439" cy="6205174"/>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■診断・評価</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6" name="図 5">
            <a:extLst>
              <a:ext uri="{FF2B5EF4-FFF2-40B4-BE49-F238E27FC236}">
                <a16:creationId xmlns:a16="http://schemas.microsoft.com/office/drawing/2014/main" id="{9D7F3E37-AEAB-45DD-9CE1-89A9477B08A6}"/>
              </a:ext>
            </a:extLst>
          </p:cNvPr>
          <p:cNvPicPr>
            <a:picLocks noChangeAspect="1"/>
          </p:cNvPicPr>
          <p:nvPr/>
        </p:nvPicPr>
        <p:blipFill>
          <a:blip r:embed="rId3"/>
          <a:stretch>
            <a:fillRect/>
          </a:stretch>
        </p:blipFill>
        <p:spPr>
          <a:xfrm>
            <a:off x="3900057" y="3914858"/>
            <a:ext cx="3929178" cy="2830032"/>
          </a:xfrm>
          <a:prstGeom prst="rect">
            <a:avLst/>
          </a:prstGeom>
        </p:spPr>
      </p:pic>
      <p:pic>
        <p:nvPicPr>
          <p:cNvPr id="7" name="図 6">
            <a:extLst>
              <a:ext uri="{FF2B5EF4-FFF2-40B4-BE49-F238E27FC236}">
                <a16:creationId xmlns:a16="http://schemas.microsoft.com/office/drawing/2014/main" id="{0E42750A-DB54-4FAF-B627-D69A01AA02DB}"/>
              </a:ext>
            </a:extLst>
          </p:cNvPr>
          <p:cNvPicPr>
            <a:picLocks noChangeAspect="1"/>
          </p:cNvPicPr>
          <p:nvPr/>
        </p:nvPicPr>
        <p:blipFill>
          <a:blip r:embed="rId4"/>
          <a:stretch>
            <a:fillRect/>
          </a:stretch>
        </p:blipFill>
        <p:spPr>
          <a:xfrm>
            <a:off x="4179315" y="896830"/>
            <a:ext cx="2643221" cy="2944614"/>
          </a:xfrm>
          <a:prstGeom prst="rect">
            <a:avLst/>
          </a:prstGeom>
        </p:spPr>
      </p:pic>
      <p:pic>
        <p:nvPicPr>
          <p:cNvPr id="10" name="図 9">
            <a:extLst>
              <a:ext uri="{FF2B5EF4-FFF2-40B4-BE49-F238E27FC236}">
                <a16:creationId xmlns:a16="http://schemas.microsoft.com/office/drawing/2014/main" id="{AF39977A-3250-4B0B-8D44-DD88D363A15A}"/>
              </a:ext>
            </a:extLst>
          </p:cNvPr>
          <p:cNvPicPr>
            <a:picLocks noChangeAspect="1"/>
          </p:cNvPicPr>
          <p:nvPr/>
        </p:nvPicPr>
        <p:blipFill>
          <a:blip r:embed="rId5"/>
          <a:stretch>
            <a:fillRect/>
          </a:stretch>
        </p:blipFill>
        <p:spPr>
          <a:xfrm>
            <a:off x="109795" y="1130978"/>
            <a:ext cx="3393924" cy="3684832"/>
          </a:xfrm>
          <a:prstGeom prst="rect">
            <a:avLst/>
          </a:prstGeom>
        </p:spPr>
      </p:pic>
      <p:pic>
        <p:nvPicPr>
          <p:cNvPr id="12" name="図 11">
            <a:extLst>
              <a:ext uri="{FF2B5EF4-FFF2-40B4-BE49-F238E27FC236}">
                <a16:creationId xmlns:a16="http://schemas.microsoft.com/office/drawing/2014/main" id="{B662FDA7-37DD-4A9B-975F-06D1DFB80FC4}"/>
              </a:ext>
            </a:extLst>
          </p:cNvPr>
          <p:cNvPicPr>
            <a:picLocks noChangeAspect="1"/>
          </p:cNvPicPr>
          <p:nvPr/>
        </p:nvPicPr>
        <p:blipFill>
          <a:blip r:embed="rId6"/>
          <a:stretch>
            <a:fillRect/>
          </a:stretch>
        </p:blipFill>
        <p:spPr>
          <a:xfrm>
            <a:off x="-105061" y="5175862"/>
            <a:ext cx="3823636" cy="1699972"/>
          </a:xfrm>
          <a:prstGeom prst="rect">
            <a:avLst/>
          </a:prstGeom>
        </p:spPr>
      </p:pic>
      <p:sp>
        <p:nvSpPr>
          <p:cNvPr id="14" name="テキスト ボックス 13">
            <a:extLst>
              <a:ext uri="{FF2B5EF4-FFF2-40B4-BE49-F238E27FC236}">
                <a16:creationId xmlns:a16="http://schemas.microsoft.com/office/drawing/2014/main" id="{9465669E-D860-49A1-80AD-49A24A5D400D}"/>
              </a:ext>
            </a:extLst>
          </p:cNvPr>
          <p:cNvSpPr txBox="1"/>
          <p:nvPr/>
        </p:nvSpPr>
        <p:spPr>
          <a:xfrm>
            <a:off x="91646" y="4932085"/>
            <a:ext cx="3156330" cy="261610"/>
          </a:xfrm>
          <a:prstGeom prst="rect">
            <a:avLst/>
          </a:prstGeom>
          <a:noFill/>
        </p:spPr>
        <p:txBody>
          <a:bodyPr wrap="square">
            <a:spAutoFit/>
          </a:bodyPr>
          <a:lstStyle/>
          <a:p>
            <a:r>
              <a:rPr lang="ja-JP" altLang="en-US"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4-3</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詳細</a:t>
            </a:r>
            <a:r>
              <a:rPr lang="ja-JP" altLang="ja-JP" sz="1100" dirty="0">
                <a:effectLst/>
                <a:latin typeface="Meiryo UI" panose="020B0604030504040204" pitchFamily="50" charset="-128"/>
                <a:ea typeface="Meiryo UI" panose="020B0604030504040204" pitchFamily="50" charset="-128"/>
                <a:cs typeface="Times New Roman" panose="02020603050405020304" pitchFamily="18" charset="0"/>
              </a:rPr>
              <a:t>点検</a:t>
            </a:r>
            <a:r>
              <a:rPr lang="ja-JP"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実施の目安（躯体）</a:t>
            </a:r>
            <a:endParaRPr lang="ja-JP" altLang="en-US" sz="11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D8F7901-790C-43CD-9AD6-F89673F2DC86}"/>
              </a:ext>
            </a:extLst>
          </p:cNvPr>
          <p:cNvSpPr txBox="1"/>
          <p:nvPr/>
        </p:nvSpPr>
        <p:spPr>
          <a:xfrm>
            <a:off x="3997816" y="636777"/>
            <a:ext cx="4916978" cy="261610"/>
          </a:xfrm>
          <a:prstGeom prst="rect">
            <a:avLst/>
          </a:prstGeom>
          <a:noFill/>
        </p:spPr>
        <p:txBody>
          <a:bodyPr wrap="square">
            <a:spAutoFit/>
          </a:bodyPr>
          <a:lstStyle/>
          <a:p>
            <a:r>
              <a:rPr lang="ja-JP" altLang="en-US" sz="1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5</a:t>
            </a:r>
            <a:r>
              <a:rPr lang="ja-JP" altLang="en-US" sz="1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詳細点検の実施</a:t>
            </a:r>
            <a:endParaRPr lang="ja-JP" altLang="en-US" sz="1100" dirty="0">
              <a:latin typeface="Meiryo UI" panose="020B0604030504040204" pitchFamily="50" charset="-128"/>
              <a:ea typeface="Meiryo UI" panose="020B0604030504040204" pitchFamily="50" charset="-128"/>
            </a:endParaRPr>
          </a:p>
        </p:txBody>
      </p:sp>
      <p:sp>
        <p:nvSpPr>
          <p:cNvPr id="11" name="角丸四角形 143">
            <a:extLst>
              <a:ext uri="{FF2B5EF4-FFF2-40B4-BE49-F238E27FC236}">
                <a16:creationId xmlns:a16="http://schemas.microsoft.com/office/drawing/2014/main" id="{C2F63008-7E65-4CF3-8B70-539F217C94E9}"/>
              </a:ext>
            </a:extLst>
          </p:cNvPr>
          <p:cNvSpPr/>
          <p:nvPr/>
        </p:nvSpPr>
        <p:spPr>
          <a:xfrm>
            <a:off x="6914835" y="1125929"/>
            <a:ext cx="1828800" cy="718896"/>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schemeClr val="tx1"/>
                </a:solidFill>
                <a:latin typeface="Meiryo UI" panose="020B0604030504040204" pitchFamily="50" charset="-128"/>
                <a:ea typeface="Meiryo UI" panose="020B0604030504040204" pitchFamily="50" charset="-128"/>
                <a:cs typeface="Times New Roman"/>
              </a:rPr>
              <a:t>・ひび割れ、鉄筋腐食、漏水、浮き、表面劣化、骨材の露出の各項目で健全度を判定。</a:t>
            </a:r>
            <a:endParaRPr lang="en-US" altLang="ja-JP" sz="1050" kern="100" dirty="0">
              <a:solidFill>
                <a:schemeClr val="tx1"/>
              </a:solidFill>
              <a:latin typeface="Meiryo UI" panose="020B0604030504040204" pitchFamily="50" charset="-128"/>
              <a:ea typeface="Meiryo UI" panose="020B0604030504040204" pitchFamily="50" charset="-128"/>
              <a:cs typeface="Times New Roman"/>
            </a:endParaRPr>
          </a:p>
        </p:txBody>
      </p:sp>
      <p:sp>
        <p:nvSpPr>
          <p:cNvPr id="15" name="角丸四角形 143">
            <a:extLst>
              <a:ext uri="{FF2B5EF4-FFF2-40B4-BE49-F238E27FC236}">
                <a16:creationId xmlns:a16="http://schemas.microsoft.com/office/drawing/2014/main" id="{F19E7167-1C5A-4171-902B-EB3F693F74D4}"/>
              </a:ext>
            </a:extLst>
          </p:cNvPr>
          <p:cNvSpPr/>
          <p:nvPr/>
        </p:nvSpPr>
        <p:spPr>
          <a:xfrm>
            <a:off x="153626" y="898387"/>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2.</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 name="正方形/長方形 1">
            <a:extLst>
              <a:ext uri="{FF2B5EF4-FFF2-40B4-BE49-F238E27FC236}">
                <a16:creationId xmlns:a16="http://schemas.microsoft.com/office/drawing/2014/main" id="{575C1C4D-0A52-497F-B08F-6219FE9F0D33}"/>
              </a:ext>
            </a:extLst>
          </p:cNvPr>
          <p:cNvSpPr/>
          <p:nvPr/>
        </p:nvSpPr>
        <p:spPr>
          <a:xfrm>
            <a:off x="381412" y="2963608"/>
            <a:ext cx="792088" cy="3202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F615458-39E3-4D7E-8ACE-7E2827EF6A8C}"/>
              </a:ext>
            </a:extLst>
          </p:cNvPr>
          <p:cNvSpPr/>
          <p:nvPr/>
        </p:nvSpPr>
        <p:spPr>
          <a:xfrm>
            <a:off x="2017696" y="3065408"/>
            <a:ext cx="792088" cy="2184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5AABD97-96B3-4EE4-A4FB-81CFB8B12EA9}"/>
              </a:ext>
            </a:extLst>
          </p:cNvPr>
          <p:cNvSpPr/>
          <p:nvPr/>
        </p:nvSpPr>
        <p:spPr>
          <a:xfrm>
            <a:off x="343486" y="2057296"/>
            <a:ext cx="792088"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9C1EE1EB-4E7D-324A-12C1-43D5AE27AFA2}"/>
              </a:ext>
            </a:extLst>
          </p:cNvPr>
          <p:cNvPicPr>
            <a:picLocks/>
          </p:cNvPicPr>
          <p:nvPr/>
        </p:nvPicPr>
        <p:blipFill>
          <a:blip r:embed="rId7"/>
          <a:srcRect l="563" t="4577" r="1002" b="12057"/>
          <a:stretch/>
        </p:blipFill>
        <p:spPr>
          <a:xfrm>
            <a:off x="432" y="-14028"/>
            <a:ext cx="9144000" cy="637200"/>
          </a:xfrm>
          <a:prstGeom prst="rect">
            <a:avLst/>
          </a:prstGeom>
        </p:spPr>
      </p:pic>
      <p:sp>
        <p:nvSpPr>
          <p:cNvPr id="8" name="正方形/長方形 7">
            <a:extLst>
              <a:ext uri="{FF2B5EF4-FFF2-40B4-BE49-F238E27FC236}">
                <a16:creationId xmlns:a16="http://schemas.microsoft.com/office/drawing/2014/main" id="{037E9AB3-58A3-F170-9C53-173387A32D03}"/>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a:t>
            </a:r>
            <a:r>
              <a:rPr lang="zh-TW" altLang="en-US" sz="2400" b="1" dirty="0">
                <a:solidFill>
                  <a:schemeClr val="bg1"/>
                </a:solidFill>
                <a:latin typeface="Meiryo UI" pitchFamily="50" charset="-128"/>
                <a:ea typeface="Meiryo UI" pitchFamily="50" charset="-128"/>
                <a:cs typeface="Meiryo UI" pitchFamily="50" charset="-128"/>
              </a:rPr>
              <a:t>管渠、水槽等土木構造物</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9" name="スライド番号プレースホルダー 2">
            <a:extLst>
              <a:ext uri="{FF2B5EF4-FFF2-40B4-BE49-F238E27FC236}">
                <a16:creationId xmlns:a16="http://schemas.microsoft.com/office/drawing/2014/main" id="{3542E082-CAB3-F259-B916-4E4BB3319CFD}"/>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5</a:t>
            </a:fld>
            <a:endParaRPr kumimoji="1" lang="ja-JP" altLang="en-US" sz="105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F89C801D-B3E6-4DB0-ADDC-7C0E17271DE1}"/>
              </a:ext>
            </a:extLst>
          </p:cNvPr>
          <p:cNvSpPr txBox="1"/>
          <p:nvPr/>
        </p:nvSpPr>
        <p:spPr>
          <a:xfrm>
            <a:off x="4398536" y="6579944"/>
            <a:ext cx="3430699" cy="215444"/>
          </a:xfrm>
          <a:prstGeom prst="rect">
            <a:avLst/>
          </a:prstGeom>
          <a:noFill/>
          <a:ln>
            <a:noFill/>
          </a:ln>
        </p:spPr>
        <p:txBody>
          <a:bodyPr wrap="square" rtlCol="0">
            <a:spAutoFit/>
          </a:bodyPr>
          <a:lstStyle/>
          <a:p>
            <a:pPr algn="just"/>
            <a:r>
              <a:rPr lang="ja-JP" altLang="en-US" sz="800" kern="100" dirty="0">
                <a:effectLst/>
                <a:latin typeface="Meiryo UI" panose="020B0604030504040204" pitchFamily="50" charset="-128"/>
                <a:ea typeface="Meiryo UI" panose="020B0604030504040204" pitchFamily="50" charset="-128"/>
              </a:rPr>
              <a:t>出典：大阪府流域下水道（土木構造物）維持管理指針　平成</a:t>
            </a:r>
            <a:r>
              <a:rPr lang="en-US" altLang="ja-JP" sz="800" kern="100" dirty="0">
                <a:effectLst/>
                <a:latin typeface="Meiryo UI" panose="020B0604030504040204" pitchFamily="50" charset="-128"/>
                <a:ea typeface="Meiryo UI" panose="020B0604030504040204" pitchFamily="50" charset="-128"/>
              </a:rPr>
              <a:t>7</a:t>
            </a:r>
            <a:r>
              <a:rPr lang="ja-JP" altLang="en-US" sz="800" kern="100" dirty="0">
                <a:effectLst/>
                <a:latin typeface="Meiryo UI" panose="020B0604030504040204" pitchFamily="50" charset="-128"/>
                <a:ea typeface="Meiryo UI" panose="020B0604030504040204" pitchFamily="50" charset="-128"/>
              </a:rPr>
              <a:t>年</a:t>
            </a:r>
            <a:r>
              <a:rPr lang="en-US" altLang="ja-JP" sz="800" kern="100" dirty="0">
                <a:effectLst/>
                <a:latin typeface="Meiryo UI" panose="020B0604030504040204" pitchFamily="50" charset="-128"/>
                <a:ea typeface="Meiryo UI" panose="020B0604030504040204" pitchFamily="50" charset="-128"/>
              </a:rPr>
              <a:t>3</a:t>
            </a:r>
            <a:r>
              <a:rPr lang="ja-JP" altLang="en-US" sz="800" kern="100" dirty="0">
                <a:effectLst/>
                <a:latin typeface="Meiryo UI" panose="020B0604030504040204" pitchFamily="50" charset="-128"/>
                <a:ea typeface="Meiryo UI" panose="020B0604030504040204" pitchFamily="50" charset="-128"/>
              </a:rPr>
              <a:t>月　</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919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 name="角丸四角形 143">
            <a:extLst>
              <a:ext uri="{FF2B5EF4-FFF2-40B4-BE49-F238E27FC236}">
                <a16:creationId xmlns:a16="http://schemas.microsoft.com/office/drawing/2014/main" id="{ADA4D14E-534B-4C56-B3FF-C2A04D0E06CD}"/>
              </a:ext>
            </a:extLst>
          </p:cNvPr>
          <p:cNvSpPr/>
          <p:nvPr/>
        </p:nvSpPr>
        <p:spPr>
          <a:xfrm>
            <a:off x="98279" y="3798516"/>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E6A32AF9-0880-45AC-9453-43B695AE9330}"/>
              </a:ext>
            </a:extLst>
          </p:cNvPr>
          <p:cNvPicPr>
            <a:picLocks noChangeAspect="1"/>
          </p:cNvPicPr>
          <p:nvPr/>
        </p:nvPicPr>
        <p:blipFill>
          <a:blip r:embed="rId3"/>
          <a:stretch>
            <a:fillRect/>
          </a:stretch>
        </p:blipFill>
        <p:spPr>
          <a:xfrm>
            <a:off x="179512" y="1051426"/>
            <a:ext cx="4248472" cy="2727484"/>
          </a:xfrm>
          <a:prstGeom prst="rect">
            <a:avLst/>
          </a:prstGeom>
        </p:spPr>
      </p:pic>
      <p:graphicFrame>
        <p:nvGraphicFramePr>
          <p:cNvPr id="7" name="表 6">
            <a:extLst>
              <a:ext uri="{FF2B5EF4-FFF2-40B4-BE49-F238E27FC236}">
                <a16:creationId xmlns:a16="http://schemas.microsoft.com/office/drawing/2014/main" id="{66B5C487-23BA-496B-A022-1C227AD466B1}"/>
              </a:ext>
            </a:extLst>
          </p:cNvPr>
          <p:cNvGraphicFramePr>
            <a:graphicFrameLocks noGrp="1"/>
          </p:cNvGraphicFramePr>
          <p:nvPr/>
        </p:nvGraphicFramePr>
        <p:xfrm>
          <a:off x="4552741" y="1051426"/>
          <a:ext cx="2324437" cy="1341120"/>
        </p:xfrm>
        <a:graphic>
          <a:graphicData uri="http://schemas.openxmlformats.org/drawingml/2006/table">
            <a:tbl>
              <a:tblPr firstRow="1" bandRow="1">
                <a:tableStyleId>{5C22544A-7EE6-4342-B048-85BDC9FD1C3A}</a:tableStyleId>
              </a:tblPr>
              <a:tblGrid>
                <a:gridCol w="441397">
                  <a:extLst>
                    <a:ext uri="{9D8B030D-6E8A-4147-A177-3AD203B41FA5}">
                      <a16:colId xmlns:a16="http://schemas.microsoft.com/office/drawing/2014/main" val="734789237"/>
                    </a:ext>
                  </a:extLst>
                </a:gridCol>
                <a:gridCol w="435946">
                  <a:extLst>
                    <a:ext uri="{9D8B030D-6E8A-4147-A177-3AD203B41FA5}">
                      <a16:colId xmlns:a16="http://schemas.microsoft.com/office/drawing/2014/main" val="589937340"/>
                    </a:ext>
                  </a:extLst>
                </a:gridCol>
                <a:gridCol w="1447094">
                  <a:extLst>
                    <a:ext uri="{9D8B030D-6E8A-4147-A177-3AD203B41FA5}">
                      <a16:colId xmlns:a16="http://schemas.microsoft.com/office/drawing/2014/main" val="132787856"/>
                    </a:ext>
                  </a:extLst>
                </a:gridCol>
              </a:tblGrid>
              <a:tr h="201687">
                <a:tc gridSpan="2">
                  <a:txBody>
                    <a:bodyPr/>
                    <a:lstStyle/>
                    <a:p>
                      <a:pPr algn="ctr"/>
                      <a:r>
                        <a:rPr kumimoji="1" lang="ja-JP" altLang="en-US" sz="800" b="0" dirty="0">
                          <a:solidFill>
                            <a:schemeClr val="tx1"/>
                          </a:solidFill>
                          <a:latin typeface="+mn-ea"/>
                          <a:ea typeface="+mn-ea"/>
                        </a:rPr>
                        <a:t>項目</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0" dirty="0">
                        <a:solidFill>
                          <a:schemeClr val="tx1"/>
                        </a:solidFill>
                        <a:latin typeface="+mn-ea"/>
                        <a:ea typeface="+mn-ea"/>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a:solidFill>
                            <a:schemeClr val="tx1"/>
                          </a:solidFill>
                          <a:latin typeface="+mn-ea"/>
                          <a:ea typeface="+mn-ea"/>
                        </a:rPr>
                        <a:t>施設</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360090"/>
                  </a:ext>
                </a:extLst>
              </a:tr>
              <a:tr h="316937">
                <a:tc rowSpan="2">
                  <a:txBody>
                    <a:bodyPr/>
                    <a:lstStyle/>
                    <a:p>
                      <a:r>
                        <a:rPr kumimoji="1" lang="ja-JP" altLang="en-US" sz="800" b="0" dirty="0">
                          <a:solidFill>
                            <a:schemeClr val="tx1"/>
                          </a:solidFill>
                          <a:latin typeface="+mn-ea"/>
                          <a:ea typeface="+mn-ea"/>
                        </a:rPr>
                        <a:t>予防保全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b="0" dirty="0">
                          <a:solidFill>
                            <a:schemeClr val="tx1"/>
                          </a:solidFill>
                          <a:latin typeface="+mn-ea"/>
                          <a:ea typeface="+mn-ea"/>
                        </a:rPr>
                        <a:t>状態監視</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b="0" dirty="0">
                          <a:solidFill>
                            <a:schemeClr val="tx1"/>
                          </a:solidFill>
                          <a:latin typeface="+mn-ea"/>
                          <a:ea typeface="+mn-ea"/>
                        </a:rPr>
                        <a:t>管渠（自然流下管）、</a:t>
                      </a:r>
                      <a:endParaRPr kumimoji="1" lang="en-US" altLang="ja-JP" sz="800" b="0" dirty="0">
                        <a:solidFill>
                          <a:schemeClr val="tx1"/>
                        </a:solidFill>
                        <a:latin typeface="+mn-ea"/>
                        <a:ea typeface="+mn-ea"/>
                      </a:endParaRPr>
                    </a:p>
                    <a:p>
                      <a:r>
                        <a:rPr kumimoji="1" lang="ja-JP" altLang="en-US" sz="800" b="0" dirty="0">
                          <a:solidFill>
                            <a:schemeClr val="tx1"/>
                          </a:solidFill>
                          <a:latin typeface="+mn-ea"/>
                          <a:ea typeface="+mn-ea"/>
                        </a:rPr>
                        <a:t>管渠（圧送管）、　</a:t>
                      </a:r>
                      <a:endParaRPr kumimoji="1" lang="en-US" altLang="ja-JP" sz="800" b="0" dirty="0">
                        <a:solidFill>
                          <a:schemeClr val="tx1"/>
                        </a:solidFill>
                        <a:latin typeface="+mn-ea"/>
                        <a:ea typeface="+mn-ea"/>
                      </a:endParaRPr>
                    </a:p>
                    <a:p>
                      <a:r>
                        <a:rPr kumimoji="1" lang="ja-JP" altLang="en-US" sz="800" b="0" dirty="0">
                          <a:solidFill>
                            <a:schemeClr val="tx1"/>
                          </a:solidFill>
                          <a:latin typeface="+mn-ea"/>
                          <a:ea typeface="+mn-ea"/>
                        </a:rPr>
                        <a:t>マンホール（蓋も含む）、</a:t>
                      </a:r>
                      <a:endParaRPr kumimoji="1" lang="en-US" altLang="ja-JP" sz="800" b="0" dirty="0">
                        <a:solidFill>
                          <a:schemeClr val="tx1"/>
                        </a:solidFill>
                        <a:latin typeface="+mn-ea"/>
                        <a:ea typeface="+mn-ea"/>
                      </a:endParaRPr>
                    </a:p>
                    <a:p>
                      <a:r>
                        <a:rPr kumimoji="1" lang="ja-JP" altLang="en-US" sz="800" b="0" dirty="0">
                          <a:solidFill>
                            <a:schemeClr val="tx1"/>
                          </a:solidFill>
                          <a:latin typeface="+mn-ea"/>
                          <a:ea typeface="+mn-ea"/>
                        </a:rPr>
                        <a:t>土木躯体（付帯設備含む）</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298704"/>
                  </a:ext>
                </a:extLst>
              </a:tr>
              <a:tr h="201687">
                <a:tc vMerge="1">
                  <a:txBody>
                    <a:bodyPr/>
                    <a:lstStyle/>
                    <a:p>
                      <a:endParaRPr kumimoji="1" lang="ja-JP" altLang="en-US" sz="800" b="0" dirty="0">
                        <a:solidFill>
                          <a:schemeClr val="tx1"/>
                        </a:solidFill>
                        <a:latin typeface="+mn-ea"/>
                        <a:ea typeface="+mn-ea"/>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800" b="0" dirty="0">
                          <a:solidFill>
                            <a:schemeClr val="tx1"/>
                          </a:solidFill>
                          <a:latin typeface="+mn-ea"/>
                          <a:ea typeface="+mn-ea"/>
                        </a:rPr>
                        <a:t>時間計画</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a:solidFill>
                            <a:schemeClr val="tx1"/>
                          </a:solidFill>
                          <a:latin typeface="+mn-ea"/>
                          <a:ea typeface="+mn-ea"/>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2902730"/>
                  </a:ext>
                </a:extLst>
              </a:tr>
              <a:tr h="201687">
                <a:tc gridSpan="2">
                  <a:txBody>
                    <a:bodyPr/>
                    <a:lstStyle/>
                    <a:p>
                      <a:r>
                        <a:rPr kumimoji="1" lang="ja-JP" altLang="en-US" sz="800" b="0" dirty="0">
                          <a:solidFill>
                            <a:schemeClr val="tx1"/>
                          </a:solidFill>
                          <a:latin typeface="+mn-ea"/>
                          <a:ea typeface="+mn-ea"/>
                        </a:rPr>
                        <a:t>事後保全</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800" b="0" dirty="0">
                        <a:solidFill>
                          <a:schemeClr val="tx1"/>
                        </a:solidFill>
                        <a:latin typeface="+mn-ea"/>
                        <a:ea typeface="+mn-ea"/>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0" dirty="0">
                          <a:solidFill>
                            <a:schemeClr val="tx1"/>
                          </a:solidFill>
                          <a:latin typeface="+mn-ea"/>
                          <a:ea typeface="+mn-ea"/>
                        </a:rPr>
                        <a: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7300376"/>
                  </a:ext>
                </a:extLst>
              </a:tr>
            </a:tbl>
          </a:graphicData>
        </a:graphic>
      </p:graphicFrame>
      <p:sp>
        <p:nvSpPr>
          <p:cNvPr id="8" name="テキスト ボックス 7">
            <a:extLst>
              <a:ext uri="{FF2B5EF4-FFF2-40B4-BE49-F238E27FC236}">
                <a16:creationId xmlns:a16="http://schemas.microsoft.com/office/drawing/2014/main" id="{68BD4CF3-138D-4214-B078-1C103FCA7A0C}"/>
              </a:ext>
            </a:extLst>
          </p:cNvPr>
          <p:cNvSpPr txBox="1"/>
          <p:nvPr/>
        </p:nvSpPr>
        <p:spPr>
          <a:xfrm>
            <a:off x="6874260" y="1229841"/>
            <a:ext cx="2145066" cy="553998"/>
          </a:xfrm>
          <a:prstGeom prst="rect">
            <a:avLst/>
          </a:prstGeom>
          <a:noFill/>
        </p:spPr>
        <p:txBody>
          <a:bodyPr wrap="square" rtlCol="0">
            <a:spAutoFit/>
          </a:bodyPr>
          <a:lstStyle/>
          <a:p>
            <a:r>
              <a:rPr kumimoji="1" lang="en-US" altLang="ja-JP" sz="1000" dirty="0">
                <a:solidFill>
                  <a:srgbClr val="FF0000"/>
                </a:solidFill>
                <a:latin typeface="Meiryo UI" panose="020B0604030504040204" pitchFamily="50" charset="-128"/>
                <a:ea typeface="Meiryo UI" panose="020B0604030504040204" pitchFamily="50" charset="-128"/>
              </a:rPr>
              <a:t>※</a:t>
            </a:r>
            <a:r>
              <a:rPr kumimoji="1" lang="ja-JP" altLang="en-US" sz="1000" dirty="0">
                <a:solidFill>
                  <a:srgbClr val="FF0000"/>
                </a:solidFill>
                <a:latin typeface="Meiryo UI" panose="020B0604030504040204" pitchFamily="50" charset="-128"/>
                <a:ea typeface="Meiryo UI" panose="020B0604030504040204" pitchFamily="50" charset="-128"/>
              </a:rPr>
              <a:t>圧送管については、新技術による点検手法が確立されてきたため、予防保全（状態監視）として設定する</a:t>
            </a:r>
          </a:p>
        </p:txBody>
      </p:sp>
      <p:sp>
        <p:nvSpPr>
          <p:cNvPr id="9" name="テキスト ボックス 8">
            <a:extLst>
              <a:ext uri="{FF2B5EF4-FFF2-40B4-BE49-F238E27FC236}">
                <a16:creationId xmlns:a16="http://schemas.microsoft.com/office/drawing/2014/main" id="{63EE08B1-5266-40DA-83A8-4BCE94653119}"/>
              </a:ext>
            </a:extLst>
          </p:cNvPr>
          <p:cNvSpPr txBox="1"/>
          <p:nvPr/>
        </p:nvSpPr>
        <p:spPr>
          <a:xfrm>
            <a:off x="4549823" y="2474030"/>
            <a:ext cx="2112206" cy="1015663"/>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　硫酸腐食の危険推定箇所（圧送管路内に存在する空気だまり）を机上スクリーニングで抽出。</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カメラと照明を搭載したガイド挿入式カメラを使って圧送管路内の硫酸腐食状況を調査</a:t>
            </a:r>
          </a:p>
        </p:txBody>
      </p:sp>
      <p:pic>
        <p:nvPicPr>
          <p:cNvPr id="10" name="Picture 2">
            <a:extLst>
              <a:ext uri="{FF2B5EF4-FFF2-40B4-BE49-F238E27FC236}">
                <a16:creationId xmlns:a16="http://schemas.microsoft.com/office/drawing/2014/main" id="{2ADBAD26-FBF2-4E22-893F-BABEFC5B2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3868" y="2451492"/>
            <a:ext cx="2235457" cy="1242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図 13">
            <a:extLst>
              <a:ext uri="{FF2B5EF4-FFF2-40B4-BE49-F238E27FC236}">
                <a16:creationId xmlns:a16="http://schemas.microsoft.com/office/drawing/2014/main" id="{1B69AAEF-773B-4EE0-B8CB-908065772B81}"/>
              </a:ext>
            </a:extLst>
          </p:cNvPr>
          <p:cNvPicPr>
            <a:picLocks noChangeAspect="1"/>
          </p:cNvPicPr>
          <p:nvPr/>
        </p:nvPicPr>
        <p:blipFill rotWithShape="1">
          <a:blip r:embed="rId5"/>
          <a:srcRect r="25430"/>
          <a:stretch/>
        </p:blipFill>
        <p:spPr>
          <a:xfrm>
            <a:off x="-350365" y="5843133"/>
            <a:ext cx="3338189" cy="1096620"/>
          </a:xfrm>
          <a:prstGeom prst="rect">
            <a:avLst/>
          </a:prstGeom>
        </p:spPr>
      </p:pic>
      <p:pic>
        <p:nvPicPr>
          <p:cNvPr id="15" name="図 14">
            <a:extLst>
              <a:ext uri="{FF2B5EF4-FFF2-40B4-BE49-F238E27FC236}">
                <a16:creationId xmlns:a16="http://schemas.microsoft.com/office/drawing/2014/main" id="{3B6AC47F-ABA4-42FB-B4CA-777A343B046E}"/>
              </a:ext>
            </a:extLst>
          </p:cNvPr>
          <p:cNvPicPr>
            <a:picLocks noChangeAspect="1"/>
          </p:cNvPicPr>
          <p:nvPr/>
        </p:nvPicPr>
        <p:blipFill>
          <a:blip r:embed="rId6"/>
          <a:stretch>
            <a:fillRect/>
          </a:stretch>
        </p:blipFill>
        <p:spPr>
          <a:xfrm>
            <a:off x="179511" y="4116214"/>
            <a:ext cx="3954699" cy="1690360"/>
          </a:xfrm>
          <a:prstGeom prst="rect">
            <a:avLst/>
          </a:prstGeom>
          <a:ln>
            <a:noFill/>
          </a:ln>
        </p:spPr>
      </p:pic>
      <p:pic>
        <p:nvPicPr>
          <p:cNvPr id="19" name="図 18">
            <a:extLst>
              <a:ext uri="{FF2B5EF4-FFF2-40B4-BE49-F238E27FC236}">
                <a16:creationId xmlns:a16="http://schemas.microsoft.com/office/drawing/2014/main" id="{C2CB721F-168A-4675-87BB-A45B387ED971}"/>
              </a:ext>
            </a:extLst>
          </p:cNvPr>
          <p:cNvPicPr>
            <a:picLocks noChangeAspect="1"/>
          </p:cNvPicPr>
          <p:nvPr/>
        </p:nvPicPr>
        <p:blipFill>
          <a:blip r:embed="rId7"/>
          <a:stretch>
            <a:fillRect/>
          </a:stretch>
        </p:blipFill>
        <p:spPr>
          <a:xfrm>
            <a:off x="3904605" y="4000344"/>
            <a:ext cx="4843859" cy="2862315"/>
          </a:xfrm>
          <a:prstGeom prst="rect">
            <a:avLst/>
          </a:prstGeom>
        </p:spPr>
      </p:pic>
      <p:sp>
        <p:nvSpPr>
          <p:cNvPr id="17" name="角丸四角形 143">
            <a:extLst>
              <a:ext uri="{FF2B5EF4-FFF2-40B4-BE49-F238E27FC236}">
                <a16:creationId xmlns:a16="http://schemas.microsoft.com/office/drawing/2014/main" id="{E32D9FD3-C5D7-457D-B621-1BC6D63863B0}"/>
              </a:ext>
            </a:extLst>
          </p:cNvPr>
          <p:cNvSpPr/>
          <p:nvPr/>
        </p:nvSpPr>
        <p:spPr>
          <a:xfrm>
            <a:off x="1478832" y="729911"/>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　１</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 </a:t>
            </a: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8" name="角丸四角形 143">
            <a:extLst>
              <a:ext uri="{FF2B5EF4-FFF2-40B4-BE49-F238E27FC236}">
                <a16:creationId xmlns:a16="http://schemas.microsoft.com/office/drawing/2014/main" id="{76C72220-5D48-4D37-BCFF-523B00A4571B}"/>
              </a:ext>
            </a:extLst>
          </p:cNvPr>
          <p:cNvSpPr/>
          <p:nvPr/>
        </p:nvSpPr>
        <p:spPr>
          <a:xfrm>
            <a:off x="1403648" y="3817157"/>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　１</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 　</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0" name="正方形/長方形 19">
            <a:extLst>
              <a:ext uri="{FF2B5EF4-FFF2-40B4-BE49-F238E27FC236}">
                <a16:creationId xmlns:a16="http://schemas.microsoft.com/office/drawing/2014/main" id="{AE456FA3-EF5A-4ECB-8FC2-DFBC072AD66F}"/>
              </a:ext>
            </a:extLst>
          </p:cNvPr>
          <p:cNvSpPr/>
          <p:nvPr/>
        </p:nvSpPr>
        <p:spPr>
          <a:xfrm>
            <a:off x="4549822" y="1245318"/>
            <a:ext cx="2324437" cy="599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D462D69-104C-410B-B3B7-B2503B4CB180}"/>
              </a:ext>
            </a:extLst>
          </p:cNvPr>
          <p:cNvSpPr/>
          <p:nvPr/>
        </p:nvSpPr>
        <p:spPr>
          <a:xfrm>
            <a:off x="179511" y="6165304"/>
            <a:ext cx="2808313" cy="2603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2CA1C8A4-C483-7AC3-A0A3-782172D9DDD4}"/>
              </a:ext>
            </a:extLst>
          </p:cNvPr>
          <p:cNvPicPr>
            <a:picLocks/>
          </p:cNvPicPr>
          <p:nvPr/>
        </p:nvPicPr>
        <p:blipFill>
          <a:blip r:embed="rId8"/>
          <a:srcRect l="563" t="4577" r="1002" b="12057"/>
          <a:stretch/>
        </p:blipFill>
        <p:spPr>
          <a:xfrm>
            <a:off x="432" y="-14028"/>
            <a:ext cx="9144000" cy="637200"/>
          </a:xfrm>
          <a:prstGeom prst="rect">
            <a:avLst/>
          </a:prstGeom>
        </p:spPr>
      </p:pic>
      <p:sp>
        <p:nvSpPr>
          <p:cNvPr id="12" name="正方形/長方形 11">
            <a:extLst>
              <a:ext uri="{FF2B5EF4-FFF2-40B4-BE49-F238E27FC236}">
                <a16:creationId xmlns:a16="http://schemas.microsoft.com/office/drawing/2014/main" id="{1BF083E6-5919-F3DF-B5BA-81B8846AB964}"/>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a:t>
            </a:r>
            <a:r>
              <a:rPr lang="zh-TW" altLang="en-US" sz="2400" b="1" dirty="0">
                <a:solidFill>
                  <a:schemeClr val="bg1"/>
                </a:solidFill>
                <a:latin typeface="Meiryo UI" pitchFamily="50" charset="-128"/>
                <a:ea typeface="Meiryo UI" pitchFamily="50" charset="-128"/>
                <a:cs typeface="Meiryo UI" pitchFamily="50" charset="-128"/>
              </a:rPr>
              <a:t>管渠、水槽等土木構造物</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3" name="スライド番号プレースホルダー 2">
            <a:extLst>
              <a:ext uri="{FF2B5EF4-FFF2-40B4-BE49-F238E27FC236}">
                <a16:creationId xmlns:a16="http://schemas.microsoft.com/office/drawing/2014/main" id="{DF979A19-37FA-5E14-28A5-6F448994764A}"/>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6</a:t>
            </a:fld>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3577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9" cy="60873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8" name="テキスト ボックス 7">
            <a:extLst>
              <a:ext uri="{FF2B5EF4-FFF2-40B4-BE49-F238E27FC236}">
                <a16:creationId xmlns:a16="http://schemas.microsoft.com/office/drawing/2014/main" id="{18A2B189-0C0A-408F-ADD1-DE3457056FD3}"/>
              </a:ext>
            </a:extLst>
          </p:cNvPr>
          <p:cNvSpPr txBox="1"/>
          <p:nvPr/>
        </p:nvSpPr>
        <p:spPr>
          <a:xfrm>
            <a:off x="259344" y="1085036"/>
            <a:ext cx="4837133" cy="5386090"/>
          </a:xfrm>
          <a:prstGeom prst="rect">
            <a:avLst/>
          </a:prstGeom>
          <a:noFill/>
          <a:ln>
            <a:solidFill>
              <a:schemeClr val="tx1"/>
            </a:solidFill>
          </a:ln>
        </p:spPr>
        <p:txBody>
          <a:bodyPr wrap="square" rtlCol="0">
            <a:spAutoFit/>
          </a:bodyPr>
          <a:lstStyle/>
          <a:p>
            <a:pPr algn="just"/>
            <a:r>
              <a:rPr lang="en-US" altLang="ja-JP" sz="1400" kern="100" dirty="0">
                <a:effectLst/>
                <a:latin typeface="Meiryo UI" panose="020B0604030504040204" pitchFamily="50" charset="-128"/>
                <a:ea typeface="Meiryo UI" panose="020B0604030504040204" pitchFamily="50" charset="-128"/>
              </a:rPr>
              <a:t>【</a:t>
            </a:r>
            <a:r>
              <a:rPr lang="ja-JP" altLang="en-US" sz="1400" kern="100" dirty="0">
                <a:latin typeface="Meiryo UI" panose="020B0604030504040204" pitchFamily="50" charset="-128"/>
                <a:ea typeface="Meiryo UI" panose="020B0604030504040204" pitchFamily="50" charset="-128"/>
              </a:rPr>
              <a:t>考え方</a:t>
            </a:r>
            <a:r>
              <a:rPr lang="en-US" altLang="ja-JP" sz="1400" kern="100" dirty="0">
                <a:effectLst/>
                <a:latin typeface="Meiryo UI" panose="020B0604030504040204" pitchFamily="50" charset="-128"/>
                <a:ea typeface="Meiryo UI" panose="020B0604030504040204" pitchFamily="50" charset="-128"/>
              </a:rPr>
              <a:t>】</a:t>
            </a:r>
            <a:endParaRPr lang="en-US" altLang="ja-JP" sz="1100" kern="100" dirty="0">
              <a:effectLst/>
              <a:latin typeface="Meiryo UI" panose="020B0604030504040204" pitchFamily="50" charset="-128"/>
              <a:ea typeface="Meiryo UI" panose="020B0604030504040204" pitchFamily="50" charset="-128"/>
            </a:endParaRPr>
          </a:p>
          <a:p>
            <a:pPr algn="just"/>
            <a:r>
              <a:rPr kumimoji="1" lang="ja-JP" altLang="en-US" sz="1000" dirty="0">
                <a:latin typeface="Meiryo UI" panose="020B0604030504040204" pitchFamily="50" charset="-128"/>
                <a:ea typeface="Meiryo UI" panose="020B0604030504040204" pitchFamily="50" charset="-128"/>
              </a:rPr>
              <a:t>①</a:t>
            </a:r>
            <a:r>
              <a:rPr kumimoji="1" lang="ja-JP" altLang="en-US" sz="1000" dirty="0">
                <a:solidFill>
                  <a:srgbClr val="FF0000"/>
                </a:solidFill>
                <a:latin typeface="Meiryo UI" panose="020B0604030504040204" pitchFamily="50" charset="-128"/>
                <a:ea typeface="Meiryo UI" panose="020B0604030504040204" pitchFamily="50" charset="-128"/>
              </a:rPr>
              <a:t>「上下方向のたるみ」について</a:t>
            </a:r>
          </a:p>
          <a:p>
            <a:pPr algn="just"/>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en-US" altLang="ja-JP" sz="1000" dirty="0">
                <a:solidFill>
                  <a:srgbClr val="FF0000"/>
                </a:solidFill>
                <a:latin typeface="Meiryo UI" panose="020B0604030504040204" pitchFamily="50" charset="-128"/>
                <a:ea typeface="Meiryo UI" panose="020B0604030504040204" pitchFamily="50" charset="-128"/>
              </a:rPr>
              <a:t>A</a:t>
            </a:r>
            <a:r>
              <a:rPr kumimoji="1" lang="ja-JP" altLang="en-US" sz="1000" dirty="0">
                <a:solidFill>
                  <a:srgbClr val="FF0000"/>
                </a:solidFill>
                <a:latin typeface="Meiryo UI" panose="020B0604030504040204" pitchFamily="50" charset="-128"/>
                <a:ea typeface="Meiryo UI" panose="020B0604030504040204" pitchFamily="50" charset="-128"/>
              </a:rPr>
              <a:t>判定を改築対象とし、</a:t>
            </a:r>
            <a:r>
              <a:rPr kumimoji="1" lang="en-US" altLang="ja-JP" sz="1000" dirty="0">
                <a:solidFill>
                  <a:srgbClr val="FF0000"/>
                </a:solidFill>
                <a:latin typeface="Meiryo UI" panose="020B0604030504040204" pitchFamily="50" charset="-128"/>
                <a:ea typeface="Meiryo UI" panose="020B0604030504040204" pitchFamily="50" charset="-128"/>
              </a:rPr>
              <a:t>B</a:t>
            </a:r>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en-US" altLang="ja-JP" sz="1000" dirty="0">
                <a:solidFill>
                  <a:srgbClr val="FF0000"/>
                </a:solidFill>
                <a:latin typeface="Meiryo UI" panose="020B0604030504040204" pitchFamily="50" charset="-128"/>
                <a:ea typeface="Meiryo UI" panose="020B0604030504040204" pitchFamily="50" charset="-128"/>
              </a:rPr>
              <a:t>C</a:t>
            </a:r>
            <a:r>
              <a:rPr kumimoji="1" lang="ja-JP" altLang="en-US" sz="1000" dirty="0">
                <a:solidFill>
                  <a:srgbClr val="FF0000"/>
                </a:solidFill>
                <a:latin typeface="Meiryo UI" panose="020B0604030504040204" pitchFamily="50" charset="-128"/>
                <a:ea typeface="Meiryo UI" panose="020B0604030504040204" pitchFamily="50" charset="-128"/>
              </a:rPr>
              <a:t>判定は経過観察とする。」</a:t>
            </a:r>
          </a:p>
          <a:p>
            <a:pPr algn="just"/>
            <a:r>
              <a:rPr kumimoji="1" lang="ja-JP" altLang="en-US" sz="1000"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たるみの改善策に最も効果的な対策は、布設替え</a:t>
            </a:r>
            <a:r>
              <a:rPr kumimoji="1" lang="ja-JP" altLang="en-US" sz="1000" dirty="0">
                <a:latin typeface="Meiryo UI" panose="020B0604030504040204" pitchFamily="50" charset="-128"/>
                <a:ea typeface="Meiryo UI" panose="020B0604030504040204" pitchFamily="50" charset="-128"/>
              </a:rPr>
              <a:t>であるが、</a:t>
            </a:r>
            <a:r>
              <a:rPr kumimoji="1" lang="ja-JP" altLang="en-US" sz="1000" u="sng" dirty="0">
                <a:latin typeface="Meiryo UI" panose="020B0604030504040204" pitchFamily="50" charset="-128"/>
                <a:ea typeface="Meiryo UI" panose="020B0604030504040204" pitchFamily="50" charset="-128"/>
              </a:rPr>
              <a:t>流域下水道幹線は</a:t>
            </a:r>
            <a:r>
              <a:rPr kumimoji="1" lang="ja-JP" altLang="en-US" sz="1000" dirty="0">
                <a:latin typeface="Meiryo UI" panose="020B0604030504040204" pitchFamily="50" charset="-128"/>
                <a:ea typeface="Meiryo UI" panose="020B0604030504040204" pitchFamily="50" charset="-128"/>
              </a:rPr>
              <a:t>、大口径でかつ土被りも深く、主要道路に埋設されていることなどから、</a:t>
            </a:r>
            <a:r>
              <a:rPr kumimoji="1" lang="ja-JP" altLang="en-US" sz="1000" u="sng" dirty="0">
                <a:latin typeface="Meiryo UI" panose="020B0604030504040204" pitchFamily="50" charset="-128"/>
                <a:ea typeface="Meiryo UI" panose="020B0604030504040204" pitchFamily="50" charset="-128"/>
              </a:rPr>
              <a:t>困難である</a:t>
            </a:r>
            <a:r>
              <a:rPr kumimoji="1" lang="ja-JP" altLang="en-US" sz="1000" dirty="0">
                <a:latin typeface="Meiryo UI" panose="020B0604030504040204" pitchFamily="50" charset="-128"/>
                <a:ea typeface="Meiryo UI" panose="020B0604030504040204" pitchFamily="50" charset="-128"/>
              </a:rPr>
              <a:t>場合が多い。その他勾配を確保する方法としては、管内にインバートを設置する等が考えられるが、流下断面が阻害され、効果的な対策とは言い難い。</a:t>
            </a:r>
          </a:p>
          <a:p>
            <a:pPr algn="just"/>
            <a:r>
              <a:rPr kumimoji="1" lang="ja-JP" altLang="en-US" sz="1000" dirty="0">
                <a:latin typeface="Meiryo UI" panose="020B0604030504040204" pitchFamily="50" charset="-128"/>
                <a:ea typeface="Meiryo UI" panose="020B0604030504040204" pitchFamily="50" charset="-128"/>
              </a:rPr>
              <a:t>以上を踏まえ、</a:t>
            </a:r>
            <a:r>
              <a:rPr kumimoji="1" lang="ja-JP" altLang="en-US" sz="1000" u="sng" dirty="0">
                <a:latin typeface="Meiryo UI" panose="020B0604030504040204" pitchFamily="50" charset="-128"/>
                <a:ea typeface="Meiryo UI" panose="020B0604030504040204" pitchFamily="50" charset="-128"/>
              </a:rPr>
              <a:t>たるみの程度が大きい</a:t>
            </a:r>
            <a:r>
              <a:rPr kumimoji="1" lang="en-US" altLang="ja-JP" sz="1000" u="sng" dirty="0">
                <a:latin typeface="Meiryo UI" panose="020B0604030504040204" pitchFamily="50" charset="-128"/>
                <a:ea typeface="Meiryo UI" panose="020B0604030504040204" pitchFamily="50" charset="-128"/>
              </a:rPr>
              <a:t>A</a:t>
            </a:r>
            <a:r>
              <a:rPr kumimoji="1" lang="ja-JP" altLang="en-US" sz="1000" u="sng" dirty="0">
                <a:latin typeface="Meiryo UI" panose="020B0604030504040204" pitchFamily="50" charset="-128"/>
                <a:ea typeface="Meiryo UI" panose="020B0604030504040204" pitchFamily="50" charset="-128"/>
              </a:rPr>
              <a:t>ランクのみ「改築」の対象とし、それ以外のランクについては、「経過観察」とする。</a:t>
            </a:r>
            <a:endParaRPr kumimoji="1" lang="en-US" altLang="ja-JP" sz="1000" u="sng" dirty="0">
              <a:solidFill>
                <a:srgbClr val="FF0000"/>
              </a:solidFill>
              <a:highlight>
                <a:srgbClr val="FFFF00"/>
              </a:highlight>
              <a:latin typeface="Meiryo UI" panose="020B0604030504040204" pitchFamily="50" charset="-128"/>
              <a:ea typeface="Meiryo UI" panose="020B0604030504040204" pitchFamily="50" charset="-128"/>
            </a:endParaRPr>
          </a:p>
          <a:p>
            <a:pPr algn="just"/>
            <a:endParaRPr lang="en-US" altLang="ja-JP" sz="1000" dirty="0">
              <a:solidFill>
                <a:srgbClr val="FF0000"/>
              </a:solidFill>
              <a:latin typeface="Meiryo UI" panose="020B0604030504040204" pitchFamily="50" charset="-128"/>
              <a:ea typeface="Meiryo UI" panose="020B0604030504040204" pitchFamily="50" charset="-128"/>
            </a:endParaRPr>
          </a:p>
          <a:p>
            <a:pPr algn="just"/>
            <a:r>
              <a:rPr kumimoji="1" lang="ja-JP" altLang="en-US" sz="1000" dirty="0">
                <a:latin typeface="Meiryo UI" panose="020B0604030504040204" pitchFamily="50" charset="-128"/>
                <a:ea typeface="Meiryo UI" panose="020B0604030504040204" pitchFamily="50" charset="-128"/>
              </a:rPr>
              <a:t>②「管の腐食」について</a:t>
            </a:r>
          </a:p>
          <a:p>
            <a:pPr algn="just"/>
            <a:r>
              <a:rPr kumimoji="1" lang="ja-JP" altLang="en-US" sz="1000" dirty="0">
                <a:latin typeface="Meiryo UI" panose="020B0604030504040204" pitchFamily="50" charset="-128"/>
                <a:ea typeface="Meiryo UI" panose="020B0604030504040204" pitchFamily="50" charset="-128"/>
              </a:rPr>
              <a:t>・　</a:t>
            </a:r>
            <a:r>
              <a:rPr kumimoji="1" lang="ja-JP" altLang="en-US" sz="1000" dirty="0">
                <a:solidFill>
                  <a:srgbClr val="FF0000"/>
                </a:solidFill>
                <a:latin typeface="Meiryo UI" panose="020B0604030504040204" pitchFamily="50" charset="-128"/>
                <a:ea typeface="Meiryo UI" panose="020B0604030504040204" pitchFamily="50" charset="-128"/>
              </a:rPr>
              <a:t>腐食</a:t>
            </a:r>
            <a:r>
              <a:rPr kumimoji="1" lang="en-US" altLang="ja-JP" sz="1000" dirty="0">
                <a:solidFill>
                  <a:srgbClr val="FF0000"/>
                </a:solidFill>
                <a:latin typeface="Meiryo UI" panose="020B0604030504040204" pitchFamily="50" charset="-128"/>
                <a:ea typeface="Meiryo UI" panose="020B0604030504040204" pitchFamily="50" charset="-128"/>
              </a:rPr>
              <a:t>A</a:t>
            </a:r>
            <a:r>
              <a:rPr kumimoji="1" lang="ja-JP" altLang="en-US" sz="1000" dirty="0">
                <a:solidFill>
                  <a:srgbClr val="FF0000"/>
                </a:solidFill>
                <a:latin typeface="Meiryo UI" panose="020B0604030504040204" pitchFamily="50" charset="-128"/>
                <a:ea typeface="Meiryo UI" panose="020B0604030504040204" pitchFamily="50" charset="-128"/>
              </a:rPr>
              <a:t>について</a:t>
            </a:r>
          </a:p>
          <a:p>
            <a:pPr algn="just"/>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ja-JP" altLang="en-US" sz="1000" u="sng" dirty="0">
                <a:solidFill>
                  <a:srgbClr val="FF0000"/>
                </a:solidFill>
                <a:latin typeface="Meiryo UI" panose="020B0604030504040204" pitchFamily="50" charset="-128"/>
                <a:ea typeface="Meiryo UI" panose="020B0604030504040204" pitchFamily="50" charset="-128"/>
              </a:rPr>
              <a:t>影響が鉄筋まで達していることから、対策を行うものとする。</a:t>
            </a:r>
          </a:p>
          <a:p>
            <a:pPr algn="just"/>
            <a:r>
              <a:rPr kumimoji="1" lang="ja-JP" altLang="en-US" sz="1000" dirty="0">
                <a:latin typeface="Meiryo UI" panose="020B0604030504040204" pitchFamily="50" charset="-128"/>
                <a:ea typeface="Meiryo UI" panose="020B0604030504040204" pitchFamily="50" charset="-128"/>
              </a:rPr>
              <a:t>ただし対策の内容については、</a:t>
            </a:r>
            <a:r>
              <a:rPr kumimoji="1" lang="en-US" altLang="ja-JP" sz="1000" u="sng" dirty="0">
                <a:solidFill>
                  <a:srgbClr val="FF0000"/>
                </a:solidFill>
                <a:latin typeface="Meiryo UI" panose="020B0604030504040204" pitchFamily="50" charset="-128"/>
                <a:ea typeface="Meiryo UI" panose="020B0604030504040204" pitchFamily="50" charset="-128"/>
              </a:rPr>
              <a:t>LCC</a:t>
            </a:r>
            <a:r>
              <a:rPr kumimoji="1" lang="ja-JP" altLang="en-US" sz="1000" u="sng" dirty="0">
                <a:solidFill>
                  <a:srgbClr val="FF0000"/>
                </a:solidFill>
                <a:latin typeface="Meiryo UI" panose="020B0604030504040204" pitchFamily="50" charset="-128"/>
                <a:ea typeface="Meiryo UI" panose="020B0604030504040204" pitchFamily="50" charset="-128"/>
              </a:rPr>
              <a:t>比較により改築と修繕を使い分ける</a:t>
            </a:r>
            <a:r>
              <a:rPr kumimoji="1" lang="ja-JP" altLang="en-US" sz="1000" dirty="0">
                <a:latin typeface="Meiryo UI" panose="020B0604030504040204" pitchFamily="50" charset="-128"/>
                <a:ea typeface="Meiryo UI" panose="020B0604030504040204" pitchFamily="50" charset="-128"/>
              </a:rPr>
              <a:t>ものとする。また、</a:t>
            </a:r>
            <a:r>
              <a:rPr kumimoji="1" lang="en-US" altLang="ja-JP" sz="1000" dirty="0">
                <a:latin typeface="Meiryo UI" panose="020B0604030504040204" pitchFamily="50" charset="-128"/>
                <a:ea typeface="Meiryo UI" panose="020B0604030504040204" pitchFamily="50" charset="-128"/>
              </a:rPr>
              <a:t>LCC</a:t>
            </a:r>
            <a:r>
              <a:rPr kumimoji="1" lang="ja-JP" altLang="en-US" sz="1000" dirty="0">
                <a:latin typeface="Meiryo UI" panose="020B0604030504040204" pitchFamily="50" charset="-128"/>
                <a:ea typeface="Meiryo UI" panose="020B0604030504040204" pitchFamily="50" charset="-128"/>
              </a:rPr>
              <a:t>比較の結果、修繕と判定されたスパンについてはさらに、腐食環境の有無で「修繕</a:t>
            </a:r>
            <a:r>
              <a:rPr kumimoji="1"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」と「修繕</a:t>
            </a:r>
            <a:r>
              <a:rPr kumimoji="1" lang="en-US" altLang="ja-JP" sz="1000" dirty="0">
                <a:latin typeface="Meiryo UI" panose="020B0604030504040204" pitchFamily="50" charset="-128"/>
                <a:ea typeface="Meiryo UI" panose="020B0604030504040204" pitchFamily="50" charset="-128"/>
              </a:rPr>
              <a:t>B</a:t>
            </a:r>
            <a:r>
              <a:rPr kumimoji="1" lang="ja-JP" altLang="en-US" sz="1000" dirty="0">
                <a:latin typeface="Meiryo UI" panose="020B0604030504040204" pitchFamily="50" charset="-128"/>
                <a:ea typeface="Meiryo UI" panose="020B0604030504040204" pitchFamily="50" charset="-128"/>
              </a:rPr>
              <a:t>」に分類するものとする。</a:t>
            </a:r>
          </a:p>
          <a:p>
            <a:pPr algn="just"/>
            <a:r>
              <a:rPr kumimoji="1" lang="ja-JP" altLang="en-US" sz="1000" dirty="0">
                <a:latin typeface="Meiryo UI" panose="020B0604030504040204" pitchFamily="50" charset="-128"/>
                <a:ea typeface="Meiryo UI" panose="020B0604030504040204" pitchFamily="50" charset="-128"/>
              </a:rPr>
              <a:t>・　</a:t>
            </a:r>
            <a:r>
              <a:rPr kumimoji="1" lang="ja-JP" altLang="en-US" sz="1000" dirty="0">
                <a:solidFill>
                  <a:srgbClr val="FF0000"/>
                </a:solidFill>
                <a:latin typeface="Meiryo UI" panose="020B0604030504040204" pitchFamily="50" charset="-128"/>
                <a:ea typeface="Meiryo UI" panose="020B0604030504040204" pitchFamily="50" charset="-128"/>
              </a:rPr>
              <a:t>腐食</a:t>
            </a:r>
            <a:r>
              <a:rPr kumimoji="1" lang="en-US" altLang="ja-JP" sz="1000" dirty="0">
                <a:solidFill>
                  <a:srgbClr val="FF0000"/>
                </a:solidFill>
                <a:latin typeface="Meiryo UI" panose="020B0604030504040204" pitchFamily="50" charset="-128"/>
                <a:ea typeface="Meiryo UI" panose="020B0604030504040204" pitchFamily="50" charset="-128"/>
              </a:rPr>
              <a:t>B</a:t>
            </a:r>
            <a:r>
              <a:rPr kumimoji="1" lang="ja-JP" altLang="en-US" sz="1000" dirty="0">
                <a:solidFill>
                  <a:srgbClr val="FF0000"/>
                </a:solidFill>
                <a:latin typeface="Meiryo UI" panose="020B0604030504040204" pitchFamily="50" charset="-128"/>
                <a:ea typeface="Meiryo UI" panose="020B0604030504040204" pitchFamily="50" charset="-128"/>
              </a:rPr>
              <a:t>について</a:t>
            </a:r>
          </a:p>
          <a:p>
            <a:pPr algn="just"/>
            <a:r>
              <a:rPr kumimoji="1" lang="ja-JP" altLang="en-US" sz="1000" dirty="0">
                <a:solidFill>
                  <a:srgbClr val="FF0000"/>
                </a:solidFill>
                <a:latin typeface="Meiryo UI" panose="020B0604030504040204" pitchFamily="50" charset="-128"/>
                <a:ea typeface="Meiryo UI" panose="020B0604030504040204" pitchFamily="50" charset="-128"/>
              </a:rPr>
              <a:t>⇒影響が鉄筋まで達していないことから、</a:t>
            </a:r>
            <a:r>
              <a:rPr kumimoji="1" lang="ja-JP" altLang="en-US" sz="1000" u="sng" dirty="0">
                <a:solidFill>
                  <a:srgbClr val="FF0000"/>
                </a:solidFill>
                <a:latin typeface="Meiryo UI" panose="020B0604030504040204" pitchFamily="50" charset="-128"/>
                <a:ea typeface="Meiryo UI" panose="020B0604030504040204" pitchFamily="50" charset="-128"/>
              </a:rPr>
              <a:t>経過観察を基本とする</a:t>
            </a:r>
            <a:r>
              <a:rPr kumimoji="1" lang="ja-JP" altLang="en-US" sz="1000" dirty="0">
                <a:solidFill>
                  <a:srgbClr val="FF0000"/>
                </a:solidFill>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ただし、</a:t>
            </a:r>
            <a:r>
              <a:rPr kumimoji="1" lang="ja-JP" altLang="en-US" sz="1000" u="sng" dirty="0">
                <a:latin typeface="Meiryo UI" panose="020B0604030504040204" pitchFamily="50" charset="-128"/>
                <a:ea typeface="Meiryo UI" panose="020B0604030504040204" pitchFamily="50" charset="-128"/>
              </a:rPr>
              <a:t>腐食範囲がスパンの</a:t>
            </a:r>
            <a:r>
              <a:rPr kumimoji="1" lang="en-US" altLang="ja-JP" sz="1000" u="sng" dirty="0">
                <a:latin typeface="Meiryo UI" panose="020B0604030504040204" pitchFamily="50" charset="-128"/>
                <a:ea typeface="Meiryo UI" panose="020B0604030504040204" pitchFamily="50" charset="-128"/>
              </a:rPr>
              <a:t>1/2</a:t>
            </a:r>
            <a:r>
              <a:rPr kumimoji="1" lang="ja-JP" altLang="en-US" sz="1000" u="sng" dirty="0">
                <a:latin typeface="Meiryo UI" panose="020B0604030504040204" pitchFamily="50" charset="-128"/>
                <a:ea typeface="Meiryo UI" panose="020B0604030504040204" pitchFamily="50" charset="-128"/>
              </a:rPr>
              <a:t>以上または</a:t>
            </a:r>
            <a:r>
              <a:rPr kumimoji="1" lang="en-US" altLang="ja-JP" sz="1000" u="sng" dirty="0">
                <a:latin typeface="Meiryo UI" panose="020B0604030504040204" pitchFamily="50" charset="-128"/>
                <a:ea typeface="Meiryo UI" panose="020B0604030504040204" pitchFamily="50" charset="-128"/>
              </a:rPr>
              <a:t>50</a:t>
            </a:r>
            <a:r>
              <a:rPr kumimoji="1" lang="ja-JP" altLang="en-US" sz="1000" u="sng" dirty="0">
                <a:latin typeface="Meiryo UI" panose="020B0604030504040204" pitchFamily="50" charset="-128"/>
                <a:ea typeface="Meiryo UI" panose="020B0604030504040204" pitchFamily="50" charset="-128"/>
              </a:rPr>
              <a:t>ｍ以上の</a:t>
            </a:r>
            <a:r>
              <a:rPr kumimoji="1" lang="ja-JP" altLang="en-US" sz="1000" u="sng" dirty="0">
                <a:solidFill>
                  <a:srgbClr val="FF0000"/>
                </a:solidFill>
                <a:latin typeface="Meiryo UI" panose="020B0604030504040204" pitchFamily="50" charset="-128"/>
                <a:ea typeface="Meiryo UI" panose="020B0604030504040204" pitchFamily="50" charset="-128"/>
              </a:rPr>
              <a:t>広範囲に及ぶ場合は、腐食による構造体への影響を無視出来ないため「修繕</a:t>
            </a:r>
            <a:r>
              <a:rPr kumimoji="1" lang="en-US" altLang="ja-JP" sz="1000" u="sng" dirty="0">
                <a:solidFill>
                  <a:srgbClr val="FF0000"/>
                </a:solidFill>
                <a:latin typeface="Meiryo UI" panose="020B0604030504040204" pitchFamily="50" charset="-128"/>
                <a:ea typeface="Meiryo UI" panose="020B0604030504040204" pitchFamily="50" charset="-128"/>
              </a:rPr>
              <a:t>A</a:t>
            </a:r>
            <a:r>
              <a:rPr kumimoji="1" lang="ja-JP" altLang="en-US" sz="1000" u="sng" dirty="0">
                <a:solidFill>
                  <a:srgbClr val="FF0000"/>
                </a:solidFill>
                <a:latin typeface="Meiryo UI" panose="020B0604030504040204" pitchFamily="50" charset="-128"/>
                <a:ea typeface="Meiryo UI" panose="020B0604030504040204" pitchFamily="50" charset="-128"/>
              </a:rPr>
              <a:t>」とする</a:t>
            </a:r>
            <a:r>
              <a:rPr kumimoji="1" lang="ja-JP" altLang="en-US" sz="1000" dirty="0">
                <a:latin typeface="Meiryo UI" panose="020B0604030504040204" pitchFamily="50" charset="-128"/>
                <a:ea typeface="Meiryo UI" panose="020B0604030504040204" pitchFamily="50" charset="-128"/>
              </a:rPr>
              <a:t>（ただし、腐食の程度により経過観察とすることも可）。また、緊急度判定結果により、経過観察の周期に若干の差を設けるものとする。なお、シールドの二次覆工区間については、対象外とする。</a:t>
            </a:r>
          </a:p>
          <a:p>
            <a:pPr algn="just"/>
            <a:r>
              <a:rPr kumimoji="1" lang="ja-JP" altLang="en-US" sz="1000" dirty="0">
                <a:latin typeface="Meiryo UI" panose="020B0604030504040204" pitchFamily="50" charset="-128"/>
                <a:ea typeface="Meiryo UI" panose="020B0604030504040204" pitchFamily="50" charset="-128"/>
              </a:rPr>
              <a:t>・　腐食</a:t>
            </a:r>
            <a:r>
              <a:rPr kumimoji="1" lang="en-US" altLang="ja-JP" sz="1000" dirty="0">
                <a:latin typeface="Meiryo UI" panose="020B0604030504040204" pitchFamily="50" charset="-128"/>
                <a:ea typeface="Meiryo UI" panose="020B0604030504040204" pitchFamily="50" charset="-128"/>
              </a:rPr>
              <a:t>C</a:t>
            </a:r>
            <a:r>
              <a:rPr kumimoji="1" lang="ja-JP" altLang="en-US" sz="1000" dirty="0">
                <a:latin typeface="Meiryo UI" panose="020B0604030504040204" pitchFamily="50" charset="-128"/>
                <a:ea typeface="Meiryo UI" panose="020B0604030504040204" pitchFamily="50" charset="-128"/>
              </a:rPr>
              <a:t>について</a:t>
            </a:r>
          </a:p>
          <a:p>
            <a:pPr algn="just"/>
            <a:r>
              <a:rPr kumimoji="1" lang="ja-JP" altLang="en-US" sz="1000" dirty="0">
                <a:latin typeface="Meiryo UI" panose="020B0604030504040204" pitchFamily="50" charset="-128"/>
                <a:ea typeface="Meiryo UI" panose="020B0604030504040204" pitchFamily="50" charset="-128"/>
              </a:rPr>
              <a:t>⇒</a:t>
            </a:r>
            <a:r>
              <a:rPr kumimoji="1" lang="ja-JP" altLang="en-US" sz="1000" u="sng" dirty="0">
                <a:latin typeface="Meiryo UI" panose="020B0604030504040204" pitchFamily="50" charset="-128"/>
                <a:ea typeface="Meiryo UI" panose="020B0604030504040204" pitchFamily="50" charset="-128"/>
              </a:rPr>
              <a:t>経過観察とする。</a:t>
            </a:r>
            <a:endParaRPr kumimoji="1" lang="en-US" altLang="ja-JP" sz="1000" u="sng" dirty="0">
              <a:latin typeface="Meiryo UI" panose="020B0604030504040204" pitchFamily="50" charset="-128"/>
              <a:ea typeface="Meiryo UI" panose="020B0604030504040204" pitchFamily="50" charset="-128"/>
            </a:endParaRPr>
          </a:p>
          <a:p>
            <a:pPr algn="just"/>
            <a:endParaRPr lang="en-US" altLang="ja-JP" sz="1000" dirty="0">
              <a:latin typeface="Meiryo UI" panose="020B0604030504040204" pitchFamily="50" charset="-128"/>
              <a:ea typeface="Meiryo UI" panose="020B0604030504040204" pitchFamily="50" charset="-128"/>
            </a:endParaRPr>
          </a:p>
          <a:p>
            <a:pPr algn="just"/>
            <a:r>
              <a:rPr kumimoji="1" lang="ja-JP" altLang="en-US" sz="1000" dirty="0">
                <a:latin typeface="Meiryo UI" panose="020B0604030504040204" pitchFamily="50" charset="-128"/>
                <a:ea typeface="Meiryo UI" panose="020B0604030504040204" pitchFamily="50" charset="-128"/>
              </a:rPr>
              <a:t>③「不良発生率」について</a:t>
            </a:r>
          </a:p>
          <a:p>
            <a:pPr algn="just"/>
            <a:r>
              <a:rPr kumimoji="1" lang="ja-JP" altLang="en-US" sz="1000" dirty="0">
                <a:latin typeface="Meiryo UI" panose="020B0604030504040204" pitchFamily="50" charset="-128"/>
                <a:ea typeface="Meiryo UI" panose="020B0604030504040204" pitchFamily="50" charset="-128"/>
              </a:rPr>
              <a:t>調査判定基準で、管１本ごとに評価するものを「不良発生率」としてまとめる。</a:t>
            </a:r>
          </a:p>
          <a:p>
            <a:pPr algn="just"/>
            <a:r>
              <a:rPr kumimoji="1" lang="ja-JP" altLang="en-US" sz="1000" dirty="0">
                <a:latin typeface="Meiryo UI" panose="020B0604030504040204" pitchFamily="50" charset="-128"/>
                <a:ea typeface="Meiryo UI" panose="020B0604030504040204" pitchFamily="50" charset="-128"/>
              </a:rPr>
              <a:t>このうち、判定の対象とする項目を</a:t>
            </a:r>
            <a:r>
              <a:rPr kumimoji="1" lang="ja-JP" altLang="en-US" sz="1000" u="sng" dirty="0">
                <a:solidFill>
                  <a:srgbClr val="FF0000"/>
                </a:solidFill>
                <a:latin typeface="Meiryo UI" panose="020B0604030504040204" pitchFamily="50" charset="-128"/>
                <a:ea typeface="Meiryo UI" panose="020B0604030504040204" pitchFamily="50" charset="-128"/>
              </a:rPr>
              <a:t>破損・クラック・管の継手ずれ・浸入水の</a:t>
            </a:r>
            <a:r>
              <a:rPr kumimoji="1" lang="en-US" altLang="ja-JP" sz="1000" u="sng" dirty="0">
                <a:solidFill>
                  <a:srgbClr val="FF0000"/>
                </a:solidFill>
                <a:latin typeface="Meiryo UI" panose="020B0604030504040204" pitchFamily="50" charset="-128"/>
                <a:ea typeface="Meiryo UI" panose="020B0604030504040204" pitchFamily="50" charset="-128"/>
              </a:rPr>
              <a:t>4</a:t>
            </a:r>
            <a:r>
              <a:rPr kumimoji="1" lang="ja-JP" altLang="en-US" sz="1000" u="sng" dirty="0">
                <a:solidFill>
                  <a:srgbClr val="FF0000"/>
                </a:solidFill>
                <a:latin typeface="Meiryo UI" panose="020B0604030504040204" pitchFamily="50" charset="-128"/>
                <a:ea typeface="Meiryo UI" panose="020B0604030504040204" pitchFamily="50" charset="-128"/>
              </a:rPr>
              <a:t>項目のみとし</a:t>
            </a:r>
            <a:r>
              <a:rPr kumimoji="1" lang="ja-JP" altLang="en-US" sz="1000" dirty="0">
                <a:latin typeface="Meiryo UI" panose="020B0604030504040204" pitchFamily="50" charset="-128"/>
                <a:ea typeface="Meiryo UI" panose="020B0604030504040204" pitchFamily="50" charset="-128"/>
              </a:rPr>
              <a:t>、それ以外の項目については、陥没の恐れがない（もしくは該当しない）ため、判定の対象外とする。</a:t>
            </a:r>
          </a:p>
          <a:p>
            <a:pPr algn="just"/>
            <a:r>
              <a:rPr kumimoji="1" lang="ja-JP" altLang="en-US" sz="1000" dirty="0">
                <a:latin typeface="Meiryo UI" panose="020B0604030504040204" pitchFamily="50" charset="-128"/>
                <a:ea typeface="Meiryo UI" panose="020B0604030504040204" pitchFamily="50" charset="-128"/>
              </a:rPr>
              <a:t>さらに、不良発生率が</a:t>
            </a:r>
            <a:r>
              <a:rPr kumimoji="1"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判定のスパン（破損</a:t>
            </a:r>
            <a:r>
              <a:rPr kumimoji="1"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、継手ずれ</a:t>
            </a:r>
            <a:r>
              <a:rPr kumimoji="1"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があるスパンは不良発生率が</a:t>
            </a:r>
            <a:r>
              <a:rPr kumimoji="1" lang="en-US" altLang="ja-JP" sz="1000" dirty="0">
                <a:latin typeface="Meiryo UI" panose="020B0604030504040204" pitchFamily="50" charset="-128"/>
                <a:ea typeface="Meiryo UI" panose="020B0604030504040204" pitchFamily="50" charset="-128"/>
              </a:rPr>
              <a:t>B</a:t>
            </a:r>
            <a:r>
              <a:rPr kumimoji="1" lang="ja-JP" altLang="en-US" sz="1000" dirty="0">
                <a:latin typeface="Meiryo UI" panose="020B0604030504040204" pitchFamily="50" charset="-128"/>
                <a:ea typeface="Meiryo UI" panose="020B0604030504040204" pitchFamily="50" charset="-128"/>
              </a:rPr>
              <a:t>または</a:t>
            </a:r>
            <a:r>
              <a:rPr kumimoji="1" lang="en-US" altLang="ja-JP" sz="1000" dirty="0">
                <a:latin typeface="Meiryo UI" panose="020B0604030504040204" pitchFamily="50" charset="-128"/>
                <a:ea typeface="Meiryo UI" panose="020B0604030504040204" pitchFamily="50" charset="-128"/>
              </a:rPr>
              <a:t>C</a:t>
            </a:r>
            <a:r>
              <a:rPr kumimoji="1" lang="ja-JP" altLang="en-US" sz="1000" dirty="0">
                <a:latin typeface="Meiryo UI" panose="020B0604030504040204" pitchFamily="50" charset="-128"/>
                <a:ea typeface="Meiryo UI" panose="020B0604030504040204" pitchFamily="50" charset="-128"/>
              </a:rPr>
              <a:t>であっても</a:t>
            </a:r>
            <a:r>
              <a:rPr kumimoji="1"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判定と同等とする。）において、</a:t>
            </a:r>
            <a:r>
              <a:rPr kumimoji="1" lang="ja-JP" altLang="en-US" sz="1000" u="sng" dirty="0">
                <a:solidFill>
                  <a:srgbClr val="FF0000"/>
                </a:solidFill>
                <a:latin typeface="Meiryo UI" panose="020B0604030504040204" pitchFamily="50" charset="-128"/>
                <a:ea typeface="Meiryo UI" panose="020B0604030504040204" pitchFamily="50" charset="-128"/>
              </a:rPr>
              <a:t>上記</a:t>
            </a:r>
            <a:r>
              <a:rPr kumimoji="1" lang="en-US" altLang="ja-JP" sz="1000" u="sng" dirty="0">
                <a:solidFill>
                  <a:srgbClr val="FF0000"/>
                </a:solidFill>
                <a:latin typeface="Meiryo UI" panose="020B0604030504040204" pitchFamily="50" charset="-128"/>
                <a:ea typeface="Meiryo UI" panose="020B0604030504040204" pitchFamily="50" charset="-128"/>
              </a:rPr>
              <a:t>4</a:t>
            </a:r>
            <a:r>
              <a:rPr kumimoji="1" lang="ja-JP" altLang="en-US" sz="1000" u="sng" dirty="0">
                <a:solidFill>
                  <a:srgbClr val="FF0000"/>
                </a:solidFill>
                <a:latin typeface="Meiryo UI" panose="020B0604030504040204" pitchFamily="50" charset="-128"/>
                <a:ea typeface="Meiryo UI" panose="020B0604030504040204" pitchFamily="50" charset="-128"/>
              </a:rPr>
              <a:t>項目の</a:t>
            </a:r>
            <a:r>
              <a:rPr kumimoji="1" lang="en-US" altLang="ja-JP" sz="1000" u="sng" dirty="0">
                <a:solidFill>
                  <a:srgbClr val="FF0000"/>
                </a:solidFill>
                <a:latin typeface="Meiryo UI" panose="020B0604030504040204" pitchFamily="50" charset="-128"/>
                <a:ea typeface="Meiryo UI" panose="020B0604030504040204" pitchFamily="50" charset="-128"/>
              </a:rPr>
              <a:t>a</a:t>
            </a:r>
            <a:r>
              <a:rPr kumimoji="1" lang="ja-JP" altLang="en-US" sz="1000" u="sng" dirty="0">
                <a:solidFill>
                  <a:srgbClr val="FF0000"/>
                </a:solidFill>
                <a:latin typeface="Meiryo UI" panose="020B0604030504040204" pitchFamily="50" charset="-128"/>
                <a:ea typeface="Meiryo UI" panose="020B0604030504040204" pitchFamily="50" charset="-128"/>
              </a:rPr>
              <a:t>ランクについては「修繕」を行い、それ以外のランクについては「経過観察」</a:t>
            </a:r>
            <a:r>
              <a:rPr kumimoji="1" lang="ja-JP" altLang="en-US" sz="1000" dirty="0">
                <a:latin typeface="Meiryo UI" panose="020B0604030504040204" pitchFamily="50" charset="-128"/>
                <a:ea typeface="Meiryo UI" panose="020B0604030504040204" pitchFamily="50" charset="-128"/>
              </a:rPr>
              <a:t>とする。</a:t>
            </a:r>
          </a:p>
        </p:txBody>
      </p:sp>
      <p:sp>
        <p:nvSpPr>
          <p:cNvPr id="10" name="テキスト ボックス 9">
            <a:extLst>
              <a:ext uri="{FF2B5EF4-FFF2-40B4-BE49-F238E27FC236}">
                <a16:creationId xmlns:a16="http://schemas.microsoft.com/office/drawing/2014/main" id="{EDC85D31-6613-4067-8B9E-317E9F137E20}"/>
              </a:ext>
            </a:extLst>
          </p:cNvPr>
          <p:cNvSpPr txBox="1"/>
          <p:nvPr/>
        </p:nvSpPr>
        <p:spPr>
          <a:xfrm>
            <a:off x="5940152" y="1412776"/>
            <a:ext cx="820411" cy="276999"/>
          </a:xfrm>
          <a:prstGeom prst="rect">
            <a:avLst/>
          </a:prstGeom>
          <a:noFill/>
          <a:ln>
            <a:solidFill>
              <a:schemeClr val="tx1"/>
            </a:solidFill>
          </a:ln>
        </p:spPr>
        <p:txBody>
          <a:bodyPr wrap="square" rtlCol="0">
            <a:spAutoFit/>
          </a:bodyPr>
          <a:lstStyle/>
          <a:p>
            <a:r>
              <a:rPr kumimoji="1" lang="ja-JP" altLang="en-US" sz="1200" dirty="0"/>
              <a:t>緊急度</a:t>
            </a:r>
            <a:r>
              <a:rPr kumimoji="1" lang="en-US" altLang="ja-JP" sz="1200" dirty="0"/>
              <a:t>Ⅰ</a:t>
            </a:r>
            <a:endParaRPr kumimoji="1" lang="ja-JP" altLang="en-US" sz="1200" dirty="0"/>
          </a:p>
        </p:txBody>
      </p:sp>
      <p:sp>
        <p:nvSpPr>
          <p:cNvPr id="12" name="角丸四角形 143">
            <a:extLst>
              <a:ext uri="{FF2B5EF4-FFF2-40B4-BE49-F238E27FC236}">
                <a16:creationId xmlns:a16="http://schemas.microsoft.com/office/drawing/2014/main" id="{F35AB9D8-8D25-4A49-A148-8A84E9B0A062}"/>
              </a:ext>
            </a:extLst>
          </p:cNvPr>
          <p:cNvSpPr/>
          <p:nvPr/>
        </p:nvSpPr>
        <p:spPr>
          <a:xfrm>
            <a:off x="1116710" y="727691"/>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　 </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1.</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管渠</a:t>
            </a:r>
            <a:r>
              <a:rPr lang="ja-JP" altLang="en-US" sz="120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200"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4F8A7A4C-5208-426A-B171-F69C996BF71F}"/>
              </a:ext>
            </a:extLst>
          </p:cNvPr>
          <p:cNvPicPr>
            <a:picLocks noChangeAspect="1"/>
          </p:cNvPicPr>
          <p:nvPr/>
        </p:nvPicPr>
        <p:blipFill rotWithShape="1">
          <a:blip r:embed="rId3"/>
          <a:srcRect l="5217" t="1225" r="8085"/>
          <a:stretch/>
        </p:blipFill>
        <p:spPr>
          <a:xfrm>
            <a:off x="5179799" y="779653"/>
            <a:ext cx="3704857" cy="5801108"/>
          </a:xfrm>
          <a:prstGeom prst="rect">
            <a:avLst/>
          </a:prstGeom>
        </p:spPr>
      </p:pic>
      <p:pic>
        <p:nvPicPr>
          <p:cNvPr id="5" name="図 4">
            <a:extLst>
              <a:ext uri="{FF2B5EF4-FFF2-40B4-BE49-F238E27FC236}">
                <a16:creationId xmlns:a16="http://schemas.microsoft.com/office/drawing/2014/main" id="{A80BD9FF-6999-30A9-BC21-1F9139ECCD02}"/>
              </a:ext>
            </a:extLst>
          </p:cNvPr>
          <p:cNvPicPr>
            <a:picLocks/>
          </p:cNvPicPr>
          <p:nvPr/>
        </p:nvPicPr>
        <p:blipFill>
          <a:blip r:embed="rId4"/>
          <a:srcRect l="563" t="4577" r="1002" b="12057"/>
          <a:stretch/>
        </p:blipFill>
        <p:spPr>
          <a:xfrm>
            <a:off x="432" y="-14028"/>
            <a:ext cx="9144000" cy="637200"/>
          </a:xfrm>
          <a:prstGeom prst="rect">
            <a:avLst/>
          </a:prstGeom>
        </p:spPr>
      </p:pic>
      <p:sp>
        <p:nvSpPr>
          <p:cNvPr id="6" name="正方形/長方形 5">
            <a:extLst>
              <a:ext uri="{FF2B5EF4-FFF2-40B4-BE49-F238E27FC236}">
                <a16:creationId xmlns:a16="http://schemas.microsoft.com/office/drawing/2014/main" id="{E1971191-8062-8FF7-AEF1-0755942396A1}"/>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a:t>
            </a:r>
            <a:r>
              <a:rPr lang="zh-TW" altLang="en-US" sz="2400" b="1" dirty="0">
                <a:solidFill>
                  <a:schemeClr val="bg1"/>
                </a:solidFill>
                <a:latin typeface="Meiryo UI" pitchFamily="50" charset="-128"/>
                <a:ea typeface="Meiryo UI" pitchFamily="50" charset="-128"/>
                <a:cs typeface="Meiryo UI" pitchFamily="50" charset="-128"/>
              </a:rPr>
              <a:t>管渠、水槽等土木構造物</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7" name="スライド番号プレースホルダー 2">
            <a:extLst>
              <a:ext uri="{FF2B5EF4-FFF2-40B4-BE49-F238E27FC236}">
                <a16:creationId xmlns:a16="http://schemas.microsoft.com/office/drawing/2014/main" id="{7B2B2FD1-E480-3854-F1F0-09AFA5E65F0A}"/>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7</a:t>
            </a:fld>
            <a:endParaRPr kumimoji="1" lang="ja-JP" altLang="en-US" sz="105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2BE27213-9AD5-4E9F-ACAC-7AE19716543B}"/>
              </a:ext>
            </a:extLst>
          </p:cNvPr>
          <p:cNvSpPr txBox="1"/>
          <p:nvPr/>
        </p:nvSpPr>
        <p:spPr>
          <a:xfrm>
            <a:off x="5252751" y="6495432"/>
            <a:ext cx="3873500"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　</a:t>
            </a:r>
            <a:r>
              <a:rPr lang="ja-JP" altLang="en-US" sz="800" dirty="0">
                <a:latin typeface="BIZ UDPゴシック" panose="020B0400000000000000" pitchFamily="50" charset="-128"/>
                <a:ea typeface="BIZ UDPゴシック" panose="020B0400000000000000" pitchFamily="50" charset="-128"/>
              </a:rPr>
              <a:t>出展：「大阪府下水道管路施設調査業務における運用マニュアル　令和３年６月」</a:t>
            </a:r>
          </a:p>
        </p:txBody>
      </p:sp>
    </p:spTree>
    <p:extLst>
      <p:ext uri="{BB962C8B-B14F-4D97-AF65-F5344CB8AC3E}">
        <p14:creationId xmlns:p14="http://schemas.microsoft.com/office/powerpoint/2010/main" val="873627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9" cy="6087302"/>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3" name="テキスト ボックス 12">
            <a:extLst>
              <a:ext uri="{FF2B5EF4-FFF2-40B4-BE49-F238E27FC236}">
                <a16:creationId xmlns:a16="http://schemas.microsoft.com/office/drawing/2014/main" id="{6974BE5F-D750-496B-AE71-F312F6FFF8B8}"/>
              </a:ext>
            </a:extLst>
          </p:cNvPr>
          <p:cNvSpPr txBox="1"/>
          <p:nvPr/>
        </p:nvSpPr>
        <p:spPr>
          <a:xfrm>
            <a:off x="5436096" y="1239674"/>
            <a:ext cx="820411" cy="276999"/>
          </a:xfrm>
          <a:prstGeom prst="rect">
            <a:avLst/>
          </a:prstGeom>
          <a:noFill/>
          <a:ln>
            <a:solidFill>
              <a:schemeClr val="tx1"/>
            </a:solidFill>
          </a:ln>
        </p:spPr>
        <p:txBody>
          <a:bodyPr wrap="square" rtlCol="0">
            <a:spAutoFit/>
          </a:bodyPr>
          <a:lstStyle/>
          <a:p>
            <a:r>
              <a:rPr kumimoji="1" lang="ja-JP" altLang="en-US" sz="1200" dirty="0"/>
              <a:t>緊急度</a:t>
            </a:r>
            <a:r>
              <a:rPr lang="en-US" altLang="ja-JP" sz="1200" dirty="0"/>
              <a:t>Ⅲ</a:t>
            </a:r>
            <a:endParaRPr kumimoji="1" lang="ja-JP" altLang="en-US" sz="1200" dirty="0"/>
          </a:p>
        </p:txBody>
      </p:sp>
      <p:sp>
        <p:nvSpPr>
          <p:cNvPr id="14" name="テキスト ボックス 13">
            <a:extLst>
              <a:ext uri="{FF2B5EF4-FFF2-40B4-BE49-F238E27FC236}">
                <a16:creationId xmlns:a16="http://schemas.microsoft.com/office/drawing/2014/main" id="{3EFF4311-F6C0-4450-A323-CEBA9A442022}"/>
              </a:ext>
            </a:extLst>
          </p:cNvPr>
          <p:cNvSpPr txBox="1"/>
          <p:nvPr/>
        </p:nvSpPr>
        <p:spPr>
          <a:xfrm>
            <a:off x="419448" y="1340714"/>
            <a:ext cx="820411" cy="276999"/>
          </a:xfrm>
          <a:prstGeom prst="rect">
            <a:avLst/>
          </a:prstGeom>
          <a:noFill/>
          <a:ln>
            <a:solidFill>
              <a:schemeClr val="tx1"/>
            </a:solidFill>
          </a:ln>
        </p:spPr>
        <p:txBody>
          <a:bodyPr wrap="square" rtlCol="0">
            <a:spAutoFit/>
          </a:bodyPr>
          <a:lstStyle/>
          <a:p>
            <a:r>
              <a:rPr kumimoji="1" lang="ja-JP" altLang="en-US" sz="1200" dirty="0"/>
              <a:t>緊急度</a:t>
            </a:r>
            <a:r>
              <a:rPr kumimoji="1" lang="en-US" altLang="ja-JP" sz="1200" dirty="0"/>
              <a:t>Ⅱ</a:t>
            </a:r>
            <a:endParaRPr kumimoji="1" lang="ja-JP" altLang="en-US" sz="1200" dirty="0"/>
          </a:p>
        </p:txBody>
      </p:sp>
      <p:sp>
        <p:nvSpPr>
          <p:cNvPr id="10" name="角丸四角形 143">
            <a:extLst>
              <a:ext uri="{FF2B5EF4-FFF2-40B4-BE49-F238E27FC236}">
                <a16:creationId xmlns:a16="http://schemas.microsoft.com/office/drawing/2014/main" id="{F624BFE3-4387-4542-9C39-1FBF5355356B}"/>
              </a:ext>
            </a:extLst>
          </p:cNvPr>
          <p:cNvSpPr/>
          <p:nvPr/>
        </p:nvSpPr>
        <p:spPr>
          <a:xfrm>
            <a:off x="158411" y="953507"/>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0AACFA8C-5078-4926-B208-C2A433749693}"/>
              </a:ext>
            </a:extLst>
          </p:cNvPr>
          <p:cNvPicPr>
            <a:picLocks noChangeAspect="1"/>
          </p:cNvPicPr>
          <p:nvPr/>
        </p:nvPicPr>
        <p:blipFill>
          <a:blip r:embed="rId3"/>
          <a:stretch>
            <a:fillRect/>
          </a:stretch>
        </p:blipFill>
        <p:spPr>
          <a:xfrm>
            <a:off x="419448" y="738890"/>
            <a:ext cx="4379837" cy="5726152"/>
          </a:xfrm>
          <a:prstGeom prst="rect">
            <a:avLst/>
          </a:prstGeom>
        </p:spPr>
      </p:pic>
      <p:pic>
        <p:nvPicPr>
          <p:cNvPr id="5" name="図 4">
            <a:extLst>
              <a:ext uri="{FF2B5EF4-FFF2-40B4-BE49-F238E27FC236}">
                <a16:creationId xmlns:a16="http://schemas.microsoft.com/office/drawing/2014/main" id="{E2A16994-68A7-47D4-8418-B066E99A627B}"/>
              </a:ext>
            </a:extLst>
          </p:cNvPr>
          <p:cNvPicPr>
            <a:picLocks noChangeAspect="1"/>
          </p:cNvPicPr>
          <p:nvPr/>
        </p:nvPicPr>
        <p:blipFill>
          <a:blip r:embed="rId4"/>
          <a:stretch>
            <a:fillRect/>
          </a:stretch>
        </p:blipFill>
        <p:spPr>
          <a:xfrm>
            <a:off x="4793328" y="781729"/>
            <a:ext cx="4205450" cy="5833808"/>
          </a:xfrm>
          <a:prstGeom prst="rect">
            <a:avLst/>
          </a:prstGeom>
        </p:spPr>
      </p:pic>
      <p:pic>
        <p:nvPicPr>
          <p:cNvPr id="6" name="図 5">
            <a:extLst>
              <a:ext uri="{FF2B5EF4-FFF2-40B4-BE49-F238E27FC236}">
                <a16:creationId xmlns:a16="http://schemas.microsoft.com/office/drawing/2014/main" id="{EF2D4CB9-447F-25ED-2B4C-664049549D7F}"/>
              </a:ext>
            </a:extLst>
          </p:cNvPr>
          <p:cNvPicPr>
            <a:picLocks/>
          </p:cNvPicPr>
          <p:nvPr/>
        </p:nvPicPr>
        <p:blipFill>
          <a:blip r:embed="rId5"/>
          <a:srcRect l="563" t="4577" r="1002" b="12057"/>
          <a:stretch/>
        </p:blipFill>
        <p:spPr>
          <a:xfrm>
            <a:off x="432" y="-14028"/>
            <a:ext cx="9144000" cy="637200"/>
          </a:xfrm>
          <a:prstGeom prst="rect">
            <a:avLst/>
          </a:prstGeom>
        </p:spPr>
      </p:pic>
      <p:sp>
        <p:nvSpPr>
          <p:cNvPr id="7" name="正方形/長方形 6">
            <a:extLst>
              <a:ext uri="{FF2B5EF4-FFF2-40B4-BE49-F238E27FC236}">
                <a16:creationId xmlns:a16="http://schemas.microsoft.com/office/drawing/2014/main" id="{B7AA6096-C5ED-3A4B-65F9-2252665A39BD}"/>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a:t>
            </a:r>
            <a:r>
              <a:rPr lang="zh-TW" altLang="en-US" sz="2400" b="1" dirty="0">
                <a:solidFill>
                  <a:schemeClr val="bg1"/>
                </a:solidFill>
                <a:latin typeface="Meiryo UI" pitchFamily="50" charset="-128"/>
                <a:ea typeface="Meiryo UI" pitchFamily="50" charset="-128"/>
                <a:cs typeface="Meiryo UI" pitchFamily="50" charset="-128"/>
              </a:rPr>
              <a:t>管渠、水槽等土木構造物</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8" name="スライド番号プレースホルダー 2">
            <a:extLst>
              <a:ext uri="{FF2B5EF4-FFF2-40B4-BE49-F238E27FC236}">
                <a16:creationId xmlns:a16="http://schemas.microsoft.com/office/drawing/2014/main" id="{214B95B2-DC50-1FF1-F835-DB52D954EFA3}"/>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8</a:t>
            </a:fld>
            <a:endParaRPr kumimoji="1" lang="ja-JP" altLang="en-US" sz="105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97BE5BC-9AD8-4465-A660-AB019357A3DD}"/>
              </a:ext>
            </a:extLst>
          </p:cNvPr>
          <p:cNvSpPr txBox="1"/>
          <p:nvPr/>
        </p:nvSpPr>
        <p:spPr>
          <a:xfrm>
            <a:off x="5270500" y="6487751"/>
            <a:ext cx="3873500"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　</a:t>
            </a:r>
            <a:r>
              <a:rPr lang="ja-JP" altLang="en-US" sz="800" dirty="0">
                <a:latin typeface="BIZ UDPゴシック" panose="020B0400000000000000" pitchFamily="50" charset="-128"/>
                <a:ea typeface="BIZ UDPゴシック" panose="020B0400000000000000" pitchFamily="50" charset="-128"/>
              </a:rPr>
              <a:t>出展：「大阪府下水道管路施設調査業務における運用マニュアル　令和３年６月」</a:t>
            </a:r>
          </a:p>
        </p:txBody>
      </p:sp>
    </p:spTree>
    <p:extLst>
      <p:ext uri="{BB962C8B-B14F-4D97-AF65-F5344CB8AC3E}">
        <p14:creationId xmlns:p14="http://schemas.microsoft.com/office/powerpoint/2010/main" val="214831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143">
            <a:extLst>
              <a:ext uri="{FF2B5EF4-FFF2-40B4-BE49-F238E27FC236}">
                <a16:creationId xmlns:a16="http://schemas.microsoft.com/office/drawing/2014/main" id="{E4BD0DAE-656D-42AB-9EA4-9B78911F7713}"/>
              </a:ext>
            </a:extLst>
          </p:cNvPr>
          <p:cNvSpPr/>
          <p:nvPr/>
        </p:nvSpPr>
        <p:spPr>
          <a:xfrm>
            <a:off x="98280" y="714123"/>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■維持管理手法</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6" name="角丸四角形 143">
            <a:extLst>
              <a:ext uri="{FF2B5EF4-FFF2-40B4-BE49-F238E27FC236}">
                <a16:creationId xmlns:a16="http://schemas.microsoft.com/office/drawing/2014/main" id="{ADA4D14E-534B-4C56-B3FF-C2A04D0E06CD}"/>
              </a:ext>
            </a:extLst>
          </p:cNvPr>
          <p:cNvSpPr/>
          <p:nvPr/>
        </p:nvSpPr>
        <p:spPr>
          <a:xfrm>
            <a:off x="98279" y="3798516"/>
            <a:ext cx="8947439" cy="3002909"/>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pic>
        <p:nvPicPr>
          <p:cNvPr id="2" name="図 1">
            <a:extLst>
              <a:ext uri="{FF2B5EF4-FFF2-40B4-BE49-F238E27FC236}">
                <a16:creationId xmlns:a16="http://schemas.microsoft.com/office/drawing/2014/main" id="{E6A32AF9-0880-45AC-9453-43B695AE9330}"/>
              </a:ext>
            </a:extLst>
          </p:cNvPr>
          <p:cNvPicPr>
            <a:picLocks noChangeAspect="1"/>
          </p:cNvPicPr>
          <p:nvPr/>
        </p:nvPicPr>
        <p:blipFill>
          <a:blip r:embed="rId3"/>
          <a:stretch>
            <a:fillRect/>
          </a:stretch>
        </p:blipFill>
        <p:spPr>
          <a:xfrm>
            <a:off x="179512" y="1051426"/>
            <a:ext cx="4248472" cy="2727484"/>
          </a:xfrm>
          <a:prstGeom prst="rect">
            <a:avLst/>
          </a:prstGeom>
        </p:spPr>
      </p:pic>
      <p:pic>
        <p:nvPicPr>
          <p:cNvPr id="14" name="図 13">
            <a:extLst>
              <a:ext uri="{FF2B5EF4-FFF2-40B4-BE49-F238E27FC236}">
                <a16:creationId xmlns:a16="http://schemas.microsoft.com/office/drawing/2014/main" id="{1B69AAEF-773B-4EE0-B8CB-908065772B81}"/>
              </a:ext>
            </a:extLst>
          </p:cNvPr>
          <p:cNvPicPr>
            <a:picLocks noChangeAspect="1"/>
          </p:cNvPicPr>
          <p:nvPr/>
        </p:nvPicPr>
        <p:blipFill rotWithShape="1">
          <a:blip r:embed="rId4"/>
          <a:srcRect r="23821"/>
          <a:stretch/>
        </p:blipFill>
        <p:spPr>
          <a:xfrm>
            <a:off x="4113718" y="2668300"/>
            <a:ext cx="3744416" cy="1204095"/>
          </a:xfrm>
          <a:prstGeom prst="rect">
            <a:avLst/>
          </a:prstGeom>
        </p:spPr>
      </p:pic>
      <p:sp>
        <p:nvSpPr>
          <p:cNvPr id="17" name="テキスト ボックス 16">
            <a:extLst>
              <a:ext uri="{FF2B5EF4-FFF2-40B4-BE49-F238E27FC236}">
                <a16:creationId xmlns:a16="http://schemas.microsoft.com/office/drawing/2014/main" id="{1B2D56FC-A021-4F2E-9828-B046E517B918}"/>
              </a:ext>
            </a:extLst>
          </p:cNvPr>
          <p:cNvSpPr txBox="1"/>
          <p:nvPr/>
        </p:nvSpPr>
        <p:spPr>
          <a:xfrm>
            <a:off x="4518994" y="730014"/>
            <a:ext cx="4759036" cy="307777"/>
          </a:xfrm>
          <a:prstGeom prst="rect">
            <a:avLst/>
          </a:prstGeom>
          <a:noFill/>
        </p:spPr>
        <p:txBody>
          <a:bodyPr wrap="square">
            <a:spAutoFit/>
          </a:bodyPr>
          <a:lstStyle/>
          <a:p>
            <a:pPr algn="just">
              <a:defRPr/>
            </a:pPr>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■維持管理水準</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1" name="テキスト ボックス 20">
            <a:extLst>
              <a:ext uri="{FF2B5EF4-FFF2-40B4-BE49-F238E27FC236}">
                <a16:creationId xmlns:a16="http://schemas.microsoft.com/office/drawing/2014/main" id="{5647394D-4D6C-4733-A9FD-0F0ACC4CAE15}"/>
              </a:ext>
            </a:extLst>
          </p:cNvPr>
          <p:cNvSpPr txBox="1"/>
          <p:nvPr/>
        </p:nvSpPr>
        <p:spPr>
          <a:xfrm>
            <a:off x="69946" y="3797325"/>
            <a:ext cx="4734098" cy="523220"/>
          </a:xfrm>
          <a:prstGeom prst="rect">
            <a:avLst/>
          </a:prstGeom>
          <a:noFill/>
        </p:spPr>
        <p:txBody>
          <a:bodyPr wrap="square">
            <a:spAutoFit/>
          </a:bodyPr>
          <a:lstStyle/>
          <a:p>
            <a:r>
              <a:rPr lang="ja-JP" altLang="en-US" sz="1400" b="1" kern="100" dirty="0">
                <a:solidFill>
                  <a:prstClr val="black"/>
                </a:solidFill>
                <a:latin typeface="Meiryo UI" panose="020B0604030504040204" pitchFamily="50" charset="-128"/>
                <a:ea typeface="Meiryo UI" panose="020B0604030504040204" pitchFamily="50" charset="-128"/>
                <a:cs typeface="Times New Roman"/>
              </a:rPr>
              <a:t>■更新フロー</a:t>
            </a:r>
            <a:endParaRPr lang="en-US" altLang="ja-JP" sz="1400" b="1" kern="100" dirty="0">
              <a:solidFill>
                <a:prstClr val="black"/>
              </a:solidFill>
              <a:latin typeface="Meiryo UI" panose="020B0604030504040204" pitchFamily="50" charset="-128"/>
              <a:ea typeface="Meiryo UI" panose="020B0604030504040204" pitchFamily="50" charset="-128"/>
              <a:cs typeface="Times New Roman"/>
            </a:endParaRPr>
          </a:p>
          <a:p>
            <a:endParaRPr lang="ja-JP" altLang="en-US" sz="1400" dirty="0"/>
          </a:p>
        </p:txBody>
      </p:sp>
      <p:pic>
        <p:nvPicPr>
          <p:cNvPr id="5" name="図 4">
            <a:extLst>
              <a:ext uri="{FF2B5EF4-FFF2-40B4-BE49-F238E27FC236}">
                <a16:creationId xmlns:a16="http://schemas.microsoft.com/office/drawing/2014/main" id="{FA87FA26-707F-4521-B044-1E3866117BB9}"/>
              </a:ext>
            </a:extLst>
          </p:cNvPr>
          <p:cNvPicPr>
            <a:picLocks noChangeAspect="1"/>
          </p:cNvPicPr>
          <p:nvPr/>
        </p:nvPicPr>
        <p:blipFill rotWithShape="1">
          <a:blip r:embed="rId5"/>
          <a:srcRect l="34460" t="50716" r="4045"/>
          <a:stretch/>
        </p:blipFill>
        <p:spPr>
          <a:xfrm>
            <a:off x="307557" y="4214751"/>
            <a:ext cx="2878573" cy="2501644"/>
          </a:xfrm>
          <a:prstGeom prst="rect">
            <a:avLst/>
          </a:prstGeom>
        </p:spPr>
      </p:pic>
      <p:sp>
        <p:nvSpPr>
          <p:cNvPr id="19" name="テキスト ボックス 18">
            <a:extLst>
              <a:ext uri="{FF2B5EF4-FFF2-40B4-BE49-F238E27FC236}">
                <a16:creationId xmlns:a16="http://schemas.microsoft.com/office/drawing/2014/main" id="{E78B1353-98CF-4AC5-9A14-F6F3993F09AA}"/>
              </a:ext>
            </a:extLst>
          </p:cNvPr>
          <p:cNvSpPr txBox="1"/>
          <p:nvPr/>
        </p:nvSpPr>
        <p:spPr>
          <a:xfrm>
            <a:off x="3073110" y="3844332"/>
            <a:ext cx="5902210" cy="830997"/>
          </a:xfrm>
          <a:prstGeom prst="rect">
            <a:avLst/>
          </a:prstGeom>
          <a:noFill/>
        </p:spPr>
        <p:txBody>
          <a:bodyPr wrap="square">
            <a:spAutoFit/>
          </a:bodyPr>
          <a:lstStyle/>
          <a:p>
            <a:pPr marL="342900" indent="133350" algn="just"/>
            <a:r>
              <a:rPr lang="ja-JP" altLang="ja-JP" sz="1200" kern="100" dirty="0">
                <a:effectLst/>
                <a:latin typeface="Meiryo UI" panose="020B0604030504040204" pitchFamily="50" charset="-128"/>
                <a:ea typeface="Meiryo UI" panose="020B0604030504040204" pitchFamily="50" charset="-128"/>
                <a:cs typeface="Times New Roman" panose="02020603050405020304" pitchFamily="18" charset="0"/>
              </a:rPr>
              <a:t>計画的な点検、詳細点検に基づく診断結果から、躯体及び土木付帯設備の性能が低下し、対策工が必要と判断された場合には、施設の性能に及ぼす影響の評価、部位・部材の損傷・劣化状態の判定及び維持管理レベル等を考慮し、要求される性能を満足するような対策工を検討する。</a:t>
            </a:r>
          </a:p>
        </p:txBody>
      </p:sp>
      <p:pic>
        <p:nvPicPr>
          <p:cNvPr id="20" name="図 19">
            <a:extLst>
              <a:ext uri="{FF2B5EF4-FFF2-40B4-BE49-F238E27FC236}">
                <a16:creationId xmlns:a16="http://schemas.microsoft.com/office/drawing/2014/main" id="{671866A1-EF17-4BFC-9407-CDDF8369909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728554" y="963168"/>
            <a:ext cx="3065119" cy="1668788"/>
          </a:xfrm>
          <a:prstGeom prst="rect">
            <a:avLst/>
          </a:prstGeom>
        </p:spPr>
      </p:pic>
      <p:sp>
        <p:nvSpPr>
          <p:cNvPr id="18" name="角丸四角形 143">
            <a:extLst>
              <a:ext uri="{FF2B5EF4-FFF2-40B4-BE49-F238E27FC236}">
                <a16:creationId xmlns:a16="http://schemas.microsoft.com/office/drawing/2014/main" id="{AB5793D1-7955-4BF1-947D-79A8C2F636DB}"/>
              </a:ext>
            </a:extLst>
          </p:cNvPr>
          <p:cNvSpPr/>
          <p:nvPr/>
        </p:nvSpPr>
        <p:spPr>
          <a:xfrm>
            <a:off x="1437894" y="714123"/>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２</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2" name="角丸四角形 143">
            <a:extLst>
              <a:ext uri="{FF2B5EF4-FFF2-40B4-BE49-F238E27FC236}">
                <a16:creationId xmlns:a16="http://schemas.microsoft.com/office/drawing/2014/main" id="{6B75D0B3-FF5D-4B88-A6BA-02E802135495}"/>
              </a:ext>
            </a:extLst>
          </p:cNvPr>
          <p:cNvSpPr/>
          <p:nvPr/>
        </p:nvSpPr>
        <p:spPr>
          <a:xfrm>
            <a:off x="5860664" y="723479"/>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２</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3" name="角丸四角形 143">
            <a:extLst>
              <a:ext uri="{FF2B5EF4-FFF2-40B4-BE49-F238E27FC236}">
                <a16:creationId xmlns:a16="http://schemas.microsoft.com/office/drawing/2014/main" id="{43C68978-A3D5-4A8B-BB96-01C926F9AC96}"/>
              </a:ext>
            </a:extLst>
          </p:cNvPr>
          <p:cNvSpPr/>
          <p:nvPr/>
        </p:nvSpPr>
        <p:spPr>
          <a:xfrm>
            <a:off x="1123100" y="3807635"/>
            <a:ext cx="2930815" cy="36637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２</a:t>
            </a:r>
            <a:r>
              <a:rPr lang="en-US" altLang="ja-JP" sz="1200" b="1" kern="100" dirty="0">
                <a:solidFill>
                  <a:prstClr val="black"/>
                </a:solidFill>
                <a:latin typeface="Meiryo UI" panose="020B0604030504040204" pitchFamily="50" charset="-128"/>
                <a:ea typeface="Meiryo UI" panose="020B0604030504040204" pitchFamily="50" charset="-128"/>
                <a:cs typeface="Times New Roman"/>
              </a:rPr>
              <a:t>.</a:t>
            </a:r>
            <a:r>
              <a:rPr lang="ja-JP" altLang="en-US" sz="1200" b="1" kern="100" dirty="0">
                <a:solidFill>
                  <a:prstClr val="black"/>
                </a:solidFill>
                <a:latin typeface="Meiryo UI" panose="020B0604030504040204" pitchFamily="50" charset="-128"/>
                <a:ea typeface="Meiryo UI" panose="020B0604030504040204" pitchFamily="50" charset="-128"/>
                <a:cs typeface="Times New Roman"/>
              </a:rPr>
              <a:t>水槽等土木構造物</a:t>
            </a:r>
            <a:endParaRPr lang="en-US" altLang="ja-JP" sz="1200" b="1" kern="100" dirty="0">
              <a:solidFill>
                <a:prstClr val="black"/>
              </a:solidFill>
              <a:latin typeface="Meiryo UI" panose="020B0604030504040204" pitchFamily="50" charset="-128"/>
              <a:ea typeface="Meiryo UI" panose="020B0604030504040204" pitchFamily="50" charset="-128"/>
              <a:cs typeface="Times New Roman"/>
            </a:endParaRPr>
          </a:p>
          <a:p>
            <a:pPr algn="just">
              <a:defRPr/>
            </a:pPr>
            <a:r>
              <a:rPr lang="ja-JP" altLang="en-US" sz="1050" kern="100" dirty="0">
                <a:solidFill>
                  <a:prstClr val="black"/>
                </a:solidFill>
                <a:latin typeface="Meiryo UI" panose="020B0604030504040204" pitchFamily="50" charset="-128"/>
                <a:ea typeface="Meiryo UI" panose="020B0604030504040204" pitchFamily="50" charset="-128"/>
                <a:cs typeface="Times New Roman"/>
              </a:rPr>
              <a:t>　</a:t>
            </a:r>
            <a:endParaRPr lang="en-US" altLang="ja-JP" sz="1050"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8" name="表 7">
            <a:extLst>
              <a:ext uri="{FF2B5EF4-FFF2-40B4-BE49-F238E27FC236}">
                <a16:creationId xmlns:a16="http://schemas.microsoft.com/office/drawing/2014/main" id="{AD162E1F-34C5-4E73-9BB6-682A9E228805}"/>
              </a:ext>
            </a:extLst>
          </p:cNvPr>
          <p:cNvGraphicFramePr>
            <a:graphicFrameLocks noGrp="1"/>
          </p:cNvGraphicFramePr>
          <p:nvPr/>
        </p:nvGraphicFramePr>
        <p:xfrm>
          <a:off x="3439390" y="4623669"/>
          <a:ext cx="5535930" cy="1882775"/>
        </p:xfrm>
        <a:graphic>
          <a:graphicData uri="http://schemas.openxmlformats.org/drawingml/2006/table">
            <a:tbl>
              <a:tblPr firstRow="1" firstCol="1" bandRow="1">
                <a:tableStyleId>{5C22544A-7EE6-4342-B048-85BDC9FD1C3A}</a:tableStyleId>
              </a:tblPr>
              <a:tblGrid>
                <a:gridCol w="988695">
                  <a:extLst>
                    <a:ext uri="{9D8B030D-6E8A-4147-A177-3AD203B41FA5}">
                      <a16:colId xmlns:a16="http://schemas.microsoft.com/office/drawing/2014/main" val="389593826"/>
                    </a:ext>
                  </a:extLst>
                </a:gridCol>
                <a:gridCol w="1028700">
                  <a:extLst>
                    <a:ext uri="{9D8B030D-6E8A-4147-A177-3AD203B41FA5}">
                      <a16:colId xmlns:a16="http://schemas.microsoft.com/office/drawing/2014/main" val="385985690"/>
                    </a:ext>
                  </a:extLst>
                </a:gridCol>
                <a:gridCol w="2353310">
                  <a:extLst>
                    <a:ext uri="{9D8B030D-6E8A-4147-A177-3AD203B41FA5}">
                      <a16:colId xmlns:a16="http://schemas.microsoft.com/office/drawing/2014/main" val="2215587118"/>
                    </a:ext>
                  </a:extLst>
                </a:gridCol>
                <a:gridCol w="582295">
                  <a:extLst>
                    <a:ext uri="{9D8B030D-6E8A-4147-A177-3AD203B41FA5}">
                      <a16:colId xmlns:a16="http://schemas.microsoft.com/office/drawing/2014/main" val="3773372807"/>
                    </a:ext>
                  </a:extLst>
                </a:gridCol>
                <a:gridCol w="582930">
                  <a:extLst>
                    <a:ext uri="{9D8B030D-6E8A-4147-A177-3AD203B41FA5}">
                      <a16:colId xmlns:a16="http://schemas.microsoft.com/office/drawing/2014/main" val="2908964895"/>
                    </a:ext>
                  </a:extLst>
                </a:gridCol>
              </a:tblGrid>
              <a:tr h="347345">
                <a:tc>
                  <a:txBody>
                    <a:bodyPr/>
                    <a:lstStyle/>
                    <a:p>
                      <a:pPr algn="ctr"/>
                      <a:r>
                        <a:rPr lang="ja-JP" sz="1000" kern="100">
                          <a:effectLst/>
                        </a:rPr>
                        <a:t>詳細点検結果</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対策工の種類</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対策の内容</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躯体</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ja-JP" sz="1000" kern="100">
                          <a:effectLst/>
                        </a:rPr>
                        <a:t>付帯設備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84523381"/>
                  </a:ext>
                </a:extLst>
              </a:tr>
              <a:tr h="347345">
                <a:tc>
                  <a:txBody>
                    <a:bodyPr/>
                    <a:lstStyle/>
                    <a:p>
                      <a:pPr algn="l"/>
                      <a:r>
                        <a:rPr lang="ja-JP" sz="1000" kern="100">
                          <a:effectLst/>
                        </a:rPr>
                        <a:t>健全度</a:t>
                      </a:r>
                      <a:r>
                        <a:rPr lang="en-US" sz="1000" kern="100">
                          <a:effectLst/>
                        </a:rPr>
                        <a:t>4or5</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9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864200"/>
                  </a:ext>
                </a:extLst>
              </a:tr>
              <a:tr h="447675">
                <a:tc>
                  <a:txBody>
                    <a:bodyPr/>
                    <a:lstStyle/>
                    <a:p>
                      <a:pPr algn="just"/>
                      <a:r>
                        <a:rPr lang="ja-JP" sz="1000" kern="100">
                          <a:effectLst/>
                        </a:rPr>
                        <a:t>健全度</a:t>
                      </a:r>
                      <a:r>
                        <a:rPr lang="en-US" sz="1000" kern="100">
                          <a:effectLst/>
                        </a:rPr>
                        <a:t>3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修繕（補修）</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ja-JP" sz="900" kern="100">
                          <a:effectLst/>
                        </a:rPr>
                        <a:t>劣化の抑制、耐久性能の回復</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dirty="0">
                          <a:effectLst/>
                        </a:rPr>
                        <a:t>○</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865506669"/>
                  </a:ext>
                </a:extLst>
              </a:tr>
              <a:tr h="328930">
                <a:tc>
                  <a:txBody>
                    <a:bodyPr/>
                    <a:lstStyle/>
                    <a:p>
                      <a:pPr algn="just"/>
                      <a:r>
                        <a:rPr lang="ja-JP" sz="1000" kern="100">
                          <a:effectLst/>
                        </a:rPr>
                        <a:t>健全度</a:t>
                      </a:r>
                      <a:r>
                        <a:rPr lang="en-US" sz="1000" kern="100">
                          <a:effectLst/>
                        </a:rPr>
                        <a:t>2</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改築</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ja-JP" sz="900" kern="100">
                          <a:effectLst/>
                        </a:rPr>
                        <a:t>施設・設備の更新又は修繕</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rowSpan="2">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rowSpan="2">
                  <a:txBody>
                    <a:bodyPr/>
                    <a:lstStyle/>
                    <a:p>
                      <a:pPr algn="ctr"/>
                      <a:r>
                        <a:rPr lang="ja-JP" sz="1000" kern="100">
                          <a:effectLst/>
                        </a:rPr>
                        <a:t>○</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41217322"/>
                  </a:ext>
                </a:extLst>
              </a:tr>
              <a:tr h="382270">
                <a:tc>
                  <a:txBody>
                    <a:bodyPr/>
                    <a:lstStyle/>
                    <a:p>
                      <a:pPr algn="just"/>
                      <a:r>
                        <a:rPr lang="ja-JP" sz="1000" kern="100">
                          <a:effectLst/>
                        </a:rPr>
                        <a:t>健全度</a:t>
                      </a:r>
                      <a:r>
                        <a:rPr lang="en-US" sz="1000" kern="100">
                          <a:effectLst/>
                        </a:rPr>
                        <a:t>1</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lang="ja-JP" sz="1000" kern="100">
                          <a:effectLst/>
                        </a:rPr>
                        <a:t>改築または　　供用制限</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ja-JP" sz="900" kern="100" dirty="0">
                          <a:effectLst/>
                        </a:rPr>
                        <a:t>（改築）施設・設備の更新又は修繕</a:t>
                      </a:r>
                      <a:endParaRPr lang="ja-JP" sz="1050" kern="100" dirty="0">
                        <a:effectLst/>
                      </a:endParaRPr>
                    </a:p>
                    <a:p>
                      <a:pPr algn="just"/>
                      <a:r>
                        <a:rPr lang="ja-JP" sz="900" kern="100" dirty="0">
                          <a:effectLst/>
                        </a:rPr>
                        <a:t>（供用制限）供用停止あるいは立入禁止等の緊急措置</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02697616"/>
                  </a:ext>
                </a:extLst>
              </a:tr>
            </a:tbl>
          </a:graphicData>
        </a:graphic>
      </p:graphicFrame>
      <p:pic>
        <p:nvPicPr>
          <p:cNvPr id="7" name="図 6">
            <a:extLst>
              <a:ext uri="{FF2B5EF4-FFF2-40B4-BE49-F238E27FC236}">
                <a16:creationId xmlns:a16="http://schemas.microsoft.com/office/drawing/2014/main" id="{7D0265AE-B3DF-44CF-ACB9-84B91A8CA17D}"/>
              </a:ext>
            </a:extLst>
          </p:cNvPr>
          <p:cNvPicPr>
            <a:picLocks noChangeAspect="1"/>
          </p:cNvPicPr>
          <p:nvPr/>
        </p:nvPicPr>
        <p:blipFill>
          <a:blip r:embed="rId7"/>
          <a:stretch>
            <a:fillRect/>
          </a:stretch>
        </p:blipFill>
        <p:spPr>
          <a:xfrm>
            <a:off x="4710375" y="3321201"/>
            <a:ext cx="3083298" cy="317019"/>
          </a:xfrm>
          <a:prstGeom prst="rect">
            <a:avLst/>
          </a:prstGeom>
        </p:spPr>
      </p:pic>
      <p:pic>
        <p:nvPicPr>
          <p:cNvPr id="9" name="図 8">
            <a:extLst>
              <a:ext uri="{FF2B5EF4-FFF2-40B4-BE49-F238E27FC236}">
                <a16:creationId xmlns:a16="http://schemas.microsoft.com/office/drawing/2014/main" id="{B07BE29F-1604-809D-B228-BE9F9F2B128E}"/>
              </a:ext>
            </a:extLst>
          </p:cNvPr>
          <p:cNvPicPr>
            <a:picLocks/>
          </p:cNvPicPr>
          <p:nvPr/>
        </p:nvPicPr>
        <p:blipFill>
          <a:blip r:embed="rId8"/>
          <a:srcRect l="563" t="4577" r="1002" b="12057"/>
          <a:stretch/>
        </p:blipFill>
        <p:spPr>
          <a:xfrm>
            <a:off x="432" y="-14028"/>
            <a:ext cx="9144000" cy="637200"/>
          </a:xfrm>
          <a:prstGeom prst="rect">
            <a:avLst/>
          </a:prstGeom>
        </p:spPr>
      </p:pic>
      <p:sp>
        <p:nvSpPr>
          <p:cNvPr id="10" name="正方形/長方形 9">
            <a:extLst>
              <a:ext uri="{FF2B5EF4-FFF2-40B4-BE49-F238E27FC236}">
                <a16:creationId xmlns:a16="http://schemas.microsoft.com/office/drawing/2014/main" id="{2995244E-3DE6-BCB8-17C3-5FC2D5A87CFA}"/>
              </a:ext>
            </a:extLst>
          </p:cNvPr>
          <p:cNvSpPr/>
          <p:nvPr/>
        </p:nvSpPr>
        <p:spPr>
          <a:xfrm>
            <a:off x="105931" y="61913"/>
            <a:ext cx="7381875" cy="461665"/>
          </a:xfrm>
          <a:prstGeom prst="rect">
            <a:avLst/>
          </a:prstGeom>
        </p:spPr>
        <p:txBody>
          <a:bodyPr>
            <a:spAutoFit/>
          </a:bodyPr>
          <a:lstStyle/>
          <a:p>
            <a:pPr>
              <a:defRPr/>
            </a:pPr>
            <a:r>
              <a:rPr lang="zh-TW" altLang="en-US" sz="2400" b="1" dirty="0">
                <a:solidFill>
                  <a:schemeClr val="bg1"/>
                </a:solidFill>
                <a:latin typeface="Meiryo UI" pitchFamily="50" charset="-128"/>
                <a:ea typeface="Meiryo UI" pitchFamily="50" charset="-128"/>
                <a:cs typeface="Meiryo UI" pitchFamily="50" charset="-128"/>
              </a:rPr>
              <a:t>行動計画（概要版）</a:t>
            </a:r>
            <a:r>
              <a:rPr lang="ja-JP" altLang="en-US" sz="2400" b="1" dirty="0">
                <a:solidFill>
                  <a:schemeClr val="bg1"/>
                </a:solidFill>
                <a:latin typeface="Meiryo UI" pitchFamily="50" charset="-128"/>
                <a:ea typeface="Meiryo UI" pitchFamily="50" charset="-128"/>
                <a:cs typeface="Meiryo UI" pitchFamily="50" charset="-128"/>
              </a:rPr>
              <a:t>　</a:t>
            </a:r>
            <a:r>
              <a:rPr lang="zh-TW" altLang="en-US" sz="2400" b="1" dirty="0">
                <a:solidFill>
                  <a:schemeClr val="bg1"/>
                </a:solidFill>
                <a:latin typeface="Meiryo UI" pitchFamily="50" charset="-128"/>
                <a:ea typeface="Meiryo UI" pitchFamily="50" charset="-128"/>
                <a:cs typeface="Meiryo UI" pitchFamily="50" charset="-128"/>
              </a:rPr>
              <a:t>管渠、水槽等土木構造物</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1" name="スライド番号プレースホルダー 2">
            <a:extLst>
              <a:ext uri="{FF2B5EF4-FFF2-40B4-BE49-F238E27FC236}">
                <a16:creationId xmlns:a16="http://schemas.microsoft.com/office/drawing/2014/main" id="{5392FDF8-FC66-F895-BF7F-F09125FC75ED}"/>
              </a:ext>
            </a:extLst>
          </p:cNvPr>
          <p:cNvSpPr>
            <a:spLocks noGrp="1"/>
          </p:cNvSpPr>
          <p:nvPr>
            <p:ph type="sldNum" sz="quarter" idx="12"/>
          </p:nvPr>
        </p:nvSpPr>
        <p:spPr>
          <a:xfrm>
            <a:off x="8585528" y="6430263"/>
            <a:ext cx="504056" cy="365125"/>
          </a:xfrm>
        </p:spPr>
        <p:txBody>
          <a:bodyPr/>
          <a:lstStyle/>
          <a:p>
            <a:fld id="{682EF9F9-C4E8-46B2-BBF1-33E3162B856A}" type="slidenum">
              <a:rPr kumimoji="1" lang="ja-JP" altLang="en-US" sz="1050" smtClean="0">
                <a:latin typeface="Meiryo UI" panose="020B0604030504040204" pitchFamily="50" charset="-128"/>
                <a:ea typeface="Meiryo UI" panose="020B0604030504040204" pitchFamily="50" charset="-128"/>
              </a:rPr>
              <a:t>9</a:t>
            </a:fld>
            <a:endParaRPr kumimoji="1" lang="ja-JP" altLang="en-US" sz="105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9D9CD3B9-C95E-4BB9-9771-A643103E9F95}"/>
              </a:ext>
            </a:extLst>
          </p:cNvPr>
          <p:cNvSpPr txBox="1"/>
          <p:nvPr/>
        </p:nvSpPr>
        <p:spPr>
          <a:xfrm>
            <a:off x="3516201" y="6551527"/>
            <a:ext cx="3430699" cy="215444"/>
          </a:xfrm>
          <a:prstGeom prst="rect">
            <a:avLst/>
          </a:prstGeom>
          <a:noFill/>
          <a:ln>
            <a:noFill/>
          </a:ln>
        </p:spPr>
        <p:txBody>
          <a:bodyPr wrap="square" rtlCol="0">
            <a:spAutoFit/>
          </a:bodyPr>
          <a:lstStyle/>
          <a:p>
            <a:pPr algn="just"/>
            <a:r>
              <a:rPr lang="ja-JP" altLang="en-US" sz="800" kern="100" dirty="0">
                <a:effectLst/>
                <a:latin typeface="Meiryo UI" panose="020B0604030504040204" pitchFamily="50" charset="-128"/>
                <a:ea typeface="Meiryo UI" panose="020B0604030504040204" pitchFamily="50" charset="-128"/>
              </a:rPr>
              <a:t>出典：大阪府流域下水道（土木構造物）維持管理指針　平成</a:t>
            </a:r>
            <a:r>
              <a:rPr lang="en-US" altLang="ja-JP" sz="800" kern="100" dirty="0">
                <a:effectLst/>
                <a:latin typeface="Meiryo UI" panose="020B0604030504040204" pitchFamily="50" charset="-128"/>
                <a:ea typeface="Meiryo UI" panose="020B0604030504040204" pitchFamily="50" charset="-128"/>
              </a:rPr>
              <a:t>7</a:t>
            </a:r>
            <a:r>
              <a:rPr lang="ja-JP" altLang="en-US" sz="800" kern="100" dirty="0">
                <a:effectLst/>
                <a:latin typeface="Meiryo UI" panose="020B0604030504040204" pitchFamily="50" charset="-128"/>
                <a:ea typeface="Meiryo UI" panose="020B0604030504040204" pitchFamily="50" charset="-128"/>
              </a:rPr>
              <a:t>年</a:t>
            </a:r>
            <a:r>
              <a:rPr lang="en-US" altLang="ja-JP" sz="800" kern="100" dirty="0">
                <a:effectLst/>
                <a:latin typeface="Meiryo UI" panose="020B0604030504040204" pitchFamily="50" charset="-128"/>
                <a:ea typeface="Meiryo UI" panose="020B0604030504040204" pitchFamily="50" charset="-128"/>
              </a:rPr>
              <a:t>3</a:t>
            </a:r>
            <a:r>
              <a:rPr lang="ja-JP" altLang="en-US" sz="800" kern="100" dirty="0">
                <a:effectLst/>
                <a:latin typeface="Meiryo UI" panose="020B0604030504040204" pitchFamily="50" charset="-128"/>
                <a:ea typeface="Meiryo UI" panose="020B0604030504040204" pitchFamily="50" charset="-128"/>
              </a:rPr>
              <a:t>月　</a:t>
            </a:r>
            <a:endParaRPr kumimoji="1" lang="ja-JP" altLang="en-US"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871452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910b726549f5ea5c5b0da533c2bfbdae">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bb2c7f2645d668397f7db443c4d8a8c5"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683E0DF-4B46-4505-99FE-FE9698F08F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b12527-e226-4614-b792-74ec134ea487"/>
    <ds:schemaRef ds:uri="070d2816-acf1-4867-9480-e239a5331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37A8C2-C6E1-41B4-B797-BE76C7836C81}">
  <ds:schemaRefs>
    <ds:schemaRef ds:uri="http://schemas.microsoft.com/sharepoint/v3/contenttype/forms"/>
  </ds:schemaRefs>
</ds:datastoreItem>
</file>

<file path=customXml/itemProps3.xml><?xml version="1.0" encoding="utf-8"?>
<ds:datastoreItem xmlns:ds="http://schemas.openxmlformats.org/officeDocument/2006/customXml" ds:itemID="{123580F3-5003-4643-A841-F6D2432542D8}">
  <ds:schemaRefs>
    <ds:schemaRef ds:uri="http://purl.org/dc/dcmitype/"/>
    <ds:schemaRef ds:uri="http://schemas.microsoft.com/office/2006/metadata/properties"/>
    <ds:schemaRef ds:uri="60b12527-e226-4614-b792-74ec134ea487"/>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070d2816-acf1-4867-9480-e239a5331c1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29524</TotalTime>
  <Words>3786</Words>
  <Application>Microsoft Office PowerPoint</Application>
  <PresentationFormat>画面に合わせる (4:3)</PresentationFormat>
  <Paragraphs>356</Paragraphs>
  <Slides>15</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15</vt:i4>
      </vt:variant>
    </vt:vector>
  </HeadingPairs>
  <TitlesOfParts>
    <vt:vector size="25" baseType="lpstr">
      <vt:lpstr>BIZ UDPゴシック</vt:lpstr>
      <vt:lpstr>HG丸ｺﾞｼｯｸM-PRO</vt:lpstr>
      <vt:lpstr>Meiryo UI</vt:lpstr>
      <vt:lpstr>游ゴシック</vt:lpstr>
      <vt:lpstr>游ゴシック Light</vt:lpstr>
      <vt:lpstr>游明朝</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入谷　真弘</cp:lastModifiedBy>
  <cp:revision>883</cp:revision>
  <cp:lastPrinted>2025-02-25T03:27:18Z</cp:lastPrinted>
  <dcterms:created xsi:type="dcterms:W3CDTF">2013-06-19T04:48:16Z</dcterms:created>
  <dcterms:modified xsi:type="dcterms:W3CDTF">2025-03-25T07:00:33Z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ies>
</file>